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33" r:id="rId2"/>
    <p:sldId id="332" r:id="rId3"/>
    <p:sldId id="352" r:id="rId4"/>
    <p:sldId id="358" r:id="rId5"/>
    <p:sldId id="359" r:id="rId6"/>
    <p:sldId id="360" r:id="rId7"/>
    <p:sldId id="361" r:id="rId8"/>
    <p:sldId id="363" r:id="rId9"/>
    <p:sldId id="364" r:id="rId10"/>
    <p:sldId id="365" r:id="rId11"/>
    <p:sldId id="362" r:id="rId12"/>
    <p:sldId id="367" r:id="rId13"/>
    <p:sldId id="368" r:id="rId14"/>
    <p:sldId id="369" r:id="rId15"/>
    <p:sldId id="370" r:id="rId16"/>
    <p:sldId id="371" r:id="rId17"/>
    <p:sldId id="372" r:id="rId18"/>
    <p:sldId id="374" r:id="rId19"/>
    <p:sldId id="375" r:id="rId20"/>
    <p:sldId id="355" r:id="rId21"/>
    <p:sldId id="376" r:id="rId22"/>
    <p:sldId id="377" r:id="rId23"/>
    <p:sldId id="378" r:id="rId24"/>
    <p:sldId id="379" r:id="rId25"/>
    <p:sldId id="348" r:id="rId26"/>
    <p:sldId id="380" r:id="rId27"/>
    <p:sldId id="381" r:id="rId2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600"/>
    <a:srgbClr val="D6A300"/>
    <a:srgbClr val="663300"/>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95340" autoAdjust="0"/>
  </p:normalViewPr>
  <p:slideViewPr>
    <p:cSldViewPr>
      <p:cViewPr varScale="1">
        <p:scale>
          <a:sx n="100" d="100"/>
          <a:sy n="100" d="100"/>
        </p:scale>
        <p:origin x="139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9/7/2021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9/7/2021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5189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5316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5CD272-1E90-49EA-9C4C-1788DE7B4D8A}" type="slidenum">
              <a:rPr lang="en-US" smtClean="0"/>
              <a:pPr>
                <a:defRPr/>
              </a:pPr>
              <a:t>8</a:t>
            </a:fld>
            <a:endParaRPr lang="en-US" dirty="0"/>
          </a:p>
        </p:txBody>
      </p:sp>
    </p:spTree>
    <p:extLst>
      <p:ext uri="{BB962C8B-B14F-4D97-AF65-F5344CB8AC3E}">
        <p14:creationId xmlns:p14="http://schemas.microsoft.com/office/powerpoint/2010/main" val="182215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3356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5CD272-1E90-49EA-9C4C-1788DE7B4D8A}" type="slidenum">
              <a:rPr lang="en-US" smtClean="0"/>
              <a:pPr>
                <a:defRPr/>
              </a:pPr>
              <a:t>10</a:t>
            </a:fld>
            <a:endParaRPr lang="en-US" dirty="0"/>
          </a:p>
        </p:txBody>
      </p:sp>
    </p:spTree>
    <p:extLst>
      <p:ext uri="{BB962C8B-B14F-4D97-AF65-F5344CB8AC3E}">
        <p14:creationId xmlns:p14="http://schemas.microsoft.com/office/powerpoint/2010/main" val="182215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9/7/2021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9/7/2021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9/7/2021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9/7/2021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9/7/2021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9/7/2021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9/7/2021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9/7/2021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9/7/2021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9/7/2021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9/7/2021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9/7/2021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med2.uc.edu/labmanuals/ma/virtuallabs/IntroMicroscopy/HandEcytoplasmSL52_xvid.mp4.mp4"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uccom.mediaspace.kaltura.com/media/HandEcytoplasmSL102_xvid.mp4.mp4/1_dl4vdh5w"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uccom.mediaspace.kaltura.com/media/secretoryvesiclesSL108_xvid.mp4.mp4/1_9qyfcn9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1219200"/>
            <a:ext cx="4800600" cy="1323439"/>
          </a:xfrm>
          <a:prstGeom prst="rect">
            <a:avLst/>
          </a:prstGeom>
          <a:noFill/>
        </p:spPr>
        <p:txBody>
          <a:bodyPr wrap="square">
            <a:spAutoFit/>
          </a:bodyPr>
          <a:lstStyle/>
          <a:p>
            <a:pPr algn="ctr" fontAlgn="auto">
              <a:spcBef>
                <a:spcPts val="0"/>
              </a:spcBef>
              <a:spcAft>
                <a:spcPts val="0"/>
              </a:spcAft>
              <a:defRPr/>
            </a:pPr>
            <a:r>
              <a:rPr lang="en-US" sz="4000" dirty="0">
                <a:solidFill>
                  <a:schemeClr val="accent6">
                    <a:lumMod val="50000"/>
                  </a:schemeClr>
                </a:solidFill>
                <a:latin typeface="+mn-lt"/>
              </a:rPr>
              <a:t>Vesicles, Inclusions, Cytoskeleton</a:t>
            </a:r>
            <a:endParaRPr lang="en-US" sz="4000" dirty="0">
              <a:solidFill>
                <a:srgbClr val="36174D"/>
              </a:solidFill>
              <a:latin typeface="Chiller" pitchFamily="82" charset="0"/>
            </a:endParaRPr>
          </a:p>
        </p:txBody>
      </p:sp>
      <p:sp>
        <p:nvSpPr>
          <p:cNvPr id="15362" name="TextBox 2"/>
          <p:cNvSpPr txBox="1">
            <a:spLocks noChangeArrowheads="1"/>
          </p:cNvSpPr>
          <p:nvPr/>
        </p:nvSpPr>
        <p:spPr bwMode="auto">
          <a:xfrm>
            <a:off x="2215662" y="3225911"/>
            <a:ext cx="5410200" cy="461963"/>
          </a:xfrm>
          <a:prstGeom prst="rect">
            <a:avLst/>
          </a:prstGeom>
          <a:noFill/>
          <a:ln w="9525">
            <a:noFill/>
            <a:miter lim="800000"/>
            <a:headEnd/>
            <a:tailEnd/>
          </a:ln>
        </p:spPr>
        <p:txBody>
          <a:bodyPr wrap="square">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a:t>
            </a:r>
          </a:p>
        </p:txBody>
      </p:sp>
      <p:sp>
        <p:nvSpPr>
          <p:cNvPr id="2" name="TextBox 1"/>
          <p:cNvSpPr txBox="1"/>
          <p:nvPr/>
        </p:nvSpPr>
        <p:spPr>
          <a:xfrm>
            <a:off x="457200" y="51054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60 minutes to complete.</a:t>
            </a:r>
          </a:p>
        </p:txBody>
      </p:sp>
      <p:pic>
        <p:nvPicPr>
          <p:cNvPr id="3" name="Picture 2" descr="http://upload.wikimedia.org/wikipedia/commons/thumb/0/09/FluorescentCells.jpg/300px-Fluorescent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934" y="4267198"/>
            <a:ext cx="2315855" cy="23158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0"/>
          <p:cNvSpPr txBox="1">
            <a:spLocks noChangeArrowheads="1"/>
          </p:cNvSpPr>
          <p:nvPr/>
        </p:nvSpPr>
        <p:spPr bwMode="auto">
          <a:xfrm>
            <a:off x="76201" y="762000"/>
            <a:ext cx="4800599" cy="1754326"/>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Peroxisomes (aka </a:t>
            </a:r>
            <a:r>
              <a:rPr lang="en-US" b="1" dirty="0" err="1">
                <a:solidFill>
                  <a:schemeClr val="accent6">
                    <a:lumMod val="50000"/>
                  </a:schemeClr>
                </a:solidFill>
                <a:latin typeface="Calibri" pitchFamily="34" charset="0"/>
              </a:rPr>
              <a:t>microbodies</a:t>
            </a:r>
            <a:r>
              <a:rPr lang="en-US" b="1" dirty="0">
                <a:solidFill>
                  <a:schemeClr val="accent6">
                    <a:lumMod val="50000"/>
                  </a:schemeClr>
                </a:solidFill>
                <a:latin typeface="Calibri" pitchFamily="34" charset="0"/>
              </a:rPr>
              <a:t>) contain oxidative enzymes, and are involved in detoxification and oxidation of long-chain fatty acids.  They are, therefore, prominent in liver cells.  In all species except humans, they can be identified by a single colloid density in electron micrographs. </a:t>
            </a:r>
          </a:p>
        </p:txBody>
      </p:sp>
      <p:sp>
        <p:nvSpPr>
          <p:cNvPr id="6" name="Rectangle 5"/>
          <p:cNvSpPr/>
          <p:nvPr/>
        </p:nvSpPr>
        <p:spPr>
          <a:xfrm>
            <a:off x="3270970" y="76200"/>
            <a:ext cx="260212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Peroxisomes</a:t>
            </a:r>
          </a:p>
        </p:txBody>
      </p:sp>
      <p:sp>
        <p:nvSpPr>
          <p:cNvPr id="9" name="TextBox 10"/>
          <p:cNvSpPr txBox="1">
            <a:spLocks noChangeArrowheads="1"/>
          </p:cNvSpPr>
          <p:nvPr/>
        </p:nvSpPr>
        <p:spPr bwMode="auto">
          <a:xfrm>
            <a:off x="123857" y="3682632"/>
            <a:ext cx="4419600" cy="2862322"/>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Because they are vesicles with a size and appearance similar to lysosomes, one would suspect that peroxisomes are generated in the same manner as lysosomes (i.e. from ER/Golgi).  However, </a:t>
            </a:r>
            <a:r>
              <a:rPr lang="en-US" b="1" dirty="0" err="1">
                <a:solidFill>
                  <a:schemeClr val="accent3">
                    <a:lumMod val="50000"/>
                  </a:schemeClr>
                </a:solidFill>
                <a:latin typeface="Tempus Sans ITC" pitchFamily="82" charset="0"/>
              </a:rPr>
              <a:t>peroxisomal</a:t>
            </a:r>
            <a:r>
              <a:rPr lang="en-US" b="1" dirty="0">
                <a:solidFill>
                  <a:schemeClr val="accent3">
                    <a:lumMod val="50000"/>
                  </a:schemeClr>
                </a:solidFill>
                <a:latin typeface="Tempus Sans ITC" pitchFamily="82" charset="0"/>
              </a:rPr>
              <a:t> proteins are synthesized in the cytosol and imported into the peroxisome.  Presumably, the initial structural vesicle that will become a peroxisome arises as a bud from the smooth endoplasmic reticulum.</a:t>
            </a:r>
          </a:p>
        </p:txBody>
      </p:sp>
      <p:pic>
        <p:nvPicPr>
          <p:cNvPr id="8" name="Picture 4" descr="Slide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44926"/>
            <a:ext cx="4114800" cy="590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50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lide31"/>
          <p:cNvPicPr>
            <a:picLocks noChangeAspect="1" noChangeArrowheads="1"/>
          </p:cNvPicPr>
          <p:nvPr/>
        </p:nvPicPr>
        <p:blipFill>
          <a:blip r:embed="rId2">
            <a:extLst>
              <a:ext uri="{28A0092B-C50C-407E-A947-70E740481C1C}">
                <a14:useLocalDpi xmlns:a14="http://schemas.microsoft.com/office/drawing/2010/main" val="0"/>
              </a:ext>
            </a:extLst>
          </a:blip>
          <a:srcRect t="9850"/>
          <a:stretch>
            <a:fillRect/>
          </a:stretch>
        </p:blipFill>
        <p:spPr bwMode="auto">
          <a:xfrm>
            <a:off x="2645569" y="2895600"/>
            <a:ext cx="31623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Slide30"/>
          <p:cNvPicPr>
            <a:picLocks noChangeAspect="1" noChangeArrowheads="1"/>
          </p:cNvPicPr>
          <p:nvPr/>
        </p:nvPicPr>
        <p:blipFill>
          <a:blip r:embed="rId3">
            <a:extLst>
              <a:ext uri="{28A0092B-C50C-407E-A947-70E740481C1C}">
                <a14:useLocalDpi xmlns:a14="http://schemas.microsoft.com/office/drawing/2010/main" val="0"/>
              </a:ext>
            </a:extLst>
          </a:blip>
          <a:srcRect l="28000"/>
          <a:stretch>
            <a:fillRect/>
          </a:stretch>
        </p:blipFill>
        <p:spPr bwMode="auto">
          <a:xfrm>
            <a:off x="28576" y="3005931"/>
            <a:ext cx="27432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lide33 lipid"/>
          <p:cNvPicPr>
            <a:picLocks noChangeAspect="1" noChangeArrowheads="1"/>
          </p:cNvPicPr>
          <p:nvPr/>
        </p:nvPicPr>
        <p:blipFill>
          <a:blip r:embed="rId4">
            <a:extLst>
              <a:ext uri="{28A0092B-C50C-407E-A947-70E740481C1C}">
                <a14:useLocalDpi xmlns:a14="http://schemas.microsoft.com/office/drawing/2010/main" val="0"/>
              </a:ext>
            </a:extLst>
          </a:blip>
          <a:srcRect t="7185"/>
          <a:stretch>
            <a:fillRect/>
          </a:stretch>
        </p:blipFill>
        <p:spPr bwMode="auto">
          <a:xfrm>
            <a:off x="5791200" y="2743200"/>
            <a:ext cx="32702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50394" y="76200"/>
            <a:ext cx="28432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D6A300"/>
                </a:solidFill>
                <a:latin typeface="+mn-lt"/>
              </a:rPr>
              <a:t>Lipid Droplets</a:t>
            </a:r>
          </a:p>
        </p:txBody>
      </p:sp>
      <p:sp>
        <p:nvSpPr>
          <p:cNvPr id="6" name="TextBox 10"/>
          <p:cNvSpPr txBox="1">
            <a:spLocks noChangeArrowheads="1"/>
          </p:cNvSpPr>
          <p:nvPr/>
        </p:nvSpPr>
        <p:spPr bwMode="auto">
          <a:xfrm>
            <a:off x="76201" y="762000"/>
            <a:ext cx="8985249" cy="2031325"/>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Calibri" pitchFamily="34" charset="0"/>
              </a:rPr>
              <a:t>Lipid droplets </a:t>
            </a:r>
            <a:r>
              <a:rPr lang="en-US" b="1" dirty="0">
                <a:solidFill>
                  <a:srgbClr val="797600"/>
                </a:solidFill>
                <a:latin typeface="Calibri" pitchFamily="34" charset="0"/>
              </a:rPr>
              <a:t>(L) are droplets of lipid within the cytoplasm (no kidding).  Although they tend to be round, they will accommodate their shape to other components in the cell.  They can be of various size, although typically they are fairly large, larger than mitochondria.  Their density varies with staining in electron micrographs.  Although most cells have one or a few lipid droplets, they are prominent in two cell types:</a:t>
            </a:r>
          </a:p>
          <a:p>
            <a:pPr marL="571500" indent="-228600">
              <a:buAutoNum type="arabicPeriod"/>
            </a:pPr>
            <a:r>
              <a:rPr lang="en-US" b="1" dirty="0">
                <a:solidFill>
                  <a:srgbClr val="797600"/>
                </a:solidFill>
                <a:latin typeface="Calibri" pitchFamily="34" charset="0"/>
              </a:rPr>
              <a:t>Steroid secreting cells that use the lipids as substrates for hormone production.</a:t>
            </a:r>
          </a:p>
          <a:p>
            <a:pPr marL="571500" indent="-228600">
              <a:buAutoNum type="arabicPeriod"/>
            </a:pPr>
            <a:r>
              <a:rPr lang="en-US" b="1" dirty="0">
                <a:solidFill>
                  <a:srgbClr val="797600"/>
                </a:solidFill>
                <a:latin typeface="Calibri" pitchFamily="34" charset="0"/>
              </a:rPr>
              <a:t>Adipose cells, which are storing energy.</a:t>
            </a:r>
          </a:p>
        </p:txBody>
      </p:sp>
    </p:spTree>
    <p:extLst>
      <p:ext uri="{BB962C8B-B14F-4D97-AF65-F5344CB8AC3E}">
        <p14:creationId xmlns:p14="http://schemas.microsoft.com/office/powerpoint/2010/main" val="1676229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SL127aMP"/>
          <p:cNvPicPr>
            <a:picLocks noChangeAspect="1" noChangeArrowheads="1"/>
          </p:cNvPicPr>
          <p:nvPr/>
        </p:nvPicPr>
        <p:blipFill>
          <a:blip r:embed="rId2" cstate="print"/>
          <a:srcRect b="23810"/>
          <a:stretch>
            <a:fillRect/>
          </a:stretch>
        </p:blipFill>
        <p:spPr bwMode="auto">
          <a:xfrm>
            <a:off x="4286250" y="914400"/>
            <a:ext cx="4800600" cy="2743200"/>
          </a:xfrm>
          <a:prstGeom prst="rect">
            <a:avLst/>
          </a:prstGeom>
          <a:noFill/>
        </p:spPr>
      </p:pic>
      <p:sp>
        <p:nvSpPr>
          <p:cNvPr id="35847" name="Text Box 7"/>
          <p:cNvSpPr txBox="1">
            <a:spLocks noChangeArrowheads="1"/>
          </p:cNvSpPr>
          <p:nvPr/>
        </p:nvSpPr>
        <p:spPr bwMode="auto">
          <a:xfrm>
            <a:off x="0" y="1330285"/>
            <a:ext cx="4286250" cy="5386090"/>
          </a:xfrm>
          <a:prstGeom prst="rect">
            <a:avLst/>
          </a:prstGeom>
          <a:noFill/>
          <a:ln w="9525">
            <a:noFill/>
            <a:miter lim="800000"/>
            <a:headEnd/>
            <a:tailEnd/>
          </a:ln>
          <a:effectLst/>
        </p:spPr>
        <p:txBody>
          <a:bodyPr wrap="square">
            <a:spAutoFit/>
          </a:bodyPr>
          <a:lstStyle/>
          <a:p>
            <a:r>
              <a:rPr lang="en-US" sz="1600" b="1" dirty="0">
                <a:solidFill>
                  <a:srgbClr val="002060"/>
                </a:solidFill>
              </a:rPr>
              <a:t>The upper image and video link (from the original light microscopy homework assignment) were taken from the adrenal cortex.  Here we add a detailed micrograph below to show that the pale cytoplasm is due to numerous lipid droplets that are washed away during tissue preparation (blue arrows). The larger spaces labeled lumen are blood vessels. </a:t>
            </a:r>
          </a:p>
          <a:p>
            <a:endParaRPr lang="en-US" sz="800" b="1" dirty="0">
              <a:solidFill>
                <a:srgbClr val="002060"/>
              </a:solidFill>
            </a:endParaRPr>
          </a:p>
          <a:p>
            <a:r>
              <a:rPr lang="en-US" sz="1600" b="1" dirty="0">
                <a:solidFill>
                  <a:srgbClr val="002060"/>
                </a:solidFill>
              </a:rPr>
              <a:t>These cells use lipids as substrates for hormone (steroid) production. FYI, for now, other cells that secrete steroid hormones include the Leydig cells of the testis and interstitial cells of the ovary.  However, one principle you should understand now:</a:t>
            </a:r>
          </a:p>
          <a:p>
            <a:r>
              <a:rPr lang="en-US" sz="1600" b="1" dirty="0">
                <a:solidFill>
                  <a:schemeClr val="accent3">
                    <a:lumMod val="50000"/>
                  </a:schemeClr>
                </a:solidFill>
              </a:rPr>
              <a:t>Cells that produce steroid hormones have abundant lipid droplets; cells that secrete peptide or protein hormones (e.g. insulin) have abundant RER and Golgi.</a:t>
            </a:r>
          </a:p>
        </p:txBody>
      </p:sp>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
        <p:nvSpPr>
          <p:cNvPr id="10" name="WordArt 4"/>
          <p:cNvSpPr>
            <a:spLocks noChangeArrowheads="1" noChangeShapeType="1" noTextEdit="1"/>
          </p:cNvSpPr>
          <p:nvPr/>
        </p:nvSpPr>
        <p:spPr bwMode="auto">
          <a:xfrm>
            <a:off x="209818" y="304800"/>
            <a:ext cx="1981200" cy="754559"/>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artifacts</a:t>
            </a:r>
          </a:p>
        </p:txBody>
      </p:sp>
      <p:sp>
        <p:nvSpPr>
          <p:cNvPr id="11" name="TextBox 3"/>
          <p:cNvSpPr txBox="1">
            <a:spLocks noChangeArrowheads="1"/>
          </p:cNvSpPr>
          <p:nvPr/>
        </p:nvSpPr>
        <p:spPr bwMode="auto">
          <a:xfrm>
            <a:off x="5082058" y="914400"/>
            <a:ext cx="3228707" cy="369332"/>
          </a:xfrm>
          <a:prstGeom prst="rect">
            <a:avLst/>
          </a:prstGeom>
          <a:solidFill>
            <a:schemeClr val="bg1"/>
          </a:solidFill>
          <a:ln w="9525">
            <a:noFill/>
            <a:miter lim="800000"/>
            <a:headEnd/>
            <a:tailEnd/>
          </a:ln>
        </p:spPr>
        <p:txBody>
          <a:bodyPr wrap="square">
            <a:spAutoFit/>
          </a:bodyPr>
          <a:lstStyle/>
          <a:p>
            <a:r>
              <a:rPr lang="en-US" dirty="0">
                <a:latin typeface="Calibri" pitchFamily="34" charset="0"/>
                <a:hlinkClick r:id="rId3"/>
              </a:rPr>
              <a:t>Video of H&amp;E cytoplasm – SL52</a:t>
            </a:r>
            <a:endParaRPr lang="en-US" dirty="0">
              <a:latin typeface="Calibri" pitchFamily="34" charset="0"/>
            </a:endParaRPr>
          </a:p>
        </p:txBody>
      </p:sp>
      <p:pic>
        <p:nvPicPr>
          <p:cNvPr id="13" name="Picture 8" descr="ems032"/>
          <p:cNvPicPr>
            <a:picLocks noChangeAspect="1" noChangeArrowheads="1"/>
          </p:cNvPicPr>
          <p:nvPr/>
        </p:nvPicPr>
        <p:blipFill>
          <a:blip r:embed="rId4" cstate="print"/>
          <a:srcRect t="10890" b="35910"/>
          <a:stretch>
            <a:fillRect/>
          </a:stretch>
        </p:blipFill>
        <p:spPr bwMode="auto">
          <a:xfrm>
            <a:off x="4438650" y="3429000"/>
            <a:ext cx="4606925" cy="3048000"/>
          </a:xfrm>
          <a:prstGeom prst="rect">
            <a:avLst/>
          </a:prstGeom>
          <a:noFill/>
        </p:spPr>
      </p:pic>
      <p:sp>
        <p:nvSpPr>
          <p:cNvPr id="14" name="Rectangle 9"/>
          <p:cNvSpPr>
            <a:spLocks noChangeArrowheads="1"/>
          </p:cNvSpPr>
          <p:nvPr/>
        </p:nvSpPr>
        <p:spPr bwMode="auto">
          <a:xfrm>
            <a:off x="6267450" y="2057400"/>
            <a:ext cx="990600" cy="762000"/>
          </a:xfrm>
          <a:prstGeom prst="rect">
            <a:avLst/>
          </a:prstGeom>
          <a:noFill/>
          <a:ln w="50800">
            <a:solidFill>
              <a:schemeClr val="tx1"/>
            </a:solidFill>
            <a:miter lim="800000"/>
            <a:headEnd/>
            <a:tailEnd/>
          </a:ln>
          <a:effectLst/>
        </p:spPr>
        <p:txBody>
          <a:bodyPr wrap="none" anchor="ctr"/>
          <a:lstStyle/>
          <a:p>
            <a:endParaRPr lang="en-US"/>
          </a:p>
        </p:txBody>
      </p:sp>
      <p:sp>
        <p:nvSpPr>
          <p:cNvPr id="15" name="Line 10"/>
          <p:cNvSpPr>
            <a:spLocks noChangeShapeType="1"/>
          </p:cNvSpPr>
          <p:nvPr/>
        </p:nvSpPr>
        <p:spPr bwMode="auto">
          <a:xfrm flipH="1">
            <a:off x="4438650" y="2819400"/>
            <a:ext cx="1828800" cy="609600"/>
          </a:xfrm>
          <a:prstGeom prst="line">
            <a:avLst/>
          </a:prstGeom>
          <a:noFill/>
          <a:ln w="50800">
            <a:solidFill>
              <a:schemeClr val="tx1"/>
            </a:solidFill>
            <a:round/>
            <a:headEnd/>
            <a:tailEnd/>
          </a:ln>
          <a:effectLst/>
        </p:spPr>
        <p:txBody>
          <a:bodyPr/>
          <a:lstStyle/>
          <a:p>
            <a:endParaRPr lang="en-US"/>
          </a:p>
        </p:txBody>
      </p:sp>
      <p:sp>
        <p:nvSpPr>
          <p:cNvPr id="16" name="Line 11"/>
          <p:cNvSpPr>
            <a:spLocks noChangeShapeType="1"/>
          </p:cNvSpPr>
          <p:nvPr/>
        </p:nvSpPr>
        <p:spPr bwMode="auto">
          <a:xfrm flipH="1" flipV="1">
            <a:off x="7258050" y="2819400"/>
            <a:ext cx="1752600" cy="609600"/>
          </a:xfrm>
          <a:prstGeom prst="line">
            <a:avLst/>
          </a:prstGeom>
          <a:noFill/>
          <a:ln w="50800">
            <a:solidFill>
              <a:schemeClr val="tx1"/>
            </a:solidFill>
            <a:round/>
            <a:headEnd/>
            <a:tailEnd/>
          </a:ln>
          <a:effectLst/>
        </p:spPr>
        <p:txBody>
          <a:bodyPr/>
          <a:lstStyle/>
          <a:p>
            <a:endParaRPr lang="en-US"/>
          </a:p>
        </p:txBody>
      </p:sp>
      <p:cxnSp>
        <p:nvCxnSpPr>
          <p:cNvPr id="3" name="Straight Arrow Connector 2"/>
          <p:cNvCxnSpPr/>
          <p:nvPr/>
        </p:nvCxnSpPr>
        <p:spPr>
          <a:xfrm flipH="1" flipV="1">
            <a:off x="6514708" y="4452350"/>
            <a:ext cx="276225" cy="200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7118045" y="3671561"/>
            <a:ext cx="276225" cy="200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979216" y="5201825"/>
            <a:ext cx="85463" cy="2595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17881" y="4304732"/>
            <a:ext cx="609600" cy="276999"/>
          </a:xfrm>
          <a:prstGeom prst="rect">
            <a:avLst/>
          </a:prstGeom>
          <a:noFill/>
        </p:spPr>
        <p:txBody>
          <a:bodyPr wrap="square" rtlCol="0">
            <a:spAutoFit/>
          </a:bodyPr>
          <a:lstStyle/>
          <a:p>
            <a:r>
              <a:rPr lang="en-US" sz="1200" dirty="0"/>
              <a:t>lumen</a:t>
            </a:r>
          </a:p>
        </p:txBody>
      </p:sp>
      <p:sp>
        <p:nvSpPr>
          <p:cNvPr id="20" name="TextBox 19"/>
          <p:cNvSpPr txBox="1"/>
          <p:nvPr/>
        </p:nvSpPr>
        <p:spPr>
          <a:xfrm>
            <a:off x="6209908" y="5063325"/>
            <a:ext cx="609600" cy="276999"/>
          </a:xfrm>
          <a:prstGeom prst="rect">
            <a:avLst/>
          </a:prstGeom>
          <a:noFill/>
        </p:spPr>
        <p:txBody>
          <a:bodyPr wrap="square" rtlCol="0">
            <a:spAutoFit/>
          </a:bodyPr>
          <a:lstStyle/>
          <a:p>
            <a:r>
              <a:rPr lang="en-US" sz="1200" dirty="0"/>
              <a:t>lumen</a:t>
            </a:r>
          </a:p>
        </p:txBody>
      </p:sp>
    </p:spTree>
    <p:extLst>
      <p:ext uri="{BB962C8B-B14F-4D97-AF65-F5344CB8AC3E}">
        <p14:creationId xmlns:p14="http://schemas.microsoft.com/office/powerpoint/2010/main" val="86533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1354" y="76200"/>
            <a:ext cx="194136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FFC000"/>
                </a:solidFill>
                <a:latin typeface="+mn-lt"/>
              </a:rPr>
              <a:t>Glycogen</a:t>
            </a:r>
          </a:p>
        </p:txBody>
      </p:sp>
      <p:sp>
        <p:nvSpPr>
          <p:cNvPr id="6" name="TextBox 10"/>
          <p:cNvSpPr txBox="1">
            <a:spLocks noChangeArrowheads="1"/>
          </p:cNvSpPr>
          <p:nvPr/>
        </p:nvSpPr>
        <p:spPr bwMode="auto">
          <a:xfrm>
            <a:off x="76201" y="762000"/>
            <a:ext cx="8985249" cy="1200329"/>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Glycogen</a:t>
            </a:r>
            <a:r>
              <a:rPr lang="en-US" b="1" dirty="0">
                <a:solidFill>
                  <a:srgbClr val="D6A300"/>
                </a:solidFill>
                <a:latin typeface="Calibri" pitchFamily="34" charset="0"/>
              </a:rPr>
              <a:t> is a complex carbohydrate most likely present in all cells, but abundant in the liver and skeletal muscle.  In electron micrographs, it appears as clusters of dense round particles (</a:t>
            </a:r>
            <a:r>
              <a:rPr lang="en-US" b="1" dirty="0" err="1">
                <a:solidFill>
                  <a:srgbClr val="D6A300"/>
                </a:solidFill>
                <a:latin typeface="Calibri" pitchFamily="34" charset="0"/>
              </a:rPr>
              <a:t>Gl</a:t>
            </a:r>
            <a:r>
              <a:rPr lang="en-US" b="1" dirty="0">
                <a:solidFill>
                  <a:srgbClr val="D6A300"/>
                </a:solidFill>
                <a:latin typeface="Calibri" pitchFamily="34" charset="0"/>
              </a:rPr>
              <a:t>), and is often associated with smooth endoplasmic reticulum, which has at least one of the enzymes for glycogen metabolism on its membrane.</a:t>
            </a:r>
          </a:p>
        </p:txBody>
      </p:sp>
      <p:pic>
        <p:nvPicPr>
          <p:cNvPr id="7" name="Picture 5" descr="Slide25"/>
          <p:cNvPicPr>
            <a:picLocks noChangeAspect="1" noChangeArrowheads="1"/>
          </p:cNvPicPr>
          <p:nvPr/>
        </p:nvPicPr>
        <p:blipFill>
          <a:blip r:embed="rId2">
            <a:extLst>
              <a:ext uri="{28A0092B-C50C-407E-A947-70E740481C1C}">
                <a14:useLocalDpi xmlns:a14="http://schemas.microsoft.com/office/drawing/2010/main" val="0"/>
              </a:ext>
            </a:extLst>
          </a:blip>
          <a:srcRect t="16884" b="7301"/>
          <a:stretch>
            <a:fillRect/>
          </a:stretch>
        </p:blipFill>
        <p:spPr bwMode="auto">
          <a:xfrm>
            <a:off x="113045" y="1962329"/>
            <a:ext cx="6061075" cy="454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p:nvSpPr>
        <p:spPr bwMode="auto">
          <a:xfrm>
            <a:off x="6219826" y="2114729"/>
            <a:ext cx="2924174" cy="2308324"/>
          </a:xfrm>
          <a:prstGeom prst="rect">
            <a:avLst/>
          </a:prstGeom>
          <a:noFill/>
          <a:ln w="9525">
            <a:noFill/>
            <a:miter lim="800000"/>
            <a:headEnd/>
            <a:tailEnd/>
          </a:ln>
        </p:spPr>
        <p:txBody>
          <a:bodyPr wrap="square">
            <a:spAutoFit/>
          </a:bodyPr>
          <a:lstStyle/>
          <a:p>
            <a:r>
              <a:rPr lang="en-US" b="1" dirty="0" err="1">
                <a:solidFill>
                  <a:schemeClr val="accent3">
                    <a:lumMod val="50000"/>
                  </a:schemeClr>
                </a:solidFill>
                <a:latin typeface="Tempus Sans ITC" pitchFamily="82" charset="0"/>
              </a:rPr>
              <a:t>Kinda</a:t>
            </a:r>
            <a:r>
              <a:rPr lang="en-US" b="1" dirty="0">
                <a:solidFill>
                  <a:schemeClr val="accent3">
                    <a:lumMod val="50000"/>
                  </a:schemeClr>
                </a:solidFill>
                <a:latin typeface="Tempus Sans ITC" pitchFamily="82" charset="0"/>
              </a:rPr>
              <a:t> looks like clusters of ribosomes. Each individual glycogen particle (red arrow) is approximately the same size and shape as a ribosome.  However, glycogen will cluster as seen here, ribosomes do not.</a:t>
            </a:r>
          </a:p>
        </p:txBody>
      </p:sp>
      <p:cxnSp>
        <p:nvCxnSpPr>
          <p:cNvPr id="10" name="Straight Arrow Connector 9"/>
          <p:cNvCxnSpPr/>
          <p:nvPr/>
        </p:nvCxnSpPr>
        <p:spPr>
          <a:xfrm flipV="1">
            <a:off x="3601354" y="3505200"/>
            <a:ext cx="361046" cy="76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95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209818" y="1226403"/>
            <a:ext cx="8763000" cy="1077218"/>
          </a:xfrm>
          <a:prstGeom prst="rect">
            <a:avLst/>
          </a:prstGeom>
          <a:noFill/>
          <a:ln w="9525">
            <a:noFill/>
            <a:miter lim="800000"/>
            <a:headEnd/>
            <a:tailEnd/>
          </a:ln>
          <a:effectLst/>
        </p:spPr>
        <p:txBody>
          <a:bodyPr>
            <a:spAutoFit/>
          </a:bodyPr>
          <a:lstStyle/>
          <a:p>
            <a:r>
              <a:rPr lang="en-US" sz="1600" b="1" dirty="0">
                <a:solidFill>
                  <a:srgbClr val="002060"/>
                </a:solidFill>
              </a:rPr>
              <a:t>Again, another image and video from the microscopy homework assignment.  Here, the liver cells contain abundant glycogen, which is the body’s preferred method for storage of carbohydrates.  Upon tissue preparation, the glycogen washes away, leaving numerous pale regions  within the  liver cells.</a:t>
            </a:r>
            <a:endParaRPr lang="en-US" sz="1600" b="1" dirty="0"/>
          </a:p>
        </p:txBody>
      </p:sp>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pic>
        <p:nvPicPr>
          <p:cNvPr id="6" name="Picture 6" descr="Wheater's 15-7"/>
          <p:cNvPicPr>
            <a:picLocks noChangeAspect="1" noChangeArrowheads="1"/>
          </p:cNvPicPr>
          <p:nvPr/>
        </p:nvPicPr>
        <p:blipFill>
          <a:blip r:embed="rId2" cstate="print"/>
          <a:srcRect/>
          <a:stretch>
            <a:fillRect/>
          </a:stretch>
        </p:blipFill>
        <p:spPr bwMode="auto">
          <a:xfrm rot="5400000">
            <a:off x="701620" y="1920820"/>
            <a:ext cx="2819400" cy="3854560"/>
          </a:xfrm>
          <a:prstGeom prst="rect">
            <a:avLst/>
          </a:prstGeom>
          <a:noFill/>
        </p:spPr>
      </p:pic>
      <p:sp>
        <p:nvSpPr>
          <p:cNvPr id="10" name="WordArt 4"/>
          <p:cNvSpPr>
            <a:spLocks noChangeArrowheads="1" noChangeShapeType="1" noTextEdit="1"/>
          </p:cNvSpPr>
          <p:nvPr/>
        </p:nvSpPr>
        <p:spPr bwMode="auto">
          <a:xfrm>
            <a:off x="209818" y="304800"/>
            <a:ext cx="1981200" cy="754559"/>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artifacts</a:t>
            </a:r>
          </a:p>
        </p:txBody>
      </p:sp>
      <p:sp>
        <p:nvSpPr>
          <p:cNvPr id="11" name="TextBox 3"/>
          <p:cNvSpPr txBox="1">
            <a:spLocks noChangeArrowheads="1"/>
          </p:cNvSpPr>
          <p:nvPr/>
        </p:nvSpPr>
        <p:spPr bwMode="auto">
          <a:xfrm>
            <a:off x="473020" y="2438400"/>
            <a:ext cx="3276600" cy="369332"/>
          </a:xfrm>
          <a:prstGeom prst="rect">
            <a:avLst/>
          </a:prstGeom>
          <a:solidFill>
            <a:schemeClr val="bg1"/>
          </a:solidFill>
          <a:ln w="9525">
            <a:noFill/>
            <a:miter lim="800000"/>
            <a:headEnd/>
            <a:tailEnd/>
          </a:ln>
        </p:spPr>
        <p:txBody>
          <a:bodyPr wrap="square">
            <a:spAutoFit/>
          </a:bodyPr>
          <a:lstStyle/>
          <a:p>
            <a:r>
              <a:rPr lang="en-US" dirty="0">
                <a:latin typeface="Calibri" pitchFamily="34" charset="0"/>
                <a:hlinkClick r:id="rId3"/>
              </a:rPr>
              <a:t>Video of H&amp;E cytoplasm – SL102</a:t>
            </a:r>
            <a:endParaRPr lang="en-US" dirty="0">
              <a:latin typeface="Calibri" pitchFamily="34" charset="0"/>
            </a:endParaRPr>
          </a:p>
        </p:txBody>
      </p:sp>
    </p:spTree>
    <p:extLst>
      <p:ext uri="{BB962C8B-B14F-4D97-AF65-F5344CB8AC3E}">
        <p14:creationId xmlns:p14="http://schemas.microsoft.com/office/powerpoint/2010/main" val="489168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0582" y="76200"/>
            <a:ext cx="19629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663300"/>
                </a:solidFill>
                <a:latin typeface="+mn-lt"/>
              </a:rPr>
              <a:t>Pigments</a:t>
            </a:r>
          </a:p>
        </p:txBody>
      </p:sp>
      <p:sp>
        <p:nvSpPr>
          <p:cNvPr id="6" name="TextBox 10"/>
          <p:cNvSpPr txBox="1">
            <a:spLocks noChangeArrowheads="1"/>
          </p:cNvSpPr>
          <p:nvPr/>
        </p:nvSpPr>
        <p:spPr bwMode="auto">
          <a:xfrm>
            <a:off x="76201" y="762000"/>
            <a:ext cx="8985249" cy="923330"/>
          </a:xfrm>
          <a:prstGeom prst="rect">
            <a:avLst/>
          </a:prstGeom>
          <a:noFill/>
          <a:ln w="9525">
            <a:noFill/>
            <a:miter lim="800000"/>
            <a:headEnd/>
            <a:tailEnd/>
          </a:ln>
        </p:spPr>
        <p:txBody>
          <a:bodyPr wrap="square">
            <a:spAutoFit/>
          </a:bodyPr>
          <a:lstStyle/>
          <a:p>
            <a:r>
              <a:rPr lang="en-US" b="1" dirty="0">
                <a:solidFill>
                  <a:srgbClr val="663300"/>
                </a:solidFill>
                <a:latin typeface="Calibri" pitchFamily="34" charset="0"/>
              </a:rPr>
              <a:t>Pigments are cellular deposits.  The one you are most familiar with is </a:t>
            </a:r>
            <a:r>
              <a:rPr lang="en-US" b="1" dirty="0">
                <a:solidFill>
                  <a:srgbClr val="D6A300"/>
                </a:solidFill>
                <a:latin typeface="Calibri" pitchFamily="34" charset="0"/>
              </a:rPr>
              <a:t>melanin</a:t>
            </a:r>
            <a:r>
              <a:rPr lang="en-US" b="1" dirty="0">
                <a:solidFill>
                  <a:srgbClr val="663300"/>
                </a:solidFill>
                <a:latin typeface="Calibri" pitchFamily="34" charset="0"/>
              </a:rPr>
              <a:t>, which is deposited in skin cells (brown in outlined region) and provides the epithelial cells of the epidermis protection against ultraviolet radiation.</a:t>
            </a:r>
          </a:p>
        </p:txBody>
      </p:sp>
      <p:pic>
        <p:nvPicPr>
          <p:cNvPr id="1026" name="Picture 2" descr="\\ahc-webdata\com\LabManuals\MA\VLM\Lab2\SL9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75" y="1746738"/>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1"/>
          <p:cNvSpPr/>
          <p:nvPr/>
        </p:nvSpPr>
        <p:spPr>
          <a:xfrm>
            <a:off x="76200" y="3995057"/>
            <a:ext cx="6400800" cy="2481943"/>
          </a:xfrm>
          <a:custGeom>
            <a:avLst/>
            <a:gdLst>
              <a:gd name="connsiteX0" fmla="*/ 6320413 w 6400800"/>
              <a:gd name="connsiteY0" fmla="*/ 1788606 h 2481943"/>
              <a:gd name="connsiteX1" fmla="*/ 6240027 w 6400800"/>
              <a:gd name="connsiteY1" fmla="*/ 1728316 h 2481943"/>
              <a:gd name="connsiteX2" fmla="*/ 6169688 w 6400800"/>
              <a:gd name="connsiteY2" fmla="*/ 1678074 h 2481943"/>
              <a:gd name="connsiteX3" fmla="*/ 6149591 w 6400800"/>
              <a:gd name="connsiteY3" fmla="*/ 1647929 h 2481943"/>
              <a:gd name="connsiteX4" fmla="*/ 6119446 w 6400800"/>
              <a:gd name="connsiteY4" fmla="*/ 1617784 h 2481943"/>
              <a:gd name="connsiteX5" fmla="*/ 6099350 w 6400800"/>
              <a:gd name="connsiteY5" fmla="*/ 1587639 h 2481943"/>
              <a:gd name="connsiteX6" fmla="*/ 6069205 w 6400800"/>
              <a:gd name="connsiteY6" fmla="*/ 1567543 h 2481943"/>
              <a:gd name="connsiteX7" fmla="*/ 6029011 w 6400800"/>
              <a:gd name="connsiteY7" fmla="*/ 1517301 h 2481943"/>
              <a:gd name="connsiteX8" fmla="*/ 5998866 w 6400800"/>
              <a:gd name="connsiteY8" fmla="*/ 1487156 h 2481943"/>
              <a:gd name="connsiteX9" fmla="*/ 5958673 w 6400800"/>
              <a:gd name="connsiteY9" fmla="*/ 1426866 h 2481943"/>
              <a:gd name="connsiteX10" fmla="*/ 5908431 w 6400800"/>
              <a:gd name="connsiteY10" fmla="*/ 1366576 h 2481943"/>
              <a:gd name="connsiteX11" fmla="*/ 5858189 w 6400800"/>
              <a:gd name="connsiteY11" fmla="*/ 1306285 h 2481943"/>
              <a:gd name="connsiteX12" fmla="*/ 5828044 w 6400800"/>
              <a:gd name="connsiteY12" fmla="*/ 1266092 h 2481943"/>
              <a:gd name="connsiteX13" fmla="*/ 5787851 w 6400800"/>
              <a:gd name="connsiteY13" fmla="*/ 1245995 h 2481943"/>
              <a:gd name="connsiteX14" fmla="*/ 5727561 w 6400800"/>
              <a:gd name="connsiteY14" fmla="*/ 1205802 h 2481943"/>
              <a:gd name="connsiteX15" fmla="*/ 5667271 w 6400800"/>
              <a:gd name="connsiteY15" fmla="*/ 1155560 h 2481943"/>
              <a:gd name="connsiteX16" fmla="*/ 5606980 w 6400800"/>
              <a:gd name="connsiteY16" fmla="*/ 1135463 h 2481943"/>
              <a:gd name="connsiteX17" fmla="*/ 5586884 w 6400800"/>
              <a:gd name="connsiteY17" fmla="*/ 1105318 h 2481943"/>
              <a:gd name="connsiteX18" fmla="*/ 5526594 w 6400800"/>
              <a:gd name="connsiteY18" fmla="*/ 1085222 h 2481943"/>
              <a:gd name="connsiteX19" fmla="*/ 5496449 w 6400800"/>
              <a:gd name="connsiteY19" fmla="*/ 1065125 h 2481943"/>
              <a:gd name="connsiteX20" fmla="*/ 5426110 w 6400800"/>
              <a:gd name="connsiteY20" fmla="*/ 1045028 h 2481943"/>
              <a:gd name="connsiteX21" fmla="*/ 5365820 w 6400800"/>
              <a:gd name="connsiteY21" fmla="*/ 1024932 h 2481943"/>
              <a:gd name="connsiteX22" fmla="*/ 5295482 w 6400800"/>
              <a:gd name="connsiteY22" fmla="*/ 1004835 h 2481943"/>
              <a:gd name="connsiteX23" fmla="*/ 5255288 w 6400800"/>
              <a:gd name="connsiteY23" fmla="*/ 994786 h 2481943"/>
              <a:gd name="connsiteX24" fmla="*/ 4943789 w 6400800"/>
              <a:gd name="connsiteY24" fmla="*/ 1004835 h 2481943"/>
              <a:gd name="connsiteX25" fmla="*/ 4823209 w 6400800"/>
              <a:gd name="connsiteY25" fmla="*/ 1024932 h 2481943"/>
              <a:gd name="connsiteX26" fmla="*/ 4732774 w 6400800"/>
              <a:gd name="connsiteY26" fmla="*/ 1045028 h 2481943"/>
              <a:gd name="connsiteX27" fmla="*/ 4642339 w 6400800"/>
              <a:gd name="connsiteY27" fmla="*/ 1075173 h 2481943"/>
              <a:gd name="connsiteX28" fmla="*/ 4582049 w 6400800"/>
              <a:gd name="connsiteY28" fmla="*/ 1115367 h 2481943"/>
              <a:gd name="connsiteX29" fmla="*/ 4551904 w 6400800"/>
              <a:gd name="connsiteY29" fmla="*/ 1135463 h 2481943"/>
              <a:gd name="connsiteX30" fmla="*/ 4491613 w 6400800"/>
              <a:gd name="connsiteY30" fmla="*/ 1155560 h 2481943"/>
              <a:gd name="connsiteX31" fmla="*/ 4461468 w 6400800"/>
              <a:gd name="connsiteY31" fmla="*/ 1175657 h 2481943"/>
              <a:gd name="connsiteX32" fmla="*/ 4360985 w 6400800"/>
              <a:gd name="connsiteY32" fmla="*/ 1175657 h 2481943"/>
              <a:gd name="connsiteX33" fmla="*/ 4330840 w 6400800"/>
              <a:gd name="connsiteY33" fmla="*/ 1145512 h 2481943"/>
              <a:gd name="connsiteX34" fmla="*/ 4300695 w 6400800"/>
              <a:gd name="connsiteY34" fmla="*/ 1105318 h 2481943"/>
              <a:gd name="connsiteX35" fmla="*/ 4280598 w 6400800"/>
              <a:gd name="connsiteY35" fmla="*/ 1075173 h 2481943"/>
              <a:gd name="connsiteX36" fmla="*/ 4250453 w 6400800"/>
              <a:gd name="connsiteY36" fmla="*/ 1045028 h 2481943"/>
              <a:gd name="connsiteX37" fmla="*/ 4149970 w 6400800"/>
              <a:gd name="connsiteY37" fmla="*/ 924448 h 2481943"/>
              <a:gd name="connsiteX38" fmla="*/ 4089679 w 6400800"/>
              <a:gd name="connsiteY38" fmla="*/ 904351 h 2481943"/>
              <a:gd name="connsiteX39" fmla="*/ 4049486 w 6400800"/>
              <a:gd name="connsiteY39" fmla="*/ 884255 h 2481943"/>
              <a:gd name="connsiteX40" fmla="*/ 3979148 w 6400800"/>
              <a:gd name="connsiteY40" fmla="*/ 874206 h 2481943"/>
              <a:gd name="connsiteX41" fmla="*/ 3908809 w 6400800"/>
              <a:gd name="connsiteY41" fmla="*/ 854110 h 2481943"/>
              <a:gd name="connsiteX42" fmla="*/ 3818374 w 6400800"/>
              <a:gd name="connsiteY42" fmla="*/ 844061 h 2481943"/>
              <a:gd name="connsiteX43" fmla="*/ 3717890 w 6400800"/>
              <a:gd name="connsiteY43" fmla="*/ 813916 h 2481943"/>
              <a:gd name="connsiteX44" fmla="*/ 3667649 w 6400800"/>
              <a:gd name="connsiteY44" fmla="*/ 793819 h 2481943"/>
              <a:gd name="connsiteX45" fmla="*/ 3627455 w 6400800"/>
              <a:gd name="connsiteY45" fmla="*/ 783771 h 2481943"/>
              <a:gd name="connsiteX46" fmla="*/ 3597310 w 6400800"/>
              <a:gd name="connsiteY46" fmla="*/ 773723 h 2481943"/>
              <a:gd name="connsiteX47" fmla="*/ 3557117 w 6400800"/>
              <a:gd name="connsiteY47" fmla="*/ 713433 h 2481943"/>
              <a:gd name="connsiteX48" fmla="*/ 3537020 w 6400800"/>
              <a:gd name="connsiteY48" fmla="*/ 683288 h 2481943"/>
              <a:gd name="connsiteX49" fmla="*/ 3496827 w 6400800"/>
              <a:gd name="connsiteY49" fmla="*/ 622997 h 2481943"/>
              <a:gd name="connsiteX50" fmla="*/ 3416440 w 6400800"/>
              <a:gd name="connsiteY50" fmla="*/ 532562 h 2481943"/>
              <a:gd name="connsiteX51" fmla="*/ 3356150 w 6400800"/>
              <a:gd name="connsiteY51" fmla="*/ 492369 h 2481943"/>
              <a:gd name="connsiteX52" fmla="*/ 3285811 w 6400800"/>
              <a:gd name="connsiteY52" fmla="*/ 442127 h 2481943"/>
              <a:gd name="connsiteX53" fmla="*/ 3225521 w 6400800"/>
              <a:gd name="connsiteY53" fmla="*/ 422030 h 2481943"/>
              <a:gd name="connsiteX54" fmla="*/ 3195376 w 6400800"/>
              <a:gd name="connsiteY54" fmla="*/ 411982 h 2481943"/>
              <a:gd name="connsiteX55" fmla="*/ 3165231 w 6400800"/>
              <a:gd name="connsiteY55" fmla="*/ 401934 h 2481943"/>
              <a:gd name="connsiteX56" fmla="*/ 3054699 w 6400800"/>
              <a:gd name="connsiteY56" fmla="*/ 371789 h 2481943"/>
              <a:gd name="connsiteX57" fmla="*/ 2813539 w 6400800"/>
              <a:gd name="connsiteY57" fmla="*/ 381837 h 2481943"/>
              <a:gd name="connsiteX58" fmla="*/ 2753249 w 6400800"/>
              <a:gd name="connsiteY58" fmla="*/ 422030 h 2481943"/>
              <a:gd name="connsiteX59" fmla="*/ 2692959 w 6400800"/>
              <a:gd name="connsiteY59" fmla="*/ 452176 h 2481943"/>
              <a:gd name="connsiteX60" fmla="*/ 2622620 w 6400800"/>
              <a:gd name="connsiteY60" fmla="*/ 492369 h 2481943"/>
              <a:gd name="connsiteX61" fmla="*/ 2532185 w 6400800"/>
              <a:gd name="connsiteY61" fmla="*/ 542611 h 2481943"/>
              <a:gd name="connsiteX62" fmla="*/ 2491991 w 6400800"/>
              <a:gd name="connsiteY62" fmla="*/ 552659 h 2481943"/>
              <a:gd name="connsiteX63" fmla="*/ 2461846 w 6400800"/>
              <a:gd name="connsiteY63" fmla="*/ 562707 h 2481943"/>
              <a:gd name="connsiteX64" fmla="*/ 2391508 w 6400800"/>
              <a:gd name="connsiteY64" fmla="*/ 582804 h 2481943"/>
              <a:gd name="connsiteX65" fmla="*/ 2361363 w 6400800"/>
              <a:gd name="connsiteY65" fmla="*/ 602901 h 2481943"/>
              <a:gd name="connsiteX66" fmla="*/ 2311121 w 6400800"/>
              <a:gd name="connsiteY66" fmla="*/ 592852 h 2481943"/>
              <a:gd name="connsiteX67" fmla="*/ 2250831 w 6400800"/>
              <a:gd name="connsiteY67" fmla="*/ 522514 h 2481943"/>
              <a:gd name="connsiteX68" fmla="*/ 2210638 w 6400800"/>
              <a:gd name="connsiteY68" fmla="*/ 472272 h 2481943"/>
              <a:gd name="connsiteX69" fmla="*/ 2180493 w 6400800"/>
              <a:gd name="connsiteY69" fmla="*/ 442127 h 2481943"/>
              <a:gd name="connsiteX70" fmla="*/ 2090057 w 6400800"/>
              <a:gd name="connsiteY70" fmla="*/ 391885 h 2481943"/>
              <a:gd name="connsiteX71" fmla="*/ 2049864 w 6400800"/>
              <a:gd name="connsiteY71" fmla="*/ 371789 h 2481943"/>
              <a:gd name="connsiteX72" fmla="*/ 2019719 w 6400800"/>
              <a:gd name="connsiteY72" fmla="*/ 351692 h 2481943"/>
              <a:gd name="connsiteX73" fmla="*/ 1879042 w 6400800"/>
              <a:gd name="connsiteY73" fmla="*/ 311499 h 2481943"/>
              <a:gd name="connsiteX74" fmla="*/ 1848897 w 6400800"/>
              <a:gd name="connsiteY74" fmla="*/ 301450 h 2481943"/>
              <a:gd name="connsiteX75" fmla="*/ 1808704 w 6400800"/>
              <a:gd name="connsiteY75" fmla="*/ 291402 h 2481943"/>
              <a:gd name="connsiteX76" fmla="*/ 1748413 w 6400800"/>
              <a:gd name="connsiteY76" fmla="*/ 271305 h 2481943"/>
              <a:gd name="connsiteX77" fmla="*/ 1718268 w 6400800"/>
              <a:gd name="connsiteY77" fmla="*/ 261257 h 2481943"/>
              <a:gd name="connsiteX78" fmla="*/ 1688123 w 6400800"/>
              <a:gd name="connsiteY78" fmla="*/ 251208 h 2481943"/>
              <a:gd name="connsiteX79" fmla="*/ 1657978 w 6400800"/>
              <a:gd name="connsiteY79" fmla="*/ 241160 h 2481943"/>
              <a:gd name="connsiteX80" fmla="*/ 1587640 w 6400800"/>
              <a:gd name="connsiteY80" fmla="*/ 200967 h 2481943"/>
              <a:gd name="connsiteX81" fmla="*/ 1557495 w 6400800"/>
              <a:gd name="connsiteY81" fmla="*/ 190918 h 2481943"/>
              <a:gd name="connsiteX82" fmla="*/ 1517301 w 6400800"/>
              <a:gd name="connsiteY82" fmla="*/ 160773 h 2481943"/>
              <a:gd name="connsiteX83" fmla="*/ 1436915 w 6400800"/>
              <a:gd name="connsiteY83" fmla="*/ 120580 h 2481943"/>
              <a:gd name="connsiteX84" fmla="*/ 1396721 w 6400800"/>
              <a:gd name="connsiteY84" fmla="*/ 100483 h 2481943"/>
              <a:gd name="connsiteX85" fmla="*/ 1336431 w 6400800"/>
              <a:gd name="connsiteY85" fmla="*/ 80386 h 2481943"/>
              <a:gd name="connsiteX86" fmla="*/ 1306286 w 6400800"/>
              <a:gd name="connsiteY86" fmla="*/ 70338 h 2481943"/>
              <a:gd name="connsiteX87" fmla="*/ 1266093 w 6400800"/>
              <a:gd name="connsiteY87" fmla="*/ 60290 h 2481943"/>
              <a:gd name="connsiteX88" fmla="*/ 1235948 w 6400800"/>
              <a:gd name="connsiteY88" fmla="*/ 40193 h 2481943"/>
              <a:gd name="connsiteX89" fmla="*/ 1145512 w 6400800"/>
              <a:gd name="connsiteY89" fmla="*/ 20096 h 2481943"/>
              <a:gd name="connsiteX90" fmla="*/ 1115367 w 6400800"/>
              <a:gd name="connsiteY90" fmla="*/ 10048 h 2481943"/>
              <a:gd name="connsiteX91" fmla="*/ 1014884 w 6400800"/>
              <a:gd name="connsiteY91" fmla="*/ 0 h 2481943"/>
              <a:gd name="connsiteX92" fmla="*/ 884255 w 6400800"/>
              <a:gd name="connsiteY92" fmla="*/ 10048 h 2481943"/>
              <a:gd name="connsiteX93" fmla="*/ 854110 w 6400800"/>
              <a:gd name="connsiteY93" fmla="*/ 20096 h 2481943"/>
              <a:gd name="connsiteX94" fmla="*/ 773723 w 6400800"/>
              <a:gd name="connsiteY94" fmla="*/ 90435 h 2481943"/>
              <a:gd name="connsiteX95" fmla="*/ 743578 w 6400800"/>
              <a:gd name="connsiteY95" fmla="*/ 110532 h 2481943"/>
              <a:gd name="connsiteX96" fmla="*/ 723482 w 6400800"/>
              <a:gd name="connsiteY96" fmla="*/ 140677 h 2481943"/>
              <a:gd name="connsiteX97" fmla="*/ 693337 w 6400800"/>
              <a:gd name="connsiteY97" fmla="*/ 160773 h 2481943"/>
              <a:gd name="connsiteX98" fmla="*/ 673240 w 6400800"/>
              <a:gd name="connsiteY98" fmla="*/ 200967 h 2481943"/>
              <a:gd name="connsiteX99" fmla="*/ 643095 w 6400800"/>
              <a:gd name="connsiteY99" fmla="*/ 231112 h 2481943"/>
              <a:gd name="connsiteX100" fmla="*/ 622998 w 6400800"/>
              <a:gd name="connsiteY100" fmla="*/ 261257 h 2481943"/>
              <a:gd name="connsiteX101" fmla="*/ 592853 w 6400800"/>
              <a:gd name="connsiteY101" fmla="*/ 281354 h 2481943"/>
              <a:gd name="connsiteX102" fmla="*/ 562708 w 6400800"/>
              <a:gd name="connsiteY102" fmla="*/ 321547 h 2481943"/>
              <a:gd name="connsiteX103" fmla="*/ 502418 w 6400800"/>
              <a:gd name="connsiteY103" fmla="*/ 361740 h 2481943"/>
              <a:gd name="connsiteX104" fmla="*/ 472273 w 6400800"/>
              <a:gd name="connsiteY104" fmla="*/ 381837 h 2481943"/>
              <a:gd name="connsiteX105" fmla="*/ 442128 w 6400800"/>
              <a:gd name="connsiteY105" fmla="*/ 401934 h 2481943"/>
              <a:gd name="connsiteX106" fmla="*/ 381838 w 6400800"/>
              <a:gd name="connsiteY106" fmla="*/ 452176 h 2481943"/>
              <a:gd name="connsiteX107" fmla="*/ 311499 w 6400800"/>
              <a:gd name="connsiteY107" fmla="*/ 522514 h 2481943"/>
              <a:gd name="connsiteX108" fmla="*/ 261257 w 6400800"/>
              <a:gd name="connsiteY108" fmla="*/ 582804 h 2481943"/>
              <a:gd name="connsiteX109" fmla="*/ 221064 w 6400800"/>
              <a:gd name="connsiteY109" fmla="*/ 612949 h 2481943"/>
              <a:gd name="connsiteX110" fmla="*/ 200967 w 6400800"/>
              <a:gd name="connsiteY110" fmla="*/ 643094 h 2481943"/>
              <a:gd name="connsiteX111" fmla="*/ 160774 w 6400800"/>
              <a:gd name="connsiteY111" fmla="*/ 673239 h 2481943"/>
              <a:gd name="connsiteX112" fmla="*/ 140677 w 6400800"/>
              <a:gd name="connsiteY112" fmla="*/ 703384 h 2481943"/>
              <a:gd name="connsiteX113" fmla="*/ 110532 w 6400800"/>
              <a:gd name="connsiteY113" fmla="*/ 733529 h 2481943"/>
              <a:gd name="connsiteX114" fmla="*/ 70339 w 6400800"/>
              <a:gd name="connsiteY114" fmla="*/ 793819 h 2481943"/>
              <a:gd name="connsiteX115" fmla="*/ 40194 w 6400800"/>
              <a:gd name="connsiteY115" fmla="*/ 864158 h 2481943"/>
              <a:gd name="connsiteX116" fmla="*/ 0 w 6400800"/>
              <a:gd name="connsiteY116" fmla="*/ 964641 h 2481943"/>
              <a:gd name="connsiteX117" fmla="*/ 10049 w 6400800"/>
              <a:gd name="connsiteY117" fmla="*/ 1085222 h 2481943"/>
              <a:gd name="connsiteX118" fmla="*/ 50242 w 6400800"/>
              <a:gd name="connsiteY118" fmla="*/ 1145512 h 2481943"/>
              <a:gd name="connsiteX119" fmla="*/ 80387 w 6400800"/>
              <a:gd name="connsiteY119" fmla="*/ 1155560 h 2481943"/>
              <a:gd name="connsiteX120" fmla="*/ 150726 w 6400800"/>
              <a:gd name="connsiteY120" fmla="*/ 1175657 h 2481943"/>
              <a:gd name="connsiteX121" fmla="*/ 311499 w 6400800"/>
              <a:gd name="connsiteY121" fmla="*/ 1155560 h 2481943"/>
              <a:gd name="connsiteX122" fmla="*/ 371789 w 6400800"/>
              <a:gd name="connsiteY122" fmla="*/ 1135463 h 2481943"/>
              <a:gd name="connsiteX123" fmla="*/ 401934 w 6400800"/>
              <a:gd name="connsiteY123" fmla="*/ 1125415 h 2481943"/>
              <a:gd name="connsiteX124" fmla="*/ 492370 w 6400800"/>
              <a:gd name="connsiteY124" fmla="*/ 1065125 h 2481943"/>
              <a:gd name="connsiteX125" fmla="*/ 522515 w 6400800"/>
              <a:gd name="connsiteY125" fmla="*/ 1045028 h 2481943"/>
              <a:gd name="connsiteX126" fmla="*/ 552660 w 6400800"/>
              <a:gd name="connsiteY126" fmla="*/ 1034980 h 2481943"/>
              <a:gd name="connsiteX127" fmla="*/ 572756 w 6400800"/>
              <a:gd name="connsiteY127" fmla="*/ 1004835 h 2481943"/>
              <a:gd name="connsiteX128" fmla="*/ 602901 w 6400800"/>
              <a:gd name="connsiteY128" fmla="*/ 994786 h 2481943"/>
              <a:gd name="connsiteX129" fmla="*/ 633046 w 6400800"/>
              <a:gd name="connsiteY129" fmla="*/ 974690 h 2481943"/>
              <a:gd name="connsiteX130" fmla="*/ 663191 w 6400800"/>
              <a:gd name="connsiteY130" fmla="*/ 964641 h 2481943"/>
              <a:gd name="connsiteX131" fmla="*/ 723482 w 6400800"/>
              <a:gd name="connsiteY131" fmla="*/ 924448 h 2481943"/>
              <a:gd name="connsiteX132" fmla="*/ 803868 w 6400800"/>
              <a:gd name="connsiteY132" fmla="*/ 904351 h 2481943"/>
              <a:gd name="connsiteX133" fmla="*/ 1065126 w 6400800"/>
              <a:gd name="connsiteY133" fmla="*/ 924448 h 2481943"/>
              <a:gd name="connsiteX134" fmla="*/ 1165609 w 6400800"/>
              <a:gd name="connsiteY134" fmla="*/ 964641 h 2481943"/>
              <a:gd name="connsiteX135" fmla="*/ 1195754 w 6400800"/>
              <a:gd name="connsiteY135" fmla="*/ 974690 h 2481943"/>
              <a:gd name="connsiteX136" fmla="*/ 1266093 w 6400800"/>
              <a:gd name="connsiteY136" fmla="*/ 1034980 h 2481943"/>
              <a:gd name="connsiteX137" fmla="*/ 1286189 w 6400800"/>
              <a:gd name="connsiteY137" fmla="*/ 1065125 h 2481943"/>
              <a:gd name="connsiteX138" fmla="*/ 1326383 w 6400800"/>
              <a:gd name="connsiteY138" fmla="*/ 1155560 h 2481943"/>
              <a:gd name="connsiteX139" fmla="*/ 1356528 w 6400800"/>
              <a:gd name="connsiteY139" fmla="*/ 1185705 h 2481943"/>
              <a:gd name="connsiteX140" fmla="*/ 1416818 w 6400800"/>
              <a:gd name="connsiteY140" fmla="*/ 1276140 h 2481943"/>
              <a:gd name="connsiteX141" fmla="*/ 1457011 w 6400800"/>
              <a:gd name="connsiteY141" fmla="*/ 1336430 h 2481943"/>
              <a:gd name="connsiteX142" fmla="*/ 1477108 w 6400800"/>
              <a:gd name="connsiteY142" fmla="*/ 1376624 h 2481943"/>
              <a:gd name="connsiteX143" fmla="*/ 1517301 w 6400800"/>
              <a:gd name="connsiteY143" fmla="*/ 1406769 h 2481943"/>
              <a:gd name="connsiteX144" fmla="*/ 1537398 w 6400800"/>
              <a:gd name="connsiteY144" fmla="*/ 1436914 h 2481943"/>
              <a:gd name="connsiteX145" fmla="*/ 1567543 w 6400800"/>
              <a:gd name="connsiteY145" fmla="*/ 1457011 h 2481943"/>
              <a:gd name="connsiteX146" fmla="*/ 1597688 w 6400800"/>
              <a:gd name="connsiteY146" fmla="*/ 1487156 h 2481943"/>
              <a:gd name="connsiteX147" fmla="*/ 1647930 w 6400800"/>
              <a:gd name="connsiteY147" fmla="*/ 1547446 h 2481943"/>
              <a:gd name="connsiteX148" fmla="*/ 1688123 w 6400800"/>
              <a:gd name="connsiteY148" fmla="*/ 1567543 h 2481943"/>
              <a:gd name="connsiteX149" fmla="*/ 1718268 w 6400800"/>
              <a:gd name="connsiteY149" fmla="*/ 1587639 h 2481943"/>
              <a:gd name="connsiteX150" fmla="*/ 1808704 w 6400800"/>
              <a:gd name="connsiteY150" fmla="*/ 1597688 h 2481943"/>
              <a:gd name="connsiteX151" fmla="*/ 2069961 w 6400800"/>
              <a:gd name="connsiteY151" fmla="*/ 1587639 h 2481943"/>
              <a:gd name="connsiteX152" fmla="*/ 2140299 w 6400800"/>
              <a:gd name="connsiteY152" fmla="*/ 1567543 h 2481943"/>
              <a:gd name="connsiteX153" fmla="*/ 2200589 w 6400800"/>
              <a:gd name="connsiteY153" fmla="*/ 1527349 h 2481943"/>
              <a:gd name="connsiteX154" fmla="*/ 2260879 w 6400800"/>
              <a:gd name="connsiteY154" fmla="*/ 1487156 h 2481943"/>
              <a:gd name="connsiteX155" fmla="*/ 2391508 w 6400800"/>
              <a:gd name="connsiteY155" fmla="*/ 1457011 h 2481943"/>
              <a:gd name="connsiteX156" fmla="*/ 2512088 w 6400800"/>
              <a:gd name="connsiteY156" fmla="*/ 1446962 h 2481943"/>
              <a:gd name="connsiteX157" fmla="*/ 2652765 w 6400800"/>
              <a:gd name="connsiteY157" fmla="*/ 1426866 h 2481943"/>
              <a:gd name="connsiteX158" fmla="*/ 2803490 w 6400800"/>
              <a:gd name="connsiteY158" fmla="*/ 1426866 h 2481943"/>
              <a:gd name="connsiteX159" fmla="*/ 2833635 w 6400800"/>
              <a:gd name="connsiteY159" fmla="*/ 1446962 h 2481943"/>
              <a:gd name="connsiteX160" fmla="*/ 2873829 w 6400800"/>
              <a:gd name="connsiteY160" fmla="*/ 1467059 h 2481943"/>
              <a:gd name="connsiteX161" fmla="*/ 2903974 w 6400800"/>
              <a:gd name="connsiteY161" fmla="*/ 1507252 h 2481943"/>
              <a:gd name="connsiteX162" fmla="*/ 3014506 w 6400800"/>
              <a:gd name="connsiteY162" fmla="*/ 1567543 h 2481943"/>
              <a:gd name="connsiteX163" fmla="*/ 3074796 w 6400800"/>
              <a:gd name="connsiteY163" fmla="*/ 1627833 h 2481943"/>
              <a:gd name="connsiteX164" fmla="*/ 3135086 w 6400800"/>
              <a:gd name="connsiteY164" fmla="*/ 1678074 h 2481943"/>
              <a:gd name="connsiteX165" fmla="*/ 3225521 w 6400800"/>
              <a:gd name="connsiteY165" fmla="*/ 1738365 h 2481943"/>
              <a:gd name="connsiteX166" fmla="*/ 3255666 w 6400800"/>
              <a:gd name="connsiteY166" fmla="*/ 1758461 h 2481943"/>
              <a:gd name="connsiteX167" fmla="*/ 3295860 w 6400800"/>
              <a:gd name="connsiteY167" fmla="*/ 1778558 h 2481943"/>
              <a:gd name="connsiteX168" fmla="*/ 3366198 w 6400800"/>
              <a:gd name="connsiteY168" fmla="*/ 1828800 h 2481943"/>
              <a:gd name="connsiteX169" fmla="*/ 3406391 w 6400800"/>
              <a:gd name="connsiteY169" fmla="*/ 1838848 h 2481943"/>
              <a:gd name="connsiteX170" fmla="*/ 3476730 w 6400800"/>
              <a:gd name="connsiteY170" fmla="*/ 1879041 h 2481943"/>
              <a:gd name="connsiteX171" fmla="*/ 3506875 w 6400800"/>
              <a:gd name="connsiteY171" fmla="*/ 1899138 h 2481943"/>
              <a:gd name="connsiteX172" fmla="*/ 3627455 w 6400800"/>
              <a:gd name="connsiteY172" fmla="*/ 1909186 h 2481943"/>
              <a:gd name="connsiteX173" fmla="*/ 3697794 w 6400800"/>
              <a:gd name="connsiteY173" fmla="*/ 1919235 h 2481943"/>
              <a:gd name="connsiteX174" fmla="*/ 3908809 w 6400800"/>
              <a:gd name="connsiteY174" fmla="*/ 1939332 h 2481943"/>
              <a:gd name="connsiteX175" fmla="*/ 4200211 w 6400800"/>
              <a:gd name="connsiteY175" fmla="*/ 1929283 h 2481943"/>
              <a:gd name="connsiteX176" fmla="*/ 4360985 w 6400800"/>
              <a:gd name="connsiteY176" fmla="*/ 1909186 h 2481943"/>
              <a:gd name="connsiteX177" fmla="*/ 4421275 w 6400800"/>
              <a:gd name="connsiteY177" fmla="*/ 1889090 h 2481943"/>
              <a:gd name="connsiteX178" fmla="*/ 4521759 w 6400800"/>
              <a:gd name="connsiteY178" fmla="*/ 1858945 h 2481943"/>
              <a:gd name="connsiteX179" fmla="*/ 4561952 w 6400800"/>
              <a:gd name="connsiteY179" fmla="*/ 1848896 h 2481943"/>
              <a:gd name="connsiteX180" fmla="*/ 4632290 w 6400800"/>
              <a:gd name="connsiteY180" fmla="*/ 1838848 h 2481943"/>
              <a:gd name="connsiteX181" fmla="*/ 4662435 w 6400800"/>
              <a:gd name="connsiteY181" fmla="*/ 1828800 h 2481943"/>
              <a:gd name="connsiteX182" fmla="*/ 5164853 w 6400800"/>
              <a:gd name="connsiteY182" fmla="*/ 1828800 h 2481943"/>
              <a:gd name="connsiteX183" fmla="*/ 5245240 w 6400800"/>
              <a:gd name="connsiteY183" fmla="*/ 1848896 h 2481943"/>
              <a:gd name="connsiteX184" fmla="*/ 5325627 w 6400800"/>
              <a:gd name="connsiteY184" fmla="*/ 1889090 h 2481943"/>
              <a:gd name="connsiteX185" fmla="*/ 5406013 w 6400800"/>
              <a:gd name="connsiteY185" fmla="*/ 1949380 h 2481943"/>
              <a:gd name="connsiteX186" fmla="*/ 5466304 w 6400800"/>
              <a:gd name="connsiteY186" fmla="*/ 2049863 h 2481943"/>
              <a:gd name="connsiteX187" fmla="*/ 5476352 w 6400800"/>
              <a:gd name="connsiteY187" fmla="*/ 2090057 h 2481943"/>
              <a:gd name="connsiteX188" fmla="*/ 5536642 w 6400800"/>
              <a:gd name="connsiteY188" fmla="*/ 2170444 h 2481943"/>
              <a:gd name="connsiteX189" fmla="*/ 5556739 w 6400800"/>
              <a:gd name="connsiteY189" fmla="*/ 2230734 h 2481943"/>
              <a:gd name="connsiteX190" fmla="*/ 5596932 w 6400800"/>
              <a:gd name="connsiteY190" fmla="*/ 2301072 h 2481943"/>
              <a:gd name="connsiteX191" fmla="*/ 5637126 w 6400800"/>
              <a:gd name="connsiteY191" fmla="*/ 2371411 h 2481943"/>
              <a:gd name="connsiteX192" fmla="*/ 5687367 w 6400800"/>
              <a:gd name="connsiteY192" fmla="*/ 2431701 h 2481943"/>
              <a:gd name="connsiteX193" fmla="*/ 5717512 w 6400800"/>
              <a:gd name="connsiteY193" fmla="*/ 2441749 h 2481943"/>
              <a:gd name="connsiteX194" fmla="*/ 5747657 w 6400800"/>
              <a:gd name="connsiteY194" fmla="*/ 2461846 h 2481943"/>
              <a:gd name="connsiteX195" fmla="*/ 5817996 w 6400800"/>
              <a:gd name="connsiteY195" fmla="*/ 2481943 h 2481943"/>
              <a:gd name="connsiteX196" fmla="*/ 6169688 w 6400800"/>
              <a:gd name="connsiteY196" fmla="*/ 2471894 h 2481943"/>
              <a:gd name="connsiteX197" fmla="*/ 6229978 w 6400800"/>
              <a:gd name="connsiteY197" fmla="*/ 2451797 h 2481943"/>
              <a:gd name="connsiteX198" fmla="*/ 6260123 w 6400800"/>
              <a:gd name="connsiteY198" fmla="*/ 2441749 h 2481943"/>
              <a:gd name="connsiteX199" fmla="*/ 6300317 w 6400800"/>
              <a:gd name="connsiteY199" fmla="*/ 2401556 h 2481943"/>
              <a:gd name="connsiteX200" fmla="*/ 6360607 w 6400800"/>
              <a:gd name="connsiteY200" fmla="*/ 2351314 h 2481943"/>
              <a:gd name="connsiteX201" fmla="*/ 6380704 w 6400800"/>
              <a:gd name="connsiteY201" fmla="*/ 2311121 h 2481943"/>
              <a:gd name="connsiteX202" fmla="*/ 6400800 w 6400800"/>
              <a:gd name="connsiteY202" fmla="*/ 2250830 h 2481943"/>
              <a:gd name="connsiteX203" fmla="*/ 6390752 w 6400800"/>
              <a:gd name="connsiteY203" fmla="*/ 1989573 h 2481943"/>
              <a:gd name="connsiteX204" fmla="*/ 6370655 w 6400800"/>
              <a:gd name="connsiteY204" fmla="*/ 1929283 h 2481943"/>
              <a:gd name="connsiteX205" fmla="*/ 6310365 w 6400800"/>
              <a:gd name="connsiteY205" fmla="*/ 1808703 h 2481943"/>
              <a:gd name="connsiteX206" fmla="*/ 6320413 w 6400800"/>
              <a:gd name="connsiteY206" fmla="*/ 1788606 h 248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400800" h="2481943">
                <a:moveTo>
                  <a:pt x="6320413" y="1788606"/>
                </a:moveTo>
                <a:cubicBezTo>
                  <a:pt x="6214838" y="1725260"/>
                  <a:pt x="6315378" y="1791109"/>
                  <a:pt x="6240027" y="1728316"/>
                </a:cubicBezTo>
                <a:cubicBezTo>
                  <a:pt x="6205796" y="1699790"/>
                  <a:pt x="6205885" y="1714271"/>
                  <a:pt x="6169688" y="1678074"/>
                </a:cubicBezTo>
                <a:cubicBezTo>
                  <a:pt x="6161148" y="1669535"/>
                  <a:pt x="6157322" y="1657207"/>
                  <a:pt x="6149591" y="1647929"/>
                </a:cubicBezTo>
                <a:cubicBezTo>
                  <a:pt x="6140494" y="1637012"/>
                  <a:pt x="6128543" y="1628701"/>
                  <a:pt x="6119446" y="1617784"/>
                </a:cubicBezTo>
                <a:cubicBezTo>
                  <a:pt x="6111715" y="1608507"/>
                  <a:pt x="6107889" y="1596178"/>
                  <a:pt x="6099350" y="1587639"/>
                </a:cubicBezTo>
                <a:cubicBezTo>
                  <a:pt x="6090811" y="1579100"/>
                  <a:pt x="6077744" y="1576082"/>
                  <a:pt x="6069205" y="1567543"/>
                </a:cubicBezTo>
                <a:cubicBezTo>
                  <a:pt x="6054039" y="1552378"/>
                  <a:pt x="6043134" y="1533442"/>
                  <a:pt x="6029011" y="1517301"/>
                </a:cubicBezTo>
                <a:cubicBezTo>
                  <a:pt x="6019653" y="1506607"/>
                  <a:pt x="6007590" y="1498373"/>
                  <a:pt x="5998866" y="1487156"/>
                </a:cubicBezTo>
                <a:cubicBezTo>
                  <a:pt x="5984037" y="1468091"/>
                  <a:pt x="5975752" y="1443945"/>
                  <a:pt x="5958673" y="1426866"/>
                </a:cubicBezTo>
                <a:cubicBezTo>
                  <a:pt x="5870612" y="1338805"/>
                  <a:pt x="5978372" y="1450507"/>
                  <a:pt x="5908431" y="1366576"/>
                </a:cubicBezTo>
                <a:cubicBezTo>
                  <a:pt x="5814598" y="1253975"/>
                  <a:pt x="5933035" y="1411069"/>
                  <a:pt x="5858189" y="1306285"/>
                </a:cubicBezTo>
                <a:cubicBezTo>
                  <a:pt x="5848455" y="1292657"/>
                  <a:pt x="5840759" y="1276991"/>
                  <a:pt x="5828044" y="1266092"/>
                </a:cubicBezTo>
                <a:cubicBezTo>
                  <a:pt x="5816671" y="1256344"/>
                  <a:pt x="5800695" y="1253702"/>
                  <a:pt x="5787851" y="1245995"/>
                </a:cubicBezTo>
                <a:cubicBezTo>
                  <a:pt x="5767140" y="1233568"/>
                  <a:pt x="5746116" y="1221265"/>
                  <a:pt x="5727561" y="1205802"/>
                </a:cubicBezTo>
                <a:cubicBezTo>
                  <a:pt x="5707464" y="1189055"/>
                  <a:pt x="5689868" y="1168741"/>
                  <a:pt x="5667271" y="1155560"/>
                </a:cubicBezTo>
                <a:cubicBezTo>
                  <a:pt x="5648973" y="1144886"/>
                  <a:pt x="5606980" y="1135463"/>
                  <a:pt x="5606980" y="1135463"/>
                </a:cubicBezTo>
                <a:cubicBezTo>
                  <a:pt x="5600281" y="1125415"/>
                  <a:pt x="5597125" y="1111718"/>
                  <a:pt x="5586884" y="1105318"/>
                </a:cubicBezTo>
                <a:cubicBezTo>
                  <a:pt x="5568920" y="1094091"/>
                  <a:pt x="5526594" y="1085222"/>
                  <a:pt x="5526594" y="1085222"/>
                </a:cubicBezTo>
                <a:cubicBezTo>
                  <a:pt x="5516546" y="1078523"/>
                  <a:pt x="5507251" y="1070526"/>
                  <a:pt x="5496449" y="1065125"/>
                </a:cubicBezTo>
                <a:cubicBezTo>
                  <a:pt x="5479569" y="1056685"/>
                  <a:pt x="5442200" y="1049855"/>
                  <a:pt x="5426110" y="1045028"/>
                </a:cubicBezTo>
                <a:cubicBezTo>
                  <a:pt x="5405820" y="1038941"/>
                  <a:pt x="5386371" y="1030070"/>
                  <a:pt x="5365820" y="1024932"/>
                </a:cubicBezTo>
                <a:cubicBezTo>
                  <a:pt x="5240155" y="993513"/>
                  <a:pt x="5396401" y="1033669"/>
                  <a:pt x="5295482" y="1004835"/>
                </a:cubicBezTo>
                <a:cubicBezTo>
                  <a:pt x="5282203" y="1001041"/>
                  <a:pt x="5268686" y="998136"/>
                  <a:pt x="5255288" y="994786"/>
                </a:cubicBezTo>
                <a:cubicBezTo>
                  <a:pt x="5151455" y="998136"/>
                  <a:pt x="5047424" y="997604"/>
                  <a:pt x="4943789" y="1004835"/>
                </a:cubicBezTo>
                <a:cubicBezTo>
                  <a:pt x="4903140" y="1007671"/>
                  <a:pt x="4863337" y="1017851"/>
                  <a:pt x="4823209" y="1024932"/>
                </a:cubicBezTo>
                <a:cubicBezTo>
                  <a:pt x="4806285" y="1027919"/>
                  <a:pt x="4751645" y="1038738"/>
                  <a:pt x="4732774" y="1045028"/>
                </a:cubicBezTo>
                <a:cubicBezTo>
                  <a:pt x="4619259" y="1082866"/>
                  <a:pt x="4738657" y="1051094"/>
                  <a:pt x="4642339" y="1075173"/>
                </a:cubicBezTo>
                <a:lnTo>
                  <a:pt x="4582049" y="1115367"/>
                </a:lnTo>
                <a:cubicBezTo>
                  <a:pt x="4572001" y="1122066"/>
                  <a:pt x="4563361" y="1131644"/>
                  <a:pt x="4551904" y="1135463"/>
                </a:cubicBezTo>
                <a:lnTo>
                  <a:pt x="4491613" y="1155560"/>
                </a:lnTo>
                <a:cubicBezTo>
                  <a:pt x="4481565" y="1162259"/>
                  <a:pt x="4472568" y="1170900"/>
                  <a:pt x="4461468" y="1175657"/>
                </a:cubicBezTo>
                <a:cubicBezTo>
                  <a:pt x="4419498" y="1193644"/>
                  <a:pt x="4408359" y="1183552"/>
                  <a:pt x="4360985" y="1175657"/>
                </a:cubicBezTo>
                <a:cubicBezTo>
                  <a:pt x="4350937" y="1165609"/>
                  <a:pt x="4340088" y="1156301"/>
                  <a:pt x="4330840" y="1145512"/>
                </a:cubicBezTo>
                <a:cubicBezTo>
                  <a:pt x="4319941" y="1132796"/>
                  <a:pt x="4310429" y="1118946"/>
                  <a:pt x="4300695" y="1105318"/>
                </a:cubicBezTo>
                <a:cubicBezTo>
                  <a:pt x="4293676" y="1095491"/>
                  <a:pt x="4288329" y="1084451"/>
                  <a:pt x="4280598" y="1075173"/>
                </a:cubicBezTo>
                <a:cubicBezTo>
                  <a:pt x="4271501" y="1064256"/>
                  <a:pt x="4259177" y="1056245"/>
                  <a:pt x="4250453" y="1045028"/>
                </a:cubicBezTo>
                <a:cubicBezTo>
                  <a:pt x="4227929" y="1016069"/>
                  <a:pt x="4187997" y="937124"/>
                  <a:pt x="4149970" y="924448"/>
                </a:cubicBezTo>
                <a:cubicBezTo>
                  <a:pt x="4129873" y="917749"/>
                  <a:pt x="4108627" y="913825"/>
                  <a:pt x="4089679" y="904351"/>
                </a:cubicBezTo>
                <a:cubicBezTo>
                  <a:pt x="4076281" y="897652"/>
                  <a:pt x="4063937" y="888196"/>
                  <a:pt x="4049486" y="884255"/>
                </a:cubicBezTo>
                <a:cubicBezTo>
                  <a:pt x="4026636" y="878023"/>
                  <a:pt x="4002594" y="877556"/>
                  <a:pt x="3979148" y="874206"/>
                </a:cubicBezTo>
                <a:cubicBezTo>
                  <a:pt x="3956639" y="866703"/>
                  <a:pt x="3932240" y="857715"/>
                  <a:pt x="3908809" y="854110"/>
                </a:cubicBezTo>
                <a:cubicBezTo>
                  <a:pt x="3878831" y="849498"/>
                  <a:pt x="3848519" y="847411"/>
                  <a:pt x="3818374" y="844061"/>
                </a:cubicBezTo>
                <a:cubicBezTo>
                  <a:pt x="3770386" y="832065"/>
                  <a:pt x="3771712" y="833488"/>
                  <a:pt x="3717890" y="813916"/>
                </a:cubicBezTo>
                <a:cubicBezTo>
                  <a:pt x="3700939" y="807752"/>
                  <a:pt x="3684761" y="799523"/>
                  <a:pt x="3667649" y="793819"/>
                </a:cubicBezTo>
                <a:cubicBezTo>
                  <a:pt x="3654547" y="789452"/>
                  <a:pt x="3640734" y="787565"/>
                  <a:pt x="3627455" y="783771"/>
                </a:cubicBezTo>
                <a:cubicBezTo>
                  <a:pt x="3617271" y="780861"/>
                  <a:pt x="3607358" y="777072"/>
                  <a:pt x="3597310" y="773723"/>
                </a:cubicBezTo>
                <a:lnTo>
                  <a:pt x="3557117" y="713433"/>
                </a:lnTo>
                <a:lnTo>
                  <a:pt x="3537020" y="683288"/>
                </a:lnTo>
                <a:cubicBezTo>
                  <a:pt x="3519362" y="630312"/>
                  <a:pt x="3538642" y="673176"/>
                  <a:pt x="3496827" y="622997"/>
                </a:cubicBezTo>
                <a:cubicBezTo>
                  <a:pt x="3459074" y="577693"/>
                  <a:pt x="3489718" y="581414"/>
                  <a:pt x="3416440" y="532562"/>
                </a:cubicBezTo>
                <a:cubicBezTo>
                  <a:pt x="3396343" y="519164"/>
                  <a:pt x="3375473" y="506861"/>
                  <a:pt x="3356150" y="492369"/>
                </a:cubicBezTo>
                <a:cubicBezTo>
                  <a:pt x="3350755" y="488323"/>
                  <a:pt x="3297830" y="447469"/>
                  <a:pt x="3285811" y="442127"/>
                </a:cubicBezTo>
                <a:cubicBezTo>
                  <a:pt x="3266453" y="433523"/>
                  <a:pt x="3245618" y="428729"/>
                  <a:pt x="3225521" y="422030"/>
                </a:cubicBezTo>
                <a:lnTo>
                  <a:pt x="3195376" y="411982"/>
                </a:lnTo>
                <a:cubicBezTo>
                  <a:pt x="3185328" y="408633"/>
                  <a:pt x="3175507" y="404503"/>
                  <a:pt x="3165231" y="401934"/>
                </a:cubicBezTo>
                <a:cubicBezTo>
                  <a:pt x="3074568" y="379268"/>
                  <a:pt x="3111047" y="390571"/>
                  <a:pt x="3054699" y="371789"/>
                </a:cubicBezTo>
                <a:cubicBezTo>
                  <a:pt x="2974312" y="375138"/>
                  <a:pt x="2892901" y="368610"/>
                  <a:pt x="2813539" y="381837"/>
                </a:cubicBezTo>
                <a:cubicBezTo>
                  <a:pt x="2789714" y="385808"/>
                  <a:pt x="2773346" y="408632"/>
                  <a:pt x="2753249" y="422030"/>
                </a:cubicBezTo>
                <a:cubicBezTo>
                  <a:pt x="2714290" y="448003"/>
                  <a:pt x="2734562" y="438307"/>
                  <a:pt x="2692959" y="452176"/>
                </a:cubicBezTo>
                <a:cubicBezTo>
                  <a:pt x="2595762" y="525072"/>
                  <a:pt x="2699345" y="454006"/>
                  <a:pt x="2622620" y="492369"/>
                </a:cubicBezTo>
                <a:cubicBezTo>
                  <a:pt x="2530590" y="538384"/>
                  <a:pt x="2683632" y="482033"/>
                  <a:pt x="2532185" y="542611"/>
                </a:cubicBezTo>
                <a:cubicBezTo>
                  <a:pt x="2519362" y="547740"/>
                  <a:pt x="2505270" y="548865"/>
                  <a:pt x="2491991" y="552659"/>
                </a:cubicBezTo>
                <a:cubicBezTo>
                  <a:pt x="2481807" y="555569"/>
                  <a:pt x="2472030" y="559797"/>
                  <a:pt x="2461846" y="562707"/>
                </a:cubicBezTo>
                <a:cubicBezTo>
                  <a:pt x="2373526" y="587942"/>
                  <a:pt x="2463785" y="558712"/>
                  <a:pt x="2391508" y="582804"/>
                </a:cubicBezTo>
                <a:cubicBezTo>
                  <a:pt x="2381460" y="589503"/>
                  <a:pt x="2373346" y="601403"/>
                  <a:pt x="2361363" y="602901"/>
                </a:cubicBezTo>
                <a:cubicBezTo>
                  <a:pt x="2344416" y="605019"/>
                  <a:pt x="2326397" y="600490"/>
                  <a:pt x="2311121" y="592852"/>
                </a:cubicBezTo>
                <a:cubicBezTo>
                  <a:pt x="2294326" y="584455"/>
                  <a:pt x="2259813" y="534490"/>
                  <a:pt x="2250831" y="522514"/>
                </a:cubicBezTo>
                <a:cubicBezTo>
                  <a:pt x="2234336" y="473027"/>
                  <a:pt x="2252592" y="507234"/>
                  <a:pt x="2210638" y="472272"/>
                </a:cubicBezTo>
                <a:cubicBezTo>
                  <a:pt x="2199721" y="463175"/>
                  <a:pt x="2191710" y="450851"/>
                  <a:pt x="2180493" y="442127"/>
                </a:cubicBezTo>
                <a:cubicBezTo>
                  <a:pt x="2100386" y="379822"/>
                  <a:pt x="2147941" y="416693"/>
                  <a:pt x="2090057" y="391885"/>
                </a:cubicBezTo>
                <a:cubicBezTo>
                  <a:pt x="2076289" y="385984"/>
                  <a:pt x="2062869" y="379221"/>
                  <a:pt x="2049864" y="371789"/>
                </a:cubicBezTo>
                <a:cubicBezTo>
                  <a:pt x="2039379" y="365797"/>
                  <a:pt x="2030755" y="356597"/>
                  <a:pt x="2019719" y="351692"/>
                </a:cubicBezTo>
                <a:cubicBezTo>
                  <a:pt x="1961640" y="325879"/>
                  <a:pt x="1942933" y="332797"/>
                  <a:pt x="1879042" y="311499"/>
                </a:cubicBezTo>
                <a:cubicBezTo>
                  <a:pt x="1868994" y="308149"/>
                  <a:pt x="1859081" y="304360"/>
                  <a:pt x="1848897" y="301450"/>
                </a:cubicBezTo>
                <a:cubicBezTo>
                  <a:pt x="1835618" y="297656"/>
                  <a:pt x="1821932" y="295370"/>
                  <a:pt x="1808704" y="291402"/>
                </a:cubicBezTo>
                <a:cubicBezTo>
                  <a:pt x="1788413" y="285315"/>
                  <a:pt x="1768510" y="278004"/>
                  <a:pt x="1748413" y="271305"/>
                </a:cubicBezTo>
                <a:lnTo>
                  <a:pt x="1718268" y="261257"/>
                </a:lnTo>
                <a:lnTo>
                  <a:pt x="1688123" y="251208"/>
                </a:lnTo>
                <a:lnTo>
                  <a:pt x="1657978" y="241160"/>
                </a:lnTo>
                <a:cubicBezTo>
                  <a:pt x="1627701" y="220975"/>
                  <a:pt x="1623340" y="216267"/>
                  <a:pt x="1587640" y="200967"/>
                </a:cubicBezTo>
                <a:cubicBezTo>
                  <a:pt x="1577904" y="196795"/>
                  <a:pt x="1567543" y="194268"/>
                  <a:pt x="1557495" y="190918"/>
                </a:cubicBezTo>
                <a:cubicBezTo>
                  <a:pt x="1544097" y="180870"/>
                  <a:pt x="1531767" y="169211"/>
                  <a:pt x="1517301" y="160773"/>
                </a:cubicBezTo>
                <a:cubicBezTo>
                  <a:pt x="1491424" y="145678"/>
                  <a:pt x="1463710" y="133978"/>
                  <a:pt x="1436915" y="120580"/>
                </a:cubicBezTo>
                <a:cubicBezTo>
                  <a:pt x="1423517" y="113881"/>
                  <a:pt x="1410932" y="105220"/>
                  <a:pt x="1396721" y="100483"/>
                </a:cubicBezTo>
                <a:lnTo>
                  <a:pt x="1336431" y="80386"/>
                </a:lnTo>
                <a:cubicBezTo>
                  <a:pt x="1326383" y="77037"/>
                  <a:pt x="1316562" y="72907"/>
                  <a:pt x="1306286" y="70338"/>
                </a:cubicBezTo>
                <a:lnTo>
                  <a:pt x="1266093" y="60290"/>
                </a:lnTo>
                <a:cubicBezTo>
                  <a:pt x="1256045" y="53591"/>
                  <a:pt x="1247048" y="44950"/>
                  <a:pt x="1235948" y="40193"/>
                </a:cubicBezTo>
                <a:cubicBezTo>
                  <a:pt x="1221513" y="34007"/>
                  <a:pt x="1156949" y="22955"/>
                  <a:pt x="1145512" y="20096"/>
                </a:cubicBezTo>
                <a:cubicBezTo>
                  <a:pt x="1135236" y="17527"/>
                  <a:pt x="1125836" y="11659"/>
                  <a:pt x="1115367" y="10048"/>
                </a:cubicBezTo>
                <a:cubicBezTo>
                  <a:pt x="1082097" y="4930"/>
                  <a:pt x="1048378" y="3349"/>
                  <a:pt x="1014884" y="0"/>
                </a:cubicBezTo>
                <a:cubicBezTo>
                  <a:pt x="971341" y="3349"/>
                  <a:pt x="927589" y="4631"/>
                  <a:pt x="884255" y="10048"/>
                </a:cubicBezTo>
                <a:cubicBezTo>
                  <a:pt x="873745" y="11362"/>
                  <a:pt x="863306" y="14841"/>
                  <a:pt x="854110" y="20096"/>
                </a:cubicBezTo>
                <a:cubicBezTo>
                  <a:pt x="810359" y="45096"/>
                  <a:pt x="812635" y="57082"/>
                  <a:pt x="773723" y="90435"/>
                </a:cubicBezTo>
                <a:cubicBezTo>
                  <a:pt x="764554" y="98294"/>
                  <a:pt x="753626" y="103833"/>
                  <a:pt x="743578" y="110532"/>
                </a:cubicBezTo>
                <a:cubicBezTo>
                  <a:pt x="736879" y="120580"/>
                  <a:pt x="732021" y="132138"/>
                  <a:pt x="723482" y="140677"/>
                </a:cubicBezTo>
                <a:cubicBezTo>
                  <a:pt x="714943" y="149216"/>
                  <a:pt x="701068" y="151496"/>
                  <a:pt x="693337" y="160773"/>
                </a:cubicBezTo>
                <a:cubicBezTo>
                  <a:pt x="683747" y="172280"/>
                  <a:pt x="681947" y="188778"/>
                  <a:pt x="673240" y="200967"/>
                </a:cubicBezTo>
                <a:cubicBezTo>
                  <a:pt x="664980" y="212531"/>
                  <a:pt x="652192" y="220195"/>
                  <a:pt x="643095" y="231112"/>
                </a:cubicBezTo>
                <a:cubicBezTo>
                  <a:pt x="635364" y="240390"/>
                  <a:pt x="631537" y="252718"/>
                  <a:pt x="622998" y="261257"/>
                </a:cubicBezTo>
                <a:cubicBezTo>
                  <a:pt x="614459" y="269796"/>
                  <a:pt x="601392" y="272815"/>
                  <a:pt x="592853" y="281354"/>
                </a:cubicBezTo>
                <a:cubicBezTo>
                  <a:pt x="581011" y="293196"/>
                  <a:pt x="575225" y="310421"/>
                  <a:pt x="562708" y="321547"/>
                </a:cubicBezTo>
                <a:cubicBezTo>
                  <a:pt x="544656" y="337593"/>
                  <a:pt x="522515" y="348342"/>
                  <a:pt x="502418" y="361740"/>
                </a:cubicBezTo>
                <a:lnTo>
                  <a:pt x="472273" y="381837"/>
                </a:lnTo>
                <a:lnTo>
                  <a:pt x="442128" y="401934"/>
                </a:lnTo>
                <a:cubicBezTo>
                  <a:pt x="394536" y="473321"/>
                  <a:pt x="456630" y="390983"/>
                  <a:pt x="381838" y="452176"/>
                </a:cubicBezTo>
                <a:cubicBezTo>
                  <a:pt x="356175" y="473173"/>
                  <a:pt x="329892" y="494925"/>
                  <a:pt x="311499" y="522514"/>
                </a:cubicBezTo>
                <a:cubicBezTo>
                  <a:pt x="290825" y="553524"/>
                  <a:pt x="291345" y="557014"/>
                  <a:pt x="261257" y="582804"/>
                </a:cubicBezTo>
                <a:cubicBezTo>
                  <a:pt x="248542" y="593703"/>
                  <a:pt x="232906" y="601107"/>
                  <a:pt x="221064" y="612949"/>
                </a:cubicBezTo>
                <a:cubicBezTo>
                  <a:pt x="212525" y="621488"/>
                  <a:pt x="209506" y="634555"/>
                  <a:pt x="200967" y="643094"/>
                </a:cubicBezTo>
                <a:cubicBezTo>
                  <a:pt x="189125" y="654936"/>
                  <a:pt x="172616" y="661397"/>
                  <a:pt x="160774" y="673239"/>
                </a:cubicBezTo>
                <a:cubicBezTo>
                  <a:pt x="152235" y="681778"/>
                  <a:pt x="148408" y="694106"/>
                  <a:pt x="140677" y="703384"/>
                </a:cubicBezTo>
                <a:cubicBezTo>
                  <a:pt x="131580" y="714301"/>
                  <a:pt x="120580" y="723481"/>
                  <a:pt x="110532" y="733529"/>
                </a:cubicBezTo>
                <a:cubicBezTo>
                  <a:pt x="88978" y="798193"/>
                  <a:pt x="117382" y="727959"/>
                  <a:pt x="70339" y="793819"/>
                </a:cubicBezTo>
                <a:cubicBezTo>
                  <a:pt x="50950" y="820963"/>
                  <a:pt x="51129" y="835728"/>
                  <a:pt x="40194" y="864158"/>
                </a:cubicBezTo>
                <a:cubicBezTo>
                  <a:pt x="27244" y="897828"/>
                  <a:pt x="0" y="964641"/>
                  <a:pt x="0" y="964641"/>
                </a:cubicBezTo>
                <a:cubicBezTo>
                  <a:pt x="3350" y="1004835"/>
                  <a:pt x="4718" y="1045243"/>
                  <a:pt x="10049" y="1085222"/>
                </a:cubicBezTo>
                <a:cubicBezTo>
                  <a:pt x="13646" y="1112202"/>
                  <a:pt x="27291" y="1130211"/>
                  <a:pt x="50242" y="1145512"/>
                </a:cubicBezTo>
                <a:cubicBezTo>
                  <a:pt x="59055" y="1151387"/>
                  <a:pt x="70203" y="1152650"/>
                  <a:pt x="80387" y="1155560"/>
                </a:cubicBezTo>
                <a:cubicBezTo>
                  <a:pt x="168691" y="1180789"/>
                  <a:pt x="78460" y="1151567"/>
                  <a:pt x="150726" y="1175657"/>
                </a:cubicBezTo>
                <a:cubicBezTo>
                  <a:pt x="185656" y="1172164"/>
                  <a:pt x="269952" y="1165947"/>
                  <a:pt x="311499" y="1155560"/>
                </a:cubicBezTo>
                <a:cubicBezTo>
                  <a:pt x="332050" y="1150422"/>
                  <a:pt x="351692" y="1142162"/>
                  <a:pt x="371789" y="1135463"/>
                </a:cubicBezTo>
                <a:lnTo>
                  <a:pt x="401934" y="1125415"/>
                </a:lnTo>
                <a:lnTo>
                  <a:pt x="492370" y="1065125"/>
                </a:lnTo>
                <a:cubicBezTo>
                  <a:pt x="502418" y="1058426"/>
                  <a:pt x="511058" y="1048847"/>
                  <a:pt x="522515" y="1045028"/>
                </a:cubicBezTo>
                <a:lnTo>
                  <a:pt x="552660" y="1034980"/>
                </a:lnTo>
                <a:cubicBezTo>
                  <a:pt x="559359" y="1024932"/>
                  <a:pt x="563326" y="1012379"/>
                  <a:pt x="572756" y="1004835"/>
                </a:cubicBezTo>
                <a:cubicBezTo>
                  <a:pt x="581027" y="998218"/>
                  <a:pt x="593427" y="999523"/>
                  <a:pt x="602901" y="994786"/>
                </a:cubicBezTo>
                <a:cubicBezTo>
                  <a:pt x="613703" y="989385"/>
                  <a:pt x="622244" y="980091"/>
                  <a:pt x="633046" y="974690"/>
                </a:cubicBezTo>
                <a:cubicBezTo>
                  <a:pt x="642520" y="969953"/>
                  <a:pt x="653932" y="969785"/>
                  <a:pt x="663191" y="964641"/>
                </a:cubicBezTo>
                <a:cubicBezTo>
                  <a:pt x="684305" y="952911"/>
                  <a:pt x="700050" y="930306"/>
                  <a:pt x="723482" y="924448"/>
                </a:cubicBezTo>
                <a:lnTo>
                  <a:pt x="803868" y="904351"/>
                </a:lnTo>
                <a:cubicBezTo>
                  <a:pt x="841250" y="906319"/>
                  <a:pt x="997552" y="908854"/>
                  <a:pt x="1065126" y="924448"/>
                </a:cubicBezTo>
                <a:cubicBezTo>
                  <a:pt x="1131191" y="939694"/>
                  <a:pt x="1112433" y="941851"/>
                  <a:pt x="1165609" y="964641"/>
                </a:cubicBezTo>
                <a:cubicBezTo>
                  <a:pt x="1175345" y="968813"/>
                  <a:pt x="1185706" y="971340"/>
                  <a:pt x="1195754" y="974690"/>
                </a:cubicBezTo>
                <a:cubicBezTo>
                  <a:pt x="1225324" y="996867"/>
                  <a:pt x="1242767" y="1006989"/>
                  <a:pt x="1266093" y="1034980"/>
                </a:cubicBezTo>
                <a:cubicBezTo>
                  <a:pt x="1273824" y="1044257"/>
                  <a:pt x="1281284" y="1054089"/>
                  <a:pt x="1286189" y="1065125"/>
                </a:cubicBezTo>
                <a:cubicBezTo>
                  <a:pt x="1311226" y="1121459"/>
                  <a:pt x="1293896" y="1116576"/>
                  <a:pt x="1326383" y="1155560"/>
                </a:cubicBezTo>
                <a:cubicBezTo>
                  <a:pt x="1335480" y="1166477"/>
                  <a:pt x="1346480" y="1175657"/>
                  <a:pt x="1356528" y="1185705"/>
                </a:cubicBezTo>
                <a:cubicBezTo>
                  <a:pt x="1381920" y="1261883"/>
                  <a:pt x="1359677" y="1233285"/>
                  <a:pt x="1416818" y="1276140"/>
                </a:cubicBezTo>
                <a:cubicBezTo>
                  <a:pt x="1438372" y="1340804"/>
                  <a:pt x="1409968" y="1270570"/>
                  <a:pt x="1457011" y="1336430"/>
                </a:cubicBezTo>
                <a:cubicBezTo>
                  <a:pt x="1465718" y="1348619"/>
                  <a:pt x="1467360" y="1365251"/>
                  <a:pt x="1477108" y="1376624"/>
                </a:cubicBezTo>
                <a:cubicBezTo>
                  <a:pt x="1488007" y="1389339"/>
                  <a:pt x="1505459" y="1394927"/>
                  <a:pt x="1517301" y="1406769"/>
                </a:cubicBezTo>
                <a:cubicBezTo>
                  <a:pt x="1525840" y="1415308"/>
                  <a:pt x="1528859" y="1428375"/>
                  <a:pt x="1537398" y="1436914"/>
                </a:cubicBezTo>
                <a:cubicBezTo>
                  <a:pt x="1545937" y="1445453"/>
                  <a:pt x="1558265" y="1449280"/>
                  <a:pt x="1567543" y="1457011"/>
                </a:cubicBezTo>
                <a:cubicBezTo>
                  <a:pt x="1578460" y="1466108"/>
                  <a:pt x="1588591" y="1476239"/>
                  <a:pt x="1597688" y="1487156"/>
                </a:cubicBezTo>
                <a:cubicBezTo>
                  <a:pt x="1623610" y="1518262"/>
                  <a:pt x="1611667" y="1521543"/>
                  <a:pt x="1647930" y="1547446"/>
                </a:cubicBezTo>
                <a:cubicBezTo>
                  <a:pt x="1660119" y="1556153"/>
                  <a:pt x="1675117" y="1560111"/>
                  <a:pt x="1688123" y="1567543"/>
                </a:cubicBezTo>
                <a:cubicBezTo>
                  <a:pt x="1698608" y="1573535"/>
                  <a:pt x="1706552" y="1584710"/>
                  <a:pt x="1718268" y="1587639"/>
                </a:cubicBezTo>
                <a:cubicBezTo>
                  <a:pt x="1747693" y="1594995"/>
                  <a:pt x="1778559" y="1594338"/>
                  <a:pt x="1808704" y="1597688"/>
                </a:cubicBezTo>
                <a:cubicBezTo>
                  <a:pt x="1895790" y="1594338"/>
                  <a:pt x="1983004" y="1593436"/>
                  <a:pt x="2069961" y="1587639"/>
                </a:cubicBezTo>
                <a:cubicBezTo>
                  <a:pt x="2085732" y="1586588"/>
                  <a:pt x="2123664" y="1573088"/>
                  <a:pt x="2140299" y="1567543"/>
                </a:cubicBezTo>
                <a:cubicBezTo>
                  <a:pt x="2207197" y="1500642"/>
                  <a:pt x="2135151" y="1563703"/>
                  <a:pt x="2200589" y="1527349"/>
                </a:cubicBezTo>
                <a:cubicBezTo>
                  <a:pt x="2221703" y="1515619"/>
                  <a:pt x="2237447" y="1493014"/>
                  <a:pt x="2260879" y="1487156"/>
                </a:cubicBezTo>
                <a:cubicBezTo>
                  <a:pt x="2280034" y="1482367"/>
                  <a:pt x="2362290" y="1460448"/>
                  <a:pt x="2391508" y="1457011"/>
                </a:cubicBezTo>
                <a:cubicBezTo>
                  <a:pt x="2431564" y="1452298"/>
                  <a:pt x="2472021" y="1451585"/>
                  <a:pt x="2512088" y="1446962"/>
                </a:cubicBezTo>
                <a:cubicBezTo>
                  <a:pt x="2559144" y="1441532"/>
                  <a:pt x="2652765" y="1426866"/>
                  <a:pt x="2652765" y="1426866"/>
                </a:cubicBezTo>
                <a:cubicBezTo>
                  <a:pt x="2713640" y="1406573"/>
                  <a:pt x="2701038" y="1406376"/>
                  <a:pt x="2803490" y="1426866"/>
                </a:cubicBezTo>
                <a:cubicBezTo>
                  <a:pt x="2815332" y="1429234"/>
                  <a:pt x="2823150" y="1440970"/>
                  <a:pt x="2833635" y="1446962"/>
                </a:cubicBezTo>
                <a:cubicBezTo>
                  <a:pt x="2846641" y="1454394"/>
                  <a:pt x="2860431" y="1460360"/>
                  <a:pt x="2873829" y="1467059"/>
                </a:cubicBezTo>
                <a:cubicBezTo>
                  <a:pt x="2883877" y="1480457"/>
                  <a:pt x="2890430" y="1497402"/>
                  <a:pt x="2903974" y="1507252"/>
                </a:cubicBezTo>
                <a:cubicBezTo>
                  <a:pt x="2904181" y="1507402"/>
                  <a:pt x="2996110" y="1549147"/>
                  <a:pt x="3014506" y="1567543"/>
                </a:cubicBezTo>
                <a:cubicBezTo>
                  <a:pt x="3089288" y="1642325"/>
                  <a:pt x="3003753" y="1580470"/>
                  <a:pt x="3074796" y="1627833"/>
                </a:cubicBezTo>
                <a:cubicBezTo>
                  <a:pt x="3108566" y="1678487"/>
                  <a:pt x="3077439" y="1642598"/>
                  <a:pt x="3135086" y="1678074"/>
                </a:cubicBezTo>
                <a:cubicBezTo>
                  <a:pt x="3165941" y="1697062"/>
                  <a:pt x="3195376" y="1718268"/>
                  <a:pt x="3225521" y="1738365"/>
                </a:cubicBezTo>
                <a:cubicBezTo>
                  <a:pt x="3235569" y="1745064"/>
                  <a:pt x="3244864" y="1753060"/>
                  <a:pt x="3255666" y="1758461"/>
                </a:cubicBezTo>
                <a:cubicBezTo>
                  <a:pt x="3269064" y="1765160"/>
                  <a:pt x="3283157" y="1770619"/>
                  <a:pt x="3295860" y="1778558"/>
                </a:cubicBezTo>
                <a:cubicBezTo>
                  <a:pt x="3303345" y="1783236"/>
                  <a:pt x="3352672" y="1823003"/>
                  <a:pt x="3366198" y="1828800"/>
                </a:cubicBezTo>
                <a:cubicBezTo>
                  <a:pt x="3378891" y="1834240"/>
                  <a:pt x="3392993" y="1835499"/>
                  <a:pt x="3406391" y="1838848"/>
                </a:cubicBezTo>
                <a:cubicBezTo>
                  <a:pt x="3463662" y="1896117"/>
                  <a:pt x="3405880" y="1848677"/>
                  <a:pt x="3476730" y="1879041"/>
                </a:cubicBezTo>
                <a:cubicBezTo>
                  <a:pt x="3487830" y="1883798"/>
                  <a:pt x="3495033" y="1896770"/>
                  <a:pt x="3506875" y="1899138"/>
                </a:cubicBezTo>
                <a:cubicBezTo>
                  <a:pt x="3546424" y="1907048"/>
                  <a:pt x="3587344" y="1904964"/>
                  <a:pt x="3627455" y="1909186"/>
                </a:cubicBezTo>
                <a:cubicBezTo>
                  <a:pt x="3651009" y="1911665"/>
                  <a:pt x="3674292" y="1916297"/>
                  <a:pt x="3697794" y="1919235"/>
                </a:cubicBezTo>
                <a:cubicBezTo>
                  <a:pt x="3784787" y="1930109"/>
                  <a:pt x="3815885" y="1931588"/>
                  <a:pt x="3908809" y="1939332"/>
                </a:cubicBezTo>
                <a:lnTo>
                  <a:pt x="4200211" y="1929283"/>
                </a:lnTo>
                <a:cubicBezTo>
                  <a:pt x="4243142" y="1927136"/>
                  <a:pt x="4313526" y="1922129"/>
                  <a:pt x="4360985" y="1909186"/>
                </a:cubicBezTo>
                <a:cubicBezTo>
                  <a:pt x="4381422" y="1903612"/>
                  <a:pt x="4421275" y="1889090"/>
                  <a:pt x="4421275" y="1889090"/>
                </a:cubicBezTo>
                <a:cubicBezTo>
                  <a:pt x="4474499" y="1853607"/>
                  <a:pt x="4432850" y="1875110"/>
                  <a:pt x="4521759" y="1858945"/>
                </a:cubicBezTo>
                <a:cubicBezTo>
                  <a:pt x="4535346" y="1856475"/>
                  <a:pt x="4548365" y="1851366"/>
                  <a:pt x="4561952" y="1848896"/>
                </a:cubicBezTo>
                <a:cubicBezTo>
                  <a:pt x="4585254" y="1844659"/>
                  <a:pt x="4608844" y="1842197"/>
                  <a:pt x="4632290" y="1838848"/>
                </a:cubicBezTo>
                <a:cubicBezTo>
                  <a:pt x="4642338" y="1835499"/>
                  <a:pt x="4651987" y="1830541"/>
                  <a:pt x="4662435" y="1828800"/>
                </a:cubicBezTo>
                <a:cubicBezTo>
                  <a:pt x="4823409" y="1801971"/>
                  <a:pt x="5021417" y="1825301"/>
                  <a:pt x="5164853" y="1828800"/>
                </a:cubicBezTo>
                <a:cubicBezTo>
                  <a:pt x="5191649" y="1835499"/>
                  <a:pt x="5223144" y="1832324"/>
                  <a:pt x="5245240" y="1848896"/>
                </a:cubicBezTo>
                <a:cubicBezTo>
                  <a:pt x="5296481" y="1887327"/>
                  <a:pt x="5269186" y="1874979"/>
                  <a:pt x="5325627" y="1889090"/>
                </a:cubicBezTo>
                <a:cubicBezTo>
                  <a:pt x="5352422" y="1909187"/>
                  <a:pt x="5387434" y="1921511"/>
                  <a:pt x="5406013" y="1949380"/>
                </a:cubicBezTo>
                <a:cubicBezTo>
                  <a:pt x="5454516" y="2022133"/>
                  <a:pt x="5435405" y="1988067"/>
                  <a:pt x="5466304" y="2049863"/>
                </a:cubicBezTo>
                <a:cubicBezTo>
                  <a:pt x="5469653" y="2063261"/>
                  <a:pt x="5469393" y="2078128"/>
                  <a:pt x="5476352" y="2090057"/>
                </a:cubicBezTo>
                <a:cubicBezTo>
                  <a:pt x="5493229" y="2118989"/>
                  <a:pt x="5536642" y="2170444"/>
                  <a:pt x="5536642" y="2170444"/>
                </a:cubicBezTo>
                <a:cubicBezTo>
                  <a:pt x="5543341" y="2190541"/>
                  <a:pt x="5547266" y="2211787"/>
                  <a:pt x="5556739" y="2230734"/>
                </a:cubicBezTo>
                <a:cubicBezTo>
                  <a:pt x="5582236" y="2281729"/>
                  <a:pt x="5568526" y="2258464"/>
                  <a:pt x="5596932" y="2301072"/>
                </a:cubicBezTo>
                <a:cubicBezTo>
                  <a:pt x="5613238" y="2349992"/>
                  <a:pt x="5599103" y="2318179"/>
                  <a:pt x="5637126" y="2371411"/>
                </a:cubicBezTo>
                <a:cubicBezTo>
                  <a:pt x="5653978" y="2395004"/>
                  <a:pt x="5661775" y="2414640"/>
                  <a:pt x="5687367" y="2431701"/>
                </a:cubicBezTo>
                <a:cubicBezTo>
                  <a:pt x="5696180" y="2437576"/>
                  <a:pt x="5707464" y="2438400"/>
                  <a:pt x="5717512" y="2441749"/>
                </a:cubicBezTo>
                <a:cubicBezTo>
                  <a:pt x="5727560" y="2448448"/>
                  <a:pt x="5736855" y="2456445"/>
                  <a:pt x="5747657" y="2461846"/>
                </a:cubicBezTo>
                <a:cubicBezTo>
                  <a:pt x="5762069" y="2469052"/>
                  <a:pt x="5805123" y="2478725"/>
                  <a:pt x="5817996" y="2481943"/>
                </a:cubicBezTo>
                <a:cubicBezTo>
                  <a:pt x="5935227" y="2478593"/>
                  <a:pt x="6052722" y="2480453"/>
                  <a:pt x="6169688" y="2471894"/>
                </a:cubicBezTo>
                <a:cubicBezTo>
                  <a:pt x="6190815" y="2470348"/>
                  <a:pt x="6209881" y="2458496"/>
                  <a:pt x="6229978" y="2451797"/>
                </a:cubicBezTo>
                <a:lnTo>
                  <a:pt x="6260123" y="2441749"/>
                </a:lnTo>
                <a:cubicBezTo>
                  <a:pt x="6273521" y="2428351"/>
                  <a:pt x="6285931" y="2413887"/>
                  <a:pt x="6300317" y="2401556"/>
                </a:cubicBezTo>
                <a:cubicBezTo>
                  <a:pt x="6332787" y="2373725"/>
                  <a:pt x="6333100" y="2389824"/>
                  <a:pt x="6360607" y="2351314"/>
                </a:cubicBezTo>
                <a:cubicBezTo>
                  <a:pt x="6369314" y="2339125"/>
                  <a:pt x="6375141" y="2325029"/>
                  <a:pt x="6380704" y="2311121"/>
                </a:cubicBezTo>
                <a:cubicBezTo>
                  <a:pt x="6388571" y="2291452"/>
                  <a:pt x="6400800" y="2250830"/>
                  <a:pt x="6400800" y="2250830"/>
                </a:cubicBezTo>
                <a:cubicBezTo>
                  <a:pt x="6397451" y="2163744"/>
                  <a:pt x="6398887" y="2076343"/>
                  <a:pt x="6390752" y="1989573"/>
                </a:cubicBezTo>
                <a:cubicBezTo>
                  <a:pt x="6388775" y="1968482"/>
                  <a:pt x="6382406" y="1946909"/>
                  <a:pt x="6370655" y="1929283"/>
                </a:cubicBezTo>
                <a:cubicBezTo>
                  <a:pt x="6318712" y="1851369"/>
                  <a:pt x="6338099" y="1891905"/>
                  <a:pt x="6310365" y="1808703"/>
                </a:cubicBezTo>
                <a:lnTo>
                  <a:pt x="6320413" y="1788606"/>
                </a:lnTo>
                <a:close/>
              </a:path>
            </a:pathLst>
          </a:custGeom>
          <a:noFill/>
          <a:ln>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0"/>
          <p:cNvSpPr txBox="1">
            <a:spLocks noChangeArrowheads="1"/>
          </p:cNvSpPr>
          <p:nvPr/>
        </p:nvSpPr>
        <p:spPr bwMode="auto">
          <a:xfrm>
            <a:off x="6468626" y="3048000"/>
            <a:ext cx="2667000" cy="1754326"/>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This is an H&amp;E-stained slide, but the pigment is not stained by this method; it is visible naturally (which is the definition of a pigment).</a:t>
            </a:r>
          </a:p>
        </p:txBody>
      </p:sp>
      <p:pic>
        <p:nvPicPr>
          <p:cNvPr id="1028" name="Picture 4" descr="http://cms.montgomerycollege.edu/uploadedImages/EDU/Departments_-_Academic/Writing,_Reading,_and_Language_Center_-_R/Picture1%20for%20Thinking%20Thursday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751" y="4876800"/>
            <a:ext cx="117976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209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0582" y="76200"/>
            <a:ext cx="19629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663300"/>
                </a:solidFill>
                <a:latin typeface="+mn-lt"/>
              </a:rPr>
              <a:t>Pigments</a:t>
            </a:r>
          </a:p>
        </p:txBody>
      </p:sp>
      <p:sp>
        <p:nvSpPr>
          <p:cNvPr id="6" name="TextBox 10"/>
          <p:cNvSpPr txBox="1">
            <a:spLocks noChangeArrowheads="1"/>
          </p:cNvSpPr>
          <p:nvPr/>
        </p:nvSpPr>
        <p:spPr bwMode="auto">
          <a:xfrm>
            <a:off x="76201" y="762000"/>
            <a:ext cx="8985249" cy="1477328"/>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Other pigments you will encounter </a:t>
            </a:r>
            <a:r>
              <a:rPr lang="en-US" b="1" dirty="0" err="1">
                <a:solidFill>
                  <a:schemeClr val="accent6">
                    <a:lumMod val="50000"/>
                  </a:schemeClr>
                </a:solidFill>
                <a:latin typeface="Calibri" pitchFamily="34" charset="0"/>
              </a:rPr>
              <a:t>underly</a:t>
            </a:r>
            <a:r>
              <a:rPr lang="en-US" b="1" dirty="0">
                <a:solidFill>
                  <a:schemeClr val="accent6">
                    <a:lumMod val="50000"/>
                  </a:schemeClr>
                </a:solidFill>
                <a:latin typeface="Calibri" pitchFamily="34" charset="0"/>
              </a:rPr>
              <a:t> potential pathology.  For example, aging cells, particularly liver and heart, often exhibit yellowish-brown </a:t>
            </a:r>
            <a:r>
              <a:rPr lang="en-US" b="1" dirty="0" err="1">
                <a:solidFill>
                  <a:srgbClr val="D6A300"/>
                </a:solidFill>
                <a:latin typeface="Calibri" pitchFamily="34" charset="0"/>
              </a:rPr>
              <a:t>lipofuscin</a:t>
            </a:r>
            <a:r>
              <a:rPr lang="en-US" b="1" dirty="0">
                <a:solidFill>
                  <a:srgbClr val="D6A300"/>
                </a:solidFill>
                <a:latin typeface="Calibri" pitchFamily="34" charset="0"/>
              </a:rPr>
              <a:t> granules </a:t>
            </a:r>
            <a:r>
              <a:rPr lang="en-US" b="1" dirty="0">
                <a:solidFill>
                  <a:schemeClr val="accent6">
                    <a:lumMod val="50000"/>
                  </a:schemeClr>
                </a:solidFill>
                <a:latin typeface="Calibri" pitchFamily="34" charset="0"/>
              </a:rPr>
              <a:t>near the nucleus (blue arrow), which are electron-dense in electron micrographs (red arrow).  These granules are not harmful, but commonly accumulate within the cell in response to oxidative stress, and, therefore, are suggestive of underlying pathology.</a:t>
            </a:r>
            <a:endParaRPr lang="en-US" b="1" dirty="0">
              <a:solidFill>
                <a:srgbClr val="D6A300"/>
              </a:solidFill>
              <a:latin typeface="Calibr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67" y="2286000"/>
            <a:ext cx="8282516" cy="2971800"/>
          </a:xfrm>
          <a:prstGeom prst="rect">
            <a:avLst/>
          </a:prstGeom>
        </p:spPr>
      </p:pic>
      <p:cxnSp>
        <p:nvCxnSpPr>
          <p:cNvPr id="7" name="Straight Arrow Connector 6"/>
          <p:cNvCxnSpPr/>
          <p:nvPr/>
        </p:nvCxnSpPr>
        <p:spPr>
          <a:xfrm>
            <a:off x="2209800" y="2362200"/>
            <a:ext cx="762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76835" y="3931418"/>
            <a:ext cx="524607" cy="2763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462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0582" y="76200"/>
            <a:ext cx="19629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663300"/>
                </a:solidFill>
                <a:latin typeface="+mn-lt"/>
              </a:rPr>
              <a:t>Pigments</a:t>
            </a:r>
          </a:p>
        </p:txBody>
      </p:sp>
      <p:sp>
        <p:nvSpPr>
          <p:cNvPr id="6" name="TextBox 10"/>
          <p:cNvSpPr txBox="1">
            <a:spLocks noChangeArrowheads="1"/>
          </p:cNvSpPr>
          <p:nvPr/>
        </p:nvSpPr>
        <p:spPr bwMode="auto">
          <a:xfrm>
            <a:off x="76201" y="762000"/>
            <a:ext cx="8985249" cy="1477328"/>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Calibri" pitchFamily="34" charset="0"/>
              </a:rPr>
              <a:t>Another pigment that underlies pathology is </a:t>
            </a:r>
            <a:r>
              <a:rPr lang="en-US" b="1" dirty="0">
                <a:solidFill>
                  <a:srgbClr val="00B050"/>
                </a:solidFill>
                <a:latin typeface="Calibri" pitchFamily="34" charset="0"/>
              </a:rPr>
              <a:t>hemosiderin</a:t>
            </a:r>
            <a:r>
              <a:rPr lang="en-US" b="1" dirty="0">
                <a:solidFill>
                  <a:schemeClr val="accent3">
                    <a:lumMod val="50000"/>
                  </a:schemeClr>
                </a:solidFill>
                <a:latin typeface="Calibri" pitchFamily="34" charset="0"/>
              </a:rPr>
              <a:t>.  Small amounts of hemosiderin exist normally in many cell types involved in red blood cell breakdown, including macrophages, spleen, and liver.  </a:t>
            </a:r>
          </a:p>
          <a:p>
            <a:r>
              <a:rPr lang="en-US" b="1" dirty="0">
                <a:solidFill>
                  <a:schemeClr val="accent3">
                    <a:lumMod val="50000"/>
                  </a:schemeClr>
                </a:solidFill>
                <a:latin typeface="Calibri" pitchFamily="34" charset="0"/>
              </a:rPr>
              <a:t>Hemosiderin accumulates within cells as a yellow-brown pigment (left image), and can be specifically visualized using Prussian blue (right image).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83" y="2259058"/>
            <a:ext cx="8865876" cy="2792751"/>
          </a:xfrm>
          <a:prstGeom prst="rect">
            <a:avLst/>
          </a:prstGeom>
        </p:spPr>
      </p:pic>
    </p:spTree>
    <p:extLst>
      <p:ext uri="{BB962C8B-B14F-4D97-AF65-F5344CB8AC3E}">
        <p14:creationId xmlns:p14="http://schemas.microsoft.com/office/powerpoint/2010/main" val="30089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90582" y="76200"/>
            <a:ext cx="19629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663300"/>
                </a:solidFill>
                <a:latin typeface="+mn-lt"/>
              </a:rPr>
              <a:t>Pigments</a:t>
            </a:r>
          </a:p>
        </p:txBody>
      </p:sp>
      <p:sp>
        <p:nvSpPr>
          <p:cNvPr id="6" name="TextBox 10"/>
          <p:cNvSpPr txBox="1">
            <a:spLocks noChangeArrowheads="1"/>
          </p:cNvSpPr>
          <p:nvPr/>
        </p:nvSpPr>
        <p:spPr bwMode="auto">
          <a:xfrm>
            <a:off x="76201" y="762000"/>
            <a:ext cx="5791199" cy="4370427"/>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Calibri" pitchFamily="34" charset="0"/>
              </a:rPr>
              <a:t>Excess hemosiderin can occur either as a localized or systemic process.</a:t>
            </a:r>
          </a:p>
          <a:p>
            <a:endParaRPr lang="en-US" sz="800" b="1" dirty="0">
              <a:solidFill>
                <a:schemeClr val="accent3">
                  <a:lumMod val="50000"/>
                </a:schemeClr>
              </a:solidFill>
              <a:latin typeface="Calibri" pitchFamily="34" charset="0"/>
            </a:endParaRPr>
          </a:p>
          <a:p>
            <a:r>
              <a:rPr lang="en-US" b="1" dirty="0">
                <a:solidFill>
                  <a:schemeClr val="accent3">
                    <a:lumMod val="50000"/>
                  </a:schemeClr>
                </a:solidFill>
                <a:latin typeface="Calibri" pitchFamily="34" charset="0"/>
              </a:rPr>
              <a:t>Localized hemosiderin accumulation occurs during bruising, when hemorrhaging results in accumulation of hemosiderin within macrophages.  The different states of iron during hemoglobin breakdown are reflected in the colors that appear during bruise healing.</a:t>
            </a:r>
          </a:p>
          <a:p>
            <a:endParaRPr lang="en-US" b="1" dirty="0">
              <a:solidFill>
                <a:schemeClr val="accent3">
                  <a:lumMod val="50000"/>
                </a:schemeClr>
              </a:solidFill>
              <a:latin typeface="Calibri" pitchFamily="34" charset="0"/>
            </a:endParaRPr>
          </a:p>
          <a:p>
            <a:r>
              <a:rPr lang="en-US" b="1" dirty="0">
                <a:solidFill>
                  <a:schemeClr val="accent3">
                    <a:lumMod val="50000"/>
                  </a:schemeClr>
                </a:solidFill>
                <a:latin typeface="Calibri" pitchFamily="34" charset="0"/>
              </a:rPr>
              <a:t>Systemic hemosiderin accumulation occurs during iron overload.  This can occur in situations that include excess iron in the diet or excess hemolysis, among others.  In these cases, the hemosiderin accumulates largely in the liver, bone marrow, spleen, and lymph nodes, although it also increases in other organs such as the pancreas and kidneys.</a:t>
            </a:r>
          </a:p>
        </p:txBody>
      </p:sp>
      <p:pic>
        <p:nvPicPr>
          <p:cNvPr id="4098" name="Picture 2" descr="http://img.optics.org/archive/news/10/2/15/bru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066800"/>
            <a:ext cx="3211829" cy="240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474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7843" y="76200"/>
            <a:ext cx="348839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The Cytoskeleton</a:t>
            </a:r>
          </a:p>
        </p:txBody>
      </p:sp>
      <p:sp>
        <p:nvSpPr>
          <p:cNvPr id="6" name="TextBox 10"/>
          <p:cNvSpPr txBox="1">
            <a:spLocks noChangeArrowheads="1"/>
          </p:cNvSpPr>
          <p:nvPr/>
        </p:nvSpPr>
        <p:spPr bwMode="auto">
          <a:xfrm>
            <a:off x="76201" y="762000"/>
            <a:ext cx="8985249" cy="1754326"/>
          </a:xfrm>
          <a:prstGeom prst="rect">
            <a:avLst/>
          </a:prstGeom>
          <a:noFill/>
          <a:ln w="9525">
            <a:noFill/>
            <a:miter lim="800000"/>
            <a:headEnd/>
            <a:tailEnd/>
          </a:ln>
        </p:spPr>
        <p:txBody>
          <a:bodyPr wrap="square">
            <a:spAutoFit/>
          </a:bodyPr>
          <a:lstStyle/>
          <a:p>
            <a:r>
              <a:rPr lang="en-US" b="1" dirty="0">
                <a:solidFill>
                  <a:srgbClr val="0070C0"/>
                </a:solidFill>
                <a:latin typeface="Calibri" pitchFamily="34" charset="0"/>
              </a:rPr>
              <a:t>The </a:t>
            </a:r>
            <a:r>
              <a:rPr lang="en-US" b="1" dirty="0">
                <a:solidFill>
                  <a:srgbClr val="002060"/>
                </a:solidFill>
                <a:latin typeface="Calibri" pitchFamily="34" charset="0"/>
              </a:rPr>
              <a:t>cytoskeleton</a:t>
            </a:r>
            <a:r>
              <a:rPr lang="en-US" b="1" dirty="0">
                <a:solidFill>
                  <a:srgbClr val="0070C0"/>
                </a:solidFill>
                <a:latin typeface="Calibri" pitchFamily="34" charset="0"/>
              </a:rPr>
              <a:t> is composed thread-like proteins of the cell that are involved in activities such as cell structure and intracellular trafficking.  There are three major components of the cytoskeleton:</a:t>
            </a:r>
          </a:p>
          <a:p>
            <a:r>
              <a:rPr lang="en-US" b="1" dirty="0">
                <a:solidFill>
                  <a:srgbClr val="002060"/>
                </a:solidFill>
                <a:latin typeface="Calibri" pitchFamily="34" charset="0"/>
              </a:rPr>
              <a:t>Microtubules</a:t>
            </a:r>
            <a:r>
              <a:rPr lang="en-US" b="1" dirty="0">
                <a:solidFill>
                  <a:srgbClr val="0070C0"/>
                </a:solidFill>
                <a:latin typeface="Calibri" pitchFamily="34" charset="0"/>
              </a:rPr>
              <a:t> – hollow tubes, ~25nm in diameter</a:t>
            </a:r>
          </a:p>
          <a:p>
            <a:r>
              <a:rPr lang="en-US" b="1" dirty="0">
                <a:solidFill>
                  <a:srgbClr val="002060"/>
                </a:solidFill>
                <a:latin typeface="Calibri" pitchFamily="34" charset="0"/>
              </a:rPr>
              <a:t>Microfilaments</a:t>
            </a:r>
            <a:r>
              <a:rPr lang="en-US" b="1" dirty="0">
                <a:solidFill>
                  <a:srgbClr val="0070C0"/>
                </a:solidFill>
                <a:latin typeface="Calibri" pitchFamily="34" charset="0"/>
              </a:rPr>
              <a:t> – solid tubes, 5nm in diameter</a:t>
            </a:r>
          </a:p>
          <a:p>
            <a:r>
              <a:rPr lang="en-US" b="1" dirty="0">
                <a:solidFill>
                  <a:srgbClr val="002060"/>
                </a:solidFill>
                <a:latin typeface="Calibri" pitchFamily="34" charset="0"/>
              </a:rPr>
              <a:t>Intermediate filaments </a:t>
            </a:r>
            <a:r>
              <a:rPr lang="en-US" b="1" dirty="0">
                <a:solidFill>
                  <a:srgbClr val="0070C0"/>
                </a:solidFill>
                <a:latin typeface="Calibri" pitchFamily="34" charset="0"/>
              </a:rPr>
              <a:t>– solid tubes, 10nm in diameter</a:t>
            </a:r>
          </a:p>
        </p:txBody>
      </p:sp>
      <p:pic>
        <p:nvPicPr>
          <p:cNvPr id="7" name="Picture 8" descr="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583045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0134223">
            <a:off x="3154233" y="4311134"/>
            <a:ext cx="1175578" cy="369332"/>
          </a:xfrm>
          <a:prstGeom prst="rect">
            <a:avLst/>
          </a:prstGeom>
          <a:noFill/>
        </p:spPr>
        <p:txBody>
          <a:bodyPr wrap="square" rtlCol="0">
            <a:spAutoFit/>
          </a:bodyPr>
          <a:lstStyle/>
          <a:p>
            <a:r>
              <a:rPr lang="en-US" b="1" dirty="0">
                <a:solidFill>
                  <a:srgbClr val="FFFF00"/>
                </a:solidFill>
              </a:rPr>
              <a:t>nucleus</a:t>
            </a:r>
          </a:p>
        </p:txBody>
      </p:sp>
      <p:sp>
        <p:nvSpPr>
          <p:cNvPr id="8" name="TextBox 10"/>
          <p:cNvSpPr txBox="1">
            <a:spLocks noChangeArrowheads="1"/>
          </p:cNvSpPr>
          <p:nvPr/>
        </p:nvSpPr>
        <p:spPr bwMode="auto">
          <a:xfrm>
            <a:off x="5982855" y="2630690"/>
            <a:ext cx="3039626" cy="2585323"/>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This cultured cell was treated with a solution that dissolved the lipid portion of the plasma membrane.  This allowed the soluble cytosolic elements to be washed away, leaving the cytoskeleton behind, which mirrors the shape of the cell.</a:t>
            </a:r>
          </a:p>
        </p:txBody>
      </p:sp>
    </p:spTree>
    <p:extLst>
      <p:ext uri="{BB962C8B-B14F-4D97-AF65-F5344CB8AC3E}">
        <p14:creationId xmlns:p14="http://schemas.microsoft.com/office/powerpoint/2010/main" val="259106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763000" cy="2769989"/>
          </a:xfrm>
          <a:prstGeom prst="rect">
            <a:avLst/>
          </a:prstGeom>
          <a:noFill/>
          <a:ln w="9525">
            <a:noFill/>
            <a:miter lim="800000"/>
            <a:headEnd/>
            <a:tailEnd/>
          </a:ln>
        </p:spPr>
        <p:txBody>
          <a:bodyPr wrap="square">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endParaRPr lang="en-US" sz="1200" b="1" dirty="0">
              <a:solidFill>
                <a:srgbClr val="002060"/>
              </a:solidFill>
              <a:latin typeface="Georgia" pitchFamily="18" charset="0"/>
            </a:endParaRPr>
          </a:p>
          <a:p>
            <a:pPr>
              <a:buFont typeface="Arial" charset="0"/>
              <a:buChar char="•"/>
              <a:tabLst>
                <a:tab pos="457200" algn="l"/>
              </a:tabLst>
            </a:pPr>
            <a:r>
              <a:rPr lang="en-US" sz="1200" b="1" dirty="0">
                <a:solidFill>
                  <a:srgbClr val="002060"/>
                </a:solidFill>
                <a:latin typeface="Georgia" pitchFamily="18" charset="0"/>
              </a:rPr>
              <a:t>Describe the function of each of the following cellular organelles / structures:</a:t>
            </a:r>
          </a:p>
          <a:p>
            <a:pPr lvl="1">
              <a:buFont typeface="Arial" charset="0"/>
              <a:buChar char="•"/>
              <a:tabLst>
                <a:tab pos="457200" algn="l"/>
              </a:tabLst>
            </a:pPr>
            <a:r>
              <a:rPr lang="en-US" sz="1200" b="1" dirty="0">
                <a:solidFill>
                  <a:srgbClr val="002060"/>
                </a:solidFill>
                <a:latin typeface="Georgia" pitchFamily="18" charset="0"/>
              </a:rPr>
              <a:t>Endosomes</a:t>
            </a:r>
          </a:p>
          <a:p>
            <a:pPr lvl="1">
              <a:buFont typeface="Arial" charset="0"/>
              <a:buChar char="•"/>
              <a:tabLst>
                <a:tab pos="457200" algn="l"/>
              </a:tabLst>
            </a:pPr>
            <a:r>
              <a:rPr lang="en-US" sz="1200" b="1" dirty="0">
                <a:solidFill>
                  <a:srgbClr val="002060"/>
                </a:solidFill>
                <a:latin typeface="Georgia" pitchFamily="18" charset="0"/>
              </a:rPr>
              <a:t>Lysosomes </a:t>
            </a:r>
          </a:p>
          <a:p>
            <a:pPr lvl="1">
              <a:buFont typeface="Arial" charset="0"/>
              <a:buChar char="•"/>
              <a:tabLst>
                <a:tab pos="457200" algn="l"/>
              </a:tabLst>
            </a:pPr>
            <a:r>
              <a:rPr lang="en-US" sz="1200" b="1" dirty="0">
                <a:solidFill>
                  <a:srgbClr val="002060"/>
                </a:solidFill>
                <a:latin typeface="Georgia" pitchFamily="18" charset="0"/>
              </a:rPr>
              <a:t>Secretory granules</a:t>
            </a:r>
          </a:p>
          <a:p>
            <a:pPr lvl="1">
              <a:buFont typeface="Arial" charset="0"/>
              <a:buChar char="•"/>
              <a:tabLst>
                <a:tab pos="457200" algn="l"/>
              </a:tabLst>
            </a:pPr>
            <a:r>
              <a:rPr lang="en-US" sz="1200" b="1" dirty="0">
                <a:solidFill>
                  <a:srgbClr val="002060"/>
                </a:solidFill>
                <a:latin typeface="Georgia" pitchFamily="18" charset="0"/>
              </a:rPr>
              <a:t>Peroxisomes</a:t>
            </a:r>
          </a:p>
          <a:p>
            <a:pPr lvl="1">
              <a:buFont typeface="Arial" charset="0"/>
              <a:buChar char="•"/>
              <a:tabLst>
                <a:tab pos="457200" algn="l"/>
              </a:tabLst>
            </a:pPr>
            <a:r>
              <a:rPr lang="en-US" sz="1200" b="1" dirty="0">
                <a:solidFill>
                  <a:srgbClr val="002060"/>
                </a:solidFill>
                <a:latin typeface="Georgia" pitchFamily="18" charset="0"/>
              </a:rPr>
              <a:t>Lipid droplets</a:t>
            </a:r>
          </a:p>
          <a:p>
            <a:pPr lvl="1">
              <a:buFont typeface="Arial" charset="0"/>
              <a:buChar char="•"/>
              <a:tabLst>
                <a:tab pos="457200" algn="l"/>
              </a:tabLst>
            </a:pPr>
            <a:r>
              <a:rPr lang="en-US" sz="1200" b="1" dirty="0">
                <a:solidFill>
                  <a:srgbClr val="002060"/>
                </a:solidFill>
                <a:latin typeface="Georgia" pitchFamily="18" charset="0"/>
              </a:rPr>
              <a:t>Inclusions</a:t>
            </a:r>
          </a:p>
          <a:p>
            <a:pPr lvl="1">
              <a:buFont typeface="Arial" charset="0"/>
              <a:buChar char="•"/>
              <a:tabLst>
                <a:tab pos="457200" algn="l"/>
              </a:tabLst>
            </a:pPr>
            <a:r>
              <a:rPr lang="en-US" sz="1200" b="1" dirty="0">
                <a:solidFill>
                  <a:srgbClr val="002060"/>
                </a:solidFill>
                <a:latin typeface="Georgia" pitchFamily="18" charset="0"/>
              </a:rPr>
              <a:t>Cytoskeletal elements</a:t>
            </a:r>
          </a:p>
          <a:p>
            <a:pPr lvl="2">
              <a:buFont typeface="Arial" charset="0"/>
              <a:buChar char="•"/>
              <a:tabLst>
                <a:tab pos="457200" algn="l"/>
              </a:tabLst>
            </a:pPr>
            <a:r>
              <a:rPr lang="en-US" sz="1200" b="1" dirty="0">
                <a:solidFill>
                  <a:srgbClr val="002060"/>
                </a:solidFill>
                <a:latin typeface="Georgia" pitchFamily="18" charset="0"/>
              </a:rPr>
              <a:t>Microtubules</a:t>
            </a:r>
          </a:p>
          <a:p>
            <a:pPr lvl="2">
              <a:buFont typeface="Arial" charset="0"/>
              <a:buChar char="•"/>
              <a:tabLst>
                <a:tab pos="457200" algn="l"/>
              </a:tabLst>
            </a:pPr>
            <a:r>
              <a:rPr lang="en-US" sz="1200" b="1" dirty="0">
                <a:solidFill>
                  <a:srgbClr val="002060"/>
                </a:solidFill>
                <a:latin typeface="Georgia" pitchFamily="18" charset="0"/>
              </a:rPr>
              <a:t>Microfilaments</a:t>
            </a:r>
          </a:p>
          <a:p>
            <a:pPr lvl="2">
              <a:buFont typeface="Arial" charset="0"/>
              <a:buChar char="•"/>
              <a:tabLst>
                <a:tab pos="457200" algn="l"/>
              </a:tabLst>
            </a:pPr>
            <a:r>
              <a:rPr lang="en-US" sz="1200" b="1" dirty="0">
                <a:solidFill>
                  <a:srgbClr val="002060"/>
                </a:solidFill>
                <a:latin typeface="Georgia" pitchFamily="18" charset="0"/>
              </a:rPr>
              <a:t>Intermediate filaments</a:t>
            </a:r>
          </a:p>
          <a:p>
            <a:pPr marL="461963" lvl="2">
              <a:buFont typeface="Arial" charset="0"/>
              <a:buChar char="•"/>
              <a:tabLst>
                <a:tab pos="457200" algn="l"/>
              </a:tabLst>
            </a:pPr>
            <a:r>
              <a:rPr lang="en-US" sz="1200" b="1" dirty="0">
                <a:solidFill>
                  <a:srgbClr val="002060"/>
                </a:solidFill>
                <a:latin typeface="Georgia" pitchFamily="18" charset="0"/>
              </a:rPr>
              <a:t>Centrioles</a:t>
            </a:r>
          </a:p>
        </p:txBody>
      </p:sp>
      <p:sp>
        <p:nvSpPr>
          <p:cNvPr id="2" name="TextBox 1"/>
          <p:cNvSpPr txBox="1"/>
          <p:nvPr/>
        </p:nvSpPr>
        <p:spPr>
          <a:xfrm>
            <a:off x="609600" y="3697111"/>
            <a:ext cx="7848600" cy="923330"/>
          </a:xfrm>
          <a:prstGeom prst="rect">
            <a:avLst/>
          </a:prstGeom>
          <a:noFill/>
        </p:spPr>
        <p:txBody>
          <a:bodyPr wrap="square" rtlCol="0">
            <a:spAutoFit/>
          </a:bodyPr>
          <a:lstStyle/>
          <a:p>
            <a:r>
              <a:rPr lang="en-US" b="1" dirty="0">
                <a:solidFill>
                  <a:srgbClr val="7030A0"/>
                </a:solidFill>
              </a:rPr>
              <a:t>This module includes electron micrographs for your viewing pleasure.  However, you do NOT need to be able to identify any of these structures in electron micrographs for the histology practical exam.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fawcett 2-24 resized"/>
          <p:cNvPicPr>
            <a:picLocks noChangeAspect="1" noChangeArrowheads="1"/>
          </p:cNvPicPr>
          <p:nvPr/>
        </p:nvPicPr>
        <p:blipFill rotWithShape="1">
          <a:blip r:embed="rId2">
            <a:extLst>
              <a:ext uri="{28A0092B-C50C-407E-A947-70E740481C1C}">
                <a14:useLocalDpi xmlns:a14="http://schemas.microsoft.com/office/drawing/2010/main" val="0"/>
              </a:ext>
            </a:extLst>
          </a:blip>
          <a:srcRect b="7091"/>
          <a:stretch/>
        </p:blipFill>
        <p:spPr bwMode="auto">
          <a:xfrm>
            <a:off x="228600" y="1905000"/>
            <a:ext cx="7086600" cy="48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Line 4"/>
          <p:cNvSpPr>
            <a:spLocks noChangeShapeType="1"/>
          </p:cNvSpPr>
          <p:nvPr/>
        </p:nvSpPr>
        <p:spPr bwMode="auto">
          <a:xfrm flipH="1">
            <a:off x="2209800" y="3200399"/>
            <a:ext cx="9906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1" name="Line 5"/>
          <p:cNvSpPr>
            <a:spLocks noChangeShapeType="1"/>
          </p:cNvSpPr>
          <p:nvPr/>
        </p:nvSpPr>
        <p:spPr bwMode="auto">
          <a:xfrm flipH="1">
            <a:off x="1782763" y="4564062"/>
            <a:ext cx="9906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2" name="Line 6"/>
          <p:cNvSpPr>
            <a:spLocks noChangeShapeType="1"/>
          </p:cNvSpPr>
          <p:nvPr/>
        </p:nvSpPr>
        <p:spPr bwMode="auto">
          <a:xfrm flipH="1">
            <a:off x="1531938" y="4230687"/>
            <a:ext cx="9906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Line 7"/>
          <p:cNvSpPr>
            <a:spLocks noChangeShapeType="1"/>
          </p:cNvSpPr>
          <p:nvPr/>
        </p:nvSpPr>
        <p:spPr bwMode="auto">
          <a:xfrm flipH="1">
            <a:off x="2600325" y="3832224"/>
            <a:ext cx="9906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Line 8"/>
          <p:cNvSpPr>
            <a:spLocks noChangeShapeType="1"/>
          </p:cNvSpPr>
          <p:nvPr/>
        </p:nvSpPr>
        <p:spPr bwMode="auto">
          <a:xfrm flipH="1">
            <a:off x="6248400" y="2666999"/>
            <a:ext cx="9906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5" name="Line 9"/>
          <p:cNvSpPr>
            <a:spLocks noChangeShapeType="1"/>
          </p:cNvSpPr>
          <p:nvPr/>
        </p:nvSpPr>
        <p:spPr bwMode="auto">
          <a:xfrm flipH="1">
            <a:off x="5715000" y="3922712"/>
            <a:ext cx="990600" cy="60960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827843" y="76200"/>
            <a:ext cx="348839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The Cytoskeleton</a:t>
            </a:r>
          </a:p>
        </p:txBody>
      </p:sp>
      <p:sp>
        <p:nvSpPr>
          <p:cNvPr id="15" name="TextBox 10"/>
          <p:cNvSpPr txBox="1">
            <a:spLocks noChangeArrowheads="1"/>
          </p:cNvSpPr>
          <p:nvPr/>
        </p:nvSpPr>
        <p:spPr bwMode="auto">
          <a:xfrm>
            <a:off x="76201" y="762000"/>
            <a:ext cx="8985249" cy="1200329"/>
          </a:xfrm>
          <a:prstGeom prst="rect">
            <a:avLst/>
          </a:prstGeom>
          <a:noFill/>
          <a:ln w="9525">
            <a:noFill/>
            <a:miter lim="800000"/>
            <a:headEnd/>
            <a:tailEnd/>
          </a:ln>
        </p:spPr>
        <p:txBody>
          <a:bodyPr wrap="square">
            <a:spAutoFit/>
          </a:bodyPr>
          <a:lstStyle/>
          <a:p>
            <a:r>
              <a:rPr lang="en-US" b="1" dirty="0">
                <a:solidFill>
                  <a:srgbClr val="0070C0"/>
                </a:solidFill>
                <a:latin typeface="Calibri" pitchFamily="34" charset="0"/>
              </a:rPr>
              <a:t>Because </a:t>
            </a:r>
            <a:r>
              <a:rPr lang="en-US" b="1" dirty="0">
                <a:solidFill>
                  <a:srgbClr val="002060"/>
                </a:solidFill>
                <a:latin typeface="Calibri" pitchFamily="34" charset="0"/>
              </a:rPr>
              <a:t>microtubules</a:t>
            </a:r>
            <a:r>
              <a:rPr lang="en-US" b="1" dirty="0">
                <a:solidFill>
                  <a:srgbClr val="0070C0"/>
                </a:solidFill>
                <a:latin typeface="Calibri" pitchFamily="34" charset="0"/>
              </a:rPr>
              <a:t> are hollow, they appear as parallel double lines in longitudinal sections (left EM), and as rings in cross section (right EM).  The major function of microtubules include organelle movement with the cell, movement of cilia and flagella, and movement of chromosomes during mitosis.</a:t>
            </a:r>
          </a:p>
        </p:txBody>
      </p:sp>
    </p:spTree>
    <p:extLst>
      <p:ext uri="{BB962C8B-B14F-4D97-AF65-F5344CB8AC3E}">
        <p14:creationId xmlns:p14="http://schemas.microsoft.com/office/powerpoint/2010/main" val="4109868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27843" y="76200"/>
            <a:ext cx="348839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The Cytoskeleton</a:t>
            </a:r>
          </a:p>
        </p:txBody>
      </p:sp>
      <p:sp>
        <p:nvSpPr>
          <p:cNvPr id="15" name="TextBox 10"/>
          <p:cNvSpPr txBox="1">
            <a:spLocks noChangeArrowheads="1"/>
          </p:cNvSpPr>
          <p:nvPr/>
        </p:nvSpPr>
        <p:spPr bwMode="auto">
          <a:xfrm>
            <a:off x="76201" y="762000"/>
            <a:ext cx="8985249" cy="1754326"/>
          </a:xfrm>
          <a:prstGeom prst="rect">
            <a:avLst/>
          </a:prstGeom>
          <a:noFill/>
          <a:ln w="9525">
            <a:noFill/>
            <a:miter lim="800000"/>
            <a:headEnd/>
            <a:tailEnd/>
          </a:ln>
        </p:spPr>
        <p:txBody>
          <a:bodyPr wrap="square">
            <a:spAutoFit/>
          </a:bodyPr>
          <a:lstStyle/>
          <a:p>
            <a:r>
              <a:rPr lang="en-US" b="1" dirty="0">
                <a:solidFill>
                  <a:srgbClr val="0070C0"/>
                </a:solidFill>
                <a:latin typeface="Calibri" pitchFamily="34" charset="0"/>
              </a:rPr>
              <a:t>As noted on the previous slide and the first laboratory, </a:t>
            </a:r>
            <a:r>
              <a:rPr lang="en-US" b="1" dirty="0">
                <a:solidFill>
                  <a:srgbClr val="002060"/>
                </a:solidFill>
                <a:latin typeface="Calibri" pitchFamily="34" charset="0"/>
              </a:rPr>
              <a:t>microtubules</a:t>
            </a:r>
            <a:r>
              <a:rPr lang="en-US" b="1" dirty="0">
                <a:solidFill>
                  <a:srgbClr val="0070C0"/>
                </a:solidFill>
                <a:latin typeface="Calibri" pitchFamily="34" charset="0"/>
              </a:rPr>
              <a:t> are the major component of the mitotic spindle, which is involved in movement of chromosomes during mitosis and meiosis.  Agents that disrupt microtubule dynamics, either by preventing microtubule formation (</a:t>
            </a:r>
            <a:r>
              <a:rPr lang="en-US" b="1" dirty="0" err="1">
                <a:solidFill>
                  <a:srgbClr val="0070C0"/>
                </a:solidFill>
                <a:latin typeface="Calibri" pitchFamily="34" charset="0"/>
              </a:rPr>
              <a:t>vinca</a:t>
            </a:r>
            <a:r>
              <a:rPr lang="en-US" b="1" dirty="0">
                <a:solidFill>
                  <a:srgbClr val="0070C0"/>
                </a:solidFill>
                <a:latin typeface="Calibri" pitchFamily="34" charset="0"/>
              </a:rPr>
              <a:t> alkaloids or colchicine) or inhibiting microtubule disassembly (</a:t>
            </a:r>
            <a:r>
              <a:rPr lang="en-US" b="1" dirty="0" err="1">
                <a:solidFill>
                  <a:srgbClr val="0070C0"/>
                </a:solidFill>
                <a:latin typeface="Calibri" pitchFamily="34" charset="0"/>
              </a:rPr>
              <a:t>Taxol</a:t>
            </a:r>
            <a:r>
              <a:rPr lang="en-US" b="1" dirty="0">
                <a:solidFill>
                  <a:srgbClr val="0070C0"/>
                </a:solidFill>
                <a:latin typeface="Calibri" pitchFamily="34" charset="0"/>
              </a:rPr>
              <a:t>) interrupt mitosis.  These drugs target dividing cells, and are effective chemotherapies to treat cancers. </a:t>
            </a:r>
          </a:p>
        </p:txBody>
      </p:sp>
      <p:pic>
        <p:nvPicPr>
          <p:cNvPr id="5124" name="Picture 4" descr="http://med.uc.edu/LabManuals/MA/VLM/Lab3/SL29dOL.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58" t="10738" r="418" b="9289"/>
          <a:stretch/>
        </p:blipFill>
        <p:spPr bwMode="auto">
          <a:xfrm>
            <a:off x="152400" y="2526374"/>
            <a:ext cx="5486400" cy="37554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0"/>
          <p:cNvSpPr txBox="1">
            <a:spLocks noChangeArrowheads="1"/>
          </p:cNvSpPr>
          <p:nvPr/>
        </p:nvSpPr>
        <p:spPr bwMode="auto">
          <a:xfrm>
            <a:off x="5791200" y="2630690"/>
            <a:ext cx="3231281" cy="2031325"/>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Typically, you do not see any cytoskeletal elements in light micrographs.  However, the concentration of microtubules in mitotic spindles is high enough that they are readily seen.</a:t>
            </a:r>
          </a:p>
        </p:txBody>
      </p:sp>
    </p:spTree>
    <p:extLst>
      <p:ext uri="{BB962C8B-B14F-4D97-AF65-F5344CB8AC3E}">
        <p14:creationId xmlns:p14="http://schemas.microsoft.com/office/powerpoint/2010/main" val="2333116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27843" y="76200"/>
            <a:ext cx="348839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The Cytoskeleton</a:t>
            </a:r>
          </a:p>
        </p:txBody>
      </p:sp>
      <p:sp>
        <p:nvSpPr>
          <p:cNvPr id="15" name="TextBox 10"/>
          <p:cNvSpPr txBox="1">
            <a:spLocks noChangeArrowheads="1"/>
          </p:cNvSpPr>
          <p:nvPr/>
        </p:nvSpPr>
        <p:spPr bwMode="auto">
          <a:xfrm>
            <a:off x="147028" y="685800"/>
            <a:ext cx="8985249" cy="1200329"/>
          </a:xfrm>
          <a:prstGeom prst="rect">
            <a:avLst/>
          </a:prstGeom>
          <a:noFill/>
          <a:ln w="9525">
            <a:noFill/>
            <a:miter lim="800000"/>
            <a:headEnd/>
            <a:tailEnd/>
          </a:ln>
        </p:spPr>
        <p:txBody>
          <a:bodyPr wrap="square">
            <a:spAutoFit/>
          </a:bodyPr>
          <a:lstStyle/>
          <a:p>
            <a:r>
              <a:rPr lang="en-US" b="1" dirty="0">
                <a:solidFill>
                  <a:srgbClr val="0070C0"/>
                </a:solidFill>
                <a:latin typeface="Calibri" pitchFamily="34" charset="0"/>
              </a:rPr>
              <a:t>Even in high concentrations, </a:t>
            </a:r>
            <a:r>
              <a:rPr lang="en-US" b="1" dirty="0">
                <a:solidFill>
                  <a:srgbClr val="002060"/>
                </a:solidFill>
                <a:latin typeface="Calibri" pitchFamily="34" charset="0"/>
              </a:rPr>
              <a:t>microfilaments </a:t>
            </a:r>
            <a:r>
              <a:rPr lang="en-US" b="1" dirty="0">
                <a:solidFill>
                  <a:srgbClr val="0070C0"/>
                </a:solidFill>
                <a:latin typeface="Calibri" pitchFamily="34" charset="0"/>
              </a:rPr>
              <a:t> can only be seen in cells through specialized staining techniques.  In this image, the actin filaments are visualized using </a:t>
            </a:r>
            <a:r>
              <a:rPr lang="en-US" b="1" dirty="0" err="1">
                <a:solidFill>
                  <a:srgbClr val="0070C0"/>
                </a:solidFill>
                <a:latin typeface="Calibri" pitchFamily="34" charset="0"/>
              </a:rPr>
              <a:t>phallacidin</a:t>
            </a:r>
            <a:r>
              <a:rPr lang="en-US" b="1" dirty="0">
                <a:solidFill>
                  <a:srgbClr val="0070C0"/>
                </a:solidFill>
                <a:latin typeface="Calibri" pitchFamily="34" charset="0"/>
              </a:rPr>
              <a:t> conjugated with a green fluorescent dye (red = mitochondria, blue = DNA).  Microfilaments are involved in cell motility and shape, and are major components of microvilli.</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163128"/>
            <a:ext cx="6781761" cy="4465343"/>
          </a:xfrm>
          <a:prstGeom prst="rect">
            <a:avLst/>
          </a:prstGeom>
        </p:spPr>
      </p:pic>
    </p:spTree>
    <p:extLst>
      <p:ext uri="{BB962C8B-B14F-4D97-AF65-F5344CB8AC3E}">
        <p14:creationId xmlns:p14="http://schemas.microsoft.com/office/powerpoint/2010/main" val="1767886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27843" y="76200"/>
            <a:ext cx="348839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The Cytoskeleton</a:t>
            </a:r>
          </a:p>
        </p:txBody>
      </p:sp>
      <p:sp>
        <p:nvSpPr>
          <p:cNvPr id="15" name="TextBox 10"/>
          <p:cNvSpPr txBox="1">
            <a:spLocks noChangeArrowheads="1"/>
          </p:cNvSpPr>
          <p:nvPr/>
        </p:nvSpPr>
        <p:spPr bwMode="auto">
          <a:xfrm>
            <a:off x="147028" y="685800"/>
            <a:ext cx="8985249" cy="923330"/>
          </a:xfrm>
          <a:prstGeom prst="rect">
            <a:avLst/>
          </a:prstGeom>
          <a:noFill/>
          <a:ln w="9525">
            <a:noFill/>
            <a:miter lim="800000"/>
            <a:headEnd/>
            <a:tailEnd/>
          </a:ln>
        </p:spPr>
        <p:txBody>
          <a:bodyPr wrap="square">
            <a:spAutoFit/>
          </a:bodyPr>
          <a:lstStyle/>
          <a:p>
            <a:r>
              <a:rPr lang="en-US" b="1" dirty="0">
                <a:solidFill>
                  <a:srgbClr val="0070C0"/>
                </a:solidFill>
                <a:latin typeface="Calibri" pitchFamily="34" charset="0"/>
              </a:rPr>
              <a:t>The function of intermediate filaments are unclear, though it is likely that, at least for the keratins in skin, they are involved in resistance to shear force at the level of the tissue.  In this image, </a:t>
            </a:r>
            <a:r>
              <a:rPr lang="en-US" b="1" dirty="0" err="1">
                <a:solidFill>
                  <a:srgbClr val="0070C0"/>
                </a:solidFill>
                <a:latin typeface="Calibri" pitchFamily="34" charset="0"/>
              </a:rPr>
              <a:t>vimentin</a:t>
            </a:r>
            <a:r>
              <a:rPr lang="en-US" b="1" dirty="0">
                <a:solidFill>
                  <a:srgbClr val="0070C0"/>
                </a:solidFill>
                <a:latin typeface="Calibri" pitchFamily="34" charset="0"/>
              </a:rPr>
              <a:t> (an intermediate filament) is red, and actin is green.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82210" y="619656"/>
            <a:ext cx="4976914" cy="6955864"/>
          </a:xfrm>
          <a:prstGeom prst="rect">
            <a:avLst/>
          </a:prstGeom>
        </p:spPr>
      </p:pic>
    </p:spTree>
    <p:extLst>
      <p:ext uri="{BB962C8B-B14F-4D97-AF65-F5344CB8AC3E}">
        <p14:creationId xmlns:p14="http://schemas.microsoft.com/office/powerpoint/2010/main" val="370915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27843" y="76200"/>
            <a:ext cx="348839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The Cytoskeleton</a:t>
            </a:r>
          </a:p>
        </p:txBody>
      </p:sp>
      <p:grpSp>
        <p:nvGrpSpPr>
          <p:cNvPr id="5" name="Group 11"/>
          <p:cNvGrpSpPr>
            <a:grpSpLocks/>
          </p:cNvGrpSpPr>
          <p:nvPr/>
        </p:nvGrpSpPr>
        <p:grpSpPr bwMode="auto">
          <a:xfrm>
            <a:off x="39" y="2330450"/>
            <a:ext cx="9144000" cy="3570288"/>
            <a:chOff x="0" y="962"/>
            <a:chExt cx="5760" cy="2249"/>
          </a:xfrm>
        </p:grpSpPr>
        <p:grpSp>
          <p:nvGrpSpPr>
            <p:cNvPr id="6" name="Group 4"/>
            <p:cNvGrpSpPr>
              <a:grpSpLocks/>
            </p:cNvGrpSpPr>
            <p:nvPr/>
          </p:nvGrpSpPr>
          <p:grpSpPr bwMode="auto">
            <a:xfrm>
              <a:off x="116" y="1182"/>
              <a:ext cx="5529" cy="1986"/>
              <a:chOff x="116" y="1321"/>
              <a:chExt cx="5529" cy="1986"/>
            </a:xfrm>
          </p:grpSpPr>
          <p:pic>
            <p:nvPicPr>
              <p:cNvPr id="11" name="Picture 2" descr="ebs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 y="1326"/>
                <a:ext cx="5529"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sk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 y="1321"/>
                <a:ext cx="3674"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Rectangle 5"/>
            <p:cNvSpPr>
              <a:spLocks noChangeArrowheads="1"/>
            </p:cNvSpPr>
            <p:nvPr/>
          </p:nvSpPr>
          <p:spPr bwMode="auto">
            <a:xfrm>
              <a:off x="0" y="2975"/>
              <a:ext cx="5760" cy="23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8" name="Rectangle 6"/>
            <p:cNvSpPr>
              <a:spLocks noChangeArrowheads="1"/>
            </p:cNvSpPr>
            <p:nvPr/>
          </p:nvSpPr>
          <p:spPr bwMode="auto">
            <a:xfrm>
              <a:off x="0" y="967"/>
              <a:ext cx="5760" cy="23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9" name="Line 8"/>
            <p:cNvSpPr>
              <a:spLocks noChangeShapeType="1"/>
            </p:cNvSpPr>
            <p:nvPr/>
          </p:nvSpPr>
          <p:spPr bwMode="auto">
            <a:xfrm>
              <a:off x="1906" y="962"/>
              <a:ext cx="0" cy="218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9"/>
            <p:cNvSpPr>
              <a:spLocks noChangeShapeType="1"/>
            </p:cNvSpPr>
            <p:nvPr/>
          </p:nvSpPr>
          <p:spPr bwMode="auto">
            <a:xfrm>
              <a:off x="3785" y="1025"/>
              <a:ext cx="0" cy="218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 name="TextBox 10"/>
          <p:cNvSpPr txBox="1">
            <a:spLocks noChangeArrowheads="1"/>
          </p:cNvSpPr>
          <p:nvPr/>
        </p:nvSpPr>
        <p:spPr bwMode="auto">
          <a:xfrm>
            <a:off x="76200" y="685800"/>
            <a:ext cx="8985249" cy="1477328"/>
          </a:xfrm>
          <a:prstGeom prst="rect">
            <a:avLst/>
          </a:prstGeom>
          <a:noFill/>
          <a:ln w="9525">
            <a:noFill/>
            <a:miter lim="800000"/>
            <a:headEnd/>
            <a:tailEnd/>
          </a:ln>
        </p:spPr>
        <p:txBody>
          <a:bodyPr wrap="square">
            <a:spAutoFit/>
          </a:bodyPr>
          <a:lstStyle/>
          <a:p>
            <a:r>
              <a:rPr lang="en-US" b="1" dirty="0">
                <a:solidFill>
                  <a:srgbClr val="0070C0"/>
                </a:solidFill>
                <a:latin typeface="Calibri" pitchFamily="34" charset="0"/>
              </a:rPr>
              <a:t>To underscore the role of intermediate filaments in tissue integrity, mice were created with a deletion in a keratin intermediate filament protein.  These mice were prone to skin blisters, similar to a human condition known as </a:t>
            </a:r>
            <a:r>
              <a:rPr lang="en-US" b="1" dirty="0" err="1">
                <a:solidFill>
                  <a:srgbClr val="0070C0"/>
                </a:solidFill>
                <a:latin typeface="Calibri" pitchFamily="34" charset="0"/>
              </a:rPr>
              <a:t>epidermolysis</a:t>
            </a:r>
            <a:r>
              <a:rPr lang="en-US" b="1" dirty="0">
                <a:solidFill>
                  <a:srgbClr val="0070C0"/>
                </a:solidFill>
                <a:latin typeface="Calibri" pitchFamily="34" charset="0"/>
              </a:rPr>
              <a:t> </a:t>
            </a:r>
            <a:r>
              <a:rPr lang="en-US" b="1" dirty="0" err="1">
                <a:solidFill>
                  <a:srgbClr val="0070C0"/>
                </a:solidFill>
                <a:latin typeface="Calibri" pitchFamily="34" charset="0"/>
              </a:rPr>
              <a:t>bullosa</a:t>
            </a:r>
            <a:r>
              <a:rPr lang="en-US" b="1" dirty="0">
                <a:solidFill>
                  <a:srgbClr val="0070C0"/>
                </a:solidFill>
                <a:latin typeface="Calibri" pitchFamily="34" charset="0"/>
              </a:rPr>
              <a:t> simplex.  Electron microscopic analysis of skin from these mice demonstrated that the blistering occurred due to disruption of the basal aspect of the </a:t>
            </a:r>
            <a:r>
              <a:rPr lang="en-US" b="1">
                <a:solidFill>
                  <a:srgbClr val="0070C0"/>
                </a:solidFill>
                <a:latin typeface="Calibri" pitchFamily="34" charset="0"/>
              </a:rPr>
              <a:t>epidermal cells.</a:t>
            </a:r>
            <a:endParaRPr lang="en-US" b="1" dirty="0">
              <a:solidFill>
                <a:srgbClr val="0070C0"/>
              </a:solidFill>
              <a:latin typeface="Calibri" pitchFamily="34" charset="0"/>
            </a:endParaRPr>
          </a:p>
        </p:txBody>
      </p:sp>
    </p:spTree>
    <p:extLst>
      <p:ext uri="{BB962C8B-B14F-4D97-AF65-F5344CB8AC3E}">
        <p14:creationId xmlns:p14="http://schemas.microsoft.com/office/powerpoint/2010/main" val="1477210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Wheaters 1-24b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2484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Freeform 7"/>
          <p:cNvSpPr>
            <a:spLocks/>
          </p:cNvSpPr>
          <p:nvPr/>
        </p:nvSpPr>
        <p:spPr bwMode="auto">
          <a:xfrm>
            <a:off x="1981200" y="3352800"/>
            <a:ext cx="2541588" cy="1565275"/>
          </a:xfrm>
          <a:custGeom>
            <a:avLst/>
            <a:gdLst>
              <a:gd name="T0" fmla="*/ 1433983 w 1464"/>
              <a:gd name="T1" fmla="*/ 119738 h 902"/>
              <a:gd name="T2" fmla="*/ 1013858 w 1464"/>
              <a:gd name="T3" fmla="*/ 133621 h 902"/>
              <a:gd name="T4" fmla="*/ 513873 w 1464"/>
              <a:gd name="T5" fmla="*/ 187417 h 902"/>
              <a:gd name="T6" fmla="*/ 338531 w 1464"/>
              <a:gd name="T7" fmla="*/ 295007 h 902"/>
              <a:gd name="T8" fmla="*/ 298602 w 1464"/>
              <a:gd name="T9" fmla="*/ 336656 h 902"/>
              <a:gd name="T10" fmla="*/ 203119 w 1464"/>
              <a:gd name="T11" fmla="*/ 362686 h 902"/>
              <a:gd name="T12" fmla="*/ 67706 w 1464"/>
              <a:gd name="T13" fmla="*/ 484159 h 902"/>
              <a:gd name="T14" fmla="*/ 0 w 1464"/>
              <a:gd name="T15" fmla="*/ 714959 h 902"/>
              <a:gd name="T16" fmla="*/ 13888 w 1464"/>
              <a:gd name="T17" fmla="*/ 904111 h 902"/>
              <a:gd name="T18" fmla="*/ 109372 w 1464"/>
              <a:gd name="T19" fmla="*/ 1065498 h 902"/>
              <a:gd name="T20" fmla="*/ 487832 w 1464"/>
              <a:gd name="T21" fmla="*/ 1390006 h 902"/>
              <a:gd name="T22" fmla="*/ 824627 w 1464"/>
              <a:gd name="T23" fmla="*/ 1565275 h 902"/>
              <a:gd name="T24" fmla="*/ 1460024 w 1464"/>
              <a:gd name="T25" fmla="*/ 1511480 h 902"/>
              <a:gd name="T26" fmla="*/ 1838485 w 1464"/>
              <a:gd name="T27" fmla="*/ 1443801 h 902"/>
              <a:gd name="T28" fmla="*/ 2366246 w 1464"/>
              <a:gd name="T29" fmla="*/ 1350093 h 902"/>
              <a:gd name="T30" fmla="*/ 2473882 w 1464"/>
              <a:gd name="T31" fmla="*/ 1186971 h 902"/>
              <a:gd name="T32" fmla="*/ 2541588 w 1464"/>
              <a:gd name="T33" fmla="*/ 687194 h 902"/>
              <a:gd name="T34" fmla="*/ 2392287 w 1464"/>
              <a:gd name="T35" fmla="*/ 215182 h 902"/>
              <a:gd name="T36" fmla="*/ 2352358 w 1464"/>
              <a:gd name="T37" fmla="*/ 187417 h 902"/>
              <a:gd name="T38" fmla="*/ 2203057 w 1464"/>
              <a:gd name="T39" fmla="*/ 107591 h 902"/>
              <a:gd name="T40" fmla="*/ 1906191 w 1464"/>
              <a:gd name="T41" fmla="*/ 12147 h 902"/>
              <a:gd name="T42" fmla="*/ 1567660 w 1464"/>
              <a:gd name="T43" fmla="*/ 39913 h 902"/>
              <a:gd name="T44" fmla="*/ 1446136 w 1464"/>
              <a:gd name="T45" fmla="*/ 93708 h 902"/>
              <a:gd name="T46" fmla="*/ 1433983 w 1464"/>
              <a:gd name="T47" fmla="*/ 119738 h 90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464" h="902">
                <a:moveTo>
                  <a:pt x="826" y="69"/>
                </a:moveTo>
                <a:cubicBezTo>
                  <a:pt x="747" y="95"/>
                  <a:pt x="665" y="84"/>
                  <a:pt x="584" y="77"/>
                </a:cubicBezTo>
                <a:cubicBezTo>
                  <a:pt x="475" y="82"/>
                  <a:pt x="397" y="91"/>
                  <a:pt x="296" y="108"/>
                </a:cubicBezTo>
                <a:cubicBezTo>
                  <a:pt x="255" y="122"/>
                  <a:pt x="229" y="140"/>
                  <a:pt x="195" y="170"/>
                </a:cubicBezTo>
                <a:cubicBezTo>
                  <a:pt x="187" y="177"/>
                  <a:pt x="182" y="189"/>
                  <a:pt x="172" y="194"/>
                </a:cubicBezTo>
                <a:cubicBezTo>
                  <a:pt x="155" y="202"/>
                  <a:pt x="135" y="204"/>
                  <a:pt x="117" y="209"/>
                </a:cubicBezTo>
                <a:cubicBezTo>
                  <a:pt x="98" y="239"/>
                  <a:pt x="39" y="279"/>
                  <a:pt x="39" y="279"/>
                </a:cubicBezTo>
                <a:cubicBezTo>
                  <a:pt x="18" y="323"/>
                  <a:pt x="12" y="365"/>
                  <a:pt x="0" y="412"/>
                </a:cubicBezTo>
                <a:cubicBezTo>
                  <a:pt x="3" y="448"/>
                  <a:pt x="2" y="485"/>
                  <a:pt x="8" y="521"/>
                </a:cubicBezTo>
                <a:cubicBezTo>
                  <a:pt x="14" y="558"/>
                  <a:pt x="43" y="585"/>
                  <a:pt x="63" y="614"/>
                </a:cubicBezTo>
                <a:cubicBezTo>
                  <a:pt x="116" y="693"/>
                  <a:pt x="186" y="776"/>
                  <a:pt x="281" y="801"/>
                </a:cubicBezTo>
                <a:cubicBezTo>
                  <a:pt x="298" y="858"/>
                  <a:pt x="421" y="883"/>
                  <a:pt x="475" y="902"/>
                </a:cubicBezTo>
                <a:cubicBezTo>
                  <a:pt x="610" y="897"/>
                  <a:pt x="714" y="893"/>
                  <a:pt x="841" y="871"/>
                </a:cubicBezTo>
                <a:cubicBezTo>
                  <a:pt x="911" y="847"/>
                  <a:pt x="987" y="846"/>
                  <a:pt x="1059" y="832"/>
                </a:cubicBezTo>
                <a:cubicBezTo>
                  <a:pt x="1161" y="813"/>
                  <a:pt x="1260" y="791"/>
                  <a:pt x="1363" y="778"/>
                </a:cubicBezTo>
                <a:cubicBezTo>
                  <a:pt x="1405" y="764"/>
                  <a:pt x="1412" y="722"/>
                  <a:pt x="1425" y="684"/>
                </a:cubicBezTo>
                <a:cubicBezTo>
                  <a:pt x="1435" y="589"/>
                  <a:pt x="1434" y="487"/>
                  <a:pt x="1464" y="396"/>
                </a:cubicBezTo>
                <a:cubicBezTo>
                  <a:pt x="1445" y="279"/>
                  <a:pt x="1429" y="226"/>
                  <a:pt x="1378" y="124"/>
                </a:cubicBezTo>
                <a:cubicBezTo>
                  <a:pt x="1374" y="116"/>
                  <a:pt x="1363" y="113"/>
                  <a:pt x="1355" y="108"/>
                </a:cubicBezTo>
                <a:cubicBezTo>
                  <a:pt x="1327" y="92"/>
                  <a:pt x="1299" y="75"/>
                  <a:pt x="1269" y="62"/>
                </a:cubicBezTo>
                <a:cubicBezTo>
                  <a:pt x="1160" y="14"/>
                  <a:pt x="1178" y="21"/>
                  <a:pt x="1098" y="7"/>
                </a:cubicBezTo>
                <a:cubicBezTo>
                  <a:pt x="1033" y="10"/>
                  <a:pt x="964" y="0"/>
                  <a:pt x="903" y="23"/>
                </a:cubicBezTo>
                <a:cubicBezTo>
                  <a:pt x="879" y="32"/>
                  <a:pt x="833" y="54"/>
                  <a:pt x="833" y="54"/>
                </a:cubicBezTo>
                <a:cubicBezTo>
                  <a:pt x="816" y="80"/>
                  <a:pt x="812" y="83"/>
                  <a:pt x="826" y="69"/>
                </a:cubicBezTo>
                <a:close/>
              </a:path>
            </a:pathLst>
          </a:cu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89" name="Oval 8"/>
          <p:cNvSpPr>
            <a:spLocks noChangeArrowheads="1"/>
          </p:cNvSpPr>
          <p:nvPr/>
        </p:nvSpPr>
        <p:spPr bwMode="auto">
          <a:xfrm>
            <a:off x="5715000" y="3352800"/>
            <a:ext cx="1447800" cy="1339850"/>
          </a:xfrm>
          <a:prstGeom prst="ellipse">
            <a:avLst/>
          </a:pr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7"/>
          <p:cNvSpPr/>
          <p:nvPr/>
        </p:nvSpPr>
        <p:spPr>
          <a:xfrm>
            <a:off x="3511237" y="76200"/>
            <a:ext cx="212160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Centrioles</a:t>
            </a:r>
          </a:p>
        </p:txBody>
      </p:sp>
      <p:sp>
        <p:nvSpPr>
          <p:cNvPr id="9" name="TextBox 10"/>
          <p:cNvSpPr txBox="1">
            <a:spLocks noChangeArrowheads="1"/>
          </p:cNvSpPr>
          <p:nvPr/>
        </p:nvSpPr>
        <p:spPr bwMode="auto">
          <a:xfrm>
            <a:off x="76200" y="685800"/>
            <a:ext cx="8985249" cy="1200329"/>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Centrioles</a:t>
            </a:r>
            <a:r>
              <a:rPr lang="en-US" b="1" dirty="0">
                <a:solidFill>
                  <a:schemeClr val="accent6">
                    <a:lumMod val="50000"/>
                  </a:schemeClr>
                </a:solidFill>
                <a:latin typeface="Calibri" pitchFamily="34" charset="0"/>
              </a:rPr>
              <a:t> are paired organelles that are composed of microtubules arranged in 9 triplets.  In this image, the centriole on the left is cut longitudinally, while the one on the right is cut in cross section.  On the right, you can see 8 of the 9 triplets, the last triplet (at 9 o’clock) is not visible, presumably due to the angle of sectioning.  </a:t>
            </a:r>
          </a:p>
        </p:txBody>
      </p:sp>
    </p:spTree>
    <p:extLst>
      <p:ext uri="{BB962C8B-B14F-4D97-AF65-F5344CB8AC3E}">
        <p14:creationId xmlns:p14="http://schemas.microsoft.com/office/powerpoint/2010/main" val="2618559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55" y="1886129"/>
            <a:ext cx="4745245" cy="4823564"/>
          </a:xfrm>
          <a:prstGeom prst="rect">
            <a:avLst/>
          </a:prstGeom>
        </p:spPr>
      </p:pic>
      <p:sp>
        <p:nvSpPr>
          <p:cNvPr id="6" name="Rectangle 5"/>
          <p:cNvSpPr/>
          <p:nvPr/>
        </p:nvSpPr>
        <p:spPr>
          <a:xfrm>
            <a:off x="3511237" y="76200"/>
            <a:ext cx="212160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Centrioles</a:t>
            </a:r>
          </a:p>
        </p:txBody>
      </p:sp>
      <p:sp>
        <p:nvSpPr>
          <p:cNvPr id="7" name="TextBox 10"/>
          <p:cNvSpPr txBox="1">
            <a:spLocks noChangeArrowheads="1"/>
          </p:cNvSpPr>
          <p:nvPr/>
        </p:nvSpPr>
        <p:spPr bwMode="auto">
          <a:xfrm>
            <a:off x="76200" y="685800"/>
            <a:ext cx="8985249" cy="1200329"/>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In interphase cells, the </a:t>
            </a:r>
            <a:r>
              <a:rPr lang="en-US" b="1" dirty="0">
                <a:solidFill>
                  <a:schemeClr val="accent6">
                    <a:lumMod val="50000"/>
                  </a:schemeClr>
                </a:solidFill>
                <a:latin typeface="Calibri" pitchFamily="34" charset="0"/>
              </a:rPr>
              <a:t>centrioles</a:t>
            </a:r>
            <a:r>
              <a:rPr lang="en-US" b="1" dirty="0">
                <a:solidFill>
                  <a:schemeClr val="accent6">
                    <a:lumMod val="75000"/>
                  </a:schemeClr>
                </a:solidFill>
                <a:latin typeface="Calibri" pitchFamily="34" charset="0"/>
              </a:rPr>
              <a:t> (red) are located in the center of the cell, and are part of the centrosome, a complex of proteins from which radiate the microtubule network (green).  The centrosome organizes the microtubule network, thus it is also called the microtubule-organizing center (MTOC).  </a:t>
            </a:r>
            <a:endParaRPr lang="en-US" b="1" dirty="0">
              <a:solidFill>
                <a:schemeClr val="accent6">
                  <a:lumMod val="50000"/>
                </a:schemeClr>
              </a:solidFill>
              <a:latin typeface="Calibri" pitchFamily="34" charset="0"/>
            </a:endParaRPr>
          </a:p>
        </p:txBody>
      </p:sp>
      <p:sp>
        <p:nvSpPr>
          <p:cNvPr id="16" name="TextBox 10"/>
          <p:cNvSpPr txBox="1">
            <a:spLocks noChangeArrowheads="1"/>
          </p:cNvSpPr>
          <p:nvPr/>
        </p:nvSpPr>
        <p:spPr bwMode="auto">
          <a:xfrm>
            <a:off x="4953000" y="2057400"/>
            <a:ext cx="4069481" cy="4247317"/>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As mentioned before, microtubules are involved in intracellular trafficking of vesicles.  In this regard, the centrosome is indeed the “center” of the cell, located adjacent to the Golgi apparatus.  Newly processed proteins are packaged in the trans Golgi, and move from the center of the cell outward along these microtubule tracks to various destinations.  Incoming vesicles from endocytosis also move toward the centrosome along the same microtubule tracks, some eventually reaching the Golgi apparatus for processing. </a:t>
            </a:r>
          </a:p>
        </p:txBody>
      </p:sp>
    </p:spTree>
    <p:extLst>
      <p:ext uri="{BB962C8B-B14F-4D97-AF65-F5344CB8AC3E}">
        <p14:creationId xmlns:p14="http://schemas.microsoft.com/office/powerpoint/2010/main" val="266368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med.uc.edu/LabManuals/MA/VLM/Lab3/SL29dOL.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58" t="10738" r="418" b="9289"/>
          <a:stretch/>
        </p:blipFill>
        <p:spPr bwMode="auto">
          <a:xfrm>
            <a:off x="685800" y="1524000"/>
            <a:ext cx="7391400" cy="50594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11237" y="76200"/>
            <a:ext cx="212160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Centrioles</a:t>
            </a:r>
          </a:p>
        </p:txBody>
      </p:sp>
      <p:sp>
        <p:nvSpPr>
          <p:cNvPr id="7" name="TextBox 10"/>
          <p:cNvSpPr txBox="1">
            <a:spLocks noChangeArrowheads="1"/>
          </p:cNvSpPr>
          <p:nvPr/>
        </p:nvSpPr>
        <p:spPr bwMode="auto">
          <a:xfrm>
            <a:off x="76200" y="685800"/>
            <a:ext cx="8985249" cy="646331"/>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During mitosis, centrioles are duplicated, and each pair migrates to opposite poles of the cell (arrows) where they play a role in organization of the mitotic spindle. </a:t>
            </a:r>
            <a:endParaRPr lang="en-US" b="1" dirty="0">
              <a:solidFill>
                <a:schemeClr val="accent6">
                  <a:lumMod val="50000"/>
                </a:schemeClr>
              </a:solidFill>
              <a:latin typeface="Calibri" pitchFamily="34" charset="0"/>
            </a:endParaRPr>
          </a:p>
        </p:txBody>
      </p:sp>
      <p:sp>
        <p:nvSpPr>
          <p:cNvPr id="8" name="Line 4"/>
          <p:cNvSpPr>
            <a:spLocks noChangeShapeType="1"/>
          </p:cNvSpPr>
          <p:nvPr/>
        </p:nvSpPr>
        <p:spPr bwMode="auto">
          <a:xfrm flipH="1" flipV="1">
            <a:off x="7103347" y="3709516"/>
            <a:ext cx="613787" cy="22943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4"/>
          <p:cNvSpPr>
            <a:spLocks noChangeShapeType="1"/>
          </p:cNvSpPr>
          <p:nvPr/>
        </p:nvSpPr>
        <p:spPr bwMode="auto">
          <a:xfrm>
            <a:off x="1024931" y="5305530"/>
            <a:ext cx="412819" cy="57610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4"/>
          <p:cNvSpPr>
            <a:spLocks noChangeShapeType="1"/>
          </p:cNvSpPr>
          <p:nvPr/>
        </p:nvSpPr>
        <p:spPr bwMode="auto">
          <a:xfrm flipH="1" flipV="1">
            <a:off x="4423786" y="3280785"/>
            <a:ext cx="97971" cy="517491"/>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4"/>
          <p:cNvSpPr>
            <a:spLocks noChangeShapeType="1"/>
          </p:cNvSpPr>
          <p:nvPr/>
        </p:nvSpPr>
        <p:spPr bwMode="auto">
          <a:xfrm flipH="1" flipV="1">
            <a:off x="5490587" y="2609221"/>
            <a:ext cx="613787" cy="22943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4"/>
          <p:cNvSpPr>
            <a:spLocks noChangeShapeType="1"/>
          </p:cNvSpPr>
          <p:nvPr/>
        </p:nvSpPr>
        <p:spPr bwMode="auto">
          <a:xfrm flipH="1" flipV="1">
            <a:off x="6587532" y="4711002"/>
            <a:ext cx="613787" cy="22943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4"/>
          <p:cNvSpPr>
            <a:spLocks noChangeShapeType="1"/>
          </p:cNvSpPr>
          <p:nvPr/>
        </p:nvSpPr>
        <p:spPr bwMode="auto">
          <a:xfrm flipH="1" flipV="1">
            <a:off x="2368899" y="5546689"/>
            <a:ext cx="613787" cy="22943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8258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2435" y="76200"/>
            <a:ext cx="237917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Endosomes</a:t>
            </a:r>
          </a:p>
        </p:txBody>
      </p:sp>
      <p:sp>
        <p:nvSpPr>
          <p:cNvPr id="3" name="TextBox 10"/>
          <p:cNvSpPr txBox="1">
            <a:spLocks noChangeArrowheads="1"/>
          </p:cNvSpPr>
          <p:nvPr/>
        </p:nvSpPr>
        <p:spPr bwMode="auto">
          <a:xfrm>
            <a:off x="238700" y="736642"/>
            <a:ext cx="8810050" cy="1938992"/>
          </a:xfrm>
          <a:prstGeom prst="rect">
            <a:avLst/>
          </a:prstGeom>
          <a:noFill/>
          <a:ln w="9525">
            <a:noFill/>
            <a:miter lim="800000"/>
            <a:headEnd/>
            <a:tailEnd/>
          </a:ln>
        </p:spPr>
        <p:txBody>
          <a:bodyPr wrap="square">
            <a:spAutoFit/>
          </a:bodyPr>
          <a:lstStyle/>
          <a:p>
            <a:r>
              <a:rPr lang="en-US" sz="2000" b="1" dirty="0">
                <a:solidFill>
                  <a:schemeClr val="accent6">
                    <a:lumMod val="50000"/>
                  </a:schemeClr>
                </a:solidFill>
                <a:latin typeface="Calibri" pitchFamily="34" charset="0"/>
              </a:rPr>
              <a:t>Endosomes</a:t>
            </a:r>
            <a:r>
              <a:rPr lang="en-US" sz="2000" b="1" dirty="0">
                <a:solidFill>
                  <a:schemeClr val="accent6">
                    <a:lumMod val="75000"/>
                  </a:schemeClr>
                </a:solidFill>
                <a:latin typeface="Calibri" pitchFamily="34" charset="0"/>
              </a:rPr>
              <a:t> are vesicles that pinch off of the plasma membrane.  Therefore, the lipid bilayer of endosomes contains plasma membrane proteins, and the lumen contains extracellular components.   There are three types of endocytosis:</a:t>
            </a:r>
          </a:p>
          <a:p>
            <a:pPr marL="801688" indent="-338138">
              <a:buAutoNum type="arabicPeriod"/>
            </a:pPr>
            <a:r>
              <a:rPr lang="en-US" sz="2000" b="1" dirty="0">
                <a:solidFill>
                  <a:schemeClr val="accent6">
                    <a:lumMod val="50000"/>
                  </a:schemeClr>
                </a:solidFill>
                <a:latin typeface="Calibri" pitchFamily="34" charset="0"/>
              </a:rPr>
              <a:t>Pinocytosis</a:t>
            </a:r>
            <a:r>
              <a:rPr lang="en-US" sz="2000" b="1" dirty="0">
                <a:solidFill>
                  <a:schemeClr val="accent6">
                    <a:lumMod val="75000"/>
                  </a:schemeClr>
                </a:solidFill>
                <a:latin typeface="Calibri" pitchFamily="34" charset="0"/>
              </a:rPr>
              <a:t> is nonspecific intake of small molecules.</a:t>
            </a:r>
          </a:p>
          <a:p>
            <a:pPr marL="801688" indent="-338138">
              <a:buAutoNum type="arabicPeriod"/>
            </a:pPr>
            <a:r>
              <a:rPr lang="en-US" sz="2000" b="1" dirty="0">
                <a:solidFill>
                  <a:schemeClr val="accent6">
                    <a:lumMod val="50000"/>
                  </a:schemeClr>
                </a:solidFill>
                <a:latin typeface="Calibri" pitchFamily="34" charset="0"/>
              </a:rPr>
              <a:t>Receptor-mediated endocytosis </a:t>
            </a:r>
            <a:r>
              <a:rPr lang="en-US" sz="2000" b="1" dirty="0">
                <a:solidFill>
                  <a:schemeClr val="accent6">
                    <a:lumMod val="75000"/>
                  </a:schemeClr>
                </a:solidFill>
                <a:latin typeface="Calibri" pitchFamily="34" charset="0"/>
              </a:rPr>
              <a:t>is specific uptake using receptors.</a:t>
            </a:r>
          </a:p>
          <a:p>
            <a:pPr marL="801688" indent="-338138">
              <a:buAutoNum type="arabicPeriod"/>
            </a:pPr>
            <a:r>
              <a:rPr lang="en-US" sz="2000" b="1" dirty="0">
                <a:solidFill>
                  <a:schemeClr val="accent6">
                    <a:lumMod val="50000"/>
                  </a:schemeClr>
                </a:solidFill>
                <a:latin typeface="Calibri" pitchFamily="34" charset="0"/>
              </a:rPr>
              <a:t>Phagocytosis</a:t>
            </a:r>
            <a:r>
              <a:rPr lang="en-US" sz="2000" b="1" dirty="0">
                <a:solidFill>
                  <a:schemeClr val="accent6">
                    <a:lumMod val="75000"/>
                  </a:schemeClr>
                </a:solidFill>
                <a:latin typeface="Calibri" pitchFamily="34" charset="0"/>
              </a:rPr>
              <a:t> is the uptake of large molecules and organisms.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4101"/>
            <a:ext cx="4771012" cy="4014755"/>
          </a:xfrm>
          <a:prstGeom prst="rect">
            <a:avLst/>
          </a:prstGeom>
        </p:spPr>
      </p:pic>
      <p:sp>
        <p:nvSpPr>
          <p:cNvPr id="5" name="TextBox 10"/>
          <p:cNvSpPr txBox="1">
            <a:spLocks noChangeArrowheads="1"/>
          </p:cNvSpPr>
          <p:nvPr/>
        </p:nvSpPr>
        <p:spPr bwMode="auto">
          <a:xfrm>
            <a:off x="4876800" y="3048000"/>
            <a:ext cx="4218562" cy="2246769"/>
          </a:xfrm>
          <a:prstGeom prst="rect">
            <a:avLst/>
          </a:prstGeom>
          <a:noFill/>
          <a:ln w="9525">
            <a:noFill/>
            <a:miter lim="800000"/>
            <a:headEnd/>
            <a:tailEnd/>
          </a:ln>
        </p:spPr>
        <p:txBody>
          <a:bodyPr wrap="square">
            <a:spAutoFit/>
          </a:bodyPr>
          <a:lstStyle/>
          <a:p>
            <a:r>
              <a:rPr lang="en-US" sz="2000" b="1" dirty="0">
                <a:solidFill>
                  <a:schemeClr val="accent6">
                    <a:lumMod val="50000"/>
                  </a:schemeClr>
                </a:solidFill>
                <a:latin typeface="Calibri" pitchFamily="34" charset="0"/>
              </a:rPr>
              <a:t>Figure A is a cartoon showing the process of pinocytosis:  the processes of endocytosis and phagocytosis are similar.</a:t>
            </a:r>
          </a:p>
          <a:p>
            <a:r>
              <a:rPr lang="en-US" sz="2000" b="1" dirty="0">
                <a:solidFill>
                  <a:schemeClr val="accent6">
                    <a:lumMod val="50000"/>
                  </a:schemeClr>
                </a:solidFill>
                <a:latin typeface="Calibri" pitchFamily="34" charset="0"/>
              </a:rPr>
              <a:t>In figure B, pinocytotic vesicles are shown as clear vesicles just underneath the plasma membrane.  </a:t>
            </a:r>
            <a:endParaRPr lang="en-US" sz="2000" b="1" dirty="0">
              <a:solidFill>
                <a:schemeClr val="accent6">
                  <a:lumMod val="75000"/>
                </a:schemeClr>
              </a:solidFill>
              <a:latin typeface="Calibri" pitchFamily="34" charset="0"/>
            </a:endParaRPr>
          </a:p>
        </p:txBody>
      </p:sp>
      <p:sp>
        <p:nvSpPr>
          <p:cNvPr id="6" name="TextBox 5"/>
          <p:cNvSpPr txBox="1"/>
          <p:nvPr/>
        </p:nvSpPr>
        <p:spPr>
          <a:xfrm>
            <a:off x="2368573" y="3581400"/>
            <a:ext cx="966928" cy="923330"/>
          </a:xfrm>
          <a:prstGeom prst="rect">
            <a:avLst/>
          </a:prstGeom>
          <a:noFill/>
        </p:spPr>
        <p:txBody>
          <a:bodyPr wrap="square" rtlCol="0">
            <a:spAutoFit/>
          </a:bodyPr>
          <a:lstStyle/>
          <a:p>
            <a:r>
              <a:rPr lang="en-US" b="1" dirty="0">
                <a:solidFill>
                  <a:srgbClr val="C00000"/>
                </a:solidFill>
              </a:rPr>
              <a:t>Blood vessel lumen</a:t>
            </a:r>
          </a:p>
        </p:txBody>
      </p:sp>
    </p:spTree>
    <p:extLst>
      <p:ext uri="{BB962C8B-B14F-4D97-AF65-F5344CB8AC3E}">
        <p14:creationId xmlns:p14="http://schemas.microsoft.com/office/powerpoint/2010/main" val="42227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4988" y="76200"/>
            <a:ext cx="223407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Lysosomes</a:t>
            </a:r>
          </a:p>
        </p:txBody>
      </p:sp>
      <p:sp>
        <p:nvSpPr>
          <p:cNvPr id="6" name="TextBox 5"/>
          <p:cNvSpPr txBox="1"/>
          <p:nvPr/>
        </p:nvSpPr>
        <p:spPr>
          <a:xfrm>
            <a:off x="2368573" y="3899881"/>
            <a:ext cx="966928" cy="923330"/>
          </a:xfrm>
          <a:prstGeom prst="rect">
            <a:avLst/>
          </a:prstGeom>
          <a:noFill/>
        </p:spPr>
        <p:txBody>
          <a:bodyPr wrap="square" rtlCol="0">
            <a:spAutoFit/>
          </a:bodyPr>
          <a:lstStyle/>
          <a:p>
            <a:r>
              <a:rPr lang="en-US" b="1" dirty="0">
                <a:solidFill>
                  <a:srgbClr val="C00000"/>
                </a:solidFill>
              </a:rPr>
              <a:t>Blood vessel lumen</a:t>
            </a:r>
          </a:p>
        </p:txBody>
      </p:sp>
      <p:sp>
        <p:nvSpPr>
          <p:cNvPr id="7" name="Text Box 4"/>
          <p:cNvSpPr txBox="1">
            <a:spLocks noChangeArrowheads="1"/>
          </p:cNvSpPr>
          <p:nvPr/>
        </p:nvSpPr>
        <p:spPr bwMode="auto">
          <a:xfrm>
            <a:off x="40922" y="669563"/>
            <a:ext cx="91313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70C0"/>
                </a:solidFill>
              </a:rPr>
              <a:t>Lysosomes</a:t>
            </a:r>
            <a:r>
              <a:rPr lang="en-US" b="1" dirty="0">
                <a:solidFill>
                  <a:srgbClr val="002060"/>
                </a:solidFill>
              </a:rPr>
              <a:t> are membrane-bound organelles involved in intracellular digestion.  </a:t>
            </a:r>
            <a:r>
              <a:rPr lang="en-US" b="1" dirty="0" err="1">
                <a:solidFill>
                  <a:srgbClr val="002060"/>
                </a:solidFill>
              </a:rPr>
              <a:t>Lysosomal</a:t>
            </a:r>
            <a:r>
              <a:rPr lang="en-US" b="1" dirty="0">
                <a:solidFill>
                  <a:srgbClr val="002060"/>
                </a:solidFill>
              </a:rPr>
              <a:t> proteins, mostly enzymes, are produced by the rER and processed in the Golgi apparatus. Lysosomes that bud from the trans-Golgi are small, and typically have a dense stain in electron micrographs (red arrows).  The right image shows a neutrophil (a white blood cell), with small, purple lysosomes (blue arrows) barely visible with the light microscope.  </a:t>
            </a:r>
          </a:p>
        </p:txBody>
      </p:sp>
      <p:pic>
        <p:nvPicPr>
          <p:cNvPr id="8" name="Picture 5" descr="Wheater's 3-9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360590"/>
            <a:ext cx="4648200" cy="449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8"/>
          <p:cNvSpPr>
            <a:spLocks noChangeShapeType="1"/>
          </p:cNvSpPr>
          <p:nvPr/>
        </p:nvSpPr>
        <p:spPr bwMode="auto">
          <a:xfrm>
            <a:off x="327377" y="3885769"/>
            <a:ext cx="738011" cy="110067"/>
          </a:xfrm>
          <a:prstGeom prst="line">
            <a:avLst/>
          </a:prstGeom>
          <a:noFill/>
          <a:ln w="508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
          <p:cNvSpPr>
            <a:spLocks noChangeShapeType="1"/>
          </p:cNvSpPr>
          <p:nvPr/>
        </p:nvSpPr>
        <p:spPr bwMode="auto">
          <a:xfrm flipH="1" flipV="1">
            <a:off x="3816350" y="4302047"/>
            <a:ext cx="721783" cy="1411"/>
          </a:xfrm>
          <a:prstGeom prst="line">
            <a:avLst/>
          </a:prstGeom>
          <a:noFill/>
          <a:ln w="508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0"/>
          <p:cNvSpPr>
            <a:spLocks noChangeShapeType="1"/>
          </p:cNvSpPr>
          <p:nvPr/>
        </p:nvSpPr>
        <p:spPr bwMode="auto">
          <a:xfrm flipH="1" flipV="1">
            <a:off x="3127728" y="6046887"/>
            <a:ext cx="933450" cy="31750"/>
          </a:xfrm>
          <a:prstGeom prst="line">
            <a:avLst/>
          </a:prstGeom>
          <a:noFill/>
          <a:ln w="508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p:cNvSpPr>
            <a:spLocks noChangeShapeType="1"/>
          </p:cNvSpPr>
          <p:nvPr/>
        </p:nvSpPr>
        <p:spPr bwMode="auto">
          <a:xfrm flipV="1">
            <a:off x="90311" y="5229148"/>
            <a:ext cx="541868" cy="620888"/>
          </a:xfrm>
          <a:prstGeom prst="line">
            <a:avLst/>
          </a:prstGeom>
          <a:noFill/>
          <a:ln w="508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43978"/>
            <a:ext cx="4038600" cy="3562714"/>
          </a:xfrm>
          <a:prstGeom prst="rect">
            <a:avLst/>
          </a:prstGeom>
        </p:spPr>
      </p:pic>
      <p:sp>
        <p:nvSpPr>
          <p:cNvPr id="15" name="Line 9"/>
          <p:cNvSpPr>
            <a:spLocks noChangeShapeType="1"/>
          </p:cNvSpPr>
          <p:nvPr/>
        </p:nvSpPr>
        <p:spPr bwMode="auto">
          <a:xfrm flipH="1" flipV="1">
            <a:off x="6328127" y="5143068"/>
            <a:ext cx="4940" cy="625553"/>
          </a:xfrm>
          <a:prstGeom prst="line">
            <a:avLst/>
          </a:prstGeom>
          <a:noFill/>
          <a:ln w="508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9"/>
          <p:cNvSpPr>
            <a:spLocks noChangeShapeType="1"/>
          </p:cNvSpPr>
          <p:nvPr/>
        </p:nvSpPr>
        <p:spPr bwMode="auto">
          <a:xfrm>
            <a:off x="6592711" y="2573867"/>
            <a:ext cx="11994" cy="757334"/>
          </a:xfrm>
          <a:prstGeom prst="line">
            <a:avLst/>
          </a:prstGeom>
          <a:noFill/>
          <a:ln w="508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9"/>
          <p:cNvSpPr>
            <a:spLocks noChangeShapeType="1"/>
          </p:cNvSpPr>
          <p:nvPr/>
        </p:nvSpPr>
        <p:spPr bwMode="auto">
          <a:xfrm>
            <a:off x="5572125" y="3552825"/>
            <a:ext cx="670630" cy="64126"/>
          </a:xfrm>
          <a:prstGeom prst="line">
            <a:avLst/>
          </a:prstGeom>
          <a:noFill/>
          <a:ln w="508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00587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4988" y="76200"/>
            <a:ext cx="223407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Lysosomes</a:t>
            </a:r>
          </a:p>
        </p:txBody>
      </p:sp>
      <p:sp>
        <p:nvSpPr>
          <p:cNvPr id="7" name="Text Box 4"/>
          <p:cNvSpPr txBox="1">
            <a:spLocks noChangeArrowheads="1"/>
          </p:cNvSpPr>
          <p:nvPr/>
        </p:nvSpPr>
        <p:spPr bwMode="auto">
          <a:xfrm>
            <a:off x="40922" y="669563"/>
            <a:ext cx="91313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70C0"/>
                </a:solidFill>
              </a:rPr>
              <a:t>Lysosomes</a:t>
            </a:r>
            <a:r>
              <a:rPr lang="en-US" b="1" dirty="0">
                <a:solidFill>
                  <a:srgbClr val="002060"/>
                </a:solidFill>
              </a:rPr>
              <a:t> released from the Golgi-apparatus ultimately fuse with a structure to be degraded, such as an endosome, </a:t>
            </a:r>
            <a:r>
              <a:rPr lang="en-US" b="1" dirty="0" err="1">
                <a:solidFill>
                  <a:srgbClr val="002060"/>
                </a:solidFill>
              </a:rPr>
              <a:t>phagosome</a:t>
            </a:r>
            <a:r>
              <a:rPr lang="en-US" b="1" dirty="0">
                <a:solidFill>
                  <a:srgbClr val="002060"/>
                </a:solidFill>
              </a:rPr>
              <a:t>, or a senile organelle.  Although the size and appearance of lysosomes at this stage varies widely, most have dark clumps within them, presumably a reflection of digested material.  Here, </a:t>
            </a:r>
            <a:r>
              <a:rPr lang="en-US" b="1" i="1" dirty="0">
                <a:solidFill>
                  <a:srgbClr val="002060"/>
                </a:solidFill>
              </a:rPr>
              <a:t>Ly</a:t>
            </a:r>
            <a:r>
              <a:rPr lang="en-US" b="1" dirty="0">
                <a:solidFill>
                  <a:srgbClr val="002060"/>
                </a:solidFill>
              </a:rPr>
              <a:t>, </a:t>
            </a:r>
            <a:r>
              <a:rPr lang="en-US" b="1" i="1" dirty="0">
                <a:solidFill>
                  <a:srgbClr val="002060"/>
                </a:solidFill>
              </a:rPr>
              <a:t>lysosomes</a:t>
            </a:r>
            <a:r>
              <a:rPr lang="en-US" b="1" dirty="0">
                <a:solidFill>
                  <a:srgbClr val="002060"/>
                </a:solidFill>
              </a:rPr>
              <a:t>, </a:t>
            </a:r>
            <a:r>
              <a:rPr lang="en-US" b="1" i="1" dirty="0" err="1">
                <a:solidFill>
                  <a:srgbClr val="002060"/>
                </a:solidFill>
              </a:rPr>
              <a:t>autophagosomes</a:t>
            </a:r>
            <a:r>
              <a:rPr lang="en-US" b="1" dirty="0">
                <a:solidFill>
                  <a:srgbClr val="002060"/>
                </a:solidFill>
              </a:rPr>
              <a:t>, and </a:t>
            </a:r>
            <a:r>
              <a:rPr lang="en-US" b="1" i="1" dirty="0">
                <a:solidFill>
                  <a:srgbClr val="002060"/>
                </a:solidFill>
              </a:rPr>
              <a:t>*</a:t>
            </a:r>
            <a:r>
              <a:rPr lang="en-US" b="1" dirty="0">
                <a:solidFill>
                  <a:srgbClr val="002060"/>
                </a:solidFill>
              </a:rPr>
              <a:t> all represent lysosomes.</a:t>
            </a:r>
          </a:p>
        </p:txBody>
      </p:sp>
      <p:pic>
        <p:nvPicPr>
          <p:cNvPr id="14" name="Picture 9" descr="Slide32"/>
          <p:cNvPicPr>
            <a:picLocks noChangeAspect="1" noChangeArrowheads="1"/>
          </p:cNvPicPr>
          <p:nvPr/>
        </p:nvPicPr>
        <p:blipFill rotWithShape="1">
          <a:blip r:embed="rId2">
            <a:extLst>
              <a:ext uri="{28A0092B-C50C-407E-A947-70E740481C1C}">
                <a14:useLocalDpi xmlns:a14="http://schemas.microsoft.com/office/drawing/2010/main" val="0"/>
              </a:ext>
            </a:extLst>
          </a:blip>
          <a:srcRect l="22437" r="14938" b="29914"/>
          <a:stretch/>
        </p:blipFill>
        <p:spPr bwMode="auto">
          <a:xfrm>
            <a:off x="31397" y="2290308"/>
            <a:ext cx="2641600" cy="41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743200"/>
            <a:ext cx="3826698" cy="3886200"/>
          </a:xfrm>
          <a:prstGeom prst="rect">
            <a:avLst/>
          </a:prstGeom>
        </p:spPr>
      </p:pic>
      <p:pic>
        <p:nvPicPr>
          <p:cNvPr id="18" name="Picture 5" descr="Junq 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025" y="2299833"/>
            <a:ext cx="3242548"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219950" y="4048125"/>
            <a:ext cx="533400" cy="369332"/>
          </a:xfrm>
          <a:prstGeom prst="rect">
            <a:avLst/>
          </a:prstGeom>
          <a:noFill/>
        </p:spPr>
        <p:txBody>
          <a:bodyPr wrap="square" rtlCol="0">
            <a:spAutoFit/>
          </a:bodyPr>
          <a:lstStyle/>
          <a:p>
            <a:r>
              <a:rPr lang="en-US" dirty="0">
                <a:solidFill>
                  <a:schemeClr val="bg1"/>
                </a:solidFill>
              </a:rPr>
              <a:t>Ly</a:t>
            </a:r>
          </a:p>
        </p:txBody>
      </p:sp>
      <p:sp>
        <p:nvSpPr>
          <p:cNvPr id="19" name="TextBox 18"/>
          <p:cNvSpPr txBox="1"/>
          <p:nvPr/>
        </p:nvSpPr>
        <p:spPr>
          <a:xfrm>
            <a:off x="7239000" y="5391150"/>
            <a:ext cx="533400" cy="369332"/>
          </a:xfrm>
          <a:prstGeom prst="rect">
            <a:avLst/>
          </a:prstGeom>
          <a:noFill/>
        </p:spPr>
        <p:txBody>
          <a:bodyPr wrap="square" rtlCol="0">
            <a:spAutoFit/>
          </a:bodyPr>
          <a:lstStyle/>
          <a:p>
            <a:r>
              <a:rPr lang="en-US" dirty="0">
                <a:solidFill>
                  <a:schemeClr val="bg1"/>
                </a:solidFill>
              </a:rPr>
              <a:t>Ly</a:t>
            </a:r>
          </a:p>
        </p:txBody>
      </p:sp>
    </p:spTree>
    <p:extLst>
      <p:ext uri="{BB962C8B-B14F-4D97-AF65-F5344CB8AC3E}">
        <p14:creationId xmlns:p14="http://schemas.microsoft.com/office/powerpoint/2010/main" val="41454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4988" y="76200"/>
            <a:ext cx="223407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Lysosomes</a:t>
            </a:r>
          </a:p>
        </p:txBody>
      </p:sp>
      <p:sp>
        <p:nvSpPr>
          <p:cNvPr id="7" name="Text Box 4"/>
          <p:cNvSpPr txBox="1">
            <a:spLocks noChangeArrowheads="1"/>
          </p:cNvSpPr>
          <p:nvPr/>
        </p:nvSpPr>
        <p:spPr bwMode="auto">
          <a:xfrm>
            <a:off x="31397" y="660038"/>
            <a:ext cx="91313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2060"/>
                </a:solidFill>
              </a:rPr>
              <a:t>There are a wide variety of genetic disorders that disrupt the function of lysosomes.  As one would expect, disrupting digestive function leads to accumulation of undigested material within the cell (see cartoon), which inhibits normal cellular function.  This has given rise to the term </a:t>
            </a:r>
            <a:r>
              <a:rPr lang="en-US" b="1" dirty="0" err="1">
                <a:solidFill>
                  <a:srgbClr val="0070C0"/>
                </a:solidFill>
              </a:rPr>
              <a:t>lysosomal</a:t>
            </a:r>
            <a:r>
              <a:rPr lang="en-US" b="1" dirty="0">
                <a:solidFill>
                  <a:srgbClr val="0070C0"/>
                </a:solidFill>
              </a:rPr>
              <a:t>-storage diseases</a:t>
            </a:r>
            <a:r>
              <a:rPr lang="en-US" b="1" dirty="0">
                <a:solidFill>
                  <a:srgbClr val="002060"/>
                </a:solidFill>
              </a:rPr>
              <a:t>.   </a:t>
            </a:r>
          </a:p>
        </p:txBody>
      </p:sp>
      <p:sp>
        <p:nvSpPr>
          <p:cNvPr id="4" name="TextBox 3"/>
          <p:cNvSpPr txBox="1"/>
          <p:nvPr/>
        </p:nvSpPr>
        <p:spPr>
          <a:xfrm>
            <a:off x="7219950" y="4307443"/>
            <a:ext cx="533400" cy="369332"/>
          </a:xfrm>
          <a:prstGeom prst="rect">
            <a:avLst/>
          </a:prstGeom>
          <a:noFill/>
        </p:spPr>
        <p:txBody>
          <a:bodyPr wrap="square" rtlCol="0">
            <a:spAutoFit/>
          </a:bodyPr>
          <a:lstStyle/>
          <a:p>
            <a:r>
              <a:rPr lang="en-US" dirty="0">
                <a:solidFill>
                  <a:schemeClr val="bg1"/>
                </a:solidFill>
              </a:rPr>
              <a:t>Ly</a:t>
            </a:r>
          </a:p>
        </p:txBody>
      </p:sp>
      <p:sp>
        <p:nvSpPr>
          <p:cNvPr id="19" name="TextBox 18"/>
          <p:cNvSpPr txBox="1"/>
          <p:nvPr/>
        </p:nvSpPr>
        <p:spPr>
          <a:xfrm>
            <a:off x="7239000" y="5650468"/>
            <a:ext cx="533400" cy="369332"/>
          </a:xfrm>
          <a:prstGeom prst="rect">
            <a:avLst/>
          </a:prstGeom>
          <a:noFill/>
        </p:spPr>
        <p:txBody>
          <a:bodyPr wrap="square" rtlCol="0">
            <a:spAutoFit/>
          </a:bodyPr>
          <a:lstStyle/>
          <a:p>
            <a:r>
              <a:rPr lang="en-US" dirty="0">
                <a:solidFill>
                  <a:schemeClr val="bg1"/>
                </a:solidFill>
              </a:rPr>
              <a:t>Ly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88130"/>
            <a:ext cx="2819400" cy="328184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211943"/>
            <a:ext cx="5724525" cy="2028825"/>
          </a:xfrm>
          <a:prstGeom prst="rect">
            <a:avLst/>
          </a:prstGeom>
        </p:spPr>
      </p:pic>
      <p:sp>
        <p:nvSpPr>
          <p:cNvPr id="11" name="Text Box 4"/>
          <p:cNvSpPr txBox="1">
            <a:spLocks noChangeArrowheads="1"/>
          </p:cNvSpPr>
          <p:nvPr/>
        </p:nvSpPr>
        <p:spPr bwMode="auto">
          <a:xfrm>
            <a:off x="3200399" y="4374118"/>
            <a:ext cx="596229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2060"/>
                </a:solidFill>
              </a:rPr>
              <a:t>One classic example of a </a:t>
            </a:r>
            <a:r>
              <a:rPr lang="en-US" b="1" dirty="0" err="1">
                <a:solidFill>
                  <a:srgbClr val="002060"/>
                </a:solidFill>
              </a:rPr>
              <a:t>lysosomal</a:t>
            </a:r>
            <a:r>
              <a:rPr lang="en-US" b="1" dirty="0">
                <a:solidFill>
                  <a:srgbClr val="002060"/>
                </a:solidFill>
              </a:rPr>
              <a:t> storage disease is </a:t>
            </a:r>
            <a:r>
              <a:rPr lang="en-US" b="1" dirty="0" err="1">
                <a:solidFill>
                  <a:srgbClr val="002060"/>
                </a:solidFill>
              </a:rPr>
              <a:t>Tay-Sach’s</a:t>
            </a:r>
            <a:r>
              <a:rPr lang="en-US" b="1" dirty="0">
                <a:solidFill>
                  <a:srgbClr val="002060"/>
                </a:solidFill>
              </a:rPr>
              <a:t> disease.  A is a </a:t>
            </a:r>
            <a:r>
              <a:rPr lang="en-US" b="1" i="1" dirty="0">
                <a:solidFill>
                  <a:srgbClr val="002060"/>
                </a:solidFill>
              </a:rPr>
              <a:t>low-magnification</a:t>
            </a:r>
            <a:r>
              <a:rPr lang="en-US" b="1" dirty="0">
                <a:solidFill>
                  <a:srgbClr val="002060"/>
                </a:solidFill>
              </a:rPr>
              <a:t> light micrograph showing normal neurons (blue arrows) and a cell that has accumulated </a:t>
            </a:r>
            <a:r>
              <a:rPr lang="en-US" b="1" dirty="0" err="1">
                <a:solidFill>
                  <a:srgbClr val="002060"/>
                </a:solidFill>
              </a:rPr>
              <a:t>gangliosides</a:t>
            </a:r>
            <a:r>
              <a:rPr lang="en-US" b="1" dirty="0">
                <a:solidFill>
                  <a:srgbClr val="002060"/>
                </a:solidFill>
              </a:rPr>
              <a:t>.  B is a </a:t>
            </a:r>
            <a:r>
              <a:rPr lang="en-US" b="1" i="1" dirty="0">
                <a:solidFill>
                  <a:srgbClr val="002060"/>
                </a:solidFill>
              </a:rPr>
              <a:t>high-magnification</a:t>
            </a:r>
            <a:r>
              <a:rPr lang="en-US" b="1" dirty="0">
                <a:solidFill>
                  <a:srgbClr val="002060"/>
                </a:solidFill>
              </a:rPr>
              <a:t> electron micrograph showing part of a cell; note the two large lysosomes (outlined)</a:t>
            </a:r>
          </a:p>
        </p:txBody>
      </p:sp>
      <p:sp>
        <p:nvSpPr>
          <p:cNvPr id="12" name="Line 9"/>
          <p:cNvSpPr>
            <a:spLocks noChangeShapeType="1"/>
          </p:cNvSpPr>
          <p:nvPr/>
        </p:nvSpPr>
        <p:spPr bwMode="auto">
          <a:xfrm>
            <a:off x="4402489" y="2295251"/>
            <a:ext cx="670630" cy="64126"/>
          </a:xfrm>
          <a:prstGeom prst="line">
            <a:avLst/>
          </a:prstGeom>
          <a:noFill/>
          <a:ln w="508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9"/>
          <p:cNvSpPr>
            <a:spLocks noChangeShapeType="1"/>
          </p:cNvSpPr>
          <p:nvPr/>
        </p:nvSpPr>
        <p:spPr bwMode="auto">
          <a:xfrm>
            <a:off x="3267075" y="2888218"/>
            <a:ext cx="670630" cy="64126"/>
          </a:xfrm>
          <a:prstGeom prst="line">
            <a:avLst/>
          </a:prstGeom>
          <a:noFill/>
          <a:ln w="50800">
            <a:solidFill>
              <a:srgbClr val="00206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9"/>
          <p:cNvSpPr>
            <a:spLocks noChangeShapeType="1"/>
          </p:cNvSpPr>
          <p:nvPr/>
        </p:nvSpPr>
        <p:spPr bwMode="auto">
          <a:xfrm flipH="1">
            <a:off x="4737804" y="2602468"/>
            <a:ext cx="5645" cy="426076"/>
          </a:xfrm>
          <a:prstGeom prst="line">
            <a:avLst/>
          </a:prstGeom>
          <a:noFill/>
          <a:ln w="508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7"/>
          <p:cNvSpPr/>
          <p:nvPr/>
        </p:nvSpPr>
        <p:spPr>
          <a:xfrm>
            <a:off x="6257925" y="2924175"/>
            <a:ext cx="1504950" cy="1266825"/>
          </a:xfrm>
          <a:custGeom>
            <a:avLst/>
            <a:gdLst>
              <a:gd name="connsiteX0" fmla="*/ 1285875 w 1504950"/>
              <a:gd name="connsiteY0" fmla="*/ 219075 h 1266825"/>
              <a:gd name="connsiteX1" fmla="*/ 1200150 w 1504950"/>
              <a:gd name="connsiteY1" fmla="*/ 152400 h 1266825"/>
              <a:gd name="connsiteX2" fmla="*/ 1171575 w 1504950"/>
              <a:gd name="connsiteY2" fmla="*/ 133350 h 1266825"/>
              <a:gd name="connsiteX3" fmla="*/ 1133475 w 1504950"/>
              <a:gd name="connsiteY3" fmla="*/ 104775 h 1266825"/>
              <a:gd name="connsiteX4" fmla="*/ 1104900 w 1504950"/>
              <a:gd name="connsiteY4" fmla="*/ 76200 h 1266825"/>
              <a:gd name="connsiteX5" fmla="*/ 1047750 w 1504950"/>
              <a:gd name="connsiteY5" fmla="*/ 57150 h 1266825"/>
              <a:gd name="connsiteX6" fmla="*/ 1019175 w 1504950"/>
              <a:gd name="connsiteY6" fmla="*/ 38100 h 1266825"/>
              <a:gd name="connsiteX7" fmla="*/ 876300 w 1504950"/>
              <a:gd name="connsiteY7" fmla="*/ 9525 h 1266825"/>
              <a:gd name="connsiteX8" fmla="*/ 838200 w 1504950"/>
              <a:gd name="connsiteY8" fmla="*/ 0 h 1266825"/>
              <a:gd name="connsiteX9" fmla="*/ 542925 w 1504950"/>
              <a:gd name="connsiteY9" fmla="*/ 9525 h 1266825"/>
              <a:gd name="connsiteX10" fmla="*/ 447675 w 1504950"/>
              <a:gd name="connsiteY10" fmla="*/ 28575 h 1266825"/>
              <a:gd name="connsiteX11" fmla="*/ 381000 w 1504950"/>
              <a:gd name="connsiteY11" fmla="*/ 38100 h 1266825"/>
              <a:gd name="connsiteX12" fmla="*/ 323850 w 1504950"/>
              <a:gd name="connsiteY12" fmla="*/ 66675 h 1266825"/>
              <a:gd name="connsiteX13" fmla="*/ 257175 w 1504950"/>
              <a:gd name="connsiteY13" fmla="*/ 85725 h 1266825"/>
              <a:gd name="connsiteX14" fmla="*/ 200025 w 1504950"/>
              <a:gd name="connsiteY14" fmla="*/ 123825 h 1266825"/>
              <a:gd name="connsiteX15" fmla="*/ 142875 w 1504950"/>
              <a:gd name="connsiteY15" fmla="*/ 171450 h 1266825"/>
              <a:gd name="connsiteX16" fmla="*/ 85725 w 1504950"/>
              <a:gd name="connsiteY16" fmla="*/ 276225 h 1266825"/>
              <a:gd name="connsiteX17" fmla="*/ 47625 w 1504950"/>
              <a:gd name="connsiteY17" fmla="*/ 333375 h 1266825"/>
              <a:gd name="connsiteX18" fmla="*/ 28575 w 1504950"/>
              <a:gd name="connsiteY18" fmla="*/ 361950 h 1266825"/>
              <a:gd name="connsiteX19" fmla="*/ 0 w 1504950"/>
              <a:gd name="connsiteY19" fmla="*/ 457200 h 1266825"/>
              <a:gd name="connsiteX20" fmla="*/ 9525 w 1504950"/>
              <a:gd name="connsiteY20" fmla="*/ 762000 h 1266825"/>
              <a:gd name="connsiteX21" fmla="*/ 47625 w 1504950"/>
              <a:gd name="connsiteY21" fmla="*/ 914400 h 1266825"/>
              <a:gd name="connsiteX22" fmla="*/ 57150 w 1504950"/>
              <a:gd name="connsiteY22" fmla="*/ 942975 h 1266825"/>
              <a:gd name="connsiteX23" fmla="*/ 95250 w 1504950"/>
              <a:gd name="connsiteY23" fmla="*/ 1000125 h 1266825"/>
              <a:gd name="connsiteX24" fmla="*/ 123825 w 1504950"/>
              <a:gd name="connsiteY24" fmla="*/ 1019175 h 1266825"/>
              <a:gd name="connsiteX25" fmla="*/ 180975 w 1504950"/>
              <a:gd name="connsiteY25" fmla="*/ 1057275 h 1266825"/>
              <a:gd name="connsiteX26" fmla="*/ 209550 w 1504950"/>
              <a:gd name="connsiteY26" fmla="*/ 1085850 h 1266825"/>
              <a:gd name="connsiteX27" fmla="*/ 295275 w 1504950"/>
              <a:gd name="connsiteY27" fmla="*/ 1114425 h 1266825"/>
              <a:gd name="connsiteX28" fmla="*/ 333375 w 1504950"/>
              <a:gd name="connsiteY28" fmla="*/ 1133475 h 1266825"/>
              <a:gd name="connsiteX29" fmla="*/ 361950 w 1504950"/>
              <a:gd name="connsiteY29" fmla="*/ 1143000 h 1266825"/>
              <a:gd name="connsiteX30" fmla="*/ 390525 w 1504950"/>
              <a:gd name="connsiteY30" fmla="*/ 1162050 h 1266825"/>
              <a:gd name="connsiteX31" fmla="*/ 419100 w 1504950"/>
              <a:gd name="connsiteY31" fmla="*/ 1171575 h 1266825"/>
              <a:gd name="connsiteX32" fmla="*/ 447675 w 1504950"/>
              <a:gd name="connsiteY32" fmla="*/ 1190625 h 1266825"/>
              <a:gd name="connsiteX33" fmla="*/ 495300 w 1504950"/>
              <a:gd name="connsiteY33" fmla="*/ 1200150 h 1266825"/>
              <a:gd name="connsiteX34" fmla="*/ 552450 w 1504950"/>
              <a:gd name="connsiteY34" fmla="*/ 1219200 h 1266825"/>
              <a:gd name="connsiteX35" fmla="*/ 590550 w 1504950"/>
              <a:gd name="connsiteY35" fmla="*/ 1228725 h 1266825"/>
              <a:gd name="connsiteX36" fmla="*/ 619125 w 1504950"/>
              <a:gd name="connsiteY36" fmla="*/ 1238250 h 1266825"/>
              <a:gd name="connsiteX37" fmla="*/ 676275 w 1504950"/>
              <a:gd name="connsiteY37" fmla="*/ 1247775 h 1266825"/>
              <a:gd name="connsiteX38" fmla="*/ 714375 w 1504950"/>
              <a:gd name="connsiteY38" fmla="*/ 1257300 h 1266825"/>
              <a:gd name="connsiteX39" fmla="*/ 828675 w 1504950"/>
              <a:gd name="connsiteY39" fmla="*/ 1266825 h 1266825"/>
              <a:gd name="connsiteX40" fmla="*/ 981075 w 1504950"/>
              <a:gd name="connsiteY40" fmla="*/ 1257300 h 1266825"/>
              <a:gd name="connsiteX41" fmla="*/ 1009650 w 1504950"/>
              <a:gd name="connsiteY41" fmla="*/ 1247775 h 1266825"/>
              <a:gd name="connsiteX42" fmla="*/ 1143000 w 1504950"/>
              <a:gd name="connsiteY42" fmla="*/ 1209675 h 1266825"/>
              <a:gd name="connsiteX43" fmla="*/ 1219200 w 1504950"/>
              <a:gd name="connsiteY43" fmla="*/ 1171575 h 1266825"/>
              <a:gd name="connsiteX44" fmla="*/ 1276350 w 1504950"/>
              <a:gd name="connsiteY44" fmla="*/ 1143000 h 1266825"/>
              <a:gd name="connsiteX45" fmla="*/ 1304925 w 1504950"/>
              <a:gd name="connsiteY45" fmla="*/ 1133475 h 1266825"/>
              <a:gd name="connsiteX46" fmla="*/ 1362075 w 1504950"/>
              <a:gd name="connsiteY46" fmla="*/ 1095375 h 1266825"/>
              <a:gd name="connsiteX47" fmla="*/ 1419225 w 1504950"/>
              <a:gd name="connsiteY47" fmla="*/ 1047750 h 1266825"/>
              <a:gd name="connsiteX48" fmla="*/ 1438275 w 1504950"/>
              <a:gd name="connsiteY48" fmla="*/ 1019175 h 1266825"/>
              <a:gd name="connsiteX49" fmla="*/ 1485900 w 1504950"/>
              <a:gd name="connsiteY49" fmla="*/ 971550 h 1266825"/>
              <a:gd name="connsiteX50" fmla="*/ 1504950 w 1504950"/>
              <a:gd name="connsiteY50" fmla="*/ 914400 h 1266825"/>
              <a:gd name="connsiteX51" fmla="*/ 1495425 w 1504950"/>
              <a:gd name="connsiteY51" fmla="*/ 666750 h 1266825"/>
              <a:gd name="connsiteX52" fmla="*/ 1485900 w 1504950"/>
              <a:gd name="connsiteY52" fmla="*/ 638175 h 1266825"/>
              <a:gd name="connsiteX53" fmla="*/ 1466850 w 1504950"/>
              <a:gd name="connsiteY53" fmla="*/ 542925 h 1266825"/>
              <a:gd name="connsiteX54" fmla="*/ 1419225 w 1504950"/>
              <a:gd name="connsiteY54" fmla="*/ 457200 h 1266825"/>
              <a:gd name="connsiteX55" fmla="*/ 1400175 w 1504950"/>
              <a:gd name="connsiteY55" fmla="*/ 428625 h 1266825"/>
              <a:gd name="connsiteX56" fmla="*/ 1371600 w 1504950"/>
              <a:gd name="connsiteY56" fmla="*/ 361950 h 1266825"/>
              <a:gd name="connsiteX57" fmla="*/ 1352550 w 1504950"/>
              <a:gd name="connsiteY57" fmla="*/ 323850 h 1266825"/>
              <a:gd name="connsiteX58" fmla="*/ 1285875 w 1504950"/>
              <a:gd name="connsiteY58" fmla="*/ 219075 h 126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04950" h="1266825">
                <a:moveTo>
                  <a:pt x="1285875" y="219075"/>
                </a:moveTo>
                <a:cubicBezTo>
                  <a:pt x="1260475" y="190500"/>
                  <a:pt x="1279780" y="220654"/>
                  <a:pt x="1200150" y="152400"/>
                </a:cubicBezTo>
                <a:cubicBezTo>
                  <a:pt x="1191458" y="144950"/>
                  <a:pt x="1180890" y="140004"/>
                  <a:pt x="1171575" y="133350"/>
                </a:cubicBezTo>
                <a:cubicBezTo>
                  <a:pt x="1158657" y="124123"/>
                  <a:pt x="1145528" y="115106"/>
                  <a:pt x="1133475" y="104775"/>
                </a:cubicBezTo>
                <a:cubicBezTo>
                  <a:pt x="1123248" y="96009"/>
                  <a:pt x="1116675" y="82742"/>
                  <a:pt x="1104900" y="76200"/>
                </a:cubicBezTo>
                <a:cubicBezTo>
                  <a:pt x="1087347" y="66448"/>
                  <a:pt x="1064458" y="68289"/>
                  <a:pt x="1047750" y="57150"/>
                </a:cubicBezTo>
                <a:cubicBezTo>
                  <a:pt x="1038225" y="50800"/>
                  <a:pt x="1029933" y="42012"/>
                  <a:pt x="1019175" y="38100"/>
                </a:cubicBezTo>
                <a:cubicBezTo>
                  <a:pt x="959293" y="16325"/>
                  <a:pt x="936224" y="20420"/>
                  <a:pt x="876300" y="9525"/>
                </a:cubicBezTo>
                <a:cubicBezTo>
                  <a:pt x="863420" y="7183"/>
                  <a:pt x="850900" y="3175"/>
                  <a:pt x="838200" y="0"/>
                </a:cubicBezTo>
                <a:cubicBezTo>
                  <a:pt x="739775" y="3175"/>
                  <a:pt x="641265" y="4349"/>
                  <a:pt x="542925" y="9525"/>
                </a:cubicBezTo>
                <a:cubicBezTo>
                  <a:pt x="412318" y="16399"/>
                  <a:pt x="521695" y="13771"/>
                  <a:pt x="447675" y="28575"/>
                </a:cubicBezTo>
                <a:cubicBezTo>
                  <a:pt x="425660" y="32978"/>
                  <a:pt x="403225" y="34925"/>
                  <a:pt x="381000" y="38100"/>
                </a:cubicBezTo>
                <a:cubicBezTo>
                  <a:pt x="309176" y="62041"/>
                  <a:pt x="397708" y="29746"/>
                  <a:pt x="323850" y="66675"/>
                </a:cubicBezTo>
                <a:cubicBezTo>
                  <a:pt x="310185" y="73507"/>
                  <a:pt x="269382" y="82673"/>
                  <a:pt x="257175" y="85725"/>
                </a:cubicBezTo>
                <a:lnTo>
                  <a:pt x="200025" y="123825"/>
                </a:lnTo>
                <a:cubicBezTo>
                  <a:pt x="174625" y="140758"/>
                  <a:pt x="162620" y="146063"/>
                  <a:pt x="142875" y="171450"/>
                </a:cubicBezTo>
                <a:cubicBezTo>
                  <a:pt x="68994" y="266439"/>
                  <a:pt x="132916" y="189708"/>
                  <a:pt x="85725" y="276225"/>
                </a:cubicBezTo>
                <a:cubicBezTo>
                  <a:pt x="74762" y="296325"/>
                  <a:pt x="60325" y="314325"/>
                  <a:pt x="47625" y="333375"/>
                </a:cubicBezTo>
                <a:cubicBezTo>
                  <a:pt x="41275" y="342900"/>
                  <a:pt x="32195" y="351090"/>
                  <a:pt x="28575" y="361950"/>
                </a:cubicBezTo>
                <a:cubicBezTo>
                  <a:pt x="5385" y="431519"/>
                  <a:pt x="14395" y="399619"/>
                  <a:pt x="0" y="457200"/>
                </a:cubicBezTo>
                <a:cubicBezTo>
                  <a:pt x="3175" y="558800"/>
                  <a:pt x="2283" y="660609"/>
                  <a:pt x="9525" y="762000"/>
                </a:cubicBezTo>
                <a:cubicBezTo>
                  <a:pt x="13705" y="820515"/>
                  <a:pt x="30000" y="861526"/>
                  <a:pt x="47625" y="914400"/>
                </a:cubicBezTo>
                <a:cubicBezTo>
                  <a:pt x="50800" y="923925"/>
                  <a:pt x="51581" y="934621"/>
                  <a:pt x="57150" y="942975"/>
                </a:cubicBezTo>
                <a:cubicBezTo>
                  <a:pt x="69850" y="962025"/>
                  <a:pt x="76200" y="987425"/>
                  <a:pt x="95250" y="1000125"/>
                </a:cubicBezTo>
                <a:cubicBezTo>
                  <a:pt x="104775" y="1006475"/>
                  <a:pt x="115031" y="1011846"/>
                  <a:pt x="123825" y="1019175"/>
                </a:cubicBezTo>
                <a:cubicBezTo>
                  <a:pt x="171391" y="1058813"/>
                  <a:pt x="130757" y="1040536"/>
                  <a:pt x="180975" y="1057275"/>
                </a:cubicBezTo>
                <a:cubicBezTo>
                  <a:pt x="190500" y="1066800"/>
                  <a:pt x="197502" y="1079826"/>
                  <a:pt x="209550" y="1085850"/>
                </a:cubicBezTo>
                <a:cubicBezTo>
                  <a:pt x="236491" y="1099320"/>
                  <a:pt x="268334" y="1100955"/>
                  <a:pt x="295275" y="1114425"/>
                </a:cubicBezTo>
                <a:cubicBezTo>
                  <a:pt x="307975" y="1120775"/>
                  <a:pt x="320324" y="1127882"/>
                  <a:pt x="333375" y="1133475"/>
                </a:cubicBezTo>
                <a:cubicBezTo>
                  <a:pt x="342603" y="1137430"/>
                  <a:pt x="352970" y="1138510"/>
                  <a:pt x="361950" y="1143000"/>
                </a:cubicBezTo>
                <a:cubicBezTo>
                  <a:pt x="372189" y="1148120"/>
                  <a:pt x="380286" y="1156930"/>
                  <a:pt x="390525" y="1162050"/>
                </a:cubicBezTo>
                <a:cubicBezTo>
                  <a:pt x="399505" y="1166540"/>
                  <a:pt x="410120" y="1167085"/>
                  <a:pt x="419100" y="1171575"/>
                </a:cubicBezTo>
                <a:cubicBezTo>
                  <a:pt x="429339" y="1176695"/>
                  <a:pt x="436956" y="1186605"/>
                  <a:pt x="447675" y="1190625"/>
                </a:cubicBezTo>
                <a:cubicBezTo>
                  <a:pt x="462834" y="1196309"/>
                  <a:pt x="479681" y="1195890"/>
                  <a:pt x="495300" y="1200150"/>
                </a:cubicBezTo>
                <a:cubicBezTo>
                  <a:pt x="514673" y="1205434"/>
                  <a:pt x="532969" y="1214330"/>
                  <a:pt x="552450" y="1219200"/>
                </a:cubicBezTo>
                <a:cubicBezTo>
                  <a:pt x="565150" y="1222375"/>
                  <a:pt x="577963" y="1225129"/>
                  <a:pt x="590550" y="1228725"/>
                </a:cubicBezTo>
                <a:cubicBezTo>
                  <a:pt x="600204" y="1231483"/>
                  <a:pt x="609324" y="1236072"/>
                  <a:pt x="619125" y="1238250"/>
                </a:cubicBezTo>
                <a:cubicBezTo>
                  <a:pt x="637978" y="1242440"/>
                  <a:pt x="657337" y="1243987"/>
                  <a:pt x="676275" y="1247775"/>
                </a:cubicBezTo>
                <a:cubicBezTo>
                  <a:pt x="689112" y="1250342"/>
                  <a:pt x="701385" y="1255676"/>
                  <a:pt x="714375" y="1257300"/>
                </a:cubicBezTo>
                <a:cubicBezTo>
                  <a:pt x="752312" y="1262042"/>
                  <a:pt x="790575" y="1263650"/>
                  <a:pt x="828675" y="1266825"/>
                </a:cubicBezTo>
                <a:cubicBezTo>
                  <a:pt x="879475" y="1263650"/>
                  <a:pt x="930456" y="1262628"/>
                  <a:pt x="981075" y="1257300"/>
                </a:cubicBezTo>
                <a:cubicBezTo>
                  <a:pt x="991060" y="1256249"/>
                  <a:pt x="999964" y="1250417"/>
                  <a:pt x="1009650" y="1247775"/>
                </a:cubicBezTo>
                <a:cubicBezTo>
                  <a:pt x="1036506" y="1240451"/>
                  <a:pt x="1113798" y="1224276"/>
                  <a:pt x="1143000" y="1209675"/>
                </a:cubicBezTo>
                <a:cubicBezTo>
                  <a:pt x="1168400" y="1196975"/>
                  <a:pt x="1192259" y="1180555"/>
                  <a:pt x="1219200" y="1171575"/>
                </a:cubicBezTo>
                <a:cubicBezTo>
                  <a:pt x="1291024" y="1147634"/>
                  <a:pt x="1202492" y="1179929"/>
                  <a:pt x="1276350" y="1143000"/>
                </a:cubicBezTo>
                <a:cubicBezTo>
                  <a:pt x="1285330" y="1138510"/>
                  <a:pt x="1296148" y="1138351"/>
                  <a:pt x="1304925" y="1133475"/>
                </a:cubicBezTo>
                <a:cubicBezTo>
                  <a:pt x="1324939" y="1122356"/>
                  <a:pt x="1345886" y="1111564"/>
                  <a:pt x="1362075" y="1095375"/>
                </a:cubicBezTo>
                <a:cubicBezTo>
                  <a:pt x="1398745" y="1058705"/>
                  <a:pt x="1379442" y="1074272"/>
                  <a:pt x="1419225" y="1047750"/>
                </a:cubicBezTo>
                <a:cubicBezTo>
                  <a:pt x="1425575" y="1038225"/>
                  <a:pt x="1430180" y="1027270"/>
                  <a:pt x="1438275" y="1019175"/>
                </a:cubicBezTo>
                <a:cubicBezTo>
                  <a:pt x="1471295" y="986155"/>
                  <a:pt x="1465580" y="1017270"/>
                  <a:pt x="1485900" y="971550"/>
                </a:cubicBezTo>
                <a:cubicBezTo>
                  <a:pt x="1494055" y="953200"/>
                  <a:pt x="1504950" y="914400"/>
                  <a:pt x="1504950" y="914400"/>
                </a:cubicBezTo>
                <a:cubicBezTo>
                  <a:pt x="1501775" y="831850"/>
                  <a:pt x="1501109" y="749165"/>
                  <a:pt x="1495425" y="666750"/>
                </a:cubicBezTo>
                <a:cubicBezTo>
                  <a:pt x="1494734" y="656734"/>
                  <a:pt x="1488158" y="647958"/>
                  <a:pt x="1485900" y="638175"/>
                </a:cubicBezTo>
                <a:cubicBezTo>
                  <a:pt x="1478619" y="606625"/>
                  <a:pt x="1477089" y="573642"/>
                  <a:pt x="1466850" y="542925"/>
                </a:cubicBezTo>
                <a:cubicBezTo>
                  <a:pt x="1450085" y="492630"/>
                  <a:pt x="1462894" y="522704"/>
                  <a:pt x="1419225" y="457200"/>
                </a:cubicBezTo>
                <a:lnTo>
                  <a:pt x="1400175" y="428625"/>
                </a:lnTo>
                <a:cubicBezTo>
                  <a:pt x="1384530" y="366047"/>
                  <a:pt x="1400835" y="413111"/>
                  <a:pt x="1371600" y="361950"/>
                </a:cubicBezTo>
                <a:cubicBezTo>
                  <a:pt x="1364555" y="349622"/>
                  <a:pt x="1359855" y="336026"/>
                  <a:pt x="1352550" y="323850"/>
                </a:cubicBezTo>
                <a:cubicBezTo>
                  <a:pt x="1320239" y="269998"/>
                  <a:pt x="1311275" y="247650"/>
                  <a:pt x="1285875" y="219075"/>
                </a:cubicBezTo>
                <a:close/>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686675" y="2390775"/>
            <a:ext cx="1276350" cy="1143000"/>
          </a:xfrm>
          <a:custGeom>
            <a:avLst/>
            <a:gdLst>
              <a:gd name="connsiteX0" fmla="*/ 752475 w 1276350"/>
              <a:gd name="connsiteY0" fmla="*/ 1143000 h 1143000"/>
              <a:gd name="connsiteX1" fmla="*/ 828675 w 1276350"/>
              <a:gd name="connsiteY1" fmla="*/ 1123950 h 1143000"/>
              <a:gd name="connsiteX2" fmla="*/ 857250 w 1276350"/>
              <a:gd name="connsiteY2" fmla="*/ 1104900 h 1143000"/>
              <a:gd name="connsiteX3" fmla="*/ 885825 w 1276350"/>
              <a:gd name="connsiteY3" fmla="*/ 1095375 h 1143000"/>
              <a:gd name="connsiteX4" fmla="*/ 914400 w 1276350"/>
              <a:gd name="connsiteY4" fmla="*/ 1076325 h 1143000"/>
              <a:gd name="connsiteX5" fmla="*/ 971550 w 1276350"/>
              <a:gd name="connsiteY5" fmla="*/ 1057275 h 1143000"/>
              <a:gd name="connsiteX6" fmla="*/ 1000125 w 1276350"/>
              <a:gd name="connsiteY6" fmla="*/ 1038225 h 1143000"/>
              <a:gd name="connsiteX7" fmla="*/ 1028700 w 1276350"/>
              <a:gd name="connsiteY7" fmla="*/ 1028700 h 1143000"/>
              <a:gd name="connsiteX8" fmla="*/ 1114425 w 1276350"/>
              <a:gd name="connsiteY8" fmla="*/ 981075 h 1143000"/>
              <a:gd name="connsiteX9" fmla="*/ 1162050 w 1276350"/>
              <a:gd name="connsiteY9" fmla="*/ 942975 h 1143000"/>
              <a:gd name="connsiteX10" fmla="*/ 1181100 w 1276350"/>
              <a:gd name="connsiteY10" fmla="*/ 914400 h 1143000"/>
              <a:gd name="connsiteX11" fmla="*/ 1209675 w 1276350"/>
              <a:gd name="connsiteY11" fmla="*/ 895350 h 1143000"/>
              <a:gd name="connsiteX12" fmla="*/ 1257300 w 1276350"/>
              <a:gd name="connsiteY12" fmla="*/ 809625 h 1143000"/>
              <a:gd name="connsiteX13" fmla="*/ 1276350 w 1276350"/>
              <a:gd name="connsiteY13" fmla="*/ 771525 h 1143000"/>
              <a:gd name="connsiteX14" fmla="*/ 1266825 w 1276350"/>
              <a:gd name="connsiteY14" fmla="*/ 447675 h 1143000"/>
              <a:gd name="connsiteX15" fmla="*/ 1228725 w 1276350"/>
              <a:gd name="connsiteY15" fmla="*/ 219075 h 1143000"/>
              <a:gd name="connsiteX16" fmla="*/ 1219200 w 1276350"/>
              <a:gd name="connsiteY16" fmla="*/ 190500 h 1143000"/>
              <a:gd name="connsiteX17" fmla="*/ 1209675 w 1276350"/>
              <a:gd name="connsiteY17" fmla="*/ 161925 h 1143000"/>
              <a:gd name="connsiteX18" fmla="*/ 1152525 w 1276350"/>
              <a:gd name="connsiteY18" fmla="*/ 114300 h 1143000"/>
              <a:gd name="connsiteX19" fmla="*/ 1123950 w 1276350"/>
              <a:gd name="connsiteY19" fmla="*/ 95250 h 1143000"/>
              <a:gd name="connsiteX20" fmla="*/ 1085850 w 1276350"/>
              <a:gd name="connsiteY20" fmla="*/ 66675 h 1143000"/>
              <a:gd name="connsiteX21" fmla="*/ 990600 w 1276350"/>
              <a:gd name="connsiteY21" fmla="*/ 38100 h 1143000"/>
              <a:gd name="connsiteX22" fmla="*/ 962025 w 1276350"/>
              <a:gd name="connsiteY22" fmla="*/ 28575 h 1143000"/>
              <a:gd name="connsiteX23" fmla="*/ 790575 w 1276350"/>
              <a:gd name="connsiteY23" fmla="*/ 9525 h 1143000"/>
              <a:gd name="connsiteX24" fmla="*/ 704850 w 1276350"/>
              <a:gd name="connsiteY24" fmla="*/ 0 h 1143000"/>
              <a:gd name="connsiteX25" fmla="*/ 523875 w 1276350"/>
              <a:gd name="connsiteY25" fmla="*/ 9525 h 1143000"/>
              <a:gd name="connsiteX26" fmla="*/ 438150 w 1276350"/>
              <a:gd name="connsiteY26" fmla="*/ 47625 h 1143000"/>
              <a:gd name="connsiteX27" fmla="*/ 409575 w 1276350"/>
              <a:gd name="connsiteY27" fmla="*/ 57150 h 1143000"/>
              <a:gd name="connsiteX28" fmla="*/ 381000 w 1276350"/>
              <a:gd name="connsiteY28" fmla="*/ 76200 h 1143000"/>
              <a:gd name="connsiteX29" fmla="*/ 352425 w 1276350"/>
              <a:gd name="connsiteY29" fmla="*/ 85725 h 1143000"/>
              <a:gd name="connsiteX30" fmla="*/ 323850 w 1276350"/>
              <a:gd name="connsiteY30" fmla="*/ 104775 h 1143000"/>
              <a:gd name="connsiteX31" fmla="*/ 285750 w 1276350"/>
              <a:gd name="connsiteY31" fmla="*/ 123825 h 1143000"/>
              <a:gd name="connsiteX32" fmla="*/ 257175 w 1276350"/>
              <a:gd name="connsiteY32" fmla="*/ 152400 h 1143000"/>
              <a:gd name="connsiteX33" fmla="*/ 200025 w 1276350"/>
              <a:gd name="connsiteY33" fmla="*/ 190500 h 1143000"/>
              <a:gd name="connsiteX34" fmla="*/ 171450 w 1276350"/>
              <a:gd name="connsiteY34" fmla="*/ 209550 h 1143000"/>
              <a:gd name="connsiteX35" fmla="*/ 114300 w 1276350"/>
              <a:gd name="connsiteY35" fmla="*/ 266700 h 1143000"/>
              <a:gd name="connsiteX36" fmla="*/ 85725 w 1276350"/>
              <a:gd name="connsiteY36" fmla="*/ 295275 h 1143000"/>
              <a:gd name="connsiteX37" fmla="*/ 57150 w 1276350"/>
              <a:gd name="connsiteY37" fmla="*/ 352425 h 1143000"/>
              <a:gd name="connsiteX38" fmla="*/ 47625 w 1276350"/>
              <a:gd name="connsiteY38" fmla="*/ 381000 h 1143000"/>
              <a:gd name="connsiteX39" fmla="*/ 28575 w 1276350"/>
              <a:gd name="connsiteY39" fmla="*/ 409575 h 1143000"/>
              <a:gd name="connsiteX40" fmla="*/ 0 w 1276350"/>
              <a:gd name="connsiteY40" fmla="*/ 504825 h 1143000"/>
              <a:gd name="connsiteX41" fmla="*/ 9525 w 1276350"/>
              <a:gd name="connsiteY41" fmla="*/ 876300 h 1143000"/>
              <a:gd name="connsiteX42" fmla="*/ 19050 w 1276350"/>
              <a:gd name="connsiteY42" fmla="*/ 904875 h 1143000"/>
              <a:gd name="connsiteX43" fmla="*/ 38100 w 1276350"/>
              <a:gd name="connsiteY43" fmla="*/ 933450 h 1143000"/>
              <a:gd name="connsiteX44" fmla="*/ 47625 w 1276350"/>
              <a:gd name="connsiteY44" fmla="*/ 962025 h 1143000"/>
              <a:gd name="connsiteX45" fmla="*/ 114300 w 1276350"/>
              <a:gd name="connsiteY45" fmla="*/ 1019175 h 1143000"/>
              <a:gd name="connsiteX46" fmla="*/ 161925 w 1276350"/>
              <a:gd name="connsiteY46" fmla="*/ 1066800 h 1143000"/>
              <a:gd name="connsiteX47" fmla="*/ 219075 w 1276350"/>
              <a:gd name="connsiteY47" fmla="*/ 1085850 h 1143000"/>
              <a:gd name="connsiteX48" fmla="*/ 247650 w 1276350"/>
              <a:gd name="connsiteY48" fmla="*/ 1104900 h 1143000"/>
              <a:gd name="connsiteX49" fmla="*/ 361950 w 1276350"/>
              <a:gd name="connsiteY49" fmla="*/ 1123950 h 1143000"/>
              <a:gd name="connsiteX50" fmla="*/ 752475 w 1276350"/>
              <a:gd name="connsiteY50"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76350" h="1143000">
                <a:moveTo>
                  <a:pt x="752475" y="1143000"/>
                </a:moveTo>
                <a:cubicBezTo>
                  <a:pt x="830262" y="1143000"/>
                  <a:pt x="809149" y="1133713"/>
                  <a:pt x="828675" y="1123950"/>
                </a:cubicBezTo>
                <a:cubicBezTo>
                  <a:pt x="838914" y="1118830"/>
                  <a:pt x="847011" y="1110020"/>
                  <a:pt x="857250" y="1104900"/>
                </a:cubicBezTo>
                <a:cubicBezTo>
                  <a:pt x="866230" y="1100410"/>
                  <a:pt x="876845" y="1099865"/>
                  <a:pt x="885825" y="1095375"/>
                </a:cubicBezTo>
                <a:cubicBezTo>
                  <a:pt x="896064" y="1090255"/>
                  <a:pt x="903939" y="1080974"/>
                  <a:pt x="914400" y="1076325"/>
                </a:cubicBezTo>
                <a:cubicBezTo>
                  <a:pt x="932750" y="1068170"/>
                  <a:pt x="954842" y="1068414"/>
                  <a:pt x="971550" y="1057275"/>
                </a:cubicBezTo>
                <a:cubicBezTo>
                  <a:pt x="981075" y="1050925"/>
                  <a:pt x="989886" y="1043345"/>
                  <a:pt x="1000125" y="1038225"/>
                </a:cubicBezTo>
                <a:cubicBezTo>
                  <a:pt x="1009105" y="1033735"/>
                  <a:pt x="1019923" y="1033576"/>
                  <a:pt x="1028700" y="1028700"/>
                </a:cubicBezTo>
                <a:cubicBezTo>
                  <a:pt x="1126956" y="974113"/>
                  <a:pt x="1049767" y="1002628"/>
                  <a:pt x="1114425" y="981075"/>
                </a:cubicBezTo>
                <a:cubicBezTo>
                  <a:pt x="1169020" y="899183"/>
                  <a:pt x="1096325" y="995555"/>
                  <a:pt x="1162050" y="942975"/>
                </a:cubicBezTo>
                <a:cubicBezTo>
                  <a:pt x="1170989" y="935824"/>
                  <a:pt x="1173005" y="922495"/>
                  <a:pt x="1181100" y="914400"/>
                </a:cubicBezTo>
                <a:cubicBezTo>
                  <a:pt x="1189195" y="906305"/>
                  <a:pt x="1200150" y="901700"/>
                  <a:pt x="1209675" y="895350"/>
                </a:cubicBezTo>
                <a:cubicBezTo>
                  <a:pt x="1236015" y="816329"/>
                  <a:pt x="1191796" y="940633"/>
                  <a:pt x="1257300" y="809625"/>
                </a:cubicBezTo>
                <a:lnTo>
                  <a:pt x="1276350" y="771525"/>
                </a:lnTo>
                <a:cubicBezTo>
                  <a:pt x="1273175" y="663575"/>
                  <a:pt x="1273045" y="555492"/>
                  <a:pt x="1266825" y="447675"/>
                </a:cubicBezTo>
                <a:cubicBezTo>
                  <a:pt x="1257922" y="293362"/>
                  <a:pt x="1261641" y="317822"/>
                  <a:pt x="1228725" y="219075"/>
                </a:cubicBezTo>
                <a:lnTo>
                  <a:pt x="1219200" y="190500"/>
                </a:lnTo>
                <a:cubicBezTo>
                  <a:pt x="1216025" y="180975"/>
                  <a:pt x="1218029" y="167494"/>
                  <a:pt x="1209675" y="161925"/>
                </a:cubicBezTo>
                <a:cubicBezTo>
                  <a:pt x="1138729" y="114627"/>
                  <a:pt x="1225864" y="175416"/>
                  <a:pt x="1152525" y="114300"/>
                </a:cubicBezTo>
                <a:cubicBezTo>
                  <a:pt x="1143731" y="106971"/>
                  <a:pt x="1133265" y="101904"/>
                  <a:pt x="1123950" y="95250"/>
                </a:cubicBezTo>
                <a:cubicBezTo>
                  <a:pt x="1111032" y="86023"/>
                  <a:pt x="1100049" y="73775"/>
                  <a:pt x="1085850" y="66675"/>
                </a:cubicBezTo>
                <a:cubicBezTo>
                  <a:pt x="1055669" y="51585"/>
                  <a:pt x="1022503" y="47215"/>
                  <a:pt x="990600" y="38100"/>
                </a:cubicBezTo>
                <a:cubicBezTo>
                  <a:pt x="980946" y="35342"/>
                  <a:pt x="971870" y="30544"/>
                  <a:pt x="962025" y="28575"/>
                </a:cubicBezTo>
                <a:cubicBezTo>
                  <a:pt x="911172" y="18404"/>
                  <a:pt x="838764" y="14344"/>
                  <a:pt x="790575" y="9525"/>
                </a:cubicBezTo>
                <a:cubicBezTo>
                  <a:pt x="761967" y="6664"/>
                  <a:pt x="733425" y="3175"/>
                  <a:pt x="704850" y="0"/>
                </a:cubicBezTo>
                <a:cubicBezTo>
                  <a:pt x="644525" y="3175"/>
                  <a:pt x="583853" y="2328"/>
                  <a:pt x="523875" y="9525"/>
                </a:cubicBezTo>
                <a:cubicBezTo>
                  <a:pt x="459208" y="17285"/>
                  <a:pt x="481527" y="25936"/>
                  <a:pt x="438150" y="47625"/>
                </a:cubicBezTo>
                <a:cubicBezTo>
                  <a:pt x="429170" y="52115"/>
                  <a:pt x="418555" y="52660"/>
                  <a:pt x="409575" y="57150"/>
                </a:cubicBezTo>
                <a:cubicBezTo>
                  <a:pt x="399336" y="62270"/>
                  <a:pt x="391239" y="71080"/>
                  <a:pt x="381000" y="76200"/>
                </a:cubicBezTo>
                <a:cubicBezTo>
                  <a:pt x="372020" y="80690"/>
                  <a:pt x="361405" y="81235"/>
                  <a:pt x="352425" y="85725"/>
                </a:cubicBezTo>
                <a:cubicBezTo>
                  <a:pt x="342186" y="90845"/>
                  <a:pt x="333789" y="99095"/>
                  <a:pt x="323850" y="104775"/>
                </a:cubicBezTo>
                <a:cubicBezTo>
                  <a:pt x="311522" y="111820"/>
                  <a:pt x="297304" y="115572"/>
                  <a:pt x="285750" y="123825"/>
                </a:cubicBezTo>
                <a:cubicBezTo>
                  <a:pt x="274789" y="131655"/>
                  <a:pt x="267808" y="144130"/>
                  <a:pt x="257175" y="152400"/>
                </a:cubicBezTo>
                <a:cubicBezTo>
                  <a:pt x="239103" y="166456"/>
                  <a:pt x="219075" y="177800"/>
                  <a:pt x="200025" y="190500"/>
                </a:cubicBezTo>
                <a:cubicBezTo>
                  <a:pt x="190500" y="196850"/>
                  <a:pt x="179545" y="201455"/>
                  <a:pt x="171450" y="209550"/>
                </a:cubicBezTo>
                <a:lnTo>
                  <a:pt x="114300" y="266700"/>
                </a:lnTo>
                <a:lnTo>
                  <a:pt x="85725" y="295275"/>
                </a:lnTo>
                <a:cubicBezTo>
                  <a:pt x="61784" y="367099"/>
                  <a:pt x="94079" y="278567"/>
                  <a:pt x="57150" y="352425"/>
                </a:cubicBezTo>
                <a:cubicBezTo>
                  <a:pt x="52660" y="361405"/>
                  <a:pt x="52115" y="372020"/>
                  <a:pt x="47625" y="381000"/>
                </a:cubicBezTo>
                <a:cubicBezTo>
                  <a:pt x="42505" y="391239"/>
                  <a:pt x="33224" y="399114"/>
                  <a:pt x="28575" y="409575"/>
                </a:cubicBezTo>
                <a:cubicBezTo>
                  <a:pt x="15324" y="439390"/>
                  <a:pt x="7916" y="473160"/>
                  <a:pt x="0" y="504825"/>
                </a:cubicBezTo>
                <a:cubicBezTo>
                  <a:pt x="3175" y="628650"/>
                  <a:pt x="3633" y="752575"/>
                  <a:pt x="9525" y="876300"/>
                </a:cubicBezTo>
                <a:cubicBezTo>
                  <a:pt x="10003" y="886329"/>
                  <a:pt x="14560" y="895895"/>
                  <a:pt x="19050" y="904875"/>
                </a:cubicBezTo>
                <a:cubicBezTo>
                  <a:pt x="24170" y="915114"/>
                  <a:pt x="32980" y="923211"/>
                  <a:pt x="38100" y="933450"/>
                </a:cubicBezTo>
                <a:cubicBezTo>
                  <a:pt x="42590" y="942430"/>
                  <a:pt x="41789" y="953855"/>
                  <a:pt x="47625" y="962025"/>
                </a:cubicBezTo>
                <a:cubicBezTo>
                  <a:pt x="68623" y="991422"/>
                  <a:pt x="86841" y="1000869"/>
                  <a:pt x="114300" y="1019175"/>
                </a:cubicBezTo>
                <a:cubicBezTo>
                  <a:pt x="131679" y="1045243"/>
                  <a:pt x="131846" y="1053432"/>
                  <a:pt x="161925" y="1066800"/>
                </a:cubicBezTo>
                <a:cubicBezTo>
                  <a:pt x="180275" y="1074955"/>
                  <a:pt x="202367" y="1074711"/>
                  <a:pt x="219075" y="1085850"/>
                </a:cubicBezTo>
                <a:cubicBezTo>
                  <a:pt x="228600" y="1092200"/>
                  <a:pt x="237411" y="1099780"/>
                  <a:pt x="247650" y="1104900"/>
                </a:cubicBezTo>
                <a:cubicBezTo>
                  <a:pt x="278059" y="1120104"/>
                  <a:pt x="339100" y="1123088"/>
                  <a:pt x="361950" y="1123950"/>
                </a:cubicBezTo>
                <a:cubicBezTo>
                  <a:pt x="501587" y="1129219"/>
                  <a:pt x="674688" y="1143000"/>
                  <a:pt x="752475" y="1143000"/>
                </a:cubicBezTo>
                <a:close/>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15075" y="2188130"/>
            <a:ext cx="1085850" cy="369332"/>
          </a:xfrm>
          <a:prstGeom prst="rect">
            <a:avLst/>
          </a:prstGeom>
          <a:noFill/>
        </p:spPr>
        <p:txBody>
          <a:bodyPr wrap="square" rtlCol="0">
            <a:spAutoFit/>
          </a:bodyPr>
          <a:lstStyle/>
          <a:p>
            <a:r>
              <a:rPr lang="en-US" dirty="0">
                <a:solidFill>
                  <a:srgbClr val="FFFF00"/>
                </a:solidFill>
              </a:rPr>
              <a:t>nucleus</a:t>
            </a:r>
          </a:p>
        </p:txBody>
      </p:sp>
    </p:spTree>
    <p:extLst>
      <p:ext uri="{BB962C8B-B14F-4D97-AF65-F5344CB8AC3E}">
        <p14:creationId xmlns:p14="http://schemas.microsoft.com/office/powerpoint/2010/main" val="4091858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Junq 4-27 mod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043567" y="1129273"/>
            <a:ext cx="4388033" cy="585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03600" y="76200"/>
            <a:ext cx="373685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Secretory granules</a:t>
            </a:r>
          </a:p>
        </p:txBody>
      </p:sp>
      <p:sp>
        <p:nvSpPr>
          <p:cNvPr id="3" name="Text Box 4"/>
          <p:cNvSpPr txBox="1">
            <a:spLocks noChangeArrowheads="1"/>
          </p:cNvSpPr>
          <p:nvPr/>
        </p:nvSpPr>
        <p:spPr bwMode="auto">
          <a:xfrm>
            <a:off x="31397" y="660038"/>
            <a:ext cx="9131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solidFill>
                  <a:srgbClr val="002060"/>
                </a:solidFill>
              </a:rPr>
              <a:t>Like lysosomes, secretory granules are products of the rER / Golgi network.  Their contents vary, depending on the specific function of the cell.  Typically, when seen in electron micrographs, they are clustered near the plasma membrane on the side of the cell from which they will be released.</a:t>
            </a:r>
          </a:p>
        </p:txBody>
      </p:sp>
      <p:sp>
        <p:nvSpPr>
          <p:cNvPr id="6" name="TextBox 5"/>
          <p:cNvSpPr txBox="1"/>
          <p:nvPr/>
        </p:nvSpPr>
        <p:spPr>
          <a:xfrm>
            <a:off x="3943350" y="5407223"/>
            <a:ext cx="838200" cy="307777"/>
          </a:xfrm>
          <a:prstGeom prst="rect">
            <a:avLst/>
          </a:prstGeom>
          <a:noFill/>
        </p:spPr>
        <p:txBody>
          <a:bodyPr wrap="square" rtlCol="0">
            <a:spAutoFit/>
          </a:bodyPr>
          <a:lstStyle/>
          <a:p>
            <a:r>
              <a:rPr lang="en-US" sz="1400" b="1" dirty="0"/>
              <a:t>lumen</a:t>
            </a:r>
          </a:p>
        </p:txBody>
      </p:sp>
      <p:sp>
        <p:nvSpPr>
          <p:cNvPr id="7" name="TextBox 10"/>
          <p:cNvSpPr txBox="1">
            <a:spLocks noChangeArrowheads="1"/>
          </p:cNvSpPr>
          <p:nvPr/>
        </p:nvSpPr>
        <p:spPr bwMode="auto">
          <a:xfrm>
            <a:off x="31397" y="1981200"/>
            <a:ext cx="3245203" cy="4647426"/>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This image shows most of one cell, and a portion of one other (bottom left).  The lumen is the duct into which these cells secrete the contents of their secretory granules (SG).  Note the extensive rER; the Golgi is not as apparent.</a:t>
            </a:r>
          </a:p>
          <a:p>
            <a:endParaRPr lang="en-US" sz="800" b="1" dirty="0">
              <a:solidFill>
                <a:schemeClr val="accent3">
                  <a:lumMod val="50000"/>
                </a:schemeClr>
              </a:solidFill>
              <a:latin typeface="Tempus Sans ITC" pitchFamily="82" charset="0"/>
            </a:endParaRPr>
          </a:p>
          <a:p>
            <a:r>
              <a:rPr lang="en-US" b="1" dirty="0">
                <a:solidFill>
                  <a:srgbClr val="00B050"/>
                </a:solidFill>
                <a:latin typeface="Tempus Sans ITC" pitchFamily="82" charset="0"/>
              </a:rPr>
              <a:t>Recall that secretory vesicles will be present in cells that use </a:t>
            </a:r>
            <a:r>
              <a:rPr lang="en-US" b="1" dirty="0">
                <a:solidFill>
                  <a:schemeClr val="accent3">
                    <a:lumMod val="50000"/>
                  </a:schemeClr>
                </a:solidFill>
                <a:latin typeface="Tempus Sans ITC" pitchFamily="82" charset="0"/>
              </a:rPr>
              <a:t>regulated secretion </a:t>
            </a:r>
            <a:r>
              <a:rPr lang="en-US" b="1" dirty="0">
                <a:solidFill>
                  <a:srgbClr val="00B050"/>
                </a:solidFill>
                <a:latin typeface="Tempus Sans ITC" pitchFamily="82" charset="0"/>
              </a:rPr>
              <a:t>– secretion in response to a signal.  Cells that secrete </a:t>
            </a:r>
            <a:r>
              <a:rPr lang="en-US" b="1" dirty="0">
                <a:solidFill>
                  <a:schemeClr val="accent3">
                    <a:lumMod val="50000"/>
                  </a:schemeClr>
                </a:solidFill>
                <a:latin typeface="Tempus Sans ITC" pitchFamily="82" charset="0"/>
              </a:rPr>
              <a:t>constitutively </a:t>
            </a:r>
            <a:r>
              <a:rPr lang="en-US" b="1" dirty="0">
                <a:solidFill>
                  <a:srgbClr val="00B050"/>
                </a:solidFill>
                <a:latin typeface="Tempus Sans ITC" pitchFamily="82" charset="0"/>
              </a:rPr>
              <a:t>(constant secretion), will have few or no visible secretory granules.</a:t>
            </a:r>
          </a:p>
        </p:txBody>
      </p:sp>
      <p:sp>
        <p:nvSpPr>
          <p:cNvPr id="8" name="TextBox 7"/>
          <p:cNvSpPr txBox="1"/>
          <p:nvPr/>
        </p:nvSpPr>
        <p:spPr>
          <a:xfrm>
            <a:off x="4943475" y="4173735"/>
            <a:ext cx="457200" cy="307777"/>
          </a:xfrm>
          <a:prstGeom prst="rect">
            <a:avLst/>
          </a:prstGeom>
          <a:noFill/>
        </p:spPr>
        <p:txBody>
          <a:bodyPr wrap="square" rtlCol="0">
            <a:spAutoFit/>
          </a:bodyPr>
          <a:lstStyle/>
          <a:p>
            <a:r>
              <a:rPr lang="en-US" sz="1400" b="1" dirty="0"/>
              <a:t>SG</a:t>
            </a:r>
          </a:p>
        </p:txBody>
      </p:sp>
      <p:sp>
        <p:nvSpPr>
          <p:cNvPr id="9" name="TextBox 8"/>
          <p:cNvSpPr txBox="1"/>
          <p:nvPr/>
        </p:nvSpPr>
        <p:spPr>
          <a:xfrm>
            <a:off x="4676775" y="3541811"/>
            <a:ext cx="533400" cy="307777"/>
          </a:xfrm>
          <a:prstGeom prst="rect">
            <a:avLst/>
          </a:prstGeom>
          <a:noFill/>
        </p:spPr>
        <p:txBody>
          <a:bodyPr wrap="square" rtlCol="0">
            <a:spAutoFit/>
          </a:bodyPr>
          <a:lstStyle/>
          <a:p>
            <a:r>
              <a:rPr lang="en-US" sz="1400" b="1" dirty="0"/>
              <a:t>SG</a:t>
            </a:r>
          </a:p>
        </p:txBody>
      </p:sp>
    </p:spTree>
    <p:extLst>
      <p:ext uri="{BB962C8B-B14F-4D97-AF65-F5344CB8AC3E}">
        <p14:creationId xmlns:p14="http://schemas.microsoft.com/office/powerpoint/2010/main" val="370488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SL108OL"/>
          <p:cNvPicPr>
            <a:picLocks noChangeAspect="1" noChangeArrowheads="1"/>
          </p:cNvPicPr>
          <p:nvPr/>
        </p:nvPicPr>
        <p:blipFill>
          <a:blip r:embed="rId3" cstate="print"/>
          <a:srcRect/>
          <a:stretch>
            <a:fillRect/>
          </a:stretch>
        </p:blipFill>
        <p:spPr bwMode="auto">
          <a:xfrm>
            <a:off x="2895600" y="703481"/>
            <a:ext cx="6172200" cy="4628788"/>
          </a:xfrm>
          <a:prstGeom prst="rect">
            <a:avLst/>
          </a:prstGeom>
          <a:noFill/>
        </p:spPr>
      </p:pic>
      <p:sp>
        <p:nvSpPr>
          <p:cNvPr id="5" name="TextBox 10"/>
          <p:cNvSpPr txBox="1">
            <a:spLocks noChangeArrowheads="1"/>
          </p:cNvSpPr>
          <p:nvPr/>
        </p:nvSpPr>
        <p:spPr bwMode="auto">
          <a:xfrm>
            <a:off x="1" y="644927"/>
            <a:ext cx="2895600" cy="4801314"/>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We have already looked at these cells from the pancreas that demonstrated </a:t>
            </a:r>
            <a:r>
              <a:rPr lang="en-US" b="1" dirty="0">
                <a:solidFill>
                  <a:srgbClr val="002060"/>
                </a:solidFill>
                <a:latin typeface="Calibri" pitchFamily="34" charset="0"/>
              </a:rPr>
              <a:t>cytoplasmic basophilia</a:t>
            </a:r>
            <a:r>
              <a:rPr lang="en-US" b="1" dirty="0">
                <a:solidFill>
                  <a:schemeClr val="accent6">
                    <a:lumMod val="50000"/>
                  </a:schemeClr>
                </a:solidFill>
                <a:latin typeface="Calibri" pitchFamily="34" charset="0"/>
              </a:rPr>
              <a:t>.  Recall that they are organized into clusters of cells called acini (one </a:t>
            </a:r>
            <a:r>
              <a:rPr lang="en-US" b="1" dirty="0" err="1">
                <a:solidFill>
                  <a:schemeClr val="accent6">
                    <a:lumMod val="50000"/>
                  </a:schemeClr>
                </a:solidFill>
                <a:latin typeface="Calibri" pitchFamily="34" charset="0"/>
              </a:rPr>
              <a:t>acinus</a:t>
            </a:r>
            <a:r>
              <a:rPr lang="en-US" b="1" dirty="0">
                <a:solidFill>
                  <a:schemeClr val="accent6">
                    <a:lumMod val="50000"/>
                  </a:schemeClr>
                </a:solidFill>
                <a:latin typeface="Calibri" pitchFamily="34" charset="0"/>
              </a:rPr>
              <a:t> is outlined).  The lumen into which these cells secrete their product is at the center of each </a:t>
            </a:r>
            <a:r>
              <a:rPr lang="en-US" b="1" dirty="0" err="1">
                <a:solidFill>
                  <a:schemeClr val="accent6">
                    <a:lumMod val="50000"/>
                  </a:schemeClr>
                </a:solidFill>
                <a:latin typeface="Calibri" pitchFamily="34" charset="0"/>
              </a:rPr>
              <a:t>acinus</a:t>
            </a:r>
            <a:r>
              <a:rPr lang="en-US" b="1" dirty="0">
                <a:solidFill>
                  <a:schemeClr val="accent6">
                    <a:lumMod val="50000"/>
                  </a:schemeClr>
                </a:solidFill>
                <a:latin typeface="Calibri" pitchFamily="34" charset="0"/>
              </a:rPr>
              <a:t> (green X).  Note that the portion of the cell adjacent to the </a:t>
            </a:r>
            <a:r>
              <a:rPr lang="en-US" b="1" dirty="0" err="1">
                <a:solidFill>
                  <a:schemeClr val="accent6">
                    <a:lumMod val="50000"/>
                  </a:schemeClr>
                </a:solidFill>
                <a:latin typeface="Calibri" pitchFamily="34" charset="0"/>
              </a:rPr>
              <a:t>acinus</a:t>
            </a:r>
            <a:r>
              <a:rPr lang="en-US" b="1" dirty="0">
                <a:solidFill>
                  <a:schemeClr val="accent6">
                    <a:lumMod val="50000"/>
                  </a:schemeClr>
                </a:solidFill>
                <a:latin typeface="Calibri" pitchFamily="34" charset="0"/>
              </a:rPr>
              <a:t> is highly eosinophilic; this is due to the numerous secretory granules contained in these cells.</a:t>
            </a:r>
          </a:p>
        </p:txBody>
      </p:sp>
      <p:sp>
        <p:nvSpPr>
          <p:cNvPr id="6" name="Rectangle 5"/>
          <p:cNvSpPr/>
          <p:nvPr/>
        </p:nvSpPr>
        <p:spPr>
          <a:xfrm>
            <a:off x="2703600" y="76200"/>
            <a:ext cx="373685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Secretory granules</a:t>
            </a:r>
          </a:p>
        </p:txBody>
      </p:sp>
      <p:sp>
        <p:nvSpPr>
          <p:cNvPr id="2" name="TextBox 1"/>
          <p:cNvSpPr txBox="1"/>
          <p:nvPr/>
        </p:nvSpPr>
        <p:spPr>
          <a:xfrm>
            <a:off x="5981700" y="2630086"/>
            <a:ext cx="267208" cy="369332"/>
          </a:xfrm>
          <a:prstGeom prst="rect">
            <a:avLst/>
          </a:prstGeom>
          <a:noFill/>
        </p:spPr>
        <p:txBody>
          <a:bodyPr wrap="square" rtlCol="0">
            <a:spAutoFit/>
          </a:bodyPr>
          <a:lstStyle/>
          <a:p>
            <a:r>
              <a:rPr lang="en-US" b="1" dirty="0">
                <a:solidFill>
                  <a:schemeClr val="accent3">
                    <a:lumMod val="50000"/>
                  </a:schemeClr>
                </a:solidFill>
              </a:rPr>
              <a:t>X</a:t>
            </a:r>
          </a:p>
        </p:txBody>
      </p:sp>
      <p:sp>
        <p:nvSpPr>
          <p:cNvPr id="3" name="Freeform 2"/>
          <p:cNvSpPr/>
          <p:nvPr/>
        </p:nvSpPr>
        <p:spPr>
          <a:xfrm>
            <a:off x="5009971" y="1257300"/>
            <a:ext cx="1247954" cy="914400"/>
          </a:xfrm>
          <a:custGeom>
            <a:avLst/>
            <a:gdLst>
              <a:gd name="connsiteX0" fmla="*/ 905054 w 1247954"/>
              <a:gd name="connsiteY0" fmla="*/ 142875 h 914400"/>
              <a:gd name="connsiteX1" fmla="*/ 857429 w 1247954"/>
              <a:gd name="connsiteY1" fmla="*/ 123825 h 914400"/>
              <a:gd name="connsiteX2" fmla="*/ 828854 w 1247954"/>
              <a:gd name="connsiteY2" fmla="*/ 114300 h 914400"/>
              <a:gd name="connsiteX3" fmla="*/ 800279 w 1247954"/>
              <a:gd name="connsiteY3" fmla="*/ 95250 h 914400"/>
              <a:gd name="connsiteX4" fmla="*/ 771704 w 1247954"/>
              <a:gd name="connsiteY4" fmla="*/ 85725 h 914400"/>
              <a:gd name="connsiteX5" fmla="*/ 733604 w 1247954"/>
              <a:gd name="connsiteY5" fmla="*/ 66675 h 914400"/>
              <a:gd name="connsiteX6" fmla="*/ 705029 w 1247954"/>
              <a:gd name="connsiteY6" fmla="*/ 47625 h 914400"/>
              <a:gd name="connsiteX7" fmla="*/ 647879 w 1247954"/>
              <a:gd name="connsiteY7" fmla="*/ 28575 h 914400"/>
              <a:gd name="connsiteX8" fmla="*/ 619304 w 1247954"/>
              <a:gd name="connsiteY8" fmla="*/ 19050 h 914400"/>
              <a:gd name="connsiteX9" fmla="*/ 590729 w 1247954"/>
              <a:gd name="connsiteY9" fmla="*/ 9525 h 914400"/>
              <a:gd name="connsiteX10" fmla="*/ 543104 w 1247954"/>
              <a:gd name="connsiteY10" fmla="*/ 0 h 914400"/>
              <a:gd name="connsiteX11" fmla="*/ 428804 w 1247954"/>
              <a:gd name="connsiteY11" fmla="*/ 9525 h 914400"/>
              <a:gd name="connsiteX12" fmla="*/ 400229 w 1247954"/>
              <a:gd name="connsiteY12" fmla="*/ 19050 h 914400"/>
              <a:gd name="connsiteX13" fmla="*/ 352604 w 1247954"/>
              <a:gd name="connsiteY13" fmla="*/ 28575 h 914400"/>
              <a:gd name="connsiteX14" fmla="*/ 295454 w 1247954"/>
              <a:gd name="connsiteY14" fmla="*/ 47625 h 914400"/>
              <a:gd name="connsiteX15" fmla="*/ 285929 w 1247954"/>
              <a:gd name="connsiteY15" fmla="*/ 76200 h 914400"/>
              <a:gd name="connsiteX16" fmla="*/ 247829 w 1247954"/>
              <a:gd name="connsiteY16" fmla="*/ 142875 h 914400"/>
              <a:gd name="connsiteX17" fmla="*/ 219254 w 1247954"/>
              <a:gd name="connsiteY17" fmla="*/ 171450 h 914400"/>
              <a:gd name="connsiteX18" fmla="*/ 181154 w 1247954"/>
              <a:gd name="connsiteY18" fmla="*/ 238125 h 914400"/>
              <a:gd name="connsiteX19" fmla="*/ 152579 w 1247954"/>
              <a:gd name="connsiteY19" fmla="*/ 257175 h 914400"/>
              <a:gd name="connsiteX20" fmla="*/ 124004 w 1247954"/>
              <a:gd name="connsiteY20" fmla="*/ 285750 h 914400"/>
              <a:gd name="connsiteX21" fmla="*/ 85904 w 1247954"/>
              <a:gd name="connsiteY21" fmla="*/ 342900 h 914400"/>
              <a:gd name="connsiteX22" fmla="*/ 66854 w 1247954"/>
              <a:gd name="connsiteY22" fmla="*/ 371475 h 914400"/>
              <a:gd name="connsiteX23" fmla="*/ 57329 w 1247954"/>
              <a:gd name="connsiteY23" fmla="*/ 400050 h 914400"/>
              <a:gd name="connsiteX24" fmla="*/ 28754 w 1247954"/>
              <a:gd name="connsiteY24" fmla="*/ 419100 h 914400"/>
              <a:gd name="connsiteX25" fmla="*/ 19229 w 1247954"/>
              <a:gd name="connsiteY25" fmla="*/ 447675 h 914400"/>
              <a:gd name="connsiteX26" fmla="*/ 179 w 1247954"/>
              <a:gd name="connsiteY26" fmla="*/ 495300 h 914400"/>
              <a:gd name="connsiteX27" fmla="*/ 28754 w 1247954"/>
              <a:gd name="connsiteY27" fmla="*/ 638175 h 914400"/>
              <a:gd name="connsiteX28" fmla="*/ 47804 w 1247954"/>
              <a:gd name="connsiteY28" fmla="*/ 666750 h 914400"/>
              <a:gd name="connsiteX29" fmla="*/ 76379 w 1247954"/>
              <a:gd name="connsiteY29" fmla="*/ 733425 h 914400"/>
              <a:gd name="connsiteX30" fmla="*/ 104954 w 1247954"/>
              <a:gd name="connsiteY30" fmla="*/ 752475 h 914400"/>
              <a:gd name="connsiteX31" fmla="*/ 114479 w 1247954"/>
              <a:gd name="connsiteY31" fmla="*/ 781050 h 914400"/>
              <a:gd name="connsiteX32" fmla="*/ 209729 w 1247954"/>
              <a:gd name="connsiteY32" fmla="*/ 838200 h 914400"/>
              <a:gd name="connsiteX33" fmla="*/ 238304 w 1247954"/>
              <a:gd name="connsiteY33" fmla="*/ 857250 h 914400"/>
              <a:gd name="connsiteX34" fmla="*/ 304979 w 1247954"/>
              <a:gd name="connsiteY34" fmla="*/ 876300 h 914400"/>
              <a:gd name="connsiteX35" fmla="*/ 333554 w 1247954"/>
              <a:gd name="connsiteY35" fmla="*/ 895350 h 914400"/>
              <a:gd name="connsiteX36" fmla="*/ 438329 w 1247954"/>
              <a:gd name="connsiteY36" fmla="*/ 914400 h 914400"/>
              <a:gd name="connsiteX37" fmla="*/ 771704 w 1247954"/>
              <a:gd name="connsiteY37" fmla="*/ 885825 h 914400"/>
              <a:gd name="connsiteX38" fmla="*/ 866954 w 1247954"/>
              <a:gd name="connsiteY38" fmla="*/ 866775 h 914400"/>
              <a:gd name="connsiteX39" fmla="*/ 914579 w 1247954"/>
              <a:gd name="connsiteY39" fmla="*/ 857250 h 914400"/>
              <a:gd name="connsiteX40" fmla="*/ 971729 w 1247954"/>
              <a:gd name="connsiteY40" fmla="*/ 838200 h 914400"/>
              <a:gd name="connsiteX41" fmla="*/ 990779 w 1247954"/>
              <a:gd name="connsiteY41" fmla="*/ 809625 h 914400"/>
              <a:gd name="connsiteX42" fmla="*/ 1047929 w 1247954"/>
              <a:gd name="connsiteY42" fmla="*/ 771525 h 914400"/>
              <a:gd name="connsiteX43" fmla="*/ 1095554 w 1247954"/>
              <a:gd name="connsiteY43" fmla="*/ 723900 h 914400"/>
              <a:gd name="connsiteX44" fmla="*/ 1152704 w 1247954"/>
              <a:gd name="connsiteY44" fmla="*/ 666750 h 914400"/>
              <a:gd name="connsiteX45" fmla="*/ 1171754 w 1247954"/>
              <a:gd name="connsiteY45" fmla="*/ 638175 h 914400"/>
              <a:gd name="connsiteX46" fmla="*/ 1219379 w 1247954"/>
              <a:gd name="connsiteY46" fmla="*/ 581025 h 914400"/>
              <a:gd name="connsiteX47" fmla="*/ 1238429 w 1247954"/>
              <a:gd name="connsiteY47" fmla="*/ 523875 h 914400"/>
              <a:gd name="connsiteX48" fmla="*/ 1247954 w 1247954"/>
              <a:gd name="connsiteY48" fmla="*/ 495300 h 914400"/>
              <a:gd name="connsiteX49" fmla="*/ 1228904 w 1247954"/>
              <a:gd name="connsiteY49" fmla="*/ 390525 h 914400"/>
              <a:gd name="connsiteX50" fmla="*/ 1181279 w 1247954"/>
              <a:gd name="connsiteY50" fmla="*/ 342900 h 914400"/>
              <a:gd name="connsiteX51" fmla="*/ 1152704 w 1247954"/>
              <a:gd name="connsiteY51" fmla="*/ 333375 h 914400"/>
              <a:gd name="connsiteX52" fmla="*/ 1095554 w 1247954"/>
              <a:gd name="connsiteY52" fmla="*/ 295275 h 914400"/>
              <a:gd name="connsiteX53" fmla="*/ 1066979 w 1247954"/>
              <a:gd name="connsiteY53" fmla="*/ 266700 h 914400"/>
              <a:gd name="connsiteX54" fmla="*/ 1038404 w 1247954"/>
              <a:gd name="connsiteY54" fmla="*/ 257175 h 914400"/>
              <a:gd name="connsiteX55" fmla="*/ 990779 w 1247954"/>
              <a:gd name="connsiteY55" fmla="*/ 219075 h 914400"/>
              <a:gd name="connsiteX56" fmla="*/ 933629 w 1247954"/>
              <a:gd name="connsiteY56" fmla="*/ 180975 h 914400"/>
              <a:gd name="connsiteX57" fmla="*/ 905054 w 1247954"/>
              <a:gd name="connsiteY57" fmla="*/ 171450 h 914400"/>
              <a:gd name="connsiteX58" fmla="*/ 905054 w 1247954"/>
              <a:gd name="connsiteY58" fmla="*/ 142875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47954" h="914400">
                <a:moveTo>
                  <a:pt x="905054" y="142875"/>
                </a:moveTo>
                <a:cubicBezTo>
                  <a:pt x="897117" y="134938"/>
                  <a:pt x="873438" y="129828"/>
                  <a:pt x="857429" y="123825"/>
                </a:cubicBezTo>
                <a:cubicBezTo>
                  <a:pt x="848028" y="120300"/>
                  <a:pt x="837834" y="118790"/>
                  <a:pt x="828854" y="114300"/>
                </a:cubicBezTo>
                <a:cubicBezTo>
                  <a:pt x="818615" y="109180"/>
                  <a:pt x="810518" y="100370"/>
                  <a:pt x="800279" y="95250"/>
                </a:cubicBezTo>
                <a:cubicBezTo>
                  <a:pt x="791299" y="90760"/>
                  <a:pt x="780932" y="89680"/>
                  <a:pt x="771704" y="85725"/>
                </a:cubicBezTo>
                <a:cubicBezTo>
                  <a:pt x="758653" y="80132"/>
                  <a:pt x="745932" y="73720"/>
                  <a:pt x="733604" y="66675"/>
                </a:cubicBezTo>
                <a:cubicBezTo>
                  <a:pt x="723665" y="60995"/>
                  <a:pt x="715490" y="52274"/>
                  <a:pt x="705029" y="47625"/>
                </a:cubicBezTo>
                <a:cubicBezTo>
                  <a:pt x="686679" y="39470"/>
                  <a:pt x="666929" y="34925"/>
                  <a:pt x="647879" y="28575"/>
                </a:cubicBezTo>
                <a:lnTo>
                  <a:pt x="619304" y="19050"/>
                </a:lnTo>
                <a:cubicBezTo>
                  <a:pt x="609779" y="15875"/>
                  <a:pt x="600574" y="11494"/>
                  <a:pt x="590729" y="9525"/>
                </a:cubicBezTo>
                <a:lnTo>
                  <a:pt x="543104" y="0"/>
                </a:lnTo>
                <a:cubicBezTo>
                  <a:pt x="505004" y="3175"/>
                  <a:pt x="466701" y="4472"/>
                  <a:pt x="428804" y="9525"/>
                </a:cubicBezTo>
                <a:cubicBezTo>
                  <a:pt x="418852" y="10852"/>
                  <a:pt x="409969" y="16615"/>
                  <a:pt x="400229" y="19050"/>
                </a:cubicBezTo>
                <a:cubicBezTo>
                  <a:pt x="384523" y="22977"/>
                  <a:pt x="368223" y="24315"/>
                  <a:pt x="352604" y="28575"/>
                </a:cubicBezTo>
                <a:cubicBezTo>
                  <a:pt x="333231" y="33859"/>
                  <a:pt x="295454" y="47625"/>
                  <a:pt x="295454" y="47625"/>
                </a:cubicBezTo>
                <a:cubicBezTo>
                  <a:pt x="292279" y="57150"/>
                  <a:pt x="289884" y="66972"/>
                  <a:pt x="285929" y="76200"/>
                </a:cubicBezTo>
                <a:cubicBezTo>
                  <a:pt x="277709" y="95381"/>
                  <a:pt x="261896" y="125994"/>
                  <a:pt x="247829" y="142875"/>
                </a:cubicBezTo>
                <a:cubicBezTo>
                  <a:pt x="239205" y="153223"/>
                  <a:pt x="227084" y="160489"/>
                  <a:pt x="219254" y="171450"/>
                </a:cubicBezTo>
                <a:cubicBezTo>
                  <a:pt x="200577" y="197597"/>
                  <a:pt x="203652" y="215627"/>
                  <a:pt x="181154" y="238125"/>
                </a:cubicBezTo>
                <a:cubicBezTo>
                  <a:pt x="173059" y="246220"/>
                  <a:pt x="161373" y="249846"/>
                  <a:pt x="152579" y="257175"/>
                </a:cubicBezTo>
                <a:cubicBezTo>
                  <a:pt x="142231" y="265799"/>
                  <a:pt x="133529" y="276225"/>
                  <a:pt x="124004" y="285750"/>
                </a:cubicBezTo>
                <a:cubicBezTo>
                  <a:pt x="107265" y="335968"/>
                  <a:pt x="125542" y="295334"/>
                  <a:pt x="85904" y="342900"/>
                </a:cubicBezTo>
                <a:cubicBezTo>
                  <a:pt x="78575" y="351694"/>
                  <a:pt x="71974" y="361236"/>
                  <a:pt x="66854" y="371475"/>
                </a:cubicBezTo>
                <a:cubicBezTo>
                  <a:pt x="62364" y="380455"/>
                  <a:pt x="63601" y="392210"/>
                  <a:pt x="57329" y="400050"/>
                </a:cubicBezTo>
                <a:cubicBezTo>
                  <a:pt x="50178" y="408989"/>
                  <a:pt x="38279" y="412750"/>
                  <a:pt x="28754" y="419100"/>
                </a:cubicBezTo>
                <a:cubicBezTo>
                  <a:pt x="25579" y="428625"/>
                  <a:pt x="22754" y="438274"/>
                  <a:pt x="19229" y="447675"/>
                </a:cubicBezTo>
                <a:cubicBezTo>
                  <a:pt x="13226" y="463684"/>
                  <a:pt x="1397" y="478246"/>
                  <a:pt x="179" y="495300"/>
                </a:cubicBezTo>
                <a:cubicBezTo>
                  <a:pt x="-1604" y="520256"/>
                  <a:pt x="10058" y="610132"/>
                  <a:pt x="28754" y="638175"/>
                </a:cubicBezTo>
                <a:cubicBezTo>
                  <a:pt x="35104" y="647700"/>
                  <a:pt x="42684" y="656511"/>
                  <a:pt x="47804" y="666750"/>
                </a:cubicBezTo>
                <a:cubicBezTo>
                  <a:pt x="62693" y="696527"/>
                  <a:pt x="51604" y="703694"/>
                  <a:pt x="76379" y="733425"/>
                </a:cubicBezTo>
                <a:cubicBezTo>
                  <a:pt x="83708" y="742219"/>
                  <a:pt x="95429" y="746125"/>
                  <a:pt x="104954" y="752475"/>
                </a:cubicBezTo>
                <a:cubicBezTo>
                  <a:pt x="108129" y="762000"/>
                  <a:pt x="107379" y="773950"/>
                  <a:pt x="114479" y="781050"/>
                </a:cubicBezTo>
                <a:cubicBezTo>
                  <a:pt x="145547" y="812118"/>
                  <a:pt x="174653" y="818157"/>
                  <a:pt x="209729" y="838200"/>
                </a:cubicBezTo>
                <a:cubicBezTo>
                  <a:pt x="219668" y="843880"/>
                  <a:pt x="228065" y="852130"/>
                  <a:pt x="238304" y="857250"/>
                </a:cubicBezTo>
                <a:cubicBezTo>
                  <a:pt x="251969" y="864082"/>
                  <a:pt x="292772" y="873248"/>
                  <a:pt x="304979" y="876300"/>
                </a:cubicBezTo>
                <a:cubicBezTo>
                  <a:pt x="314504" y="882650"/>
                  <a:pt x="323032" y="890841"/>
                  <a:pt x="333554" y="895350"/>
                </a:cubicBezTo>
                <a:cubicBezTo>
                  <a:pt x="356009" y="904974"/>
                  <a:pt x="422878" y="912193"/>
                  <a:pt x="438329" y="914400"/>
                </a:cubicBezTo>
                <a:cubicBezTo>
                  <a:pt x="524338" y="909341"/>
                  <a:pt x="688301" y="902506"/>
                  <a:pt x="771704" y="885825"/>
                </a:cubicBezTo>
                <a:lnTo>
                  <a:pt x="866954" y="866775"/>
                </a:lnTo>
                <a:cubicBezTo>
                  <a:pt x="882829" y="863600"/>
                  <a:pt x="899220" y="862370"/>
                  <a:pt x="914579" y="857250"/>
                </a:cubicBezTo>
                <a:lnTo>
                  <a:pt x="971729" y="838200"/>
                </a:lnTo>
                <a:cubicBezTo>
                  <a:pt x="978079" y="828675"/>
                  <a:pt x="982164" y="817163"/>
                  <a:pt x="990779" y="809625"/>
                </a:cubicBezTo>
                <a:cubicBezTo>
                  <a:pt x="1008009" y="794548"/>
                  <a:pt x="1047929" y="771525"/>
                  <a:pt x="1047929" y="771525"/>
                </a:cubicBezTo>
                <a:cubicBezTo>
                  <a:pt x="1098729" y="695325"/>
                  <a:pt x="1032054" y="787400"/>
                  <a:pt x="1095554" y="723900"/>
                </a:cubicBezTo>
                <a:cubicBezTo>
                  <a:pt x="1166441" y="653013"/>
                  <a:pt x="1085361" y="711645"/>
                  <a:pt x="1152704" y="666750"/>
                </a:cubicBezTo>
                <a:cubicBezTo>
                  <a:pt x="1159054" y="657225"/>
                  <a:pt x="1164425" y="646969"/>
                  <a:pt x="1171754" y="638175"/>
                </a:cubicBezTo>
                <a:cubicBezTo>
                  <a:pt x="1193117" y="612540"/>
                  <a:pt x="1205865" y="611431"/>
                  <a:pt x="1219379" y="581025"/>
                </a:cubicBezTo>
                <a:cubicBezTo>
                  <a:pt x="1227534" y="562675"/>
                  <a:pt x="1232079" y="542925"/>
                  <a:pt x="1238429" y="523875"/>
                </a:cubicBezTo>
                <a:lnTo>
                  <a:pt x="1247954" y="495300"/>
                </a:lnTo>
                <a:cubicBezTo>
                  <a:pt x="1244671" y="469033"/>
                  <a:pt x="1243587" y="419891"/>
                  <a:pt x="1228904" y="390525"/>
                </a:cubicBezTo>
                <a:cubicBezTo>
                  <a:pt x="1216204" y="365125"/>
                  <a:pt x="1206679" y="355600"/>
                  <a:pt x="1181279" y="342900"/>
                </a:cubicBezTo>
                <a:cubicBezTo>
                  <a:pt x="1172299" y="338410"/>
                  <a:pt x="1161481" y="338251"/>
                  <a:pt x="1152704" y="333375"/>
                </a:cubicBezTo>
                <a:cubicBezTo>
                  <a:pt x="1132690" y="322256"/>
                  <a:pt x="1111743" y="311464"/>
                  <a:pt x="1095554" y="295275"/>
                </a:cubicBezTo>
                <a:cubicBezTo>
                  <a:pt x="1086029" y="285750"/>
                  <a:pt x="1078187" y="274172"/>
                  <a:pt x="1066979" y="266700"/>
                </a:cubicBezTo>
                <a:cubicBezTo>
                  <a:pt x="1058625" y="261131"/>
                  <a:pt x="1047929" y="260350"/>
                  <a:pt x="1038404" y="257175"/>
                </a:cubicBezTo>
                <a:cubicBezTo>
                  <a:pt x="1003205" y="204377"/>
                  <a:pt x="1039493" y="246138"/>
                  <a:pt x="990779" y="219075"/>
                </a:cubicBezTo>
                <a:cubicBezTo>
                  <a:pt x="970765" y="207956"/>
                  <a:pt x="955349" y="188215"/>
                  <a:pt x="933629" y="180975"/>
                </a:cubicBezTo>
                <a:cubicBezTo>
                  <a:pt x="924104" y="177800"/>
                  <a:pt x="914034" y="175940"/>
                  <a:pt x="905054" y="171450"/>
                </a:cubicBezTo>
                <a:cubicBezTo>
                  <a:pt x="894815" y="166330"/>
                  <a:pt x="912991" y="150812"/>
                  <a:pt x="905054" y="142875"/>
                </a:cubicBezTo>
                <a:close/>
              </a:path>
            </a:pathLst>
          </a:custGeom>
          <a:noFill/>
          <a:ln w="38100">
            <a:solidFill>
              <a:schemeClr val="accent3">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0"/>
          <p:cNvSpPr txBox="1">
            <a:spLocks noChangeArrowheads="1"/>
          </p:cNvSpPr>
          <p:nvPr/>
        </p:nvSpPr>
        <p:spPr bwMode="auto">
          <a:xfrm>
            <a:off x="228600" y="5482972"/>
            <a:ext cx="8839200" cy="923330"/>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These pancreatic cells (and other epithelia) are polar.  Their apical side is facing the lumen; the side of the cell with the secretory granules.  Their basal side is the side nearest the connective tissue; the side with cytoplasmic basophilia.</a:t>
            </a:r>
          </a:p>
        </p:txBody>
      </p:sp>
    </p:spTree>
    <p:extLst>
      <p:ext uri="{BB962C8B-B14F-4D97-AF65-F5344CB8AC3E}">
        <p14:creationId xmlns:p14="http://schemas.microsoft.com/office/powerpoint/2010/main" val="126133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45776" y="5943600"/>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3"/>
              </a:rPr>
              <a:t>SL 108</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Secretory granules</a:t>
            </a:r>
          </a:p>
        </p:txBody>
      </p:sp>
      <p:sp>
        <p:nvSpPr>
          <p:cNvPr id="5" name="TextBox 3"/>
          <p:cNvSpPr txBox="1">
            <a:spLocks noChangeArrowheads="1"/>
          </p:cNvSpPr>
          <p:nvPr/>
        </p:nvSpPr>
        <p:spPr bwMode="auto">
          <a:xfrm>
            <a:off x="1945776" y="2514600"/>
            <a:ext cx="5943600"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pancreas showing secretory granules – SL108</a:t>
            </a:r>
            <a:endParaRPr lang="en-US" dirty="0">
              <a:latin typeface="Calibri" pitchFamily="34" charset="0"/>
            </a:endParaRPr>
          </a:p>
        </p:txBody>
      </p:sp>
      <p:sp>
        <p:nvSpPr>
          <p:cNvPr id="6" name="Rectangle 5"/>
          <p:cNvSpPr/>
          <p:nvPr/>
        </p:nvSpPr>
        <p:spPr>
          <a:xfrm>
            <a:off x="2703600" y="76200"/>
            <a:ext cx="373685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Secretory granules</a:t>
            </a:r>
          </a:p>
        </p:txBody>
      </p:sp>
    </p:spTree>
    <p:extLst>
      <p:ext uri="{BB962C8B-B14F-4D97-AF65-F5344CB8AC3E}">
        <p14:creationId xmlns:p14="http://schemas.microsoft.com/office/powerpoint/2010/main" val="4194862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2790</TotalTime>
  <Words>2315</Words>
  <Application>Microsoft Office PowerPoint</Application>
  <PresentationFormat>On-screen Show (4:3)</PresentationFormat>
  <Paragraphs>120</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Bradley Hand ITC</vt:lpstr>
      <vt:lpstr>Calibri</vt:lpstr>
      <vt:lpstr>Chiller</vt:lpstr>
      <vt:lpstr>Georgia</vt:lpstr>
      <vt:lpstr>Helvetica</vt:lpstr>
      <vt:lpstr>Impact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225</cp:revision>
  <cp:lastPrinted>2012-07-09T18:38:25Z</cp:lastPrinted>
  <dcterms:created xsi:type="dcterms:W3CDTF">2009-07-20T18:28:08Z</dcterms:created>
  <dcterms:modified xsi:type="dcterms:W3CDTF">2021-09-07T11:39:57Z</dcterms:modified>
</cp:coreProperties>
</file>