
<file path=[Content_Types].xml><?xml version="1.0" encoding="utf-8"?>
<Types xmlns="http://schemas.openxmlformats.org/package/2006/content-types">
  <Default Extension="gif" ContentType="image/gi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sldIdLst>
    <p:sldId id="267" r:id="rId2"/>
    <p:sldId id="268" r:id="rId3"/>
    <p:sldId id="256" r:id="rId4"/>
    <p:sldId id="270" r:id="rId5"/>
    <p:sldId id="271" r:id="rId6"/>
    <p:sldId id="273" r:id="rId7"/>
    <p:sldId id="274" r:id="rId8"/>
    <p:sldId id="275" r:id="rId9"/>
    <p:sldId id="272" r:id="rId10"/>
    <p:sldId id="257" r:id="rId11"/>
    <p:sldId id="258" r:id="rId12"/>
    <p:sldId id="259" r:id="rId13"/>
    <p:sldId id="260" r:id="rId14"/>
    <p:sldId id="261" r:id="rId15"/>
    <p:sldId id="262" r:id="rId16"/>
    <p:sldId id="263" r:id="rId17"/>
    <p:sldId id="300" r:id="rId18"/>
    <p:sldId id="304" r:id="rId19"/>
    <p:sldId id="305" r:id="rId20"/>
    <p:sldId id="306" r:id="rId21"/>
    <p:sldId id="307" r:id="rId22"/>
    <p:sldId id="302" r:id="rId23"/>
    <p:sldId id="308" r:id="rId24"/>
    <p:sldId id="301" r:id="rId25"/>
    <p:sldId id="303" r:id="rId26"/>
    <p:sldId id="309" r:id="rId27"/>
    <p:sldId id="311" r:id="rId28"/>
    <p:sldId id="310" r:id="rId29"/>
    <p:sldId id="312" r:id="rId30"/>
    <p:sldId id="313" r:id="rId31"/>
    <p:sldId id="314" r:id="rId32"/>
    <p:sldId id="315" r:id="rId33"/>
    <p:sldId id="317" r:id="rId34"/>
    <p:sldId id="318" r:id="rId35"/>
    <p:sldId id="316" r:id="rId36"/>
    <p:sldId id="319" r:id="rId37"/>
    <p:sldId id="320" r:id="rId38"/>
    <p:sldId id="321" r:id="rId39"/>
    <p:sldId id="322" r:id="rId40"/>
    <p:sldId id="323" r:id="rId41"/>
    <p:sldId id="324" r:id="rId42"/>
    <p:sldId id="325" r:id="rId43"/>
    <p:sldId id="326" r:id="rId44"/>
    <p:sldId id="327" r:id="rId45"/>
    <p:sldId id="328" r:id="rId46"/>
    <p:sldId id="329" r:id="rId47"/>
    <p:sldId id="332" r:id="rId48"/>
    <p:sldId id="333" r:id="rId49"/>
    <p:sldId id="334" r:id="rId50"/>
    <p:sldId id="335" r:id="rId51"/>
    <p:sldId id="336" r:id="rId52"/>
    <p:sldId id="269" r:id="rId53"/>
    <p:sldId id="342" r:id="rId54"/>
    <p:sldId id="345" r:id="rId55"/>
    <p:sldId id="353" r:id="rId56"/>
    <p:sldId id="343" r:id="rId57"/>
    <p:sldId id="346" r:id="rId58"/>
    <p:sldId id="352" r:id="rId59"/>
    <p:sldId id="286" r:id="rId60"/>
    <p:sldId id="349" r:id="rId61"/>
    <p:sldId id="344" r:id="rId62"/>
    <p:sldId id="350" r:id="rId63"/>
    <p:sldId id="337" r:id="rId64"/>
    <p:sldId id="354" r:id="rId65"/>
    <p:sldId id="362" r:id="rId66"/>
    <p:sldId id="341" r:id="rId67"/>
    <p:sldId id="357" r:id="rId68"/>
    <p:sldId id="360" r:id="rId69"/>
    <p:sldId id="347" r:id="rId70"/>
    <p:sldId id="364" r:id="rId71"/>
    <p:sldId id="355" r:id="rId72"/>
    <p:sldId id="340" r:id="rId73"/>
    <p:sldId id="338" r:id="rId74"/>
    <p:sldId id="348" r:id="rId75"/>
    <p:sldId id="358" r:id="rId76"/>
    <p:sldId id="361" r:id="rId77"/>
    <p:sldId id="339" r:id="rId78"/>
    <p:sldId id="363" r:id="rId79"/>
    <p:sldId id="359" r:id="rId80"/>
    <p:sldId id="365" r:id="rId81"/>
    <p:sldId id="356" r:id="rId8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obert Brackenbury" initials="" lastIdx="3" clrIdx="0"/>
  <p:cmAuthor id="1" name="College of Medicine" initials="COM"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8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p:cViewPr varScale="1">
        <p:scale>
          <a:sx n="109" d="100"/>
          <a:sy n="109" d="100"/>
        </p:scale>
        <p:origin x="1674" y="108"/>
      </p:cViewPr>
      <p:guideLst>
        <p:guide orient="horz" pos="2160"/>
        <p:guide pos="2880"/>
      </p:guideLst>
    </p:cSldViewPr>
  </p:slideViewPr>
  <p:notesTextViewPr>
    <p:cViewPr>
      <p:scale>
        <a:sx n="1" d="1"/>
        <a:sy n="1" d="1"/>
      </p:scale>
      <p:origin x="0" y="0"/>
    </p:cViewPr>
  </p:notesTextViewPr>
  <p:sorterViewPr>
    <p:cViewPr>
      <p:scale>
        <a:sx n="50" d="100"/>
        <a:sy n="50" d="100"/>
      </p:scale>
      <p:origin x="0" y="195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commentAuthors" Target="commentAuthor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EC6404-EFFA-41DC-A1D0-0C5A7FA72C8B}" type="datetimeFigureOut">
              <a:rPr lang="en-US" smtClean="0"/>
              <a:t>7/31/2020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67DEDD-6722-4431-BB65-85744196061B}" type="slidenum">
              <a:rPr lang="en-US" smtClean="0"/>
              <a:t>‹#›</a:t>
            </a:fld>
            <a:endParaRPr lang="en-US"/>
          </a:p>
        </p:txBody>
      </p:sp>
    </p:spTree>
    <p:extLst>
      <p:ext uri="{BB962C8B-B14F-4D97-AF65-F5344CB8AC3E}">
        <p14:creationId xmlns:p14="http://schemas.microsoft.com/office/powerpoint/2010/main" val="1317189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noFill/>
          <a:ln>
            <a:solidFill>
              <a:srgbClr val="000000"/>
            </a:solidFill>
            <a:miter lim="800000"/>
            <a:headEnd/>
            <a:tailEnd/>
          </a:ln>
        </p:spPr>
      </p:sp>
      <p:sp>
        <p:nvSpPr>
          <p:cNvPr id="109571"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17</a:t>
            </a:fld>
            <a:endParaRPr lang="en-US"/>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22</a:t>
            </a:fld>
            <a:endParaRPr lang="en-US"/>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25</a:t>
            </a:fld>
            <a:endParaRPr lang="en-US"/>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p:spPr>
      </p:sp>
      <p:sp>
        <p:nvSpPr>
          <p:cNvPr id="110595"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47</a:t>
            </a:fld>
            <a:endParaRPr lang="en-US"/>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p:spPr>
      </p:sp>
      <p:sp>
        <p:nvSpPr>
          <p:cNvPr id="110595"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53</a:t>
            </a:fld>
            <a:endParaRPr lang="en-US"/>
          </a:p>
        </p:txBody>
      </p:sp>
      <p:sp>
        <p:nvSpPr>
          <p:cNvPr id="5122" name="Rectangle 2"/>
          <p:cNvSpPr>
            <a:spLocks noGrp="1" noRot="1" noChangeAspect="1" noChangeArrowheads="1" noTextEdit="1"/>
          </p:cNvSpPr>
          <p:nvPr>
            <p:ph type="sldImg"/>
          </p:nvPr>
        </p:nvSpPr>
        <p:spPr>
          <a:xfrm>
            <a:off x="-1581150" y="508000"/>
            <a:ext cx="10021888" cy="7518400"/>
          </a:xfrm>
          <a:ln/>
        </p:spPr>
      </p:sp>
      <p:sp>
        <p:nvSpPr>
          <p:cNvPr id="5123" name="Rectangle 3"/>
          <p:cNvSpPr>
            <a:spLocks noChangeArrowheads="1"/>
          </p:cNvSpPr>
          <p:nvPr/>
        </p:nvSpPr>
        <p:spPr bwMode="auto">
          <a:xfrm>
            <a:off x="914400" y="7797800"/>
            <a:ext cx="5029200" cy="1041400"/>
          </a:xfrm>
          <a:prstGeom prst="rect">
            <a:avLst/>
          </a:prstGeom>
          <a:noFill/>
          <a:ln w="9525">
            <a:noFill/>
            <a:miter lim="800000"/>
            <a:headEnd/>
            <a:tailEnd/>
          </a:ln>
          <a:effectLst/>
        </p:spPr>
        <p:txBody>
          <a:bodyPr lIns="89730" tIns="44865" rIns="89730" bIns="44865"/>
          <a:lstStyle/>
          <a:p>
            <a:pPr>
              <a:spcBef>
                <a:spcPct val="30000"/>
              </a:spcBef>
            </a:pPr>
            <a:endParaRPr lang="en-US" sz="1200"/>
          </a:p>
        </p:txBody>
      </p:sp>
      <p:sp>
        <p:nvSpPr>
          <p:cNvPr id="5124" name="Rectangle 4"/>
          <p:cNvSpPr>
            <a:spLocks noGrp="1" noChangeArrowheads="1"/>
          </p:cNvSpPr>
          <p:nvPr>
            <p:ph type="body" idx="1"/>
          </p:nvPr>
        </p:nvSpPr>
        <p:spPr>
          <a:xfrm>
            <a:off x="857250" y="8128001"/>
            <a:ext cx="5029200" cy="711200"/>
          </a:xfrm>
        </p:spPr>
        <p:txBody>
          <a:bodyPr/>
          <a:lstStyle/>
          <a:p>
            <a:endParaRPr lang="en-US" dirty="0">
              <a:latin typeface="Arial" pitchFamily="34" charset="0"/>
              <a:cs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54</a:t>
            </a:fld>
            <a:endParaRPr lang="en-US"/>
          </a:p>
        </p:txBody>
      </p:sp>
      <p:sp>
        <p:nvSpPr>
          <p:cNvPr id="5122" name="Rectangle 2"/>
          <p:cNvSpPr>
            <a:spLocks noGrp="1" noRot="1" noChangeAspect="1" noChangeArrowheads="1" noTextEdit="1"/>
          </p:cNvSpPr>
          <p:nvPr>
            <p:ph type="sldImg"/>
          </p:nvPr>
        </p:nvSpPr>
        <p:spPr>
          <a:xfrm>
            <a:off x="-1581150" y="508000"/>
            <a:ext cx="10021888" cy="7518400"/>
          </a:xfrm>
          <a:ln/>
        </p:spPr>
      </p:sp>
      <p:sp>
        <p:nvSpPr>
          <p:cNvPr id="5123" name="Rectangle 3"/>
          <p:cNvSpPr>
            <a:spLocks noChangeArrowheads="1"/>
          </p:cNvSpPr>
          <p:nvPr/>
        </p:nvSpPr>
        <p:spPr bwMode="auto">
          <a:xfrm>
            <a:off x="914400" y="7797800"/>
            <a:ext cx="5029200" cy="1041400"/>
          </a:xfrm>
          <a:prstGeom prst="rect">
            <a:avLst/>
          </a:prstGeom>
          <a:noFill/>
          <a:ln w="9525">
            <a:noFill/>
            <a:miter lim="800000"/>
            <a:headEnd/>
            <a:tailEnd/>
          </a:ln>
          <a:effectLst/>
        </p:spPr>
        <p:txBody>
          <a:bodyPr lIns="89730" tIns="44865" rIns="89730" bIns="44865"/>
          <a:lstStyle/>
          <a:p>
            <a:pPr>
              <a:spcBef>
                <a:spcPct val="30000"/>
              </a:spcBef>
            </a:pPr>
            <a:endParaRPr lang="en-US" sz="1200"/>
          </a:p>
        </p:txBody>
      </p:sp>
      <p:sp>
        <p:nvSpPr>
          <p:cNvPr id="5124" name="Rectangle 4"/>
          <p:cNvSpPr>
            <a:spLocks noGrp="1" noChangeArrowheads="1"/>
          </p:cNvSpPr>
          <p:nvPr>
            <p:ph type="body" idx="1"/>
          </p:nvPr>
        </p:nvSpPr>
        <p:spPr>
          <a:xfrm>
            <a:off x="857250" y="8128001"/>
            <a:ext cx="5029200" cy="711200"/>
          </a:xfrm>
        </p:spPr>
        <p:txBody>
          <a:bodyPr/>
          <a:lstStyle/>
          <a:p>
            <a:endParaRPr lang="en-US" dirty="0">
              <a:latin typeface="Arial" pitchFamily="34" charset="0"/>
              <a:cs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55</a:t>
            </a:fld>
            <a:endParaRPr lang="en-US"/>
          </a:p>
        </p:txBody>
      </p:sp>
      <p:sp>
        <p:nvSpPr>
          <p:cNvPr id="5122" name="Rectangle 2"/>
          <p:cNvSpPr>
            <a:spLocks noGrp="1" noRot="1" noChangeAspect="1" noChangeArrowheads="1" noTextEdit="1"/>
          </p:cNvSpPr>
          <p:nvPr>
            <p:ph type="sldImg"/>
          </p:nvPr>
        </p:nvSpPr>
        <p:spPr>
          <a:xfrm>
            <a:off x="-1581150" y="508000"/>
            <a:ext cx="10021888" cy="7518400"/>
          </a:xfrm>
          <a:ln/>
        </p:spPr>
      </p:sp>
      <p:sp>
        <p:nvSpPr>
          <p:cNvPr id="5123" name="Rectangle 3"/>
          <p:cNvSpPr>
            <a:spLocks noChangeArrowheads="1"/>
          </p:cNvSpPr>
          <p:nvPr/>
        </p:nvSpPr>
        <p:spPr bwMode="auto">
          <a:xfrm>
            <a:off x="914400" y="7797800"/>
            <a:ext cx="5029200" cy="1041400"/>
          </a:xfrm>
          <a:prstGeom prst="rect">
            <a:avLst/>
          </a:prstGeom>
          <a:noFill/>
          <a:ln w="9525">
            <a:noFill/>
            <a:miter lim="800000"/>
            <a:headEnd/>
            <a:tailEnd/>
          </a:ln>
          <a:effectLst/>
        </p:spPr>
        <p:txBody>
          <a:bodyPr lIns="89730" tIns="44865" rIns="89730" bIns="44865"/>
          <a:lstStyle/>
          <a:p>
            <a:pPr>
              <a:spcBef>
                <a:spcPct val="30000"/>
              </a:spcBef>
            </a:pPr>
            <a:endParaRPr lang="en-US" sz="1200"/>
          </a:p>
        </p:txBody>
      </p:sp>
      <p:sp>
        <p:nvSpPr>
          <p:cNvPr id="5124" name="Rectangle 4"/>
          <p:cNvSpPr>
            <a:spLocks noGrp="1" noChangeArrowheads="1"/>
          </p:cNvSpPr>
          <p:nvPr>
            <p:ph type="body" idx="1"/>
          </p:nvPr>
        </p:nvSpPr>
        <p:spPr>
          <a:xfrm>
            <a:off x="857250" y="8128001"/>
            <a:ext cx="5029200" cy="711200"/>
          </a:xfrm>
        </p:spPr>
        <p:txBody>
          <a:bodyPr/>
          <a:lstStyle/>
          <a:p>
            <a:endParaRPr lang="en-US" dirty="0">
              <a:latin typeface="Arial" pitchFamily="34" charset="0"/>
              <a:cs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56</a:t>
            </a:fld>
            <a:endParaRPr lang="en-US"/>
          </a:p>
        </p:txBody>
      </p:sp>
      <p:sp>
        <p:nvSpPr>
          <p:cNvPr id="5122" name="Rectangle 2"/>
          <p:cNvSpPr>
            <a:spLocks noGrp="1" noRot="1" noChangeAspect="1" noChangeArrowheads="1" noTextEdit="1"/>
          </p:cNvSpPr>
          <p:nvPr>
            <p:ph type="sldImg"/>
          </p:nvPr>
        </p:nvSpPr>
        <p:spPr>
          <a:xfrm>
            <a:off x="-1581150" y="508000"/>
            <a:ext cx="10021888" cy="7518400"/>
          </a:xfrm>
          <a:ln/>
        </p:spPr>
      </p:sp>
      <p:sp>
        <p:nvSpPr>
          <p:cNvPr id="5123" name="Rectangle 3"/>
          <p:cNvSpPr>
            <a:spLocks noChangeArrowheads="1"/>
          </p:cNvSpPr>
          <p:nvPr/>
        </p:nvSpPr>
        <p:spPr bwMode="auto">
          <a:xfrm>
            <a:off x="914400" y="7797800"/>
            <a:ext cx="5029200" cy="1041400"/>
          </a:xfrm>
          <a:prstGeom prst="rect">
            <a:avLst/>
          </a:prstGeom>
          <a:noFill/>
          <a:ln w="9525">
            <a:noFill/>
            <a:miter lim="800000"/>
            <a:headEnd/>
            <a:tailEnd/>
          </a:ln>
          <a:effectLst/>
        </p:spPr>
        <p:txBody>
          <a:bodyPr lIns="89730" tIns="44865" rIns="89730" bIns="44865"/>
          <a:lstStyle/>
          <a:p>
            <a:pPr>
              <a:spcBef>
                <a:spcPct val="30000"/>
              </a:spcBef>
            </a:pPr>
            <a:endParaRPr lang="en-US" sz="1200"/>
          </a:p>
        </p:txBody>
      </p:sp>
      <p:sp>
        <p:nvSpPr>
          <p:cNvPr id="5124" name="Rectangle 4"/>
          <p:cNvSpPr>
            <a:spLocks noGrp="1" noChangeArrowheads="1"/>
          </p:cNvSpPr>
          <p:nvPr>
            <p:ph type="body" idx="1"/>
          </p:nvPr>
        </p:nvSpPr>
        <p:spPr>
          <a:xfrm>
            <a:off x="857250" y="8128001"/>
            <a:ext cx="5029200" cy="711200"/>
          </a:xfrm>
        </p:spPr>
        <p:txBody>
          <a:bodyPr/>
          <a:lstStyle/>
          <a:p>
            <a:endParaRPr lang="en-US" dirty="0">
              <a:latin typeface="Arial" pitchFamily="34" charset="0"/>
              <a:cs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57</a:t>
            </a:fld>
            <a:endParaRPr lang="en-US"/>
          </a:p>
        </p:txBody>
      </p:sp>
      <p:sp>
        <p:nvSpPr>
          <p:cNvPr id="5122" name="Rectangle 2"/>
          <p:cNvSpPr>
            <a:spLocks noGrp="1" noRot="1" noChangeAspect="1" noChangeArrowheads="1" noTextEdit="1"/>
          </p:cNvSpPr>
          <p:nvPr>
            <p:ph type="sldImg"/>
          </p:nvPr>
        </p:nvSpPr>
        <p:spPr>
          <a:xfrm>
            <a:off x="-1581150" y="508000"/>
            <a:ext cx="10021888" cy="7518400"/>
          </a:xfrm>
          <a:ln/>
        </p:spPr>
      </p:sp>
      <p:sp>
        <p:nvSpPr>
          <p:cNvPr id="5123" name="Rectangle 3"/>
          <p:cNvSpPr>
            <a:spLocks noChangeArrowheads="1"/>
          </p:cNvSpPr>
          <p:nvPr/>
        </p:nvSpPr>
        <p:spPr bwMode="auto">
          <a:xfrm>
            <a:off x="914400" y="7797800"/>
            <a:ext cx="5029200" cy="1041400"/>
          </a:xfrm>
          <a:prstGeom prst="rect">
            <a:avLst/>
          </a:prstGeom>
          <a:noFill/>
          <a:ln w="9525">
            <a:noFill/>
            <a:miter lim="800000"/>
            <a:headEnd/>
            <a:tailEnd/>
          </a:ln>
          <a:effectLst/>
        </p:spPr>
        <p:txBody>
          <a:bodyPr lIns="89730" tIns="44865" rIns="89730" bIns="44865"/>
          <a:lstStyle/>
          <a:p>
            <a:pPr>
              <a:spcBef>
                <a:spcPct val="30000"/>
              </a:spcBef>
            </a:pPr>
            <a:endParaRPr lang="en-US" sz="1200"/>
          </a:p>
        </p:txBody>
      </p:sp>
      <p:sp>
        <p:nvSpPr>
          <p:cNvPr id="5124" name="Rectangle 4"/>
          <p:cNvSpPr>
            <a:spLocks noGrp="1" noChangeArrowheads="1"/>
          </p:cNvSpPr>
          <p:nvPr>
            <p:ph type="body" idx="1"/>
          </p:nvPr>
        </p:nvSpPr>
        <p:spPr>
          <a:xfrm>
            <a:off x="857250" y="8128001"/>
            <a:ext cx="5029200" cy="711200"/>
          </a:xfrm>
        </p:spPr>
        <p:txBody>
          <a:bodyPr/>
          <a:lstStyle/>
          <a:p>
            <a:endParaRPr lang="en-US" dirty="0">
              <a:latin typeface="Arial" pitchFamily="34" charset="0"/>
              <a:cs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58</a:t>
            </a:fld>
            <a:endParaRPr lang="en-US"/>
          </a:p>
        </p:txBody>
      </p:sp>
      <p:sp>
        <p:nvSpPr>
          <p:cNvPr id="5122" name="Rectangle 2"/>
          <p:cNvSpPr>
            <a:spLocks noGrp="1" noRot="1" noChangeAspect="1" noChangeArrowheads="1" noTextEdit="1"/>
          </p:cNvSpPr>
          <p:nvPr>
            <p:ph type="sldImg"/>
          </p:nvPr>
        </p:nvSpPr>
        <p:spPr>
          <a:xfrm>
            <a:off x="-1581150" y="508000"/>
            <a:ext cx="10021888" cy="7518400"/>
          </a:xfrm>
          <a:ln/>
        </p:spPr>
      </p:sp>
      <p:sp>
        <p:nvSpPr>
          <p:cNvPr id="5123" name="Rectangle 3"/>
          <p:cNvSpPr>
            <a:spLocks noChangeArrowheads="1"/>
          </p:cNvSpPr>
          <p:nvPr/>
        </p:nvSpPr>
        <p:spPr bwMode="auto">
          <a:xfrm>
            <a:off x="914400" y="7797800"/>
            <a:ext cx="5029200" cy="1041400"/>
          </a:xfrm>
          <a:prstGeom prst="rect">
            <a:avLst/>
          </a:prstGeom>
          <a:noFill/>
          <a:ln w="9525">
            <a:noFill/>
            <a:miter lim="800000"/>
            <a:headEnd/>
            <a:tailEnd/>
          </a:ln>
          <a:effectLst/>
        </p:spPr>
        <p:txBody>
          <a:bodyPr lIns="89730" tIns="44865" rIns="89730" bIns="44865"/>
          <a:lstStyle/>
          <a:p>
            <a:pPr>
              <a:spcBef>
                <a:spcPct val="30000"/>
              </a:spcBef>
            </a:pPr>
            <a:endParaRPr lang="en-US" sz="1200"/>
          </a:p>
        </p:txBody>
      </p:sp>
      <p:sp>
        <p:nvSpPr>
          <p:cNvPr id="5124" name="Rectangle 4"/>
          <p:cNvSpPr>
            <a:spLocks noGrp="1" noChangeArrowheads="1"/>
          </p:cNvSpPr>
          <p:nvPr>
            <p:ph type="body" idx="1"/>
          </p:nvPr>
        </p:nvSpPr>
        <p:spPr>
          <a:xfrm>
            <a:off x="857250" y="8128001"/>
            <a:ext cx="5029200" cy="711200"/>
          </a:xfrm>
        </p:spPr>
        <p:txBody>
          <a:bodyPr/>
          <a:lstStyle/>
          <a:p>
            <a:endParaRPr lang="en-US" dirty="0">
              <a:latin typeface="Arial" pitchFamily="34" charset="0"/>
              <a:cs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59</a:t>
            </a:fld>
            <a:endParaRPr lang="en-US"/>
          </a:p>
        </p:txBody>
      </p:sp>
      <p:sp>
        <p:nvSpPr>
          <p:cNvPr id="5122" name="Rectangle 2"/>
          <p:cNvSpPr>
            <a:spLocks noGrp="1" noRot="1" noChangeAspect="1" noChangeArrowheads="1" noTextEdit="1"/>
          </p:cNvSpPr>
          <p:nvPr>
            <p:ph type="sldImg"/>
          </p:nvPr>
        </p:nvSpPr>
        <p:spPr>
          <a:xfrm>
            <a:off x="-1581150" y="508000"/>
            <a:ext cx="10021888" cy="7518400"/>
          </a:xfrm>
          <a:ln/>
        </p:spPr>
      </p:sp>
      <p:sp>
        <p:nvSpPr>
          <p:cNvPr id="5123" name="Rectangle 3"/>
          <p:cNvSpPr>
            <a:spLocks noChangeArrowheads="1"/>
          </p:cNvSpPr>
          <p:nvPr/>
        </p:nvSpPr>
        <p:spPr bwMode="auto">
          <a:xfrm>
            <a:off x="914400" y="7797800"/>
            <a:ext cx="5029200" cy="1041400"/>
          </a:xfrm>
          <a:prstGeom prst="rect">
            <a:avLst/>
          </a:prstGeom>
          <a:noFill/>
          <a:ln w="9525">
            <a:noFill/>
            <a:miter lim="800000"/>
            <a:headEnd/>
            <a:tailEnd/>
          </a:ln>
          <a:effectLst/>
        </p:spPr>
        <p:txBody>
          <a:bodyPr lIns="89730" tIns="44865" rIns="89730" bIns="44865"/>
          <a:lstStyle/>
          <a:p>
            <a:pPr>
              <a:spcBef>
                <a:spcPct val="30000"/>
              </a:spcBef>
            </a:pPr>
            <a:endParaRPr lang="en-US" sz="1200"/>
          </a:p>
        </p:txBody>
      </p:sp>
      <p:sp>
        <p:nvSpPr>
          <p:cNvPr id="5124" name="Rectangle 4"/>
          <p:cNvSpPr>
            <a:spLocks noGrp="1" noChangeArrowheads="1"/>
          </p:cNvSpPr>
          <p:nvPr>
            <p:ph type="body" idx="1"/>
          </p:nvPr>
        </p:nvSpPr>
        <p:spPr>
          <a:xfrm>
            <a:off x="857250" y="8128001"/>
            <a:ext cx="5029200" cy="711200"/>
          </a:xfrm>
        </p:spPr>
        <p:txBody>
          <a:bodyPr/>
          <a:lstStyle/>
          <a:p>
            <a:endParaRPr lang="en-US" dirty="0">
              <a:latin typeface="Arial" pitchFamily="34" charset="0"/>
              <a:cs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60</a:t>
            </a:fld>
            <a:endParaRPr lang="en-US"/>
          </a:p>
        </p:txBody>
      </p:sp>
      <p:sp>
        <p:nvSpPr>
          <p:cNvPr id="5122" name="Rectangle 2"/>
          <p:cNvSpPr>
            <a:spLocks noGrp="1" noRot="1" noChangeAspect="1" noChangeArrowheads="1" noTextEdit="1"/>
          </p:cNvSpPr>
          <p:nvPr>
            <p:ph type="sldImg"/>
          </p:nvPr>
        </p:nvSpPr>
        <p:spPr>
          <a:xfrm>
            <a:off x="-1581150" y="508000"/>
            <a:ext cx="10021888" cy="7518400"/>
          </a:xfrm>
          <a:ln/>
        </p:spPr>
      </p:sp>
      <p:sp>
        <p:nvSpPr>
          <p:cNvPr id="5123" name="Rectangle 3"/>
          <p:cNvSpPr>
            <a:spLocks noChangeArrowheads="1"/>
          </p:cNvSpPr>
          <p:nvPr/>
        </p:nvSpPr>
        <p:spPr bwMode="auto">
          <a:xfrm>
            <a:off x="914400" y="7797800"/>
            <a:ext cx="5029200" cy="1041400"/>
          </a:xfrm>
          <a:prstGeom prst="rect">
            <a:avLst/>
          </a:prstGeom>
          <a:noFill/>
          <a:ln w="9525">
            <a:noFill/>
            <a:miter lim="800000"/>
            <a:headEnd/>
            <a:tailEnd/>
          </a:ln>
          <a:effectLst/>
        </p:spPr>
        <p:txBody>
          <a:bodyPr lIns="89730" tIns="44865" rIns="89730" bIns="44865"/>
          <a:lstStyle/>
          <a:p>
            <a:pPr>
              <a:spcBef>
                <a:spcPct val="30000"/>
              </a:spcBef>
            </a:pPr>
            <a:endParaRPr lang="en-US" sz="1200"/>
          </a:p>
        </p:txBody>
      </p:sp>
      <p:sp>
        <p:nvSpPr>
          <p:cNvPr id="5124" name="Rectangle 4"/>
          <p:cNvSpPr>
            <a:spLocks noGrp="1" noChangeArrowheads="1"/>
          </p:cNvSpPr>
          <p:nvPr>
            <p:ph type="body" idx="1"/>
          </p:nvPr>
        </p:nvSpPr>
        <p:spPr>
          <a:xfrm>
            <a:off x="857250" y="8128001"/>
            <a:ext cx="5029200" cy="711200"/>
          </a:xfrm>
        </p:spPr>
        <p:txBody>
          <a:bodyPr/>
          <a:lstStyle/>
          <a:p>
            <a:endParaRPr lang="en-US" dirty="0">
              <a:latin typeface="Arial" pitchFamily="34" charset="0"/>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61</a:t>
            </a:fld>
            <a:endParaRPr lang="en-US"/>
          </a:p>
        </p:txBody>
      </p:sp>
      <p:sp>
        <p:nvSpPr>
          <p:cNvPr id="5122" name="Rectangle 2"/>
          <p:cNvSpPr>
            <a:spLocks noGrp="1" noRot="1" noChangeAspect="1" noChangeArrowheads="1" noTextEdit="1"/>
          </p:cNvSpPr>
          <p:nvPr>
            <p:ph type="sldImg"/>
          </p:nvPr>
        </p:nvSpPr>
        <p:spPr>
          <a:xfrm>
            <a:off x="-1581150" y="508000"/>
            <a:ext cx="10021888" cy="7518400"/>
          </a:xfrm>
          <a:ln/>
        </p:spPr>
      </p:sp>
      <p:sp>
        <p:nvSpPr>
          <p:cNvPr id="5123" name="Rectangle 3"/>
          <p:cNvSpPr>
            <a:spLocks noChangeArrowheads="1"/>
          </p:cNvSpPr>
          <p:nvPr/>
        </p:nvSpPr>
        <p:spPr bwMode="auto">
          <a:xfrm>
            <a:off x="914400" y="7797800"/>
            <a:ext cx="5029200" cy="1041400"/>
          </a:xfrm>
          <a:prstGeom prst="rect">
            <a:avLst/>
          </a:prstGeom>
          <a:noFill/>
          <a:ln w="9525">
            <a:noFill/>
            <a:miter lim="800000"/>
            <a:headEnd/>
            <a:tailEnd/>
          </a:ln>
          <a:effectLst/>
        </p:spPr>
        <p:txBody>
          <a:bodyPr lIns="89730" tIns="44865" rIns="89730" bIns="44865"/>
          <a:lstStyle/>
          <a:p>
            <a:pPr>
              <a:spcBef>
                <a:spcPct val="30000"/>
              </a:spcBef>
            </a:pPr>
            <a:endParaRPr lang="en-US" sz="1200"/>
          </a:p>
        </p:txBody>
      </p:sp>
      <p:sp>
        <p:nvSpPr>
          <p:cNvPr id="5124" name="Rectangle 4"/>
          <p:cNvSpPr>
            <a:spLocks noGrp="1" noChangeArrowheads="1"/>
          </p:cNvSpPr>
          <p:nvPr>
            <p:ph type="body" idx="1"/>
          </p:nvPr>
        </p:nvSpPr>
        <p:spPr>
          <a:xfrm>
            <a:off x="857250" y="8128001"/>
            <a:ext cx="5029200" cy="711200"/>
          </a:xfrm>
        </p:spPr>
        <p:txBody>
          <a:bodyPr/>
          <a:lstStyle/>
          <a:p>
            <a:endParaRPr lang="en-US" dirty="0">
              <a:latin typeface="Arial" pitchFamily="34" charset="0"/>
              <a:cs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62</a:t>
            </a:fld>
            <a:endParaRPr lang="en-US"/>
          </a:p>
        </p:txBody>
      </p:sp>
      <p:sp>
        <p:nvSpPr>
          <p:cNvPr id="5122" name="Rectangle 2"/>
          <p:cNvSpPr>
            <a:spLocks noGrp="1" noRot="1" noChangeAspect="1" noChangeArrowheads="1" noTextEdit="1"/>
          </p:cNvSpPr>
          <p:nvPr>
            <p:ph type="sldImg"/>
          </p:nvPr>
        </p:nvSpPr>
        <p:spPr>
          <a:xfrm>
            <a:off x="-1581150" y="508000"/>
            <a:ext cx="10021888" cy="7518400"/>
          </a:xfrm>
          <a:ln/>
        </p:spPr>
      </p:sp>
      <p:sp>
        <p:nvSpPr>
          <p:cNvPr id="5123" name="Rectangle 3"/>
          <p:cNvSpPr>
            <a:spLocks noChangeArrowheads="1"/>
          </p:cNvSpPr>
          <p:nvPr/>
        </p:nvSpPr>
        <p:spPr bwMode="auto">
          <a:xfrm>
            <a:off x="914400" y="7797800"/>
            <a:ext cx="5029200" cy="1041400"/>
          </a:xfrm>
          <a:prstGeom prst="rect">
            <a:avLst/>
          </a:prstGeom>
          <a:noFill/>
          <a:ln w="9525">
            <a:noFill/>
            <a:miter lim="800000"/>
            <a:headEnd/>
            <a:tailEnd/>
          </a:ln>
          <a:effectLst/>
        </p:spPr>
        <p:txBody>
          <a:bodyPr lIns="89730" tIns="44865" rIns="89730" bIns="44865"/>
          <a:lstStyle/>
          <a:p>
            <a:pPr>
              <a:spcBef>
                <a:spcPct val="30000"/>
              </a:spcBef>
            </a:pPr>
            <a:endParaRPr lang="en-US" sz="1200"/>
          </a:p>
        </p:txBody>
      </p:sp>
      <p:sp>
        <p:nvSpPr>
          <p:cNvPr id="5124" name="Rectangle 4"/>
          <p:cNvSpPr>
            <a:spLocks noGrp="1" noChangeArrowheads="1"/>
          </p:cNvSpPr>
          <p:nvPr>
            <p:ph type="body" idx="1"/>
          </p:nvPr>
        </p:nvSpPr>
        <p:spPr>
          <a:xfrm>
            <a:off x="857250" y="8128001"/>
            <a:ext cx="5029200" cy="711200"/>
          </a:xfrm>
        </p:spPr>
        <p:txBody>
          <a:bodyPr/>
          <a:lstStyle/>
          <a:p>
            <a:endParaRPr lang="en-US" dirty="0">
              <a:latin typeface="Arial" pitchFamily="34" charset="0"/>
              <a:cs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63</a:t>
            </a:fld>
            <a:endParaRPr lang="en-US"/>
          </a:p>
        </p:txBody>
      </p:sp>
      <p:sp>
        <p:nvSpPr>
          <p:cNvPr id="5122" name="Rectangle 2"/>
          <p:cNvSpPr>
            <a:spLocks noGrp="1" noRot="1" noChangeAspect="1" noChangeArrowheads="1" noTextEdit="1"/>
          </p:cNvSpPr>
          <p:nvPr>
            <p:ph type="sldImg"/>
          </p:nvPr>
        </p:nvSpPr>
        <p:spPr>
          <a:xfrm>
            <a:off x="-1581150" y="508000"/>
            <a:ext cx="10021888" cy="7518400"/>
          </a:xfrm>
          <a:ln/>
        </p:spPr>
      </p:sp>
      <p:sp>
        <p:nvSpPr>
          <p:cNvPr id="5123" name="Rectangle 3"/>
          <p:cNvSpPr>
            <a:spLocks noChangeArrowheads="1"/>
          </p:cNvSpPr>
          <p:nvPr/>
        </p:nvSpPr>
        <p:spPr bwMode="auto">
          <a:xfrm>
            <a:off x="914400" y="7797800"/>
            <a:ext cx="5029200" cy="1041400"/>
          </a:xfrm>
          <a:prstGeom prst="rect">
            <a:avLst/>
          </a:prstGeom>
          <a:noFill/>
          <a:ln w="9525">
            <a:noFill/>
            <a:miter lim="800000"/>
            <a:headEnd/>
            <a:tailEnd/>
          </a:ln>
          <a:effectLst/>
        </p:spPr>
        <p:txBody>
          <a:bodyPr lIns="89730" tIns="44865" rIns="89730" bIns="44865"/>
          <a:lstStyle/>
          <a:p>
            <a:pPr>
              <a:spcBef>
                <a:spcPct val="30000"/>
              </a:spcBef>
            </a:pPr>
            <a:endParaRPr lang="en-US" sz="1200"/>
          </a:p>
        </p:txBody>
      </p:sp>
      <p:sp>
        <p:nvSpPr>
          <p:cNvPr id="5124" name="Rectangle 4"/>
          <p:cNvSpPr>
            <a:spLocks noGrp="1" noChangeArrowheads="1"/>
          </p:cNvSpPr>
          <p:nvPr>
            <p:ph type="body" idx="1"/>
          </p:nvPr>
        </p:nvSpPr>
        <p:spPr>
          <a:xfrm>
            <a:off x="857250" y="8128001"/>
            <a:ext cx="5029200" cy="711200"/>
          </a:xfrm>
        </p:spPr>
        <p:txBody>
          <a:bodyPr/>
          <a:lstStyle/>
          <a:p>
            <a:endParaRPr lang="en-US" dirty="0">
              <a:latin typeface="Arial" pitchFamily="34" charset="0"/>
              <a:cs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64</a:t>
            </a:fld>
            <a:endParaRPr lang="en-US"/>
          </a:p>
        </p:txBody>
      </p:sp>
      <p:sp>
        <p:nvSpPr>
          <p:cNvPr id="5122" name="Rectangle 2"/>
          <p:cNvSpPr>
            <a:spLocks noGrp="1" noRot="1" noChangeAspect="1" noChangeArrowheads="1" noTextEdit="1"/>
          </p:cNvSpPr>
          <p:nvPr>
            <p:ph type="sldImg"/>
          </p:nvPr>
        </p:nvSpPr>
        <p:spPr>
          <a:xfrm>
            <a:off x="-1581150" y="508000"/>
            <a:ext cx="10021888" cy="7518400"/>
          </a:xfrm>
          <a:ln/>
        </p:spPr>
      </p:sp>
      <p:sp>
        <p:nvSpPr>
          <p:cNvPr id="5123" name="Rectangle 3"/>
          <p:cNvSpPr>
            <a:spLocks noChangeArrowheads="1"/>
          </p:cNvSpPr>
          <p:nvPr/>
        </p:nvSpPr>
        <p:spPr bwMode="auto">
          <a:xfrm>
            <a:off x="914400" y="7797800"/>
            <a:ext cx="5029200" cy="1041400"/>
          </a:xfrm>
          <a:prstGeom prst="rect">
            <a:avLst/>
          </a:prstGeom>
          <a:noFill/>
          <a:ln w="9525">
            <a:noFill/>
            <a:miter lim="800000"/>
            <a:headEnd/>
            <a:tailEnd/>
          </a:ln>
          <a:effectLst/>
        </p:spPr>
        <p:txBody>
          <a:bodyPr lIns="89730" tIns="44865" rIns="89730" bIns="44865"/>
          <a:lstStyle/>
          <a:p>
            <a:pPr>
              <a:spcBef>
                <a:spcPct val="30000"/>
              </a:spcBef>
            </a:pPr>
            <a:endParaRPr lang="en-US" sz="1200"/>
          </a:p>
        </p:txBody>
      </p:sp>
      <p:sp>
        <p:nvSpPr>
          <p:cNvPr id="5124" name="Rectangle 4"/>
          <p:cNvSpPr>
            <a:spLocks noGrp="1" noChangeArrowheads="1"/>
          </p:cNvSpPr>
          <p:nvPr>
            <p:ph type="body" idx="1"/>
          </p:nvPr>
        </p:nvSpPr>
        <p:spPr>
          <a:xfrm>
            <a:off x="857250" y="8128001"/>
            <a:ext cx="5029200" cy="711200"/>
          </a:xfrm>
        </p:spPr>
        <p:txBody>
          <a:bodyPr/>
          <a:lstStyle/>
          <a:p>
            <a:endParaRPr lang="en-US" dirty="0">
              <a:latin typeface="Arial" pitchFamily="34" charset="0"/>
              <a:cs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65</a:t>
            </a:fld>
            <a:endParaRPr lang="en-US"/>
          </a:p>
        </p:txBody>
      </p:sp>
      <p:sp>
        <p:nvSpPr>
          <p:cNvPr id="5122" name="Rectangle 2"/>
          <p:cNvSpPr>
            <a:spLocks noGrp="1" noRot="1" noChangeAspect="1" noChangeArrowheads="1" noTextEdit="1"/>
          </p:cNvSpPr>
          <p:nvPr>
            <p:ph type="sldImg"/>
          </p:nvPr>
        </p:nvSpPr>
        <p:spPr>
          <a:xfrm>
            <a:off x="-1581150" y="508000"/>
            <a:ext cx="10021888" cy="7518400"/>
          </a:xfrm>
          <a:ln/>
        </p:spPr>
      </p:sp>
      <p:sp>
        <p:nvSpPr>
          <p:cNvPr id="5123" name="Rectangle 3"/>
          <p:cNvSpPr>
            <a:spLocks noChangeArrowheads="1"/>
          </p:cNvSpPr>
          <p:nvPr/>
        </p:nvSpPr>
        <p:spPr bwMode="auto">
          <a:xfrm>
            <a:off x="914400" y="7797800"/>
            <a:ext cx="5029200" cy="1041400"/>
          </a:xfrm>
          <a:prstGeom prst="rect">
            <a:avLst/>
          </a:prstGeom>
          <a:noFill/>
          <a:ln w="9525">
            <a:noFill/>
            <a:miter lim="800000"/>
            <a:headEnd/>
            <a:tailEnd/>
          </a:ln>
          <a:effectLst/>
        </p:spPr>
        <p:txBody>
          <a:bodyPr lIns="89730" tIns="44865" rIns="89730" bIns="44865"/>
          <a:lstStyle/>
          <a:p>
            <a:pPr>
              <a:spcBef>
                <a:spcPct val="30000"/>
              </a:spcBef>
            </a:pPr>
            <a:endParaRPr lang="en-US" sz="1200"/>
          </a:p>
        </p:txBody>
      </p:sp>
      <p:sp>
        <p:nvSpPr>
          <p:cNvPr id="5124" name="Rectangle 4"/>
          <p:cNvSpPr>
            <a:spLocks noGrp="1" noChangeArrowheads="1"/>
          </p:cNvSpPr>
          <p:nvPr>
            <p:ph type="body" idx="1"/>
          </p:nvPr>
        </p:nvSpPr>
        <p:spPr>
          <a:xfrm>
            <a:off x="857250" y="8128001"/>
            <a:ext cx="5029200" cy="711200"/>
          </a:xfrm>
        </p:spPr>
        <p:txBody>
          <a:bodyPr/>
          <a:lstStyle/>
          <a:p>
            <a:endParaRPr lang="en-US" dirty="0">
              <a:latin typeface="Arial" pitchFamily="34" charset="0"/>
              <a:cs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66</a:t>
            </a:fld>
            <a:endParaRPr lang="en-US"/>
          </a:p>
        </p:txBody>
      </p:sp>
      <p:sp>
        <p:nvSpPr>
          <p:cNvPr id="5122" name="Rectangle 2"/>
          <p:cNvSpPr>
            <a:spLocks noGrp="1" noRot="1" noChangeAspect="1" noChangeArrowheads="1" noTextEdit="1"/>
          </p:cNvSpPr>
          <p:nvPr>
            <p:ph type="sldImg"/>
          </p:nvPr>
        </p:nvSpPr>
        <p:spPr>
          <a:xfrm>
            <a:off x="-1581150" y="508000"/>
            <a:ext cx="10021888" cy="7518400"/>
          </a:xfrm>
          <a:ln/>
        </p:spPr>
      </p:sp>
      <p:sp>
        <p:nvSpPr>
          <p:cNvPr id="5123" name="Rectangle 3"/>
          <p:cNvSpPr>
            <a:spLocks noChangeArrowheads="1"/>
          </p:cNvSpPr>
          <p:nvPr/>
        </p:nvSpPr>
        <p:spPr bwMode="auto">
          <a:xfrm>
            <a:off x="914400" y="7797800"/>
            <a:ext cx="5029200" cy="1041400"/>
          </a:xfrm>
          <a:prstGeom prst="rect">
            <a:avLst/>
          </a:prstGeom>
          <a:noFill/>
          <a:ln w="9525">
            <a:noFill/>
            <a:miter lim="800000"/>
            <a:headEnd/>
            <a:tailEnd/>
          </a:ln>
          <a:effectLst/>
        </p:spPr>
        <p:txBody>
          <a:bodyPr lIns="89730" tIns="44865" rIns="89730" bIns="44865"/>
          <a:lstStyle/>
          <a:p>
            <a:pPr>
              <a:spcBef>
                <a:spcPct val="30000"/>
              </a:spcBef>
            </a:pPr>
            <a:endParaRPr lang="en-US" sz="1200"/>
          </a:p>
        </p:txBody>
      </p:sp>
      <p:sp>
        <p:nvSpPr>
          <p:cNvPr id="5124" name="Rectangle 4"/>
          <p:cNvSpPr>
            <a:spLocks noGrp="1" noChangeArrowheads="1"/>
          </p:cNvSpPr>
          <p:nvPr>
            <p:ph type="body" idx="1"/>
          </p:nvPr>
        </p:nvSpPr>
        <p:spPr>
          <a:xfrm>
            <a:off x="857250" y="8128001"/>
            <a:ext cx="5029200" cy="711200"/>
          </a:xfrm>
        </p:spPr>
        <p:txBody>
          <a:bodyPr/>
          <a:lstStyle/>
          <a:p>
            <a:endParaRPr lang="en-US" dirty="0">
              <a:latin typeface="Arial" pitchFamily="34" charset="0"/>
              <a:cs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67</a:t>
            </a:fld>
            <a:endParaRPr lang="en-US"/>
          </a:p>
        </p:txBody>
      </p:sp>
      <p:sp>
        <p:nvSpPr>
          <p:cNvPr id="5122" name="Rectangle 2"/>
          <p:cNvSpPr>
            <a:spLocks noGrp="1" noRot="1" noChangeAspect="1" noChangeArrowheads="1" noTextEdit="1"/>
          </p:cNvSpPr>
          <p:nvPr>
            <p:ph type="sldImg"/>
          </p:nvPr>
        </p:nvSpPr>
        <p:spPr>
          <a:xfrm>
            <a:off x="-1581150" y="508000"/>
            <a:ext cx="10021888" cy="7518400"/>
          </a:xfrm>
          <a:ln/>
        </p:spPr>
      </p:sp>
      <p:sp>
        <p:nvSpPr>
          <p:cNvPr id="5123" name="Rectangle 3"/>
          <p:cNvSpPr>
            <a:spLocks noChangeArrowheads="1"/>
          </p:cNvSpPr>
          <p:nvPr/>
        </p:nvSpPr>
        <p:spPr bwMode="auto">
          <a:xfrm>
            <a:off x="914400" y="7797800"/>
            <a:ext cx="5029200" cy="1041400"/>
          </a:xfrm>
          <a:prstGeom prst="rect">
            <a:avLst/>
          </a:prstGeom>
          <a:noFill/>
          <a:ln w="9525">
            <a:noFill/>
            <a:miter lim="800000"/>
            <a:headEnd/>
            <a:tailEnd/>
          </a:ln>
          <a:effectLst/>
        </p:spPr>
        <p:txBody>
          <a:bodyPr lIns="89730" tIns="44865" rIns="89730" bIns="44865"/>
          <a:lstStyle/>
          <a:p>
            <a:pPr>
              <a:spcBef>
                <a:spcPct val="30000"/>
              </a:spcBef>
            </a:pPr>
            <a:endParaRPr lang="en-US" sz="1200"/>
          </a:p>
        </p:txBody>
      </p:sp>
      <p:sp>
        <p:nvSpPr>
          <p:cNvPr id="5124" name="Rectangle 4"/>
          <p:cNvSpPr>
            <a:spLocks noGrp="1" noChangeArrowheads="1"/>
          </p:cNvSpPr>
          <p:nvPr>
            <p:ph type="body" idx="1"/>
          </p:nvPr>
        </p:nvSpPr>
        <p:spPr>
          <a:xfrm>
            <a:off x="857250" y="8128001"/>
            <a:ext cx="5029200" cy="711200"/>
          </a:xfrm>
        </p:spPr>
        <p:txBody>
          <a:bodyPr/>
          <a:lstStyle/>
          <a:p>
            <a:endParaRPr lang="en-US" dirty="0">
              <a:latin typeface="Arial" pitchFamily="34" charset="0"/>
              <a:cs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68</a:t>
            </a:fld>
            <a:endParaRPr lang="en-US"/>
          </a:p>
        </p:txBody>
      </p:sp>
      <p:sp>
        <p:nvSpPr>
          <p:cNvPr id="5122" name="Rectangle 2"/>
          <p:cNvSpPr>
            <a:spLocks noGrp="1" noRot="1" noChangeAspect="1" noChangeArrowheads="1" noTextEdit="1"/>
          </p:cNvSpPr>
          <p:nvPr>
            <p:ph type="sldImg"/>
          </p:nvPr>
        </p:nvSpPr>
        <p:spPr>
          <a:xfrm>
            <a:off x="-1581150" y="508000"/>
            <a:ext cx="10021888" cy="7518400"/>
          </a:xfrm>
          <a:ln/>
        </p:spPr>
      </p:sp>
      <p:sp>
        <p:nvSpPr>
          <p:cNvPr id="5123" name="Rectangle 3"/>
          <p:cNvSpPr>
            <a:spLocks noChangeArrowheads="1"/>
          </p:cNvSpPr>
          <p:nvPr/>
        </p:nvSpPr>
        <p:spPr bwMode="auto">
          <a:xfrm>
            <a:off x="914400" y="7797800"/>
            <a:ext cx="5029200" cy="1041400"/>
          </a:xfrm>
          <a:prstGeom prst="rect">
            <a:avLst/>
          </a:prstGeom>
          <a:noFill/>
          <a:ln w="9525">
            <a:noFill/>
            <a:miter lim="800000"/>
            <a:headEnd/>
            <a:tailEnd/>
          </a:ln>
          <a:effectLst/>
        </p:spPr>
        <p:txBody>
          <a:bodyPr lIns="89730" tIns="44865" rIns="89730" bIns="44865"/>
          <a:lstStyle/>
          <a:p>
            <a:pPr>
              <a:spcBef>
                <a:spcPct val="30000"/>
              </a:spcBef>
            </a:pPr>
            <a:endParaRPr lang="en-US" sz="1200"/>
          </a:p>
        </p:txBody>
      </p:sp>
      <p:sp>
        <p:nvSpPr>
          <p:cNvPr id="5124" name="Rectangle 4"/>
          <p:cNvSpPr>
            <a:spLocks noGrp="1" noChangeArrowheads="1"/>
          </p:cNvSpPr>
          <p:nvPr>
            <p:ph type="body" idx="1"/>
          </p:nvPr>
        </p:nvSpPr>
        <p:spPr>
          <a:xfrm>
            <a:off x="857250" y="8128001"/>
            <a:ext cx="5029200" cy="711200"/>
          </a:xfrm>
        </p:spPr>
        <p:txBody>
          <a:bodyPr/>
          <a:lstStyle/>
          <a:p>
            <a:endParaRPr lang="en-US" dirty="0">
              <a:latin typeface="Arial" pitchFamily="34" charset="0"/>
              <a:cs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69</a:t>
            </a:fld>
            <a:endParaRPr lang="en-US"/>
          </a:p>
        </p:txBody>
      </p:sp>
      <p:sp>
        <p:nvSpPr>
          <p:cNvPr id="5122" name="Rectangle 2"/>
          <p:cNvSpPr>
            <a:spLocks noGrp="1" noRot="1" noChangeAspect="1" noChangeArrowheads="1" noTextEdit="1"/>
          </p:cNvSpPr>
          <p:nvPr>
            <p:ph type="sldImg"/>
          </p:nvPr>
        </p:nvSpPr>
        <p:spPr>
          <a:xfrm>
            <a:off x="-1581150" y="508000"/>
            <a:ext cx="10021888" cy="7518400"/>
          </a:xfrm>
          <a:ln/>
        </p:spPr>
      </p:sp>
      <p:sp>
        <p:nvSpPr>
          <p:cNvPr id="5123" name="Rectangle 3"/>
          <p:cNvSpPr>
            <a:spLocks noChangeArrowheads="1"/>
          </p:cNvSpPr>
          <p:nvPr/>
        </p:nvSpPr>
        <p:spPr bwMode="auto">
          <a:xfrm>
            <a:off x="914400" y="7797800"/>
            <a:ext cx="5029200" cy="1041400"/>
          </a:xfrm>
          <a:prstGeom prst="rect">
            <a:avLst/>
          </a:prstGeom>
          <a:noFill/>
          <a:ln w="9525">
            <a:noFill/>
            <a:miter lim="800000"/>
            <a:headEnd/>
            <a:tailEnd/>
          </a:ln>
          <a:effectLst/>
        </p:spPr>
        <p:txBody>
          <a:bodyPr lIns="89730" tIns="44865" rIns="89730" bIns="44865"/>
          <a:lstStyle/>
          <a:p>
            <a:pPr>
              <a:spcBef>
                <a:spcPct val="30000"/>
              </a:spcBef>
            </a:pPr>
            <a:endParaRPr lang="en-US" sz="1200"/>
          </a:p>
        </p:txBody>
      </p:sp>
      <p:sp>
        <p:nvSpPr>
          <p:cNvPr id="5124" name="Rectangle 4"/>
          <p:cNvSpPr>
            <a:spLocks noGrp="1" noChangeArrowheads="1"/>
          </p:cNvSpPr>
          <p:nvPr>
            <p:ph type="body" idx="1"/>
          </p:nvPr>
        </p:nvSpPr>
        <p:spPr>
          <a:xfrm>
            <a:off x="857250" y="8128001"/>
            <a:ext cx="5029200" cy="711200"/>
          </a:xfrm>
        </p:spPr>
        <p:txBody>
          <a:bodyPr/>
          <a:lstStyle/>
          <a:p>
            <a:endParaRPr lang="en-US" dirty="0">
              <a:latin typeface="Arial" pitchFamily="34" charset="0"/>
              <a:cs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70</a:t>
            </a:fld>
            <a:endParaRPr lang="en-US"/>
          </a:p>
        </p:txBody>
      </p:sp>
      <p:sp>
        <p:nvSpPr>
          <p:cNvPr id="5122" name="Rectangle 2"/>
          <p:cNvSpPr>
            <a:spLocks noGrp="1" noRot="1" noChangeAspect="1" noChangeArrowheads="1" noTextEdit="1"/>
          </p:cNvSpPr>
          <p:nvPr>
            <p:ph type="sldImg"/>
          </p:nvPr>
        </p:nvSpPr>
        <p:spPr>
          <a:xfrm>
            <a:off x="-1581150" y="508000"/>
            <a:ext cx="10021888" cy="7518400"/>
          </a:xfrm>
          <a:ln/>
        </p:spPr>
      </p:sp>
      <p:sp>
        <p:nvSpPr>
          <p:cNvPr id="5123" name="Rectangle 3"/>
          <p:cNvSpPr>
            <a:spLocks noChangeArrowheads="1"/>
          </p:cNvSpPr>
          <p:nvPr/>
        </p:nvSpPr>
        <p:spPr bwMode="auto">
          <a:xfrm>
            <a:off x="914400" y="7797800"/>
            <a:ext cx="5029200" cy="1041400"/>
          </a:xfrm>
          <a:prstGeom prst="rect">
            <a:avLst/>
          </a:prstGeom>
          <a:noFill/>
          <a:ln w="9525">
            <a:noFill/>
            <a:miter lim="800000"/>
            <a:headEnd/>
            <a:tailEnd/>
          </a:ln>
          <a:effectLst/>
        </p:spPr>
        <p:txBody>
          <a:bodyPr lIns="89730" tIns="44865" rIns="89730" bIns="44865"/>
          <a:lstStyle/>
          <a:p>
            <a:pPr>
              <a:spcBef>
                <a:spcPct val="30000"/>
              </a:spcBef>
            </a:pPr>
            <a:endParaRPr lang="en-US" sz="1200"/>
          </a:p>
        </p:txBody>
      </p:sp>
      <p:sp>
        <p:nvSpPr>
          <p:cNvPr id="5124" name="Rectangle 4"/>
          <p:cNvSpPr>
            <a:spLocks noGrp="1" noChangeArrowheads="1"/>
          </p:cNvSpPr>
          <p:nvPr>
            <p:ph type="body" idx="1"/>
          </p:nvPr>
        </p:nvSpPr>
        <p:spPr>
          <a:xfrm>
            <a:off x="857250" y="8128001"/>
            <a:ext cx="5029200" cy="711200"/>
          </a:xfrm>
        </p:spPr>
        <p:txBody>
          <a:bodyPr/>
          <a:lstStyle/>
          <a:p>
            <a:endParaRPr lang="en-US" dirty="0">
              <a:latin typeface="Arial" pitchFamily="34" charset="0"/>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10</a:t>
            </a:fld>
            <a:endParaRPr lang="en-US"/>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71</a:t>
            </a:fld>
            <a:endParaRPr lang="en-US"/>
          </a:p>
        </p:txBody>
      </p:sp>
      <p:sp>
        <p:nvSpPr>
          <p:cNvPr id="5122" name="Rectangle 2"/>
          <p:cNvSpPr>
            <a:spLocks noGrp="1" noRot="1" noChangeAspect="1" noChangeArrowheads="1" noTextEdit="1"/>
          </p:cNvSpPr>
          <p:nvPr>
            <p:ph type="sldImg"/>
          </p:nvPr>
        </p:nvSpPr>
        <p:spPr>
          <a:xfrm>
            <a:off x="-1581150" y="508000"/>
            <a:ext cx="10021888" cy="7518400"/>
          </a:xfrm>
          <a:ln/>
        </p:spPr>
      </p:sp>
      <p:sp>
        <p:nvSpPr>
          <p:cNvPr id="5123" name="Rectangle 3"/>
          <p:cNvSpPr>
            <a:spLocks noChangeArrowheads="1"/>
          </p:cNvSpPr>
          <p:nvPr/>
        </p:nvSpPr>
        <p:spPr bwMode="auto">
          <a:xfrm>
            <a:off x="914400" y="7797800"/>
            <a:ext cx="5029200" cy="1041400"/>
          </a:xfrm>
          <a:prstGeom prst="rect">
            <a:avLst/>
          </a:prstGeom>
          <a:noFill/>
          <a:ln w="9525">
            <a:noFill/>
            <a:miter lim="800000"/>
            <a:headEnd/>
            <a:tailEnd/>
          </a:ln>
          <a:effectLst/>
        </p:spPr>
        <p:txBody>
          <a:bodyPr lIns="89730" tIns="44865" rIns="89730" bIns="44865"/>
          <a:lstStyle/>
          <a:p>
            <a:pPr>
              <a:spcBef>
                <a:spcPct val="30000"/>
              </a:spcBef>
            </a:pPr>
            <a:endParaRPr lang="en-US" sz="1200"/>
          </a:p>
        </p:txBody>
      </p:sp>
      <p:sp>
        <p:nvSpPr>
          <p:cNvPr id="5124" name="Rectangle 4"/>
          <p:cNvSpPr>
            <a:spLocks noGrp="1" noChangeArrowheads="1"/>
          </p:cNvSpPr>
          <p:nvPr>
            <p:ph type="body" idx="1"/>
          </p:nvPr>
        </p:nvSpPr>
        <p:spPr>
          <a:xfrm>
            <a:off x="857250" y="8128001"/>
            <a:ext cx="5029200" cy="711200"/>
          </a:xfrm>
        </p:spPr>
        <p:txBody>
          <a:bodyPr/>
          <a:lstStyle/>
          <a:p>
            <a:endParaRPr lang="en-US" dirty="0">
              <a:latin typeface="Arial" pitchFamily="34" charset="0"/>
              <a:cs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72</a:t>
            </a:fld>
            <a:endParaRPr lang="en-US"/>
          </a:p>
        </p:txBody>
      </p:sp>
      <p:sp>
        <p:nvSpPr>
          <p:cNvPr id="5122" name="Rectangle 2"/>
          <p:cNvSpPr>
            <a:spLocks noGrp="1" noRot="1" noChangeAspect="1" noChangeArrowheads="1" noTextEdit="1"/>
          </p:cNvSpPr>
          <p:nvPr>
            <p:ph type="sldImg"/>
          </p:nvPr>
        </p:nvSpPr>
        <p:spPr>
          <a:xfrm>
            <a:off x="-1581150" y="508000"/>
            <a:ext cx="10021888" cy="7518400"/>
          </a:xfrm>
          <a:ln/>
        </p:spPr>
      </p:sp>
      <p:sp>
        <p:nvSpPr>
          <p:cNvPr id="5123" name="Rectangle 3"/>
          <p:cNvSpPr>
            <a:spLocks noChangeArrowheads="1"/>
          </p:cNvSpPr>
          <p:nvPr/>
        </p:nvSpPr>
        <p:spPr bwMode="auto">
          <a:xfrm>
            <a:off x="914400" y="7797800"/>
            <a:ext cx="5029200" cy="1041400"/>
          </a:xfrm>
          <a:prstGeom prst="rect">
            <a:avLst/>
          </a:prstGeom>
          <a:noFill/>
          <a:ln w="9525">
            <a:noFill/>
            <a:miter lim="800000"/>
            <a:headEnd/>
            <a:tailEnd/>
          </a:ln>
          <a:effectLst/>
        </p:spPr>
        <p:txBody>
          <a:bodyPr lIns="89730" tIns="44865" rIns="89730" bIns="44865"/>
          <a:lstStyle/>
          <a:p>
            <a:pPr>
              <a:spcBef>
                <a:spcPct val="30000"/>
              </a:spcBef>
            </a:pPr>
            <a:endParaRPr lang="en-US" sz="1200"/>
          </a:p>
        </p:txBody>
      </p:sp>
      <p:sp>
        <p:nvSpPr>
          <p:cNvPr id="5124" name="Rectangle 4"/>
          <p:cNvSpPr>
            <a:spLocks noGrp="1" noChangeArrowheads="1"/>
          </p:cNvSpPr>
          <p:nvPr>
            <p:ph type="body" idx="1"/>
          </p:nvPr>
        </p:nvSpPr>
        <p:spPr>
          <a:xfrm>
            <a:off x="857250" y="8128001"/>
            <a:ext cx="5029200" cy="711200"/>
          </a:xfrm>
        </p:spPr>
        <p:txBody>
          <a:bodyPr/>
          <a:lstStyle/>
          <a:p>
            <a:endParaRPr lang="en-US" dirty="0">
              <a:latin typeface="Arial" pitchFamily="34" charset="0"/>
              <a:cs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73</a:t>
            </a:fld>
            <a:endParaRPr lang="en-US"/>
          </a:p>
        </p:txBody>
      </p:sp>
      <p:sp>
        <p:nvSpPr>
          <p:cNvPr id="5122" name="Rectangle 2"/>
          <p:cNvSpPr>
            <a:spLocks noGrp="1" noRot="1" noChangeAspect="1" noChangeArrowheads="1" noTextEdit="1"/>
          </p:cNvSpPr>
          <p:nvPr>
            <p:ph type="sldImg"/>
          </p:nvPr>
        </p:nvSpPr>
        <p:spPr>
          <a:xfrm>
            <a:off x="-1581150" y="508000"/>
            <a:ext cx="10021888" cy="7518400"/>
          </a:xfrm>
          <a:ln/>
        </p:spPr>
      </p:sp>
      <p:sp>
        <p:nvSpPr>
          <p:cNvPr id="5123" name="Rectangle 3"/>
          <p:cNvSpPr>
            <a:spLocks noChangeArrowheads="1"/>
          </p:cNvSpPr>
          <p:nvPr/>
        </p:nvSpPr>
        <p:spPr bwMode="auto">
          <a:xfrm>
            <a:off x="914400" y="7797800"/>
            <a:ext cx="5029200" cy="1041400"/>
          </a:xfrm>
          <a:prstGeom prst="rect">
            <a:avLst/>
          </a:prstGeom>
          <a:noFill/>
          <a:ln w="9525">
            <a:noFill/>
            <a:miter lim="800000"/>
            <a:headEnd/>
            <a:tailEnd/>
          </a:ln>
          <a:effectLst/>
        </p:spPr>
        <p:txBody>
          <a:bodyPr lIns="89730" tIns="44865" rIns="89730" bIns="44865"/>
          <a:lstStyle/>
          <a:p>
            <a:pPr>
              <a:spcBef>
                <a:spcPct val="30000"/>
              </a:spcBef>
            </a:pPr>
            <a:endParaRPr lang="en-US" sz="1200"/>
          </a:p>
        </p:txBody>
      </p:sp>
      <p:sp>
        <p:nvSpPr>
          <p:cNvPr id="5124" name="Rectangle 4"/>
          <p:cNvSpPr>
            <a:spLocks noGrp="1" noChangeArrowheads="1"/>
          </p:cNvSpPr>
          <p:nvPr>
            <p:ph type="body" idx="1"/>
          </p:nvPr>
        </p:nvSpPr>
        <p:spPr>
          <a:xfrm>
            <a:off x="857250" y="8128001"/>
            <a:ext cx="5029200" cy="711200"/>
          </a:xfrm>
        </p:spPr>
        <p:txBody>
          <a:bodyPr/>
          <a:lstStyle/>
          <a:p>
            <a:endParaRPr lang="en-US" dirty="0">
              <a:latin typeface="Arial" pitchFamily="34" charset="0"/>
              <a:cs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74</a:t>
            </a:fld>
            <a:endParaRPr lang="en-US"/>
          </a:p>
        </p:txBody>
      </p:sp>
      <p:sp>
        <p:nvSpPr>
          <p:cNvPr id="5122" name="Rectangle 2"/>
          <p:cNvSpPr>
            <a:spLocks noGrp="1" noRot="1" noChangeAspect="1" noChangeArrowheads="1" noTextEdit="1"/>
          </p:cNvSpPr>
          <p:nvPr>
            <p:ph type="sldImg"/>
          </p:nvPr>
        </p:nvSpPr>
        <p:spPr>
          <a:xfrm>
            <a:off x="-1581150" y="508000"/>
            <a:ext cx="10021888" cy="7518400"/>
          </a:xfrm>
          <a:ln/>
        </p:spPr>
      </p:sp>
      <p:sp>
        <p:nvSpPr>
          <p:cNvPr id="5123" name="Rectangle 3"/>
          <p:cNvSpPr>
            <a:spLocks noChangeArrowheads="1"/>
          </p:cNvSpPr>
          <p:nvPr/>
        </p:nvSpPr>
        <p:spPr bwMode="auto">
          <a:xfrm>
            <a:off x="914400" y="7797800"/>
            <a:ext cx="5029200" cy="1041400"/>
          </a:xfrm>
          <a:prstGeom prst="rect">
            <a:avLst/>
          </a:prstGeom>
          <a:noFill/>
          <a:ln w="9525">
            <a:noFill/>
            <a:miter lim="800000"/>
            <a:headEnd/>
            <a:tailEnd/>
          </a:ln>
          <a:effectLst/>
        </p:spPr>
        <p:txBody>
          <a:bodyPr lIns="89730" tIns="44865" rIns="89730" bIns="44865"/>
          <a:lstStyle/>
          <a:p>
            <a:pPr>
              <a:spcBef>
                <a:spcPct val="30000"/>
              </a:spcBef>
            </a:pPr>
            <a:endParaRPr lang="en-US" sz="1200"/>
          </a:p>
        </p:txBody>
      </p:sp>
      <p:sp>
        <p:nvSpPr>
          <p:cNvPr id="5124" name="Rectangle 4"/>
          <p:cNvSpPr>
            <a:spLocks noGrp="1" noChangeArrowheads="1"/>
          </p:cNvSpPr>
          <p:nvPr>
            <p:ph type="body" idx="1"/>
          </p:nvPr>
        </p:nvSpPr>
        <p:spPr>
          <a:xfrm>
            <a:off x="857250" y="8128001"/>
            <a:ext cx="5029200" cy="711200"/>
          </a:xfrm>
        </p:spPr>
        <p:txBody>
          <a:bodyPr/>
          <a:lstStyle/>
          <a:p>
            <a:endParaRPr lang="en-US" dirty="0">
              <a:latin typeface="Arial" pitchFamily="34" charset="0"/>
              <a:cs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75</a:t>
            </a:fld>
            <a:endParaRPr lang="en-US"/>
          </a:p>
        </p:txBody>
      </p:sp>
      <p:sp>
        <p:nvSpPr>
          <p:cNvPr id="5122" name="Rectangle 2"/>
          <p:cNvSpPr>
            <a:spLocks noGrp="1" noRot="1" noChangeAspect="1" noChangeArrowheads="1" noTextEdit="1"/>
          </p:cNvSpPr>
          <p:nvPr>
            <p:ph type="sldImg"/>
          </p:nvPr>
        </p:nvSpPr>
        <p:spPr>
          <a:xfrm>
            <a:off x="-1581150" y="508000"/>
            <a:ext cx="10021888" cy="7518400"/>
          </a:xfrm>
          <a:ln/>
        </p:spPr>
      </p:sp>
      <p:sp>
        <p:nvSpPr>
          <p:cNvPr id="5123" name="Rectangle 3"/>
          <p:cNvSpPr>
            <a:spLocks noChangeArrowheads="1"/>
          </p:cNvSpPr>
          <p:nvPr/>
        </p:nvSpPr>
        <p:spPr bwMode="auto">
          <a:xfrm>
            <a:off x="914400" y="7797800"/>
            <a:ext cx="5029200" cy="1041400"/>
          </a:xfrm>
          <a:prstGeom prst="rect">
            <a:avLst/>
          </a:prstGeom>
          <a:noFill/>
          <a:ln w="9525">
            <a:noFill/>
            <a:miter lim="800000"/>
            <a:headEnd/>
            <a:tailEnd/>
          </a:ln>
          <a:effectLst/>
        </p:spPr>
        <p:txBody>
          <a:bodyPr lIns="89730" tIns="44865" rIns="89730" bIns="44865"/>
          <a:lstStyle/>
          <a:p>
            <a:pPr>
              <a:spcBef>
                <a:spcPct val="30000"/>
              </a:spcBef>
            </a:pPr>
            <a:endParaRPr lang="en-US" sz="1200"/>
          </a:p>
        </p:txBody>
      </p:sp>
      <p:sp>
        <p:nvSpPr>
          <p:cNvPr id="5124" name="Rectangle 4"/>
          <p:cNvSpPr>
            <a:spLocks noGrp="1" noChangeArrowheads="1"/>
          </p:cNvSpPr>
          <p:nvPr>
            <p:ph type="body" idx="1"/>
          </p:nvPr>
        </p:nvSpPr>
        <p:spPr>
          <a:xfrm>
            <a:off x="857250" y="8128001"/>
            <a:ext cx="5029200" cy="711200"/>
          </a:xfrm>
        </p:spPr>
        <p:txBody>
          <a:bodyPr/>
          <a:lstStyle/>
          <a:p>
            <a:endParaRPr lang="en-US" dirty="0">
              <a:latin typeface="Arial" pitchFamily="34" charset="0"/>
              <a:cs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76</a:t>
            </a:fld>
            <a:endParaRPr lang="en-US"/>
          </a:p>
        </p:txBody>
      </p:sp>
      <p:sp>
        <p:nvSpPr>
          <p:cNvPr id="5122" name="Rectangle 2"/>
          <p:cNvSpPr>
            <a:spLocks noGrp="1" noRot="1" noChangeAspect="1" noChangeArrowheads="1" noTextEdit="1"/>
          </p:cNvSpPr>
          <p:nvPr>
            <p:ph type="sldImg"/>
          </p:nvPr>
        </p:nvSpPr>
        <p:spPr>
          <a:xfrm>
            <a:off x="-1581150" y="508000"/>
            <a:ext cx="10021888" cy="7518400"/>
          </a:xfrm>
          <a:ln/>
        </p:spPr>
      </p:sp>
      <p:sp>
        <p:nvSpPr>
          <p:cNvPr id="5123" name="Rectangle 3"/>
          <p:cNvSpPr>
            <a:spLocks noChangeArrowheads="1"/>
          </p:cNvSpPr>
          <p:nvPr/>
        </p:nvSpPr>
        <p:spPr bwMode="auto">
          <a:xfrm>
            <a:off x="914400" y="7797800"/>
            <a:ext cx="5029200" cy="1041400"/>
          </a:xfrm>
          <a:prstGeom prst="rect">
            <a:avLst/>
          </a:prstGeom>
          <a:noFill/>
          <a:ln w="9525">
            <a:noFill/>
            <a:miter lim="800000"/>
            <a:headEnd/>
            <a:tailEnd/>
          </a:ln>
          <a:effectLst/>
        </p:spPr>
        <p:txBody>
          <a:bodyPr lIns="89730" tIns="44865" rIns="89730" bIns="44865"/>
          <a:lstStyle/>
          <a:p>
            <a:pPr>
              <a:spcBef>
                <a:spcPct val="30000"/>
              </a:spcBef>
            </a:pPr>
            <a:endParaRPr lang="en-US" sz="1200"/>
          </a:p>
        </p:txBody>
      </p:sp>
      <p:sp>
        <p:nvSpPr>
          <p:cNvPr id="5124" name="Rectangle 4"/>
          <p:cNvSpPr>
            <a:spLocks noGrp="1" noChangeArrowheads="1"/>
          </p:cNvSpPr>
          <p:nvPr>
            <p:ph type="body" idx="1"/>
          </p:nvPr>
        </p:nvSpPr>
        <p:spPr>
          <a:xfrm>
            <a:off x="857250" y="8128001"/>
            <a:ext cx="5029200" cy="711200"/>
          </a:xfrm>
        </p:spPr>
        <p:txBody>
          <a:bodyPr/>
          <a:lstStyle/>
          <a:p>
            <a:endParaRPr lang="en-US" dirty="0">
              <a:latin typeface="Arial" pitchFamily="34" charset="0"/>
              <a:cs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77</a:t>
            </a:fld>
            <a:endParaRPr lang="en-US"/>
          </a:p>
        </p:txBody>
      </p:sp>
      <p:sp>
        <p:nvSpPr>
          <p:cNvPr id="5122" name="Rectangle 2"/>
          <p:cNvSpPr>
            <a:spLocks noGrp="1" noRot="1" noChangeAspect="1" noChangeArrowheads="1" noTextEdit="1"/>
          </p:cNvSpPr>
          <p:nvPr>
            <p:ph type="sldImg"/>
          </p:nvPr>
        </p:nvSpPr>
        <p:spPr>
          <a:xfrm>
            <a:off x="-1581150" y="508000"/>
            <a:ext cx="10021888" cy="7518400"/>
          </a:xfrm>
          <a:ln/>
        </p:spPr>
      </p:sp>
      <p:sp>
        <p:nvSpPr>
          <p:cNvPr id="5123" name="Rectangle 3"/>
          <p:cNvSpPr>
            <a:spLocks noChangeArrowheads="1"/>
          </p:cNvSpPr>
          <p:nvPr/>
        </p:nvSpPr>
        <p:spPr bwMode="auto">
          <a:xfrm>
            <a:off x="914400" y="7797800"/>
            <a:ext cx="5029200" cy="1041400"/>
          </a:xfrm>
          <a:prstGeom prst="rect">
            <a:avLst/>
          </a:prstGeom>
          <a:noFill/>
          <a:ln w="9525">
            <a:noFill/>
            <a:miter lim="800000"/>
            <a:headEnd/>
            <a:tailEnd/>
          </a:ln>
          <a:effectLst/>
        </p:spPr>
        <p:txBody>
          <a:bodyPr lIns="89730" tIns="44865" rIns="89730" bIns="44865"/>
          <a:lstStyle/>
          <a:p>
            <a:pPr>
              <a:spcBef>
                <a:spcPct val="30000"/>
              </a:spcBef>
            </a:pPr>
            <a:endParaRPr lang="en-US" sz="1200"/>
          </a:p>
        </p:txBody>
      </p:sp>
      <p:sp>
        <p:nvSpPr>
          <p:cNvPr id="5124" name="Rectangle 4"/>
          <p:cNvSpPr>
            <a:spLocks noGrp="1" noChangeArrowheads="1"/>
          </p:cNvSpPr>
          <p:nvPr>
            <p:ph type="body" idx="1"/>
          </p:nvPr>
        </p:nvSpPr>
        <p:spPr>
          <a:xfrm>
            <a:off x="857250" y="8128001"/>
            <a:ext cx="5029200" cy="711200"/>
          </a:xfrm>
        </p:spPr>
        <p:txBody>
          <a:bodyPr/>
          <a:lstStyle/>
          <a:p>
            <a:endParaRPr lang="en-US" dirty="0">
              <a:latin typeface="Arial" pitchFamily="34" charset="0"/>
              <a:cs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78</a:t>
            </a:fld>
            <a:endParaRPr lang="en-US"/>
          </a:p>
        </p:txBody>
      </p:sp>
      <p:sp>
        <p:nvSpPr>
          <p:cNvPr id="5122" name="Rectangle 2"/>
          <p:cNvSpPr>
            <a:spLocks noGrp="1" noRot="1" noChangeAspect="1" noChangeArrowheads="1" noTextEdit="1"/>
          </p:cNvSpPr>
          <p:nvPr>
            <p:ph type="sldImg"/>
          </p:nvPr>
        </p:nvSpPr>
        <p:spPr>
          <a:xfrm>
            <a:off x="-1581150" y="508000"/>
            <a:ext cx="10021888" cy="7518400"/>
          </a:xfrm>
          <a:ln/>
        </p:spPr>
      </p:sp>
      <p:sp>
        <p:nvSpPr>
          <p:cNvPr id="5123" name="Rectangle 3"/>
          <p:cNvSpPr>
            <a:spLocks noChangeArrowheads="1"/>
          </p:cNvSpPr>
          <p:nvPr/>
        </p:nvSpPr>
        <p:spPr bwMode="auto">
          <a:xfrm>
            <a:off x="914400" y="7797800"/>
            <a:ext cx="5029200" cy="1041400"/>
          </a:xfrm>
          <a:prstGeom prst="rect">
            <a:avLst/>
          </a:prstGeom>
          <a:noFill/>
          <a:ln w="9525">
            <a:noFill/>
            <a:miter lim="800000"/>
            <a:headEnd/>
            <a:tailEnd/>
          </a:ln>
          <a:effectLst/>
        </p:spPr>
        <p:txBody>
          <a:bodyPr lIns="89730" tIns="44865" rIns="89730" bIns="44865"/>
          <a:lstStyle/>
          <a:p>
            <a:pPr>
              <a:spcBef>
                <a:spcPct val="30000"/>
              </a:spcBef>
            </a:pPr>
            <a:endParaRPr lang="en-US" sz="1200"/>
          </a:p>
        </p:txBody>
      </p:sp>
      <p:sp>
        <p:nvSpPr>
          <p:cNvPr id="5124" name="Rectangle 4"/>
          <p:cNvSpPr>
            <a:spLocks noGrp="1" noChangeArrowheads="1"/>
          </p:cNvSpPr>
          <p:nvPr>
            <p:ph type="body" idx="1"/>
          </p:nvPr>
        </p:nvSpPr>
        <p:spPr>
          <a:xfrm>
            <a:off x="857250" y="8128001"/>
            <a:ext cx="5029200" cy="711200"/>
          </a:xfrm>
        </p:spPr>
        <p:txBody>
          <a:bodyPr/>
          <a:lstStyle/>
          <a:p>
            <a:endParaRPr lang="en-US" dirty="0">
              <a:latin typeface="Arial" pitchFamily="34" charset="0"/>
              <a:cs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79</a:t>
            </a:fld>
            <a:endParaRPr lang="en-US"/>
          </a:p>
        </p:txBody>
      </p:sp>
      <p:sp>
        <p:nvSpPr>
          <p:cNvPr id="5122" name="Rectangle 2"/>
          <p:cNvSpPr>
            <a:spLocks noGrp="1" noRot="1" noChangeAspect="1" noChangeArrowheads="1" noTextEdit="1"/>
          </p:cNvSpPr>
          <p:nvPr>
            <p:ph type="sldImg"/>
          </p:nvPr>
        </p:nvSpPr>
        <p:spPr>
          <a:xfrm>
            <a:off x="-1581150" y="508000"/>
            <a:ext cx="10021888" cy="7518400"/>
          </a:xfrm>
          <a:ln/>
        </p:spPr>
      </p:sp>
      <p:sp>
        <p:nvSpPr>
          <p:cNvPr id="5123" name="Rectangle 3"/>
          <p:cNvSpPr>
            <a:spLocks noChangeArrowheads="1"/>
          </p:cNvSpPr>
          <p:nvPr/>
        </p:nvSpPr>
        <p:spPr bwMode="auto">
          <a:xfrm>
            <a:off x="914400" y="7797800"/>
            <a:ext cx="5029200" cy="1041400"/>
          </a:xfrm>
          <a:prstGeom prst="rect">
            <a:avLst/>
          </a:prstGeom>
          <a:noFill/>
          <a:ln w="9525">
            <a:noFill/>
            <a:miter lim="800000"/>
            <a:headEnd/>
            <a:tailEnd/>
          </a:ln>
          <a:effectLst/>
        </p:spPr>
        <p:txBody>
          <a:bodyPr lIns="89730" tIns="44865" rIns="89730" bIns="44865"/>
          <a:lstStyle/>
          <a:p>
            <a:pPr>
              <a:spcBef>
                <a:spcPct val="30000"/>
              </a:spcBef>
            </a:pPr>
            <a:endParaRPr lang="en-US" sz="1200"/>
          </a:p>
        </p:txBody>
      </p:sp>
      <p:sp>
        <p:nvSpPr>
          <p:cNvPr id="5124" name="Rectangle 4"/>
          <p:cNvSpPr>
            <a:spLocks noGrp="1" noChangeArrowheads="1"/>
          </p:cNvSpPr>
          <p:nvPr>
            <p:ph type="body" idx="1"/>
          </p:nvPr>
        </p:nvSpPr>
        <p:spPr>
          <a:xfrm>
            <a:off x="857250" y="8128001"/>
            <a:ext cx="5029200" cy="711200"/>
          </a:xfrm>
        </p:spPr>
        <p:txBody>
          <a:bodyPr/>
          <a:lstStyle/>
          <a:p>
            <a:endParaRPr lang="en-US" dirty="0">
              <a:latin typeface="Arial" pitchFamily="34" charset="0"/>
              <a:cs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80</a:t>
            </a:fld>
            <a:endParaRPr lang="en-US"/>
          </a:p>
        </p:txBody>
      </p:sp>
      <p:sp>
        <p:nvSpPr>
          <p:cNvPr id="5122" name="Rectangle 2"/>
          <p:cNvSpPr>
            <a:spLocks noGrp="1" noRot="1" noChangeAspect="1" noChangeArrowheads="1" noTextEdit="1"/>
          </p:cNvSpPr>
          <p:nvPr>
            <p:ph type="sldImg"/>
          </p:nvPr>
        </p:nvSpPr>
        <p:spPr>
          <a:xfrm>
            <a:off x="-1581150" y="508000"/>
            <a:ext cx="10021888" cy="7518400"/>
          </a:xfrm>
          <a:ln/>
        </p:spPr>
      </p:sp>
      <p:sp>
        <p:nvSpPr>
          <p:cNvPr id="5123" name="Rectangle 3"/>
          <p:cNvSpPr>
            <a:spLocks noChangeArrowheads="1"/>
          </p:cNvSpPr>
          <p:nvPr/>
        </p:nvSpPr>
        <p:spPr bwMode="auto">
          <a:xfrm>
            <a:off x="914400" y="7797800"/>
            <a:ext cx="5029200" cy="1041400"/>
          </a:xfrm>
          <a:prstGeom prst="rect">
            <a:avLst/>
          </a:prstGeom>
          <a:noFill/>
          <a:ln w="9525">
            <a:noFill/>
            <a:miter lim="800000"/>
            <a:headEnd/>
            <a:tailEnd/>
          </a:ln>
          <a:effectLst/>
        </p:spPr>
        <p:txBody>
          <a:bodyPr lIns="89730" tIns="44865" rIns="89730" bIns="44865"/>
          <a:lstStyle/>
          <a:p>
            <a:pPr>
              <a:spcBef>
                <a:spcPct val="30000"/>
              </a:spcBef>
            </a:pPr>
            <a:endParaRPr lang="en-US" sz="1200"/>
          </a:p>
        </p:txBody>
      </p:sp>
      <p:sp>
        <p:nvSpPr>
          <p:cNvPr id="5124" name="Rectangle 4"/>
          <p:cNvSpPr>
            <a:spLocks noGrp="1" noChangeArrowheads="1"/>
          </p:cNvSpPr>
          <p:nvPr>
            <p:ph type="body" idx="1"/>
          </p:nvPr>
        </p:nvSpPr>
        <p:spPr>
          <a:xfrm>
            <a:off x="857250" y="8128001"/>
            <a:ext cx="5029200" cy="711200"/>
          </a:xfrm>
        </p:spPr>
        <p:txBody>
          <a:bodyPr/>
          <a:lstStyle/>
          <a:p>
            <a:endParaRPr lang="en-US" dirty="0">
              <a:latin typeface="Arial" pitchFamily="34" charset="0"/>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11</a:t>
            </a:fld>
            <a:endParaRPr lang="en-US"/>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81</a:t>
            </a:fld>
            <a:endParaRPr lang="en-US"/>
          </a:p>
        </p:txBody>
      </p:sp>
      <p:sp>
        <p:nvSpPr>
          <p:cNvPr id="5122" name="Rectangle 2"/>
          <p:cNvSpPr>
            <a:spLocks noGrp="1" noRot="1" noChangeAspect="1" noChangeArrowheads="1" noTextEdit="1"/>
          </p:cNvSpPr>
          <p:nvPr>
            <p:ph type="sldImg"/>
          </p:nvPr>
        </p:nvSpPr>
        <p:spPr>
          <a:xfrm>
            <a:off x="-1581150" y="508000"/>
            <a:ext cx="10021888" cy="7518400"/>
          </a:xfrm>
          <a:ln/>
        </p:spPr>
      </p:sp>
      <p:sp>
        <p:nvSpPr>
          <p:cNvPr id="5123" name="Rectangle 3"/>
          <p:cNvSpPr>
            <a:spLocks noChangeArrowheads="1"/>
          </p:cNvSpPr>
          <p:nvPr/>
        </p:nvSpPr>
        <p:spPr bwMode="auto">
          <a:xfrm>
            <a:off x="914400" y="7797800"/>
            <a:ext cx="5029200" cy="1041400"/>
          </a:xfrm>
          <a:prstGeom prst="rect">
            <a:avLst/>
          </a:prstGeom>
          <a:noFill/>
          <a:ln w="9525">
            <a:noFill/>
            <a:miter lim="800000"/>
            <a:headEnd/>
            <a:tailEnd/>
          </a:ln>
          <a:effectLst/>
        </p:spPr>
        <p:txBody>
          <a:bodyPr lIns="89730" tIns="44865" rIns="89730" bIns="44865"/>
          <a:lstStyle/>
          <a:p>
            <a:pPr>
              <a:spcBef>
                <a:spcPct val="30000"/>
              </a:spcBef>
            </a:pPr>
            <a:endParaRPr lang="en-US" sz="1200"/>
          </a:p>
        </p:txBody>
      </p:sp>
      <p:sp>
        <p:nvSpPr>
          <p:cNvPr id="5124" name="Rectangle 4"/>
          <p:cNvSpPr>
            <a:spLocks noGrp="1" noChangeArrowheads="1"/>
          </p:cNvSpPr>
          <p:nvPr>
            <p:ph type="body" idx="1"/>
          </p:nvPr>
        </p:nvSpPr>
        <p:spPr>
          <a:xfrm>
            <a:off x="857250" y="8128001"/>
            <a:ext cx="5029200" cy="711200"/>
          </a:xfrm>
        </p:spPr>
        <p:txBody>
          <a:bodyPr/>
          <a:lstStyle/>
          <a:p>
            <a:endParaRPr lang="en-US" dirty="0">
              <a:latin typeface="Arial" pitchFamily="34" charset="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12</a:t>
            </a:fld>
            <a:endParaRPr lang="en-US"/>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13</a:t>
            </a:fld>
            <a:endParaRPr lang="en-US"/>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14</a:t>
            </a:fld>
            <a:endParaRPr lang="en-US"/>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15</a:t>
            </a:fld>
            <a:endParaRPr lang="en-US"/>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103D35F-B4D3-4861-872F-9D2DD23A404A}" type="datetimeFigureOut">
              <a:rPr lang="en-US" smtClean="0"/>
              <a:t>7/31/2020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735371-DD9C-4F34-B471-722A8054D5B9}" type="slidenum">
              <a:rPr lang="en-US" smtClean="0"/>
              <a:t>‹#›</a:t>
            </a:fld>
            <a:endParaRPr lang="en-US"/>
          </a:p>
        </p:txBody>
      </p:sp>
    </p:spTree>
    <p:extLst>
      <p:ext uri="{BB962C8B-B14F-4D97-AF65-F5344CB8AC3E}">
        <p14:creationId xmlns:p14="http://schemas.microsoft.com/office/powerpoint/2010/main" val="1115835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03D35F-B4D3-4861-872F-9D2DD23A404A}" type="datetimeFigureOut">
              <a:rPr lang="en-US" smtClean="0"/>
              <a:t>7/31/2020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735371-DD9C-4F34-B471-722A8054D5B9}" type="slidenum">
              <a:rPr lang="en-US" smtClean="0"/>
              <a:t>‹#›</a:t>
            </a:fld>
            <a:endParaRPr lang="en-US"/>
          </a:p>
        </p:txBody>
      </p:sp>
    </p:spTree>
    <p:extLst>
      <p:ext uri="{BB962C8B-B14F-4D97-AF65-F5344CB8AC3E}">
        <p14:creationId xmlns:p14="http://schemas.microsoft.com/office/powerpoint/2010/main" val="3963483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03D35F-B4D3-4861-872F-9D2DD23A404A}" type="datetimeFigureOut">
              <a:rPr lang="en-US" smtClean="0"/>
              <a:t>7/31/2020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735371-DD9C-4F34-B471-722A8054D5B9}" type="slidenum">
              <a:rPr lang="en-US" smtClean="0"/>
              <a:t>‹#›</a:t>
            </a:fld>
            <a:endParaRPr lang="en-US"/>
          </a:p>
        </p:txBody>
      </p:sp>
    </p:spTree>
    <p:extLst>
      <p:ext uri="{BB962C8B-B14F-4D97-AF65-F5344CB8AC3E}">
        <p14:creationId xmlns:p14="http://schemas.microsoft.com/office/powerpoint/2010/main" val="808587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03D35F-B4D3-4861-872F-9D2DD23A404A}" type="datetimeFigureOut">
              <a:rPr lang="en-US" smtClean="0"/>
              <a:t>7/31/2020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735371-DD9C-4F34-B471-722A8054D5B9}" type="slidenum">
              <a:rPr lang="en-US" smtClean="0"/>
              <a:t>‹#›</a:t>
            </a:fld>
            <a:endParaRPr lang="en-US"/>
          </a:p>
        </p:txBody>
      </p:sp>
    </p:spTree>
    <p:extLst>
      <p:ext uri="{BB962C8B-B14F-4D97-AF65-F5344CB8AC3E}">
        <p14:creationId xmlns:p14="http://schemas.microsoft.com/office/powerpoint/2010/main" val="2343497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03D35F-B4D3-4861-872F-9D2DD23A404A}" type="datetimeFigureOut">
              <a:rPr lang="en-US" smtClean="0"/>
              <a:t>7/31/2020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735371-DD9C-4F34-B471-722A8054D5B9}" type="slidenum">
              <a:rPr lang="en-US" smtClean="0"/>
              <a:t>‹#›</a:t>
            </a:fld>
            <a:endParaRPr lang="en-US"/>
          </a:p>
        </p:txBody>
      </p:sp>
    </p:spTree>
    <p:extLst>
      <p:ext uri="{BB962C8B-B14F-4D97-AF65-F5344CB8AC3E}">
        <p14:creationId xmlns:p14="http://schemas.microsoft.com/office/powerpoint/2010/main" val="481293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103D35F-B4D3-4861-872F-9D2DD23A404A}" type="datetimeFigureOut">
              <a:rPr lang="en-US" smtClean="0"/>
              <a:t>7/31/2020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735371-DD9C-4F34-B471-722A8054D5B9}" type="slidenum">
              <a:rPr lang="en-US" smtClean="0"/>
              <a:t>‹#›</a:t>
            </a:fld>
            <a:endParaRPr lang="en-US"/>
          </a:p>
        </p:txBody>
      </p:sp>
    </p:spTree>
    <p:extLst>
      <p:ext uri="{BB962C8B-B14F-4D97-AF65-F5344CB8AC3E}">
        <p14:creationId xmlns:p14="http://schemas.microsoft.com/office/powerpoint/2010/main" val="2971080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103D35F-B4D3-4861-872F-9D2DD23A404A}" type="datetimeFigureOut">
              <a:rPr lang="en-US" smtClean="0"/>
              <a:t>7/31/2020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735371-DD9C-4F34-B471-722A8054D5B9}" type="slidenum">
              <a:rPr lang="en-US" smtClean="0"/>
              <a:t>‹#›</a:t>
            </a:fld>
            <a:endParaRPr lang="en-US"/>
          </a:p>
        </p:txBody>
      </p:sp>
    </p:spTree>
    <p:extLst>
      <p:ext uri="{BB962C8B-B14F-4D97-AF65-F5344CB8AC3E}">
        <p14:creationId xmlns:p14="http://schemas.microsoft.com/office/powerpoint/2010/main" val="363845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03D35F-B4D3-4861-872F-9D2DD23A404A}" type="datetimeFigureOut">
              <a:rPr lang="en-US" smtClean="0"/>
              <a:t>7/31/2020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735371-DD9C-4F34-B471-722A8054D5B9}" type="slidenum">
              <a:rPr lang="en-US" smtClean="0"/>
              <a:t>‹#›</a:t>
            </a:fld>
            <a:endParaRPr lang="en-US"/>
          </a:p>
        </p:txBody>
      </p:sp>
    </p:spTree>
    <p:extLst>
      <p:ext uri="{BB962C8B-B14F-4D97-AF65-F5344CB8AC3E}">
        <p14:creationId xmlns:p14="http://schemas.microsoft.com/office/powerpoint/2010/main" val="3513282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03D35F-B4D3-4861-872F-9D2DD23A404A}" type="datetimeFigureOut">
              <a:rPr lang="en-US" smtClean="0"/>
              <a:t>7/31/2020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735371-DD9C-4F34-B471-722A8054D5B9}" type="slidenum">
              <a:rPr lang="en-US" smtClean="0"/>
              <a:t>‹#›</a:t>
            </a:fld>
            <a:endParaRPr lang="en-US"/>
          </a:p>
        </p:txBody>
      </p:sp>
    </p:spTree>
    <p:extLst>
      <p:ext uri="{BB962C8B-B14F-4D97-AF65-F5344CB8AC3E}">
        <p14:creationId xmlns:p14="http://schemas.microsoft.com/office/powerpoint/2010/main" val="992019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03D35F-B4D3-4861-872F-9D2DD23A404A}" type="datetimeFigureOut">
              <a:rPr lang="en-US" smtClean="0"/>
              <a:t>7/31/2020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735371-DD9C-4F34-B471-722A8054D5B9}" type="slidenum">
              <a:rPr lang="en-US" smtClean="0"/>
              <a:t>‹#›</a:t>
            </a:fld>
            <a:endParaRPr lang="en-US"/>
          </a:p>
        </p:txBody>
      </p:sp>
    </p:spTree>
    <p:extLst>
      <p:ext uri="{BB962C8B-B14F-4D97-AF65-F5344CB8AC3E}">
        <p14:creationId xmlns:p14="http://schemas.microsoft.com/office/powerpoint/2010/main" val="2107813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03D35F-B4D3-4861-872F-9D2DD23A404A}" type="datetimeFigureOut">
              <a:rPr lang="en-US" smtClean="0"/>
              <a:t>7/31/2020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735371-DD9C-4F34-B471-722A8054D5B9}" type="slidenum">
              <a:rPr lang="en-US" smtClean="0"/>
              <a:t>‹#›</a:t>
            </a:fld>
            <a:endParaRPr lang="en-US"/>
          </a:p>
        </p:txBody>
      </p:sp>
    </p:spTree>
    <p:extLst>
      <p:ext uri="{BB962C8B-B14F-4D97-AF65-F5344CB8AC3E}">
        <p14:creationId xmlns:p14="http://schemas.microsoft.com/office/powerpoint/2010/main" val="3277259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03D35F-B4D3-4861-872F-9D2DD23A404A}" type="datetimeFigureOut">
              <a:rPr lang="en-US" smtClean="0"/>
              <a:t>7/31/2020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735371-DD9C-4F34-B471-722A8054D5B9}" type="slidenum">
              <a:rPr lang="en-US" smtClean="0"/>
              <a:t>‹#›</a:t>
            </a:fld>
            <a:endParaRPr lang="en-US"/>
          </a:p>
        </p:txBody>
      </p:sp>
    </p:spTree>
    <p:extLst>
      <p:ext uri="{BB962C8B-B14F-4D97-AF65-F5344CB8AC3E}">
        <p14:creationId xmlns:p14="http://schemas.microsoft.com/office/powerpoint/2010/main" val="40375725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www.cvphysiology.com/Blood%20Pressure/BP019.ht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med2.uc.edu/labmanuals/ma/virtuallabs/Vasculature/vesseloverviewSL24_xvid.mp4.mp4"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webslideserver.uc.edu:82/@54/view.apml?u=guest&amp;p=guest"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med2.uc.edu/labmanuals/ma/virtuallabs/Vasculature/vesselwalldetailsSL85_xvid.mp4.mp4"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med2.uc.edu/labmanuals/ma/virtuallabs/Vasculature/vesselwalldetailsSL115_xvid.mp4.mp4" TargetMode="External"/><Relationship Id="rId5" Type="http://schemas.openxmlformats.org/officeDocument/2006/relationships/hyperlink" Target="http://webslideserver.uc.edu:82/@167/view.apml?u=guest&amp;p=guest" TargetMode="External"/><Relationship Id="rId4" Type="http://schemas.openxmlformats.org/officeDocument/2006/relationships/hyperlink" Target="http://webslideserver.uc.edu:82/@139/view.apml?u=guest&amp;p=gues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med2.uc.edu/labmanuals/ma/virtuallabs/Vasculature/mediumartveinSL85_xvid.mp4.mp4"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webslideserver.uc.edu:82/@139/view.apml?u=guest&amp;p=guest"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med2.uc.edu/labmanuals/ma/virtuallabs/Vasculature/mediumarteriolevenuleSL96_xvid.mp4.mp4"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webslideserver.uc.edu:82/@152/view.apml?u=guest&amp;p=guest"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med2.uc.edu/labmanuals/ma/virtuallabs/Vasculature/elasticarterySL31_xvid.mp4.mp4"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hyperlink" Target="http://webslideserver.uc.edu:82/@82/view.apml?u=guest&amp;p=guest"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med2.uc.edu/labmanuals/ma/virtuallabs/Vasculature/elasticarterySL184_xvid.mp4.mp4"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hyperlink" Target="http://webslideserver.uc.edu:82/@223/view.apml?u=guest&amp;p=guest"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med2.uc.edu/labmanuals/ma/virtuallabs/Vasculature/largeveinSL87_xvid.mp4.mp4"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hyperlink" Target="http://webslideserver.uc.edu:82/@104/view.apml?u=guest&amp;p=guest" TargetMode="External"/><Relationship Id="rId4" Type="http://schemas.openxmlformats.org/officeDocument/2006/relationships/hyperlink" Target="http://webslideserver.uc.edu:82/@141/view.apml?u=guest&amp;p=guest"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med2.uc.edu/labmanuals/ma/virtuallabs/Vasculature/vessellayersSL85_xvid.mp4.mp4"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webslideserver.uc.edu:82/@139/view.apml?u=guest&amp;p=guest"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47.jpg"/></Relationships>
</file>

<file path=ppt/slides/_rels/slide8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0" y="1219200"/>
            <a:ext cx="5943600" cy="1323439"/>
          </a:xfrm>
          <a:prstGeom prst="rect">
            <a:avLst/>
          </a:prstGeom>
          <a:noFill/>
        </p:spPr>
        <p:txBody>
          <a:bodyPr>
            <a:spAutoFit/>
          </a:bodyPr>
          <a:lstStyle/>
          <a:p>
            <a:pPr algn="ctr" fontAlgn="auto">
              <a:spcBef>
                <a:spcPts val="0"/>
              </a:spcBef>
              <a:spcAft>
                <a:spcPts val="0"/>
              </a:spcAft>
              <a:defRPr/>
            </a:pPr>
            <a:r>
              <a:rPr lang="en-US" sz="4000" dirty="0">
                <a:solidFill>
                  <a:schemeClr val="accent6">
                    <a:lumMod val="50000"/>
                  </a:schemeClr>
                </a:solidFill>
              </a:rPr>
              <a:t>Vasculature</a:t>
            </a:r>
            <a:endParaRPr lang="en-US" sz="4000" dirty="0">
              <a:solidFill>
                <a:schemeClr val="accent6">
                  <a:lumMod val="50000"/>
                </a:schemeClr>
              </a:solidFill>
              <a:latin typeface="+mn-lt"/>
            </a:endParaRPr>
          </a:p>
          <a:p>
            <a:pPr algn="ctr" fontAlgn="auto">
              <a:spcBef>
                <a:spcPts val="0"/>
              </a:spcBef>
              <a:spcAft>
                <a:spcPts val="0"/>
              </a:spcAft>
              <a:defRPr/>
            </a:pPr>
            <a:r>
              <a:rPr lang="en-US" sz="4000" dirty="0">
                <a:solidFill>
                  <a:schemeClr val="accent6">
                    <a:lumMod val="50000"/>
                  </a:schemeClr>
                </a:solidFill>
                <a:latin typeface="+mn-lt"/>
              </a:rPr>
              <a:t> </a:t>
            </a:r>
            <a:r>
              <a:rPr lang="en-US" sz="4000" dirty="0">
                <a:solidFill>
                  <a:srgbClr val="36174D"/>
                </a:solidFill>
                <a:latin typeface="Chiller" pitchFamily="82" charset="0"/>
              </a:rPr>
              <a:t>Digital Laboratory</a:t>
            </a:r>
          </a:p>
        </p:txBody>
      </p:sp>
      <p:sp>
        <p:nvSpPr>
          <p:cNvPr id="15362" name="TextBox 2"/>
          <p:cNvSpPr txBox="1">
            <a:spLocks noChangeArrowheads="1"/>
          </p:cNvSpPr>
          <p:nvPr/>
        </p:nvSpPr>
        <p:spPr bwMode="auto">
          <a:xfrm>
            <a:off x="180975" y="2667000"/>
            <a:ext cx="8839200" cy="461963"/>
          </a:xfrm>
          <a:prstGeom prst="rect">
            <a:avLst/>
          </a:prstGeom>
          <a:noFill/>
          <a:ln w="9525">
            <a:noFill/>
            <a:miter lim="800000"/>
            <a:headEnd/>
            <a:tailEnd/>
          </a:ln>
        </p:spPr>
        <p:txBody>
          <a:bodyPr>
            <a:spAutoFit/>
          </a:bodyPr>
          <a:lstStyle/>
          <a:p>
            <a:r>
              <a:rPr lang="en-US" sz="2400" b="1" dirty="0">
                <a:solidFill>
                  <a:srgbClr val="7030A0"/>
                </a:solidFill>
                <a:latin typeface="Bradley Hand ITC" pitchFamily="66" charset="0"/>
              </a:rPr>
              <a:t>It’s best to view this in </a:t>
            </a:r>
            <a:r>
              <a:rPr lang="en-US" sz="2400" b="1" i="1" dirty="0">
                <a:solidFill>
                  <a:srgbClr val="7030A0"/>
                </a:solidFill>
                <a:latin typeface="Bradley Hand ITC" pitchFamily="66" charset="0"/>
              </a:rPr>
              <a:t>Slide Show </a:t>
            </a:r>
            <a:r>
              <a:rPr lang="en-US" sz="2400" b="1" dirty="0">
                <a:solidFill>
                  <a:srgbClr val="7030A0"/>
                </a:solidFill>
                <a:latin typeface="Bradley Hand ITC" pitchFamily="66" charset="0"/>
              </a:rPr>
              <a:t>mode, especially for the quizzes.</a:t>
            </a:r>
          </a:p>
        </p:txBody>
      </p:sp>
      <p:sp>
        <p:nvSpPr>
          <p:cNvPr id="8" name="TextBox 7"/>
          <p:cNvSpPr txBox="1"/>
          <p:nvPr/>
        </p:nvSpPr>
        <p:spPr>
          <a:xfrm>
            <a:off x="155575" y="3627243"/>
            <a:ext cx="5486400" cy="3077766"/>
          </a:xfrm>
          <a:prstGeom prst="rect">
            <a:avLst/>
          </a:prstGeom>
          <a:noFill/>
        </p:spPr>
        <p:txBody>
          <a:bodyPr wrap="square">
            <a:spAutoFit/>
          </a:bodyPr>
          <a:lstStyle/>
          <a:p>
            <a:pPr>
              <a:defRPr/>
            </a:pPr>
            <a:r>
              <a:rPr lang="en-US" sz="2600" b="1" dirty="0">
                <a:solidFill>
                  <a:schemeClr val="accent3">
                    <a:lumMod val="50000"/>
                  </a:schemeClr>
                </a:solidFill>
                <a:latin typeface="Bradley Hand ITC" pitchFamily="66" charset="0"/>
              </a:rPr>
              <a:t>This module will take approximately 90 minutes to complete.</a:t>
            </a:r>
          </a:p>
          <a:p>
            <a:pPr>
              <a:defRPr/>
            </a:pPr>
            <a:endParaRPr lang="en-US" sz="1200" b="1" dirty="0">
              <a:solidFill>
                <a:schemeClr val="accent3">
                  <a:lumMod val="50000"/>
                </a:schemeClr>
              </a:solidFill>
              <a:latin typeface="Bradley Hand ITC" pitchFamily="66" charset="0"/>
            </a:endParaRPr>
          </a:p>
          <a:p>
            <a:pPr>
              <a:defRPr/>
            </a:pPr>
            <a:r>
              <a:rPr lang="en-US" sz="2600" b="1" dirty="0">
                <a:solidFill>
                  <a:srgbClr val="C00000"/>
                </a:solidFill>
                <a:latin typeface="Bradley Hand ITC" pitchFamily="66" charset="0"/>
              </a:rPr>
              <a:t>You have already had the basics of blood vessels.  Here, we will review those basics, and then delve deeper into specific features of different types of vessels.</a:t>
            </a:r>
          </a:p>
        </p:txBody>
      </p:sp>
      <p:grpSp>
        <p:nvGrpSpPr>
          <p:cNvPr id="4" name="Group 3"/>
          <p:cNvGrpSpPr/>
          <p:nvPr/>
        </p:nvGrpSpPr>
        <p:grpSpPr>
          <a:xfrm>
            <a:off x="5641975" y="3200400"/>
            <a:ext cx="3425825" cy="3599021"/>
            <a:chOff x="5641975" y="3200400"/>
            <a:chExt cx="3425825" cy="3599021"/>
          </a:xfrm>
        </p:grpSpPr>
        <p:pic>
          <p:nvPicPr>
            <p:cNvPr id="1026" name="Picture 2" descr="http://www.cvphysiology.com/Blood%20Pressure/BP019%20vascular%20network%20R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1975" y="3200400"/>
              <a:ext cx="3333750" cy="34099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670468" y="6553200"/>
              <a:ext cx="3397332" cy="246221"/>
            </a:xfrm>
            <a:prstGeom prst="rect">
              <a:avLst/>
            </a:prstGeom>
          </p:spPr>
          <p:txBody>
            <a:bodyPr wrap="square">
              <a:spAutoFit/>
            </a:bodyPr>
            <a:lstStyle/>
            <a:p>
              <a:r>
                <a:rPr lang="en-US" sz="1000" dirty="0">
                  <a:hlinkClick r:id="rId4"/>
                </a:rPr>
                <a:t>http://www.cvphysiology.com/Blood%20Pressure/BP019.htm</a:t>
              </a:r>
              <a:endParaRPr lang="en-US" dirty="0"/>
            </a:p>
          </p:txBody>
        </p:sp>
      </p:grpSp>
    </p:spTree>
    <p:extLst>
      <p:ext uri="{BB962C8B-B14F-4D97-AF65-F5344CB8AC3E}">
        <p14:creationId xmlns:p14="http://schemas.microsoft.com/office/powerpoint/2010/main" val="3270651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82765" y="39469"/>
            <a:ext cx="597458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7030A0"/>
                </a:solidFill>
                <a:effectLst>
                  <a:reflection blurRad="12700" stA="50000" endPos="50000" dist="5000" dir="5400000" sy="-100000" rotWithShape="0"/>
                </a:effectLst>
                <a:latin typeface="+mn-lt"/>
              </a:rPr>
              <a:t>Blood and lymphatic vessels</a:t>
            </a:r>
          </a:p>
        </p:txBody>
      </p:sp>
      <p:pic>
        <p:nvPicPr>
          <p:cNvPr id="4098" name="Picture 2" descr="http://med.uc.edu/labmanuals/ma/vlm/lab14/SLa15bH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696883"/>
            <a:ext cx="5181600" cy="38862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p:cNvSpPr txBox="1">
            <a:spLocks noChangeArrowheads="1"/>
          </p:cNvSpPr>
          <p:nvPr/>
        </p:nvSpPr>
        <p:spPr bwMode="auto">
          <a:xfrm>
            <a:off x="0" y="639433"/>
            <a:ext cx="9144000" cy="2031325"/>
          </a:xfrm>
          <a:prstGeom prst="rect">
            <a:avLst/>
          </a:prstGeom>
          <a:noFill/>
          <a:ln w="9525">
            <a:noFill/>
            <a:miter lim="800000"/>
            <a:headEnd/>
            <a:tailEnd/>
          </a:ln>
        </p:spPr>
        <p:txBody>
          <a:bodyPr wrap="square">
            <a:spAutoFit/>
          </a:bodyPr>
          <a:lstStyle/>
          <a:p>
            <a:r>
              <a:rPr lang="en-US" b="1" dirty="0">
                <a:solidFill>
                  <a:srgbClr val="4A206A"/>
                </a:solidFill>
                <a:latin typeface="Times New Roman" pitchFamily="18" charset="0"/>
                <a:cs typeface="Times New Roman" pitchFamily="18" charset="0"/>
              </a:rPr>
              <a:t>Histologically, differentiating between </a:t>
            </a:r>
            <a:r>
              <a:rPr lang="en-US" b="1" dirty="0">
                <a:solidFill>
                  <a:srgbClr val="C00000"/>
                </a:solidFill>
                <a:latin typeface="Times New Roman" pitchFamily="18" charset="0"/>
                <a:cs typeface="Times New Roman" pitchFamily="18" charset="0"/>
              </a:rPr>
              <a:t>arteries/arterioles</a:t>
            </a:r>
            <a:r>
              <a:rPr lang="en-US" b="1" dirty="0">
                <a:solidFill>
                  <a:srgbClr val="4A206A"/>
                </a:solidFill>
                <a:latin typeface="Times New Roman" pitchFamily="18" charset="0"/>
                <a:cs typeface="Times New Roman" pitchFamily="18" charset="0"/>
              </a:rPr>
              <a:t> (red arrow) and </a:t>
            </a:r>
            <a:r>
              <a:rPr lang="en-US" b="1" dirty="0">
                <a:solidFill>
                  <a:srgbClr val="0070C0"/>
                </a:solidFill>
                <a:latin typeface="Times New Roman" pitchFamily="18" charset="0"/>
                <a:cs typeface="Times New Roman" pitchFamily="18" charset="0"/>
              </a:rPr>
              <a:t>veins/</a:t>
            </a:r>
            <a:r>
              <a:rPr lang="en-US" b="1" dirty="0" err="1">
                <a:solidFill>
                  <a:srgbClr val="0070C0"/>
                </a:solidFill>
                <a:latin typeface="Times New Roman" pitchFamily="18" charset="0"/>
                <a:cs typeface="Times New Roman" pitchFamily="18" charset="0"/>
              </a:rPr>
              <a:t>venules</a:t>
            </a:r>
            <a:r>
              <a:rPr lang="en-US" b="1" dirty="0">
                <a:solidFill>
                  <a:srgbClr val="0070C0"/>
                </a:solidFill>
                <a:latin typeface="Times New Roman" pitchFamily="18" charset="0"/>
                <a:cs typeface="Times New Roman" pitchFamily="18" charset="0"/>
              </a:rPr>
              <a:t> </a:t>
            </a:r>
            <a:r>
              <a:rPr lang="en-US" b="1" dirty="0">
                <a:solidFill>
                  <a:srgbClr val="4A206A"/>
                </a:solidFill>
                <a:latin typeface="Times New Roman" pitchFamily="18" charset="0"/>
                <a:cs typeface="Times New Roman" pitchFamily="18" charset="0"/>
              </a:rPr>
              <a:t>(blue arrow) is best done by comparing vessels of approximately the same size.  Arteries have a thicker smooth muscle layer in their wall; therefore, their wall is relatively thicker compared to the size of the vessel itself, with a narrower lumen.  In addition, arteries tend to be rounder.  Both will typically contain blood cells in their lumen, though during tissue preparation they can be washed away (see vessel toward the left) and become trapped in inappropriate locations.</a:t>
            </a:r>
          </a:p>
        </p:txBody>
      </p:sp>
      <p:sp>
        <p:nvSpPr>
          <p:cNvPr id="6" name="TextBox 5"/>
          <p:cNvSpPr txBox="1"/>
          <p:nvPr/>
        </p:nvSpPr>
        <p:spPr>
          <a:xfrm>
            <a:off x="6267994" y="3352800"/>
            <a:ext cx="2667000" cy="923330"/>
          </a:xfrm>
          <a:prstGeom prst="rect">
            <a:avLst/>
          </a:prstGeom>
          <a:noFill/>
        </p:spPr>
        <p:txBody>
          <a:bodyPr wrap="square" rtlCol="0">
            <a:spAutoFit/>
          </a:bodyPr>
          <a:lstStyle/>
          <a:p>
            <a:r>
              <a:rPr lang="en-US" b="1" dirty="0">
                <a:solidFill>
                  <a:schemeClr val="accent3">
                    <a:lumMod val="50000"/>
                  </a:schemeClr>
                </a:solidFill>
                <a:latin typeface="Tempus Sans ITC" pitchFamily="82" charset="0"/>
              </a:rPr>
              <a:t>Arterioles are smaller arteries; </a:t>
            </a:r>
            <a:r>
              <a:rPr lang="en-US" b="1" dirty="0" err="1">
                <a:solidFill>
                  <a:schemeClr val="accent3">
                    <a:lumMod val="50000"/>
                  </a:schemeClr>
                </a:solidFill>
                <a:latin typeface="Tempus Sans ITC" pitchFamily="82" charset="0"/>
              </a:rPr>
              <a:t>venules</a:t>
            </a:r>
            <a:r>
              <a:rPr lang="en-US" b="1" dirty="0">
                <a:solidFill>
                  <a:schemeClr val="accent3">
                    <a:lumMod val="50000"/>
                  </a:schemeClr>
                </a:solidFill>
                <a:latin typeface="Tempus Sans ITC" pitchFamily="82" charset="0"/>
              </a:rPr>
              <a:t> are smaller veins.</a:t>
            </a:r>
          </a:p>
        </p:txBody>
      </p:sp>
    </p:spTree>
    <p:extLst>
      <p:ext uri="{BB962C8B-B14F-4D97-AF65-F5344CB8AC3E}">
        <p14:creationId xmlns:p14="http://schemas.microsoft.com/office/powerpoint/2010/main" val="773384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82765" y="39469"/>
            <a:ext cx="597458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7030A0"/>
                </a:solidFill>
                <a:effectLst>
                  <a:reflection blurRad="12700" stA="50000" endPos="50000" dist="5000" dir="5400000" sy="-100000" rotWithShape="0"/>
                </a:effectLst>
                <a:latin typeface="+mn-lt"/>
              </a:rPr>
              <a:t>Blood and lymphatic vessels</a:t>
            </a:r>
          </a:p>
        </p:txBody>
      </p:sp>
      <p:sp>
        <p:nvSpPr>
          <p:cNvPr id="10" name="TextBox 2"/>
          <p:cNvSpPr txBox="1">
            <a:spLocks noChangeArrowheads="1"/>
          </p:cNvSpPr>
          <p:nvPr/>
        </p:nvSpPr>
        <p:spPr bwMode="auto">
          <a:xfrm>
            <a:off x="0" y="5257800"/>
            <a:ext cx="9144000" cy="1200329"/>
          </a:xfrm>
          <a:prstGeom prst="rect">
            <a:avLst/>
          </a:prstGeom>
          <a:noFill/>
          <a:ln w="9525">
            <a:noFill/>
            <a:miter lim="800000"/>
            <a:headEnd/>
            <a:tailEnd/>
          </a:ln>
        </p:spPr>
        <p:txBody>
          <a:bodyPr wrap="square">
            <a:spAutoFit/>
          </a:bodyPr>
          <a:lstStyle/>
          <a:p>
            <a:r>
              <a:rPr lang="en-US" b="1" dirty="0">
                <a:solidFill>
                  <a:srgbClr val="4A206A"/>
                </a:solidFill>
                <a:latin typeface="Times New Roman" pitchFamily="18" charset="0"/>
                <a:cs typeface="Times New Roman" pitchFamily="18" charset="0"/>
              </a:rPr>
              <a:t>Higher-powered view of the same vessels…</a:t>
            </a:r>
          </a:p>
          <a:p>
            <a:r>
              <a:rPr lang="en-US" b="1" dirty="0">
                <a:solidFill>
                  <a:srgbClr val="4A206A"/>
                </a:solidFill>
                <a:latin typeface="Times New Roman" pitchFamily="18" charset="0"/>
                <a:cs typeface="Times New Roman" pitchFamily="18" charset="0"/>
              </a:rPr>
              <a:t>All blood vessels are lined by a simple squamous epithelium, referred to as an </a:t>
            </a:r>
            <a:r>
              <a:rPr lang="en-US" b="1" dirty="0">
                <a:solidFill>
                  <a:srgbClr val="BA52AB"/>
                </a:solidFill>
                <a:latin typeface="Times New Roman" pitchFamily="18" charset="0"/>
                <a:cs typeface="Times New Roman" pitchFamily="18" charset="0"/>
              </a:rPr>
              <a:t>endothelium</a:t>
            </a:r>
            <a:r>
              <a:rPr lang="en-US" b="1" dirty="0">
                <a:solidFill>
                  <a:srgbClr val="4A206A"/>
                </a:solidFill>
                <a:latin typeface="Times New Roman" pitchFamily="18" charset="0"/>
                <a:cs typeface="Times New Roman" pitchFamily="18" charset="0"/>
              </a:rPr>
              <a:t>. Endothelial cells have flattened nuclei (black arrows).  The “fatter” nuclei in the wall of the vessel (green arrow), particularly in the artery, belong to smooth muscle cells.</a:t>
            </a:r>
          </a:p>
        </p:txBody>
      </p:sp>
      <p:grpSp>
        <p:nvGrpSpPr>
          <p:cNvPr id="9" name="Group 8"/>
          <p:cNvGrpSpPr/>
          <p:nvPr/>
        </p:nvGrpSpPr>
        <p:grpSpPr>
          <a:xfrm>
            <a:off x="1860550" y="675044"/>
            <a:ext cx="5422900" cy="4484785"/>
            <a:chOff x="1435100" y="675044"/>
            <a:chExt cx="5422900" cy="4484785"/>
          </a:xfrm>
        </p:grpSpPr>
        <p:pic>
          <p:nvPicPr>
            <p:cNvPr id="4098" name="Picture 2" descr="http://med.uc.edu/labmanuals/ma/vlm/lab14/SLa15bHP.jpg"/>
            <p:cNvPicPr>
              <a:picLocks noChangeAspect="1" noChangeArrowheads="1"/>
            </p:cNvPicPr>
            <p:nvPr/>
          </p:nvPicPr>
          <p:blipFill rotWithShape="1">
            <a:blip r:embed="rId3">
              <a:extLst>
                <a:ext uri="{28A0092B-C50C-407E-A947-70E740481C1C}">
                  <a14:useLocalDpi xmlns:a14="http://schemas.microsoft.com/office/drawing/2010/main" val="0"/>
                </a:ext>
              </a:extLst>
            </a:blip>
            <a:srcRect l="39303" t="21796" r="21395" b="34865"/>
            <a:stretch/>
          </p:blipFill>
          <p:spPr bwMode="auto">
            <a:xfrm>
              <a:off x="1435100" y="675044"/>
              <a:ext cx="5422900" cy="448478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V="1">
              <a:off x="5524500" y="1612900"/>
              <a:ext cx="0" cy="355600"/>
            </a:xfrm>
            <a:prstGeom prst="straightConnector1">
              <a:avLst/>
            </a:prstGeom>
            <a:ln w="38100">
              <a:solidFill>
                <a:schemeClr val="tx1"/>
              </a:solidFill>
              <a:headEnd w="lg" len="lg"/>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3841750" y="3187700"/>
              <a:ext cx="292100" cy="203200"/>
            </a:xfrm>
            <a:prstGeom prst="straightConnector1">
              <a:avLst/>
            </a:prstGeom>
            <a:ln w="38100">
              <a:solidFill>
                <a:schemeClr val="tx1"/>
              </a:solidFill>
              <a:headEnd w="lg" len="lg"/>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5943600" y="2514600"/>
              <a:ext cx="304800" cy="419100"/>
            </a:xfrm>
            <a:prstGeom prst="straightConnector1">
              <a:avLst/>
            </a:prstGeom>
            <a:ln w="38100">
              <a:solidFill>
                <a:schemeClr val="accent3">
                  <a:lumMod val="50000"/>
                </a:schemeClr>
              </a:solidFill>
              <a:headEnd w="lg" len="lg"/>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729758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82765" y="39469"/>
            <a:ext cx="597458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7030A0"/>
                </a:solidFill>
                <a:effectLst>
                  <a:reflection blurRad="12700" stA="50000" endPos="50000" dist="5000" dir="5400000" sy="-100000" rotWithShape="0"/>
                </a:effectLst>
                <a:latin typeface="+mn-lt"/>
              </a:rPr>
              <a:t>Blood and lymphatic vessels</a:t>
            </a:r>
          </a:p>
        </p:txBody>
      </p:sp>
      <p:sp>
        <p:nvSpPr>
          <p:cNvPr id="10" name="TextBox 2"/>
          <p:cNvSpPr txBox="1">
            <a:spLocks noChangeArrowheads="1"/>
          </p:cNvSpPr>
          <p:nvPr/>
        </p:nvSpPr>
        <p:spPr bwMode="auto">
          <a:xfrm>
            <a:off x="0" y="5638800"/>
            <a:ext cx="9144000" cy="1200329"/>
          </a:xfrm>
          <a:prstGeom prst="rect">
            <a:avLst/>
          </a:prstGeom>
          <a:noFill/>
          <a:ln w="9525">
            <a:noFill/>
            <a:miter lim="800000"/>
            <a:headEnd/>
            <a:tailEnd/>
          </a:ln>
        </p:spPr>
        <p:txBody>
          <a:bodyPr wrap="square">
            <a:spAutoFit/>
          </a:bodyPr>
          <a:lstStyle/>
          <a:p>
            <a:r>
              <a:rPr lang="en-US" b="1" dirty="0">
                <a:solidFill>
                  <a:srgbClr val="BA52AB"/>
                </a:solidFill>
                <a:latin typeface="Times New Roman" pitchFamily="18" charset="0"/>
                <a:cs typeface="Times New Roman" pitchFamily="18" charset="0"/>
              </a:rPr>
              <a:t>Capillaries</a:t>
            </a:r>
            <a:r>
              <a:rPr lang="en-US" b="1" dirty="0">
                <a:solidFill>
                  <a:srgbClr val="4A206A"/>
                </a:solidFill>
                <a:latin typeface="Times New Roman" pitchFamily="18" charset="0"/>
                <a:cs typeface="Times New Roman" pitchFamily="18" charset="0"/>
              </a:rPr>
              <a:t> are very thin-walled, small vessels; they consist mostly of the endothelial cells.  Because of this, they are difficult to find and identify definitively.  Possible candidates for capillaries are indicated by the arrows, though the left is likely a small </a:t>
            </a:r>
            <a:r>
              <a:rPr lang="en-US" b="1" dirty="0" err="1">
                <a:solidFill>
                  <a:srgbClr val="4A206A"/>
                </a:solidFill>
                <a:latin typeface="Times New Roman" pitchFamily="18" charset="0"/>
                <a:cs typeface="Times New Roman" pitchFamily="18" charset="0"/>
              </a:rPr>
              <a:t>venule</a:t>
            </a:r>
            <a:r>
              <a:rPr lang="en-US" b="1" dirty="0">
                <a:solidFill>
                  <a:srgbClr val="4A206A"/>
                </a:solidFill>
                <a:latin typeface="Times New Roman" pitchFamily="18" charset="0"/>
                <a:cs typeface="Times New Roman" pitchFamily="18" charset="0"/>
              </a:rPr>
              <a:t>, and the right a small arteriole.  </a:t>
            </a:r>
          </a:p>
        </p:txBody>
      </p:sp>
      <p:pic>
        <p:nvPicPr>
          <p:cNvPr id="14" name="Picture 8" descr="http://med.uc.edu/labmanuals/ma/vlm/lab14/SL96aH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624244"/>
            <a:ext cx="6705600" cy="5029201"/>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p:cNvCxnSpPr/>
          <p:nvPr/>
        </p:nvCxnSpPr>
        <p:spPr>
          <a:xfrm flipH="1" flipV="1">
            <a:off x="6064250" y="2425700"/>
            <a:ext cx="590550" cy="139700"/>
          </a:xfrm>
          <a:prstGeom prst="straightConnector1">
            <a:avLst/>
          </a:prstGeom>
          <a:ln w="38100">
            <a:solidFill>
              <a:schemeClr val="tx1"/>
            </a:solidFill>
            <a:headEnd w="lg" len="lg"/>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146550" y="4660900"/>
            <a:ext cx="0" cy="719134"/>
          </a:xfrm>
          <a:prstGeom prst="straightConnector1">
            <a:avLst/>
          </a:prstGeom>
          <a:ln w="38100">
            <a:solidFill>
              <a:schemeClr val="tx1"/>
            </a:solidFill>
            <a:headEnd w="lg" len="lg"/>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1390650" y="4394200"/>
            <a:ext cx="19050" cy="800100"/>
          </a:xfrm>
          <a:prstGeom prst="straightConnector1">
            <a:avLst/>
          </a:prstGeom>
          <a:ln w="38100">
            <a:solidFill>
              <a:schemeClr val="tx1"/>
            </a:solidFill>
            <a:headEnd w="lg" len="lg"/>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335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hc-webdata\com\LabManuals\MA\VLM\Lab14\SL96bH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1193" y="801070"/>
            <a:ext cx="6145507" cy="460913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r="18856"/>
          <a:stretch/>
        </p:blipFill>
        <p:spPr>
          <a:xfrm>
            <a:off x="84136" y="533400"/>
            <a:ext cx="4754564" cy="5128857"/>
          </a:xfrm>
          <a:prstGeom prst="rect">
            <a:avLst/>
          </a:prstGeom>
        </p:spPr>
      </p:pic>
      <p:sp>
        <p:nvSpPr>
          <p:cNvPr id="2" name="Rectangle 1"/>
          <p:cNvSpPr/>
          <p:nvPr/>
        </p:nvSpPr>
        <p:spPr>
          <a:xfrm>
            <a:off x="1682765" y="39469"/>
            <a:ext cx="597458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7030A0"/>
                </a:solidFill>
                <a:effectLst>
                  <a:reflection blurRad="12700" stA="50000" endPos="50000" dist="5000" dir="5400000" sy="-100000" rotWithShape="0"/>
                </a:effectLst>
                <a:latin typeface="+mn-lt"/>
              </a:rPr>
              <a:t>Blood and lymphatic vessels</a:t>
            </a:r>
          </a:p>
        </p:txBody>
      </p:sp>
      <p:sp>
        <p:nvSpPr>
          <p:cNvPr id="10" name="TextBox 2"/>
          <p:cNvSpPr txBox="1">
            <a:spLocks noChangeArrowheads="1"/>
          </p:cNvSpPr>
          <p:nvPr/>
        </p:nvSpPr>
        <p:spPr bwMode="auto">
          <a:xfrm>
            <a:off x="0" y="5638800"/>
            <a:ext cx="9144000" cy="1200329"/>
          </a:xfrm>
          <a:prstGeom prst="rect">
            <a:avLst/>
          </a:prstGeom>
          <a:noFill/>
          <a:ln w="9525">
            <a:noFill/>
            <a:miter lim="800000"/>
            <a:headEnd/>
            <a:tailEnd/>
          </a:ln>
        </p:spPr>
        <p:txBody>
          <a:bodyPr wrap="square">
            <a:spAutoFit/>
          </a:bodyPr>
          <a:lstStyle/>
          <a:p>
            <a:r>
              <a:rPr lang="en-US" b="1" dirty="0">
                <a:solidFill>
                  <a:srgbClr val="7030A0"/>
                </a:solidFill>
                <a:latin typeface="Times New Roman" pitchFamily="18" charset="0"/>
                <a:cs typeface="Times New Roman" pitchFamily="18" charset="0"/>
              </a:rPr>
              <a:t>A couple more examples of </a:t>
            </a:r>
            <a:r>
              <a:rPr lang="en-US" b="1" dirty="0">
                <a:solidFill>
                  <a:srgbClr val="BA52AB"/>
                </a:solidFill>
                <a:latin typeface="Times New Roman" pitchFamily="18" charset="0"/>
                <a:cs typeface="Times New Roman" pitchFamily="18" charset="0"/>
              </a:rPr>
              <a:t>capillaries</a:t>
            </a:r>
            <a:r>
              <a:rPr lang="en-US" b="1" dirty="0">
                <a:solidFill>
                  <a:srgbClr val="7030A0"/>
                </a:solidFill>
                <a:latin typeface="Times New Roman" pitchFamily="18" charset="0"/>
                <a:cs typeface="Times New Roman" pitchFamily="18" charset="0"/>
              </a:rPr>
              <a:t>.  In the left image, note the simple squamous endothelial cells that make up the wall, and a diameter that is approximately the size of a red blood cell (possible RBC in upper capillary).  To the right is a longitudinal section through a capillary (green arrows).</a:t>
            </a:r>
          </a:p>
        </p:txBody>
      </p:sp>
      <p:cxnSp>
        <p:nvCxnSpPr>
          <p:cNvPr id="15" name="Straight Arrow Connector 14"/>
          <p:cNvCxnSpPr/>
          <p:nvPr/>
        </p:nvCxnSpPr>
        <p:spPr>
          <a:xfrm flipH="1" flipV="1">
            <a:off x="3475036" y="1852258"/>
            <a:ext cx="590550" cy="139700"/>
          </a:xfrm>
          <a:prstGeom prst="straightConnector1">
            <a:avLst/>
          </a:prstGeom>
          <a:ln w="57150">
            <a:solidFill>
              <a:schemeClr val="tx1"/>
            </a:solidFill>
            <a:headEnd w="lg" len="lg"/>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684336" y="4421625"/>
            <a:ext cx="0" cy="719134"/>
          </a:xfrm>
          <a:prstGeom prst="straightConnector1">
            <a:avLst/>
          </a:prstGeom>
          <a:ln w="57150">
            <a:solidFill>
              <a:schemeClr val="tx1"/>
            </a:solidFill>
            <a:headEnd w="lg" len="lg"/>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6015036" y="2512658"/>
            <a:ext cx="461964" cy="342899"/>
          </a:xfrm>
          <a:prstGeom prst="straightConnector1">
            <a:avLst/>
          </a:prstGeom>
          <a:ln w="57150">
            <a:solidFill>
              <a:schemeClr val="accent3">
                <a:lumMod val="50000"/>
              </a:schemeClr>
            </a:solidFill>
            <a:headEnd w="lg" len="lg"/>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613400" y="1788757"/>
            <a:ext cx="477836" cy="393702"/>
          </a:xfrm>
          <a:prstGeom prst="straightConnector1">
            <a:avLst/>
          </a:prstGeom>
          <a:ln w="57150">
            <a:solidFill>
              <a:schemeClr val="accent3">
                <a:lumMod val="50000"/>
              </a:schemeClr>
            </a:solidFill>
            <a:headEnd w="lg" len="lg"/>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385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TextBox 2"/>
          <p:cNvSpPr txBox="1">
            <a:spLocks noChangeArrowheads="1"/>
          </p:cNvSpPr>
          <p:nvPr/>
        </p:nvSpPr>
        <p:spPr bwMode="auto">
          <a:xfrm>
            <a:off x="152400" y="552271"/>
            <a:ext cx="8902700" cy="1200329"/>
          </a:xfrm>
          <a:prstGeom prst="rect">
            <a:avLst/>
          </a:prstGeom>
          <a:noFill/>
          <a:ln w="9525">
            <a:noFill/>
            <a:miter lim="800000"/>
            <a:headEnd/>
            <a:tailEnd/>
          </a:ln>
        </p:spPr>
        <p:txBody>
          <a:bodyPr wrap="square">
            <a:spAutoFit/>
          </a:bodyPr>
          <a:lstStyle/>
          <a:p>
            <a:r>
              <a:rPr lang="en-US" b="1" dirty="0">
                <a:solidFill>
                  <a:srgbClr val="7030A0"/>
                </a:solidFill>
                <a:latin typeface="Times New Roman" pitchFamily="18" charset="0"/>
                <a:cs typeface="Times New Roman" pitchFamily="18" charset="0"/>
              </a:rPr>
              <a:t>Lymphatic vessels (green arrows) typically have even thinner walls than veins, although these examples show relatively thick walls.  However, small lymphatic vessels in tissues have numerous valves.  In addition, they are typically devoid of red blood cells, and are filled with a “colloid” from precipitated lymph fluid as well as white blood cells.</a:t>
            </a:r>
          </a:p>
        </p:txBody>
      </p:sp>
      <p:pic>
        <p:nvPicPr>
          <p:cNvPr id="6146" name="Picture 2" descr="http://med.uc.edu/labmanuals/ma/vlm/lab14/SLa24M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52600"/>
            <a:ext cx="6705600" cy="50292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682765" y="39469"/>
            <a:ext cx="597458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7030A0"/>
                </a:solidFill>
                <a:effectLst>
                  <a:reflection blurRad="12700" stA="50000" endPos="50000" dist="5000" dir="5400000" sy="-100000" rotWithShape="0"/>
                </a:effectLst>
                <a:latin typeface="+mn-lt"/>
              </a:rPr>
              <a:t>Blood and lymphatic vessels</a:t>
            </a:r>
          </a:p>
        </p:txBody>
      </p:sp>
      <p:cxnSp>
        <p:nvCxnSpPr>
          <p:cNvPr id="12" name="Straight Arrow Connector 11"/>
          <p:cNvCxnSpPr/>
          <p:nvPr/>
        </p:nvCxnSpPr>
        <p:spPr>
          <a:xfrm flipH="1" flipV="1">
            <a:off x="2882900" y="3719156"/>
            <a:ext cx="596900" cy="444500"/>
          </a:xfrm>
          <a:prstGeom prst="straightConnector1">
            <a:avLst/>
          </a:prstGeom>
          <a:ln w="38100">
            <a:solidFill>
              <a:schemeClr val="tx1"/>
            </a:solidFill>
            <a:headEnd w="lg" len="lg"/>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845300" y="3274874"/>
            <a:ext cx="2209800" cy="1754326"/>
          </a:xfrm>
          <a:prstGeom prst="rect">
            <a:avLst/>
          </a:prstGeom>
          <a:noFill/>
        </p:spPr>
        <p:txBody>
          <a:bodyPr wrap="square" rtlCol="0">
            <a:spAutoFit/>
          </a:bodyPr>
          <a:lstStyle/>
          <a:p>
            <a:r>
              <a:rPr lang="en-US" b="1" dirty="0">
                <a:solidFill>
                  <a:srgbClr val="002060"/>
                </a:solidFill>
                <a:latin typeface="Tempus Sans ITC" pitchFamily="82" charset="0"/>
              </a:rPr>
              <a:t>Yes, veins have valves too, but not in the smallest veins in the wall of an organ like we are looking at now.</a:t>
            </a:r>
          </a:p>
        </p:txBody>
      </p:sp>
      <p:sp>
        <p:nvSpPr>
          <p:cNvPr id="15" name="TextBox 14"/>
          <p:cNvSpPr txBox="1"/>
          <p:nvPr/>
        </p:nvSpPr>
        <p:spPr>
          <a:xfrm rot="20296621">
            <a:off x="1693685" y="4548755"/>
            <a:ext cx="1259666" cy="369332"/>
          </a:xfrm>
          <a:prstGeom prst="rect">
            <a:avLst/>
          </a:prstGeom>
          <a:noFill/>
        </p:spPr>
        <p:txBody>
          <a:bodyPr wrap="square" rtlCol="0">
            <a:spAutoFit/>
          </a:bodyPr>
          <a:lstStyle/>
          <a:p>
            <a:r>
              <a:rPr lang="en-US" b="1" dirty="0"/>
              <a:t>artery</a:t>
            </a:r>
          </a:p>
        </p:txBody>
      </p:sp>
    </p:spTree>
    <p:extLst>
      <p:ext uri="{BB962C8B-B14F-4D97-AF65-F5344CB8AC3E}">
        <p14:creationId xmlns:p14="http://schemas.microsoft.com/office/powerpoint/2010/main" val="4230815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TextBox 2"/>
          <p:cNvSpPr txBox="1">
            <a:spLocks noChangeArrowheads="1"/>
          </p:cNvSpPr>
          <p:nvPr/>
        </p:nvSpPr>
        <p:spPr bwMode="auto">
          <a:xfrm>
            <a:off x="5715000" y="774700"/>
            <a:ext cx="3352800" cy="3416320"/>
          </a:xfrm>
          <a:prstGeom prst="rect">
            <a:avLst/>
          </a:prstGeom>
          <a:noFill/>
          <a:ln w="9525">
            <a:noFill/>
            <a:miter lim="800000"/>
            <a:headEnd/>
            <a:tailEnd/>
          </a:ln>
        </p:spPr>
        <p:txBody>
          <a:bodyPr wrap="square">
            <a:spAutoFit/>
          </a:bodyPr>
          <a:lstStyle/>
          <a:p>
            <a:r>
              <a:rPr lang="en-US" b="1" dirty="0">
                <a:solidFill>
                  <a:srgbClr val="7030A0"/>
                </a:solidFill>
                <a:latin typeface="Times New Roman" pitchFamily="18" charset="0"/>
                <a:cs typeface="Times New Roman" pitchFamily="18" charset="0"/>
              </a:rPr>
              <a:t>Enlarged portion of previous image.  If you look VERY closely in the artery, you might see that the pink disks are red blood cells, whereas the pink in the lymph vessels isn’t cellular.  </a:t>
            </a:r>
          </a:p>
          <a:p>
            <a:endParaRPr lang="en-US" b="1" dirty="0">
              <a:solidFill>
                <a:srgbClr val="7030A0"/>
              </a:solidFill>
              <a:latin typeface="Times New Roman" pitchFamily="18" charset="0"/>
              <a:cs typeface="Times New Roman" pitchFamily="18" charset="0"/>
            </a:endParaRPr>
          </a:p>
          <a:p>
            <a:r>
              <a:rPr lang="en-US" b="1" dirty="0">
                <a:solidFill>
                  <a:srgbClr val="7030A0"/>
                </a:solidFill>
                <a:latin typeface="Times New Roman" pitchFamily="18" charset="0"/>
                <a:cs typeface="Times New Roman" pitchFamily="18" charset="0"/>
              </a:rPr>
              <a:t>In addition, note the much greater proportion of white blood cells in the lymphatic vessels (green arrows) compared to the artery. </a:t>
            </a:r>
          </a:p>
        </p:txBody>
      </p:sp>
      <p:pic>
        <p:nvPicPr>
          <p:cNvPr id="6146" name="Picture 2" descr="http://med.uc.edu/labmanuals/ma/vlm/lab14/SLa24MP.jpg"/>
          <p:cNvPicPr>
            <a:picLocks noChangeAspect="1" noChangeArrowheads="1"/>
          </p:cNvPicPr>
          <p:nvPr/>
        </p:nvPicPr>
        <p:blipFill rotWithShape="1">
          <a:blip r:embed="rId3">
            <a:extLst>
              <a:ext uri="{28A0092B-C50C-407E-A947-70E740481C1C}">
                <a14:useLocalDpi xmlns:a14="http://schemas.microsoft.com/office/drawing/2010/main" val="0"/>
              </a:ext>
            </a:extLst>
          </a:blip>
          <a:srcRect l="6818" t="27738" r="54735" b="15696"/>
          <a:stretch/>
        </p:blipFill>
        <p:spPr bwMode="auto">
          <a:xfrm>
            <a:off x="152400" y="624243"/>
            <a:ext cx="5562600" cy="613804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682765" y="39469"/>
            <a:ext cx="597458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7030A0"/>
                </a:solidFill>
                <a:effectLst>
                  <a:reflection blurRad="12700" stA="50000" endPos="50000" dist="5000" dir="5400000" sy="-100000" rotWithShape="0"/>
                </a:effectLst>
                <a:latin typeface="+mn-lt"/>
              </a:rPr>
              <a:t>Blood and lymphatic vessels</a:t>
            </a:r>
          </a:p>
        </p:txBody>
      </p:sp>
      <p:sp>
        <p:nvSpPr>
          <p:cNvPr id="8" name="TextBox 7"/>
          <p:cNvSpPr txBox="1"/>
          <p:nvPr/>
        </p:nvSpPr>
        <p:spPr>
          <a:xfrm rot="20296621">
            <a:off x="2766820" y="4217030"/>
            <a:ext cx="1259666" cy="369332"/>
          </a:xfrm>
          <a:prstGeom prst="rect">
            <a:avLst/>
          </a:prstGeom>
          <a:noFill/>
        </p:spPr>
        <p:txBody>
          <a:bodyPr wrap="square" rtlCol="0">
            <a:spAutoFit/>
          </a:bodyPr>
          <a:lstStyle/>
          <a:p>
            <a:r>
              <a:rPr lang="en-US" b="1" dirty="0"/>
              <a:t>artery</a:t>
            </a:r>
          </a:p>
        </p:txBody>
      </p:sp>
    </p:spTree>
    <p:extLst>
      <p:ext uri="{BB962C8B-B14F-4D97-AF65-F5344CB8AC3E}">
        <p14:creationId xmlns:p14="http://schemas.microsoft.com/office/powerpoint/2010/main" val="2994286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1462289" y="2133600"/>
            <a:ext cx="6184900"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lung hilus showing blood and lymphatic vessels – SL24</a:t>
            </a:r>
            <a:endParaRPr lang="en-US" dirty="0">
              <a:latin typeface="Calibri" pitchFamily="34" charset="0"/>
            </a:endParaRPr>
          </a:p>
        </p:txBody>
      </p:sp>
      <p:sp>
        <p:nvSpPr>
          <p:cNvPr id="37891" name="TextBox 4"/>
          <p:cNvSpPr txBox="1">
            <a:spLocks noChangeArrowheads="1"/>
          </p:cNvSpPr>
          <p:nvPr/>
        </p:nvSpPr>
        <p:spPr bwMode="auto">
          <a:xfrm>
            <a:off x="909320" y="5181600"/>
            <a:ext cx="7772400" cy="1384995"/>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4"/>
              </a:rPr>
              <a:t>SL 024</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Artery / arteriole</a:t>
            </a:r>
          </a:p>
          <a:p>
            <a:pPr lvl="1" eaLnBrk="0" hangingPunct="0">
              <a:buFontTx/>
              <a:buChar char="•"/>
            </a:pPr>
            <a:r>
              <a:rPr lang="en-US" sz="1200" b="1" dirty="0">
                <a:solidFill>
                  <a:srgbClr val="002060"/>
                </a:solidFill>
                <a:latin typeface="Georgia" pitchFamily="18" charset="0"/>
                <a:ea typeface="Times" pitchFamily="18" charset="0"/>
                <a:cs typeface="Arial" charset="0"/>
              </a:rPr>
              <a:t>Vein / </a:t>
            </a:r>
            <a:r>
              <a:rPr lang="en-US" sz="1200" b="1" dirty="0" err="1">
                <a:solidFill>
                  <a:srgbClr val="002060"/>
                </a:solidFill>
                <a:latin typeface="Georgia" pitchFamily="18" charset="0"/>
                <a:ea typeface="Times" pitchFamily="18" charset="0"/>
                <a:cs typeface="Arial" charset="0"/>
              </a:rPr>
              <a:t>venule</a:t>
            </a:r>
            <a:endParaRPr lang="en-US" sz="1200" b="1" dirty="0">
              <a:solidFill>
                <a:srgbClr val="002060"/>
              </a:solidFill>
              <a:latin typeface="Georgia" pitchFamily="18" charset="0"/>
              <a:ea typeface="Times" pitchFamily="18" charset="0"/>
              <a:cs typeface="Arial" charset="0"/>
            </a:endParaRPr>
          </a:p>
          <a:p>
            <a:pPr lvl="1" eaLnBrk="0" hangingPunct="0">
              <a:buFontTx/>
              <a:buChar char="•"/>
            </a:pPr>
            <a:r>
              <a:rPr lang="en-US" sz="1200" b="1" dirty="0">
                <a:solidFill>
                  <a:srgbClr val="002060"/>
                </a:solidFill>
                <a:latin typeface="Georgia" pitchFamily="18" charset="0"/>
                <a:ea typeface="Times" pitchFamily="18" charset="0"/>
                <a:cs typeface="Arial" charset="0"/>
              </a:rPr>
              <a:t>Capillary</a:t>
            </a:r>
          </a:p>
          <a:p>
            <a:pPr lvl="1" eaLnBrk="0" hangingPunct="0">
              <a:buFontTx/>
              <a:buChar char="•"/>
            </a:pPr>
            <a:r>
              <a:rPr lang="en-US" sz="1200" b="1" dirty="0">
                <a:solidFill>
                  <a:srgbClr val="002060"/>
                </a:solidFill>
                <a:latin typeface="Georgia" pitchFamily="18" charset="0"/>
                <a:ea typeface="Times" pitchFamily="18" charset="0"/>
                <a:cs typeface="Arial" charset="0"/>
              </a:rPr>
              <a:t>Lymphatic channel</a:t>
            </a:r>
          </a:p>
        </p:txBody>
      </p:sp>
      <p:sp>
        <p:nvSpPr>
          <p:cNvPr id="6" name="Rectangle 5"/>
          <p:cNvSpPr/>
          <p:nvPr/>
        </p:nvSpPr>
        <p:spPr>
          <a:xfrm>
            <a:off x="1682765" y="39469"/>
            <a:ext cx="597458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7030A0"/>
                </a:solidFill>
                <a:effectLst>
                  <a:reflection blurRad="12700" stA="50000" endPos="50000" dist="5000" dir="5400000" sy="-100000" rotWithShape="0"/>
                </a:effectLst>
                <a:latin typeface="+mn-lt"/>
              </a:rPr>
              <a:t>Blood and lymphatic vessels</a:t>
            </a:r>
          </a:p>
        </p:txBody>
      </p:sp>
    </p:spTree>
    <p:extLst>
      <p:ext uri="{BB962C8B-B14F-4D97-AF65-F5344CB8AC3E}">
        <p14:creationId xmlns:p14="http://schemas.microsoft.com/office/powerpoint/2010/main" val="25520156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accessmedicine.com/loadBinary.aspx?name=mesc12&amp;filename=%09mesc12_c011f00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2377"/>
            <a:ext cx="5715000" cy="5660311"/>
          </a:xfrm>
          <a:prstGeom prst="rect">
            <a:avLst/>
          </a:prstGeom>
          <a:noFill/>
          <a:extLst>
            <a:ext uri="{909E8E84-426E-40DD-AFC4-6F175D3DCCD1}">
              <a14:hiddenFill xmlns:a14="http://schemas.microsoft.com/office/drawing/2010/main">
                <a:solidFill>
                  <a:srgbClr val="FFFFFF"/>
                </a:solidFill>
              </a14:hiddenFill>
            </a:ext>
          </a:extLst>
        </p:spPr>
      </p:pic>
      <p:sp>
        <p:nvSpPr>
          <p:cNvPr id="27654" name="TextBox 2"/>
          <p:cNvSpPr txBox="1">
            <a:spLocks noChangeArrowheads="1"/>
          </p:cNvSpPr>
          <p:nvPr/>
        </p:nvSpPr>
        <p:spPr bwMode="auto">
          <a:xfrm>
            <a:off x="5715000" y="760289"/>
            <a:ext cx="3429000" cy="5078313"/>
          </a:xfrm>
          <a:prstGeom prst="rect">
            <a:avLst/>
          </a:prstGeom>
          <a:noFill/>
          <a:ln w="9525">
            <a:noFill/>
            <a:miter lim="800000"/>
            <a:headEnd/>
            <a:tailEnd/>
          </a:ln>
        </p:spPr>
        <p:txBody>
          <a:bodyPr wrap="square">
            <a:spAutoFit/>
          </a:bodyPr>
          <a:lstStyle/>
          <a:p>
            <a:r>
              <a:rPr lang="en-US" b="1" dirty="0">
                <a:solidFill>
                  <a:schemeClr val="accent6">
                    <a:lumMod val="75000"/>
                  </a:schemeClr>
                </a:solidFill>
                <a:latin typeface="Times New Roman" pitchFamily="18" charset="0"/>
                <a:cs typeface="Times New Roman" pitchFamily="18" charset="0"/>
              </a:rPr>
              <a:t>As mentioned above, vessel walls are made up of three layers:</a:t>
            </a:r>
          </a:p>
          <a:p>
            <a:pPr marL="342900" indent="-342900">
              <a:buAutoNum type="arabicPeriod"/>
            </a:pPr>
            <a:r>
              <a:rPr lang="en-US" b="1" dirty="0">
                <a:solidFill>
                  <a:schemeClr val="accent6">
                    <a:lumMod val="50000"/>
                  </a:schemeClr>
                </a:solidFill>
                <a:latin typeface="Times New Roman" pitchFamily="18" charset="0"/>
                <a:cs typeface="Times New Roman" pitchFamily="18" charset="0"/>
              </a:rPr>
              <a:t>Tunica intima </a:t>
            </a:r>
            <a:r>
              <a:rPr lang="en-US" b="1" dirty="0">
                <a:solidFill>
                  <a:schemeClr val="accent6">
                    <a:lumMod val="75000"/>
                  </a:schemeClr>
                </a:solidFill>
                <a:latin typeface="Times New Roman" pitchFamily="18" charset="0"/>
                <a:cs typeface="Times New Roman" pitchFamily="18" charset="0"/>
              </a:rPr>
              <a:t>– forms the inner lining of the blood vessel, and includes the simple squamous </a:t>
            </a:r>
            <a:r>
              <a:rPr lang="en-US" b="1" dirty="0">
                <a:solidFill>
                  <a:srgbClr val="002060"/>
                </a:solidFill>
                <a:latin typeface="Times New Roman" pitchFamily="18" charset="0"/>
                <a:cs typeface="Times New Roman" pitchFamily="18" charset="0"/>
              </a:rPr>
              <a:t>endothelial cells</a:t>
            </a:r>
            <a:r>
              <a:rPr lang="en-US" b="1" dirty="0">
                <a:solidFill>
                  <a:schemeClr val="accent6">
                    <a:lumMod val="75000"/>
                  </a:schemeClr>
                </a:solidFill>
                <a:latin typeface="Times New Roman" pitchFamily="18" charset="0"/>
                <a:cs typeface="Times New Roman" pitchFamily="18" charset="0"/>
              </a:rPr>
              <a:t>, a basement membrane, and a </a:t>
            </a:r>
            <a:r>
              <a:rPr lang="en-US" b="1" dirty="0" err="1">
                <a:solidFill>
                  <a:schemeClr val="accent6">
                    <a:lumMod val="75000"/>
                  </a:schemeClr>
                </a:solidFill>
                <a:latin typeface="Times New Roman" pitchFamily="18" charset="0"/>
                <a:cs typeface="Times New Roman" pitchFamily="18" charset="0"/>
              </a:rPr>
              <a:t>subendothelial</a:t>
            </a:r>
            <a:r>
              <a:rPr lang="en-US" b="1" dirty="0">
                <a:solidFill>
                  <a:schemeClr val="accent6">
                    <a:lumMod val="75000"/>
                  </a:schemeClr>
                </a:solidFill>
                <a:latin typeface="Times New Roman" pitchFamily="18" charset="0"/>
                <a:cs typeface="Times New Roman" pitchFamily="18" charset="0"/>
              </a:rPr>
              <a:t> layer that is loose connective tissue.</a:t>
            </a:r>
          </a:p>
          <a:p>
            <a:pPr marL="342900" indent="-342900">
              <a:buAutoNum type="arabicPeriod"/>
            </a:pPr>
            <a:r>
              <a:rPr lang="en-US" b="1" dirty="0">
                <a:solidFill>
                  <a:schemeClr val="accent6">
                    <a:lumMod val="50000"/>
                  </a:schemeClr>
                </a:solidFill>
                <a:latin typeface="Times New Roman" pitchFamily="18" charset="0"/>
                <a:cs typeface="Times New Roman" pitchFamily="18" charset="0"/>
              </a:rPr>
              <a:t>Tunica media </a:t>
            </a:r>
            <a:r>
              <a:rPr lang="en-US" b="1" dirty="0">
                <a:solidFill>
                  <a:schemeClr val="accent6">
                    <a:lumMod val="75000"/>
                  </a:schemeClr>
                </a:solidFill>
                <a:latin typeface="Times New Roman" pitchFamily="18" charset="0"/>
                <a:cs typeface="Times New Roman" pitchFamily="18" charset="0"/>
              </a:rPr>
              <a:t>– contains varying amounts of smooth muscle cells, elastic and collagen fibers</a:t>
            </a:r>
          </a:p>
          <a:p>
            <a:pPr marL="342900" indent="-342900">
              <a:buAutoNum type="arabicPeriod"/>
            </a:pPr>
            <a:r>
              <a:rPr lang="en-US" b="1" dirty="0">
                <a:solidFill>
                  <a:schemeClr val="accent6">
                    <a:lumMod val="50000"/>
                  </a:schemeClr>
                </a:solidFill>
                <a:latin typeface="Times New Roman" pitchFamily="18" charset="0"/>
                <a:cs typeface="Times New Roman" pitchFamily="18" charset="0"/>
              </a:rPr>
              <a:t>Tunica </a:t>
            </a:r>
            <a:r>
              <a:rPr lang="en-US" b="1" dirty="0" err="1">
                <a:solidFill>
                  <a:schemeClr val="accent6">
                    <a:lumMod val="50000"/>
                  </a:schemeClr>
                </a:solidFill>
                <a:latin typeface="Times New Roman" pitchFamily="18" charset="0"/>
                <a:cs typeface="Times New Roman" pitchFamily="18" charset="0"/>
              </a:rPr>
              <a:t>externa</a:t>
            </a:r>
            <a:r>
              <a:rPr lang="en-US" b="1" dirty="0">
                <a:solidFill>
                  <a:schemeClr val="accent6">
                    <a:lumMod val="50000"/>
                  </a:schemeClr>
                </a:solidFill>
                <a:latin typeface="Times New Roman" pitchFamily="18" charset="0"/>
                <a:cs typeface="Times New Roman" pitchFamily="18" charset="0"/>
              </a:rPr>
              <a:t> </a:t>
            </a:r>
            <a:r>
              <a:rPr lang="en-US" b="1" dirty="0">
                <a:solidFill>
                  <a:schemeClr val="accent6">
                    <a:lumMod val="75000"/>
                  </a:schemeClr>
                </a:solidFill>
                <a:latin typeface="Times New Roman" pitchFamily="18" charset="0"/>
                <a:cs typeface="Times New Roman" pitchFamily="18" charset="0"/>
              </a:rPr>
              <a:t>(</a:t>
            </a:r>
            <a:r>
              <a:rPr lang="en-US" b="1" dirty="0">
                <a:solidFill>
                  <a:schemeClr val="accent6">
                    <a:lumMod val="50000"/>
                  </a:schemeClr>
                </a:solidFill>
                <a:latin typeface="Times New Roman" pitchFamily="18" charset="0"/>
                <a:cs typeface="Times New Roman" pitchFamily="18" charset="0"/>
              </a:rPr>
              <a:t>adventitia</a:t>
            </a:r>
            <a:r>
              <a:rPr lang="en-US" b="1" dirty="0">
                <a:solidFill>
                  <a:schemeClr val="accent6">
                    <a:lumMod val="75000"/>
                  </a:schemeClr>
                </a:solidFill>
                <a:latin typeface="Times New Roman" pitchFamily="18" charset="0"/>
                <a:cs typeface="Times New Roman" pitchFamily="18" charset="0"/>
              </a:rPr>
              <a:t>) – outer layer, typically dense irregular connective tissue, contains abundant collagen fibers secreted by fibroblasts</a:t>
            </a:r>
          </a:p>
        </p:txBody>
      </p:sp>
      <p:sp>
        <p:nvSpPr>
          <p:cNvPr id="11" name="Rectangle 10"/>
          <p:cNvSpPr/>
          <p:nvPr/>
        </p:nvSpPr>
        <p:spPr>
          <a:xfrm>
            <a:off x="435861" y="39469"/>
            <a:ext cx="8468409" cy="52322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2800" b="1" cap="all" dirty="0">
                <a:ln w="0"/>
                <a:solidFill>
                  <a:schemeClr val="accent6">
                    <a:lumMod val="50000"/>
                  </a:schemeClr>
                </a:solidFill>
                <a:effectLst>
                  <a:reflection blurRad="12700" stA="50000" endPos="50000" dist="5000" dir="5400000" sy="-100000" rotWithShape="0"/>
                </a:effectLst>
                <a:latin typeface="+mn-lt"/>
              </a:rPr>
              <a:t>Detailed examination of blood vessel structure</a:t>
            </a:r>
          </a:p>
        </p:txBody>
      </p:sp>
    </p:spTree>
    <p:extLst>
      <p:ext uri="{BB962C8B-B14F-4D97-AF65-F5344CB8AC3E}">
        <p14:creationId xmlns:p14="http://schemas.microsoft.com/office/powerpoint/2010/main" val="1632597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9452" y="1599979"/>
            <a:ext cx="6988348" cy="5008315"/>
          </a:xfrm>
          <a:prstGeom prst="rect">
            <a:avLst/>
          </a:prstGeom>
        </p:spPr>
      </p:pic>
      <p:sp>
        <p:nvSpPr>
          <p:cNvPr id="7" name="TextBox 2"/>
          <p:cNvSpPr txBox="1">
            <a:spLocks noChangeArrowheads="1"/>
          </p:cNvSpPr>
          <p:nvPr/>
        </p:nvSpPr>
        <p:spPr bwMode="auto">
          <a:xfrm>
            <a:off x="228600" y="671925"/>
            <a:ext cx="8716336" cy="923330"/>
          </a:xfrm>
          <a:prstGeom prst="rect">
            <a:avLst/>
          </a:prstGeom>
          <a:solidFill>
            <a:schemeClr val="bg1"/>
          </a:solidFill>
          <a:ln w="9525">
            <a:noFill/>
            <a:miter lim="800000"/>
            <a:headEnd/>
            <a:tailEnd/>
          </a:ln>
        </p:spPr>
        <p:txBody>
          <a:bodyPr wrap="square">
            <a:spAutoFit/>
          </a:bodyPr>
          <a:lstStyle/>
          <a:p>
            <a:r>
              <a:rPr lang="en-US" b="1" dirty="0">
                <a:solidFill>
                  <a:schemeClr val="accent6">
                    <a:lumMod val="75000"/>
                  </a:schemeClr>
                </a:solidFill>
                <a:latin typeface="Times New Roman" pitchFamily="18" charset="0"/>
                <a:cs typeface="Times New Roman" pitchFamily="18" charset="0"/>
              </a:rPr>
              <a:t>In the higher-powered image, it is easier to see the tunica intima (</a:t>
            </a:r>
            <a:r>
              <a:rPr lang="en-US" b="1" dirty="0">
                <a:solidFill>
                  <a:schemeClr val="accent3">
                    <a:lumMod val="50000"/>
                  </a:schemeClr>
                </a:solidFill>
                <a:latin typeface="Times New Roman" pitchFamily="18" charset="0"/>
                <a:cs typeface="Times New Roman" pitchFamily="18" charset="0"/>
              </a:rPr>
              <a:t>green double-arrow</a:t>
            </a:r>
            <a:r>
              <a:rPr lang="en-US" b="1" dirty="0">
                <a:solidFill>
                  <a:schemeClr val="accent6">
                    <a:lumMod val="75000"/>
                  </a:schemeClr>
                </a:solidFill>
                <a:latin typeface="Times New Roman" pitchFamily="18" charset="0"/>
                <a:cs typeface="Times New Roman" pitchFamily="18" charset="0"/>
              </a:rPr>
              <a:t>), tunica media (</a:t>
            </a:r>
            <a:r>
              <a:rPr lang="en-US" b="1" dirty="0">
                <a:latin typeface="Times New Roman" pitchFamily="18" charset="0"/>
                <a:cs typeface="Times New Roman" pitchFamily="18" charset="0"/>
              </a:rPr>
              <a:t>black double-arrow</a:t>
            </a:r>
            <a:r>
              <a:rPr lang="en-US" b="1" dirty="0">
                <a:solidFill>
                  <a:schemeClr val="accent6">
                    <a:lumMod val="75000"/>
                  </a:schemeClr>
                </a:solidFill>
                <a:latin typeface="Times New Roman" pitchFamily="18" charset="0"/>
                <a:cs typeface="Times New Roman" pitchFamily="18" charset="0"/>
              </a:rPr>
              <a:t>) and adventitia (</a:t>
            </a:r>
            <a:r>
              <a:rPr lang="en-US" b="1" dirty="0">
                <a:solidFill>
                  <a:srgbClr val="0070C0"/>
                </a:solidFill>
                <a:latin typeface="Times New Roman" pitchFamily="18" charset="0"/>
                <a:cs typeface="Times New Roman" pitchFamily="18" charset="0"/>
              </a:rPr>
              <a:t>blue double arrow</a:t>
            </a:r>
            <a:r>
              <a:rPr lang="en-US" b="1" dirty="0">
                <a:solidFill>
                  <a:schemeClr val="accent6">
                    <a:lumMod val="75000"/>
                  </a:schemeClr>
                </a:solidFill>
                <a:latin typeface="Times New Roman" pitchFamily="18" charset="0"/>
                <a:cs typeface="Times New Roman" pitchFamily="18" charset="0"/>
              </a:rPr>
              <a:t>).  Arrows indicate nuclei of </a:t>
            </a:r>
            <a:r>
              <a:rPr lang="en-US" b="1" dirty="0">
                <a:solidFill>
                  <a:schemeClr val="accent6">
                    <a:lumMod val="50000"/>
                  </a:schemeClr>
                </a:solidFill>
                <a:latin typeface="Times New Roman" pitchFamily="18" charset="0"/>
                <a:cs typeface="Times New Roman" pitchFamily="18" charset="0"/>
              </a:rPr>
              <a:t>endothelial cells </a:t>
            </a:r>
            <a:r>
              <a:rPr lang="en-US" b="1" dirty="0">
                <a:solidFill>
                  <a:schemeClr val="accent6">
                    <a:lumMod val="75000"/>
                  </a:schemeClr>
                </a:solidFill>
                <a:latin typeface="Times New Roman" pitchFamily="18" charset="0"/>
                <a:cs typeface="Times New Roman" pitchFamily="18" charset="0"/>
              </a:rPr>
              <a:t>that form the inner lining of vessels.</a:t>
            </a:r>
          </a:p>
        </p:txBody>
      </p:sp>
      <p:cxnSp>
        <p:nvCxnSpPr>
          <p:cNvPr id="9" name="Straight Arrow Connector 8"/>
          <p:cNvCxnSpPr/>
          <p:nvPr/>
        </p:nvCxnSpPr>
        <p:spPr>
          <a:xfrm>
            <a:off x="5841285" y="3239923"/>
            <a:ext cx="52552" cy="271733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678375" y="1447800"/>
            <a:ext cx="1600200" cy="646331"/>
          </a:xfrm>
          <a:prstGeom prst="rect">
            <a:avLst/>
          </a:prstGeom>
          <a:noFill/>
        </p:spPr>
        <p:txBody>
          <a:bodyPr wrap="square" rtlCol="0">
            <a:spAutoFit/>
          </a:bodyPr>
          <a:lstStyle/>
          <a:p>
            <a:r>
              <a:rPr lang="en-US" sz="3600" b="1" dirty="0"/>
              <a:t>blood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75" y="1709053"/>
            <a:ext cx="1838325" cy="1552575"/>
          </a:xfrm>
          <a:prstGeom prst="rect">
            <a:avLst/>
          </a:prstGeom>
        </p:spPr>
      </p:pic>
      <p:cxnSp>
        <p:nvCxnSpPr>
          <p:cNvPr id="10" name="Straight Arrow Connector 9"/>
          <p:cNvCxnSpPr/>
          <p:nvPr/>
        </p:nvCxnSpPr>
        <p:spPr>
          <a:xfrm>
            <a:off x="5573626" y="5957253"/>
            <a:ext cx="0" cy="651041"/>
          </a:xfrm>
          <a:prstGeom prst="straightConnector1">
            <a:avLst/>
          </a:prstGeom>
          <a:ln w="38100">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820265" y="2490952"/>
            <a:ext cx="10511" cy="702079"/>
          </a:xfrm>
          <a:prstGeom prst="straightConnector1">
            <a:avLst/>
          </a:prstGeom>
          <a:ln w="38100">
            <a:solidFill>
              <a:schemeClr val="accent3">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034937" y="2841991"/>
            <a:ext cx="412863" cy="39793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1447800" y="1599979"/>
            <a:ext cx="631652" cy="12420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1453878" y="3239923"/>
            <a:ext cx="625574" cy="33683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435861" y="39469"/>
            <a:ext cx="8468409" cy="52322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2800" b="1" cap="all" dirty="0">
                <a:ln w="0"/>
                <a:solidFill>
                  <a:schemeClr val="accent6">
                    <a:lumMod val="50000"/>
                  </a:schemeClr>
                </a:solidFill>
                <a:effectLst>
                  <a:reflection blurRad="12700" stA="50000" endPos="50000" dist="5000" dir="5400000" sy="-100000" rotWithShape="0"/>
                </a:effectLst>
                <a:latin typeface="+mn-lt"/>
              </a:rPr>
              <a:t>Detailed examination of blood vessel structure</a:t>
            </a:r>
          </a:p>
        </p:txBody>
      </p:sp>
      <p:cxnSp>
        <p:nvCxnSpPr>
          <p:cNvPr id="13" name="Straight Arrow Connector 12"/>
          <p:cNvCxnSpPr/>
          <p:nvPr/>
        </p:nvCxnSpPr>
        <p:spPr>
          <a:xfrm>
            <a:off x="6711016" y="1981200"/>
            <a:ext cx="97221" cy="436179"/>
          </a:xfrm>
          <a:prstGeom prst="straightConnector1">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714051" y="1792014"/>
            <a:ext cx="97221" cy="436179"/>
          </a:xfrm>
          <a:prstGeom prst="straightConnector1">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897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9452" y="1773485"/>
            <a:ext cx="6988348" cy="5008315"/>
          </a:xfrm>
          <a:prstGeom prst="rect">
            <a:avLst/>
          </a:prstGeom>
        </p:spPr>
      </p:pic>
      <p:sp>
        <p:nvSpPr>
          <p:cNvPr id="7" name="TextBox 2"/>
          <p:cNvSpPr txBox="1">
            <a:spLocks noChangeArrowheads="1"/>
          </p:cNvSpPr>
          <p:nvPr/>
        </p:nvSpPr>
        <p:spPr bwMode="auto">
          <a:xfrm>
            <a:off x="115775" y="609600"/>
            <a:ext cx="8952025" cy="1200329"/>
          </a:xfrm>
          <a:prstGeom prst="rect">
            <a:avLst/>
          </a:prstGeom>
          <a:solidFill>
            <a:schemeClr val="bg1"/>
          </a:solidFill>
          <a:ln w="9525">
            <a:noFill/>
            <a:miter lim="800000"/>
            <a:headEnd/>
            <a:tailEnd/>
          </a:ln>
        </p:spPr>
        <p:txBody>
          <a:bodyPr wrap="square">
            <a:spAutoFit/>
          </a:bodyPr>
          <a:lstStyle/>
          <a:p>
            <a:r>
              <a:rPr lang="en-US" b="1" dirty="0">
                <a:solidFill>
                  <a:schemeClr val="accent6">
                    <a:lumMod val="75000"/>
                  </a:schemeClr>
                </a:solidFill>
                <a:latin typeface="Times New Roman" pitchFamily="18" charset="0"/>
                <a:cs typeface="Times New Roman" pitchFamily="18" charset="0"/>
              </a:rPr>
              <a:t>The </a:t>
            </a:r>
            <a:r>
              <a:rPr lang="en-US" b="1" dirty="0">
                <a:solidFill>
                  <a:schemeClr val="accent6">
                    <a:lumMod val="50000"/>
                  </a:schemeClr>
                </a:solidFill>
                <a:latin typeface="Times New Roman" pitchFamily="18" charset="0"/>
                <a:cs typeface="Times New Roman" pitchFamily="18" charset="0"/>
              </a:rPr>
              <a:t>tunica intima </a:t>
            </a:r>
            <a:r>
              <a:rPr lang="en-US" b="1" dirty="0">
                <a:solidFill>
                  <a:schemeClr val="accent6">
                    <a:lumMod val="75000"/>
                  </a:schemeClr>
                </a:solidFill>
                <a:latin typeface="Times New Roman" pitchFamily="18" charset="0"/>
                <a:cs typeface="Times New Roman" pitchFamily="18" charset="0"/>
              </a:rPr>
              <a:t>has three components.  As mentioned before, the brown arrows indicate </a:t>
            </a:r>
            <a:r>
              <a:rPr lang="en-US" b="1" dirty="0">
                <a:solidFill>
                  <a:schemeClr val="accent3">
                    <a:lumMod val="50000"/>
                  </a:schemeClr>
                </a:solidFill>
                <a:latin typeface="Times New Roman" pitchFamily="18" charset="0"/>
                <a:cs typeface="Times New Roman" pitchFamily="18" charset="0"/>
              </a:rPr>
              <a:t>endothelial cells</a:t>
            </a:r>
            <a:r>
              <a:rPr lang="en-US" b="1" dirty="0">
                <a:solidFill>
                  <a:schemeClr val="accent6">
                    <a:lumMod val="75000"/>
                  </a:schemeClr>
                </a:solidFill>
                <a:latin typeface="Times New Roman" pitchFamily="18" charset="0"/>
                <a:cs typeface="Times New Roman" pitchFamily="18" charset="0"/>
              </a:rPr>
              <a:t>, simple squamous cells that line the lumen.  The loose connective tissue (X) below the endothelial cells is the </a:t>
            </a:r>
            <a:r>
              <a:rPr lang="en-US" b="1" dirty="0" err="1">
                <a:solidFill>
                  <a:schemeClr val="accent6">
                    <a:lumMod val="75000"/>
                  </a:schemeClr>
                </a:solidFill>
                <a:latin typeface="Times New Roman" pitchFamily="18" charset="0"/>
                <a:cs typeface="Times New Roman" pitchFamily="18" charset="0"/>
              </a:rPr>
              <a:t>subendothelial</a:t>
            </a:r>
            <a:r>
              <a:rPr lang="en-US" b="1" dirty="0">
                <a:solidFill>
                  <a:schemeClr val="accent6">
                    <a:lumMod val="75000"/>
                  </a:schemeClr>
                </a:solidFill>
                <a:latin typeface="Times New Roman" pitchFamily="18" charset="0"/>
                <a:cs typeface="Times New Roman" pitchFamily="18" charset="0"/>
              </a:rPr>
              <a:t> layer.  The basement membrane between these two cannot be seen.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75" y="1882559"/>
            <a:ext cx="1838325" cy="1552575"/>
          </a:xfrm>
          <a:prstGeom prst="rect">
            <a:avLst/>
          </a:prstGeom>
        </p:spPr>
      </p:pic>
      <p:cxnSp>
        <p:nvCxnSpPr>
          <p:cNvPr id="17" name="Straight Arrow Connector 16"/>
          <p:cNvCxnSpPr/>
          <p:nvPr/>
        </p:nvCxnSpPr>
        <p:spPr>
          <a:xfrm>
            <a:off x="6711016" y="2154706"/>
            <a:ext cx="97221" cy="436179"/>
          </a:xfrm>
          <a:prstGeom prst="straightConnector1">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714051" y="1965520"/>
            <a:ext cx="97221" cy="436179"/>
          </a:xfrm>
          <a:prstGeom prst="straightConnector1">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034937" y="3015497"/>
            <a:ext cx="412863" cy="39793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1447800" y="1773485"/>
            <a:ext cx="631652" cy="12420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1453878" y="3413429"/>
            <a:ext cx="625574" cy="33683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435861" y="39469"/>
            <a:ext cx="8468409" cy="52322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2800" b="1" cap="all" dirty="0">
                <a:ln w="0"/>
                <a:solidFill>
                  <a:schemeClr val="accent6">
                    <a:lumMod val="50000"/>
                  </a:schemeClr>
                </a:solidFill>
                <a:effectLst>
                  <a:reflection blurRad="12700" stA="50000" endPos="50000" dist="5000" dir="5400000" sy="-100000" rotWithShape="0"/>
                </a:effectLst>
                <a:latin typeface="+mn-lt"/>
              </a:rPr>
              <a:t>Detailed examination of blood vessel structure</a:t>
            </a:r>
          </a:p>
        </p:txBody>
      </p:sp>
      <p:sp>
        <p:nvSpPr>
          <p:cNvPr id="5" name="TextBox 4"/>
          <p:cNvSpPr txBox="1"/>
          <p:nvPr/>
        </p:nvSpPr>
        <p:spPr>
          <a:xfrm>
            <a:off x="3276600" y="2318774"/>
            <a:ext cx="304800" cy="369332"/>
          </a:xfrm>
          <a:prstGeom prst="rect">
            <a:avLst/>
          </a:prstGeom>
          <a:noFill/>
        </p:spPr>
        <p:txBody>
          <a:bodyPr wrap="square" rtlCol="0">
            <a:spAutoFit/>
          </a:bodyPr>
          <a:lstStyle/>
          <a:p>
            <a:r>
              <a:rPr lang="en-US" b="1" dirty="0"/>
              <a:t>X</a:t>
            </a:r>
          </a:p>
        </p:txBody>
      </p:sp>
      <p:sp>
        <p:nvSpPr>
          <p:cNvPr id="16" name="TextBox 15"/>
          <p:cNvSpPr txBox="1"/>
          <p:nvPr/>
        </p:nvSpPr>
        <p:spPr>
          <a:xfrm>
            <a:off x="4811272" y="2471174"/>
            <a:ext cx="304800" cy="369332"/>
          </a:xfrm>
          <a:prstGeom prst="rect">
            <a:avLst/>
          </a:prstGeom>
          <a:noFill/>
        </p:spPr>
        <p:txBody>
          <a:bodyPr wrap="square" rtlCol="0">
            <a:spAutoFit/>
          </a:bodyPr>
          <a:lstStyle/>
          <a:p>
            <a:r>
              <a:rPr lang="en-US" b="1" dirty="0"/>
              <a:t>X</a:t>
            </a:r>
          </a:p>
        </p:txBody>
      </p:sp>
    </p:spTree>
    <p:extLst>
      <p:ext uri="{BB962C8B-B14F-4D97-AF65-F5344CB8AC3E}">
        <p14:creationId xmlns:p14="http://schemas.microsoft.com/office/powerpoint/2010/main" val="4188673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228600" y="25360"/>
            <a:ext cx="8610600" cy="6709529"/>
          </a:xfrm>
          <a:prstGeom prst="rect">
            <a:avLst/>
          </a:prstGeom>
          <a:noFill/>
          <a:ln w="9525">
            <a:noFill/>
            <a:miter lim="800000"/>
            <a:headEnd/>
            <a:tailEnd/>
          </a:ln>
        </p:spPr>
        <p:txBody>
          <a:bodyPr>
            <a:spAutoFit/>
          </a:bodyPr>
          <a:lstStyle/>
          <a:p>
            <a:pPr>
              <a:tabLst>
                <a:tab pos="457200" algn="l"/>
              </a:tabLst>
            </a:pPr>
            <a:r>
              <a:rPr lang="en-US" b="1" dirty="0">
                <a:solidFill>
                  <a:srgbClr val="002060"/>
                </a:solidFill>
                <a:latin typeface="Helvetica" pitchFamily="34" charset="0"/>
                <a:cs typeface="Times New Roman" pitchFamily="18" charset="0"/>
              </a:rPr>
              <a:t>After completing this exercise, you should be able to:</a:t>
            </a:r>
          </a:p>
          <a:p>
            <a:pPr>
              <a:tabLst>
                <a:tab pos="457200" algn="l"/>
              </a:tabLst>
            </a:pPr>
            <a:r>
              <a:rPr lang="en-US" sz="1200" dirty="0">
                <a:solidFill>
                  <a:srgbClr val="002060"/>
                </a:solidFill>
                <a:latin typeface="Georgia" pitchFamily="18" charset="0"/>
              </a:rPr>
              <a:t> </a:t>
            </a:r>
            <a:endParaRPr lang="en-US" sz="800" dirty="0">
              <a:solidFill>
                <a:srgbClr val="002060"/>
              </a:solidFill>
              <a:latin typeface="Georgia" pitchFamily="18" charset="0"/>
            </a:endParaRPr>
          </a:p>
          <a:p>
            <a:pPr marL="171450" lvl="0" indent="-171450">
              <a:buFont typeface="Arial" pitchFamily="34" charset="0"/>
              <a:buChar char="•"/>
            </a:pPr>
            <a:r>
              <a:rPr lang="en-US" sz="1200" b="1" dirty="0">
                <a:solidFill>
                  <a:srgbClr val="002060"/>
                </a:solidFill>
                <a:latin typeface="Georgia" pitchFamily="18" charset="0"/>
              </a:rPr>
              <a:t>Distinguish, at the light microscope level, each of the following::</a:t>
            </a:r>
          </a:p>
          <a:p>
            <a:pPr marL="635000" lvl="2" indent="-177800">
              <a:buFont typeface="Arial" pitchFamily="34" charset="0"/>
              <a:buChar char="•"/>
            </a:pPr>
            <a:endParaRPr lang="en-US" sz="800" dirty="0">
              <a:solidFill>
                <a:srgbClr val="002060"/>
              </a:solidFill>
              <a:latin typeface="Georgia" pitchFamily="18" charset="0"/>
            </a:endParaRPr>
          </a:p>
          <a:p>
            <a:pPr marL="635000" lvl="2" indent="-177800">
              <a:buFont typeface="Arial" pitchFamily="34" charset="0"/>
              <a:buChar char="•"/>
            </a:pPr>
            <a:r>
              <a:rPr lang="en-US" sz="1200" dirty="0">
                <a:solidFill>
                  <a:srgbClr val="002060"/>
                </a:solidFill>
                <a:latin typeface="Georgia" pitchFamily="18" charset="0"/>
              </a:rPr>
              <a:t>Structure of typical vessel</a:t>
            </a:r>
          </a:p>
          <a:p>
            <a:pPr marL="1092200" lvl="3" indent="-177800">
              <a:buFont typeface="Arial" pitchFamily="34" charset="0"/>
              <a:buChar char="•"/>
            </a:pPr>
            <a:r>
              <a:rPr lang="en-US" sz="1200" dirty="0">
                <a:solidFill>
                  <a:srgbClr val="002060"/>
                </a:solidFill>
                <a:latin typeface="Georgia" pitchFamily="18" charset="0"/>
              </a:rPr>
              <a:t>Tunics</a:t>
            </a:r>
          </a:p>
          <a:p>
            <a:pPr marL="1549400" lvl="4" indent="-177800">
              <a:buFont typeface="Arial" pitchFamily="34" charset="0"/>
              <a:buChar char="•"/>
            </a:pPr>
            <a:r>
              <a:rPr lang="en-US" sz="1200" dirty="0">
                <a:solidFill>
                  <a:srgbClr val="002060"/>
                </a:solidFill>
                <a:latin typeface="Georgia" pitchFamily="18" charset="0"/>
              </a:rPr>
              <a:t>Tunica intima</a:t>
            </a:r>
          </a:p>
          <a:p>
            <a:pPr marL="1549400" lvl="4" indent="-177800">
              <a:buFont typeface="Arial" pitchFamily="34" charset="0"/>
              <a:buChar char="•"/>
            </a:pPr>
            <a:r>
              <a:rPr lang="en-US" sz="1200" dirty="0">
                <a:solidFill>
                  <a:srgbClr val="002060"/>
                </a:solidFill>
                <a:latin typeface="Georgia" pitchFamily="18" charset="0"/>
              </a:rPr>
              <a:t>Tunica media</a:t>
            </a:r>
          </a:p>
          <a:p>
            <a:pPr marL="1549400" lvl="4" indent="-177800">
              <a:buFont typeface="Arial" pitchFamily="34" charset="0"/>
              <a:buChar char="•"/>
            </a:pPr>
            <a:r>
              <a:rPr lang="en-US" sz="1200" dirty="0">
                <a:solidFill>
                  <a:srgbClr val="002060"/>
                </a:solidFill>
                <a:latin typeface="Georgia" pitchFamily="18" charset="0"/>
              </a:rPr>
              <a:t>Tunica </a:t>
            </a:r>
            <a:r>
              <a:rPr lang="en-US" sz="1200" dirty="0" err="1">
                <a:solidFill>
                  <a:srgbClr val="002060"/>
                </a:solidFill>
                <a:latin typeface="Georgia" pitchFamily="18" charset="0"/>
              </a:rPr>
              <a:t>externa</a:t>
            </a:r>
            <a:r>
              <a:rPr lang="en-US" sz="1200" dirty="0">
                <a:solidFill>
                  <a:srgbClr val="002060"/>
                </a:solidFill>
                <a:latin typeface="Georgia" pitchFamily="18" charset="0"/>
              </a:rPr>
              <a:t> (adventitia)</a:t>
            </a:r>
          </a:p>
          <a:p>
            <a:pPr marL="1081088" lvl="4" indent="-166688">
              <a:buFont typeface="Arial" pitchFamily="34" charset="0"/>
              <a:buChar char="•"/>
            </a:pPr>
            <a:r>
              <a:rPr lang="en-US" sz="1200" dirty="0">
                <a:solidFill>
                  <a:srgbClr val="002060"/>
                </a:solidFill>
                <a:latin typeface="Georgia" pitchFamily="18" charset="0"/>
              </a:rPr>
              <a:t>Elastic </a:t>
            </a:r>
            <a:r>
              <a:rPr lang="en-US" sz="1200" dirty="0" err="1">
                <a:solidFill>
                  <a:srgbClr val="002060"/>
                </a:solidFill>
                <a:latin typeface="Georgia" pitchFamily="18" charset="0"/>
              </a:rPr>
              <a:t>laminae</a:t>
            </a:r>
            <a:endParaRPr lang="en-US" sz="1200" dirty="0">
              <a:solidFill>
                <a:srgbClr val="002060"/>
              </a:solidFill>
              <a:latin typeface="Georgia" pitchFamily="18" charset="0"/>
            </a:endParaRPr>
          </a:p>
          <a:p>
            <a:pPr marL="1538288" lvl="5" indent="-166688">
              <a:buFont typeface="Arial" pitchFamily="34" charset="0"/>
              <a:buChar char="•"/>
            </a:pPr>
            <a:r>
              <a:rPr lang="en-US" sz="1200" dirty="0">
                <a:solidFill>
                  <a:srgbClr val="002060"/>
                </a:solidFill>
                <a:latin typeface="Georgia" pitchFamily="18" charset="0"/>
              </a:rPr>
              <a:t>Internal elastic  </a:t>
            </a:r>
            <a:r>
              <a:rPr lang="en-US" sz="1200" dirty="0" err="1">
                <a:solidFill>
                  <a:srgbClr val="002060"/>
                </a:solidFill>
                <a:latin typeface="Georgia" pitchFamily="18" charset="0"/>
              </a:rPr>
              <a:t>laminae</a:t>
            </a:r>
            <a:endParaRPr lang="en-US" sz="1200" dirty="0">
              <a:solidFill>
                <a:srgbClr val="002060"/>
              </a:solidFill>
              <a:latin typeface="Georgia" pitchFamily="18" charset="0"/>
            </a:endParaRPr>
          </a:p>
          <a:p>
            <a:pPr marL="1538288" lvl="5" indent="-166688">
              <a:buFont typeface="Arial" pitchFamily="34" charset="0"/>
              <a:buChar char="•"/>
            </a:pPr>
            <a:r>
              <a:rPr lang="en-US" sz="1200" dirty="0">
                <a:solidFill>
                  <a:srgbClr val="002060"/>
                </a:solidFill>
                <a:latin typeface="Georgia" pitchFamily="18" charset="0"/>
              </a:rPr>
              <a:t>External elastic </a:t>
            </a:r>
            <a:r>
              <a:rPr lang="en-US" sz="1200" dirty="0" err="1">
                <a:solidFill>
                  <a:srgbClr val="002060"/>
                </a:solidFill>
                <a:latin typeface="Georgia" pitchFamily="18" charset="0"/>
              </a:rPr>
              <a:t>laminae</a:t>
            </a:r>
            <a:endParaRPr lang="en-US" sz="1200" dirty="0">
              <a:solidFill>
                <a:srgbClr val="002060"/>
              </a:solidFill>
              <a:latin typeface="Georgia" pitchFamily="18" charset="0"/>
            </a:endParaRPr>
          </a:p>
          <a:p>
            <a:pPr marL="1081088" lvl="5" indent="-166688">
              <a:buFont typeface="Arial" pitchFamily="34" charset="0"/>
              <a:buChar char="•"/>
            </a:pPr>
            <a:r>
              <a:rPr lang="en-US" sz="1200" dirty="0">
                <a:solidFill>
                  <a:srgbClr val="002060"/>
                </a:solidFill>
                <a:latin typeface="Georgia" pitchFamily="18" charset="0"/>
              </a:rPr>
              <a:t>Cell types</a:t>
            </a:r>
          </a:p>
          <a:p>
            <a:pPr marL="1538288" lvl="6" indent="-166688">
              <a:buFont typeface="Arial" pitchFamily="34" charset="0"/>
              <a:buChar char="•"/>
            </a:pPr>
            <a:r>
              <a:rPr lang="en-US" sz="1200" dirty="0">
                <a:solidFill>
                  <a:srgbClr val="002060"/>
                </a:solidFill>
                <a:latin typeface="Georgia" pitchFamily="18" charset="0"/>
              </a:rPr>
              <a:t>Fibroblasts</a:t>
            </a:r>
          </a:p>
          <a:p>
            <a:pPr marL="1538288" lvl="6" indent="-166688">
              <a:buFont typeface="Arial" pitchFamily="34" charset="0"/>
              <a:buChar char="•"/>
            </a:pPr>
            <a:r>
              <a:rPr lang="en-US" sz="1200" dirty="0">
                <a:solidFill>
                  <a:srgbClr val="002060"/>
                </a:solidFill>
                <a:latin typeface="Georgia" pitchFamily="18" charset="0"/>
              </a:rPr>
              <a:t>Smooth muscle cells</a:t>
            </a:r>
          </a:p>
          <a:p>
            <a:pPr marL="1538288" lvl="6" indent="-166688">
              <a:buFont typeface="Arial" pitchFamily="34" charset="0"/>
              <a:buChar char="•"/>
            </a:pPr>
            <a:r>
              <a:rPr lang="en-US" sz="1200" dirty="0">
                <a:solidFill>
                  <a:srgbClr val="002060"/>
                </a:solidFill>
                <a:latin typeface="Georgia" pitchFamily="18" charset="0"/>
              </a:rPr>
              <a:t>Endothelial cells</a:t>
            </a:r>
          </a:p>
          <a:p>
            <a:pPr marL="635000" lvl="2" indent="-177800">
              <a:buFont typeface="Arial" pitchFamily="34" charset="0"/>
              <a:buChar char="•"/>
            </a:pPr>
            <a:r>
              <a:rPr lang="en-US" sz="1200" dirty="0">
                <a:solidFill>
                  <a:srgbClr val="002060"/>
                </a:solidFill>
                <a:latin typeface="Georgia" pitchFamily="18" charset="0"/>
              </a:rPr>
              <a:t>Arteries</a:t>
            </a:r>
          </a:p>
          <a:p>
            <a:pPr marL="1092200" lvl="3" indent="-177800">
              <a:buFont typeface="Arial" pitchFamily="34" charset="0"/>
              <a:buChar char="•"/>
            </a:pPr>
            <a:r>
              <a:rPr lang="en-US" sz="1200" dirty="0">
                <a:solidFill>
                  <a:srgbClr val="002060"/>
                </a:solidFill>
                <a:latin typeface="Georgia" pitchFamily="18" charset="0"/>
              </a:rPr>
              <a:t>Elastic (large) arteries</a:t>
            </a:r>
          </a:p>
          <a:p>
            <a:pPr marL="1092200" lvl="3" indent="-177800">
              <a:buFont typeface="Arial" pitchFamily="34" charset="0"/>
              <a:buChar char="•"/>
            </a:pPr>
            <a:r>
              <a:rPr lang="en-US" sz="1200" dirty="0">
                <a:solidFill>
                  <a:srgbClr val="002060"/>
                </a:solidFill>
                <a:latin typeface="Georgia" pitchFamily="18" charset="0"/>
              </a:rPr>
              <a:t>Muscular (medium) arteries</a:t>
            </a:r>
          </a:p>
          <a:p>
            <a:pPr marL="1092200" lvl="3" indent="-177800">
              <a:buFont typeface="Arial" pitchFamily="34" charset="0"/>
              <a:buChar char="•"/>
            </a:pPr>
            <a:r>
              <a:rPr lang="en-US" sz="1200" dirty="0">
                <a:solidFill>
                  <a:srgbClr val="002060"/>
                </a:solidFill>
                <a:latin typeface="Georgia" pitchFamily="18" charset="0"/>
              </a:rPr>
              <a:t>Arterioles</a:t>
            </a:r>
          </a:p>
          <a:p>
            <a:pPr marL="635000" lvl="2" indent="-177800">
              <a:buFont typeface="Arial" pitchFamily="34" charset="0"/>
              <a:buChar char="•"/>
            </a:pPr>
            <a:r>
              <a:rPr lang="en-US" sz="1200" dirty="0">
                <a:solidFill>
                  <a:srgbClr val="002060"/>
                </a:solidFill>
                <a:latin typeface="Georgia" pitchFamily="18" charset="0"/>
              </a:rPr>
              <a:t>Veins</a:t>
            </a:r>
          </a:p>
          <a:p>
            <a:pPr marL="1092200" lvl="3" indent="-177800">
              <a:buFont typeface="Arial" pitchFamily="34" charset="0"/>
              <a:buChar char="•"/>
            </a:pPr>
            <a:r>
              <a:rPr lang="en-US" sz="1200" dirty="0" err="1">
                <a:solidFill>
                  <a:srgbClr val="002060"/>
                </a:solidFill>
                <a:latin typeface="Georgia" pitchFamily="18" charset="0"/>
              </a:rPr>
              <a:t>Venules</a:t>
            </a:r>
            <a:endParaRPr lang="en-US" sz="1200" dirty="0">
              <a:solidFill>
                <a:srgbClr val="002060"/>
              </a:solidFill>
              <a:latin typeface="Georgia" pitchFamily="18" charset="0"/>
            </a:endParaRPr>
          </a:p>
          <a:p>
            <a:pPr marL="1092200" lvl="3" indent="-177800">
              <a:buFont typeface="Arial" pitchFamily="34" charset="0"/>
              <a:buChar char="•"/>
            </a:pPr>
            <a:r>
              <a:rPr lang="en-US" sz="1200" dirty="0">
                <a:solidFill>
                  <a:srgbClr val="002060"/>
                </a:solidFill>
                <a:latin typeface="Georgia" pitchFamily="18" charset="0"/>
              </a:rPr>
              <a:t>Medium veins</a:t>
            </a:r>
          </a:p>
          <a:p>
            <a:pPr marL="1092200" lvl="3" indent="-177800">
              <a:buFont typeface="Arial" pitchFamily="34" charset="0"/>
              <a:buChar char="•"/>
            </a:pPr>
            <a:r>
              <a:rPr lang="en-US" sz="1200" dirty="0">
                <a:solidFill>
                  <a:srgbClr val="002060"/>
                </a:solidFill>
                <a:latin typeface="Georgia" pitchFamily="18" charset="0"/>
              </a:rPr>
              <a:t>Large veins</a:t>
            </a:r>
          </a:p>
          <a:p>
            <a:pPr marL="635000" lvl="2" indent="-177800">
              <a:buFont typeface="Arial" pitchFamily="34" charset="0"/>
              <a:buChar char="•"/>
            </a:pPr>
            <a:r>
              <a:rPr lang="en-US" sz="1200" dirty="0">
                <a:solidFill>
                  <a:srgbClr val="002060"/>
                </a:solidFill>
                <a:latin typeface="Georgia" pitchFamily="18" charset="0"/>
              </a:rPr>
              <a:t>Capillaries</a:t>
            </a:r>
          </a:p>
          <a:p>
            <a:pPr marL="635000" lvl="2" indent="-177800">
              <a:buFont typeface="Arial" pitchFamily="34" charset="0"/>
              <a:buChar char="•"/>
            </a:pPr>
            <a:r>
              <a:rPr lang="en-US" sz="1200" dirty="0">
                <a:solidFill>
                  <a:srgbClr val="002060"/>
                </a:solidFill>
                <a:latin typeface="Georgia" pitchFamily="18" charset="0"/>
              </a:rPr>
              <a:t>Lymphatic channels</a:t>
            </a:r>
          </a:p>
          <a:p>
            <a:pPr marL="635000" lvl="2" indent="-177800">
              <a:buFont typeface="Arial" pitchFamily="34" charset="0"/>
              <a:buChar char="•"/>
            </a:pPr>
            <a:endParaRPr lang="en-US" sz="800" dirty="0">
              <a:solidFill>
                <a:srgbClr val="002060"/>
              </a:solidFill>
              <a:latin typeface="Georgia" pitchFamily="18" charset="0"/>
            </a:endParaRPr>
          </a:p>
          <a:p>
            <a:pPr marL="171450" lvl="0" indent="-171450">
              <a:buFont typeface="Arial" pitchFamily="34" charset="0"/>
              <a:buChar char="•"/>
            </a:pPr>
            <a:r>
              <a:rPr lang="en-US" sz="1200" b="1" dirty="0">
                <a:solidFill>
                  <a:srgbClr val="002060"/>
                </a:solidFill>
                <a:latin typeface="Georgia" pitchFamily="18" charset="0"/>
              </a:rPr>
              <a:t>Distinguish, at the electron microscope level, each of the following::</a:t>
            </a:r>
          </a:p>
          <a:p>
            <a:pPr marL="635000" lvl="2" indent="-177800">
              <a:buFont typeface="Arial" pitchFamily="34" charset="0"/>
              <a:buChar char="•"/>
            </a:pPr>
            <a:endParaRPr lang="en-US" sz="1200" dirty="0">
              <a:solidFill>
                <a:srgbClr val="002060"/>
              </a:solidFill>
              <a:latin typeface="Georgia" pitchFamily="18" charset="0"/>
            </a:endParaRPr>
          </a:p>
          <a:p>
            <a:pPr marL="635000" lvl="2" indent="-177800">
              <a:buFont typeface="Arial" pitchFamily="34" charset="0"/>
              <a:buChar char="•"/>
            </a:pPr>
            <a:r>
              <a:rPr lang="en-US" sz="1200" dirty="0">
                <a:solidFill>
                  <a:srgbClr val="002060"/>
                </a:solidFill>
                <a:latin typeface="Georgia" pitchFamily="18" charset="0"/>
              </a:rPr>
              <a:t>Capillaries</a:t>
            </a:r>
          </a:p>
          <a:p>
            <a:pPr marL="1092200" lvl="3" indent="-177800">
              <a:buFont typeface="Arial" pitchFamily="34" charset="0"/>
              <a:buChar char="•"/>
            </a:pPr>
            <a:r>
              <a:rPr lang="en-US" sz="1200" dirty="0">
                <a:solidFill>
                  <a:srgbClr val="002060"/>
                </a:solidFill>
                <a:latin typeface="Georgia" pitchFamily="18" charset="0"/>
              </a:rPr>
              <a:t>Continuous</a:t>
            </a:r>
          </a:p>
          <a:p>
            <a:pPr marL="1092200" lvl="3" indent="-177800">
              <a:buFont typeface="Arial" pitchFamily="34" charset="0"/>
              <a:buChar char="•"/>
            </a:pPr>
            <a:r>
              <a:rPr lang="en-US" sz="1200" dirty="0">
                <a:solidFill>
                  <a:srgbClr val="002060"/>
                </a:solidFill>
                <a:latin typeface="Georgia" pitchFamily="18" charset="0"/>
              </a:rPr>
              <a:t>Fenestrated</a:t>
            </a:r>
          </a:p>
          <a:p>
            <a:pPr marL="1092200" lvl="3" indent="-177800">
              <a:buFont typeface="Arial" pitchFamily="34" charset="0"/>
              <a:buChar char="•"/>
            </a:pPr>
            <a:r>
              <a:rPr lang="en-US" sz="1200" dirty="0">
                <a:solidFill>
                  <a:srgbClr val="002060"/>
                </a:solidFill>
                <a:latin typeface="Georgia" pitchFamily="18" charset="0"/>
              </a:rPr>
              <a:t>Discontinuous</a:t>
            </a:r>
          </a:p>
          <a:p>
            <a:pPr marL="631825" lvl="3" indent="-168275">
              <a:buFont typeface="Arial" pitchFamily="34" charset="0"/>
              <a:buChar char="•"/>
            </a:pPr>
            <a:r>
              <a:rPr lang="en-US" sz="1200" dirty="0">
                <a:solidFill>
                  <a:srgbClr val="002060"/>
                </a:solidFill>
                <a:latin typeface="Georgia" pitchFamily="18" charset="0"/>
              </a:rPr>
              <a:t>Cells</a:t>
            </a:r>
          </a:p>
          <a:p>
            <a:pPr marL="1089025" lvl="4" indent="-168275">
              <a:buFont typeface="Arial" pitchFamily="34" charset="0"/>
              <a:buChar char="•"/>
            </a:pPr>
            <a:r>
              <a:rPr lang="en-US" sz="1200" dirty="0">
                <a:solidFill>
                  <a:srgbClr val="002060"/>
                </a:solidFill>
                <a:latin typeface="Georgia" pitchFamily="18" charset="0"/>
              </a:rPr>
              <a:t>Endothelial cells</a:t>
            </a:r>
          </a:p>
          <a:p>
            <a:pPr marL="1089025" lvl="4" indent="-168275">
              <a:buFont typeface="Arial" pitchFamily="34" charset="0"/>
              <a:buChar char="•"/>
            </a:pPr>
            <a:r>
              <a:rPr lang="en-US" sz="1200" dirty="0" err="1">
                <a:solidFill>
                  <a:srgbClr val="002060"/>
                </a:solidFill>
                <a:latin typeface="Georgia" pitchFamily="18" charset="0"/>
              </a:rPr>
              <a:t>Pericytes</a:t>
            </a:r>
            <a:endParaRPr lang="en-US" sz="1200" dirty="0">
              <a:solidFill>
                <a:srgbClr val="002060"/>
              </a:solidFill>
              <a:latin typeface="Georgia" pitchFamily="18" charset="0"/>
            </a:endParaRPr>
          </a:p>
        </p:txBody>
      </p:sp>
    </p:spTree>
    <p:extLst>
      <p:ext uri="{BB962C8B-B14F-4D97-AF65-F5344CB8AC3E}">
        <p14:creationId xmlns:p14="http://schemas.microsoft.com/office/powerpoint/2010/main" val="31783220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9452" y="1773485"/>
            <a:ext cx="6988348" cy="5008315"/>
          </a:xfrm>
          <a:prstGeom prst="rect">
            <a:avLst/>
          </a:prstGeom>
        </p:spPr>
      </p:pic>
      <p:sp>
        <p:nvSpPr>
          <p:cNvPr id="7" name="TextBox 2"/>
          <p:cNvSpPr txBox="1">
            <a:spLocks noChangeArrowheads="1"/>
          </p:cNvSpPr>
          <p:nvPr/>
        </p:nvSpPr>
        <p:spPr bwMode="auto">
          <a:xfrm>
            <a:off x="115775" y="609600"/>
            <a:ext cx="8952025" cy="923330"/>
          </a:xfrm>
          <a:prstGeom prst="rect">
            <a:avLst/>
          </a:prstGeom>
          <a:solidFill>
            <a:schemeClr val="bg1"/>
          </a:solidFill>
          <a:ln w="9525">
            <a:noFill/>
            <a:miter lim="800000"/>
            <a:headEnd/>
            <a:tailEnd/>
          </a:ln>
        </p:spPr>
        <p:txBody>
          <a:bodyPr wrap="square">
            <a:spAutoFit/>
          </a:bodyPr>
          <a:lstStyle/>
          <a:p>
            <a:r>
              <a:rPr lang="en-US" b="1" dirty="0">
                <a:solidFill>
                  <a:schemeClr val="accent6">
                    <a:lumMod val="75000"/>
                  </a:schemeClr>
                </a:solidFill>
                <a:latin typeface="Times New Roman" pitchFamily="18" charset="0"/>
                <a:cs typeface="Times New Roman" pitchFamily="18" charset="0"/>
              </a:rPr>
              <a:t>The </a:t>
            </a:r>
            <a:r>
              <a:rPr lang="en-US" b="1" dirty="0">
                <a:solidFill>
                  <a:schemeClr val="accent6">
                    <a:lumMod val="50000"/>
                  </a:schemeClr>
                </a:solidFill>
                <a:latin typeface="Times New Roman" pitchFamily="18" charset="0"/>
                <a:cs typeface="Times New Roman" pitchFamily="18" charset="0"/>
              </a:rPr>
              <a:t>tunica media </a:t>
            </a:r>
            <a:r>
              <a:rPr lang="en-US" b="1" dirty="0">
                <a:solidFill>
                  <a:schemeClr val="accent6">
                    <a:lumMod val="75000"/>
                  </a:schemeClr>
                </a:solidFill>
                <a:latin typeface="Times New Roman" pitchFamily="18" charset="0"/>
                <a:cs typeface="Times New Roman" pitchFamily="18" charset="0"/>
              </a:rPr>
              <a:t>in this vessel is predominantly smooth muscle cells, the nuclei of which are atypically long in this vessel (black arrows).  The smooth muscle cells secrete most of the extracellular material (outlined), which includes elastic fibers, but also some collagen.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75" y="1882559"/>
            <a:ext cx="1838325" cy="1552575"/>
          </a:xfrm>
          <a:prstGeom prst="rect">
            <a:avLst/>
          </a:prstGeom>
        </p:spPr>
      </p:pic>
      <p:cxnSp>
        <p:nvCxnSpPr>
          <p:cNvPr id="17" name="Straight Arrow Connector 16"/>
          <p:cNvCxnSpPr/>
          <p:nvPr/>
        </p:nvCxnSpPr>
        <p:spPr>
          <a:xfrm>
            <a:off x="4763463" y="4149761"/>
            <a:ext cx="97221" cy="43617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3659365" y="3574473"/>
            <a:ext cx="200116" cy="40664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034937" y="3015497"/>
            <a:ext cx="412863" cy="39793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1447800" y="1773485"/>
            <a:ext cx="631652" cy="12420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1453878" y="3413429"/>
            <a:ext cx="625574" cy="33683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435861" y="39469"/>
            <a:ext cx="8468409" cy="52322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2800" b="1" cap="all" dirty="0">
                <a:ln w="0"/>
                <a:solidFill>
                  <a:schemeClr val="accent6">
                    <a:lumMod val="50000"/>
                  </a:schemeClr>
                </a:solidFill>
                <a:effectLst>
                  <a:reflection blurRad="12700" stA="50000" endPos="50000" dist="5000" dir="5400000" sy="-100000" rotWithShape="0"/>
                </a:effectLst>
                <a:latin typeface="+mn-lt"/>
              </a:rPr>
              <a:t>Detailed examination of blood vessel structure</a:t>
            </a:r>
          </a:p>
        </p:txBody>
      </p:sp>
      <p:sp>
        <p:nvSpPr>
          <p:cNvPr id="9" name="Freeform 8"/>
          <p:cNvSpPr/>
          <p:nvPr/>
        </p:nvSpPr>
        <p:spPr>
          <a:xfrm>
            <a:off x="6068008" y="4643252"/>
            <a:ext cx="1152858" cy="427589"/>
          </a:xfrm>
          <a:custGeom>
            <a:avLst/>
            <a:gdLst>
              <a:gd name="connsiteX0" fmla="*/ 534673 w 1152858"/>
              <a:gd name="connsiteY0" fmla="*/ 427512 h 427589"/>
              <a:gd name="connsiteX1" fmla="*/ 594049 w 1152858"/>
              <a:gd name="connsiteY1" fmla="*/ 380010 h 427589"/>
              <a:gd name="connsiteX2" fmla="*/ 665301 w 1152858"/>
              <a:gd name="connsiteY2" fmla="*/ 356260 h 427589"/>
              <a:gd name="connsiteX3" fmla="*/ 736553 w 1152858"/>
              <a:gd name="connsiteY3" fmla="*/ 332509 h 427589"/>
              <a:gd name="connsiteX4" fmla="*/ 807805 w 1152858"/>
              <a:gd name="connsiteY4" fmla="*/ 320634 h 427589"/>
              <a:gd name="connsiteX5" fmla="*/ 879057 w 1152858"/>
              <a:gd name="connsiteY5" fmla="*/ 273132 h 427589"/>
              <a:gd name="connsiteX6" fmla="*/ 950309 w 1152858"/>
              <a:gd name="connsiteY6" fmla="*/ 249382 h 427589"/>
              <a:gd name="connsiteX7" fmla="*/ 997810 w 1152858"/>
              <a:gd name="connsiteY7" fmla="*/ 190005 h 427589"/>
              <a:gd name="connsiteX8" fmla="*/ 1033436 w 1152858"/>
              <a:gd name="connsiteY8" fmla="*/ 166254 h 427589"/>
              <a:gd name="connsiteX9" fmla="*/ 1128439 w 1152858"/>
              <a:gd name="connsiteY9" fmla="*/ 95003 h 427589"/>
              <a:gd name="connsiteX10" fmla="*/ 1152189 w 1152858"/>
              <a:gd name="connsiteY10" fmla="*/ 59377 h 427589"/>
              <a:gd name="connsiteX11" fmla="*/ 1104688 w 1152858"/>
              <a:gd name="connsiteY11" fmla="*/ 0 h 427589"/>
              <a:gd name="connsiteX12" fmla="*/ 997810 w 1152858"/>
              <a:gd name="connsiteY12" fmla="*/ 35626 h 427589"/>
              <a:gd name="connsiteX13" fmla="*/ 914683 w 1152858"/>
              <a:gd name="connsiteY13" fmla="*/ 95003 h 427589"/>
              <a:gd name="connsiteX14" fmla="*/ 819680 w 1152858"/>
              <a:gd name="connsiteY14" fmla="*/ 154379 h 427589"/>
              <a:gd name="connsiteX15" fmla="*/ 784054 w 1152858"/>
              <a:gd name="connsiteY15" fmla="*/ 166254 h 427589"/>
              <a:gd name="connsiteX16" fmla="*/ 594049 w 1152858"/>
              <a:gd name="connsiteY16" fmla="*/ 178130 h 427589"/>
              <a:gd name="connsiteX17" fmla="*/ 130911 w 1152858"/>
              <a:gd name="connsiteY17" fmla="*/ 190005 h 427589"/>
              <a:gd name="connsiteX18" fmla="*/ 107161 w 1152858"/>
              <a:gd name="connsiteY18" fmla="*/ 225631 h 427589"/>
              <a:gd name="connsiteX19" fmla="*/ 71535 w 1152858"/>
              <a:gd name="connsiteY19" fmla="*/ 308758 h 427589"/>
              <a:gd name="connsiteX20" fmla="*/ 24034 w 1152858"/>
              <a:gd name="connsiteY20" fmla="*/ 332509 h 427589"/>
              <a:gd name="connsiteX21" fmla="*/ 283 w 1152858"/>
              <a:gd name="connsiteY21" fmla="*/ 368135 h 427589"/>
              <a:gd name="connsiteX22" fmla="*/ 35909 w 1152858"/>
              <a:gd name="connsiteY22" fmla="*/ 391886 h 427589"/>
              <a:gd name="connsiteX23" fmla="*/ 178413 w 1152858"/>
              <a:gd name="connsiteY23" fmla="*/ 380010 h 427589"/>
              <a:gd name="connsiteX24" fmla="*/ 510922 w 1152858"/>
              <a:gd name="connsiteY24" fmla="*/ 391886 h 427589"/>
              <a:gd name="connsiteX25" fmla="*/ 534673 w 1152858"/>
              <a:gd name="connsiteY25" fmla="*/ 427512 h 42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52858" h="427589">
                <a:moveTo>
                  <a:pt x="534673" y="427512"/>
                </a:moveTo>
                <a:cubicBezTo>
                  <a:pt x="548528" y="425533"/>
                  <a:pt x="571798" y="392147"/>
                  <a:pt x="594049" y="380010"/>
                </a:cubicBezTo>
                <a:cubicBezTo>
                  <a:pt x="616027" y="368022"/>
                  <a:pt x="641550" y="364177"/>
                  <a:pt x="665301" y="356260"/>
                </a:cubicBezTo>
                <a:cubicBezTo>
                  <a:pt x="665308" y="356258"/>
                  <a:pt x="736545" y="332510"/>
                  <a:pt x="736553" y="332509"/>
                </a:cubicBezTo>
                <a:lnTo>
                  <a:pt x="807805" y="320634"/>
                </a:lnTo>
                <a:cubicBezTo>
                  <a:pt x="831556" y="304800"/>
                  <a:pt x="851977" y="282158"/>
                  <a:pt x="879057" y="273132"/>
                </a:cubicBezTo>
                <a:lnTo>
                  <a:pt x="950309" y="249382"/>
                </a:lnTo>
                <a:cubicBezTo>
                  <a:pt x="1052409" y="181315"/>
                  <a:pt x="932256" y="271949"/>
                  <a:pt x="997810" y="190005"/>
                </a:cubicBezTo>
                <a:cubicBezTo>
                  <a:pt x="1006726" y="178860"/>
                  <a:pt x="1023344" y="176346"/>
                  <a:pt x="1033436" y="166254"/>
                </a:cubicBezTo>
                <a:cubicBezTo>
                  <a:pt x="1108749" y="90941"/>
                  <a:pt x="1021717" y="137690"/>
                  <a:pt x="1128439" y="95003"/>
                </a:cubicBezTo>
                <a:cubicBezTo>
                  <a:pt x="1136356" y="83128"/>
                  <a:pt x="1149843" y="73455"/>
                  <a:pt x="1152189" y="59377"/>
                </a:cubicBezTo>
                <a:cubicBezTo>
                  <a:pt x="1157925" y="24961"/>
                  <a:pt x="1125504" y="13877"/>
                  <a:pt x="1104688" y="0"/>
                </a:cubicBezTo>
                <a:cubicBezTo>
                  <a:pt x="1059094" y="9118"/>
                  <a:pt x="1036051" y="8311"/>
                  <a:pt x="997810" y="35626"/>
                </a:cubicBezTo>
                <a:cubicBezTo>
                  <a:pt x="885475" y="115866"/>
                  <a:pt x="1044868" y="29909"/>
                  <a:pt x="914683" y="95003"/>
                </a:cubicBezTo>
                <a:cubicBezTo>
                  <a:pt x="877045" y="151460"/>
                  <a:pt x="904472" y="126116"/>
                  <a:pt x="819680" y="154379"/>
                </a:cubicBezTo>
                <a:lnTo>
                  <a:pt x="784054" y="166254"/>
                </a:lnTo>
                <a:cubicBezTo>
                  <a:pt x="700105" y="222221"/>
                  <a:pt x="782113" y="178130"/>
                  <a:pt x="594049" y="178130"/>
                </a:cubicBezTo>
                <a:cubicBezTo>
                  <a:pt x="439619" y="178130"/>
                  <a:pt x="285290" y="186047"/>
                  <a:pt x="130911" y="190005"/>
                </a:cubicBezTo>
                <a:cubicBezTo>
                  <a:pt x="122994" y="201880"/>
                  <a:pt x="113544" y="212865"/>
                  <a:pt x="107161" y="225631"/>
                </a:cubicBezTo>
                <a:cubicBezTo>
                  <a:pt x="92967" y="254021"/>
                  <a:pt x="96248" y="284045"/>
                  <a:pt x="71535" y="308758"/>
                </a:cubicBezTo>
                <a:cubicBezTo>
                  <a:pt x="59017" y="321276"/>
                  <a:pt x="39868" y="324592"/>
                  <a:pt x="24034" y="332509"/>
                </a:cubicBezTo>
                <a:cubicBezTo>
                  <a:pt x="16117" y="344384"/>
                  <a:pt x="-2516" y="354140"/>
                  <a:pt x="283" y="368135"/>
                </a:cubicBezTo>
                <a:cubicBezTo>
                  <a:pt x="3082" y="382130"/>
                  <a:pt x="21668" y="390937"/>
                  <a:pt x="35909" y="391886"/>
                </a:cubicBezTo>
                <a:cubicBezTo>
                  <a:pt x="83469" y="395057"/>
                  <a:pt x="130912" y="383969"/>
                  <a:pt x="178413" y="380010"/>
                </a:cubicBezTo>
                <a:cubicBezTo>
                  <a:pt x="289249" y="383969"/>
                  <a:pt x="400245" y="384745"/>
                  <a:pt x="510922" y="391886"/>
                </a:cubicBezTo>
                <a:cubicBezTo>
                  <a:pt x="523414" y="392692"/>
                  <a:pt x="520818" y="429491"/>
                  <a:pt x="534673" y="427512"/>
                </a:cubicBezTo>
                <a:close/>
              </a:path>
            </a:pathLst>
          </a:custGeom>
          <a:noFill/>
          <a:ln w="28575">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88534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9452" y="1773485"/>
            <a:ext cx="6988348" cy="5008315"/>
          </a:xfrm>
          <a:prstGeom prst="rect">
            <a:avLst/>
          </a:prstGeom>
        </p:spPr>
      </p:pic>
      <p:sp>
        <p:nvSpPr>
          <p:cNvPr id="7" name="TextBox 2"/>
          <p:cNvSpPr txBox="1">
            <a:spLocks noChangeArrowheads="1"/>
          </p:cNvSpPr>
          <p:nvPr/>
        </p:nvSpPr>
        <p:spPr bwMode="auto">
          <a:xfrm>
            <a:off x="115775" y="609600"/>
            <a:ext cx="8952025" cy="923330"/>
          </a:xfrm>
          <a:prstGeom prst="rect">
            <a:avLst/>
          </a:prstGeom>
          <a:solidFill>
            <a:schemeClr val="bg1"/>
          </a:solidFill>
          <a:ln w="9525">
            <a:noFill/>
            <a:miter lim="800000"/>
            <a:headEnd/>
            <a:tailEnd/>
          </a:ln>
        </p:spPr>
        <p:txBody>
          <a:bodyPr wrap="square">
            <a:spAutoFit/>
          </a:bodyPr>
          <a:lstStyle/>
          <a:p>
            <a:r>
              <a:rPr lang="en-US" b="1" dirty="0">
                <a:solidFill>
                  <a:schemeClr val="accent6">
                    <a:lumMod val="75000"/>
                  </a:schemeClr>
                </a:solidFill>
                <a:latin typeface="Times New Roman" pitchFamily="18" charset="0"/>
                <a:cs typeface="Times New Roman" pitchFamily="18" charset="0"/>
              </a:rPr>
              <a:t>The </a:t>
            </a:r>
            <a:r>
              <a:rPr lang="en-US" b="1" dirty="0">
                <a:solidFill>
                  <a:schemeClr val="accent6">
                    <a:lumMod val="50000"/>
                  </a:schemeClr>
                </a:solidFill>
                <a:latin typeface="Times New Roman" pitchFamily="18" charset="0"/>
                <a:cs typeface="Times New Roman" pitchFamily="18" charset="0"/>
              </a:rPr>
              <a:t>tunica </a:t>
            </a:r>
            <a:r>
              <a:rPr lang="en-US" b="1" dirty="0" err="1">
                <a:solidFill>
                  <a:schemeClr val="accent6">
                    <a:lumMod val="50000"/>
                  </a:schemeClr>
                </a:solidFill>
                <a:latin typeface="Times New Roman" pitchFamily="18" charset="0"/>
                <a:cs typeface="Times New Roman" pitchFamily="18" charset="0"/>
              </a:rPr>
              <a:t>externa</a:t>
            </a:r>
            <a:r>
              <a:rPr lang="en-US" b="1" dirty="0">
                <a:solidFill>
                  <a:schemeClr val="accent6">
                    <a:lumMod val="50000"/>
                  </a:schemeClr>
                </a:solidFill>
                <a:latin typeface="Times New Roman" pitchFamily="18" charset="0"/>
                <a:cs typeface="Times New Roman" pitchFamily="18" charset="0"/>
              </a:rPr>
              <a:t> (adventitia) </a:t>
            </a:r>
            <a:r>
              <a:rPr lang="en-US" b="1" dirty="0">
                <a:solidFill>
                  <a:schemeClr val="accent6">
                    <a:lumMod val="75000"/>
                  </a:schemeClr>
                </a:solidFill>
                <a:latin typeface="Times New Roman" pitchFamily="18" charset="0"/>
                <a:cs typeface="Times New Roman" pitchFamily="18" charset="0"/>
              </a:rPr>
              <a:t>is dense irregular connective tissue, so consists of mostly collagen (green arrows), with some elastic fibers, both of which are secreted by the resident fibroblasts.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75" y="1882559"/>
            <a:ext cx="1838325" cy="1552575"/>
          </a:xfrm>
          <a:prstGeom prst="rect">
            <a:avLst/>
          </a:prstGeom>
        </p:spPr>
      </p:pic>
      <p:cxnSp>
        <p:nvCxnSpPr>
          <p:cNvPr id="17" name="Straight Arrow Connector 16"/>
          <p:cNvCxnSpPr/>
          <p:nvPr/>
        </p:nvCxnSpPr>
        <p:spPr>
          <a:xfrm flipH="1">
            <a:off x="4076912" y="6151418"/>
            <a:ext cx="233831" cy="405826"/>
          </a:xfrm>
          <a:prstGeom prst="straightConnector1">
            <a:avLst/>
          </a:prstGeom>
          <a:ln w="3810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2792466" y="5890161"/>
            <a:ext cx="200116" cy="406645"/>
          </a:xfrm>
          <a:prstGeom prst="straightConnector1">
            <a:avLst/>
          </a:prstGeom>
          <a:ln w="3810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034937" y="3015497"/>
            <a:ext cx="412863" cy="39793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1447800" y="1773485"/>
            <a:ext cx="631652" cy="12420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1453878" y="3413429"/>
            <a:ext cx="625574" cy="33683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435861" y="39469"/>
            <a:ext cx="8468409" cy="52322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2800" b="1" cap="all" dirty="0">
                <a:ln w="0"/>
                <a:solidFill>
                  <a:schemeClr val="accent6">
                    <a:lumMod val="50000"/>
                  </a:schemeClr>
                </a:solidFill>
                <a:effectLst>
                  <a:reflection blurRad="12700" stA="50000" endPos="50000" dist="5000" dir="5400000" sy="-100000" rotWithShape="0"/>
                </a:effectLst>
                <a:latin typeface="+mn-lt"/>
              </a:rPr>
              <a:t>Detailed examination of blood vessel structure</a:t>
            </a:r>
          </a:p>
        </p:txBody>
      </p:sp>
    </p:spTree>
    <p:extLst>
      <p:ext uri="{BB962C8B-B14F-4D97-AF65-F5344CB8AC3E}">
        <p14:creationId xmlns:p14="http://schemas.microsoft.com/office/powerpoint/2010/main" val="31028782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accessmedicine.com/loadBinary.aspx?name=mesc12&amp;filename=%09mesc12_c011f00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2378"/>
            <a:ext cx="5562600" cy="5509370"/>
          </a:xfrm>
          <a:prstGeom prst="rect">
            <a:avLst/>
          </a:prstGeom>
          <a:noFill/>
          <a:extLst>
            <a:ext uri="{909E8E84-426E-40DD-AFC4-6F175D3DCCD1}">
              <a14:hiddenFill xmlns:a14="http://schemas.microsoft.com/office/drawing/2010/main">
                <a:solidFill>
                  <a:srgbClr val="FFFFFF"/>
                </a:solidFill>
              </a14:hiddenFill>
            </a:ext>
          </a:extLst>
        </p:spPr>
      </p:pic>
      <p:sp>
        <p:nvSpPr>
          <p:cNvPr id="27654" name="TextBox 2"/>
          <p:cNvSpPr txBox="1">
            <a:spLocks noChangeArrowheads="1"/>
          </p:cNvSpPr>
          <p:nvPr/>
        </p:nvSpPr>
        <p:spPr bwMode="auto">
          <a:xfrm>
            <a:off x="5562600" y="760289"/>
            <a:ext cx="3581400" cy="2708434"/>
          </a:xfrm>
          <a:prstGeom prst="rect">
            <a:avLst/>
          </a:prstGeom>
          <a:noFill/>
          <a:ln w="9525">
            <a:noFill/>
            <a:miter lim="800000"/>
            <a:headEnd/>
            <a:tailEnd/>
          </a:ln>
        </p:spPr>
        <p:txBody>
          <a:bodyPr wrap="square">
            <a:spAutoFit/>
          </a:bodyPr>
          <a:lstStyle/>
          <a:p>
            <a:r>
              <a:rPr lang="en-US" b="1" dirty="0">
                <a:solidFill>
                  <a:schemeClr val="accent6">
                    <a:lumMod val="75000"/>
                  </a:schemeClr>
                </a:solidFill>
                <a:latin typeface="Times New Roman" pitchFamily="18" charset="0"/>
                <a:cs typeface="Times New Roman" pitchFamily="18" charset="0"/>
              </a:rPr>
              <a:t>In many vessels, there are elastic sheets that separate the layers of the blood vessel wall:</a:t>
            </a:r>
          </a:p>
          <a:p>
            <a:endParaRPr lang="en-US" sz="800" b="1" dirty="0">
              <a:solidFill>
                <a:schemeClr val="accent6">
                  <a:lumMod val="75000"/>
                </a:schemeClr>
              </a:solidFill>
              <a:latin typeface="Times New Roman" pitchFamily="18" charset="0"/>
              <a:cs typeface="Times New Roman" pitchFamily="18" charset="0"/>
            </a:endParaRPr>
          </a:p>
          <a:p>
            <a:pPr marL="342900" indent="-342900">
              <a:buAutoNum type="arabicPeriod"/>
            </a:pPr>
            <a:r>
              <a:rPr lang="en-US" b="1" dirty="0">
                <a:solidFill>
                  <a:schemeClr val="accent6">
                    <a:lumMod val="50000"/>
                  </a:schemeClr>
                </a:solidFill>
                <a:latin typeface="Times New Roman" pitchFamily="18" charset="0"/>
                <a:cs typeface="Times New Roman" pitchFamily="18" charset="0"/>
              </a:rPr>
              <a:t>Internal elastic lamina </a:t>
            </a:r>
            <a:r>
              <a:rPr lang="en-US" b="1" dirty="0">
                <a:solidFill>
                  <a:schemeClr val="accent6">
                    <a:lumMod val="75000"/>
                  </a:schemeClr>
                </a:solidFill>
                <a:latin typeface="Times New Roman" pitchFamily="18" charset="0"/>
                <a:cs typeface="Times New Roman" pitchFamily="18" charset="0"/>
              </a:rPr>
              <a:t>– between the tunica intima and tunica media</a:t>
            </a:r>
          </a:p>
          <a:p>
            <a:pPr marL="342900" indent="-342900">
              <a:buAutoNum type="arabicPeriod"/>
            </a:pPr>
            <a:r>
              <a:rPr lang="en-US" b="1" dirty="0">
                <a:solidFill>
                  <a:schemeClr val="accent6">
                    <a:lumMod val="50000"/>
                  </a:schemeClr>
                </a:solidFill>
                <a:latin typeface="Times New Roman" pitchFamily="18" charset="0"/>
                <a:cs typeface="Times New Roman" pitchFamily="18" charset="0"/>
              </a:rPr>
              <a:t>External elastic lamina </a:t>
            </a:r>
            <a:r>
              <a:rPr lang="en-US" b="1" dirty="0">
                <a:solidFill>
                  <a:schemeClr val="accent6">
                    <a:lumMod val="75000"/>
                  </a:schemeClr>
                </a:solidFill>
                <a:latin typeface="Times New Roman" pitchFamily="18" charset="0"/>
                <a:cs typeface="Times New Roman" pitchFamily="18" charset="0"/>
              </a:rPr>
              <a:t>– between the tunica media and tunica </a:t>
            </a:r>
            <a:r>
              <a:rPr lang="en-US" b="1" dirty="0" err="1">
                <a:solidFill>
                  <a:schemeClr val="accent6">
                    <a:lumMod val="75000"/>
                  </a:schemeClr>
                </a:solidFill>
                <a:latin typeface="Times New Roman" pitchFamily="18" charset="0"/>
                <a:cs typeface="Times New Roman" pitchFamily="18" charset="0"/>
              </a:rPr>
              <a:t>externa</a:t>
            </a:r>
            <a:endParaRPr lang="en-US" b="1" dirty="0">
              <a:solidFill>
                <a:schemeClr val="accent6">
                  <a:lumMod val="75000"/>
                </a:schemeClr>
              </a:solidFill>
              <a:latin typeface="Times New Roman" pitchFamily="18" charset="0"/>
              <a:cs typeface="Times New Roman" pitchFamily="18" charset="0"/>
            </a:endParaRPr>
          </a:p>
        </p:txBody>
      </p:sp>
      <p:sp>
        <p:nvSpPr>
          <p:cNvPr id="11" name="Rectangle 10"/>
          <p:cNvSpPr/>
          <p:nvPr/>
        </p:nvSpPr>
        <p:spPr>
          <a:xfrm>
            <a:off x="435861" y="39469"/>
            <a:ext cx="8468409" cy="52322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2800" b="1" cap="all" dirty="0">
                <a:ln w="0"/>
                <a:solidFill>
                  <a:schemeClr val="accent6">
                    <a:lumMod val="50000"/>
                  </a:schemeClr>
                </a:solidFill>
                <a:effectLst>
                  <a:reflection blurRad="12700" stA="50000" endPos="50000" dist="5000" dir="5400000" sy="-100000" rotWithShape="0"/>
                </a:effectLst>
                <a:latin typeface="+mn-lt"/>
              </a:rPr>
              <a:t>Detailed examination of blood vessel structure</a:t>
            </a:r>
          </a:p>
        </p:txBody>
      </p:sp>
      <p:sp>
        <p:nvSpPr>
          <p:cNvPr id="6" name="TextBox 5"/>
          <p:cNvSpPr txBox="1"/>
          <p:nvPr/>
        </p:nvSpPr>
        <p:spPr>
          <a:xfrm>
            <a:off x="3276600" y="5380672"/>
            <a:ext cx="5867400" cy="1477328"/>
          </a:xfrm>
          <a:prstGeom prst="rect">
            <a:avLst/>
          </a:prstGeom>
          <a:noFill/>
        </p:spPr>
        <p:txBody>
          <a:bodyPr wrap="square" rtlCol="0">
            <a:spAutoFit/>
          </a:bodyPr>
          <a:lstStyle/>
          <a:p>
            <a:r>
              <a:rPr lang="en-US" b="1" dirty="0">
                <a:solidFill>
                  <a:schemeClr val="accent3">
                    <a:lumMod val="50000"/>
                  </a:schemeClr>
                </a:solidFill>
                <a:latin typeface="Tempus Sans ITC" pitchFamily="82" charset="0"/>
              </a:rPr>
              <a:t>Some rules of thumb regarding the elastic </a:t>
            </a:r>
            <a:r>
              <a:rPr lang="en-US" b="1" dirty="0" err="1">
                <a:solidFill>
                  <a:schemeClr val="accent3">
                    <a:lumMod val="50000"/>
                  </a:schemeClr>
                </a:solidFill>
                <a:latin typeface="Tempus Sans ITC" pitchFamily="82" charset="0"/>
              </a:rPr>
              <a:t>laminae</a:t>
            </a:r>
            <a:r>
              <a:rPr lang="en-US" b="1" dirty="0">
                <a:solidFill>
                  <a:schemeClr val="accent3">
                    <a:lumMod val="50000"/>
                  </a:schemeClr>
                </a:solidFill>
                <a:latin typeface="Tempus Sans ITC" pitchFamily="82" charset="0"/>
              </a:rPr>
              <a:t>:</a:t>
            </a:r>
          </a:p>
          <a:p>
            <a:pPr marL="342900" indent="-342900">
              <a:buAutoNum type="arabicPeriod"/>
            </a:pPr>
            <a:r>
              <a:rPr lang="en-US" b="1" dirty="0">
                <a:solidFill>
                  <a:schemeClr val="accent3">
                    <a:lumMod val="50000"/>
                  </a:schemeClr>
                </a:solidFill>
                <a:latin typeface="Tempus Sans ITC" pitchFamily="82" charset="0"/>
              </a:rPr>
              <a:t>They are more typical in arteries than veins</a:t>
            </a:r>
          </a:p>
          <a:p>
            <a:pPr marL="342900" indent="-342900">
              <a:buAutoNum type="arabicPeriod"/>
            </a:pPr>
            <a:r>
              <a:rPr lang="en-US" b="1" dirty="0">
                <a:solidFill>
                  <a:schemeClr val="accent3">
                    <a:lumMod val="50000"/>
                  </a:schemeClr>
                </a:solidFill>
                <a:latin typeface="Tempus Sans ITC" pitchFamily="82" charset="0"/>
              </a:rPr>
              <a:t>They are more typical in larger vessels than smaller ones</a:t>
            </a:r>
          </a:p>
          <a:p>
            <a:pPr marL="342900" indent="-342900">
              <a:buAutoNum type="arabicPeriod"/>
            </a:pPr>
            <a:r>
              <a:rPr lang="en-US" b="1" dirty="0">
                <a:solidFill>
                  <a:schemeClr val="accent3">
                    <a:lumMod val="50000"/>
                  </a:schemeClr>
                </a:solidFill>
                <a:latin typeface="Tempus Sans ITC" pitchFamily="82" charset="0"/>
              </a:rPr>
              <a:t>The external elastic lamina is not common but the internal elastic lamina can be seen in many vessels.</a:t>
            </a:r>
          </a:p>
        </p:txBody>
      </p:sp>
    </p:spTree>
    <p:extLst>
      <p:ext uri="{BB962C8B-B14F-4D97-AF65-F5344CB8AC3E}">
        <p14:creationId xmlns:p14="http://schemas.microsoft.com/office/powerpoint/2010/main" val="516262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9452" y="1773485"/>
            <a:ext cx="6988348" cy="5008315"/>
          </a:xfrm>
          <a:prstGeom prst="rect">
            <a:avLst/>
          </a:prstGeom>
        </p:spPr>
      </p:pic>
      <p:sp>
        <p:nvSpPr>
          <p:cNvPr id="7" name="TextBox 2"/>
          <p:cNvSpPr txBox="1">
            <a:spLocks noChangeArrowheads="1"/>
          </p:cNvSpPr>
          <p:nvPr/>
        </p:nvSpPr>
        <p:spPr bwMode="auto">
          <a:xfrm>
            <a:off x="115775" y="609600"/>
            <a:ext cx="8952025" cy="1200329"/>
          </a:xfrm>
          <a:prstGeom prst="rect">
            <a:avLst/>
          </a:prstGeom>
          <a:solidFill>
            <a:schemeClr val="bg1"/>
          </a:solidFill>
          <a:ln w="9525">
            <a:noFill/>
            <a:miter lim="800000"/>
            <a:headEnd/>
            <a:tailEnd/>
          </a:ln>
        </p:spPr>
        <p:txBody>
          <a:bodyPr wrap="square">
            <a:spAutoFit/>
          </a:bodyPr>
          <a:lstStyle/>
          <a:p>
            <a:r>
              <a:rPr lang="en-US" b="1" dirty="0">
                <a:solidFill>
                  <a:schemeClr val="accent6">
                    <a:lumMod val="75000"/>
                  </a:schemeClr>
                </a:solidFill>
                <a:latin typeface="Times New Roman" pitchFamily="18" charset="0"/>
                <a:cs typeface="Times New Roman" pitchFamily="18" charset="0"/>
              </a:rPr>
              <a:t>The elastic lamina are brightly eosinophilic bands that are interposed between the </a:t>
            </a:r>
            <a:r>
              <a:rPr lang="en-US" b="1" dirty="0" err="1">
                <a:solidFill>
                  <a:schemeClr val="accent6">
                    <a:lumMod val="75000"/>
                  </a:schemeClr>
                </a:solidFill>
                <a:latin typeface="Times New Roman" pitchFamily="18" charset="0"/>
                <a:cs typeface="Times New Roman" pitchFamily="18" charset="0"/>
              </a:rPr>
              <a:t>tunicas</a:t>
            </a:r>
            <a:r>
              <a:rPr lang="en-US" b="1" dirty="0">
                <a:solidFill>
                  <a:schemeClr val="accent6">
                    <a:lumMod val="75000"/>
                  </a:schemeClr>
                </a:solidFill>
                <a:latin typeface="Times New Roman" pitchFamily="18" charset="0"/>
                <a:cs typeface="Times New Roman" pitchFamily="18" charset="0"/>
              </a:rPr>
              <a:t>.  In this vessel, the </a:t>
            </a:r>
            <a:r>
              <a:rPr lang="en-US" b="1" dirty="0">
                <a:solidFill>
                  <a:schemeClr val="accent6">
                    <a:lumMod val="50000"/>
                  </a:schemeClr>
                </a:solidFill>
                <a:latin typeface="Times New Roman" pitchFamily="18" charset="0"/>
                <a:cs typeface="Times New Roman" pitchFamily="18" charset="0"/>
              </a:rPr>
              <a:t>internal elastic lamina </a:t>
            </a:r>
            <a:r>
              <a:rPr lang="en-US" b="1" dirty="0">
                <a:solidFill>
                  <a:schemeClr val="accent6">
                    <a:lumMod val="75000"/>
                  </a:schemeClr>
                </a:solidFill>
                <a:latin typeface="Times New Roman" pitchFamily="18" charset="0"/>
                <a:cs typeface="Times New Roman" pitchFamily="18" charset="0"/>
              </a:rPr>
              <a:t>(purple arrows) is very apparent, while the </a:t>
            </a:r>
            <a:r>
              <a:rPr lang="en-US" b="1" dirty="0">
                <a:solidFill>
                  <a:schemeClr val="accent6">
                    <a:lumMod val="50000"/>
                  </a:schemeClr>
                </a:solidFill>
                <a:latin typeface="Times New Roman" pitchFamily="18" charset="0"/>
                <a:cs typeface="Times New Roman" pitchFamily="18" charset="0"/>
              </a:rPr>
              <a:t>external elastic lamina </a:t>
            </a:r>
            <a:r>
              <a:rPr lang="en-US" b="1" dirty="0">
                <a:solidFill>
                  <a:schemeClr val="accent6">
                    <a:lumMod val="75000"/>
                  </a:schemeClr>
                </a:solidFill>
                <a:latin typeface="Times New Roman" pitchFamily="18" charset="0"/>
                <a:cs typeface="Times New Roman" pitchFamily="18" charset="0"/>
              </a:rPr>
              <a:t>(blue arrows) is harder to see; nevertheless, its position can be deduced by recognition of the border between the media and </a:t>
            </a:r>
            <a:r>
              <a:rPr lang="en-US" b="1" dirty="0" err="1">
                <a:solidFill>
                  <a:schemeClr val="accent6">
                    <a:lumMod val="75000"/>
                  </a:schemeClr>
                </a:solidFill>
                <a:latin typeface="Times New Roman" pitchFamily="18" charset="0"/>
                <a:cs typeface="Times New Roman" pitchFamily="18" charset="0"/>
              </a:rPr>
              <a:t>externa</a:t>
            </a:r>
            <a:r>
              <a:rPr lang="en-US" b="1" dirty="0">
                <a:solidFill>
                  <a:schemeClr val="accent6">
                    <a:lumMod val="75000"/>
                  </a:schemeClr>
                </a:solidFill>
                <a:latin typeface="Times New Roman" pitchFamily="18" charset="0"/>
                <a:cs typeface="Times New Roman" pitchFamily="18" charset="0"/>
              </a:rPr>
              <a: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75" y="1882559"/>
            <a:ext cx="1838325" cy="1552575"/>
          </a:xfrm>
          <a:prstGeom prst="rect">
            <a:avLst/>
          </a:prstGeom>
        </p:spPr>
      </p:pic>
      <p:cxnSp>
        <p:nvCxnSpPr>
          <p:cNvPr id="17" name="Straight Arrow Connector 16"/>
          <p:cNvCxnSpPr/>
          <p:nvPr/>
        </p:nvCxnSpPr>
        <p:spPr>
          <a:xfrm flipV="1">
            <a:off x="3814948" y="5850663"/>
            <a:ext cx="178838" cy="387927"/>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2875594" y="5011387"/>
            <a:ext cx="200116" cy="406645"/>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034937" y="3015497"/>
            <a:ext cx="412863" cy="39793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1447800" y="1773485"/>
            <a:ext cx="631652" cy="12420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1453878" y="3413429"/>
            <a:ext cx="625574" cy="33683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435861" y="39469"/>
            <a:ext cx="8468409" cy="52322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2800" b="1" cap="all" dirty="0">
                <a:ln w="0"/>
                <a:solidFill>
                  <a:schemeClr val="accent6">
                    <a:lumMod val="50000"/>
                  </a:schemeClr>
                </a:solidFill>
                <a:effectLst>
                  <a:reflection blurRad="12700" stA="50000" endPos="50000" dist="5000" dir="5400000" sy="-100000" rotWithShape="0"/>
                </a:effectLst>
                <a:latin typeface="+mn-lt"/>
              </a:rPr>
              <a:t>Detailed examination of blood vessel structure</a:t>
            </a:r>
          </a:p>
        </p:txBody>
      </p:sp>
      <p:cxnSp>
        <p:nvCxnSpPr>
          <p:cNvPr id="11" name="Straight Arrow Connector 10"/>
          <p:cNvCxnSpPr/>
          <p:nvPr/>
        </p:nvCxnSpPr>
        <p:spPr>
          <a:xfrm flipH="1">
            <a:off x="5256529" y="5634842"/>
            <a:ext cx="128931" cy="427597"/>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6762716" y="5575465"/>
            <a:ext cx="154661" cy="473119"/>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5781022" y="6195047"/>
            <a:ext cx="2261" cy="44326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2645936" y="1957449"/>
            <a:ext cx="154661" cy="473119"/>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2256312" y="2749223"/>
            <a:ext cx="55137" cy="457115"/>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5824565" y="3400386"/>
            <a:ext cx="18095" cy="482845"/>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360717" y="2220686"/>
            <a:ext cx="74929" cy="477077"/>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51403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2810401" y="2314308"/>
            <a:ext cx="3719311"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details of vessel wall – SL85</a:t>
            </a:r>
            <a:endParaRPr lang="en-US" dirty="0">
              <a:latin typeface="Calibri" pitchFamily="34" charset="0"/>
            </a:endParaRPr>
          </a:p>
        </p:txBody>
      </p:sp>
      <p:sp>
        <p:nvSpPr>
          <p:cNvPr id="37891" name="TextBox 4"/>
          <p:cNvSpPr txBox="1">
            <a:spLocks noChangeArrowheads="1"/>
          </p:cNvSpPr>
          <p:nvPr/>
        </p:nvSpPr>
        <p:spPr bwMode="auto">
          <a:xfrm>
            <a:off x="909320" y="4343400"/>
            <a:ext cx="7772400" cy="2492990"/>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4"/>
              </a:rPr>
              <a:t>SL 085</a:t>
            </a:r>
            <a:r>
              <a:rPr lang="en-US" dirty="0"/>
              <a:t> and </a:t>
            </a:r>
            <a:r>
              <a:rPr lang="en-US" u="sng" dirty="0">
                <a:hlinkClick r:id="rId5"/>
              </a:rPr>
              <a:t>SL 115</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Tunica intima</a:t>
            </a:r>
          </a:p>
          <a:p>
            <a:pPr lvl="2" eaLnBrk="0" hangingPunct="0">
              <a:buFontTx/>
              <a:buChar char="•"/>
            </a:pPr>
            <a:r>
              <a:rPr lang="en-US" sz="1200" b="1" dirty="0">
                <a:solidFill>
                  <a:srgbClr val="002060"/>
                </a:solidFill>
                <a:latin typeface="Georgia" pitchFamily="18" charset="0"/>
                <a:ea typeface="Times" pitchFamily="18" charset="0"/>
                <a:cs typeface="Arial" charset="0"/>
              </a:rPr>
              <a:t>Endothelial cells</a:t>
            </a:r>
          </a:p>
          <a:p>
            <a:pPr lvl="2" eaLnBrk="0" hangingPunct="0">
              <a:buFontTx/>
              <a:buChar char="•"/>
            </a:pPr>
            <a:r>
              <a:rPr lang="en-US" sz="1200" b="1" dirty="0">
                <a:solidFill>
                  <a:srgbClr val="002060"/>
                </a:solidFill>
                <a:latin typeface="Georgia" pitchFamily="18" charset="0"/>
                <a:ea typeface="Times" pitchFamily="18" charset="0"/>
                <a:cs typeface="Arial" charset="0"/>
              </a:rPr>
              <a:t>(</a:t>
            </a:r>
            <a:r>
              <a:rPr lang="en-US" sz="1200" b="1" dirty="0" err="1">
                <a:solidFill>
                  <a:srgbClr val="002060"/>
                </a:solidFill>
                <a:latin typeface="Georgia" pitchFamily="18" charset="0"/>
                <a:ea typeface="Times" pitchFamily="18" charset="0"/>
                <a:cs typeface="Arial" charset="0"/>
              </a:rPr>
              <a:t>subendothelial</a:t>
            </a:r>
            <a:r>
              <a:rPr lang="en-US" sz="1200" b="1" dirty="0">
                <a:solidFill>
                  <a:srgbClr val="002060"/>
                </a:solidFill>
                <a:latin typeface="Georgia" pitchFamily="18" charset="0"/>
                <a:ea typeface="Times" pitchFamily="18" charset="0"/>
                <a:cs typeface="Arial" charset="0"/>
              </a:rPr>
              <a:t> layer)</a:t>
            </a:r>
          </a:p>
          <a:p>
            <a:pPr lvl="1" eaLnBrk="0" hangingPunct="0">
              <a:buFontTx/>
              <a:buChar char="•"/>
            </a:pPr>
            <a:r>
              <a:rPr lang="en-US" sz="1200" b="1" dirty="0">
                <a:solidFill>
                  <a:srgbClr val="002060"/>
                </a:solidFill>
                <a:latin typeface="Georgia" pitchFamily="18" charset="0"/>
                <a:ea typeface="Times" pitchFamily="18" charset="0"/>
                <a:cs typeface="Arial" charset="0"/>
              </a:rPr>
              <a:t>Tunica media</a:t>
            </a:r>
          </a:p>
          <a:p>
            <a:pPr lvl="2" eaLnBrk="0" hangingPunct="0">
              <a:buFontTx/>
              <a:buChar char="•"/>
            </a:pPr>
            <a:r>
              <a:rPr lang="en-US" sz="1200" b="1" dirty="0">
                <a:solidFill>
                  <a:srgbClr val="002060"/>
                </a:solidFill>
                <a:latin typeface="Georgia" pitchFamily="18" charset="0"/>
                <a:ea typeface="Times" pitchFamily="18" charset="0"/>
                <a:cs typeface="Arial" charset="0"/>
              </a:rPr>
              <a:t>Smooth muscle cells</a:t>
            </a:r>
          </a:p>
          <a:p>
            <a:pPr lvl="2" eaLnBrk="0" hangingPunct="0">
              <a:buFontTx/>
              <a:buChar char="•"/>
            </a:pPr>
            <a:r>
              <a:rPr lang="en-US" sz="1200" b="1" dirty="0">
                <a:solidFill>
                  <a:srgbClr val="002060"/>
                </a:solidFill>
                <a:latin typeface="Georgia" pitchFamily="18" charset="0"/>
                <a:ea typeface="Times" pitchFamily="18" charset="0"/>
                <a:cs typeface="Arial" charset="0"/>
              </a:rPr>
              <a:t>Connective tissue</a:t>
            </a:r>
          </a:p>
          <a:p>
            <a:pPr lvl="1" eaLnBrk="0" hangingPunct="0">
              <a:buFontTx/>
              <a:buChar char="•"/>
            </a:pPr>
            <a:r>
              <a:rPr lang="en-US" sz="1200" b="1" dirty="0">
                <a:solidFill>
                  <a:srgbClr val="002060"/>
                </a:solidFill>
                <a:latin typeface="Georgia" pitchFamily="18" charset="0"/>
                <a:ea typeface="Times" pitchFamily="18" charset="0"/>
                <a:cs typeface="Arial" charset="0"/>
              </a:rPr>
              <a:t>Tunica </a:t>
            </a:r>
            <a:r>
              <a:rPr lang="en-US" sz="1200" b="1" dirty="0" err="1">
                <a:solidFill>
                  <a:srgbClr val="002060"/>
                </a:solidFill>
                <a:latin typeface="Georgia" pitchFamily="18" charset="0"/>
                <a:ea typeface="Times" pitchFamily="18" charset="0"/>
                <a:cs typeface="Arial" charset="0"/>
              </a:rPr>
              <a:t>externa</a:t>
            </a:r>
            <a:r>
              <a:rPr lang="en-US" sz="1200" b="1" dirty="0">
                <a:solidFill>
                  <a:srgbClr val="002060"/>
                </a:solidFill>
                <a:latin typeface="Georgia" pitchFamily="18" charset="0"/>
                <a:ea typeface="Times" pitchFamily="18" charset="0"/>
                <a:cs typeface="Arial" charset="0"/>
              </a:rPr>
              <a:t> (adventitia)</a:t>
            </a:r>
          </a:p>
          <a:p>
            <a:pPr lvl="1" eaLnBrk="0" hangingPunct="0">
              <a:buFontTx/>
              <a:buChar char="•"/>
            </a:pPr>
            <a:r>
              <a:rPr lang="en-US" sz="1200" b="1" dirty="0">
                <a:solidFill>
                  <a:srgbClr val="002060"/>
                </a:solidFill>
                <a:latin typeface="Georgia" pitchFamily="18" charset="0"/>
                <a:ea typeface="Times" pitchFamily="18" charset="0"/>
                <a:cs typeface="Arial" charset="0"/>
              </a:rPr>
              <a:t>Elastic lamina</a:t>
            </a:r>
          </a:p>
          <a:p>
            <a:pPr lvl="2" eaLnBrk="0" hangingPunct="0">
              <a:buFontTx/>
              <a:buChar char="•"/>
            </a:pPr>
            <a:r>
              <a:rPr lang="en-US" sz="1200" b="1" dirty="0">
                <a:solidFill>
                  <a:srgbClr val="002060"/>
                </a:solidFill>
                <a:latin typeface="Georgia" pitchFamily="18" charset="0"/>
                <a:ea typeface="Times" pitchFamily="18" charset="0"/>
                <a:cs typeface="Arial" charset="0"/>
              </a:rPr>
              <a:t>Internal elastic lamina</a:t>
            </a:r>
          </a:p>
          <a:p>
            <a:pPr lvl="2" eaLnBrk="0" hangingPunct="0">
              <a:buFontTx/>
              <a:buChar char="•"/>
            </a:pPr>
            <a:r>
              <a:rPr lang="en-US" sz="1200" b="1" dirty="0">
                <a:solidFill>
                  <a:srgbClr val="002060"/>
                </a:solidFill>
                <a:latin typeface="Georgia" pitchFamily="18" charset="0"/>
                <a:ea typeface="Times" pitchFamily="18" charset="0"/>
                <a:cs typeface="Arial" charset="0"/>
              </a:rPr>
              <a:t>External elastic lamina</a:t>
            </a:r>
          </a:p>
        </p:txBody>
      </p:sp>
      <p:sp>
        <p:nvSpPr>
          <p:cNvPr id="5" name="Rectangle 4"/>
          <p:cNvSpPr/>
          <p:nvPr/>
        </p:nvSpPr>
        <p:spPr>
          <a:xfrm>
            <a:off x="435861" y="39469"/>
            <a:ext cx="8468409" cy="52322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2800" b="1" cap="all" dirty="0">
                <a:ln w="0"/>
                <a:solidFill>
                  <a:schemeClr val="accent6">
                    <a:lumMod val="50000"/>
                  </a:schemeClr>
                </a:solidFill>
                <a:effectLst>
                  <a:reflection blurRad="12700" stA="50000" endPos="50000" dist="5000" dir="5400000" sy="-100000" rotWithShape="0"/>
                </a:effectLst>
                <a:latin typeface="+mn-lt"/>
              </a:rPr>
              <a:t>Detailed examination of blood vessel structure</a:t>
            </a:r>
          </a:p>
        </p:txBody>
      </p:sp>
      <p:sp>
        <p:nvSpPr>
          <p:cNvPr id="7" name="TextBox 3"/>
          <p:cNvSpPr txBox="1">
            <a:spLocks noChangeArrowheads="1"/>
          </p:cNvSpPr>
          <p:nvPr/>
        </p:nvSpPr>
        <p:spPr bwMode="auto">
          <a:xfrm>
            <a:off x="2810409" y="3015734"/>
            <a:ext cx="3719311" cy="369332"/>
          </a:xfrm>
          <a:prstGeom prst="rect">
            <a:avLst/>
          </a:prstGeom>
          <a:noFill/>
          <a:ln w="9525">
            <a:noFill/>
            <a:miter lim="800000"/>
            <a:headEnd/>
            <a:tailEnd/>
          </a:ln>
        </p:spPr>
        <p:txBody>
          <a:bodyPr wrap="square">
            <a:spAutoFit/>
          </a:bodyPr>
          <a:lstStyle/>
          <a:p>
            <a:r>
              <a:rPr lang="en-US" dirty="0">
                <a:latin typeface="Calibri" pitchFamily="34" charset="0"/>
                <a:hlinkClick r:id="rId6"/>
              </a:rPr>
              <a:t>Video of details of vessel wall – SL115</a:t>
            </a:r>
            <a:endParaRPr lang="en-US" dirty="0">
              <a:latin typeface="Calibri" pitchFamily="34" charset="0"/>
            </a:endParaRPr>
          </a:p>
        </p:txBody>
      </p:sp>
    </p:spTree>
    <p:extLst>
      <p:ext uri="{BB962C8B-B14F-4D97-AF65-F5344CB8AC3E}">
        <p14:creationId xmlns:p14="http://schemas.microsoft.com/office/powerpoint/2010/main" val="1328163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accessmedicine.com/loadBinary.aspx?name=mesc12&amp;filename=%09mesc12_c011f00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2378"/>
            <a:ext cx="5402924" cy="535122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35861" y="39469"/>
            <a:ext cx="8468409" cy="52322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2800" b="1" cap="all" dirty="0">
                <a:ln w="0"/>
                <a:solidFill>
                  <a:schemeClr val="accent6">
                    <a:lumMod val="50000"/>
                  </a:schemeClr>
                </a:solidFill>
                <a:effectLst>
                  <a:reflection blurRad="12700" stA="50000" endPos="50000" dist="5000" dir="5400000" sy="-100000" rotWithShape="0"/>
                </a:effectLst>
                <a:latin typeface="+mn-lt"/>
              </a:rPr>
              <a:t>Detailed examination of blood vessel structure</a:t>
            </a:r>
          </a:p>
        </p:txBody>
      </p:sp>
      <p:sp>
        <p:nvSpPr>
          <p:cNvPr id="6" name="TextBox 5"/>
          <p:cNvSpPr txBox="1"/>
          <p:nvPr/>
        </p:nvSpPr>
        <p:spPr>
          <a:xfrm>
            <a:off x="5402924" y="762000"/>
            <a:ext cx="3741076" cy="5632311"/>
          </a:xfrm>
          <a:prstGeom prst="rect">
            <a:avLst/>
          </a:prstGeom>
          <a:noFill/>
        </p:spPr>
        <p:txBody>
          <a:bodyPr wrap="square" rtlCol="0">
            <a:spAutoFit/>
          </a:bodyPr>
          <a:lstStyle/>
          <a:p>
            <a:r>
              <a:rPr lang="en-US" b="1" dirty="0">
                <a:solidFill>
                  <a:schemeClr val="accent3">
                    <a:lumMod val="50000"/>
                  </a:schemeClr>
                </a:solidFill>
                <a:latin typeface="Tempus Sans ITC" pitchFamily="82" charset="0"/>
              </a:rPr>
              <a:t>The only term we didn’t define in this drawing is the </a:t>
            </a:r>
            <a:r>
              <a:rPr lang="en-US" b="1" i="1" dirty="0">
                <a:solidFill>
                  <a:schemeClr val="accent3">
                    <a:lumMod val="75000"/>
                  </a:schemeClr>
                </a:solidFill>
                <a:latin typeface="Tempus Sans ITC" pitchFamily="82" charset="0"/>
              </a:rPr>
              <a:t>vasa </a:t>
            </a:r>
            <a:r>
              <a:rPr lang="en-US" b="1" i="1" dirty="0" err="1">
                <a:solidFill>
                  <a:schemeClr val="accent3">
                    <a:lumMod val="75000"/>
                  </a:schemeClr>
                </a:solidFill>
                <a:latin typeface="Tempus Sans ITC" pitchFamily="82" charset="0"/>
              </a:rPr>
              <a:t>vasorum</a:t>
            </a:r>
            <a:r>
              <a:rPr lang="en-US" b="1" dirty="0">
                <a:solidFill>
                  <a:schemeClr val="accent3">
                    <a:lumMod val="50000"/>
                  </a:schemeClr>
                </a:solidFill>
                <a:latin typeface="Tempus Sans ITC" pitchFamily="82" charset="0"/>
              </a:rPr>
              <a:t> (it’s not in the objectives). This literally means “vessels of the vessels”; small blood vessels within the wall of larger vessels.</a:t>
            </a:r>
          </a:p>
          <a:p>
            <a:r>
              <a:rPr lang="en-US" b="1" dirty="0">
                <a:solidFill>
                  <a:schemeClr val="accent3">
                    <a:lumMod val="50000"/>
                  </a:schemeClr>
                </a:solidFill>
                <a:latin typeface="Tempus Sans ITC" pitchFamily="82" charset="0"/>
              </a:rPr>
              <a:t>As you know, diffusion only is efficient over small distances, so blood in the lumen of a vessel can only provide oxygen to the tunica intima and possibly the inner portion of the tunica media. However, the outer layers of a vessel require nutrients also.  The vasa </a:t>
            </a:r>
            <a:r>
              <a:rPr lang="en-US" b="1" dirty="0" err="1">
                <a:solidFill>
                  <a:schemeClr val="accent3">
                    <a:lumMod val="50000"/>
                  </a:schemeClr>
                </a:solidFill>
                <a:latin typeface="Tempus Sans ITC" pitchFamily="82" charset="0"/>
              </a:rPr>
              <a:t>vasorum</a:t>
            </a:r>
            <a:r>
              <a:rPr lang="en-US" b="1" dirty="0">
                <a:solidFill>
                  <a:schemeClr val="accent3">
                    <a:lumMod val="50000"/>
                  </a:schemeClr>
                </a:solidFill>
                <a:latin typeface="Tempus Sans ITC" pitchFamily="82" charset="0"/>
              </a:rPr>
              <a:t> supply cells in the outer regions of the blood vessel, and are derived from branches of the vessel itself in the case of an artery (see red arrow), or from a nearby artery in the case of a vein.  </a:t>
            </a:r>
          </a:p>
        </p:txBody>
      </p:sp>
      <p:sp>
        <p:nvSpPr>
          <p:cNvPr id="2" name="Freeform 1"/>
          <p:cNvSpPr/>
          <p:nvPr/>
        </p:nvSpPr>
        <p:spPr>
          <a:xfrm>
            <a:off x="1508166" y="3550722"/>
            <a:ext cx="244434" cy="475013"/>
          </a:xfrm>
          <a:custGeom>
            <a:avLst/>
            <a:gdLst>
              <a:gd name="connsiteX0" fmla="*/ 11876 w 142504"/>
              <a:gd name="connsiteY0" fmla="*/ 475013 h 475013"/>
              <a:gd name="connsiteX1" fmla="*/ 71252 w 142504"/>
              <a:gd name="connsiteY1" fmla="*/ 439387 h 475013"/>
              <a:gd name="connsiteX2" fmla="*/ 106878 w 142504"/>
              <a:gd name="connsiteY2" fmla="*/ 415636 h 475013"/>
              <a:gd name="connsiteX3" fmla="*/ 130629 w 142504"/>
              <a:gd name="connsiteY3" fmla="*/ 344384 h 475013"/>
              <a:gd name="connsiteX4" fmla="*/ 142504 w 142504"/>
              <a:gd name="connsiteY4" fmla="*/ 308759 h 475013"/>
              <a:gd name="connsiteX5" fmla="*/ 118753 w 142504"/>
              <a:gd name="connsiteY5" fmla="*/ 178130 h 475013"/>
              <a:gd name="connsiteX6" fmla="*/ 95003 w 142504"/>
              <a:gd name="connsiteY6" fmla="*/ 142504 h 475013"/>
              <a:gd name="connsiteX7" fmla="*/ 59377 w 142504"/>
              <a:gd name="connsiteY7" fmla="*/ 106878 h 475013"/>
              <a:gd name="connsiteX8" fmla="*/ 47502 w 142504"/>
              <a:gd name="connsiteY8" fmla="*/ 71252 h 475013"/>
              <a:gd name="connsiteX9" fmla="*/ 0 w 142504"/>
              <a:gd name="connsiteY9" fmla="*/ 0 h 475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504" h="475013">
                <a:moveTo>
                  <a:pt x="11876" y="475013"/>
                </a:moveTo>
                <a:cubicBezTo>
                  <a:pt x="31668" y="463138"/>
                  <a:pt x="51679" y="451620"/>
                  <a:pt x="71252" y="439387"/>
                </a:cubicBezTo>
                <a:cubicBezTo>
                  <a:pt x="83355" y="431823"/>
                  <a:pt x="99314" y="427739"/>
                  <a:pt x="106878" y="415636"/>
                </a:cubicBezTo>
                <a:cubicBezTo>
                  <a:pt x="120147" y="394406"/>
                  <a:pt x="122712" y="368135"/>
                  <a:pt x="130629" y="344384"/>
                </a:cubicBezTo>
                <a:lnTo>
                  <a:pt x="142504" y="308759"/>
                </a:lnTo>
                <a:cubicBezTo>
                  <a:pt x="138409" y="276000"/>
                  <a:pt x="137061" y="214746"/>
                  <a:pt x="118753" y="178130"/>
                </a:cubicBezTo>
                <a:cubicBezTo>
                  <a:pt x="112370" y="165365"/>
                  <a:pt x="104140" y="153468"/>
                  <a:pt x="95003" y="142504"/>
                </a:cubicBezTo>
                <a:cubicBezTo>
                  <a:pt x="84252" y="129602"/>
                  <a:pt x="71252" y="118753"/>
                  <a:pt x="59377" y="106878"/>
                </a:cubicBezTo>
                <a:cubicBezTo>
                  <a:pt x="55419" y="95003"/>
                  <a:pt x="53581" y="82194"/>
                  <a:pt x="47502" y="71252"/>
                </a:cubicBezTo>
                <a:cubicBezTo>
                  <a:pt x="33639" y="46299"/>
                  <a:pt x="0" y="0"/>
                  <a:pt x="0" y="0"/>
                </a:cubicBezTo>
              </a:path>
            </a:pathLst>
          </a:custGeom>
          <a:noFill/>
          <a:ln w="5715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03980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90877" y="39469"/>
            <a:ext cx="455836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TYPES of blood vessels</a:t>
            </a:r>
          </a:p>
        </p:txBody>
      </p:sp>
      <p:pic>
        <p:nvPicPr>
          <p:cNvPr id="8" name="Picture 1" descr="Slide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639484"/>
            <a:ext cx="5486400" cy="4980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2"/>
          <p:cNvSpPr txBox="1">
            <a:spLocks noChangeArrowheads="1"/>
          </p:cNvSpPr>
          <p:nvPr/>
        </p:nvSpPr>
        <p:spPr bwMode="auto">
          <a:xfrm>
            <a:off x="76200" y="838200"/>
            <a:ext cx="3581400" cy="4216539"/>
          </a:xfrm>
          <a:prstGeom prst="rect">
            <a:avLst/>
          </a:prstGeom>
          <a:noFill/>
          <a:ln w="9525">
            <a:noFill/>
            <a:miter lim="800000"/>
            <a:headEnd/>
            <a:tailEnd/>
          </a:ln>
        </p:spPr>
        <p:txBody>
          <a:bodyPr wrap="square">
            <a:spAutoFit/>
          </a:bodyPr>
          <a:lstStyle/>
          <a:p>
            <a:r>
              <a:rPr lang="en-US" b="1" dirty="0">
                <a:solidFill>
                  <a:schemeClr val="accent3">
                    <a:lumMod val="75000"/>
                  </a:schemeClr>
                </a:solidFill>
                <a:latin typeface="Times New Roman" pitchFamily="18" charset="0"/>
                <a:cs typeface="Times New Roman" pitchFamily="18" charset="0"/>
              </a:rPr>
              <a:t>Now that we have established the basic structure of a typical blood vessel, lets look at the different types of vessels. </a:t>
            </a:r>
          </a:p>
          <a:p>
            <a:endParaRPr lang="en-US" sz="800" b="1" dirty="0">
              <a:solidFill>
                <a:schemeClr val="accent3">
                  <a:lumMod val="75000"/>
                </a:schemeClr>
              </a:solidFill>
              <a:latin typeface="Times New Roman" pitchFamily="18" charset="0"/>
              <a:cs typeface="Times New Roman" pitchFamily="18" charset="0"/>
            </a:endParaRPr>
          </a:p>
          <a:p>
            <a:r>
              <a:rPr lang="en-US" b="1" dirty="0">
                <a:solidFill>
                  <a:schemeClr val="accent3">
                    <a:lumMod val="75000"/>
                  </a:schemeClr>
                </a:solidFill>
                <a:latin typeface="Times New Roman" pitchFamily="18" charset="0"/>
                <a:cs typeface="Times New Roman" pitchFamily="18" charset="0"/>
              </a:rPr>
              <a:t>Arteries and veins can be broken down into three types each.  As we will see, these distinctions are not based purely on size, but on histological features as well.  </a:t>
            </a:r>
          </a:p>
          <a:p>
            <a:endParaRPr lang="en-US" sz="800" b="1" dirty="0">
              <a:solidFill>
                <a:schemeClr val="accent3">
                  <a:lumMod val="75000"/>
                </a:schemeClr>
              </a:solidFill>
              <a:latin typeface="Times New Roman" pitchFamily="18" charset="0"/>
              <a:cs typeface="Times New Roman" pitchFamily="18" charset="0"/>
            </a:endParaRPr>
          </a:p>
          <a:p>
            <a:r>
              <a:rPr lang="en-US" b="1" dirty="0">
                <a:solidFill>
                  <a:schemeClr val="accent3">
                    <a:lumMod val="75000"/>
                  </a:schemeClr>
                </a:solidFill>
                <a:latin typeface="Times New Roman" pitchFamily="18" charset="0"/>
                <a:cs typeface="Times New Roman" pitchFamily="18" charset="0"/>
              </a:rPr>
              <a:t>In addition, there are three types of capillaries whose different histological features reflect functional differences between these vessels.</a:t>
            </a:r>
          </a:p>
        </p:txBody>
      </p:sp>
      <p:sp>
        <p:nvSpPr>
          <p:cNvPr id="7" name="TextBox 6"/>
          <p:cNvSpPr txBox="1"/>
          <p:nvPr/>
        </p:nvSpPr>
        <p:spPr>
          <a:xfrm>
            <a:off x="0" y="5657671"/>
            <a:ext cx="9144000" cy="1200329"/>
          </a:xfrm>
          <a:prstGeom prst="rect">
            <a:avLst/>
          </a:prstGeom>
          <a:noFill/>
        </p:spPr>
        <p:txBody>
          <a:bodyPr wrap="square" rtlCol="0">
            <a:spAutoFit/>
          </a:bodyPr>
          <a:lstStyle/>
          <a:p>
            <a:r>
              <a:rPr lang="en-US" b="1" dirty="0">
                <a:solidFill>
                  <a:schemeClr val="accent3">
                    <a:lumMod val="50000"/>
                  </a:schemeClr>
                </a:solidFill>
                <a:latin typeface="Tempus Sans ITC" pitchFamily="82" charset="0"/>
              </a:rPr>
              <a:t>This categorization is convenient.  However, the transition between the different types of vessels is gradual, so  many vessels will be “between” categories (i.e. a vessel may have characteristics of both an elastic and muscular artery). You will never see these “</a:t>
            </a:r>
            <a:r>
              <a:rPr lang="en-US" b="1" dirty="0" err="1">
                <a:solidFill>
                  <a:schemeClr val="accent3">
                    <a:lumMod val="50000"/>
                  </a:schemeClr>
                </a:solidFill>
                <a:latin typeface="Tempus Sans ITC" pitchFamily="82" charset="0"/>
              </a:rPr>
              <a:t>tweeners</a:t>
            </a:r>
            <a:r>
              <a:rPr lang="en-US" b="1" dirty="0">
                <a:solidFill>
                  <a:schemeClr val="accent3">
                    <a:lumMod val="50000"/>
                  </a:schemeClr>
                </a:solidFill>
                <a:latin typeface="Tempus Sans ITC" pitchFamily="82" charset="0"/>
              </a:rPr>
              <a:t>” on an exam.</a:t>
            </a:r>
          </a:p>
        </p:txBody>
      </p:sp>
    </p:spTree>
    <p:extLst>
      <p:ext uri="{BB962C8B-B14F-4D97-AF65-F5344CB8AC3E}">
        <p14:creationId xmlns:p14="http://schemas.microsoft.com/office/powerpoint/2010/main" val="21466424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90877" y="39469"/>
            <a:ext cx="455836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TYPES of blood vessels</a:t>
            </a:r>
          </a:p>
        </p:txBody>
      </p:sp>
      <p:pic>
        <p:nvPicPr>
          <p:cNvPr id="8" name="Picture 1" descr="Slide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9385" y="1029772"/>
            <a:ext cx="6198652" cy="5627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2"/>
          <p:cNvSpPr txBox="1">
            <a:spLocks noChangeArrowheads="1"/>
          </p:cNvSpPr>
          <p:nvPr/>
        </p:nvSpPr>
        <p:spPr bwMode="auto">
          <a:xfrm>
            <a:off x="76200" y="609776"/>
            <a:ext cx="8382000" cy="369332"/>
          </a:xfrm>
          <a:prstGeom prst="rect">
            <a:avLst/>
          </a:prstGeom>
          <a:noFill/>
          <a:ln w="9525">
            <a:noFill/>
            <a:miter lim="800000"/>
            <a:headEnd/>
            <a:tailEnd/>
          </a:ln>
        </p:spPr>
        <p:txBody>
          <a:bodyPr wrap="square">
            <a:spAutoFit/>
          </a:bodyPr>
          <a:lstStyle/>
          <a:p>
            <a:r>
              <a:rPr lang="en-US" b="1" dirty="0">
                <a:solidFill>
                  <a:schemeClr val="accent3">
                    <a:lumMod val="75000"/>
                  </a:schemeClr>
                </a:solidFill>
                <a:latin typeface="Times New Roman" pitchFamily="18" charset="0"/>
                <a:cs typeface="Times New Roman" pitchFamily="18" charset="0"/>
              </a:rPr>
              <a:t>Some of these vessel types have more than one name…these are indicated.</a:t>
            </a:r>
          </a:p>
        </p:txBody>
      </p:sp>
      <p:sp>
        <p:nvSpPr>
          <p:cNvPr id="2" name="TextBox 1"/>
          <p:cNvSpPr txBox="1"/>
          <p:nvPr/>
        </p:nvSpPr>
        <p:spPr>
          <a:xfrm>
            <a:off x="5398086" y="1143000"/>
            <a:ext cx="1786899" cy="369332"/>
          </a:xfrm>
          <a:prstGeom prst="rect">
            <a:avLst/>
          </a:prstGeom>
          <a:noFill/>
        </p:spPr>
        <p:txBody>
          <a:bodyPr wrap="none" rtlCol="0">
            <a:spAutoFit/>
          </a:bodyPr>
          <a:lstStyle/>
          <a:p>
            <a:r>
              <a:rPr lang="en-US" b="1" dirty="0">
                <a:solidFill>
                  <a:srgbClr val="7030A0"/>
                </a:solidFill>
              </a:rPr>
              <a:t>aka - large artery</a:t>
            </a:r>
          </a:p>
        </p:txBody>
      </p:sp>
      <p:sp>
        <p:nvSpPr>
          <p:cNvPr id="9" name="TextBox 8"/>
          <p:cNvSpPr txBox="1"/>
          <p:nvPr/>
        </p:nvSpPr>
        <p:spPr>
          <a:xfrm>
            <a:off x="5595496" y="3068598"/>
            <a:ext cx="2122889" cy="369332"/>
          </a:xfrm>
          <a:prstGeom prst="rect">
            <a:avLst/>
          </a:prstGeom>
          <a:noFill/>
        </p:spPr>
        <p:txBody>
          <a:bodyPr wrap="none" rtlCol="0">
            <a:spAutoFit/>
          </a:bodyPr>
          <a:lstStyle/>
          <a:p>
            <a:r>
              <a:rPr lang="en-US" b="1" dirty="0">
                <a:solidFill>
                  <a:srgbClr val="7030A0"/>
                </a:solidFill>
              </a:rPr>
              <a:t>aka - medium artery</a:t>
            </a:r>
          </a:p>
        </p:txBody>
      </p:sp>
      <p:sp>
        <p:nvSpPr>
          <p:cNvPr id="10" name="TextBox 9"/>
          <p:cNvSpPr txBox="1"/>
          <p:nvPr/>
        </p:nvSpPr>
        <p:spPr>
          <a:xfrm>
            <a:off x="6019800" y="4660706"/>
            <a:ext cx="2971800" cy="2031325"/>
          </a:xfrm>
          <a:prstGeom prst="rect">
            <a:avLst/>
          </a:prstGeom>
          <a:noFill/>
        </p:spPr>
        <p:txBody>
          <a:bodyPr wrap="square" rtlCol="0">
            <a:spAutoFit/>
          </a:bodyPr>
          <a:lstStyle/>
          <a:p>
            <a:r>
              <a:rPr lang="en-US" b="1" dirty="0">
                <a:solidFill>
                  <a:srgbClr val="002060"/>
                </a:solidFill>
                <a:latin typeface="Tempus Sans ITC" pitchFamily="82" charset="0"/>
              </a:rPr>
              <a:t>In case you care, I prefer to use the terms elastic and muscular arteries, since, as we will see, these terms describe the histology of these vessels more effectively.   </a:t>
            </a:r>
          </a:p>
        </p:txBody>
      </p:sp>
    </p:spTree>
    <p:extLst>
      <p:ext uri="{BB962C8B-B14F-4D97-AF65-F5344CB8AC3E}">
        <p14:creationId xmlns:p14="http://schemas.microsoft.com/office/powerpoint/2010/main" val="1991789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90877" y="39469"/>
            <a:ext cx="455836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TYPES of blood vessels</a:t>
            </a:r>
          </a:p>
        </p:txBody>
      </p:sp>
      <p:pic>
        <p:nvPicPr>
          <p:cNvPr id="8" name="Picture 1" descr="Slide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639484"/>
            <a:ext cx="5562600" cy="505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2"/>
          <p:cNvSpPr txBox="1">
            <a:spLocks noChangeArrowheads="1"/>
          </p:cNvSpPr>
          <p:nvPr/>
        </p:nvSpPr>
        <p:spPr bwMode="auto">
          <a:xfrm>
            <a:off x="76200" y="152400"/>
            <a:ext cx="3505200" cy="2862322"/>
          </a:xfrm>
          <a:prstGeom prst="rect">
            <a:avLst/>
          </a:prstGeom>
          <a:noFill/>
          <a:ln w="9525">
            <a:noFill/>
            <a:miter lim="800000"/>
            <a:headEnd/>
            <a:tailEnd/>
          </a:ln>
        </p:spPr>
        <p:txBody>
          <a:bodyPr wrap="square">
            <a:spAutoFit/>
          </a:bodyPr>
          <a:lstStyle/>
          <a:p>
            <a:r>
              <a:rPr lang="en-US" b="1" dirty="0">
                <a:solidFill>
                  <a:schemeClr val="accent3">
                    <a:lumMod val="75000"/>
                  </a:schemeClr>
                </a:solidFill>
                <a:latin typeface="Times New Roman" pitchFamily="18" charset="0"/>
                <a:cs typeface="Times New Roman" pitchFamily="18" charset="0"/>
              </a:rPr>
              <a:t>The easiest thing to do instructionally is to start with vessels you have looked at previously.  These are the vessels within the rectangle; the vessels we have been using as our “typical” arteries and veins.  Since you have already seen these, there’s not much to say structurally.  </a:t>
            </a:r>
          </a:p>
        </p:txBody>
      </p:sp>
      <p:sp>
        <p:nvSpPr>
          <p:cNvPr id="2" name="Rectangle 1"/>
          <p:cNvSpPr/>
          <p:nvPr/>
        </p:nvSpPr>
        <p:spPr>
          <a:xfrm>
            <a:off x="3575790" y="2514600"/>
            <a:ext cx="5492009" cy="242798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6200" y="2971800"/>
            <a:ext cx="3505200" cy="3970318"/>
          </a:xfrm>
          <a:prstGeom prst="rect">
            <a:avLst/>
          </a:prstGeom>
          <a:noFill/>
        </p:spPr>
        <p:txBody>
          <a:bodyPr wrap="square" rtlCol="0">
            <a:spAutoFit/>
          </a:bodyPr>
          <a:lstStyle/>
          <a:p>
            <a:r>
              <a:rPr lang="en-US" b="1" dirty="0">
                <a:solidFill>
                  <a:srgbClr val="002060"/>
                </a:solidFill>
                <a:latin typeface="Tempus Sans ITC" pitchFamily="82" charset="0"/>
              </a:rPr>
              <a:t>Texts differentiate muscular arteries and arterioles based on the number of layers of smooth muscle cells in the tunica media. (e.g. arterioles have 1 or 2 layers of smooth muscle, muscular arteries from 3-40 layers).  Same for </a:t>
            </a:r>
            <a:r>
              <a:rPr lang="en-US" b="1" dirty="0" err="1">
                <a:solidFill>
                  <a:srgbClr val="002060"/>
                </a:solidFill>
                <a:latin typeface="Tempus Sans ITC" pitchFamily="82" charset="0"/>
              </a:rPr>
              <a:t>venules</a:t>
            </a:r>
            <a:r>
              <a:rPr lang="en-US" b="1" dirty="0">
                <a:solidFill>
                  <a:srgbClr val="002060"/>
                </a:solidFill>
                <a:latin typeface="Tempus Sans ITC" pitchFamily="82" charset="0"/>
              </a:rPr>
              <a:t> and medium veins.   However, the numbers used by different texts vary, and some add “small arteries” as a category, so don’t get bent out of shape about counting layers of smooth muscles cells. </a:t>
            </a:r>
          </a:p>
        </p:txBody>
      </p:sp>
    </p:spTree>
    <p:extLst>
      <p:ext uri="{BB962C8B-B14F-4D97-AF65-F5344CB8AC3E}">
        <p14:creationId xmlns:p14="http://schemas.microsoft.com/office/powerpoint/2010/main" val="26592773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90877" y="39469"/>
            <a:ext cx="455836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TYPES of blood vessels</a:t>
            </a:r>
          </a:p>
        </p:txBody>
      </p:sp>
      <p:pic>
        <p:nvPicPr>
          <p:cNvPr id="8" name="Picture 1" descr="Slide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639484"/>
            <a:ext cx="5562600" cy="505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575790" y="2514600"/>
            <a:ext cx="5492009" cy="242798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00314" y="648358"/>
            <a:ext cx="3462937" cy="5262979"/>
          </a:xfrm>
          <a:prstGeom prst="rect">
            <a:avLst/>
          </a:prstGeom>
          <a:noFill/>
        </p:spPr>
        <p:txBody>
          <a:bodyPr wrap="square" rtlCol="0">
            <a:spAutoFit/>
          </a:bodyPr>
          <a:lstStyle/>
          <a:p>
            <a:r>
              <a:rPr lang="en-US" sz="1600" b="1" i="1" dirty="0">
                <a:solidFill>
                  <a:srgbClr val="002060"/>
                </a:solidFill>
                <a:latin typeface="Times New Roman" pitchFamily="18" charset="0"/>
                <a:cs typeface="Times New Roman" pitchFamily="18" charset="0"/>
              </a:rPr>
              <a:t>Physiologically</a:t>
            </a:r>
            <a:r>
              <a:rPr lang="en-US" sz="1600" b="1" dirty="0">
                <a:solidFill>
                  <a:srgbClr val="002060"/>
                </a:solidFill>
                <a:latin typeface="Times New Roman" pitchFamily="18" charset="0"/>
                <a:cs typeface="Times New Roman" pitchFamily="18" charset="0"/>
              </a:rPr>
              <a:t>, however, the difference between arterioles and muscular arteries is substantial.</a:t>
            </a:r>
          </a:p>
          <a:p>
            <a:endParaRPr lang="en-US" sz="1600" b="1" dirty="0">
              <a:solidFill>
                <a:srgbClr val="002060"/>
              </a:solidFill>
              <a:latin typeface="Times New Roman" pitchFamily="18" charset="0"/>
              <a:cs typeface="Times New Roman" pitchFamily="18" charset="0"/>
            </a:endParaRPr>
          </a:p>
          <a:p>
            <a:r>
              <a:rPr lang="en-US" sz="1600" b="1" dirty="0">
                <a:solidFill>
                  <a:srgbClr val="002060"/>
                </a:solidFill>
                <a:latin typeface="Times New Roman" pitchFamily="18" charset="0"/>
                <a:cs typeface="Times New Roman" pitchFamily="18" charset="0"/>
              </a:rPr>
              <a:t>You will soon learn that the diameter of blood vessels is controlled largely by the state of contraction of the smooth muscle in the tunica media.  Naturally, smaller vessels have both a smaller lumen, and less substantial total amount of smooth muscle.  However, </a:t>
            </a:r>
            <a:r>
              <a:rPr lang="en-US" sz="1600" b="1" i="1" dirty="0">
                <a:solidFill>
                  <a:srgbClr val="002060"/>
                </a:solidFill>
                <a:latin typeface="Times New Roman" pitchFamily="18" charset="0"/>
                <a:cs typeface="Times New Roman" pitchFamily="18" charset="0"/>
              </a:rPr>
              <a:t>proportionally</a:t>
            </a:r>
            <a:r>
              <a:rPr lang="en-US" sz="1600" b="1" dirty="0">
                <a:solidFill>
                  <a:srgbClr val="002060"/>
                </a:solidFill>
                <a:latin typeface="Times New Roman" pitchFamily="18" charset="0"/>
                <a:cs typeface="Times New Roman" pitchFamily="18" charset="0"/>
              </a:rPr>
              <a:t>, arterioles have a higher smooth muscle / lumen ratio than muscular arteries, even if this distinction is subtle histologically.  Therefore, contraction of smooth muscle in arterioles has a more significant impact on vessel diameter, making arterioles the vessels that have a larger impact on blood flow regulation.</a:t>
            </a:r>
          </a:p>
        </p:txBody>
      </p:sp>
      <p:sp>
        <p:nvSpPr>
          <p:cNvPr id="10" name="TextBox 9"/>
          <p:cNvSpPr txBox="1"/>
          <p:nvPr/>
        </p:nvSpPr>
        <p:spPr>
          <a:xfrm>
            <a:off x="1676400" y="6109509"/>
            <a:ext cx="5181600" cy="369332"/>
          </a:xfrm>
          <a:prstGeom prst="rect">
            <a:avLst/>
          </a:prstGeom>
          <a:noFill/>
        </p:spPr>
        <p:txBody>
          <a:bodyPr wrap="square" rtlCol="0">
            <a:spAutoFit/>
          </a:bodyPr>
          <a:lstStyle/>
          <a:p>
            <a:r>
              <a:rPr lang="en-US" b="1" dirty="0">
                <a:solidFill>
                  <a:schemeClr val="accent3">
                    <a:lumMod val="50000"/>
                  </a:schemeClr>
                </a:solidFill>
                <a:latin typeface="Tempus Sans ITC" pitchFamily="82" charset="0"/>
              </a:rPr>
              <a:t>OK, enough of that silly-talk, back to histology…..</a:t>
            </a:r>
          </a:p>
        </p:txBody>
      </p:sp>
    </p:spTree>
    <p:extLst>
      <p:ext uri="{BB962C8B-B14F-4D97-AF65-F5344CB8AC3E}">
        <p14:creationId xmlns:p14="http://schemas.microsoft.com/office/powerpoint/2010/main" val="522456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682240"/>
            <a:ext cx="3588377" cy="417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Slid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9199" y="2514600"/>
            <a:ext cx="2989689"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682765" y="39469"/>
            <a:ext cx="597458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7030A0"/>
                </a:solidFill>
                <a:effectLst>
                  <a:reflection blurRad="12700" stA="50000" endPos="50000" dist="5000" dir="5400000" sy="-100000" rotWithShape="0"/>
                </a:effectLst>
                <a:latin typeface="+mn-lt"/>
              </a:rPr>
              <a:t>Blood and lymphatic vessels</a:t>
            </a:r>
          </a:p>
        </p:txBody>
      </p:sp>
      <p:sp>
        <p:nvSpPr>
          <p:cNvPr id="7" name="TextBox 2"/>
          <p:cNvSpPr txBox="1">
            <a:spLocks noChangeArrowheads="1"/>
          </p:cNvSpPr>
          <p:nvPr/>
        </p:nvSpPr>
        <p:spPr bwMode="auto">
          <a:xfrm>
            <a:off x="76200" y="624244"/>
            <a:ext cx="8991600" cy="2031325"/>
          </a:xfrm>
          <a:prstGeom prst="rect">
            <a:avLst/>
          </a:prstGeom>
          <a:noFill/>
          <a:ln w="9525">
            <a:noFill/>
            <a:miter lim="800000"/>
            <a:headEnd/>
            <a:tailEnd/>
          </a:ln>
        </p:spPr>
        <p:txBody>
          <a:bodyPr wrap="square">
            <a:spAutoFit/>
          </a:bodyPr>
          <a:lstStyle/>
          <a:p>
            <a:r>
              <a:rPr lang="en-US" b="1" dirty="0">
                <a:solidFill>
                  <a:srgbClr val="BA52AB"/>
                </a:solidFill>
                <a:latin typeface="Times New Roman" pitchFamily="18" charset="0"/>
                <a:cs typeface="Times New Roman" pitchFamily="18" charset="0"/>
              </a:rPr>
              <a:t>Vessels in the body transport fluids, either blood or lymphatic fluid, which allows for distribution of nutrients, waste products, hormones, etc. throughout the body.  There are two components of the vascular system:</a:t>
            </a:r>
          </a:p>
          <a:p>
            <a:pPr marL="342900" indent="-342900">
              <a:buAutoNum type="arabicPeriod"/>
            </a:pPr>
            <a:r>
              <a:rPr lang="en-US" b="1" dirty="0">
                <a:solidFill>
                  <a:srgbClr val="BA52AB"/>
                </a:solidFill>
                <a:latin typeface="Times New Roman" pitchFamily="18" charset="0"/>
                <a:cs typeface="Times New Roman" pitchFamily="18" charset="0"/>
              </a:rPr>
              <a:t>Cardiovascular system – transports blood, and includes the heart, arteries, capillaries, and veins</a:t>
            </a:r>
          </a:p>
          <a:p>
            <a:pPr marL="342900" indent="-342900">
              <a:buAutoNum type="arabicPeriod"/>
            </a:pPr>
            <a:r>
              <a:rPr lang="en-US" b="1" dirty="0">
                <a:solidFill>
                  <a:srgbClr val="BA52AB"/>
                </a:solidFill>
                <a:latin typeface="Times New Roman" pitchFamily="18" charset="0"/>
                <a:cs typeface="Times New Roman" pitchFamily="18" charset="0"/>
              </a:rPr>
              <a:t>Lymphatic system – which returns tissue fluid (lymph) from the tissues back to the cardiovascular system  </a:t>
            </a:r>
          </a:p>
        </p:txBody>
      </p:sp>
    </p:spTree>
    <p:extLst>
      <p:ext uri="{BB962C8B-B14F-4D97-AF65-F5344CB8AC3E}">
        <p14:creationId xmlns:p14="http://schemas.microsoft.com/office/powerpoint/2010/main" val="26559849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90877" y="39469"/>
            <a:ext cx="455836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TYPES of blood vessels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1657350" cy="1457325"/>
          </a:xfrm>
          <a:prstGeom prst="rect">
            <a:avLst/>
          </a:prstGeom>
        </p:spPr>
      </p:pic>
      <p:sp>
        <p:nvSpPr>
          <p:cNvPr id="11" name="Rectangle 10"/>
          <p:cNvSpPr/>
          <p:nvPr/>
        </p:nvSpPr>
        <p:spPr>
          <a:xfrm>
            <a:off x="729546" y="650013"/>
            <a:ext cx="412863" cy="39793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1142409" y="650014"/>
            <a:ext cx="1136754" cy="712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148487" y="1047945"/>
            <a:ext cx="1242390" cy="30668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b="7596"/>
          <a:stretch/>
        </p:blipFill>
        <p:spPr>
          <a:xfrm>
            <a:off x="2279163" y="609601"/>
            <a:ext cx="6800850" cy="4506410"/>
          </a:xfrm>
          <a:prstGeom prst="rect">
            <a:avLst/>
          </a:prstGeom>
        </p:spPr>
      </p:pic>
      <p:sp>
        <p:nvSpPr>
          <p:cNvPr id="20" name="TextBox 19"/>
          <p:cNvSpPr txBox="1"/>
          <p:nvPr/>
        </p:nvSpPr>
        <p:spPr>
          <a:xfrm>
            <a:off x="2514600" y="640887"/>
            <a:ext cx="1371600" cy="923330"/>
          </a:xfrm>
          <a:prstGeom prst="rect">
            <a:avLst/>
          </a:prstGeom>
          <a:noFill/>
        </p:spPr>
        <p:txBody>
          <a:bodyPr wrap="square" rtlCol="0">
            <a:spAutoFit/>
          </a:bodyPr>
          <a:lstStyle/>
          <a:p>
            <a:r>
              <a:rPr lang="en-US" b="1" dirty="0">
                <a:solidFill>
                  <a:srgbClr val="C00000"/>
                </a:solidFill>
              </a:rPr>
              <a:t>Lumen of muscular artery</a:t>
            </a:r>
          </a:p>
        </p:txBody>
      </p:sp>
      <p:sp>
        <p:nvSpPr>
          <p:cNvPr id="21" name="TextBox 20"/>
          <p:cNvSpPr txBox="1"/>
          <p:nvPr/>
        </p:nvSpPr>
        <p:spPr>
          <a:xfrm>
            <a:off x="7260725" y="3880594"/>
            <a:ext cx="1502276" cy="646331"/>
          </a:xfrm>
          <a:prstGeom prst="rect">
            <a:avLst/>
          </a:prstGeom>
          <a:noFill/>
        </p:spPr>
        <p:txBody>
          <a:bodyPr wrap="square" rtlCol="0">
            <a:spAutoFit/>
          </a:bodyPr>
          <a:lstStyle/>
          <a:p>
            <a:r>
              <a:rPr lang="en-US" b="1" dirty="0">
                <a:solidFill>
                  <a:srgbClr val="002060"/>
                </a:solidFill>
              </a:rPr>
              <a:t>Lumen of medium vein</a:t>
            </a:r>
          </a:p>
        </p:txBody>
      </p:sp>
      <p:cxnSp>
        <p:nvCxnSpPr>
          <p:cNvPr id="22" name="Straight Arrow Connector 21"/>
          <p:cNvCxnSpPr/>
          <p:nvPr/>
        </p:nvCxnSpPr>
        <p:spPr>
          <a:xfrm>
            <a:off x="3850439" y="1676559"/>
            <a:ext cx="698412" cy="101956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4800600" y="2581372"/>
            <a:ext cx="304800" cy="281434"/>
          </a:xfrm>
          <a:prstGeom prst="straightConnector1">
            <a:avLst/>
          </a:prstGeom>
          <a:ln w="38100">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506131" y="1603488"/>
            <a:ext cx="144268" cy="234388"/>
          </a:xfrm>
          <a:prstGeom prst="straightConnector1">
            <a:avLst/>
          </a:prstGeom>
          <a:ln w="38100">
            <a:solidFill>
              <a:schemeClr val="accent3">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6065134" y="3703117"/>
            <a:ext cx="736849" cy="230505"/>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5555848" y="3483198"/>
            <a:ext cx="480765" cy="204635"/>
          </a:xfrm>
          <a:prstGeom prst="straightConnector1">
            <a:avLst/>
          </a:prstGeom>
          <a:ln w="38100">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6815688" y="3937005"/>
            <a:ext cx="105973" cy="55479"/>
          </a:xfrm>
          <a:prstGeom prst="straightConnector1">
            <a:avLst/>
          </a:prstGeom>
          <a:ln w="38100">
            <a:solidFill>
              <a:schemeClr val="accent3">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5" name="TextBox 2"/>
          <p:cNvSpPr txBox="1">
            <a:spLocks noChangeArrowheads="1"/>
          </p:cNvSpPr>
          <p:nvPr/>
        </p:nvSpPr>
        <p:spPr bwMode="auto">
          <a:xfrm>
            <a:off x="80266" y="5105400"/>
            <a:ext cx="9063734" cy="1754326"/>
          </a:xfrm>
          <a:prstGeom prst="rect">
            <a:avLst/>
          </a:prstGeom>
          <a:noFill/>
          <a:ln w="9525">
            <a:noFill/>
            <a:miter lim="800000"/>
            <a:headEnd/>
            <a:tailEnd/>
          </a:ln>
        </p:spPr>
        <p:txBody>
          <a:bodyPr wrap="square">
            <a:spAutoFit/>
          </a:bodyPr>
          <a:lstStyle/>
          <a:p>
            <a:r>
              <a:rPr lang="en-US" b="1" dirty="0">
                <a:solidFill>
                  <a:schemeClr val="accent3">
                    <a:lumMod val="75000"/>
                  </a:schemeClr>
                </a:solidFill>
                <a:latin typeface="Times New Roman" pitchFamily="18" charset="0"/>
                <a:cs typeface="Times New Roman" pitchFamily="18" charset="0"/>
              </a:rPr>
              <a:t>The large vessels we have been looking at in slide 85 are a </a:t>
            </a:r>
            <a:r>
              <a:rPr lang="en-US" b="1" dirty="0">
                <a:solidFill>
                  <a:srgbClr val="C00000"/>
                </a:solidFill>
                <a:latin typeface="Times New Roman" pitchFamily="18" charset="0"/>
                <a:cs typeface="Times New Roman" pitchFamily="18" charset="0"/>
              </a:rPr>
              <a:t>muscular artery </a:t>
            </a:r>
            <a:r>
              <a:rPr lang="en-US" b="1" dirty="0">
                <a:solidFill>
                  <a:schemeClr val="accent3">
                    <a:lumMod val="75000"/>
                  </a:schemeClr>
                </a:solidFill>
                <a:latin typeface="Times New Roman" pitchFamily="18" charset="0"/>
                <a:cs typeface="Times New Roman" pitchFamily="18" charset="0"/>
              </a:rPr>
              <a:t>and a </a:t>
            </a:r>
            <a:r>
              <a:rPr lang="en-US" b="1" dirty="0">
                <a:solidFill>
                  <a:srgbClr val="002060"/>
                </a:solidFill>
                <a:latin typeface="Times New Roman" pitchFamily="18" charset="0"/>
                <a:cs typeface="Times New Roman" pitchFamily="18" charset="0"/>
              </a:rPr>
              <a:t>medium vein</a:t>
            </a:r>
            <a:r>
              <a:rPr lang="en-US" b="1" dirty="0">
                <a:solidFill>
                  <a:schemeClr val="accent3">
                    <a:lumMod val="75000"/>
                  </a:schemeClr>
                </a:solidFill>
                <a:latin typeface="Times New Roman" pitchFamily="18" charset="0"/>
                <a:cs typeface="Times New Roman" pitchFamily="18" charset="0"/>
              </a:rPr>
              <a:t>.  The lumen of each vessel is indicated, as are the tunics (see key to left).  Note that the tunica media of the muscular artery contains substantially more smooth muscle than the medium vein.  The internal elastic lamina is also more readily visible in the artery.  Traditionally, one considers the tunica </a:t>
            </a:r>
            <a:r>
              <a:rPr lang="en-US" b="1" dirty="0" err="1">
                <a:solidFill>
                  <a:schemeClr val="accent3">
                    <a:lumMod val="75000"/>
                  </a:schemeClr>
                </a:solidFill>
                <a:latin typeface="Times New Roman" pitchFamily="18" charset="0"/>
                <a:cs typeface="Times New Roman" pitchFamily="18" charset="0"/>
              </a:rPr>
              <a:t>externa</a:t>
            </a:r>
            <a:r>
              <a:rPr lang="en-US" b="1" dirty="0">
                <a:solidFill>
                  <a:schemeClr val="accent3">
                    <a:lumMod val="75000"/>
                  </a:schemeClr>
                </a:solidFill>
                <a:latin typeface="Times New Roman" pitchFamily="18" charset="0"/>
                <a:cs typeface="Times New Roman" pitchFamily="18" charset="0"/>
              </a:rPr>
              <a:t> of the vein to be more substantial than the artery, but this is not obvious on this slide.</a:t>
            </a:r>
          </a:p>
        </p:txBody>
      </p:sp>
      <p:grpSp>
        <p:nvGrpSpPr>
          <p:cNvPr id="51" name="Group 50"/>
          <p:cNvGrpSpPr/>
          <p:nvPr/>
        </p:nvGrpSpPr>
        <p:grpSpPr>
          <a:xfrm>
            <a:off x="140780" y="3742094"/>
            <a:ext cx="2069020" cy="923330"/>
            <a:chOff x="76200" y="3742094"/>
            <a:chExt cx="2069020" cy="923330"/>
          </a:xfrm>
        </p:grpSpPr>
        <p:sp>
          <p:nvSpPr>
            <p:cNvPr id="36" name="TextBox 2"/>
            <p:cNvSpPr txBox="1">
              <a:spLocks noChangeArrowheads="1"/>
            </p:cNvSpPr>
            <p:nvPr/>
          </p:nvSpPr>
          <p:spPr bwMode="auto">
            <a:xfrm>
              <a:off x="415724" y="3742094"/>
              <a:ext cx="1729496" cy="923330"/>
            </a:xfrm>
            <a:prstGeom prst="rect">
              <a:avLst/>
            </a:prstGeom>
            <a:noFill/>
            <a:ln w="9525">
              <a:noFill/>
              <a:miter lim="800000"/>
              <a:headEnd/>
              <a:tailEnd/>
            </a:ln>
          </p:spPr>
          <p:txBody>
            <a:bodyPr wrap="square">
              <a:spAutoFit/>
            </a:bodyPr>
            <a:lstStyle/>
            <a:p>
              <a:r>
                <a:rPr lang="en-US" b="1" dirty="0">
                  <a:solidFill>
                    <a:schemeClr val="accent3">
                      <a:lumMod val="75000"/>
                    </a:schemeClr>
                  </a:solidFill>
                  <a:latin typeface="Times New Roman" pitchFamily="18" charset="0"/>
                  <a:cs typeface="Times New Roman" pitchFamily="18" charset="0"/>
                </a:rPr>
                <a:t>Tunica intima</a:t>
              </a:r>
            </a:p>
            <a:p>
              <a:r>
                <a:rPr lang="en-US" b="1" dirty="0">
                  <a:latin typeface="Times New Roman" pitchFamily="18" charset="0"/>
                  <a:cs typeface="Times New Roman" pitchFamily="18" charset="0"/>
                </a:rPr>
                <a:t>Tunica media</a:t>
              </a:r>
            </a:p>
            <a:p>
              <a:r>
                <a:rPr lang="en-US" b="1" dirty="0">
                  <a:solidFill>
                    <a:srgbClr val="0070C0"/>
                  </a:solidFill>
                  <a:latin typeface="Times New Roman" pitchFamily="18" charset="0"/>
                  <a:cs typeface="Times New Roman" pitchFamily="18" charset="0"/>
                </a:rPr>
                <a:t>Tunica </a:t>
              </a:r>
              <a:r>
                <a:rPr lang="en-US" b="1" dirty="0" err="1">
                  <a:solidFill>
                    <a:srgbClr val="0070C0"/>
                  </a:solidFill>
                  <a:latin typeface="Times New Roman" pitchFamily="18" charset="0"/>
                  <a:cs typeface="Times New Roman" pitchFamily="18" charset="0"/>
                </a:rPr>
                <a:t>externa</a:t>
              </a:r>
              <a:endParaRPr lang="en-US" b="1" dirty="0">
                <a:solidFill>
                  <a:srgbClr val="0070C0"/>
                </a:solidFill>
                <a:latin typeface="Times New Roman" pitchFamily="18" charset="0"/>
                <a:cs typeface="Times New Roman" pitchFamily="18" charset="0"/>
              </a:endParaRPr>
            </a:p>
          </p:txBody>
        </p:sp>
        <p:cxnSp>
          <p:nvCxnSpPr>
            <p:cNvPr id="37" name="Straight Arrow Connector 36"/>
            <p:cNvCxnSpPr/>
            <p:nvPr/>
          </p:nvCxnSpPr>
          <p:spPr>
            <a:xfrm flipV="1">
              <a:off x="76200" y="4201610"/>
              <a:ext cx="405114" cy="1"/>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76200" y="4479403"/>
              <a:ext cx="422060" cy="1146"/>
            </a:xfrm>
            <a:prstGeom prst="straightConnector1">
              <a:avLst/>
            </a:prstGeom>
            <a:ln w="38100">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92597" y="3923818"/>
              <a:ext cx="404150" cy="3973"/>
            </a:xfrm>
            <a:prstGeom prst="straightConnector1">
              <a:avLst/>
            </a:prstGeom>
            <a:ln w="38100">
              <a:solidFill>
                <a:schemeClr val="accent3">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523916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2286001" y="2314308"/>
            <a:ext cx="4243712"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medium artery and vein– SL85</a:t>
            </a:r>
            <a:endParaRPr lang="en-US" dirty="0">
              <a:latin typeface="Calibri" pitchFamily="34" charset="0"/>
            </a:endParaRPr>
          </a:p>
        </p:txBody>
      </p:sp>
      <p:sp>
        <p:nvSpPr>
          <p:cNvPr id="37891" name="TextBox 4"/>
          <p:cNvSpPr txBox="1">
            <a:spLocks noChangeArrowheads="1"/>
          </p:cNvSpPr>
          <p:nvPr/>
        </p:nvSpPr>
        <p:spPr bwMode="auto">
          <a:xfrm>
            <a:off x="909320" y="5410200"/>
            <a:ext cx="7772400" cy="1200329"/>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4"/>
              </a:rPr>
              <a:t>SL 085</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Muscular artery</a:t>
            </a:r>
          </a:p>
          <a:p>
            <a:pPr lvl="1" eaLnBrk="0" hangingPunct="0">
              <a:buFontTx/>
              <a:buChar char="•"/>
            </a:pPr>
            <a:r>
              <a:rPr lang="en-US" sz="1200" b="1" dirty="0">
                <a:solidFill>
                  <a:srgbClr val="002060"/>
                </a:solidFill>
                <a:latin typeface="Georgia" pitchFamily="18" charset="0"/>
                <a:ea typeface="Times" pitchFamily="18" charset="0"/>
                <a:cs typeface="Arial" charset="0"/>
              </a:rPr>
              <a:t>Medium vein</a:t>
            </a:r>
          </a:p>
          <a:p>
            <a:pPr lvl="1" eaLnBrk="0" hangingPunct="0">
              <a:buFontTx/>
              <a:buChar char="•"/>
            </a:pPr>
            <a:r>
              <a:rPr lang="en-US" sz="1200" b="1" dirty="0">
                <a:solidFill>
                  <a:srgbClr val="002060"/>
                </a:solidFill>
                <a:latin typeface="Georgia" pitchFamily="18" charset="0"/>
                <a:ea typeface="Times" pitchFamily="18" charset="0"/>
                <a:cs typeface="Arial" charset="0"/>
              </a:rPr>
              <a:t>(all regions and structures previously mentioned)</a:t>
            </a:r>
          </a:p>
        </p:txBody>
      </p:sp>
      <p:sp>
        <p:nvSpPr>
          <p:cNvPr id="6" name="Rectangle 5"/>
          <p:cNvSpPr/>
          <p:nvPr/>
        </p:nvSpPr>
        <p:spPr>
          <a:xfrm>
            <a:off x="2390877" y="39469"/>
            <a:ext cx="455836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TYPES of blood vessels</a:t>
            </a:r>
          </a:p>
        </p:txBody>
      </p:sp>
    </p:spTree>
    <p:extLst>
      <p:ext uri="{BB962C8B-B14F-4D97-AF65-F5344CB8AC3E}">
        <p14:creationId xmlns:p14="http://schemas.microsoft.com/office/powerpoint/2010/main" val="24397605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90877" y="39469"/>
            <a:ext cx="455836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TYPES of blood vessels</a:t>
            </a:r>
          </a:p>
        </p:txBody>
      </p:sp>
      <p:sp>
        <p:nvSpPr>
          <p:cNvPr id="35" name="TextBox 2"/>
          <p:cNvSpPr txBox="1">
            <a:spLocks noChangeArrowheads="1"/>
          </p:cNvSpPr>
          <p:nvPr/>
        </p:nvSpPr>
        <p:spPr bwMode="auto">
          <a:xfrm>
            <a:off x="5029200" y="942588"/>
            <a:ext cx="3910766" cy="3139321"/>
          </a:xfrm>
          <a:prstGeom prst="rect">
            <a:avLst/>
          </a:prstGeom>
          <a:noFill/>
          <a:ln w="9525">
            <a:noFill/>
            <a:miter lim="800000"/>
            <a:headEnd/>
            <a:tailEnd/>
          </a:ln>
        </p:spPr>
        <p:txBody>
          <a:bodyPr wrap="square">
            <a:spAutoFit/>
          </a:bodyPr>
          <a:lstStyle/>
          <a:p>
            <a:r>
              <a:rPr lang="en-US" b="1" dirty="0">
                <a:solidFill>
                  <a:schemeClr val="accent3">
                    <a:lumMod val="75000"/>
                  </a:schemeClr>
                </a:solidFill>
                <a:latin typeface="Times New Roman" pitchFamily="18" charset="0"/>
                <a:cs typeface="Times New Roman" pitchFamily="18" charset="0"/>
              </a:rPr>
              <a:t>In this image, we see smaller versions of a medium vein (top) and muscular artery (bottom).  Again, note that the artery has more smooth muscle in the tunica media, and a more prominent internal elastic lamina (bright eosinophilic band indicated by the black arrows).  The artery is rounder due to smooth muscle (and elastic fibers) in the tunica media, while the vein has an irregular shape.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228600" y="624244"/>
            <a:ext cx="4648200" cy="6114917"/>
          </a:xfrm>
          <a:prstGeom prst="rect">
            <a:avLst/>
          </a:prstGeom>
        </p:spPr>
      </p:pic>
      <p:cxnSp>
        <p:nvCxnSpPr>
          <p:cNvPr id="7" name="Straight Arrow Connector 6"/>
          <p:cNvCxnSpPr/>
          <p:nvPr/>
        </p:nvCxnSpPr>
        <p:spPr>
          <a:xfrm flipH="1">
            <a:off x="3861413" y="5037004"/>
            <a:ext cx="152400" cy="3429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2792776" y="5205470"/>
            <a:ext cx="224011" cy="26348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3048000" y="6311747"/>
            <a:ext cx="89972" cy="24145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5029200" y="4868792"/>
            <a:ext cx="3910766" cy="1200329"/>
          </a:xfrm>
          <a:prstGeom prst="rect">
            <a:avLst/>
          </a:prstGeom>
          <a:noFill/>
        </p:spPr>
        <p:txBody>
          <a:bodyPr wrap="square" rtlCol="0">
            <a:spAutoFit/>
          </a:bodyPr>
          <a:lstStyle/>
          <a:p>
            <a:r>
              <a:rPr lang="en-US" b="1" dirty="0">
                <a:solidFill>
                  <a:srgbClr val="002060"/>
                </a:solidFill>
                <a:latin typeface="Tempus Sans ITC" pitchFamily="82" charset="0"/>
              </a:rPr>
              <a:t>Technically speaking, medium veins have valves, but you won’t see them on our slides (mostly because valves are in the more sizable medium veins).</a:t>
            </a:r>
          </a:p>
        </p:txBody>
      </p:sp>
    </p:spTree>
    <p:extLst>
      <p:ext uri="{BB962C8B-B14F-4D97-AF65-F5344CB8AC3E}">
        <p14:creationId xmlns:p14="http://schemas.microsoft.com/office/powerpoint/2010/main" val="30953212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74315" y="1328821"/>
            <a:ext cx="6105270" cy="4701760"/>
          </a:xfrm>
          <a:prstGeom prst="rect">
            <a:avLst/>
          </a:prstGeom>
        </p:spPr>
      </p:pic>
      <p:sp>
        <p:nvSpPr>
          <p:cNvPr id="6" name="Rectangle 5"/>
          <p:cNvSpPr/>
          <p:nvPr/>
        </p:nvSpPr>
        <p:spPr>
          <a:xfrm>
            <a:off x="2390877" y="39469"/>
            <a:ext cx="455836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TYPES of blood vessels</a:t>
            </a:r>
          </a:p>
        </p:txBody>
      </p:sp>
      <p:sp>
        <p:nvSpPr>
          <p:cNvPr id="35" name="TextBox 2"/>
          <p:cNvSpPr txBox="1">
            <a:spLocks noChangeArrowheads="1"/>
          </p:cNvSpPr>
          <p:nvPr/>
        </p:nvSpPr>
        <p:spPr bwMode="auto">
          <a:xfrm>
            <a:off x="5181600" y="942588"/>
            <a:ext cx="3886200" cy="2031325"/>
          </a:xfrm>
          <a:prstGeom prst="rect">
            <a:avLst/>
          </a:prstGeom>
          <a:noFill/>
          <a:ln w="9525">
            <a:noFill/>
            <a:miter lim="800000"/>
            <a:headEnd/>
            <a:tailEnd/>
          </a:ln>
        </p:spPr>
        <p:txBody>
          <a:bodyPr wrap="square">
            <a:spAutoFit/>
          </a:bodyPr>
          <a:lstStyle/>
          <a:p>
            <a:r>
              <a:rPr lang="en-US" b="1" dirty="0">
                <a:solidFill>
                  <a:schemeClr val="accent3">
                    <a:lumMod val="75000"/>
                  </a:schemeClr>
                </a:solidFill>
                <a:latin typeface="Times New Roman" pitchFamily="18" charset="0"/>
                <a:cs typeface="Times New Roman" pitchFamily="18" charset="0"/>
              </a:rPr>
              <a:t>Even smaller vein (blue outline) and artery (red).  These are close to the size of </a:t>
            </a:r>
            <a:r>
              <a:rPr lang="en-US" b="1" dirty="0" err="1">
                <a:solidFill>
                  <a:schemeClr val="accent3">
                    <a:lumMod val="75000"/>
                  </a:schemeClr>
                </a:solidFill>
                <a:latin typeface="Times New Roman" pitchFamily="18" charset="0"/>
                <a:cs typeface="Times New Roman" pitchFamily="18" charset="0"/>
              </a:rPr>
              <a:t>venules</a:t>
            </a:r>
            <a:r>
              <a:rPr lang="en-US" b="1" dirty="0">
                <a:solidFill>
                  <a:schemeClr val="accent3">
                    <a:lumMod val="75000"/>
                  </a:schemeClr>
                </a:solidFill>
                <a:latin typeface="Times New Roman" pitchFamily="18" charset="0"/>
                <a:cs typeface="Times New Roman" pitchFamily="18" charset="0"/>
              </a:rPr>
              <a:t> and arterioles.  The internal elastic lamina (black arrows) is less substantial in the artery/arteriole than in larger muscular arteries.</a:t>
            </a:r>
          </a:p>
        </p:txBody>
      </p:sp>
      <p:cxnSp>
        <p:nvCxnSpPr>
          <p:cNvPr id="7" name="Straight Arrow Connector 6"/>
          <p:cNvCxnSpPr/>
          <p:nvPr/>
        </p:nvCxnSpPr>
        <p:spPr>
          <a:xfrm flipV="1">
            <a:off x="1591734" y="5865327"/>
            <a:ext cx="497324" cy="12907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2404194" y="6119837"/>
            <a:ext cx="180961" cy="3374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1286933" y="1219200"/>
            <a:ext cx="3217334" cy="1941689"/>
          </a:xfrm>
          <a:custGeom>
            <a:avLst/>
            <a:gdLst>
              <a:gd name="connsiteX0" fmla="*/ 1851378 w 3217334"/>
              <a:gd name="connsiteY0" fmla="*/ 270933 h 1941689"/>
              <a:gd name="connsiteX1" fmla="*/ 1591734 w 3217334"/>
              <a:gd name="connsiteY1" fmla="*/ 282222 h 1941689"/>
              <a:gd name="connsiteX2" fmla="*/ 1501423 w 3217334"/>
              <a:gd name="connsiteY2" fmla="*/ 304800 h 1941689"/>
              <a:gd name="connsiteX3" fmla="*/ 1467556 w 3217334"/>
              <a:gd name="connsiteY3" fmla="*/ 316089 h 1941689"/>
              <a:gd name="connsiteX4" fmla="*/ 1433689 w 3217334"/>
              <a:gd name="connsiteY4" fmla="*/ 338667 h 1941689"/>
              <a:gd name="connsiteX5" fmla="*/ 1354667 w 3217334"/>
              <a:gd name="connsiteY5" fmla="*/ 349956 h 1941689"/>
              <a:gd name="connsiteX6" fmla="*/ 1286934 w 3217334"/>
              <a:gd name="connsiteY6" fmla="*/ 361244 h 1941689"/>
              <a:gd name="connsiteX7" fmla="*/ 1207911 w 3217334"/>
              <a:gd name="connsiteY7" fmla="*/ 372533 h 1941689"/>
              <a:gd name="connsiteX8" fmla="*/ 1151467 w 3217334"/>
              <a:gd name="connsiteY8" fmla="*/ 383822 h 1941689"/>
              <a:gd name="connsiteX9" fmla="*/ 767645 w 3217334"/>
              <a:gd name="connsiteY9" fmla="*/ 395111 h 1941689"/>
              <a:gd name="connsiteX10" fmla="*/ 575734 w 3217334"/>
              <a:gd name="connsiteY10" fmla="*/ 417689 h 1941689"/>
              <a:gd name="connsiteX11" fmla="*/ 541867 w 3217334"/>
              <a:gd name="connsiteY11" fmla="*/ 428978 h 1941689"/>
              <a:gd name="connsiteX12" fmla="*/ 440267 w 3217334"/>
              <a:gd name="connsiteY12" fmla="*/ 440267 h 1941689"/>
              <a:gd name="connsiteX13" fmla="*/ 349956 w 3217334"/>
              <a:gd name="connsiteY13" fmla="*/ 451556 h 1941689"/>
              <a:gd name="connsiteX14" fmla="*/ 316089 w 3217334"/>
              <a:gd name="connsiteY14" fmla="*/ 462844 h 1941689"/>
              <a:gd name="connsiteX15" fmla="*/ 191911 w 3217334"/>
              <a:gd name="connsiteY15" fmla="*/ 485422 h 1941689"/>
              <a:gd name="connsiteX16" fmla="*/ 124178 w 3217334"/>
              <a:gd name="connsiteY16" fmla="*/ 508000 h 1941689"/>
              <a:gd name="connsiteX17" fmla="*/ 67734 w 3217334"/>
              <a:gd name="connsiteY17" fmla="*/ 575733 h 1941689"/>
              <a:gd name="connsiteX18" fmla="*/ 33867 w 3217334"/>
              <a:gd name="connsiteY18" fmla="*/ 677333 h 1941689"/>
              <a:gd name="connsiteX19" fmla="*/ 22578 w 3217334"/>
              <a:gd name="connsiteY19" fmla="*/ 711200 h 1941689"/>
              <a:gd name="connsiteX20" fmla="*/ 11289 w 3217334"/>
              <a:gd name="connsiteY20" fmla="*/ 801511 h 1941689"/>
              <a:gd name="connsiteX21" fmla="*/ 0 w 3217334"/>
              <a:gd name="connsiteY21" fmla="*/ 846667 h 1941689"/>
              <a:gd name="connsiteX22" fmla="*/ 11289 w 3217334"/>
              <a:gd name="connsiteY22" fmla="*/ 1388533 h 1941689"/>
              <a:gd name="connsiteX23" fmla="*/ 33867 w 3217334"/>
              <a:gd name="connsiteY23" fmla="*/ 1456267 h 1941689"/>
              <a:gd name="connsiteX24" fmla="*/ 45156 w 3217334"/>
              <a:gd name="connsiteY24" fmla="*/ 1490133 h 1941689"/>
              <a:gd name="connsiteX25" fmla="*/ 79023 w 3217334"/>
              <a:gd name="connsiteY25" fmla="*/ 1557867 h 1941689"/>
              <a:gd name="connsiteX26" fmla="*/ 146756 w 3217334"/>
              <a:gd name="connsiteY26" fmla="*/ 1625600 h 1941689"/>
              <a:gd name="connsiteX27" fmla="*/ 158045 w 3217334"/>
              <a:gd name="connsiteY27" fmla="*/ 1659467 h 1941689"/>
              <a:gd name="connsiteX28" fmla="*/ 191911 w 3217334"/>
              <a:gd name="connsiteY28" fmla="*/ 1670756 h 1941689"/>
              <a:gd name="connsiteX29" fmla="*/ 270934 w 3217334"/>
              <a:gd name="connsiteY29" fmla="*/ 1715911 h 1941689"/>
              <a:gd name="connsiteX30" fmla="*/ 282223 w 3217334"/>
              <a:gd name="connsiteY30" fmla="*/ 1749778 h 1941689"/>
              <a:gd name="connsiteX31" fmla="*/ 316089 w 3217334"/>
              <a:gd name="connsiteY31" fmla="*/ 1783644 h 1941689"/>
              <a:gd name="connsiteX32" fmla="*/ 462845 w 3217334"/>
              <a:gd name="connsiteY32" fmla="*/ 1885244 h 1941689"/>
              <a:gd name="connsiteX33" fmla="*/ 496711 w 3217334"/>
              <a:gd name="connsiteY33" fmla="*/ 1919111 h 1941689"/>
              <a:gd name="connsiteX34" fmla="*/ 620889 w 3217334"/>
              <a:gd name="connsiteY34" fmla="*/ 1907822 h 1941689"/>
              <a:gd name="connsiteX35" fmla="*/ 688623 w 3217334"/>
              <a:gd name="connsiteY35" fmla="*/ 1851378 h 1941689"/>
              <a:gd name="connsiteX36" fmla="*/ 722489 w 3217334"/>
              <a:gd name="connsiteY36" fmla="*/ 1828800 h 1941689"/>
              <a:gd name="connsiteX37" fmla="*/ 846667 w 3217334"/>
              <a:gd name="connsiteY37" fmla="*/ 1851378 h 1941689"/>
              <a:gd name="connsiteX38" fmla="*/ 914400 w 3217334"/>
              <a:gd name="connsiteY38" fmla="*/ 1873956 h 1941689"/>
              <a:gd name="connsiteX39" fmla="*/ 948267 w 3217334"/>
              <a:gd name="connsiteY39" fmla="*/ 1896533 h 1941689"/>
              <a:gd name="connsiteX40" fmla="*/ 1038578 w 3217334"/>
              <a:gd name="connsiteY40" fmla="*/ 1907822 h 1941689"/>
              <a:gd name="connsiteX41" fmla="*/ 1106311 w 3217334"/>
              <a:gd name="connsiteY41" fmla="*/ 1919111 h 1941689"/>
              <a:gd name="connsiteX42" fmla="*/ 1140178 w 3217334"/>
              <a:gd name="connsiteY42" fmla="*/ 1930400 h 1941689"/>
              <a:gd name="connsiteX43" fmla="*/ 1275645 w 3217334"/>
              <a:gd name="connsiteY43" fmla="*/ 1941689 h 1941689"/>
              <a:gd name="connsiteX44" fmla="*/ 1512711 w 3217334"/>
              <a:gd name="connsiteY44" fmla="*/ 1919111 h 1941689"/>
              <a:gd name="connsiteX45" fmla="*/ 1580445 w 3217334"/>
              <a:gd name="connsiteY45" fmla="*/ 1896533 h 1941689"/>
              <a:gd name="connsiteX46" fmla="*/ 1625600 w 3217334"/>
              <a:gd name="connsiteY46" fmla="*/ 1885244 h 1941689"/>
              <a:gd name="connsiteX47" fmla="*/ 1693334 w 3217334"/>
              <a:gd name="connsiteY47" fmla="*/ 1862667 h 1941689"/>
              <a:gd name="connsiteX48" fmla="*/ 1761067 w 3217334"/>
              <a:gd name="connsiteY48" fmla="*/ 1817511 h 1941689"/>
              <a:gd name="connsiteX49" fmla="*/ 1828800 w 3217334"/>
              <a:gd name="connsiteY49" fmla="*/ 1794933 h 1941689"/>
              <a:gd name="connsiteX50" fmla="*/ 1873956 w 3217334"/>
              <a:gd name="connsiteY50" fmla="*/ 1772356 h 1941689"/>
              <a:gd name="connsiteX51" fmla="*/ 1975556 w 3217334"/>
              <a:gd name="connsiteY51" fmla="*/ 1738489 h 1941689"/>
              <a:gd name="connsiteX52" fmla="*/ 2077156 w 3217334"/>
              <a:gd name="connsiteY52" fmla="*/ 1704622 h 1941689"/>
              <a:gd name="connsiteX53" fmla="*/ 2111023 w 3217334"/>
              <a:gd name="connsiteY53" fmla="*/ 1693333 h 1941689"/>
              <a:gd name="connsiteX54" fmla="*/ 2144889 w 3217334"/>
              <a:gd name="connsiteY54" fmla="*/ 1670756 h 1941689"/>
              <a:gd name="connsiteX55" fmla="*/ 2235200 w 3217334"/>
              <a:gd name="connsiteY55" fmla="*/ 1648178 h 1941689"/>
              <a:gd name="connsiteX56" fmla="*/ 2302934 w 3217334"/>
              <a:gd name="connsiteY56" fmla="*/ 1625600 h 1941689"/>
              <a:gd name="connsiteX57" fmla="*/ 2370667 w 3217334"/>
              <a:gd name="connsiteY57" fmla="*/ 1603022 h 1941689"/>
              <a:gd name="connsiteX58" fmla="*/ 2404534 w 3217334"/>
              <a:gd name="connsiteY58" fmla="*/ 1591733 h 1941689"/>
              <a:gd name="connsiteX59" fmla="*/ 2494845 w 3217334"/>
              <a:gd name="connsiteY59" fmla="*/ 1569156 h 1941689"/>
              <a:gd name="connsiteX60" fmla="*/ 2528711 w 3217334"/>
              <a:gd name="connsiteY60" fmla="*/ 1557867 h 1941689"/>
              <a:gd name="connsiteX61" fmla="*/ 2596445 w 3217334"/>
              <a:gd name="connsiteY61" fmla="*/ 1546578 h 1941689"/>
              <a:gd name="connsiteX62" fmla="*/ 2630311 w 3217334"/>
              <a:gd name="connsiteY62" fmla="*/ 1535289 h 1941689"/>
              <a:gd name="connsiteX63" fmla="*/ 2675467 w 3217334"/>
              <a:gd name="connsiteY63" fmla="*/ 1524000 h 1941689"/>
              <a:gd name="connsiteX64" fmla="*/ 2709334 w 3217334"/>
              <a:gd name="connsiteY64" fmla="*/ 1501422 h 1941689"/>
              <a:gd name="connsiteX65" fmla="*/ 2743200 w 3217334"/>
              <a:gd name="connsiteY65" fmla="*/ 1490133 h 1941689"/>
              <a:gd name="connsiteX66" fmla="*/ 2777067 w 3217334"/>
              <a:gd name="connsiteY66" fmla="*/ 1467556 h 1941689"/>
              <a:gd name="connsiteX67" fmla="*/ 2889956 w 3217334"/>
              <a:gd name="connsiteY67" fmla="*/ 1399822 h 1941689"/>
              <a:gd name="connsiteX68" fmla="*/ 2923823 w 3217334"/>
              <a:gd name="connsiteY68" fmla="*/ 1354667 h 1941689"/>
              <a:gd name="connsiteX69" fmla="*/ 2957689 w 3217334"/>
              <a:gd name="connsiteY69" fmla="*/ 1320800 h 1941689"/>
              <a:gd name="connsiteX70" fmla="*/ 3014134 w 3217334"/>
              <a:gd name="connsiteY70" fmla="*/ 1253067 h 1941689"/>
              <a:gd name="connsiteX71" fmla="*/ 3070578 w 3217334"/>
              <a:gd name="connsiteY71" fmla="*/ 1196622 h 1941689"/>
              <a:gd name="connsiteX72" fmla="*/ 3081867 w 3217334"/>
              <a:gd name="connsiteY72" fmla="*/ 1151467 h 1941689"/>
              <a:gd name="connsiteX73" fmla="*/ 3127023 w 3217334"/>
              <a:gd name="connsiteY73" fmla="*/ 1072444 h 1941689"/>
              <a:gd name="connsiteX74" fmla="*/ 3138311 w 3217334"/>
              <a:gd name="connsiteY74" fmla="*/ 1038578 h 1941689"/>
              <a:gd name="connsiteX75" fmla="*/ 3160889 w 3217334"/>
              <a:gd name="connsiteY75" fmla="*/ 1004711 h 1941689"/>
              <a:gd name="connsiteX76" fmla="*/ 3206045 w 3217334"/>
              <a:gd name="connsiteY76" fmla="*/ 903111 h 1941689"/>
              <a:gd name="connsiteX77" fmla="*/ 3217334 w 3217334"/>
              <a:gd name="connsiteY77" fmla="*/ 857956 h 1941689"/>
              <a:gd name="connsiteX78" fmla="*/ 3194756 w 3217334"/>
              <a:gd name="connsiteY78" fmla="*/ 620889 h 1941689"/>
              <a:gd name="connsiteX79" fmla="*/ 3172178 w 3217334"/>
              <a:gd name="connsiteY79" fmla="*/ 541867 h 1941689"/>
              <a:gd name="connsiteX80" fmla="*/ 3160889 w 3217334"/>
              <a:gd name="connsiteY80" fmla="*/ 474133 h 1941689"/>
              <a:gd name="connsiteX81" fmla="*/ 3127023 w 3217334"/>
              <a:gd name="connsiteY81" fmla="*/ 372533 h 1941689"/>
              <a:gd name="connsiteX82" fmla="*/ 3093156 w 3217334"/>
              <a:gd name="connsiteY82" fmla="*/ 214489 h 1941689"/>
              <a:gd name="connsiteX83" fmla="*/ 3014134 w 3217334"/>
              <a:gd name="connsiteY83" fmla="*/ 135467 h 1941689"/>
              <a:gd name="connsiteX84" fmla="*/ 2991556 w 3217334"/>
              <a:gd name="connsiteY84" fmla="*/ 101600 h 1941689"/>
              <a:gd name="connsiteX85" fmla="*/ 2946400 w 3217334"/>
              <a:gd name="connsiteY85" fmla="*/ 79022 h 1941689"/>
              <a:gd name="connsiteX86" fmla="*/ 2912534 w 3217334"/>
              <a:gd name="connsiteY86" fmla="*/ 45156 h 1941689"/>
              <a:gd name="connsiteX87" fmla="*/ 2844800 w 3217334"/>
              <a:gd name="connsiteY87" fmla="*/ 22578 h 1941689"/>
              <a:gd name="connsiteX88" fmla="*/ 2810934 w 3217334"/>
              <a:gd name="connsiteY88" fmla="*/ 11289 h 1941689"/>
              <a:gd name="connsiteX89" fmla="*/ 2777067 w 3217334"/>
              <a:gd name="connsiteY89" fmla="*/ 0 h 1941689"/>
              <a:gd name="connsiteX90" fmla="*/ 2675467 w 3217334"/>
              <a:gd name="connsiteY90" fmla="*/ 11289 h 1941689"/>
              <a:gd name="connsiteX91" fmla="*/ 2641600 w 3217334"/>
              <a:gd name="connsiteY91" fmla="*/ 22578 h 1941689"/>
              <a:gd name="connsiteX92" fmla="*/ 2540000 w 3217334"/>
              <a:gd name="connsiteY92" fmla="*/ 45156 h 1941689"/>
              <a:gd name="connsiteX93" fmla="*/ 2472267 w 3217334"/>
              <a:gd name="connsiteY93" fmla="*/ 67733 h 1941689"/>
              <a:gd name="connsiteX94" fmla="*/ 2381956 w 3217334"/>
              <a:gd name="connsiteY94" fmla="*/ 90311 h 1941689"/>
              <a:gd name="connsiteX95" fmla="*/ 2336800 w 3217334"/>
              <a:gd name="connsiteY95" fmla="*/ 112889 h 1941689"/>
              <a:gd name="connsiteX96" fmla="*/ 2269067 w 3217334"/>
              <a:gd name="connsiteY96" fmla="*/ 124178 h 1941689"/>
              <a:gd name="connsiteX97" fmla="*/ 2223911 w 3217334"/>
              <a:gd name="connsiteY97" fmla="*/ 135467 h 1941689"/>
              <a:gd name="connsiteX98" fmla="*/ 2167467 w 3217334"/>
              <a:gd name="connsiteY98" fmla="*/ 146756 h 1941689"/>
              <a:gd name="connsiteX99" fmla="*/ 2133600 w 3217334"/>
              <a:gd name="connsiteY99" fmla="*/ 158044 h 1941689"/>
              <a:gd name="connsiteX100" fmla="*/ 2032000 w 3217334"/>
              <a:gd name="connsiteY100" fmla="*/ 180622 h 1941689"/>
              <a:gd name="connsiteX101" fmla="*/ 1919111 w 3217334"/>
              <a:gd name="connsiteY101" fmla="*/ 214489 h 1941689"/>
              <a:gd name="connsiteX102" fmla="*/ 1840089 w 3217334"/>
              <a:gd name="connsiteY102" fmla="*/ 248356 h 1941689"/>
              <a:gd name="connsiteX103" fmla="*/ 1851378 w 3217334"/>
              <a:gd name="connsiteY103" fmla="*/ 270933 h 194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3217334" h="1941689">
                <a:moveTo>
                  <a:pt x="1851378" y="270933"/>
                </a:moveTo>
                <a:cubicBezTo>
                  <a:pt x="1809986" y="276577"/>
                  <a:pt x="1677961" y="273877"/>
                  <a:pt x="1591734" y="282222"/>
                </a:cubicBezTo>
                <a:cubicBezTo>
                  <a:pt x="1560848" y="285211"/>
                  <a:pt x="1530861" y="294987"/>
                  <a:pt x="1501423" y="304800"/>
                </a:cubicBezTo>
                <a:cubicBezTo>
                  <a:pt x="1490134" y="308563"/>
                  <a:pt x="1478199" y="310767"/>
                  <a:pt x="1467556" y="316089"/>
                </a:cubicBezTo>
                <a:cubicBezTo>
                  <a:pt x="1455421" y="322157"/>
                  <a:pt x="1446684" y="334768"/>
                  <a:pt x="1433689" y="338667"/>
                </a:cubicBezTo>
                <a:cubicBezTo>
                  <a:pt x="1408203" y="346313"/>
                  <a:pt x="1380966" y="345910"/>
                  <a:pt x="1354667" y="349956"/>
                </a:cubicBezTo>
                <a:cubicBezTo>
                  <a:pt x="1332044" y="353436"/>
                  <a:pt x="1309557" y="357764"/>
                  <a:pt x="1286934" y="361244"/>
                </a:cubicBezTo>
                <a:cubicBezTo>
                  <a:pt x="1260635" y="365290"/>
                  <a:pt x="1234157" y="368159"/>
                  <a:pt x="1207911" y="372533"/>
                </a:cubicBezTo>
                <a:cubicBezTo>
                  <a:pt x="1188985" y="375687"/>
                  <a:pt x="1170629" y="382839"/>
                  <a:pt x="1151467" y="383822"/>
                </a:cubicBezTo>
                <a:cubicBezTo>
                  <a:pt x="1023639" y="390377"/>
                  <a:pt x="895586" y="391348"/>
                  <a:pt x="767645" y="395111"/>
                </a:cubicBezTo>
                <a:cubicBezTo>
                  <a:pt x="617671" y="425106"/>
                  <a:pt x="846265" y="381618"/>
                  <a:pt x="575734" y="417689"/>
                </a:cubicBezTo>
                <a:cubicBezTo>
                  <a:pt x="563939" y="419262"/>
                  <a:pt x="553605" y="427022"/>
                  <a:pt x="541867" y="428978"/>
                </a:cubicBezTo>
                <a:cubicBezTo>
                  <a:pt x="508256" y="434580"/>
                  <a:pt x="474109" y="436286"/>
                  <a:pt x="440267" y="440267"/>
                </a:cubicBezTo>
                <a:lnTo>
                  <a:pt x="349956" y="451556"/>
                </a:lnTo>
                <a:cubicBezTo>
                  <a:pt x="338667" y="455319"/>
                  <a:pt x="327633" y="459958"/>
                  <a:pt x="316089" y="462844"/>
                </a:cubicBezTo>
                <a:cubicBezTo>
                  <a:pt x="284527" y="470734"/>
                  <a:pt x="222113" y="480388"/>
                  <a:pt x="191911" y="485422"/>
                </a:cubicBezTo>
                <a:cubicBezTo>
                  <a:pt x="169333" y="492948"/>
                  <a:pt x="137379" y="488198"/>
                  <a:pt x="124178" y="508000"/>
                </a:cubicBezTo>
                <a:cubicBezTo>
                  <a:pt x="92744" y="555150"/>
                  <a:pt x="111194" y="532273"/>
                  <a:pt x="67734" y="575733"/>
                </a:cubicBezTo>
                <a:lnTo>
                  <a:pt x="33867" y="677333"/>
                </a:lnTo>
                <a:lnTo>
                  <a:pt x="22578" y="711200"/>
                </a:lnTo>
                <a:cubicBezTo>
                  <a:pt x="18815" y="741304"/>
                  <a:pt x="16277" y="771586"/>
                  <a:pt x="11289" y="801511"/>
                </a:cubicBezTo>
                <a:cubicBezTo>
                  <a:pt x="8738" y="816815"/>
                  <a:pt x="0" y="831152"/>
                  <a:pt x="0" y="846667"/>
                </a:cubicBezTo>
                <a:cubicBezTo>
                  <a:pt x="0" y="1027328"/>
                  <a:pt x="1268" y="1208150"/>
                  <a:pt x="11289" y="1388533"/>
                </a:cubicBezTo>
                <a:cubicBezTo>
                  <a:pt x="12609" y="1412296"/>
                  <a:pt x="26341" y="1433689"/>
                  <a:pt x="33867" y="1456267"/>
                </a:cubicBezTo>
                <a:lnTo>
                  <a:pt x="45156" y="1490133"/>
                </a:lnTo>
                <a:cubicBezTo>
                  <a:pt x="55617" y="1521517"/>
                  <a:pt x="55680" y="1531606"/>
                  <a:pt x="79023" y="1557867"/>
                </a:cubicBezTo>
                <a:cubicBezTo>
                  <a:pt x="100236" y="1581732"/>
                  <a:pt x="146756" y="1625600"/>
                  <a:pt x="146756" y="1625600"/>
                </a:cubicBezTo>
                <a:cubicBezTo>
                  <a:pt x="150519" y="1636889"/>
                  <a:pt x="149631" y="1651053"/>
                  <a:pt x="158045" y="1659467"/>
                </a:cubicBezTo>
                <a:cubicBezTo>
                  <a:pt x="166459" y="1667881"/>
                  <a:pt x="180974" y="1666069"/>
                  <a:pt x="191911" y="1670756"/>
                </a:cubicBezTo>
                <a:cubicBezTo>
                  <a:pt x="232019" y="1687945"/>
                  <a:pt x="236919" y="1693234"/>
                  <a:pt x="270934" y="1715911"/>
                </a:cubicBezTo>
                <a:cubicBezTo>
                  <a:pt x="274697" y="1727200"/>
                  <a:pt x="275622" y="1739877"/>
                  <a:pt x="282223" y="1749778"/>
                </a:cubicBezTo>
                <a:cubicBezTo>
                  <a:pt x="291079" y="1763061"/>
                  <a:pt x="303825" y="1773424"/>
                  <a:pt x="316089" y="1783644"/>
                </a:cubicBezTo>
                <a:cubicBezTo>
                  <a:pt x="411828" y="1863427"/>
                  <a:pt x="386823" y="1847235"/>
                  <a:pt x="462845" y="1885244"/>
                </a:cubicBezTo>
                <a:cubicBezTo>
                  <a:pt x="474134" y="1896533"/>
                  <a:pt x="480907" y="1916853"/>
                  <a:pt x="496711" y="1919111"/>
                </a:cubicBezTo>
                <a:cubicBezTo>
                  <a:pt x="537857" y="1924989"/>
                  <a:pt x="580248" y="1916531"/>
                  <a:pt x="620889" y="1907822"/>
                </a:cubicBezTo>
                <a:cubicBezTo>
                  <a:pt x="643526" y="1902971"/>
                  <a:pt x="674007" y="1863558"/>
                  <a:pt x="688623" y="1851378"/>
                </a:cubicBezTo>
                <a:cubicBezTo>
                  <a:pt x="699046" y="1842692"/>
                  <a:pt x="711200" y="1836326"/>
                  <a:pt x="722489" y="1828800"/>
                </a:cubicBezTo>
                <a:cubicBezTo>
                  <a:pt x="744618" y="1832488"/>
                  <a:pt x="821872" y="1844616"/>
                  <a:pt x="846667" y="1851378"/>
                </a:cubicBezTo>
                <a:cubicBezTo>
                  <a:pt x="869627" y="1857640"/>
                  <a:pt x="894598" y="1860755"/>
                  <a:pt x="914400" y="1873956"/>
                </a:cubicBezTo>
                <a:cubicBezTo>
                  <a:pt x="925689" y="1881482"/>
                  <a:pt x="935178" y="1892963"/>
                  <a:pt x="948267" y="1896533"/>
                </a:cubicBezTo>
                <a:cubicBezTo>
                  <a:pt x="977536" y="1904515"/>
                  <a:pt x="1008545" y="1903532"/>
                  <a:pt x="1038578" y="1907822"/>
                </a:cubicBezTo>
                <a:cubicBezTo>
                  <a:pt x="1061237" y="1911059"/>
                  <a:pt x="1083967" y="1914146"/>
                  <a:pt x="1106311" y="1919111"/>
                </a:cubicBezTo>
                <a:cubicBezTo>
                  <a:pt x="1117927" y="1921692"/>
                  <a:pt x="1128383" y="1928827"/>
                  <a:pt x="1140178" y="1930400"/>
                </a:cubicBezTo>
                <a:cubicBezTo>
                  <a:pt x="1185093" y="1936389"/>
                  <a:pt x="1230489" y="1937926"/>
                  <a:pt x="1275645" y="1941689"/>
                </a:cubicBezTo>
                <a:lnTo>
                  <a:pt x="1512711" y="1919111"/>
                </a:lnTo>
                <a:cubicBezTo>
                  <a:pt x="1536103" y="1914725"/>
                  <a:pt x="1557649" y="1903372"/>
                  <a:pt x="1580445" y="1896533"/>
                </a:cubicBezTo>
                <a:cubicBezTo>
                  <a:pt x="1595306" y="1892075"/>
                  <a:pt x="1610739" y="1889702"/>
                  <a:pt x="1625600" y="1885244"/>
                </a:cubicBezTo>
                <a:cubicBezTo>
                  <a:pt x="1648396" y="1878405"/>
                  <a:pt x="1693334" y="1862667"/>
                  <a:pt x="1693334" y="1862667"/>
                </a:cubicBezTo>
                <a:cubicBezTo>
                  <a:pt x="1715912" y="1847615"/>
                  <a:pt x="1735324" y="1826092"/>
                  <a:pt x="1761067" y="1817511"/>
                </a:cubicBezTo>
                <a:cubicBezTo>
                  <a:pt x="1783645" y="1809985"/>
                  <a:pt x="1807513" y="1805576"/>
                  <a:pt x="1828800" y="1794933"/>
                </a:cubicBezTo>
                <a:cubicBezTo>
                  <a:pt x="1843852" y="1787407"/>
                  <a:pt x="1858331" y="1778606"/>
                  <a:pt x="1873956" y="1772356"/>
                </a:cubicBezTo>
                <a:lnTo>
                  <a:pt x="1975556" y="1738489"/>
                </a:lnTo>
                <a:lnTo>
                  <a:pt x="2077156" y="1704622"/>
                </a:lnTo>
                <a:cubicBezTo>
                  <a:pt x="2088445" y="1700859"/>
                  <a:pt x="2101122" y="1699934"/>
                  <a:pt x="2111023" y="1693333"/>
                </a:cubicBezTo>
                <a:cubicBezTo>
                  <a:pt x="2122312" y="1685807"/>
                  <a:pt x="2132754" y="1676823"/>
                  <a:pt x="2144889" y="1670756"/>
                </a:cubicBezTo>
                <a:cubicBezTo>
                  <a:pt x="2172292" y="1657055"/>
                  <a:pt x="2206860" y="1655907"/>
                  <a:pt x="2235200" y="1648178"/>
                </a:cubicBezTo>
                <a:cubicBezTo>
                  <a:pt x="2258161" y="1641916"/>
                  <a:pt x="2280356" y="1633126"/>
                  <a:pt x="2302934" y="1625600"/>
                </a:cubicBezTo>
                <a:lnTo>
                  <a:pt x="2370667" y="1603022"/>
                </a:lnTo>
                <a:cubicBezTo>
                  <a:pt x="2381956" y="1599259"/>
                  <a:pt x="2392990" y="1594619"/>
                  <a:pt x="2404534" y="1591733"/>
                </a:cubicBezTo>
                <a:cubicBezTo>
                  <a:pt x="2434638" y="1584207"/>
                  <a:pt x="2465407" y="1578969"/>
                  <a:pt x="2494845" y="1569156"/>
                </a:cubicBezTo>
                <a:cubicBezTo>
                  <a:pt x="2506134" y="1565393"/>
                  <a:pt x="2517095" y="1560448"/>
                  <a:pt x="2528711" y="1557867"/>
                </a:cubicBezTo>
                <a:cubicBezTo>
                  <a:pt x="2551055" y="1552902"/>
                  <a:pt x="2573867" y="1550341"/>
                  <a:pt x="2596445" y="1546578"/>
                </a:cubicBezTo>
                <a:cubicBezTo>
                  <a:pt x="2607734" y="1542815"/>
                  <a:pt x="2618870" y="1538558"/>
                  <a:pt x="2630311" y="1535289"/>
                </a:cubicBezTo>
                <a:cubicBezTo>
                  <a:pt x="2645229" y="1531027"/>
                  <a:pt x="2661206" y="1530112"/>
                  <a:pt x="2675467" y="1524000"/>
                </a:cubicBezTo>
                <a:cubicBezTo>
                  <a:pt x="2687938" y="1518655"/>
                  <a:pt x="2697199" y="1507490"/>
                  <a:pt x="2709334" y="1501422"/>
                </a:cubicBezTo>
                <a:cubicBezTo>
                  <a:pt x="2719977" y="1496100"/>
                  <a:pt x="2732557" y="1495454"/>
                  <a:pt x="2743200" y="1490133"/>
                </a:cubicBezTo>
                <a:cubicBezTo>
                  <a:pt x="2755335" y="1484065"/>
                  <a:pt x="2765287" y="1474287"/>
                  <a:pt x="2777067" y="1467556"/>
                </a:cubicBezTo>
                <a:cubicBezTo>
                  <a:pt x="2808648" y="1449510"/>
                  <a:pt x="2869243" y="1427438"/>
                  <a:pt x="2889956" y="1399822"/>
                </a:cubicBezTo>
                <a:cubicBezTo>
                  <a:pt x="2901245" y="1384770"/>
                  <a:pt x="2911579" y="1368952"/>
                  <a:pt x="2923823" y="1354667"/>
                </a:cubicBezTo>
                <a:cubicBezTo>
                  <a:pt x="2934213" y="1342546"/>
                  <a:pt x="2947469" y="1333065"/>
                  <a:pt x="2957689" y="1320800"/>
                </a:cubicBezTo>
                <a:cubicBezTo>
                  <a:pt x="3036258" y="1226516"/>
                  <a:pt x="2915210" y="1351988"/>
                  <a:pt x="3014134" y="1253067"/>
                </a:cubicBezTo>
                <a:cubicBezTo>
                  <a:pt x="3046088" y="1157204"/>
                  <a:pt x="2993081" y="1289619"/>
                  <a:pt x="3070578" y="1196622"/>
                </a:cubicBezTo>
                <a:cubicBezTo>
                  <a:pt x="3080510" y="1184703"/>
                  <a:pt x="3076419" y="1165994"/>
                  <a:pt x="3081867" y="1151467"/>
                </a:cubicBezTo>
                <a:cubicBezTo>
                  <a:pt x="3094144" y="1118729"/>
                  <a:pt x="3108307" y="1100518"/>
                  <a:pt x="3127023" y="1072444"/>
                </a:cubicBezTo>
                <a:cubicBezTo>
                  <a:pt x="3130786" y="1061155"/>
                  <a:pt x="3132990" y="1049221"/>
                  <a:pt x="3138311" y="1038578"/>
                </a:cubicBezTo>
                <a:cubicBezTo>
                  <a:pt x="3144379" y="1026443"/>
                  <a:pt x="3155379" y="1017109"/>
                  <a:pt x="3160889" y="1004711"/>
                </a:cubicBezTo>
                <a:cubicBezTo>
                  <a:pt x="3214626" y="883804"/>
                  <a:pt x="3154948" y="979756"/>
                  <a:pt x="3206045" y="903111"/>
                </a:cubicBezTo>
                <a:cubicBezTo>
                  <a:pt x="3209808" y="888059"/>
                  <a:pt x="3217334" y="873471"/>
                  <a:pt x="3217334" y="857956"/>
                </a:cubicBezTo>
                <a:cubicBezTo>
                  <a:pt x="3217334" y="780812"/>
                  <a:pt x="3213905" y="697483"/>
                  <a:pt x="3194756" y="620889"/>
                </a:cubicBezTo>
                <a:cubicBezTo>
                  <a:pt x="3173239" y="534821"/>
                  <a:pt x="3193292" y="647436"/>
                  <a:pt x="3172178" y="541867"/>
                </a:cubicBezTo>
                <a:cubicBezTo>
                  <a:pt x="3167689" y="519422"/>
                  <a:pt x="3166787" y="496250"/>
                  <a:pt x="3160889" y="474133"/>
                </a:cubicBezTo>
                <a:cubicBezTo>
                  <a:pt x="3151691" y="439640"/>
                  <a:pt x="3127023" y="372533"/>
                  <a:pt x="3127023" y="372533"/>
                </a:cubicBezTo>
                <a:cubicBezTo>
                  <a:pt x="3124499" y="352345"/>
                  <a:pt x="3116136" y="237469"/>
                  <a:pt x="3093156" y="214489"/>
                </a:cubicBezTo>
                <a:cubicBezTo>
                  <a:pt x="3066815" y="188148"/>
                  <a:pt x="3034797" y="166462"/>
                  <a:pt x="3014134" y="135467"/>
                </a:cubicBezTo>
                <a:cubicBezTo>
                  <a:pt x="3006608" y="124178"/>
                  <a:pt x="3001979" y="110286"/>
                  <a:pt x="2991556" y="101600"/>
                </a:cubicBezTo>
                <a:cubicBezTo>
                  <a:pt x="2978628" y="90827"/>
                  <a:pt x="2960094" y="88803"/>
                  <a:pt x="2946400" y="79022"/>
                </a:cubicBezTo>
                <a:cubicBezTo>
                  <a:pt x="2933409" y="69743"/>
                  <a:pt x="2926490" y="52909"/>
                  <a:pt x="2912534" y="45156"/>
                </a:cubicBezTo>
                <a:cubicBezTo>
                  <a:pt x="2891730" y="33598"/>
                  <a:pt x="2867378" y="30104"/>
                  <a:pt x="2844800" y="22578"/>
                </a:cubicBezTo>
                <a:lnTo>
                  <a:pt x="2810934" y="11289"/>
                </a:lnTo>
                <a:lnTo>
                  <a:pt x="2777067" y="0"/>
                </a:lnTo>
                <a:cubicBezTo>
                  <a:pt x="2743200" y="3763"/>
                  <a:pt x="2709078" y="5687"/>
                  <a:pt x="2675467" y="11289"/>
                </a:cubicBezTo>
                <a:cubicBezTo>
                  <a:pt x="2663729" y="13245"/>
                  <a:pt x="2653144" y="19692"/>
                  <a:pt x="2641600" y="22578"/>
                </a:cubicBezTo>
                <a:cubicBezTo>
                  <a:pt x="2577140" y="38693"/>
                  <a:pt x="2597950" y="27771"/>
                  <a:pt x="2540000" y="45156"/>
                </a:cubicBezTo>
                <a:cubicBezTo>
                  <a:pt x="2517205" y="51994"/>
                  <a:pt x="2495355" y="61961"/>
                  <a:pt x="2472267" y="67733"/>
                </a:cubicBezTo>
                <a:cubicBezTo>
                  <a:pt x="2442163" y="75259"/>
                  <a:pt x="2409710" y="76434"/>
                  <a:pt x="2381956" y="90311"/>
                </a:cubicBezTo>
                <a:cubicBezTo>
                  <a:pt x="2366904" y="97837"/>
                  <a:pt x="2352919" y="108053"/>
                  <a:pt x="2336800" y="112889"/>
                </a:cubicBezTo>
                <a:cubicBezTo>
                  <a:pt x="2314876" y="119466"/>
                  <a:pt x="2291512" y="119689"/>
                  <a:pt x="2269067" y="124178"/>
                </a:cubicBezTo>
                <a:cubicBezTo>
                  <a:pt x="2253853" y="127221"/>
                  <a:pt x="2239057" y="132101"/>
                  <a:pt x="2223911" y="135467"/>
                </a:cubicBezTo>
                <a:cubicBezTo>
                  <a:pt x="2205181" y="139629"/>
                  <a:pt x="2186081" y="142103"/>
                  <a:pt x="2167467" y="146756"/>
                </a:cubicBezTo>
                <a:cubicBezTo>
                  <a:pt x="2155923" y="149642"/>
                  <a:pt x="2145042" y="154775"/>
                  <a:pt x="2133600" y="158044"/>
                </a:cubicBezTo>
                <a:cubicBezTo>
                  <a:pt x="2085407" y="171813"/>
                  <a:pt x="2084395" y="168979"/>
                  <a:pt x="2032000" y="180622"/>
                </a:cubicBezTo>
                <a:cubicBezTo>
                  <a:pt x="1980821" y="191995"/>
                  <a:pt x="1975388" y="195730"/>
                  <a:pt x="1919111" y="214489"/>
                </a:cubicBezTo>
                <a:cubicBezTo>
                  <a:pt x="1839686" y="240964"/>
                  <a:pt x="1937741" y="206506"/>
                  <a:pt x="1840089" y="248356"/>
                </a:cubicBezTo>
                <a:cubicBezTo>
                  <a:pt x="1829152" y="253043"/>
                  <a:pt x="1892770" y="265289"/>
                  <a:pt x="1851378" y="270933"/>
                </a:cubicBezTo>
                <a:close/>
              </a:path>
            </a:pathLst>
          </a:custGeom>
          <a:noFill/>
          <a:ln w="3810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591734" y="4876800"/>
            <a:ext cx="1478844" cy="1738489"/>
          </a:xfrm>
          <a:custGeom>
            <a:avLst/>
            <a:gdLst>
              <a:gd name="connsiteX0" fmla="*/ 1129788 w 1603922"/>
              <a:gd name="connsiteY0" fmla="*/ 22578 h 1738489"/>
              <a:gd name="connsiteX1" fmla="*/ 1050766 w 1603922"/>
              <a:gd name="connsiteY1" fmla="*/ 11289 h 1738489"/>
              <a:gd name="connsiteX2" fmla="*/ 994322 w 1603922"/>
              <a:gd name="connsiteY2" fmla="*/ 0 h 1738489"/>
              <a:gd name="connsiteX3" fmla="*/ 757255 w 1603922"/>
              <a:gd name="connsiteY3" fmla="*/ 11289 h 1738489"/>
              <a:gd name="connsiteX4" fmla="*/ 700811 w 1603922"/>
              <a:gd name="connsiteY4" fmla="*/ 22578 h 1738489"/>
              <a:gd name="connsiteX5" fmla="*/ 666944 w 1603922"/>
              <a:gd name="connsiteY5" fmla="*/ 33867 h 1738489"/>
              <a:gd name="connsiteX6" fmla="*/ 531477 w 1603922"/>
              <a:gd name="connsiteY6" fmla="*/ 45156 h 1738489"/>
              <a:gd name="connsiteX7" fmla="*/ 407300 w 1603922"/>
              <a:gd name="connsiteY7" fmla="*/ 79022 h 1738489"/>
              <a:gd name="connsiteX8" fmla="*/ 373433 w 1603922"/>
              <a:gd name="connsiteY8" fmla="*/ 90311 h 1738489"/>
              <a:gd name="connsiteX9" fmla="*/ 339566 w 1603922"/>
              <a:gd name="connsiteY9" fmla="*/ 101600 h 1738489"/>
              <a:gd name="connsiteX10" fmla="*/ 237966 w 1603922"/>
              <a:gd name="connsiteY10" fmla="*/ 169333 h 1738489"/>
              <a:gd name="connsiteX11" fmla="*/ 204100 w 1603922"/>
              <a:gd name="connsiteY11" fmla="*/ 191911 h 1738489"/>
              <a:gd name="connsiteX12" fmla="*/ 136366 w 1603922"/>
              <a:gd name="connsiteY12" fmla="*/ 304800 h 1738489"/>
              <a:gd name="connsiteX13" fmla="*/ 125077 w 1603922"/>
              <a:gd name="connsiteY13" fmla="*/ 349956 h 1738489"/>
              <a:gd name="connsiteX14" fmla="*/ 79922 w 1603922"/>
              <a:gd name="connsiteY14" fmla="*/ 428978 h 1738489"/>
              <a:gd name="connsiteX15" fmla="*/ 46055 w 1603922"/>
              <a:gd name="connsiteY15" fmla="*/ 530578 h 1738489"/>
              <a:gd name="connsiteX16" fmla="*/ 23477 w 1603922"/>
              <a:gd name="connsiteY16" fmla="*/ 598311 h 1738489"/>
              <a:gd name="connsiteX17" fmla="*/ 12188 w 1603922"/>
              <a:gd name="connsiteY17" fmla="*/ 632178 h 1738489"/>
              <a:gd name="connsiteX18" fmla="*/ 900 w 1603922"/>
              <a:gd name="connsiteY18" fmla="*/ 688622 h 1738489"/>
              <a:gd name="connsiteX19" fmla="*/ 23477 w 1603922"/>
              <a:gd name="connsiteY19" fmla="*/ 1083733 h 1738489"/>
              <a:gd name="connsiteX20" fmla="*/ 34766 w 1603922"/>
              <a:gd name="connsiteY20" fmla="*/ 1117600 h 1738489"/>
              <a:gd name="connsiteX21" fmla="*/ 57344 w 1603922"/>
              <a:gd name="connsiteY21" fmla="*/ 1151467 h 1738489"/>
              <a:gd name="connsiteX22" fmla="*/ 91211 w 1603922"/>
              <a:gd name="connsiteY22" fmla="*/ 1230489 h 1738489"/>
              <a:gd name="connsiteX23" fmla="*/ 113788 w 1603922"/>
              <a:gd name="connsiteY23" fmla="*/ 1275644 h 1738489"/>
              <a:gd name="connsiteX24" fmla="*/ 192811 w 1603922"/>
              <a:gd name="connsiteY24" fmla="*/ 1377244 h 1738489"/>
              <a:gd name="connsiteX25" fmla="*/ 249255 w 1603922"/>
              <a:gd name="connsiteY25" fmla="*/ 1444978 h 1738489"/>
              <a:gd name="connsiteX26" fmla="*/ 294411 w 1603922"/>
              <a:gd name="connsiteY26" fmla="*/ 1501422 h 1738489"/>
              <a:gd name="connsiteX27" fmla="*/ 350855 w 1603922"/>
              <a:gd name="connsiteY27" fmla="*/ 1557867 h 1738489"/>
              <a:gd name="connsiteX28" fmla="*/ 373433 w 1603922"/>
              <a:gd name="connsiteY28" fmla="*/ 1591733 h 1738489"/>
              <a:gd name="connsiteX29" fmla="*/ 441166 w 1603922"/>
              <a:gd name="connsiteY29" fmla="*/ 1625600 h 1738489"/>
              <a:gd name="connsiteX30" fmla="*/ 475033 w 1603922"/>
              <a:gd name="connsiteY30" fmla="*/ 1648178 h 1738489"/>
              <a:gd name="connsiteX31" fmla="*/ 542766 w 1603922"/>
              <a:gd name="connsiteY31" fmla="*/ 1670756 h 1738489"/>
              <a:gd name="connsiteX32" fmla="*/ 576633 w 1603922"/>
              <a:gd name="connsiteY32" fmla="*/ 1693333 h 1738489"/>
              <a:gd name="connsiteX33" fmla="*/ 621788 w 1603922"/>
              <a:gd name="connsiteY33" fmla="*/ 1704622 h 1738489"/>
              <a:gd name="connsiteX34" fmla="*/ 757255 w 1603922"/>
              <a:gd name="connsiteY34" fmla="*/ 1727200 h 1738489"/>
              <a:gd name="connsiteX35" fmla="*/ 904011 w 1603922"/>
              <a:gd name="connsiteY35" fmla="*/ 1738489 h 1738489"/>
              <a:gd name="connsiteX36" fmla="*/ 1039477 w 1603922"/>
              <a:gd name="connsiteY36" fmla="*/ 1727200 h 1738489"/>
              <a:gd name="connsiteX37" fmla="*/ 1107211 w 1603922"/>
              <a:gd name="connsiteY37" fmla="*/ 1704622 h 1738489"/>
              <a:gd name="connsiteX38" fmla="*/ 1163655 w 1603922"/>
              <a:gd name="connsiteY38" fmla="*/ 1659467 h 1738489"/>
              <a:gd name="connsiteX39" fmla="*/ 1220100 w 1603922"/>
              <a:gd name="connsiteY39" fmla="*/ 1591733 h 1738489"/>
              <a:gd name="connsiteX40" fmla="*/ 1253966 w 1603922"/>
              <a:gd name="connsiteY40" fmla="*/ 1569156 h 1738489"/>
              <a:gd name="connsiteX41" fmla="*/ 1355566 w 1603922"/>
              <a:gd name="connsiteY41" fmla="*/ 1456267 h 1738489"/>
              <a:gd name="connsiteX42" fmla="*/ 1389433 w 1603922"/>
              <a:gd name="connsiteY42" fmla="*/ 1422400 h 1738489"/>
              <a:gd name="connsiteX43" fmla="*/ 1412011 w 1603922"/>
              <a:gd name="connsiteY43" fmla="*/ 1388533 h 1738489"/>
              <a:gd name="connsiteX44" fmla="*/ 1502322 w 1603922"/>
              <a:gd name="connsiteY44" fmla="*/ 1264356 h 1738489"/>
              <a:gd name="connsiteX45" fmla="*/ 1513611 w 1603922"/>
              <a:gd name="connsiteY45" fmla="*/ 1230489 h 1738489"/>
              <a:gd name="connsiteX46" fmla="*/ 1558766 w 1603922"/>
              <a:gd name="connsiteY46" fmla="*/ 1162756 h 1738489"/>
              <a:gd name="connsiteX47" fmla="*/ 1603922 w 1603922"/>
              <a:gd name="connsiteY47" fmla="*/ 970844 h 1738489"/>
              <a:gd name="connsiteX48" fmla="*/ 1592633 w 1603922"/>
              <a:gd name="connsiteY48" fmla="*/ 462844 h 1738489"/>
              <a:gd name="connsiteX49" fmla="*/ 1581344 w 1603922"/>
              <a:gd name="connsiteY49" fmla="*/ 428978 h 1738489"/>
              <a:gd name="connsiteX50" fmla="*/ 1547477 w 1603922"/>
              <a:gd name="connsiteY50" fmla="*/ 304800 h 1738489"/>
              <a:gd name="connsiteX51" fmla="*/ 1524900 w 1603922"/>
              <a:gd name="connsiteY51" fmla="*/ 270933 h 1738489"/>
              <a:gd name="connsiteX52" fmla="*/ 1491033 w 1603922"/>
              <a:gd name="connsiteY52" fmla="*/ 248356 h 1738489"/>
              <a:gd name="connsiteX53" fmla="*/ 1423300 w 1603922"/>
              <a:gd name="connsiteY53" fmla="*/ 203200 h 1738489"/>
              <a:gd name="connsiteX54" fmla="*/ 1400722 w 1603922"/>
              <a:gd name="connsiteY54" fmla="*/ 169333 h 1738489"/>
              <a:gd name="connsiteX55" fmla="*/ 1332988 w 1603922"/>
              <a:gd name="connsiteY55" fmla="*/ 135467 h 1738489"/>
              <a:gd name="connsiteX56" fmla="*/ 1299122 w 1603922"/>
              <a:gd name="connsiteY56" fmla="*/ 112889 h 1738489"/>
              <a:gd name="connsiteX57" fmla="*/ 1231388 w 1603922"/>
              <a:gd name="connsiteY57" fmla="*/ 90311 h 1738489"/>
              <a:gd name="connsiteX58" fmla="*/ 1197522 w 1603922"/>
              <a:gd name="connsiteY58" fmla="*/ 67733 h 1738489"/>
              <a:gd name="connsiteX59" fmla="*/ 1163655 w 1603922"/>
              <a:gd name="connsiteY59" fmla="*/ 56444 h 1738489"/>
              <a:gd name="connsiteX60" fmla="*/ 1129788 w 1603922"/>
              <a:gd name="connsiteY60" fmla="*/ 22578 h 173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603922" h="1738489">
                <a:moveTo>
                  <a:pt x="1129788" y="22578"/>
                </a:moveTo>
                <a:cubicBezTo>
                  <a:pt x="1110973" y="15052"/>
                  <a:pt x="1077012" y="15663"/>
                  <a:pt x="1050766" y="11289"/>
                </a:cubicBezTo>
                <a:cubicBezTo>
                  <a:pt x="1031840" y="8135"/>
                  <a:pt x="1013509" y="0"/>
                  <a:pt x="994322" y="0"/>
                </a:cubicBezTo>
                <a:cubicBezTo>
                  <a:pt x="915210" y="0"/>
                  <a:pt x="836277" y="7526"/>
                  <a:pt x="757255" y="11289"/>
                </a:cubicBezTo>
                <a:cubicBezTo>
                  <a:pt x="738440" y="15052"/>
                  <a:pt x="719425" y="17924"/>
                  <a:pt x="700811" y="22578"/>
                </a:cubicBezTo>
                <a:cubicBezTo>
                  <a:pt x="689267" y="25464"/>
                  <a:pt x="678739" y="32294"/>
                  <a:pt x="666944" y="33867"/>
                </a:cubicBezTo>
                <a:cubicBezTo>
                  <a:pt x="622029" y="39856"/>
                  <a:pt x="576633" y="41393"/>
                  <a:pt x="531477" y="45156"/>
                </a:cubicBezTo>
                <a:cubicBezTo>
                  <a:pt x="451695" y="61111"/>
                  <a:pt x="493237" y="50376"/>
                  <a:pt x="407300" y="79022"/>
                </a:cubicBezTo>
                <a:lnTo>
                  <a:pt x="373433" y="90311"/>
                </a:lnTo>
                <a:lnTo>
                  <a:pt x="339566" y="101600"/>
                </a:lnTo>
                <a:lnTo>
                  <a:pt x="237966" y="169333"/>
                </a:lnTo>
                <a:lnTo>
                  <a:pt x="204100" y="191911"/>
                </a:lnTo>
                <a:cubicBezTo>
                  <a:pt x="181593" y="225671"/>
                  <a:pt x="151243" y="265127"/>
                  <a:pt x="136366" y="304800"/>
                </a:cubicBezTo>
                <a:cubicBezTo>
                  <a:pt x="130918" y="319327"/>
                  <a:pt x="130525" y="335429"/>
                  <a:pt x="125077" y="349956"/>
                </a:cubicBezTo>
                <a:cubicBezTo>
                  <a:pt x="71024" y="494101"/>
                  <a:pt x="132320" y="311083"/>
                  <a:pt x="79922" y="428978"/>
                </a:cubicBezTo>
                <a:cubicBezTo>
                  <a:pt x="79920" y="428983"/>
                  <a:pt x="51700" y="513642"/>
                  <a:pt x="46055" y="530578"/>
                </a:cubicBezTo>
                <a:lnTo>
                  <a:pt x="23477" y="598311"/>
                </a:lnTo>
                <a:cubicBezTo>
                  <a:pt x="19714" y="609600"/>
                  <a:pt x="14522" y="620509"/>
                  <a:pt x="12188" y="632178"/>
                </a:cubicBezTo>
                <a:lnTo>
                  <a:pt x="900" y="688622"/>
                </a:lnTo>
                <a:cubicBezTo>
                  <a:pt x="7273" y="886212"/>
                  <a:pt x="-15400" y="947666"/>
                  <a:pt x="23477" y="1083733"/>
                </a:cubicBezTo>
                <a:cubicBezTo>
                  <a:pt x="26746" y="1095175"/>
                  <a:pt x="29444" y="1106957"/>
                  <a:pt x="34766" y="1117600"/>
                </a:cubicBezTo>
                <a:cubicBezTo>
                  <a:pt x="40834" y="1129735"/>
                  <a:pt x="49818" y="1140178"/>
                  <a:pt x="57344" y="1151467"/>
                </a:cubicBezTo>
                <a:cubicBezTo>
                  <a:pt x="75886" y="1225635"/>
                  <a:pt x="56562" y="1169852"/>
                  <a:pt x="91211" y="1230489"/>
                </a:cubicBezTo>
                <a:cubicBezTo>
                  <a:pt x="99560" y="1245100"/>
                  <a:pt x="104209" y="1261808"/>
                  <a:pt x="113788" y="1275644"/>
                </a:cubicBezTo>
                <a:cubicBezTo>
                  <a:pt x="138210" y="1310920"/>
                  <a:pt x="169013" y="1341545"/>
                  <a:pt x="192811" y="1377244"/>
                </a:cubicBezTo>
                <a:cubicBezTo>
                  <a:pt x="224244" y="1424395"/>
                  <a:pt x="205794" y="1401517"/>
                  <a:pt x="249255" y="1444978"/>
                </a:cubicBezTo>
                <a:cubicBezTo>
                  <a:pt x="271233" y="1510910"/>
                  <a:pt x="243348" y="1450358"/>
                  <a:pt x="294411" y="1501422"/>
                </a:cubicBezTo>
                <a:cubicBezTo>
                  <a:pt x="369670" y="1576682"/>
                  <a:pt x="260542" y="1497659"/>
                  <a:pt x="350855" y="1557867"/>
                </a:cubicBezTo>
                <a:cubicBezTo>
                  <a:pt x="358381" y="1569156"/>
                  <a:pt x="363839" y="1582139"/>
                  <a:pt x="373433" y="1591733"/>
                </a:cubicBezTo>
                <a:cubicBezTo>
                  <a:pt x="405786" y="1624086"/>
                  <a:pt x="404439" y="1607236"/>
                  <a:pt x="441166" y="1625600"/>
                </a:cubicBezTo>
                <a:cubicBezTo>
                  <a:pt x="453301" y="1631668"/>
                  <a:pt x="462635" y="1642668"/>
                  <a:pt x="475033" y="1648178"/>
                </a:cubicBezTo>
                <a:cubicBezTo>
                  <a:pt x="496781" y="1657844"/>
                  <a:pt x="522964" y="1657555"/>
                  <a:pt x="542766" y="1670756"/>
                </a:cubicBezTo>
                <a:cubicBezTo>
                  <a:pt x="554055" y="1678282"/>
                  <a:pt x="564162" y="1687989"/>
                  <a:pt x="576633" y="1693333"/>
                </a:cubicBezTo>
                <a:cubicBezTo>
                  <a:pt x="590894" y="1699445"/>
                  <a:pt x="606870" y="1700360"/>
                  <a:pt x="621788" y="1704622"/>
                </a:cubicBezTo>
                <a:cubicBezTo>
                  <a:pt x="700053" y="1726984"/>
                  <a:pt x="609261" y="1713746"/>
                  <a:pt x="757255" y="1727200"/>
                </a:cubicBezTo>
                <a:cubicBezTo>
                  <a:pt x="806117" y="1731642"/>
                  <a:pt x="855092" y="1734726"/>
                  <a:pt x="904011" y="1738489"/>
                </a:cubicBezTo>
                <a:cubicBezTo>
                  <a:pt x="949166" y="1734726"/>
                  <a:pt x="994782" y="1734649"/>
                  <a:pt x="1039477" y="1727200"/>
                </a:cubicBezTo>
                <a:cubicBezTo>
                  <a:pt x="1062952" y="1723287"/>
                  <a:pt x="1107211" y="1704622"/>
                  <a:pt x="1107211" y="1704622"/>
                </a:cubicBezTo>
                <a:cubicBezTo>
                  <a:pt x="1157703" y="1628883"/>
                  <a:pt x="1098222" y="1703089"/>
                  <a:pt x="1163655" y="1659467"/>
                </a:cubicBezTo>
                <a:cubicBezTo>
                  <a:pt x="1219137" y="1622479"/>
                  <a:pt x="1178450" y="1633383"/>
                  <a:pt x="1220100" y="1591733"/>
                </a:cubicBezTo>
                <a:cubicBezTo>
                  <a:pt x="1229693" y="1582140"/>
                  <a:pt x="1243826" y="1578170"/>
                  <a:pt x="1253966" y="1569156"/>
                </a:cubicBezTo>
                <a:cubicBezTo>
                  <a:pt x="1356583" y="1477941"/>
                  <a:pt x="1289827" y="1532963"/>
                  <a:pt x="1355566" y="1456267"/>
                </a:cubicBezTo>
                <a:cubicBezTo>
                  <a:pt x="1365956" y="1444145"/>
                  <a:pt x="1379212" y="1434665"/>
                  <a:pt x="1389433" y="1422400"/>
                </a:cubicBezTo>
                <a:cubicBezTo>
                  <a:pt x="1398119" y="1411977"/>
                  <a:pt x="1404031" y="1399506"/>
                  <a:pt x="1412011" y="1388533"/>
                </a:cubicBezTo>
                <a:cubicBezTo>
                  <a:pt x="1513185" y="1249418"/>
                  <a:pt x="1449748" y="1343214"/>
                  <a:pt x="1502322" y="1264356"/>
                </a:cubicBezTo>
                <a:cubicBezTo>
                  <a:pt x="1506085" y="1253067"/>
                  <a:pt x="1507832" y="1240891"/>
                  <a:pt x="1513611" y="1230489"/>
                </a:cubicBezTo>
                <a:cubicBezTo>
                  <a:pt x="1526789" y="1206769"/>
                  <a:pt x="1558766" y="1162756"/>
                  <a:pt x="1558766" y="1162756"/>
                </a:cubicBezTo>
                <a:cubicBezTo>
                  <a:pt x="1602227" y="1032375"/>
                  <a:pt x="1588205" y="1096579"/>
                  <a:pt x="1603922" y="970844"/>
                </a:cubicBezTo>
                <a:cubicBezTo>
                  <a:pt x="1600159" y="801511"/>
                  <a:pt x="1599684" y="632072"/>
                  <a:pt x="1592633" y="462844"/>
                </a:cubicBezTo>
                <a:cubicBezTo>
                  <a:pt x="1592138" y="450955"/>
                  <a:pt x="1584230" y="440522"/>
                  <a:pt x="1581344" y="428978"/>
                </a:cubicBezTo>
                <a:cubicBezTo>
                  <a:pt x="1572861" y="395047"/>
                  <a:pt x="1566853" y="333865"/>
                  <a:pt x="1547477" y="304800"/>
                </a:cubicBezTo>
                <a:cubicBezTo>
                  <a:pt x="1539951" y="293511"/>
                  <a:pt x="1534494" y="280527"/>
                  <a:pt x="1524900" y="270933"/>
                </a:cubicBezTo>
                <a:cubicBezTo>
                  <a:pt x="1515306" y="261339"/>
                  <a:pt x="1501456" y="257042"/>
                  <a:pt x="1491033" y="248356"/>
                </a:cubicBezTo>
                <a:cubicBezTo>
                  <a:pt x="1434656" y="201376"/>
                  <a:pt x="1482818" y="223040"/>
                  <a:pt x="1423300" y="203200"/>
                </a:cubicBezTo>
                <a:cubicBezTo>
                  <a:pt x="1415774" y="191911"/>
                  <a:pt x="1410316" y="178927"/>
                  <a:pt x="1400722" y="169333"/>
                </a:cubicBezTo>
                <a:cubicBezTo>
                  <a:pt x="1378839" y="147451"/>
                  <a:pt x="1360531" y="144648"/>
                  <a:pt x="1332988" y="135467"/>
                </a:cubicBezTo>
                <a:cubicBezTo>
                  <a:pt x="1321699" y="127941"/>
                  <a:pt x="1311520" y="118399"/>
                  <a:pt x="1299122" y="112889"/>
                </a:cubicBezTo>
                <a:cubicBezTo>
                  <a:pt x="1277374" y="103223"/>
                  <a:pt x="1231388" y="90311"/>
                  <a:pt x="1231388" y="90311"/>
                </a:cubicBezTo>
                <a:cubicBezTo>
                  <a:pt x="1220099" y="82785"/>
                  <a:pt x="1209657" y="73801"/>
                  <a:pt x="1197522" y="67733"/>
                </a:cubicBezTo>
                <a:cubicBezTo>
                  <a:pt x="1186879" y="62411"/>
                  <a:pt x="1174298" y="61766"/>
                  <a:pt x="1163655" y="56444"/>
                </a:cubicBezTo>
                <a:cubicBezTo>
                  <a:pt x="1138121" y="43678"/>
                  <a:pt x="1148603" y="30104"/>
                  <a:pt x="1129788" y="22578"/>
                </a:cubicBezTo>
                <a:close/>
              </a:path>
            </a:pathLst>
          </a:cu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050971" y="3087469"/>
            <a:ext cx="4038600" cy="646331"/>
          </a:xfrm>
          <a:prstGeom prst="rect">
            <a:avLst/>
          </a:prstGeom>
          <a:noFill/>
        </p:spPr>
        <p:txBody>
          <a:bodyPr wrap="square" rtlCol="0">
            <a:spAutoFit/>
          </a:bodyPr>
          <a:lstStyle/>
          <a:p>
            <a:r>
              <a:rPr lang="en-US" b="1" dirty="0">
                <a:solidFill>
                  <a:srgbClr val="002060"/>
                </a:solidFill>
                <a:latin typeface="Tempus Sans ITC" pitchFamily="82" charset="0"/>
              </a:rPr>
              <a:t>Actually, that’s either two veins, or two profiles of the same vein as it turns.</a:t>
            </a:r>
          </a:p>
        </p:txBody>
      </p:sp>
    </p:spTree>
    <p:extLst>
      <p:ext uri="{BB962C8B-B14F-4D97-AF65-F5344CB8AC3E}">
        <p14:creationId xmlns:p14="http://schemas.microsoft.com/office/powerpoint/2010/main" val="36304727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90877" y="39469"/>
            <a:ext cx="455836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TYPES of blood vessels</a:t>
            </a:r>
          </a:p>
        </p:txBody>
      </p:sp>
      <p:sp>
        <p:nvSpPr>
          <p:cNvPr id="35" name="TextBox 2"/>
          <p:cNvSpPr txBox="1">
            <a:spLocks noChangeArrowheads="1"/>
          </p:cNvSpPr>
          <p:nvPr/>
        </p:nvSpPr>
        <p:spPr bwMode="auto">
          <a:xfrm>
            <a:off x="5468906" y="1219200"/>
            <a:ext cx="3598894" cy="2031325"/>
          </a:xfrm>
          <a:prstGeom prst="rect">
            <a:avLst/>
          </a:prstGeom>
          <a:noFill/>
          <a:ln w="9525">
            <a:noFill/>
            <a:miter lim="800000"/>
            <a:headEnd/>
            <a:tailEnd/>
          </a:ln>
        </p:spPr>
        <p:txBody>
          <a:bodyPr wrap="square">
            <a:spAutoFit/>
          </a:bodyPr>
          <a:lstStyle/>
          <a:p>
            <a:r>
              <a:rPr lang="en-US" b="1" dirty="0">
                <a:solidFill>
                  <a:schemeClr val="accent3">
                    <a:lumMod val="75000"/>
                  </a:schemeClr>
                </a:solidFill>
                <a:latin typeface="Times New Roman" pitchFamily="18" charset="0"/>
                <a:cs typeface="Times New Roman" pitchFamily="18" charset="0"/>
              </a:rPr>
              <a:t>Here you can see an arteriole (yellow outline) and </a:t>
            </a:r>
            <a:r>
              <a:rPr lang="en-US" b="1" dirty="0" err="1">
                <a:solidFill>
                  <a:schemeClr val="accent3">
                    <a:lumMod val="75000"/>
                  </a:schemeClr>
                </a:solidFill>
                <a:latin typeface="Times New Roman" pitchFamily="18" charset="0"/>
                <a:cs typeface="Times New Roman" pitchFamily="18" charset="0"/>
              </a:rPr>
              <a:t>venule</a:t>
            </a:r>
            <a:r>
              <a:rPr lang="en-US" b="1" dirty="0">
                <a:solidFill>
                  <a:schemeClr val="accent3">
                    <a:lumMod val="75000"/>
                  </a:schemeClr>
                </a:solidFill>
                <a:latin typeface="Times New Roman" pitchFamily="18" charset="0"/>
                <a:cs typeface="Times New Roman" pitchFamily="18" charset="0"/>
              </a:rPr>
              <a:t> (blue outline).  Note the arteriole has a more muscular wall, and is rounder.  The shape of the </a:t>
            </a:r>
            <a:r>
              <a:rPr lang="en-US" b="1" dirty="0" err="1">
                <a:solidFill>
                  <a:schemeClr val="accent3">
                    <a:lumMod val="75000"/>
                  </a:schemeClr>
                </a:solidFill>
                <a:latin typeface="Times New Roman" pitchFamily="18" charset="0"/>
                <a:cs typeface="Times New Roman" pitchFamily="18" charset="0"/>
              </a:rPr>
              <a:t>venule</a:t>
            </a:r>
            <a:r>
              <a:rPr lang="en-US" b="1" dirty="0">
                <a:solidFill>
                  <a:schemeClr val="accent3">
                    <a:lumMod val="75000"/>
                  </a:schemeClr>
                </a:solidFill>
                <a:latin typeface="Times New Roman" pitchFamily="18" charset="0"/>
                <a:cs typeface="Times New Roman" pitchFamily="18" charset="0"/>
              </a:rPr>
              <a:t> is irregular, and has less smooth muscle.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325" y="942588"/>
            <a:ext cx="5284581" cy="4391412"/>
          </a:xfrm>
          <a:prstGeom prst="rect">
            <a:avLst/>
          </a:prstGeom>
        </p:spPr>
      </p:pic>
      <p:sp>
        <p:nvSpPr>
          <p:cNvPr id="4" name="Freeform 3"/>
          <p:cNvSpPr/>
          <p:nvPr/>
        </p:nvSpPr>
        <p:spPr>
          <a:xfrm>
            <a:off x="1761067" y="2506133"/>
            <a:ext cx="812800" cy="857956"/>
          </a:xfrm>
          <a:custGeom>
            <a:avLst/>
            <a:gdLst>
              <a:gd name="connsiteX0" fmla="*/ 812800 w 812800"/>
              <a:gd name="connsiteY0" fmla="*/ 395111 h 857956"/>
              <a:gd name="connsiteX1" fmla="*/ 801511 w 812800"/>
              <a:gd name="connsiteY1" fmla="*/ 180623 h 857956"/>
              <a:gd name="connsiteX2" fmla="*/ 790222 w 812800"/>
              <a:gd name="connsiteY2" fmla="*/ 146756 h 857956"/>
              <a:gd name="connsiteX3" fmla="*/ 756355 w 812800"/>
              <a:gd name="connsiteY3" fmla="*/ 124178 h 857956"/>
              <a:gd name="connsiteX4" fmla="*/ 722489 w 812800"/>
              <a:gd name="connsiteY4" fmla="*/ 79023 h 857956"/>
              <a:gd name="connsiteX5" fmla="*/ 654755 w 812800"/>
              <a:gd name="connsiteY5" fmla="*/ 33867 h 857956"/>
              <a:gd name="connsiteX6" fmla="*/ 508000 w 812800"/>
              <a:gd name="connsiteY6" fmla="*/ 0 h 857956"/>
              <a:gd name="connsiteX7" fmla="*/ 361244 w 812800"/>
              <a:gd name="connsiteY7" fmla="*/ 11289 h 857956"/>
              <a:gd name="connsiteX8" fmla="*/ 237066 w 812800"/>
              <a:gd name="connsiteY8" fmla="*/ 45156 h 857956"/>
              <a:gd name="connsiteX9" fmla="*/ 203200 w 812800"/>
              <a:gd name="connsiteY9" fmla="*/ 67734 h 857956"/>
              <a:gd name="connsiteX10" fmla="*/ 169333 w 812800"/>
              <a:gd name="connsiteY10" fmla="*/ 79023 h 857956"/>
              <a:gd name="connsiteX11" fmla="*/ 112889 w 812800"/>
              <a:gd name="connsiteY11" fmla="*/ 124178 h 857956"/>
              <a:gd name="connsiteX12" fmla="*/ 90311 w 812800"/>
              <a:gd name="connsiteY12" fmla="*/ 158045 h 857956"/>
              <a:gd name="connsiteX13" fmla="*/ 67733 w 812800"/>
              <a:gd name="connsiteY13" fmla="*/ 225778 h 857956"/>
              <a:gd name="connsiteX14" fmla="*/ 45155 w 812800"/>
              <a:gd name="connsiteY14" fmla="*/ 259645 h 857956"/>
              <a:gd name="connsiteX15" fmla="*/ 22577 w 812800"/>
              <a:gd name="connsiteY15" fmla="*/ 327378 h 857956"/>
              <a:gd name="connsiteX16" fmla="*/ 0 w 812800"/>
              <a:gd name="connsiteY16" fmla="*/ 417689 h 857956"/>
              <a:gd name="connsiteX17" fmla="*/ 11289 w 812800"/>
              <a:gd name="connsiteY17" fmla="*/ 598311 h 857956"/>
              <a:gd name="connsiteX18" fmla="*/ 56444 w 812800"/>
              <a:gd name="connsiteY18" fmla="*/ 699911 h 857956"/>
              <a:gd name="connsiteX19" fmla="*/ 90311 w 812800"/>
              <a:gd name="connsiteY19" fmla="*/ 733778 h 857956"/>
              <a:gd name="connsiteX20" fmla="*/ 135466 w 812800"/>
              <a:gd name="connsiteY20" fmla="*/ 801511 h 857956"/>
              <a:gd name="connsiteX21" fmla="*/ 158044 w 812800"/>
              <a:gd name="connsiteY21" fmla="*/ 846667 h 857956"/>
              <a:gd name="connsiteX22" fmla="*/ 214489 w 812800"/>
              <a:gd name="connsiteY22" fmla="*/ 857956 h 857956"/>
              <a:gd name="connsiteX23" fmla="*/ 451555 w 812800"/>
              <a:gd name="connsiteY23" fmla="*/ 846667 h 857956"/>
              <a:gd name="connsiteX24" fmla="*/ 519289 w 812800"/>
              <a:gd name="connsiteY24" fmla="*/ 824089 h 857956"/>
              <a:gd name="connsiteX25" fmla="*/ 564444 w 812800"/>
              <a:gd name="connsiteY25" fmla="*/ 801511 h 857956"/>
              <a:gd name="connsiteX26" fmla="*/ 666044 w 812800"/>
              <a:gd name="connsiteY26" fmla="*/ 722489 h 857956"/>
              <a:gd name="connsiteX27" fmla="*/ 688622 w 812800"/>
              <a:gd name="connsiteY27" fmla="*/ 688623 h 857956"/>
              <a:gd name="connsiteX28" fmla="*/ 722489 w 812800"/>
              <a:gd name="connsiteY28" fmla="*/ 587023 h 857956"/>
              <a:gd name="connsiteX29" fmla="*/ 733777 w 812800"/>
              <a:gd name="connsiteY29" fmla="*/ 553156 h 857956"/>
              <a:gd name="connsiteX30" fmla="*/ 767644 w 812800"/>
              <a:gd name="connsiteY30" fmla="*/ 485423 h 857956"/>
              <a:gd name="connsiteX31" fmla="*/ 801511 w 812800"/>
              <a:gd name="connsiteY31" fmla="*/ 406400 h 857956"/>
              <a:gd name="connsiteX32" fmla="*/ 812800 w 812800"/>
              <a:gd name="connsiteY32" fmla="*/ 395111 h 857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2800" h="857956">
                <a:moveTo>
                  <a:pt x="812800" y="395111"/>
                </a:moveTo>
                <a:cubicBezTo>
                  <a:pt x="812800" y="357482"/>
                  <a:pt x="807993" y="251924"/>
                  <a:pt x="801511" y="180623"/>
                </a:cubicBezTo>
                <a:cubicBezTo>
                  <a:pt x="800434" y="168772"/>
                  <a:pt x="797656" y="156048"/>
                  <a:pt x="790222" y="146756"/>
                </a:cubicBezTo>
                <a:cubicBezTo>
                  <a:pt x="781746" y="136161"/>
                  <a:pt x="767644" y="131704"/>
                  <a:pt x="756355" y="124178"/>
                </a:cubicBezTo>
                <a:cubicBezTo>
                  <a:pt x="745066" y="109126"/>
                  <a:pt x="736551" y="91523"/>
                  <a:pt x="722489" y="79023"/>
                </a:cubicBezTo>
                <a:cubicBezTo>
                  <a:pt x="702208" y="60995"/>
                  <a:pt x="677333" y="48919"/>
                  <a:pt x="654755" y="33867"/>
                </a:cubicBezTo>
                <a:cubicBezTo>
                  <a:pt x="589422" y="-9689"/>
                  <a:pt x="634393" y="12639"/>
                  <a:pt x="508000" y="0"/>
                </a:cubicBezTo>
                <a:cubicBezTo>
                  <a:pt x="459081" y="3763"/>
                  <a:pt x="409814" y="4350"/>
                  <a:pt x="361244" y="11289"/>
                </a:cubicBezTo>
                <a:cubicBezTo>
                  <a:pt x="316683" y="17655"/>
                  <a:pt x="278399" y="31378"/>
                  <a:pt x="237066" y="45156"/>
                </a:cubicBezTo>
                <a:cubicBezTo>
                  <a:pt x="225777" y="52682"/>
                  <a:pt x="215335" y="61666"/>
                  <a:pt x="203200" y="67734"/>
                </a:cubicBezTo>
                <a:cubicBezTo>
                  <a:pt x="192557" y="73056"/>
                  <a:pt x="178625" y="71589"/>
                  <a:pt x="169333" y="79023"/>
                </a:cubicBezTo>
                <a:cubicBezTo>
                  <a:pt x="96385" y="137380"/>
                  <a:pt x="198014" y="95802"/>
                  <a:pt x="112889" y="124178"/>
                </a:cubicBezTo>
                <a:cubicBezTo>
                  <a:pt x="105363" y="135467"/>
                  <a:pt x="95821" y="145647"/>
                  <a:pt x="90311" y="158045"/>
                </a:cubicBezTo>
                <a:cubicBezTo>
                  <a:pt x="80645" y="179793"/>
                  <a:pt x="80934" y="205976"/>
                  <a:pt x="67733" y="225778"/>
                </a:cubicBezTo>
                <a:cubicBezTo>
                  <a:pt x="60207" y="237067"/>
                  <a:pt x="50665" y="247247"/>
                  <a:pt x="45155" y="259645"/>
                </a:cubicBezTo>
                <a:cubicBezTo>
                  <a:pt x="35489" y="281393"/>
                  <a:pt x="30103" y="304800"/>
                  <a:pt x="22577" y="327378"/>
                </a:cubicBezTo>
                <a:cubicBezTo>
                  <a:pt x="5224" y="379439"/>
                  <a:pt x="13620" y="349591"/>
                  <a:pt x="0" y="417689"/>
                </a:cubicBezTo>
                <a:cubicBezTo>
                  <a:pt x="3763" y="477896"/>
                  <a:pt x="3138" y="538539"/>
                  <a:pt x="11289" y="598311"/>
                </a:cubicBezTo>
                <a:cubicBezTo>
                  <a:pt x="16105" y="633628"/>
                  <a:pt x="33235" y="672061"/>
                  <a:pt x="56444" y="699911"/>
                </a:cubicBezTo>
                <a:cubicBezTo>
                  <a:pt x="66665" y="712176"/>
                  <a:pt x="80509" y="721176"/>
                  <a:pt x="90311" y="733778"/>
                </a:cubicBezTo>
                <a:cubicBezTo>
                  <a:pt x="106970" y="755197"/>
                  <a:pt x="123331" y="777241"/>
                  <a:pt x="135466" y="801511"/>
                </a:cubicBezTo>
                <a:cubicBezTo>
                  <a:pt x="142992" y="816563"/>
                  <a:pt x="144350" y="836886"/>
                  <a:pt x="158044" y="846667"/>
                </a:cubicBezTo>
                <a:cubicBezTo>
                  <a:pt x="173658" y="857820"/>
                  <a:pt x="195674" y="854193"/>
                  <a:pt x="214489" y="857956"/>
                </a:cubicBezTo>
                <a:cubicBezTo>
                  <a:pt x="293511" y="854193"/>
                  <a:pt x="372927" y="855403"/>
                  <a:pt x="451555" y="846667"/>
                </a:cubicBezTo>
                <a:cubicBezTo>
                  <a:pt x="475209" y="844039"/>
                  <a:pt x="498002" y="834733"/>
                  <a:pt x="519289" y="824089"/>
                </a:cubicBezTo>
                <a:cubicBezTo>
                  <a:pt x="534341" y="816563"/>
                  <a:pt x="550014" y="810169"/>
                  <a:pt x="564444" y="801511"/>
                </a:cubicBezTo>
                <a:cubicBezTo>
                  <a:pt x="606403" y="776335"/>
                  <a:pt x="635969" y="758578"/>
                  <a:pt x="666044" y="722489"/>
                </a:cubicBezTo>
                <a:cubicBezTo>
                  <a:pt x="674730" y="712066"/>
                  <a:pt x="681096" y="699912"/>
                  <a:pt x="688622" y="688623"/>
                </a:cubicBezTo>
                <a:lnTo>
                  <a:pt x="722489" y="587023"/>
                </a:lnTo>
                <a:cubicBezTo>
                  <a:pt x="726252" y="575734"/>
                  <a:pt x="727176" y="563057"/>
                  <a:pt x="733777" y="553156"/>
                </a:cubicBezTo>
                <a:cubicBezTo>
                  <a:pt x="777166" y="488073"/>
                  <a:pt x="739601" y="550855"/>
                  <a:pt x="767644" y="485423"/>
                </a:cubicBezTo>
                <a:cubicBezTo>
                  <a:pt x="787029" y="440193"/>
                  <a:pt x="790921" y="448759"/>
                  <a:pt x="801511" y="406400"/>
                </a:cubicBezTo>
                <a:cubicBezTo>
                  <a:pt x="802424" y="402749"/>
                  <a:pt x="812800" y="432740"/>
                  <a:pt x="812800" y="395111"/>
                </a:cubicBezTo>
                <a:close/>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2562578" y="1546533"/>
            <a:ext cx="1253066" cy="1433734"/>
          </a:xfrm>
          <a:custGeom>
            <a:avLst/>
            <a:gdLst>
              <a:gd name="connsiteX0" fmla="*/ 316089 w 1253066"/>
              <a:gd name="connsiteY0" fmla="*/ 112934 h 1433734"/>
              <a:gd name="connsiteX1" fmla="*/ 293511 w 1253066"/>
              <a:gd name="connsiteY1" fmla="*/ 180667 h 1433734"/>
              <a:gd name="connsiteX2" fmla="*/ 270933 w 1253066"/>
              <a:gd name="connsiteY2" fmla="*/ 214534 h 1433734"/>
              <a:gd name="connsiteX3" fmla="*/ 259644 w 1253066"/>
              <a:gd name="connsiteY3" fmla="*/ 259689 h 1433734"/>
              <a:gd name="connsiteX4" fmla="*/ 214489 w 1253066"/>
              <a:gd name="connsiteY4" fmla="*/ 327423 h 1433734"/>
              <a:gd name="connsiteX5" fmla="*/ 180622 w 1253066"/>
              <a:gd name="connsiteY5" fmla="*/ 429023 h 1433734"/>
              <a:gd name="connsiteX6" fmla="*/ 169333 w 1253066"/>
              <a:gd name="connsiteY6" fmla="*/ 462889 h 1433734"/>
              <a:gd name="connsiteX7" fmla="*/ 146755 w 1253066"/>
              <a:gd name="connsiteY7" fmla="*/ 519334 h 1433734"/>
              <a:gd name="connsiteX8" fmla="*/ 112889 w 1253066"/>
              <a:gd name="connsiteY8" fmla="*/ 587067 h 1433734"/>
              <a:gd name="connsiteX9" fmla="*/ 101600 w 1253066"/>
              <a:gd name="connsiteY9" fmla="*/ 632223 h 1433734"/>
              <a:gd name="connsiteX10" fmla="*/ 67733 w 1253066"/>
              <a:gd name="connsiteY10" fmla="*/ 654800 h 1433734"/>
              <a:gd name="connsiteX11" fmla="*/ 56444 w 1253066"/>
              <a:gd name="connsiteY11" fmla="*/ 711245 h 1433734"/>
              <a:gd name="connsiteX12" fmla="*/ 45155 w 1253066"/>
              <a:gd name="connsiteY12" fmla="*/ 745111 h 1433734"/>
              <a:gd name="connsiteX13" fmla="*/ 33866 w 1253066"/>
              <a:gd name="connsiteY13" fmla="*/ 790267 h 1433734"/>
              <a:gd name="connsiteX14" fmla="*/ 11289 w 1253066"/>
              <a:gd name="connsiteY14" fmla="*/ 858000 h 1433734"/>
              <a:gd name="connsiteX15" fmla="*/ 0 w 1253066"/>
              <a:gd name="connsiteY15" fmla="*/ 891867 h 1433734"/>
              <a:gd name="connsiteX16" fmla="*/ 22578 w 1253066"/>
              <a:gd name="connsiteY16" fmla="*/ 1049911 h 1433734"/>
              <a:gd name="connsiteX17" fmla="*/ 45155 w 1253066"/>
              <a:gd name="connsiteY17" fmla="*/ 1083778 h 1433734"/>
              <a:gd name="connsiteX18" fmla="*/ 56444 w 1253066"/>
              <a:gd name="connsiteY18" fmla="*/ 1117645 h 1433734"/>
              <a:gd name="connsiteX19" fmla="*/ 90311 w 1253066"/>
              <a:gd name="connsiteY19" fmla="*/ 1140223 h 1433734"/>
              <a:gd name="connsiteX20" fmla="*/ 112889 w 1253066"/>
              <a:gd name="connsiteY20" fmla="*/ 1185378 h 1433734"/>
              <a:gd name="connsiteX21" fmla="*/ 180622 w 1253066"/>
              <a:gd name="connsiteY21" fmla="*/ 1230534 h 1433734"/>
              <a:gd name="connsiteX22" fmla="*/ 214489 w 1253066"/>
              <a:gd name="connsiteY22" fmla="*/ 1253111 h 1433734"/>
              <a:gd name="connsiteX23" fmla="*/ 248355 w 1253066"/>
              <a:gd name="connsiteY23" fmla="*/ 1286978 h 1433734"/>
              <a:gd name="connsiteX24" fmla="*/ 316089 w 1253066"/>
              <a:gd name="connsiteY24" fmla="*/ 1309556 h 1433734"/>
              <a:gd name="connsiteX25" fmla="*/ 383822 w 1253066"/>
              <a:gd name="connsiteY25" fmla="*/ 1354711 h 1433734"/>
              <a:gd name="connsiteX26" fmla="*/ 508000 w 1253066"/>
              <a:gd name="connsiteY26" fmla="*/ 1399867 h 1433734"/>
              <a:gd name="connsiteX27" fmla="*/ 575733 w 1253066"/>
              <a:gd name="connsiteY27" fmla="*/ 1422445 h 1433734"/>
              <a:gd name="connsiteX28" fmla="*/ 643466 w 1253066"/>
              <a:gd name="connsiteY28" fmla="*/ 1433734 h 1433734"/>
              <a:gd name="connsiteX29" fmla="*/ 824089 w 1253066"/>
              <a:gd name="connsiteY29" fmla="*/ 1422445 h 1433734"/>
              <a:gd name="connsiteX30" fmla="*/ 857955 w 1253066"/>
              <a:gd name="connsiteY30" fmla="*/ 1399867 h 1433734"/>
              <a:gd name="connsiteX31" fmla="*/ 891822 w 1253066"/>
              <a:gd name="connsiteY31" fmla="*/ 1388578 h 1433734"/>
              <a:gd name="connsiteX32" fmla="*/ 948266 w 1253066"/>
              <a:gd name="connsiteY32" fmla="*/ 1332134 h 1433734"/>
              <a:gd name="connsiteX33" fmla="*/ 1004711 w 1253066"/>
              <a:gd name="connsiteY33" fmla="*/ 1275689 h 1433734"/>
              <a:gd name="connsiteX34" fmla="*/ 1027289 w 1253066"/>
              <a:gd name="connsiteY34" fmla="*/ 1241823 h 1433734"/>
              <a:gd name="connsiteX35" fmla="*/ 1049866 w 1253066"/>
              <a:gd name="connsiteY35" fmla="*/ 1196667 h 1433734"/>
              <a:gd name="connsiteX36" fmla="*/ 1083733 w 1253066"/>
              <a:gd name="connsiteY36" fmla="*/ 1174089 h 1433734"/>
              <a:gd name="connsiteX37" fmla="*/ 1151466 w 1253066"/>
              <a:gd name="connsiteY37" fmla="*/ 1072489 h 1433734"/>
              <a:gd name="connsiteX38" fmla="*/ 1174044 w 1253066"/>
              <a:gd name="connsiteY38" fmla="*/ 1038623 h 1433734"/>
              <a:gd name="connsiteX39" fmla="*/ 1196622 w 1253066"/>
              <a:gd name="connsiteY39" fmla="*/ 970889 h 1433734"/>
              <a:gd name="connsiteX40" fmla="*/ 1219200 w 1253066"/>
              <a:gd name="connsiteY40" fmla="*/ 925734 h 1433734"/>
              <a:gd name="connsiteX41" fmla="*/ 1241778 w 1253066"/>
              <a:gd name="connsiteY41" fmla="*/ 858000 h 1433734"/>
              <a:gd name="connsiteX42" fmla="*/ 1253066 w 1253066"/>
              <a:gd name="connsiteY42" fmla="*/ 824134 h 1433734"/>
              <a:gd name="connsiteX43" fmla="*/ 1230489 w 1253066"/>
              <a:gd name="connsiteY43" fmla="*/ 541911 h 1433734"/>
              <a:gd name="connsiteX44" fmla="*/ 1219200 w 1253066"/>
              <a:gd name="connsiteY44" fmla="*/ 508045 h 1433734"/>
              <a:gd name="connsiteX45" fmla="*/ 1207911 w 1253066"/>
              <a:gd name="connsiteY45" fmla="*/ 440311 h 1433734"/>
              <a:gd name="connsiteX46" fmla="*/ 1196622 w 1253066"/>
              <a:gd name="connsiteY46" fmla="*/ 395156 h 1433734"/>
              <a:gd name="connsiteX47" fmla="*/ 1185333 w 1253066"/>
              <a:gd name="connsiteY47" fmla="*/ 338711 h 1433734"/>
              <a:gd name="connsiteX48" fmla="*/ 1174044 w 1253066"/>
              <a:gd name="connsiteY48" fmla="*/ 293556 h 1433734"/>
              <a:gd name="connsiteX49" fmla="*/ 1140178 w 1253066"/>
              <a:gd name="connsiteY49" fmla="*/ 259689 h 1433734"/>
              <a:gd name="connsiteX50" fmla="*/ 1117600 w 1253066"/>
              <a:gd name="connsiteY50" fmla="*/ 225823 h 1433734"/>
              <a:gd name="connsiteX51" fmla="*/ 1083733 w 1253066"/>
              <a:gd name="connsiteY51" fmla="*/ 203245 h 1433734"/>
              <a:gd name="connsiteX52" fmla="*/ 1038578 w 1253066"/>
              <a:gd name="connsiteY52" fmla="*/ 169378 h 1433734"/>
              <a:gd name="connsiteX53" fmla="*/ 1004711 w 1253066"/>
              <a:gd name="connsiteY53" fmla="*/ 146800 h 1433734"/>
              <a:gd name="connsiteX54" fmla="*/ 970844 w 1253066"/>
              <a:gd name="connsiteY54" fmla="*/ 112934 h 1433734"/>
              <a:gd name="connsiteX55" fmla="*/ 936978 w 1253066"/>
              <a:gd name="connsiteY55" fmla="*/ 101645 h 1433734"/>
              <a:gd name="connsiteX56" fmla="*/ 903111 w 1253066"/>
              <a:gd name="connsiteY56" fmla="*/ 79067 h 1433734"/>
              <a:gd name="connsiteX57" fmla="*/ 835378 w 1253066"/>
              <a:gd name="connsiteY57" fmla="*/ 56489 h 1433734"/>
              <a:gd name="connsiteX58" fmla="*/ 801511 w 1253066"/>
              <a:gd name="connsiteY58" fmla="*/ 33911 h 1433734"/>
              <a:gd name="connsiteX59" fmla="*/ 688622 w 1253066"/>
              <a:gd name="connsiteY59" fmla="*/ 22623 h 1433734"/>
              <a:gd name="connsiteX60" fmla="*/ 654755 w 1253066"/>
              <a:gd name="connsiteY60" fmla="*/ 11334 h 1433734"/>
              <a:gd name="connsiteX61" fmla="*/ 395111 w 1253066"/>
              <a:gd name="connsiteY61" fmla="*/ 11334 h 1433734"/>
              <a:gd name="connsiteX62" fmla="*/ 361244 w 1253066"/>
              <a:gd name="connsiteY62" fmla="*/ 33911 h 1433734"/>
              <a:gd name="connsiteX63" fmla="*/ 349955 w 1253066"/>
              <a:gd name="connsiteY63" fmla="*/ 67778 h 1433734"/>
              <a:gd name="connsiteX64" fmla="*/ 327378 w 1253066"/>
              <a:gd name="connsiteY64" fmla="*/ 101645 h 1433734"/>
              <a:gd name="connsiteX65" fmla="*/ 316089 w 1253066"/>
              <a:gd name="connsiteY65" fmla="*/ 135511 h 1433734"/>
              <a:gd name="connsiteX66" fmla="*/ 316089 w 1253066"/>
              <a:gd name="connsiteY66" fmla="*/ 112934 h 143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253066" h="1433734">
                <a:moveTo>
                  <a:pt x="316089" y="112934"/>
                </a:moveTo>
                <a:cubicBezTo>
                  <a:pt x="312326" y="120460"/>
                  <a:pt x="303177" y="158919"/>
                  <a:pt x="293511" y="180667"/>
                </a:cubicBezTo>
                <a:cubicBezTo>
                  <a:pt x="288001" y="193065"/>
                  <a:pt x="276278" y="202063"/>
                  <a:pt x="270933" y="214534"/>
                </a:cubicBezTo>
                <a:cubicBezTo>
                  <a:pt x="264821" y="228794"/>
                  <a:pt x="266582" y="245812"/>
                  <a:pt x="259644" y="259689"/>
                </a:cubicBezTo>
                <a:cubicBezTo>
                  <a:pt x="247509" y="283959"/>
                  <a:pt x="223070" y="301680"/>
                  <a:pt x="214489" y="327423"/>
                </a:cubicBezTo>
                <a:lnTo>
                  <a:pt x="180622" y="429023"/>
                </a:lnTo>
                <a:cubicBezTo>
                  <a:pt x="176859" y="440312"/>
                  <a:pt x="173752" y="451841"/>
                  <a:pt x="169333" y="462889"/>
                </a:cubicBezTo>
                <a:cubicBezTo>
                  <a:pt x="161807" y="481704"/>
                  <a:pt x="153870" y="500360"/>
                  <a:pt x="146755" y="519334"/>
                </a:cubicBezTo>
                <a:cubicBezTo>
                  <a:pt x="126725" y="572748"/>
                  <a:pt x="147141" y="535686"/>
                  <a:pt x="112889" y="587067"/>
                </a:cubicBezTo>
                <a:cubicBezTo>
                  <a:pt x="109126" y="602119"/>
                  <a:pt x="110206" y="619314"/>
                  <a:pt x="101600" y="632223"/>
                </a:cubicBezTo>
                <a:cubicBezTo>
                  <a:pt x="94074" y="643512"/>
                  <a:pt x="74464" y="643020"/>
                  <a:pt x="67733" y="654800"/>
                </a:cubicBezTo>
                <a:cubicBezTo>
                  <a:pt x="58213" y="671459"/>
                  <a:pt x="61098" y="692630"/>
                  <a:pt x="56444" y="711245"/>
                </a:cubicBezTo>
                <a:cubicBezTo>
                  <a:pt x="53558" y="722789"/>
                  <a:pt x="48424" y="733670"/>
                  <a:pt x="45155" y="745111"/>
                </a:cubicBezTo>
                <a:cubicBezTo>
                  <a:pt x="40893" y="760029"/>
                  <a:pt x="38324" y="775406"/>
                  <a:pt x="33866" y="790267"/>
                </a:cubicBezTo>
                <a:cubicBezTo>
                  <a:pt x="27028" y="813062"/>
                  <a:pt x="18815" y="835422"/>
                  <a:pt x="11289" y="858000"/>
                </a:cubicBezTo>
                <a:lnTo>
                  <a:pt x="0" y="891867"/>
                </a:lnTo>
                <a:cubicBezTo>
                  <a:pt x="1991" y="911780"/>
                  <a:pt x="6565" y="1012546"/>
                  <a:pt x="22578" y="1049911"/>
                </a:cubicBezTo>
                <a:cubicBezTo>
                  <a:pt x="27922" y="1062382"/>
                  <a:pt x="39088" y="1071643"/>
                  <a:pt x="45155" y="1083778"/>
                </a:cubicBezTo>
                <a:cubicBezTo>
                  <a:pt x="50477" y="1094421"/>
                  <a:pt x="49010" y="1108353"/>
                  <a:pt x="56444" y="1117645"/>
                </a:cubicBezTo>
                <a:cubicBezTo>
                  <a:pt x="64920" y="1128240"/>
                  <a:pt x="79022" y="1132697"/>
                  <a:pt x="90311" y="1140223"/>
                </a:cubicBezTo>
                <a:cubicBezTo>
                  <a:pt x="97837" y="1155275"/>
                  <a:pt x="100990" y="1173479"/>
                  <a:pt x="112889" y="1185378"/>
                </a:cubicBezTo>
                <a:cubicBezTo>
                  <a:pt x="132076" y="1204565"/>
                  <a:pt x="158044" y="1215482"/>
                  <a:pt x="180622" y="1230534"/>
                </a:cubicBezTo>
                <a:cubicBezTo>
                  <a:pt x="191911" y="1238060"/>
                  <a:pt x="204895" y="1243517"/>
                  <a:pt x="214489" y="1253111"/>
                </a:cubicBezTo>
                <a:cubicBezTo>
                  <a:pt x="225778" y="1264400"/>
                  <a:pt x="234399" y="1279225"/>
                  <a:pt x="248355" y="1286978"/>
                </a:cubicBezTo>
                <a:cubicBezTo>
                  <a:pt x="269159" y="1298536"/>
                  <a:pt x="316089" y="1309556"/>
                  <a:pt x="316089" y="1309556"/>
                </a:cubicBezTo>
                <a:cubicBezTo>
                  <a:pt x="338667" y="1324608"/>
                  <a:pt x="358080" y="1346130"/>
                  <a:pt x="383822" y="1354711"/>
                </a:cubicBezTo>
                <a:cubicBezTo>
                  <a:pt x="581468" y="1420594"/>
                  <a:pt x="335209" y="1337034"/>
                  <a:pt x="508000" y="1399867"/>
                </a:cubicBezTo>
                <a:cubicBezTo>
                  <a:pt x="530366" y="1408000"/>
                  <a:pt x="552258" y="1418532"/>
                  <a:pt x="575733" y="1422445"/>
                </a:cubicBezTo>
                <a:lnTo>
                  <a:pt x="643466" y="1433734"/>
                </a:lnTo>
                <a:cubicBezTo>
                  <a:pt x="703674" y="1429971"/>
                  <a:pt x="764502" y="1431854"/>
                  <a:pt x="824089" y="1422445"/>
                </a:cubicBezTo>
                <a:cubicBezTo>
                  <a:pt x="837490" y="1420329"/>
                  <a:pt x="845820" y="1405935"/>
                  <a:pt x="857955" y="1399867"/>
                </a:cubicBezTo>
                <a:cubicBezTo>
                  <a:pt x="868598" y="1394545"/>
                  <a:pt x="880533" y="1392341"/>
                  <a:pt x="891822" y="1388578"/>
                </a:cubicBezTo>
                <a:cubicBezTo>
                  <a:pt x="952031" y="1298264"/>
                  <a:pt x="873007" y="1407393"/>
                  <a:pt x="948266" y="1332134"/>
                </a:cubicBezTo>
                <a:cubicBezTo>
                  <a:pt x="1023526" y="1256874"/>
                  <a:pt x="914399" y="1335897"/>
                  <a:pt x="1004711" y="1275689"/>
                </a:cubicBezTo>
                <a:cubicBezTo>
                  <a:pt x="1012237" y="1264400"/>
                  <a:pt x="1020558" y="1253603"/>
                  <a:pt x="1027289" y="1241823"/>
                </a:cubicBezTo>
                <a:cubicBezTo>
                  <a:pt x="1035638" y="1227212"/>
                  <a:pt x="1039093" y="1209595"/>
                  <a:pt x="1049866" y="1196667"/>
                </a:cubicBezTo>
                <a:cubicBezTo>
                  <a:pt x="1058552" y="1186244"/>
                  <a:pt x="1072444" y="1181615"/>
                  <a:pt x="1083733" y="1174089"/>
                </a:cubicBezTo>
                <a:lnTo>
                  <a:pt x="1151466" y="1072489"/>
                </a:lnTo>
                <a:lnTo>
                  <a:pt x="1174044" y="1038623"/>
                </a:lnTo>
                <a:cubicBezTo>
                  <a:pt x="1181570" y="1016045"/>
                  <a:pt x="1185978" y="992176"/>
                  <a:pt x="1196622" y="970889"/>
                </a:cubicBezTo>
                <a:cubicBezTo>
                  <a:pt x="1204148" y="955837"/>
                  <a:pt x="1212950" y="941359"/>
                  <a:pt x="1219200" y="925734"/>
                </a:cubicBezTo>
                <a:cubicBezTo>
                  <a:pt x="1228039" y="903637"/>
                  <a:pt x="1234252" y="880578"/>
                  <a:pt x="1241778" y="858000"/>
                </a:cubicBezTo>
                <a:lnTo>
                  <a:pt x="1253066" y="824134"/>
                </a:lnTo>
                <a:cubicBezTo>
                  <a:pt x="1247218" y="707158"/>
                  <a:pt x="1254927" y="639662"/>
                  <a:pt x="1230489" y="541911"/>
                </a:cubicBezTo>
                <a:cubicBezTo>
                  <a:pt x="1227603" y="530367"/>
                  <a:pt x="1222963" y="519334"/>
                  <a:pt x="1219200" y="508045"/>
                </a:cubicBezTo>
                <a:cubicBezTo>
                  <a:pt x="1215437" y="485467"/>
                  <a:pt x="1212400" y="462756"/>
                  <a:pt x="1207911" y="440311"/>
                </a:cubicBezTo>
                <a:cubicBezTo>
                  <a:pt x="1204868" y="425097"/>
                  <a:pt x="1199988" y="410301"/>
                  <a:pt x="1196622" y="395156"/>
                </a:cubicBezTo>
                <a:cubicBezTo>
                  <a:pt x="1192460" y="376425"/>
                  <a:pt x="1189495" y="357442"/>
                  <a:pt x="1185333" y="338711"/>
                </a:cubicBezTo>
                <a:cubicBezTo>
                  <a:pt x="1181967" y="323566"/>
                  <a:pt x="1181742" y="307027"/>
                  <a:pt x="1174044" y="293556"/>
                </a:cubicBezTo>
                <a:cubicBezTo>
                  <a:pt x="1166123" y="279695"/>
                  <a:pt x="1150398" y="271954"/>
                  <a:pt x="1140178" y="259689"/>
                </a:cubicBezTo>
                <a:cubicBezTo>
                  <a:pt x="1131492" y="249266"/>
                  <a:pt x="1127194" y="235417"/>
                  <a:pt x="1117600" y="225823"/>
                </a:cubicBezTo>
                <a:cubicBezTo>
                  <a:pt x="1108006" y="216229"/>
                  <a:pt x="1094773" y="211131"/>
                  <a:pt x="1083733" y="203245"/>
                </a:cubicBezTo>
                <a:cubicBezTo>
                  <a:pt x="1068423" y="192309"/>
                  <a:pt x="1053888" y="180314"/>
                  <a:pt x="1038578" y="169378"/>
                </a:cubicBezTo>
                <a:cubicBezTo>
                  <a:pt x="1027538" y="161492"/>
                  <a:pt x="1015134" y="155486"/>
                  <a:pt x="1004711" y="146800"/>
                </a:cubicBezTo>
                <a:cubicBezTo>
                  <a:pt x="992446" y="136580"/>
                  <a:pt x="984128" y="121790"/>
                  <a:pt x="970844" y="112934"/>
                </a:cubicBezTo>
                <a:cubicBezTo>
                  <a:pt x="960943" y="106333"/>
                  <a:pt x="947621" y="106967"/>
                  <a:pt x="936978" y="101645"/>
                </a:cubicBezTo>
                <a:cubicBezTo>
                  <a:pt x="924843" y="95577"/>
                  <a:pt x="915509" y="84577"/>
                  <a:pt x="903111" y="79067"/>
                </a:cubicBezTo>
                <a:cubicBezTo>
                  <a:pt x="881363" y="69401"/>
                  <a:pt x="855180" y="69690"/>
                  <a:pt x="835378" y="56489"/>
                </a:cubicBezTo>
                <a:cubicBezTo>
                  <a:pt x="824089" y="48963"/>
                  <a:pt x="814731" y="36962"/>
                  <a:pt x="801511" y="33911"/>
                </a:cubicBezTo>
                <a:cubicBezTo>
                  <a:pt x="764662" y="25408"/>
                  <a:pt x="726252" y="26386"/>
                  <a:pt x="688622" y="22623"/>
                </a:cubicBezTo>
                <a:cubicBezTo>
                  <a:pt x="677333" y="18860"/>
                  <a:pt x="666493" y="13290"/>
                  <a:pt x="654755" y="11334"/>
                </a:cubicBezTo>
                <a:cubicBezTo>
                  <a:pt x="536617" y="-8356"/>
                  <a:pt x="531415" y="1598"/>
                  <a:pt x="395111" y="11334"/>
                </a:cubicBezTo>
                <a:cubicBezTo>
                  <a:pt x="383822" y="18860"/>
                  <a:pt x="369720" y="23317"/>
                  <a:pt x="361244" y="33911"/>
                </a:cubicBezTo>
                <a:cubicBezTo>
                  <a:pt x="353810" y="43203"/>
                  <a:pt x="355277" y="57135"/>
                  <a:pt x="349955" y="67778"/>
                </a:cubicBezTo>
                <a:cubicBezTo>
                  <a:pt x="343888" y="79913"/>
                  <a:pt x="333446" y="89510"/>
                  <a:pt x="327378" y="101645"/>
                </a:cubicBezTo>
                <a:cubicBezTo>
                  <a:pt x="322057" y="112288"/>
                  <a:pt x="320508" y="124463"/>
                  <a:pt x="316089" y="135511"/>
                </a:cubicBezTo>
                <a:cubicBezTo>
                  <a:pt x="312964" y="143323"/>
                  <a:pt x="319852" y="105408"/>
                  <a:pt x="316089" y="112934"/>
                </a:cubicBezTo>
                <a:close/>
              </a:path>
            </a:pathLst>
          </a:custGeom>
          <a:no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782453" y="3886200"/>
            <a:ext cx="2971800" cy="1754326"/>
          </a:xfrm>
          <a:prstGeom prst="rect">
            <a:avLst/>
          </a:prstGeom>
          <a:noFill/>
        </p:spPr>
        <p:txBody>
          <a:bodyPr wrap="square" rtlCol="0">
            <a:spAutoFit/>
          </a:bodyPr>
          <a:lstStyle/>
          <a:p>
            <a:r>
              <a:rPr lang="en-US" b="1" dirty="0">
                <a:solidFill>
                  <a:srgbClr val="002060"/>
                </a:solidFill>
                <a:latin typeface="Tempus Sans ITC" pitchFamily="82" charset="0"/>
              </a:rPr>
              <a:t>Don’t forget that when identifying arteries  from veins, or arterioles and </a:t>
            </a:r>
            <a:r>
              <a:rPr lang="en-US" b="1" dirty="0" err="1">
                <a:solidFill>
                  <a:srgbClr val="002060"/>
                </a:solidFill>
                <a:latin typeface="Tempus Sans ITC" pitchFamily="82" charset="0"/>
              </a:rPr>
              <a:t>venules</a:t>
            </a:r>
            <a:r>
              <a:rPr lang="en-US" b="1" dirty="0">
                <a:solidFill>
                  <a:srgbClr val="002060"/>
                </a:solidFill>
                <a:latin typeface="Tempus Sans ITC" pitchFamily="82" charset="0"/>
              </a:rPr>
              <a:t>, it’s best to choose pairs so that you can make a proper comparison.</a:t>
            </a:r>
          </a:p>
        </p:txBody>
      </p:sp>
    </p:spTree>
    <p:extLst>
      <p:ext uri="{BB962C8B-B14F-4D97-AF65-F5344CB8AC3E}">
        <p14:creationId xmlns:p14="http://schemas.microsoft.com/office/powerpoint/2010/main" val="5583506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2286001" y="2314308"/>
            <a:ext cx="4243712" cy="646331"/>
          </a:xfrm>
          <a:prstGeom prst="rect">
            <a:avLst/>
          </a:prstGeom>
          <a:noFill/>
          <a:ln w="9525">
            <a:noFill/>
            <a:miter lim="800000"/>
            <a:headEnd/>
            <a:tailEnd/>
          </a:ln>
        </p:spPr>
        <p:txBody>
          <a:bodyPr wrap="square">
            <a:spAutoFit/>
          </a:bodyPr>
          <a:lstStyle/>
          <a:p>
            <a:r>
              <a:rPr lang="en-US" dirty="0">
                <a:latin typeface="Calibri" pitchFamily="34" charset="0"/>
                <a:hlinkClick r:id="rId3"/>
              </a:rPr>
              <a:t>Video of medium artery and vein to arterioles and </a:t>
            </a:r>
            <a:r>
              <a:rPr lang="en-US" dirty="0" err="1">
                <a:latin typeface="Calibri" pitchFamily="34" charset="0"/>
                <a:hlinkClick r:id="rId3"/>
              </a:rPr>
              <a:t>venules</a:t>
            </a:r>
            <a:r>
              <a:rPr lang="en-US" dirty="0">
                <a:latin typeface="Calibri" pitchFamily="34" charset="0"/>
                <a:hlinkClick r:id="rId3"/>
              </a:rPr>
              <a:t> – SL96</a:t>
            </a:r>
            <a:endParaRPr lang="en-US" dirty="0">
              <a:latin typeface="Calibri" pitchFamily="34" charset="0"/>
            </a:endParaRPr>
          </a:p>
        </p:txBody>
      </p:sp>
      <p:sp>
        <p:nvSpPr>
          <p:cNvPr id="37891" name="TextBox 4"/>
          <p:cNvSpPr txBox="1">
            <a:spLocks noChangeArrowheads="1"/>
          </p:cNvSpPr>
          <p:nvPr/>
        </p:nvSpPr>
        <p:spPr bwMode="auto">
          <a:xfrm>
            <a:off x="909320" y="5396805"/>
            <a:ext cx="7772400" cy="1384995"/>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4"/>
              </a:rPr>
              <a:t>SL 096</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Muscular artery</a:t>
            </a:r>
          </a:p>
          <a:p>
            <a:pPr lvl="1" eaLnBrk="0" hangingPunct="0">
              <a:buFontTx/>
              <a:buChar char="•"/>
            </a:pPr>
            <a:r>
              <a:rPr lang="en-US" sz="1200" b="1" dirty="0">
                <a:solidFill>
                  <a:srgbClr val="002060"/>
                </a:solidFill>
                <a:latin typeface="Georgia" pitchFamily="18" charset="0"/>
                <a:ea typeface="Times" pitchFamily="18" charset="0"/>
                <a:cs typeface="Arial" charset="0"/>
              </a:rPr>
              <a:t>Medium vein</a:t>
            </a:r>
          </a:p>
          <a:p>
            <a:pPr lvl="1" eaLnBrk="0" hangingPunct="0">
              <a:buFontTx/>
              <a:buChar char="•"/>
            </a:pPr>
            <a:r>
              <a:rPr lang="en-US" sz="1200" b="1" dirty="0">
                <a:solidFill>
                  <a:srgbClr val="002060"/>
                </a:solidFill>
                <a:latin typeface="Georgia" pitchFamily="18" charset="0"/>
                <a:ea typeface="Times" pitchFamily="18" charset="0"/>
                <a:cs typeface="Arial" charset="0"/>
              </a:rPr>
              <a:t>Arteriole</a:t>
            </a:r>
          </a:p>
          <a:p>
            <a:pPr lvl="1" eaLnBrk="0" hangingPunct="0">
              <a:buFontTx/>
              <a:buChar char="•"/>
            </a:pPr>
            <a:r>
              <a:rPr lang="en-US" sz="1200" b="1" dirty="0" err="1">
                <a:solidFill>
                  <a:srgbClr val="002060"/>
                </a:solidFill>
                <a:latin typeface="Georgia" pitchFamily="18" charset="0"/>
                <a:ea typeface="Times" pitchFamily="18" charset="0"/>
                <a:cs typeface="Arial" charset="0"/>
              </a:rPr>
              <a:t>Venule</a:t>
            </a:r>
            <a:endParaRPr lang="en-US" sz="1200" b="1" dirty="0">
              <a:solidFill>
                <a:srgbClr val="002060"/>
              </a:solidFill>
              <a:latin typeface="Georgia" pitchFamily="18" charset="0"/>
              <a:ea typeface="Times" pitchFamily="18" charset="0"/>
              <a:cs typeface="Arial" charset="0"/>
            </a:endParaRPr>
          </a:p>
        </p:txBody>
      </p:sp>
      <p:sp>
        <p:nvSpPr>
          <p:cNvPr id="6" name="Rectangle 5"/>
          <p:cNvSpPr/>
          <p:nvPr/>
        </p:nvSpPr>
        <p:spPr>
          <a:xfrm>
            <a:off x="2390877" y="39469"/>
            <a:ext cx="455836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TYPES of blood vessels</a:t>
            </a:r>
          </a:p>
        </p:txBody>
      </p:sp>
    </p:spTree>
    <p:extLst>
      <p:ext uri="{BB962C8B-B14F-4D97-AF65-F5344CB8AC3E}">
        <p14:creationId xmlns:p14="http://schemas.microsoft.com/office/powerpoint/2010/main" val="12812173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90877" y="39469"/>
            <a:ext cx="455836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TYPES of blood vessels</a:t>
            </a:r>
          </a:p>
        </p:txBody>
      </p:sp>
      <p:sp>
        <p:nvSpPr>
          <p:cNvPr id="35" name="TextBox 2"/>
          <p:cNvSpPr txBox="1">
            <a:spLocks noChangeArrowheads="1"/>
          </p:cNvSpPr>
          <p:nvPr/>
        </p:nvSpPr>
        <p:spPr bwMode="auto">
          <a:xfrm>
            <a:off x="36689" y="483891"/>
            <a:ext cx="8763000" cy="923330"/>
          </a:xfrm>
          <a:prstGeom prst="rect">
            <a:avLst/>
          </a:prstGeom>
          <a:noFill/>
          <a:ln w="9525">
            <a:noFill/>
            <a:miter lim="800000"/>
            <a:headEnd/>
            <a:tailEnd/>
          </a:ln>
        </p:spPr>
        <p:txBody>
          <a:bodyPr wrap="square">
            <a:spAutoFit/>
          </a:bodyPr>
          <a:lstStyle/>
          <a:p>
            <a:r>
              <a:rPr lang="en-US" b="1" dirty="0">
                <a:solidFill>
                  <a:schemeClr val="accent3">
                    <a:lumMod val="75000"/>
                  </a:schemeClr>
                </a:solidFill>
                <a:latin typeface="Times New Roman" pitchFamily="18" charset="0"/>
                <a:cs typeface="Times New Roman" pitchFamily="18" charset="0"/>
              </a:rPr>
              <a:t>In this electron micrograph of an arteriole, the internal elastic lamina is prominent (red arrows – recall that elastic tissue stains poorly in electron micrographs).  Endothelial cell (A) and smooth muscle cell (B) nuclei are indicated. </a:t>
            </a:r>
          </a:p>
        </p:txBody>
      </p:sp>
      <p:pic>
        <p:nvPicPr>
          <p:cNvPr id="2050" name="Picture 2" descr="P:\My Documents\Histology course director\digital labs\CardiovascularRenalPulmonary\Vasculature\ems0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536605" y="830061"/>
            <a:ext cx="5156391"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flipH="1" flipV="1">
            <a:off x="5650090" y="2099733"/>
            <a:ext cx="152400" cy="6858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5904090" y="5345288"/>
            <a:ext cx="152400" cy="6858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7145868" y="5051778"/>
            <a:ext cx="491066" cy="671689"/>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1608668" y="4497210"/>
            <a:ext cx="688622" cy="13123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339165" y="2658534"/>
            <a:ext cx="436033" cy="584775"/>
          </a:xfrm>
          <a:prstGeom prst="rect">
            <a:avLst/>
          </a:prstGeom>
          <a:noFill/>
        </p:spPr>
        <p:txBody>
          <a:bodyPr wrap="square" rtlCol="0">
            <a:spAutoFit/>
          </a:bodyPr>
          <a:lstStyle/>
          <a:p>
            <a:r>
              <a:rPr lang="en-US" sz="3200" b="1" dirty="0">
                <a:solidFill>
                  <a:srgbClr val="FF0000"/>
                </a:solidFill>
              </a:rPr>
              <a:t>A</a:t>
            </a:r>
          </a:p>
        </p:txBody>
      </p:sp>
      <p:sp>
        <p:nvSpPr>
          <p:cNvPr id="17" name="TextBox 16"/>
          <p:cNvSpPr txBox="1"/>
          <p:nvPr/>
        </p:nvSpPr>
        <p:spPr>
          <a:xfrm>
            <a:off x="6467120" y="3285067"/>
            <a:ext cx="436033" cy="584775"/>
          </a:xfrm>
          <a:prstGeom prst="rect">
            <a:avLst/>
          </a:prstGeom>
          <a:noFill/>
        </p:spPr>
        <p:txBody>
          <a:bodyPr wrap="square" rtlCol="0">
            <a:spAutoFit/>
          </a:bodyPr>
          <a:lstStyle/>
          <a:p>
            <a:r>
              <a:rPr lang="en-US" sz="3200" b="1" dirty="0">
                <a:solidFill>
                  <a:srgbClr val="FF0000"/>
                </a:solidFill>
              </a:rPr>
              <a:t>A</a:t>
            </a:r>
          </a:p>
        </p:txBody>
      </p:sp>
      <p:sp>
        <p:nvSpPr>
          <p:cNvPr id="18" name="TextBox 17"/>
          <p:cNvSpPr txBox="1"/>
          <p:nvPr/>
        </p:nvSpPr>
        <p:spPr>
          <a:xfrm>
            <a:off x="1985431" y="2731912"/>
            <a:ext cx="436033" cy="584775"/>
          </a:xfrm>
          <a:prstGeom prst="rect">
            <a:avLst/>
          </a:prstGeom>
          <a:noFill/>
        </p:spPr>
        <p:txBody>
          <a:bodyPr wrap="square" rtlCol="0">
            <a:spAutoFit/>
          </a:bodyPr>
          <a:lstStyle/>
          <a:p>
            <a:r>
              <a:rPr lang="en-US" sz="3200" b="1" dirty="0">
                <a:solidFill>
                  <a:srgbClr val="FF0000"/>
                </a:solidFill>
              </a:rPr>
              <a:t>B</a:t>
            </a:r>
          </a:p>
        </p:txBody>
      </p:sp>
      <p:sp>
        <p:nvSpPr>
          <p:cNvPr id="19" name="TextBox 18"/>
          <p:cNvSpPr txBox="1"/>
          <p:nvPr/>
        </p:nvSpPr>
        <p:spPr>
          <a:xfrm rot="19563351">
            <a:off x="4048622" y="3803987"/>
            <a:ext cx="1127886" cy="253916"/>
          </a:xfrm>
          <a:prstGeom prst="rect">
            <a:avLst/>
          </a:prstGeom>
          <a:noFill/>
        </p:spPr>
        <p:txBody>
          <a:bodyPr wrap="square" rtlCol="0">
            <a:spAutoFit/>
          </a:bodyPr>
          <a:lstStyle/>
          <a:p>
            <a:r>
              <a:rPr lang="en-US" sz="1050" b="1" dirty="0">
                <a:solidFill>
                  <a:srgbClr val="FFC000"/>
                </a:solidFill>
              </a:rPr>
              <a:t>Red blood  cell</a:t>
            </a:r>
          </a:p>
        </p:txBody>
      </p:sp>
    </p:spTree>
    <p:extLst>
      <p:ext uri="{BB962C8B-B14F-4D97-AF65-F5344CB8AC3E}">
        <p14:creationId xmlns:p14="http://schemas.microsoft.com/office/powerpoint/2010/main" val="18428398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26101" y="607282"/>
            <a:ext cx="5743981" cy="6663017"/>
          </a:xfrm>
          <a:prstGeom prst="rect">
            <a:avLst/>
          </a:prstGeom>
        </p:spPr>
      </p:pic>
      <p:sp>
        <p:nvSpPr>
          <p:cNvPr id="6" name="Rectangle 5"/>
          <p:cNvSpPr/>
          <p:nvPr/>
        </p:nvSpPr>
        <p:spPr>
          <a:xfrm>
            <a:off x="2390877" y="39469"/>
            <a:ext cx="455836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TYPES of blood vessels</a:t>
            </a:r>
          </a:p>
        </p:txBody>
      </p:sp>
      <p:sp>
        <p:nvSpPr>
          <p:cNvPr id="35" name="TextBox 2"/>
          <p:cNvSpPr txBox="1">
            <a:spLocks noChangeArrowheads="1"/>
          </p:cNvSpPr>
          <p:nvPr/>
        </p:nvSpPr>
        <p:spPr bwMode="auto">
          <a:xfrm>
            <a:off x="36689" y="483891"/>
            <a:ext cx="8763000" cy="923330"/>
          </a:xfrm>
          <a:prstGeom prst="rect">
            <a:avLst/>
          </a:prstGeom>
          <a:noFill/>
          <a:ln w="9525">
            <a:noFill/>
            <a:miter lim="800000"/>
            <a:headEnd/>
            <a:tailEnd/>
          </a:ln>
        </p:spPr>
        <p:txBody>
          <a:bodyPr wrap="square">
            <a:spAutoFit/>
          </a:bodyPr>
          <a:lstStyle/>
          <a:p>
            <a:r>
              <a:rPr lang="en-US" b="1" dirty="0">
                <a:solidFill>
                  <a:schemeClr val="accent3">
                    <a:lumMod val="75000"/>
                  </a:schemeClr>
                </a:solidFill>
                <a:latin typeface="Times New Roman" pitchFamily="18" charset="0"/>
                <a:cs typeface="Times New Roman" pitchFamily="18" charset="0"/>
              </a:rPr>
              <a:t>Another electron micrograph of an arteriole, in this case the internal elastic lamina is not prominent.  Endothelial cell (A), smooth muscle cell (B), and fibroblast nuclei (C) are indicated.  </a:t>
            </a:r>
          </a:p>
        </p:txBody>
      </p:sp>
      <p:sp>
        <p:nvSpPr>
          <p:cNvPr id="10" name="TextBox 9"/>
          <p:cNvSpPr txBox="1"/>
          <p:nvPr/>
        </p:nvSpPr>
        <p:spPr>
          <a:xfrm>
            <a:off x="5494992" y="4572000"/>
            <a:ext cx="436033" cy="584775"/>
          </a:xfrm>
          <a:prstGeom prst="rect">
            <a:avLst/>
          </a:prstGeom>
          <a:noFill/>
        </p:spPr>
        <p:txBody>
          <a:bodyPr wrap="square" rtlCol="0">
            <a:spAutoFit/>
          </a:bodyPr>
          <a:lstStyle/>
          <a:p>
            <a:r>
              <a:rPr lang="en-US" sz="3200" b="1" dirty="0">
                <a:solidFill>
                  <a:srgbClr val="FF0000"/>
                </a:solidFill>
              </a:rPr>
              <a:t>A</a:t>
            </a:r>
          </a:p>
        </p:txBody>
      </p:sp>
      <p:sp>
        <p:nvSpPr>
          <p:cNvPr id="18" name="TextBox 17"/>
          <p:cNvSpPr txBox="1"/>
          <p:nvPr/>
        </p:nvSpPr>
        <p:spPr>
          <a:xfrm>
            <a:off x="6899892" y="4724400"/>
            <a:ext cx="436033" cy="584775"/>
          </a:xfrm>
          <a:prstGeom prst="rect">
            <a:avLst/>
          </a:prstGeom>
          <a:noFill/>
        </p:spPr>
        <p:txBody>
          <a:bodyPr wrap="square" rtlCol="0">
            <a:spAutoFit/>
          </a:bodyPr>
          <a:lstStyle/>
          <a:p>
            <a:r>
              <a:rPr lang="en-US" sz="3200" b="1" dirty="0">
                <a:solidFill>
                  <a:srgbClr val="FF0000"/>
                </a:solidFill>
              </a:rPr>
              <a:t>B</a:t>
            </a:r>
          </a:p>
        </p:txBody>
      </p:sp>
      <p:sp>
        <p:nvSpPr>
          <p:cNvPr id="15" name="TextBox 14"/>
          <p:cNvSpPr txBox="1"/>
          <p:nvPr/>
        </p:nvSpPr>
        <p:spPr>
          <a:xfrm>
            <a:off x="1718292" y="3208867"/>
            <a:ext cx="436033" cy="584775"/>
          </a:xfrm>
          <a:prstGeom prst="rect">
            <a:avLst/>
          </a:prstGeom>
          <a:noFill/>
        </p:spPr>
        <p:txBody>
          <a:bodyPr wrap="square" rtlCol="0">
            <a:spAutoFit/>
          </a:bodyPr>
          <a:lstStyle/>
          <a:p>
            <a:r>
              <a:rPr lang="en-US" sz="3200" b="1" dirty="0">
                <a:solidFill>
                  <a:srgbClr val="FF0000"/>
                </a:solidFill>
              </a:rPr>
              <a:t>C</a:t>
            </a:r>
          </a:p>
        </p:txBody>
      </p:sp>
    </p:spTree>
    <p:extLst>
      <p:ext uri="{BB962C8B-B14F-4D97-AF65-F5344CB8AC3E}">
        <p14:creationId xmlns:p14="http://schemas.microsoft.com/office/powerpoint/2010/main" val="23754818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72911" y="39469"/>
            <a:ext cx="799430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C00000"/>
                </a:solidFill>
                <a:effectLst>
                  <a:reflection blurRad="12700" stA="50000" endPos="50000" dist="5000" dir="5400000" sy="-100000" rotWithShape="0"/>
                </a:effectLst>
                <a:latin typeface="+mn-lt"/>
              </a:rPr>
              <a:t>TYPES of blood vessels – Elastic arteries</a:t>
            </a:r>
          </a:p>
        </p:txBody>
      </p:sp>
      <p:pic>
        <p:nvPicPr>
          <p:cNvPr id="8" name="Picture 1" descr="Slide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639484"/>
            <a:ext cx="5562600" cy="505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934201" y="762000"/>
            <a:ext cx="2209799" cy="16002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00314" y="838200"/>
            <a:ext cx="3462937" cy="4524315"/>
          </a:xfrm>
          <a:prstGeom prst="rect">
            <a:avLst/>
          </a:prstGeom>
          <a:noFill/>
        </p:spPr>
        <p:txBody>
          <a:bodyPr wrap="square" rtlCol="0">
            <a:spAutoFit/>
          </a:bodyPr>
          <a:lstStyle/>
          <a:p>
            <a:r>
              <a:rPr lang="en-US" sz="1600" b="1" dirty="0">
                <a:solidFill>
                  <a:srgbClr val="680000"/>
                </a:solidFill>
                <a:latin typeface="Times New Roman" pitchFamily="18" charset="0"/>
                <a:cs typeface="Times New Roman" pitchFamily="18" charset="0"/>
              </a:rPr>
              <a:t>As you would guess, </a:t>
            </a:r>
            <a:r>
              <a:rPr lang="en-US" sz="1600" b="1" dirty="0">
                <a:solidFill>
                  <a:srgbClr val="C00000"/>
                </a:solidFill>
                <a:latin typeface="Times New Roman" pitchFamily="18" charset="0"/>
                <a:cs typeface="Times New Roman" pitchFamily="18" charset="0"/>
              </a:rPr>
              <a:t>elastic arteries </a:t>
            </a:r>
            <a:r>
              <a:rPr lang="en-US" sz="1600" b="1" dirty="0">
                <a:solidFill>
                  <a:srgbClr val="680000"/>
                </a:solidFill>
                <a:latin typeface="Times New Roman" pitchFamily="18" charset="0"/>
                <a:cs typeface="Times New Roman" pitchFamily="18" charset="0"/>
              </a:rPr>
              <a:t>are vessels that contain abundant elastic tissue, in the form of tubes of elastin between the smooth muscle cells in the tunica media.  </a:t>
            </a:r>
          </a:p>
          <a:p>
            <a:r>
              <a:rPr lang="en-US" sz="1600" b="1" dirty="0">
                <a:solidFill>
                  <a:srgbClr val="680000"/>
                </a:solidFill>
                <a:latin typeface="Times New Roman" pitchFamily="18" charset="0"/>
                <a:cs typeface="Times New Roman" pitchFamily="18" charset="0"/>
              </a:rPr>
              <a:t>Elastic arteries are vessels that receive blood from the ventricles; aorta, pulmonary trunk, proximal portions of the brachiocephalic, left common carotid, left </a:t>
            </a:r>
            <a:r>
              <a:rPr lang="en-US" sz="1600" b="1" dirty="0" err="1">
                <a:solidFill>
                  <a:srgbClr val="680000"/>
                </a:solidFill>
                <a:latin typeface="Times New Roman" pitchFamily="18" charset="0"/>
                <a:cs typeface="Times New Roman" pitchFamily="18" charset="0"/>
              </a:rPr>
              <a:t>subclavian</a:t>
            </a:r>
            <a:r>
              <a:rPr lang="en-US" sz="1600" b="1" dirty="0">
                <a:solidFill>
                  <a:srgbClr val="680000"/>
                </a:solidFill>
                <a:latin typeface="Times New Roman" pitchFamily="18" charset="0"/>
                <a:cs typeface="Times New Roman" pitchFamily="18" charset="0"/>
              </a:rPr>
              <a:t> arteries.  Physiologically, elastic arteries serve two purposes:</a:t>
            </a:r>
          </a:p>
          <a:p>
            <a:r>
              <a:rPr lang="en-US" sz="1600" b="1" dirty="0">
                <a:solidFill>
                  <a:srgbClr val="680000"/>
                </a:solidFill>
                <a:latin typeface="Times New Roman" pitchFamily="18" charset="0"/>
                <a:cs typeface="Times New Roman" pitchFamily="18" charset="0"/>
              </a:rPr>
              <a:t>--they expand during ventricular systole (contraction), accepting the bolus of ejected blood</a:t>
            </a:r>
          </a:p>
          <a:p>
            <a:r>
              <a:rPr lang="en-US" sz="1600" b="1" dirty="0">
                <a:solidFill>
                  <a:srgbClr val="680000"/>
                </a:solidFill>
                <a:latin typeface="Times New Roman" pitchFamily="18" charset="0"/>
                <a:cs typeface="Times New Roman" pitchFamily="18" charset="0"/>
              </a:rPr>
              <a:t>--they recoil during diastole (ventricular relaxation), propelling blood forward</a:t>
            </a:r>
          </a:p>
        </p:txBody>
      </p:sp>
      <p:sp>
        <p:nvSpPr>
          <p:cNvPr id="10" name="TextBox 9"/>
          <p:cNvSpPr txBox="1"/>
          <p:nvPr/>
        </p:nvSpPr>
        <p:spPr>
          <a:xfrm>
            <a:off x="672911" y="6109509"/>
            <a:ext cx="8090089" cy="646331"/>
          </a:xfrm>
          <a:prstGeom prst="rect">
            <a:avLst/>
          </a:prstGeom>
          <a:noFill/>
        </p:spPr>
        <p:txBody>
          <a:bodyPr wrap="square" rtlCol="0">
            <a:spAutoFit/>
          </a:bodyPr>
          <a:lstStyle/>
          <a:p>
            <a:r>
              <a:rPr lang="en-US" b="1" dirty="0">
                <a:solidFill>
                  <a:schemeClr val="accent3">
                    <a:lumMod val="50000"/>
                  </a:schemeClr>
                </a:solidFill>
                <a:latin typeface="Tempus Sans ITC" pitchFamily="82" charset="0"/>
              </a:rPr>
              <a:t>So, although they do not “contract” to create a propulsive force, they do assist the ventricles in maintaining blood flow.</a:t>
            </a:r>
          </a:p>
        </p:txBody>
      </p:sp>
    </p:spTree>
    <p:extLst>
      <p:ext uri="{BB962C8B-B14F-4D97-AF65-F5344CB8AC3E}">
        <p14:creationId xmlns:p14="http://schemas.microsoft.com/office/powerpoint/2010/main" val="42087185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904" y="729223"/>
            <a:ext cx="4415896" cy="5747777"/>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620" y="538357"/>
            <a:ext cx="1447800" cy="1019175"/>
          </a:xfrm>
          <a:prstGeom prst="rect">
            <a:avLst/>
          </a:prstGeom>
        </p:spPr>
      </p:pic>
      <p:sp>
        <p:nvSpPr>
          <p:cNvPr id="11" name="Rectangle 10"/>
          <p:cNvSpPr/>
          <p:nvPr/>
        </p:nvSpPr>
        <p:spPr>
          <a:xfrm>
            <a:off x="935977" y="650013"/>
            <a:ext cx="206432" cy="19896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1142409" y="650014"/>
            <a:ext cx="1136754" cy="712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4" idx="1"/>
          </p:cNvCxnSpPr>
          <p:nvPr/>
        </p:nvCxnSpPr>
        <p:spPr>
          <a:xfrm flipH="1" flipV="1">
            <a:off x="1091535" y="848980"/>
            <a:ext cx="893369" cy="27541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204104" y="1905000"/>
            <a:ext cx="0" cy="403860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581400" y="720782"/>
            <a:ext cx="0" cy="1260418"/>
          </a:xfrm>
          <a:prstGeom prst="straightConnector1">
            <a:avLst/>
          </a:prstGeom>
          <a:ln w="38100">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392243" y="5884224"/>
            <a:ext cx="0" cy="457200"/>
          </a:xfrm>
          <a:prstGeom prst="straightConnector1">
            <a:avLst/>
          </a:prstGeom>
          <a:ln w="38100">
            <a:solidFill>
              <a:schemeClr val="accent3">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5" name="TextBox 2"/>
          <p:cNvSpPr txBox="1">
            <a:spLocks noChangeArrowheads="1"/>
          </p:cNvSpPr>
          <p:nvPr/>
        </p:nvSpPr>
        <p:spPr bwMode="auto">
          <a:xfrm>
            <a:off x="6388925" y="3213080"/>
            <a:ext cx="2723093" cy="2862322"/>
          </a:xfrm>
          <a:prstGeom prst="rect">
            <a:avLst/>
          </a:prstGeom>
          <a:noFill/>
          <a:ln w="9525">
            <a:noFill/>
            <a:miter lim="800000"/>
            <a:headEnd/>
            <a:tailEnd/>
          </a:ln>
        </p:spPr>
        <p:txBody>
          <a:bodyPr wrap="square">
            <a:spAutoFit/>
          </a:bodyPr>
          <a:lstStyle/>
          <a:p>
            <a:r>
              <a:rPr lang="en-US" b="1" dirty="0">
                <a:solidFill>
                  <a:schemeClr val="accent3">
                    <a:lumMod val="75000"/>
                  </a:schemeClr>
                </a:solidFill>
                <a:latin typeface="Times New Roman" pitchFamily="18" charset="0"/>
                <a:cs typeface="Times New Roman" pitchFamily="18" charset="0"/>
              </a:rPr>
              <a:t>The tunica media in elastic arteries is dominated by elastic fibers (yellow arrows).  Most of the nuclei you see in the media belong to smooth muscle cells, which are largely responsible for secreting the elastic fibers.</a:t>
            </a:r>
          </a:p>
        </p:txBody>
      </p:sp>
      <p:grpSp>
        <p:nvGrpSpPr>
          <p:cNvPr id="51" name="Group 50"/>
          <p:cNvGrpSpPr/>
          <p:nvPr/>
        </p:nvGrpSpPr>
        <p:grpSpPr>
          <a:xfrm>
            <a:off x="76200" y="3742094"/>
            <a:ext cx="2069020" cy="923330"/>
            <a:chOff x="76200" y="3742094"/>
            <a:chExt cx="2069020" cy="923330"/>
          </a:xfrm>
        </p:grpSpPr>
        <p:sp>
          <p:nvSpPr>
            <p:cNvPr id="36" name="TextBox 2"/>
            <p:cNvSpPr txBox="1">
              <a:spLocks noChangeArrowheads="1"/>
            </p:cNvSpPr>
            <p:nvPr/>
          </p:nvSpPr>
          <p:spPr bwMode="auto">
            <a:xfrm>
              <a:off x="415724" y="3742094"/>
              <a:ext cx="1729496" cy="923330"/>
            </a:xfrm>
            <a:prstGeom prst="rect">
              <a:avLst/>
            </a:prstGeom>
            <a:noFill/>
            <a:ln w="9525">
              <a:noFill/>
              <a:miter lim="800000"/>
              <a:headEnd/>
              <a:tailEnd/>
            </a:ln>
          </p:spPr>
          <p:txBody>
            <a:bodyPr wrap="square">
              <a:spAutoFit/>
            </a:bodyPr>
            <a:lstStyle/>
            <a:p>
              <a:r>
                <a:rPr lang="en-US" b="1" dirty="0">
                  <a:solidFill>
                    <a:schemeClr val="accent3">
                      <a:lumMod val="75000"/>
                    </a:schemeClr>
                  </a:solidFill>
                  <a:latin typeface="Times New Roman" pitchFamily="18" charset="0"/>
                  <a:cs typeface="Times New Roman" pitchFamily="18" charset="0"/>
                </a:rPr>
                <a:t>Tunica intima</a:t>
              </a:r>
            </a:p>
            <a:p>
              <a:r>
                <a:rPr lang="en-US" b="1" dirty="0">
                  <a:latin typeface="Times New Roman" pitchFamily="18" charset="0"/>
                  <a:cs typeface="Times New Roman" pitchFamily="18" charset="0"/>
                </a:rPr>
                <a:t>Tunica media</a:t>
              </a:r>
            </a:p>
            <a:p>
              <a:r>
                <a:rPr lang="en-US" b="1" dirty="0">
                  <a:solidFill>
                    <a:srgbClr val="0070C0"/>
                  </a:solidFill>
                  <a:latin typeface="Times New Roman" pitchFamily="18" charset="0"/>
                  <a:cs typeface="Times New Roman" pitchFamily="18" charset="0"/>
                </a:rPr>
                <a:t>Tunica </a:t>
              </a:r>
              <a:r>
                <a:rPr lang="en-US" b="1" dirty="0" err="1">
                  <a:solidFill>
                    <a:srgbClr val="0070C0"/>
                  </a:solidFill>
                  <a:latin typeface="Times New Roman" pitchFamily="18" charset="0"/>
                  <a:cs typeface="Times New Roman" pitchFamily="18" charset="0"/>
                </a:rPr>
                <a:t>externa</a:t>
              </a:r>
              <a:endParaRPr lang="en-US" b="1" dirty="0">
                <a:solidFill>
                  <a:srgbClr val="0070C0"/>
                </a:solidFill>
                <a:latin typeface="Times New Roman" pitchFamily="18" charset="0"/>
                <a:cs typeface="Times New Roman" pitchFamily="18" charset="0"/>
              </a:endParaRPr>
            </a:p>
          </p:txBody>
        </p:sp>
        <p:cxnSp>
          <p:nvCxnSpPr>
            <p:cNvPr id="37" name="Straight Arrow Connector 36"/>
            <p:cNvCxnSpPr/>
            <p:nvPr/>
          </p:nvCxnSpPr>
          <p:spPr>
            <a:xfrm flipV="1">
              <a:off x="76200" y="4201610"/>
              <a:ext cx="405114" cy="1"/>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76200" y="4479403"/>
              <a:ext cx="422060" cy="1146"/>
            </a:xfrm>
            <a:prstGeom prst="straightConnector1">
              <a:avLst/>
            </a:prstGeom>
            <a:ln w="38100">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92597" y="3923818"/>
              <a:ext cx="404150" cy="3973"/>
            </a:xfrm>
            <a:prstGeom prst="straightConnector1">
              <a:avLst/>
            </a:prstGeom>
            <a:ln w="38100">
              <a:solidFill>
                <a:schemeClr val="accent3">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25" name="Rectangle 24"/>
          <p:cNvSpPr/>
          <p:nvPr/>
        </p:nvSpPr>
        <p:spPr>
          <a:xfrm>
            <a:off x="672911" y="39469"/>
            <a:ext cx="799430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C00000"/>
                </a:solidFill>
                <a:effectLst>
                  <a:reflection blurRad="12700" stA="50000" endPos="50000" dist="5000" dir="5400000" sy="-100000" rotWithShape="0"/>
                </a:effectLst>
                <a:latin typeface="+mn-lt"/>
              </a:rPr>
              <a:t>TYPES of blood vessels – Elastic arteries</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039" y="738129"/>
            <a:ext cx="3347085" cy="23907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3" name="Rectangle 32"/>
          <p:cNvSpPr/>
          <p:nvPr/>
        </p:nvSpPr>
        <p:spPr>
          <a:xfrm>
            <a:off x="4451664" y="3355152"/>
            <a:ext cx="653735" cy="52364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p:nvPr/>
        </p:nvCxnSpPr>
        <p:spPr>
          <a:xfrm flipV="1">
            <a:off x="4451664" y="700504"/>
            <a:ext cx="1333375" cy="26546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5118351" y="3128904"/>
            <a:ext cx="977649" cy="7498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6827407" y="2272403"/>
            <a:ext cx="0" cy="4572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8484544" y="1913781"/>
            <a:ext cx="24928" cy="538217"/>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7848883" y="1923979"/>
            <a:ext cx="7365" cy="459466"/>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8199006" y="2467861"/>
            <a:ext cx="0" cy="4572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6073905" y="2079778"/>
            <a:ext cx="0" cy="4572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6536770" y="1692830"/>
            <a:ext cx="5666" cy="43737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8297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682240"/>
            <a:ext cx="3588377" cy="417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Slid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9199" y="2514600"/>
            <a:ext cx="2989689"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682765" y="39469"/>
            <a:ext cx="597458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7030A0"/>
                </a:solidFill>
                <a:effectLst>
                  <a:reflection blurRad="12700" stA="50000" endPos="50000" dist="5000" dir="5400000" sy="-100000" rotWithShape="0"/>
                </a:effectLst>
                <a:latin typeface="+mn-lt"/>
              </a:rPr>
              <a:t>Blood and lymphatic vessels</a:t>
            </a:r>
          </a:p>
        </p:txBody>
      </p:sp>
      <p:sp>
        <p:nvSpPr>
          <p:cNvPr id="7" name="TextBox 2"/>
          <p:cNvSpPr txBox="1">
            <a:spLocks noChangeArrowheads="1"/>
          </p:cNvSpPr>
          <p:nvPr/>
        </p:nvSpPr>
        <p:spPr bwMode="auto">
          <a:xfrm>
            <a:off x="76200" y="624244"/>
            <a:ext cx="8991600" cy="2031325"/>
          </a:xfrm>
          <a:prstGeom prst="rect">
            <a:avLst/>
          </a:prstGeom>
          <a:noFill/>
          <a:ln w="9525">
            <a:noFill/>
            <a:miter lim="800000"/>
            <a:headEnd/>
            <a:tailEnd/>
          </a:ln>
        </p:spPr>
        <p:txBody>
          <a:bodyPr wrap="square">
            <a:spAutoFit/>
          </a:bodyPr>
          <a:lstStyle/>
          <a:p>
            <a:r>
              <a:rPr lang="en-US" b="1" dirty="0">
                <a:solidFill>
                  <a:srgbClr val="BA52AB"/>
                </a:solidFill>
                <a:latin typeface="Times New Roman" pitchFamily="18" charset="0"/>
                <a:cs typeface="Times New Roman" pitchFamily="18" charset="0"/>
              </a:rPr>
              <a:t>Both of these systems are essentially a set of tubes, the walls of the tubes having different histological features reflecting their function.  The contents of these tubes, namely blood and lymph, have been covered elsewhere.  Here, we focus on the tubes themselves.  This first section will provide the basic features of blood vessels, as well as differentiation of arteries and veins.  Next, we will take a more in-depth look at the structure of a basic blood vessel.  This will be followed by more detailed consideration of the different types of vessels.</a:t>
            </a:r>
          </a:p>
        </p:txBody>
      </p:sp>
    </p:spTree>
    <p:extLst>
      <p:ext uri="{BB962C8B-B14F-4D97-AF65-F5344CB8AC3E}">
        <p14:creationId xmlns:p14="http://schemas.microsoft.com/office/powerpoint/2010/main" val="25678447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2895600" y="2497465"/>
            <a:ext cx="3047999"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elastic artery – SL31</a:t>
            </a:r>
            <a:endParaRPr lang="en-US" dirty="0">
              <a:latin typeface="Calibri" pitchFamily="34" charset="0"/>
            </a:endParaRPr>
          </a:p>
        </p:txBody>
      </p:sp>
      <p:sp>
        <p:nvSpPr>
          <p:cNvPr id="37891" name="TextBox 4"/>
          <p:cNvSpPr txBox="1">
            <a:spLocks noChangeArrowheads="1"/>
          </p:cNvSpPr>
          <p:nvPr/>
        </p:nvSpPr>
        <p:spPr bwMode="auto">
          <a:xfrm>
            <a:off x="909320" y="5874603"/>
            <a:ext cx="7772400" cy="830997"/>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4"/>
              </a:rPr>
              <a:t>SL 031</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Elastic artery</a:t>
            </a:r>
          </a:p>
        </p:txBody>
      </p:sp>
      <p:sp>
        <p:nvSpPr>
          <p:cNvPr id="5" name="Rectangle 4"/>
          <p:cNvSpPr/>
          <p:nvPr/>
        </p:nvSpPr>
        <p:spPr>
          <a:xfrm>
            <a:off x="672911" y="39469"/>
            <a:ext cx="799430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C00000"/>
                </a:solidFill>
                <a:effectLst>
                  <a:reflection blurRad="12700" stA="50000" endPos="50000" dist="5000" dir="5400000" sy="-100000" rotWithShape="0"/>
                </a:effectLst>
                <a:latin typeface="+mn-lt"/>
              </a:rPr>
              <a:t>TYPES of blood vessels – Elastic arteries</a:t>
            </a:r>
          </a:p>
        </p:txBody>
      </p:sp>
    </p:spTree>
    <p:extLst>
      <p:ext uri="{BB962C8B-B14F-4D97-AF65-F5344CB8AC3E}">
        <p14:creationId xmlns:p14="http://schemas.microsoft.com/office/powerpoint/2010/main" val="12474350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3914" y="533400"/>
            <a:ext cx="7629525" cy="460057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035" y="624244"/>
            <a:ext cx="952500" cy="885825"/>
          </a:xfrm>
          <a:prstGeom prst="rect">
            <a:avLst/>
          </a:prstGeom>
        </p:spPr>
      </p:pic>
      <p:sp>
        <p:nvSpPr>
          <p:cNvPr id="11" name="Rectangle 10"/>
          <p:cNvSpPr/>
          <p:nvPr/>
        </p:nvSpPr>
        <p:spPr>
          <a:xfrm>
            <a:off x="516369" y="1251508"/>
            <a:ext cx="206432" cy="19896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flipV="1">
            <a:off x="672911" y="533400"/>
            <a:ext cx="851089" cy="7181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722801" y="1450474"/>
            <a:ext cx="1262104" cy="21526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842352" y="1189822"/>
            <a:ext cx="967648" cy="3386161"/>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486400" y="3878797"/>
            <a:ext cx="990600" cy="1255178"/>
          </a:xfrm>
          <a:prstGeom prst="straightConnector1">
            <a:avLst/>
          </a:prstGeom>
          <a:ln w="38100">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590800" y="1044854"/>
            <a:ext cx="31982" cy="306137"/>
          </a:xfrm>
          <a:prstGeom prst="straightConnector1">
            <a:avLst/>
          </a:prstGeom>
          <a:ln w="38100">
            <a:solidFill>
              <a:schemeClr val="accent3">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5" name="TextBox 2"/>
          <p:cNvSpPr txBox="1">
            <a:spLocks noChangeArrowheads="1"/>
          </p:cNvSpPr>
          <p:nvPr/>
        </p:nvSpPr>
        <p:spPr bwMode="auto">
          <a:xfrm>
            <a:off x="2622782" y="5181600"/>
            <a:ext cx="6140218" cy="923330"/>
          </a:xfrm>
          <a:prstGeom prst="rect">
            <a:avLst/>
          </a:prstGeom>
          <a:noFill/>
          <a:ln w="9525">
            <a:noFill/>
            <a:miter lim="800000"/>
            <a:headEnd/>
            <a:tailEnd/>
          </a:ln>
        </p:spPr>
        <p:txBody>
          <a:bodyPr wrap="square">
            <a:spAutoFit/>
          </a:bodyPr>
          <a:lstStyle/>
          <a:p>
            <a:r>
              <a:rPr lang="en-US" b="1" dirty="0">
                <a:solidFill>
                  <a:schemeClr val="accent3">
                    <a:lumMod val="75000"/>
                  </a:schemeClr>
                </a:solidFill>
                <a:latin typeface="Times New Roman" pitchFamily="18" charset="0"/>
                <a:cs typeface="Times New Roman" pitchFamily="18" charset="0"/>
              </a:rPr>
              <a:t>This tissue was stained for elastic fibers, which highlight the elastic fibers within this vessel nicely (yellow arrows in </a:t>
            </a:r>
            <a:r>
              <a:rPr lang="en-US" b="1" dirty="0" err="1">
                <a:solidFill>
                  <a:schemeClr val="accent3">
                    <a:lumMod val="75000"/>
                  </a:schemeClr>
                </a:solidFill>
                <a:latin typeface="Times New Roman" pitchFamily="18" charset="0"/>
                <a:cs typeface="Times New Roman" pitchFamily="18" charset="0"/>
              </a:rPr>
              <a:t>pseudomagnification</a:t>
            </a:r>
            <a:r>
              <a:rPr lang="en-US" b="1" dirty="0">
                <a:solidFill>
                  <a:schemeClr val="accent3">
                    <a:lumMod val="75000"/>
                  </a:schemeClr>
                </a:solidFill>
                <a:latin typeface="Times New Roman" pitchFamily="18" charset="0"/>
                <a:cs typeface="Times New Roman" pitchFamily="18" charset="0"/>
              </a:rPr>
              <a:t> inset of tunica media).  </a:t>
            </a:r>
          </a:p>
        </p:txBody>
      </p:sp>
      <p:grpSp>
        <p:nvGrpSpPr>
          <p:cNvPr id="51" name="Group 50"/>
          <p:cNvGrpSpPr/>
          <p:nvPr/>
        </p:nvGrpSpPr>
        <p:grpSpPr>
          <a:xfrm>
            <a:off x="139035" y="5445997"/>
            <a:ext cx="2176291" cy="923330"/>
            <a:chOff x="76200" y="3739946"/>
            <a:chExt cx="2176291" cy="923330"/>
          </a:xfrm>
        </p:grpSpPr>
        <p:sp>
          <p:nvSpPr>
            <p:cNvPr id="36" name="TextBox 2"/>
            <p:cNvSpPr txBox="1">
              <a:spLocks noChangeArrowheads="1"/>
            </p:cNvSpPr>
            <p:nvPr/>
          </p:nvSpPr>
          <p:spPr bwMode="auto">
            <a:xfrm>
              <a:off x="522995" y="3739946"/>
              <a:ext cx="1729496" cy="923330"/>
            </a:xfrm>
            <a:prstGeom prst="rect">
              <a:avLst/>
            </a:prstGeom>
            <a:noFill/>
            <a:ln w="9525">
              <a:noFill/>
              <a:miter lim="800000"/>
              <a:headEnd/>
              <a:tailEnd/>
            </a:ln>
          </p:spPr>
          <p:txBody>
            <a:bodyPr wrap="square">
              <a:spAutoFit/>
            </a:bodyPr>
            <a:lstStyle/>
            <a:p>
              <a:r>
                <a:rPr lang="en-US" b="1" dirty="0">
                  <a:solidFill>
                    <a:schemeClr val="accent3">
                      <a:lumMod val="75000"/>
                    </a:schemeClr>
                  </a:solidFill>
                  <a:latin typeface="Times New Roman" pitchFamily="18" charset="0"/>
                  <a:cs typeface="Times New Roman" pitchFamily="18" charset="0"/>
                </a:rPr>
                <a:t>Tunica intima</a:t>
              </a:r>
            </a:p>
            <a:p>
              <a:r>
                <a:rPr lang="en-US" b="1" dirty="0">
                  <a:latin typeface="Times New Roman" pitchFamily="18" charset="0"/>
                  <a:cs typeface="Times New Roman" pitchFamily="18" charset="0"/>
                </a:rPr>
                <a:t>Tunica media</a:t>
              </a:r>
            </a:p>
            <a:p>
              <a:r>
                <a:rPr lang="en-US" b="1" dirty="0">
                  <a:solidFill>
                    <a:srgbClr val="0070C0"/>
                  </a:solidFill>
                  <a:latin typeface="Times New Roman" pitchFamily="18" charset="0"/>
                  <a:cs typeface="Times New Roman" pitchFamily="18" charset="0"/>
                </a:rPr>
                <a:t>Tunica </a:t>
              </a:r>
              <a:r>
                <a:rPr lang="en-US" b="1" dirty="0" err="1">
                  <a:solidFill>
                    <a:srgbClr val="0070C0"/>
                  </a:solidFill>
                  <a:latin typeface="Times New Roman" pitchFamily="18" charset="0"/>
                  <a:cs typeface="Times New Roman" pitchFamily="18" charset="0"/>
                </a:rPr>
                <a:t>externa</a:t>
              </a:r>
              <a:endParaRPr lang="en-US" b="1" dirty="0">
                <a:solidFill>
                  <a:srgbClr val="0070C0"/>
                </a:solidFill>
                <a:latin typeface="Times New Roman" pitchFamily="18" charset="0"/>
                <a:cs typeface="Times New Roman" pitchFamily="18" charset="0"/>
              </a:endParaRPr>
            </a:p>
          </p:txBody>
        </p:sp>
        <p:cxnSp>
          <p:nvCxnSpPr>
            <p:cNvPr id="37" name="Straight Arrow Connector 36"/>
            <p:cNvCxnSpPr/>
            <p:nvPr/>
          </p:nvCxnSpPr>
          <p:spPr>
            <a:xfrm flipV="1">
              <a:off x="76200" y="4201610"/>
              <a:ext cx="405114" cy="1"/>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76200" y="4479403"/>
              <a:ext cx="422060" cy="1146"/>
            </a:xfrm>
            <a:prstGeom prst="straightConnector1">
              <a:avLst/>
            </a:prstGeom>
            <a:ln w="38100">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92597" y="3923818"/>
              <a:ext cx="404150" cy="3973"/>
            </a:xfrm>
            <a:prstGeom prst="straightConnector1">
              <a:avLst/>
            </a:prstGeom>
            <a:ln w="38100">
              <a:solidFill>
                <a:schemeClr val="accent3">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25" name="Rectangle 24"/>
          <p:cNvSpPr/>
          <p:nvPr/>
        </p:nvSpPr>
        <p:spPr>
          <a:xfrm>
            <a:off x="672911" y="39469"/>
            <a:ext cx="799430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C00000"/>
                </a:solidFill>
                <a:effectLst>
                  <a:reflection blurRad="12700" stA="50000" endPos="50000" dist="5000" dir="5400000" sy="-100000" rotWithShape="0"/>
                </a:effectLst>
                <a:latin typeface="+mn-lt"/>
              </a:rPr>
              <a:t>TYPES of blood vessels – Elastic arteries</a:t>
            </a:r>
          </a:p>
        </p:txBody>
      </p:sp>
      <p:cxnSp>
        <p:nvCxnSpPr>
          <p:cNvPr id="45" name="Straight Arrow Connector 44"/>
          <p:cNvCxnSpPr/>
          <p:nvPr/>
        </p:nvCxnSpPr>
        <p:spPr>
          <a:xfrm flipH="1" flipV="1">
            <a:off x="7692946" y="4115163"/>
            <a:ext cx="128402" cy="2286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8096977" y="4425417"/>
            <a:ext cx="140269" cy="28117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7880592" y="4613881"/>
            <a:ext cx="101299" cy="23355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flipV="1">
            <a:off x="8192027" y="4813193"/>
            <a:ext cx="170196" cy="198557"/>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7336174" y="4256448"/>
            <a:ext cx="0" cy="2286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7391400" y="3878797"/>
            <a:ext cx="107317" cy="29658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0" name="Right Arrow 29"/>
          <p:cNvSpPr/>
          <p:nvPr/>
        </p:nvSpPr>
        <p:spPr>
          <a:xfrm rot="19529833">
            <a:off x="6203893" y="1408759"/>
            <a:ext cx="739713" cy="23223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ight Arrow 45"/>
          <p:cNvSpPr/>
          <p:nvPr/>
        </p:nvSpPr>
        <p:spPr>
          <a:xfrm rot="9437098">
            <a:off x="5012235" y="1395906"/>
            <a:ext cx="739713" cy="23223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2608961" y="6096000"/>
            <a:ext cx="6230239" cy="646331"/>
          </a:xfrm>
          <a:prstGeom prst="rect">
            <a:avLst/>
          </a:prstGeom>
          <a:noFill/>
        </p:spPr>
        <p:txBody>
          <a:bodyPr wrap="square" rtlCol="0">
            <a:spAutoFit/>
          </a:bodyPr>
          <a:lstStyle/>
          <a:p>
            <a:r>
              <a:rPr lang="en-US" b="1" dirty="0">
                <a:solidFill>
                  <a:srgbClr val="002060"/>
                </a:solidFill>
                <a:latin typeface="Tempus Sans ITC" pitchFamily="82" charset="0"/>
              </a:rPr>
              <a:t>The large dark bands (orange arrows) are artifacts caused by folding of the vessel during tissue preparation.</a:t>
            </a:r>
          </a:p>
        </p:txBody>
      </p:sp>
    </p:spTree>
    <p:extLst>
      <p:ext uri="{BB962C8B-B14F-4D97-AF65-F5344CB8AC3E}">
        <p14:creationId xmlns:p14="http://schemas.microsoft.com/office/powerpoint/2010/main" val="15518093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2514600" y="2497465"/>
            <a:ext cx="4343400"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elastic artery elastic stain – SL184</a:t>
            </a:r>
            <a:endParaRPr lang="en-US" dirty="0">
              <a:latin typeface="Calibri" pitchFamily="34" charset="0"/>
            </a:endParaRPr>
          </a:p>
        </p:txBody>
      </p:sp>
      <p:sp>
        <p:nvSpPr>
          <p:cNvPr id="37891" name="TextBox 4"/>
          <p:cNvSpPr txBox="1">
            <a:spLocks noChangeArrowheads="1"/>
          </p:cNvSpPr>
          <p:nvPr/>
        </p:nvSpPr>
        <p:spPr bwMode="auto">
          <a:xfrm>
            <a:off x="909320" y="5874603"/>
            <a:ext cx="7772400" cy="830997"/>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4"/>
              </a:rPr>
              <a:t>SL 184</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Elastic artery</a:t>
            </a:r>
          </a:p>
        </p:txBody>
      </p:sp>
      <p:sp>
        <p:nvSpPr>
          <p:cNvPr id="5" name="Rectangle 4"/>
          <p:cNvSpPr/>
          <p:nvPr/>
        </p:nvSpPr>
        <p:spPr>
          <a:xfrm>
            <a:off x="672911" y="39469"/>
            <a:ext cx="799430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C00000"/>
                </a:solidFill>
                <a:effectLst>
                  <a:reflection blurRad="12700" stA="50000" endPos="50000" dist="5000" dir="5400000" sy="-100000" rotWithShape="0"/>
                </a:effectLst>
                <a:latin typeface="+mn-lt"/>
              </a:rPr>
              <a:t>TYPES of blood vessels – Elastic arteries</a:t>
            </a:r>
          </a:p>
        </p:txBody>
      </p:sp>
    </p:spTree>
    <p:extLst>
      <p:ext uri="{BB962C8B-B14F-4D97-AF65-F5344CB8AC3E}">
        <p14:creationId xmlns:p14="http://schemas.microsoft.com/office/powerpoint/2010/main" val="34098559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85237" y="39469"/>
            <a:ext cx="7169656"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002060"/>
                </a:solidFill>
                <a:effectLst>
                  <a:reflection blurRad="12700" stA="50000" endPos="50000" dist="5000" dir="5400000" sy="-100000" rotWithShape="0"/>
                </a:effectLst>
                <a:latin typeface="+mn-lt"/>
              </a:rPr>
              <a:t>TYPES of blood vessels – large veins</a:t>
            </a:r>
          </a:p>
        </p:txBody>
      </p:sp>
      <p:pic>
        <p:nvPicPr>
          <p:cNvPr id="8" name="Picture 1" descr="Slide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639484"/>
            <a:ext cx="5562600" cy="505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492347" y="838200"/>
            <a:ext cx="1883884" cy="1585511"/>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00314" y="838200"/>
            <a:ext cx="3462937" cy="4524315"/>
          </a:xfrm>
          <a:prstGeom prst="rect">
            <a:avLst/>
          </a:prstGeom>
          <a:noFill/>
        </p:spPr>
        <p:txBody>
          <a:bodyPr wrap="square" rtlCol="0">
            <a:spAutoFit/>
          </a:bodyPr>
          <a:lstStyle/>
          <a:p>
            <a:r>
              <a:rPr lang="en-US" sz="1600" b="1" dirty="0">
                <a:solidFill>
                  <a:srgbClr val="0070C0"/>
                </a:solidFill>
                <a:latin typeface="Times New Roman" pitchFamily="18" charset="0"/>
                <a:cs typeface="Times New Roman" pitchFamily="18" charset="0"/>
              </a:rPr>
              <a:t>Large veins </a:t>
            </a:r>
            <a:r>
              <a:rPr lang="en-US" sz="1600" b="1" dirty="0">
                <a:solidFill>
                  <a:srgbClr val="002060"/>
                </a:solidFill>
                <a:latin typeface="Times New Roman" pitchFamily="18" charset="0"/>
                <a:cs typeface="Times New Roman" pitchFamily="18" charset="0"/>
              </a:rPr>
              <a:t>have a unique characteristic relative to all other vessels.  In addition to the circularly-arranged smooth muscle in the tunica media, they have numerous, longitudinally-oriented bundles of smooth muscle in the </a:t>
            </a:r>
            <a:r>
              <a:rPr lang="en-US" sz="1600" b="1" i="1" dirty="0">
                <a:solidFill>
                  <a:srgbClr val="002060"/>
                </a:solidFill>
                <a:latin typeface="Times New Roman" pitchFamily="18" charset="0"/>
                <a:cs typeface="Times New Roman" pitchFamily="18" charset="0"/>
              </a:rPr>
              <a:t>tunica </a:t>
            </a:r>
            <a:r>
              <a:rPr lang="en-US" sz="1600" b="1" i="1" dirty="0" err="1">
                <a:solidFill>
                  <a:srgbClr val="002060"/>
                </a:solidFill>
                <a:latin typeface="Times New Roman" pitchFamily="18" charset="0"/>
                <a:cs typeface="Times New Roman" pitchFamily="18" charset="0"/>
              </a:rPr>
              <a:t>externa</a:t>
            </a:r>
            <a:r>
              <a:rPr lang="en-US" sz="1600" b="1" i="1" dirty="0">
                <a:solidFill>
                  <a:srgbClr val="002060"/>
                </a:solidFill>
                <a:latin typeface="Times New Roman" pitchFamily="18" charset="0"/>
                <a:cs typeface="Times New Roman" pitchFamily="18" charset="0"/>
              </a:rPr>
              <a:t> </a:t>
            </a:r>
            <a:r>
              <a:rPr lang="en-US" sz="1600" b="1" dirty="0">
                <a:solidFill>
                  <a:srgbClr val="002060"/>
                </a:solidFill>
                <a:latin typeface="Times New Roman" pitchFamily="18" charset="0"/>
                <a:cs typeface="Times New Roman" pitchFamily="18" charset="0"/>
              </a:rPr>
              <a:t>(</a:t>
            </a:r>
            <a:r>
              <a:rPr lang="en-US" sz="1600" b="1" i="1" dirty="0">
                <a:solidFill>
                  <a:srgbClr val="002060"/>
                </a:solidFill>
                <a:latin typeface="Times New Roman" pitchFamily="18" charset="0"/>
                <a:cs typeface="Times New Roman" pitchFamily="18" charset="0"/>
              </a:rPr>
              <a:t>adventitia</a:t>
            </a:r>
            <a:r>
              <a:rPr lang="en-US" sz="1600" b="1" dirty="0">
                <a:solidFill>
                  <a:srgbClr val="002060"/>
                </a:solidFill>
                <a:latin typeface="Times New Roman" pitchFamily="18" charset="0"/>
                <a:cs typeface="Times New Roman" pitchFamily="18" charset="0"/>
              </a:rPr>
              <a:t>)(smooth muscle cells oriented in the direction of the black double-arrows).</a:t>
            </a:r>
          </a:p>
          <a:p>
            <a:endParaRPr lang="en-US" sz="1600" b="1" dirty="0">
              <a:solidFill>
                <a:srgbClr val="002060"/>
              </a:solidFill>
              <a:latin typeface="Times New Roman" pitchFamily="18" charset="0"/>
              <a:cs typeface="Times New Roman" pitchFamily="18" charset="0"/>
            </a:endParaRPr>
          </a:p>
          <a:p>
            <a:r>
              <a:rPr lang="en-US" sz="1600" b="1" dirty="0">
                <a:solidFill>
                  <a:srgbClr val="002060"/>
                </a:solidFill>
                <a:latin typeface="Times New Roman" pitchFamily="18" charset="0"/>
                <a:cs typeface="Times New Roman" pitchFamily="18" charset="0"/>
              </a:rPr>
              <a:t>The purpose of this substantial amount of extra smooth muscle is unclear.  It is possible that these muscle bundles are involved in contraction similar to gut peristalsis, assisting to move venous return to the atria under low pressures.</a:t>
            </a:r>
          </a:p>
        </p:txBody>
      </p:sp>
      <p:sp>
        <p:nvSpPr>
          <p:cNvPr id="7" name="TextBox 6"/>
          <p:cNvSpPr txBox="1"/>
          <p:nvPr/>
        </p:nvSpPr>
        <p:spPr>
          <a:xfrm>
            <a:off x="132460" y="5721703"/>
            <a:ext cx="8935339" cy="923330"/>
          </a:xfrm>
          <a:prstGeom prst="rect">
            <a:avLst/>
          </a:prstGeom>
          <a:noFill/>
        </p:spPr>
        <p:txBody>
          <a:bodyPr wrap="square" rtlCol="0">
            <a:spAutoFit/>
          </a:bodyPr>
          <a:lstStyle/>
          <a:p>
            <a:r>
              <a:rPr lang="en-US" b="1" dirty="0">
                <a:solidFill>
                  <a:schemeClr val="accent6">
                    <a:lumMod val="50000"/>
                  </a:schemeClr>
                </a:solidFill>
                <a:latin typeface="Tempus Sans ITC" pitchFamily="82" charset="0"/>
              </a:rPr>
              <a:t>So, in a cross section of a large vein, the smooth muscle in the tunica media is cut longitudinally, while the smooth muscle in the tunica adventitia is cut in cross section.  In a longitudinal section of a large vein……</a:t>
            </a:r>
          </a:p>
        </p:txBody>
      </p:sp>
      <p:cxnSp>
        <p:nvCxnSpPr>
          <p:cNvPr id="4" name="Straight Arrow Connector 3"/>
          <p:cNvCxnSpPr/>
          <p:nvPr/>
        </p:nvCxnSpPr>
        <p:spPr>
          <a:xfrm flipH="1">
            <a:off x="4987290" y="1371600"/>
            <a:ext cx="194310" cy="27051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4676552" y="1096489"/>
            <a:ext cx="194310" cy="27051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08520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904" y="609600"/>
            <a:ext cx="7095109" cy="510768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98" y="512592"/>
            <a:ext cx="1445622" cy="982012"/>
          </a:xfrm>
          <a:prstGeom prst="rect">
            <a:avLst/>
          </a:prstGeom>
        </p:spPr>
      </p:pic>
      <p:sp>
        <p:nvSpPr>
          <p:cNvPr id="11" name="Rectangle 10"/>
          <p:cNvSpPr/>
          <p:nvPr/>
        </p:nvSpPr>
        <p:spPr>
          <a:xfrm>
            <a:off x="685021" y="734937"/>
            <a:ext cx="206432" cy="19896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flipV="1">
            <a:off x="915355" y="695536"/>
            <a:ext cx="1136754" cy="394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891454" y="910033"/>
            <a:ext cx="1013546" cy="25951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429000" y="4650484"/>
            <a:ext cx="0" cy="455056"/>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810000" y="609600"/>
            <a:ext cx="0" cy="3979764"/>
          </a:xfrm>
          <a:prstGeom prst="straightConnector1">
            <a:avLst/>
          </a:prstGeom>
          <a:ln w="38100">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4660144" y="5105540"/>
            <a:ext cx="9919" cy="152400"/>
          </a:xfrm>
          <a:prstGeom prst="straightConnector1">
            <a:avLst/>
          </a:prstGeom>
          <a:ln w="38100">
            <a:solidFill>
              <a:schemeClr val="accent3">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5" name="TextBox 2"/>
          <p:cNvSpPr txBox="1">
            <a:spLocks noChangeArrowheads="1"/>
          </p:cNvSpPr>
          <p:nvPr/>
        </p:nvSpPr>
        <p:spPr bwMode="auto">
          <a:xfrm>
            <a:off x="2145220" y="5657671"/>
            <a:ext cx="7046702" cy="1200329"/>
          </a:xfrm>
          <a:prstGeom prst="rect">
            <a:avLst/>
          </a:prstGeom>
          <a:noFill/>
          <a:ln w="9525">
            <a:noFill/>
            <a:miter lim="800000"/>
            <a:headEnd/>
            <a:tailEnd/>
          </a:ln>
        </p:spPr>
        <p:txBody>
          <a:bodyPr wrap="square">
            <a:spAutoFit/>
          </a:bodyPr>
          <a:lstStyle/>
          <a:p>
            <a:r>
              <a:rPr lang="en-US" b="1" dirty="0">
                <a:solidFill>
                  <a:srgbClr val="002060"/>
                </a:solidFill>
                <a:latin typeface="Times New Roman" pitchFamily="18" charset="0"/>
                <a:cs typeface="Times New Roman" pitchFamily="18" charset="0"/>
              </a:rPr>
              <a:t>The predominant feature of </a:t>
            </a:r>
            <a:r>
              <a:rPr lang="en-US" b="1" dirty="0">
                <a:solidFill>
                  <a:srgbClr val="00B0F0"/>
                </a:solidFill>
                <a:latin typeface="Times New Roman" pitchFamily="18" charset="0"/>
                <a:cs typeface="Times New Roman" pitchFamily="18" charset="0"/>
              </a:rPr>
              <a:t>large veins </a:t>
            </a:r>
            <a:r>
              <a:rPr lang="en-US" b="1" dirty="0">
                <a:solidFill>
                  <a:srgbClr val="002060"/>
                </a:solidFill>
                <a:latin typeface="Times New Roman" pitchFamily="18" charset="0"/>
                <a:cs typeface="Times New Roman" pitchFamily="18" charset="0"/>
              </a:rPr>
              <a:t>is the numerous bundles of smooth muscle (one bundle outlined) in the tunica </a:t>
            </a:r>
            <a:r>
              <a:rPr lang="en-US" b="1" dirty="0" err="1">
                <a:solidFill>
                  <a:srgbClr val="002060"/>
                </a:solidFill>
                <a:latin typeface="Times New Roman" pitchFamily="18" charset="0"/>
                <a:cs typeface="Times New Roman" pitchFamily="18" charset="0"/>
              </a:rPr>
              <a:t>externa</a:t>
            </a:r>
            <a:r>
              <a:rPr lang="en-US" b="1" dirty="0">
                <a:solidFill>
                  <a:srgbClr val="002060"/>
                </a:solidFill>
                <a:latin typeface="Times New Roman" pitchFamily="18" charset="0"/>
                <a:cs typeface="Times New Roman" pitchFamily="18" charset="0"/>
              </a:rPr>
              <a:t>.  Note that, like all vessels except capillaries, this vessel still has circularly arranged smooth muscle in the tunica media.</a:t>
            </a:r>
          </a:p>
        </p:txBody>
      </p:sp>
      <p:grpSp>
        <p:nvGrpSpPr>
          <p:cNvPr id="51" name="Group 50"/>
          <p:cNvGrpSpPr/>
          <p:nvPr/>
        </p:nvGrpSpPr>
        <p:grpSpPr>
          <a:xfrm>
            <a:off x="140780" y="5717284"/>
            <a:ext cx="2069020" cy="923330"/>
            <a:chOff x="76200" y="3742094"/>
            <a:chExt cx="2069020" cy="923330"/>
          </a:xfrm>
        </p:grpSpPr>
        <p:sp>
          <p:nvSpPr>
            <p:cNvPr id="36" name="TextBox 2"/>
            <p:cNvSpPr txBox="1">
              <a:spLocks noChangeArrowheads="1"/>
            </p:cNvSpPr>
            <p:nvPr/>
          </p:nvSpPr>
          <p:spPr bwMode="auto">
            <a:xfrm>
              <a:off x="415724" y="3742094"/>
              <a:ext cx="1729496" cy="923330"/>
            </a:xfrm>
            <a:prstGeom prst="rect">
              <a:avLst/>
            </a:prstGeom>
            <a:noFill/>
            <a:ln w="9525">
              <a:noFill/>
              <a:miter lim="800000"/>
              <a:headEnd/>
              <a:tailEnd/>
            </a:ln>
          </p:spPr>
          <p:txBody>
            <a:bodyPr wrap="square">
              <a:spAutoFit/>
            </a:bodyPr>
            <a:lstStyle/>
            <a:p>
              <a:r>
                <a:rPr lang="en-US" b="1" dirty="0">
                  <a:solidFill>
                    <a:schemeClr val="accent3">
                      <a:lumMod val="75000"/>
                    </a:schemeClr>
                  </a:solidFill>
                  <a:latin typeface="Times New Roman" pitchFamily="18" charset="0"/>
                  <a:cs typeface="Times New Roman" pitchFamily="18" charset="0"/>
                </a:rPr>
                <a:t>Tunica intima</a:t>
              </a:r>
            </a:p>
            <a:p>
              <a:r>
                <a:rPr lang="en-US" b="1" dirty="0">
                  <a:latin typeface="Times New Roman" pitchFamily="18" charset="0"/>
                  <a:cs typeface="Times New Roman" pitchFamily="18" charset="0"/>
                </a:rPr>
                <a:t>Tunica media</a:t>
              </a:r>
            </a:p>
            <a:p>
              <a:r>
                <a:rPr lang="en-US" b="1" dirty="0">
                  <a:solidFill>
                    <a:srgbClr val="0070C0"/>
                  </a:solidFill>
                  <a:latin typeface="Times New Roman" pitchFamily="18" charset="0"/>
                  <a:cs typeface="Times New Roman" pitchFamily="18" charset="0"/>
                </a:rPr>
                <a:t>Tunica </a:t>
              </a:r>
              <a:r>
                <a:rPr lang="en-US" b="1" dirty="0" err="1">
                  <a:solidFill>
                    <a:srgbClr val="0070C0"/>
                  </a:solidFill>
                  <a:latin typeface="Times New Roman" pitchFamily="18" charset="0"/>
                  <a:cs typeface="Times New Roman" pitchFamily="18" charset="0"/>
                </a:rPr>
                <a:t>externa</a:t>
              </a:r>
              <a:endParaRPr lang="en-US" b="1" dirty="0">
                <a:solidFill>
                  <a:srgbClr val="0070C0"/>
                </a:solidFill>
                <a:latin typeface="Times New Roman" pitchFamily="18" charset="0"/>
                <a:cs typeface="Times New Roman" pitchFamily="18" charset="0"/>
              </a:endParaRPr>
            </a:p>
          </p:txBody>
        </p:sp>
        <p:cxnSp>
          <p:nvCxnSpPr>
            <p:cNvPr id="37" name="Straight Arrow Connector 36"/>
            <p:cNvCxnSpPr/>
            <p:nvPr/>
          </p:nvCxnSpPr>
          <p:spPr>
            <a:xfrm flipV="1">
              <a:off x="76200" y="4201610"/>
              <a:ext cx="405114" cy="1"/>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76200" y="4479403"/>
              <a:ext cx="422060" cy="1146"/>
            </a:xfrm>
            <a:prstGeom prst="straightConnector1">
              <a:avLst/>
            </a:prstGeom>
            <a:ln w="38100">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92597" y="3923818"/>
              <a:ext cx="404150" cy="3973"/>
            </a:xfrm>
            <a:prstGeom prst="straightConnector1">
              <a:avLst/>
            </a:prstGeom>
            <a:ln w="38100">
              <a:solidFill>
                <a:schemeClr val="accent3">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14689" y="2207616"/>
            <a:ext cx="1469043" cy="2585323"/>
          </a:xfrm>
          <a:prstGeom prst="rect">
            <a:avLst/>
          </a:prstGeom>
          <a:noFill/>
        </p:spPr>
        <p:txBody>
          <a:bodyPr wrap="square" rtlCol="0">
            <a:spAutoFit/>
          </a:bodyPr>
          <a:lstStyle/>
          <a:p>
            <a:r>
              <a:rPr lang="en-US" b="1" dirty="0">
                <a:solidFill>
                  <a:schemeClr val="accent3">
                    <a:lumMod val="50000"/>
                  </a:schemeClr>
                </a:solidFill>
                <a:latin typeface="Tempus Sans ITC" pitchFamily="82" charset="0"/>
              </a:rPr>
              <a:t>This is a </a:t>
            </a:r>
            <a:r>
              <a:rPr lang="en-US" b="1" i="1" dirty="0">
                <a:solidFill>
                  <a:schemeClr val="accent3">
                    <a:lumMod val="50000"/>
                  </a:schemeClr>
                </a:solidFill>
                <a:latin typeface="Tempus Sans ITC" pitchFamily="82" charset="0"/>
              </a:rPr>
              <a:t>cross-section</a:t>
            </a:r>
            <a:r>
              <a:rPr lang="en-US" b="1" dirty="0">
                <a:solidFill>
                  <a:schemeClr val="accent3">
                    <a:lumMod val="50000"/>
                  </a:schemeClr>
                </a:solidFill>
                <a:latin typeface="Tempus Sans ITC" pitchFamily="82" charset="0"/>
              </a:rPr>
              <a:t> of a large vein (NOT a longitudinal section); it is thin walled, so it has collapsed. </a:t>
            </a:r>
          </a:p>
        </p:txBody>
      </p:sp>
      <p:sp>
        <p:nvSpPr>
          <p:cNvPr id="16" name="Up Arrow 15"/>
          <p:cNvSpPr/>
          <p:nvPr/>
        </p:nvSpPr>
        <p:spPr>
          <a:xfrm>
            <a:off x="498260" y="1219200"/>
            <a:ext cx="317149" cy="98841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6037243" y="2072229"/>
            <a:ext cx="947451" cy="881350"/>
          </a:xfrm>
          <a:custGeom>
            <a:avLst/>
            <a:gdLst>
              <a:gd name="connsiteX0" fmla="*/ 793215 w 947451"/>
              <a:gd name="connsiteY0" fmla="*/ 594911 h 881350"/>
              <a:gd name="connsiteX1" fmla="*/ 826265 w 947451"/>
              <a:gd name="connsiteY1" fmla="*/ 539827 h 881350"/>
              <a:gd name="connsiteX2" fmla="*/ 848299 w 947451"/>
              <a:gd name="connsiteY2" fmla="*/ 506776 h 881350"/>
              <a:gd name="connsiteX3" fmla="*/ 859316 w 947451"/>
              <a:gd name="connsiteY3" fmla="*/ 473725 h 881350"/>
              <a:gd name="connsiteX4" fmla="*/ 892367 w 947451"/>
              <a:gd name="connsiteY4" fmla="*/ 451692 h 881350"/>
              <a:gd name="connsiteX5" fmla="*/ 925417 w 947451"/>
              <a:gd name="connsiteY5" fmla="*/ 352540 h 881350"/>
              <a:gd name="connsiteX6" fmla="*/ 947451 w 947451"/>
              <a:gd name="connsiteY6" fmla="*/ 286439 h 881350"/>
              <a:gd name="connsiteX7" fmla="*/ 936434 w 947451"/>
              <a:gd name="connsiteY7" fmla="*/ 110169 h 881350"/>
              <a:gd name="connsiteX8" fmla="*/ 925417 w 947451"/>
              <a:gd name="connsiteY8" fmla="*/ 77118 h 881350"/>
              <a:gd name="connsiteX9" fmla="*/ 859316 w 947451"/>
              <a:gd name="connsiteY9" fmla="*/ 55084 h 881350"/>
              <a:gd name="connsiteX10" fmla="*/ 793215 w 947451"/>
              <a:gd name="connsiteY10" fmla="*/ 22034 h 881350"/>
              <a:gd name="connsiteX11" fmla="*/ 760164 w 947451"/>
              <a:gd name="connsiteY11" fmla="*/ 0 h 881350"/>
              <a:gd name="connsiteX12" fmla="*/ 616945 w 947451"/>
              <a:gd name="connsiteY12" fmla="*/ 11017 h 881350"/>
              <a:gd name="connsiteX13" fmla="*/ 506776 w 947451"/>
              <a:gd name="connsiteY13" fmla="*/ 44068 h 881350"/>
              <a:gd name="connsiteX14" fmla="*/ 440675 w 947451"/>
              <a:gd name="connsiteY14" fmla="*/ 88135 h 881350"/>
              <a:gd name="connsiteX15" fmla="*/ 396608 w 947451"/>
              <a:gd name="connsiteY15" fmla="*/ 110169 h 881350"/>
              <a:gd name="connsiteX16" fmla="*/ 297456 w 947451"/>
              <a:gd name="connsiteY16" fmla="*/ 176270 h 881350"/>
              <a:gd name="connsiteX17" fmla="*/ 264405 w 947451"/>
              <a:gd name="connsiteY17" fmla="*/ 198304 h 881350"/>
              <a:gd name="connsiteX18" fmla="*/ 231355 w 947451"/>
              <a:gd name="connsiteY18" fmla="*/ 220338 h 881350"/>
              <a:gd name="connsiteX19" fmla="*/ 165253 w 947451"/>
              <a:gd name="connsiteY19" fmla="*/ 319489 h 881350"/>
              <a:gd name="connsiteX20" fmla="*/ 143220 w 947451"/>
              <a:gd name="connsiteY20" fmla="*/ 352540 h 881350"/>
              <a:gd name="connsiteX21" fmla="*/ 121186 w 947451"/>
              <a:gd name="connsiteY21" fmla="*/ 396607 h 881350"/>
              <a:gd name="connsiteX22" fmla="*/ 110169 w 947451"/>
              <a:gd name="connsiteY22" fmla="*/ 429658 h 881350"/>
              <a:gd name="connsiteX23" fmla="*/ 66102 w 947451"/>
              <a:gd name="connsiteY23" fmla="*/ 495759 h 881350"/>
              <a:gd name="connsiteX24" fmla="*/ 22034 w 947451"/>
              <a:gd name="connsiteY24" fmla="*/ 594911 h 881350"/>
              <a:gd name="connsiteX25" fmla="*/ 11017 w 947451"/>
              <a:gd name="connsiteY25" fmla="*/ 627962 h 881350"/>
              <a:gd name="connsiteX26" fmla="*/ 0 w 947451"/>
              <a:gd name="connsiteY26" fmla="*/ 661012 h 881350"/>
              <a:gd name="connsiteX27" fmla="*/ 33051 w 947451"/>
              <a:gd name="connsiteY27" fmla="*/ 727113 h 881350"/>
              <a:gd name="connsiteX28" fmla="*/ 66102 w 947451"/>
              <a:gd name="connsiteY28" fmla="*/ 749147 h 881350"/>
              <a:gd name="connsiteX29" fmla="*/ 99152 w 947451"/>
              <a:gd name="connsiteY29" fmla="*/ 782198 h 881350"/>
              <a:gd name="connsiteX30" fmla="*/ 165253 w 947451"/>
              <a:gd name="connsiteY30" fmla="*/ 826265 h 881350"/>
              <a:gd name="connsiteX31" fmla="*/ 231355 w 947451"/>
              <a:gd name="connsiteY31" fmla="*/ 859316 h 881350"/>
              <a:gd name="connsiteX32" fmla="*/ 341523 w 947451"/>
              <a:gd name="connsiteY32" fmla="*/ 870333 h 881350"/>
              <a:gd name="connsiteX33" fmla="*/ 374574 w 947451"/>
              <a:gd name="connsiteY33" fmla="*/ 881350 h 881350"/>
              <a:gd name="connsiteX34" fmla="*/ 539827 w 947451"/>
              <a:gd name="connsiteY34" fmla="*/ 870333 h 881350"/>
              <a:gd name="connsiteX35" fmla="*/ 572877 w 947451"/>
              <a:gd name="connsiteY35" fmla="*/ 859316 h 881350"/>
              <a:gd name="connsiteX36" fmla="*/ 638979 w 947451"/>
              <a:gd name="connsiteY36" fmla="*/ 848299 h 881350"/>
              <a:gd name="connsiteX37" fmla="*/ 694063 w 947451"/>
              <a:gd name="connsiteY37" fmla="*/ 793215 h 881350"/>
              <a:gd name="connsiteX38" fmla="*/ 760164 w 947451"/>
              <a:gd name="connsiteY38" fmla="*/ 727113 h 881350"/>
              <a:gd name="connsiteX39" fmla="*/ 771181 w 947451"/>
              <a:gd name="connsiteY39" fmla="*/ 694063 h 881350"/>
              <a:gd name="connsiteX40" fmla="*/ 782198 w 947451"/>
              <a:gd name="connsiteY40" fmla="*/ 649995 h 881350"/>
              <a:gd name="connsiteX41" fmla="*/ 804232 w 947451"/>
              <a:gd name="connsiteY41" fmla="*/ 583894 h 881350"/>
              <a:gd name="connsiteX42" fmla="*/ 826265 w 947451"/>
              <a:gd name="connsiteY42" fmla="*/ 528810 h 8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47451" h="881350">
                <a:moveTo>
                  <a:pt x="793215" y="594911"/>
                </a:moveTo>
                <a:cubicBezTo>
                  <a:pt x="804232" y="576550"/>
                  <a:pt x="814916" y="557985"/>
                  <a:pt x="826265" y="539827"/>
                </a:cubicBezTo>
                <a:cubicBezTo>
                  <a:pt x="833283" y="528599"/>
                  <a:pt x="842378" y="518619"/>
                  <a:pt x="848299" y="506776"/>
                </a:cubicBezTo>
                <a:cubicBezTo>
                  <a:pt x="853492" y="496389"/>
                  <a:pt x="852061" y="482793"/>
                  <a:pt x="859316" y="473725"/>
                </a:cubicBezTo>
                <a:cubicBezTo>
                  <a:pt x="867587" y="463386"/>
                  <a:pt x="881350" y="459036"/>
                  <a:pt x="892367" y="451692"/>
                </a:cubicBezTo>
                <a:cubicBezTo>
                  <a:pt x="932764" y="370893"/>
                  <a:pt x="899788" y="446511"/>
                  <a:pt x="925417" y="352540"/>
                </a:cubicBezTo>
                <a:cubicBezTo>
                  <a:pt x="931528" y="330133"/>
                  <a:pt x="947451" y="286439"/>
                  <a:pt x="947451" y="286439"/>
                </a:cubicBezTo>
                <a:cubicBezTo>
                  <a:pt x="943779" y="227682"/>
                  <a:pt x="942597" y="168717"/>
                  <a:pt x="936434" y="110169"/>
                </a:cubicBezTo>
                <a:cubicBezTo>
                  <a:pt x="935218" y="98620"/>
                  <a:pt x="934867" y="83868"/>
                  <a:pt x="925417" y="77118"/>
                </a:cubicBezTo>
                <a:cubicBezTo>
                  <a:pt x="906518" y="63618"/>
                  <a:pt x="878641" y="67967"/>
                  <a:pt x="859316" y="55084"/>
                </a:cubicBezTo>
                <a:cubicBezTo>
                  <a:pt x="764586" y="-8066"/>
                  <a:pt x="884447" y="67651"/>
                  <a:pt x="793215" y="22034"/>
                </a:cubicBezTo>
                <a:cubicBezTo>
                  <a:pt x="781372" y="16112"/>
                  <a:pt x="771181" y="7345"/>
                  <a:pt x="760164" y="0"/>
                </a:cubicBezTo>
                <a:cubicBezTo>
                  <a:pt x="712424" y="3672"/>
                  <a:pt x="664498" y="5422"/>
                  <a:pt x="616945" y="11017"/>
                </a:cubicBezTo>
                <a:cubicBezTo>
                  <a:pt x="598249" y="13217"/>
                  <a:pt x="513761" y="39412"/>
                  <a:pt x="506776" y="44068"/>
                </a:cubicBezTo>
                <a:cubicBezTo>
                  <a:pt x="484742" y="58757"/>
                  <a:pt x="464360" y="76292"/>
                  <a:pt x="440675" y="88135"/>
                </a:cubicBezTo>
                <a:cubicBezTo>
                  <a:pt x="425986" y="95480"/>
                  <a:pt x="410691" y="101720"/>
                  <a:pt x="396608" y="110169"/>
                </a:cubicBezTo>
                <a:cubicBezTo>
                  <a:pt x="396562" y="110196"/>
                  <a:pt x="314004" y="165238"/>
                  <a:pt x="297456" y="176270"/>
                </a:cubicBezTo>
                <a:lnTo>
                  <a:pt x="264405" y="198304"/>
                </a:lnTo>
                <a:lnTo>
                  <a:pt x="231355" y="220338"/>
                </a:lnTo>
                <a:lnTo>
                  <a:pt x="165253" y="319489"/>
                </a:lnTo>
                <a:cubicBezTo>
                  <a:pt x="157908" y="330506"/>
                  <a:pt x="149141" y="340697"/>
                  <a:pt x="143220" y="352540"/>
                </a:cubicBezTo>
                <a:cubicBezTo>
                  <a:pt x="135875" y="367229"/>
                  <a:pt x="127655" y="381512"/>
                  <a:pt x="121186" y="396607"/>
                </a:cubicBezTo>
                <a:cubicBezTo>
                  <a:pt x="116611" y="407281"/>
                  <a:pt x="115809" y="419506"/>
                  <a:pt x="110169" y="429658"/>
                </a:cubicBezTo>
                <a:cubicBezTo>
                  <a:pt x="97309" y="452807"/>
                  <a:pt x="80791" y="473725"/>
                  <a:pt x="66102" y="495759"/>
                </a:cubicBezTo>
                <a:cubicBezTo>
                  <a:pt x="31185" y="548135"/>
                  <a:pt x="48255" y="516248"/>
                  <a:pt x="22034" y="594911"/>
                </a:cubicBezTo>
                <a:lnTo>
                  <a:pt x="11017" y="627962"/>
                </a:lnTo>
                <a:lnTo>
                  <a:pt x="0" y="661012"/>
                </a:lnTo>
                <a:cubicBezTo>
                  <a:pt x="8961" y="687894"/>
                  <a:pt x="11694" y="705756"/>
                  <a:pt x="33051" y="727113"/>
                </a:cubicBezTo>
                <a:cubicBezTo>
                  <a:pt x="42414" y="736476"/>
                  <a:pt x="55930" y="740670"/>
                  <a:pt x="66102" y="749147"/>
                </a:cubicBezTo>
                <a:cubicBezTo>
                  <a:pt x="78071" y="759121"/>
                  <a:pt x="86854" y="772633"/>
                  <a:pt x="99152" y="782198"/>
                </a:cubicBezTo>
                <a:cubicBezTo>
                  <a:pt x="120055" y="798456"/>
                  <a:pt x="143219" y="811576"/>
                  <a:pt x="165253" y="826265"/>
                </a:cubicBezTo>
                <a:cubicBezTo>
                  <a:pt x="189765" y="842606"/>
                  <a:pt x="201707" y="854755"/>
                  <a:pt x="231355" y="859316"/>
                </a:cubicBezTo>
                <a:cubicBezTo>
                  <a:pt x="267832" y="864928"/>
                  <a:pt x="304800" y="866661"/>
                  <a:pt x="341523" y="870333"/>
                </a:cubicBezTo>
                <a:cubicBezTo>
                  <a:pt x="352540" y="874005"/>
                  <a:pt x="362961" y="881350"/>
                  <a:pt x="374574" y="881350"/>
                </a:cubicBezTo>
                <a:cubicBezTo>
                  <a:pt x="429781" y="881350"/>
                  <a:pt x="484958" y="876430"/>
                  <a:pt x="539827" y="870333"/>
                </a:cubicBezTo>
                <a:cubicBezTo>
                  <a:pt x="551369" y="869051"/>
                  <a:pt x="561541" y="861835"/>
                  <a:pt x="572877" y="859316"/>
                </a:cubicBezTo>
                <a:cubicBezTo>
                  <a:pt x="594683" y="854470"/>
                  <a:pt x="616945" y="851971"/>
                  <a:pt x="638979" y="848299"/>
                </a:cubicBezTo>
                <a:cubicBezTo>
                  <a:pt x="707081" y="802896"/>
                  <a:pt x="640649" y="853306"/>
                  <a:pt x="694063" y="793215"/>
                </a:cubicBezTo>
                <a:cubicBezTo>
                  <a:pt x="714765" y="769925"/>
                  <a:pt x="760164" y="727113"/>
                  <a:pt x="760164" y="727113"/>
                </a:cubicBezTo>
                <a:cubicBezTo>
                  <a:pt x="763836" y="716096"/>
                  <a:pt x="767991" y="705229"/>
                  <a:pt x="771181" y="694063"/>
                </a:cubicBezTo>
                <a:cubicBezTo>
                  <a:pt x="775341" y="679504"/>
                  <a:pt x="777847" y="664498"/>
                  <a:pt x="782198" y="649995"/>
                </a:cubicBezTo>
                <a:cubicBezTo>
                  <a:pt x="788872" y="627749"/>
                  <a:pt x="796887" y="605928"/>
                  <a:pt x="804232" y="583894"/>
                </a:cubicBezTo>
                <a:cubicBezTo>
                  <a:pt x="817845" y="543055"/>
                  <a:pt x="810056" y="561230"/>
                  <a:pt x="826265" y="528810"/>
                </a:cubicBezTo>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1085237" y="39469"/>
            <a:ext cx="7169656"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002060"/>
                </a:solidFill>
                <a:effectLst>
                  <a:reflection blurRad="12700" stA="50000" endPos="50000" dist="5000" dir="5400000" sy="-100000" rotWithShape="0"/>
                </a:effectLst>
                <a:latin typeface="+mn-lt"/>
              </a:rPr>
              <a:t>TYPES of blood vessels – large veins</a:t>
            </a:r>
          </a:p>
        </p:txBody>
      </p:sp>
    </p:spTree>
    <p:extLst>
      <p:ext uri="{BB962C8B-B14F-4D97-AF65-F5344CB8AC3E}">
        <p14:creationId xmlns:p14="http://schemas.microsoft.com/office/powerpoint/2010/main" val="15767642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2895600" y="2497465"/>
            <a:ext cx="3047999"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large vein – SL87</a:t>
            </a:r>
            <a:endParaRPr lang="en-US" dirty="0">
              <a:latin typeface="Calibri" pitchFamily="34" charset="0"/>
            </a:endParaRPr>
          </a:p>
        </p:txBody>
      </p:sp>
      <p:sp>
        <p:nvSpPr>
          <p:cNvPr id="37891" name="TextBox 4"/>
          <p:cNvSpPr txBox="1">
            <a:spLocks noChangeArrowheads="1"/>
          </p:cNvSpPr>
          <p:nvPr/>
        </p:nvSpPr>
        <p:spPr bwMode="auto">
          <a:xfrm>
            <a:off x="909320" y="5874603"/>
            <a:ext cx="7772400" cy="830997"/>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4"/>
              </a:rPr>
              <a:t>SL 087</a:t>
            </a:r>
            <a:r>
              <a:rPr lang="en-US" dirty="0">
                <a:latin typeface="Calibri" pitchFamily="34" charset="0"/>
              </a:rPr>
              <a:t> and </a:t>
            </a:r>
            <a:r>
              <a:rPr lang="en-US" u="sng" dirty="0">
                <a:hlinkClick r:id="rId5"/>
              </a:rPr>
              <a:t>SL 052</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Large vein</a:t>
            </a:r>
          </a:p>
        </p:txBody>
      </p:sp>
      <p:sp>
        <p:nvSpPr>
          <p:cNvPr id="6" name="Rectangle 5"/>
          <p:cNvSpPr/>
          <p:nvPr/>
        </p:nvSpPr>
        <p:spPr>
          <a:xfrm>
            <a:off x="1085237" y="39469"/>
            <a:ext cx="7169656"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002060"/>
                </a:solidFill>
                <a:effectLst>
                  <a:reflection blurRad="12700" stA="50000" endPos="50000" dist="5000" dir="5400000" sy="-100000" rotWithShape="0"/>
                </a:effectLst>
                <a:latin typeface="+mn-lt"/>
              </a:rPr>
              <a:t>TYPES of blood vessels – large veins</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8800" y="5334000"/>
            <a:ext cx="2082800" cy="1371600"/>
          </a:xfrm>
          <a:prstGeom prst="rect">
            <a:avLst/>
          </a:prstGeom>
        </p:spPr>
      </p:pic>
      <p:sp>
        <p:nvSpPr>
          <p:cNvPr id="3" name="TextBox 2"/>
          <p:cNvSpPr txBox="1"/>
          <p:nvPr/>
        </p:nvSpPr>
        <p:spPr>
          <a:xfrm>
            <a:off x="4808331" y="5334000"/>
            <a:ext cx="2100469" cy="923330"/>
          </a:xfrm>
          <a:prstGeom prst="rect">
            <a:avLst/>
          </a:prstGeom>
          <a:noFill/>
        </p:spPr>
        <p:txBody>
          <a:bodyPr wrap="square" rtlCol="0">
            <a:spAutoFit/>
          </a:bodyPr>
          <a:lstStyle/>
          <a:p>
            <a:r>
              <a:rPr lang="en-US" b="1" dirty="0">
                <a:solidFill>
                  <a:srgbClr val="002060"/>
                </a:solidFill>
              </a:rPr>
              <a:t>In slide 52 (adrenal gland), the large vein is here.</a:t>
            </a:r>
          </a:p>
        </p:txBody>
      </p:sp>
      <p:cxnSp>
        <p:nvCxnSpPr>
          <p:cNvPr id="7" name="Straight Arrow Connector 6"/>
          <p:cNvCxnSpPr/>
          <p:nvPr/>
        </p:nvCxnSpPr>
        <p:spPr>
          <a:xfrm>
            <a:off x="6234267" y="6019800"/>
            <a:ext cx="1421081" cy="39810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77111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36152" y="39469"/>
            <a:ext cx="7067833"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TYPES of blood vessels – capillaries</a:t>
            </a:r>
          </a:p>
        </p:txBody>
      </p:sp>
      <p:pic>
        <p:nvPicPr>
          <p:cNvPr id="8" name="Picture 1" descr="Slide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639484"/>
            <a:ext cx="5562600" cy="505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239657" y="4896814"/>
            <a:ext cx="4015235" cy="824889"/>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50000"/>
                </a:schemeClr>
              </a:solidFill>
            </a:endParaRPr>
          </a:p>
        </p:txBody>
      </p:sp>
      <p:sp>
        <p:nvSpPr>
          <p:cNvPr id="9" name="TextBox 8"/>
          <p:cNvSpPr txBox="1"/>
          <p:nvPr/>
        </p:nvSpPr>
        <p:spPr>
          <a:xfrm>
            <a:off x="100313" y="1226796"/>
            <a:ext cx="3462937" cy="2185214"/>
          </a:xfrm>
          <a:prstGeom prst="rect">
            <a:avLst/>
          </a:prstGeom>
          <a:noFill/>
        </p:spPr>
        <p:txBody>
          <a:bodyPr wrap="square" rtlCol="0">
            <a:spAutoFit/>
          </a:bodyPr>
          <a:lstStyle/>
          <a:p>
            <a:r>
              <a:rPr lang="en-US" sz="1600" b="1" dirty="0">
                <a:solidFill>
                  <a:schemeClr val="accent3">
                    <a:lumMod val="50000"/>
                  </a:schemeClr>
                </a:solidFill>
                <a:latin typeface="Times New Roman" pitchFamily="18" charset="0"/>
                <a:cs typeface="Times New Roman" pitchFamily="18" charset="0"/>
              </a:rPr>
              <a:t>Capillaries</a:t>
            </a:r>
            <a:r>
              <a:rPr lang="en-US" sz="1600" b="1" dirty="0">
                <a:solidFill>
                  <a:schemeClr val="accent3">
                    <a:lumMod val="75000"/>
                  </a:schemeClr>
                </a:solidFill>
                <a:latin typeface="Times New Roman" pitchFamily="18" charset="0"/>
                <a:cs typeface="Times New Roman" pitchFamily="18" charset="0"/>
              </a:rPr>
              <a:t> are the smallest vessels, and consist of only endothelial cells and basement membrane.  </a:t>
            </a:r>
          </a:p>
          <a:p>
            <a:endParaRPr lang="en-US" sz="800" b="1" dirty="0">
              <a:solidFill>
                <a:schemeClr val="accent3">
                  <a:lumMod val="75000"/>
                </a:schemeClr>
              </a:solidFill>
              <a:latin typeface="Times New Roman" pitchFamily="18" charset="0"/>
              <a:cs typeface="Times New Roman" pitchFamily="18" charset="0"/>
            </a:endParaRPr>
          </a:p>
          <a:p>
            <a:r>
              <a:rPr lang="en-US" sz="1600" b="1" dirty="0">
                <a:solidFill>
                  <a:schemeClr val="accent3">
                    <a:lumMod val="75000"/>
                  </a:schemeClr>
                </a:solidFill>
                <a:latin typeface="Times New Roman" pitchFamily="18" charset="0"/>
                <a:cs typeface="Times New Roman" pitchFamily="18" charset="0"/>
              </a:rPr>
              <a:t>Obviously, the thin wall of these vessels maximizes diffusion and other transport mechanisms for efficient nutrient and waste exchange between the blood and surrounding tissues.</a:t>
            </a:r>
          </a:p>
        </p:txBody>
      </p:sp>
      <p:sp>
        <p:nvSpPr>
          <p:cNvPr id="7" name="TextBox 6"/>
          <p:cNvSpPr txBox="1"/>
          <p:nvPr/>
        </p:nvSpPr>
        <p:spPr>
          <a:xfrm>
            <a:off x="109219" y="5880415"/>
            <a:ext cx="8935339" cy="923330"/>
          </a:xfrm>
          <a:prstGeom prst="rect">
            <a:avLst/>
          </a:prstGeom>
          <a:noFill/>
        </p:spPr>
        <p:txBody>
          <a:bodyPr wrap="square" rtlCol="0">
            <a:spAutoFit/>
          </a:bodyPr>
          <a:lstStyle/>
          <a:p>
            <a:r>
              <a:rPr lang="en-US" b="1" dirty="0">
                <a:solidFill>
                  <a:srgbClr val="002060"/>
                </a:solidFill>
                <a:latin typeface="Tempus Sans ITC" pitchFamily="82" charset="0"/>
              </a:rPr>
              <a:t>We have already looked at capillaries on glass slides (a still image is on the next slide so you don’t have to go back and find it).  In this section, we want to focus on the different types of capillaries, which is based on their ultrastructure (electron micrographs). </a:t>
            </a:r>
          </a:p>
        </p:txBody>
      </p:sp>
    </p:spTree>
    <p:extLst>
      <p:ext uri="{BB962C8B-B14F-4D97-AF65-F5344CB8AC3E}">
        <p14:creationId xmlns:p14="http://schemas.microsoft.com/office/powerpoint/2010/main" val="4883283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82765" y="39469"/>
            <a:ext cx="597458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7030A0"/>
                </a:solidFill>
                <a:effectLst>
                  <a:reflection blurRad="12700" stA="50000" endPos="50000" dist="5000" dir="5400000" sy="-100000" rotWithShape="0"/>
                </a:effectLst>
                <a:latin typeface="+mn-lt"/>
              </a:rPr>
              <a:t>Blood and lymphatic vessels</a:t>
            </a:r>
          </a:p>
        </p:txBody>
      </p:sp>
      <p:sp>
        <p:nvSpPr>
          <p:cNvPr id="10" name="TextBox 2"/>
          <p:cNvSpPr txBox="1">
            <a:spLocks noChangeArrowheads="1"/>
          </p:cNvSpPr>
          <p:nvPr/>
        </p:nvSpPr>
        <p:spPr bwMode="auto">
          <a:xfrm>
            <a:off x="0" y="5638800"/>
            <a:ext cx="9144000" cy="1200329"/>
          </a:xfrm>
          <a:prstGeom prst="rect">
            <a:avLst/>
          </a:prstGeom>
          <a:noFill/>
          <a:ln w="9525">
            <a:noFill/>
            <a:miter lim="800000"/>
            <a:headEnd/>
            <a:tailEnd/>
          </a:ln>
        </p:spPr>
        <p:txBody>
          <a:bodyPr wrap="square">
            <a:spAutoFit/>
          </a:bodyPr>
          <a:lstStyle/>
          <a:p>
            <a:r>
              <a:rPr lang="en-US" b="1" dirty="0">
                <a:solidFill>
                  <a:srgbClr val="BA52AB"/>
                </a:solidFill>
                <a:latin typeface="Times New Roman" pitchFamily="18" charset="0"/>
                <a:cs typeface="Times New Roman" pitchFamily="18" charset="0"/>
              </a:rPr>
              <a:t>Capillaries</a:t>
            </a:r>
            <a:r>
              <a:rPr lang="en-US" b="1" dirty="0">
                <a:solidFill>
                  <a:srgbClr val="4A206A"/>
                </a:solidFill>
                <a:latin typeface="Times New Roman" pitchFamily="18" charset="0"/>
                <a:cs typeface="Times New Roman" pitchFamily="18" charset="0"/>
              </a:rPr>
              <a:t> are very thin-walled, small vessels; they consist mostly of the endothelial cells.  Because of this, they are difficult to find and identify definitively.  Possible candidates for capillaries are indicated by the arrows, though the left is likely a small </a:t>
            </a:r>
            <a:r>
              <a:rPr lang="en-US" b="1" dirty="0" err="1">
                <a:solidFill>
                  <a:srgbClr val="4A206A"/>
                </a:solidFill>
                <a:latin typeface="Times New Roman" pitchFamily="18" charset="0"/>
                <a:cs typeface="Times New Roman" pitchFamily="18" charset="0"/>
              </a:rPr>
              <a:t>venule</a:t>
            </a:r>
            <a:r>
              <a:rPr lang="en-US" b="1" dirty="0">
                <a:solidFill>
                  <a:srgbClr val="4A206A"/>
                </a:solidFill>
                <a:latin typeface="Times New Roman" pitchFamily="18" charset="0"/>
                <a:cs typeface="Times New Roman" pitchFamily="18" charset="0"/>
              </a:rPr>
              <a:t>, and the right a small arteriole.  </a:t>
            </a:r>
          </a:p>
        </p:txBody>
      </p:sp>
      <p:pic>
        <p:nvPicPr>
          <p:cNvPr id="14" name="Picture 8" descr="http://med.uc.edu/labmanuals/ma/vlm/lab14/SL96aH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624244"/>
            <a:ext cx="6705600" cy="5029201"/>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p:cNvCxnSpPr/>
          <p:nvPr/>
        </p:nvCxnSpPr>
        <p:spPr>
          <a:xfrm flipH="1" flipV="1">
            <a:off x="6064250" y="2425700"/>
            <a:ext cx="590550" cy="139700"/>
          </a:xfrm>
          <a:prstGeom prst="straightConnector1">
            <a:avLst/>
          </a:prstGeom>
          <a:ln w="38100">
            <a:solidFill>
              <a:schemeClr val="tx1"/>
            </a:solidFill>
            <a:headEnd w="lg" len="lg"/>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146550" y="4660900"/>
            <a:ext cx="0" cy="719134"/>
          </a:xfrm>
          <a:prstGeom prst="straightConnector1">
            <a:avLst/>
          </a:prstGeom>
          <a:ln w="38100">
            <a:solidFill>
              <a:schemeClr val="tx1"/>
            </a:solidFill>
            <a:headEnd w="lg" len="lg"/>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1390650" y="4394200"/>
            <a:ext cx="19050" cy="800100"/>
          </a:xfrm>
          <a:prstGeom prst="straightConnector1">
            <a:avLst/>
          </a:prstGeom>
          <a:ln w="38100">
            <a:solidFill>
              <a:schemeClr val="tx1"/>
            </a:solidFill>
            <a:headEnd w="lg" len="lg"/>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41103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36152" y="39469"/>
            <a:ext cx="7067833"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TYPES of blood vessels – capillaries</a:t>
            </a:r>
          </a:p>
        </p:txBody>
      </p:sp>
      <p:pic>
        <p:nvPicPr>
          <p:cNvPr id="8" name="Picture 1" descr="Slide2.JPG"/>
          <p:cNvPicPr>
            <a:picLocks noChangeAspect="1"/>
          </p:cNvPicPr>
          <p:nvPr/>
        </p:nvPicPr>
        <p:blipFill rotWithShape="1">
          <a:blip r:embed="rId2">
            <a:extLst>
              <a:ext uri="{28A0092B-C50C-407E-A947-70E740481C1C}">
                <a14:useLocalDpi xmlns:a14="http://schemas.microsoft.com/office/drawing/2010/main" val="0"/>
              </a:ext>
            </a:extLst>
          </a:blip>
          <a:srcRect l="11834" t="84302" r="15983"/>
          <a:stretch/>
        </p:blipFill>
        <p:spPr bwMode="auto">
          <a:xfrm>
            <a:off x="1481651" y="830418"/>
            <a:ext cx="6214549" cy="1226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04800" y="2331402"/>
            <a:ext cx="8534400" cy="2308324"/>
          </a:xfrm>
          <a:prstGeom prst="rect">
            <a:avLst/>
          </a:prstGeom>
          <a:noFill/>
        </p:spPr>
        <p:txBody>
          <a:bodyPr wrap="square" rtlCol="0">
            <a:spAutoFit/>
          </a:bodyPr>
          <a:lstStyle/>
          <a:p>
            <a:r>
              <a:rPr lang="en-US" sz="1600" b="1" dirty="0">
                <a:solidFill>
                  <a:schemeClr val="accent3">
                    <a:lumMod val="50000"/>
                  </a:schemeClr>
                </a:solidFill>
                <a:latin typeface="Times New Roman" pitchFamily="18" charset="0"/>
                <a:cs typeface="Times New Roman" pitchFamily="18" charset="0"/>
              </a:rPr>
              <a:t>The classification of capillaries is based on their </a:t>
            </a:r>
            <a:r>
              <a:rPr lang="en-US" sz="1600" b="1" dirty="0" err="1">
                <a:solidFill>
                  <a:schemeClr val="accent3">
                    <a:lumMod val="50000"/>
                  </a:schemeClr>
                </a:solidFill>
                <a:latin typeface="Times New Roman" pitchFamily="18" charset="0"/>
                <a:cs typeface="Times New Roman" pitchFamily="18" charset="0"/>
              </a:rPr>
              <a:t>ultrastructural</a:t>
            </a:r>
            <a:r>
              <a:rPr lang="en-US" sz="1600" b="1" dirty="0">
                <a:solidFill>
                  <a:schemeClr val="accent3">
                    <a:lumMod val="50000"/>
                  </a:schemeClr>
                </a:solidFill>
                <a:latin typeface="Times New Roman" pitchFamily="18" charset="0"/>
                <a:cs typeface="Times New Roman" pitchFamily="18" charset="0"/>
              </a:rPr>
              <a:t> characteristics, which relate to the permeability of the vessel.  These include:</a:t>
            </a:r>
          </a:p>
          <a:p>
            <a:endParaRPr lang="en-US" sz="1600" b="1" dirty="0">
              <a:solidFill>
                <a:schemeClr val="accent3">
                  <a:lumMod val="50000"/>
                </a:schemeClr>
              </a:solidFill>
              <a:latin typeface="Times New Roman" pitchFamily="18" charset="0"/>
              <a:cs typeface="Times New Roman" pitchFamily="18" charset="0"/>
            </a:endParaRPr>
          </a:p>
          <a:p>
            <a:pPr marL="342900" indent="-342900">
              <a:buAutoNum type="arabicPeriod"/>
            </a:pPr>
            <a:r>
              <a:rPr lang="en-US" sz="1600" b="1" dirty="0">
                <a:solidFill>
                  <a:schemeClr val="accent3">
                    <a:lumMod val="75000"/>
                  </a:schemeClr>
                </a:solidFill>
                <a:latin typeface="Times New Roman" pitchFamily="18" charset="0"/>
                <a:cs typeface="Times New Roman" pitchFamily="18" charset="0"/>
              </a:rPr>
              <a:t>Continuous capillaries </a:t>
            </a:r>
            <a:r>
              <a:rPr lang="en-US" sz="1600" b="1" dirty="0">
                <a:solidFill>
                  <a:schemeClr val="accent3">
                    <a:lumMod val="50000"/>
                  </a:schemeClr>
                </a:solidFill>
                <a:latin typeface="Times New Roman" pitchFamily="18" charset="0"/>
                <a:cs typeface="Times New Roman" pitchFamily="18" charset="0"/>
              </a:rPr>
              <a:t>– endothelial cells with tight junctions, complete basement membrane</a:t>
            </a:r>
          </a:p>
          <a:p>
            <a:pPr marL="342900" indent="-342900">
              <a:buAutoNum type="arabicPeriod"/>
            </a:pPr>
            <a:r>
              <a:rPr lang="en-US" sz="1600" b="1" dirty="0">
                <a:solidFill>
                  <a:schemeClr val="accent3">
                    <a:lumMod val="75000"/>
                  </a:schemeClr>
                </a:solidFill>
                <a:latin typeface="Times New Roman" pitchFamily="18" charset="0"/>
                <a:cs typeface="Times New Roman" pitchFamily="18" charset="0"/>
              </a:rPr>
              <a:t>Fenestrated capillaries </a:t>
            </a:r>
            <a:r>
              <a:rPr lang="en-US" sz="1600" b="1" dirty="0">
                <a:solidFill>
                  <a:schemeClr val="accent3">
                    <a:lumMod val="50000"/>
                  </a:schemeClr>
                </a:solidFill>
                <a:latin typeface="Times New Roman" pitchFamily="18" charset="0"/>
                <a:cs typeface="Times New Roman" pitchFamily="18" charset="0"/>
              </a:rPr>
              <a:t>– endothelial cells with tight junctions, complete basement membrane, endothelial cells have fenestrations (pores) in them</a:t>
            </a:r>
          </a:p>
          <a:p>
            <a:pPr marL="342900" indent="-342900">
              <a:buAutoNum type="arabicPeriod"/>
            </a:pPr>
            <a:r>
              <a:rPr lang="en-US" sz="1600" b="1" dirty="0">
                <a:solidFill>
                  <a:schemeClr val="accent3">
                    <a:lumMod val="75000"/>
                  </a:schemeClr>
                </a:solidFill>
                <a:latin typeface="Times New Roman" pitchFamily="18" charset="0"/>
                <a:cs typeface="Times New Roman" pitchFamily="18" charset="0"/>
              </a:rPr>
              <a:t>Discontinuous capillaries </a:t>
            </a:r>
            <a:r>
              <a:rPr lang="en-US" sz="1600" b="1" dirty="0">
                <a:solidFill>
                  <a:schemeClr val="accent3">
                    <a:lumMod val="50000"/>
                  </a:schemeClr>
                </a:solidFill>
                <a:latin typeface="Times New Roman" pitchFamily="18" charset="0"/>
                <a:cs typeface="Times New Roman" pitchFamily="18" charset="0"/>
              </a:rPr>
              <a:t>(aka sinusoids, not shown in drawing) – endothelial cells with fenestrations and gaps between the cells, incomplete basement membrane</a:t>
            </a:r>
            <a:endParaRPr lang="en-US" sz="1600" b="1" dirty="0">
              <a:solidFill>
                <a:schemeClr val="accent3">
                  <a:lumMod val="75000"/>
                </a:schemeClr>
              </a:solidFill>
              <a:latin typeface="Times New Roman" pitchFamily="18" charset="0"/>
              <a:cs typeface="Times New Roman" pitchFamily="18" charset="0"/>
            </a:endParaRPr>
          </a:p>
        </p:txBody>
      </p:sp>
      <p:sp>
        <p:nvSpPr>
          <p:cNvPr id="7" name="TextBox 6"/>
          <p:cNvSpPr txBox="1"/>
          <p:nvPr/>
        </p:nvSpPr>
        <p:spPr>
          <a:xfrm>
            <a:off x="896927" y="5029200"/>
            <a:ext cx="7383996" cy="369332"/>
          </a:xfrm>
          <a:prstGeom prst="rect">
            <a:avLst/>
          </a:prstGeom>
          <a:noFill/>
        </p:spPr>
        <p:txBody>
          <a:bodyPr wrap="square" rtlCol="0">
            <a:spAutoFit/>
          </a:bodyPr>
          <a:lstStyle/>
          <a:p>
            <a:r>
              <a:rPr lang="en-US" b="1" dirty="0">
                <a:solidFill>
                  <a:srgbClr val="002060"/>
                </a:solidFill>
                <a:latin typeface="Tempus Sans ITC" pitchFamily="82" charset="0"/>
              </a:rPr>
              <a:t>As I hope you deduced, these are listed in order of increasing permeability.</a:t>
            </a:r>
          </a:p>
        </p:txBody>
      </p:sp>
    </p:spTree>
    <p:extLst>
      <p:ext uri="{BB962C8B-B14F-4D97-AF65-F5344CB8AC3E}">
        <p14:creationId xmlns:p14="http://schemas.microsoft.com/office/powerpoint/2010/main" val="12617642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8" y="1529245"/>
            <a:ext cx="5947558" cy="5328755"/>
          </a:xfrm>
          <a:prstGeom prst="rect">
            <a:avLst/>
          </a:prstGeom>
        </p:spPr>
      </p:pic>
      <p:sp>
        <p:nvSpPr>
          <p:cNvPr id="6" name="Rectangle 5"/>
          <p:cNvSpPr/>
          <p:nvPr/>
        </p:nvSpPr>
        <p:spPr>
          <a:xfrm>
            <a:off x="1136152" y="39469"/>
            <a:ext cx="7067833"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TYPES of blood vessels – capillaries</a:t>
            </a:r>
          </a:p>
        </p:txBody>
      </p:sp>
      <p:sp>
        <p:nvSpPr>
          <p:cNvPr id="9" name="TextBox 8"/>
          <p:cNvSpPr txBox="1"/>
          <p:nvPr/>
        </p:nvSpPr>
        <p:spPr>
          <a:xfrm>
            <a:off x="152400" y="693003"/>
            <a:ext cx="8632949" cy="830997"/>
          </a:xfrm>
          <a:prstGeom prst="rect">
            <a:avLst/>
          </a:prstGeom>
          <a:noFill/>
        </p:spPr>
        <p:txBody>
          <a:bodyPr wrap="square" rtlCol="0">
            <a:spAutoFit/>
          </a:bodyPr>
          <a:lstStyle/>
          <a:p>
            <a:r>
              <a:rPr lang="en-US" sz="1600" b="1" dirty="0">
                <a:solidFill>
                  <a:srgbClr val="00B050"/>
                </a:solidFill>
                <a:latin typeface="Times New Roman" pitchFamily="18" charset="0"/>
                <a:cs typeface="Times New Roman" pitchFamily="18" charset="0"/>
              </a:rPr>
              <a:t>Continuous capillaries </a:t>
            </a:r>
            <a:r>
              <a:rPr lang="en-US" sz="1600" b="1" dirty="0">
                <a:solidFill>
                  <a:schemeClr val="accent3">
                    <a:lumMod val="50000"/>
                  </a:schemeClr>
                </a:solidFill>
                <a:latin typeface="Times New Roman" pitchFamily="18" charset="0"/>
                <a:cs typeface="Times New Roman" pitchFamily="18" charset="0"/>
              </a:rPr>
              <a:t>consist of endothelial cells joined by tight junctions (cell junctions in image), and a complete basement membrane (basal lamina).  Typically, endothelial cells in continuous capillaries have numerous pinocytotic vesicles.</a:t>
            </a:r>
            <a:endParaRPr lang="en-US" sz="1600" b="1" dirty="0">
              <a:solidFill>
                <a:schemeClr val="accent3">
                  <a:lumMod val="75000"/>
                </a:schemeClr>
              </a:solidFill>
              <a:latin typeface="Times New Roman" pitchFamily="18" charset="0"/>
              <a:cs typeface="Times New Roman" pitchFamily="18" charset="0"/>
            </a:endParaRPr>
          </a:p>
        </p:txBody>
      </p:sp>
      <p:sp>
        <p:nvSpPr>
          <p:cNvPr id="10" name="TextBox 9"/>
          <p:cNvSpPr txBox="1"/>
          <p:nvPr/>
        </p:nvSpPr>
        <p:spPr>
          <a:xfrm>
            <a:off x="5528993" y="1676400"/>
            <a:ext cx="3099323" cy="2031325"/>
          </a:xfrm>
          <a:prstGeom prst="rect">
            <a:avLst/>
          </a:prstGeom>
          <a:noFill/>
        </p:spPr>
        <p:txBody>
          <a:bodyPr wrap="square" rtlCol="0">
            <a:spAutoFit/>
          </a:bodyPr>
          <a:lstStyle/>
          <a:p>
            <a:r>
              <a:rPr lang="en-US" b="1" dirty="0" err="1">
                <a:solidFill>
                  <a:srgbClr val="002060"/>
                </a:solidFill>
                <a:latin typeface="Tempus Sans ITC" pitchFamily="82" charset="0"/>
              </a:rPr>
              <a:t>Pericytes</a:t>
            </a:r>
            <a:r>
              <a:rPr lang="en-US" b="1" dirty="0">
                <a:solidFill>
                  <a:srgbClr val="002060"/>
                </a:solidFill>
                <a:latin typeface="Tempus Sans ITC" pitchFamily="82" charset="0"/>
              </a:rPr>
              <a:t> form an incomplete layer of cells that share a basement membrane with endothelial cells.  These cells have some contractile proteins, and may be active in phagocytosis.</a:t>
            </a:r>
          </a:p>
        </p:txBody>
      </p:sp>
      <p:sp>
        <p:nvSpPr>
          <p:cNvPr id="11" name="TextBox 10"/>
          <p:cNvSpPr txBox="1"/>
          <p:nvPr/>
        </p:nvSpPr>
        <p:spPr>
          <a:xfrm>
            <a:off x="5943599" y="4572000"/>
            <a:ext cx="3099323" cy="1754326"/>
          </a:xfrm>
          <a:prstGeom prst="rect">
            <a:avLst/>
          </a:prstGeom>
          <a:noFill/>
        </p:spPr>
        <p:txBody>
          <a:bodyPr wrap="square" rtlCol="0">
            <a:spAutoFit/>
          </a:bodyPr>
          <a:lstStyle/>
          <a:p>
            <a:r>
              <a:rPr lang="en-US" b="1" dirty="0">
                <a:solidFill>
                  <a:srgbClr val="7030A0"/>
                </a:solidFill>
                <a:latin typeface="Tempus Sans ITC" pitchFamily="82" charset="0"/>
              </a:rPr>
              <a:t>Continuous capillaries are the least permeable, and are located in tissues such as skeletal muscle, bone, cartilage, generic connective tissues.</a:t>
            </a:r>
          </a:p>
        </p:txBody>
      </p:sp>
    </p:spTree>
    <p:extLst>
      <p:ext uri="{BB962C8B-B14F-4D97-AF65-F5344CB8AC3E}">
        <p14:creationId xmlns:p14="http://schemas.microsoft.com/office/powerpoint/2010/main" val="1333989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82765" y="39469"/>
            <a:ext cx="597458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7030A0"/>
                </a:solidFill>
                <a:effectLst>
                  <a:reflection blurRad="12700" stA="50000" endPos="50000" dist="5000" dir="5400000" sy="-100000" rotWithShape="0"/>
                </a:effectLst>
                <a:latin typeface="+mn-lt"/>
              </a:rPr>
              <a:t>Blood and lymphatic vessels</a:t>
            </a:r>
          </a:p>
        </p:txBody>
      </p:sp>
      <p:sp>
        <p:nvSpPr>
          <p:cNvPr id="7" name="TextBox 2"/>
          <p:cNvSpPr txBox="1">
            <a:spLocks noChangeArrowheads="1"/>
          </p:cNvSpPr>
          <p:nvPr/>
        </p:nvSpPr>
        <p:spPr bwMode="auto">
          <a:xfrm>
            <a:off x="76200" y="941487"/>
            <a:ext cx="3124200" cy="3970318"/>
          </a:xfrm>
          <a:prstGeom prst="rect">
            <a:avLst/>
          </a:prstGeom>
          <a:noFill/>
          <a:ln w="9525">
            <a:noFill/>
            <a:miter lim="800000"/>
            <a:headEnd/>
            <a:tailEnd/>
          </a:ln>
        </p:spPr>
        <p:txBody>
          <a:bodyPr wrap="square">
            <a:spAutoFit/>
          </a:bodyPr>
          <a:lstStyle/>
          <a:p>
            <a:r>
              <a:rPr lang="en-US" b="1" dirty="0">
                <a:solidFill>
                  <a:srgbClr val="BA52AB"/>
                </a:solidFill>
                <a:latin typeface="Times New Roman" pitchFamily="18" charset="0"/>
                <a:cs typeface="Times New Roman" pitchFamily="18" charset="0"/>
              </a:rPr>
              <a:t>Vessels have three basic components (from inside to outside):</a:t>
            </a:r>
          </a:p>
          <a:p>
            <a:pPr marL="342900" indent="-342900">
              <a:buAutoNum type="arabicPeriod"/>
            </a:pPr>
            <a:r>
              <a:rPr lang="en-US" b="1" dirty="0">
                <a:solidFill>
                  <a:srgbClr val="002060"/>
                </a:solidFill>
                <a:latin typeface="Times New Roman" pitchFamily="18" charset="0"/>
                <a:cs typeface="Times New Roman" pitchFamily="18" charset="0"/>
              </a:rPr>
              <a:t>Tunica intima </a:t>
            </a:r>
            <a:r>
              <a:rPr lang="en-US" b="1" dirty="0">
                <a:solidFill>
                  <a:srgbClr val="BA52AB"/>
                </a:solidFill>
                <a:latin typeface="Times New Roman" pitchFamily="18" charset="0"/>
                <a:cs typeface="Times New Roman" pitchFamily="18" charset="0"/>
              </a:rPr>
              <a:t>– a simple squamous epithelium, called the </a:t>
            </a:r>
            <a:r>
              <a:rPr lang="en-US" b="1" dirty="0">
                <a:solidFill>
                  <a:srgbClr val="002060"/>
                </a:solidFill>
                <a:latin typeface="Times New Roman" pitchFamily="18" charset="0"/>
                <a:cs typeface="Times New Roman" pitchFamily="18" charset="0"/>
              </a:rPr>
              <a:t>endothelium</a:t>
            </a:r>
            <a:r>
              <a:rPr lang="en-US" b="1" dirty="0">
                <a:solidFill>
                  <a:srgbClr val="BA52AB"/>
                </a:solidFill>
                <a:latin typeface="Times New Roman" pitchFamily="18" charset="0"/>
                <a:cs typeface="Times New Roman" pitchFamily="18" charset="0"/>
              </a:rPr>
              <a:t>, with underlying loose connective tissue</a:t>
            </a:r>
          </a:p>
          <a:p>
            <a:pPr marL="342900" indent="-342900">
              <a:buAutoNum type="arabicPeriod"/>
            </a:pPr>
            <a:r>
              <a:rPr lang="en-US" b="1" dirty="0">
                <a:solidFill>
                  <a:srgbClr val="002060"/>
                </a:solidFill>
                <a:latin typeface="Times New Roman" pitchFamily="18" charset="0"/>
                <a:cs typeface="Times New Roman" pitchFamily="18" charset="0"/>
              </a:rPr>
              <a:t>Tunica media </a:t>
            </a:r>
            <a:r>
              <a:rPr lang="en-US" b="1" dirty="0">
                <a:solidFill>
                  <a:srgbClr val="BA52AB"/>
                </a:solidFill>
                <a:latin typeface="Times New Roman" pitchFamily="18" charset="0"/>
                <a:cs typeface="Times New Roman" pitchFamily="18" charset="0"/>
              </a:rPr>
              <a:t>– a thicker layer with smooth muscle and elastic fibers</a:t>
            </a:r>
          </a:p>
          <a:p>
            <a:pPr marL="342900" indent="-342900">
              <a:buAutoNum type="arabicPeriod"/>
            </a:pPr>
            <a:r>
              <a:rPr lang="en-US" b="1" dirty="0">
                <a:solidFill>
                  <a:srgbClr val="002060"/>
                </a:solidFill>
                <a:latin typeface="Times New Roman" pitchFamily="18" charset="0"/>
                <a:cs typeface="Times New Roman" pitchFamily="18" charset="0"/>
              </a:rPr>
              <a:t>Tunica </a:t>
            </a:r>
            <a:r>
              <a:rPr lang="en-US" b="1" dirty="0" err="1">
                <a:solidFill>
                  <a:srgbClr val="002060"/>
                </a:solidFill>
                <a:latin typeface="Times New Roman" pitchFamily="18" charset="0"/>
                <a:cs typeface="Times New Roman" pitchFamily="18" charset="0"/>
              </a:rPr>
              <a:t>externa</a:t>
            </a:r>
            <a:r>
              <a:rPr lang="en-US" b="1" dirty="0">
                <a:solidFill>
                  <a:srgbClr val="002060"/>
                </a:solidFill>
                <a:latin typeface="Times New Roman" pitchFamily="18" charset="0"/>
                <a:cs typeface="Times New Roman" pitchFamily="18" charset="0"/>
              </a:rPr>
              <a:t> </a:t>
            </a:r>
            <a:r>
              <a:rPr lang="en-US" b="1" dirty="0">
                <a:solidFill>
                  <a:srgbClr val="BA52AB"/>
                </a:solidFill>
                <a:latin typeface="Times New Roman" pitchFamily="18" charset="0"/>
                <a:cs typeface="Times New Roman" pitchFamily="18" charset="0"/>
              </a:rPr>
              <a:t>(adventitia) – dense connective tissue</a:t>
            </a:r>
          </a:p>
        </p:txBody>
      </p:sp>
      <p:pic>
        <p:nvPicPr>
          <p:cNvPr id="8" name="Picture 1" descr="Slide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39440" y="639484"/>
            <a:ext cx="6004560" cy="5451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02736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36152" y="39469"/>
            <a:ext cx="7067833"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TYPES of blood vessels – capillaries</a:t>
            </a:r>
          </a:p>
        </p:txBody>
      </p:sp>
      <p:sp>
        <p:nvSpPr>
          <p:cNvPr id="9" name="TextBox 8"/>
          <p:cNvSpPr txBox="1"/>
          <p:nvPr/>
        </p:nvSpPr>
        <p:spPr>
          <a:xfrm>
            <a:off x="152400" y="505361"/>
            <a:ext cx="8632949" cy="1323439"/>
          </a:xfrm>
          <a:prstGeom prst="rect">
            <a:avLst/>
          </a:prstGeom>
          <a:noFill/>
        </p:spPr>
        <p:txBody>
          <a:bodyPr wrap="square" rtlCol="0">
            <a:spAutoFit/>
          </a:bodyPr>
          <a:lstStyle/>
          <a:p>
            <a:r>
              <a:rPr lang="en-US" sz="1600" b="1" dirty="0">
                <a:solidFill>
                  <a:srgbClr val="00B050"/>
                </a:solidFill>
                <a:latin typeface="Times New Roman" pitchFamily="18" charset="0"/>
                <a:cs typeface="Times New Roman" pitchFamily="18" charset="0"/>
              </a:rPr>
              <a:t>Fenestrated capillaries </a:t>
            </a:r>
            <a:r>
              <a:rPr lang="en-US" sz="1600" b="1" dirty="0">
                <a:solidFill>
                  <a:schemeClr val="accent3">
                    <a:lumMod val="50000"/>
                  </a:schemeClr>
                </a:solidFill>
                <a:latin typeface="Times New Roman" pitchFamily="18" charset="0"/>
                <a:cs typeface="Times New Roman" pitchFamily="18" charset="0"/>
              </a:rPr>
              <a:t>consist of endothelial cells joined by tight junctions and a complete basement membrane (basal lamina).  The distinguishing feature is that the endothelial cells have numerous fenestrations (black arrows).  In most places (except for the kidney), fenestrations contain a diaphragm (arrows in inset).  Fenestrated capillaries typically have fewer pinocytotic vesicles than continuous capillaries.  </a:t>
            </a:r>
            <a:endParaRPr lang="en-US" sz="1600" b="1" dirty="0">
              <a:solidFill>
                <a:schemeClr val="accent3">
                  <a:lumMod val="75000"/>
                </a:schemeClr>
              </a:solidFill>
              <a:latin typeface="Times New Roman" pitchFamily="18" charset="0"/>
              <a:cs typeface="Times New Roman"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69" y="1789024"/>
            <a:ext cx="6231129" cy="5029200"/>
          </a:xfrm>
          <a:prstGeom prst="rect">
            <a:avLst/>
          </a:prstGeom>
        </p:spPr>
      </p:pic>
      <p:sp>
        <p:nvSpPr>
          <p:cNvPr id="7" name="TextBox 6"/>
          <p:cNvSpPr txBox="1"/>
          <p:nvPr/>
        </p:nvSpPr>
        <p:spPr>
          <a:xfrm>
            <a:off x="6312277" y="2209800"/>
            <a:ext cx="2732626" cy="2862322"/>
          </a:xfrm>
          <a:prstGeom prst="rect">
            <a:avLst/>
          </a:prstGeom>
          <a:noFill/>
        </p:spPr>
        <p:txBody>
          <a:bodyPr wrap="square" rtlCol="0">
            <a:spAutoFit/>
          </a:bodyPr>
          <a:lstStyle/>
          <a:p>
            <a:r>
              <a:rPr lang="en-US" b="1" dirty="0">
                <a:solidFill>
                  <a:srgbClr val="7030A0"/>
                </a:solidFill>
                <a:latin typeface="Tempus Sans ITC" pitchFamily="82" charset="0"/>
              </a:rPr>
              <a:t>Fenestrated capillaries are more permeable than continuous capillaries, and are located in organs which require more robust exchange, or exchange of larger molecules, such as endocrine organs and some organs of the digestive tract.</a:t>
            </a:r>
          </a:p>
        </p:txBody>
      </p:sp>
    </p:spTree>
    <p:extLst>
      <p:ext uri="{BB962C8B-B14F-4D97-AF65-F5344CB8AC3E}">
        <p14:creationId xmlns:p14="http://schemas.microsoft.com/office/powerpoint/2010/main" val="2115329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36152" y="39469"/>
            <a:ext cx="7067833"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TYPES of blood vessels – capillaries</a:t>
            </a:r>
          </a:p>
        </p:txBody>
      </p:sp>
      <p:sp>
        <p:nvSpPr>
          <p:cNvPr id="9" name="TextBox 8"/>
          <p:cNvSpPr txBox="1"/>
          <p:nvPr/>
        </p:nvSpPr>
        <p:spPr>
          <a:xfrm>
            <a:off x="160317" y="624244"/>
            <a:ext cx="8632949" cy="830997"/>
          </a:xfrm>
          <a:prstGeom prst="rect">
            <a:avLst/>
          </a:prstGeom>
          <a:noFill/>
        </p:spPr>
        <p:txBody>
          <a:bodyPr wrap="square" rtlCol="0">
            <a:spAutoFit/>
          </a:bodyPr>
          <a:lstStyle/>
          <a:p>
            <a:r>
              <a:rPr lang="en-US" sz="1600" b="1" dirty="0" err="1">
                <a:solidFill>
                  <a:srgbClr val="00B050"/>
                </a:solidFill>
                <a:latin typeface="Times New Roman" pitchFamily="18" charset="0"/>
                <a:cs typeface="Times New Roman" pitchFamily="18" charset="0"/>
              </a:rPr>
              <a:t>Discontinous</a:t>
            </a:r>
            <a:r>
              <a:rPr lang="en-US" sz="1600" b="1" dirty="0">
                <a:solidFill>
                  <a:srgbClr val="00B050"/>
                </a:solidFill>
                <a:latin typeface="Times New Roman" pitchFamily="18" charset="0"/>
                <a:cs typeface="Times New Roman" pitchFamily="18" charset="0"/>
              </a:rPr>
              <a:t> capillaries</a:t>
            </a:r>
            <a:r>
              <a:rPr lang="en-US" sz="1600" b="1" dirty="0">
                <a:solidFill>
                  <a:schemeClr val="accent3">
                    <a:lumMod val="50000"/>
                  </a:schemeClr>
                </a:solidFill>
                <a:latin typeface="Times New Roman" pitchFamily="18" charset="0"/>
                <a:cs typeface="Times New Roman" pitchFamily="18" charset="0"/>
              </a:rPr>
              <a:t>, aka </a:t>
            </a:r>
            <a:r>
              <a:rPr lang="en-US" sz="1600" b="1" dirty="0">
                <a:solidFill>
                  <a:srgbClr val="00B050"/>
                </a:solidFill>
                <a:latin typeface="Times New Roman" pitchFamily="18" charset="0"/>
                <a:cs typeface="Times New Roman" pitchFamily="18" charset="0"/>
              </a:rPr>
              <a:t>discontinuous sinusoids, sinusoidal capillaries, </a:t>
            </a:r>
            <a:r>
              <a:rPr lang="en-US" sz="1600" b="1" dirty="0">
                <a:solidFill>
                  <a:schemeClr val="accent3">
                    <a:lumMod val="50000"/>
                  </a:schemeClr>
                </a:solidFill>
                <a:latin typeface="Times New Roman" pitchFamily="18" charset="0"/>
                <a:cs typeface="Times New Roman" pitchFamily="18" charset="0"/>
              </a:rPr>
              <a:t>or just </a:t>
            </a:r>
            <a:r>
              <a:rPr lang="en-US" sz="1600" b="1" dirty="0" err="1">
                <a:solidFill>
                  <a:srgbClr val="00B050"/>
                </a:solidFill>
                <a:latin typeface="Times New Roman" pitchFamily="18" charset="0"/>
                <a:cs typeface="Times New Roman" pitchFamily="18" charset="0"/>
              </a:rPr>
              <a:t>sinudoids</a:t>
            </a:r>
            <a:r>
              <a:rPr lang="en-US" sz="1600" b="1" dirty="0">
                <a:solidFill>
                  <a:srgbClr val="00B050"/>
                </a:solidFill>
                <a:latin typeface="Times New Roman" pitchFamily="18" charset="0"/>
                <a:cs typeface="Times New Roman" pitchFamily="18" charset="0"/>
              </a:rPr>
              <a:t> </a:t>
            </a:r>
            <a:r>
              <a:rPr lang="en-US" sz="1600" b="1" dirty="0">
                <a:solidFill>
                  <a:schemeClr val="accent3">
                    <a:lumMod val="50000"/>
                  </a:schemeClr>
                </a:solidFill>
                <a:latin typeface="Times New Roman" pitchFamily="18" charset="0"/>
                <a:cs typeface="Times New Roman" pitchFamily="18" charset="0"/>
              </a:rPr>
              <a:t>(e.g. liver cell in C below) consist of fenestrated endothelial cells without diaphragms, gaps between the cells, and an incomplete basement membrane (basal lamina).  </a:t>
            </a:r>
            <a:endParaRPr lang="en-US" sz="1600" b="1" dirty="0">
              <a:solidFill>
                <a:schemeClr val="accent3">
                  <a:lumMod val="75000"/>
                </a:schemeClr>
              </a:solidFill>
              <a:latin typeface="Times New Roman" pitchFamily="18" charset="0"/>
              <a:cs typeface="Times New Roman" pitchFamily="18" charset="0"/>
            </a:endParaRPr>
          </a:p>
        </p:txBody>
      </p:sp>
      <p:sp>
        <p:nvSpPr>
          <p:cNvPr id="7" name="TextBox 6"/>
          <p:cNvSpPr txBox="1"/>
          <p:nvPr/>
        </p:nvSpPr>
        <p:spPr>
          <a:xfrm>
            <a:off x="6335174" y="1447800"/>
            <a:ext cx="2732626" cy="4924425"/>
          </a:xfrm>
          <a:prstGeom prst="rect">
            <a:avLst/>
          </a:prstGeom>
          <a:noFill/>
        </p:spPr>
        <p:txBody>
          <a:bodyPr wrap="square" rtlCol="0">
            <a:spAutoFit/>
          </a:bodyPr>
          <a:lstStyle/>
          <a:p>
            <a:r>
              <a:rPr lang="en-US" b="1" dirty="0">
                <a:solidFill>
                  <a:srgbClr val="7030A0"/>
                </a:solidFill>
                <a:latin typeface="Tempus Sans ITC" pitchFamily="82" charset="0"/>
              </a:rPr>
              <a:t>Discontinuous capillaries are the most permeable capillaries; the large gaps and fenestrations in these vessels permit everything except the formed elements (RBCs, WBCs, platelets) from passing through.</a:t>
            </a:r>
          </a:p>
          <a:p>
            <a:endParaRPr lang="en-US" sz="800" b="1" dirty="0">
              <a:solidFill>
                <a:srgbClr val="7030A0"/>
              </a:solidFill>
              <a:latin typeface="Tempus Sans ITC" pitchFamily="82" charset="0"/>
            </a:endParaRPr>
          </a:p>
          <a:p>
            <a:r>
              <a:rPr lang="en-US" b="1" dirty="0">
                <a:solidFill>
                  <a:srgbClr val="7030A0"/>
                </a:solidFill>
                <a:latin typeface="Tempus Sans ITC" pitchFamily="82" charset="0"/>
              </a:rPr>
              <a:t>Discontinuous sinusoids are found in the liver.  Vessels with similar structure to discontinuous sinusoids are the venous sinuses of the spleen, and the sinuses of lymph nodes.</a:t>
            </a:r>
          </a:p>
        </p:txBody>
      </p:sp>
      <p:pic>
        <p:nvPicPr>
          <p:cNvPr id="8" name="Picture 2" descr="weiss9-25"/>
          <p:cNvPicPr>
            <a:picLocks noChangeAspect="1" noChangeArrowheads="1"/>
          </p:cNvPicPr>
          <p:nvPr/>
        </p:nvPicPr>
        <p:blipFill>
          <a:blip r:embed="rId2" cstate="print"/>
          <a:srcRect/>
          <a:stretch>
            <a:fillRect/>
          </a:stretch>
        </p:blipFill>
        <p:spPr bwMode="auto">
          <a:xfrm>
            <a:off x="39378" y="1447800"/>
            <a:ext cx="6350305" cy="4572000"/>
          </a:xfrm>
          <a:prstGeom prst="rect">
            <a:avLst/>
          </a:prstGeom>
          <a:noFill/>
          <a:ln w="9525">
            <a:noFill/>
            <a:miter lim="800000"/>
            <a:headEnd/>
            <a:tailEnd/>
          </a:ln>
        </p:spPr>
      </p:pic>
    </p:spTree>
    <p:extLst>
      <p:ext uri="{BB962C8B-B14F-4D97-AF65-F5344CB8AC3E}">
        <p14:creationId xmlns:p14="http://schemas.microsoft.com/office/powerpoint/2010/main" val="1075668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228600" y="89892"/>
            <a:ext cx="8610600" cy="6740307"/>
          </a:xfrm>
          <a:prstGeom prst="rect">
            <a:avLst/>
          </a:prstGeom>
          <a:noFill/>
          <a:ln w="9525">
            <a:noFill/>
            <a:miter lim="800000"/>
            <a:headEnd/>
            <a:tailEnd/>
          </a:ln>
        </p:spPr>
        <p:txBody>
          <a:bodyPr>
            <a:spAutoFit/>
          </a:bodyPr>
          <a:lstStyle/>
          <a:p>
            <a:pPr>
              <a:tabLst>
                <a:tab pos="457200" algn="l"/>
              </a:tabLst>
            </a:pPr>
            <a:r>
              <a:rPr lang="en-US" sz="1400" b="1" dirty="0">
                <a:solidFill>
                  <a:srgbClr val="002060"/>
                </a:solidFill>
                <a:latin typeface="Helvetica" pitchFamily="34" charset="0"/>
                <a:cs typeface="Times New Roman" pitchFamily="18" charset="0"/>
              </a:rPr>
              <a:t>The next set of slides is a quiz for this module.  You should review the structures covered in this module, and try to visualize each of these in light and electron micrographs:</a:t>
            </a:r>
            <a:endParaRPr lang="en-US" sz="1400" b="1" dirty="0">
              <a:solidFill>
                <a:srgbClr val="002060"/>
              </a:solidFill>
            </a:endParaRPr>
          </a:p>
          <a:p>
            <a:pPr>
              <a:tabLst>
                <a:tab pos="457200" algn="l"/>
              </a:tabLst>
            </a:pPr>
            <a:r>
              <a:rPr lang="en-US" sz="800" dirty="0">
                <a:solidFill>
                  <a:srgbClr val="002060"/>
                </a:solidFill>
                <a:latin typeface="Georgia" pitchFamily="18" charset="0"/>
              </a:rPr>
              <a:t> </a:t>
            </a:r>
          </a:p>
          <a:p>
            <a:pPr marL="171450" lvl="0" indent="-171450">
              <a:buFont typeface="Arial" pitchFamily="34" charset="0"/>
              <a:buChar char="•"/>
            </a:pPr>
            <a:r>
              <a:rPr lang="en-US" sz="1200" b="1" dirty="0">
                <a:solidFill>
                  <a:srgbClr val="002060"/>
                </a:solidFill>
                <a:latin typeface="Georgia" pitchFamily="18" charset="0"/>
              </a:rPr>
              <a:t>Distinguish, at the light microscope level, each of the following::</a:t>
            </a:r>
          </a:p>
          <a:p>
            <a:pPr marL="635000" lvl="2" indent="-177800">
              <a:buFont typeface="Arial" pitchFamily="34" charset="0"/>
              <a:buChar char="•"/>
            </a:pPr>
            <a:endParaRPr lang="en-US" sz="800" dirty="0">
              <a:solidFill>
                <a:srgbClr val="002060"/>
              </a:solidFill>
              <a:latin typeface="Georgia" pitchFamily="18" charset="0"/>
            </a:endParaRPr>
          </a:p>
          <a:p>
            <a:pPr marL="635000" lvl="2" indent="-177800">
              <a:buFont typeface="Arial" pitchFamily="34" charset="0"/>
              <a:buChar char="•"/>
            </a:pPr>
            <a:r>
              <a:rPr lang="en-US" sz="1200" dirty="0">
                <a:solidFill>
                  <a:srgbClr val="002060"/>
                </a:solidFill>
                <a:latin typeface="Georgia" pitchFamily="18" charset="0"/>
              </a:rPr>
              <a:t>Structure of typical vessel</a:t>
            </a:r>
          </a:p>
          <a:p>
            <a:pPr marL="1092200" lvl="3" indent="-177800">
              <a:buFont typeface="Arial" pitchFamily="34" charset="0"/>
              <a:buChar char="•"/>
            </a:pPr>
            <a:r>
              <a:rPr lang="en-US" sz="1200" dirty="0">
                <a:solidFill>
                  <a:srgbClr val="002060"/>
                </a:solidFill>
                <a:latin typeface="Georgia" pitchFamily="18" charset="0"/>
              </a:rPr>
              <a:t>Tunics</a:t>
            </a:r>
          </a:p>
          <a:p>
            <a:pPr marL="1549400" lvl="4" indent="-177800">
              <a:buFont typeface="Arial" pitchFamily="34" charset="0"/>
              <a:buChar char="•"/>
            </a:pPr>
            <a:r>
              <a:rPr lang="en-US" sz="1200" dirty="0">
                <a:solidFill>
                  <a:srgbClr val="002060"/>
                </a:solidFill>
                <a:latin typeface="Georgia" pitchFamily="18" charset="0"/>
              </a:rPr>
              <a:t>Tunica intima</a:t>
            </a:r>
          </a:p>
          <a:p>
            <a:pPr marL="1549400" lvl="4" indent="-177800">
              <a:buFont typeface="Arial" pitchFamily="34" charset="0"/>
              <a:buChar char="•"/>
            </a:pPr>
            <a:r>
              <a:rPr lang="en-US" sz="1200" dirty="0">
                <a:solidFill>
                  <a:srgbClr val="002060"/>
                </a:solidFill>
                <a:latin typeface="Georgia" pitchFamily="18" charset="0"/>
              </a:rPr>
              <a:t>Tunica media</a:t>
            </a:r>
          </a:p>
          <a:p>
            <a:pPr marL="1549400" lvl="4" indent="-177800">
              <a:buFont typeface="Arial" pitchFamily="34" charset="0"/>
              <a:buChar char="•"/>
            </a:pPr>
            <a:r>
              <a:rPr lang="en-US" sz="1200" dirty="0">
                <a:solidFill>
                  <a:srgbClr val="002060"/>
                </a:solidFill>
                <a:latin typeface="Georgia" pitchFamily="18" charset="0"/>
              </a:rPr>
              <a:t>Tunica </a:t>
            </a:r>
            <a:r>
              <a:rPr lang="en-US" sz="1200" dirty="0" err="1">
                <a:solidFill>
                  <a:srgbClr val="002060"/>
                </a:solidFill>
                <a:latin typeface="Georgia" pitchFamily="18" charset="0"/>
              </a:rPr>
              <a:t>externa</a:t>
            </a:r>
            <a:r>
              <a:rPr lang="en-US" sz="1200" dirty="0">
                <a:solidFill>
                  <a:srgbClr val="002060"/>
                </a:solidFill>
                <a:latin typeface="Georgia" pitchFamily="18" charset="0"/>
              </a:rPr>
              <a:t> (adventitia)</a:t>
            </a:r>
          </a:p>
          <a:p>
            <a:pPr marL="1081088" lvl="4" indent="-166688">
              <a:buFont typeface="Arial" pitchFamily="34" charset="0"/>
              <a:buChar char="•"/>
            </a:pPr>
            <a:r>
              <a:rPr lang="en-US" sz="1200" dirty="0">
                <a:solidFill>
                  <a:srgbClr val="002060"/>
                </a:solidFill>
                <a:latin typeface="Georgia" pitchFamily="18" charset="0"/>
              </a:rPr>
              <a:t>Elastic </a:t>
            </a:r>
            <a:r>
              <a:rPr lang="en-US" sz="1200" dirty="0" err="1">
                <a:solidFill>
                  <a:srgbClr val="002060"/>
                </a:solidFill>
                <a:latin typeface="Georgia" pitchFamily="18" charset="0"/>
              </a:rPr>
              <a:t>laminae</a:t>
            </a:r>
            <a:endParaRPr lang="en-US" sz="1200" dirty="0">
              <a:solidFill>
                <a:srgbClr val="002060"/>
              </a:solidFill>
              <a:latin typeface="Georgia" pitchFamily="18" charset="0"/>
            </a:endParaRPr>
          </a:p>
          <a:p>
            <a:pPr marL="1538288" lvl="5" indent="-166688">
              <a:buFont typeface="Arial" pitchFamily="34" charset="0"/>
              <a:buChar char="•"/>
            </a:pPr>
            <a:r>
              <a:rPr lang="en-US" sz="1200" dirty="0">
                <a:solidFill>
                  <a:srgbClr val="002060"/>
                </a:solidFill>
                <a:latin typeface="Georgia" pitchFamily="18" charset="0"/>
              </a:rPr>
              <a:t>Internal elastic  </a:t>
            </a:r>
            <a:r>
              <a:rPr lang="en-US" sz="1200" dirty="0" err="1">
                <a:solidFill>
                  <a:srgbClr val="002060"/>
                </a:solidFill>
                <a:latin typeface="Georgia" pitchFamily="18" charset="0"/>
              </a:rPr>
              <a:t>laminae</a:t>
            </a:r>
            <a:endParaRPr lang="en-US" sz="1200" dirty="0">
              <a:solidFill>
                <a:srgbClr val="002060"/>
              </a:solidFill>
              <a:latin typeface="Georgia" pitchFamily="18" charset="0"/>
            </a:endParaRPr>
          </a:p>
          <a:p>
            <a:pPr marL="1538288" lvl="5" indent="-166688">
              <a:buFont typeface="Arial" pitchFamily="34" charset="0"/>
              <a:buChar char="•"/>
            </a:pPr>
            <a:r>
              <a:rPr lang="en-US" sz="1200" dirty="0">
                <a:solidFill>
                  <a:srgbClr val="002060"/>
                </a:solidFill>
                <a:latin typeface="Georgia" pitchFamily="18" charset="0"/>
              </a:rPr>
              <a:t>External elastic </a:t>
            </a:r>
            <a:r>
              <a:rPr lang="en-US" sz="1200" dirty="0" err="1">
                <a:solidFill>
                  <a:srgbClr val="002060"/>
                </a:solidFill>
                <a:latin typeface="Georgia" pitchFamily="18" charset="0"/>
              </a:rPr>
              <a:t>laminae</a:t>
            </a:r>
            <a:endParaRPr lang="en-US" sz="1200" dirty="0">
              <a:solidFill>
                <a:srgbClr val="002060"/>
              </a:solidFill>
              <a:latin typeface="Georgia" pitchFamily="18" charset="0"/>
            </a:endParaRPr>
          </a:p>
          <a:p>
            <a:pPr marL="1081088" lvl="5" indent="-166688">
              <a:buFont typeface="Arial" pitchFamily="34" charset="0"/>
              <a:buChar char="•"/>
            </a:pPr>
            <a:r>
              <a:rPr lang="en-US" sz="1200" dirty="0">
                <a:solidFill>
                  <a:srgbClr val="002060"/>
                </a:solidFill>
                <a:latin typeface="Georgia" pitchFamily="18" charset="0"/>
              </a:rPr>
              <a:t>Cell types</a:t>
            </a:r>
          </a:p>
          <a:p>
            <a:pPr marL="1538288" lvl="6" indent="-166688">
              <a:buFont typeface="Arial" pitchFamily="34" charset="0"/>
              <a:buChar char="•"/>
            </a:pPr>
            <a:r>
              <a:rPr lang="en-US" sz="1200" dirty="0">
                <a:solidFill>
                  <a:srgbClr val="002060"/>
                </a:solidFill>
                <a:latin typeface="Georgia" pitchFamily="18" charset="0"/>
              </a:rPr>
              <a:t>Fibroblasts</a:t>
            </a:r>
          </a:p>
          <a:p>
            <a:pPr marL="1538288" lvl="6" indent="-166688">
              <a:buFont typeface="Arial" pitchFamily="34" charset="0"/>
              <a:buChar char="•"/>
            </a:pPr>
            <a:r>
              <a:rPr lang="en-US" sz="1200" dirty="0">
                <a:solidFill>
                  <a:srgbClr val="002060"/>
                </a:solidFill>
                <a:latin typeface="Georgia" pitchFamily="18" charset="0"/>
              </a:rPr>
              <a:t>Smooth muscle cells</a:t>
            </a:r>
          </a:p>
          <a:p>
            <a:pPr marL="1538288" lvl="6" indent="-166688">
              <a:buFont typeface="Arial" pitchFamily="34" charset="0"/>
              <a:buChar char="•"/>
            </a:pPr>
            <a:r>
              <a:rPr lang="en-US" sz="1200" dirty="0">
                <a:solidFill>
                  <a:srgbClr val="002060"/>
                </a:solidFill>
                <a:latin typeface="Georgia" pitchFamily="18" charset="0"/>
              </a:rPr>
              <a:t>Endothelial cells</a:t>
            </a:r>
          </a:p>
          <a:p>
            <a:pPr marL="635000" lvl="2" indent="-177800">
              <a:buFont typeface="Arial" pitchFamily="34" charset="0"/>
              <a:buChar char="•"/>
            </a:pPr>
            <a:r>
              <a:rPr lang="en-US" sz="1200" dirty="0">
                <a:solidFill>
                  <a:srgbClr val="002060"/>
                </a:solidFill>
                <a:latin typeface="Georgia" pitchFamily="18" charset="0"/>
              </a:rPr>
              <a:t>Arteries</a:t>
            </a:r>
          </a:p>
          <a:p>
            <a:pPr marL="1092200" lvl="3" indent="-177800">
              <a:buFont typeface="Arial" pitchFamily="34" charset="0"/>
              <a:buChar char="•"/>
            </a:pPr>
            <a:r>
              <a:rPr lang="en-US" sz="1200" dirty="0">
                <a:solidFill>
                  <a:srgbClr val="002060"/>
                </a:solidFill>
                <a:latin typeface="Georgia" pitchFamily="18" charset="0"/>
              </a:rPr>
              <a:t>Elastic (large) arteries</a:t>
            </a:r>
          </a:p>
          <a:p>
            <a:pPr marL="1092200" lvl="3" indent="-177800">
              <a:buFont typeface="Arial" pitchFamily="34" charset="0"/>
              <a:buChar char="•"/>
            </a:pPr>
            <a:r>
              <a:rPr lang="en-US" sz="1200" dirty="0">
                <a:solidFill>
                  <a:srgbClr val="002060"/>
                </a:solidFill>
                <a:latin typeface="Georgia" pitchFamily="18" charset="0"/>
              </a:rPr>
              <a:t>Muscular (medium) arteries</a:t>
            </a:r>
          </a:p>
          <a:p>
            <a:pPr marL="1092200" lvl="3" indent="-177800">
              <a:buFont typeface="Arial" pitchFamily="34" charset="0"/>
              <a:buChar char="•"/>
            </a:pPr>
            <a:r>
              <a:rPr lang="en-US" sz="1200" dirty="0">
                <a:solidFill>
                  <a:srgbClr val="002060"/>
                </a:solidFill>
                <a:latin typeface="Georgia" pitchFamily="18" charset="0"/>
              </a:rPr>
              <a:t>Arterioles</a:t>
            </a:r>
          </a:p>
          <a:p>
            <a:pPr marL="635000" lvl="2" indent="-177800">
              <a:buFont typeface="Arial" pitchFamily="34" charset="0"/>
              <a:buChar char="•"/>
            </a:pPr>
            <a:r>
              <a:rPr lang="en-US" sz="1200" dirty="0">
                <a:solidFill>
                  <a:srgbClr val="002060"/>
                </a:solidFill>
                <a:latin typeface="Georgia" pitchFamily="18" charset="0"/>
              </a:rPr>
              <a:t>Veins</a:t>
            </a:r>
          </a:p>
          <a:p>
            <a:pPr marL="1092200" lvl="3" indent="-177800">
              <a:buFont typeface="Arial" pitchFamily="34" charset="0"/>
              <a:buChar char="•"/>
            </a:pPr>
            <a:r>
              <a:rPr lang="en-US" sz="1200" dirty="0" err="1">
                <a:solidFill>
                  <a:srgbClr val="002060"/>
                </a:solidFill>
                <a:latin typeface="Georgia" pitchFamily="18" charset="0"/>
              </a:rPr>
              <a:t>Venules</a:t>
            </a:r>
            <a:endParaRPr lang="en-US" sz="1200" dirty="0">
              <a:solidFill>
                <a:srgbClr val="002060"/>
              </a:solidFill>
              <a:latin typeface="Georgia" pitchFamily="18" charset="0"/>
            </a:endParaRPr>
          </a:p>
          <a:p>
            <a:pPr marL="1092200" lvl="3" indent="-177800">
              <a:buFont typeface="Arial" pitchFamily="34" charset="0"/>
              <a:buChar char="•"/>
            </a:pPr>
            <a:r>
              <a:rPr lang="en-US" sz="1200" dirty="0">
                <a:solidFill>
                  <a:srgbClr val="002060"/>
                </a:solidFill>
                <a:latin typeface="Georgia" pitchFamily="18" charset="0"/>
              </a:rPr>
              <a:t>Medium veins</a:t>
            </a:r>
          </a:p>
          <a:p>
            <a:pPr marL="1092200" lvl="3" indent="-177800">
              <a:buFont typeface="Arial" pitchFamily="34" charset="0"/>
              <a:buChar char="•"/>
            </a:pPr>
            <a:r>
              <a:rPr lang="en-US" sz="1200" dirty="0">
                <a:solidFill>
                  <a:srgbClr val="002060"/>
                </a:solidFill>
                <a:latin typeface="Georgia" pitchFamily="18" charset="0"/>
              </a:rPr>
              <a:t>Large veins</a:t>
            </a:r>
          </a:p>
          <a:p>
            <a:pPr marL="635000" lvl="2" indent="-177800">
              <a:buFont typeface="Arial" pitchFamily="34" charset="0"/>
              <a:buChar char="•"/>
            </a:pPr>
            <a:r>
              <a:rPr lang="en-US" sz="1200" dirty="0">
                <a:solidFill>
                  <a:srgbClr val="002060"/>
                </a:solidFill>
                <a:latin typeface="Georgia" pitchFamily="18" charset="0"/>
              </a:rPr>
              <a:t>Capillaries</a:t>
            </a:r>
          </a:p>
          <a:p>
            <a:pPr marL="635000" lvl="2" indent="-177800">
              <a:buFont typeface="Arial" pitchFamily="34" charset="0"/>
              <a:buChar char="•"/>
            </a:pPr>
            <a:r>
              <a:rPr lang="en-US" sz="1200" dirty="0">
                <a:solidFill>
                  <a:srgbClr val="002060"/>
                </a:solidFill>
                <a:latin typeface="Georgia" pitchFamily="18" charset="0"/>
              </a:rPr>
              <a:t>Lymphatic channels</a:t>
            </a:r>
          </a:p>
          <a:p>
            <a:pPr marL="635000" lvl="2" indent="-177800">
              <a:buFont typeface="Arial" pitchFamily="34" charset="0"/>
              <a:buChar char="•"/>
            </a:pPr>
            <a:endParaRPr lang="en-US" sz="800" dirty="0">
              <a:solidFill>
                <a:srgbClr val="002060"/>
              </a:solidFill>
              <a:latin typeface="Georgia" pitchFamily="18" charset="0"/>
            </a:endParaRPr>
          </a:p>
          <a:p>
            <a:pPr marL="171450" lvl="0" indent="-171450">
              <a:buFont typeface="Arial" pitchFamily="34" charset="0"/>
              <a:buChar char="•"/>
            </a:pPr>
            <a:r>
              <a:rPr lang="en-US" sz="1200" b="1" dirty="0">
                <a:solidFill>
                  <a:srgbClr val="002060"/>
                </a:solidFill>
                <a:latin typeface="Georgia" pitchFamily="18" charset="0"/>
              </a:rPr>
              <a:t>Distinguish, at the electron microscope level, each of the following::</a:t>
            </a:r>
          </a:p>
          <a:p>
            <a:pPr marL="635000" lvl="2" indent="-177800">
              <a:buFont typeface="Arial" pitchFamily="34" charset="0"/>
              <a:buChar char="•"/>
            </a:pPr>
            <a:endParaRPr lang="en-US" sz="800" dirty="0">
              <a:solidFill>
                <a:srgbClr val="002060"/>
              </a:solidFill>
              <a:latin typeface="Georgia" pitchFamily="18" charset="0"/>
            </a:endParaRPr>
          </a:p>
          <a:p>
            <a:pPr marL="635000" lvl="2" indent="-177800">
              <a:buFont typeface="Arial" pitchFamily="34" charset="0"/>
              <a:buChar char="•"/>
            </a:pPr>
            <a:r>
              <a:rPr lang="en-US" sz="1200" dirty="0">
                <a:solidFill>
                  <a:srgbClr val="002060"/>
                </a:solidFill>
                <a:latin typeface="Georgia" pitchFamily="18" charset="0"/>
              </a:rPr>
              <a:t>Capillaries</a:t>
            </a:r>
          </a:p>
          <a:p>
            <a:pPr marL="1092200" lvl="3" indent="-177800">
              <a:buFont typeface="Arial" pitchFamily="34" charset="0"/>
              <a:buChar char="•"/>
            </a:pPr>
            <a:r>
              <a:rPr lang="en-US" sz="1200" dirty="0">
                <a:solidFill>
                  <a:srgbClr val="002060"/>
                </a:solidFill>
                <a:latin typeface="Georgia" pitchFamily="18" charset="0"/>
              </a:rPr>
              <a:t>Continuous</a:t>
            </a:r>
          </a:p>
          <a:p>
            <a:pPr marL="1092200" lvl="3" indent="-177800">
              <a:buFont typeface="Arial" pitchFamily="34" charset="0"/>
              <a:buChar char="•"/>
            </a:pPr>
            <a:r>
              <a:rPr lang="en-US" sz="1200" dirty="0">
                <a:solidFill>
                  <a:srgbClr val="002060"/>
                </a:solidFill>
                <a:latin typeface="Georgia" pitchFamily="18" charset="0"/>
              </a:rPr>
              <a:t>Fenestrated</a:t>
            </a:r>
          </a:p>
          <a:p>
            <a:pPr marL="1092200" lvl="3" indent="-177800">
              <a:buFont typeface="Arial" pitchFamily="34" charset="0"/>
              <a:buChar char="•"/>
            </a:pPr>
            <a:r>
              <a:rPr lang="en-US" sz="1200" dirty="0">
                <a:solidFill>
                  <a:srgbClr val="002060"/>
                </a:solidFill>
                <a:latin typeface="Georgia" pitchFamily="18" charset="0"/>
              </a:rPr>
              <a:t>Discontinuous</a:t>
            </a:r>
          </a:p>
          <a:p>
            <a:pPr marL="631825" lvl="3" indent="-168275">
              <a:buFont typeface="Arial" pitchFamily="34" charset="0"/>
              <a:buChar char="•"/>
            </a:pPr>
            <a:r>
              <a:rPr lang="en-US" sz="1200" dirty="0">
                <a:solidFill>
                  <a:srgbClr val="002060"/>
                </a:solidFill>
                <a:latin typeface="Georgia" pitchFamily="18" charset="0"/>
              </a:rPr>
              <a:t>Cells</a:t>
            </a:r>
          </a:p>
          <a:p>
            <a:pPr marL="1089025" lvl="4" indent="-168275">
              <a:buFont typeface="Arial" pitchFamily="34" charset="0"/>
              <a:buChar char="•"/>
            </a:pPr>
            <a:r>
              <a:rPr lang="en-US" sz="1200" dirty="0">
                <a:solidFill>
                  <a:srgbClr val="002060"/>
                </a:solidFill>
                <a:latin typeface="Georgia" pitchFamily="18" charset="0"/>
              </a:rPr>
              <a:t>Endothelial cells</a:t>
            </a:r>
          </a:p>
          <a:p>
            <a:pPr marL="1089025" lvl="4" indent="-168275">
              <a:buFont typeface="Arial" pitchFamily="34" charset="0"/>
              <a:buChar char="•"/>
            </a:pPr>
            <a:r>
              <a:rPr lang="en-US" sz="1200" dirty="0" err="1">
                <a:solidFill>
                  <a:srgbClr val="002060"/>
                </a:solidFill>
                <a:latin typeface="Georgia" pitchFamily="18" charset="0"/>
              </a:rPr>
              <a:t>Pericytes</a:t>
            </a:r>
            <a:r>
              <a:rPr lang="en-US" sz="1200" dirty="0">
                <a:solidFill>
                  <a:srgbClr val="002060"/>
                </a:solidFill>
                <a:latin typeface="Georgia" pitchFamily="18" charset="0"/>
              </a:rPr>
              <a:t> </a:t>
            </a:r>
          </a:p>
        </p:txBody>
      </p:sp>
    </p:spTree>
    <p:extLst>
      <p:ext uri="{BB962C8B-B14F-4D97-AF65-F5344CB8AC3E}">
        <p14:creationId xmlns:p14="http://schemas.microsoft.com/office/powerpoint/2010/main" val="22350312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094713" y="-231692"/>
            <a:ext cx="4918780" cy="7889007"/>
          </a:xfrm>
          <a:prstGeom prst="rect">
            <a:avLst/>
          </a:prstGeom>
        </p:spPr>
      </p:pic>
      <p:sp>
        <p:nvSpPr>
          <p:cNvPr id="8" name="Rectangle 7"/>
          <p:cNvSpPr/>
          <p:nvPr/>
        </p:nvSpPr>
        <p:spPr>
          <a:xfrm>
            <a:off x="1524000" y="39469"/>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5135"/>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a:t>
            </a:r>
          </a:p>
        </p:txBody>
      </p:sp>
      <p:sp>
        <p:nvSpPr>
          <p:cNvPr id="15" name="Rectangle 14"/>
          <p:cNvSpPr/>
          <p:nvPr/>
        </p:nvSpPr>
        <p:spPr>
          <a:xfrm>
            <a:off x="2438400" y="1422735"/>
            <a:ext cx="2324100" cy="1200329"/>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FF00"/>
                </a:solidFill>
                <a:effectLst>
                  <a:outerShdw blurRad="50800" dist="39000" dir="5460000" algn="tl">
                    <a:srgbClr val="000000">
                      <a:alpha val="38000"/>
                    </a:srgbClr>
                  </a:outerShdw>
                </a:effectLst>
              </a:rPr>
              <a:t>Peripheral nerve</a:t>
            </a:r>
          </a:p>
        </p:txBody>
      </p:sp>
      <p:sp>
        <p:nvSpPr>
          <p:cNvPr id="4" name="Freeform 3"/>
          <p:cNvSpPr/>
          <p:nvPr/>
        </p:nvSpPr>
        <p:spPr>
          <a:xfrm>
            <a:off x="6175169" y="2945081"/>
            <a:ext cx="1655202" cy="1246909"/>
          </a:xfrm>
          <a:custGeom>
            <a:avLst/>
            <a:gdLst>
              <a:gd name="connsiteX0" fmla="*/ 700644 w 1655202"/>
              <a:gd name="connsiteY0" fmla="*/ 47501 h 1246909"/>
              <a:gd name="connsiteX1" fmla="*/ 605641 w 1655202"/>
              <a:gd name="connsiteY1" fmla="*/ 59376 h 1246909"/>
              <a:gd name="connsiteX2" fmla="*/ 534389 w 1655202"/>
              <a:gd name="connsiteY2" fmla="*/ 83127 h 1246909"/>
              <a:gd name="connsiteX3" fmla="*/ 498763 w 1655202"/>
              <a:gd name="connsiteY3" fmla="*/ 95002 h 1246909"/>
              <a:gd name="connsiteX4" fmla="*/ 439387 w 1655202"/>
              <a:gd name="connsiteY4" fmla="*/ 106877 h 1246909"/>
              <a:gd name="connsiteX5" fmla="*/ 403761 w 1655202"/>
              <a:gd name="connsiteY5" fmla="*/ 118753 h 1246909"/>
              <a:gd name="connsiteX6" fmla="*/ 356260 w 1655202"/>
              <a:gd name="connsiteY6" fmla="*/ 130628 h 1246909"/>
              <a:gd name="connsiteX7" fmla="*/ 320634 w 1655202"/>
              <a:gd name="connsiteY7" fmla="*/ 142503 h 1246909"/>
              <a:gd name="connsiteX8" fmla="*/ 261257 w 1655202"/>
              <a:gd name="connsiteY8" fmla="*/ 154379 h 1246909"/>
              <a:gd name="connsiteX9" fmla="*/ 190005 w 1655202"/>
              <a:gd name="connsiteY9" fmla="*/ 213755 h 1246909"/>
              <a:gd name="connsiteX10" fmla="*/ 118753 w 1655202"/>
              <a:gd name="connsiteY10" fmla="*/ 285007 h 1246909"/>
              <a:gd name="connsiteX11" fmla="*/ 71252 w 1655202"/>
              <a:gd name="connsiteY11" fmla="*/ 356259 h 1246909"/>
              <a:gd name="connsiteX12" fmla="*/ 59376 w 1655202"/>
              <a:gd name="connsiteY12" fmla="*/ 391885 h 1246909"/>
              <a:gd name="connsiteX13" fmla="*/ 11875 w 1655202"/>
              <a:gd name="connsiteY13" fmla="*/ 463137 h 1246909"/>
              <a:gd name="connsiteX14" fmla="*/ 0 w 1655202"/>
              <a:gd name="connsiteY14" fmla="*/ 510638 h 1246909"/>
              <a:gd name="connsiteX15" fmla="*/ 23750 w 1655202"/>
              <a:gd name="connsiteY15" fmla="*/ 724394 h 1246909"/>
              <a:gd name="connsiteX16" fmla="*/ 35626 w 1655202"/>
              <a:gd name="connsiteY16" fmla="*/ 760020 h 1246909"/>
              <a:gd name="connsiteX17" fmla="*/ 83127 w 1655202"/>
              <a:gd name="connsiteY17" fmla="*/ 843148 h 1246909"/>
              <a:gd name="connsiteX18" fmla="*/ 130628 w 1655202"/>
              <a:gd name="connsiteY18" fmla="*/ 914400 h 1246909"/>
              <a:gd name="connsiteX19" fmla="*/ 190005 w 1655202"/>
              <a:gd name="connsiteY19" fmla="*/ 997527 h 1246909"/>
              <a:gd name="connsiteX20" fmla="*/ 213756 w 1655202"/>
              <a:gd name="connsiteY20" fmla="*/ 1033153 h 1246909"/>
              <a:gd name="connsiteX21" fmla="*/ 320634 w 1655202"/>
              <a:gd name="connsiteY21" fmla="*/ 1092529 h 1246909"/>
              <a:gd name="connsiteX22" fmla="*/ 391886 w 1655202"/>
              <a:gd name="connsiteY22" fmla="*/ 1151906 h 1246909"/>
              <a:gd name="connsiteX23" fmla="*/ 463137 w 1655202"/>
              <a:gd name="connsiteY23" fmla="*/ 1199407 h 1246909"/>
              <a:gd name="connsiteX24" fmla="*/ 546265 w 1655202"/>
              <a:gd name="connsiteY24" fmla="*/ 1246909 h 1246909"/>
              <a:gd name="connsiteX25" fmla="*/ 855023 w 1655202"/>
              <a:gd name="connsiteY25" fmla="*/ 1223158 h 1246909"/>
              <a:gd name="connsiteX26" fmla="*/ 890649 w 1655202"/>
              <a:gd name="connsiteY26" fmla="*/ 1211283 h 1246909"/>
              <a:gd name="connsiteX27" fmla="*/ 1021278 w 1655202"/>
              <a:gd name="connsiteY27" fmla="*/ 1163781 h 1246909"/>
              <a:gd name="connsiteX28" fmla="*/ 1056904 w 1655202"/>
              <a:gd name="connsiteY28" fmla="*/ 1151906 h 1246909"/>
              <a:gd name="connsiteX29" fmla="*/ 1116280 w 1655202"/>
              <a:gd name="connsiteY29" fmla="*/ 1128155 h 1246909"/>
              <a:gd name="connsiteX30" fmla="*/ 1175657 w 1655202"/>
              <a:gd name="connsiteY30" fmla="*/ 1116280 h 1246909"/>
              <a:gd name="connsiteX31" fmla="*/ 1223158 w 1655202"/>
              <a:gd name="connsiteY31" fmla="*/ 1104405 h 1246909"/>
              <a:gd name="connsiteX32" fmla="*/ 1294410 w 1655202"/>
              <a:gd name="connsiteY32" fmla="*/ 1080654 h 1246909"/>
              <a:gd name="connsiteX33" fmla="*/ 1365662 w 1655202"/>
              <a:gd name="connsiteY33" fmla="*/ 1033153 h 1246909"/>
              <a:gd name="connsiteX34" fmla="*/ 1401288 w 1655202"/>
              <a:gd name="connsiteY34" fmla="*/ 1009402 h 1246909"/>
              <a:gd name="connsiteX35" fmla="*/ 1436914 w 1655202"/>
              <a:gd name="connsiteY35" fmla="*/ 973776 h 1246909"/>
              <a:gd name="connsiteX36" fmla="*/ 1460665 w 1655202"/>
              <a:gd name="connsiteY36" fmla="*/ 938150 h 1246909"/>
              <a:gd name="connsiteX37" fmla="*/ 1496291 w 1655202"/>
              <a:gd name="connsiteY37" fmla="*/ 914400 h 1246909"/>
              <a:gd name="connsiteX38" fmla="*/ 1520041 w 1655202"/>
              <a:gd name="connsiteY38" fmla="*/ 878774 h 1246909"/>
              <a:gd name="connsiteX39" fmla="*/ 1555667 w 1655202"/>
              <a:gd name="connsiteY39" fmla="*/ 855023 h 1246909"/>
              <a:gd name="connsiteX40" fmla="*/ 1591293 w 1655202"/>
              <a:gd name="connsiteY40" fmla="*/ 819397 h 1246909"/>
              <a:gd name="connsiteX41" fmla="*/ 1638795 w 1655202"/>
              <a:gd name="connsiteY41" fmla="*/ 700644 h 1246909"/>
              <a:gd name="connsiteX42" fmla="*/ 1638795 w 1655202"/>
              <a:gd name="connsiteY42" fmla="*/ 415636 h 1246909"/>
              <a:gd name="connsiteX43" fmla="*/ 1615044 w 1655202"/>
              <a:gd name="connsiteY43" fmla="*/ 320633 h 1246909"/>
              <a:gd name="connsiteX44" fmla="*/ 1567543 w 1655202"/>
              <a:gd name="connsiteY44" fmla="*/ 249381 h 1246909"/>
              <a:gd name="connsiteX45" fmla="*/ 1520041 w 1655202"/>
              <a:gd name="connsiteY45" fmla="*/ 213755 h 1246909"/>
              <a:gd name="connsiteX46" fmla="*/ 1484415 w 1655202"/>
              <a:gd name="connsiteY46" fmla="*/ 190005 h 1246909"/>
              <a:gd name="connsiteX47" fmla="*/ 1448789 w 1655202"/>
              <a:gd name="connsiteY47" fmla="*/ 154379 h 1246909"/>
              <a:gd name="connsiteX48" fmla="*/ 1413163 w 1655202"/>
              <a:gd name="connsiteY48" fmla="*/ 142503 h 1246909"/>
              <a:gd name="connsiteX49" fmla="*/ 1377537 w 1655202"/>
              <a:gd name="connsiteY49" fmla="*/ 118753 h 1246909"/>
              <a:gd name="connsiteX50" fmla="*/ 1258784 w 1655202"/>
              <a:gd name="connsiteY50" fmla="*/ 83127 h 1246909"/>
              <a:gd name="connsiteX51" fmla="*/ 1211283 w 1655202"/>
              <a:gd name="connsiteY51" fmla="*/ 59376 h 1246909"/>
              <a:gd name="connsiteX52" fmla="*/ 1151906 w 1655202"/>
              <a:gd name="connsiteY52" fmla="*/ 47501 h 1246909"/>
              <a:gd name="connsiteX53" fmla="*/ 1116280 w 1655202"/>
              <a:gd name="connsiteY53" fmla="*/ 35625 h 1246909"/>
              <a:gd name="connsiteX54" fmla="*/ 1033153 w 1655202"/>
              <a:gd name="connsiteY54" fmla="*/ 23750 h 1246909"/>
              <a:gd name="connsiteX55" fmla="*/ 973776 w 1655202"/>
              <a:gd name="connsiteY55" fmla="*/ 11875 h 1246909"/>
              <a:gd name="connsiteX56" fmla="*/ 890649 w 1655202"/>
              <a:gd name="connsiteY56" fmla="*/ 0 h 1246909"/>
              <a:gd name="connsiteX57" fmla="*/ 629392 w 1655202"/>
              <a:gd name="connsiteY57" fmla="*/ 23750 h 1246909"/>
              <a:gd name="connsiteX58" fmla="*/ 617517 w 1655202"/>
              <a:gd name="connsiteY58" fmla="*/ 59376 h 124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655202" h="1246909">
                <a:moveTo>
                  <a:pt x="700644" y="47501"/>
                </a:moveTo>
                <a:cubicBezTo>
                  <a:pt x="668976" y="51459"/>
                  <a:pt x="636847" y="52689"/>
                  <a:pt x="605641" y="59376"/>
                </a:cubicBezTo>
                <a:cubicBezTo>
                  <a:pt x="581161" y="64622"/>
                  <a:pt x="558140" y="75210"/>
                  <a:pt x="534389" y="83127"/>
                </a:cubicBezTo>
                <a:cubicBezTo>
                  <a:pt x="522514" y="87085"/>
                  <a:pt x="511038" y="92547"/>
                  <a:pt x="498763" y="95002"/>
                </a:cubicBezTo>
                <a:cubicBezTo>
                  <a:pt x="478971" y="98960"/>
                  <a:pt x="458968" y="101982"/>
                  <a:pt x="439387" y="106877"/>
                </a:cubicBezTo>
                <a:cubicBezTo>
                  <a:pt x="427243" y="109913"/>
                  <a:pt x="415797" y="115314"/>
                  <a:pt x="403761" y="118753"/>
                </a:cubicBezTo>
                <a:cubicBezTo>
                  <a:pt x="388068" y="123237"/>
                  <a:pt x="371953" y="126144"/>
                  <a:pt x="356260" y="130628"/>
                </a:cubicBezTo>
                <a:cubicBezTo>
                  <a:pt x="344224" y="134067"/>
                  <a:pt x="332778" y="139467"/>
                  <a:pt x="320634" y="142503"/>
                </a:cubicBezTo>
                <a:cubicBezTo>
                  <a:pt x="301052" y="147398"/>
                  <a:pt x="281049" y="150420"/>
                  <a:pt x="261257" y="154379"/>
                </a:cubicBezTo>
                <a:cubicBezTo>
                  <a:pt x="172811" y="213341"/>
                  <a:pt x="281433" y="137564"/>
                  <a:pt x="190005" y="213755"/>
                </a:cubicBezTo>
                <a:cubicBezTo>
                  <a:pt x="128424" y="265073"/>
                  <a:pt x="176098" y="203085"/>
                  <a:pt x="118753" y="285007"/>
                </a:cubicBezTo>
                <a:cubicBezTo>
                  <a:pt x="102384" y="308392"/>
                  <a:pt x="80279" y="329179"/>
                  <a:pt x="71252" y="356259"/>
                </a:cubicBezTo>
                <a:cubicBezTo>
                  <a:pt x="67293" y="368134"/>
                  <a:pt x="65455" y="380943"/>
                  <a:pt x="59376" y="391885"/>
                </a:cubicBezTo>
                <a:cubicBezTo>
                  <a:pt x="45513" y="416838"/>
                  <a:pt x="11875" y="463137"/>
                  <a:pt x="11875" y="463137"/>
                </a:cubicBezTo>
                <a:cubicBezTo>
                  <a:pt x="7917" y="478971"/>
                  <a:pt x="0" y="494317"/>
                  <a:pt x="0" y="510638"/>
                </a:cubicBezTo>
                <a:cubicBezTo>
                  <a:pt x="0" y="604380"/>
                  <a:pt x="2230" y="649075"/>
                  <a:pt x="23750" y="724394"/>
                </a:cubicBezTo>
                <a:cubicBezTo>
                  <a:pt x="27189" y="736430"/>
                  <a:pt x="30695" y="748514"/>
                  <a:pt x="35626" y="760020"/>
                </a:cubicBezTo>
                <a:cubicBezTo>
                  <a:pt x="53709" y="802213"/>
                  <a:pt x="59271" y="807365"/>
                  <a:pt x="83127" y="843148"/>
                </a:cubicBezTo>
                <a:cubicBezTo>
                  <a:pt x="114333" y="967974"/>
                  <a:pt x="67545" y="826084"/>
                  <a:pt x="130628" y="914400"/>
                </a:cubicBezTo>
                <a:cubicBezTo>
                  <a:pt x="203257" y="1016079"/>
                  <a:pt x="107466" y="942500"/>
                  <a:pt x="190005" y="997527"/>
                </a:cubicBezTo>
                <a:cubicBezTo>
                  <a:pt x="197922" y="1009402"/>
                  <a:pt x="203015" y="1023755"/>
                  <a:pt x="213756" y="1033153"/>
                </a:cubicBezTo>
                <a:cubicBezTo>
                  <a:pt x="264013" y="1077128"/>
                  <a:pt x="271702" y="1076219"/>
                  <a:pt x="320634" y="1092529"/>
                </a:cubicBezTo>
                <a:cubicBezTo>
                  <a:pt x="447942" y="1177402"/>
                  <a:pt x="254729" y="1045228"/>
                  <a:pt x="391886" y="1151906"/>
                </a:cubicBezTo>
                <a:cubicBezTo>
                  <a:pt x="414418" y="1169431"/>
                  <a:pt x="439387" y="1183573"/>
                  <a:pt x="463137" y="1199407"/>
                </a:cubicBezTo>
                <a:cubicBezTo>
                  <a:pt x="513494" y="1232978"/>
                  <a:pt x="485996" y="1216775"/>
                  <a:pt x="546265" y="1246909"/>
                </a:cubicBezTo>
                <a:cubicBezTo>
                  <a:pt x="635324" y="1242221"/>
                  <a:pt x="758483" y="1242465"/>
                  <a:pt x="855023" y="1223158"/>
                </a:cubicBezTo>
                <a:cubicBezTo>
                  <a:pt x="867298" y="1220703"/>
                  <a:pt x="878774" y="1215241"/>
                  <a:pt x="890649" y="1211283"/>
                </a:cubicBezTo>
                <a:cubicBezTo>
                  <a:pt x="965331" y="1161494"/>
                  <a:pt x="885222" y="1209132"/>
                  <a:pt x="1021278" y="1163781"/>
                </a:cubicBezTo>
                <a:cubicBezTo>
                  <a:pt x="1033153" y="1159823"/>
                  <a:pt x="1045183" y="1156301"/>
                  <a:pt x="1056904" y="1151906"/>
                </a:cubicBezTo>
                <a:cubicBezTo>
                  <a:pt x="1076863" y="1144421"/>
                  <a:pt x="1095862" y="1134280"/>
                  <a:pt x="1116280" y="1128155"/>
                </a:cubicBezTo>
                <a:cubicBezTo>
                  <a:pt x="1135613" y="1122355"/>
                  <a:pt x="1155953" y="1120658"/>
                  <a:pt x="1175657" y="1116280"/>
                </a:cubicBezTo>
                <a:cubicBezTo>
                  <a:pt x="1191589" y="1112740"/>
                  <a:pt x="1207525" y="1109095"/>
                  <a:pt x="1223158" y="1104405"/>
                </a:cubicBezTo>
                <a:cubicBezTo>
                  <a:pt x="1247138" y="1097211"/>
                  <a:pt x="1294410" y="1080654"/>
                  <a:pt x="1294410" y="1080654"/>
                </a:cubicBezTo>
                <a:lnTo>
                  <a:pt x="1365662" y="1033153"/>
                </a:lnTo>
                <a:cubicBezTo>
                  <a:pt x="1377537" y="1025236"/>
                  <a:pt x="1391196" y="1019494"/>
                  <a:pt x="1401288" y="1009402"/>
                </a:cubicBezTo>
                <a:cubicBezTo>
                  <a:pt x="1413163" y="997527"/>
                  <a:pt x="1426163" y="986678"/>
                  <a:pt x="1436914" y="973776"/>
                </a:cubicBezTo>
                <a:cubicBezTo>
                  <a:pt x="1446051" y="962812"/>
                  <a:pt x="1450573" y="948242"/>
                  <a:pt x="1460665" y="938150"/>
                </a:cubicBezTo>
                <a:cubicBezTo>
                  <a:pt x="1470757" y="928058"/>
                  <a:pt x="1484416" y="922317"/>
                  <a:pt x="1496291" y="914400"/>
                </a:cubicBezTo>
                <a:cubicBezTo>
                  <a:pt x="1504208" y="902525"/>
                  <a:pt x="1509949" y="888866"/>
                  <a:pt x="1520041" y="878774"/>
                </a:cubicBezTo>
                <a:cubicBezTo>
                  <a:pt x="1530133" y="868682"/>
                  <a:pt x="1544703" y="864160"/>
                  <a:pt x="1555667" y="855023"/>
                </a:cubicBezTo>
                <a:cubicBezTo>
                  <a:pt x="1568569" y="844272"/>
                  <a:pt x="1579418" y="831272"/>
                  <a:pt x="1591293" y="819397"/>
                </a:cubicBezTo>
                <a:cubicBezTo>
                  <a:pt x="1620642" y="731351"/>
                  <a:pt x="1603848" y="770537"/>
                  <a:pt x="1638795" y="700644"/>
                </a:cubicBezTo>
                <a:cubicBezTo>
                  <a:pt x="1664012" y="574554"/>
                  <a:pt x="1657058" y="634787"/>
                  <a:pt x="1638795" y="415636"/>
                </a:cubicBezTo>
                <a:cubicBezTo>
                  <a:pt x="1637763" y="403253"/>
                  <a:pt x="1625054" y="338651"/>
                  <a:pt x="1615044" y="320633"/>
                </a:cubicBezTo>
                <a:cubicBezTo>
                  <a:pt x="1601182" y="295680"/>
                  <a:pt x="1590379" y="266508"/>
                  <a:pt x="1567543" y="249381"/>
                </a:cubicBezTo>
                <a:cubicBezTo>
                  <a:pt x="1551709" y="237506"/>
                  <a:pt x="1536147" y="225259"/>
                  <a:pt x="1520041" y="213755"/>
                </a:cubicBezTo>
                <a:cubicBezTo>
                  <a:pt x="1508427" y="205460"/>
                  <a:pt x="1495379" y="199142"/>
                  <a:pt x="1484415" y="190005"/>
                </a:cubicBezTo>
                <a:cubicBezTo>
                  <a:pt x="1471513" y="179254"/>
                  <a:pt x="1462763" y="163695"/>
                  <a:pt x="1448789" y="154379"/>
                </a:cubicBezTo>
                <a:cubicBezTo>
                  <a:pt x="1438374" y="147435"/>
                  <a:pt x="1424359" y="148101"/>
                  <a:pt x="1413163" y="142503"/>
                </a:cubicBezTo>
                <a:cubicBezTo>
                  <a:pt x="1400398" y="136120"/>
                  <a:pt x="1390579" y="124550"/>
                  <a:pt x="1377537" y="118753"/>
                </a:cubicBezTo>
                <a:cubicBezTo>
                  <a:pt x="1340358" y="102229"/>
                  <a:pt x="1298266" y="92997"/>
                  <a:pt x="1258784" y="83127"/>
                </a:cubicBezTo>
                <a:cubicBezTo>
                  <a:pt x="1242950" y="75210"/>
                  <a:pt x="1228077" y="64974"/>
                  <a:pt x="1211283" y="59376"/>
                </a:cubicBezTo>
                <a:cubicBezTo>
                  <a:pt x="1192135" y="52993"/>
                  <a:pt x="1171488" y="52396"/>
                  <a:pt x="1151906" y="47501"/>
                </a:cubicBezTo>
                <a:cubicBezTo>
                  <a:pt x="1139762" y="44465"/>
                  <a:pt x="1128555" y="38080"/>
                  <a:pt x="1116280" y="35625"/>
                </a:cubicBezTo>
                <a:cubicBezTo>
                  <a:pt x="1088833" y="30136"/>
                  <a:pt x="1060762" y="28351"/>
                  <a:pt x="1033153" y="23750"/>
                </a:cubicBezTo>
                <a:cubicBezTo>
                  <a:pt x="1013243" y="20432"/>
                  <a:pt x="993686" y="15193"/>
                  <a:pt x="973776" y="11875"/>
                </a:cubicBezTo>
                <a:cubicBezTo>
                  <a:pt x="946167" y="7274"/>
                  <a:pt x="918358" y="3958"/>
                  <a:pt x="890649" y="0"/>
                </a:cubicBezTo>
                <a:cubicBezTo>
                  <a:pt x="803563" y="7917"/>
                  <a:pt x="714841" y="5174"/>
                  <a:pt x="629392" y="23750"/>
                </a:cubicBezTo>
                <a:cubicBezTo>
                  <a:pt x="617160" y="26409"/>
                  <a:pt x="617517" y="59376"/>
                  <a:pt x="617517" y="59376"/>
                </a:cubicBezTo>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986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031174"/>
            <a:ext cx="6915971" cy="5497906"/>
          </a:xfrm>
          <a:prstGeom prst="rect">
            <a:avLst/>
          </a:prstGeom>
        </p:spPr>
      </p:pic>
      <p:sp>
        <p:nvSpPr>
          <p:cNvPr id="8" name="Rectangle 7"/>
          <p:cNvSpPr/>
          <p:nvPr/>
        </p:nvSpPr>
        <p:spPr>
          <a:xfrm>
            <a:off x="1524000" y="39469"/>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5135"/>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a:t>
            </a:r>
          </a:p>
        </p:txBody>
      </p:sp>
      <p:sp>
        <p:nvSpPr>
          <p:cNvPr id="15" name="Rectangle 14"/>
          <p:cNvSpPr/>
          <p:nvPr/>
        </p:nvSpPr>
        <p:spPr>
          <a:xfrm>
            <a:off x="762000" y="3133796"/>
            <a:ext cx="2324100" cy="646331"/>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err="1">
                <a:ln w="11430"/>
                <a:solidFill>
                  <a:srgbClr val="FFFF00"/>
                </a:solidFill>
                <a:effectLst>
                  <a:outerShdw blurRad="50800" dist="39000" dir="5460000" algn="tl">
                    <a:srgbClr val="000000">
                      <a:alpha val="38000"/>
                    </a:srgbClr>
                  </a:outerShdw>
                </a:effectLst>
              </a:rPr>
              <a:t>venule</a:t>
            </a:r>
            <a:endParaRPr lang="en-US" sz="3600" b="1" dirty="0">
              <a:ln w="11430"/>
              <a:solidFill>
                <a:srgbClr val="FFFF00"/>
              </a:solidFill>
              <a:effectLst>
                <a:outerShdw blurRad="50800" dist="39000" dir="5460000" algn="tl">
                  <a:srgbClr val="000000">
                    <a:alpha val="38000"/>
                  </a:srgbClr>
                </a:outerShdw>
              </a:effectLst>
            </a:endParaRPr>
          </a:p>
        </p:txBody>
      </p:sp>
      <p:sp>
        <p:nvSpPr>
          <p:cNvPr id="2" name="Freeform 1"/>
          <p:cNvSpPr/>
          <p:nvPr/>
        </p:nvSpPr>
        <p:spPr>
          <a:xfrm>
            <a:off x="2481943" y="3669475"/>
            <a:ext cx="2280436" cy="1745673"/>
          </a:xfrm>
          <a:custGeom>
            <a:avLst/>
            <a:gdLst>
              <a:gd name="connsiteX0" fmla="*/ 1080654 w 2280436"/>
              <a:gd name="connsiteY0" fmla="*/ 0 h 1745673"/>
              <a:gd name="connsiteX1" fmla="*/ 855023 w 2280436"/>
              <a:gd name="connsiteY1" fmla="*/ 23751 h 1745673"/>
              <a:gd name="connsiteX2" fmla="*/ 688769 w 2280436"/>
              <a:gd name="connsiteY2" fmla="*/ 47502 h 1745673"/>
              <a:gd name="connsiteX3" fmla="*/ 593766 w 2280436"/>
              <a:gd name="connsiteY3" fmla="*/ 59377 h 1745673"/>
              <a:gd name="connsiteX4" fmla="*/ 510639 w 2280436"/>
              <a:gd name="connsiteY4" fmla="*/ 83128 h 1745673"/>
              <a:gd name="connsiteX5" fmla="*/ 427512 w 2280436"/>
              <a:gd name="connsiteY5" fmla="*/ 130629 h 1745673"/>
              <a:gd name="connsiteX6" fmla="*/ 391886 w 2280436"/>
              <a:gd name="connsiteY6" fmla="*/ 142504 h 1745673"/>
              <a:gd name="connsiteX7" fmla="*/ 356260 w 2280436"/>
              <a:gd name="connsiteY7" fmla="*/ 178130 h 1745673"/>
              <a:gd name="connsiteX8" fmla="*/ 320634 w 2280436"/>
              <a:gd name="connsiteY8" fmla="*/ 201881 h 1745673"/>
              <a:gd name="connsiteX9" fmla="*/ 261257 w 2280436"/>
              <a:gd name="connsiteY9" fmla="*/ 261257 h 1745673"/>
              <a:gd name="connsiteX10" fmla="*/ 237506 w 2280436"/>
              <a:gd name="connsiteY10" fmla="*/ 296883 h 1745673"/>
              <a:gd name="connsiteX11" fmla="*/ 166254 w 2280436"/>
              <a:gd name="connsiteY11" fmla="*/ 368135 h 1745673"/>
              <a:gd name="connsiteX12" fmla="*/ 118753 w 2280436"/>
              <a:gd name="connsiteY12" fmla="*/ 439387 h 1745673"/>
              <a:gd name="connsiteX13" fmla="*/ 95002 w 2280436"/>
              <a:gd name="connsiteY13" fmla="*/ 475013 h 1745673"/>
              <a:gd name="connsiteX14" fmla="*/ 83127 w 2280436"/>
              <a:gd name="connsiteY14" fmla="*/ 510639 h 1745673"/>
              <a:gd name="connsiteX15" fmla="*/ 35626 w 2280436"/>
              <a:gd name="connsiteY15" fmla="*/ 581891 h 1745673"/>
              <a:gd name="connsiteX16" fmla="*/ 23751 w 2280436"/>
              <a:gd name="connsiteY16" fmla="*/ 641268 h 1745673"/>
              <a:gd name="connsiteX17" fmla="*/ 11875 w 2280436"/>
              <a:gd name="connsiteY17" fmla="*/ 688769 h 1745673"/>
              <a:gd name="connsiteX18" fmla="*/ 0 w 2280436"/>
              <a:gd name="connsiteY18" fmla="*/ 760021 h 1745673"/>
              <a:gd name="connsiteX19" fmla="*/ 23751 w 2280436"/>
              <a:gd name="connsiteY19" fmla="*/ 1140031 h 1745673"/>
              <a:gd name="connsiteX20" fmla="*/ 47501 w 2280436"/>
              <a:gd name="connsiteY20" fmla="*/ 1211283 h 1745673"/>
              <a:gd name="connsiteX21" fmla="*/ 71252 w 2280436"/>
              <a:gd name="connsiteY21" fmla="*/ 1258785 h 1745673"/>
              <a:gd name="connsiteX22" fmla="*/ 106878 w 2280436"/>
              <a:gd name="connsiteY22" fmla="*/ 1341912 h 1745673"/>
              <a:gd name="connsiteX23" fmla="*/ 154379 w 2280436"/>
              <a:gd name="connsiteY23" fmla="*/ 1413164 h 1745673"/>
              <a:gd name="connsiteX24" fmla="*/ 190005 w 2280436"/>
              <a:gd name="connsiteY24" fmla="*/ 1484416 h 1745673"/>
              <a:gd name="connsiteX25" fmla="*/ 225631 w 2280436"/>
              <a:gd name="connsiteY25" fmla="*/ 1508167 h 1745673"/>
              <a:gd name="connsiteX26" fmla="*/ 296883 w 2280436"/>
              <a:gd name="connsiteY26" fmla="*/ 1579419 h 1745673"/>
              <a:gd name="connsiteX27" fmla="*/ 320634 w 2280436"/>
              <a:gd name="connsiteY27" fmla="*/ 1615044 h 1745673"/>
              <a:gd name="connsiteX28" fmla="*/ 391886 w 2280436"/>
              <a:gd name="connsiteY28" fmla="*/ 1662546 h 1745673"/>
              <a:gd name="connsiteX29" fmla="*/ 463138 w 2280436"/>
              <a:gd name="connsiteY29" fmla="*/ 1698172 h 1745673"/>
              <a:gd name="connsiteX30" fmla="*/ 558140 w 2280436"/>
              <a:gd name="connsiteY30" fmla="*/ 1733798 h 1745673"/>
              <a:gd name="connsiteX31" fmla="*/ 617517 w 2280436"/>
              <a:gd name="connsiteY31" fmla="*/ 1745673 h 1745673"/>
              <a:gd name="connsiteX32" fmla="*/ 926275 w 2280436"/>
              <a:gd name="connsiteY32" fmla="*/ 1733798 h 1745673"/>
              <a:gd name="connsiteX33" fmla="*/ 1009402 w 2280436"/>
              <a:gd name="connsiteY33" fmla="*/ 1710047 h 1745673"/>
              <a:gd name="connsiteX34" fmla="*/ 1080654 w 2280436"/>
              <a:gd name="connsiteY34" fmla="*/ 1674421 h 1745673"/>
              <a:gd name="connsiteX35" fmla="*/ 1128156 w 2280436"/>
              <a:gd name="connsiteY35" fmla="*/ 1650670 h 1745673"/>
              <a:gd name="connsiteX36" fmla="*/ 1187532 w 2280436"/>
              <a:gd name="connsiteY36" fmla="*/ 1638795 h 1745673"/>
              <a:gd name="connsiteX37" fmla="*/ 1223158 w 2280436"/>
              <a:gd name="connsiteY37" fmla="*/ 1626920 h 1745673"/>
              <a:gd name="connsiteX38" fmla="*/ 1306286 w 2280436"/>
              <a:gd name="connsiteY38" fmla="*/ 1591294 h 1745673"/>
              <a:gd name="connsiteX39" fmla="*/ 1341912 w 2280436"/>
              <a:gd name="connsiteY39" fmla="*/ 1567543 h 1745673"/>
              <a:gd name="connsiteX40" fmla="*/ 1377538 w 2280436"/>
              <a:gd name="connsiteY40" fmla="*/ 1555668 h 1745673"/>
              <a:gd name="connsiteX41" fmla="*/ 1472540 w 2280436"/>
              <a:gd name="connsiteY41" fmla="*/ 1496291 h 1745673"/>
              <a:gd name="connsiteX42" fmla="*/ 1615044 w 2280436"/>
              <a:gd name="connsiteY42" fmla="*/ 1436915 h 1745673"/>
              <a:gd name="connsiteX43" fmla="*/ 1650670 w 2280436"/>
              <a:gd name="connsiteY43" fmla="*/ 1401289 h 1745673"/>
              <a:gd name="connsiteX44" fmla="*/ 1686296 w 2280436"/>
              <a:gd name="connsiteY44" fmla="*/ 1389413 h 1745673"/>
              <a:gd name="connsiteX45" fmla="*/ 1733797 w 2280436"/>
              <a:gd name="connsiteY45" fmla="*/ 1365663 h 1745673"/>
              <a:gd name="connsiteX46" fmla="*/ 1769423 w 2280436"/>
              <a:gd name="connsiteY46" fmla="*/ 1353787 h 1745673"/>
              <a:gd name="connsiteX47" fmla="*/ 1840675 w 2280436"/>
              <a:gd name="connsiteY47" fmla="*/ 1306286 h 1745673"/>
              <a:gd name="connsiteX48" fmla="*/ 1923802 w 2280436"/>
              <a:gd name="connsiteY48" fmla="*/ 1246909 h 1745673"/>
              <a:gd name="connsiteX49" fmla="*/ 1971304 w 2280436"/>
              <a:gd name="connsiteY49" fmla="*/ 1211283 h 1745673"/>
              <a:gd name="connsiteX50" fmla="*/ 2006930 w 2280436"/>
              <a:gd name="connsiteY50" fmla="*/ 1187533 h 1745673"/>
              <a:gd name="connsiteX51" fmla="*/ 2078182 w 2280436"/>
              <a:gd name="connsiteY51" fmla="*/ 1116281 h 1745673"/>
              <a:gd name="connsiteX52" fmla="*/ 2101932 w 2280436"/>
              <a:gd name="connsiteY52" fmla="*/ 1080655 h 1745673"/>
              <a:gd name="connsiteX53" fmla="*/ 2173184 w 2280436"/>
              <a:gd name="connsiteY53" fmla="*/ 985652 h 1745673"/>
              <a:gd name="connsiteX54" fmla="*/ 2208810 w 2280436"/>
              <a:gd name="connsiteY54" fmla="*/ 914400 h 1745673"/>
              <a:gd name="connsiteX55" fmla="*/ 2232561 w 2280436"/>
              <a:gd name="connsiteY55" fmla="*/ 831273 h 1745673"/>
              <a:gd name="connsiteX56" fmla="*/ 2256312 w 2280436"/>
              <a:gd name="connsiteY56" fmla="*/ 783772 h 1745673"/>
              <a:gd name="connsiteX57" fmla="*/ 2268187 w 2280436"/>
              <a:gd name="connsiteY57" fmla="*/ 736270 h 1745673"/>
              <a:gd name="connsiteX58" fmla="*/ 2268187 w 2280436"/>
              <a:gd name="connsiteY58" fmla="*/ 486889 h 1745673"/>
              <a:gd name="connsiteX59" fmla="*/ 2244436 w 2280436"/>
              <a:gd name="connsiteY59" fmla="*/ 415637 h 1745673"/>
              <a:gd name="connsiteX60" fmla="*/ 2232561 w 2280436"/>
              <a:gd name="connsiteY60" fmla="*/ 380011 h 1745673"/>
              <a:gd name="connsiteX61" fmla="*/ 2185060 w 2280436"/>
              <a:gd name="connsiteY61" fmla="*/ 308759 h 1745673"/>
              <a:gd name="connsiteX62" fmla="*/ 2149434 w 2280436"/>
              <a:gd name="connsiteY62" fmla="*/ 261257 h 1745673"/>
              <a:gd name="connsiteX63" fmla="*/ 2113808 w 2280436"/>
              <a:gd name="connsiteY63" fmla="*/ 237507 h 1745673"/>
              <a:gd name="connsiteX64" fmla="*/ 2030680 w 2280436"/>
              <a:gd name="connsiteY64" fmla="*/ 190006 h 1745673"/>
              <a:gd name="connsiteX65" fmla="*/ 1900052 w 2280436"/>
              <a:gd name="connsiteY65" fmla="*/ 142504 h 1745673"/>
              <a:gd name="connsiteX66" fmla="*/ 1733797 w 2280436"/>
              <a:gd name="connsiteY66" fmla="*/ 95003 h 1745673"/>
              <a:gd name="connsiteX67" fmla="*/ 1626919 w 2280436"/>
              <a:gd name="connsiteY67" fmla="*/ 83128 h 1745673"/>
              <a:gd name="connsiteX68" fmla="*/ 1555667 w 2280436"/>
              <a:gd name="connsiteY68" fmla="*/ 71252 h 1745673"/>
              <a:gd name="connsiteX69" fmla="*/ 1151906 w 2280436"/>
              <a:gd name="connsiteY69" fmla="*/ 47502 h 1745673"/>
              <a:gd name="connsiteX70" fmla="*/ 1045028 w 2280436"/>
              <a:gd name="connsiteY70" fmla="*/ 23751 h 1745673"/>
              <a:gd name="connsiteX71" fmla="*/ 1021278 w 2280436"/>
              <a:gd name="connsiteY71" fmla="*/ 0 h 1745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280436" h="1745673">
                <a:moveTo>
                  <a:pt x="1080654" y="0"/>
                </a:moveTo>
                <a:cubicBezTo>
                  <a:pt x="940757" y="27981"/>
                  <a:pt x="1113093" y="-3899"/>
                  <a:pt x="855023" y="23751"/>
                </a:cubicBezTo>
                <a:cubicBezTo>
                  <a:pt x="799361" y="29715"/>
                  <a:pt x="744317" y="40559"/>
                  <a:pt x="688769" y="47502"/>
                </a:cubicBezTo>
                <a:lnTo>
                  <a:pt x="593766" y="59377"/>
                </a:lnTo>
                <a:cubicBezTo>
                  <a:pt x="569653" y="65405"/>
                  <a:pt x="534496" y="72904"/>
                  <a:pt x="510639" y="83128"/>
                </a:cubicBezTo>
                <a:cubicBezTo>
                  <a:pt x="364885" y="145594"/>
                  <a:pt x="546790" y="70990"/>
                  <a:pt x="427512" y="130629"/>
                </a:cubicBezTo>
                <a:cubicBezTo>
                  <a:pt x="416316" y="136227"/>
                  <a:pt x="403761" y="138546"/>
                  <a:pt x="391886" y="142504"/>
                </a:cubicBezTo>
                <a:cubicBezTo>
                  <a:pt x="380011" y="154379"/>
                  <a:pt x="369162" y="167379"/>
                  <a:pt x="356260" y="178130"/>
                </a:cubicBezTo>
                <a:cubicBezTo>
                  <a:pt x="345296" y="187267"/>
                  <a:pt x="330726" y="191789"/>
                  <a:pt x="320634" y="201881"/>
                </a:cubicBezTo>
                <a:cubicBezTo>
                  <a:pt x="241469" y="281046"/>
                  <a:pt x="356255" y="197927"/>
                  <a:pt x="261257" y="261257"/>
                </a:cubicBezTo>
                <a:cubicBezTo>
                  <a:pt x="253340" y="273132"/>
                  <a:pt x="246988" y="286216"/>
                  <a:pt x="237506" y="296883"/>
                </a:cubicBezTo>
                <a:cubicBezTo>
                  <a:pt x="215191" y="321987"/>
                  <a:pt x="184885" y="340188"/>
                  <a:pt x="166254" y="368135"/>
                </a:cubicBezTo>
                <a:lnTo>
                  <a:pt x="118753" y="439387"/>
                </a:lnTo>
                <a:lnTo>
                  <a:pt x="95002" y="475013"/>
                </a:lnTo>
                <a:cubicBezTo>
                  <a:pt x="91044" y="486888"/>
                  <a:pt x="89206" y="499697"/>
                  <a:pt x="83127" y="510639"/>
                </a:cubicBezTo>
                <a:cubicBezTo>
                  <a:pt x="69265" y="535592"/>
                  <a:pt x="35626" y="581891"/>
                  <a:pt x="35626" y="581891"/>
                </a:cubicBezTo>
                <a:cubicBezTo>
                  <a:pt x="31668" y="601683"/>
                  <a:pt x="28130" y="621564"/>
                  <a:pt x="23751" y="641268"/>
                </a:cubicBezTo>
                <a:cubicBezTo>
                  <a:pt x="20210" y="657200"/>
                  <a:pt x="15076" y="672765"/>
                  <a:pt x="11875" y="688769"/>
                </a:cubicBezTo>
                <a:cubicBezTo>
                  <a:pt x="7153" y="712380"/>
                  <a:pt x="3958" y="736270"/>
                  <a:pt x="0" y="760021"/>
                </a:cubicBezTo>
                <a:cubicBezTo>
                  <a:pt x="1600" y="801615"/>
                  <a:pt x="-2440" y="1035267"/>
                  <a:pt x="23751" y="1140031"/>
                </a:cubicBezTo>
                <a:cubicBezTo>
                  <a:pt x="29823" y="1164319"/>
                  <a:pt x="36305" y="1188891"/>
                  <a:pt x="47501" y="1211283"/>
                </a:cubicBezTo>
                <a:cubicBezTo>
                  <a:pt x="55418" y="1227117"/>
                  <a:pt x="64279" y="1242513"/>
                  <a:pt x="71252" y="1258785"/>
                </a:cubicBezTo>
                <a:cubicBezTo>
                  <a:pt x="95824" y="1316120"/>
                  <a:pt x="67489" y="1276264"/>
                  <a:pt x="106878" y="1341912"/>
                </a:cubicBezTo>
                <a:cubicBezTo>
                  <a:pt x="121564" y="1366389"/>
                  <a:pt x="154379" y="1413164"/>
                  <a:pt x="154379" y="1413164"/>
                </a:cubicBezTo>
                <a:cubicBezTo>
                  <a:pt x="164038" y="1442141"/>
                  <a:pt x="166983" y="1461394"/>
                  <a:pt x="190005" y="1484416"/>
                </a:cubicBezTo>
                <a:cubicBezTo>
                  <a:pt x="200097" y="1494508"/>
                  <a:pt x="213756" y="1500250"/>
                  <a:pt x="225631" y="1508167"/>
                </a:cubicBezTo>
                <a:cubicBezTo>
                  <a:pt x="281603" y="1592124"/>
                  <a:pt x="208506" y="1491044"/>
                  <a:pt x="296883" y="1579419"/>
                </a:cubicBezTo>
                <a:cubicBezTo>
                  <a:pt x="306975" y="1589511"/>
                  <a:pt x="309893" y="1605646"/>
                  <a:pt x="320634" y="1615044"/>
                </a:cubicBezTo>
                <a:cubicBezTo>
                  <a:pt x="342116" y="1633841"/>
                  <a:pt x="368135" y="1646712"/>
                  <a:pt x="391886" y="1662546"/>
                </a:cubicBezTo>
                <a:cubicBezTo>
                  <a:pt x="445930" y="1698575"/>
                  <a:pt x="406954" y="1677103"/>
                  <a:pt x="463138" y="1698172"/>
                </a:cubicBezTo>
                <a:cubicBezTo>
                  <a:pt x="484915" y="1706339"/>
                  <a:pt x="531196" y="1727062"/>
                  <a:pt x="558140" y="1733798"/>
                </a:cubicBezTo>
                <a:cubicBezTo>
                  <a:pt x="577722" y="1738693"/>
                  <a:pt x="597725" y="1741715"/>
                  <a:pt x="617517" y="1745673"/>
                </a:cubicBezTo>
                <a:cubicBezTo>
                  <a:pt x="720436" y="1741715"/>
                  <a:pt x="823508" y="1740649"/>
                  <a:pt x="926275" y="1733798"/>
                </a:cubicBezTo>
                <a:cubicBezTo>
                  <a:pt x="944909" y="1732556"/>
                  <a:pt x="989746" y="1716599"/>
                  <a:pt x="1009402" y="1710047"/>
                </a:cubicBezTo>
                <a:cubicBezTo>
                  <a:pt x="1077867" y="1664403"/>
                  <a:pt x="1011821" y="1703920"/>
                  <a:pt x="1080654" y="1674421"/>
                </a:cubicBezTo>
                <a:cubicBezTo>
                  <a:pt x="1096926" y="1667448"/>
                  <a:pt x="1111362" y="1656268"/>
                  <a:pt x="1128156" y="1650670"/>
                </a:cubicBezTo>
                <a:cubicBezTo>
                  <a:pt x="1147304" y="1644287"/>
                  <a:pt x="1167951" y="1643690"/>
                  <a:pt x="1187532" y="1638795"/>
                </a:cubicBezTo>
                <a:cubicBezTo>
                  <a:pt x="1199676" y="1635759"/>
                  <a:pt x="1211283" y="1630878"/>
                  <a:pt x="1223158" y="1626920"/>
                </a:cubicBezTo>
                <a:cubicBezTo>
                  <a:pt x="1312599" y="1567292"/>
                  <a:pt x="1198927" y="1637305"/>
                  <a:pt x="1306286" y="1591294"/>
                </a:cubicBezTo>
                <a:cubicBezTo>
                  <a:pt x="1319404" y="1585672"/>
                  <a:pt x="1329146" y="1573926"/>
                  <a:pt x="1341912" y="1567543"/>
                </a:cubicBezTo>
                <a:cubicBezTo>
                  <a:pt x="1353108" y="1561945"/>
                  <a:pt x="1366342" y="1561266"/>
                  <a:pt x="1377538" y="1555668"/>
                </a:cubicBezTo>
                <a:cubicBezTo>
                  <a:pt x="1528072" y="1480401"/>
                  <a:pt x="1368909" y="1552817"/>
                  <a:pt x="1472540" y="1496291"/>
                </a:cubicBezTo>
                <a:cubicBezTo>
                  <a:pt x="1565278" y="1445707"/>
                  <a:pt x="1540968" y="1455434"/>
                  <a:pt x="1615044" y="1436915"/>
                </a:cubicBezTo>
                <a:cubicBezTo>
                  <a:pt x="1626919" y="1425040"/>
                  <a:pt x="1636696" y="1410605"/>
                  <a:pt x="1650670" y="1401289"/>
                </a:cubicBezTo>
                <a:cubicBezTo>
                  <a:pt x="1661085" y="1394345"/>
                  <a:pt x="1674790" y="1394344"/>
                  <a:pt x="1686296" y="1389413"/>
                </a:cubicBezTo>
                <a:cubicBezTo>
                  <a:pt x="1702567" y="1382440"/>
                  <a:pt x="1717526" y="1372636"/>
                  <a:pt x="1733797" y="1365663"/>
                </a:cubicBezTo>
                <a:cubicBezTo>
                  <a:pt x="1745303" y="1360732"/>
                  <a:pt x="1758481" y="1359866"/>
                  <a:pt x="1769423" y="1353787"/>
                </a:cubicBezTo>
                <a:cubicBezTo>
                  <a:pt x="1794376" y="1339924"/>
                  <a:pt x="1817206" y="1322534"/>
                  <a:pt x="1840675" y="1306286"/>
                </a:cubicBezTo>
                <a:cubicBezTo>
                  <a:pt x="1868672" y="1286903"/>
                  <a:pt x="1896263" y="1266937"/>
                  <a:pt x="1923802" y="1246909"/>
                </a:cubicBezTo>
                <a:cubicBezTo>
                  <a:pt x="1939809" y="1235268"/>
                  <a:pt x="1954836" y="1222262"/>
                  <a:pt x="1971304" y="1211283"/>
                </a:cubicBezTo>
                <a:lnTo>
                  <a:pt x="2006930" y="1187533"/>
                </a:lnTo>
                <a:cubicBezTo>
                  <a:pt x="2123363" y="1032287"/>
                  <a:pt x="1973993" y="1220470"/>
                  <a:pt x="2078182" y="1116281"/>
                </a:cubicBezTo>
                <a:cubicBezTo>
                  <a:pt x="2088274" y="1106189"/>
                  <a:pt x="2093369" y="1092073"/>
                  <a:pt x="2101932" y="1080655"/>
                </a:cubicBezTo>
                <a:cubicBezTo>
                  <a:pt x="2115047" y="1063169"/>
                  <a:pt x="2159758" y="1012505"/>
                  <a:pt x="2173184" y="985652"/>
                </a:cubicBezTo>
                <a:cubicBezTo>
                  <a:pt x="2222350" y="887320"/>
                  <a:pt x="2140746" y="1016498"/>
                  <a:pt x="2208810" y="914400"/>
                </a:cubicBezTo>
                <a:cubicBezTo>
                  <a:pt x="2214835" y="890303"/>
                  <a:pt x="2222341" y="855119"/>
                  <a:pt x="2232561" y="831273"/>
                </a:cubicBezTo>
                <a:cubicBezTo>
                  <a:pt x="2239534" y="815002"/>
                  <a:pt x="2248395" y="799606"/>
                  <a:pt x="2256312" y="783772"/>
                </a:cubicBezTo>
                <a:cubicBezTo>
                  <a:pt x="2260270" y="767938"/>
                  <a:pt x="2265705" y="752401"/>
                  <a:pt x="2268187" y="736270"/>
                </a:cubicBezTo>
                <a:cubicBezTo>
                  <a:pt x="2283392" y="637433"/>
                  <a:pt x="2285610" y="591425"/>
                  <a:pt x="2268187" y="486889"/>
                </a:cubicBezTo>
                <a:cubicBezTo>
                  <a:pt x="2264071" y="462194"/>
                  <a:pt x="2252353" y="439388"/>
                  <a:pt x="2244436" y="415637"/>
                </a:cubicBezTo>
                <a:cubicBezTo>
                  <a:pt x="2240478" y="403762"/>
                  <a:pt x="2239505" y="390426"/>
                  <a:pt x="2232561" y="380011"/>
                </a:cubicBezTo>
                <a:cubicBezTo>
                  <a:pt x="2216727" y="356260"/>
                  <a:pt x="2202187" y="331595"/>
                  <a:pt x="2185060" y="308759"/>
                </a:cubicBezTo>
                <a:cubicBezTo>
                  <a:pt x="2173185" y="292925"/>
                  <a:pt x="2163429" y="275252"/>
                  <a:pt x="2149434" y="261257"/>
                </a:cubicBezTo>
                <a:cubicBezTo>
                  <a:pt x="2139342" y="251165"/>
                  <a:pt x="2125422" y="245802"/>
                  <a:pt x="2113808" y="237507"/>
                </a:cubicBezTo>
                <a:cubicBezTo>
                  <a:pt x="2050899" y="192573"/>
                  <a:pt x="2088493" y="209277"/>
                  <a:pt x="2030680" y="190006"/>
                </a:cubicBezTo>
                <a:cubicBezTo>
                  <a:pt x="1955999" y="140218"/>
                  <a:pt x="2036106" y="187854"/>
                  <a:pt x="1900052" y="142504"/>
                </a:cubicBezTo>
                <a:cubicBezTo>
                  <a:pt x="1855019" y="127493"/>
                  <a:pt x="1778526" y="99973"/>
                  <a:pt x="1733797" y="95003"/>
                </a:cubicBezTo>
                <a:cubicBezTo>
                  <a:pt x="1698171" y="91045"/>
                  <a:pt x="1662450" y="87866"/>
                  <a:pt x="1626919" y="83128"/>
                </a:cubicBezTo>
                <a:cubicBezTo>
                  <a:pt x="1603052" y="79946"/>
                  <a:pt x="1579646" y="73432"/>
                  <a:pt x="1555667" y="71252"/>
                </a:cubicBezTo>
                <a:cubicBezTo>
                  <a:pt x="1504359" y="66588"/>
                  <a:pt x="1192959" y="49783"/>
                  <a:pt x="1151906" y="47502"/>
                </a:cubicBezTo>
                <a:cubicBezTo>
                  <a:pt x="1137522" y="45105"/>
                  <a:pt x="1067514" y="37243"/>
                  <a:pt x="1045028" y="23751"/>
                </a:cubicBezTo>
                <a:cubicBezTo>
                  <a:pt x="1035427" y="17991"/>
                  <a:pt x="1029195" y="7917"/>
                  <a:pt x="1021278" y="0"/>
                </a:cubicBezTo>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464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8550" y="1371600"/>
            <a:ext cx="7296150" cy="5429250"/>
          </a:xfrm>
          <a:prstGeom prst="rect">
            <a:avLst/>
          </a:prstGeom>
        </p:spPr>
      </p:pic>
      <p:sp>
        <p:nvSpPr>
          <p:cNvPr id="8" name="Rectangle 7"/>
          <p:cNvSpPr/>
          <p:nvPr/>
        </p:nvSpPr>
        <p:spPr>
          <a:xfrm>
            <a:off x="1524000" y="39469"/>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5135"/>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a:t>
            </a:r>
            <a:r>
              <a:rPr lang="en-US" sz="2400" b="1" dirty="0">
                <a:solidFill>
                  <a:schemeClr val="accent3">
                    <a:lumMod val="50000"/>
                  </a:schemeClr>
                </a:solidFill>
              </a:rPr>
              <a:t>REGION</a:t>
            </a:r>
            <a:r>
              <a:rPr lang="en-US" sz="2400" b="1" dirty="0">
                <a:solidFill>
                  <a:schemeClr val="accent3">
                    <a:lumMod val="50000"/>
                  </a:schemeClr>
                </a:solidFill>
                <a:latin typeface="Script MT Bold" pitchFamily="66" charset="0"/>
              </a:rPr>
              <a:t> indicated by the bracket (advance slide for answer)</a:t>
            </a:r>
          </a:p>
        </p:txBody>
      </p:sp>
      <p:sp>
        <p:nvSpPr>
          <p:cNvPr id="15" name="Rectangle 14"/>
          <p:cNvSpPr/>
          <p:nvPr/>
        </p:nvSpPr>
        <p:spPr>
          <a:xfrm>
            <a:off x="57396" y="3429000"/>
            <a:ext cx="2609603" cy="1200329"/>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effectLst>
                  <a:outerShdw blurRad="50800" dist="39000" dir="5460000" algn="tl">
                    <a:srgbClr val="000000">
                      <a:alpha val="38000"/>
                    </a:srgbClr>
                  </a:outerShdw>
                </a:effectLst>
              </a:rPr>
              <a:t>Tunica intima</a:t>
            </a:r>
          </a:p>
        </p:txBody>
      </p:sp>
      <p:sp>
        <p:nvSpPr>
          <p:cNvPr id="11" name="Left Brace 10"/>
          <p:cNvSpPr/>
          <p:nvPr/>
        </p:nvSpPr>
        <p:spPr>
          <a:xfrm rot="1503768">
            <a:off x="3178220" y="5804104"/>
            <a:ext cx="119228" cy="133653"/>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0032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314" y="1440548"/>
            <a:ext cx="8458200" cy="3740727"/>
          </a:xfrm>
          <a:prstGeom prst="rect">
            <a:avLst/>
          </a:prstGeom>
        </p:spPr>
      </p:pic>
      <p:sp>
        <p:nvSpPr>
          <p:cNvPr id="8" name="Rectangle 7"/>
          <p:cNvSpPr/>
          <p:nvPr/>
        </p:nvSpPr>
        <p:spPr>
          <a:xfrm>
            <a:off x="1524000" y="39469"/>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5135"/>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predominant </a:t>
            </a:r>
            <a:r>
              <a:rPr lang="en-US" sz="2400" b="1" dirty="0">
                <a:solidFill>
                  <a:schemeClr val="accent3">
                    <a:lumMod val="50000"/>
                  </a:schemeClr>
                </a:solidFill>
                <a:latin typeface="+mj-lt"/>
              </a:rPr>
              <a:t>TISSUE</a:t>
            </a:r>
            <a:r>
              <a:rPr lang="en-US" sz="2400" b="1" dirty="0">
                <a:solidFill>
                  <a:schemeClr val="accent3">
                    <a:lumMod val="50000"/>
                  </a:schemeClr>
                </a:solidFill>
                <a:latin typeface="Script MT Bold" pitchFamily="66" charset="0"/>
              </a:rPr>
              <a:t> on this slide(advance slide for answer)</a:t>
            </a:r>
          </a:p>
        </p:txBody>
      </p:sp>
      <p:sp>
        <p:nvSpPr>
          <p:cNvPr id="15" name="Rectangle 14"/>
          <p:cNvSpPr/>
          <p:nvPr/>
        </p:nvSpPr>
        <p:spPr>
          <a:xfrm>
            <a:off x="2438400" y="1422735"/>
            <a:ext cx="2324100" cy="1200329"/>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FF00"/>
                </a:solidFill>
                <a:effectLst>
                  <a:outerShdw blurRad="50800" dist="39000" dir="5460000" algn="tl">
                    <a:srgbClr val="000000">
                      <a:alpha val="38000"/>
                    </a:srgbClr>
                  </a:outerShdw>
                </a:effectLst>
              </a:rPr>
              <a:t>Skeletal muscle</a:t>
            </a:r>
          </a:p>
        </p:txBody>
      </p:sp>
    </p:spTree>
    <p:extLst>
      <p:ext uri="{BB962C8B-B14F-4D97-AF65-F5344CB8AC3E}">
        <p14:creationId xmlns:p14="http://schemas.microsoft.com/office/powerpoint/2010/main" val="219142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9261" y="1600200"/>
            <a:ext cx="5615061" cy="5105400"/>
          </a:xfrm>
          <a:prstGeom prst="rect">
            <a:avLst/>
          </a:prstGeom>
        </p:spPr>
      </p:pic>
      <p:sp>
        <p:nvSpPr>
          <p:cNvPr id="8" name="Rectangle 7"/>
          <p:cNvSpPr/>
          <p:nvPr/>
        </p:nvSpPr>
        <p:spPr>
          <a:xfrm>
            <a:off x="1524000" y="39469"/>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5135"/>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predominant </a:t>
            </a:r>
            <a:r>
              <a:rPr lang="en-US" sz="2400" b="1" dirty="0">
                <a:solidFill>
                  <a:schemeClr val="accent3">
                    <a:lumMod val="50000"/>
                  </a:schemeClr>
                </a:solidFill>
                <a:latin typeface="+mj-lt"/>
              </a:rPr>
              <a:t>STRUCTURE</a:t>
            </a:r>
            <a:r>
              <a:rPr lang="en-US" sz="2400" b="1" dirty="0">
                <a:solidFill>
                  <a:schemeClr val="accent3">
                    <a:lumMod val="50000"/>
                  </a:schemeClr>
                </a:solidFill>
                <a:latin typeface="Script MT Bold" pitchFamily="66" charset="0"/>
              </a:rPr>
              <a:t> on this slide(advance slide for answer)</a:t>
            </a:r>
          </a:p>
        </p:txBody>
      </p:sp>
      <p:sp>
        <p:nvSpPr>
          <p:cNvPr id="15" name="Rectangle 14"/>
          <p:cNvSpPr/>
          <p:nvPr/>
        </p:nvSpPr>
        <p:spPr>
          <a:xfrm>
            <a:off x="2438400" y="1422735"/>
            <a:ext cx="2324100" cy="1200329"/>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FF00"/>
                </a:solidFill>
                <a:effectLst>
                  <a:outerShdw blurRad="50800" dist="39000" dir="5460000" algn="tl">
                    <a:srgbClr val="000000">
                      <a:alpha val="38000"/>
                    </a:srgbClr>
                  </a:outerShdw>
                </a:effectLst>
              </a:rPr>
              <a:t>Muscular artery</a:t>
            </a:r>
          </a:p>
        </p:txBody>
      </p:sp>
    </p:spTree>
    <p:extLst>
      <p:ext uri="{BB962C8B-B14F-4D97-AF65-F5344CB8AC3E}">
        <p14:creationId xmlns:p14="http://schemas.microsoft.com/office/powerpoint/2010/main" val="242191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6518" y="1444054"/>
            <a:ext cx="7296150" cy="5429250"/>
          </a:xfrm>
          <a:prstGeom prst="rect">
            <a:avLst/>
          </a:prstGeom>
        </p:spPr>
      </p:pic>
      <p:sp>
        <p:nvSpPr>
          <p:cNvPr id="8" name="Rectangle 7"/>
          <p:cNvSpPr/>
          <p:nvPr/>
        </p:nvSpPr>
        <p:spPr>
          <a:xfrm>
            <a:off x="1524000" y="39469"/>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5135"/>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a:t>
            </a:r>
            <a:r>
              <a:rPr lang="en-US" sz="2400" b="1" dirty="0">
                <a:solidFill>
                  <a:schemeClr val="accent3">
                    <a:lumMod val="50000"/>
                  </a:schemeClr>
                </a:solidFill>
              </a:rPr>
              <a:t>REGION</a:t>
            </a:r>
            <a:r>
              <a:rPr lang="en-US" sz="2400" b="1" dirty="0">
                <a:solidFill>
                  <a:schemeClr val="accent3">
                    <a:lumMod val="50000"/>
                  </a:schemeClr>
                </a:solidFill>
                <a:latin typeface="Script MT Bold" pitchFamily="66" charset="0"/>
              </a:rPr>
              <a:t> indicated by the bracket (advance slide for answer)</a:t>
            </a:r>
          </a:p>
        </p:txBody>
      </p:sp>
      <p:sp>
        <p:nvSpPr>
          <p:cNvPr id="15" name="Rectangle 14"/>
          <p:cNvSpPr/>
          <p:nvPr/>
        </p:nvSpPr>
        <p:spPr>
          <a:xfrm>
            <a:off x="57397" y="3429000"/>
            <a:ext cx="2324100" cy="1200329"/>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effectLst>
                  <a:outerShdw blurRad="50800" dist="39000" dir="5460000" algn="tl">
                    <a:srgbClr val="000000">
                      <a:alpha val="38000"/>
                    </a:srgbClr>
                  </a:outerShdw>
                </a:effectLst>
              </a:rPr>
              <a:t>Tunica media</a:t>
            </a:r>
          </a:p>
        </p:txBody>
      </p:sp>
      <p:sp>
        <p:nvSpPr>
          <p:cNvPr id="11" name="Left Brace 10"/>
          <p:cNvSpPr/>
          <p:nvPr/>
        </p:nvSpPr>
        <p:spPr>
          <a:xfrm rot="1541912">
            <a:off x="4058880" y="2243008"/>
            <a:ext cx="371772" cy="3201413"/>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10302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806677" y="436771"/>
            <a:ext cx="5530645" cy="6858000"/>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533400"/>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a:t>
            </a:r>
          </a:p>
        </p:txBody>
      </p:sp>
      <p:sp>
        <p:nvSpPr>
          <p:cNvPr id="15" name="Rectangle 14"/>
          <p:cNvSpPr/>
          <p:nvPr/>
        </p:nvSpPr>
        <p:spPr>
          <a:xfrm>
            <a:off x="2514600" y="1111334"/>
            <a:ext cx="2894511" cy="1200329"/>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C00000"/>
                </a:solidFill>
                <a:effectLst>
                  <a:outerShdw blurRad="50800" dist="39000" dir="5460000" algn="tl">
                    <a:srgbClr val="000000">
                      <a:alpha val="38000"/>
                    </a:srgbClr>
                  </a:outerShdw>
                </a:effectLst>
                <a:latin typeface="+mn-lt"/>
              </a:rPr>
              <a:t>Continuous capillary</a:t>
            </a:r>
          </a:p>
        </p:txBody>
      </p:sp>
      <p:sp>
        <p:nvSpPr>
          <p:cNvPr id="5" name="Freeform 4"/>
          <p:cNvSpPr/>
          <p:nvPr/>
        </p:nvSpPr>
        <p:spPr>
          <a:xfrm>
            <a:off x="4068593" y="2499743"/>
            <a:ext cx="4018503" cy="4257398"/>
          </a:xfrm>
          <a:custGeom>
            <a:avLst/>
            <a:gdLst>
              <a:gd name="connsiteX0" fmla="*/ 1239677 w 4018503"/>
              <a:gd name="connsiteY0" fmla="*/ 5951 h 4257398"/>
              <a:gd name="connsiteX1" fmla="*/ 1144675 w 4018503"/>
              <a:gd name="connsiteY1" fmla="*/ 17826 h 4257398"/>
              <a:gd name="connsiteX2" fmla="*/ 1109049 w 4018503"/>
              <a:gd name="connsiteY2" fmla="*/ 29701 h 4257398"/>
              <a:gd name="connsiteX3" fmla="*/ 1061547 w 4018503"/>
              <a:gd name="connsiteY3" fmla="*/ 41576 h 4257398"/>
              <a:gd name="connsiteX4" fmla="*/ 990295 w 4018503"/>
              <a:gd name="connsiteY4" fmla="*/ 65327 h 4257398"/>
              <a:gd name="connsiteX5" fmla="*/ 954669 w 4018503"/>
              <a:gd name="connsiteY5" fmla="*/ 77202 h 4257398"/>
              <a:gd name="connsiteX6" fmla="*/ 919043 w 4018503"/>
              <a:gd name="connsiteY6" fmla="*/ 89078 h 4257398"/>
              <a:gd name="connsiteX7" fmla="*/ 871542 w 4018503"/>
              <a:gd name="connsiteY7" fmla="*/ 100953 h 4257398"/>
              <a:gd name="connsiteX8" fmla="*/ 824041 w 4018503"/>
              <a:gd name="connsiteY8" fmla="*/ 124704 h 4257398"/>
              <a:gd name="connsiteX9" fmla="*/ 764664 w 4018503"/>
              <a:gd name="connsiteY9" fmla="*/ 136579 h 4257398"/>
              <a:gd name="connsiteX10" fmla="*/ 717163 w 4018503"/>
              <a:gd name="connsiteY10" fmla="*/ 148454 h 4257398"/>
              <a:gd name="connsiteX11" fmla="*/ 681537 w 4018503"/>
              <a:gd name="connsiteY11" fmla="*/ 160330 h 4257398"/>
              <a:gd name="connsiteX12" fmla="*/ 622160 w 4018503"/>
              <a:gd name="connsiteY12" fmla="*/ 172205 h 4257398"/>
              <a:gd name="connsiteX13" fmla="*/ 550908 w 4018503"/>
              <a:gd name="connsiteY13" fmla="*/ 195956 h 4257398"/>
              <a:gd name="connsiteX14" fmla="*/ 503407 w 4018503"/>
              <a:gd name="connsiteY14" fmla="*/ 207831 h 4257398"/>
              <a:gd name="connsiteX15" fmla="*/ 396529 w 4018503"/>
              <a:gd name="connsiteY15" fmla="*/ 267208 h 4257398"/>
              <a:gd name="connsiteX16" fmla="*/ 360903 w 4018503"/>
              <a:gd name="connsiteY16" fmla="*/ 302834 h 4257398"/>
              <a:gd name="connsiteX17" fmla="*/ 325277 w 4018503"/>
              <a:gd name="connsiteY17" fmla="*/ 314709 h 4257398"/>
              <a:gd name="connsiteX18" fmla="*/ 313402 w 4018503"/>
              <a:gd name="connsiteY18" fmla="*/ 362210 h 4257398"/>
              <a:gd name="connsiteX19" fmla="*/ 277776 w 4018503"/>
              <a:gd name="connsiteY19" fmla="*/ 409712 h 4257398"/>
              <a:gd name="connsiteX20" fmla="*/ 265901 w 4018503"/>
              <a:gd name="connsiteY20" fmla="*/ 445338 h 4257398"/>
              <a:gd name="connsiteX21" fmla="*/ 242150 w 4018503"/>
              <a:gd name="connsiteY21" fmla="*/ 480963 h 4257398"/>
              <a:gd name="connsiteX22" fmla="*/ 230275 w 4018503"/>
              <a:gd name="connsiteY22" fmla="*/ 528465 h 4257398"/>
              <a:gd name="connsiteX23" fmla="*/ 206524 w 4018503"/>
              <a:gd name="connsiteY23" fmla="*/ 599717 h 4257398"/>
              <a:gd name="connsiteX24" fmla="*/ 194649 w 4018503"/>
              <a:gd name="connsiteY24" fmla="*/ 635343 h 4257398"/>
              <a:gd name="connsiteX25" fmla="*/ 159023 w 4018503"/>
              <a:gd name="connsiteY25" fmla="*/ 777847 h 4257398"/>
              <a:gd name="connsiteX26" fmla="*/ 147147 w 4018503"/>
              <a:gd name="connsiteY26" fmla="*/ 825348 h 4257398"/>
              <a:gd name="connsiteX27" fmla="*/ 135272 w 4018503"/>
              <a:gd name="connsiteY27" fmla="*/ 872849 h 4257398"/>
              <a:gd name="connsiteX28" fmla="*/ 123397 w 4018503"/>
              <a:gd name="connsiteY28" fmla="*/ 908475 h 4257398"/>
              <a:gd name="connsiteX29" fmla="*/ 111521 w 4018503"/>
              <a:gd name="connsiteY29" fmla="*/ 1039104 h 4257398"/>
              <a:gd name="connsiteX30" fmla="*/ 99646 w 4018503"/>
              <a:gd name="connsiteY30" fmla="*/ 1122231 h 4257398"/>
              <a:gd name="connsiteX31" fmla="*/ 75895 w 4018503"/>
              <a:gd name="connsiteY31" fmla="*/ 1288486 h 4257398"/>
              <a:gd name="connsiteX32" fmla="*/ 52145 w 4018503"/>
              <a:gd name="connsiteY32" fmla="*/ 1383488 h 4257398"/>
              <a:gd name="connsiteX33" fmla="*/ 40269 w 4018503"/>
              <a:gd name="connsiteY33" fmla="*/ 1442865 h 4257398"/>
              <a:gd name="connsiteX34" fmla="*/ 16519 w 4018503"/>
              <a:gd name="connsiteY34" fmla="*/ 1514117 h 4257398"/>
              <a:gd name="connsiteX35" fmla="*/ 4643 w 4018503"/>
              <a:gd name="connsiteY35" fmla="*/ 1549743 h 4257398"/>
              <a:gd name="connsiteX36" fmla="*/ 40269 w 4018503"/>
              <a:gd name="connsiteY36" fmla="*/ 2238512 h 4257398"/>
              <a:gd name="connsiteX37" fmla="*/ 40269 w 4018503"/>
              <a:gd name="connsiteY37" fmla="*/ 2238512 h 4257398"/>
              <a:gd name="connsiteX38" fmla="*/ 52145 w 4018503"/>
              <a:gd name="connsiteY38" fmla="*/ 2333514 h 4257398"/>
              <a:gd name="connsiteX39" fmla="*/ 75895 w 4018503"/>
              <a:gd name="connsiteY39" fmla="*/ 2369140 h 4257398"/>
              <a:gd name="connsiteX40" fmla="*/ 99646 w 4018503"/>
              <a:gd name="connsiteY40" fmla="*/ 2428517 h 4257398"/>
              <a:gd name="connsiteX41" fmla="*/ 123397 w 4018503"/>
              <a:gd name="connsiteY41" fmla="*/ 2535395 h 4257398"/>
              <a:gd name="connsiteX42" fmla="*/ 135272 w 4018503"/>
              <a:gd name="connsiteY42" fmla="*/ 2594771 h 4257398"/>
              <a:gd name="connsiteX43" fmla="*/ 159023 w 4018503"/>
              <a:gd name="connsiteY43" fmla="*/ 2666023 h 4257398"/>
              <a:gd name="connsiteX44" fmla="*/ 170898 w 4018503"/>
              <a:gd name="connsiteY44" fmla="*/ 2713525 h 4257398"/>
              <a:gd name="connsiteX45" fmla="*/ 194649 w 4018503"/>
              <a:gd name="connsiteY45" fmla="*/ 2784776 h 4257398"/>
              <a:gd name="connsiteX46" fmla="*/ 230275 w 4018503"/>
              <a:gd name="connsiteY46" fmla="*/ 2891654 h 4257398"/>
              <a:gd name="connsiteX47" fmla="*/ 242150 w 4018503"/>
              <a:gd name="connsiteY47" fmla="*/ 2927280 h 4257398"/>
              <a:gd name="connsiteX48" fmla="*/ 254025 w 4018503"/>
              <a:gd name="connsiteY48" fmla="*/ 2962906 h 4257398"/>
              <a:gd name="connsiteX49" fmla="*/ 289651 w 4018503"/>
              <a:gd name="connsiteY49" fmla="*/ 3081660 h 4257398"/>
              <a:gd name="connsiteX50" fmla="*/ 313402 w 4018503"/>
              <a:gd name="connsiteY50" fmla="*/ 3164787 h 4257398"/>
              <a:gd name="connsiteX51" fmla="*/ 337152 w 4018503"/>
              <a:gd name="connsiteY51" fmla="*/ 3200413 h 4257398"/>
              <a:gd name="connsiteX52" fmla="*/ 349028 w 4018503"/>
              <a:gd name="connsiteY52" fmla="*/ 3236039 h 4257398"/>
              <a:gd name="connsiteX53" fmla="*/ 372778 w 4018503"/>
              <a:gd name="connsiteY53" fmla="*/ 3271665 h 4257398"/>
              <a:gd name="connsiteX54" fmla="*/ 396529 w 4018503"/>
              <a:gd name="connsiteY54" fmla="*/ 3342917 h 4257398"/>
              <a:gd name="connsiteX55" fmla="*/ 408404 w 4018503"/>
              <a:gd name="connsiteY55" fmla="*/ 3378543 h 4257398"/>
              <a:gd name="connsiteX56" fmla="*/ 432155 w 4018503"/>
              <a:gd name="connsiteY56" fmla="*/ 3414169 h 4257398"/>
              <a:gd name="connsiteX57" fmla="*/ 479656 w 4018503"/>
              <a:gd name="connsiteY57" fmla="*/ 3521047 h 4257398"/>
              <a:gd name="connsiteX58" fmla="*/ 539033 w 4018503"/>
              <a:gd name="connsiteY58" fmla="*/ 3627925 h 4257398"/>
              <a:gd name="connsiteX59" fmla="*/ 610285 w 4018503"/>
              <a:gd name="connsiteY59" fmla="*/ 3711052 h 4257398"/>
              <a:gd name="connsiteX60" fmla="*/ 657786 w 4018503"/>
              <a:gd name="connsiteY60" fmla="*/ 3782304 h 4257398"/>
              <a:gd name="connsiteX61" fmla="*/ 681537 w 4018503"/>
              <a:gd name="connsiteY61" fmla="*/ 3817930 h 4257398"/>
              <a:gd name="connsiteX62" fmla="*/ 717163 w 4018503"/>
              <a:gd name="connsiteY62" fmla="*/ 3853556 h 4257398"/>
              <a:gd name="connsiteX63" fmla="*/ 776539 w 4018503"/>
              <a:gd name="connsiteY63" fmla="*/ 3912932 h 4257398"/>
              <a:gd name="connsiteX64" fmla="*/ 835916 w 4018503"/>
              <a:gd name="connsiteY64" fmla="*/ 3972309 h 4257398"/>
              <a:gd name="connsiteX65" fmla="*/ 859667 w 4018503"/>
              <a:gd name="connsiteY65" fmla="*/ 4007935 h 4257398"/>
              <a:gd name="connsiteX66" fmla="*/ 895293 w 4018503"/>
              <a:gd name="connsiteY66" fmla="*/ 4031686 h 4257398"/>
              <a:gd name="connsiteX67" fmla="*/ 930919 w 4018503"/>
              <a:gd name="connsiteY67" fmla="*/ 4067312 h 4257398"/>
              <a:gd name="connsiteX68" fmla="*/ 1002171 w 4018503"/>
              <a:gd name="connsiteY68" fmla="*/ 4102938 h 4257398"/>
              <a:gd name="connsiteX69" fmla="*/ 1085298 w 4018503"/>
              <a:gd name="connsiteY69" fmla="*/ 4150439 h 4257398"/>
              <a:gd name="connsiteX70" fmla="*/ 1120924 w 4018503"/>
              <a:gd name="connsiteY70" fmla="*/ 4174189 h 4257398"/>
              <a:gd name="connsiteX71" fmla="*/ 1215926 w 4018503"/>
              <a:gd name="connsiteY71" fmla="*/ 4197940 h 4257398"/>
              <a:gd name="connsiteX72" fmla="*/ 1263428 w 4018503"/>
              <a:gd name="connsiteY72" fmla="*/ 4209815 h 4257398"/>
              <a:gd name="connsiteX73" fmla="*/ 1500934 w 4018503"/>
              <a:gd name="connsiteY73" fmla="*/ 4233566 h 4257398"/>
              <a:gd name="connsiteX74" fmla="*/ 2237204 w 4018503"/>
              <a:gd name="connsiteY74" fmla="*/ 4245441 h 4257398"/>
              <a:gd name="connsiteX75" fmla="*/ 2332207 w 4018503"/>
              <a:gd name="connsiteY75" fmla="*/ 4257317 h 4257398"/>
              <a:gd name="connsiteX76" fmla="*/ 2605339 w 4018503"/>
              <a:gd name="connsiteY76" fmla="*/ 4233566 h 4257398"/>
              <a:gd name="connsiteX77" fmla="*/ 2664716 w 4018503"/>
              <a:gd name="connsiteY77" fmla="*/ 4221691 h 4257398"/>
              <a:gd name="connsiteX78" fmla="*/ 2795345 w 4018503"/>
              <a:gd name="connsiteY78" fmla="*/ 4197940 h 4257398"/>
              <a:gd name="connsiteX79" fmla="*/ 2902223 w 4018503"/>
              <a:gd name="connsiteY79" fmla="*/ 4162314 h 4257398"/>
              <a:gd name="connsiteX80" fmla="*/ 2961599 w 4018503"/>
              <a:gd name="connsiteY80" fmla="*/ 4150439 h 4257398"/>
              <a:gd name="connsiteX81" fmla="*/ 3009101 w 4018503"/>
              <a:gd name="connsiteY81" fmla="*/ 4138563 h 4257398"/>
              <a:gd name="connsiteX82" fmla="*/ 3115978 w 4018503"/>
              <a:gd name="connsiteY82" fmla="*/ 4091062 h 4257398"/>
              <a:gd name="connsiteX83" fmla="*/ 3163480 w 4018503"/>
              <a:gd name="connsiteY83" fmla="*/ 4067312 h 4257398"/>
              <a:gd name="connsiteX84" fmla="*/ 3199106 w 4018503"/>
              <a:gd name="connsiteY84" fmla="*/ 4055436 h 4257398"/>
              <a:gd name="connsiteX85" fmla="*/ 3234732 w 4018503"/>
              <a:gd name="connsiteY85" fmla="*/ 4031686 h 4257398"/>
              <a:gd name="connsiteX86" fmla="*/ 3282233 w 4018503"/>
              <a:gd name="connsiteY86" fmla="*/ 4007935 h 4257398"/>
              <a:gd name="connsiteX87" fmla="*/ 3353485 w 4018503"/>
              <a:gd name="connsiteY87" fmla="*/ 3960434 h 4257398"/>
              <a:gd name="connsiteX88" fmla="*/ 3389111 w 4018503"/>
              <a:gd name="connsiteY88" fmla="*/ 3936683 h 4257398"/>
              <a:gd name="connsiteX89" fmla="*/ 3460363 w 4018503"/>
              <a:gd name="connsiteY89" fmla="*/ 3877306 h 4257398"/>
              <a:gd name="connsiteX90" fmla="*/ 3555365 w 4018503"/>
              <a:gd name="connsiteY90" fmla="*/ 3817930 h 4257398"/>
              <a:gd name="connsiteX91" fmla="*/ 3626617 w 4018503"/>
              <a:gd name="connsiteY91" fmla="*/ 3758553 h 4257398"/>
              <a:gd name="connsiteX92" fmla="*/ 3697869 w 4018503"/>
              <a:gd name="connsiteY92" fmla="*/ 3711052 h 4257398"/>
              <a:gd name="connsiteX93" fmla="*/ 3721620 w 4018503"/>
              <a:gd name="connsiteY93" fmla="*/ 3675426 h 4257398"/>
              <a:gd name="connsiteX94" fmla="*/ 3757246 w 4018503"/>
              <a:gd name="connsiteY94" fmla="*/ 3639800 h 4257398"/>
              <a:gd name="connsiteX95" fmla="*/ 3792872 w 4018503"/>
              <a:gd name="connsiteY95" fmla="*/ 3556673 h 4257398"/>
              <a:gd name="connsiteX96" fmla="*/ 3816623 w 4018503"/>
              <a:gd name="connsiteY96" fmla="*/ 3521047 h 4257398"/>
              <a:gd name="connsiteX97" fmla="*/ 3852249 w 4018503"/>
              <a:gd name="connsiteY97" fmla="*/ 3437919 h 4257398"/>
              <a:gd name="connsiteX98" fmla="*/ 3887875 w 4018503"/>
              <a:gd name="connsiteY98" fmla="*/ 3319166 h 4257398"/>
              <a:gd name="connsiteX99" fmla="*/ 3899750 w 4018503"/>
              <a:gd name="connsiteY99" fmla="*/ 3283540 h 4257398"/>
              <a:gd name="connsiteX100" fmla="*/ 3923501 w 4018503"/>
              <a:gd name="connsiteY100" fmla="*/ 3200413 h 4257398"/>
              <a:gd name="connsiteX101" fmla="*/ 3935376 w 4018503"/>
              <a:gd name="connsiteY101" fmla="*/ 3129161 h 4257398"/>
              <a:gd name="connsiteX102" fmla="*/ 3947251 w 4018503"/>
              <a:gd name="connsiteY102" fmla="*/ 3046034 h 4257398"/>
              <a:gd name="connsiteX103" fmla="*/ 3959126 w 4018503"/>
              <a:gd name="connsiteY103" fmla="*/ 3010408 h 4257398"/>
              <a:gd name="connsiteX104" fmla="*/ 3971002 w 4018503"/>
              <a:gd name="connsiteY104" fmla="*/ 2951031 h 4257398"/>
              <a:gd name="connsiteX105" fmla="*/ 3994752 w 4018503"/>
              <a:gd name="connsiteY105" fmla="*/ 2856028 h 4257398"/>
              <a:gd name="connsiteX106" fmla="*/ 4006628 w 4018503"/>
              <a:gd name="connsiteY106" fmla="*/ 2701649 h 4257398"/>
              <a:gd name="connsiteX107" fmla="*/ 4018503 w 4018503"/>
              <a:gd name="connsiteY107" fmla="*/ 2642273 h 4257398"/>
              <a:gd name="connsiteX108" fmla="*/ 4006628 w 4018503"/>
              <a:gd name="connsiteY108" fmla="*/ 2238512 h 4257398"/>
              <a:gd name="connsiteX109" fmla="*/ 3971002 w 4018503"/>
              <a:gd name="connsiteY109" fmla="*/ 2072257 h 4257398"/>
              <a:gd name="connsiteX110" fmla="*/ 3959126 w 4018503"/>
              <a:gd name="connsiteY110" fmla="*/ 2001005 h 4257398"/>
              <a:gd name="connsiteX111" fmla="*/ 3935376 w 4018503"/>
              <a:gd name="connsiteY111" fmla="*/ 1929753 h 4257398"/>
              <a:gd name="connsiteX112" fmla="*/ 3923501 w 4018503"/>
              <a:gd name="connsiteY112" fmla="*/ 1858501 h 4257398"/>
              <a:gd name="connsiteX113" fmla="*/ 3911625 w 4018503"/>
              <a:gd name="connsiteY113" fmla="*/ 1822875 h 4257398"/>
              <a:gd name="connsiteX114" fmla="*/ 3887875 w 4018503"/>
              <a:gd name="connsiteY114" fmla="*/ 1715997 h 4257398"/>
              <a:gd name="connsiteX115" fmla="*/ 3875999 w 4018503"/>
              <a:gd name="connsiteY115" fmla="*/ 1680371 h 4257398"/>
              <a:gd name="connsiteX116" fmla="*/ 3864124 w 4018503"/>
              <a:gd name="connsiteY116" fmla="*/ 1632870 h 4257398"/>
              <a:gd name="connsiteX117" fmla="*/ 3852249 w 4018503"/>
              <a:gd name="connsiteY117" fmla="*/ 1597244 h 4257398"/>
              <a:gd name="connsiteX118" fmla="*/ 3828498 w 4018503"/>
              <a:gd name="connsiteY118" fmla="*/ 1502241 h 4257398"/>
              <a:gd name="connsiteX119" fmla="*/ 3816623 w 4018503"/>
              <a:gd name="connsiteY119" fmla="*/ 1466615 h 4257398"/>
              <a:gd name="connsiteX120" fmla="*/ 3769121 w 4018503"/>
              <a:gd name="connsiteY120" fmla="*/ 1395363 h 4257398"/>
              <a:gd name="connsiteX121" fmla="*/ 3757246 w 4018503"/>
              <a:gd name="connsiteY121" fmla="*/ 1359738 h 4257398"/>
              <a:gd name="connsiteX122" fmla="*/ 3662243 w 4018503"/>
              <a:gd name="connsiteY122" fmla="*/ 1240984 h 4257398"/>
              <a:gd name="connsiteX123" fmla="*/ 3614742 w 4018503"/>
              <a:gd name="connsiteY123" fmla="*/ 1169732 h 4257398"/>
              <a:gd name="connsiteX124" fmla="*/ 3555365 w 4018503"/>
              <a:gd name="connsiteY124" fmla="*/ 1098480 h 4257398"/>
              <a:gd name="connsiteX125" fmla="*/ 3472238 w 4018503"/>
              <a:gd name="connsiteY125" fmla="*/ 991602 h 4257398"/>
              <a:gd name="connsiteX126" fmla="*/ 3412862 w 4018503"/>
              <a:gd name="connsiteY126" fmla="*/ 932226 h 4257398"/>
              <a:gd name="connsiteX127" fmla="*/ 3329734 w 4018503"/>
              <a:gd name="connsiteY127" fmla="*/ 813473 h 4257398"/>
              <a:gd name="connsiteX128" fmla="*/ 3305984 w 4018503"/>
              <a:gd name="connsiteY128" fmla="*/ 777847 h 4257398"/>
              <a:gd name="connsiteX129" fmla="*/ 3234732 w 4018503"/>
              <a:gd name="connsiteY129" fmla="*/ 706595 h 4257398"/>
              <a:gd name="connsiteX130" fmla="*/ 3127854 w 4018503"/>
              <a:gd name="connsiteY130" fmla="*/ 611592 h 4257398"/>
              <a:gd name="connsiteX131" fmla="*/ 3080352 w 4018503"/>
              <a:gd name="connsiteY131" fmla="*/ 587841 h 4257398"/>
              <a:gd name="connsiteX132" fmla="*/ 3044726 w 4018503"/>
              <a:gd name="connsiteY132" fmla="*/ 552215 h 4257398"/>
              <a:gd name="connsiteX133" fmla="*/ 2973475 w 4018503"/>
              <a:gd name="connsiteY133" fmla="*/ 504714 h 4257398"/>
              <a:gd name="connsiteX134" fmla="*/ 2937849 w 4018503"/>
              <a:gd name="connsiteY134" fmla="*/ 480963 h 4257398"/>
              <a:gd name="connsiteX135" fmla="*/ 2902223 w 4018503"/>
              <a:gd name="connsiteY135" fmla="*/ 469088 h 4257398"/>
              <a:gd name="connsiteX136" fmla="*/ 2842846 w 4018503"/>
              <a:gd name="connsiteY136" fmla="*/ 433462 h 4257398"/>
              <a:gd name="connsiteX137" fmla="*/ 2795345 w 4018503"/>
              <a:gd name="connsiteY137" fmla="*/ 409712 h 4257398"/>
              <a:gd name="connsiteX138" fmla="*/ 2724093 w 4018503"/>
              <a:gd name="connsiteY138" fmla="*/ 374086 h 4257398"/>
              <a:gd name="connsiteX139" fmla="*/ 2629090 w 4018503"/>
              <a:gd name="connsiteY139" fmla="*/ 326584 h 4257398"/>
              <a:gd name="connsiteX140" fmla="*/ 2522212 w 4018503"/>
              <a:gd name="connsiteY140" fmla="*/ 290958 h 4257398"/>
              <a:gd name="connsiteX141" fmla="*/ 2462836 w 4018503"/>
              <a:gd name="connsiteY141" fmla="*/ 255332 h 4257398"/>
              <a:gd name="connsiteX142" fmla="*/ 2415334 w 4018503"/>
              <a:gd name="connsiteY142" fmla="*/ 243457 h 4257398"/>
              <a:gd name="connsiteX143" fmla="*/ 2379708 w 4018503"/>
              <a:gd name="connsiteY143" fmla="*/ 231582 h 4257398"/>
              <a:gd name="connsiteX144" fmla="*/ 2272830 w 4018503"/>
              <a:gd name="connsiteY144" fmla="*/ 184080 h 4257398"/>
              <a:gd name="connsiteX145" fmla="*/ 2237204 w 4018503"/>
              <a:gd name="connsiteY145" fmla="*/ 172205 h 4257398"/>
              <a:gd name="connsiteX146" fmla="*/ 2118451 w 4018503"/>
              <a:gd name="connsiteY146" fmla="*/ 136579 h 4257398"/>
              <a:gd name="connsiteX147" fmla="*/ 2082825 w 4018503"/>
              <a:gd name="connsiteY147" fmla="*/ 124704 h 4257398"/>
              <a:gd name="connsiteX148" fmla="*/ 2035324 w 4018503"/>
              <a:gd name="connsiteY148" fmla="*/ 100953 h 4257398"/>
              <a:gd name="connsiteX149" fmla="*/ 1928446 w 4018503"/>
              <a:gd name="connsiteY149" fmla="*/ 89078 h 4257398"/>
              <a:gd name="connsiteX150" fmla="*/ 1833443 w 4018503"/>
              <a:gd name="connsiteY150" fmla="*/ 65327 h 4257398"/>
              <a:gd name="connsiteX151" fmla="*/ 1726565 w 4018503"/>
              <a:gd name="connsiteY151" fmla="*/ 41576 h 4257398"/>
              <a:gd name="connsiteX152" fmla="*/ 1643438 w 4018503"/>
              <a:gd name="connsiteY152" fmla="*/ 29701 h 4257398"/>
              <a:gd name="connsiteX153" fmla="*/ 1572186 w 4018503"/>
              <a:gd name="connsiteY153" fmla="*/ 17826 h 4257398"/>
              <a:gd name="connsiteX154" fmla="*/ 1453433 w 4018503"/>
              <a:gd name="connsiteY154" fmla="*/ 5951 h 4257398"/>
              <a:gd name="connsiteX155" fmla="*/ 1239677 w 4018503"/>
              <a:gd name="connsiteY155" fmla="*/ 5951 h 425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4018503" h="4257398">
                <a:moveTo>
                  <a:pt x="1239677" y="5951"/>
                </a:moveTo>
                <a:cubicBezTo>
                  <a:pt x="1188217" y="7930"/>
                  <a:pt x="1176074" y="12117"/>
                  <a:pt x="1144675" y="17826"/>
                </a:cubicBezTo>
                <a:cubicBezTo>
                  <a:pt x="1132359" y="20065"/>
                  <a:pt x="1121085" y="26262"/>
                  <a:pt x="1109049" y="29701"/>
                </a:cubicBezTo>
                <a:cubicBezTo>
                  <a:pt x="1093356" y="34185"/>
                  <a:pt x="1077180" y="36886"/>
                  <a:pt x="1061547" y="41576"/>
                </a:cubicBezTo>
                <a:cubicBezTo>
                  <a:pt x="1037567" y="48770"/>
                  <a:pt x="1014046" y="57410"/>
                  <a:pt x="990295" y="65327"/>
                </a:cubicBezTo>
                <a:lnTo>
                  <a:pt x="954669" y="77202"/>
                </a:lnTo>
                <a:cubicBezTo>
                  <a:pt x="942794" y="81161"/>
                  <a:pt x="931187" y="86042"/>
                  <a:pt x="919043" y="89078"/>
                </a:cubicBezTo>
                <a:lnTo>
                  <a:pt x="871542" y="100953"/>
                </a:lnTo>
                <a:cubicBezTo>
                  <a:pt x="855708" y="108870"/>
                  <a:pt x="840835" y="119106"/>
                  <a:pt x="824041" y="124704"/>
                </a:cubicBezTo>
                <a:cubicBezTo>
                  <a:pt x="804893" y="131087"/>
                  <a:pt x="784368" y="132201"/>
                  <a:pt x="764664" y="136579"/>
                </a:cubicBezTo>
                <a:cubicBezTo>
                  <a:pt x="748732" y="140119"/>
                  <a:pt x="732856" y="143970"/>
                  <a:pt x="717163" y="148454"/>
                </a:cubicBezTo>
                <a:cubicBezTo>
                  <a:pt x="705127" y="151893"/>
                  <a:pt x="693681" y="157294"/>
                  <a:pt x="681537" y="160330"/>
                </a:cubicBezTo>
                <a:cubicBezTo>
                  <a:pt x="661955" y="165225"/>
                  <a:pt x="641633" y="166894"/>
                  <a:pt x="622160" y="172205"/>
                </a:cubicBezTo>
                <a:cubicBezTo>
                  <a:pt x="598007" y="178792"/>
                  <a:pt x="575196" y="189884"/>
                  <a:pt x="550908" y="195956"/>
                </a:cubicBezTo>
                <a:lnTo>
                  <a:pt x="503407" y="207831"/>
                </a:lnTo>
                <a:cubicBezTo>
                  <a:pt x="421740" y="262276"/>
                  <a:pt x="459235" y="246305"/>
                  <a:pt x="396529" y="267208"/>
                </a:cubicBezTo>
                <a:cubicBezTo>
                  <a:pt x="384654" y="279083"/>
                  <a:pt x="374877" y="293518"/>
                  <a:pt x="360903" y="302834"/>
                </a:cubicBezTo>
                <a:cubicBezTo>
                  <a:pt x="350488" y="309778"/>
                  <a:pt x="333097" y="304934"/>
                  <a:pt x="325277" y="314709"/>
                </a:cubicBezTo>
                <a:cubicBezTo>
                  <a:pt x="315081" y="327453"/>
                  <a:pt x="320701" y="347612"/>
                  <a:pt x="313402" y="362210"/>
                </a:cubicBezTo>
                <a:cubicBezTo>
                  <a:pt x="304551" y="379913"/>
                  <a:pt x="289651" y="393878"/>
                  <a:pt x="277776" y="409712"/>
                </a:cubicBezTo>
                <a:cubicBezTo>
                  <a:pt x="273818" y="421587"/>
                  <a:pt x="271499" y="434142"/>
                  <a:pt x="265901" y="445338"/>
                </a:cubicBezTo>
                <a:cubicBezTo>
                  <a:pt x="259518" y="458103"/>
                  <a:pt x="247772" y="467845"/>
                  <a:pt x="242150" y="480963"/>
                </a:cubicBezTo>
                <a:cubicBezTo>
                  <a:pt x="235721" y="495965"/>
                  <a:pt x="234965" y="512832"/>
                  <a:pt x="230275" y="528465"/>
                </a:cubicBezTo>
                <a:cubicBezTo>
                  <a:pt x="223081" y="552445"/>
                  <a:pt x="214441" y="575966"/>
                  <a:pt x="206524" y="599717"/>
                </a:cubicBezTo>
                <a:cubicBezTo>
                  <a:pt x="202566" y="611592"/>
                  <a:pt x="197685" y="623199"/>
                  <a:pt x="194649" y="635343"/>
                </a:cubicBezTo>
                <a:lnTo>
                  <a:pt x="159023" y="777847"/>
                </a:lnTo>
                <a:lnTo>
                  <a:pt x="147147" y="825348"/>
                </a:lnTo>
                <a:cubicBezTo>
                  <a:pt x="143189" y="841182"/>
                  <a:pt x="140433" y="857366"/>
                  <a:pt x="135272" y="872849"/>
                </a:cubicBezTo>
                <a:lnTo>
                  <a:pt x="123397" y="908475"/>
                </a:lnTo>
                <a:cubicBezTo>
                  <a:pt x="119438" y="952018"/>
                  <a:pt x="116349" y="995649"/>
                  <a:pt x="111521" y="1039104"/>
                </a:cubicBezTo>
                <a:cubicBezTo>
                  <a:pt x="108430" y="1066923"/>
                  <a:pt x="102737" y="1094412"/>
                  <a:pt x="99646" y="1122231"/>
                </a:cubicBezTo>
                <a:cubicBezTo>
                  <a:pt x="70536" y="1384231"/>
                  <a:pt x="106208" y="1177339"/>
                  <a:pt x="75895" y="1288486"/>
                </a:cubicBezTo>
                <a:cubicBezTo>
                  <a:pt x="67306" y="1319978"/>
                  <a:pt x="58547" y="1351480"/>
                  <a:pt x="52145" y="1383488"/>
                </a:cubicBezTo>
                <a:cubicBezTo>
                  <a:pt x="48186" y="1403280"/>
                  <a:pt x="45580" y="1423392"/>
                  <a:pt x="40269" y="1442865"/>
                </a:cubicBezTo>
                <a:cubicBezTo>
                  <a:pt x="33682" y="1467018"/>
                  <a:pt x="24436" y="1490366"/>
                  <a:pt x="16519" y="1514117"/>
                </a:cubicBezTo>
                <a:lnTo>
                  <a:pt x="4643" y="1549743"/>
                </a:lnTo>
                <a:cubicBezTo>
                  <a:pt x="17172" y="2176145"/>
                  <a:pt x="-31492" y="1951458"/>
                  <a:pt x="40269" y="2238512"/>
                </a:cubicBezTo>
                <a:lnTo>
                  <a:pt x="40269" y="2238512"/>
                </a:lnTo>
                <a:cubicBezTo>
                  <a:pt x="44228" y="2270179"/>
                  <a:pt x="43748" y="2302725"/>
                  <a:pt x="52145" y="2333514"/>
                </a:cubicBezTo>
                <a:cubicBezTo>
                  <a:pt x="55900" y="2347283"/>
                  <a:pt x="69512" y="2356374"/>
                  <a:pt x="75895" y="2369140"/>
                </a:cubicBezTo>
                <a:cubicBezTo>
                  <a:pt x="85428" y="2388207"/>
                  <a:pt x="91729" y="2408725"/>
                  <a:pt x="99646" y="2428517"/>
                </a:cubicBezTo>
                <a:cubicBezTo>
                  <a:pt x="135461" y="2607594"/>
                  <a:pt x="89855" y="2384460"/>
                  <a:pt x="123397" y="2535395"/>
                </a:cubicBezTo>
                <a:cubicBezTo>
                  <a:pt x="127776" y="2555098"/>
                  <a:pt x="129961" y="2575298"/>
                  <a:pt x="135272" y="2594771"/>
                </a:cubicBezTo>
                <a:cubicBezTo>
                  <a:pt x="141859" y="2618924"/>
                  <a:pt x="152951" y="2641735"/>
                  <a:pt x="159023" y="2666023"/>
                </a:cubicBezTo>
                <a:cubicBezTo>
                  <a:pt x="162981" y="2681857"/>
                  <a:pt x="166208" y="2697892"/>
                  <a:pt x="170898" y="2713525"/>
                </a:cubicBezTo>
                <a:cubicBezTo>
                  <a:pt x="178092" y="2737504"/>
                  <a:pt x="186732" y="2761026"/>
                  <a:pt x="194649" y="2784776"/>
                </a:cubicBezTo>
                <a:lnTo>
                  <a:pt x="230275" y="2891654"/>
                </a:lnTo>
                <a:lnTo>
                  <a:pt x="242150" y="2927280"/>
                </a:lnTo>
                <a:cubicBezTo>
                  <a:pt x="246108" y="2939155"/>
                  <a:pt x="251570" y="2950631"/>
                  <a:pt x="254025" y="2962906"/>
                </a:cubicBezTo>
                <a:cubicBezTo>
                  <a:pt x="277480" y="3080173"/>
                  <a:pt x="250592" y="2964480"/>
                  <a:pt x="289651" y="3081660"/>
                </a:cubicBezTo>
                <a:cubicBezTo>
                  <a:pt x="297264" y="3104498"/>
                  <a:pt x="301962" y="3141908"/>
                  <a:pt x="313402" y="3164787"/>
                </a:cubicBezTo>
                <a:cubicBezTo>
                  <a:pt x="319785" y="3177552"/>
                  <a:pt x="330769" y="3187648"/>
                  <a:pt x="337152" y="3200413"/>
                </a:cubicBezTo>
                <a:cubicBezTo>
                  <a:pt x="342750" y="3211609"/>
                  <a:pt x="343430" y="3224843"/>
                  <a:pt x="349028" y="3236039"/>
                </a:cubicBezTo>
                <a:cubicBezTo>
                  <a:pt x="355411" y="3248804"/>
                  <a:pt x="366982" y="3258623"/>
                  <a:pt x="372778" y="3271665"/>
                </a:cubicBezTo>
                <a:cubicBezTo>
                  <a:pt x="382946" y="3294543"/>
                  <a:pt x="388612" y="3319166"/>
                  <a:pt x="396529" y="3342917"/>
                </a:cubicBezTo>
                <a:cubicBezTo>
                  <a:pt x="400487" y="3354792"/>
                  <a:pt x="401460" y="3368128"/>
                  <a:pt x="408404" y="3378543"/>
                </a:cubicBezTo>
                <a:lnTo>
                  <a:pt x="432155" y="3414169"/>
                </a:lnTo>
                <a:cubicBezTo>
                  <a:pt x="493428" y="3597985"/>
                  <a:pt x="423201" y="3408138"/>
                  <a:pt x="479656" y="3521047"/>
                </a:cubicBezTo>
                <a:cubicBezTo>
                  <a:pt x="509521" y="3580776"/>
                  <a:pt x="464153" y="3553045"/>
                  <a:pt x="539033" y="3627925"/>
                </a:cubicBezTo>
                <a:cubicBezTo>
                  <a:pt x="580035" y="3668927"/>
                  <a:pt x="574740" y="3660273"/>
                  <a:pt x="610285" y="3711052"/>
                </a:cubicBezTo>
                <a:cubicBezTo>
                  <a:pt x="626654" y="3734437"/>
                  <a:pt x="641952" y="3758553"/>
                  <a:pt x="657786" y="3782304"/>
                </a:cubicBezTo>
                <a:cubicBezTo>
                  <a:pt x="665703" y="3794179"/>
                  <a:pt x="671445" y="3807838"/>
                  <a:pt x="681537" y="3817930"/>
                </a:cubicBezTo>
                <a:cubicBezTo>
                  <a:pt x="693412" y="3829805"/>
                  <a:pt x="706412" y="3840654"/>
                  <a:pt x="717163" y="3853556"/>
                </a:cubicBezTo>
                <a:cubicBezTo>
                  <a:pt x="766643" y="3912932"/>
                  <a:pt x="711225" y="3869390"/>
                  <a:pt x="776539" y="3912932"/>
                </a:cubicBezTo>
                <a:cubicBezTo>
                  <a:pt x="839875" y="4007935"/>
                  <a:pt x="756747" y="3893140"/>
                  <a:pt x="835916" y="3972309"/>
                </a:cubicBezTo>
                <a:cubicBezTo>
                  <a:pt x="846008" y="3982401"/>
                  <a:pt x="849575" y="3997843"/>
                  <a:pt x="859667" y="4007935"/>
                </a:cubicBezTo>
                <a:cubicBezTo>
                  <a:pt x="869759" y="4018027"/>
                  <a:pt x="884329" y="4022549"/>
                  <a:pt x="895293" y="4031686"/>
                </a:cubicBezTo>
                <a:cubicBezTo>
                  <a:pt x="908195" y="4042437"/>
                  <a:pt x="918017" y="4056561"/>
                  <a:pt x="930919" y="4067312"/>
                </a:cubicBezTo>
                <a:cubicBezTo>
                  <a:pt x="961612" y="4092889"/>
                  <a:pt x="966467" y="4091036"/>
                  <a:pt x="1002171" y="4102938"/>
                </a:cubicBezTo>
                <a:cubicBezTo>
                  <a:pt x="1117027" y="4189078"/>
                  <a:pt x="994629" y="4105105"/>
                  <a:pt x="1085298" y="4150439"/>
                </a:cubicBezTo>
                <a:cubicBezTo>
                  <a:pt x="1098063" y="4156822"/>
                  <a:pt x="1108159" y="4167806"/>
                  <a:pt x="1120924" y="4174189"/>
                </a:cubicBezTo>
                <a:cubicBezTo>
                  <a:pt x="1146392" y="4186923"/>
                  <a:pt x="1191528" y="4192518"/>
                  <a:pt x="1215926" y="4197940"/>
                </a:cubicBezTo>
                <a:cubicBezTo>
                  <a:pt x="1231859" y="4201480"/>
                  <a:pt x="1247329" y="4207132"/>
                  <a:pt x="1263428" y="4209815"/>
                </a:cubicBezTo>
                <a:cubicBezTo>
                  <a:pt x="1316218" y="4218613"/>
                  <a:pt x="1460317" y="4232468"/>
                  <a:pt x="1500934" y="4233566"/>
                </a:cubicBezTo>
                <a:cubicBezTo>
                  <a:pt x="1746300" y="4240197"/>
                  <a:pt x="1991781" y="4241483"/>
                  <a:pt x="2237204" y="4245441"/>
                </a:cubicBezTo>
                <a:cubicBezTo>
                  <a:pt x="2268872" y="4249400"/>
                  <a:pt x="2300309" y="4258346"/>
                  <a:pt x="2332207" y="4257317"/>
                </a:cubicBezTo>
                <a:cubicBezTo>
                  <a:pt x="2423547" y="4254371"/>
                  <a:pt x="2605339" y="4233566"/>
                  <a:pt x="2605339" y="4233566"/>
                </a:cubicBezTo>
                <a:lnTo>
                  <a:pt x="2664716" y="4221691"/>
                </a:lnTo>
                <a:cubicBezTo>
                  <a:pt x="2735592" y="4208804"/>
                  <a:pt x="2729362" y="4212603"/>
                  <a:pt x="2795345" y="4197940"/>
                </a:cubicBezTo>
                <a:cubicBezTo>
                  <a:pt x="2912539" y="4171898"/>
                  <a:pt x="2763676" y="4203878"/>
                  <a:pt x="2902223" y="4162314"/>
                </a:cubicBezTo>
                <a:cubicBezTo>
                  <a:pt x="2921556" y="4156514"/>
                  <a:pt x="2941896" y="4154818"/>
                  <a:pt x="2961599" y="4150439"/>
                </a:cubicBezTo>
                <a:cubicBezTo>
                  <a:pt x="2977532" y="4146898"/>
                  <a:pt x="2993267" y="4142522"/>
                  <a:pt x="3009101" y="4138563"/>
                </a:cubicBezTo>
                <a:cubicBezTo>
                  <a:pt x="3113880" y="4068710"/>
                  <a:pt x="2946419" y="4175838"/>
                  <a:pt x="3115978" y="4091062"/>
                </a:cubicBezTo>
                <a:cubicBezTo>
                  <a:pt x="3131812" y="4083145"/>
                  <a:pt x="3147209" y="4074285"/>
                  <a:pt x="3163480" y="4067312"/>
                </a:cubicBezTo>
                <a:cubicBezTo>
                  <a:pt x="3174986" y="4062381"/>
                  <a:pt x="3187910" y="4061034"/>
                  <a:pt x="3199106" y="4055436"/>
                </a:cubicBezTo>
                <a:cubicBezTo>
                  <a:pt x="3211871" y="4049053"/>
                  <a:pt x="3222340" y="4038767"/>
                  <a:pt x="3234732" y="4031686"/>
                </a:cubicBezTo>
                <a:cubicBezTo>
                  <a:pt x="3250102" y="4022903"/>
                  <a:pt x="3267053" y="4017043"/>
                  <a:pt x="3282233" y="4007935"/>
                </a:cubicBezTo>
                <a:cubicBezTo>
                  <a:pt x="3306710" y="3993249"/>
                  <a:pt x="3329734" y="3976268"/>
                  <a:pt x="3353485" y="3960434"/>
                </a:cubicBezTo>
                <a:cubicBezTo>
                  <a:pt x="3365360" y="3952517"/>
                  <a:pt x="3379019" y="3946775"/>
                  <a:pt x="3389111" y="3936683"/>
                </a:cubicBezTo>
                <a:cubicBezTo>
                  <a:pt x="3454283" y="3871511"/>
                  <a:pt x="3394231" y="3926906"/>
                  <a:pt x="3460363" y="3877306"/>
                </a:cubicBezTo>
                <a:cubicBezTo>
                  <a:pt x="3537811" y="3819220"/>
                  <a:pt x="3491596" y="3839186"/>
                  <a:pt x="3555365" y="3817930"/>
                </a:cubicBezTo>
                <a:cubicBezTo>
                  <a:pt x="3682681" y="3733052"/>
                  <a:pt x="3489451" y="3865237"/>
                  <a:pt x="3626617" y="3758553"/>
                </a:cubicBezTo>
                <a:cubicBezTo>
                  <a:pt x="3649149" y="3741028"/>
                  <a:pt x="3697869" y="3711052"/>
                  <a:pt x="3697869" y="3711052"/>
                </a:cubicBezTo>
                <a:cubicBezTo>
                  <a:pt x="3705786" y="3699177"/>
                  <a:pt x="3712483" y="3686390"/>
                  <a:pt x="3721620" y="3675426"/>
                </a:cubicBezTo>
                <a:cubicBezTo>
                  <a:pt x="3732371" y="3662524"/>
                  <a:pt x="3747484" y="3653466"/>
                  <a:pt x="3757246" y="3639800"/>
                </a:cubicBezTo>
                <a:cubicBezTo>
                  <a:pt x="3798435" y="3582136"/>
                  <a:pt x="3767027" y="3608362"/>
                  <a:pt x="3792872" y="3556673"/>
                </a:cubicBezTo>
                <a:cubicBezTo>
                  <a:pt x="3799255" y="3543907"/>
                  <a:pt x="3808706" y="3532922"/>
                  <a:pt x="3816623" y="3521047"/>
                </a:cubicBezTo>
                <a:cubicBezTo>
                  <a:pt x="3848036" y="3395389"/>
                  <a:pt x="3805386" y="3543362"/>
                  <a:pt x="3852249" y="3437919"/>
                </a:cubicBezTo>
                <a:cubicBezTo>
                  <a:pt x="3874820" y="3387134"/>
                  <a:pt x="3874060" y="3367518"/>
                  <a:pt x="3887875" y="3319166"/>
                </a:cubicBezTo>
                <a:cubicBezTo>
                  <a:pt x="3891314" y="3307130"/>
                  <a:pt x="3896311" y="3295576"/>
                  <a:pt x="3899750" y="3283540"/>
                </a:cubicBezTo>
                <a:cubicBezTo>
                  <a:pt x="3929564" y="3179187"/>
                  <a:pt x="3895033" y="3285812"/>
                  <a:pt x="3923501" y="3200413"/>
                </a:cubicBezTo>
                <a:cubicBezTo>
                  <a:pt x="3927459" y="3176662"/>
                  <a:pt x="3931715" y="3152959"/>
                  <a:pt x="3935376" y="3129161"/>
                </a:cubicBezTo>
                <a:cubicBezTo>
                  <a:pt x="3939632" y="3101496"/>
                  <a:pt x="3941762" y="3073481"/>
                  <a:pt x="3947251" y="3046034"/>
                </a:cubicBezTo>
                <a:cubicBezTo>
                  <a:pt x="3949706" y="3033759"/>
                  <a:pt x="3956090" y="3022552"/>
                  <a:pt x="3959126" y="3010408"/>
                </a:cubicBezTo>
                <a:cubicBezTo>
                  <a:pt x="3964021" y="2990826"/>
                  <a:pt x="3966463" y="2970698"/>
                  <a:pt x="3971002" y="2951031"/>
                </a:cubicBezTo>
                <a:cubicBezTo>
                  <a:pt x="3978342" y="2919225"/>
                  <a:pt x="3994752" y="2856028"/>
                  <a:pt x="3994752" y="2856028"/>
                </a:cubicBezTo>
                <a:cubicBezTo>
                  <a:pt x="3998711" y="2804568"/>
                  <a:pt x="4000928" y="2752945"/>
                  <a:pt x="4006628" y="2701649"/>
                </a:cubicBezTo>
                <a:cubicBezTo>
                  <a:pt x="4008857" y="2681589"/>
                  <a:pt x="4018503" y="2662457"/>
                  <a:pt x="4018503" y="2642273"/>
                </a:cubicBezTo>
                <a:cubicBezTo>
                  <a:pt x="4018503" y="2507628"/>
                  <a:pt x="4013033" y="2373005"/>
                  <a:pt x="4006628" y="2238512"/>
                </a:cubicBezTo>
                <a:cubicBezTo>
                  <a:pt x="3996004" y="2015405"/>
                  <a:pt x="4001426" y="2254790"/>
                  <a:pt x="3971002" y="2072257"/>
                </a:cubicBezTo>
                <a:cubicBezTo>
                  <a:pt x="3967043" y="2048506"/>
                  <a:pt x="3964966" y="2024364"/>
                  <a:pt x="3959126" y="2001005"/>
                </a:cubicBezTo>
                <a:cubicBezTo>
                  <a:pt x="3953054" y="1976717"/>
                  <a:pt x="3939492" y="1954448"/>
                  <a:pt x="3935376" y="1929753"/>
                </a:cubicBezTo>
                <a:cubicBezTo>
                  <a:pt x="3931418" y="1906002"/>
                  <a:pt x="3928724" y="1882006"/>
                  <a:pt x="3923501" y="1858501"/>
                </a:cubicBezTo>
                <a:cubicBezTo>
                  <a:pt x="3920785" y="1846281"/>
                  <a:pt x="3914661" y="1835019"/>
                  <a:pt x="3911625" y="1822875"/>
                </a:cubicBezTo>
                <a:cubicBezTo>
                  <a:pt x="3887138" y="1724930"/>
                  <a:pt x="3912255" y="1801327"/>
                  <a:pt x="3887875" y="1715997"/>
                </a:cubicBezTo>
                <a:cubicBezTo>
                  <a:pt x="3884436" y="1703961"/>
                  <a:pt x="3879438" y="1692407"/>
                  <a:pt x="3875999" y="1680371"/>
                </a:cubicBezTo>
                <a:cubicBezTo>
                  <a:pt x="3871515" y="1664678"/>
                  <a:pt x="3868608" y="1648563"/>
                  <a:pt x="3864124" y="1632870"/>
                </a:cubicBezTo>
                <a:cubicBezTo>
                  <a:pt x="3860685" y="1620834"/>
                  <a:pt x="3855543" y="1609321"/>
                  <a:pt x="3852249" y="1597244"/>
                </a:cubicBezTo>
                <a:cubicBezTo>
                  <a:pt x="3843660" y="1565752"/>
                  <a:pt x="3838820" y="1533208"/>
                  <a:pt x="3828498" y="1502241"/>
                </a:cubicBezTo>
                <a:cubicBezTo>
                  <a:pt x="3824540" y="1490366"/>
                  <a:pt x="3822702" y="1477557"/>
                  <a:pt x="3816623" y="1466615"/>
                </a:cubicBezTo>
                <a:cubicBezTo>
                  <a:pt x="3802760" y="1441662"/>
                  <a:pt x="3769121" y="1395363"/>
                  <a:pt x="3769121" y="1395363"/>
                </a:cubicBezTo>
                <a:cubicBezTo>
                  <a:pt x="3765163" y="1383488"/>
                  <a:pt x="3763325" y="1370680"/>
                  <a:pt x="3757246" y="1359738"/>
                </a:cubicBezTo>
                <a:cubicBezTo>
                  <a:pt x="3719794" y="1292324"/>
                  <a:pt x="3712302" y="1291043"/>
                  <a:pt x="3662243" y="1240984"/>
                </a:cubicBezTo>
                <a:cubicBezTo>
                  <a:pt x="3636770" y="1164564"/>
                  <a:pt x="3670338" y="1247565"/>
                  <a:pt x="3614742" y="1169732"/>
                </a:cubicBezTo>
                <a:cubicBezTo>
                  <a:pt x="3559953" y="1093029"/>
                  <a:pt x="3625598" y="1145303"/>
                  <a:pt x="3555365" y="1098480"/>
                </a:cubicBezTo>
                <a:cubicBezTo>
                  <a:pt x="3435304" y="918388"/>
                  <a:pt x="3565258" y="1103227"/>
                  <a:pt x="3472238" y="991602"/>
                </a:cubicBezTo>
                <a:cubicBezTo>
                  <a:pt x="3422758" y="932226"/>
                  <a:pt x="3478176" y="975768"/>
                  <a:pt x="3412862" y="932226"/>
                </a:cubicBezTo>
                <a:cubicBezTo>
                  <a:pt x="3303629" y="768379"/>
                  <a:pt x="3417677" y="936594"/>
                  <a:pt x="3329734" y="813473"/>
                </a:cubicBezTo>
                <a:cubicBezTo>
                  <a:pt x="3321438" y="801859"/>
                  <a:pt x="3315466" y="788514"/>
                  <a:pt x="3305984" y="777847"/>
                </a:cubicBezTo>
                <a:cubicBezTo>
                  <a:pt x="3283669" y="752743"/>
                  <a:pt x="3258483" y="730346"/>
                  <a:pt x="3234732" y="706595"/>
                </a:cubicBezTo>
                <a:cubicBezTo>
                  <a:pt x="3197562" y="669425"/>
                  <a:pt x="3174605" y="644318"/>
                  <a:pt x="3127854" y="611592"/>
                </a:cubicBezTo>
                <a:cubicBezTo>
                  <a:pt x="3113351" y="601440"/>
                  <a:pt x="3094757" y="598131"/>
                  <a:pt x="3080352" y="587841"/>
                </a:cubicBezTo>
                <a:cubicBezTo>
                  <a:pt x="3066686" y="578080"/>
                  <a:pt x="3057983" y="562526"/>
                  <a:pt x="3044726" y="552215"/>
                </a:cubicBezTo>
                <a:cubicBezTo>
                  <a:pt x="3022194" y="534690"/>
                  <a:pt x="2997225" y="520548"/>
                  <a:pt x="2973475" y="504714"/>
                </a:cubicBezTo>
                <a:cubicBezTo>
                  <a:pt x="2961600" y="496797"/>
                  <a:pt x="2951389" y="485476"/>
                  <a:pt x="2937849" y="480963"/>
                </a:cubicBezTo>
                <a:cubicBezTo>
                  <a:pt x="2925974" y="477005"/>
                  <a:pt x="2913419" y="474686"/>
                  <a:pt x="2902223" y="469088"/>
                </a:cubicBezTo>
                <a:cubicBezTo>
                  <a:pt x="2881578" y="458766"/>
                  <a:pt x="2863023" y="444671"/>
                  <a:pt x="2842846" y="433462"/>
                </a:cubicBezTo>
                <a:cubicBezTo>
                  <a:pt x="2827371" y="424865"/>
                  <a:pt x="2810715" y="418495"/>
                  <a:pt x="2795345" y="409712"/>
                </a:cubicBezTo>
                <a:cubicBezTo>
                  <a:pt x="2730886" y="372878"/>
                  <a:pt x="2789413" y="395859"/>
                  <a:pt x="2724093" y="374086"/>
                </a:cubicBezTo>
                <a:cubicBezTo>
                  <a:pt x="2677463" y="342999"/>
                  <a:pt x="2691662" y="348931"/>
                  <a:pt x="2629090" y="326584"/>
                </a:cubicBezTo>
                <a:cubicBezTo>
                  <a:pt x="2593725" y="313953"/>
                  <a:pt x="2554413" y="310279"/>
                  <a:pt x="2522212" y="290958"/>
                </a:cubicBezTo>
                <a:cubicBezTo>
                  <a:pt x="2502420" y="279083"/>
                  <a:pt x="2483928" y="264706"/>
                  <a:pt x="2462836" y="255332"/>
                </a:cubicBezTo>
                <a:cubicBezTo>
                  <a:pt x="2447921" y="248703"/>
                  <a:pt x="2431027" y="247941"/>
                  <a:pt x="2415334" y="243457"/>
                </a:cubicBezTo>
                <a:cubicBezTo>
                  <a:pt x="2403298" y="240018"/>
                  <a:pt x="2391583" y="235540"/>
                  <a:pt x="2379708" y="231582"/>
                </a:cubicBezTo>
                <a:cubicBezTo>
                  <a:pt x="2323252" y="193944"/>
                  <a:pt x="2357621" y="212344"/>
                  <a:pt x="2272830" y="184080"/>
                </a:cubicBezTo>
                <a:lnTo>
                  <a:pt x="2237204" y="172205"/>
                </a:lnTo>
                <a:cubicBezTo>
                  <a:pt x="2172217" y="128880"/>
                  <a:pt x="2227615" y="158411"/>
                  <a:pt x="2118451" y="136579"/>
                </a:cubicBezTo>
                <a:cubicBezTo>
                  <a:pt x="2106176" y="134124"/>
                  <a:pt x="2094331" y="129635"/>
                  <a:pt x="2082825" y="124704"/>
                </a:cubicBezTo>
                <a:cubicBezTo>
                  <a:pt x="2066554" y="117731"/>
                  <a:pt x="2052573" y="104934"/>
                  <a:pt x="2035324" y="100953"/>
                </a:cubicBezTo>
                <a:cubicBezTo>
                  <a:pt x="2000397" y="92893"/>
                  <a:pt x="1964072" y="93036"/>
                  <a:pt x="1928446" y="89078"/>
                </a:cubicBezTo>
                <a:cubicBezTo>
                  <a:pt x="1864786" y="67857"/>
                  <a:pt x="1919422" y="84433"/>
                  <a:pt x="1833443" y="65327"/>
                </a:cubicBezTo>
                <a:cubicBezTo>
                  <a:pt x="1769398" y="51095"/>
                  <a:pt x="1798189" y="53513"/>
                  <a:pt x="1726565" y="41576"/>
                </a:cubicBezTo>
                <a:cubicBezTo>
                  <a:pt x="1698956" y="36974"/>
                  <a:pt x="1671103" y="33957"/>
                  <a:pt x="1643438" y="29701"/>
                </a:cubicBezTo>
                <a:cubicBezTo>
                  <a:pt x="1619640" y="26040"/>
                  <a:pt x="1596078" y="20812"/>
                  <a:pt x="1572186" y="17826"/>
                </a:cubicBezTo>
                <a:cubicBezTo>
                  <a:pt x="1532711" y="12892"/>
                  <a:pt x="1493106" y="8890"/>
                  <a:pt x="1453433" y="5951"/>
                </a:cubicBezTo>
                <a:cubicBezTo>
                  <a:pt x="1286833" y="-6390"/>
                  <a:pt x="1291137" y="3972"/>
                  <a:pt x="1239677" y="5951"/>
                </a:cubicBezTo>
                <a:close/>
              </a:path>
            </a:pathLst>
          </a:cu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9792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82765" y="39469"/>
            <a:ext cx="597458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7030A0"/>
                </a:solidFill>
                <a:effectLst>
                  <a:reflection blurRad="12700" stA="50000" endPos="50000" dist="5000" dir="5400000" sy="-100000" rotWithShape="0"/>
                </a:effectLst>
                <a:latin typeface="+mn-lt"/>
              </a:rPr>
              <a:t>Blood and lymphatic vessels</a:t>
            </a:r>
          </a:p>
        </p:txBody>
      </p:sp>
      <p:sp>
        <p:nvSpPr>
          <p:cNvPr id="7" name="TextBox 2"/>
          <p:cNvSpPr txBox="1">
            <a:spLocks noChangeArrowheads="1"/>
          </p:cNvSpPr>
          <p:nvPr/>
        </p:nvSpPr>
        <p:spPr bwMode="auto">
          <a:xfrm>
            <a:off x="44669" y="1066800"/>
            <a:ext cx="3505200" cy="4801314"/>
          </a:xfrm>
          <a:prstGeom prst="rect">
            <a:avLst/>
          </a:prstGeom>
          <a:solidFill>
            <a:schemeClr val="bg1"/>
          </a:solidFill>
          <a:ln w="9525">
            <a:noFill/>
            <a:miter lim="800000"/>
            <a:headEnd/>
            <a:tailEnd/>
          </a:ln>
        </p:spPr>
        <p:txBody>
          <a:bodyPr wrap="square">
            <a:spAutoFit/>
          </a:bodyPr>
          <a:lstStyle/>
          <a:p>
            <a:r>
              <a:rPr lang="en-US" b="1" dirty="0">
                <a:solidFill>
                  <a:srgbClr val="BA52AB"/>
                </a:solidFill>
                <a:latin typeface="Times New Roman" pitchFamily="18" charset="0"/>
                <a:cs typeface="Times New Roman" pitchFamily="18" charset="0"/>
              </a:rPr>
              <a:t>In this cross section of a blood vessel, the blood in the lumen is indicated.  The double-arrow indicates the extent of the tunica media; you should recognize the smooth muscle tissue that is predominant in this region.   The smooth muscle cells are circularly arranged; in other words, the cells lie perpendicular to the long axis of the vessel.</a:t>
            </a:r>
          </a:p>
          <a:p>
            <a:r>
              <a:rPr lang="en-US" b="1" dirty="0">
                <a:solidFill>
                  <a:srgbClr val="BA52AB"/>
                </a:solidFill>
                <a:latin typeface="Times New Roman" pitchFamily="18" charset="0"/>
                <a:cs typeface="Times New Roman" pitchFamily="18" charset="0"/>
              </a:rPr>
              <a:t>The thin portion of the wall “inside” the tunica media is the tunica intima, while the dense irregular connective tissue surrounding the tunica media is the adventitia.</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5707" t="1994" r="8190" b="1775"/>
          <a:stretch/>
        </p:blipFill>
        <p:spPr>
          <a:xfrm>
            <a:off x="3657600" y="935825"/>
            <a:ext cx="5286705" cy="4986348"/>
          </a:xfrm>
          <a:prstGeom prst="rect">
            <a:avLst/>
          </a:prstGeom>
        </p:spPr>
      </p:pic>
      <p:cxnSp>
        <p:nvCxnSpPr>
          <p:cNvPr id="9" name="Straight Arrow Connector 8"/>
          <p:cNvCxnSpPr/>
          <p:nvPr/>
        </p:nvCxnSpPr>
        <p:spPr>
          <a:xfrm>
            <a:off x="6802981" y="4971886"/>
            <a:ext cx="11251" cy="821835"/>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646684" y="3100172"/>
            <a:ext cx="1600200" cy="646331"/>
          </a:xfrm>
          <a:prstGeom prst="rect">
            <a:avLst/>
          </a:prstGeom>
          <a:noFill/>
        </p:spPr>
        <p:txBody>
          <a:bodyPr wrap="square" rtlCol="0">
            <a:spAutoFit/>
          </a:bodyPr>
          <a:lstStyle/>
          <a:p>
            <a:r>
              <a:rPr lang="en-US" sz="3600" b="1" dirty="0"/>
              <a:t>blood</a:t>
            </a:r>
          </a:p>
        </p:txBody>
      </p:sp>
    </p:spTree>
    <p:extLst>
      <p:ext uri="{BB962C8B-B14F-4D97-AF65-F5344CB8AC3E}">
        <p14:creationId xmlns:p14="http://schemas.microsoft.com/office/powerpoint/2010/main" val="21836437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7249" y="1407433"/>
            <a:ext cx="7381875" cy="5400675"/>
          </a:xfrm>
          <a:prstGeom prst="rect">
            <a:avLst/>
          </a:prstGeom>
        </p:spPr>
      </p:pic>
      <p:sp>
        <p:nvSpPr>
          <p:cNvPr id="8" name="Rectangle 7"/>
          <p:cNvSpPr/>
          <p:nvPr/>
        </p:nvSpPr>
        <p:spPr>
          <a:xfrm>
            <a:off x="1524000" y="39469"/>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5135"/>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a:t>
            </a:r>
            <a:r>
              <a:rPr lang="en-US" sz="2400" b="1" dirty="0">
                <a:solidFill>
                  <a:schemeClr val="accent3">
                    <a:lumMod val="50000"/>
                  </a:schemeClr>
                </a:solidFill>
              </a:rPr>
              <a:t>REGION</a:t>
            </a:r>
            <a:r>
              <a:rPr lang="en-US" sz="2400" b="1" dirty="0">
                <a:solidFill>
                  <a:schemeClr val="accent3">
                    <a:lumMod val="50000"/>
                  </a:schemeClr>
                </a:solidFill>
                <a:latin typeface="Script MT Bold" pitchFamily="66" charset="0"/>
              </a:rPr>
              <a:t> indicated by the bracket (advance slide for answer)</a:t>
            </a:r>
          </a:p>
        </p:txBody>
      </p:sp>
      <p:sp>
        <p:nvSpPr>
          <p:cNvPr id="15" name="Rectangle 14"/>
          <p:cNvSpPr/>
          <p:nvPr/>
        </p:nvSpPr>
        <p:spPr>
          <a:xfrm>
            <a:off x="57396" y="3429000"/>
            <a:ext cx="2609603" cy="1754326"/>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effectLst>
                  <a:outerShdw blurRad="50800" dist="39000" dir="5460000" algn="tl">
                    <a:srgbClr val="000000">
                      <a:alpha val="38000"/>
                    </a:srgbClr>
                  </a:outerShdw>
                </a:effectLst>
              </a:rPr>
              <a:t>Tunica </a:t>
            </a:r>
            <a:r>
              <a:rPr lang="en-US" sz="3600" b="1" dirty="0" err="1">
                <a:ln w="11430"/>
                <a:effectLst>
                  <a:outerShdw blurRad="50800" dist="39000" dir="5460000" algn="tl">
                    <a:srgbClr val="000000">
                      <a:alpha val="38000"/>
                    </a:srgbClr>
                  </a:outerShdw>
                </a:effectLst>
              </a:rPr>
              <a:t>externa</a:t>
            </a:r>
            <a:r>
              <a:rPr lang="en-US" sz="3600" b="1" dirty="0">
                <a:ln w="11430"/>
                <a:effectLst>
                  <a:outerShdw blurRad="50800" dist="39000" dir="5460000" algn="tl">
                    <a:srgbClr val="000000">
                      <a:alpha val="38000"/>
                    </a:srgbClr>
                  </a:outerShdw>
                </a:effectLst>
              </a:rPr>
              <a:t> (adventitia)</a:t>
            </a:r>
          </a:p>
        </p:txBody>
      </p:sp>
      <p:sp>
        <p:nvSpPr>
          <p:cNvPr id="11" name="Left Brace 10"/>
          <p:cNvSpPr/>
          <p:nvPr/>
        </p:nvSpPr>
        <p:spPr>
          <a:xfrm rot="3882889">
            <a:off x="5745437" y="2666736"/>
            <a:ext cx="384050" cy="2055025"/>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9035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031174"/>
            <a:ext cx="6915971" cy="5497906"/>
          </a:xfrm>
          <a:prstGeom prst="rect">
            <a:avLst/>
          </a:prstGeom>
        </p:spPr>
      </p:pic>
      <p:sp>
        <p:nvSpPr>
          <p:cNvPr id="8" name="Rectangle 7"/>
          <p:cNvSpPr/>
          <p:nvPr/>
        </p:nvSpPr>
        <p:spPr>
          <a:xfrm>
            <a:off x="1524000" y="39469"/>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5135"/>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a:t>
            </a:r>
          </a:p>
        </p:txBody>
      </p:sp>
      <p:sp>
        <p:nvSpPr>
          <p:cNvPr id="15" name="Rectangle 14"/>
          <p:cNvSpPr/>
          <p:nvPr/>
        </p:nvSpPr>
        <p:spPr>
          <a:xfrm>
            <a:off x="1524000" y="1219200"/>
            <a:ext cx="2324100" cy="646331"/>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FF00"/>
                </a:solidFill>
                <a:effectLst>
                  <a:outerShdw blurRad="50800" dist="39000" dir="5460000" algn="tl">
                    <a:srgbClr val="000000">
                      <a:alpha val="38000"/>
                    </a:srgbClr>
                  </a:outerShdw>
                </a:effectLst>
              </a:rPr>
              <a:t>arteriole</a:t>
            </a:r>
          </a:p>
        </p:txBody>
      </p:sp>
      <p:sp>
        <p:nvSpPr>
          <p:cNvPr id="5" name="Freeform 4"/>
          <p:cNvSpPr/>
          <p:nvPr/>
        </p:nvSpPr>
        <p:spPr>
          <a:xfrm>
            <a:off x="3550722" y="2464920"/>
            <a:ext cx="1151907" cy="1109553"/>
          </a:xfrm>
          <a:custGeom>
            <a:avLst/>
            <a:gdLst>
              <a:gd name="connsiteX0" fmla="*/ 676894 w 1151907"/>
              <a:gd name="connsiteY0" fmla="*/ 5148 h 1109553"/>
              <a:gd name="connsiteX1" fmla="*/ 415636 w 1151907"/>
              <a:gd name="connsiteY1" fmla="*/ 28898 h 1109553"/>
              <a:gd name="connsiteX2" fmla="*/ 308759 w 1151907"/>
              <a:gd name="connsiteY2" fmla="*/ 52649 h 1109553"/>
              <a:gd name="connsiteX3" fmla="*/ 213756 w 1151907"/>
              <a:gd name="connsiteY3" fmla="*/ 76399 h 1109553"/>
              <a:gd name="connsiteX4" fmla="*/ 178130 w 1151907"/>
              <a:gd name="connsiteY4" fmla="*/ 100150 h 1109553"/>
              <a:gd name="connsiteX5" fmla="*/ 130629 w 1151907"/>
              <a:gd name="connsiteY5" fmla="*/ 123901 h 1109553"/>
              <a:gd name="connsiteX6" fmla="*/ 71252 w 1151907"/>
              <a:gd name="connsiteY6" fmla="*/ 171402 h 1109553"/>
              <a:gd name="connsiteX7" fmla="*/ 47501 w 1151907"/>
              <a:gd name="connsiteY7" fmla="*/ 207028 h 1109553"/>
              <a:gd name="connsiteX8" fmla="*/ 11875 w 1151907"/>
              <a:gd name="connsiteY8" fmla="*/ 278280 h 1109553"/>
              <a:gd name="connsiteX9" fmla="*/ 0 w 1151907"/>
              <a:gd name="connsiteY9" fmla="*/ 385158 h 1109553"/>
              <a:gd name="connsiteX10" fmla="*/ 23751 w 1151907"/>
              <a:gd name="connsiteY10" fmla="*/ 658290 h 1109553"/>
              <a:gd name="connsiteX11" fmla="*/ 47501 w 1151907"/>
              <a:gd name="connsiteY11" fmla="*/ 729542 h 1109553"/>
              <a:gd name="connsiteX12" fmla="*/ 95003 w 1151907"/>
              <a:gd name="connsiteY12" fmla="*/ 800794 h 1109553"/>
              <a:gd name="connsiteX13" fmla="*/ 106878 w 1151907"/>
              <a:gd name="connsiteY13" fmla="*/ 836420 h 1109553"/>
              <a:gd name="connsiteX14" fmla="*/ 142504 w 1151907"/>
              <a:gd name="connsiteY14" fmla="*/ 860171 h 1109553"/>
              <a:gd name="connsiteX15" fmla="*/ 178130 w 1151907"/>
              <a:gd name="connsiteY15" fmla="*/ 895797 h 1109553"/>
              <a:gd name="connsiteX16" fmla="*/ 213756 w 1151907"/>
              <a:gd name="connsiteY16" fmla="*/ 919548 h 1109553"/>
              <a:gd name="connsiteX17" fmla="*/ 249382 w 1151907"/>
              <a:gd name="connsiteY17" fmla="*/ 955174 h 1109553"/>
              <a:gd name="connsiteX18" fmla="*/ 320634 w 1151907"/>
              <a:gd name="connsiteY18" fmla="*/ 990799 h 1109553"/>
              <a:gd name="connsiteX19" fmla="*/ 427512 w 1151907"/>
              <a:gd name="connsiteY19" fmla="*/ 1073927 h 1109553"/>
              <a:gd name="connsiteX20" fmla="*/ 475013 w 1151907"/>
              <a:gd name="connsiteY20" fmla="*/ 1085802 h 1109553"/>
              <a:gd name="connsiteX21" fmla="*/ 510639 w 1151907"/>
              <a:gd name="connsiteY21" fmla="*/ 1097677 h 1109553"/>
              <a:gd name="connsiteX22" fmla="*/ 581891 w 1151907"/>
              <a:gd name="connsiteY22" fmla="*/ 1109553 h 1109553"/>
              <a:gd name="connsiteX23" fmla="*/ 736270 w 1151907"/>
              <a:gd name="connsiteY23" fmla="*/ 1085802 h 1109553"/>
              <a:gd name="connsiteX24" fmla="*/ 771896 w 1151907"/>
              <a:gd name="connsiteY24" fmla="*/ 1073927 h 1109553"/>
              <a:gd name="connsiteX25" fmla="*/ 819397 w 1151907"/>
              <a:gd name="connsiteY25" fmla="*/ 1062051 h 1109553"/>
              <a:gd name="connsiteX26" fmla="*/ 855023 w 1151907"/>
              <a:gd name="connsiteY26" fmla="*/ 1038301 h 1109553"/>
              <a:gd name="connsiteX27" fmla="*/ 926275 w 1151907"/>
              <a:gd name="connsiteY27" fmla="*/ 1014550 h 1109553"/>
              <a:gd name="connsiteX28" fmla="*/ 997527 w 1151907"/>
              <a:gd name="connsiteY28" fmla="*/ 978924 h 1109553"/>
              <a:gd name="connsiteX29" fmla="*/ 1068779 w 1151907"/>
              <a:gd name="connsiteY29" fmla="*/ 919548 h 1109553"/>
              <a:gd name="connsiteX30" fmla="*/ 1116281 w 1151907"/>
              <a:gd name="connsiteY30" fmla="*/ 848296 h 1109553"/>
              <a:gd name="connsiteX31" fmla="*/ 1128156 w 1151907"/>
              <a:gd name="connsiteY31" fmla="*/ 800794 h 1109553"/>
              <a:gd name="connsiteX32" fmla="*/ 1151907 w 1151907"/>
              <a:gd name="connsiteY32" fmla="*/ 682041 h 1109553"/>
              <a:gd name="connsiteX33" fmla="*/ 1140031 w 1151907"/>
              <a:gd name="connsiteY33" fmla="*/ 432659 h 1109553"/>
              <a:gd name="connsiteX34" fmla="*/ 1128156 w 1151907"/>
              <a:gd name="connsiteY34" fmla="*/ 397033 h 1109553"/>
              <a:gd name="connsiteX35" fmla="*/ 1104405 w 1151907"/>
              <a:gd name="connsiteY35" fmla="*/ 313906 h 1109553"/>
              <a:gd name="connsiteX36" fmla="*/ 1033153 w 1151907"/>
              <a:gd name="connsiteY36" fmla="*/ 230779 h 1109553"/>
              <a:gd name="connsiteX37" fmla="*/ 973777 w 1151907"/>
              <a:gd name="connsiteY37" fmla="*/ 171402 h 1109553"/>
              <a:gd name="connsiteX38" fmla="*/ 926275 w 1151907"/>
              <a:gd name="connsiteY38" fmla="*/ 123901 h 1109553"/>
              <a:gd name="connsiteX39" fmla="*/ 890649 w 1151907"/>
              <a:gd name="connsiteY39" fmla="*/ 88275 h 1109553"/>
              <a:gd name="connsiteX40" fmla="*/ 819397 w 1151907"/>
              <a:gd name="connsiteY40" fmla="*/ 52649 h 1109553"/>
              <a:gd name="connsiteX41" fmla="*/ 783772 w 1151907"/>
              <a:gd name="connsiteY41" fmla="*/ 28898 h 1109553"/>
              <a:gd name="connsiteX42" fmla="*/ 676894 w 1151907"/>
              <a:gd name="connsiteY42" fmla="*/ 5148 h 110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51907" h="1109553">
                <a:moveTo>
                  <a:pt x="676894" y="5148"/>
                </a:moveTo>
                <a:cubicBezTo>
                  <a:pt x="615538" y="5148"/>
                  <a:pt x="692932" y="4785"/>
                  <a:pt x="415636" y="28898"/>
                </a:cubicBezTo>
                <a:cubicBezTo>
                  <a:pt x="315424" y="37612"/>
                  <a:pt x="375863" y="35873"/>
                  <a:pt x="308759" y="52649"/>
                </a:cubicBezTo>
                <a:lnTo>
                  <a:pt x="213756" y="76399"/>
                </a:lnTo>
                <a:cubicBezTo>
                  <a:pt x="201881" y="84316"/>
                  <a:pt x="190522" y="93069"/>
                  <a:pt x="178130" y="100150"/>
                </a:cubicBezTo>
                <a:cubicBezTo>
                  <a:pt x="162760" y="108933"/>
                  <a:pt x="144229" y="112568"/>
                  <a:pt x="130629" y="123901"/>
                </a:cubicBezTo>
                <a:cubicBezTo>
                  <a:pt x="59011" y="183583"/>
                  <a:pt x="156310" y="143050"/>
                  <a:pt x="71252" y="171402"/>
                </a:cubicBezTo>
                <a:cubicBezTo>
                  <a:pt x="63335" y="183277"/>
                  <a:pt x="53884" y="194262"/>
                  <a:pt x="47501" y="207028"/>
                </a:cubicBezTo>
                <a:cubicBezTo>
                  <a:pt x="-1665" y="305360"/>
                  <a:pt x="79942" y="176180"/>
                  <a:pt x="11875" y="278280"/>
                </a:cubicBezTo>
                <a:cubicBezTo>
                  <a:pt x="7917" y="313906"/>
                  <a:pt x="0" y="349313"/>
                  <a:pt x="0" y="385158"/>
                </a:cubicBezTo>
                <a:cubicBezTo>
                  <a:pt x="0" y="418035"/>
                  <a:pt x="8908" y="593971"/>
                  <a:pt x="23751" y="658290"/>
                </a:cubicBezTo>
                <a:cubicBezTo>
                  <a:pt x="29380" y="682684"/>
                  <a:pt x="33614" y="708711"/>
                  <a:pt x="47501" y="729542"/>
                </a:cubicBezTo>
                <a:lnTo>
                  <a:pt x="95003" y="800794"/>
                </a:lnTo>
                <a:cubicBezTo>
                  <a:pt x="98961" y="812669"/>
                  <a:pt x="99058" y="826645"/>
                  <a:pt x="106878" y="836420"/>
                </a:cubicBezTo>
                <a:cubicBezTo>
                  <a:pt x="115794" y="847565"/>
                  <a:pt x="131540" y="851034"/>
                  <a:pt x="142504" y="860171"/>
                </a:cubicBezTo>
                <a:cubicBezTo>
                  <a:pt x="155406" y="870922"/>
                  <a:pt x="165228" y="885046"/>
                  <a:pt x="178130" y="895797"/>
                </a:cubicBezTo>
                <a:cubicBezTo>
                  <a:pt x="189094" y="904934"/>
                  <a:pt x="202792" y="910411"/>
                  <a:pt x="213756" y="919548"/>
                </a:cubicBezTo>
                <a:cubicBezTo>
                  <a:pt x="226658" y="930299"/>
                  <a:pt x="235408" y="945858"/>
                  <a:pt x="249382" y="955174"/>
                </a:cubicBezTo>
                <a:cubicBezTo>
                  <a:pt x="356499" y="1026585"/>
                  <a:pt x="208518" y="897370"/>
                  <a:pt x="320634" y="990799"/>
                </a:cubicBezTo>
                <a:cubicBezTo>
                  <a:pt x="356574" y="1020748"/>
                  <a:pt x="376060" y="1061064"/>
                  <a:pt x="427512" y="1073927"/>
                </a:cubicBezTo>
                <a:cubicBezTo>
                  <a:pt x="443346" y="1077885"/>
                  <a:pt x="459320" y="1081318"/>
                  <a:pt x="475013" y="1085802"/>
                </a:cubicBezTo>
                <a:cubicBezTo>
                  <a:pt x="487049" y="1089241"/>
                  <a:pt x="498419" y="1094962"/>
                  <a:pt x="510639" y="1097677"/>
                </a:cubicBezTo>
                <a:cubicBezTo>
                  <a:pt x="534144" y="1102900"/>
                  <a:pt x="558140" y="1105594"/>
                  <a:pt x="581891" y="1109553"/>
                </a:cubicBezTo>
                <a:cubicBezTo>
                  <a:pt x="633351" y="1101636"/>
                  <a:pt x="685097" y="1095397"/>
                  <a:pt x="736270" y="1085802"/>
                </a:cubicBezTo>
                <a:cubicBezTo>
                  <a:pt x="748573" y="1083495"/>
                  <a:pt x="759860" y="1077366"/>
                  <a:pt x="771896" y="1073927"/>
                </a:cubicBezTo>
                <a:cubicBezTo>
                  <a:pt x="787589" y="1069443"/>
                  <a:pt x="803563" y="1066010"/>
                  <a:pt x="819397" y="1062051"/>
                </a:cubicBezTo>
                <a:cubicBezTo>
                  <a:pt x="831272" y="1054134"/>
                  <a:pt x="841981" y="1044097"/>
                  <a:pt x="855023" y="1038301"/>
                </a:cubicBezTo>
                <a:cubicBezTo>
                  <a:pt x="877901" y="1028133"/>
                  <a:pt x="926275" y="1014550"/>
                  <a:pt x="926275" y="1014550"/>
                </a:cubicBezTo>
                <a:cubicBezTo>
                  <a:pt x="1028365" y="946489"/>
                  <a:pt x="899203" y="1028085"/>
                  <a:pt x="997527" y="978924"/>
                </a:cubicBezTo>
                <a:cubicBezTo>
                  <a:pt x="1022478" y="966449"/>
                  <a:pt x="1052065" y="941037"/>
                  <a:pt x="1068779" y="919548"/>
                </a:cubicBezTo>
                <a:cubicBezTo>
                  <a:pt x="1086304" y="897016"/>
                  <a:pt x="1116281" y="848296"/>
                  <a:pt x="1116281" y="848296"/>
                </a:cubicBezTo>
                <a:cubicBezTo>
                  <a:pt x="1120239" y="832462"/>
                  <a:pt x="1125236" y="816852"/>
                  <a:pt x="1128156" y="800794"/>
                </a:cubicBezTo>
                <a:cubicBezTo>
                  <a:pt x="1149987" y="680718"/>
                  <a:pt x="1127518" y="755203"/>
                  <a:pt x="1151907" y="682041"/>
                </a:cubicBezTo>
                <a:cubicBezTo>
                  <a:pt x="1147948" y="598914"/>
                  <a:pt x="1146942" y="515593"/>
                  <a:pt x="1140031" y="432659"/>
                </a:cubicBezTo>
                <a:cubicBezTo>
                  <a:pt x="1138991" y="420185"/>
                  <a:pt x="1131595" y="409069"/>
                  <a:pt x="1128156" y="397033"/>
                </a:cubicBezTo>
                <a:cubicBezTo>
                  <a:pt x="1124849" y="385459"/>
                  <a:pt x="1112542" y="328146"/>
                  <a:pt x="1104405" y="313906"/>
                </a:cubicBezTo>
                <a:cubicBezTo>
                  <a:pt x="1072058" y="257300"/>
                  <a:pt x="1071441" y="276725"/>
                  <a:pt x="1033153" y="230779"/>
                </a:cubicBezTo>
                <a:cubicBezTo>
                  <a:pt x="983672" y="171401"/>
                  <a:pt x="1039093" y="214946"/>
                  <a:pt x="973777" y="171402"/>
                </a:cubicBezTo>
                <a:cubicBezTo>
                  <a:pt x="951156" y="103542"/>
                  <a:pt x="980563" y="160093"/>
                  <a:pt x="926275" y="123901"/>
                </a:cubicBezTo>
                <a:cubicBezTo>
                  <a:pt x="912301" y="114585"/>
                  <a:pt x="903551" y="99026"/>
                  <a:pt x="890649" y="88275"/>
                </a:cubicBezTo>
                <a:cubicBezTo>
                  <a:pt x="859954" y="62696"/>
                  <a:pt x="855104" y="64551"/>
                  <a:pt x="819397" y="52649"/>
                </a:cubicBezTo>
                <a:cubicBezTo>
                  <a:pt x="807522" y="44732"/>
                  <a:pt x="797185" y="33775"/>
                  <a:pt x="783772" y="28898"/>
                </a:cubicBezTo>
                <a:cubicBezTo>
                  <a:pt x="659001" y="-16473"/>
                  <a:pt x="738250" y="5148"/>
                  <a:pt x="676894" y="5148"/>
                </a:cubicBezTo>
                <a:close/>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217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8550" y="1428750"/>
            <a:ext cx="7296150" cy="5429250"/>
          </a:xfrm>
          <a:prstGeom prst="rect">
            <a:avLst/>
          </a:prstGeom>
        </p:spPr>
      </p:pic>
      <p:sp>
        <p:nvSpPr>
          <p:cNvPr id="8" name="Rectangle 7"/>
          <p:cNvSpPr/>
          <p:nvPr/>
        </p:nvSpPr>
        <p:spPr>
          <a:xfrm>
            <a:off x="1524000" y="39469"/>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5135"/>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a:t>
            </a:r>
            <a:r>
              <a:rPr lang="en-US" sz="2400" b="1" dirty="0">
                <a:solidFill>
                  <a:schemeClr val="accent3">
                    <a:lumMod val="50000"/>
                  </a:schemeClr>
                </a:solidFill>
              </a:rPr>
              <a:t>REGION</a:t>
            </a:r>
            <a:r>
              <a:rPr lang="en-US" sz="2400" b="1" dirty="0">
                <a:solidFill>
                  <a:schemeClr val="accent3">
                    <a:lumMod val="50000"/>
                  </a:schemeClr>
                </a:solidFill>
                <a:latin typeface="Script MT Bold" pitchFamily="66" charset="0"/>
              </a:rPr>
              <a:t> indicated by the brackets (advance slide for answer)</a:t>
            </a:r>
          </a:p>
        </p:txBody>
      </p:sp>
      <p:sp>
        <p:nvSpPr>
          <p:cNvPr id="15" name="Rectangle 14"/>
          <p:cNvSpPr/>
          <p:nvPr/>
        </p:nvSpPr>
        <p:spPr>
          <a:xfrm>
            <a:off x="57396" y="3429000"/>
            <a:ext cx="2609603" cy="1754326"/>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effectLst>
                  <a:outerShdw blurRad="50800" dist="39000" dir="5460000" algn="tl">
                    <a:srgbClr val="000000">
                      <a:alpha val="38000"/>
                    </a:srgbClr>
                  </a:outerShdw>
                </a:effectLst>
              </a:rPr>
              <a:t>Tunica </a:t>
            </a:r>
            <a:r>
              <a:rPr lang="en-US" sz="3600" b="1" dirty="0" err="1">
                <a:ln w="11430"/>
                <a:effectLst>
                  <a:outerShdw blurRad="50800" dist="39000" dir="5460000" algn="tl">
                    <a:srgbClr val="000000">
                      <a:alpha val="38000"/>
                    </a:srgbClr>
                  </a:outerShdw>
                </a:effectLst>
              </a:rPr>
              <a:t>externa</a:t>
            </a:r>
            <a:r>
              <a:rPr lang="en-US" sz="3600" b="1" dirty="0">
                <a:ln w="11430"/>
                <a:effectLst>
                  <a:outerShdw blurRad="50800" dist="39000" dir="5460000" algn="tl">
                    <a:srgbClr val="000000">
                      <a:alpha val="38000"/>
                    </a:srgbClr>
                  </a:outerShdw>
                </a:effectLst>
              </a:rPr>
              <a:t> (adventitia)</a:t>
            </a:r>
          </a:p>
        </p:txBody>
      </p:sp>
      <p:sp>
        <p:nvSpPr>
          <p:cNvPr id="11" name="Left Brace 10"/>
          <p:cNvSpPr/>
          <p:nvPr/>
        </p:nvSpPr>
        <p:spPr>
          <a:xfrm rot="1503768">
            <a:off x="7351385" y="1203797"/>
            <a:ext cx="384050" cy="2055025"/>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1152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806677" y="422670"/>
            <a:ext cx="5530645" cy="6858000"/>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533400"/>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a:t>
            </a:r>
            <a:r>
              <a:rPr lang="en-US" sz="2400" b="1" dirty="0">
                <a:solidFill>
                  <a:schemeClr val="accent3">
                    <a:lumMod val="50000"/>
                  </a:schemeClr>
                </a:solidFill>
                <a:latin typeface="+mj-lt"/>
              </a:rPr>
              <a:t>TISSUE</a:t>
            </a:r>
            <a:r>
              <a:rPr lang="en-US" sz="2400" b="1" dirty="0">
                <a:solidFill>
                  <a:schemeClr val="accent3">
                    <a:lumMod val="50000"/>
                  </a:schemeClr>
                </a:solidFill>
                <a:latin typeface="Script MT Bold" pitchFamily="66" charset="0"/>
              </a:rPr>
              <a:t> (advance slide for answer)</a:t>
            </a:r>
          </a:p>
        </p:txBody>
      </p:sp>
      <p:sp>
        <p:nvSpPr>
          <p:cNvPr id="15" name="Rectangle 14"/>
          <p:cNvSpPr/>
          <p:nvPr/>
        </p:nvSpPr>
        <p:spPr>
          <a:xfrm>
            <a:off x="2842388" y="1067299"/>
            <a:ext cx="2894511" cy="1200329"/>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517525" indent="-517525" fontAlgn="auto">
              <a:spcBef>
                <a:spcPts val="0"/>
              </a:spcBef>
              <a:spcAft>
                <a:spcPts val="0"/>
              </a:spcAft>
              <a:defRPr/>
            </a:pPr>
            <a:r>
              <a:rPr lang="en-US" sz="3600" b="1" dirty="0">
                <a:ln w="11430"/>
                <a:solidFill>
                  <a:srgbClr val="C00000"/>
                </a:solidFill>
                <a:effectLst>
                  <a:outerShdw blurRad="50800" dist="39000" dir="5460000" algn="tl">
                    <a:srgbClr val="000000">
                      <a:alpha val="38000"/>
                    </a:srgbClr>
                  </a:outerShdw>
                </a:effectLst>
                <a:latin typeface="+mn-lt"/>
              </a:rPr>
              <a:t>Skeletal muscle</a:t>
            </a:r>
          </a:p>
        </p:txBody>
      </p:sp>
      <p:sp>
        <p:nvSpPr>
          <p:cNvPr id="2" name="Freeform 1"/>
          <p:cNvSpPr/>
          <p:nvPr/>
        </p:nvSpPr>
        <p:spPr>
          <a:xfrm>
            <a:off x="926275" y="990600"/>
            <a:ext cx="3747477" cy="5864643"/>
          </a:xfrm>
          <a:custGeom>
            <a:avLst/>
            <a:gdLst>
              <a:gd name="connsiteX0" fmla="*/ 1591293 w 3747477"/>
              <a:gd name="connsiteY0" fmla="*/ 476394 h 5864643"/>
              <a:gd name="connsiteX1" fmla="*/ 1555667 w 3747477"/>
              <a:gd name="connsiteY1" fmla="*/ 322014 h 5864643"/>
              <a:gd name="connsiteX2" fmla="*/ 1531917 w 3747477"/>
              <a:gd name="connsiteY2" fmla="*/ 286388 h 5864643"/>
              <a:gd name="connsiteX3" fmla="*/ 1520041 w 3747477"/>
              <a:gd name="connsiteY3" fmla="*/ 250762 h 5864643"/>
              <a:gd name="connsiteX4" fmla="*/ 1496291 w 3747477"/>
              <a:gd name="connsiteY4" fmla="*/ 215136 h 5864643"/>
              <a:gd name="connsiteX5" fmla="*/ 1484415 w 3747477"/>
              <a:gd name="connsiteY5" fmla="*/ 179510 h 5864643"/>
              <a:gd name="connsiteX6" fmla="*/ 1448789 w 3747477"/>
              <a:gd name="connsiteY6" fmla="*/ 143884 h 5864643"/>
              <a:gd name="connsiteX7" fmla="*/ 1389413 w 3747477"/>
              <a:gd name="connsiteY7" fmla="*/ 84508 h 5864643"/>
              <a:gd name="connsiteX8" fmla="*/ 1353787 w 3747477"/>
              <a:gd name="connsiteY8" fmla="*/ 48882 h 5864643"/>
              <a:gd name="connsiteX9" fmla="*/ 1235033 w 3747477"/>
              <a:gd name="connsiteY9" fmla="*/ 25131 h 5864643"/>
              <a:gd name="connsiteX10" fmla="*/ 1199407 w 3747477"/>
              <a:gd name="connsiteY10" fmla="*/ 13256 h 5864643"/>
              <a:gd name="connsiteX11" fmla="*/ 866898 w 3747477"/>
              <a:gd name="connsiteY11" fmla="*/ 13256 h 5864643"/>
              <a:gd name="connsiteX12" fmla="*/ 724394 w 3747477"/>
              <a:gd name="connsiteY12" fmla="*/ 37007 h 5864643"/>
              <a:gd name="connsiteX13" fmla="*/ 688768 w 3747477"/>
              <a:gd name="connsiteY13" fmla="*/ 48882 h 5864643"/>
              <a:gd name="connsiteX14" fmla="*/ 593766 w 3747477"/>
              <a:gd name="connsiteY14" fmla="*/ 60757 h 5864643"/>
              <a:gd name="connsiteX15" fmla="*/ 534389 w 3747477"/>
              <a:gd name="connsiteY15" fmla="*/ 72633 h 5864643"/>
              <a:gd name="connsiteX16" fmla="*/ 308758 w 3747477"/>
              <a:gd name="connsiteY16" fmla="*/ 96383 h 5864643"/>
              <a:gd name="connsiteX17" fmla="*/ 273132 w 3747477"/>
              <a:gd name="connsiteY17" fmla="*/ 108259 h 5864643"/>
              <a:gd name="connsiteX18" fmla="*/ 225631 w 3747477"/>
              <a:gd name="connsiteY18" fmla="*/ 132009 h 5864643"/>
              <a:gd name="connsiteX19" fmla="*/ 178130 w 3747477"/>
              <a:gd name="connsiteY19" fmla="*/ 143884 h 5864643"/>
              <a:gd name="connsiteX20" fmla="*/ 142504 w 3747477"/>
              <a:gd name="connsiteY20" fmla="*/ 155760 h 5864643"/>
              <a:gd name="connsiteX21" fmla="*/ 106878 w 3747477"/>
              <a:gd name="connsiteY21" fmla="*/ 191386 h 5864643"/>
              <a:gd name="connsiteX22" fmla="*/ 71252 w 3747477"/>
              <a:gd name="connsiteY22" fmla="*/ 215136 h 5864643"/>
              <a:gd name="connsiteX23" fmla="*/ 47501 w 3747477"/>
              <a:gd name="connsiteY23" fmla="*/ 250762 h 5864643"/>
              <a:gd name="connsiteX24" fmla="*/ 0 w 3747477"/>
              <a:gd name="connsiteY24" fmla="*/ 357640 h 5864643"/>
              <a:gd name="connsiteX25" fmla="*/ 11875 w 3747477"/>
              <a:gd name="connsiteY25" fmla="*/ 1046409 h 5864643"/>
              <a:gd name="connsiteX26" fmla="*/ 23750 w 3747477"/>
              <a:gd name="connsiteY26" fmla="*/ 1153287 h 5864643"/>
              <a:gd name="connsiteX27" fmla="*/ 35626 w 3747477"/>
              <a:gd name="connsiteY27" fmla="*/ 1545173 h 5864643"/>
              <a:gd name="connsiteX28" fmla="*/ 47501 w 3747477"/>
              <a:gd name="connsiteY28" fmla="*/ 1806430 h 5864643"/>
              <a:gd name="connsiteX29" fmla="*/ 47501 w 3747477"/>
              <a:gd name="connsiteY29" fmla="*/ 3005838 h 5864643"/>
              <a:gd name="connsiteX30" fmla="*/ 35626 w 3747477"/>
              <a:gd name="connsiteY30" fmla="*/ 4193370 h 5864643"/>
              <a:gd name="connsiteX31" fmla="*/ 47501 w 3747477"/>
              <a:gd name="connsiteY31" fmla="*/ 4810887 h 5864643"/>
              <a:gd name="connsiteX32" fmla="*/ 59376 w 3747477"/>
              <a:gd name="connsiteY32" fmla="*/ 4846513 h 5864643"/>
              <a:gd name="connsiteX33" fmla="*/ 71252 w 3747477"/>
              <a:gd name="connsiteY33" fmla="*/ 4929640 h 5864643"/>
              <a:gd name="connsiteX34" fmla="*/ 83127 w 3747477"/>
              <a:gd name="connsiteY34" fmla="*/ 5214648 h 5864643"/>
              <a:gd name="connsiteX35" fmla="*/ 95002 w 3747477"/>
              <a:gd name="connsiteY35" fmla="*/ 5250274 h 5864643"/>
              <a:gd name="connsiteX36" fmla="*/ 118753 w 3747477"/>
              <a:gd name="connsiteY36" fmla="*/ 5357152 h 5864643"/>
              <a:gd name="connsiteX37" fmla="*/ 130628 w 3747477"/>
              <a:gd name="connsiteY37" fmla="*/ 5392778 h 5864643"/>
              <a:gd name="connsiteX38" fmla="*/ 142504 w 3747477"/>
              <a:gd name="connsiteY38" fmla="*/ 5440279 h 5864643"/>
              <a:gd name="connsiteX39" fmla="*/ 166254 w 3747477"/>
              <a:gd name="connsiteY39" fmla="*/ 5475905 h 5864643"/>
              <a:gd name="connsiteX40" fmla="*/ 178130 w 3747477"/>
              <a:gd name="connsiteY40" fmla="*/ 5523407 h 5864643"/>
              <a:gd name="connsiteX41" fmla="*/ 201880 w 3747477"/>
              <a:gd name="connsiteY41" fmla="*/ 5559033 h 5864643"/>
              <a:gd name="connsiteX42" fmla="*/ 225631 w 3747477"/>
              <a:gd name="connsiteY42" fmla="*/ 5606534 h 5864643"/>
              <a:gd name="connsiteX43" fmla="*/ 237506 w 3747477"/>
              <a:gd name="connsiteY43" fmla="*/ 5642160 h 5864643"/>
              <a:gd name="connsiteX44" fmla="*/ 308758 w 3747477"/>
              <a:gd name="connsiteY44" fmla="*/ 5701536 h 5864643"/>
              <a:gd name="connsiteX45" fmla="*/ 368135 w 3747477"/>
              <a:gd name="connsiteY45" fmla="*/ 5713412 h 5864643"/>
              <a:gd name="connsiteX46" fmla="*/ 605641 w 3747477"/>
              <a:gd name="connsiteY46" fmla="*/ 5725287 h 5864643"/>
              <a:gd name="connsiteX47" fmla="*/ 641267 w 3747477"/>
              <a:gd name="connsiteY47" fmla="*/ 5737162 h 5864643"/>
              <a:gd name="connsiteX48" fmla="*/ 760020 w 3747477"/>
              <a:gd name="connsiteY48" fmla="*/ 5760913 h 5864643"/>
              <a:gd name="connsiteX49" fmla="*/ 973776 w 3747477"/>
              <a:gd name="connsiteY49" fmla="*/ 5784664 h 5864643"/>
              <a:gd name="connsiteX50" fmla="*/ 1187532 w 3747477"/>
              <a:gd name="connsiteY50" fmla="*/ 5820290 h 5864643"/>
              <a:gd name="connsiteX51" fmla="*/ 1282535 w 3747477"/>
              <a:gd name="connsiteY51" fmla="*/ 5832165 h 5864643"/>
              <a:gd name="connsiteX52" fmla="*/ 1567543 w 3747477"/>
              <a:gd name="connsiteY52" fmla="*/ 5844040 h 5864643"/>
              <a:gd name="connsiteX53" fmla="*/ 2220685 w 3747477"/>
              <a:gd name="connsiteY53" fmla="*/ 5844040 h 5864643"/>
              <a:gd name="connsiteX54" fmla="*/ 2268187 w 3747477"/>
              <a:gd name="connsiteY54" fmla="*/ 5832165 h 5864643"/>
              <a:gd name="connsiteX55" fmla="*/ 2422566 w 3747477"/>
              <a:gd name="connsiteY55" fmla="*/ 5820290 h 5864643"/>
              <a:gd name="connsiteX56" fmla="*/ 2517568 w 3747477"/>
              <a:gd name="connsiteY56" fmla="*/ 5808414 h 5864643"/>
              <a:gd name="connsiteX57" fmla="*/ 2636322 w 3747477"/>
              <a:gd name="connsiteY57" fmla="*/ 5796539 h 5864643"/>
              <a:gd name="connsiteX58" fmla="*/ 2731324 w 3747477"/>
              <a:gd name="connsiteY58" fmla="*/ 5784664 h 5864643"/>
              <a:gd name="connsiteX59" fmla="*/ 2897579 w 3747477"/>
              <a:gd name="connsiteY59" fmla="*/ 5772788 h 5864643"/>
              <a:gd name="connsiteX60" fmla="*/ 2992581 w 3747477"/>
              <a:gd name="connsiteY60" fmla="*/ 5760913 h 5864643"/>
              <a:gd name="connsiteX61" fmla="*/ 3051958 w 3747477"/>
              <a:gd name="connsiteY61" fmla="*/ 5749038 h 5864643"/>
              <a:gd name="connsiteX62" fmla="*/ 3253839 w 3747477"/>
              <a:gd name="connsiteY62" fmla="*/ 5737162 h 5864643"/>
              <a:gd name="connsiteX63" fmla="*/ 3467594 w 3747477"/>
              <a:gd name="connsiteY63" fmla="*/ 5713412 h 5864643"/>
              <a:gd name="connsiteX64" fmla="*/ 3538846 w 3747477"/>
              <a:gd name="connsiteY64" fmla="*/ 5701536 h 5864643"/>
              <a:gd name="connsiteX65" fmla="*/ 3598223 w 3747477"/>
              <a:gd name="connsiteY65" fmla="*/ 5689661 h 5864643"/>
              <a:gd name="connsiteX66" fmla="*/ 3693226 w 3747477"/>
              <a:gd name="connsiteY66" fmla="*/ 5665910 h 5864643"/>
              <a:gd name="connsiteX67" fmla="*/ 3705101 w 3747477"/>
              <a:gd name="connsiteY67" fmla="*/ 5202773 h 5864643"/>
              <a:gd name="connsiteX68" fmla="*/ 3681350 w 3747477"/>
              <a:gd name="connsiteY68" fmla="*/ 5107770 h 5864643"/>
              <a:gd name="connsiteX69" fmla="*/ 3657600 w 3747477"/>
              <a:gd name="connsiteY69" fmla="*/ 5060269 h 5864643"/>
              <a:gd name="connsiteX70" fmla="*/ 3645724 w 3747477"/>
              <a:gd name="connsiteY70" fmla="*/ 5024643 h 5864643"/>
              <a:gd name="connsiteX71" fmla="*/ 3598223 w 3747477"/>
              <a:gd name="connsiteY71" fmla="*/ 4941516 h 5864643"/>
              <a:gd name="connsiteX72" fmla="*/ 3526971 w 3747477"/>
              <a:gd name="connsiteY72" fmla="*/ 4775261 h 5864643"/>
              <a:gd name="connsiteX73" fmla="*/ 3503220 w 3747477"/>
              <a:gd name="connsiteY73" fmla="*/ 4715884 h 5864643"/>
              <a:gd name="connsiteX74" fmla="*/ 3455719 w 3747477"/>
              <a:gd name="connsiteY74" fmla="*/ 4620882 h 5864643"/>
              <a:gd name="connsiteX75" fmla="*/ 3443844 w 3747477"/>
              <a:gd name="connsiteY75" fmla="*/ 4561505 h 5864643"/>
              <a:gd name="connsiteX76" fmla="*/ 3408218 w 3747477"/>
              <a:gd name="connsiteY76" fmla="*/ 4466503 h 5864643"/>
              <a:gd name="connsiteX77" fmla="*/ 3384467 w 3747477"/>
              <a:gd name="connsiteY77" fmla="*/ 4430877 h 5864643"/>
              <a:gd name="connsiteX78" fmla="*/ 3360717 w 3747477"/>
              <a:gd name="connsiteY78" fmla="*/ 4371500 h 5864643"/>
              <a:gd name="connsiteX79" fmla="*/ 3313215 w 3747477"/>
              <a:gd name="connsiteY79" fmla="*/ 4300248 h 5864643"/>
              <a:gd name="connsiteX80" fmla="*/ 3277589 w 3747477"/>
              <a:gd name="connsiteY80" fmla="*/ 4217121 h 5864643"/>
              <a:gd name="connsiteX81" fmla="*/ 3265714 w 3747477"/>
              <a:gd name="connsiteY81" fmla="*/ 4181495 h 5864643"/>
              <a:gd name="connsiteX82" fmla="*/ 3230088 w 3747477"/>
              <a:gd name="connsiteY82" fmla="*/ 4145869 h 5864643"/>
              <a:gd name="connsiteX83" fmla="*/ 3206337 w 3747477"/>
              <a:gd name="connsiteY83" fmla="*/ 4110243 h 5864643"/>
              <a:gd name="connsiteX84" fmla="*/ 3194462 w 3747477"/>
              <a:gd name="connsiteY84" fmla="*/ 4074617 h 5864643"/>
              <a:gd name="connsiteX85" fmla="*/ 3158836 w 3747477"/>
              <a:gd name="connsiteY85" fmla="*/ 4015240 h 5864643"/>
              <a:gd name="connsiteX86" fmla="*/ 3135085 w 3747477"/>
              <a:gd name="connsiteY86" fmla="*/ 3920238 h 5864643"/>
              <a:gd name="connsiteX87" fmla="*/ 3111335 w 3747477"/>
              <a:gd name="connsiteY87" fmla="*/ 3872736 h 5864643"/>
              <a:gd name="connsiteX88" fmla="*/ 3099459 w 3747477"/>
              <a:gd name="connsiteY88" fmla="*/ 3813360 h 5864643"/>
              <a:gd name="connsiteX89" fmla="*/ 3087584 w 3747477"/>
              <a:gd name="connsiteY89" fmla="*/ 3777734 h 5864643"/>
              <a:gd name="connsiteX90" fmla="*/ 3075709 w 3747477"/>
              <a:gd name="connsiteY90" fmla="*/ 3718357 h 5864643"/>
              <a:gd name="connsiteX91" fmla="*/ 3051958 w 3747477"/>
              <a:gd name="connsiteY91" fmla="*/ 3647105 h 5864643"/>
              <a:gd name="connsiteX92" fmla="*/ 3040083 w 3747477"/>
              <a:gd name="connsiteY92" fmla="*/ 3599604 h 5864643"/>
              <a:gd name="connsiteX93" fmla="*/ 3028207 w 3747477"/>
              <a:gd name="connsiteY93" fmla="*/ 3563978 h 5864643"/>
              <a:gd name="connsiteX94" fmla="*/ 3016332 w 3747477"/>
              <a:gd name="connsiteY94" fmla="*/ 3504601 h 5864643"/>
              <a:gd name="connsiteX95" fmla="*/ 3004457 w 3747477"/>
              <a:gd name="connsiteY95" fmla="*/ 3468975 h 5864643"/>
              <a:gd name="connsiteX96" fmla="*/ 2992581 w 3747477"/>
              <a:gd name="connsiteY96" fmla="*/ 3409599 h 5864643"/>
              <a:gd name="connsiteX97" fmla="*/ 2956955 w 3747477"/>
              <a:gd name="connsiteY97" fmla="*/ 3314596 h 5864643"/>
              <a:gd name="connsiteX98" fmla="*/ 2945080 w 3747477"/>
              <a:gd name="connsiteY98" fmla="*/ 3255220 h 5864643"/>
              <a:gd name="connsiteX99" fmla="*/ 2921330 w 3747477"/>
              <a:gd name="connsiteY99" fmla="*/ 3136466 h 5864643"/>
              <a:gd name="connsiteX100" fmla="*/ 2885704 w 3747477"/>
              <a:gd name="connsiteY100" fmla="*/ 3029588 h 5864643"/>
              <a:gd name="connsiteX101" fmla="*/ 2850078 w 3747477"/>
              <a:gd name="connsiteY101" fmla="*/ 2946461 h 5864643"/>
              <a:gd name="connsiteX102" fmla="*/ 2826327 w 3747477"/>
              <a:gd name="connsiteY102" fmla="*/ 2792082 h 5864643"/>
              <a:gd name="connsiteX103" fmla="*/ 2790701 w 3747477"/>
              <a:gd name="connsiteY103" fmla="*/ 2685204 h 5864643"/>
              <a:gd name="connsiteX104" fmla="*/ 2755075 w 3747477"/>
              <a:gd name="connsiteY104" fmla="*/ 2554575 h 5864643"/>
              <a:gd name="connsiteX105" fmla="*/ 2731324 w 3747477"/>
              <a:gd name="connsiteY105" fmla="*/ 2495199 h 5864643"/>
              <a:gd name="connsiteX106" fmla="*/ 2707574 w 3747477"/>
              <a:gd name="connsiteY106" fmla="*/ 2423947 h 5864643"/>
              <a:gd name="connsiteX107" fmla="*/ 2695698 w 3747477"/>
              <a:gd name="connsiteY107" fmla="*/ 2388321 h 5864643"/>
              <a:gd name="connsiteX108" fmla="*/ 2683823 w 3747477"/>
              <a:gd name="connsiteY108" fmla="*/ 2340820 h 5864643"/>
              <a:gd name="connsiteX109" fmla="*/ 2660072 w 3747477"/>
              <a:gd name="connsiteY109" fmla="*/ 2305194 h 5864643"/>
              <a:gd name="connsiteX110" fmla="*/ 2636322 w 3747477"/>
              <a:gd name="connsiteY110" fmla="*/ 2233942 h 5864643"/>
              <a:gd name="connsiteX111" fmla="*/ 2624446 w 3747477"/>
              <a:gd name="connsiteY111" fmla="*/ 2198316 h 5864643"/>
              <a:gd name="connsiteX112" fmla="*/ 2576945 w 3747477"/>
              <a:gd name="connsiteY112" fmla="*/ 2127064 h 5864643"/>
              <a:gd name="connsiteX113" fmla="*/ 2529444 w 3747477"/>
              <a:gd name="connsiteY113" fmla="*/ 2055812 h 5864643"/>
              <a:gd name="connsiteX114" fmla="*/ 2505693 w 3747477"/>
              <a:gd name="connsiteY114" fmla="*/ 1972684 h 5864643"/>
              <a:gd name="connsiteX115" fmla="*/ 2481943 w 3747477"/>
              <a:gd name="connsiteY115" fmla="*/ 1937059 h 5864643"/>
              <a:gd name="connsiteX116" fmla="*/ 2446317 w 3747477"/>
              <a:gd name="connsiteY116" fmla="*/ 1865807 h 5864643"/>
              <a:gd name="connsiteX117" fmla="*/ 2410691 w 3747477"/>
              <a:gd name="connsiteY117" fmla="*/ 1770804 h 5864643"/>
              <a:gd name="connsiteX118" fmla="*/ 2375065 w 3747477"/>
              <a:gd name="connsiteY118" fmla="*/ 1699552 h 5864643"/>
              <a:gd name="connsiteX119" fmla="*/ 2327563 w 3747477"/>
              <a:gd name="connsiteY119" fmla="*/ 1616425 h 5864643"/>
              <a:gd name="connsiteX120" fmla="*/ 2303813 w 3747477"/>
              <a:gd name="connsiteY120" fmla="*/ 1545173 h 5864643"/>
              <a:gd name="connsiteX121" fmla="*/ 2291937 w 3747477"/>
              <a:gd name="connsiteY121" fmla="*/ 1509547 h 5864643"/>
              <a:gd name="connsiteX122" fmla="*/ 2256311 w 3747477"/>
              <a:gd name="connsiteY122" fmla="*/ 1438295 h 5864643"/>
              <a:gd name="connsiteX123" fmla="*/ 2232561 w 3747477"/>
              <a:gd name="connsiteY123" fmla="*/ 1402669 h 5864643"/>
              <a:gd name="connsiteX124" fmla="*/ 2196935 w 3747477"/>
              <a:gd name="connsiteY124" fmla="*/ 1331417 h 5864643"/>
              <a:gd name="connsiteX125" fmla="*/ 2185059 w 3747477"/>
              <a:gd name="connsiteY125" fmla="*/ 1283916 h 5864643"/>
              <a:gd name="connsiteX126" fmla="*/ 2137558 w 3747477"/>
              <a:gd name="connsiteY126" fmla="*/ 1212664 h 5864643"/>
              <a:gd name="connsiteX127" fmla="*/ 2101932 w 3747477"/>
              <a:gd name="connsiteY127" fmla="*/ 1141412 h 5864643"/>
              <a:gd name="connsiteX128" fmla="*/ 2090057 w 3747477"/>
              <a:gd name="connsiteY128" fmla="*/ 1105786 h 5864643"/>
              <a:gd name="connsiteX129" fmla="*/ 2042555 w 3747477"/>
              <a:gd name="connsiteY129" fmla="*/ 1034534 h 5864643"/>
              <a:gd name="connsiteX130" fmla="*/ 1995054 w 3747477"/>
              <a:gd name="connsiteY130" fmla="*/ 975157 h 5864643"/>
              <a:gd name="connsiteX131" fmla="*/ 1971304 w 3747477"/>
              <a:gd name="connsiteY131" fmla="*/ 939531 h 5864643"/>
              <a:gd name="connsiteX132" fmla="*/ 1900052 w 3747477"/>
              <a:gd name="connsiteY132" fmla="*/ 880155 h 5864643"/>
              <a:gd name="connsiteX133" fmla="*/ 1828800 w 3747477"/>
              <a:gd name="connsiteY133" fmla="*/ 808903 h 5864643"/>
              <a:gd name="connsiteX134" fmla="*/ 1805049 w 3747477"/>
              <a:gd name="connsiteY134" fmla="*/ 773277 h 5864643"/>
              <a:gd name="connsiteX135" fmla="*/ 1769423 w 3747477"/>
              <a:gd name="connsiteY135" fmla="*/ 749526 h 5864643"/>
              <a:gd name="connsiteX136" fmla="*/ 1710046 w 3747477"/>
              <a:gd name="connsiteY136" fmla="*/ 642648 h 5864643"/>
              <a:gd name="connsiteX137" fmla="*/ 1686296 w 3747477"/>
              <a:gd name="connsiteY137" fmla="*/ 607022 h 5864643"/>
              <a:gd name="connsiteX138" fmla="*/ 1650670 w 3747477"/>
              <a:gd name="connsiteY138" fmla="*/ 571396 h 5864643"/>
              <a:gd name="connsiteX139" fmla="*/ 1603168 w 3747477"/>
              <a:gd name="connsiteY139" fmla="*/ 500144 h 5864643"/>
              <a:gd name="connsiteX140" fmla="*/ 1591293 w 3747477"/>
              <a:gd name="connsiteY140" fmla="*/ 476394 h 586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3747477" h="5864643">
                <a:moveTo>
                  <a:pt x="1591293" y="476394"/>
                </a:moveTo>
                <a:cubicBezTo>
                  <a:pt x="1585818" y="438066"/>
                  <a:pt x="1579379" y="357583"/>
                  <a:pt x="1555667" y="322014"/>
                </a:cubicBezTo>
                <a:cubicBezTo>
                  <a:pt x="1547750" y="310139"/>
                  <a:pt x="1538300" y="299153"/>
                  <a:pt x="1531917" y="286388"/>
                </a:cubicBezTo>
                <a:cubicBezTo>
                  <a:pt x="1526319" y="275192"/>
                  <a:pt x="1525639" y="261958"/>
                  <a:pt x="1520041" y="250762"/>
                </a:cubicBezTo>
                <a:cubicBezTo>
                  <a:pt x="1513658" y="237997"/>
                  <a:pt x="1502674" y="227901"/>
                  <a:pt x="1496291" y="215136"/>
                </a:cubicBezTo>
                <a:cubicBezTo>
                  <a:pt x="1490693" y="203940"/>
                  <a:pt x="1491359" y="189925"/>
                  <a:pt x="1484415" y="179510"/>
                </a:cubicBezTo>
                <a:cubicBezTo>
                  <a:pt x="1475099" y="165536"/>
                  <a:pt x="1460664" y="155759"/>
                  <a:pt x="1448789" y="143884"/>
                </a:cubicBezTo>
                <a:cubicBezTo>
                  <a:pt x="1427425" y="79792"/>
                  <a:pt x="1453613" y="130365"/>
                  <a:pt x="1389413" y="84508"/>
                </a:cubicBezTo>
                <a:cubicBezTo>
                  <a:pt x="1375747" y="74746"/>
                  <a:pt x="1367761" y="58198"/>
                  <a:pt x="1353787" y="48882"/>
                </a:cubicBezTo>
                <a:cubicBezTo>
                  <a:pt x="1331177" y="33809"/>
                  <a:pt x="1242069" y="26136"/>
                  <a:pt x="1235033" y="25131"/>
                </a:cubicBezTo>
                <a:cubicBezTo>
                  <a:pt x="1223158" y="21173"/>
                  <a:pt x="1211682" y="15711"/>
                  <a:pt x="1199407" y="13256"/>
                </a:cubicBezTo>
                <a:cubicBezTo>
                  <a:pt x="1072090" y="-12207"/>
                  <a:pt x="1030676" y="5457"/>
                  <a:pt x="866898" y="13256"/>
                </a:cubicBezTo>
                <a:cubicBezTo>
                  <a:pt x="783377" y="41096"/>
                  <a:pt x="883486" y="10491"/>
                  <a:pt x="724394" y="37007"/>
                </a:cubicBezTo>
                <a:cubicBezTo>
                  <a:pt x="712047" y="39065"/>
                  <a:pt x="701084" y="46643"/>
                  <a:pt x="688768" y="48882"/>
                </a:cubicBezTo>
                <a:cubicBezTo>
                  <a:pt x="657369" y="54591"/>
                  <a:pt x="625309" y="55904"/>
                  <a:pt x="593766" y="60757"/>
                </a:cubicBezTo>
                <a:cubicBezTo>
                  <a:pt x="573816" y="63826"/>
                  <a:pt x="554417" y="70129"/>
                  <a:pt x="534389" y="72633"/>
                </a:cubicBezTo>
                <a:cubicBezTo>
                  <a:pt x="459347" y="82013"/>
                  <a:pt x="308758" y="96383"/>
                  <a:pt x="308758" y="96383"/>
                </a:cubicBezTo>
                <a:cubicBezTo>
                  <a:pt x="296883" y="100342"/>
                  <a:pt x="284638" y="103328"/>
                  <a:pt x="273132" y="108259"/>
                </a:cubicBezTo>
                <a:cubicBezTo>
                  <a:pt x="256861" y="115232"/>
                  <a:pt x="242206" y="125793"/>
                  <a:pt x="225631" y="132009"/>
                </a:cubicBezTo>
                <a:cubicBezTo>
                  <a:pt x="210349" y="137740"/>
                  <a:pt x="193823" y="139400"/>
                  <a:pt x="178130" y="143884"/>
                </a:cubicBezTo>
                <a:cubicBezTo>
                  <a:pt x="166094" y="147323"/>
                  <a:pt x="154379" y="151801"/>
                  <a:pt x="142504" y="155760"/>
                </a:cubicBezTo>
                <a:cubicBezTo>
                  <a:pt x="130629" y="167635"/>
                  <a:pt x="119780" y="180635"/>
                  <a:pt x="106878" y="191386"/>
                </a:cubicBezTo>
                <a:cubicBezTo>
                  <a:pt x="95914" y="200523"/>
                  <a:pt x="81344" y="205044"/>
                  <a:pt x="71252" y="215136"/>
                </a:cubicBezTo>
                <a:cubicBezTo>
                  <a:pt x="61160" y="225228"/>
                  <a:pt x="54582" y="238370"/>
                  <a:pt x="47501" y="250762"/>
                </a:cubicBezTo>
                <a:cubicBezTo>
                  <a:pt x="25311" y="289594"/>
                  <a:pt x="16966" y="315225"/>
                  <a:pt x="0" y="357640"/>
                </a:cubicBezTo>
                <a:cubicBezTo>
                  <a:pt x="3958" y="587230"/>
                  <a:pt x="5024" y="816887"/>
                  <a:pt x="11875" y="1046409"/>
                </a:cubicBezTo>
                <a:cubicBezTo>
                  <a:pt x="12945" y="1082238"/>
                  <a:pt x="22045" y="1117482"/>
                  <a:pt x="23750" y="1153287"/>
                </a:cubicBezTo>
                <a:cubicBezTo>
                  <a:pt x="29966" y="1283828"/>
                  <a:pt x="30877" y="1414571"/>
                  <a:pt x="35626" y="1545173"/>
                </a:cubicBezTo>
                <a:cubicBezTo>
                  <a:pt x="38794" y="1632291"/>
                  <a:pt x="43543" y="1719344"/>
                  <a:pt x="47501" y="1806430"/>
                </a:cubicBezTo>
                <a:cubicBezTo>
                  <a:pt x="17169" y="2443426"/>
                  <a:pt x="47501" y="1701371"/>
                  <a:pt x="47501" y="3005838"/>
                </a:cubicBezTo>
                <a:cubicBezTo>
                  <a:pt x="47501" y="3401702"/>
                  <a:pt x="39584" y="3797526"/>
                  <a:pt x="35626" y="4193370"/>
                </a:cubicBezTo>
                <a:cubicBezTo>
                  <a:pt x="39584" y="4399209"/>
                  <a:pt x="40020" y="4605146"/>
                  <a:pt x="47501" y="4810887"/>
                </a:cubicBezTo>
                <a:cubicBezTo>
                  <a:pt x="47956" y="4823396"/>
                  <a:pt x="56921" y="4834238"/>
                  <a:pt x="59376" y="4846513"/>
                </a:cubicBezTo>
                <a:cubicBezTo>
                  <a:pt x="64865" y="4873960"/>
                  <a:pt x="67293" y="4901931"/>
                  <a:pt x="71252" y="4929640"/>
                </a:cubicBezTo>
                <a:cubicBezTo>
                  <a:pt x="75210" y="5024643"/>
                  <a:pt x="76103" y="5119823"/>
                  <a:pt x="83127" y="5214648"/>
                </a:cubicBezTo>
                <a:cubicBezTo>
                  <a:pt x="84052" y="5227131"/>
                  <a:pt x="91966" y="5238130"/>
                  <a:pt x="95002" y="5250274"/>
                </a:cubicBezTo>
                <a:cubicBezTo>
                  <a:pt x="119489" y="5348220"/>
                  <a:pt x="94374" y="5271823"/>
                  <a:pt x="118753" y="5357152"/>
                </a:cubicBezTo>
                <a:cubicBezTo>
                  <a:pt x="122192" y="5369188"/>
                  <a:pt x="127189" y="5380742"/>
                  <a:pt x="130628" y="5392778"/>
                </a:cubicBezTo>
                <a:cubicBezTo>
                  <a:pt x="135112" y="5408471"/>
                  <a:pt x="136075" y="5425278"/>
                  <a:pt x="142504" y="5440279"/>
                </a:cubicBezTo>
                <a:cubicBezTo>
                  <a:pt x="148126" y="5453397"/>
                  <a:pt x="158337" y="5464030"/>
                  <a:pt x="166254" y="5475905"/>
                </a:cubicBezTo>
                <a:cubicBezTo>
                  <a:pt x="170213" y="5491739"/>
                  <a:pt x="171701" y="5508405"/>
                  <a:pt x="178130" y="5523407"/>
                </a:cubicBezTo>
                <a:cubicBezTo>
                  <a:pt x="183752" y="5536525"/>
                  <a:pt x="194799" y="5546641"/>
                  <a:pt x="201880" y="5559033"/>
                </a:cubicBezTo>
                <a:cubicBezTo>
                  <a:pt x="210663" y="5574403"/>
                  <a:pt x="218658" y="5590263"/>
                  <a:pt x="225631" y="5606534"/>
                </a:cubicBezTo>
                <a:cubicBezTo>
                  <a:pt x="230562" y="5618040"/>
                  <a:pt x="230562" y="5631745"/>
                  <a:pt x="237506" y="5642160"/>
                </a:cubicBezTo>
                <a:cubicBezTo>
                  <a:pt x="247774" y="5657562"/>
                  <a:pt x="289284" y="5694233"/>
                  <a:pt x="308758" y="5701536"/>
                </a:cubicBezTo>
                <a:cubicBezTo>
                  <a:pt x="327657" y="5708623"/>
                  <a:pt x="348015" y="5711802"/>
                  <a:pt x="368135" y="5713412"/>
                </a:cubicBezTo>
                <a:cubicBezTo>
                  <a:pt x="447150" y="5719733"/>
                  <a:pt x="526472" y="5721329"/>
                  <a:pt x="605641" y="5725287"/>
                </a:cubicBezTo>
                <a:cubicBezTo>
                  <a:pt x="617516" y="5729245"/>
                  <a:pt x="629070" y="5734347"/>
                  <a:pt x="641267" y="5737162"/>
                </a:cubicBezTo>
                <a:cubicBezTo>
                  <a:pt x="680601" y="5746239"/>
                  <a:pt x="719963" y="5755906"/>
                  <a:pt x="760020" y="5760913"/>
                </a:cubicBezTo>
                <a:cubicBezTo>
                  <a:pt x="894498" y="5777722"/>
                  <a:pt x="823267" y="5769612"/>
                  <a:pt x="973776" y="5784664"/>
                </a:cubicBezTo>
                <a:cubicBezTo>
                  <a:pt x="1085432" y="5829325"/>
                  <a:pt x="1001345" y="5802558"/>
                  <a:pt x="1187532" y="5820290"/>
                </a:cubicBezTo>
                <a:cubicBezTo>
                  <a:pt x="1219302" y="5823316"/>
                  <a:pt x="1250683" y="5830174"/>
                  <a:pt x="1282535" y="5832165"/>
                </a:cubicBezTo>
                <a:cubicBezTo>
                  <a:pt x="1377435" y="5838096"/>
                  <a:pt x="1472540" y="5840082"/>
                  <a:pt x="1567543" y="5844040"/>
                </a:cubicBezTo>
                <a:cubicBezTo>
                  <a:pt x="1836143" y="5877617"/>
                  <a:pt x="1695090" y="5864652"/>
                  <a:pt x="2220685" y="5844040"/>
                </a:cubicBezTo>
                <a:cubicBezTo>
                  <a:pt x="2236994" y="5843400"/>
                  <a:pt x="2251978" y="5834072"/>
                  <a:pt x="2268187" y="5832165"/>
                </a:cubicBezTo>
                <a:cubicBezTo>
                  <a:pt x="2319445" y="5826135"/>
                  <a:pt x="2371187" y="5825183"/>
                  <a:pt x="2422566" y="5820290"/>
                </a:cubicBezTo>
                <a:cubicBezTo>
                  <a:pt x="2454336" y="5817264"/>
                  <a:pt x="2485849" y="5811938"/>
                  <a:pt x="2517568" y="5808414"/>
                </a:cubicBezTo>
                <a:cubicBezTo>
                  <a:pt x="2557107" y="5804021"/>
                  <a:pt x="2596783" y="5800932"/>
                  <a:pt x="2636322" y="5796539"/>
                </a:cubicBezTo>
                <a:cubicBezTo>
                  <a:pt x="2668041" y="5793015"/>
                  <a:pt x="2699541" y="5787553"/>
                  <a:pt x="2731324" y="5784664"/>
                </a:cubicBezTo>
                <a:cubicBezTo>
                  <a:pt x="2786655" y="5779634"/>
                  <a:pt x="2842248" y="5777818"/>
                  <a:pt x="2897579" y="5772788"/>
                </a:cubicBezTo>
                <a:cubicBezTo>
                  <a:pt x="2929362" y="5769899"/>
                  <a:pt x="2961038" y="5765766"/>
                  <a:pt x="2992581" y="5760913"/>
                </a:cubicBezTo>
                <a:cubicBezTo>
                  <a:pt x="3012531" y="5757844"/>
                  <a:pt x="3031857" y="5750865"/>
                  <a:pt x="3051958" y="5749038"/>
                </a:cubicBezTo>
                <a:cubicBezTo>
                  <a:pt x="3119091" y="5742935"/>
                  <a:pt x="3186545" y="5741121"/>
                  <a:pt x="3253839" y="5737162"/>
                </a:cubicBezTo>
                <a:cubicBezTo>
                  <a:pt x="3350732" y="5704865"/>
                  <a:pt x="3254097" y="5733745"/>
                  <a:pt x="3467594" y="5713412"/>
                </a:cubicBezTo>
                <a:cubicBezTo>
                  <a:pt x="3491564" y="5711129"/>
                  <a:pt x="3515156" y="5705843"/>
                  <a:pt x="3538846" y="5701536"/>
                </a:cubicBezTo>
                <a:cubicBezTo>
                  <a:pt x="3558705" y="5697925"/>
                  <a:pt x="3578556" y="5694200"/>
                  <a:pt x="3598223" y="5689661"/>
                </a:cubicBezTo>
                <a:cubicBezTo>
                  <a:pt x="3630029" y="5682321"/>
                  <a:pt x="3693226" y="5665910"/>
                  <a:pt x="3693226" y="5665910"/>
                </a:cubicBezTo>
                <a:cubicBezTo>
                  <a:pt x="3795186" y="5512965"/>
                  <a:pt x="3726018" y="5631582"/>
                  <a:pt x="3705101" y="5202773"/>
                </a:cubicBezTo>
                <a:cubicBezTo>
                  <a:pt x="3704078" y="5181793"/>
                  <a:pt x="3691357" y="5131119"/>
                  <a:pt x="3681350" y="5107770"/>
                </a:cubicBezTo>
                <a:cubicBezTo>
                  <a:pt x="3674377" y="5091499"/>
                  <a:pt x="3664573" y="5076540"/>
                  <a:pt x="3657600" y="5060269"/>
                </a:cubicBezTo>
                <a:cubicBezTo>
                  <a:pt x="3652669" y="5048763"/>
                  <a:pt x="3650655" y="5036149"/>
                  <a:pt x="3645724" y="5024643"/>
                </a:cubicBezTo>
                <a:cubicBezTo>
                  <a:pt x="3627642" y="4982453"/>
                  <a:pt x="3622078" y="4977297"/>
                  <a:pt x="3598223" y="4941516"/>
                </a:cubicBezTo>
                <a:cubicBezTo>
                  <a:pt x="3554975" y="4811773"/>
                  <a:pt x="3597407" y="4927874"/>
                  <a:pt x="3526971" y="4775261"/>
                </a:cubicBezTo>
                <a:cubicBezTo>
                  <a:pt x="3518038" y="4755906"/>
                  <a:pt x="3512153" y="4735239"/>
                  <a:pt x="3503220" y="4715884"/>
                </a:cubicBezTo>
                <a:cubicBezTo>
                  <a:pt x="3488383" y="4683738"/>
                  <a:pt x="3455719" y="4620882"/>
                  <a:pt x="3455719" y="4620882"/>
                </a:cubicBezTo>
                <a:cubicBezTo>
                  <a:pt x="3451761" y="4601090"/>
                  <a:pt x="3448739" y="4581087"/>
                  <a:pt x="3443844" y="4561505"/>
                </a:cubicBezTo>
                <a:cubicBezTo>
                  <a:pt x="3438706" y="4540955"/>
                  <a:pt x="3413662" y="4477392"/>
                  <a:pt x="3408218" y="4466503"/>
                </a:cubicBezTo>
                <a:cubicBezTo>
                  <a:pt x="3401835" y="4453737"/>
                  <a:pt x="3390850" y="4443643"/>
                  <a:pt x="3384467" y="4430877"/>
                </a:cubicBezTo>
                <a:cubicBezTo>
                  <a:pt x="3374934" y="4411811"/>
                  <a:pt x="3370925" y="4390214"/>
                  <a:pt x="3360717" y="4371500"/>
                </a:cubicBezTo>
                <a:cubicBezTo>
                  <a:pt x="3347048" y="4346441"/>
                  <a:pt x="3313215" y="4300248"/>
                  <a:pt x="3313215" y="4300248"/>
                </a:cubicBezTo>
                <a:cubicBezTo>
                  <a:pt x="3288500" y="4201387"/>
                  <a:pt x="3318594" y="4299132"/>
                  <a:pt x="3277589" y="4217121"/>
                </a:cubicBezTo>
                <a:cubicBezTo>
                  <a:pt x="3271991" y="4205925"/>
                  <a:pt x="3272658" y="4191910"/>
                  <a:pt x="3265714" y="4181495"/>
                </a:cubicBezTo>
                <a:cubicBezTo>
                  <a:pt x="3256398" y="4167521"/>
                  <a:pt x="3240839" y="4158771"/>
                  <a:pt x="3230088" y="4145869"/>
                </a:cubicBezTo>
                <a:cubicBezTo>
                  <a:pt x="3220951" y="4134905"/>
                  <a:pt x="3214254" y="4122118"/>
                  <a:pt x="3206337" y="4110243"/>
                </a:cubicBezTo>
                <a:cubicBezTo>
                  <a:pt x="3202379" y="4098368"/>
                  <a:pt x="3200060" y="4085813"/>
                  <a:pt x="3194462" y="4074617"/>
                </a:cubicBezTo>
                <a:cubicBezTo>
                  <a:pt x="3184140" y="4053972"/>
                  <a:pt x="3167122" y="4036783"/>
                  <a:pt x="3158836" y="4015240"/>
                </a:cubicBezTo>
                <a:cubicBezTo>
                  <a:pt x="3147118" y="3984774"/>
                  <a:pt x="3149682" y="3949434"/>
                  <a:pt x="3135085" y="3920238"/>
                </a:cubicBezTo>
                <a:lnTo>
                  <a:pt x="3111335" y="3872736"/>
                </a:lnTo>
                <a:cubicBezTo>
                  <a:pt x="3107376" y="3852944"/>
                  <a:pt x="3104354" y="3832941"/>
                  <a:pt x="3099459" y="3813360"/>
                </a:cubicBezTo>
                <a:cubicBezTo>
                  <a:pt x="3096423" y="3801216"/>
                  <a:pt x="3090620" y="3789878"/>
                  <a:pt x="3087584" y="3777734"/>
                </a:cubicBezTo>
                <a:cubicBezTo>
                  <a:pt x="3082689" y="3758152"/>
                  <a:pt x="3081020" y="3737830"/>
                  <a:pt x="3075709" y="3718357"/>
                </a:cubicBezTo>
                <a:cubicBezTo>
                  <a:pt x="3069122" y="3694204"/>
                  <a:pt x="3058030" y="3671393"/>
                  <a:pt x="3051958" y="3647105"/>
                </a:cubicBezTo>
                <a:cubicBezTo>
                  <a:pt x="3048000" y="3631271"/>
                  <a:pt x="3044567" y="3615297"/>
                  <a:pt x="3040083" y="3599604"/>
                </a:cubicBezTo>
                <a:cubicBezTo>
                  <a:pt x="3036644" y="3587568"/>
                  <a:pt x="3031243" y="3576122"/>
                  <a:pt x="3028207" y="3563978"/>
                </a:cubicBezTo>
                <a:cubicBezTo>
                  <a:pt x="3023312" y="3544396"/>
                  <a:pt x="3021227" y="3524183"/>
                  <a:pt x="3016332" y="3504601"/>
                </a:cubicBezTo>
                <a:cubicBezTo>
                  <a:pt x="3013296" y="3492457"/>
                  <a:pt x="3007493" y="3481119"/>
                  <a:pt x="3004457" y="3468975"/>
                </a:cubicBezTo>
                <a:cubicBezTo>
                  <a:pt x="2999562" y="3449394"/>
                  <a:pt x="2997476" y="3429180"/>
                  <a:pt x="2992581" y="3409599"/>
                </a:cubicBezTo>
                <a:cubicBezTo>
                  <a:pt x="2986374" y="3384772"/>
                  <a:pt x="2964223" y="3332766"/>
                  <a:pt x="2956955" y="3314596"/>
                </a:cubicBezTo>
                <a:cubicBezTo>
                  <a:pt x="2952997" y="3294804"/>
                  <a:pt x="2948691" y="3275078"/>
                  <a:pt x="2945080" y="3255220"/>
                </a:cubicBezTo>
                <a:cubicBezTo>
                  <a:pt x="2935999" y="3205274"/>
                  <a:pt x="2935332" y="3181973"/>
                  <a:pt x="2921330" y="3136466"/>
                </a:cubicBezTo>
                <a:cubicBezTo>
                  <a:pt x="2910286" y="3100573"/>
                  <a:pt x="2894813" y="3066020"/>
                  <a:pt x="2885704" y="3029588"/>
                </a:cubicBezTo>
                <a:cubicBezTo>
                  <a:pt x="2870366" y="2968241"/>
                  <a:pt x="2882881" y="2995667"/>
                  <a:pt x="2850078" y="2946461"/>
                </a:cubicBezTo>
                <a:cubicBezTo>
                  <a:pt x="2848059" y="2932331"/>
                  <a:pt x="2831394" y="2811085"/>
                  <a:pt x="2826327" y="2792082"/>
                </a:cubicBezTo>
                <a:cubicBezTo>
                  <a:pt x="2816651" y="2755797"/>
                  <a:pt x="2799809" y="2721636"/>
                  <a:pt x="2790701" y="2685204"/>
                </a:cubicBezTo>
                <a:cubicBezTo>
                  <a:pt x="2778390" y="2635959"/>
                  <a:pt x="2771721" y="2598964"/>
                  <a:pt x="2755075" y="2554575"/>
                </a:cubicBezTo>
                <a:cubicBezTo>
                  <a:pt x="2747590" y="2534616"/>
                  <a:pt x="2738609" y="2515232"/>
                  <a:pt x="2731324" y="2495199"/>
                </a:cubicBezTo>
                <a:cubicBezTo>
                  <a:pt x="2722768" y="2471671"/>
                  <a:pt x="2715491" y="2447698"/>
                  <a:pt x="2707574" y="2423947"/>
                </a:cubicBezTo>
                <a:cubicBezTo>
                  <a:pt x="2703616" y="2412072"/>
                  <a:pt x="2698734" y="2400465"/>
                  <a:pt x="2695698" y="2388321"/>
                </a:cubicBezTo>
                <a:cubicBezTo>
                  <a:pt x="2691740" y="2372487"/>
                  <a:pt x="2690252" y="2355821"/>
                  <a:pt x="2683823" y="2340820"/>
                </a:cubicBezTo>
                <a:cubicBezTo>
                  <a:pt x="2678201" y="2327702"/>
                  <a:pt x="2667989" y="2317069"/>
                  <a:pt x="2660072" y="2305194"/>
                </a:cubicBezTo>
                <a:lnTo>
                  <a:pt x="2636322" y="2233942"/>
                </a:lnTo>
                <a:cubicBezTo>
                  <a:pt x="2632364" y="2222067"/>
                  <a:pt x="2631390" y="2208731"/>
                  <a:pt x="2624446" y="2198316"/>
                </a:cubicBezTo>
                <a:lnTo>
                  <a:pt x="2576945" y="2127064"/>
                </a:lnTo>
                <a:cubicBezTo>
                  <a:pt x="2548710" y="2042357"/>
                  <a:pt x="2588745" y="2144763"/>
                  <a:pt x="2529444" y="2055812"/>
                </a:cubicBezTo>
                <a:cubicBezTo>
                  <a:pt x="2520197" y="2041941"/>
                  <a:pt x="2510447" y="1983776"/>
                  <a:pt x="2505693" y="1972684"/>
                </a:cubicBezTo>
                <a:cubicBezTo>
                  <a:pt x="2500071" y="1959566"/>
                  <a:pt x="2488326" y="1949824"/>
                  <a:pt x="2481943" y="1937059"/>
                </a:cubicBezTo>
                <a:cubicBezTo>
                  <a:pt x="2432774" y="1838723"/>
                  <a:pt x="2514384" y="1967910"/>
                  <a:pt x="2446317" y="1865807"/>
                </a:cubicBezTo>
                <a:cubicBezTo>
                  <a:pt x="2424422" y="1778232"/>
                  <a:pt x="2447949" y="1857740"/>
                  <a:pt x="2410691" y="1770804"/>
                </a:cubicBezTo>
                <a:cubicBezTo>
                  <a:pt x="2381192" y="1701974"/>
                  <a:pt x="2420705" y="1768014"/>
                  <a:pt x="2375065" y="1699552"/>
                </a:cubicBezTo>
                <a:cubicBezTo>
                  <a:pt x="2342445" y="1569080"/>
                  <a:pt x="2391884" y="1732204"/>
                  <a:pt x="2327563" y="1616425"/>
                </a:cubicBezTo>
                <a:cubicBezTo>
                  <a:pt x="2315405" y="1594540"/>
                  <a:pt x="2311730" y="1568924"/>
                  <a:pt x="2303813" y="1545173"/>
                </a:cubicBezTo>
                <a:cubicBezTo>
                  <a:pt x="2299855" y="1533298"/>
                  <a:pt x="2298880" y="1519963"/>
                  <a:pt x="2291937" y="1509547"/>
                </a:cubicBezTo>
                <a:cubicBezTo>
                  <a:pt x="2223873" y="1407449"/>
                  <a:pt x="2305477" y="1536627"/>
                  <a:pt x="2256311" y="1438295"/>
                </a:cubicBezTo>
                <a:cubicBezTo>
                  <a:pt x="2249928" y="1425530"/>
                  <a:pt x="2238944" y="1415434"/>
                  <a:pt x="2232561" y="1402669"/>
                </a:cubicBezTo>
                <a:cubicBezTo>
                  <a:pt x="2183395" y="1304337"/>
                  <a:pt x="2264999" y="1433515"/>
                  <a:pt x="2196935" y="1331417"/>
                </a:cubicBezTo>
                <a:cubicBezTo>
                  <a:pt x="2192976" y="1315583"/>
                  <a:pt x="2192358" y="1298514"/>
                  <a:pt x="2185059" y="1283916"/>
                </a:cubicBezTo>
                <a:cubicBezTo>
                  <a:pt x="2172293" y="1258385"/>
                  <a:pt x="2137558" y="1212664"/>
                  <a:pt x="2137558" y="1212664"/>
                </a:cubicBezTo>
                <a:cubicBezTo>
                  <a:pt x="2107710" y="1123117"/>
                  <a:pt x="2147973" y="1233495"/>
                  <a:pt x="2101932" y="1141412"/>
                </a:cubicBezTo>
                <a:cubicBezTo>
                  <a:pt x="2096334" y="1130216"/>
                  <a:pt x="2096136" y="1116728"/>
                  <a:pt x="2090057" y="1105786"/>
                </a:cubicBezTo>
                <a:cubicBezTo>
                  <a:pt x="2076194" y="1080833"/>
                  <a:pt x="2042555" y="1034534"/>
                  <a:pt x="2042555" y="1034534"/>
                </a:cubicBezTo>
                <a:cubicBezTo>
                  <a:pt x="2019437" y="965177"/>
                  <a:pt x="2048769" y="1028873"/>
                  <a:pt x="1995054" y="975157"/>
                </a:cubicBezTo>
                <a:cubicBezTo>
                  <a:pt x="1984962" y="965065"/>
                  <a:pt x="1980441" y="950495"/>
                  <a:pt x="1971304" y="939531"/>
                </a:cubicBezTo>
                <a:cubicBezTo>
                  <a:pt x="1913288" y="869911"/>
                  <a:pt x="1960103" y="933534"/>
                  <a:pt x="1900052" y="880155"/>
                </a:cubicBezTo>
                <a:cubicBezTo>
                  <a:pt x="1874948" y="857840"/>
                  <a:pt x="1847432" y="836850"/>
                  <a:pt x="1828800" y="808903"/>
                </a:cubicBezTo>
                <a:cubicBezTo>
                  <a:pt x="1820883" y="797028"/>
                  <a:pt x="1815141" y="783369"/>
                  <a:pt x="1805049" y="773277"/>
                </a:cubicBezTo>
                <a:cubicBezTo>
                  <a:pt x="1794957" y="763185"/>
                  <a:pt x="1781298" y="757443"/>
                  <a:pt x="1769423" y="749526"/>
                </a:cubicBezTo>
                <a:cubicBezTo>
                  <a:pt x="1748521" y="686819"/>
                  <a:pt x="1764492" y="724318"/>
                  <a:pt x="1710046" y="642648"/>
                </a:cubicBezTo>
                <a:cubicBezTo>
                  <a:pt x="1702129" y="630773"/>
                  <a:pt x="1696388" y="617114"/>
                  <a:pt x="1686296" y="607022"/>
                </a:cubicBezTo>
                <a:cubicBezTo>
                  <a:pt x="1674421" y="595147"/>
                  <a:pt x="1660981" y="584653"/>
                  <a:pt x="1650670" y="571396"/>
                </a:cubicBezTo>
                <a:cubicBezTo>
                  <a:pt x="1633145" y="548864"/>
                  <a:pt x="1603168" y="500144"/>
                  <a:pt x="1603168" y="500144"/>
                </a:cubicBezTo>
                <a:lnTo>
                  <a:pt x="1591293" y="476394"/>
                </a:lnTo>
                <a:close/>
              </a:path>
            </a:pathLst>
          </a:cu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657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8550" y="1371600"/>
            <a:ext cx="7296150" cy="5429250"/>
          </a:xfrm>
          <a:prstGeom prst="rect">
            <a:avLst/>
          </a:prstGeom>
        </p:spPr>
      </p:pic>
      <p:sp>
        <p:nvSpPr>
          <p:cNvPr id="8" name="Rectangle 7"/>
          <p:cNvSpPr/>
          <p:nvPr/>
        </p:nvSpPr>
        <p:spPr>
          <a:xfrm>
            <a:off x="1524000" y="39469"/>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5135"/>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a:t>
            </a:r>
            <a:r>
              <a:rPr lang="en-US" sz="2400" b="1" dirty="0">
                <a:solidFill>
                  <a:schemeClr val="accent3">
                    <a:lumMod val="50000"/>
                  </a:schemeClr>
                </a:solidFill>
              </a:rPr>
              <a:t>structure </a:t>
            </a:r>
            <a:r>
              <a:rPr lang="en-US" sz="2400" b="1" dirty="0">
                <a:solidFill>
                  <a:schemeClr val="accent3">
                    <a:lumMod val="50000"/>
                  </a:schemeClr>
                </a:solidFill>
                <a:latin typeface="Script MT Bold" pitchFamily="66" charset="0"/>
              </a:rPr>
              <a:t> indicated by the series of arrows  (advance slide for answer)</a:t>
            </a:r>
          </a:p>
        </p:txBody>
      </p:sp>
      <p:sp>
        <p:nvSpPr>
          <p:cNvPr id="15" name="Rectangle 14"/>
          <p:cNvSpPr/>
          <p:nvPr/>
        </p:nvSpPr>
        <p:spPr>
          <a:xfrm>
            <a:off x="219198" y="2667000"/>
            <a:ext cx="2609603" cy="1754326"/>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effectLst>
                  <a:outerShdw blurRad="50800" dist="39000" dir="5460000" algn="tl">
                    <a:srgbClr val="000000">
                      <a:alpha val="38000"/>
                    </a:srgbClr>
                  </a:outerShdw>
                </a:effectLst>
              </a:rPr>
              <a:t>Internal elastic lamina</a:t>
            </a:r>
          </a:p>
        </p:txBody>
      </p:sp>
      <p:cxnSp>
        <p:nvCxnSpPr>
          <p:cNvPr id="4" name="Straight Arrow Connector 3"/>
          <p:cNvCxnSpPr/>
          <p:nvPr/>
        </p:nvCxnSpPr>
        <p:spPr>
          <a:xfrm flipH="1">
            <a:off x="3188368" y="5181600"/>
            <a:ext cx="152400" cy="58954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4908884" y="5702968"/>
            <a:ext cx="320842" cy="49329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2097505" y="4700337"/>
            <a:ext cx="152400" cy="58954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291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817966" y="555523"/>
            <a:ext cx="5530645" cy="6858000"/>
          </a:xfrm>
          <a:prstGeom prst="rect">
            <a:avLst/>
          </a:prstGeom>
        </p:spPr>
      </p:pic>
      <p:sp>
        <p:nvSpPr>
          <p:cNvPr id="8" name="Rectangle 7"/>
          <p:cNvSpPr/>
          <p:nvPr/>
        </p:nvSpPr>
        <p:spPr>
          <a:xfrm>
            <a:off x="1524000" y="39469"/>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5" name="Rectangle 14"/>
          <p:cNvSpPr/>
          <p:nvPr/>
        </p:nvSpPr>
        <p:spPr>
          <a:xfrm>
            <a:off x="2562578" y="1507544"/>
            <a:ext cx="2894511" cy="646331"/>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err="1">
                <a:ln w="11430"/>
                <a:solidFill>
                  <a:srgbClr val="C00000"/>
                </a:solidFill>
                <a:effectLst>
                  <a:outerShdw blurRad="50800" dist="39000" dir="5460000" algn="tl">
                    <a:srgbClr val="000000">
                      <a:alpha val="38000"/>
                    </a:srgbClr>
                  </a:outerShdw>
                </a:effectLst>
              </a:rPr>
              <a:t>pericyte</a:t>
            </a:r>
            <a:endParaRPr lang="en-US" sz="3600" b="1" dirty="0">
              <a:ln w="11430"/>
              <a:solidFill>
                <a:srgbClr val="C00000"/>
              </a:solidFill>
              <a:effectLst>
                <a:outerShdw blurRad="50800" dist="39000" dir="5460000" algn="tl">
                  <a:srgbClr val="000000">
                    <a:alpha val="38000"/>
                  </a:srgbClr>
                </a:outerShdw>
              </a:effectLst>
              <a:latin typeface="+mn-lt"/>
            </a:endParaRPr>
          </a:p>
        </p:txBody>
      </p:sp>
      <p:sp>
        <p:nvSpPr>
          <p:cNvPr id="7" name="TextBox 6"/>
          <p:cNvSpPr txBox="1"/>
          <p:nvPr/>
        </p:nvSpPr>
        <p:spPr>
          <a:xfrm>
            <a:off x="76200" y="605135"/>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a:t>
            </a:r>
            <a:r>
              <a:rPr lang="en-US" sz="2400" b="1" dirty="0">
                <a:solidFill>
                  <a:schemeClr val="accent3">
                    <a:lumMod val="50000"/>
                  </a:schemeClr>
                </a:solidFill>
              </a:rPr>
              <a:t>cell</a:t>
            </a:r>
            <a:r>
              <a:rPr lang="en-US" sz="2400" b="1" dirty="0">
                <a:solidFill>
                  <a:schemeClr val="accent3">
                    <a:lumMod val="50000"/>
                  </a:schemeClr>
                </a:solidFill>
                <a:latin typeface="Script MT Bold" pitchFamily="66" charset="0"/>
              </a:rPr>
              <a:t> indicated by the arrow(advance slide for answers). </a:t>
            </a:r>
          </a:p>
        </p:txBody>
      </p:sp>
      <p:cxnSp>
        <p:nvCxnSpPr>
          <p:cNvPr id="5" name="Straight Arrow Connector 4"/>
          <p:cNvCxnSpPr/>
          <p:nvPr/>
        </p:nvCxnSpPr>
        <p:spPr>
          <a:xfrm>
            <a:off x="3815644" y="2765778"/>
            <a:ext cx="781756" cy="372534"/>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895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094713" y="-231692"/>
            <a:ext cx="4918780" cy="7889007"/>
          </a:xfrm>
          <a:prstGeom prst="rect">
            <a:avLst/>
          </a:prstGeom>
        </p:spPr>
      </p:pic>
      <p:sp>
        <p:nvSpPr>
          <p:cNvPr id="8" name="Rectangle 7"/>
          <p:cNvSpPr/>
          <p:nvPr/>
        </p:nvSpPr>
        <p:spPr>
          <a:xfrm>
            <a:off x="1524000" y="39469"/>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5135"/>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a:t>
            </a:r>
          </a:p>
        </p:txBody>
      </p:sp>
      <p:sp>
        <p:nvSpPr>
          <p:cNvPr id="15" name="Rectangle 14"/>
          <p:cNvSpPr/>
          <p:nvPr/>
        </p:nvSpPr>
        <p:spPr>
          <a:xfrm>
            <a:off x="2438400" y="1422735"/>
            <a:ext cx="1905000" cy="646331"/>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err="1">
                <a:ln w="11430"/>
                <a:solidFill>
                  <a:srgbClr val="FFFF00"/>
                </a:solidFill>
                <a:effectLst>
                  <a:outerShdw blurRad="50800" dist="39000" dir="5460000" algn="tl">
                    <a:srgbClr val="000000">
                      <a:alpha val="38000"/>
                    </a:srgbClr>
                  </a:outerShdw>
                </a:effectLst>
              </a:rPr>
              <a:t>venule</a:t>
            </a:r>
            <a:endParaRPr lang="en-US" sz="3600" b="1" dirty="0">
              <a:ln w="11430"/>
              <a:solidFill>
                <a:srgbClr val="FFFF00"/>
              </a:solidFill>
              <a:effectLst>
                <a:outerShdw blurRad="50800" dist="39000" dir="5460000" algn="tl">
                  <a:srgbClr val="000000">
                    <a:alpha val="38000"/>
                  </a:srgbClr>
                </a:outerShdw>
              </a:effectLst>
            </a:endParaRPr>
          </a:p>
        </p:txBody>
      </p:sp>
      <p:sp>
        <p:nvSpPr>
          <p:cNvPr id="3" name="Freeform 2"/>
          <p:cNvSpPr/>
          <p:nvPr/>
        </p:nvSpPr>
        <p:spPr>
          <a:xfrm>
            <a:off x="3847605" y="3028208"/>
            <a:ext cx="1983179" cy="1816924"/>
          </a:xfrm>
          <a:custGeom>
            <a:avLst/>
            <a:gdLst>
              <a:gd name="connsiteX0" fmla="*/ 712520 w 1983179"/>
              <a:gd name="connsiteY0" fmla="*/ 261257 h 1816924"/>
              <a:gd name="connsiteX1" fmla="*/ 665018 w 1983179"/>
              <a:gd name="connsiteY1" fmla="*/ 320634 h 1816924"/>
              <a:gd name="connsiteX2" fmla="*/ 641268 w 1983179"/>
              <a:gd name="connsiteY2" fmla="*/ 356260 h 1816924"/>
              <a:gd name="connsiteX3" fmla="*/ 605642 w 1983179"/>
              <a:gd name="connsiteY3" fmla="*/ 380010 h 1816924"/>
              <a:gd name="connsiteX4" fmla="*/ 593766 w 1983179"/>
              <a:gd name="connsiteY4" fmla="*/ 415636 h 1816924"/>
              <a:gd name="connsiteX5" fmla="*/ 534390 w 1983179"/>
              <a:gd name="connsiteY5" fmla="*/ 427511 h 1816924"/>
              <a:gd name="connsiteX6" fmla="*/ 498764 w 1983179"/>
              <a:gd name="connsiteY6" fmla="*/ 451262 h 1816924"/>
              <a:gd name="connsiteX7" fmla="*/ 475013 w 1983179"/>
              <a:gd name="connsiteY7" fmla="*/ 486888 h 1816924"/>
              <a:gd name="connsiteX8" fmla="*/ 439387 w 1983179"/>
              <a:gd name="connsiteY8" fmla="*/ 510639 h 1816924"/>
              <a:gd name="connsiteX9" fmla="*/ 427512 w 1983179"/>
              <a:gd name="connsiteY9" fmla="*/ 546265 h 1816924"/>
              <a:gd name="connsiteX10" fmla="*/ 380011 w 1983179"/>
              <a:gd name="connsiteY10" fmla="*/ 581891 h 1816924"/>
              <a:gd name="connsiteX11" fmla="*/ 344385 w 1983179"/>
              <a:gd name="connsiteY11" fmla="*/ 617517 h 1816924"/>
              <a:gd name="connsiteX12" fmla="*/ 261257 w 1983179"/>
              <a:gd name="connsiteY12" fmla="*/ 712519 h 1816924"/>
              <a:gd name="connsiteX13" fmla="*/ 201881 w 1983179"/>
              <a:gd name="connsiteY13" fmla="*/ 795647 h 1816924"/>
              <a:gd name="connsiteX14" fmla="*/ 166255 w 1983179"/>
              <a:gd name="connsiteY14" fmla="*/ 831273 h 1816924"/>
              <a:gd name="connsiteX15" fmla="*/ 118753 w 1983179"/>
              <a:gd name="connsiteY15" fmla="*/ 890649 h 1816924"/>
              <a:gd name="connsiteX16" fmla="*/ 106878 w 1983179"/>
              <a:gd name="connsiteY16" fmla="*/ 926275 h 1816924"/>
              <a:gd name="connsiteX17" fmla="*/ 71252 w 1983179"/>
              <a:gd name="connsiteY17" fmla="*/ 961901 h 1816924"/>
              <a:gd name="connsiteX18" fmla="*/ 59377 w 1983179"/>
              <a:gd name="connsiteY18" fmla="*/ 997527 h 1816924"/>
              <a:gd name="connsiteX19" fmla="*/ 47501 w 1983179"/>
              <a:gd name="connsiteY19" fmla="*/ 1045028 h 1816924"/>
              <a:gd name="connsiteX20" fmla="*/ 23751 w 1983179"/>
              <a:gd name="connsiteY20" fmla="*/ 1080654 h 1816924"/>
              <a:gd name="connsiteX21" fmla="*/ 11876 w 1983179"/>
              <a:gd name="connsiteY21" fmla="*/ 1128156 h 1816924"/>
              <a:gd name="connsiteX22" fmla="*/ 0 w 1983179"/>
              <a:gd name="connsiteY22" fmla="*/ 1163782 h 1816924"/>
              <a:gd name="connsiteX23" fmla="*/ 23751 w 1983179"/>
              <a:gd name="connsiteY23" fmla="*/ 1377537 h 1816924"/>
              <a:gd name="connsiteX24" fmla="*/ 35626 w 1983179"/>
              <a:gd name="connsiteY24" fmla="*/ 1413163 h 1816924"/>
              <a:gd name="connsiteX25" fmla="*/ 59377 w 1983179"/>
              <a:gd name="connsiteY25" fmla="*/ 1448789 h 1816924"/>
              <a:gd name="connsiteX26" fmla="*/ 106878 w 1983179"/>
              <a:gd name="connsiteY26" fmla="*/ 1520041 h 1816924"/>
              <a:gd name="connsiteX27" fmla="*/ 142504 w 1983179"/>
              <a:gd name="connsiteY27" fmla="*/ 1591293 h 1816924"/>
              <a:gd name="connsiteX28" fmla="*/ 213756 w 1983179"/>
              <a:gd name="connsiteY28" fmla="*/ 1638795 h 1816924"/>
              <a:gd name="connsiteX29" fmla="*/ 285008 w 1983179"/>
              <a:gd name="connsiteY29" fmla="*/ 1686296 h 1816924"/>
              <a:gd name="connsiteX30" fmla="*/ 320634 w 1983179"/>
              <a:gd name="connsiteY30" fmla="*/ 1710047 h 1816924"/>
              <a:gd name="connsiteX31" fmla="*/ 415637 w 1983179"/>
              <a:gd name="connsiteY31" fmla="*/ 1733797 h 1816924"/>
              <a:gd name="connsiteX32" fmla="*/ 451263 w 1983179"/>
              <a:gd name="connsiteY32" fmla="*/ 1745673 h 1816924"/>
              <a:gd name="connsiteX33" fmla="*/ 605642 w 1983179"/>
              <a:gd name="connsiteY33" fmla="*/ 1769423 h 1816924"/>
              <a:gd name="connsiteX34" fmla="*/ 641268 w 1983179"/>
              <a:gd name="connsiteY34" fmla="*/ 1781298 h 1816924"/>
              <a:gd name="connsiteX35" fmla="*/ 676894 w 1983179"/>
              <a:gd name="connsiteY35" fmla="*/ 1805049 h 1816924"/>
              <a:gd name="connsiteX36" fmla="*/ 760021 w 1983179"/>
              <a:gd name="connsiteY36" fmla="*/ 1816924 h 1816924"/>
              <a:gd name="connsiteX37" fmla="*/ 1211283 w 1983179"/>
              <a:gd name="connsiteY37" fmla="*/ 1805049 h 1816924"/>
              <a:gd name="connsiteX38" fmla="*/ 1341912 w 1983179"/>
              <a:gd name="connsiteY38" fmla="*/ 1781298 h 1816924"/>
              <a:gd name="connsiteX39" fmla="*/ 1425039 w 1983179"/>
              <a:gd name="connsiteY39" fmla="*/ 1769423 h 1816924"/>
              <a:gd name="connsiteX40" fmla="*/ 1531917 w 1983179"/>
              <a:gd name="connsiteY40" fmla="*/ 1733797 h 1816924"/>
              <a:gd name="connsiteX41" fmla="*/ 1567543 w 1983179"/>
              <a:gd name="connsiteY41" fmla="*/ 1721922 h 1816924"/>
              <a:gd name="connsiteX42" fmla="*/ 1603169 w 1983179"/>
              <a:gd name="connsiteY42" fmla="*/ 1698171 h 1816924"/>
              <a:gd name="connsiteX43" fmla="*/ 1650670 w 1983179"/>
              <a:gd name="connsiteY43" fmla="*/ 1674421 h 1816924"/>
              <a:gd name="connsiteX44" fmla="*/ 1733798 w 1983179"/>
              <a:gd name="connsiteY44" fmla="*/ 1626919 h 1816924"/>
              <a:gd name="connsiteX45" fmla="*/ 1769424 w 1983179"/>
              <a:gd name="connsiteY45" fmla="*/ 1591293 h 1816924"/>
              <a:gd name="connsiteX46" fmla="*/ 1805050 w 1983179"/>
              <a:gd name="connsiteY46" fmla="*/ 1567543 h 1816924"/>
              <a:gd name="connsiteX47" fmla="*/ 1828800 w 1983179"/>
              <a:gd name="connsiteY47" fmla="*/ 1531917 h 1816924"/>
              <a:gd name="connsiteX48" fmla="*/ 1864426 w 1983179"/>
              <a:gd name="connsiteY48" fmla="*/ 1496291 h 1816924"/>
              <a:gd name="connsiteX49" fmla="*/ 1923803 w 1983179"/>
              <a:gd name="connsiteY49" fmla="*/ 1389413 h 1816924"/>
              <a:gd name="connsiteX50" fmla="*/ 1947553 w 1983179"/>
              <a:gd name="connsiteY50" fmla="*/ 1353787 h 1816924"/>
              <a:gd name="connsiteX51" fmla="*/ 1983179 w 1983179"/>
              <a:gd name="connsiteY51" fmla="*/ 1235034 h 1816924"/>
              <a:gd name="connsiteX52" fmla="*/ 1959429 w 1983179"/>
              <a:gd name="connsiteY52" fmla="*/ 926275 h 1816924"/>
              <a:gd name="connsiteX53" fmla="*/ 1947553 w 1983179"/>
              <a:gd name="connsiteY53" fmla="*/ 890649 h 1816924"/>
              <a:gd name="connsiteX54" fmla="*/ 1911927 w 1983179"/>
              <a:gd name="connsiteY54" fmla="*/ 807522 h 1816924"/>
              <a:gd name="connsiteX55" fmla="*/ 1876301 w 1983179"/>
              <a:gd name="connsiteY55" fmla="*/ 700644 h 1816924"/>
              <a:gd name="connsiteX56" fmla="*/ 1864426 w 1983179"/>
              <a:gd name="connsiteY56" fmla="*/ 665018 h 1816924"/>
              <a:gd name="connsiteX57" fmla="*/ 1852551 w 1983179"/>
              <a:gd name="connsiteY57" fmla="*/ 605641 h 1816924"/>
              <a:gd name="connsiteX58" fmla="*/ 1840676 w 1983179"/>
              <a:gd name="connsiteY58" fmla="*/ 522514 h 1816924"/>
              <a:gd name="connsiteX59" fmla="*/ 1805050 w 1983179"/>
              <a:gd name="connsiteY59" fmla="*/ 451262 h 1816924"/>
              <a:gd name="connsiteX60" fmla="*/ 1757548 w 1983179"/>
              <a:gd name="connsiteY60" fmla="*/ 344384 h 1816924"/>
              <a:gd name="connsiteX61" fmla="*/ 1721922 w 1983179"/>
              <a:gd name="connsiteY61" fmla="*/ 273132 h 1816924"/>
              <a:gd name="connsiteX62" fmla="*/ 1686296 w 1983179"/>
              <a:gd name="connsiteY62" fmla="*/ 249382 h 1816924"/>
              <a:gd name="connsiteX63" fmla="*/ 1674421 w 1983179"/>
              <a:gd name="connsiteY63" fmla="*/ 213756 h 1816924"/>
              <a:gd name="connsiteX64" fmla="*/ 1638795 w 1983179"/>
              <a:gd name="connsiteY64" fmla="*/ 166254 h 1816924"/>
              <a:gd name="connsiteX65" fmla="*/ 1615044 w 1983179"/>
              <a:gd name="connsiteY65" fmla="*/ 130628 h 1816924"/>
              <a:gd name="connsiteX66" fmla="*/ 1567543 w 1983179"/>
              <a:gd name="connsiteY66" fmla="*/ 47501 h 1816924"/>
              <a:gd name="connsiteX67" fmla="*/ 1496291 w 1983179"/>
              <a:gd name="connsiteY67" fmla="*/ 11875 h 1816924"/>
              <a:gd name="connsiteX68" fmla="*/ 1448790 w 1983179"/>
              <a:gd name="connsiteY68" fmla="*/ 0 h 1816924"/>
              <a:gd name="connsiteX69" fmla="*/ 1353787 w 1983179"/>
              <a:gd name="connsiteY69" fmla="*/ 11875 h 1816924"/>
              <a:gd name="connsiteX70" fmla="*/ 1318161 w 1983179"/>
              <a:gd name="connsiteY70" fmla="*/ 35626 h 1816924"/>
              <a:gd name="connsiteX71" fmla="*/ 1258785 w 1983179"/>
              <a:gd name="connsiteY71" fmla="*/ 47501 h 1816924"/>
              <a:gd name="connsiteX72" fmla="*/ 1187533 w 1983179"/>
              <a:gd name="connsiteY72" fmla="*/ 71252 h 1816924"/>
              <a:gd name="connsiteX73" fmla="*/ 1128156 w 1983179"/>
              <a:gd name="connsiteY73" fmla="*/ 83127 h 1816924"/>
              <a:gd name="connsiteX74" fmla="*/ 1092530 w 1983179"/>
              <a:gd name="connsiteY74" fmla="*/ 95002 h 1816924"/>
              <a:gd name="connsiteX75" fmla="*/ 1045029 w 1983179"/>
              <a:gd name="connsiteY75" fmla="*/ 106878 h 1816924"/>
              <a:gd name="connsiteX76" fmla="*/ 973777 w 1983179"/>
              <a:gd name="connsiteY76" fmla="*/ 130628 h 1816924"/>
              <a:gd name="connsiteX77" fmla="*/ 855024 w 1983179"/>
              <a:gd name="connsiteY77" fmla="*/ 190005 h 1816924"/>
              <a:gd name="connsiteX78" fmla="*/ 748146 w 1983179"/>
              <a:gd name="connsiteY78" fmla="*/ 249382 h 1816924"/>
              <a:gd name="connsiteX79" fmla="*/ 736270 w 1983179"/>
              <a:gd name="connsiteY79" fmla="*/ 285008 h 1816924"/>
              <a:gd name="connsiteX80" fmla="*/ 676894 w 1983179"/>
              <a:gd name="connsiteY80" fmla="*/ 296883 h 181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983179" h="1816924">
                <a:moveTo>
                  <a:pt x="712520" y="261257"/>
                </a:moveTo>
                <a:cubicBezTo>
                  <a:pt x="696686" y="281049"/>
                  <a:pt x="680226" y="300357"/>
                  <a:pt x="665018" y="320634"/>
                </a:cubicBezTo>
                <a:cubicBezTo>
                  <a:pt x="656455" y="332052"/>
                  <a:pt x="651360" y="346168"/>
                  <a:pt x="641268" y="356260"/>
                </a:cubicBezTo>
                <a:cubicBezTo>
                  <a:pt x="631176" y="366352"/>
                  <a:pt x="617517" y="372093"/>
                  <a:pt x="605642" y="380010"/>
                </a:cubicBezTo>
                <a:cubicBezTo>
                  <a:pt x="601683" y="391885"/>
                  <a:pt x="604181" y="408692"/>
                  <a:pt x="593766" y="415636"/>
                </a:cubicBezTo>
                <a:cubicBezTo>
                  <a:pt x="576972" y="426832"/>
                  <a:pt x="553289" y="420424"/>
                  <a:pt x="534390" y="427511"/>
                </a:cubicBezTo>
                <a:cubicBezTo>
                  <a:pt x="521026" y="432522"/>
                  <a:pt x="510639" y="443345"/>
                  <a:pt x="498764" y="451262"/>
                </a:cubicBezTo>
                <a:cubicBezTo>
                  <a:pt x="490847" y="463137"/>
                  <a:pt x="485105" y="476796"/>
                  <a:pt x="475013" y="486888"/>
                </a:cubicBezTo>
                <a:cubicBezTo>
                  <a:pt x="464921" y="496980"/>
                  <a:pt x="448303" y="499494"/>
                  <a:pt x="439387" y="510639"/>
                </a:cubicBezTo>
                <a:cubicBezTo>
                  <a:pt x="431567" y="520414"/>
                  <a:pt x="435526" y="536649"/>
                  <a:pt x="427512" y="546265"/>
                </a:cubicBezTo>
                <a:cubicBezTo>
                  <a:pt x="414841" y="561470"/>
                  <a:pt x="395038" y="569010"/>
                  <a:pt x="380011" y="581891"/>
                </a:cubicBezTo>
                <a:cubicBezTo>
                  <a:pt x="367260" y="592821"/>
                  <a:pt x="354696" y="604260"/>
                  <a:pt x="344385" y="617517"/>
                </a:cubicBezTo>
                <a:cubicBezTo>
                  <a:pt x="269784" y="713432"/>
                  <a:pt x="330225" y="666542"/>
                  <a:pt x="261257" y="712519"/>
                </a:cubicBezTo>
                <a:cubicBezTo>
                  <a:pt x="242460" y="740715"/>
                  <a:pt x="223977" y="769869"/>
                  <a:pt x="201881" y="795647"/>
                </a:cubicBezTo>
                <a:cubicBezTo>
                  <a:pt x="190951" y="808398"/>
                  <a:pt x="178130" y="819398"/>
                  <a:pt x="166255" y="831273"/>
                </a:cubicBezTo>
                <a:cubicBezTo>
                  <a:pt x="136403" y="920821"/>
                  <a:pt x="180144" y="813910"/>
                  <a:pt x="118753" y="890649"/>
                </a:cubicBezTo>
                <a:cubicBezTo>
                  <a:pt x="110933" y="900424"/>
                  <a:pt x="113822" y="915860"/>
                  <a:pt x="106878" y="926275"/>
                </a:cubicBezTo>
                <a:cubicBezTo>
                  <a:pt x="97562" y="940249"/>
                  <a:pt x="83127" y="950026"/>
                  <a:pt x="71252" y="961901"/>
                </a:cubicBezTo>
                <a:cubicBezTo>
                  <a:pt x="67294" y="973776"/>
                  <a:pt x="62816" y="985491"/>
                  <a:pt x="59377" y="997527"/>
                </a:cubicBezTo>
                <a:cubicBezTo>
                  <a:pt x="54893" y="1013220"/>
                  <a:pt x="53930" y="1030027"/>
                  <a:pt x="47501" y="1045028"/>
                </a:cubicBezTo>
                <a:cubicBezTo>
                  <a:pt x="41879" y="1058146"/>
                  <a:pt x="31668" y="1068779"/>
                  <a:pt x="23751" y="1080654"/>
                </a:cubicBezTo>
                <a:cubicBezTo>
                  <a:pt x="19793" y="1096488"/>
                  <a:pt x="16360" y="1112463"/>
                  <a:pt x="11876" y="1128156"/>
                </a:cubicBezTo>
                <a:cubicBezTo>
                  <a:pt x="8437" y="1140192"/>
                  <a:pt x="0" y="1151264"/>
                  <a:pt x="0" y="1163782"/>
                </a:cubicBezTo>
                <a:cubicBezTo>
                  <a:pt x="0" y="1257531"/>
                  <a:pt x="2231" y="1302217"/>
                  <a:pt x="23751" y="1377537"/>
                </a:cubicBezTo>
                <a:cubicBezTo>
                  <a:pt x="27190" y="1389573"/>
                  <a:pt x="30028" y="1401967"/>
                  <a:pt x="35626" y="1413163"/>
                </a:cubicBezTo>
                <a:cubicBezTo>
                  <a:pt x="42009" y="1425929"/>
                  <a:pt x="51460" y="1436914"/>
                  <a:pt x="59377" y="1448789"/>
                </a:cubicBezTo>
                <a:cubicBezTo>
                  <a:pt x="87613" y="1533499"/>
                  <a:pt x="47575" y="1431086"/>
                  <a:pt x="106878" y="1520041"/>
                </a:cubicBezTo>
                <a:cubicBezTo>
                  <a:pt x="135680" y="1563244"/>
                  <a:pt x="97655" y="1552050"/>
                  <a:pt x="142504" y="1591293"/>
                </a:cubicBezTo>
                <a:cubicBezTo>
                  <a:pt x="163986" y="1610090"/>
                  <a:pt x="190005" y="1622961"/>
                  <a:pt x="213756" y="1638795"/>
                </a:cubicBezTo>
                <a:lnTo>
                  <a:pt x="285008" y="1686296"/>
                </a:lnTo>
                <a:cubicBezTo>
                  <a:pt x="296883" y="1694213"/>
                  <a:pt x="307094" y="1705534"/>
                  <a:pt x="320634" y="1710047"/>
                </a:cubicBezTo>
                <a:cubicBezTo>
                  <a:pt x="402079" y="1737195"/>
                  <a:pt x="300980" y="1705132"/>
                  <a:pt x="415637" y="1733797"/>
                </a:cubicBezTo>
                <a:cubicBezTo>
                  <a:pt x="427781" y="1736833"/>
                  <a:pt x="438988" y="1743218"/>
                  <a:pt x="451263" y="1745673"/>
                </a:cubicBezTo>
                <a:cubicBezTo>
                  <a:pt x="546001" y="1764621"/>
                  <a:pt x="517297" y="1749791"/>
                  <a:pt x="605642" y="1769423"/>
                </a:cubicBezTo>
                <a:cubicBezTo>
                  <a:pt x="617862" y="1772138"/>
                  <a:pt x="629393" y="1777340"/>
                  <a:pt x="641268" y="1781298"/>
                </a:cubicBezTo>
                <a:cubicBezTo>
                  <a:pt x="653143" y="1789215"/>
                  <a:pt x="663223" y="1800948"/>
                  <a:pt x="676894" y="1805049"/>
                </a:cubicBezTo>
                <a:cubicBezTo>
                  <a:pt x="703704" y="1813092"/>
                  <a:pt x="732031" y="1816924"/>
                  <a:pt x="760021" y="1816924"/>
                </a:cubicBezTo>
                <a:cubicBezTo>
                  <a:pt x="910494" y="1816924"/>
                  <a:pt x="1060862" y="1809007"/>
                  <a:pt x="1211283" y="1805049"/>
                </a:cubicBezTo>
                <a:cubicBezTo>
                  <a:pt x="1278940" y="1782497"/>
                  <a:pt x="1230014" y="1796218"/>
                  <a:pt x="1341912" y="1781298"/>
                </a:cubicBezTo>
                <a:lnTo>
                  <a:pt x="1425039" y="1769423"/>
                </a:lnTo>
                <a:lnTo>
                  <a:pt x="1531917" y="1733797"/>
                </a:lnTo>
                <a:lnTo>
                  <a:pt x="1567543" y="1721922"/>
                </a:lnTo>
                <a:cubicBezTo>
                  <a:pt x="1579418" y="1714005"/>
                  <a:pt x="1590777" y="1705252"/>
                  <a:pt x="1603169" y="1698171"/>
                </a:cubicBezTo>
                <a:cubicBezTo>
                  <a:pt x="1618539" y="1689388"/>
                  <a:pt x="1635658" y="1683803"/>
                  <a:pt x="1650670" y="1674421"/>
                </a:cubicBezTo>
                <a:cubicBezTo>
                  <a:pt x="1732838" y="1623067"/>
                  <a:pt x="1663804" y="1650252"/>
                  <a:pt x="1733798" y="1626919"/>
                </a:cubicBezTo>
                <a:cubicBezTo>
                  <a:pt x="1745673" y="1615044"/>
                  <a:pt x="1756522" y="1602044"/>
                  <a:pt x="1769424" y="1591293"/>
                </a:cubicBezTo>
                <a:cubicBezTo>
                  <a:pt x="1780388" y="1582156"/>
                  <a:pt x="1794958" y="1577635"/>
                  <a:pt x="1805050" y="1567543"/>
                </a:cubicBezTo>
                <a:cubicBezTo>
                  <a:pt x="1815142" y="1557451"/>
                  <a:pt x="1819663" y="1542881"/>
                  <a:pt x="1828800" y="1531917"/>
                </a:cubicBezTo>
                <a:cubicBezTo>
                  <a:pt x="1839551" y="1519015"/>
                  <a:pt x="1854115" y="1509548"/>
                  <a:pt x="1864426" y="1496291"/>
                </a:cubicBezTo>
                <a:cubicBezTo>
                  <a:pt x="1969258" y="1361506"/>
                  <a:pt x="1880803" y="1475412"/>
                  <a:pt x="1923803" y="1389413"/>
                </a:cubicBezTo>
                <a:cubicBezTo>
                  <a:pt x="1930186" y="1376648"/>
                  <a:pt x="1941757" y="1366829"/>
                  <a:pt x="1947553" y="1353787"/>
                </a:cubicBezTo>
                <a:cubicBezTo>
                  <a:pt x="1964076" y="1316611"/>
                  <a:pt x="1973309" y="1274515"/>
                  <a:pt x="1983179" y="1235034"/>
                </a:cubicBezTo>
                <a:cubicBezTo>
                  <a:pt x="1977184" y="1109126"/>
                  <a:pt x="1985966" y="1032421"/>
                  <a:pt x="1959429" y="926275"/>
                </a:cubicBezTo>
                <a:cubicBezTo>
                  <a:pt x="1956393" y="914131"/>
                  <a:pt x="1950992" y="902685"/>
                  <a:pt x="1947553" y="890649"/>
                </a:cubicBezTo>
                <a:cubicBezTo>
                  <a:pt x="1928381" y="823549"/>
                  <a:pt x="1948085" y="861759"/>
                  <a:pt x="1911927" y="807522"/>
                </a:cubicBezTo>
                <a:lnTo>
                  <a:pt x="1876301" y="700644"/>
                </a:lnTo>
                <a:cubicBezTo>
                  <a:pt x="1872343" y="688769"/>
                  <a:pt x="1866881" y="677293"/>
                  <a:pt x="1864426" y="665018"/>
                </a:cubicBezTo>
                <a:cubicBezTo>
                  <a:pt x="1860468" y="645226"/>
                  <a:pt x="1855869" y="625551"/>
                  <a:pt x="1852551" y="605641"/>
                </a:cubicBezTo>
                <a:cubicBezTo>
                  <a:pt x="1847950" y="578032"/>
                  <a:pt x="1846165" y="549961"/>
                  <a:pt x="1840676" y="522514"/>
                </a:cubicBezTo>
                <a:cubicBezTo>
                  <a:pt x="1828865" y="463461"/>
                  <a:pt x="1830523" y="508577"/>
                  <a:pt x="1805050" y="451262"/>
                </a:cubicBezTo>
                <a:cubicBezTo>
                  <a:pt x="1748525" y="324079"/>
                  <a:pt x="1811297" y="425007"/>
                  <a:pt x="1757548" y="344384"/>
                </a:cubicBezTo>
                <a:cubicBezTo>
                  <a:pt x="1747890" y="315408"/>
                  <a:pt x="1744943" y="296153"/>
                  <a:pt x="1721922" y="273132"/>
                </a:cubicBezTo>
                <a:cubicBezTo>
                  <a:pt x="1711830" y="263040"/>
                  <a:pt x="1698171" y="257299"/>
                  <a:pt x="1686296" y="249382"/>
                </a:cubicBezTo>
                <a:cubicBezTo>
                  <a:pt x="1682338" y="237507"/>
                  <a:pt x="1680631" y="224624"/>
                  <a:pt x="1674421" y="213756"/>
                </a:cubicBezTo>
                <a:cubicBezTo>
                  <a:pt x="1664601" y="196571"/>
                  <a:pt x="1650299" y="182360"/>
                  <a:pt x="1638795" y="166254"/>
                </a:cubicBezTo>
                <a:cubicBezTo>
                  <a:pt x="1630499" y="154640"/>
                  <a:pt x="1622125" y="143020"/>
                  <a:pt x="1615044" y="130628"/>
                </a:cubicBezTo>
                <a:cubicBezTo>
                  <a:pt x="1602623" y="108892"/>
                  <a:pt x="1586834" y="66792"/>
                  <a:pt x="1567543" y="47501"/>
                </a:cubicBezTo>
                <a:cubicBezTo>
                  <a:pt x="1546724" y="26682"/>
                  <a:pt x="1523336" y="19602"/>
                  <a:pt x="1496291" y="11875"/>
                </a:cubicBezTo>
                <a:cubicBezTo>
                  <a:pt x="1480598" y="7391"/>
                  <a:pt x="1464624" y="3958"/>
                  <a:pt x="1448790" y="0"/>
                </a:cubicBezTo>
                <a:cubicBezTo>
                  <a:pt x="1417122" y="3958"/>
                  <a:pt x="1384577" y="3478"/>
                  <a:pt x="1353787" y="11875"/>
                </a:cubicBezTo>
                <a:cubicBezTo>
                  <a:pt x="1340017" y="15630"/>
                  <a:pt x="1331525" y="30615"/>
                  <a:pt x="1318161" y="35626"/>
                </a:cubicBezTo>
                <a:cubicBezTo>
                  <a:pt x="1299262" y="42713"/>
                  <a:pt x="1278258" y="42190"/>
                  <a:pt x="1258785" y="47501"/>
                </a:cubicBezTo>
                <a:cubicBezTo>
                  <a:pt x="1234632" y="54088"/>
                  <a:pt x="1212082" y="66342"/>
                  <a:pt x="1187533" y="71252"/>
                </a:cubicBezTo>
                <a:cubicBezTo>
                  <a:pt x="1167741" y="75210"/>
                  <a:pt x="1147738" y="78232"/>
                  <a:pt x="1128156" y="83127"/>
                </a:cubicBezTo>
                <a:cubicBezTo>
                  <a:pt x="1116012" y="86163"/>
                  <a:pt x="1104566" y="91563"/>
                  <a:pt x="1092530" y="95002"/>
                </a:cubicBezTo>
                <a:cubicBezTo>
                  <a:pt x="1076837" y="99486"/>
                  <a:pt x="1060662" y="102188"/>
                  <a:pt x="1045029" y="106878"/>
                </a:cubicBezTo>
                <a:cubicBezTo>
                  <a:pt x="1021050" y="114072"/>
                  <a:pt x="973777" y="130628"/>
                  <a:pt x="973777" y="130628"/>
                </a:cubicBezTo>
                <a:cubicBezTo>
                  <a:pt x="888945" y="187183"/>
                  <a:pt x="930218" y="171207"/>
                  <a:pt x="855024" y="190005"/>
                </a:cubicBezTo>
                <a:cubicBezTo>
                  <a:pt x="773357" y="244450"/>
                  <a:pt x="810852" y="228479"/>
                  <a:pt x="748146" y="249382"/>
                </a:cubicBezTo>
                <a:cubicBezTo>
                  <a:pt x="744187" y="261257"/>
                  <a:pt x="745121" y="276157"/>
                  <a:pt x="736270" y="285008"/>
                </a:cubicBezTo>
                <a:cubicBezTo>
                  <a:pt x="721891" y="299386"/>
                  <a:pt x="694974" y="296883"/>
                  <a:pt x="676894" y="296883"/>
                </a:cubicBezTo>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425" y="1332015"/>
            <a:ext cx="7296150" cy="5486400"/>
          </a:xfrm>
          <a:prstGeom prst="rect">
            <a:avLst/>
          </a:prstGeom>
        </p:spPr>
      </p:pic>
      <p:sp>
        <p:nvSpPr>
          <p:cNvPr id="8" name="Rectangle 7"/>
          <p:cNvSpPr/>
          <p:nvPr/>
        </p:nvSpPr>
        <p:spPr>
          <a:xfrm>
            <a:off x="1524000" y="39469"/>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5135"/>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a:t>
            </a:r>
            <a:r>
              <a:rPr lang="en-US" sz="2400" b="1" dirty="0">
                <a:solidFill>
                  <a:schemeClr val="accent3">
                    <a:lumMod val="50000"/>
                  </a:schemeClr>
                </a:solidFill>
              </a:rPr>
              <a:t>cells</a:t>
            </a:r>
            <a:r>
              <a:rPr lang="en-US" sz="2400" b="1" dirty="0">
                <a:solidFill>
                  <a:schemeClr val="accent3">
                    <a:lumMod val="50000"/>
                  </a:schemeClr>
                </a:solidFill>
                <a:latin typeface="Script MT Bold" pitchFamily="66" charset="0"/>
              </a:rPr>
              <a:t> indicated by the arrows(advance slide for answers). </a:t>
            </a:r>
          </a:p>
        </p:txBody>
      </p:sp>
      <p:sp>
        <p:nvSpPr>
          <p:cNvPr id="15" name="Rectangle 14"/>
          <p:cNvSpPr/>
          <p:nvPr/>
        </p:nvSpPr>
        <p:spPr>
          <a:xfrm>
            <a:off x="253065" y="1932433"/>
            <a:ext cx="2609603" cy="646331"/>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effectLst>
                  <a:outerShdw blurRad="50800" dist="39000" dir="5460000" algn="tl">
                    <a:srgbClr val="000000">
                      <a:alpha val="38000"/>
                    </a:srgbClr>
                  </a:outerShdw>
                </a:effectLst>
              </a:rPr>
              <a:t>fibroblasts</a:t>
            </a:r>
          </a:p>
        </p:txBody>
      </p:sp>
      <p:cxnSp>
        <p:nvCxnSpPr>
          <p:cNvPr id="4" name="Straight Arrow Connector 3"/>
          <p:cNvCxnSpPr/>
          <p:nvPr/>
        </p:nvCxnSpPr>
        <p:spPr>
          <a:xfrm flipV="1">
            <a:off x="3939822" y="2869902"/>
            <a:ext cx="241967" cy="64094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960533" y="2809596"/>
            <a:ext cx="336884" cy="75769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540000" y="3551395"/>
            <a:ext cx="167105" cy="71580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18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927260" y="358740"/>
            <a:ext cx="5137079" cy="6858000"/>
          </a:xfrm>
          <a:prstGeom prst="rect">
            <a:avLst/>
          </a:prstGeom>
        </p:spPr>
      </p:pic>
      <p:sp>
        <p:nvSpPr>
          <p:cNvPr id="8" name="Rectangle 7"/>
          <p:cNvSpPr/>
          <p:nvPr/>
        </p:nvSpPr>
        <p:spPr>
          <a:xfrm>
            <a:off x="1524000" y="39469"/>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5" name="Rectangle 14"/>
          <p:cNvSpPr/>
          <p:nvPr/>
        </p:nvSpPr>
        <p:spPr>
          <a:xfrm>
            <a:off x="2743200" y="2771899"/>
            <a:ext cx="2894511" cy="1200329"/>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C00000"/>
                </a:solidFill>
                <a:effectLst>
                  <a:outerShdw blurRad="50800" dist="39000" dir="5460000" algn="tl">
                    <a:srgbClr val="000000">
                      <a:alpha val="38000"/>
                    </a:srgbClr>
                  </a:outerShdw>
                </a:effectLst>
              </a:rPr>
              <a:t>Endothelial cell</a:t>
            </a:r>
            <a:endParaRPr lang="en-US" sz="3600" b="1" dirty="0">
              <a:ln w="11430"/>
              <a:solidFill>
                <a:srgbClr val="C00000"/>
              </a:solidFill>
              <a:effectLst>
                <a:outerShdw blurRad="50800" dist="39000" dir="5460000" algn="tl">
                  <a:srgbClr val="000000">
                    <a:alpha val="38000"/>
                  </a:srgbClr>
                </a:outerShdw>
              </a:effectLst>
              <a:latin typeface="+mn-lt"/>
            </a:endParaRPr>
          </a:p>
        </p:txBody>
      </p:sp>
      <p:sp>
        <p:nvSpPr>
          <p:cNvPr id="7" name="TextBox 6"/>
          <p:cNvSpPr txBox="1"/>
          <p:nvPr/>
        </p:nvSpPr>
        <p:spPr>
          <a:xfrm>
            <a:off x="76200" y="605135"/>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a:t>
            </a:r>
            <a:r>
              <a:rPr lang="en-US" sz="2400" b="1" dirty="0">
                <a:solidFill>
                  <a:schemeClr val="accent3">
                    <a:lumMod val="50000"/>
                  </a:schemeClr>
                </a:solidFill>
              </a:rPr>
              <a:t>cell</a:t>
            </a:r>
            <a:r>
              <a:rPr lang="en-US" sz="2400" b="1" dirty="0">
                <a:solidFill>
                  <a:schemeClr val="accent3">
                    <a:lumMod val="50000"/>
                  </a:schemeClr>
                </a:solidFill>
                <a:latin typeface="Script MT Bold" pitchFamily="66" charset="0"/>
              </a:rPr>
              <a:t> indicated by the arrow(advance slide for answers). </a:t>
            </a:r>
          </a:p>
        </p:txBody>
      </p:sp>
      <p:cxnSp>
        <p:nvCxnSpPr>
          <p:cNvPr id="5" name="Straight Arrow Connector 4"/>
          <p:cNvCxnSpPr/>
          <p:nvPr/>
        </p:nvCxnSpPr>
        <p:spPr>
          <a:xfrm flipH="1" flipV="1">
            <a:off x="2514600" y="2133600"/>
            <a:ext cx="609600" cy="38100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077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947" y="1524000"/>
            <a:ext cx="6134281" cy="4868733"/>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838" y="1528269"/>
            <a:ext cx="2047875" cy="1924050"/>
          </a:xfrm>
          <a:prstGeom prst="rect">
            <a:avLst/>
          </a:prstGeom>
        </p:spPr>
      </p:pic>
      <p:sp>
        <p:nvSpPr>
          <p:cNvPr id="8" name="Rectangle 7"/>
          <p:cNvSpPr/>
          <p:nvPr/>
        </p:nvSpPr>
        <p:spPr>
          <a:xfrm>
            <a:off x="1524000" y="39469"/>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5135"/>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predominant </a:t>
            </a:r>
            <a:r>
              <a:rPr lang="en-US" sz="2400" b="1" dirty="0">
                <a:solidFill>
                  <a:schemeClr val="accent3">
                    <a:lumMod val="50000"/>
                  </a:schemeClr>
                </a:solidFill>
                <a:latin typeface="+mj-lt"/>
              </a:rPr>
              <a:t>STRUCTURE</a:t>
            </a:r>
            <a:r>
              <a:rPr lang="en-US" sz="2400" b="1" dirty="0">
                <a:solidFill>
                  <a:schemeClr val="accent3">
                    <a:lumMod val="50000"/>
                  </a:schemeClr>
                </a:solidFill>
                <a:latin typeface="Script MT Bold" pitchFamily="66" charset="0"/>
              </a:rPr>
              <a:t> on this slide (advance slide for answer)</a:t>
            </a:r>
          </a:p>
        </p:txBody>
      </p:sp>
      <p:sp>
        <p:nvSpPr>
          <p:cNvPr id="15" name="Rectangle 14"/>
          <p:cNvSpPr/>
          <p:nvPr/>
        </p:nvSpPr>
        <p:spPr>
          <a:xfrm>
            <a:off x="4792188" y="2022899"/>
            <a:ext cx="2324100" cy="1200329"/>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FF00"/>
                </a:solidFill>
                <a:effectLst>
                  <a:outerShdw blurRad="50800" dist="39000" dir="5460000" algn="tl">
                    <a:srgbClr val="000000">
                      <a:alpha val="38000"/>
                    </a:srgbClr>
                  </a:outerShdw>
                </a:effectLst>
              </a:rPr>
              <a:t>elastic artery</a:t>
            </a:r>
          </a:p>
        </p:txBody>
      </p:sp>
      <p:sp>
        <p:nvSpPr>
          <p:cNvPr id="6" name="Rectangle 5"/>
          <p:cNvSpPr/>
          <p:nvPr/>
        </p:nvSpPr>
        <p:spPr>
          <a:xfrm>
            <a:off x="1752600" y="2063907"/>
            <a:ext cx="369710" cy="23487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V="1">
            <a:off x="2122310" y="1534886"/>
            <a:ext cx="1078090" cy="5290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2128043" y="2285306"/>
            <a:ext cx="1932328" cy="40828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93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9452" y="1599979"/>
            <a:ext cx="6988348" cy="5008315"/>
          </a:xfrm>
          <a:prstGeom prst="rect">
            <a:avLst/>
          </a:prstGeom>
        </p:spPr>
      </p:pic>
      <p:sp>
        <p:nvSpPr>
          <p:cNvPr id="6" name="Rectangle 5"/>
          <p:cNvSpPr/>
          <p:nvPr/>
        </p:nvSpPr>
        <p:spPr>
          <a:xfrm>
            <a:off x="1682765" y="39469"/>
            <a:ext cx="597458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7030A0"/>
                </a:solidFill>
                <a:effectLst>
                  <a:reflection blurRad="12700" stA="50000" endPos="50000" dist="5000" dir="5400000" sy="-100000" rotWithShape="0"/>
                </a:effectLst>
                <a:latin typeface="+mn-lt"/>
              </a:rPr>
              <a:t>Blood and lymphatic vessels</a:t>
            </a:r>
          </a:p>
        </p:txBody>
      </p:sp>
      <p:sp>
        <p:nvSpPr>
          <p:cNvPr id="7" name="TextBox 2"/>
          <p:cNvSpPr txBox="1">
            <a:spLocks noChangeArrowheads="1"/>
          </p:cNvSpPr>
          <p:nvPr/>
        </p:nvSpPr>
        <p:spPr bwMode="auto">
          <a:xfrm>
            <a:off x="228600" y="671925"/>
            <a:ext cx="8716336" cy="923330"/>
          </a:xfrm>
          <a:prstGeom prst="rect">
            <a:avLst/>
          </a:prstGeom>
          <a:solidFill>
            <a:schemeClr val="bg1"/>
          </a:solidFill>
          <a:ln w="9525">
            <a:noFill/>
            <a:miter lim="800000"/>
            <a:headEnd/>
            <a:tailEnd/>
          </a:ln>
        </p:spPr>
        <p:txBody>
          <a:bodyPr wrap="square">
            <a:spAutoFit/>
          </a:bodyPr>
          <a:lstStyle/>
          <a:p>
            <a:r>
              <a:rPr lang="en-US" b="1" dirty="0">
                <a:solidFill>
                  <a:srgbClr val="BA52AB"/>
                </a:solidFill>
                <a:latin typeface="Times New Roman" pitchFamily="18" charset="0"/>
                <a:cs typeface="Times New Roman" pitchFamily="18" charset="0"/>
              </a:rPr>
              <a:t>In the higher-powered image, it is easier to see the tunica intima (green double-arrow), tunica media (black double-arrow) and adventitia (blue double arrow).  Arrows indicate nuclei of endothelial cells that form the inner lining of vessels.</a:t>
            </a:r>
          </a:p>
        </p:txBody>
      </p:sp>
      <p:cxnSp>
        <p:nvCxnSpPr>
          <p:cNvPr id="9" name="Straight Arrow Connector 8"/>
          <p:cNvCxnSpPr/>
          <p:nvPr/>
        </p:nvCxnSpPr>
        <p:spPr>
          <a:xfrm>
            <a:off x="5841285" y="3239923"/>
            <a:ext cx="52552" cy="271733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678375" y="1447800"/>
            <a:ext cx="1600200" cy="646331"/>
          </a:xfrm>
          <a:prstGeom prst="rect">
            <a:avLst/>
          </a:prstGeom>
          <a:noFill/>
        </p:spPr>
        <p:txBody>
          <a:bodyPr wrap="square" rtlCol="0">
            <a:spAutoFit/>
          </a:bodyPr>
          <a:lstStyle/>
          <a:p>
            <a:r>
              <a:rPr lang="en-US" sz="3600" b="1" dirty="0"/>
              <a:t>blood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75" y="1709053"/>
            <a:ext cx="1838325" cy="1552575"/>
          </a:xfrm>
          <a:prstGeom prst="rect">
            <a:avLst/>
          </a:prstGeom>
        </p:spPr>
      </p:pic>
      <p:cxnSp>
        <p:nvCxnSpPr>
          <p:cNvPr id="10" name="Straight Arrow Connector 9"/>
          <p:cNvCxnSpPr/>
          <p:nvPr/>
        </p:nvCxnSpPr>
        <p:spPr>
          <a:xfrm>
            <a:off x="5573626" y="5957253"/>
            <a:ext cx="0" cy="651041"/>
          </a:xfrm>
          <a:prstGeom prst="straightConnector1">
            <a:avLst/>
          </a:prstGeom>
          <a:ln w="38100">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820265" y="2490952"/>
            <a:ext cx="10511" cy="702079"/>
          </a:xfrm>
          <a:prstGeom prst="straightConnector1">
            <a:avLst/>
          </a:prstGeom>
          <a:ln w="38100">
            <a:solidFill>
              <a:schemeClr val="accent3">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711016" y="1981200"/>
            <a:ext cx="97221" cy="436179"/>
          </a:xfrm>
          <a:prstGeom prst="straightConnector1">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714051" y="1792014"/>
            <a:ext cx="97221" cy="436179"/>
          </a:xfrm>
          <a:prstGeom prst="straightConnector1">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7447" y="3568262"/>
            <a:ext cx="2066153" cy="2031325"/>
          </a:xfrm>
          <a:prstGeom prst="rect">
            <a:avLst/>
          </a:prstGeom>
          <a:noFill/>
        </p:spPr>
        <p:txBody>
          <a:bodyPr wrap="square" rtlCol="0">
            <a:spAutoFit/>
          </a:bodyPr>
          <a:lstStyle/>
          <a:p>
            <a:r>
              <a:rPr lang="en-US" b="1" dirty="0">
                <a:solidFill>
                  <a:schemeClr val="accent3">
                    <a:lumMod val="50000"/>
                  </a:schemeClr>
                </a:solidFill>
                <a:latin typeface="Tempus Sans ITC" pitchFamily="82" charset="0"/>
              </a:rPr>
              <a:t>The border between the intima and media (yellow dotted line) is indeed wavy here; we’ll address this in detail later.</a:t>
            </a:r>
          </a:p>
        </p:txBody>
      </p:sp>
      <p:sp>
        <p:nvSpPr>
          <p:cNvPr id="22" name="Freeform 21"/>
          <p:cNvSpPr/>
          <p:nvPr/>
        </p:nvSpPr>
        <p:spPr>
          <a:xfrm>
            <a:off x="2897579" y="2214748"/>
            <a:ext cx="1080655" cy="718457"/>
          </a:xfrm>
          <a:custGeom>
            <a:avLst/>
            <a:gdLst>
              <a:gd name="connsiteX0" fmla="*/ 0 w 1080655"/>
              <a:gd name="connsiteY0" fmla="*/ 255320 h 718457"/>
              <a:gd name="connsiteX1" fmla="*/ 47502 w 1080655"/>
              <a:gd name="connsiteY1" fmla="*/ 231569 h 718457"/>
              <a:gd name="connsiteX2" fmla="*/ 77190 w 1080655"/>
              <a:gd name="connsiteY2" fmla="*/ 178130 h 718457"/>
              <a:gd name="connsiteX3" fmla="*/ 100940 w 1080655"/>
              <a:gd name="connsiteY3" fmla="*/ 136566 h 718457"/>
              <a:gd name="connsiteX4" fmla="*/ 106878 w 1080655"/>
              <a:gd name="connsiteY4" fmla="*/ 118753 h 718457"/>
              <a:gd name="connsiteX5" fmla="*/ 130629 w 1080655"/>
              <a:gd name="connsiteY5" fmla="*/ 89065 h 718457"/>
              <a:gd name="connsiteX6" fmla="*/ 136566 w 1080655"/>
              <a:gd name="connsiteY6" fmla="*/ 71252 h 718457"/>
              <a:gd name="connsiteX7" fmla="*/ 166255 w 1080655"/>
              <a:gd name="connsiteY7" fmla="*/ 53439 h 718457"/>
              <a:gd name="connsiteX8" fmla="*/ 207818 w 1080655"/>
              <a:gd name="connsiteY8" fmla="*/ 29688 h 718457"/>
              <a:gd name="connsiteX9" fmla="*/ 219694 w 1080655"/>
              <a:gd name="connsiteY9" fmla="*/ 17813 h 718457"/>
              <a:gd name="connsiteX10" fmla="*/ 255320 w 1080655"/>
              <a:gd name="connsiteY10" fmla="*/ 5938 h 718457"/>
              <a:gd name="connsiteX11" fmla="*/ 273133 w 1080655"/>
              <a:gd name="connsiteY11" fmla="*/ 0 h 718457"/>
              <a:gd name="connsiteX12" fmla="*/ 326572 w 1080655"/>
              <a:gd name="connsiteY12" fmla="*/ 5938 h 718457"/>
              <a:gd name="connsiteX13" fmla="*/ 362198 w 1080655"/>
              <a:gd name="connsiteY13" fmla="*/ 35626 h 718457"/>
              <a:gd name="connsiteX14" fmla="*/ 362198 w 1080655"/>
              <a:gd name="connsiteY14" fmla="*/ 112816 h 718457"/>
              <a:gd name="connsiteX15" fmla="*/ 350322 w 1080655"/>
              <a:gd name="connsiteY15" fmla="*/ 160317 h 718457"/>
              <a:gd name="connsiteX16" fmla="*/ 338447 w 1080655"/>
              <a:gd name="connsiteY16" fmla="*/ 178130 h 718457"/>
              <a:gd name="connsiteX17" fmla="*/ 314696 w 1080655"/>
              <a:gd name="connsiteY17" fmla="*/ 231569 h 718457"/>
              <a:gd name="connsiteX18" fmla="*/ 338447 w 1080655"/>
              <a:gd name="connsiteY18" fmla="*/ 344384 h 718457"/>
              <a:gd name="connsiteX19" fmla="*/ 385948 w 1080655"/>
              <a:gd name="connsiteY19" fmla="*/ 350322 h 718457"/>
              <a:gd name="connsiteX20" fmla="*/ 522515 w 1080655"/>
              <a:gd name="connsiteY20" fmla="*/ 338447 h 718457"/>
              <a:gd name="connsiteX21" fmla="*/ 575953 w 1080655"/>
              <a:gd name="connsiteY21" fmla="*/ 320634 h 718457"/>
              <a:gd name="connsiteX22" fmla="*/ 611579 w 1080655"/>
              <a:gd name="connsiteY22" fmla="*/ 308758 h 718457"/>
              <a:gd name="connsiteX23" fmla="*/ 641268 w 1080655"/>
              <a:gd name="connsiteY23" fmla="*/ 285008 h 718457"/>
              <a:gd name="connsiteX24" fmla="*/ 659081 w 1080655"/>
              <a:gd name="connsiteY24" fmla="*/ 279070 h 718457"/>
              <a:gd name="connsiteX25" fmla="*/ 694707 w 1080655"/>
              <a:gd name="connsiteY25" fmla="*/ 255320 h 718457"/>
              <a:gd name="connsiteX26" fmla="*/ 718457 w 1080655"/>
              <a:gd name="connsiteY26" fmla="*/ 225631 h 718457"/>
              <a:gd name="connsiteX27" fmla="*/ 736270 w 1080655"/>
              <a:gd name="connsiteY27" fmla="*/ 213756 h 718457"/>
              <a:gd name="connsiteX28" fmla="*/ 748146 w 1080655"/>
              <a:gd name="connsiteY28" fmla="*/ 201881 h 718457"/>
              <a:gd name="connsiteX29" fmla="*/ 783772 w 1080655"/>
              <a:gd name="connsiteY29" fmla="*/ 190005 h 718457"/>
              <a:gd name="connsiteX30" fmla="*/ 801585 w 1080655"/>
              <a:gd name="connsiteY30" fmla="*/ 184068 h 718457"/>
              <a:gd name="connsiteX31" fmla="*/ 849086 w 1080655"/>
              <a:gd name="connsiteY31" fmla="*/ 201881 h 718457"/>
              <a:gd name="connsiteX32" fmla="*/ 855024 w 1080655"/>
              <a:gd name="connsiteY32" fmla="*/ 219694 h 718457"/>
              <a:gd name="connsiteX33" fmla="*/ 890650 w 1080655"/>
              <a:gd name="connsiteY33" fmla="*/ 267195 h 718457"/>
              <a:gd name="connsiteX34" fmla="*/ 902525 w 1080655"/>
              <a:gd name="connsiteY34" fmla="*/ 302821 h 718457"/>
              <a:gd name="connsiteX35" fmla="*/ 884712 w 1080655"/>
              <a:gd name="connsiteY35" fmla="*/ 362197 h 718457"/>
              <a:gd name="connsiteX36" fmla="*/ 872837 w 1080655"/>
              <a:gd name="connsiteY36" fmla="*/ 380010 h 718457"/>
              <a:gd name="connsiteX37" fmla="*/ 866899 w 1080655"/>
              <a:gd name="connsiteY37" fmla="*/ 397823 h 718457"/>
              <a:gd name="connsiteX38" fmla="*/ 855024 w 1080655"/>
              <a:gd name="connsiteY38" fmla="*/ 409699 h 718457"/>
              <a:gd name="connsiteX39" fmla="*/ 843148 w 1080655"/>
              <a:gd name="connsiteY39" fmla="*/ 433449 h 718457"/>
              <a:gd name="connsiteX40" fmla="*/ 825335 w 1080655"/>
              <a:gd name="connsiteY40" fmla="*/ 469075 h 718457"/>
              <a:gd name="connsiteX41" fmla="*/ 813460 w 1080655"/>
              <a:gd name="connsiteY41" fmla="*/ 522514 h 718457"/>
              <a:gd name="connsiteX42" fmla="*/ 819398 w 1080655"/>
              <a:gd name="connsiteY42" fmla="*/ 665018 h 718457"/>
              <a:gd name="connsiteX43" fmla="*/ 849086 w 1080655"/>
              <a:gd name="connsiteY43" fmla="*/ 688769 h 718457"/>
              <a:gd name="connsiteX44" fmla="*/ 866899 w 1080655"/>
              <a:gd name="connsiteY44" fmla="*/ 694707 h 718457"/>
              <a:gd name="connsiteX45" fmla="*/ 884712 w 1080655"/>
              <a:gd name="connsiteY45" fmla="*/ 706582 h 718457"/>
              <a:gd name="connsiteX46" fmla="*/ 932213 w 1080655"/>
              <a:gd name="connsiteY46" fmla="*/ 718457 h 718457"/>
              <a:gd name="connsiteX47" fmla="*/ 985652 w 1080655"/>
              <a:gd name="connsiteY47" fmla="*/ 700644 h 718457"/>
              <a:gd name="connsiteX48" fmla="*/ 1003465 w 1080655"/>
              <a:gd name="connsiteY48" fmla="*/ 694707 h 718457"/>
              <a:gd name="connsiteX49" fmla="*/ 1015340 w 1080655"/>
              <a:gd name="connsiteY49" fmla="*/ 676894 h 718457"/>
              <a:gd name="connsiteX50" fmla="*/ 1033153 w 1080655"/>
              <a:gd name="connsiteY50" fmla="*/ 665018 h 718457"/>
              <a:gd name="connsiteX51" fmla="*/ 1062842 w 1080655"/>
              <a:gd name="connsiteY51" fmla="*/ 641268 h 718457"/>
              <a:gd name="connsiteX52" fmla="*/ 1080655 w 1080655"/>
              <a:gd name="connsiteY52" fmla="*/ 617517 h 718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0655" h="718457">
                <a:moveTo>
                  <a:pt x="0" y="255320"/>
                </a:moveTo>
                <a:cubicBezTo>
                  <a:pt x="10767" y="251013"/>
                  <a:pt x="37925" y="242514"/>
                  <a:pt x="47502" y="231569"/>
                </a:cubicBezTo>
                <a:cubicBezTo>
                  <a:pt x="79899" y="194543"/>
                  <a:pt x="64469" y="207813"/>
                  <a:pt x="77190" y="178130"/>
                </a:cubicBezTo>
                <a:cubicBezTo>
                  <a:pt x="108418" y="105263"/>
                  <a:pt x="71125" y="196196"/>
                  <a:pt x="100940" y="136566"/>
                </a:cubicBezTo>
                <a:cubicBezTo>
                  <a:pt x="103739" y="130968"/>
                  <a:pt x="104079" y="124351"/>
                  <a:pt x="106878" y="118753"/>
                </a:cubicBezTo>
                <a:cubicBezTo>
                  <a:pt x="114369" y="103770"/>
                  <a:pt x="119582" y="100111"/>
                  <a:pt x="130629" y="89065"/>
                </a:cubicBezTo>
                <a:cubicBezTo>
                  <a:pt x="132608" y="83127"/>
                  <a:pt x="133346" y="76619"/>
                  <a:pt x="136566" y="71252"/>
                </a:cubicBezTo>
                <a:cubicBezTo>
                  <a:pt x="144716" y="57669"/>
                  <a:pt x="152245" y="58109"/>
                  <a:pt x="166255" y="53439"/>
                </a:cubicBezTo>
                <a:cubicBezTo>
                  <a:pt x="206248" y="13446"/>
                  <a:pt x="159975" y="53610"/>
                  <a:pt x="207818" y="29688"/>
                </a:cubicBezTo>
                <a:cubicBezTo>
                  <a:pt x="212825" y="27184"/>
                  <a:pt x="214687" y="20316"/>
                  <a:pt x="219694" y="17813"/>
                </a:cubicBezTo>
                <a:cubicBezTo>
                  <a:pt x="230890" y="12215"/>
                  <a:pt x="243445" y="9896"/>
                  <a:pt x="255320" y="5938"/>
                </a:cubicBezTo>
                <a:lnTo>
                  <a:pt x="273133" y="0"/>
                </a:lnTo>
                <a:cubicBezTo>
                  <a:pt x="290946" y="1979"/>
                  <a:pt x="309184" y="1591"/>
                  <a:pt x="326572" y="5938"/>
                </a:cubicBezTo>
                <a:cubicBezTo>
                  <a:pt x="337595" y="8694"/>
                  <a:pt x="355551" y="28979"/>
                  <a:pt x="362198" y="35626"/>
                </a:cubicBezTo>
                <a:cubicBezTo>
                  <a:pt x="373933" y="70835"/>
                  <a:pt x="370320" y="51899"/>
                  <a:pt x="362198" y="112816"/>
                </a:cubicBezTo>
                <a:cubicBezTo>
                  <a:pt x="360966" y="122056"/>
                  <a:pt x="355772" y="149418"/>
                  <a:pt x="350322" y="160317"/>
                </a:cubicBezTo>
                <a:cubicBezTo>
                  <a:pt x="347131" y="166700"/>
                  <a:pt x="341345" y="171609"/>
                  <a:pt x="338447" y="178130"/>
                </a:cubicBezTo>
                <a:cubicBezTo>
                  <a:pt x="310186" y="241719"/>
                  <a:pt x="341571" y="191259"/>
                  <a:pt x="314696" y="231569"/>
                </a:cubicBezTo>
                <a:cubicBezTo>
                  <a:pt x="315952" y="252923"/>
                  <a:pt x="293670" y="332172"/>
                  <a:pt x="338447" y="344384"/>
                </a:cubicBezTo>
                <a:cubicBezTo>
                  <a:pt x="353842" y="348583"/>
                  <a:pt x="370114" y="348343"/>
                  <a:pt x="385948" y="350322"/>
                </a:cubicBezTo>
                <a:cubicBezTo>
                  <a:pt x="465921" y="346323"/>
                  <a:pt x="474212" y="356561"/>
                  <a:pt x="522515" y="338447"/>
                </a:cubicBezTo>
                <a:cubicBezTo>
                  <a:pt x="601912" y="308673"/>
                  <a:pt x="509605" y="340539"/>
                  <a:pt x="575953" y="320634"/>
                </a:cubicBezTo>
                <a:cubicBezTo>
                  <a:pt x="587943" y="317037"/>
                  <a:pt x="611579" y="308758"/>
                  <a:pt x="611579" y="308758"/>
                </a:cubicBezTo>
                <a:cubicBezTo>
                  <a:pt x="622625" y="297713"/>
                  <a:pt x="626288" y="292498"/>
                  <a:pt x="641268" y="285008"/>
                </a:cubicBezTo>
                <a:cubicBezTo>
                  <a:pt x="646866" y="282209"/>
                  <a:pt x="653143" y="281049"/>
                  <a:pt x="659081" y="279070"/>
                </a:cubicBezTo>
                <a:cubicBezTo>
                  <a:pt x="704382" y="233769"/>
                  <a:pt x="651738" y="281101"/>
                  <a:pt x="694707" y="255320"/>
                </a:cubicBezTo>
                <a:cubicBezTo>
                  <a:pt x="709395" y="246507"/>
                  <a:pt x="706323" y="237765"/>
                  <a:pt x="718457" y="225631"/>
                </a:cubicBezTo>
                <a:cubicBezTo>
                  <a:pt x="723503" y="220585"/>
                  <a:pt x="730698" y="218214"/>
                  <a:pt x="736270" y="213756"/>
                </a:cubicBezTo>
                <a:cubicBezTo>
                  <a:pt x="740642" y="210259"/>
                  <a:pt x="743139" y="204385"/>
                  <a:pt x="748146" y="201881"/>
                </a:cubicBezTo>
                <a:cubicBezTo>
                  <a:pt x="759342" y="196283"/>
                  <a:pt x="771897" y="193963"/>
                  <a:pt x="783772" y="190005"/>
                </a:cubicBezTo>
                <a:lnTo>
                  <a:pt x="801585" y="184068"/>
                </a:lnTo>
                <a:cubicBezTo>
                  <a:pt x="817681" y="187287"/>
                  <a:pt x="837436" y="187318"/>
                  <a:pt x="849086" y="201881"/>
                </a:cubicBezTo>
                <a:cubicBezTo>
                  <a:pt x="852996" y="206768"/>
                  <a:pt x="851984" y="214223"/>
                  <a:pt x="855024" y="219694"/>
                </a:cubicBezTo>
                <a:cubicBezTo>
                  <a:pt x="871811" y="249910"/>
                  <a:pt x="872631" y="249177"/>
                  <a:pt x="890650" y="267195"/>
                </a:cubicBezTo>
                <a:cubicBezTo>
                  <a:pt x="894608" y="279070"/>
                  <a:pt x="905561" y="290677"/>
                  <a:pt x="902525" y="302821"/>
                </a:cubicBezTo>
                <a:cubicBezTo>
                  <a:pt x="899206" y="316096"/>
                  <a:pt x="890493" y="353526"/>
                  <a:pt x="884712" y="362197"/>
                </a:cubicBezTo>
                <a:cubicBezTo>
                  <a:pt x="880754" y="368135"/>
                  <a:pt x="876028" y="373627"/>
                  <a:pt x="872837" y="380010"/>
                </a:cubicBezTo>
                <a:cubicBezTo>
                  <a:pt x="870038" y="385608"/>
                  <a:pt x="870119" y="392456"/>
                  <a:pt x="866899" y="397823"/>
                </a:cubicBezTo>
                <a:cubicBezTo>
                  <a:pt x="864019" y="402623"/>
                  <a:pt x="858129" y="405041"/>
                  <a:pt x="855024" y="409699"/>
                </a:cubicBezTo>
                <a:cubicBezTo>
                  <a:pt x="850114" y="417064"/>
                  <a:pt x="847107" y="425532"/>
                  <a:pt x="843148" y="433449"/>
                </a:cubicBezTo>
                <a:cubicBezTo>
                  <a:pt x="828505" y="492030"/>
                  <a:pt x="848023" y="431262"/>
                  <a:pt x="825335" y="469075"/>
                </a:cubicBezTo>
                <a:cubicBezTo>
                  <a:pt x="818590" y="480316"/>
                  <a:pt x="814658" y="515326"/>
                  <a:pt x="813460" y="522514"/>
                </a:cubicBezTo>
                <a:cubicBezTo>
                  <a:pt x="815439" y="570015"/>
                  <a:pt x="813949" y="617789"/>
                  <a:pt x="819398" y="665018"/>
                </a:cubicBezTo>
                <a:cubicBezTo>
                  <a:pt x="820074" y="670880"/>
                  <a:pt x="847322" y="687887"/>
                  <a:pt x="849086" y="688769"/>
                </a:cubicBezTo>
                <a:cubicBezTo>
                  <a:pt x="854684" y="691568"/>
                  <a:pt x="861301" y="691908"/>
                  <a:pt x="866899" y="694707"/>
                </a:cubicBezTo>
                <a:cubicBezTo>
                  <a:pt x="873282" y="697898"/>
                  <a:pt x="878329" y="703391"/>
                  <a:pt x="884712" y="706582"/>
                </a:cubicBezTo>
                <a:cubicBezTo>
                  <a:pt x="896887" y="712669"/>
                  <a:pt x="920916" y="716198"/>
                  <a:pt x="932213" y="718457"/>
                </a:cubicBezTo>
                <a:lnTo>
                  <a:pt x="985652" y="700644"/>
                </a:lnTo>
                <a:lnTo>
                  <a:pt x="1003465" y="694707"/>
                </a:lnTo>
                <a:cubicBezTo>
                  <a:pt x="1007423" y="688769"/>
                  <a:pt x="1010294" y="681940"/>
                  <a:pt x="1015340" y="676894"/>
                </a:cubicBezTo>
                <a:cubicBezTo>
                  <a:pt x="1020386" y="671848"/>
                  <a:pt x="1027580" y="669476"/>
                  <a:pt x="1033153" y="665018"/>
                </a:cubicBezTo>
                <a:cubicBezTo>
                  <a:pt x="1075446" y="631184"/>
                  <a:pt x="1008030" y="677809"/>
                  <a:pt x="1062842" y="641268"/>
                </a:cubicBezTo>
                <a:cubicBezTo>
                  <a:pt x="1076270" y="621126"/>
                  <a:pt x="1069671" y="628501"/>
                  <a:pt x="1080655" y="617517"/>
                </a:cubicBezTo>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60302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068" y="1066800"/>
            <a:ext cx="7129463" cy="5692137"/>
          </a:xfrm>
          <a:prstGeom prst="rect">
            <a:avLst/>
          </a:prstGeom>
        </p:spPr>
      </p:pic>
      <p:sp>
        <p:nvSpPr>
          <p:cNvPr id="8" name="Rectangle 7"/>
          <p:cNvSpPr/>
          <p:nvPr/>
        </p:nvSpPr>
        <p:spPr>
          <a:xfrm>
            <a:off x="1524000" y="39469"/>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5135"/>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a:t>
            </a:r>
          </a:p>
        </p:txBody>
      </p:sp>
      <p:sp>
        <p:nvSpPr>
          <p:cNvPr id="15" name="Rectangle 14"/>
          <p:cNvSpPr/>
          <p:nvPr/>
        </p:nvSpPr>
        <p:spPr>
          <a:xfrm>
            <a:off x="4171703" y="4876800"/>
            <a:ext cx="2324100" cy="1200329"/>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FF00"/>
                </a:solidFill>
                <a:effectLst>
                  <a:outerShdw blurRad="50800" dist="39000" dir="5460000" algn="tl">
                    <a:srgbClr val="000000">
                      <a:alpha val="38000"/>
                    </a:srgbClr>
                  </a:outerShdw>
                </a:effectLst>
              </a:rPr>
              <a:t>Lymphatic vessel</a:t>
            </a:r>
          </a:p>
        </p:txBody>
      </p:sp>
      <p:sp>
        <p:nvSpPr>
          <p:cNvPr id="5" name="Freeform 4"/>
          <p:cNvSpPr/>
          <p:nvPr/>
        </p:nvSpPr>
        <p:spPr>
          <a:xfrm>
            <a:off x="1686296" y="2636005"/>
            <a:ext cx="4809507" cy="2114125"/>
          </a:xfrm>
          <a:custGeom>
            <a:avLst/>
            <a:gdLst>
              <a:gd name="connsiteX0" fmla="*/ 3028208 w 4809507"/>
              <a:gd name="connsiteY0" fmla="*/ 317 h 2114125"/>
              <a:gd name="connsiteX1" fmla="*/ 2850078 w 4809507"/>
              <a:gd name="connsiteY1" fmla="*/ 24068 h 2114125"/>
              <a:gd name="connsiteX2" fmla="*/ 2636322 w 4809507"/>
              <a:gd name="connsiteY2" fmla="*/ 47818 h 2114125"/>
              <a:gd name="connsiteX3" fmla="*/ 2339439 w 4809507"/>
              <a:gd name="connsiteY3" fmla="*/ 59694 h 2114125"/>
              <a:gd name="connsiteX4" fmla="*/ 2291938 w 4809507"/>
              <a:gd name="connsiteY4" fmla="*/ 71569 h 2114125"/>
              <a:gd name="connsiteX5" fmla="*/ 2042556 w 4809507"/>
              <a:gd name="connsiteY5" fmla="*/ 95320 h 2114125"/>
              <a:gd name="connsiteX6" fmla="*/ 2006930 w 4809507"/>
              <a:gd name="connsiteY6" fmla="*/ 107195 h 2114125"/>
              <a:gd name="connsiteX7" fmla="*/ 1959429 w 4809507"/>
              <a:gd name="connsiteY7" fmla="*/ 119070 h 2114125"/>
              <a:gd name="connsiteX8" fmla="*/ 1923803 w 4809507"/>
              <a:gd name="connsiteY8" fmla="*/ 130946 h 2114125"/>
              <a:gd name="connsiteX9" fmla="*/ 1828800 w 4809507"/>
              <a:gd name="connsiteY9" fmla="*/ 154696 h 2114125"/>
              <a:gd name="connsiteX10" fmla="*/ 1721922 w 4809507"/>
              <a:gd name="connsiteY10" fmla="*/ 190322 h 2114125"/>
              <a:gd name="connsiteX11" fmla="*/ 1686296 w 4809507"/>
              <a:gd name="connsiteY11" fmla="*/ 202198 h 2114125"/>
              <a:gd name="connsiteX12" fmla="*/ 1615044 w 4809507"/>
              <a:gd name="connsiteY12" fmla="*/ 214073 h 2114125"/>
              <a:gd name="connsiteX13" fmla="*/ 1555668 w 4809507"/>
              <a:gd name="connsiteY13" fmla="*/ 225948 h 2114125"/>
              <a:gd name="connsiteX14" fmla="*/ 1436914 w 4809507"/>
              <a:gd name="connsiteY14" fmla="*/ 237824 h 2114125"/>
              <a:gd name="connsiteX15" fmla="*/ 1389413 w 4809507"/>
              <a:gd name="connsiteY15" fmla="*/ 249699 h 2114125"/>
              <a:gd name="connsiteX16" fmla="*/ 1246909 w 4809507"/>
              <a:gd name="connsiteY16" fmla="*/ 297200 h 2114125"/>
              <a:gd name="connsiteX17" fmla="*/ 1151907 w 4809507"/>
              <a:gd name="connsiteY17" fmla="*/ 320951 h 2114125"/>
              <a:gd name="connsiteX18" fmla="*/ 997527 w 4809507"/>
              <a:gd name="connsiteY18" fmla="*/ 356577 h 2114125"/>
              <a:gd name="connsiteX19" fmla="*/ 926275 w 4809507"/>
              <a:gd name="connsiteY19" fmla="*/ 380327 h 2114125"/>
              <a:gd name="connsiteX20" fmla="*/ 665018 w 4809507"/>
              <a:gd name="connsiteY20" fmla="*/ 404078 h 2114125"/>
              <a:gd name="connsiteX21" fmla="*/ 534390 w 4809507"/>
              <a:gd name="connsiteY21" fmla="*/ 427829 h 2114125"/>
              <a:gd name="connsiteX22" fmla="*/ 403761 w 4809507"/>
              <a:gd name="connsiteY22" fmla="*/ 439704 h 2114125"/>
              <a:gd name="connsiteX23" fmla="*/ 308759 w 4809507"/>
              <a:gd name="connsiteY23" fmla="*/ 451579 h 2114125"/>
              <a:gd name="connsiteX24" fmla="*/ 237507 w 4809507"/>
              <a:gd name="connsiteY24" fmla="*/ 475330 h 2114125"/>
              <a:gd name="connsiteX25" fmla="*/ 201881 w 4809507"/>
              <a:gd name="connsiteY25" fmla="*/ 487205 h 2114125"/>
              <a:gd name="connsiteX26" fmla="*/ 166255 w 4809507"/>
              <a:gd name="connsiteY26" fmla="*/ 510956 h 2114125"/>
              <a:gd name="connsiteX27" fmla="*/ 130629 w 4809507"/>
              <a:gd name="connsiteY27" fmla="*/ 522831 h 2114125"/>
              <a:gd name="connsiteX28" fmla="*/ 83127 w 4809507"/>
              <a:gd name="connsiteY28" fmla="*/ 558457 h 2114125"/>
              <a:gd name="connsiteX29" fmla="*/ 47501 w 4809507"/>
              <a:gd name="connsiteY29" fmla="*/ 582208 h 2114125"/>
              <a:gd name="connsiteX30" fmla="*/ 23751 w 4809507"/>
              <a:gd name="connsiteY30" fmla="*/ 617834 h 2114125"/>
              <a:gd name="connsiteX31" fmla="*/ 0 w 4809507"/>
              <a:gd name="connsiteY31" fmla="*/ 689086 h 2114125"/>
              <a:gd name="connsiteX32" fmla="*/ 23751 w 4809507"/>
              <a:gd name="connsiteY32" fmla="*/ 772213 h 2114125"/>
              <a:gd name="connsiteX33" fmla="*/ 106878 w 4809507"/>
              <a:gd name="connsiteY33" fmla="*/ 867216 h 2114125"/>
              <a:gd name="connsiteX34" fmla="*/ 166255 w 4809507"/>
              <a:gd name="connsiteY34" fmla="*/ 938468 h 2114125"/>
              <a:gd name="connsiteX35" fmla="*/ 344385 w 4809507"/>
              <a:gd name="connsiteY35" fmla="*/ 1069096 h 2114125"/>
              <a:gd name="connsiteX36" fmla="*/ 415636 w 4809507"/>
              <a:gd name="connsiteY36" fmla="*/ 1092847 h 2114125"/>
              <a:gd name="connsiteX37" fmla="*/ 451262 w 4809507"/>
              <a:gd name="connsiteY37" fmla="*/ 1104722 h 2114125"/>
              <a:gd name="connsiteX38" fmla="*/ 486888 w 4809507"/>
              <a:gd name="connsiteY38" fmla="*/ 1128473 h 2114125"/>
              <a:gd name="connsiteX39" fmla="*/ 617517 w 4809507"/>
              <a:gd name="connsiteY39" fmla="*/ 1152224 h 2114125"/>
              <a:gd name="connsiteX40" fmla="*/ 712520 w 4809507"/>
              <a:gd name="connsiteY40" fmla="*/ 1175974 h 2114125"/>
              <a:gd name="connsiteX41" fmla="*/ 831273 w 4809507"/>
              <a:gd name="connsiteY41" fmla="*/ 1199725 h 2114125"/>
              <a:gd name="connsiteX42" fmla="*/ 926275 w 4809507"/>
              <a:gd name="connsiteY42" fmla="*/ 1247226 h 2114125"/>
              <a:gd name="connsiteX43" fmla="*/ 961901 w 4809507"/>
              <a:gd name="connsiteY43" fmla="*/ 1270977 h 2114125"/>
              <a:gd name="connsiteX44" fmla="*/ 1009403 w 4809507"/>
              <a:gd name="connsiteY44" fmla="*/ 1282852 h 2114125"/>
              <a:gd name="connsiteX45" fmla="*/ 1080655 w 4809507"/>
              <a:gd name="connsiteY45" fmla="*/ 1330353 h 2114125"/>
              <a:gd name="connsiteX46" fmla="*/ 1116281 w 4809507"/>
              <a:gd name="connsiteY46" fmla="*/ 1342229 h 2114125"/>
              <a:gd name="connsiteX47" fmla="*/ 1151907 w 4809507"/>
              <a:gd name="connsiteY47" fmla="*/ 1365979 h 2114125"/>
              <a:gd name="connsiteX48" fmla="*/ 1187533 w 4809507"/>
              <a:gd name="connsiteY48" fmla="*/ 1377855 h 2114125"/>
              <a:gd name="connsiteX49" fmla="*/ 1223159 w 4809507"/>
              <a:gd name="connsiteY49" fmla="*/ 1401605 h 2114125"/>
              <a:gd name="connsiteX50" fmla="*/ 1270660 w 4809507"/>
              <a:gd name="connsiteY50" fmla="*/ 1413481 h 2114125"/>
              <a:gd name="connsiteX51" fmla="*/ 1341912 w 4809507"/>
              <a:gd name="connsiteY51" fmla="*/ 1437231 h 2114125"/>
              <a:gd name="connsiteX52" fmla="*/ 1377538 w 4809507"/>
              <a:gd name="connsiteY52" fmla="*/ 1449107 h 2114125"/>
              <a:gd name="connsiteX53" fmla="*/ 1496291 w 4809507"/>
              <a:gd name="connsiteY53" fmla="*/ 1460982 h 2114125"/>
              <a:gd name="connsiteX54" fmla="*/ 1626920 w 4809507"/>
              <a:gd name="connsiteY54" fmla="*/ 1484733 h 2114125"/>
              <a:gd name="connsiteX55" fmla="*/ 1733798 w 4809507"/>
              <a:gd name="connsiteY55" fmla="*/ 1508483 h 2114125"/>
              <a:gd name="connsiteX56" fmla="*/ 1805049 w 4809507"/>
              <a:gd name="connsiteY56" fmla="*/ 1520359 h 2114125"/>
              <a:gd name="connsiteX57" fmla="*/ 1876301 w 4809507"/>
              <a:gd name="connsiteY57" fmla="*/ 1544109 h 2114125"/>
              <a:gd name="connsiteX58" fmla="*/ 1923803 w 4809507"/>
              <a:gd name="connsiteY58" fmla="*/ 1579735 h 2114125"/>
              <a:gd name="connsiteX59" fmla="*/ 1995055 w 4809507"/>
              <a:gd name="connsiteY59" fmla="*/ 1603486 h 2114125"/>
              <a:gd name="connsiteX60" fmla="*/ 2030681 w 4809507"/>
              <a:gd name="connsiteY60" fmla="*/ 1627237 h 2114125"/>
              <a:gd name="connsiteX61" fmla="*/ 2066307 w 4809507"/>
              <a:gd name="connsiteY61" fmla="*/ 1639112 h 2114125"/>
              <a:gd name="connsiteX62" fmla="*/ 2137559 w 4809507"/>
              <a:gd name="connsiteY62" fmla="*/ 1686613 h 2114125"/>
              <a:gd name="connsiteX63" fmla="*/ 2232561 w 4809507"/>
              <a:gd name="connsiteY63" fmla="*/ 1745990 h 2114125"/>
              <a:gd name="connsiteX64" fmla="*/ 2303813 w 4809507"/>
              <a:gd name="connsiteY64" fmla="*/ 1793491 h 2114125"/>
              <a:gd name="connsiteX65" fmla="*/ 2339439 w 4809507"/>
              <a:gd name="connsiteY65" fmla="*/ 1817242 h 2114125"/>
              <a:gd name="connsiteX66" fmla="*/ 2410691 w 4809507"/>
              <a:gd name="connsiteY66" fmla="*/ 1840992 h 2114125"/>
              <a:gd name="connsiteX67" fmla="*/ 2446317 w 4809507"/>
              <a:gd name="connsiteY67" fmla="*/ 1864743 h 2114125"/>
              <a:gd name="connsiteX68" fmla="*/ 2588821 w 4809507"/>
              <a:gd name="connsiteY68" fmla="*/ 1900369 h 2114125"/>
              <a:gd name="connsiteX69" fmla="*/ 2636322 w 4809507"/>
              <a:gd name="connsiteY69" fmla="*/ 1924120 h 2114125"/>
              <a:gd name="connsiteX70" fmla="*/ 2707574 w 4809507"/>
              <a:gd name="connsiteY70" fmla="*/ 1935995 h 2114125"/>
              <a:gd name="connsiteX71" fmla="*/ 2766951 w 4809507"/>
              <a:gd name="connsiteY71" fmla="*/ 1947870 h 2114125"/>
              <a:gd name="connsiteX72" fmla="*/ 2861953 w 4809507"/>
              <a:gd name="connsiteY72" fmla="*/ 1971621 h 2114125"/>
              <a:gd name="connsiteX73" fmla="*/ 2956956 w 4809507"/>
              <a:gd name="connsiteY73" fmla="*/ 1995372 h 2114125"/>
              <a:gd name="connsiteX74" fmla="*/ 3004457 w 4809507"/>
              <a:gd name="connsiteY74" fmla="*/ 2007247 h 2114125"/>
              <a:gd name="connsiteX75" fmla="*/ 3063834 w 4809507"/>
              <a:gd name="connsiteY75" fmla="*/ 2019122 h 2114125"/>
              <a:gd name="connsiteX76" fmla="*/ 3182587 w 4809507"/>
              <a:gd name="connsiteY76" fmla="*/ 2054748 h 2114125"/>
              <a:gd name="connsiteX77" fmla="*/ 3265714 w 4809507"/>
              <a:gd name="connsiteY77" fmla="*/ 2078499 h 2114125"/>
              <a:gd name="connsiteX78" fmla="*/ 3313216 w 4809507"/>
              <a:gd name="connsiteY78" fmla="*/ 2090374 h 2114125"/>
              <a:gd name="connsiteX79" fmla="*/ 3384468 w 4809507"/>
              <a:gd name="connsiteY79" fmla="*/ 2102250 h 2114125"/>
              <a:gd name="connsiteX80" fmla="*/ 3443844 w 4809507"/>
              <a:gd name="connsiteY80" fmla="*/ 2114125 h 2114125"/>
              <a:gd name="connsiteX81" fmla="*/ 3681351 w 4809507"/>
              <a:gd name="connsiteY81" fmla="*/ 2102250 h 2114125"/>
              <a:gd name="connsiteX82" fmla="*/ 4370120 w 4809507"/>
              <a:gd name="connsiteY82" fmla="*/ 2090374 h 2114125"/>
              <a:gd name="connsiteX83" fmla="*/ 4405746 w 4809507"/>
              <a:gd name="connsiteY83" fmla="*/ 2078499 h 2114125"/>
              <a:gd name="connsiteX84" fmla="*/ 4488873 w 4809507"/>
              <a:gd name="connsiteY84" fmla="*/ 2066624 h 2114125"/>
              <a:gd name="connsiteX85" fmla="*/ 4619501 w 4809507"/>
              <a:gd name="connsiteY85" fmla="*/ 1995372 h 2114125"/>
              <a:gd name="connsiteX86" fmla="*/ 4655127 w 4809507"/>
              <a:gd name="connsiteY86" fmla="*/ 1971621 h 2114125"/>
              <a:gd name="connsiteX87" fmla="*/ 4702629 w 4809507"/>
              <a:gd name="connsiteY87" fmla="*/ 1888494 h 2114125"/>
              <a:gd name="connsiteX88" fmla="*/ 4714504 w 4809507"/>
              <a:gd name="connsiteY88" fmla="*/ 1852868 h 2114125"/>
              <a:gd name="connsiteX89" fmla="*/ 4738255 w 4809507"/>
              <a:gd name="connsiteY89" fmla="*/ 1817242 h 2114125"/>
              <a:gd name="connsiteX90" fmla="*/ 4785756 w 4809507"/>
              <a:gd name="connsiteY90" fmla="*/ 1674738 h 2114125"/>
              <a:gd name="connsiteX91" fmla="*/ 4797631 w 4809507"/>
              <a:gd name="connsiteY91" fmla="*/ 1639112 h 2114125"/>
              <a:gd name="connsiteX92" fmla="*/ 4809507 w 4809507"/>
              <a:gd name="connsiteY92" fmla="*/ 1603486 h 2114125"/>
              <a:gd name="connsiteX93" fmla="*/ 4797631 w 4809507"/>
              <a:gd name="connsiteY93" fmla="*/ 1318478 h 2114125"/>
              <a:gd name="connsiteX94" fmla="*/ 4785756 w 4809507"/>
              <a:gd name="connsiteY94" fmla="*/ 902842 h 2114125"/>
              <a:gd name="connsiteX95" fmla="*/ 4773881 w 4809507"/>
              <a:gd name="connsiteY95" fmla="*/ 867216 h 2114125"/>
              <a:gd name="connsiteX96" fmla="*/ 4750130 w 4809507"/>
              <a:gd name="connsiteY96" fmla="*/ 831590 h 2114125"/>
              <a:gd name="connsiteX97" fmla="*/ 4678878 w 4809507"/>
              <a:gd name="connsiteY97" fmla="*/ 760338 h 2114125"/>
              <a:gd name="connsiteX98" fmla="*/ 4607626 w 4809507"/>
              <a:gd name="connsiteY98" fmla="*/ 700961 h 2114125"/>
              <a:gd name="connsiteX99" fmla="*/ 4536374 w 4809507"/>
              <a:gd name="connsiteY99" fmla="*/ 617834 h 2114125"/>
              <a:gd name="connsiteX100" fmla="*/ 4465122 w 4809507"/>
              <a:gd name="connsiteY100" fmla="*/ 570333 h 2114125"/>
              <a:gd name="connsiteX101" fmla="*/ 4393870 w 4809507"/>
              <a:gd name="connsiteY101" fmla="*/ 510956 h 2114125"/>
              <a:gd name="connsiteX102" fmla="*/ 4346369 w 4809507"/>
              <a:gd name="connsiteY102" fmla="*/ 487205 h 2114125"/>
              <a:gd name="connsiteX103" fmla="*/ 4275117 w 4809507"/>
              <a:gd name="connsiteY103" fmla="*/ 439704 h 2114125"/>
              <a:gd name="connsiteX104" fmla="*/ 4191990 w 4809507"/>
              <a:gd name="connsiteY104" fmla="*/ 392203 h 2114125"/>
              <a:gd name="connsiteX105" fmla="*/ 4156364 w 4809507"/>
              <a:gd name="connsiteY105" fmla="*/ 380327 h 2114125"/>
              <a:gd name="connsiteX106" fmla="*/ 4108862 w 4809507"/>
              <a:gd name="connsiteY106" fmla="*/ 356577 h 2114125"/>
              <a:gd name="connsiteX107" fmla="*/ 4073236 w 4809507"/>
              <a:gd name="connsiteY107" fmla="*/ 344701 h 2114125"/>
              <a:gd name="connsiteX108" fmla="*/ 4001985 w 4809507"/>
              <a:gd name="connsiteY108" fmla="*/ 297200 h 2114125"/>
              <a:gd name="connsiteX109" fmla="*/ 3966359 w 4809507"/>
              <a:gd name="connsiteY109" fmla="*/ 273450 h 2114125"/>
              <a:gd name="connsiteX110" fmla="*/ 3930733 w 4809507"/>
              <a:gd name="connsiteY110" fmla="*/ 249699 h 2114125"/>
              <a:gd name="connsiteX111" fmla="*/ 3895107 w 4809507"/>
              <a:gd name="connsiteY111" fmla="*/ 237824 h 2114125"/>
              <a:gd name="connsiteX112" fmla="*/ 3823855 w 4809507"/>
              <a:gd name="connsiteY112" fmla="*/ 202198 h 2114125"/>
              <a:gd name="connsiteX113" fmla="*/ 3788229 w 4809507"/>
              <a:gd name="connsiteY113" fmla="*/ 178447 h 2114125"/>
              <a:gd name="connsiteX114" fmla="*/ 3693226 w 4809507"/>
              <a:gd name="connsiteY114" fmla="*/ 154696 h 2114125"/>
              <a:gd name="connsiteX115" fmla="*/ 3657600 w 4809507"/>
              <a:gd name="connsiteY115" fmla="*/ 142821 h 2114125"/>
              <a:gd name="connsiteX116" fmla="*/ 3621974 w 4809507"/>
              <a:gd name="connsiteY116" fmla="*/ 119070 h 2114125"/>
              <a:gd name="connsiteX117" fmla="*/ 3562598 w 4809507"/>
              <a:gd name="connsiteY117" fmla="*/ 107195 h 2114125"/>
              <a:gd name="connsiteX118" fmla="*/ 3526972 w 4809507"/>
              <a:gd name="connsiteY118" fmla="*/ 95320 h 2114125"/>
              <a:gd name="connsiteX119" fmla="*/ 3420094 w 4809507"/>
              <a:gd name="connsiteY119" fmla="*/ 83444 h 2114125"/>
              <a:gd name="connsiteX120" fmla="*/ 3313216 w 4809507"/>
              <a:gd name="connsiteY120" fmla="*/ 59694 h 2114125"/>
              <a:gd name="connsiteX121" fmla="*/ 3253839 w 4809507"/>
              <a:gd name="connsiteY121" fmla="*/ 47818 h 2114125"/>
              <a:gd name="connsiteX122" fmla="*/ 3158836 w 4809507"/>
              <a:gd name="connsiteY122" fmla="*/ 24068 h 2114125"/>
              <a:gd name="connsiteX123" fmla="*/ 3123210 w 4809507"/>
              <a:gd name="connsiteY123" fmla="*/ 12192 h 2114125"/>
              <a:gd name="connsiteX124" fmla="*/ 3028208 w 4809507"/>
              <a:gd name="connsiteY124" fmla="*/ 317 h 211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4809507" h="2114125">
                <a:moveTo>
                  <a:pt x="3028208" y="317"/>
                </a:moveTo>
                <a:cubicBezTo>
                  <a:pt x="2982686" y="2296"/>
                  <a:pt x="3018663" y="4234"/>
                  <a:pt x="2850078" y="24068"/>
                </a:cubicBezTo>
                <a:cubicBezTo>
                  <a:pt x="2730124" y="38180"/>
                  <a:pt x="2784741" y="39572"/>
                  <a:pt x="2636322" y="47818"/>
                </a:cubicBezTo>
                <a:cubicBezTo>
                  <a:pt x="2537434" y="53312"/>
                  <a:pt x="2438400" y="55735"/>
                  <a:pt x="2339439" y="59694"/>
                </a:cubicBezTo>
                <a:cubicBezTo>
                  <a:pt x="2323605" y="63652"/>
                  <a:pt x="2308169" y="69860"/>
                  <a:pt x="2291938" y="71569"/>
                </a:cubicBezTo>
                <a:cubicBezTo>
                  <a:pt x="2175606" y="83814"/>
                  <a:pt x="2137781" y="74159"/>
                  <a:pt x="2042556" y="95320"/>
                </a:cubicBezTo>
                <a:cubicBezTo>
                  <a:pt x="2030336" y="98035"/>
                  <a:pt x="2018966" y="103756"/>
                  <a:pt x="2006930" y="107195"/>
                </a:cubicBezTo>
                <a:cubicBezTo>
                  <a:pt x="1991237" y="111679"/>
                  <a:pt x="1975122" y="114586"/>
                  <a:pt x="1959429" y="119070"/>
                </a:cubicBezTo>
                <a:cubicBezTo>
                  <a:pt x="1947393" y="122509"/>
                  <a:pt x="1935880" y="127652"/>
                  <a:pt x="1923803" y="130946"/>
                </a:cubicBezTo>
                <a:cubicBezTo>
                  <a:pt x="1892311" y="139535"/>
                  <a:pt x="1859767" y="144374"/>
                  <a:pt x="1828800" y="154696"/>
                </a:cubicBezTo>
                <a:lnTo>
                  <a:pt x="1721922" y="190322"/>
                </a:lnTo>
                <a:cubicBezTo>
                  <a:pt x="1710047" y="194281"/>
                  <a:pt x="1698643" y="200140"/>
                  <a:pt x="1686296" y="202198"/>
                </a:cubicBezTo>
                <a:lnTo>
                  <a:pt x="1615044" y="214073"/>
                </a:lnTo>
                <a:cubicBezTo>
                  <a:pt x="1595186" y="217684"/>
                  <a:pt x="1575675" y="223280"/>
                  <a:pt x="1555668" y="225948"/>
                </a:cubicBezTo>
                <a:cubicBezTo>
                  <a:pt x="1516235" y="231206"/>
                  <a:pt x="1476499" y="233865"/>
                  <a:pt x="1436914" y="237824"/>
                </a:cubicBezTo>
                <a:cubicBezTo>
                  <a:pt x="1421080" y="241782"/>
                  <a:pt x="1404991" y="244831"/>
                  <a:pt x="1389413" y="249699"/>
                </a:cubicBezTo>
                <a:cubicBezTo>
                  <a:pt x="1341621" y="264634"/>
                  <a:pt x="1295485" y="285056"/>
                  <a:pt x="1246909" y="297200"/>
                </a:cubicBezTo>
                <a:lnTo>
                  <a:pt x="1151907" y="320951"/>
                </a:lnTo>
                <a:cubicBezTo>
                  <a:pt x="1090662" y="335084"/>
                  <a:pt x="1063368" y="334631"/>
                  <a:pt x="997527" y="356577"/>
                </a:cubicBezTo>
                <a:cubicBezTo>
                  <a:pt x="973776" y="364494"/>
                  <a:pt x="951059" y="376786"/>
                  <a:pt x="926275" y="380327"/>
                </a:cubicBezTo>
                <a:cubicBezTo>
                  <a:pt x="784238" y="400619"/>
                  <a:pt x="871076" y="390341"/>
                  <a:pt x="665018" y="404078"/>
                </a:cubicBezTo>
                <a:cubicBezTo>
                  <a:pt x="627528" y="411576"/>
                  <a:pt x="571277" y="423489"/>
                  <a:pt x="534390" y="427829"/>
                </a:cubicBezTo>
                <a:cubicBezTo>
                  <a:pt x="490967" y="432938"/>
                  <a:pt x="447243" y="435127"/>
                  <a:pt x="403761" y="439704"/>
                </a:cubicBezTo>
                <a:cubicBezTo>
                  <a:pt x="372023" y="443045"/>
                  <a:pt x="340426" y="447621"/>
                  <a:pt x="308759" y="451579"/>
                </a:cubicBezTo>
                <a:lnTo>
                  <a:pt x="237507" y="475330"/>
                </a:lnTo>
                <a:lnTo>
                  <a:pt x="201881" y="487205"/>
                </a:lnTo>
                <a:cubicBezTo>
                  <a:pt x="190006" y="495122"/>
                  <a:pt x="179021" y="504573"/>
                  <a:pt x="166255" y="510956"/>
                </a:cubicBezTo>
                <a:cubicBezTo>
                  <a:pt x="155059" y="516554"/>
                  <a:pt x="141497" y="516621"/>
                  <a:pt x="130629" y="522831"/>
                </a:cubicBezTo>
                <a:cubicBezTo>
                  <a:pt x="113444" y="532651"/>
                  <a:pt x="99233" y="546953"/>
                  <a:pt x="83127" y="558457"/>
                </a:cubicBezTo>
                <a:cubicBezTo>
                  <a:pt x="71513" y="566753"/>
                  <a:pt x="59376" y="574291"/>
                  <a:pt x="47501" y="582208"/>
                </a:cubicBezTo>
                <a:cubicBezTo>
                  <a:pt x="39584" y="594083"/>
                  <a:pt x="29547" y="604792"/>
                  <a:pt x="23751" y="617834"/>
                </a:cubicBezTo>
                <a:cubicBezTo>
                  <a:pt x="13583" y="640712"/>
                  <a:pt x="0" y="689086"/>
                  <a:pt x="0" y="689086"/>
                </a:cubicBezTo>
                <a:cubicBezTo>
                  <a:pt x="7917" y="716795"/>
                  <a:pt x="11826" y="745978"/>
                  <a:pt x="23751" y="772213"/>
                </a:cubicBezTo>
                <a:cubicBezTo>
                  <a:pt x="37378" y="802193"/>
                  <a:pt x="85471" y="845809"/>
                  <a:pt x="106878" y="867216"/>
                </a:cubicBezTo>
                <a:cubicBezTo>
                  <a:pt x="127779" y="929922"/>
                  <a:pt x="104363" y="882202"/>
                  <a:pt x="166255" y="938468"/>
                </a:cubicBezTo>
                <a:cubicBezTo>
                  <a:pt x="249833" y="1014447"/>
                  <a:pt x="236545" y="1033148"/>
                  <a:pt x="344385" y="1069096"/>
                </a:cubicBezTo>
                <a:lnTo>
                  <a:pt x="415636" y="1092847"/>
                </a:lnTo>
                <a:lnTo>
                  <a:pt x="451262" y="1104722"/>
                </a:lnTo>
                <a:cubicBezTo>
                  <a:pt x="463137" y="1112639"/>
                  <a:pt x="473770" y="1122851"/>
                  <a:pt x="486888" y="1128473"/>
                </a:cubicBezTo>
                <a:cubicBezTo>
                  <a:pt x="514880" y="1140470"/>
                  <a:pt x="598260" y="1149473"/>
                  <a:pt x="617517" y="1152224"/>
                </a:cubicBezTo>
                <a:cubicBezTo>
                  <a:pt x="681184" y="1173446"/>
                  <a:pt x="626530" y="1156865"/>
                  <a:pt x="712520" y="1175974"/>
                </a:cubicBezTo>
                <a:cubicBezTo>
                  <a:pt x="818822" y="1199597"/>
                  <a:pt x="691636" y="1176453"/>
                  <a:pt x="831273" y="1199725"/>
                </a:cubicBezTo>
                <a:cubicBezTo>
                  <a:pt x="862940" y="1215559"/>
                  <a:pt x="896816" y="1227587"/>
                  <a:pt x="926275" y="1247226"/>
                </a:cubicBezTo>
                <a:cubicBezTo>
                  <a:pt x="938150" y="1255143"/>
                  <a:pt x="948783" y="1265355"/>
                  <a:pt x="961901" y="1270977"/>
                </a:cubicBezTo>
                <a:cubicBezTo>
                  <a:pt x="976903" y="1277406"/>
                  <a:pt x="993569" y="1278894"/>
                  <a:pt x="1009403" y="1282852"/>
                </a:cubicBezTo>
                <a:cubicBezTo>
                  <a:pt x="1033154" y="1298686"/>
                  <a:pt x="1053575" y="1321326"/>
                  <a:pt x="1080655" y="1330353"/>
                </a:cubicBezTo>
                <a:cubicBezTo>
                  <a:pt x="1092530" y="1334312"/>
                  <a:pt x="1105085" y="1336631"/>
                  <a:pt x="1116281" y="1342229"/>
                </a:cubicBezTo>
                <a:cubicBezTo>
                  <a:pt x="1129046" y="1348612"/>
                  <a:pt x="1139142" y="1359596"/>
                  <a:pt x="1151907" y="1365979"/>
                </a:cubicBezTo>
                <a:cubicBezTo>
                  <a:pt x="1163103" y="1371577"/>
                  <a:pt x="1176337" y="1372257"/>
                  <a:pt x="1187533" y="1377855"/>
                </a:cubicBezTo>
                <a:cubicBezTo>
                  <a:pt x="1200298" y="1384238"/>
                  <a:pt x="1210041" y="1395983"/>
                  <a:pt x="1223159" y="1401605"/>
                </a:cubicBezTo>
                <a:cubicBezTo>
                  <a:pt x="1238160" y="1408034"/>
                  <a:pt x="1255027" y="1408791"/>
                  <a:pt x="1270660" y="1413481"/>
                </a:cubicBezTo>
                <a:cubicBezTo>
                  <a:pt x="1294639" y="1420675"/>
                  <a:pt x="1318161" y="1429314"/>
                  <a:pt x="1341912" y="1437231"/>
                </a:cubicBezTo>
                <a:cubicBezTo>
                  <a:pt x="1353787" y="1441189"/>
                  <a:pt x="1365082" y="1447861"/>
                  <a:pt x="1377538" y="1449107"/>
                </a:cubicBezTo>
                <a:lnTo>
                  <a:pt x="1496291" y="1460982"/>
                </a:lnTo>
                <a:cubicBezTo>
                  <a:pt x="1568965" y="1485206"/>
                  <a:pt x="1502233" y="1465550"/>
                  <a:pt x="1626920" y="1484733"/>
                </a:cubicBezTo>
                <a:cubicBezTo>
                  <a:pt x="1716777" y="1498557"/>
                  <a:pt x="1655008" y="1492725"/>
                  <a:pt x="1733798" y="1508483"/>
                </a:cubicBezTo>
                <a:cubicBezTo>
                  <a:pt x="1757408" y="1513205"/>
                  <a:pt x="1781690" y="1514519"/>
                  <a:pt x="1805049" y="1520359"/>
                </a:cubicBezTo>
                <a:cubicBezTo>
                  <a:pt x="1829337" y="1526431"/>
                  <a:pt x="1876301" y="1544109"/>
                  <a:pt x="1876301" y="1544109"/>
                </a:cubicBezTo>
                <a:cubicBezTo>
                  <a:pt x="1892135" y="1555984"/>
                  <a:pt x="1906100" y="1570884"/>
                  <a:pt x="1923803" y="1579735"/>
                </a:cubicBezTo>
                <a:cubicBezTo>
                  <a:pt x="1946195" y="1590931"/>
                  <a:pt x="1995055" y="1603486"/>
                  <a:pt x="1995055" y="1603486"/>
                </a:cubicBezTo>
                <a:cubicBezTo>
                  <a:pt x="2006930" y="1611403"/>
                  <a:pt x="2017915" y="1620854"/>
                  <a:pt x="2030681" y="1627237"/>
                </a:cubicBezTo>
                <a:cubicBezTo>
                  <a:pt x="2041877" y="1632835"/>
                  <a:pt x="2055892" y="1632168"/>
                  <a:pt x="2066307" y="1639112"/>
                </a:cubicBezTo>
                <a:cubicBezTo>
                  <a:pt x="2155262" y="1698415"/>
                  <a:pt x="2052849" y="1658377"/>
                  <a:pt x="2137559" y="1686613"/>
                </a:cubicBezTo>
                <a:cubicBezTo>
                  <a:pt x="2245505" y="1758578"/>
                  <a:pt x="2075048" y="1645754"/>
                  <a:pt x="2232561" y="1745990"/>
                </a:cubicBezTo>
                <a:cubicBezTo>
                  <a:pt x="2256643" y="1761315"/>
                  <a:pt x="2280062" y="1777657"/>
                  <a:pt x="2303813" y="1793491"/>
                </a:cubicBezTo>
                <a:cubicBezTo>
                  <a:pt x="2315688" y="1801408"/>
                  <a:pt x="2325899" y="1812729"/>
                  <a:pt x="2339439" y="1817242"/>
                </a:cubicBezTo>
                <a:lnTo>
                  <a:pt x="2410691" y="1840992"/>
                </a:lnTo>
                <a:cubicBezTo>
                  <a:pt x="2422566" y="1848909"/>
                  <a:pt x="2432777" y="1860230"/>
                  <a:pt x="2446317" y="1864743"/>
                </a:cubicBezTo>
                <a:cubicBezTo>
                  <a:pt x="2547713" y="1898542"/>
                  <a:pt x="2489061" y="1850488"/>
                  <a:pt x="2588821" y="1900369"/>
                </a:cubicBezTo>
                <a:cubicBezTo>
                  <a:pt x="2604655" y="1908286"/>
                  <a:pt x="2619366" y="1919033"/>
                  <a:pt x="2636322" y="1924120"/>
                </a:cubicBezTo>
                <a:cubicBezTo>
                  <a:pt x="2659385" y="1931039"/>
                  <a:pt x="2683884" y="1931688"/>
                  <a:pt x="2707574" y="1935995"/>
                </a:cubicBezTo>
                <a:cubicBezTo>
                  <a:pt x="2727433" y="1939606"/>
                  <a:pt x="2747284" y="1943331"/>
                  <a:pt x="2766951" y="1947870"/>
                </a:cubicBezTo>
                <a:cubicBezTo>
                  <a:pt x="2798757" y="1955210"/>
                  <a:pt x="2830286" y="1963704"/>
                  <a:pt x="2861953" y="1971621"/>
                </a:cubicBezTo>
                <a:lnTo>
                  <a:pt x="2956956" y="1995372"/>
                </a:lnTo>
                <a:cubicBezTo>
                  <a:pt x="2972790" y="1999330"/>
                  <a:pt x="2988453" y="2004046"/>
                  <a:pt x="3004457" y="2007247"/>
                </a:cubicBezTo>
                <a:lnTo>
                  <a:pt x="3063834" y="2019122"/>
                </a:lnTo>
                <a:cubicBezTo>
                  <a:pt x="3140120" y="2057266"/>
                  <a:pt x="3084014" y="2035033"/>
                  <a:pt x="3182587" y="2054748"/>
                </a:cubicBezTo>
                <a:cubicBezTo>
                  <a:pt x="3244453" y="2067121"/>
                  <a:pt x="3212901" y="2063410"/>
                  <a:pt x="3265714" y="2078499"/>
                </a:cubicBezTo>
                <a:cubicBezTo>
                  <a:pt x="3281407" y="2082983"/>
                  <a:pt x="3297212" y="2087173"/>
                  <a:pt x="3313216" y="2090374"/>
                </a:cubicBezTo>
                <a:cubicBezTo>
                  <a:pt x="3336827" y="2095096"/>
                  <a:pt x="3360778" y="2097943"/>
                  <a:pt x="3384468" y="2102250"/>
                </a:cubicBezTo>
                <a:cubicBezTo>
                  <a:pt x="3404326" y="2105861"/>
                  <a:pt x="3424052" y="2110167"/>
                  <a:pt x="3443844" y="2114125"/>
                </a:cubicBezTo>
                <a:cubicBezTo>
                  <a:pt x="3523013" y="2110167"/>
                  <a:pt x="3602109" y="2104282"/>
                  <a:pt x="3681351" y="2102250"/>
                </a:cubicBezTo>
                <a:lnTo>
                  <a:pt x="4370120" y="2090374"/>
                </a:lnTo>
                <a:cubicBezTo>
                  <a:pt x="4382631" y="2089964"/>
                  <a:pt x="4393471" y="2080954"/>
                  <a:pt x="4405746" y="2078499"/>
                </a:cubicBezTo>
                <a:cubicBezTo>
                  <a:pt x="4433193" y="2073010"/>
                  <a:pt x="4461164" y="2070582"/>
                  <a:pt x="4488873" y="2066624"/>
                </a:cubicBezTo>
                <a:cubicBezTo>
                  <a:pt x="4574751" y="2032272"/>
                  <a:pt x="4530514" y="2054697"/>
                  <a:pt x="4619501" y="1995372"/>
                </a:cubicBezTo>
                <a:lnTo>
                  <a:pt x="4655127" y="1971621"/>
                </a:lnTo>
                <a:cubicBezTo>
                  <a:pt x="4682358" y="1889933"/>
                  <a:pt x="4645111" y="1989151"/>
                  <a:pt x="4702629" y="1888494"/>
                </a:cubicBezTo>
                <a:cubicBezTo>
                  <a:pt x="4708839" y="1877626"/>
                  <a:pt x="4708906" y="1864064"/>
                  <a:pt x="4714504" y="1852868"/>
                </a:cubicBezTo>
                <a:cubicBezTo>
                  <a:pt x="4720887" y="1840102"/>
                  <a:pt x="4730338" y="1829117"/>
                  <a:pt x="4738255" y="1817242"/>
                </a:cubicBezTo>
                <a:lnTo>
                  <a:pt x="4785756" y="1674738"/>
                </a:lnTo>
                <a:lnTo>
                  <a:pt x="4797631" y="1639112"/>
                </a:lnTo>
                <a:lnTo>
                  <a:pt x="4809507" y="1603486"/>
                </a:lnTo>
                <a:cubicBezTo>
                  <a:pt x="4805548" y="1508483"/>
                  <a:pt x="4800852" y="1413509"/>
                  <a:pt x="4797631" y="1318478"/>
                </a:cubicBezTo>
                <a:cubicBezTo>
                  <a:pt x="4792935" y="1179956"/>
                  <a:pt x="4793041" y="1041252"/>
                  <a:pt x="4785756" y="902842"/>
                </a:cubicBezTo>
                <a:cubicBezTo>
                  <a:pt x="4785098" y="890342"/>
                  <a:pt x="4779479" y="878412"/>
                  <a:pt x="4773881" y="867216"/>
                </a:cubicBezTo>
                <a:cubicBezTo>
                  <a:pt x="4767498" y="854450"/>
                  <a:pt x="4759612" y="842257"/>
                  <a:pt x="4750130" y="831590"/>
                </a:cubicBezTo>
                <a:cubicBezTo>
                  <a:pt x="4727815" y="806486"/>
                  <a:pt x="4702629" y="784089"/>
                  <a:pt x="4678878" y="760338"/>
                </a:cubicBezTo>
                <a:cubicBezTo>
                  <a:pt x="4633160" y="714620"/>
                  <a:pt x="4657226" y="734028"/>
                  <a:pt x="4607626" y="700961"/>
                </a:cubicBezTo>
                <a:cubicBezTo>
                  <a:pt x="4581943" y="662437"/>
                  <a:pt x="4577511" y="650744"/>
                  <a:pt x="4536374" y="617834"/>
                </a:cubicBezTo>
                <a:cubicBezTo>
                  <a:pt x="4514084" y="600002"/>
                  <a:pt x="4485306" y="590517"/>
                  <a:pt x="4465122" y="570333"/>
                </a:cubicBezTo>
                <a:cubicBezTo>
                  <a:pt x="4432374" y="537585"/>
                  <a:pt x="4432447" y="533001"/>
                  <a:pt x="4393870" y="510956"/>
                </a:cubicBezTo>
                <a:cubicBezTo>
                  <a:pt x="4378500" y="502173"/>
                  <a:pt x="4360774" y="497495"/>
                  <a:pt x="4346369" y="487205"/>
                </a:cubicBezTo>
                <a:cubicBezTo>
                  <a:pt x="4268536" y="431609"/>
                  <a:pt x="4351537" y="465177"/>
                  <a:pt x="4275117" y="439704"/>
                </a:cubicBezTo>
                <a:cubicBezTo>
                  <a:pt x="4239336" y="415849"/>
                  <a:pt x="4234180" y="410285"/>
                  <a:pt x="4191990" y="392203"/>
                </a:cubicBezTo>
                <a:cubicBezTo>
                  <a:pt x="4180484" y="387272"/>
                  <a:pt x="4167870" y="385258"/>
                  <a:pt x="4156364" y="380327"/>
                </a:cubicBezTo>
                <a:cubicBezTo>
                  <a:pt x="4140093" y="373354"/>
                  <a:pt x="4125133" y="363550"/>
                  <a:pt x="4108862" y="356577"/>
                </a:cubicBezTo>
                <a:cubicBezTo>
                  <a:pt x="4097356" y="351646"/>
                  <a:pt x="4084178" y="350780"/>
                  <a:pt x="4073236" y="344701"/>
                </a:cubicBezTo>
                <a:cubicBezTo>
                  <a:pt x="4048284" y="330838"/>
                  <a:pt x="4025735" y="313034"/>
                  <a:pt x="4001985" y="297200"/>
                </a:cubicBezTo>
                <a:lnTo>
                  <a:pt x="3966359" y="273450"/>
                </a:lnTo>
                <a:cubicBezTo>
                  <a:pt x="3954484" y="265533"/>
                  <a:pt x="3944273" y="254212"/>
                  <a:pt x="3930733" y="249699"/>
                </a:cubicBezTo>
                <a:lnTo>
                  <a:pt x="3895107" y="237824"/>
                </a:lnTo>
                <a:cubicBezTo>
                  <a:pt x="3793007" y="169757"/>
                  <a:pt x="3922187" y="251364"/>
                  <a:pt x="3823855" y="202198"/>
                </a:cubicBezTo>
                <a:cubicBezTo>
                  <a:pt x="3811089" y="195815"/>
                  <a:pt x="3800995" y="184830"/>
                  <a:pt x="3788229" y="178447"/>
                </a:cubicBezTo>
                <a:cubicBezTo>
                  <a:pt x="3761087" y="164876"/>
                  <a:pt x="3720320" y="161470"/>
                  <a:pt x="3693226" y="154696"/>
                </a:cubicBezTo>
                <a:cubicBezTo>
                  <a:pt x="3681082" y="151660"/>
                  <a:pt x="3669475" y="146779"/>
                  <a:pt x="3657600" y="142821"/>
                </a:cubicBezTo>
                <a:cubicBezTo>
                  <a:pt x="3645725" y="134904"/>
                  <a:pt x="3635338" y="124081"/>
                  <a:pt x="3621974" y="119070"/>
                </a:cubicBezTo>
                <a:cubicBezTo>
                  <a:pt x="3603075" y="111983"/>
                  <a:pt x="3582179" y="112090"/>
                  <a:pt x="3562598" y="107195"/>
                </a:cubicBezTo>
                <a:cubicBezTo>
                  <a:pt x="3550454" y="104159"/>
                  <a:pt x="3539319" y="97378"/>
                  <a:pt x="3526972" y="95320"/>
                </a:cubicBezTo>
                <a:cubicBezTo>
                  <a:pt x="3491614" y="89427"/>
                  <a:pt x="3455579" y="88513"/>
                  <a:pt x="3420094" y="83444"/>
                </a:cubicBezTo>
                <a:cubicBezTo>
                  <a:pt x="3369951" y="76281"/>
                  <a:pt x="3359891" y="70066"/>
                  <a:pt x="3313216" y="59694"/>
                </a:cubicBezTo>
                <a:cubicBezTo>
                  <a:pt x="3293512" y="55315"/>
                  <a:pt x="3273506" y="52357"/>
                  <a:pt x="3253839" y="47818"/>
                </a:cubicBezTo>
                <a:cubicBezTo>
                  <a:pt x="3222033" y="40478"/>
                  <a:pt x="3189803" y="34391"/>
                  <a:pt x="3158836" y="24068"/>
                </a:cubicBezTo>
                <a:cubicBezTo>
                  <a:pt x="3146961" y="20109"/>
                  <a:pt x="3135602" y="13962"/>
                  <a:pt x="3123210" y="12192"/>
                </a:cubicBezTo>
                <a:cubicBezTo>
                  <a:pt x="3079927" y="6009"/>
                  <a:pt x="3073730" y="-1662"/>
                  <a:pt x="3028208" y="317"/>
                </a:cubicBezTo>
                <a:close/>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23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8550" y="1371600"/>
            <a:ext cx="7296150" cy="5429250"/>
          </a:xfrm>
          <a:prstGeom prst="rect">
            <a:avLst/>
          </a:prstGeom>
        </p:spPr>
      </p:pic>
      <p:sp>
        <p:nvSpPr>
          <p:cNvPr id="8" name="Rectangle 7"/>
          <p:cNvSpPr/>
          <p:nvPr/>
        </p:nvSpPr>
        <p:spPr>
          <a:xfrm>
            <a:off x="1524000" y="39469"/>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5135"/>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a:t>
            </a:r>
            <a:r>
              <a:rPr lang="en-US" sz="2400" b="1" dirty="0">
                <a:solidFill>
                  <a:schemeClr val="accent3">
                    <a:lumMod val="50000"/>
                  </a:schemeClr>
                </a:solidFill>
              </a:rPr>
              <a:t>structure </a:t>
            </a:r>
            <a:r>
              <a:rPr lang="en-US" sz="2400" b="1" dirty="0">
                <a:solidFill>
                  <a:schemeClr val="accent3">
                    <a:lumMod val="50000"/>
                  </a:schemeClr>
                </a:solidFill>
                <a:latin typeface="Script MT Bold" pitchFamily="66" charset="0"/>
              </a:rPr>
              <a:t> indicated by the series of arrows  (advance slide for answer)</a:t>
            </a:r>
          </a:p>
        </p:txBody>
      </p:sp>
      <p:sp>
        <p:nvSpPr>
          <p:cNvPr id="15" name="Rectangle 14"/>
          <p:cNvSpPr/>
          <p:nvPr/>
        </p:nvSpPr>
        <p:spPr>
          <a:xfrm>
            <a:off x="253065" y="1932433"/>
            <a:ext cx="2609603" cy="3416320"/>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effectLst>
                  <a:outerShdw blurRad="50800" dist="39000" dir="5460000" algn="tl">
                    <a:srgbClr val="000000">
                      <a:alpha val="38000"/>
                    </a:srgbClr>
                  </a:outerShdw>
                </a:effectLst>
              </a:rPr>
              <a:t>external elastic lamina (yep, I don’t see it either, but it’s there)</a:t>
            </a:r>
          </a:p>
        </p:txBody>
      </p:sp>
      <p:cxnSp>
        <p:nvCxnSpPr>
          <p:cNvPr id="4" name="Straight Arrow Connector 3"/>
          <p:cNvCxnSpPr/>
          <p:nvPr/>
        </p:nvCxnSpPr>
        <p:spPr>
          <a:xfrm flipV="1">
            <a:off x="4797778" y="2282880"/>
            <a:ext cx="241967" cy="64094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6016978" y="2809596"/>
            <a:ext cx="336884" cy="75769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3375378" y="1948373"/>
            <a:ext cx="167105" cy="71580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24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279117" y="205470"/>
            <a:ext cx="4433365" cy="6858000"/>
          </a:xfrm>
          <a:prstGeom prst="rect">
            <a:avLst/>
          </a:prstGeom>
        </p:spPr>
      </p:pic>
      <p:sp>
        <p:nvSpPr>
          <p:cNvPr id="8" name="Rectangle 7"/>
          <p:cNvSpPr/>
          <p:nvPr/>
        </p:nvSpPr>
        <p:spPr>
          <a:xfrm>
            <a:off x="1524000" y="39469"/>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5135"/>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a:t>
            </a:r>
          </a:p>
        </p:txBody>
      </p:sp>
      <p:sp>
        <p:nvSpPr>
          <p:cNvPr id="15" name="Rectangle 14"/>
          <p:cNvSpPr/>
          <p:nvPr/>
        </p:nvSpPr>
        <p:spPr>
          <a:xfrm>
            <a:off x="1905000" y="1403608"/>
            <a:ext cx="2286000" cy="1200329"/>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FF00"/>
                </a:solidFill>
                <a:effectLst>
                  <a:outerShdw blurRad="50800" dist="39000" dir="5460000" algn="tl">
                    <a:srgbClr val="000000">
                      <a:alpha val="38000"/>
                    </a:srgbClr>
                  </a:outerShdw>
                </a:effectLst>
              </a:rPr>
              <a:t>Muscular artery</a:t>
            </a:r>
          </a:p>
        </p:txBody>
      </p:sp>
      <p:sp>
        <p:nvSpPr>
          <p:cNvPr id="2" name="Freeform 1"/>
          <p:cNvSpPr/>
          <p:nvPr/>
        </p:nvSpPr>
        <p:spPr>
          <a:xfrm>
            <a:off x="3455357" y="1579418"/>
            <a:ext cx="4477360" cy="3764478"/>
          </a:xfrm>
          <a:custGeom>
            <a:avLst/>
            <a:gdLst>
              <a:gd name="connsiteX0" fmla="*/ 962264 w 4477360"/>
              <a:gd name="connsiteY0" fmla="*/ 213756 h 3764478"/>
              <a:gd name="connsiteX1" fmla="*/ 891012 w 4477360"/>
              <a:gd name="connsiteY1" fmla="*/ 261257 h 3764478"/>
              <a:gd name="connsiteX2" fmla="*/ 819760 w 4477360"/>
              <a:gd name="connsiteY2" fmla="*/ 285008 h 3764478"/>
              <a:gd name="connsiteX3" fmla="*/ 712882 w 4477360"/>
              <a:gd name="connsiteY3" fmla="*/ 356260 h 3764478"/>
              <a:gd name="connsiteX4" fmla="*/ 677256 w 4477360"/>
              <a:gd name="connsiteY4" fmla="*/ 380011 h 3764478"/>
              <a:gd name="connsiteX5" fmla="*/ 606004 w 4477360"/>
              <a:gd name="connsiteY5" fmla="*/ 427512 h 3764478"/>
              <a:gd name="connsiteX6" fmla="*/ 499126 w 4477360"/>
              <a:gd name="connsiteY6" fmla="*/ 522514 h 3764478"/>
              <a:gd name="connsiteX7" fmla="*/ 463500 w 4477360"/>
              <a:gd name="connsiteY7" fmla="*/ 593766 h 3764478"/>
              <a:gd name="connsiteX8" fmla="*/ 439749 w 4477360"/>
              <a:gd name="connsiteY8" fmla="*/ 629392 h 3764478"/>
              <a:gd name="connsiteX9" fmla="*/ 368498 w 4477360"/>
              <a:gd name="connsiteY9" fmla="*/ 748146 h 3764478"/>
              <a:gd name="connsiteX10" fmla="*/ 285370 w 4477360"/>
              <a:gd name="connsiteY10" fmla="*/ 855024 h 3764478"/>
              <a:gd name="connsiteX11" fmla="*/ 261620 w 4477360"/>
              <a:gd name="connsiteY11" fmla="*/ 890650 h 3764478"/>
              <a:gd name="connsiteX12" fmla="*/ 237869 w 4477360"/>
              <a:gd name="connsiteY12" fmla="*/ 938151 h 3764478"/>
              <a:gd name="connsiteX13" fmla="*/ 225994 w 4477360"/>
              <a:gd name="connsiteY13" fmla="*/ 973777 h 3764478"/>
              <a:gd name="connsiteX14" fmla="*/ 202243 w 4477360"/>
              <a:gd name="connsiteY14" fmla="*/ 1009403 h 3764478"/>
              <a:gd name="connsiteX15" fmla="*/ 178492 w 4477360"/>
              <a:gd name="connsiteY15" fmla="*/ 1092530 h 3764478"/>
              <a:gd name="connsiteX16" fmla="*/ 119116 w 4477360"/>
              <a:gd name="connsiteY16" fmla="*/ 1187533 h 3764478"/>
              <a:gd name="connsiteX17" fmla="*/ 107240 w 4477360"/>
              <a:gd name="connsiteY17" fmla="*/ 1235034 h 3764478"/>
              <a:gd name="connsiteX18" fmla="*/ 59739 w 4477360"/>
              <a:gd name="connsiteY18" fmla="*/ 1318161 h 3764478"/>
              <a:gd name="connsiteX19" fmla="*/ 35988 w 4477360"/>
              <a:gd name="connsiteY19" fmla="*/ 1389413 h 3764478"/>
              <a:gd name="connsiteX20" fmla="*/ 24113 w 4477360"/>
              <a:gd name="connsiteY20" fmla="*/ 1425039 h 3764478"/>
              <a:gd name="connsiteX21" fmla="*/ 12238 w 4477360"/>
              <a:gd name="connsiteY21" fmla="*/ 1484416 h 3764478"/>
              <a:gd name="connsiteX22" fmla="*/ 12238 w 4477360"/>
              <a:gd name="connsiteY22" fmla="*/ 1828800 h 3764478"/>
              <a:gd name="connsiteX23" fmla="*/ 47864 w 4477360"/>
              <a:gd name="connsiteY23" fmla="*/ 1935678 h 3764478"/>
              <a:gd name="connsiteX24" fmla="*/ 71614 w 4477360"/>
              <a:gd name="connsiteY24" fmla="*/ 2090057 h 3764478"/>
              <a:gd name="connsiteX25" fmla="*/ 95365 w 4477360"/>
              <a:gd name="connsiteY25" fmla="*/ 2137559 h 3764478"/>
              <a:gd name="connsiteX26" fmla="*/ 130991 w 4477360"/>
              <a:gd name="connsiteY26" fmla="*/ 2220686 h 3764478"/>
              <a:gd name="connsiteX27" fmla="*/ 166617 w 4477360"/>
              <a:gd name="connsiteY27" fmla="*/ 2315688 h 3764478"/>
              <a:gd name="connsiteX28" fmla="*/ 214118 w 4477360"/>
              <a:gd name="connsiteY28" fmla="*/ 2410691 h 3764478"/>
              <a:gd name="connsiteX29" fmla="*/ 261620 w 4477360"/>
              <a:gd name="connsiteY29" fmla="*/ 2481943 h 3764478"/>
              <a:gd name="connsiteX30" fmla="*/ 285370 w 4477360"/>
              <a:gd name="connsiteY30" fmla="*/ 2565070 h 3764478"/>
              <a:gd name="connsiteX31" fmla="*/ 320996 w 4477360"/>
              <a:gd name="connsiteY31" fmla="*/ 2648198 h 3764478"/>
              <a:gd name="connsiteX32" fmla="*/ 392248 w 4477360"/>
              <a:gd name="connsiteY32" fmla="*/ 2743200 h 3764478"/>
              <a:gd name="connsiteX33" fmla="*/ 451625 w 4477360"/>
              <a:gd name="connsiteY33" fmla="*/ 2838203 h 3764478"/>
              <a:gd name="connsiteX34" fmla="*/ 511001 w 4477360"/>
              <a:gd name="connsiteY34" fmla="*/ 2921330 h 3764478"/>
              <a:gd name="connsiteX35" fmla="*/ 546627 w 4477360"/>
              <a:gd name="connsiteY35" fmla="*/ 2956956 h 3764478"/>
              <a:gd name="connsiteX36" fmla="*/ 594129 w 4477360"/>
              <a:gd name="connsiteY36" fmla="*/ 3028208 h 3764478"/>
              <a:gd name="connsiteX37" fmla="*/ 641630 w 4477360"/>
              <a:gd name="connsiteY37" fmla="*/ 3075709 h 3764478"/>
              <a:gd name="connsiteX38" fmla="*/ 677256 w 4477360"/>
              <a:gd name="connsiteY38" fmla="*/ 3099460 h 3764478"/>
              <a:gd name="connsiteX39" fmla="*/ 760383 w 4477360"/>
              <a:gd name="connsiteY39" fmla="*/ 3182587 h 3764478"/>
              <a:gd name="connsiteX40" fmla="*/ 819760 w 4477360"/>
              <a:gd name="connsiteY40" fmla="*/ 3253839 h 3764478"/>
              <a:gd name="connsiteX41" fmla="*/ 867261 w 4477360"/>
              <a:gd name="connsiteY41" fmla="*/ 3277590 h 3764478"/>
              <a:gd name="connsiteX42" fmla="*/ 938513 w 4477360"/>
              <a:gd name="connsiteY42" fmla="*/ 3348842 h 3764478"/>
              <a:gd name="connsiteX43" fmla="*/ 1069142 w 4477360"/>
              <a:gd name="connsiteY43" fmla="*/ 3431969 h 3764478"/>
              <a:gd name="connsiteX44" fmla="*/ 1140394 w 4477360"/>
              <a:gd name="connsiteY44" fmla="*/ 3491346 h 3764478"/>
              <a:gd name="connsiteX45" fmla="*/ 1211646 w 4477360"/>
              <a:gd name="connsiteY45" fmla="*/ 3515096 h 3764478"/>
              <a:gd name="connsiteX46" fmla="*/ 1247272 w 4477360"/>
              <a:gd name="connsiteY46" fmla="*/ 3538847 h 3764478"/>
              <a:gd name="connsiteX47" fmla="*/ 1282898 w 4477360"/>
              <a:gd name="connsiteY47" fmla="*/ 3550722 h 3764478"/>
              <a:gd name="connsiteX48" fmla="*/ 1330399 w 4477360"/>
              <a:gd name="connsiteY48" fmla="*/ 3586348 h 3764478"/>
              <a:gd name="connsiteX49" fmla="*/ 1366025 w 4477360"/>
              <a:gd name="connsiteY49" fmla="*/ 3598224 h 3764478"/>
              <a:gd name="connsiteX50" fmla="*/ 1449152 w 4477360"/>
              <a:gd name="connsiteY50" fmla="*/ 3645725 h 3764478"/>
              <a:gd name="connsiteX51" fmla="*/ 1532279 w 4477360"/>
              <a:gd name="connsiteY51" fmla="*/ 3669476 h 3764478"/>
              <a:gd name="connsiteX52" fmla="*/ 1579781 w 4477360"/>
              <a:gd name="connsiteY52" fmla="*/ 3693226 h 3764478"/>
              <a:gd name="connsiteX53" fmla="*/ 1627282 w 4477360"/>
              <a:gd name="connsiteY53" fmla="*/ 3705101 h 3764478"/>
              <a:gd name="connsiteX54" fmla="*/ 1793537 w 4477360"/>
              <a:gd name="connsiteY54" fmla="*/ 3752603 h 3764478"/>
              <a:gd name="connsiteX55" fmla="*/ 1947916 w 4477360"/>
              <a:gd name="connsiteY55" fmla="*/ 3764478 h 3764478"/>
              <a:gd name="connsiteX56" fmla="*/ 2541682 w 4477360"/>
              <a:gd name="connsiteY56" fmla="*/ 3752603 h 3764478"/>
              <a:gd name="connsiteX57" fmla="*/ 2589183 w 4477360"/>
              <a:gd name="connsiteY57" fmla="*/ 3740727 h 3764478"/>
              <a:gd name="connsiteX58" fmla="*/ 2672311 w 4477360"/>
              <a:gd name="connsiteY58" fmla="*/ 3728852 h 3764478"/>
              <a:gd name="connsiteX59" fmla="*/ 2707937 w 4477360"/>
              <a:gd name="connsiteY59" fmla="*/ 3716977 h 3764478"/>
              <a:gd name="connsiteX60" fmla="*/ 2791064 w 4477360"/>
              <a:gd name="connsiteY60" fmla="*/ 3693226 h 3764478"/>
              <a:gd name="connsiteX61" fmla="*/ 2897942 w 4477360"/>
              <a:gd name="connsiteY61" fmla="*/ 3657600 h 3764478"/>
              <a:gd name="connsiteX62" fmla="*/ 2945443 w 4477360"/>
              <a:gd name="connsiteY62" fmla="*/ 3633850 h 3764478"/>
              <a:gd name="connsiteX63" fmla="*/ 3016695 w 4477360"/>
              <a:gd name="connsiteY63" fmla="*/ 3610099 h 3764478"/>
              <a:gd name="connsiteX64" fmla="*/ 3052321 w 4477360"/>
              <a:gd name="connsiteY64" fmla="*/ 3598224 h 3764478"/>
              <a:gd name="connsiteX65" fmla="*/ 3087947 w 4477360"/>
              <a:gd name="connsiteY65" fmla="*/ 3586348 h 3764478"/>
              <a:gd name="connsiteX66" fmla="*/ 3171074 w 4477360"/>
              <a:gd name="connsiteY66" fmla="*/ 3562598 h 3764478"/>
              <a:gd name="connsiteX67" fmla="*/ 3206700 w 4477360"/>
              <a:gd name="connsiteY67" fmla="*/ 3538847 h 3764478"/>
              <a:gd name="connsiteX68" fmla="*/ 3277952 w 4477360"/>
              <a:gd name="connsiteY68" fmla="*/ 3515096 h 3764478"/>
              <a:gd name="connsiteX69" fmla="*/ 3313578 w 4477360"/>
              <a:gd name="connsiteY69" fmla="*/ 3503221 h 3764478"/>
              <a:gd name="connsiteX70" fmla="*/ 3396705 w 4477360"/>
              <a:gd name="connsiteY70" fmla="*/ 3455720 h 3764478"/>
              <a:gd name="connsiteX71" fmla="*/ 3408581 w 4477360"/>
              <a:gd name="connsiteY71" fmla="*/ 3420094 h 3764478"/>
              <a:gd name="connsiteX72" fmla="*/ 3527334 w 4477360"/>
              <a:gd name="connsiteY72" fmla="*/ 3277590 h 3764478"/>
              <a:gd name="connsiteX73" fmla="*/ 3562960 w 4477360"/>
              <a:gd name="connsiteY73" fmla="*/ 3241964 h 3764478"/>
              <a:gd name="connsiteX74" fmla="*/ 3598586 w 4477360"/>
              <a:gd name="connsiteY74" fmla="*/ 3206338 h 3764478"/>
              <a:gd name="connsiteX75" fmla="*/ 3705464 w 4477360"/>
              <a:gd name="connsiteY75" fmla="*/ 3135086 h 3764478"/>
              <a:gd name="connsiteX76" fmla="*/ 3741090 w 4477360"/>
              <a:gd name="connsiteY76" fmla="*/ 3111335 h 3764478"/>
              <a:gd name="connsiteX77" fmla="*/ 3812342 w 4477360"/>
              <a:gd name="connsiteY77" fmla="*/ 3040083 h 3764478"/>
              <a:gd name="connsiteX78" fmla="*/ 3836092 w 4477360"/>
              <a:gd name="connsiteY78" fmla="*/ 3004457 h 3764478"/>
              <a:gd name="connsiteX79" fmla="*/ 3871718 w 4477360"/>
              <a:gd name="connsiteY79" fmla="*/ 2968831 h 3764478"/>
              <a:gd name="connsiteX80" fmla="*/ 3895469 w 4477360"/>
              <a:gd name="connsiteY80" fmla="*/ 2933205 h 3764478"/>
              <a:gd name="connsiteX81" fmla="*/ 3931095 w 4477360"/>
              <a:gd name="connsiteY81" fmla="*/ 2897579 h 3764478"/>
              <a:gd name="connsiteX82" fmla="*/ 3978596 w 4477360"/>
              <a:gd name="connsiteY82" fmla="*/ 2826327 h 3764478"/>
              <a:gd name="connsiteX83" fmla="*/ 4014222 w 4477360"/>
              <a:gd name="connsiteY83" fmla="*/ 2790701 h 3764478"/>
              <a:gd name="connsiteX84" fmla="*/ 4037973 w 4477360"/>
              <a:gd name="connsiteY84" fmla="*/ 2743200 h 3764478"/>
              <a:gd name="connsiteX85" fmla="*/ 4085474 w 4477360"/>
              <a:gd name="connsiteY85" fmla="*/ 2671948 h 3764478"/>
              <a:gd name="connsiteX86" fmla="*/ 4121100 w 4477360"/>
              <a:gd name="connsiteY86" fmla="*/ 2600696 h 3764478"/>
              <a:gd name="connsiteX87" fmla="*/ 4132975 w 4477360"/>
              <a:gd name="connsiteY87" fmla="*/ 2565070 h 3764478"/>
              <a:gd name="connsiteX88" fmla="*/ 4156726 w 4477360"/>
              <a:gd name="connsiteY88" fmla="*/ 2529444 h 3764478"/>
              <a:gd name="connsiteX89" fmla="*/ 4204227 w 4477360"/>
              <a:gd name="connsiteY89" fmla="*/ 2422566 h 3764478"/>
              <a:gd name="connsiteX90" fmla="*/ 4239853 w 4477360"/>
              <a:gd name="connsiteY90" fmla="*/ 2339439 h 3764478"/>
              <a:gd name="connsiteX91" fmla="*/ 4287355 w 4477360"/>
              <a:gd name="connsiteY91" fmla="*/ 2232561 h 3764478"/>
              <a:gd name="connsiteX92" fmla="*/ 4322981 w 4477360"/>
              <a:gd name="connsiteY92" fmla="*/ 2161309 h 3764478"/>
              <a:gd name="connsiteX93" fmla="*/ 4334856 w 4477360"/>
              <a:gd name="connsiteY93" fmla="*/ 2125683 h 3764478"/>
              <a:gd name="connsiteX94" fmla="*/ 4358607 w 4477360"/>
              <a:gd name="connsiteY94" fmla="*/ 2078182 h 3764478"/>
              <a:gd name="connsiteX95" fmla="*/ 4382357 w 4477360"/>
              <a:gd name="connsiteY95" fmla="*/ 2006930 h 3764478"/>
              <a:gd name="connsiteX96" fmla="*/ 4394233 w 4477360"/>
              <a:gd name="connsiteY96" fmla="*/ 1971304 h 3764478"/>
              <a:gd name="connsiteX97" fmla="*/ 4429859 w 4477360"/>
              <a:gd name="connsiteY97" fmla="*/ 1828800 h 3764478"/>
              <a:gd name="connsiteX98" fmla="*/ 4441734 w 4477360"/>
              <a:gd name="connsiteY98" fmla="*/ 1793174 h 3764478"/>
              <a:gd name="connsiteX99" fmla="*/ 4453609 w 4477360"/>
              <a:gd name="connsiteY99" fmla="*/ 1698172 h 3764478"/>
              <a:gd name="connsiteX100" fmla="*/ 4465485 w 4477360"/>
              <a:gd name="connsiteY100" fmla="*/ 1638795 h 3764478"/>
              <a:gd name="connsiteX101" fmla="*/ 4477360 w 4477360"/>
              <a:gd name="connsiteY101" fmla="*/ 1472540 h 3764478"/>
              <a:gd name="connsiteX102" fmla="*/ 4465485 w 4477360"/>
              <a:gd name="connsiteY102" fmla="*/ 1140031 h 3764478"/>
              <a:gd name="connsiteX103" fmla="*/ 4441734 w 4477360"/>
              <a:gd name="connsiteY103" fmla="*/ 1068779 h 3764478"/>
              <a:gd name="connsiteX104" fmla="*/ 4417983 w 4477360"/>
              <a:gd name="connsiteY104" fmla="*/ 997527 h 3764478"/>
              <a:gd name="connsiteX105" fmla="*/ 4370482 w 4477360"/>
              <a:gd name="connsiteY105" fmla="*/ 902525 h 3764478"/>
              <a:gd name="connsiteX106" fmla="*/ 4334856 w 4477360"/>
              <a:gd name="connsiteY106" fmla="*/ 831273 h 3764478"/>
              <a:gd name="connsiteX107" fmla="*/ 4275479 w 4477360"/>
              <a:gd name="connsiteY107" fmla="*/ 712520 h 3764478"/>
              <a:gd name="connsiteX108" fmla="*/ 4251729 w 4477360"/>
              <a:gd name="connsiteY108" fmla="*/ 676894 h 3764478"/>
              <a:gd name="connsiteX109" fmla="*/ 4180477 w 4477360"/>
              <a:gd name="connsiteY109" fmla="*/ 629392 h 3764478"/>
              <a:gd name="connsiteX110" fmla="*/ 4144851 w 4477360"/>
              <a:gd name="connsiteY110" fmla="*/ 605642 h 3764478"/>
              <a:gd name="connsiteX111" fmla="*/ 4049848 w 4477360"/>
              <a:gd name="connsiteY111" fmla="*/ 558140 h 3764478"/>
              <a:gd name="connsiteX112" fmla="*/ 4026098 w 4477360"/>
              <a:gd name="connsiteY112" fmla="*/ 522514 h 3764478"/>
              <a:gd name="connsiteX113" fmla="*/ 3978596 w 4477360"/>
              <a:gd name="connsiteY113" fmla="*/ 498764 h 3764478"/>
              <a:gd name="connsiteX114" fmla="*/ 3931095 w 4477360"/>
              <a:gd name="connsiteY114" fmla="*/ 463138 h 3764478"/>
              <a:gd name="connsiteX115" fmla="*/ 3859843 w 4477360"/>
              <a:gd name="connsiteY115" fmla="*/ 415637 h 3764478"/>
              <a:gd name="connsiteX116" fmla="*/ 3788591 w 4477360"/>
              <a:gd name="connsiteY116" fmla="*/ 391886 h 3764478"/>
              <a:gd name="connsiteX117" fmla="*/ 3717339 w 4477360"/>
              <a:gd name="connsiteY117" fmla="*/ 344385 h 3764478"/>
              <a:gd name="connsiteX118" fmla="*/ 3681713 w 4477360"/>
              <a:gd name="connsiteY118" fmla="*/ 320634 h 3764478"/>
              <a:gd name="connsiteX119" fmla="*/ 3610461 w 4477360"/>
              <a:gd name="connsiteY119" fmla="*/ 296883 h 3764478"/>
              <a:gd name="connsiteX120" fmla="*/ 3467957 w 4477360"/>
              <a:gd name="connsiteY120" fmla="*/ 225631 h 3764478"/>
              <a:gd name="connsiteX121" fmla="*/ 3420456 w 4477360"/>
              <a:gd name="connsiteY121" fmla="*/ 201881 h 3764478"/>
              <a:gd name="connsiteX122" fmla="*/ 3384830 w 4477360"/>
              <a:gd name="connsiteY122" fmla="*/ 190005 h 3764478"/>
              <a:gd name="connsiteX123" fmla="*/ 3349204 w 4477360"/>
              <a:gd name="connsiteY123" fmla="*/ 166255 h 3764478"/>
              <a:gd name="connsiteX124" fmla="*/ 3277952 w 4477360"/>
              <a:gd name="connsiteY124" fmla="*/ 142504 h 3764478"/>
              <a:gd name="connsiteX125" fmla="*/ 3147324 w 4477360"/>
              <a:gd name="connsiteY125" fmla="*/ 95003 h 3764478"/>
              <a:gd name="connsiteX126" fmla="*/ 3076072 w 4477360"/>
              <a:gd name="connsiteY126" fmla="*/ 71252 h 3764478"/>
              <a:gd name="connsiteX127" fmla="*/ 3040446 w 4477360"/>
              <a:gd name="connsiteY127" fmla="*/ 59377 h 3764478"/>
              <a:gd name="connsiteX128" fmla="*/ 2862316 w 4477360"/>
              <a:gd name="connsiteY128" fmla="*/ 35626 h 3764478"/>
              <a:gd name="connsiteX129" fmla="*/ 2814814 w 4477360"/>
              <a:gd name="connsiteY129" fmla="*/ 23751 h 3764478"/>
              <a:gd name="connsiteX130" fmla="*/ 2506056 w 4477360"/>
              <a:gd name="connsiteY130" fmla="*/ 0 h 3764478"/>
              <a:gd name="connsiteX131" fmla="*/ 1686659 w 4477360"/>
              <a:gd name="connsiteY131" fmla="*/ 23751 h 3764478"/>
              <a:gd name="connsiteX132" fmla="*/ 1461027 w 4477360"/>
              <a:gd name="connsiteY132" fmla="*/ 59377 h 3764478"/>
              <a:gd name="connsiteX133" fmla="*/ 1377900 w 4477360"/>
              <a:gd name="connsiteY133" fmla="*/ 71252 h 3764478"/>
              <a:gd name="connsiteX134" fmla="*/ 1235396 w 4477360"/>
              <a:gd name="connsiteY134" fmla="*/ 95003 h 3764478"/>
              <a:gd name="connsiteX135" fmla="*/ 1128518 w 4477360"/>
              <a:gd name="connsiteY135" fmla="*/ 118753 h 3764478"/>
              <a:gd name="connsiteX136" fmla="*/ 1057266 w 4477360"/>
              <a:gd name="connsiteY136" fmla="*/ 142504 h 3764478"/>
              <a:gd name="connsiteX137" fmla="*/ 986014 w 4477360"/>
              <a:gd name="connsiteY137" fmla="*/ 190005 h 3764478"/>
              <a:gd name="connsiteX138" fmla="*/ 962264 w 4477360"/>
              <a:gd name="connsiteY138" fmla="*/ 213756 h 3764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4477360" h="3764478">
                <a:moveTo>
                  <a:pt x="962264" y="213756"/>
                </a:moveTo>
                <a:cubicBezTo>
                  <a:pt x="946430" y="225631"/>
                  <a:pt x="916543" y="248491"/>
                  <a:pt x="891012" y="261257"/>
                </a:cubicBezTo>
                <a:cubicBezTo>
                  <a:pt x="868620" y="272453"/>
                  <a:pt x="819760" y="285008"/>
                  <a:pt x="819760" y="285008"/>
                </a:cubicBezTo>
                <a:lnTo>
                  <a:pt x="712882" y="356260"/>
                </a:lnTo>
                <a:cubicBezTo>
                  <a:pt x="701007" y="364177"/>
                  <a:pt x="687348" y="369919"/>
                  <a:pt x="677256" y="380011"/>
                </a:cubicBezTo>
                <a:cubicBezTo>
                  <a:pt x="632779" y="424488"/>
                  <a:pt x="657562" y="410326"/>
                  <a:pt x="606004" y="427512"/>
                </a:cubicBezTo>
                <a:cubicBezTo>
                  <a:pt x="524660" y="508856"/>
                  <a:pt x="562700" y="480133"/>
                  <a:pt x="499126" y="522514"/>
                </a:cubicBezTo>
                <a:cubicBezTo>
                  <a:pt x="431059" y="624614"/>
                  <a:pt x="512666" y="495434"/>
                  <a:pt x="463500" y="593766"/>
                </a:cubicBezTo>
                <a:cubicBezTo>
                  <a:pt x="457117" y="606532"/>
                  <a:pt x="446830" y="617000"/>
                  <a:pt x="439749" y="629392"/>
                </a:cubicBezTo>
                <a:cubicBezTo>
                  <a:pt x="414759" y="673126"/>
                  <a:pt x="407235" y="709409"/>
                  <a:pt x="368498" y="748146"/>
                </a:cubicBezTo>
                <a:cubicBezTo>
                  <a:pt x="312689" y="803955"/>
                  <a:pt x="342185" y="769801"/>
                  <a:pt x="285370" y="855024"/>
                </a:cubicBezTo>
                <a:cubicBezTo>
                  <a:pt x="277453" y="866899"/>
                  <a:pt x="268003" y="877885"/>
                  <a:pt x="261620" y="890650"/>
                </a:cubicBezTo>
                <a:cubicBezTo>
                  <a:pt x="253703" y="906484"/>
                  <a:pt x="244842" y="921880"/>
                  <a:pt x="237869" y="938151"/>
                </a:cubicBezTo>
                <a:cubicBezTo>
                  <a:pt x="232938" y="949657"/>
                  <a:pt x="231592" y="962581"/>
                  <a:pt x="225994" y="973777"/>
                </a:cubicBezTo>
                <a:cubicBezTo>
                  <a:pt x="219611" y="986543"/>
                  <a:pt x="210160" y="997528"/>
                  <a:pt x="202243" y="1009403"/>
                </a:cubicBezTo>
                <a:cubicBezTo>
                  <a:pt x="199291" y="1021211"/>
                  <a:pt x="186357" y="1078111"/>
                  <a:pt x="178492" y="1092530"/>
                </a:cubicBezTo>
                <a:cubicBezTo>
                  <a:pt x="160610" y="1125314"/>
                  <a:pt x="119116" y="1187533"/>
                  <a:pt x="119116" y="1187533"/>
                </a:cubicBezTo>
                <a:cubicBezTo>
                  <a:pt x="115157" y="1203367"/>
                  <a:pt x="112971" y="1219752"/>
                  <a:pt x="107240" y="1235034"/>
                </a:cubicBezTo>
                <a:cubicBezTo>
                  <a:pt x="94324" y="1269475"/>
                  <a:pt x="79429" y="1288627"/>
                  <a:pt x="59739" y="1318161"/>
                </a:cubicBezTo>
                <a:lnTo>
                  <a:pt x="35988" y="1389413"/>
                </a:lnTo>
                <a:cubicBezTo>
                  <a:pt x="32030" y="1401288"/>
                  <a:pt x="26568" y="1412764"/>
                  <a:pt x="24113" y="1425039"/>
                </a:cubicBezTo>
                <a:lnTo>
                  <a:pt x="12238" y="1484416"/>
                </a:lnTo>
                <a:cubicBezTo>
                  <a:pt x="3529" y="1615047"/>
                  <a:pt x="-10285" y="1699293"/>
                  <a:pt x="12238" y="1828800"/>
                </a:cubicBezTo>
                <a:cubicBezTo>
                  <a:pt x="18672" y="1865798"/>
                  <a:pt x="47864" y="1935678"/>
                  <a:pt x="47864" y="1935678"/>
                </a:cubicBezTo>
                <a:cubicBezTo>
                  <a:pt x="49214" y="1945129"/>
                  <a:pt x="67121" y="2075079"/>
                  <a:pt x="71614" y="2090057"/>
                </a:cubicBezTo>
                <a:cubicBezTo>
                  <a:pt x="76701" y="2107013"/>
                  <a:pt x="87448" y="2121725"/>
                  <a:pt x="95365" y="2137559"/>
                </a:cubicBezTo>
                <a:cubicBezTo>
                  <a:pt x="120079" y="2236418"/>
                  <a:pt x="89986" y="2138677"/>
                  <a:pt x="130991" y="2220686"/>
                </a:cubicBezTo>
                <a:cubicBezTo>
                  <a:pt x="215192" y="2389086"/>
                  <a:pt x="115235" y="2202646"/>
                  <a:pt x="166617" y="2315688"/>
                </a:cubicBezTo>
                <a:cubicBezTo>
                  <a:pt x="181268" y="2347920"/>
                  <a:pt x="205530" y="2376343"/>
                  <a:pt x="214118" y="2410691"/>
                </a:cubicBezTo>
                <a:cubicBezTo>
                  <a:pt x="229456" y="2472038"/>
                  <a:pt x="212414" y="2449139"/>
                  <a:pt x="261620" y="2481943"/>
                </a:cubicBezTo>
                <a:cubicBezTo>
                  <a:pt x="269537" y="2509652"/>
                  <a:pt x="277089" y="2537468"/>
                  <a:pt x="285370" y="2565070"/>
                </a:cubicBezTo>
                <a:cubicBezTo>
                  <a:pt x="294005" y="2593854"/>
                  <a:pt x="304149" y="2622927"/>
                  <a:pt x="320996" y="2648198"/>
                </a:cubicBezTo>
                <a:cubicBezTo>
                  <a:pt x="342953" y="2681134"/>
                  <a:pt x="374545" y="2707795"/>
                  <a:pt x="392248" y="2743200"/>
                </a:cubicBezTo>
                <a:cubicBezTo>
                  <a:pt x="429448" y="2817598"/>
                  <a:pt x="400238" y="2766259"/>
                  <a:pt x="451625" y="2838203"/>
                </a:cubicBezTo>
                <a:cubicBezTo>
                  <a:pt x="478480" y="2875801"/>
                  <a:pt x="477730" y="2882514"/>
                  <a:pt x="511001" y="2921330"/>
                </a:cubicBezTo>
                <a:cubicBezTo>
                  <a:pt x="521931" y="2934081"/>
                  <a:pt x="536316" y="2943699"/>
                  <a:pt x="546627" y="2956956"/>
                </a:cubicBezTo>
                <a:cubicBezTo>
                  <a:pt x="564152" y="2979488"/>
                  <a:pt x="573945" y="3008024"/>
                  <a:pt x="594129" y="3028208"/>
                </a:cubicBezTo>
                <a:cubicBezTo>
                  <a:pt x="609963" y="3044042"/>
                  <a:pt x="624629" y="3061136"/>
                  <a:pt x="641630" y="3075709"/>
                </a:cubicBezTo>
                <a:cubicBezTo>
                  <a:pt x="652466" y="3084997"/>
                  <a:pt x="666647" y="3089912"/>
                  <a:pt x="677256" y="3099460"/>
                </a:cubicBezTo>
                <a:cubicBezTo>
                  <a:pt x="706383" y="3125674"/>
                  <a:pt x="738646" y="3149982"/>
                  <a:pt x="760383" y="3182587"/>
                </a:cubicBezTo>
                <a:cubicBezTo>
                  <a:pt x="779321" y="3210994"/>
                  <a:pt x="790667" y="3233058"/>
                  <a:pt x="819760" y="3253839"/>
                </a:cubicBezTo>
                <a:cubicBezTo>
                  <a:pt x="834165" y="3264129"/>
                  <a:pt x="853438" y="3266531"/>
                  <a:pt x="867261" y="3277590"/>
                </a:cubicBezTo>
                <a:cubicBezTo>
                  <a:pt x="893489" y="3298573"/>
                  <a:pt x="909711" y="3331561"/>
                  <a:pt x="938513" y="3348842"/>
                </a:cubicBezTo>
                <a:cubicBezTo>
                  <a:pt x="970120" y="3367806"/>
                  <a:pt x="1043299" y="3410433"/>
                  <a:pt x="1069142" y="3431969"/>
                </a:cubicBezTo>
                <a:cubicBezTo>
                  <a:pt x="1092893" y="3451761"/>
                  <a:pt x="1113689" y="3475768"/>
                  <a:pt x="1140394" y="3491346"/>
                </a:cubicBezTo>
                <a:cubicBezTo>
                  <a:pt x="1162019" y="3503961"/>
                  <a:pt x="1211646" y="3515096"/>
                  <a:pt x="1211646" y="3515096"/>
                </a:cubicBezTo>
                <a:cubicBezTo>
                  <a:pt x="1223521" y="3523013"/>
                  <a:pt x="1234506" y="3532464"/>
                  <a:pt x="1247272" y="3538847"/>
                </a:cubicBezTo>
                <a:cubicBezTo>
                  <a:pt x="1258468" y="3544445"/>
                  <a:pt x="1272030" y="3544512"/>
                  <a:pt x="1282898" y="3550722"/>
                </a:cubicBezTo>
                <a:cubicBezTo>
                  <a:pt x="1300082" y="3560542"/>
                  <a:pt x="1313215" y="3576528"/>
                  <a:pt x="1330399" y="3586348"/>
                </a:cubicBezTo>
                <a:cubicBezTo>
                  <a:pt x="1341267" y="3592559"/>
                  <a:pt x="1354519" y="3593293"/>
                  <a:pt x="1366025" y="3598224"/>
                </a:cubicBezTo>
                <a:cubicBezTo>
                  <a:pt x="1511779" y="3660690"/>
                  <a:pt x="1329874" y="3586086"/>
                  <a:pt x="1449152" y="3645725"/>
                </a:cubicBezTo>
                <a:cubicBezTo>
                  <a:pt x="1477851" y="3660075"/>
                  <a:pt x="1501854" y="3658067"/>
                  <a:pt x="1532279" y="3669476"/>
                </a:cubicBezTo>
                <a:cubicBezTo>
                  <a:pt x="1548855" y="3675692"/>
                  <a:pt x="1563205" y="3687010"/>
                  <a:pt x="1579781" y="3693226"/>
                </a:cubicBezTo>
                <a:cubicBezTo>
                  <a:pt x="1595063" y="3698957"/>
                  <a:pt x="1611649" y="3700411"/>
                  <a:pt x="1627282" y="3705101"/>
                </a:cubicBezTo>
                <a:cubicBezTo>
                  <a:pt x="1673791" y="3719054"/>
                  <a:pt x="1746884" y="3749014"/>
                  <a:pt x="1793537" y="3752603"/>
                </a:cubicBezTo>
                <a:lnTo>
                  <a:pt x="1947916" y="3764478"/>
                </a:lnTo>
                <a:lnTo>
                  <a:pt x="2541682" y="3752603"/>
                </a:lnTo>
                <a:cubicBezTo>
                  <a:pt x="2557992" y="3751999"/>
                  <a:pt x="2573125" y="3743647"/>
                  <a:pt x="2589183" y="3740727"/>
                </a:cubicBezTo>
                <a:cubicBezTo>
                  <a:pt x="2616722" y="3735720"/>
                  <a:pt x="2644602" y="3732810"/>
                  <a:pt x="2672311" y="3728852"/>
                </a:cubicBezTo>
                <a:cubicBezTo>
                  <a:pt x="2684186" y="3724894"/>
                  <a:pt x="2695901" y="3720416"/>
                  <a:pt x="2707937" y="3716977"/>
                </a:cubicBezTo>
                <a:cubicBezTo>
                  <a:pt x="2725687" y="3711905"/>
                  <a:pt x="2772086" y="3702715"/>
                  <a:pt x="2791064" y="3693226"/>
                </a:cubicBezTo>
                <a:cubicBezTo>
                  <a:pt x="2874556" y="3651481"/>
                  <a:pt x="2765658" y="3679649"/>
                  <a:pt x="2897942" y="3657600"/>
                </a:cubicBezTo>
                <a:cubicBezTo>
                  <a:pt x="2913776" y="3649683"/>
                  <a:pt x="2929007" y="3640425"/>
                  <a:pt x="2945443" y="3633850"/>
                </a:cubicBezTo>
                <a:cubicBezTo>
                  <a:pt x="2968688" y="3624552"/>
                  <a:pt x="2992944" y="3618016"/>
                  <a:pt x="3016695" y="3610099"/>
                </a:cubicBezTo>
                <a:lnTo>
                  <a:pt x="3052321" y="3598224"/>
                </a:lnTo>
                <a:cubicBezTo>
                  <a:pt x="3064196" y="3594265"/>
                  <a:pt x="3075803" y="3589384"/>
                  <a:pt x="3087947" y="3586348"/>
                </a:cubicBezTo>
                <a:cubicBezTo>
                  <a:pt x="3147592" y="3571437"/>
                  <a:pt x="3119965" y="3579634"/>
                  <a:pt x="3171074" y="3562598"/>
                </a:cubicBezTo>
                <a:cubicBezTo>
                  <a:pt x="3182949" y="3554681"/>
                  <a:pt x="3193658" y="3544644"/>
                  <a:pt x="3206700" y="3538847"/>
                </a:cubicBezTo>
                <a:cubicBezTo>
                  <a:pt x="3229578" y="3528679"/>
                  <a:pt x="3254201" y="3523013"/>
                  <a:pt x="3277952" y="3515096"/>
                </a:cubicBezTo>
                <a:cubicBezTo>
                  <a:pt x="3289827" y="3511138"/>
                  <a:pt x="3302382" y="3508819"/>
                  <a:pt x="3313578" y="3503221"/>
                </a:cubicBezTo>
                <a:cubicBezTo>
                  <a:pt x="3373844" y="3473087"/>
                  <a:pt x="3346349" y="3489289"/>
                  <a:pt x="3396705" y="3455720"/>
                </a:cubicBezTo>
                <a:cubicBezTo>
                  <a:pt x="3400664" y="3443845"/>
                  <a:pt x="3402502" y="3431036"/>
                  <a:pt x="3408581" y="3420094"/>
                </a:cubicBezTo>
                <a:cubicBezTo>
                  <a:pt x="3449915" y="3345693"/>
                  <a:pt x="3465078" y="3339846"/>
                  <a:pt x="3527334" y="3277590"/>
                </a:cubicBezTo>
                <a:lnTo>
                  <a:pt x="3562960" y="3241964"/>
                </a:lnTo>
                <a:cubicBezTo>
                  <a:pt x="3574835" y="3230089"/>
                  <a:pt x="3584612" y="3215654"/>
                  <a:pt x="3598586" y="3206338"/>
                </a:cubicBezTo>
                <a:lnTo>
                  <a:pt x="3705464" y="3135086"/>
                </a:lnTo>
                <a:lnTo>
                  <a:pt x="3741090" y="3111335"/>
                </a:lnTo>
                <a:cubicBezTo>
                  <a:pt x="3797061" y="3027376"/>
                  <a:pt x="3723963" y="3128462"/>
                  <a:pt x="3812342" y="3040083"/>
                </a:cubicBezTo>
                <a:cubicBezTo>
                  <a:pt x="3822434" y="3029991"/>
                  <a:pt x="3826955" y="3015421"/>
                  <a:pt x="3836092" y="3004457"/>
                </a:cubicBezTo>
                <a:cubicBezTo>
                  <a:pt x="3846843" y="2991555"/>
                  <a:pt x="3860967" y="2981733"/>
                  <a:pt x="3871718" y="2968831"/>
                </a:cubicBezTo>
                <a:cubicBezTo>
                  <a:pt x="3880855" y="2957867"/>
                  <a:pt x="3886332" y="2944169"/>
                  <a:pt x="3895469" y="2933205"/>
                </a:cubicBezTo>
                <a:cubicBezTo>
                  <a:pt x="3906220" y="2920303"/>
                  <a:pt x="3920784" y="2910836"/>
                  <a:pt x="3931095" y="2897579"/>
                </a:cubicBezTo>
                <a:cubicBezTo>
                  <a:pt x="3948620" y="2875047"/>
                  <a:pt x="3958412" y="2846511"/>
                  <a:pt x="3978596" y="2826327"/>
                </a:cubicBezTo>
                <a:cubicBezTo>
                  <a:pt x="3990471" y="2814452"/>
                  <a:pt x="4004460" y="2804367"/>
                  <a:pt x="4014222" y="2790701"/>
                </a:cubicBezTo>
                <a:cubicBezTo>
                  <a:pt x="4024512" y="2776296"/>
                  <a:pt x="4028865" y="2758380"/>
                  <a:pt x="4037973" y="2743200"/>
                </a:cubicBezTo>
                <a:cubicBezTo>
                  <a:pt x="4052659" y="2718723"/>
                  <a:pt x="4076448" y="2699028"/>
                  <a:pt x="4085474" y="2671948"/>
                </a:cubicBezTo>
                <a:cubicBezTo>
                  <a:pt x="4101862" y="2622782"/>
                  <a:pt x="4090405" y="2646737"/>
                  <a:pt x="4121100" y="2600696"/>
                </a:cubicBezTo>
                <a:cubicBezTo>
                  <a:pt x="4125058" y="2588821"/>
                  <a:pt x="4127377" y="2576266"/>
                  <a:pt x="4132975" y="2565070"/>
                </a:cubicBezTo>
                <a:cubicBezTo>
                  <a:pt x="4139358" y="2552304"/>
                  <a:pt x="4150929" y="2542486"/>
                  <a:pt x="4156726" y="2529444"/>
                </a:cubicBezTo>
                <a:cubicBezTo>
                  <a:pt x="4213257" y="2402251"/>
                  <a:pt x="4150476" y="2503195"/>
                  <a:pt x="4204227" y="2422566"/>
                </a:cubicBezTo>
                <a:cubicBezTo>
                  <a:pt x="4235643" y="2296909"/>
                  <a:pt x="4192990" y="2444882"/>
                  <a:pt x="4239853" y="2339439"/>
                </a:cubicBezTo>
                <a:cubicBezTo>
                  <a:pt x="4296378" y="2212256"/>
                  <a:pt x="4233606" y="2313184"/>
                  <a:pt x="4287355" y="2232561"/>
                </a:cubicBezTo>
                <a:cubicBezTo>
                  <a:pt x="4317203" y="2143014"/>
                  <a:pt x="4276940" y="2253392"/>
                  <a:pt x="4322981" y="2161309"/>
                </a:cubicBezTo>
                <a:cubicBezTo>
                  <a:pt x="4328579" y="2150113"/>
                  <a:pt x="4329925" y="2137189"/>
                  <a:pt x="4334856" y="2125683"/>
                </a:cubicBezTo>
                <a:cubicBezTo>
                  <a:pt x="4341829" y="2109412"/>
                  <a:pt x="4352032" y="2094619"/>
                  <a:pt x="4358607" y="2078182"/>
                </a:cubicBezTo>
                <a:cubicBezTo>
                  <a:pt x="4367905" y="2054937"/>
                  <a:pt x="4374440" y="2030681"/>
                  <a:pt x="4382357" y="2006930"/>
                </a:cubicBezTo>
                <a:lnTo>
                  <a:pt x="4394233" y="1971304"/>
                </a:lnTo>
                <a:cubicBezTo>
                  <a:pt x="4410224" y="1875355"/>
                  <a:pt x="4398493" y="1922897"/>
                  <a:pt x="4429859" y="1828800"/>
                </a:cubicBezTo>
                <a:lnTo>
                  <a:pt x="4441734" y="1793174"/>
                </a:lnTo>
                <a:cubicBezTo>
                  <a:pt x="4445692" y="1761507"/>
                  <a:pt x="4448756" y="1729715"/>
                  <a:pt x="4453609" y="1698172"/>
                </a:cubicBezTo>
                <a:cubicBezTo>
                  <a:pt x="4456678" y="1678222"/>
                  <a:pt x="4463372" y="1658868"/>
                  <a:pt x="4465485" y="1638795"/>
                </a:cubicBezTo>
                <a:cubicBezTo>
                  <a:pt x="4471301" y="1583541"/>
                  <a:pt x="4473402" y="1527958"/>
                  <a:pt x="4477360" y="1472540"/>
                </a:cubicBezTo>
                <a:cubicBezTo>
                  <a:pt x="4473402" y="1361704"/>
                  <a:pt x="4475233" y="1250509"/>
                  <a:pt x="4465485" y="1140031"/>
                </a:cubicBezTo>
                <a:cubicBezTo>
                  <a:pt x="4463285" y="1115092"/>
                  <a:pt x="4449651" y="1092530"/>
                  <a:pt x="4441734" y="1068779"/>
                </a:cubicBezTo>
                <a:lnTo>
                  <a:pt x="4417983" y="997527"/>
                </a:lnTo>
                <a:cubicBezTo>
                  <a:pt x="4402149" y="965860"/>
                  <a:pt x="4381678" y="936113"/>
                  <a:pt x="4370482" y="902525"/>
                </a:cubicBezTo>
                <a:cubicBezTo>
                  <a:pt x="4354094" y="853359"/>
                  <a:pt x="4365551" y="877314"/>
                  <a:pt x="4334856" y="831273"/>
                </a:cubicBezTo>
                <a:cubicBezTo>
                  <a:pt x="4316058" y="756078"/>
                  <a:pt x="4332035" y="797354"/>
                  <a:pt x="4275479" y="712520"/>
                </a:cubicBezTo>
                <a:cubicBezTo>
                  <a:pt x="4267562" y="700645"/>
                  <a:pt x="4263604" y="684811"/>
                  <a:pt x="4251729" y="676894"/>
                </a:cubicBezTo>
                <a:lnTo>
                  <a:pt x="4180477" y="629392"/>
                </a:lnTo>
                <a:lnTo>
                  <a:pt x="4144851" y="605642"/>
                </a:lnTo>
                <a:cubicBezTo>
                  <a:pt x="4090883" y="524691"/>
                  <a:pt x="4163623" y="615029"/>
                  <a:pt x="4049848" y="558140"/>
                </a:cubicBezTo>
                <a:cubicBezTo>
                  <a:pt x="4037083" y="551757"/>
                  <a:pt x="4037062" y="531651"/>
                  <a:pt x="4026098" y="522514"/>
                </a:cubicBezTo>
                <a:cubicBezTo>
                  <a:pt x="4012498" y="511181"/>
                  <a:pt x="3993608" y="508146"/>
                  <a:pt x="3978596" y="498764"/>
                </a:cubicBezTo>
                <a:cubicBezTo>
                  <a:pt x="3961812" y="488274"/>
                  <a:pt x="3947309" y="474488"/>
                  <a:pt x="3931095" y="463138"/>
                </a:cubicBezTo>
                <a:cubicBezTo>
                  <a:pt x="3907710" y="446769"/>
                  <a:pt x="3886923" y="424664"/>
                  <a:pt x="3859843" y="415637"/>
                </a:cubicBezTo>
                <a:lnTo>
                  <a:pt x="3788591" y="391886"/>
                </a:lnTo>
                <a:cubicBezTo>
                  <a:pt x="3721055" y="324350"/>
                  <a:pt x="3786085" y="378758"/>
                  <a:pt x="3717339" y="344385"/>
                </a:cubicBezTo>
                <a:cubicBezTo>
                  <a:pt x="3704573" y="338002"/>
                  <a:pt x="3694755" y="326431"/>
                  <a:pt x="3681713" y="320634"/>
                </a:cubicBezTo>
                <a:cubicBezTo>
                  <a:pt x="3658835" y="310466"/>
                  <a:pt x="3631292" y="310770"/>
                  <a:pt x="3610461" y="296883"/>
                </a:cubicBezTo>
                <a:cubicBezTo>
                  <a:pt x="3406277" y="160761"/>
                  <a:pt x="3664608" y="323955"/>
                  <a:pt x="3467957" y="225631"/>
                </a:cubicBezTo>
                <a:cubicBezTo>
                  <a:pt x="3452123" y="217714"/>
                  <a:pt x="3436727" y="208854"/>
                  <a:pt x="3420456" y="201881"/>
                </a:cubicBezTo>
                <a:cubicBezTo>
                  <a:pt x="3408950" y="196950"/>
                  <a:pt x="3396026" y="195603"/>
                  <a:pt x="3384830" y="190005"/>
                </a:cubicBezTo>
                <a:cubicBezTo>
                  <a:pt x="3372065" y="183622"/>
                  <a:pt x="3362246" y="172051"/>
                  <a:pt x="3349204" y="166255"/>
                </a:cubicBezTo>
                <a:cubicBezTo>
                  <a:pt x="3326326" y="156087"/>
                  <a:pt x="3277952" y="142504"/>
                  <a:pt x="3277952" y="142504"/>
                </a:cubicBezTo>
                <a:cubicBezTo>
                  <a:pt x="3203267" y="92713"/>
                  <a:pt x="3283387" y="140358"/>
                  <a:pt x="3147324" y="95003"/>
                </a:cubicBezTo>
                <a:lnTo>
                  <a:pt x="3076072" y="71252"/>
                </a:lnTo>
                <a:cubicBezTo>
                  <a:pt x="3064197" y="67294"/>
                  <a:pt x="3052867" y="60930"/>
                  <a:pt x="3040446" y="59377"/>
                </a:cubicBezTo>
                <a:cubicBezTo>
                  <a:pt x="3007376" y="55243"/>
                  <a:pt x="2898358" y="42179"/>
                  <a:pt x="2862316" y="35626"/>
                </a:cubicBezTo>
                <a:cubicBezTo>
                  <a:pt x="2846258" y="32706"/>
                  <a:pt x="2831054" y="25375"/>
                  <a:pt x="2814814" y="23751"/>
                </a:cubicBezTo>
                <a:cubicBezTo>
                  <a:pt x="2712103" y="13480"/>
                  <a:pt x="2506056" y="0"/>
                  <a:pt x="2506056" y="0"/>
                </a:cubicBezTo>
                <a:cubicBezTo>
                  <a:pt x="2166926" y="6281"/>
                  <a:pt x="1977448" y="-481"/>
                  <a:pt x="1686659" y="23751"/>
                </a:cubicBezTo>
                <a:cubicBezTo>
                  <a:pt x="1477052" y="41218"/>
                  <a:pt x="1685438" y="27319"/>
                  <a:pt x="1461027" y="59377"/>
                </a:cubicBezTo>
                <a:cubicBezTo>
                  <a:pt x="1433318" y="63335"/>
                  <a:pt x="1405509" y="66651"/>
                  <a:pt x="1377900" y="71252"/>
                </a:cubicBezTo>
                <a:cubicBezTo>
                  <a:pt x="1169471" y="105989"/>
                  <a:pt x="1507146" y="56180"/>
                  <a:pt x="1235396" y="95003"/>
                </a:cubicBezTo>
                <a:cubicBezTo>
                  <a:pt x="1133459" y="128981"/>
                  <a:pt x="1295731" y="76950"/>
                  <a:pt x="1128518" y="118753"/>
                </a:cubicBezTo>
                <a:cubicBezTo>
                  <a:pt x="1104230" y="124825"/>
                  <a:pt x="1057266" y="142504"/>
                  <a:pt x="1057266" y="142504"/>
                </a:cubicBezTo>
                <a:lnTo>
                  <a:pt x="986014" y="190005"/>
                </a:lnTo>
                <a:cubicBezTo>
                  <a:pt x="947094" y="215951"/>
                  <a:pt x="978098" y="201881"/>
                  <a:pt x="962264" y="213756"/>
                </a:cubicBezTo>
                <a:close/>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68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927260" y="358740"/>
            <a:ext cx="5137079" cy="6858000"/>
          </a:xfrm>
          <a:prstGeom prst="rect">
            <a:avLst/>
          </a:prstGeom>
        </p:spPr>
      </p:pic>
      <p:sp>
        <p:nvSpPr>
          <p:cNvPr id="8" name="Rectangle 7"/>
          <p:cNvSpPr/>
          <p:nvPr/>
        </p:nvSpPr>
        <p:spPr>
          <a:xfrm>
            <a:off x="1524000" y="39469"/>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5135"/>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a:t>
            </a:r>
          </a:p>
        </p:txBody>
      </p:sp>
      <p:sp>
        <p:nvSpPr>
          <p:cNvPr id="15" name="Rectangle 14"/>
          <p:cNvSpPr/>
          <p:nvPr/>
        </p:nvSpPr>
        <p:spPr>
          <a:xfrm>
            <a:off x="2743200" y="2771899"/>
            <a:ext cx="2894511" cy="1200329"/>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C00000"/>
                </a:solidFill>
                <a:effectLst>
                  <a:outerShdw blurRad="50800" dist="39000" dir="5460000" algn="tl">
                    <a:srgbClr val="000000">
                      <a:alpha val="38000"/>
                    </a:srgbClr>
                  </a:outerShdw>
                </a:effectLst>
              </a:rPr>
              <a:t>fenestrated</a:t>
            </a:r>
            <a:r>
              <a:rPr lang="en-US" sz="3600" b="1" dirty="0">
                <a:ln w="11430"/>
                <a:solidFill>
                  <a:srgbClr val="C00000"/>
                </a:solidFill>
                <a:effectLst>
                  <a:outerShdw blurRad="50800" dist="39000" dir="5460000" algn="tl">
                    <a:srgbClr val="000000">
                      <a:alpha val="38000"/>
                    </a:srgbClr>
                  </a:outerShdw>
                </a:effectLst>
                <a:latin typeface="+mn-lt"/>
              </a:rPr>
              <a:t> capillary</a:t>
            </a:r>
          </a:p>
        </p:txBody>
      </p:sp>
      <p:sp>
        <p:nvSpPr>
          <p:cNvPr id="3" name="Freeform 2"/>
          <p:cNvSpPr/>
          <p:nvPr/>
        </p:nvSpPr>
        <p:spPr>
          <a:xfrm>
            <a:off x="1281827" y="1217473"/>
            <a:ext cx="5560462" cy="4833995"/>
          </a:xfrm>
          <a:custGeom>
            <a:avLst/>
            <a:gdLst>
              <a:gd name="connsiteX0" fmla="*/ 1817633 w 5560462"/>
              <a:gd name="connsiteY0" fmla="*/ 24488 h 4833995"/>
              <a:gd name="connsiteX1" fmla="*/ 1687004 w 5560462"/>
              <a:gd name="connsiteY1" fmla="*/ 71989 h 4833995"/>
              <a:gd name="connsiteX2" fmla="*/ 1639503 w 5560462"/>
              <a:gd name="connsiteY2" fmla="*/ 83865 h 4833995"/>
              <a:gd name="connsiteX3" fmla="*/ 1556376 w 5560462"/>
              <a:gd name="connsiteY3" fmla="*/ 131366 h 4833995"/>
              <a:gd name="connsiteX4" fmla="*/ 1520750 w 5560462"/>
              <a:gd name="connsiteY4" fmla="*/ 143241 h 4833995"/>
              <a:gd name="connsiteX5" fmla="*/ 1401996 w 5560462"/>
              <a:gd name="connsiteY5" fmla="*/ 202618 h 4833995"/>
              <a:gd name="connsiteX6" fmla="*/ 1366370 w 5560462"/>
              <a:gd name="connsiteY6" fmla="*/ 226369 h 4833995"/>
              <a:gd name="connsiteX7" fmla="*/ 1330744 w 5560462"/>
              <a:gd name="connsiteY7" fmla="*/ 261995 h 4833995"/>
              <a:gd name="connsiteX8" fmla="*/ 1295118 w 5560462"/>
              <a:gd name="connsiteY8" fmla="*/ 273870 h 4833995"/>
              <a:gd name="connsiteX9" fmla="*/ 1235742 w 5560462"/>
              <a:gd name="connsiteY9" fmla="*/ 297621 h 4833995"/>
              <a:gd name="connsiteX10" fmla="*/ 1164490 w 5560462"/>
              <a:gd name="connsiteY10" fmla="*/ 356997 h 4833995"/>
              <a:gd name="connsiteX11" fmla="*/ 1128864 w 5560462"/>
              <a:gd name="connsiteY11" fmla="*/ 368872 h 4833995"/>
              <a:gd name="connsiteX12" fmla="*/ 1057612 w 5560462"/>
              <a:gd name="connsiteY12" fmla="*/ 416374 h 4833995"/>
              <a:gd name="connsiteX13" fmla="*/ 962609 w 5560462"/>
              <a:gd name="connsiteY13" fmla="*/ 487626 h 4833995"/>
              <a:gd name="connsiteX14" fmla="*/ 926983 w 5560462"/>
              <a:gd name="connsiteY14" fmla="*/ 511376 h 4833995"/>
              <a:gd name="connsiteX15" fmla="*/ 855731 w 5560462"/>
              <a:gd name="connsiteY15" fmla="*/ 570753 h 4833995"/>
              <a:gd name="connsiteX16" fmla="*/ 831981 w 5560462"/>
              <a:gd name="connsiteY16" fmla="*/ 606379 h 4833995"/>
              <a:gd name="connsiteX17" fmla="*/ 796355 w 5560462"/>
              <a:gd name="connsiteY17" fmla="*/ 630130 h 4833995"/>
              <a:gd name="connsiteX18" fmla="*/ 748854 w 5560462"/>
              <a:gd name="connsiteY18" fmla="*/ 701382 h 4833995"/>
              <a:gd name="connsiteX19" fmla="*/ 725103 w 5560462"/>
              <a:gd name="connsiteY19" fmla="*/ 737008 h 4833995"/>
              <a:gd name="connsiteX20" fmla="*/ 689477 w 5560462"/>
              <a:gd name="connsiteY20" fmla="*/ 760758 h 4833995"/>
              <a:gd name="connsiteX21" fmla="*/ 665726 w 5560462"/>
              <a:gd name="connsiteY21" fmla="*/ 796384 h 4833995"/>
              <a:gd name="connsiteX22" fmla="*/ 653851 w 5560462"/>
              <a:gd name="connsiteY22" fmla="*/ 832010 h 4833995"/>
              <a:gd name="connsiteX23" fmla="*/ 606350 w 5560462"/>
              <a:gd name="connsiteY23" fmla="*/ 903262 h 4833995"/>
              <a:gd name="connsiteX24" fmla="*/ 558848 w 5560462"/>
              <a:gd name="connsiteY24" fmla="*/ 974514 h 4833995"/>
              <a:gd name="connsiteX25" fmla="*/ 535098 w 5560462"/>
              <a:gd name="connsiteY25" fmla="*/ 1010140 h 4833995"/>
              <a:gd name="connsiteX26" fmla="*/ 487596 w 5560462"/>
              <a:gd name="connsiteY26" fmla="*/ 1093267 h 4833995"/>
              <a:gd name="connsiteX27" fmla="*/ 475721 w 5560462"/>
              <a:gd name="connsiteY27" fmla="*/ 1128893 h 4833995"/>
              <a:gd name="connsiteX28" fmla="*/ 428220 w 5560462"/>
              <a:gd name="connsiteY28" fmla="*/ 1223896 h 4833995"/>
              <a:gd name="connsiteX29" fmla="*/ 404469 w 5560462"/>
              <a:gd name="connsiteY29" fmla="*/ 1295148 h 4833995"/>
              <a:gd name="connsiteX30" fmla="*/ 392594 w 5560462"/>
              <a:gd name="connsiteY30" fmla="*/ 1330774 h 4833995"/>
              <a:gd name="connsiteX31" fmla="*/ 345092 w 5560462"/>
              <a:gd name="connsiteY31" fmla="*/ 1425776 h 4833995"/>
              <a:gd name="connsiteX32" fmla="*/ 297591 w 5560462"/>
              <a:gd name="connsiteY32" fmla="*/ 1532654 h 4833995"/>
              <a:gd name="connsiteX33" fmla="*/ 273841 w 5560462"/>
              <a:gd name="connsiteY33" fmla="*/ 1603906 h 4833995"/>
              <a:gd name="connsiteX34" fmla="*/ 226339 w 5560462"/>
              <a:gd name="connsiteY34" fmla="*/ 1687033 h 4833995"/>
              <a:gd name="connsiteX35" fmla="*/ 178838 w 5560462"/>
              <a:gd name="connsiteY35" fmla="*/ 1793911 h 4833995"/>
              <a:gd name="connsiteX36" fmla="*/ 155087 w 5560462"/>
              <a:gd name="connsiteY36" fmla="*/ 1888914 h 4833995"/>
              <a:gd name="connsiteX37" fmla="*/ 143212 w 5560462"/>
              <a:gd name="connsiteY37" fmla="*/ 1936415 h 4833995"/>
              <a:gd name="connsiteX38" fmla="*/ 131337 w 5560462"/>
              <a:gd name="connsiteY38" fmla="*/ 1972041 h 4833995"/>
              <a:gd name="connsiteX39" fmla="*/ 119461 w 5560462"/>
              <a:gd name="connsiteY39" fmla="*/ 2031418 h 4833995"/>
              <a:gd name="connsiteX40" fmla="*/ 95711 w 5560462"/>
              <a:gd name="connsiteY40" fmla="*/ 2067044 h 4833995"/>
              <a:gd name="connsiteX41" fmla="*/ 71960 w 5560462"/>
              <a:gd name="connsiteY41" fmla="*/ 2162046 h 4833995"/>
              <a:gd name="connsiteX42" fmla="*/ 48209 w 5560462"/>
              <a:gd name="connsiteY42" fmla="*/ 2233298 h 4833995"/>
              <a:gd name="connsiteX43" fmla="*/ 24459 w 5560462"/>
              <a:gd name="connsiteY43" fmla="*/ 2328301 h 4833995"/>
              <a:gd name="connsiteX44" fmla="*/ 12583 w 5560462"/>
              <a:gd name="connsiteY44" fmla="*/ 2375802 h 4833995"/>
              <a:gd name="connsiteX45" fmla="*/ 12583 w 5560462"/>
              <a:gd name="connsiteY45" fmla="*/ 2827065 h 4833995"/>
              <a:gd name="connsiteX46" fmla="*/ 24459 w 5560462"/>
              <a:gd name="connsiteY46" fmla="*/ 2933943 h 4833995"/>
              <a:gd name="connsiteX47" fmla="*/ 48209 w 5560462"/>
              <a:gd name="connsiteY47" fmla="*/ 3028945 h 4833995"/>
              <a:gd name="connsiteX48" fmla="*/ 60085 w 5560462"/>
              <a:gd name="connsiteY48" fmla="*/ 3100197 h 4833995"/>
              <a:gd name="connsiteX49" fmla="*/ 95711 w 5560462"/>
              <a:gd name="connsiteY49" fmla="*/ 3135823 h 4833995"/>
              <a:gd name="connsiteX50" fmla="*/ 131337 w 5560462"/>
              <a:gd name="connsiteY50" fmla="*/ 3290202 h 4833995"/>
              <a:gd name="connsiteX51" fmla="*/ 155087 w 5560462"/>
              <a:gd name="connsiteY51" fmla="*/ 3325828 h 4833995"/>
              <a:gd name="connsiteX52" fmla="*/ 190713 w 5560462"/>
              <a:gd name="connsiteY52" fmla="*/ 3397080 h 4833995"/>
              <a:gd name="connsiteX53" fmla="*/ 226339 w 5560462"/>
              <a:gd name="connsiteY53" fmla="*/ 3480208 h 4833995"/>
              <a:gd name="connsiteX54" fmla="*/ 250090 w 5560462"/>
              <a:gd name="connsiteY54" fmla="*/ 3551459 h 4833995"/>
              <a:gd name="connsiteX55" fmla="*/ 297591 w 5560462"/>
              <a:gd name="connsiteY55" fmla="*/ 3622711 h 4833995"/>
              <a:gd name="connsiteX56" fmla="*/ 309467 w 5560462"/>
              <a:gd name="connsiteY56" fmla="*/ 3658337 h 4833995"/>
              <a:gd name="connsiteX57" fmla="*/ 321342 w 5560462"/>
              <a:gd name="connsiteY57" fmla="*/ 3705839 h 4833995"/>
              <a:gd name="connsiteX58" fmla="*/ 392594 w 5560462"/>
              <a:gd name="connsiteY58" fmla="*/ 3812717 h 4833995"/>
              <a:gd name="connsiteX59" fmla="*/ 416344 w 5560462"/>
              <a:gd name="connsiteY59" fmla="*/ 3848343 h 4833995"/>
              <a:gd name="connsiteX60" fmla="*/ 428220 w 5560462"/>
              <a:gd name="connsiteY60" fmla="*/ 3883969 h 4833995"/>
              <a:gd name="connsiteX61" fmla="*/ 463846 w 5560462"/>
              <a:gd name="connsiteY61" fmla="*/ 3907719 h 4833995"/>
              <a:gd name="connsiteX62" fmla="*/ 535098 w 5560462"/>
              <a:gd name="connsiteY62" fmla="*/ 4014597 h 4833995"/>
              <a:gd name="connsiteX63" fmla="*/ 558848 w 5560462"/>
              <a:gd name="connsiteY63" fmla="*/ 4050223 h 4833995"/>
              <a:gd name="connsiteX64" fmla="*/ 594474 w 5560462"/>
              <a:gd name="connsiteY64" fmla="*/ 4073974 h 4833995"/>
              <a:gd name="connsiteX65" fmla="*/ 641976 w 5560462"/>
              <a:gd name="connsiteY65" fmla="*/ 4145226 h 4833995"/>
              <a:gd name="connsiteX66" fmla="*/ 665726 w 5560462"/>
              <a:gd name="connsiteY66" fmla="*/ 4180852 h 4833995"/>
              <a:gd name="connsiteX67" fmla="*/ 772604 w 5560462"/>
              <a:gd name="connsiteY67" fmla="*/ 4275854 h 4833995"/>
              <a:gd name="connsiteX68" fmla="*/ 831981 w 5560462"/>
              <a:gd name="connsiteY68" fmla="*/ 4347106 h 4833995"/>
              <a:gd name="connsiteX69" fmla="*/ 903233 w 5560462"/>
              <a:gd name="connsiteY69" fmla="*/ 4394608 h 4833995"/>
              <a:gd name="connsiteX70" fmla="*/ 938859 w 5560462"/>
              <a:gd name="connsiteY70" fmla="*/ 4418358 h 4833995"/>
              <a:gd name="connsiteX71" fmla="*/ 1021986 w 5560462"/>
              <a:gd name="connsiteY71" fmla="*/ 4477735 h 4833995"/>
              <a:gd name="connsiteX72" fmla="*/ 1093238 w 5560462"/>
              <a:gd name="connsiteY72" fmla="*/ 4525236 h 4833995"/>
              <a:gd name="connsiteX73" fmla="*/ 1164490 w 5560462"/>
              <a:gd name="connsiteY73" fmla="*/ 4548987 h 4833995"/>
              <a:gd name="connsiteX74" fmla="*/ 1200116 w 5560462"/>
              <a:gd name="connsiteY74" fmla="*/ 4572737 h 4833995"/>
              <a:gd name="connsiteX75" fmla="*/ 1259492 w 5560462"/>
              <a:gd name="connsiteY75" fmla="*/ 4584613 h 4833995"/>
              <a:gd name="connsiteX76" fmla="*/ 1330744 w 5560462"/>
              <a:gd name="connsiteY76" fmla="*/ 4608363 h 4833995"/>
              <a:gd name="connsiteX77" fmla="*/ 1473248 w 5560462"/>
              <a:gd name="connsiteY77" fmla="*/ 4655865 h 4833995"/>
              <a:gd name="connsiteX78" fmla="*/ 1544500 w 5560462"/>
              <a:gd name="connsiteY78" fmla="*/ 4679615 h 4833995"/>
              <a:gd name="connsiteX79" fmla="*/ 1580126 w 5560462"/>
              <a:gd name="connsiteY79" fmla="*/ 4691491 h 4833995"/>
              <a:gd name="connsiteX80" fmla="*/ 1687004 w 5560462"/>
              <a:gd name="connsiteY80" fmla="*/ 4738992 h 4833995"/>
              <a:gd name="connsiteX81" fmla="*/ 1770131 w 5560462"/>
              <a:gd name="connsiteY81" fmla="*/ 4762743 h 4833995"/>
              <a:gd name="connsiteX82" fmla="*/ 1912635 w 5560462"/>
              <a:gd name="connsiteY82" fmla="*/ 4774618 h 4833995"/>
              <a:gd name="connsiteX83" fmla="*/ 2078890 w 5560462"/>
              <a:gd name="connsiteY83" fmla="*/ 4798369 h 4833995"/>
              <a:gd name="connsiteX84" fmla="*/ 2138267 w 5560462"/>
              <a:gd name="connsiteY84" fmla="*/ 4810244 h 4833995"/>
              <a:gd name="connsiteX85" fmla="*/ 2304521 w 5560462"/>
              <a:gd name="connsiteY85" fmla="*/ 4833995 h 4833995"/>
              <a:gd name="connsiteX86" fmla="*/ 2672656 w 5560462"/>
              <a:gd name="connsiteY86" fmla="*/ 4810244 h 4833995"/>
              <a:gd name="connsiteX87" fmla="*/ 2708282 w 5560462"/>
              <a:gd name="connsiteY87" fmla="*/ 4798369 h 4833995"/>
              <a:gd name="connsiteX88" fmla="*/ 2838911 w 5560462"/>
              <a:gd name="connsiteY88" fmla="*/ 4727117 h 4833995"/>
              <a:gd name="connsiteX89" fmla="*/ 2922038 w 5560462"/>
              <a:gd name="connsiteY89" fmla="*/ 4703366 h 4833995"/>
              <a:gd name="connsiteX90" fmla="*/ 2969539 w 5560462"/>
              <a:gd name="connsiteY90" fmla="*/ 4691491 h 4833995"/>
              <a:gd name="connsiteX91" fmla="*/ 3064542 w 5560462"/>
              <a:gd name="connsiteY91" fmla="*/ 4667740 h 4833995"/>
              <a:gd name="connsiteX92" fmla="*/ 3207046 w 5560462"/>
              <a:gd name="connsiteY92" fmla="*/ 4643989 h 4833995"/>
              <a:gd name="connsiteX93" fmla="*/ 3337674 w 5560462"/>
              <a:gd name="connsiteY93" fmla="*/ 4620239 h 4833995"/>
              <a:gd name="connsiteX94" fmla="*/ 3385176 w 5560462"/>
              <a:gd name="connsiteY94" fmla="*/ 4608363 h 4833995"/>
              <a:gd name="connsiteX95" fmla="*/ 3444552 w 5560462"/>
              <a:gd name="connsiteY95" fmla="*/ 4596488 h 4833995"/>
              <a:gd name="connsiteX96" fmla="*/ 3527679 w 5560462"/>
              <a:gd name="connsiteY96" fmla="*/ 4584613 h 4833995"/>
              <a:gd name="connsiteX97" fmla="*/ 3575181 w 5560462"/>
              <a:gd name="connsiteY97" fmla="*/ 4572737 h 4833995"/>
              <a:gd name="connsiteX98" fmla="*/ 3646433 w 5560462"/>
              <a:gd name="connsiteY98" fmla="*/ 4560862 h 4833995"/>
              <a:gd name="connsiteX99" fmla="*/ 3741435 w 5560462"/>
              <a:gd name="connsiteY99" fmla="*/ 4537111 h 4833995"/>
              <a:gd name="connsiteX100" fmla="*/ 3788937 w 5560462"/>
              <a:gd name="connsiteY100" fmla="*/ 4525236 h 4833995"/>
              <a:gd name="connsiteX101" fmla="*/ 3836438 w 5560462"/>
              <a:gd name="connsiteY101" fmla="*/ 4501485 h 4833995"/>
              <a:gd name="connsiteX102" fmla="*/ 3931441 w 5560462"/>
              <a:gd name="connsiteY102" fmla="*/ 4477735 h 4833995"/>
              <a:gd name="connsiteX103" fmla="*/ 3978942 w 5560462"/>
              <a:gd name="connsiteY103" fmla="*/ 4465859 h 4833995"/>
              <a:gd name="connsiteX104" fmla="*/ 4109570 w 5560462"/>
              <a:gd name="connsiteY104" fmla="*/ 4442109 h 4833995"/>
              <a:gd name="connsiteX105" fmla="*/ 4180822 w 5560462"/>
              <a:gd name="connsiteY105" fmla="*/ 4418358 h 4833995"/>
              <a:gd name="connsiteX106" fmla="*/ 4216448 w 5560462"/>
              <a:gd name="connsiteY106" fmla="*/ 4406483 h 4833995"/>
              <a:gd name="connsiteX107" fmla="*/ 4287700 w 5560462"/>
              <a:gd name="connsiteY107" fmla="*/ 4358982 h 4833995"/>
              <a:gd name="connsiteX108" fmla="*/ 4323326 w 5560462"/>
              <a:gd name="connsiteY108" fmla="*/ 4335231 h 4833995"/>
              <a:gd name="connsiteX109" fmla="*/ 4358952 w 5560462"/>
              <a:gd name="connsiteY109" fmla="*/ 4323356 h 4833995"/>
              <a:gd name="connsiteX110" fmla="*/ 4394578 w 5560462"/>
              <a:gd name="connsiteY110" fmla="*/ 4299605 h 4833995"/>
              <a:gd name="connsiteX111" fmla="*/ 4430204 w 5560462"/>
              <a:gd name="connsiteY111" fmla="*/ 4287730 h 4833995"/>
              <a:gd name="connsiteX112" fmla="*/ 4477705 w 5560462"/>
              <a:gd name="connsiteY112" fmla="*/ 4252104 h 4833995"/>
              <a:gd name="connsiteX113" fmla="*/ 4513331 w 5560462"/>
              <a:gd name="connsiteY113" fmla="*/ 4240228 h 4833995"/>
              <a:gd name="connsiteX114" fmla="*/ 4548957 w 5560462"/>
              <a:gd name="connsiteY114" fmla="*/ 4216478 h 4833995"/>
              <a:gd name="connsiteX115" fmla="*/ 4596459 w 5560462"/>
              <a:gd name="connsiteY115" fmla="*/ 4192727 h 4833995"/>
              <a:gd name="connsiteX116" fmla="*/ 4667711 w 5560462"/>
              <a:gd name="connsiteY116" fmla="*/ 4145226 h 4833995"/>
              <a:gd name="connsiteX117" fmla="*/ 4750838 w 5560462"/>
              <a:gd name="connsiteY117" fmla="*/ 4097724 h 4833995"/>
              <a:gd name="connsiteX118" fmla="*/ 4798339 w 5560462"/>
              <a:gd name="connsiteY118" fmla="*/ 4026472 h 4833995"/>
              <a:gd name="connsiteX119" fmla="*/ 4869591 w 5560462"/>
              <a:gd name="connsiteY119" fmla="*/ 3943345 h 4833995"/>
              <a:gd name="connsiteX120" fmla="*/ 4917092 w 5560462"/>
              <a:gd name="connsiteY120" fmla="*/ 3872093 h 4833995"/>
              <a:gd name="connsiteX121" fmla="*/ 4940843 w 5560462"/>
              <a:gd name="connsiteY121" fmla="*/ 3836467 h 4833995"/>
              <a:gd name="connsiteX122" fmla="*/ 4988344 w 5560462"/>
              <a:gd name="connsiteY122" fmla="*/ 3765215 h 4833995"/>
              <a:gd name="connsiteX123" fmla="*/ 5012095 w 5560462"/>
              <a:gd name="connsiteY123" fmla="*/ 3717714 h 4833995"/>
              <a:gd name="connsiteX124" fmla="*/ 5035846 w 5560462"/>
              <a:gd name="connsiteY124" fmla="*/ 3682088 h 4833995"/>
              <a:gd name="connsiteX125" fmla="*/ 5047721 w 5560462"/>
              <a:gd name="connsiteY125" fmla="*/ 3646462 h 4833995"/>
              <a:gd name="connsiteX126" fmla="*/ 5083347 w 5560462"/>
              <a:gd name="connsiteY126" fmla="*/ 3610836 h 4833995"/>
              <a:gd name="connsiteX127" fmla="*/ 5107098 w 5560462"/>
              <a:gd name="connsiteY127" fmla="*/ 3575210 h 4833995"/>
              <a:gd name="connsiteX128" fmla="*/ 5142724 w 5560462"/>
              <a:gd name="connsiteY128" fmla="*/ 3503958 h 4833995"/>
              <a:gd name="connsiteX129" fmla="*/ 5190225 w 5560462"/>
              <a:gd name="connsiteY129" fmla="*/ 3432706 h 4833995"/>
              <a:gd name="connsiteX130" fmla="*/ 5202100 w 5560462"/>
              <a:gd name="connsiteY130" fmla="*/ 3397080 h 4833995"/>
              <a:gd name="connsiteX131" fmla="*/ 5213976 w 5560462"/>
              <a:gd name="connsiteY131" fmla="*/ 3349579 h 4833995"/>
              <a:gd name="connsiteX132" fmla="*/ 5249602 w 5560462"/>
              <a:gd name="connsiteY132" fmla="*/ 3302078 h 4833995"/>
              <a:gd name="connsiteX133" fmla="*/ 5273352 w 5560462"/>
              <a:gd name="connsiteY133" fmla="*/ 3266452 h 4833995"/>
              <a:gd name="connsiteX134" fmla="*/ 5285228 w 5560462"/>
              <a:gd name="connsiteY134" fmla="*/ 3230826 h 4833995"/>
              <a:gd name="connsiteX135" fmla="*/ 5308978 w 5560462"/>
              <a:gd name="connsiteY135" fmla="*/ 3183324 h 4833995"/>
              <a:gd name="connsiteX136" fmla="*/ 5320854 w 5560462"/>
              <a:gd name="connsiteY136" fmla="*/ 3147698 h 4833995"/>
              <a:gd name="connsiteX137" fmla="*/ 5344604 w 5560462"/>
              <a:gd name="connsiteY137" fmla="*/ 3112072 h 4833995"/>
              <a:gd name="connsiteX138" fmla="*/ 5356479 w 5560462"/>
              <a:gd name="connsiteY138" fmla="*/ 3076446 h 4833995"/>
              <a:gd name="connsiteX139" fmla="*/ 5380230 w 5560462"/>
              <a:gd name="connsiteY139" fmla="*/ 3028945 h 4833995"/>
              <a:gd name="connsiteX140" fmla="*/ 5403981 w 5560462"/>
              <a:gd name="connsiteY140" fmla="*/ 2945818 h 4833995"/>
              <a:gd name="connsiteX141" fmla="*/ 5427731 w 5560462"/>
              <a:gd name="connsiteY141" fmla="*/ 2910192 h 4833995"/>
              <a:gd name="connsiteX142" fmla="*/ 5451482 w 5560462"/>
              <a:gd name="connsiteY142" fmla="*/ 2838940 h 4833995"/>
              <a:gd name="connsiteX143" fmla="*/ 5475233 w 5560462"/>
              <a:gd name="connsiteY143" fmla="*/ 2779563 h 4833995"/>
              <a:gd name="connsiteX144" fmla="*/ 5498983 w 5560462"/>
              <a:gd name="connsiteY144" fmla="*/ 2684561 h 4833995"/>
              <a:gd name="connsiteX145" fmla="*/ 5510859 w 5560462"/>
              <a:gd name="connsiteY145" fmla="*/ 2648935 h 4833995"/>
              <a:gd name="connsiteX146" fmla="*/ 5534609 w 5560462"/>
              <a:gd name="connsiteY146" fmla="*/ 2565808 h 4833995"/>
              <a:gd name="connsiteX147" fmla="*/ 5558360 w 5560462"/>
              <a:gd name="connsiteY147" fmla="*/ 2304550 h 4833995"/>
              <a:gd name="connsiteX148" fmla="*/ 5534609 w 5560462"/>
              <a:gd name="connsiteY148" fmla="*/ 2019543 h 4833995"/>
              <a:gd name="connsiteX149" fmla="*/ 5522734 w 5560462"/>
              <a:gd name="connsiteY149" fmla="*/ 1972041 h 4833995"/>
              <a:gd name="connsiteX150" fmla="*/ 5510859 w 5560462"/>
              <a:gd name="connsiteY150" fmla="*/ 1936415 h 4833995"/>
              <a:gd name="connsiteX151" fmla="*/ 5498983 w 5560462"/>
              <a:gd name="connsiteY151" fmla="*/ 1877039 h 4833995"/>
              <a:gd name="connsiteX152" fmla="*/ 5475233 w 5560462"/>
              <a:gd name="connsiteY152" fmla="*/ 1841413 h 4833995"/>
              <a:gd name="connsiteX153" fmla="*/ 5463357 w 5560462"/>
              <a:gd name="connsiteY153" fmla="*/ 1782036 h 4833995"/>
              <a:gd name="connsiteX154" fmla="*/ 5427731 w 5560462"/>
              <a:gd name="connsiteY154" fmla="*/ 1734535 h 4833995"/>
              <a:gd name="connsiteX155" fmla="*/ 5403981 w 5560462"/>
              <a:gd name="connsiteY155" fmla="*/ 1687033 h 4833995"/>
              <a:gd name="connsiteX156" fmla="*/ 5380230 w 5560462"/>
              <a:gd name="connsiteY156" fmla="*/ 1615782 h 4833995"/>
              <a:gd name="connsiteX157" fmla="*/ 5320854 w 5560462"/>
              <a:gd name="connsiteY157" fmla="*/ 1497028 h 4833995"/>
              <a:gd name="connsiteX158" fmla="*/ 5273352 w 5560462"/>
              <a:gd name="connsiteY158" fmla="*/ 1378275 h 4833995"/>
              <a:gd name="connsiteX159" fmla="*/ 5225851 w 5560462"/>
              <a:gd name="connsiteY159" fmla="*/ 1307023 h 4833995"/>
              <a:gd name="connsiteX160" fmla="*/ 5202100 w 5560462"/>
              <a:gd name="connsiteY160" fmla="*/ 1235771 h 4833995"/>
              <a:gd name="connsiteX161" fmla="*/ 5142724 w 5560462"/>
              <a:gd name="connsiteY161" fmla="*/ 1164519 h 4833995"/>
              <a:gd name="connsiteX162" fmla="*/ 5095222 w 5560462"/>
              <a:gd name="connsiteY162" fmla="*/ 1093267 h 4833995"/>
              <a:gd name="connsiteX163" fmla="*/ 5059596 w 5560462"/>
              <a:gd name="connsiteY163" fmla="*/ 1057641 h 4833995"/>
              <a:gd name="connsiteX164" fmla="*/ 5023970 w 5560462"/>
              <a:gd name="connsiteY164" fmla="*/ 1010140 h 4833995"/>
              <a:gd name="connsiteX165" fmla="*/ 5000220 w 5560462"/>
              <a:gd name="connsiteY165" fmla="*/ 974514 h 4833995"/>
              <a:gd name="connsiteX166" fmla="*/ 4928968 w 5560462"/>
              <a:gd name="connsiteY166" fmla="*/ 903262 h 4833995"/>
              <a:gd name="connsiteX167" fmla="*/ 4893342 w 5560462"/>
              <a:gd name="connsiteY167" fmla="*/ 867636 h 4833995"/>
              <a:gd name="connsiteX168" fmla="*/ 4857716 w 5560462"/>
              <a:gd name="connsiteY168" fmla="*/ 832010 h 4833995"/>
              <a:gd name="connsiteX169" fmla="*/ 4822090 w 5560462"/>
              <a:gd name="connsiteY169" fmla="*/ 796384 h 4833995"/>
              <a:gd name="connsiteX170" fmla="*/ 4786464 w 5560462"/>
              <a:gd name="connsiteY170" fmla="*/ 772633 h 4833995"/>
              <a:gd name="connsiteX171" fmla="*/ 4703337 w 5560462"/>
              <a:gd name="connsiteY171" fmla="*/ 713257 h 4833995"/>
              <a:gd name="connsiteX172" fmla="*/ 4608334 w 5560462"/>
              <a:gd name="connsiteY172" fmla="*/ 653880 h 4833995"/>
              <a:gd name="connsiteX173" fmla="*/ 4572708 w 5560462"/>
              <a:gd name="connsiteY173" fmla="*/ 630130 h 4833995"/>
              <a:gd name="connsiteX174" fmla="*/ 4489581 w 5560462"/>
              <a:gd name="connsiteY174" fmla="*/ 594504 h 4833995"/>
              <a:gd name="connsiteX175" fmla="*/ 4442079 w 5560462"/>
              <a:gd name="connsiteY175" fmla="*/ 558878 h 4833995"/>
              <a:gd name="connsiteX176" fmla="*/ 4335202 w 5560462"/>
              <a:gd name="connsiteY176" fmla="*/ 523252 h 4833995"/>
              <a:gd name="connsiteX177" fmla="*/ 4240199 w 5560462"/>
              <a:gd name="connsiteY177" fmla="*/ 475750 h 4833995"/>
              <a:gd name="connsiteX178" fmla="*/ 4192698 w 5560462"/>
              <a:gd name="connsiteY178" fmla="*/ 452000 h 4833995"/>
              <a:gd name="connsiteX179" fmla="*/ 4121446 w 5560462"/>
              <a:gd name="connsiteY179" fmla="*/ 428249 h 4833995"/>
              <a:gd name="connsiteX180" fmla="*/ 4085820 w 5560462"/>
              <a:gd name="connsiteY180" fmla="*/ 404498 h 4833995"/>
              <a:gd name="connsiteX181" fmla="*/ 4014568 w 5560462"/>
              <a:gd name="connsiteY181" fmla="*/ 380748 h 4833995"/>
              <a:gd name="connsiteX182" fmla="*/ 3978942 w 5560462"/>
              <a:gd name="connsiteY182" fmla="*/ 368872 h 4833995"/>
              <a:gd name="connsiteX183" fmla="*/ 3931441 w 5560462"/>
              <a:gd name="connsiteY183" fmla="*/ 356997 h 4833995"/>
              <a:gd name="connsiteX184" fmla="*/ 3860189 w 5560462"/>
              <a:gd name="connsiteY184" fmla="*/ 333246 h 4833995"/>
              <a:gd name="connsiteX185" fmla="*/ 3824563 w 5560462"/>
              <a:gd name="connsiteY185" fmla="*/ 309496 h 4833995"/>
              <a:gd name="connsiteX186" fmla="*/ 3729560 w 5560462"/>
              <a:gd name="connsiteY186" fmla="*/ 297621 h 4833995"/>
              <a:gd name="connsiteX187" fmla="*/ 3622682 w 5560462"/>
              <a:gd name="connsiteY187" fmla="*/ 273870 h 4833995"/>
              <a:gd name="connsiteX188" fmla="*/ 3587056 w 5560462"/>
              <a:gd name="connsiteY188" fmla="*/ 261995 h 4833995"/>
              <a:gd name="connsiteX189" fmla="*/ 3492054 w 5560462"/>
              <a:gd name="connsiteY189" fmla="*/ 238244 h 4833995"/>
              <a:gd name="connsiteX190" fmla="*/ 3444552 w 5560462"/>
              <a:gd name="connsiteY190" fmla="*/ 226369 h 4833995"/>
              <a:gd name="connsiteX191" fmla="*/ 3302048 w 5560462"/>
              <a:gd name="connsiteY191" fmla="*/ 178867 h 4833995"/>
              <a:gd name="connsiteX192" fmla="*/ 3266422 w 5560462"/>
              <a:gd name="connsiteY192" fmla="*/ 166992 h 4833995"/>
              <a:gd name="connsiteX193" fmla="*/ 3230796 w 5560462"/>
              <a:gd name="connsiteY193" fmla="*/ 155117 h 4833995"/>
              <a:gd name="connsiteX194" fmla="*/ 3100168 w 5560462"/>
              <a:gd name="connsiteY194" fmla="*/ 119491 h 4833995"/>
              <a:gd name="connsiteX195" fmla="*/ 3005165 w 5560462"/>
              <a:gd name="connsiteY195" fmla="*/ 95740 h 4833995"/>
              <a:gd name="connsiteX196" fmla="*/ 2933913 w 5560462"/>
              <a:gd name="connsiteY196" fmla="*/ 83865 h 4833995"/>
              <a:gd name="connsiteX197" fmla="*/ 2815160 w 5560462"/>
              <a:gd name="connsiteY197" fmla="*/ 60114 h 4833995"/>
              <a:gd name="connsiteX198" fmla="*/ 2684531 w 5560462"/>
              <a:gd name="connsiteY198" fmla="*/ 48239 h 4833995"/>
              <a:gd name="connsiteX199" fmla="*/ 2601404 w 5560462"/>
              <a:gd name="connsiteY199" fmla="*/ 36363 h 4833995"/>
              <a:gd name="connsiteX200" fmla="*/ 2292646 w 5560462"/>
              <a:gd name="connsiteY200" fmla="*/ 24488 h 4833995"/>
              <a:gd name="connsiteX201" fmla="*/ 2090765 w 5560462"/>
              <a:gd name="connsiteY201" fmla="*/ 12613 h 4833995"/>
              <a:gd name="connsiteX202" fmla="*/ 1983887 w 5560462"/>
              <a:gd name="connsiteY202" fmla="*/ 737 h 4833995"/>
              <a:gd name="connsiteX203" fmla="*/ 1817633 w 5560462"/>
              <a:gd name="connsiteY203" fmla="*/ 24488 h 483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5560462" h="4833995">
                <a:moveTo>
                  <a:pt x="1817633" y="24488"/>
                </a:moveTo>
                <a:cubicBezTo>
                  <a:pt x="1778274" y="40232"/>
                  <a:pt x="1727671" y="61822"/>
                  <a:pt x="1687004" y="71989"/>
                </a:cubicBezTo>
                <a:lnTo>
                  <a:pt x="1639503" y="83865"/>
                </a:lnTo>
                <a:cubicBezTo>
                  <a:pt x="1603727" y="107715"/>
                  <a:pt x="1598559" y="113288"/>
                  <a:pt x="1556376" y="131366"/>
                </a:cubicBezTo>
                <a:cubicBezTo>
                  <a:pt x="1544870" y="136297"/>
                  <a:pt x="1532625" y="139283"/>
                  <a:pt x="1520750" y="143241"/>
                </a:cubicBezTo>
                <a:cubicBezTo>
                  <a:pt x="1435918" y="199797"/>
                  <a:pt x="1477191" y="183820"/>
                  <a:pt x="1401996" y="202618"/>
                </a:cubicBezTo>
                <a:cubicBezTo>
                  <a:pt x="1390121" y="210535"/>
                  <a:pt x="1377334" y="217232"/>
                  <a:pt x="1366370" y="226369"/>
                </a:cubicBezTo>
                <a:cubicBezTo>
                  <a:pt x="1353468" y="237120"/>
                  <a:pt x="1344718" y="252679"/>
                  <a:pt x="1330744" y="261995"/>
                </a:cubicBezTo>
                <a:cubicBezTo>
                  <a:pt x="1320329" y="268939"/>
                  <a:pt x="1306839" y="269475"/>
                  <a:pt x="1295118" y="273870"/>
                </a:cubicBezTo>
                <a:cubicBezTo>
                  <a:pt x="1275159" y="281355"/>
                  <a:pt x="1255534" y="289704"/>
                  <a:pt x="1235742" y="297621"/>
                </a:cubicBezTo>
                <a:cubicBezTo>
                  <a:pt x="1209480" y="323882"/>
                  <a:pt x="1197554" y="340465"/>
                  <a:pt x="1164490" y="356997"/>
                </a:cubicBezTo>
                <a:cubicBezTo>
                  <a:pt x="1153294" y="362595"/>
                  <a:pt x="1140739" y="364914"/>
                  <a:pt x="1128864" y="368872"/>
                </a:cubicBezTo>
                <a:cubicBezTo>
                  <a:pt x="1026745" y="470991"/>
                  <a:pt x="1152134" y="356223"/>
                  <a:pt x="1057612" y="416374"/>
                </a:cubicBezTo>
                <a:cubicBezTo>
                  <a:pt x="1024216" y="437626"/>
                  <a:pt x="995546" y="465669"/>
                  <a:pt x="962609" y="487626"/>
                </a:cubicBezTo>
                <a:cubicBezTo>
                  <a:pt x="950734" y="495543"/>
                  <a:pt x="937947" y="502239"/>
                  <a:pt x="926983" y="511376"/>
                </a:cubicBezTo>
                <a:cubicBezTo>
                  <a:pt x="835539" y="587578"/>
                  <a:pt x="944190" y="511779"/>
                  <a:pt x="855731" y="570753"/>
                </a:cubicBezTo>
                <a:cubicBezTo>
                  <a:pt x="847814" y="582628"/>
                  <a:pt x="842073" y="596287"/>
                  <a:pt x="831981" y="606379"/>
                </a:cubicBezTo>
                <a:cubicBezTo>
                  <a:pt x="821889" y="616471"/>
                  <a:pt x="805753" y="619389"/>
                  <a:pt x="796355" y="630130"/>
                </a:cubicBezTo>
                <a:cubicBezTo>
                  <a:pt x="777558" y="651612"/>
                  <a:pt x="764688" y="677631"/>
                  <a:pt x="748854" y="701382"/>
                </a:cubicBezTo>
                <a:cubicBezTo>
                  <a:pt x="740937" y="713257"/>
                  <a:pt x="736978" y="729091"/>
                  <a:pt x="725103" y="737008"/>
                </a:cubicBezTo>
                <a:lnTo>
                  <a:pt x="689477" y="760758"/>
                </a:lnTo>
                <a:cubicBezTo>
                  <a:pt x="681560" y="772633"/>
                  <a:pt x="672109" y="783618"/>
                  <a:pt x="665726" y="796384"/>
                </a:cubicBezTo>
                <a:cubicBezTo>
                  <a:pt x="660128" y="807580"/>
                  <a:pt x="659930" y="821068"/>
                  <a:pt x="653851" y="832010"/>
                </a:cubicBezTo>
                <a:cubicBezTo>
                  <a:pt x="639989" y="856963"/>
                  <a:pt x="622184" y="879511"/>
                  <a:pt x="606350" y="903262"/>
                </a:cubicBezTo>
                <a:lnTo>
                  <a:pt x="558848" y="974514"/>
                </a:lnTo>
                <a:cubicBezTo>
                  <a:pt x="550931" y="986389"/>
                  <a:pt x="539612" y="996600"/>
                  <a:pt x="535098" y="1010140"/>
                </a:cubicBezTo>
                <a:cubicBezTo>
                  <a:pt x="516963" y="1064542"/>
                  <a:pt x="530733" y="1035752"/>
                  <a:pt x="487596" y="1093267"/>
                </a:cubicBezTo>
                <a:cubicBezTo>
                  <a:pt x="483638" y="1105142"/>
                  <a:pt x="480901" y="1117497"/>
                  <a:pt x="475721" y="1128893"/>
                </a:cubicBezTo>
                <a:cubicBezTo>
                  <a:pt x="461070" y="1161125"/>
                  <a:pt x="439416" y="1190307"/>
                  <a:pt x="428220" y="1223896"/>
                </a:cubicBezTo>
                <a:lnTo>
                  <a:pt x="404469" y="1295148"/>
                </a:lnTo>
                <a:cubicBezTo>
                  <a:pt x="400511" y="1307023"/>
                  <a:pt x="398192" y="1319578"/>
                  <a:pt x="392594" y="1330774"/>
                </a:cubicBezTo>
                <a:cubicBezTo>
                  <a:pt x="376760" y="1362441"/>
                  <a:pt x="356288" y="1392187"/>
                  <a:pt x="345092" y="1425776"/>
                </a:cubicBezTo>
                <a:cubicBezTo>
                  <a:pt x="316829" y="1510568"/>
                  <a:pt x="335229" y="1476197"/>
                  <a:pt x="297591" y="1532654"/>
                </a:cubicBezTo>
                <a:cubicBezTo>
                  <a:pt x="289674" y="1556405"/>
                  <a:pt x="287728" y="1583075"/>
                  <a:pt x="273841" y="1603906"/>
                </a:cubicBezTo>
                <a:cubicBezTo>
                  <a:pt x="252419" y="1636039"/>
                  <a:pt x="241405" y="1649368"/>
                  <a:pt x="226339" y="1687033"/>
                </a:cubicBezTo>
                <a:cubicBezTo>
                  <a:pt x="183943" y="1793025"/>
                  <a:pt x="224533" y="1725369"/>
                  <a:pt x="178838" y="1793911"/>
                </a:cubicBezTo>
                <a:cubicBezTo>
                  <a:pt x="157619" y="1857571"/>
                  <a:pt x="174194" y="1802935"/>
                  <a:pt x="155087" y="1888914"/>
                </a:cubicBezTo>
                <a:cubicBezTo>
                  <a:pt x="151546" y="1904846"/>
                  <a:pt x="147696" y="1920722"/>
                  <a:pt x="143212" y="1936415"/>
                </a:cubicBezTo>
                <a:cubicBezTo>
                  <a:pt x="139773" y="1948451"/>
                  <a:pt x="134373" y="1959897"/>
                  <a:pt x="131337" y="1972041"/>
                </a:cubicBezTo>
                <a:cubicBezTo>
                  <a:pt x="126442" y="1991623"/>
                  <a:pt x="126548" y="2012519"/>
                  <a:pt x="119461" y="2031418"/>
                </a:cubicBezTo>
                <a:cubicBezTo>
                  <a:pt x="114450" y="2044782"/>
                  <a:pt x="102094" y="2054279"/>
                  <a:pt x="95711" y="2067044"/>
                </a:cubicBezTo>
                <a:cubicBezTo>
                  <a:pt x="81295" y="2095875"/>
                  <a:pt x="80093" y="2132226"/>
                  <a:pt x="71960" y="2162046"/>
                </a:cubicBezTo>
                <a:cubicBezTo>
                  <a:pt x="65373" y="2186199"/>
                  <a:pt x="54281" y="2209010"/>
                  <a:pt x="48209" y="2233298"/>
                </a:cubicBezTo>
                <a:lnTo>
                  <a:pt x="24459" y="2328301"/>
                </a:lnTo>
                <a:lnTo>
                  <a:pt x="12583" y="2375802"/>
                </a:lnTo>
                <a:cubicBezTo>
                  <a:pt x="-3221" y="2612874"/>
                  <a:pt x="-5142" y="2543464"/>
                  <a:pt x="12583" y="2827065"/>
                </a:cubicBezTo>
                <a:cubicBezTo>
                  <a:pt x="14819" y="2862840"/>
                  <a:pt x="18230" y="2898643"/>
                  <a:pt x="24459" y="2933943"/>
                </a:cubicBezTo>
                <a:cubicBezTo>
                  <a:pt x="30132" y="2966088"/>
                  <a:pt x="42842" y="2996747"/>
                  <a:pt x="48209" y="3028945"/>
                </a:cubicBezTo>
                <a:cubicBezTo>
                  <a:pt x="52168" y="3052696"/>
                  <a:pt x="50306" y="3078194"/>
                  <a:pt x="60085" y="3100197"/>
                </a:cubicBezTo>
                <a:cubicBezTo>
                  <a:pt x="66906" y="3115544"/>
                  <a:pt x="83836" y="3123948"/>
                  <a:pt x="95711" y="3135823"/>
                </a:cubicBezTo>
                <a:cubicBezTo>
                  <a:pt x="101186" y="3174151"/>
                  <a:pt x="107625" y="3254634"/>
                  <a:pt x="131337" y="3290202"/>
                </a:cubicBezTo>
                <a:cubicBezTo>
                  <a:pt x="139254" y="3302077"/>
                  <a:pt x="148704" y="3313063"/>
                  <a:pt x="155087" y="3325828"/>
                </a:cubicBezTo>
                <a:cubicBezTo>
                  <a:pt x="204253" y="3424160"/>
                  <a:pt x="122649" y="3294982"/>
                  <a:pt x="190713" y="3397080"/>
                </a:cubicBezTo>
                <a:cubicBezTo>
                  <a:pt x="222128" y="3522735"/>
                  <a:pt x="179477" y="3374768"/>
                  <a:pt x="226339" y="3480208"/>
                </a:cubicBezTo>
                <a:cubicBezTo>
                  <a:pt x="236507" y="3503085"/>
                  <a:pt x="236203" y="3530628"/>
                  <a:pt x="250090" y="3551459"/>
                </a:cubicBezTo>
                <a:cubicBezTo>
                  <a:pt x="265924" y="3575210"/>
                  <a:pt x="288564" y="3595631"/>
                  <a:pt x="297591" y="3622711"/>
                </a:cubicBezTo>
                <a:cubicBezTo>
                  <a:pt x="301550" y="3634586"/>
                  <a:pt x="306028" y="3646301"/>
                  <a:pt x="309467" y="3658337"/>
                </a:cubicBezTo>
                <a:cubicBezTo>
                  <a:pt x="313951" y="3674030"/>
                  <a:pt x="314043" y="3691241"/>
                  <a:pt x="321342" y="3705839"/>
                </a:cubicBezTo>
                <a:cubicBezTo>
                  <a:pt x="321347" y="3705849"/>
                  <a:pt x="380716" y="3794899"/>
                  <a:pt x="392594" y="3812717"/>
                </a:cubicBezTo>
                <a:cubicBezTo>
                  <a:pt x="400511" y="3824592"/>
                  <a:pt x="411830" y="3834803"/>
                  <a:pt x="416344" y="3848343"/>
                </a:cubicBezTo>
                <a:cubicBezTo>
                  <a:pt x="420303" y="3860218"/>
                  <a:pt x="420400" y="3874194"/>
                  <a:pt x="428220" y="3883969"/>
                </a:cubicBezTo>
                <a:cubicBezTo>
                  <a:pt x="437136" y="3895114"/>
                  <a:pt x="451971" y="3899802"/>
                  <a:pt x="463846" y="3907719"/>
                </a:cubicBezTo>
                <a:lnTo>
                  <a:pt x="535098" y="4014597"/>
                </a:lnTo>
                <a:cubicBezTo>
                  <a:pt x="543015" y="4026472"/>
                  <a:pt x="546973" y="4042306"/>
                  <a:pt x="558848" y="4050223"/>
                </a:cubicBezTo>
                <a:lnTo>
                  <a:pt x="594474" y="4073974"/>
                </a:lnTo>
                <a:lnTo>
                  <a:pt x="641976" y="4145226"/>
                </a:lnTo>
                <a:cubicBezTo>
                  <a:pt x="649893" y="4157101"/>
                  <a:pt x="653851" y="4172935"/>
                  <a:pt x="665726" y="4180852"/>
                </a:cubicBezTo>
                <a:cubicBezTo>
                  <a:pt x="708562" y="4209408"/>
                  <a:pt x="740064" y="4227045"/>
                  <a:pt x="772604" y="4275854"/>
                </a:cubicBezTo>
                <a:cubicBezTo>
                  <a:pt x="793716" y="4307521"/>
                  <a:pt x="800330" y="4322488"/>
                  <a:pt x="831981" y="4347106"/>
                </a:cubicBezTo>
                <a:cubicBezTo>
                  <a:pt x="854513" y="4364631"/>
                  <a:pt x="879482" y="4378774"/>
                  <a:pt x="903233" y="4394608"/>
                </a:cubicBezTo>
                <a:cubicBezTo>
                  <a:pt x="915108" y="4402525"/>
                  <a:pt x="928767" y="4408266"/>
                  <a:pt x="938859" y="4418358"/>
                </a:cubicBezTo>
                <a:cubicBezTo>
                  <a:pt x="1001830" y="4481329"/>
                  <a:pt x="943835" y="4430844"/>
                  <a:pt x="1021986" y="4477735"/>
                </a:cubicBezTo>
                <a:cubicBezTo>
                  <a:pt x="1046463" y="4492421"/>
                  <a:pt x="1066158" y="4516209"/>
                  <a:pt x="1093238" y="4525236"/>
                </a:cubicBezTo>
                <a:cubicBezTo>
                  <a:pt x="1116989" y="4533153"/>
                  <a:pt x="1143659" y="4535100"/>
                  <a:pt x="1164490" y="4548987"/>
                </a:cubicBezTo>
                <a:cubicBezTo>
                  <a:pt x="1176365" y="4556904"/>
                  <a:pt x="1186752" y="4567726"/>
                  <a:pt x="1200116" y="4572737"/>
                </a:cubicBezTo>
                <a:cubicBezTo>
                  <a:pt x="1219015" y="4579824"/>
                  <a:pt x="1240019" y="4579302"/>
                  <a:pt x="1259492" y="4584613"/>
                </a:cubicBezTo>
                <a:cubicBezTo>
                  <a:pt x="1283645" y="4591200"/>
                  <a:pt x="1306993" y="4600446"/>
                  <a:pt x="1330744" y="4608363"/>
                </a:cubicBezTo>
                <a:lnTo>
                  <a:pt x="1473248" y="4655865"/>
                </a:lnTo>
                <a:lnTo>
                  <a:pt x="1544500" y="4679615"/>
                </a:lnTo>
                <a:cubicBezTo>
                  <a:pt x="1556375" y="4683574"/>
                  <a:pt x="1569710" y="4684548"/>
                  <a:pt x="1580126" y="4691491"/>
                </a:cubicBezTo>
                <a:cubicBezTo>
                  <a:pt x="1636582" y="4729127"/>
                  <a:pt x="1602213" y="4710728"/>
                  <a:pt x="1687004" y="4738992"/>
                </a:cubicBezTo>
                <a:cubicBezTo>
                  <a:pt x="1710661" y="4746878"/>
                  <a:pt x="1746280" y="4759762"/>
                  <a:pt x="1770131" y="4762743"/>
                </a:cubicBezTo>
                <a:cubicBezTo>
                  <a:pt x="1817429" y="4768655"/>
                  <a:pt x="1865134" y="4770660"/>
                  <a:pt x="1912635" y="4774618"/>
                </a:cubicBezTo>
                <a:cubicBezTo>
                  <a:pt x="1996443" y="4802553"/>
                  <a:pt x="1912380" y="4777555"/>
                  <a:pt x="2078890" y="4798369"/>
                </a:cubicBezTo>
                <a:cubicBezTo>
                  <a:pt x="2098918" y="4800873"/>
                  <a:pt x="2118330" y="4807096"/>
                  <a:pt x="2138267" y="4810244"/>
                </a:cubicBezTo>
                <a:cubicBezTo>
                  <a:pt x="2193563" y="4818975"/>
                  <a:pt x="2304521" y="4833995"/>
                  <a:pt x="2304521" y="4833995"/>
                </a:cubicBezTo>
                <a:cubicBezTo>
                  <a:pt x="2400173" y="4830009"/>
                  <a:pt x="2559373" y="4832900"/>
                  <a:pt x="2672656" y="4810244"/>
                </a:cubicBezTo>
                <a:cubicBezTo>
                  <a:pt x="2684931" y="4807789"/>
                  <a:pt x="2696407" y="4802327"/>
                  <a:pt x="2708282" y="4798369"/>
                </a:cubicBezTo>
                <a:cubicBezTo>
                  <a:pt x="2747303" y="4772355"/>
                  <a:pt x="2795799" y="4737896"/>
                  <a:pt x="2838911" y="4727117"/>
                </a:cubicBezTo>
                <a:cubicBezTo>
                  <a:pt x="2987459" y="4689978"/>
                  <a:pt x="2802743" y="4737450"/>
                  <a:pt x="2922038" y="4703366"/>
                </a:cubicBezTo>
                <a:cubicBezTo>
                  <a:pt x="2937731" y="4698882"/>
                  <a:pt x="2953846" y="4695975"/>
                  <a:pt x="2969539" y="4691491"/>
                </a:cubicBezTo>
                <a:cubicBezTo>
                  <a:pt x="3038627" y="4671751"/>
                  <a:pt x="2969810" y="4684457"/>
                  <a:pt x="3064542" y="4667740"/>
                </a:cubicBezTo>
                <a:cubicBezTo>
                  <a:pt x="3111966" y="4659371"/>
                  <a:pt x="3160327" y="4655668"/>
                  <a:pt x="3207046" y="4643989"/>
                </a:cubicBezTo>
                <a:cubicBezTo>
                  <a:pt x="3314791" y="4617053"/>
                  <a:pt x="3181642" y="4648609"/>
                  <a:pt x="3337674" y="4620239"/>
                </a:cubicBezTo>
                <a:cubicBezTo>
                  <a:pt x="3353732" y="4617319"/>
                  <a:pt x="3369243" y="4611904"/>
                  <a:pt x="3385176" y="4608363"/>
                </a:cubicBezTo>
                <a:cubicBezTo>
                  <a:pt x="3404879" y="4603984"/>
                  <a:pt x="3424643" y="4599806"/>
                  <a:pt x="3444552" y="4596488"/>
                </a:cubicBezTo>
                <a:cubicBezTo>
                  <a:pt x="3472161" y="4591887"/>
                  <a:pt x="3500140" y="4589620"/>
                  <a:pt x="3527679" y="4584613"/>
                </a:cubicBezTo>
                <a:cubicBezTo>
                  <a:pt x="3543737" y="4581693"/>
                  <a:pt x="3559177" y="4575938"/>
                  <a:pt x="3575181" y="4572737"/>
                </a:cubicBezTo>
                <a:cubicBezTo>
                  <a:pt x="3598792" y="4568015"/>
                  <a:pt x="3622889" y="4565907"/>
                  <a:pt x="3646433" y="4560862"/>
                </a:cubicBezTo>
                <a:cubicBezTo>
                  <a:pt x="3678350" y="4554023"/>
                  <a:pt x="3709768" y="4545028"/>
                  <a:pt x="3741435" y="4537111"/>
                </a:cubicBezTo>
                <a:lnTo>
                  <a:pt x="3788937" y="4525236"/>
                </a:lnTo>
                <a:cubicBezTo>
                  <a:pt x="3804771" y="4517319"/>
                  <a:pt x="3820167" y="4508458"/>
                  <a:pt x="3836438" y="4501485"/>
                </a:cubicBezTo>
                <a:cubicBezTo>
                  <a:pt x="3870716" y="4486794"/>
                  <a:pt x="3892839" y="4486313"/>
                  <a:pt x="3931441" y="4477735"/>
                </a:cubicBezTo>
                <a:cubicBezTo>
                  <a:pt x="3947373" y="4474194"/>
                  <a:pt x="3963010" y="4469400"/>
                  <a:pt x="3978942" y="4465859"/>
                </a:cubicBezTo>
                <a:cubicBezTo>
                  <a:pt x="4028727" y="4454795"/>
                  <a:pt x="4058016" y="4450701"/>
                  <a:pt x="4109570" y="4442109"/>
                </a:cubicBezTo>
                <a:lnTo>
                  <a:pt x="4180822" y="4418358"/>
                </a:lnTo>
                <a:lnTo>
                  <a:pt x="4216448" y="4406483"/>
                </a:lnTo>
                <a:lnTo>
                  <a:pt x="4287700" y="4358982"/>
                </a:lnTo>
                <a:cubicBezTo>
                  <a:pt x="4299575" y="4351065"/>
                  <a:pt x="4309786" y="4339744"/>
                  <a:pt x="4323326" y="4335231"/>
                </a:cubicBezTo>
                <a:lnTo>
                  <a:pt x="4358952" y="4323356"/>
                </a:lnTo>
                <a:cubicBezTo>
                  <a:pt x="4370827" y="4315439"/>
                  <a:pt x="4381812" y="4305988"/>
                  <a:pt x="4394578" y="4299605"/>
                </a:cubicBezTo>
                <a:cubicBezTo>
                  <a:pt x="4405774" y="4294007"/>
                  <a:pt x="4419336" y="4293940"/>
                  <a:pt x="4430204" y="4287730"/>
                </a:cubicBezTo>
                <a:cubicBezTo>
                  <a:pt x="4447388" y="4277910"/>
                  <a:pt x="4460521" y="4261924"/>
                  <a:pt x="4477705" y="4252104"/>
                </a:cubicBezTo>
                <a:cubicBezTo>
                  <a:pt x="4488573" y="4245893"/>
                  <a:pt x="4502135" y="4245826"/>
                  <a:pt x="4513331" y="4240228"/>
                </a:cubicBezTo>
                <a:cubicBezTo>
                  <a:pt x="4526096" y="4233845"/>
                  <a:pt x="4536565" y="4223559"/>
                  <a:pt x="4548957" y="4216478"/>
                </a:cubicBezTo>
                <a:cubicBezTo>
                  <a:pt x="4564328" y="4207695"/>
                  <a:pt x="4581279" y="4201835"/>
                  <a:pt x="4596459" y="4192727"/>
                </a:cubicBezTo>
                <a:cubicBezTo>
                  <a:pt x="4620936" y="4178041"/>
                  <a:pt x="4642180" y="4157992"/>
                  <a:pt x="4667711" y="4145226"/>
                </a:cubicBezTo>
                <a:cubicBezTo>
                  <a:pt x="4727978" y="4115092"/>
                  <a:pt x="4700483" y="4131295"/>
                  <a:pt x="4750838" y="4097724"/>
                </a:cubicBezTo>
                <a:cubicBezTo>
                  <a:pt x="4766672" y="4073973"/>
                  <a:pt x="4778155" y="4046656"/>
                  <a:pt x="4798339" y="4026472"/>
                </a:cubicBezTo>
                <a:cubicBezTo>
                  <a:pt x="4839341" y="3985470"/>
                  <a:pt x="4834046" y="3994124"/>
                  <a:pt x="4869591" y="3943345"/>
                </a:cubicBezTo>
                <a:cubicBezTo>
                  <a:pt x="4885960" y="3919960"/>
                  <a:pt x="4901258" y="3895844"/>
                  <a:pt x="4917092" y="3872093"/>
                </a:cubicBezTo>
                <a:lnTo>
                  <a:pt x="4940843" y="3836467"/>
                </a:lnTo>
                <a:cubicBezTo>
                  <a:pt x="4966316" y="3760047"/>
                  <a:pt x="4932748" y="3843048"/>
                  <a:pt x="4988344" y="3765215"/>
                </a:cubicBezTo>
                <a:cubicBezTo>
                  <a:pt x="4998634" y="3750810"/>
                  <a:pt x="5003312" y="3733084"/>
                  <a:pt x="5012095" y="3717714"/>
                </a:cubicBezTo>
                <a:cubicBezTo>
                  <a:pt x="5019176" y="3705322"/>
                  <a:pt x="5027929" y="3693963"/>
                  <a:pt x="5035846" y="3682088"/>
                </a:cubicBezTo>
                <a:cubicBezTo>
                  <a:pt x="5039804" y="3670213"/>
                  <a:pt x="5040777" y="3656877"/>
                  <a:pt x="5047721" y="3646462"/>
                </a:cubicBezTo>
                <a:cubicBezTo>
                  <a:pt x="5057037" y="3632488"/>
                  <a:pt x="5072596" y="3623738"/>
                  <a:pt x="5083347" y="3610836"/>
                </a:cubicBezTo>
                <a:cubicBezTo>
                  <a:pt x="5092484" y="3599872"/>
                  <a:pt x="5099181" y="3587085"/>
                  <a:pt x="5107098" y="3575210"/>
                </a:cubicBezTo>
                <a:cubicBezTo>
                  <a:pt x="5136946" y="3485663"/>
                  <a:pt x="5096683" y="3596041"/>
                  <a:pt x="5142724" y="3503958"/>
                </a:cubicBezTo>
                <a:cubicBezTo>
                  <a:pt x="5177097" y="3435212"/>
                  <a:pt x="5122689" y="3500242"/>
                  <a:pt x="5190225" y="3432706"/>
                </a:cubicBezTo>
                <a:cubicBezTo>
                  <a:pt x="5194183" y="3420831"/>
                  <a:pt x="5198661" y="3409116"/>
                  <a:pt x="5202100" y="3397080"/>
                </a:cubicBezTo>
                <a:cubicBezTo>
                  <a:pt x="5206584" y="3381387"/>
                  <a:pt x="5206677" y="3364177"/>
                  <a:pt x="5213976" y="3349579"/>
                </a:cubicBezTo>
                <a:cubicBezTo>
                  <a:pt x="5222827" y="3331876"/>
                  <a:pt x="5238098" y="3318184"/>
                  <a:pt x="5249602" y="3302078"/>
                </a:cubicBezTo>
                <a:cubicBezTo>
                  <a:pt x="5257898" y="3290464"/>
                  <a:pt x="5266969" y="3279217"/>
                  <a:pt x="5273352" y="3266452"/>
                </a:cubicBezTo>
                <a:cubicBezTo>
                  <a:pt x="5278950" y="3255256"/>
                  <a:pt x="5280297" y="3242332"/>
                  <a:pt x="5285228" y="3230826"/>
                </a:cubicBezTo>
                <a:cubicBezTo>
                  <a:pt x="5292201" y="3214555"/>
                  <a:pt x="5302005" y="3199595"/>
                  <a:pt x="5308978" y="3183324"/>
                </a:cubicBezTo>
                <a:cubicBezTo>
                  <a:pt x="5313909" y="3171818"/>
                  <a:pt x="5315256" y="3158894"/>
                  <a:pt x="5320854" y="3147698"/>
                </a:cubicBezTo>
                <a:cubicBezTo>
                  <a:pt x="5327237" y="3134933"/>
                  <a:pt x="5338221" y="3124838"/>
                  <a:pt x="5344604" y="3112072"/>
                </a:cubicBezTo>
                <a:cubicBezTo>
                  <a:pt x="5350202" y="3100876"/>
                  <a:pt x="5351548" y="3087952"/>
                  <a:pt x="5356479" y="3076446"/>
                </a:cubicBezTo>
                <a:cubicBezTo>
                  <a:pt x="5363452" y="3060175"/>
                  <a:pt x="5372313" y="3044779"/>
                  <a:pt x="5380230" y="3028945"/>
                </a:cubicBezTo>
                <a:cubicBezTo>
                  <a:pt x="5384036" y="3013719"/>
                  <a:pt x="5395461" y="2962859"/>
                  <a:pt x="5403981" y="2945818"/>
                </a:cubicBezTo>
                <a:cubicBezTo>
                  <a:pt x="5410364" y="2933053"/>
                  <a:pt x="5421935" y="2923234"/>
                  <a:pt x="5427731" y="2910192"/>
                </a:cubicBezTo>
                <a:cubicBezTo>
                  <a:pt x="5437899" y="2887314"/>
                  <a:pt x="5442184" y="2862185"/>
                  <a:pt x="5451482" y="2838940"/>
                </a:cubicBezTo>
                <a:cubicBezTo>
                  <a:pt x="5459399" y="2819148"/>
                  <a:pt x="5467748" y="2799523"/>
                  <a:pt x="5475233" y="2779563"/>
                </a:cubicBezTo>
                <a:cubicBezTo>
                  <a:pt x="5495592" y="2725273"/>
                  <a:pt x="5481265" y="2755431"/>
                  <a:pt x="5498983" y="2684561"/>
                </a:cubicBezTo>
                <a:cubicBezTo>
                  <a:pt x="5502019" y="2672417"/>
                  <a:pt x="5507420" y="2660971"/>
                  <a:pt x="5510859" y="2648935"/>
                </a:cubicBezTo>
                <a:cubicBezTo>
                  <a:pt x="5540687" y="2544538"/>
                  <a:pt x="5506132" y="2651238"/>
                  <a:pt x="5534609" y="2565808"/>
                </a:cubicBezTo>
                <a:cubicBezTo>
                  <a:pt x="5548440" y="2468997"/>
                  <a:pt x="5558360" y="2414455"/>
                  <a:pt x="5558360" y="2304550"/>
                </a:cubicBezTo>
                <a:cubicBezTo>
                  <a:pt x="5558360" y="1959312"/>
                  <a:pt x="5570927" y="2146657"/>
                  <a:pt x="5534609" y="2019543"/>
                </a:cubicBezTo>
                <a:cubicBezTo>
                  <a:pt x="5530125" y="2003850"/>
                  <a:pt x="5527218" y="1987734"/>
                  <a:pt x="5522734" y="1972041"/>
                </a:cubicBezTo>
                <a:cubicBezTo>
                  <a:pt x="5519295" y="1960005"/>
                  <a:pt x="5513895" y="1948559"/>
                  <a:pt x="5510859" y="1936415"/>
                </a:cubicBezTo>
                <a:cubicBezTo>
                  <a:pt x="5505964" y="1916834"/>
                  <a:pt x="5506070" y="1895938"/>
                  <a:pt x="5498983" y="1877039"/>
                </a:cubicBezTo>
                <a:cubicBezTo>
                  <a:pt x="5493972" y="1863675"/>
                  <a:pt x="5483150" y="1853288"/>
                  <a:pt x="5475233" y="1841413"/>
                </a:cubicBezTo>
                <a:cubicBezTo>
                  <a:pt x="5471274" y="1821621"/>
                  <a:pt x="5471555" y="1800481"/>
                  <a:pt x="5463357" y="1782036"/>
                </a:cubicBezTo>
                <a:cubicBezTo>
                  <a:pt x="5455319" y="1763950"/>
                  <a:pt x="5438221" y="1751319"/>
                  <a:pt x="5427731" y="1734535"/>
                </a:cubicBezTo>
                <a:cubicBezTo>
                  <a:pt x="5418349" y="1719523"/>
                  <a:pt x="5410556" y="1703470"/>
                  <a:pt x="5403981" y="1687033"/>
                </a:cubicBezTo>
                <a:cubicBezTo>
                  <a:pt x="5394683" y="1663788"/>
                  <a:pt x="5393110" y="1637249"/>
                  <a:pt x="5380230" y="1615782"/>
                </a:cubicBezTo>
                <a:cubicBezTo>
                  <a:pt x="5341711" y="1551583"/>
                  <a:pt x="5345719" y="1565407"/>
                  <a:pt x="5320854" y="1497028"/>
                </a:cubicBezTo>
                <a:cubicBezTo>
                  <a:pt x="5299939" y="1439511"/>
                  <a:pt x="5302336" y="1426581"/>
                  <a:pt x="5273352" y="1378275"/>
                </a:cubicBezTo>
                <a:cubicBezTo>
                  <a:pt x="5258666" y="1353798"/>
                  <a:pt x="5225851" y="1307023"/>
                  <a:pt x="5225851" y="1307023"/>
                </a:cubicBezTo>
                <a:cubicBezTo>
                  <a:pt x="5217934" y="1283272"/>
                  <a:pt x="5215987" y="1256602"/>
                  <a:pt x="5202100" y="1235771"/>
                </a:cubicBezTo>
                <a:cubicBezTo>
                  <a:pt x="5117246" y="1108486"/>
                  <a:pt x="5249382" y="1301650"/>
                  <a:pt x="5142724" y="1164519"/>
                </a:cubicBezTo>
                <a:cubicBezTo>
                  <a:pt x="5125199" y="1141987"/>
                  <a:pt x="5115406" y="1113451"/>
                  <a:pt x="5095222" y="1093267"/>
                </a:cubicBezTo>
                <a:cubicBezTo>
                  <a:pt x="5083347" y="1081392"/>
                  <a:pt x="5070526" y="1070392"/>
                  <a:pt x="5059596" y="1057641"/>
                </a:cubicBezTo>
                <a:cubicBezTo>
                  <a:pt x="5046715" y="1042614"/>
                  <a:pt x="5035474" y="1026246"/>
                  <a:pt x="5023970" y="1010140"/>
                </a:cubicBezTo>
                <a:cubicBezTo>
                  <a:pt x="5015674" y="998526"/>
                  <a:pt x="5009702" y="985181"/>
                  <a:pt x="5000220" y="974514"/>
                </a:cubicBezTo>
                <a:cubicBezTo>
                  <a:pt x="4977905" y="949410"/>
                  <a:pt x="4952719" y="927013"/>
                  <a:pt x="4928968" y="903262"/>
                </a:cubicBezTo>
                <a:lnTo>
                  <a:pt x="4893342" y="867636"/>
                </a:lnTo>
                <a:lnTo>
                  <a:pt x="4857716" y="832010"/>
                </a:lnTo>
                <a:cubicBezTo>
                  <a:pt x="4845841" y="820135"/>
                  <a:pt x="4836064" y="805700"/>
                  <a:pt x="4822090" y="796384"/>
                </a:cubicBezTo>
                <a:cubicBezTo>
                  <a:pt x="4810215" y="788467"/>
                  <a:pt x="4798078" y="780929"/>
                  <a:pt x="4786464" y="772633"/>
                </a:cubicBezTo>
                <a:cubicBezTo>
                  <a:pt x="4683355" y="698985"/>
                  <a:pt x="4787297" y="769231"/>
                  <a:pt x="4703337" y="713257"/>
                </a:cubicBezTo>
                <a:cubicBezTo>
                  <a:pt x="4646364" y="627799"/>
                  <a:pt x="4727041" y="733015"/>
                  <a:pt x="4608334" y="653880"/>
                </a:cubicBezTo>
                <a:cubicBezTo>
                  <a:pt x="4596459" y="645963"/>
                  <a:pt x="4585473" y="636513"/>
                  <a:pt x="4572708" y="630130"/>
                </a:cubicBezTo>
                <a:cubicBezTo>
                  <a:pt x="4491907" y="589729"/>
                  <a:pt x="4588415" y="656274"/>
                  <a:pt x="4489581" y="594504"/>
                </a:cubicBezTo>
                <a:cubicBezTo>
                  <a:pt x="4472797" y="584014"/>
                  <a:pt x="4459381" y="568490"/>
                  <a:pt x="4442079" y="558878"/>
                </a:cubicBezTo>
                <a:cubicBezTo>
                  <a:pt x="4405489" y="538550"/>
                  <a:pt x="4374335" y="533035"/>
                  <a:pt x="4335202" y="523252"/>
                </a:cubicBezTo>
                <a:lnTo>
                  <a:pt x="4240199" y="475750"/>
                </a:lnTo>
                <a:cubicBezTo>
                  <a:pt x="4224365" y="467833"/>
                  <a:pt x="4209492" y="457598"/>
                  <a:pt x="4192698" y="452000"/>
                </a:cubicBezTo>
                <a:lnTo>
                  <a:pt x="4121446" y="428249"/>
                </a:lnTo>
                <a:cubicBezTo>
                  <a:pt x="4109571" y="420332"/>
                  <a:pt x="4098862" y="410295"/>
                  <a:pt x="4085820" y="404498"/>
                </a:cubicBezTo>
                <a:cubicBezTo>
                  <a:pt x="4062942" y="394330"/>
                  <a:pt x="4038319" y="388665"/>
                  <a:pt x="4014568" y="380748"/>
                </a:cubicBezTo>
                <a:cubicBezTo>
                  <a:pt x="4002693" y="376790"/>
                  <a:pt x="3991086" y="371908"/>
                  <a:pt x="3978942" y="368872"/>
                </a:cubicBezTo>
                <a:cubicBezTo>
                  <a:pt x="3963108" y="364914"/>
                  <a:pt x="3947074" y="361687"/>
                  <a:pt x="3931441" y="356997"/>
                </a:cubicBezTo>
                <a:cubicBezTo>
                  <a:pt x="3907461" y="349803"/>
                  <a:pt x="3881020" y="347133"/>
                  <a:pt x="3860189" y="333246"/>
                </a:cubicBezTo>
                <a:cubicBezTo>
                  <a:pt x="3848314" y="325329"/>
                  <a:pt x="3838332" y="313251"/>
                  <a:pt x="3824563" y="309496"/>
                </a:cubicBezTo>
                <a:cubicBezTo>
                  <a:pt x="3793773" y="301099"/>
                  <a:pt x="3761103" y="302474"/>
                  <a:pt x="3729560" y="297621"/>
                </a:cubicBezTo>
                <a:cubicBezTo>
                  <a:pt x="3703038" y="293541"/>
                  <a:pt x="3650257" y="281748"/>
                  <a:pt x="3622682" y="273870"/>
                </a:cubicBezTo>
                <a:cubicBezTo>
                  <a:pt x="3610646" y="270431"/>
                  <a:pt x="3599133" y="265289"/>
                  <a:pt x="3587056" y="261995"/>
                </a:cubicBezTo>
                <a:cubicBezTo>
                  <a:pt x="3555564" y="253406"/>
                  <a:pt x="3523721" y="246161"/>
                  <a:pt x="3492054" y="238244"/>
                </a:cubicBezTo>
                <a:cubicBezTo>
                  <a:pt x="3476220" y="234286"/>
                  <a:pt x="3460036" y="231530"/>
                  <a:pt x="3444552" y="226369"/>
                </a:cubicBezTo>
                <a:lnTo>
                  <a:pt x="3302048" y="178867"/>
                </a:lnTo>
                <a:lnTo>
                  <a:pt x="3266422" y="166992"/>
                </a:lnTo>
                <a:lnTo>
                  <a:pt x="3230796" y="155117"/>
                </a:lnTo>
                <a:cubicBezTo>
                  <a:pt x="3162248" y="109418"/>
                  <a:pt x="3223571" y="142629"/>
                  <a:pt x="3100168" y="119491"/>
                </a:cubicBezTo>
                <a:cubicBezTo>
                  <a:pt x="3068085" y="113475"/>
                  <a:pt x="3037363" y="101106"/>
                  <a:pt x="3005165" y="95740"/>
                </a:cubicBezTo>
                <a:cubicBezTo>
                  <a:pt x="2981414" y="91782"/>
                  <a:pt x="2957524" y="88587"/>
                  <a:pt x="2933913" y="83865"/>
                </a:cubicBezTo>
                <a:cubicBezTo>
                  <a:pt x="2855263" y="68135"/>
                  <a:pt x="2914003" y="71742"/>
                  <a:pt x="2815160" y="60114"/>
                </a:cubicBezTo>
                <a:cubicBezTo>
                  <a:pt x="2771737" y="55006"/>
                  <a:pt x="2727986" y="53067"/>
                  <a:pt x="2684531" y="48239"/>
                </a:cubicBezTo>
                <a:cubicBezTo>
                  <a:pt x="2656712" y="45148"/>
                  <a:pt x="2629343" y="38056"/>
                  <a:pt x="2601404" y="36363"/>
                </a:cubicBezTo>
                <a:cubicBezTo>
                  <a:pt x="2498597" y="30132"/>
                  <a:pt x="2395530" y="29273"/>
                  <a:pt x="2292646" y="24488"/>
                </a:cubicBezTo>
                <a:cubicBezTo>
                  <a:pt x="2225309" y="21356"/>
                  <a:pt x="2157976" y="17783"/>
                  <a:pt x="2090765" y="12613"/>
                </a:cubicBezTo>
                <a:cubicBezTo>
                  <a:pt x="2055025" y="9864"/>
                  <a:pt x="2019698" y="2294"/>
                  <a:pt x="1983887" y="737"/>
                </a:cubicBezTo>
                <a:cubicBezTo>
                  <a:pt x="1928521" y="-1670"/>
                  <a:pt x="1873051" y="737"/>
                  <a:pt x="1817633" y="24488"/>
                </a:cubicBezTo>
                <a:close/>
              </a:path>
            </a:pathLst>
          </a:cu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371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328826"/>
            <a:ext cx="7381875" cy="5400675"/>
          </a:xfrm>
          <a:prstGeom prst="rect">
            <a:avLst/>
          </a:prstGeom>
        </p:spPr>
      </p:pic>
      <p:sp>
        <p:nvSpPr>
          <p:cNvPr id="8" name="Rectangle 7"/>
          <p:cNvSpPr/>
          <p:nvPr/>
        </p:nvSpPr>
        <p:spPr>
          <a:xfrm>
            <a:off x="1524000" y="39469"/>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5135"/>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a:t>
            </a:r>
            <a:r>
              <a:rPr lang="en-US" sz="2400" b="1" dirty="0">
                <a:solidFill>
                  <a:schemeClr val="accent3">
                    <a:lumMod val="50000"/>
                  </a:schemeClr>
                </a:solidFill>
              </a:rPr>
              <a:t>REGION</a:t>
            </a:r>
            <a:r>
              <a:rPr lang="en-US" sz="2400" b="1" dirty="0">
                <a:solidFill>
                  <a:schemeClr val="accent3">
                    <a:lumMod val="50000"/>
                  </a:schemeClr>
                </a:solidFill>
                <a:latin typeface="Script MT Bold" pitchFamily="66" charset="0"/>
              </a:rPr>
              <a:t> indicated by the bracket (advance slide for answer)</a:t>
            </a:r>
          </a:p>
        </p:txBody>
      </p:sp>
      <p:sp>
        <p:nvSpPr>
          <p:cNvPr id="15" name="Rectangle 14"/>
          <p:cNvSpPr/>
          <p:nvPr/>
        </p:nvSpPr>
        <p:spPr>
          <a:xfrm>
            <a:off x="57397" y="3429000"/>
            <a:ext cx="2324100" cy="1200329"/>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effectLst>
                  <a:outerShdw blurRad="50800" dist="39000" dir="5460000" algn="tl">
                    <a:srgbClr val="000000">
                      <a:alpha val="38000"/>
                    </a:srgbClr>
                  </a:outerShdw>
                </a:effectLst>
              </a:rPr>
              <a:t>Tunica media</a:t>
            </a:r>
          </a:p>
        </p:txBody>
      </p:sp>
      <p:sp>
        <p:nvSpPr>
          <p:cNvPr id="11" name="Left Brace 10"/>
          <p:cNvSpPr/>
          <p:nvPr/>
        </p:nvSpPr>
        <p:spPr>
          <a:xfrm rot="3738184">
            <a:off x="3186985" y="2716212"/>
            <a:ext cx="355396" cy="2397305"/>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7014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214" y="1457774"/>
            <a:ext cx="7243586" cy="5343782"/>
          </a:xfrm>
          <a:prstGeom prst="rect">
            <a:avLst/>
          </a:prstGeom>
        </p:spPr>
      </p:pic>
      <p:sp>
        <p:nvSpPr>
          <p:cNvPr id="8" name="Rectangle 7"/>
          <p:cNvSpPr/>
          <p:nvPr/>
        </p:nvSpPr>
        <p:spPr>
          <a:xfrm>
            <a:off x="1524000" y="39469"/>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5135"/>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a:t>
            </a:r>
            <a:r>
              <a:rPr lang="en-US" sz="2400" b="1" dirty="0">
                <a:solidFill>
                  <a:schemeClr val="accent3">
                    <a:lumMod val="50000"/>
                  </a:schemeClr>
                </a:solidFill>
              </a:rPr>
              <a:t>cells</a:t>
            </a:r>
            <a:r>
              <a:rPr lang="en-US" sz="2400" b="1" dirty="0">
                <a:solidFill>
                  <a:schemeClr val="accent3">
                    <a:lumMod val="50000"/>
                  </a:schemeClr>
                </a:solidFill>
                <a:latin typeface="Script MT Bold" pitchFamily="66" charset="0"/>
              </a:rPr>
              <a:t> indicated by the arrows(advance slide for answers). </a:t>
            </a:r>
          </a:p>
        </p:txBody>
      </p:sp>
      <p:sp>
        <p:nvSpPr>
          <p:cNvPr id="15" name="Rectangle 14"/>
          <p:cNvSpPr/>
          <p:nvPr/>
        </p:nvSpPr>
        <p:spPr>
          <a:xfrm>
            <a:off x="253065" y="1932433"/>
            <a:ext cx="2609603" cy="1200329"/>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effectLst>
                  <a:outerShdw blurRad="50800" dist="39000" dir="5460000" algn="tl">
                    <a:srgbClr val="000000">
                      <a:alpha val="38000"/>
                    </a:srgbClr>
                  </a:outerShdw>
                </a:effectLst>
              </a:rPr>
              <a:t>Endothelial cells</a:t>
            </a:r>
          </a:p>
        </p:txBody>
      </p:sp>
      <p:cxnSp>
        <p:nvCxnSpPr>
          <p:cNvPr id="4" name="Straight Arrow Connector 3"/>
          <p:cNvCxnSpPr/>
          <p:nvPr/>
        </p:nvCxnSpPr>
        <p:spPr>
          <a:xfrm flipV="1">
            <a:off x="4222044" y="2542525"/>
            <a:ext cx="490323" cy="14423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4536350" y="3882042"/>
            <a:ext cx="825872" cy="45289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4208527" y="4477084"/>
            <a:ext cx="397340" cy="60291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887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927260" y="358740"/>
            <a:ext cx="5137079" cy="6858000"/>
          </a:xfrm>
          <a:prstGeom prst="rect">
            <a:avLst/>
          </a:prstGeom>
        </p:spPr>
      </p:pic>
      <p:sp>
        <p:nvSpPr>
          <p:cNvPr id="8" name="Rectangle 7"/>
          <p:cNvSpPr/>
          <p:nvPr/>
        </p:nvSpPr>
        <p:spPr>
          <a:xfrm>
            <a:off x="1524000" y="39469"/>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5" name="Rectangle 14"/>
          <p:cNvSpPr/>
          <p:nvPr/>
        </p:nvSpPr>
        <p:spPr>
          <a:xfrm>
            <a:off x="2743200" y="2771899"/>
            <a:ext cx="2894511" cy="646331"/>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err="1">
                <a:ln w="11430"/>
                <a:solidFill>
                  <a:srgbClr val="C00000"/>
                </a:solidFill>
                <a:effectLst>
                  <a:outerShdw blurRad="50800" dist="39000" dir="5460000" algn="tl">
                    <a:srgbClr val="000000">
                      <a:alpha val="38000"/>
                    </a:srgbClr>
                  </a:outerShdw>
                </a:effectLst>
              </a:rPr>
              <a:t>pericyte</a:t>
            </a:r>
            <a:endParaRPr lang="en-US" sz="3600" b="1" dirty="0">
              <a:ln w="11430"/>
              <a:solidFill>
                <a:srgbClr val="C00000"/>
              </a:solidFill>
              <a:effectLst>
                <a:outerShdw blurRad="50800" dist="39000" dir="5460000" algn="tl">
                  <a:srgbClr val="000000">
                    <a:alpha val="38000"/>
                  </a:srgbClr>
                </a:outerShdw>
              </a:effectLst>
              <a:latin typeface="+mn-lt"/>
            </a:endParaRPr>
          </a:p>
        </p:txBody>
      </p:sp>
      <p:sp>
        <p:nvSpPr>
          <p:cNvPr id="7" name="TextBox 6"/>
          <p:cNvSpPr txBox="1"/>
          <p:nvPr/>
        </p:nvSpPr>
        <p:spPr>
          <a:xfrm>
            <a:off x="76200" y="605135"/>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a:t>
            </a:r>
            <a:r>
              <a:rPr lang="en-US" sz="2400" b="1" dirty="0">
                <a:solidFill>
                  <a:schemeClr val="accent3">
                    <a:lumMod val="50000"/>
                  </a:schemeClr>
                </a:solidFill>
              </a:rPr>
              <a:t>cell</a:t>
            </a:r>
            <a:r>
              <a:rPr lang="en-US" sz="2400" b="1" dirty="0">
                <a:solidFill>
                  <a:schemeClr val="accent3">
                    <a:lumMod val="50000"/>
                  </a:schemeClr>
                </a:solidFill>
                <a:latin typeface="Script MT Bold" pitchFamily="66" charset="0"/>
              </a:rPr>
              <a:t> indicated by the arrow(advance slide for answers). </a:t>
            </a:r>
          </a:p>
        </p:txBody>
      </p:sp>
      <p:cxnSp>
        <p:nvCxnSpPr>
          <p:cNvPr id="5" name="Straight Arrow Connector 4"/>
          <p:cNvCxnSpPr/>
          <p:nvPr/>
        </p:nvCxnSpPr>
        <p:spPr>
          <a:xfrm flipV="1">
            <a:off x="1066799" y="4572000"/>
            <a:ext cx="685801" cy="38100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62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279117" y="205470"/>
            <a:ext cx="4433365" cy="6858000"/>
          </a:xfrm>
          <a:prstGeom prst="rect">
            <a:avLst/>
          </a:prstGeom>
        </p:spPr>
      </p:pic>
      <p:sp>
        <p:nvSpPr>
          <p:cNvPr id="8" name="Rectangle 7"/>
          <p:cNvSpPr/>
          <p:nvPr/>
        </p:nvSpPr>
        <p:spPr>
          <a:xfrm>
            <a:off x="1524000" y="39469"/>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5135"/>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a:t>
            </a:r>
          </a:p>
        </p:txBody>
      </p:sp>
      <p:sp>
        <p:nvSpPr>
          <p:cNvPr id="15" name="Rectangle 14"/>
          <p:cNvSpPr/>
          <p:nvPr/>
        </p:nvSpPr>
        <p:spPr>
          <a:xfrm>
            <a:off x="2438400" y="1422735"/>
            <a:ext cx="1905000" cy="1200329"/>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FF00"/>
                </a:solidFill>
                <a:effectLst>
                  <a:outerShdw blurRad="50800" dist="39000" dir="5460000" algn="tl">
                    <a:srgbClr val="000000">
                      <a:alpha val="38000"/>
                    </a:srgbClr>
                  </a:outerShdw>
                </a:effectLst>
              </a:rPr>
              <a:t>Medium vein</a:t>
            </a:r>
          </a:p>
        </p:txBody>
      </p:sp>
      <p:sp>
        <p:nvSpPr>
          <p:cNvPr id="5" name="Freeform 4"/>
          <p:cNvSpPr/>
          <p:nvPr/>
        </p:nvSpPr>
        <p:spPr>
          <a:xfrm>
            <a:off x="1221300" y="2173184"/>
            <a:ext cx="1866284" cy="3550722"/>
          </a:xfrm>
          <a:custGeom>
            <a:avLst/>
            <a:gdLst>
              <a:gd name="connsiteX0" fmla="*/ 1320019 w 1866284"/>
              <a:gd name="connsiteY0" fmla="*/ 676894 h 3550722"/>
              <a:gd name="connsiteX1" fmla="*/ 1284394 w 1866284"/>
              <a:gd name="connsiteY1" fmla="*/ 510639 h 3550722"/>
              <a:gd name="connsiteX2" fmla="*/ 1272518 w 1866284"/>
              <a:gd name="connsiteY2" fmla="*/ 475013 h 3550722"/>
              <a:gd name="connsiteX3" fmla="*/ 1248768 w 1866284"/>
              <a:gd name="connsiteY3" fmla="*/ 439387 h 3550722"/>
              <a:gd name="connsiteX4" fmla="*/ 1236892 w 1866284"/>
              <a:gd name="connsiteY4" fmla="*/ 403761 h 3550722"/>
              <a:gd name="connsiteX5" fmla="*/ 1177516 w 1866284"/>
              <a:gd name="connsiteY5" fmla="*/ 332510 h 3550722"/>
              <a:gd name="connsiteX6" fmla="*/ 1094388 w 1866284"/>
              <a:gd name="connsiteY6" fmla="*/ 237507 h 3550722"/>
              <a:gd name="connsiteX7" fmla="*/ 1046887 w 1866284"/>
              <a:gd name="connsiteY7" fmla="*/ 166255 h 3550722"/>
              <a:gd name="connsiteX8" fmla="*/ 1023136 w 1866284"/>
              <a:gd name="connsiteY8" fmla="*/ 130629 h 3550722"/>
              <a:gd name="connsiteX9" fmla="*/ 916258 w 1866284"/>
              <a:gd name="connsiteY9" fmla="*/ 83128 h 3550722"/>
              <a:gd name="connsiteX10" fmla="*/ 845006 w 1866284"/>
              <a:gd name="connsiteY10" fmla="*/ 59377 h 3550722"/>
              <a:gd name="connsiteX11" fmla="*/ 809381 w 1866284"/>
              <a:gd name="connsiteY11" fmla="*/ 47502 h 3550722"/>
              <a:gd name="connsiteX12" fmla="*/ 690627 w 1866284"/>
              <a:gd name="connsiteY12" fmla="*/ 23751 h 3550722"/>
              <a:gd name="connsiteX13" fmla="*/ 643126 w 1866284"/>
              <a:gd name="connsiteY13" fmla="*/ 11876 h 3550722"/>
              <a:gd name="connsiteX14" fmla="*/ 571874 w 1866284"/>
              <a:gd name="connsiteY14" fmla="*/ 0 h 3550722"/>
              <a:gd name="connsiteX15" fmla="*/ 441245 w 1866284"/>
              <a:gd name="connsiteY15" fmla="*/ 11876 h 3550722"/>
              <a:gd name="connsiteX16" fmla="*/ 251240 w 1866284"/>
              <a:gd name="connsiteY16" fmla="*/ 35626 h 3550722"/>
              <a:gd name="connsiteX17" fmla="*/ 215614 w 1866284"/>
              <a:gd name="connsiteY17" fmla="*/ 59377 h 3550722"/>
              <a:gd name="connsiteX18" fmla="*/ 168113 w 1866284"/>
              <a:gd name="connsiteY18" fmla="*/ 142504 h 3550722"/>
              <a:gd name="connsiteX19" fmla="*/ 120612 w 1866284"/>
              <a:gd name="connsiteY19" fmla="*/ 225632 h 3550722"/>
              <a:gd name="connsiteX20" fmla="*/ 108736 w 1866284"/>
              <a:gd name="connsiteY20" fmla="*/ 273133 h 3550722"/>
              <a:gd name="connsiteX21" fmla="*/ 73110 w 1866284"/>
              <a:gd name="connsiteY21" fmla="*/ 380011 h 3550722"/>
              <a:gd name="connsiteX22" fmla="*/ 61235 w 1866284"/>
              <a:gd name="connsiteY22" fmla="*/ 415637 h 3550722"/>
              <a:gd name="connsiteX23" fmla="*/ 37484 w 1866284"/>
              <a:gd name="connsiteY23" fmla="*/ 510639 h 3550722"/>
              <a:gd name="connsiteX24" fmla="*/ 13734 w 1866284"/>
              <a:gd name="connsiteY24" fmla="*/ 593767 h 3550722"/>
              <a:gd name="connsiteX25" fmla="*/ 13734 w 1866284"/>
              <a:gd name="connsiteY25" fmla="*/ 1128156 h 3550722"/>
              <a:gd name="connsiteX26" fmla="*/ 37484 w 1866284"/>
              <a:gd name="connsiteY26" fmla="*/ 1270660 h 3550722"/>
              <a:gd name="connsiteX27" fmla="*/ 49360 w 1866284"/>
              <a:gd name="connsiteY27" fmla="*/ 1306286 h 3550722"/>
              <a:gd name="connsiteX28" fmla="*/ 61235 w 1866284"/>
              <a:gd name="connsiteY28" fmla="*/ 1365663 h 3550722"/>
              <a:gd name="connsiteX29" fmla="*/ 84986 w 1866284"/>
              <a:gd name="connsiteY29" fmla="*/ 1448790 h 3550722"/>
              <a:gd name="connsiteX30" fmla="*/ 96861 w 1866284"/>
              <a:gd name="connsiteY30" fmla="*/ 1531917 h 3550722"/>
              <a:gd name="connsiteX31" fmla="*/ 108736 w 1866284"/>
              <a:gd name="connsiteY31" fmla="*/ 1567543 h 3550722"/>
              <a:gd name="connsiteX32" fmla="*/ 132487 w 1866284"/>
              <a:gd name="connsiteY32" fmla="*/ 1662546 h 3550722"/>
              <a:gd name="connsiteX33" fmla="*/ 144362 w 1866284"/>
              <a:gd name="connsiteY33" fmla="*/ 1745673 h 3550722"/>
              <a:gd name="connsiteX34" fmla="*/ 156238 w 1866284"/>
              <a:gd name="connsiteY34" fmla="*/ 1781299 h 3550722"/>
              <a:gd name="connsiteX35" fmla="*/ 168113 w 1866284"/>
              <a:gd name="connsiteY35" fmla="*/ 1828800 h 3550722"/>
              <a:gd name="connsiteX36" fmla="*/ 179988 w 1866284"/>
              <a:gd name="connsiteY36" fmla="*/ 1864426 h 3550722"/>
              <a:gd name="connsiteX37" fmla="*/ 191864 w 1866284"/>
              <a:gd name="connsiteY37" fmla="*/ 1911928 h 3550722"/>
              <a:gd name="connsiteX38" fmla="*/ 215614 w 1866284"/>
              <a:gd name="connsiteY38" fmla="*/ 1983180 h 3550722"/>
              <a:gd name="connsiteX39" fmla="*/ 227490 w 1866284"/>
              <a:gd name="connsiteY39" fmla="*/ 2018806 h 3550722"/>
              <a:gd name="connsiteX40" fmla="*/ 239365 w 1866284"/>
              <a:gd name="connsiteY40" fmla="*/ 2078182 h 3550722"/>
              <a:gd name="connsiteX41" fmla="*/ 251240 w 1866284"/>
              <a:gd name="connsiteY41" fmla="*/ 2113808 h 3550722"/>
              <a:gd name="connsiteX42" fmla="*/ 286866 w 1866284"/>
              <a:gd name="connsiteY42" fmla="*/ 2244437 h 3550722"/>
              <a:gd name="connsiteX43" fmla="*/ 310617 w 1866284"/>
              <a:gd name="connsiteY43" fmla="*/ 2280063 h 3550722"/>
              <a:gd name="connsiteX44" fmla="*/ 334368 w 1866284"/>
              <a:gd name="connsiteY44" fmla="*/ 2363190 h 3550722"/>
              <a:gd name="connsiteX45" fmla="*/ 393744 w 1866284"/>
              <a:gd name="connsiteY45" fmla="*/ 2446317 h 3550722"/>
              <a:gd name="connsiteX46" fmla="*/ 429370 w 1866284"/>
              <a:gd name="connsiteY46" fmla="*/ 2529445 h 3550722"/>
              <a:gd name="connsiteX47" fmla="*/ 453121 w 1866284"/>
              <a:gd name="connsiteY47" fmla="*/ 2588821 h 3550722"/>
              <a:gd name="connsiteX48" fmla="*/ 500622 w 1866284"/>
              <a:gd name="connsiteY48" fmla="*/ 2648198 h 3550722"/>
              <a:gd name="connsiteX49" fmla="*/ 559999 w 1866284"/>
              <a:gd name="connsiteY49" fmla="*/ 2731325 h 3550722"/>
              <a:gd name="connsiteX50" fmla="*/ 583749 w 1866284"/>
              <a:gd name="connsiteY50" fmla="*/ 2778826 h 3550722"/>
              <a:gd name="connsiteX51" fmla="*/ 631251 w 1866284"/>
              <a:gd name="connsiteY51" fmla="*/ 2850078 h 3550722"/>
              <a:gd name="connsiteX52" fmla="*/ 678752 w 1866284"/>
              <a:gd name="connsiteY52" fmla="*/ 2921330 h 3550722"/>
              <a:gd name="connsiteX53" fmla="*/ 702503 w 1866284"/>
              <a:gd name="connsiteY53" fmla="*/ 2956956 h 3550722"/>
              <a:gd name="connsiteX54" fmla="*/ 761879 w 1866284"/>
              <a:gd name="connsiteY54" fmla="*/ 3004458 h 3550722"/>
              <a:gd name="connsiteX55" fmla="*/ 773755 w 1866284"/>
              <a:gd name="connsiteY55" fmla="*/ 3051959 h 3550722"/>
              <a:gd name="connsiteX56" fmla="*/ 809381 w 1866284"/>
              <a:gd name="connsiteY56" fmla="*/ 3087585 h 3550722"/>
              <a:gd name="connsiteX57" fmla="*/ 833131 w 1866284"/>
              <a:gd name="connsiteY57" fmla="*/ 3123211 h 3550722"/>
              <a:gd name="connsiteX58" fmla="*/ 880632 w 1866284"/>
              <a:gd name="connsiteY58" fmla="*/ 3158837 h 3550722"/>
              <a:gd name="connsiteX59" fmla="*/ 904383 w 1866284"/>
              <a:gd name="connsiteY59" fmla="*/ 3194463 h 3550722"/>
              <a:gd name="connsiteX60" fmla="*/ 940009 w 1866284"/>
              <a:gd name="connsiteY60" fmla="*/ 3230089 h 3550722"/>
              <a:gd name="connsiteX61" fmla="*/ 1023136 w 1866284"/>
              <a:gd name="connsiteY61" fmla="*/ 3313216 h 3550722"/>
              <a:gd name="connsiteX62" fmla="*/ 1082513 w 1866284"/>
              <a:gd name="connsiteY62" fmla="*/ 3384468 h 3550722"/>
              <a:gd name="connsiteX63" fmla="*/ 1118139 w 1866284"/>
              <a:gd name="connsiteY63" fmla="*/ 3408219 h 3550722"/>
              <a:gd name="connsiteX64" fmla="*/ 1141890 w 1866284"/>
              <a:gd name="connsiteY64" fmla="*/ 3443845 h 3550722"/>
              <a:gd name="connsiteX65" fmla="*/ 1213142 w 1866284"/>
              <a:gd name="connsiteY65" fmla="*/ 3479471 h 3550722"/>
              <a:gd name="connsiteX66" fmla="*/ 1248768 w 1866284"/>
              <a:gd name="connsiteY66" fmla="*/ 3515097 h 3550722"/>
              <a:gd name="connsiteX67" fmla="*/ 1450648 w 1866284"/>
              <a:gd name="connsiteY67" fmla="*/ 3550722 h 3550722"/>
              <a:gd name="connsiteX68" fmla="*/ 1593152 w 1866284"/>
              <a:gd name="connsiteY68" fmla="*/ 3538847 h 3550722"/>
              <a:gd name="connsiteX69" fmla="*/ 1664404 w 1866284"/>
              <a:gd name="connsiteY69" fmla="*/ 3515097 h 3550722"/>
              <a:gd name="connsiteX70" fmla="*/ 1700030 w 1866284"/>
              <a:gd name="connsiteY70" fmla="*/ 3479471 h 3550722"/>
              <a:gd name="connsiteX71" fmla="*/ 1735656 w 1866284"/>
              <a:gd name="connsiteY71" fmla="*/ 3467595 h 3550722"/>
              <a:gd name="connsiteX72" fmla="*/ 1783157 w 1866284"/>
              <a:gd name="connsiteY72" fmla="*/ 3396343 h 3550722"/>
              <a:gd name="connsiteX73" fmla="*/ 1818783 w 1866284"/>
              <a:gd name="connsiteY73" fmla="*/ 3123211 h 3550722"/>
              <a:gd name="connsiteX74" fmla="*/ 1830658 w 1866284"/>
              <a:gd name="connsiteY74" fmla="*/ 2980707 h 3550722"/>
              <a:gd name="connsiteX75" fmla="*/ 1854409 w 1866284"/>
              <a:gd name="connsiteY75" fmla="*/ 2660073 h 3550722"/>
              <a:gd name="connsiteX76" fmla="*/ 1866284 w 1866284"/>
              <a:gd name="connsiteY76" fmla="*/ 2303813 h 3550722"/>
              <a:gd name="connsiteX77" fmla="*/ 1854409 w 1866284"/>
              <a:gd name="connsiteY77" fmla="*/ 2220686 h 3550722"/>
              <a:gd name="connsiteX78" fmla="*/ 1818783 w 1866284"/>
              <a:gd name="connsiteY78" fmla="*/ 2066307 h 3550722"/>
              <a:gd name="connsiteX79" fmla="*/ 1795032 w 1866284"/>
              <a:gd name="connsiteY79" fmla="*/ 1971304 h 3550722"/>
              <a:gd name="connsiteX80" fmla="*/ 1783157 w 1866284"/>
              <a:gd name="connsiteY80" fmla="*/ 1935678 h 3550722"/>
              <a:gd name="connsiteX81" fmla="*/ 1759406 w 1866284"/>
              <a:gd name="connsiteY81" fmla="*/ 1852551 h 3550722"/>
              <a:gd name="connsiteX82" fmla="*/ 1735656 w 1866284"/>
              <a:gd name="connsiteY82" fmla="*/ 1816925 h 3550722"/>
              <a:gd name="connsiteX83" fmla="*/ 1664404 w 1866284"/>
              <a:gd name="connsiteY83" fmla="*/ 1638795 h 3550722"/>
              <a:gd name="connsiteX84" fmla="*/ 1640653 w 1866284"/>
              <a:gd name="connsiteY84" fmla="*/ 1520042 h 3550722"/>
              <a:gd name="connsiteX85" fmla="*/ 1593152 w 1866284"/>
              <a:gd name="connsiteY85" fmla="*/ 1425039 h 3550722"/>
              <a:gd name="connsiteX86" fmla="*/ 1569401 w 1866284"/>
              <a:gd name="connsiteY86" fmla="*/ 1341912 h 3550722"/>
              <a:gd name="connsiteX87" fmla="*/ 1545651 w 1866284"/>
              <a:gd name="connsiteY87" fmla="*/ 1306286 h 3550722"/>
              <a:gd name="connsiteX88" fmla="*/ 1521900 w 1866284"/>
              <a:gd name="connsiteY88" fmla="*/ 1246910 h 3550722"/>
              <a:gd name="connsiteX89" fmla="*/ 1498149 w 1866284"/>
              <a:gd name="connsiteY89" fmla="*/ 1199408 h 3550722"/>
              <a:gd name="connsiteX90" fmla="*/ 1486274 w 1866284"/>
              <a:gd name="connsiteY90" fmla="*/ 1163782 h 3550722"/>
              <a:gd name="connsiteX91" fmla="*/ 1462523 w 1866284"/>
              <a:gd name="connsiteY91" fmla="*/ 1128156 h 3550722"/>
              <a:gd name="connsiteX92" fmla="*/ 1426897 w 1866284"/>
              <a:gd name="connsiteY92" fmla="*/ 1045029 h 3550722"/>
              <a:gd name="connsiteX93" fmla="*/ 1391271 w 1866284"/>
              <a:gd name="connsiteY93" fmla="*/ 961902 h 3550722"/>
              <a:gd name="connsiteX94" fmla="*/ 1367521 w 1866284"/>
              <a:gd name="connsiteY94" fmla="*/ 890650 h 3550722"/>
              <a:gd name="connsiteX95" fmla="*/ 1331895 w 1866284"/>
              <a:gd name="connsiteY95" fmla="*/ 760021 h 3550722"/>
              <a:gd name="connsiteX96" fmla="*/ 1320019 w 1866284"/>
              <a:gd name="connsiteY96" fmla="*/ 676894 h 355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866284" h="3550722">
                <a:moveTo>
                  <a:pt x="1320019" y="676894"/>
                </a:moveTo>
                <a:cubicBezTo>
                  <a:pt x="1312102" y="635330"/>
                  <a:pt x="1304119" y="569810"/>
                  <a:pt x="1284394" y="510639"/>
                </a:cubicBezTo>
                <a:cubicBezTo>
                  <a:pt x="1280435" y="498764"/>
                  <a:pt x="1278116" y="486209"/>
                  <a:pt x="1272518" y="475013"/>
                </a:cubicBezTo>
                <a:cubicBezTo>
                  <a:pt x="1266135" y="462248"/>
                  <a:pt x="1255151" y="452152"/>
                  <a:pt x="1248768" y="439387"/>
                </a:cubicBezTo>
                <a:cubicBezTo>
                  <a:pt x="1243170" y="428191"/>
                  <a:pt x="1242490" y="414957"/>
                  <a:pt x="1236892" y="403761"/>
                </a:cubicBezTo>
                <a:cubicBezTo>
                  <a:pt x="1211429" y="352834"/>
                  <a:pt x="1214289" y="379789"/>
                  <a:pt x="1177516" y="332510"/>
                </a:cubicBezTo>
                <a:cubicBezTo>
                  <a:pt x="1102912" y="236593"/>
                  <a:pt x="1163357" y="283487"/>
                  <a:pt x="1094388" y="237507"/>
                </a:cubicBezTo>
                <a:cubicBezTo>
                  <a:pt x="1072800" y="151152"/>
                  <a:pt x="1101560" y="220928"/>
                  <a:pt x="1046887" y="166255"/>
                </a:cubicBezTo>
                <a:cubicBezTo>
                  <a:pt x="1036795" y="156163"/>
                  <a:pt x="1033228" y="140721"/>
                  <a:pt x="1023136" y="130629"/>
                </a:cubicBezTo>
                <a:cubicBezTo>
                  <a:pt x="994906" y="102399"/>
                  <a:pt x="951537" y="94888"/>
                  <a:pt x="916258" y="83128"/>
                </a:cubicBezTo>
                <a:lnTo>
                  <a:pt x="845006" y="59377"/>
                </a:lnTo>
                <a:cubicBezTo>
                  <a:pt x="833131" y="55419"/>
                  <a:pt x="821655" y="49957"/>
                  <a:pt x="809381" y="47502"/>
                </a:cubicBezTo>
                <a:cubicBezTo>
                  <a:pt x="769796" y="39585"/>
                  <a:pt x="729790" y="33542"/>
                  <a:pt x="690627" y="23751"/>
                </a:cubicBezTo>
                <a:cubicBezTo>
                  <a:pt x="674793" y="19793"/>
                  <a:pt x="659130" y="15077"/>
                  <a:pt x="643126" y="11876"/>
                </a:cubicBezTo>
                <a:cubicBezTo>
                  <a:pt x="619515" y="7154"/>
                  <a:pt x="595625" y="3959"/>
                  <a:pt x="571874" y="0"/>
                </a:cubicBezTo>
                <a:lnTo>
                  <a:pt x="441245" y="11876"/>
                </a:lnTo>
                <a:cubicBezTo>
                  <a:pt x="270104" y="26138"/>
                  <a:pt x="336868" y="7084"/>
                  <a:pt x="251240" y="35626"/>
                </a:cubicBezTo>
                <a:cubicBezTo>
                  <a:pt x="239365" y="43543"/>
                  <a:pt x="225706" y="49285"/>
                  <a:pt x="215614" y="59377"/>
                </a:cubicBezTo>
                <a:cubicBezTo>
                  <a:pt x="196328" y="78663"/>
                  <a:pt x="180530" y="120775"/>
                  <a:pt x="168113" y="142504"/>
                </a:cubicBezTo>
                <a:cubicBezTo>
                  <a:pt x="143053" y="186359"/>
                  <a:pt x="140189" y="173427"/>
                  <a:pt x="120612" y="225632"/>
                </a:cubicBezTo>
                <a:cubicBezTo>
                  <a:pt x="114881" y="240914"/>
                  <a:pt x="113426" y="257500"/>
                  <a:pt x="108736" y="273133"/>
                </a:cubicBezTo>
                <a:cubicBezTo>
                  <a:pt x="108711" y="273218"/>
                  <a:pt x="79062" y="362156"/>
                  <a:pt x="73110" y="380011"/>
                </a:cubicBezTo>
                <a:cubicBezTo>
                  <a:pt x="69152" y="391886"/>
                  <a:pt x="64271" y="403493"/>
                  <a:pt x="61235" y="415637"/>
                </a:cubicBezTo>
                <a:cubicBezTo>
                  <a:pt x="53318" y="447304"/>
                  <a:pt x="47806" y="479672"/>
                  <a:pt x="37484" y="510639"/>
                </a:cubicBezTo>
                <a:cubicBezTo>
                  <a:pt x="20448" y="561749"/>
                  <a:pt x="28645" y="534121"/>
                  <a:pt x="13734" y="593767"/>
                </a:cubicBezTo>
                <a:cubicBezTo>
                  <a:pt x="-1292" y="834169"/>
                  <a:pt x="-7597" y="836632"/>
                  <a:pt x="13734" y="1128156"/>
                </a:cubicBezTo>
                <a:cubicBezTo>
                  <a:pt x="17248" y="1176184"/>
                  <a:pt x="22255" y="1224975"/>
                  <a:pt x="37484" y="1270660"/>
                </a:cubicBezTo>
                <a:cubicBezTo>
                  <a:pt x="41443" y="1282535"/>
                  <a:pt x="46324" y="1294142"/>
                  <a:pt x="49360" y="1306286"/>
                </a:cubicBezTo>
                <a:cubicBezTo>
                  <a:pt x="54255" y="1325868"/>
                  <a:pt x="56857" y="1345959"/>
                  <a:pt x="61235" y="1365663"/>
                </a:cubicBezTo>
                <a:cubicBezTo>
                  <a:pt x="71176" y="1410400"/>
                  <a:pt x="71760" y="1409115"/>
                  <a:pt x="84986" y="1448790"/>
                </a:cubicBezTo>
                <a:cubicBezTo>
                  <a:pt x="88944" y="1476499"/>
                  <a:pt x="91372" y="1504470"/>
                  <a:pt x="96861" y="1531917"/>
                </a:cubicBezTo>
                <a:cubicBezTo>
                  <a:pt x="99316" y="1544192"/>
                  <a:pt x="105442" y="1555466"/>
                  <a:pt x="108736" y="1567543"/>
                </a:cubicBezTo>
                <a:cubicBezTo>
                  <a:pt x="117325" y="1599035"/>
                  <a:pt x="126085" y="1630538"/>
                  <a:pt x="132487" y="1662546"/>
                </a:cubicBezTo>
                <a:cubicBezTo>
                  <a:pt x="137976" y="1689993"/>
                  <a:pt x="138873" y="1718226"/>
                  <a:pt x="144362" y="1745673"/>
                </a:cubicBezTo>
                <a:cubicBezTo>
                  <a:pt x="146817" y="1757948"/>
                  <a:pt x="152799" y="1769263"/>
                  <a:pt x="156238" y="1781299"/>
                </a:cubicBezTo>
                <a:cubicBezTo>
                  <a:pt x="160722" y="1796992"/>
                  <a:pt x="163629" y="1813107"/>
                  <a:pt x="168113" y="1828800"/>
                </a:cubicBezTo>
                <a:cubicBezTo>
                  <a:pt x="171552" y="1840836"/>
                  <a:pt x="176549" y="1852390"/>
                  <a:pt x="179988" y="1864426"/>
                </a:cubicBezTo>
                <a:cubicBezTo>
                  <a:pt x="184472" y="1880119"/>
                  <a:pt x="187174" y="1896295"/>
                  <a:pt x="191864" y="1911928"/>
                </a:cubicBezTo>
                <a:cubicBezTo>
                  <a:pt x="199058" y="1935908"/>
                  <a:pt x="207697" y="1959429"/>
                  <a:pt x="215614" y="1983180"/>
                </a:cubicBezTo>
                <a:cubicBezTo>
                  <a:pt x="219572" y="1995055"/>
                  <a:pt x="225035" y="2006531"/>
                  <a:pt x="227490" y="2018806"/>
                </a:cubicBezTo>
                <a:cubicBezTo>
                  <a:pt x="231448" y="2038598"/>
                  <a:pt x="234470" y="2058601"/>
                  <a:pt x="239365" y="2078182"/>
                </a:cubicBezTo>
                <a:cubicBezTo>
                  <a:pt x="242401" y="2090326"/>
                  <a:pt x="248204" y="2101664"/>
                  <a:pt x="251240" y="2113808"/>
                </a:cubicBezTo>
                <a:cubicBezTo>
                  <a:pt x="260162" y="2149494"/>
                  <a:pt x="266488" y="2213870"/>
                  <a:pt x="286866" y="2244437"/>
                </a:cubicBezTo>
                <a:lnTo>
                  <a:pt x="310617" y="2280063"/>
                </a:lnTo>
                <a:cubicBezTo>
                  <a:pt x="314423" y="2295289"/>
                  <a:pt x="325848" y="2346149"/>
                  <a:pt x="334368" y="2363190"/>
                </a:cubicBezTo>
                <a:cubicBezTo>
                  <a:pt x="343053" y="2380559"/>
                  <a:pt x="385671" y="2435553"/>
                  <a:pt x="393744" y="2446317"/>
                </a:cubicBezTo>
                <a:cubicBezTo>
                  <a:pt x="418133" y="2519485"/>
                  <a:pt x="390241" y="2441405"/>
                  <a:pt x="429370" y="2529445"/>
                </a:cubicBezTo>
                <a:cubicBezTo>
                  <a:pt x="438028" y="2548924"/>
                  <a:pt x="442154" y="2570542"/>
                  <a:pt x="453121" y="2588821"/>
                </a:cubicBezTo>
                <a:cubicBezTo>
                  <a:pt x="466162" y="2610555"/>
                  <a:pt x="484788" y="2628406"/>
                  <a:pt x="500622" y="2648198"/>
                </a:cubicBezTo>
                <a:cubicBezTo>
                  <a:pt x="525878" y="2723969"/>
                  <a:pt x="492375" y="2641160"/>
                  <a:pt x="559999" y="2731325"/>
                </a:cubicBezTo>
                <a:cubicBezTo>
                  <a:pt x="570621" y="2745487"/>
                  <a:pt x="574641" y="2763646"/>
                  <a:pt x="583749" y="2778826"/>
                </a:cubicBezTo>
                <a:cubicBezTo>
                  <a:pt x="598435" y="2803303"/>
                  <a:pt x="615417" y="2826327"/>
                  <a:pt x="631251" y="2850078"/>
                </a:cubicBezTo>
                <a:lnTo>
                  <a:pt x="678752" y="2921330"/>
                </a:lnTo>
                <a:cubicBezTo>
                  <a:pt x="686669" y="2933205"/>
                  <a:pt x="691358" y="2948040"/>
                  <a:pt x="702503" y="2956956"/>
                </a:cubicBezTo>
                <a:lnTo>
                  <a:pt x="761879" y="3004458"/>
                </a:lnTo>
                <a:cubicBezTo>
                  <a:pt x="765838" y="3020292"/>
                  <a:pt x="765657" y="3037788"/>
                  <a:pt x="773755" y="3051959"/>
                </a:cubicBezTo>
                <a:cubicBezTo>
                  <a:pt x="782087" y="3066540"/>
                  <a:pt x="798630" y="3074683"/>
                  <a:pt x="809381" y="3087585"/>
                </a:cubicBezTo>
                <a:cubicBezTo>
                  <a:pt x="818518" y="3098549"/>
                  <a:pt x="823039" y="3113119"/>
                  <a:pt x="833131" y="3123211"/>
                </a:cubicBezTo>
                <a:cubicBezTo>
                  <a:pt x="847126" y="3137206"/>
                  <a:pt x="866637" y="3144842"/>
                  <a:pt x="880632" y="3158837"/>
                </a:cubicBezTo>
                <a:cubicBezTo>
                  <a:pt x="890724" y="3168929"/>
                  <a:pt x="895246" y="3183499"/>
                  <a:pt x="904383" y="3194463"/>
                </a:cubicBezTo>
                <a:cubicBezTo>
                  <a:pt x="915134" y="3207365"/>
                  <a:pt x="929698" y="3216832"/>
                  <a:pt x="940009" y="3230089"/>
                </a:cubicBezTo>
                <a:cubicBezTo>
                  <a:pt x="1006704" y="3315840"/>
                  <a:pt x="955058" y="3290524"/>
                  <a:pt x="1023136" y="3313216"/>
                </a:cubicBezTo>
                <a:cubicBezTo>
                  <a:pt x="1046489" y="3348246"/>
                  <a:pt x="1048225" y="3355894"/>
                  <a:pt x="1082513" y="3384468"/>
                </a:cubicBezTo>
                <a:cubicBezTo>
                  <a:pt x="1093477" y="3393605"/>
                  <a:pt x="1106264" y="3400302"/>
                  <a:pt x="1118139" y="3408219"/>
                </a:cubicBezTo>
                <a:cubicBezTo>
                  <a:pt x="1126056" y="3420094"/>
                  <a:pt x="1131798" y="3433753"/>
                  <a:pt x="1141890" y="3443845"/>
                </a:cubicBezTo>
                <a:cubicBezTo>
                  <a:pt x="1164909" y="3466864"/>
                  <a:pt x="1184168" y="3469813"/>
                  <a:pt x="1213142" y="3479471"/>
                </a:cubicBezTo>
                <a:cubicBezTo>
                  <a:pt x="1225017" y="3491346"/>
                  <a:pt x="1233479" y="3508148"/>
                  <a:pt x="1248768" y="3515097"/>
                </a:cubicBezTo>
                <a:cubicBezTo>
                  <a:pt x="1301250" y="3538953"/>
                  <a:pt x="1396208" y="3544673"/>
                  <a:pt x="1450648" y="3550722"/>
                </a:cubicBezTo>
                <a:cubicBezTo>
                  <a:pt x="1498149" y="3546764"/>
                  <a:pt x="1546135" y="3546683"/>
                  <a:pt x="1593152" y="3538847"/>
                </a:cubicBezTo>
                <a:cubicBezTo>
                  <a:pt x="1617847" y="3534731"/>
                  <a:pt x="1664404" y="3515097"/>
                  <a:pt x="1664404" y="3515097"/>
                </a:cubicBezTo>
                <a:cubicBezTo>
                  <a:pt x="1676279" y="3503222"/>
                  <a:pt x="1686056" y="3488787"/>
                  <a:pt x="1700030" y="3479471"/>
                </a:cubicBezTo>
                <a:cubicBezTo>
                  <a:pt x="1710445" y="3472527"/>
                  <a:pt x="1726805" y="3476446"/>
                  <a:pt x="1735656" y="3467595"/>
                </a:cubicBezTo>
                <a:cubicBezTo>
                  <a:pt x="1755840" y="3447411"/>
                  <a:pt x="1783157" y="3396343"/>
                  <a:pt x="1783157" y="3396343"/>
                </a:cubicBezTo>
                <a:cubicBezTo>
                  <a:pt x="1829303" y="3257908"/>
                  <a:pt x="1802537" y="3358786"/>
                  <a:pt x="1818783" y="3123211"/>
                </a:cubicBezTo>
                <a:cubicBezTo>
                  <a:pt x="1822062" y="3075658"/>
                  <a:pt x="1827262" y="3028252"/>
                  <a:pt x="1830658" y="2980707"/>
                </a:cubicBezTo>
                <a:cubicBezTo>
                  <a:pt x="1854995" y="2639988"/>
                  <a:pt x="1830082" y="2927675"/>
                  <a:pt x="1854409" y="2660073"/>
                </a:cubicBezTo>
                <a:cubicBezTo>
                  <a:pt x="1858367" y="2541320"/>
                  <a:pt x="1866284" y="2422632"/>
                  <a:pt x="1866284" y="2303813"/>
                </a:cubicBezTo>
                <a:cubicBezTo>
                  <a:pt x="1866284" y="2275823"/>
                  <a:pt x="1859273" y="2248250"/>
                  <a:pt x="1854409" y="2220686"/>
                </a:cubicBezTo>
                <a:cubicBezTo>
                  <a:pt x="1810454" y="1971611"/>
                  <a:pt x="1848927" y="2176835"/>
                  <a:pt x="1818783" y="2066307"/>
                </a:cubicBezTo>
                <a:cubicBezTo>
                  <a:pt x="1810194" y="2034815"/>
                  <a:pt x="1805354" y="2002271"/>
                  <a:pt x="1795032" y="1971304"/>
                </a:cubicBezTo>
                <a:cubicBezTo>
                  <a:pt x="1791074" y="1959429"/>
                  <a:pt x="1786596" y="1947714"/>
                  <a:pt x="1783157" y="1935678"/>
                </a:cubicBezTo>
                <a:cubicBezTo>
                  <a:pt x="1778082" y="1917915"/>
                  <a:pt x="1768900" y="1871538"/>
                  <a:pt x="1759406" y="1852551"/>
                </a:cubicBezTo>
                <a:cubicBezTo>
                  <a:pt x="1753023" y="1839786"/>
                  <a:pt x="1740957" y="1830176"/>
                  <a:pt x="1735656" y="1816925"/>
                </a:cubicBezTo>
                <a:cubicBezTo>
                  <a:pt x="1657637" y="1621874"/>
                  <a:pt x="1723342" y="1727201"/>
                  <a:pt x="1664404" y="1638795"/>
                </a:cubicBezTo>
                <a:cubicBezTo>
                  <a:pt x="1658482" y="1597337"/>
                  <a:pt x="1657927" y="1558045"/>
                  <a:pt x="1640653" y="1520042"/>
                </a:cubicBezTo>
                <a:cubicBezTo>
                  <a:pt x="1626002" y="1487810"/>
                  <a:pt x="1593152" y="1425039"/>
                  <a:pt x="1593152" y="1425039"/>
                </a:cubicBezTo>
                <a:cubicBezTo>
                  <a:pt x="1589346" y="1409813"/>
                  <a:pt x="1577921" y="1358953"/>
                  <a:pt x="1569401" y="1341912"/>
                </a:cubicBezTo>
                <a:cubicBezTo>
                  <a:pt x="1563018" y="1329147"/>
                  <a:pt x="1552034" y="1319051"/>
                  <a:pt x="1545651" y="1306286"/>
                </a:cubicBezTo>
                <a:cubicBezTo>
                  <a:pt x="1536118" y="1287220"/>
                  <a:pt x="1530558" y="1266389"/>
                  <a:pt x="1521900" y="1246910"/>
                </a:cubicBezTo>
                <a:cubicBezTo>
                  <a:pt x="1514710" y="1230733"/>
                  <a:pt x="1505122" y="1215680"/>
                  <a:pt x="1498149" y="1199408"/>
                </a:cubicBezTo>
                <a:cubicBezTo>
                  <a:pt x="1493218" y="1187902"/>
                  <a:pt x="1491872" y="1174978"/>
                  <a:pt x="1486274" y="1163782"/>
                </a:cubicBezTo>
                <a:cubicBezTo>
                  <a:pt x="1479891" y="1151016"/>
                  <a:pt x="1470440" y="1140031"/>
                  <a:pt x="1462523" y="1128156"/>
                </a:cubicBezTo>
                <a:cubicBezTo>
                  <a:pt x="1428431" y="991785"/>
                  <a:pt x="1476103" y="1159842"/>
                  <a:pt x="1426897" y="1045029"/>
                </a:cubicBezTo>
                <a:cubicBezTo>
                  <a:pt x="1380886" y="937671"/>
                  <a:pt x="1450900" y="1051344"/>
                  <a:pt x="1391271" y="961902"/>
                </a:cubicBezTo>
                <a:cubicBezTo>
                  <a:pt x="1383354" y="938151"/>
                  <a:pt x="1373593" y="914938"/>
                  <a:pt x="1367521" y="890650"/>
                </a:cubicBezTo>
                <a:cubicBezTo>
                  <a:pt x="1340734" y="783503"/>
                  <a:pt x="1354092" y="826614"/>
                  <a:pt x="1331895" y="760021"/>
                </a:cubicBezTo>
                <a:cubicBezTo>
                  <a:pt x="1317780" y="661219"/>
                  <a:pt x="1327936" y="718458"/>
                  <a:pt x="1320019" y="676894"/>
                </a:cubicBezTo>
                <a:close/>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314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817966" y="555523"/>
            <a:ext cx="5530645" cy="6858000"/>
          </a:xfrm>
          <a:prstGeom prst="rect">
            <a:avLst/>
          </a:prstGeom>
        </p:spPr>
      </p:pic>
      <p:sp>
        <p:nvSpPr>
          <p:cNvPr id="8" name="Rectangle 7"/>
          <p:cNvSpPr/>
          <p:nvPr/>
        </p:nvSpPr>
        <p:spPr>
          <a:xfrm>
            <a:off x="1524000" y="39469"/>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5" name="Rectangle 14"/>
          <p:cNvSpPr/>
          <p:nvPr/>
        </p:nvSpPr>
        <p:spPr>
          <a:xfrm>
            <a:off x="2562578" y="1507544"/>
            <a:ext cx="2894511" cy="1200329"/>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C00000"/>
                </a:solidFill>
                <a:effectLst>
                  <a:outerShdw blurRad="50800" dist="39000" dir="5460000" algn="tl">
                    <a:srgbClr val="000000">
                      <a:alpha val="38000"/>
                    </a:srgbClr>
                  </a:outerShdw>
                </a:effectLst>
              </a:rPr>
              <a:t>Endothelial cell</a:t>
            </a:r>
            <a:endParaRPr lang="en-US" sz="3600" b="1" dirty="0">
              <a:ln w="11430"/>
              <a:solidFill>
                <a:srgbClr val="C00000"/>
              </a:solidFill>
              <a:effectLst>
                <a:outerShdw blurRad="50800" dist="39000" dir="5460000" algn="tl">
                  <a:srgbClr val="000000">
                    <a:alpha val="38000"/>
                  </a:srgbClr>
                </a:outerShdw>
              </a:effectLst>
              <a:latin typeface="+mn-lt"/>
            </a:endParaRPr>
          </a:p>
        </p:txBody>
      </p:sp>
      <p:sp>
        <p:nvSpPr>
          <p:cNvPr id="7" name="TextBox 6"/>
          <p:cNvSpPr txBox="1"/>
          <p:nvPr/>
        </p:nvSpPr>
        <p:spPr>
          <a:xfrm>
            <a:off x="76200" y="605135"/>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a:t>
            </a:r>
            <a:r>
              <a:rPr lang="en-US" sz="2400" b="1" dirty="0">
                <a:solidFill>
                  <a:schemeClr val="accent3">
                    <a:lumMod val="50000"/>
                  </a:schemeClr>
                </a:solidFill>
              </a:rPr>
              <a:t>cell</a:t>
            </a:r>
            <a:r>
              <a:rPr lang="en-US" sz="2400" b="1" dirty="0">
                <a:solidFill>
                  <a:schemeClr val="accent3">
                    <a:lumMod val="50000"/>
                  </a:schemeClr>
                </a:solidFill>
                <a:latin typeface="Script MT Bold" pitchFamily="66" charset="0"/>
              </a:rPr>
              <a:t> indicated by the arrow(advance slide for answers). </a:t>
            </a:r>
          </a:p>
        </p:txBody>
      </p:sp>
      <p:cxnSp>
        <p:nvCxnSpPr>
          <p:cNvPr id="5" name="Straight Arrow Connector 4"/>
          <p:cNvCxnSpPr/>
          <p:nvPr/>
        </p:nvCxnSpPr>
        <p:spPr>
          <a:xfrm flipV="1">
            <a:off x="3465689" y="4662312"/>
            <a:ext cx="883355" cy="22577"/>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339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425" y="1332015"/>
            <a:ext cx="7296150" cy="5486400"/>
          </a:xfrm>
          <a:prstGeom prst="rect">
            <a:avLst/>
          </a:prstGeom>
        </p:spPr>
      </p:pic>
      <p:sp>
        <p:nvSpPr>
          <p:cNvPr id="8" name="Rectangle 7"/>
          <p:cNvSpPr/>
          <p:nvPr/>
        </p:nvSpPr>
        <p:spPr>
          <a:xfrm>
            <a:off x="1524000" y="39469"/>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5135"/>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a:t>
            </a:r>
            <a:r>
              <a:rPr lang="en-US" sz="2400" b="1" dirty="0">
                <a:solidFill>
                  <a:schemeClr val="accent3">
                    <a:lumMod val="50000"/>
                  </a:schemeClr>
                </a:solidFill>
              </a:rPr>
              <a:t>cells</a:t>
            </a:r>
            <a:r>
              <a:rPr lang="en-US" sz="2400" b="1" dirty="0">
                <a:solidFill>
                  <a:schemeClr val="accent3">
                    <a:lumMod val="50000"/>
                  </a:schemeClr>
                </a:solidFill>
                <a:latin typeface="Script MT Bold" pitchFamily="66" charset="0"/>
              </a:rPr>
              <a:t> indicated by the arrows(advance slide for answers). </a:t>
            </a:r>
          </a:p>
        </p:txBody>
      </p:sp>
      <p:sp>
        <p:nvSpPr>
          <p:cNvPr id="15" name="Rectangle 14"/>
          <p:cNvSpPr/>
          <p:nvPr/>
        </p:nvSpPr>
        <p:spPr>
          <a:xfrm>
            <a:off x="253065" y="1932433"/>
            <a:ext cx="2609603" cy="1200329"/>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effectLst>
                  <a:outerShdw blurRad="50800" dist="39000" dir="5460000" algn="tl">
                    <a:srgbClr val="000000">
                      <a:alpha val="38000"/>
                    </a:srgbClr>
                  </a:outerShdw>
                </a:effectLst>
              </a:rPr>
              <a:t>Smooth muscle cells</a:t>
            </a:r>
          </a:p>
        </p:txBody>
      </p:sp>
      <p:cxnSp>
        <p:nvCxnSpPr>
          <p:cNvPr id="4" name="Straight Arrow Connector 3"/>
          <p:cNvCxnSpPr/>
          <p:nvPr/>
        </p:nvCxnSpPr>
        <p:spPr>
          <a:xfrm flipV="1">
            <a:off x="2878666" y="4868036"/>
            <a:ext cx="241967" cy="64094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384799" y="3791730"/>
            <a:ext cx="336884" cy="75769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3917244" y="4160995"/>
            <a:ext cx="167105" cy="71580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394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3123832" y="2137954"/>
            <a:ext cx="3092450"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vessel layers – SL85</a:t>
            </a:r>
            <a:endParaRPr lang="en-US" dirty="0">
              <a:latin typeface="Calibri" pitchFamily="34" charset="0"/>
            </a:endParaRPr>
          </a:p>
        </p:txBody>
      </p:sp>
      <p:sp>
        <p:nvSpPr>
          <p:cNvPr id="37891" name="TextBox 4"/>
          <p:cNvSpPr txBox="1">
            <a:spLocks noChangeArrowheads="1"/>
          </p:cNvSpPr>
          <p:nvPr/>
        </p:nvSpPr>
        <p:spPr bwMode="auto">
          <a:xfrm>
            <a:off x="909320" y="5334000"/>
            <a:ext cx="7772400" cy="1384995"/>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4"/>
              </a:rPr>
              <a:t>SL 085</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Blood vessel</a:t>
            </a:r>
          </a:p>
          <a:p>
            <a:pPr lvl="2" eaLnBrk="0" hangingPunct="0">
              <a:buFontTx/>
              <a:buChar char="•"/>
            </a:pPr>
            <a:r>
              <a:rPr lang="en-US" sz="1200" b="1" dirty="0">
                <a:solidFill>
                  <a:srgbClr val="002060"/>
                </a:solidFill>
                <a:latin typeface="Georgia" pitchFamily="18" charset="0"/>
                <a:ea typeface="Times" pitchFamily="18" charset="0"/>
                <a:cs typeface="Arial" charset="0"/>
              </a:rPr>
              <a:t>Tunica intima</a:t>
            </a:r>
          </a:p>
          <a:p>
            <a:pPr lvl="2" eaLnBrk="0" hangingPunct="0">
              <a:buFontTx/>
              <a:buChar char="•"/>
            </a:pPr>
            <a:r>
              <a:rPr lang="en-US" sz="1200" b="1" dirty="0">
                <a:solidFill>
                  <a:srgbClr val="002060"/>
                </a:solidFill>
                <a:latin typeface="Georgia" pitchFamily="18" charset="0"/>
                <a:ea typeface="Times" pitchFamily="18" charset="0"/>
                <a:cs typeface="Arial" charset="0"/>
              </a:rPr>
              <a:t>Tunica media</a:t>
            </a:r>
          </a:p>
          <a:p>
            <a:pPr lvl="2" eaLnBrk="0" hangingPunct="0">
              <a:buFontTx/>
              <a:buChar char="•"/>
            </a:pPr>
            <a:r>
              <a:rPr lang="en-US" sz="1200" b="1" dirty="0">
                <a:solidFill>
                  <a:srgbClr val="002060"/>
                </a:solidFill>
                <a:latin typeface="Georgia" pitchFamily="18" charset="0"/>
                <a:ea typeface="Times" pitchFamily="18" charset="0"/>
                <a:cs typeface="Arial" charset="0"/>
              </a:rPr>
              <a:t>Tunica </a:t>
            </a:r>
            <a:r>
              <a:rPr lang="en-US" sz="1200" b="1" dirty="0" err="1">
                <a:solidFill>
                  <a:srgbClr val="002060"/>
                </a:solidFill>
                <a:latin typeface="Georgia" pitchFamily="18" charset="0"/>
                <a:ea typeface="Times" pitchFamily="18" charset="0"/>
                <a:cs typeface="Arial" charset="0"/>
              </a:rPr>
              <a:t>externa</a:t>
            </a:r>
            <a:r>
              <a:rPr lang="en-US" sz="1200" b="1" dirty="0">
                <a:solidFill>
                  <a:srgbClr val="002060"/>
                </a:solidFill>
                <a:latin typeface="Georgia" pitchFamily="18" charset="0"/>
                <a:ea typeface="Times" pitchFamily="18" charset="0"/>
                <a:cs typeface="Arial" charset="0"/>
              </a:rPr>
              <a:t> (adventitia)</a:t>
            </a:r>
          </a:p>
        </p:txBody>
      </p:sp>
      <p:sp>
        <p:nvSpPr>
          <p:cNvPr id="6" name="Rectangle 5"/>
          <p:cNvSpPr/>
          <p:nvPr/>
        </p:nvSpPr>
        <p:spPr>
          <a:xfrm>
            <a:off x="1682765" y="39469"/>
            <a:ext cx="597458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7030A0"/>
                </a:solidFill>
                <a:effectLst>
                  <a:reflection blurRad="12700" stA="50000" endPos="50000" dist="5000" dir="5400000" sy="-100000" rotWithShape="0"/>
                </a:effectLst>
                <a:latin typeface="+mn-lt"/>
              </a:rPr>
              <a:t>Blood and lymphatic vessels</a:t>
            </a:r>
          </a:p>
        </p:txBody>
      </p:sp>
    </p:spTree>
    <p:extLst>
      <p:ext uri="{BB962C8B-B14F-4D97-AF65-F5344CB8AC3E}">
        <p14:creationId xmlns:p14="http://schemas.microsoft.com/office/powerpoint/2010/main" val="41734100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491051" y="2127406"/>
            <a:ext cx="5854724" cy="3641177"/>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1799" y="1720312"/>
            <a:ext cx="1976652" cy="1504951"/>
          </a:xfrm>
          <a:prstGeom prst="rect">
            <a:avLst/>
          </a:prstGeom>
        </p:spPr>
      </p:pic>
      <p:sp>
        <p:nvSpPr>
          <p:cNvPr id="8" name="Rectangle 7"/>
          <p:cNvSpPr/>
          <p:nvPr/>
        </p:nvSpPr>
        <p:spPr>
          <a:xfrm>
            <a:off x="1524000" y="39469"/>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5135"/>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predominant </a:t>
            </a:r>
            <a:r>
              <a:rPr lang="en-US" sz="2400" b="1" dirty="0">
                <a:solidFill>
                  <a:schemeClr val="accent3">
                    <a:lumMod val="50000"/>
                  </a:schemeClr>
                </a:solidFill>
                <a:latin typeface="+mj-lt"/>
              </a:rPr>
              <a:t>STRUCTURE</a:t>
            </a:r>
            <a:r>
              <a:rPr lang="en-US" sz="2400" b="1" dirty="0">
                <a:solidFill>
                  <a:schemeClr val="accent3">
                    <a:lumMod val="50000"/>
                  </a:schemeClr>
                </a:solidFill>
                <a:latin typeface="Script MT Bold" pitchFamily="66" charset="0"/>
              </a:rPr>
              <a:t> on this slide (advance slide for answer)</a:t>
            </a:r>
          </a:p>
        </p:txBody>
      </p:sp>
      <p:sp>
        <p:nvSpPr>
          <p:cNvPr id="15" name="Rectangle 14"/>
          <p:cNvSpPr/>
          <p:nvPr/>
        </p:nvSpPr>
        <p:spPr>
          <a:xfrm>
            <a:off x="4792188" y="2022899"/>
            <a:ext cx="2324100" cy="646331"/>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FF00"/>
                </a:solidFill>
                <a:effectLst>
                  <a:outerShdw blurRad="50800" dist="39000" dir="5460000" algn="tl">
                    <a:srgbClr val="000000">
                      <a:alpha val="38000"/>
                    </a:srgbClr>
                  </a:outerShdw>
                </a:effectLst>
              </a:rPr>
              <a:t>Large vein</a:t>
            </a:r>
          </a:p>
        </p:txBody>
      </p:sp>
      <p:sp>
        <p:nvSpPr>
          <p:cNvPr id="6" name="Rectangle 5"/>
          <p:cNvSpPr/>
          <p:nvPr/>
        </p:nvSpPr>
        <p:spPr>
          <a:xfrm>
            <a:off x="1097846" y="2372855"/>
            <a:ext cx="369710" cy="23487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V="1">
            <a:off x="1439994" y="1264356"/>
            <a:ext cx="2138584" cy="11049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1464013" y="2611877"/>
            <a:ext cx="2272610" cy="41840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545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425" y="1332015"/>
            <a:ext cx="7296150" cy="5486400"/>
          </a:xfrm>
          <a:prstGeom prst="rect">
            <a:avLst/>
          </a:prstGeom>
        </p:spPr>
      </p:pic>
      <p:sp>
        <p:nvSpPr>
          <p:cNvPr id="8" name="Rectangle 7"/>
          <p:cNvSpPr/>
          <p:nvPr/>
        </p:nvSpPr>
        <p:spPr>
          <a:xfrm>
            <a:off x="1524000" y="39469"/>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5135"/>
            <a:ext cx="8839200" cy="1200329"/>
          </a:xfrm>
          <a:prstGeom prst="rect">
            <a:avLst/>
          </a:prstGeom>
          <a:noFill/>
        </p:spPr>
        <p:txBody>
          <a:bodyPr wrap="square">
            <a:spAutoFit/>
          </a:bodyPr>
          <a:lstStyle/>
          <a:p>
            <a:pPr>
              <a:defRPr/>
            </a:pPr>
            <a:r>
              <a:rPr lang="en-US" sz="2400" b="1" dirty="0">
                <a:solidFill>
                  <a:schemeClr val="accent3">
                    <a:lumMod val="50000"/>
                  </a:schemeClr>
                </a:solidFill>
                <a:latin typeface="Script MT Bold" pitchFamily="66" charset="0"/>
              </a:rPr>
              <a:t>Self-check:  Identify the predominant structure on this slide (advance slide for answer).</a:t>
            </a:r>
          </a:p>
          <a:p>
            <a:pPr fontAlgn="auto">
              <a:spcBef>
                <a:spcPts val="0"/>
              </a:spcBef>
              <a:spcAft>
                <a:spcPts val="0"/>
              </a:spcAft>
              <a:defRPr/>
            </a:pPr>
            <a:r>
              <a:rPr lang="en-US" sz="2400" b="1" dirty="0">
                <a:solidFill>
                  <a:schemeClr val="accent3">
                    <a:lumMod val="50000"/>
                  </a:schemeClr>
                </a:solidFill>
                <a:latin typeface="Script MT Bold" pitchFamily="66" charset="0"/>
              </a:rPr>
              <a:t> </a:t>
            </a:r>
          </a:p>
        </p:txBody>
      </p:sp>
      <p:sp>
        <p:nvSpPr>
          <p:cNvPr id="15" name="Rectangle 14"/>
          <p:cNvSpPr/>
          <p:nvPr/>
        </p:nvSpPr>
        <p:spPr>
          <a:xfrm>
            <a:off x="253065" y="1932433"/>
            <a:ext cx="2609603" cy="1200329"/>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effectLst>
                  <a:outerShdw blurRad="50800" dist="39000" dir="5460000" algn="tl">
                    <a:srgbClr val="000000">
                      <a:alpha val="38000"/>
                    </a:srgbClr>
                  </a:outerShdw>
                </a:effectLst>
              </a:rPr>
              <a:t>Muscular artery</a:t>
            </a:r>
          </a:p>
        </p:txBody>
      </p:sp>
    </p:spTree>
    <p:extLst>
      <p:ext uri="{BB962C8B-B14F-4D97-AF65-F5344CB8AC3E}">
        <p14:creationId xmlns:p14="http://schemas.microsoft.com/office/powerpoint/2010/main" val="27878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82765" y="39469"/>
            <a:ext cx="597458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7030A0"/>
                </a:solidFill>
                <a:effectLst>
                  <a:reflection blurRad="12700" stA="50000" endPos="50000" dist="5000" dir="5400000" sy="-100000" rotWithShape="0"/>
                </a:effectLst>
                <a:latin typeface="+mn-lt"/>
              </a:rPr>
              <a:t>Blood and lymphatic vessels</a:t>
            </a:r>
          </a:p>
        </p:txBody>
      </p:sp>
      <p:pic>
        <p:nvPicPr>
          <p:cNvPr id="8" name="Picture 1" descr="Slide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39440" y="639484"/>
            <a:ext cx="6004560" cy="5451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2"/>
          <p:cNvSpPr txBox="1">
            <a:spLocks noChangeArrowheads="1"/>
          </p:cNvSpPr>
          <p:nvPr/>
        </p:nvSpPr>
        <p:spPr bwMode="auto">
          <a:xfrm>
            <a:off x="76200" y="685800"/>
            <a:ext cx="3124200" cy="6032421"/>
          </a:xfrm>
          <a:prstGeom prst="rect">
            <a:avLst/>
          </a:prstGeom>
          <a:noFill/>
          <a:ln w="9525">
            <a:noFill/>
            <a:miter lim="800000"/>
            <a:headEnd/>
            <a:tailEnd/>
          </a:ln>
        </p:spPr>
        <p:txBody>
          <a:bodyPr wrap="square">
            <a:spAutoFit/>
          </a:bodyPr>
          <a:lstStyle/>
          <a:p>
            <a:r>
              <a:rPr lang="en-US" b="1" dirty="0">
                <a:solidFill>
                  <a:srgbClr val="BA52AB"/>
                </a:solidFill>
                <a:latin typeface="Times New Roman" pitchFamily="18" charset="0"/>
                <a:cs typeface="Times New Roman" pitchFamily="18" charset="0"/>
              </a:rPr>
              <a:t>To begin distinguishing the major categories of vessels, note that:</a:t>
            </a:r>
          </a:p>
          <a:p>
            <a:endParaRPr lang="en-US" sz="800" b="1" dirty="0">
              <a:solidFill>
                <a:srgbClr val="BA52AB"/>
              </a:solidFill>
              <a:latin typeface="Times New Roman" pitchFamily="18" charset="0"/>
              <a:cs typeface="Times New Roman" pitchFamily="18" charset="0"/>
            </a:endParaRPr>
          </a:p>
          <a:p>
            <a:pPr marL="342900" indent="-342900">
              <a:buAutoNum type="arabicPeriod"/>
            </a:pPr>
            <a:r>
              <a:rPr lang="en-US" b="1" dirty="0">
                <a:solidFill>
                  <a:srgbClr val="BA52AB"/>
                </a:solidFill>
                <a:latin typeface="Times New Roman" pitchFamily="18" charset="0"/>
                <a:cs typeface="Times New Roman" pitchFamily="18" charset="0"/>
              </a:rPr>
              <a:t>The major histological difference between arteries and veins lies in the thickness and muscularity of the tunica media; arteries have a thicker, more muscular tunica media</a:t>
            </a:r>
          </a:p>
          <a:p>
            <a:pPr marL="342900" indent="-342900">
              <a:buFontTx/>
              <a:buAutoNum type="arabicPeriod"/>
            </a:pPr>
            <a:r>
              <a:rPr lang="en-US" b="1" dirty="0">
                <a:solidFill>
                  <a:srgbClr val="BA52AB"/>
                </a:solidFill>
                <a:latin typeface="Times New Roman" pitchFamily="18" charset="0"/>
                <a:cs typeface="Times New Roman" pitchFamily="18" charset="0"/>
              </a:rPr>
              <a:t>Capillaries are composed simply of endothelial cells (and their basement membrane), without a tunica media or adventitia</a:t>
            </a:r>
          </a:p>
          <a:p>
            <a:pPr marL="342900" indent="-342900">
              <a:buAutoNum type="arabicPeriod"/>
            </a:pPr>
            <a:r>
              <a:rPr lang="en-US" b="1" dirty="0">
                <a:solidFill>
                  <a:srgbClr val="BA52AB"/>
                </a:solidFill>
                <a:latin typeface="Times New Roman" pitchFamily="18" charset="0"/>
                <a:cs typeface="Times New Roman" pitchFamily="18" charset="0"/>
              </a:rPr>
              <a:t>Lymphatic vessels have an even less-developed tunica media, and the smallest lymphatic vessels have valves</a:t>
            </a:r>
          </a:p>
        </p:txBody>
      </p:sp>
    </p:spTree>
    <p:extLst>
      <p:ext uri="{BB962C8B-B14F-4D97-AF65-F5344CB8AC3E}">
        <p14:creationId xmlns:p14="http://schemas.microsoft.com/office/powerpoint/2010/main" val="34118908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1571</TotalTime>
  <Words>4702</Words>
  <Application>Microsoft Office PowerPoint</Application>
  <PresentationFormat>On-screen Show (4:3)</PresentationFormat>
  <Paragraphs>443</Paragraphs>
  <Slides>81</Slides>
  <Notes>50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81</vt:i4>
      </vt:variant>
    </vt:vector>
  </HeadingPairs>
  <TitlesOfParts>
    <vt:vector size="91" baseType="lpstr">
      <vt:lpstr>Arial</vt:lpstr>
      <vt:lpstr>Bradley Hand ITC</vt:lpstr>
      <vt:lpstr>Calibri</vt:lpstr>
      <vt:lpstr>Chiller</vt:lpstr>
      <vt:lpstr>Georgia</vt:lpstr>
      <vt:lpstr>Helvetica</vt:lpstr>
      <vt:lpstr>Script MT Bold</vt:lpstr>
      <vt:lpstr>Tempus Sans ITC</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Cincinnati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College of Medicine</dc:creator>
  <cp:lastModifiedBy>Fields, Jermaine (fieldsj4)</cp:lastModifiedBy>
  <cp:revision>117</cp:revision>
  <cp:lastPrinted>2012-07-20T17:30:57Z</cp:lastPrinted>
  <dcterms:created xsi:type="dcterms:W3CDTF">2012-07-14T14:03:34Z</dcterms:created>
  <dcterms:modified xsi:type="dcterms:W3CDTF">2020-07-31T21:26:34Z</dcterms:modified>
</cp:coreProperties>
</file>