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7" r:id="rId2"/>
    <p:sldId id="258" r:id="rId3"/>
    <p:sldId id="259" r:id="rId4"/>
    <p:sldId id="313" r:id="rId5"/>
    <p:sldId id="312" r:id="rId6"/>
    <p:sldId id="278" r:id="rId7"/>
    <p:sldId id="314" r:id="rId8"/>
    <p:sldId id="261" r:id="rId9"/>
    <p:sldId id="317" r:id="rId10"/>
    <p:sldId id="279" r:id="rId11"/>
    <p:sldId id="342" r:id="rId12"/>
    <p:sldId id="348" r:id="rId13"/>
    <p:sldId id="264" r:id="rId14"/>
    <p:sldId id="265" r:id="rId15"/>
    <p:sldId id="272" r:id="rId16"/>
    <p:sldId id="273" r:id="rId17"/>
    <p:sldId id="274" r:id="rId18"/>
    <p:sldId id="275" r:id="rId19"/>
    <p:sldId id="262" r:id="rId20"/>
    <p:sldId id="318" r:id="rId21"/>
    <p:sldId id="288" r:id="rId22"/>
    <p:sldId id="319" r:id="rId23"/>
    <p:sldId id="320" r:id="rId24"/>
    <p:sldId id="260" r:id="rId25"/>
    <p:sldId id="282" r:id="rId26"/>
    <p:sldId id="330" r:id="rId27"/>
    <p:sldId id="323" r:id="rId28"/>
    <p:sldId id="322" r:id="rId29"/>
    <p:sldId id="321" r:id="rId30"/>
    <p:sldId id="324" r:id="rId31"/>
    <p:sldId id="295" r:id="rId32"/>
    <p:sldId id="290" r:id="rId33"/>
    <p:sldId id="325" r:id="rId34"/>
    <p:sldId id="296" r:id="rId35"/>
    <p:sldId id="291" r:id="rId36"/>
    <p:sldId id="297" r:id="rId37"/>
    <p:sldId id="286" r:id="rId38"/>
    <p:sldId id="331" r:id="rId39"/>
    <p:sldId id="287" r:id="rId40"/>
    <p:sldId id="299" r:id="rId41"/>
    <p:sldId id="298" r:id="rId42"/>
    <p:sldId id="327" r:id="rId43"/>
    <p:sldId id="328" r:id="rId44"/>
    <p:sldId id="300" r:id="rId45"/>
    <p:sldId id="333" r:id="rId46"/>
    <p:sldId id="334" r:id="rId47"/>
    <p:sldId id="335" r:id="rId48"/>
    <p:sldId id="336" r:id="rId49"/>
    <p:sldId id="302" r:id="rId50"/>
    <p:sldId id="292" r:id="rId51"/>
    <p:sldId id="337" r:id="rId52"/>
    <p:sldId id="338" r:id="rId53"/>
    <p:sldId id="303" r:id="rId54"/>
    <p:sldId id="304" r:id="rId55"/>
    <p:sldId id="339" r:id="rId56"/>
    <p:sldId id="340" r:id="rId57"/>
    <p:sldId id="341" r:id="rId58"/>
    <p:sldId id="305" r:id="rId59"/>
    <p:sldId id="343" r:id="rId60"/>
    <p:sldId id="344" r:id="rId61"/>
    <p:sldId id="345" r:id="rId62"/>
    <p:sldId id="346" r:id="rId63"/>
    <p:sldId id="347" r:id="rId64"/>
    <p:sldId id="311" r:id="rId65"/>
    <p:sldId id="270" r:id="rId66"/>
    <p:sldId id="271" r:id="rId67"/>
    <p:sldId id="266" r:id="rId68"/>
    <p:sldId id="267" r:id="rId69"/>
    <p:sldId id="268" r:id="rId70"/>
    <p:sldId id="269" r:id="rId71"/>
    <p:sldId id="369" r:id="rId72"/>
    <p:sldId id="310" r:id="rId73"/>
    <p:sldId id="356" r:id="rId74"/>
    <p:sldId id="363" r:id="rId75"/>
    <p:sldId id="306" r:id="rId76"/>
    <p:sldId id="368" r:id="rId77"/>
    <p:sldId id="359" r:id="rId78"/>
    <p:sldId id="367" r:id="rId79"/>
    <p:sldId id="309" r:id="rId80"/>
    <p:sldId id="353" r:id="rId81"/>
    <p:sldId id="352" r:id="rId82"/>
    <p:sldId id="355" r:id="rId83"/>
    <p:sldId id="361" r:id="rId84"/>
    <p:sldId id="354" r:id="rId85"/>
    <p:sldId id="366" r:id="rId86"/>
    <p:sldId id="307" r:id="rId87"/>
    <p:sldId id="349" r:id="rId88"/>
    <p:sldId id="358" r:id="rId89"/>
    <p:sldId id="364" r:id="rId90"/>
    <p:sldId id="370" r:id="rId91"/>
    <p:sldId id="357" r:id="rId92"/>
    <p:sldId id="360" r:id="rId93"/>
    <p:sldId id="350" r:id="rId94"/>
    <p:sldId id="308" r:id="rId95"/>
    <p:sldId id="351" r:id="rId96"/>
    <p:sldId id="365" r:id="rId97"/>
    <p:sldId id="362" r:id="rId98"/>
    <p:sldId id="371"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1" autoAdjust="0"/>
    <p:restoredTop sz="92543" autoAdjust="0"/>
  </p:normalViewPr>
  <p:slideViewPr>
    <p:cSldViewPr>
      <p:cViewPr varScale="1">
        <p:scale>
          <a:sx n="107" d="100"/>
          <a:sy n="107" d="100"/>
        </p:scale>
        <p:origin x="1998" y="96"/>
      </p:cViewPr>
      <p:guideLst>
        <p:guide orient="horz" pos="2160"/>
        <p:guide pos="2880"/>
      </p:guideLst>
    </p:cSldViewPr>
  </p:slideViewPr>
  <p:notesTextViewPr>
    <p:cViewPr>
      <p:scale>
        <a:sx n="3" d="2"/>
        <a:sy n="3" d="2"/>
      </p:scale>
      <p:origin x="0" y="0"/>
    </p:cViewPr>
  </p:notesTextViewPr>
  <p:sorterViewPr>
    <p:cViewPr>
      <p:scale>
        <a:sx n="68" d="100"/>
        <a:sy n="68" d="100"/>
      </p:scale>
      <p:origin x="0" y="8448"/>
    </p:cViewPr>
  </p:sorterViewPr>
  <p:notesViewPr>
    <p:cSldViewPr>
      <p:cViewPr varScale="1">
        <p:scale>
          <a:sx n="80" d="100"/>
          <a:sy n="80" d="100"/>
        </p:scale>
        <p:origin x="-19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AEFDB-63D7-4D88-9D16-38F803B24054}" type="datetimeFigureOut">
              <a:rPr lang="en-US" smtClean="0"/>
              <a:t>7/31/2020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9791C6-BF44-4388-A553-8C39DEB99220}" type="slidenum">
              <a:rPr lang="en-US" smtClean="0"/>
              <a:t>‹#›</a:t>
            </a:fld>
            <a:endParaRPr lang="en-US"/>
          </a:p>
        </p:txBody>
      </p:sp>
    </p:spTree>
    <p:extLst>
      <p:ext uri="{BB962C8B-B14F-4D97-AF65-F5344CB8AC3E}">
        <p14:creationId xmlns:p14="http://schemas.microsoft.com/office/powerpoint/2010/main" val="201402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a:t>
            </a:fld>
            <a:endParaRPr lang="en-US"/>
          </a:p>
        </p:txBody>
      </p:sp>
    </p:spTree>
    <p:extLst>
      <p:ext uri="{BB962C8B-B14F-4D97-AF65-F5344CB8AC3E}">
        <p14:creationId xmlns:p14="http://schemas.microsoft.com/office/powerpoint/2010/main" val="134853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791C6-BF44-4388-A553-8C39DEB99220}" type="slidenum">
              <a:rPr lang="en-US" smtClean="0"/>
              <a:t>64</a:t>
            </a:fld>
            <a:endParaRPr lang="en-US"/>
          </a:p>
        </p:txBody>
      </p:sp>
    </p:spTree>
    <p:extLst>
      <p:ext uri="{BB962C8B-B14F-4D97-AF65-F5344CB8AC3E}">
        <p14:creationId xmlns:p14="http://schemas.microsoft.com/office/powerpoint/2010/main" val="148369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4</a:t>
            </a:fld>
            <a:endParaRPr lang="en-US"/>
          </a:p>
        </p:txBody>
      </p:sp>
    </p:spTree>
    <p:extLst>
      <p:ext uri="{BB962C8B-B14F-4D97-AF65-F5344CB8AC3E}">
        <p14:creationId xmlns:p14="http://schemas.microsoft.com/office/powerpoint/2010/main" val="277133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5</a:t>
            </a:fld>
            <a:endParaRPr lang="en-US"/>
          </a:p>
        </p:txBody>
      </p:sp>
    </p:spTree>
    <p:extLst>
      <p:ext uri="{BB962C8B-B14F-4D97-AF65-F5344CB8AC3E}">
        <p14:creationId xmlns:p14="http://schemas.microsoft.com/office/powerpoint/2010/main" val="73107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791C6-BF44-4388-A553-8C39DEB99220}" type="slidenum">
              <a:rPr lang="en-US" smtClean="0"/>
              <a:t>44</a:t>
            </a:fld>
            <a:endParaRPr lang="en-US"/>
          </a:p>
        </p:txBody>
      </p:sp>
    </p:spTree>
    <p:extLst>
      <p:ext uri="{BB962C8B-B14F-4D97-AF65-F5344CB8AC3E}">
        <p14:creationId xmlns:p14="http://schemas.microsoft.com/office/powerpoint/2010/main" val="297401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791C6-BF44-4388-A553-8C39DEB99220}" type="slidenum">
              <a:rPr lang="en-US" smtClean="0"/>
              <a:t>46</a:t>
            </a:fld>
            <a:endParaRPr lang="en-US"/>
          </a:p>
        </p:txBody>
      </p:sp>
    </p:spTree>
    <p:extLst>
      <p:ext uri="{BB962C8B-B14F-4D97-AF65-F5344CB8AC3E}">
        <p14:creationId xmlns:p14="http://schemas.microsoft.com/office/powerpoint/2010/main" val="1004553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791C6-BF44-4388-A553-8C39DEB99220}" type="slidenum">
              <a:rPr lang="en-US" smtClean="0"/>
              <a:t>56</a:t>
            </a:fld>
            <a:endParaRPr lang="en-US"/>
          </a:p>
        </p:txBody>
      </p:sp>
    </p:spTree>
    <p:extLst>
      <p:ext uri="{BB962C8B-B14F-4D97-AF65-F5344CB8AC3E}">
        <p14:creationId xmlns:p14="http://schemas.microsoft.com/office/powerpoint/2010/main" val="409011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791C6-BF44-4388-A553-8C39DEB99220}" type="slidenum">
              <a:rPr lang="en-US" smtClean="0"/>
              <a:t>57</a:t>
            </a:fld>
            <a:endParaRPr lang="en-US"/>
          </a:p>
        </p:txBody>
      </p:sp>
    </p:spTree>
    <p:extLst>
      <p:ext uri="{BB962C8B-B14F-4D97-AF65-F5344CB8AC3E}">
        <p14:creationId xmlns:p14="http://schemas.microsoft.com/office/powerpoint/2010/main" val="4090110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791C6-BF44-4388-A553-8C39DEB99220}" type="slidenum">
              <a:rPr lang="en-US" smtClean="0"/>
              <a:t>60</a:t>
            </a:fld>
            <a:endParaRPr lang="en-US"/>
          </a:p>
        </p:txBody>
      </p:sp>
    </p:spTree>
    <p:extLst>
      <p:ext uri="{BB962C8B-B14F-4D97-AF65-F5344CB8AC3E}">
        <p14:creationId xmlns:p14="http://schemas.microsoft.com/office/powerpoint/2010/main" val="4090110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791C6-BF44-4388-A553-8C39DEB99220}" type="slidenum">
              <a:rPr lang="en-US" smtClean="0"/>
              <a:t>62</a:t>
            </a:fld>
            <a:endParaRPr lang="en-US"/>
          </a:p>
        </p:txBody>
      </p:sp>
    </p:spTree>
    <p:extLst>
      <p:ext uri="{BB962C8B-B14F-4D97-AF65-F5344CB8AC3E}">
        <p14:creationId xmlns:p14="http://schemas.microsoft.com/office/powerpoint/2010/main" val="409011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389B9C-2F59-4A91-88B5-E4FE94226294}"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389B9C-2F59-4A91-88B5-E4FE94226294}"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389B9C-2F59-4A91-88B5-E4FE94226294}" type="datetimeFigureOut">
              <a:rPr lang="en-US" smtClean="0"/>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389B9C-2F59-4A91-88B5-E4FE94226294}" type="datetimeFigureOut">
              <a:rPr lang="en-US" smtClean="0"/>
              <a:t>7/31/2020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389B9C-2F59-4A91-88B5-E4FE94226294}" type="datetimeFigureOut">
              <a:rPr lang="en-US" smtClean="0"/>
              <a:t>7/31/2020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89B9C-2F59-4A91-88B5-E4FE94226294}" type="datetimeFigureOut">
              <a:rPr lang="en-US" smtClean="0"/>
              <a:t>7/31/2020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389B9C-2F59-4A91-88B5-E4FE94226294}" type="datetimeFigureOut">
              <a:rPr lang="en-US" smtClean="0"/>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389B9C-2F59-4A91-88B5-E4FE94226294}" type="datetimeFigureOut">
              <a:rPr lang="en-US" smtClean="0"/>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520D-FAFD-43F4-991C-7381AFF680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89B9C-2F59-4A91-88B5-E4FE94226294}" type="datetimeFigureOut">
              <a:rPr lang="en-US" smtClean="0"/>
              <a:t>7/31/2020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6520D-FAFD-43F4-991C-7381AFF680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hyperlink" Target="http://med2.uc.edu/labmanuals/ma/virtuallabs/UpperRespiratorySystem/conchaSL110_xvid.mp4.mp4" TargetMode="External"/><Relationship Id="rId2" Type="http://schemas.openxmlformats.org/officeDocument/2006/relationships/hyperlink" Target="http://webslideserver.uc.edu:82/@164/view.apml?u=guest&amp;p=guest"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hyperlink" Target="http://webslideserver.uc.edu:82/@589/view.apml?u=guest2&amp;p=guest" TargetMode="External"/><Relationship Id="rId2" Type="http://schemas.openxmlformats.org/officeDocument/2006/relationships/hyperlink" Target="http://med2.uc.edu/labmanuals/ma/virtuallabs/UpperRespiratorySystem/epiglottisHandESL17_xvid.mp4.mp4"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med2.uc.edu/labmanuals/ma/virtuallabs/UpperRespiratorySystem/epiglottiselasticSL184_xvid.mp4.mp4" TargetMode="External"/><Relationship Id="rId2" Type="http://schemas.openxmlformats.org/officeDocument/2006/relationships/hyperlink" Target="http://webslideserver.uc.edu:82/@590/view.apml?u=guest2&amp;p=guest"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med2.uc.edu/labmanuals/ma/virtuallabs/UpperRespiratorySystem/larynx-overviewSL36B_xvid.mp4.mp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ebslideserver.uc.edu:82/@720/view.apml?u=guest&amp;p=gues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hyperlink" Target="http://www.google.com/url?sa=i&amp;rct=j&amp;q=&amp;esrc=s&amp;frm=1&amp;source=images&amp;cd=&amp;cad=rja&amp;uact=8&amp;docid=x0iwCMoNRsv6hM&amp;tbnid=uudUt0ju1_ZwSM:&amp;ved=0CAUQjRw&amp;url=http://depositphotos.com/6578713/stock-illustration-bullying-boss-shouting-and-pointing.html&amp;ei=up_XU5ylH8eAPZr_gfgO&amp;bvm=bv.71954034,d.bGQ&amp;psig=AFQjCNHgL9Y6oGNCr0rz1Ff550Fb3DlpJw&amp;ust=1406726435216717"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ebslideserver.uc.edu:82/@720/view.apml?u=guest&amp;p=guest" TargetMode="External"/><Relationship Id="rId2" Type="http://schemas.openxmlformats.org/officeDocument/2006/relationships/hyperlink" Target="http://med2.uc.edu/labmanuals/ma/virtuallabs/UpperRespiratorySystem/larynx-vocalfoldsSL36B_xvid.mp4.mp4"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ebslideserver.uc.edu:82/@108/view.apml?u=guest&amp;p=guest" TargetMode="External"/><Relationship Id="rId2" Type="http://schemas.openxmlformats.org/officeDocument/2006/relationships/hyperlink" Target="http://med2.uc.edu/labmanuals/ma/virtuallabs/UpperRespiratorySystem/larynx-obliqueSL36A_xvid.mp4.mp4"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58.xml.rels><?xml version="1.0" encoding="UTF-8" standalone="yes"?>
<Relationships xmlns="http://schemas.openxmlformats.org/package/2006/relationships"><Relationship Id="rId3" Type="http://schemas.openxmlformats.org/officeDocument/2006/relationships/hyperlink" Target="http://webslideserver.uc.edu:82/@225/view.apml?u=guest&amp;p=guest" TargetMode="External"/><Relationship Id="rId2" Type="http://schemas.openxmlformats.org/officeDocument/2006/relationships/hyperlink" Target="http://med2.uc.edu/labmanuals/ma/virtuallabs/UpperRespiratorySystem/tracheaSL15B_xvid.mp4.mp4"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med2.uc.edu/labmanuals/ma/virtuallabs/UpperRespiratorySystem/ProximalPrimaryBronchusSL20_xvid.mp4.mp4" TargetMode="External"/><Relationship Id="rId2" Type="http://schemas.openxmlformats.org/officeDocument/2006/relationships/hyperlink" Target="http://webslideserver.uc.edu:82/@89/view.apml?u=guest&amp;p=guest"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med2.uc.edu/labmanuals/ma/virtuallabs/UpperRespiratorySystem/HilarBronchusSL24_xvid.mp4.mp4" TargetMode="External"/><Relationship Id="rId2" Type="http://schemas.openxmlformats.org/officeDocument/2006/relationships/hyperlink" Target="http://webslideserver.uc.edu:82/@54/view.apml?u=guest2&amp;p=guest"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7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7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ebslideserver.uc.edu:82/@225/view.apml?u=guest&amp;p=guest" TargetMode="External"/><Relationship Id="rId2" Type="http://schemas.openxmlformats.org/officeDocument/2006/relationships/hyperlink" Target="http://med2.uc.edu/labmanuals/ma/virtuallabs/UpperRespiratorySystem/respiratorymucosaSL15B_xvid.mp4.mp4"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1600200"/>
            <a:ext cx="5943600" cy="1323439"/>
          </a:xfrm>
          <a:prstGeom prst="rect">
            <a:avLst/>
          </a:prstGeom>
          <a:noFill/>
        </p:spPr>
        <p:txBody>
          <a:bodyPr wrap="square" rtlCol="0">
            <a:spAutoFit/>
          </a:bodyPr>
          <a:lstStyle/>
          <a:p>
            <a:pPr algn="ctr"/>
            <a:r>
              <a:rPr lang="en-US" sz="4000" dirty="0">
                <a:solidFill>
                  <a:schemeClr val="accent6">
                    <a:lumMod val="50000"/>
                  </a:schemeClr>
                </a:solidFill>
              </a:rPr>
              <a:t>Upper Respiratory System</a:t>
            </a:r>
          </a:p>
          <a:p>
            <a:pPr algn="ctr"/>
            <a:r>
              <a:rPr lang="en-US" sz="4000" dirty="0">
                <a:solidFill>
                  <a:srgbClr val="36174D"/>
                </a:solidFill>
                <a:latin typeface="Chiller" pitchFamily="82" charset="0"/>
              </a:rPr>
              <a:t>Digital Laboratory</a:t>
            </a:r>
          </a:p>
        </p:txBody>
      </p:sp>
      <p:sp>
        <p:nvSpPr>
          <p:cNvPr id="3" name="TextBox 2"/>
          <p:cNvSpPr txBox="1"/>
          <p:nvPr/>
        </p:nvSpPr>
        <p:spPr>
          <a:xfrm>
            <a:off x="152400" y="4038600"/>
            <a:ext cx="8839200" cy="461665"/>
          </a:xfrm>
          <a:prstGeom prst="rect">
            <a:avLst/>
          </a:prstGeom>
          <a:noFill/>
        </p:spPr>
        <p:txBody>
          <a:bodyPr wrap="square" rtlCol="0">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pic>
        <p:nvPicPr>
          <p:cNvPr id="1026" name="Picture 2" descr="C:\Users\DJ.Lowrie\AppData\Local\Microsoft\Windows\Temporary Internet Files\Content.IE5\Z5K742KW\MC900438748[1].jpg"/>
          <p:cNvPicPr>
            <a:picLocks noChangeAspect="1" noChangeArrowheads="1"/>
          </p:cNvPicPr>
          <p:nvPr/>
        </p:nvPicPr>
        <p:blipFill>
          <a:blip r:embed="rId2" cstate="print"/>
          <a:srcRect/>
          <a:stretch>
            <a:fillRect/>
          </a:stretch>
        </p:blipFill>
        <p:spPr bwMode="auto">
          <a:xfrm>
            <a:off x="6400800" y="4724400"/>
            <a:ext cx="2438400" cy="1828800"/>
          </a:xfrm>
          <a:prstGeom prst="rect">
            <a:avLst/>
          </a:prstGeom>
          <a:noFill/>
        </p:spPr>
      </p:pic>
      <p:sp>
        <p:nvSpPr>
          <p:cNvPr id="5" name="TextBox 4"/>
          <p:cNvSpPr txBox="1"/>
          <p:nvPr/>
        </p:nvSpPr>
        <p:spPr>
          <a:xfrm>
            <a:off x="260678" y="4953000"/>
            <a:ext cx="5486400" cy="892552"/>
          </a:xfrm>
          <a:prstGeom prst="rect">
            <a:avLst/>
          </a:prstGeom>
          <a:noFill/>
        </p:spPr>
        <p:txBody>
          <a:bodyPr wrap="square">
            <a:spAutoFit/>
          </a:bodyPr>
          <a:lstStyle/>
          <a:p>
            <a:pPr>
              <a:defRPr/>
            </a:pPr>
            <a:r>
              <a:rPr lang="en-US" sz="2600" b="1" dirty="0">
                <a:solidFill>
                  <a:schemeClr val="accent3">
                    <a:lumMod val="50000"/>
                  </a:schemeClr>
                </a:solidFill>
                <a:latin typeface="Bradley Hand ITC" pitchFamily="66" charset="0"/>
              </a:rPr>
              <a:t>This module will take approximately 90 minutes to complete.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MUCOSA</a:t>
            </a:r>
          </a:p>
        </p:txBody>
      </p:sp>
      <p:sp>
        <p:nvSpPr>
          <p:cNvPr id="7" name="TextBox 6"/>
          <p:cNvSpPr txBox="1"/>
          <p:nvPr/>
        </p:nvSpPr>
        <p:spPr>
          <a:xfrm>
            <a:off x="152400" y="609600"/>
            <a:ext cx="8991600" cy="923330"/>
          </a:xfrm>
          <a:prstGeom prst="rect">
            <a:avLst/>
          </a:prstGeom>
          <a:noFill/>
        </p:spPr>
        <p:txBody>
          <a:bodyPr wrap="square" rtlCol="0">
            <a:spAutoFit/>
          </a:bodyPr>
          <a:lstStyle/>
          <a:p>
            <a:r>
              <a:rPr lang="en-US" b="1" dirty="0">
                <a:solidFill>
                  <a:schemeClr val="accent6">
                    <a:lumMod val="50000"/>
                  </a:schemeClr>
                </a:solidFill>
              </a:rPr>
              <a:t>In this electron micrograph, you can see several cell types of the respiratory epithelium, including ciliated cells, basal cells, and goblet cells.  Not readily evident are brush cells and </a:t>
            </a:r>
            <a:r>
              <a:rPr lang="en-US" b="1" dirty="0" err="1">
                <a:solidFill>
                  <a:schemeClr val="accent6">
                    <a:lumMod val="50000"/>
                  </a:schemeClr>
                </a:solidFill>
              </a:rPr>
              <a:t>Kulchitsky</a:t>
            </a:r>
            <a:r>
              <a:rPr lang="en-US" b="1" dirty="0">
                <a:solidFill>
                  <a:schemeClr val="accent6">
                    <a:lumMod val="50000"/>
                  </a:schemeClr>
                </a:solidFill>
              </a:rPr>
              <a:t> cells, which you don’t have to worry about identifying.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602378"/>
            <a:ext cx="4536814" cy="5248870"/>
          </a:xfrm>
          <a:prstGeom prst="rect">
            <a:avLst/>
          </a:prstGeom>
        </p:spPr>
      </p:pic>
    </p:spTree>
    <p:extLst>
      <p:ext uri="{BB962C8B-B14F-4D97-AF65-F5344CB8AC3E}">
        <p14:creationId xmlns:p14="http://schemas.microsoft.com/office/powerpoint/2010/main" val="243257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EM micrograph of the cilia projecting from respiratory epithelium in the lungs"/>
          <p:cNvPicPr>
            <a:picLocks noChangeAspect="1" noChangeArrowheads="1"/>
          </p:cNvPicPr>
          <p:nvPr/>
        </p:nvPicPr>
        <p:blipFill>
          <a:blip r:embed="rId2" cstate="print"/>
          <a:srcRect/>
          <a:stretch>
            <a:fillRect/>
          </a:stretch>
        </p:blipFill>
        <p:spPr bwMode="auto">
          <a:xfrm>
            <a:off x="4724400" y="1727086"/>
            <a:ext cx="3429000" cy="3507378"/>
          </a:xfrm>
          <a:prstGeom prst="rect">
            <a:avLst/>
          </a:prstGeom>
          <a:no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58" y="1532930"/>
            <a:ext cx="3252794" cy="5303235"/>
          </a:xfrm>
          <a:prstGeom prst="rect">
            <a:avLst/>
          </a:prstGeom>
        </p:spPr>
      </p:pic>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MUCOSA</a:t>
            </a:r>
          </a:p>
        </p:txBody>
      </p:sp>
      <p:sp>
        <p:nvSpPr>
          <p:cNvPr id="7" name="TextBox 6"/>
          <p:cNvSpPr txBox="1"/>
          <p:nvPr/>
        </p:nvSpPr>
        <p:spPr>
          <a:xfrm>
            <a:off x="152400" y="609600"/>
            <a:ext cx="8991600" cy="923330"/>
          </a:xfrm>
          <a:prstGeom prst="rect">
            <a:avLst/>
          </a:prstGeom>
          <a:noFill/>
        </p:spPr>
        <p:txBody>
          <a:bodyPr wrap="square" rtlCol="0">
            <a:spAutoFit/>
          </a:bodyPr>
          <a:lstStyle/>
          <a:p>
            <a:r>
              <a:rPr lang="en-US" b="1" dirty="0">
                <a:solidFill>
                  <a:schemeClr val="accent6">
                    <a:lumMod val="50000"/>
                  </a:schemeClr>
                </a:solidFill>
              </a:rPr>
              <a:t>Remind yourself of the basic </a:t>
            </a:r>
            <a:r>
              <a:rPr lang="en-US" b="1" dirty="0" err="1">
                <a:solidFill>
                  <a:schemeClr val="accent6">
                    <a:lumMod val="50000"/>
                  </a:schemeClr>
                </a:solidFill>
              </a:rPr>
              <a:t>ultrastructural</a:t>
            </a:r>
            <a:r>
              <a:rPr lang="en-US" b="1" dirty="0">
                <a:solidFill>
                  <a:schemeClr val="accent6">
                    <a:lumMod val="50000"/>
                  </a:schemeClr>
                </a:solidFill>
              </a:rPr>
              <a:t> features of cilia.  On the left, you can see the 9+2 arrangement of the microtubules within the cross sections of the cilia (upper left portion of image).  Basal bodies (one is outlined) are seen at the base of each cilium.  </a:t>
            </a:r>
          </a:p>
        </p:txBody>
      </p:sp>
      <p:sp>
        <p:nvSpPr>
          <p:cNvPr id="2" name="Freeform 1"/>
          <p:cNvSpPr/>
          <p:nvPr/>
        </p:nvSpPr>
        <p:spPr>
          <a:xfrm>
            <a:off x="1520607" y="5856515"/>
            <a:ext cx="298819" cy="435428"/>
          </a:xfrm>
          <a:custGeom>
            <a:avLst/>
            <a:gdLst>
              <a:gd name="connsiteX0" fmla="*/ 297307 w 298819"/>
              <a:gd name="connsiteY0" fmla="*/ 228600 h 435428"/>
              <a:gd name="connsiteX1" fmla="*/ 286421 w 298819"/>
              <a:gd name="connsiteY1" fmla="*/ 152400 h 435428"/>
              <a:gd name="connsiteX2" fmla="*/ 242879 w 298819"/>
              <a:gd name="connsiteY2" fmla="*/ 54428 h 435428"/>
              <a:gd name="connsiteX3" fmla="*/ 221107 w 298819"/>
              <a:gd name="connsiteY3" fmla="*/ 32657 h 435428"/>
              <a:gd name="connsiteX4" fmla="*/ 144907 w 298819"/>
              <a:gd name="connsiteY4" fmla="*/ 0 h 435428"/>
              <a:gd name="connsiteX5" fmla="*/ 90479 w 298819"/>
              <a:gd name="connsiteY5" fmla="*/ 21771 h 435428"/>
              <a:gd name="connsiteX6" fmla="*/ 14279 w 298819"/>
              <a:gd name="connsiteY6" fmla="*/ 108857 h 435428"/>
              <a:gd name="connsiteX7" fmla="*/ 14279 w 298819"/>
              <a:gd name="connsiteY7" fmla="*/ 337457 h 435428"/>
              <a:gd name="connsiteX8" fmla="*/ 46936 w 298819"/>
              <a:gd name="connsiteY8" fmla="*/ 402771 h 435428"/>
              <a:gd name="connsiteX9" fmla="*/ 112250 w 298819"/>
              <a:gd name="connsiteY9" fmla="*/ 435428 h 435428"/>
              <a:gd name="connsiteX10" fmla="*/ 221107 w 298819"/>
              <a:gd name="connsiteY10" fmla="*/ 424543 h 435428"/>
              <a:gd name="connsiteX11" fmla="*/ 253764 w 298819"/>
              <a:gd name="connsiteY11" fmla="*/ 413657 h 435428"/>
              <a:gd name="connsiteX12" fmla="*/ 297307 w 298819"/>
              <a:gd name="connsiteY12" fmla="*/ 228600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819" h="435428">
                <a:moveTo>
                  <a:pt x="297307" y="228600"/>
                </a:moveTo>
                <a:cubicBezTo>
                  <a:pt x="302750" y="185057"/>
                  <a:pt x="292190" y="177401"/>
                  <a:pt x="286421" y="152400"/>
                </a:cubicBezTo>
                <a:cubicBezTo>
                  <a:pt x="276623" y="109944"/>
                  <a:pt x="268196" y="86073"/>
                  <a:pt x="242879" y="54428"/>
                </a:cubicBezTo>
                <a:cubicBezTo>
                  <a:pt x="236468" y="46414"/>
                  <a:pt x="229647" y="38350"/>
                  <a:pt x="221107" y="32657"/>
                </a:cubicBezTo>
                <a:cubicBezTo>
                  <a:pt x="194200" y="14719"/>
                  <a:pt x="173939" y="9677"/>
                  <a:pt x="144907" y="0"/>
                </a:cubicBezTo>
                <a:cubicBezTo>
                  <a:pt x="126764" y="7257"/>
                  <a:pt x="106487" y="10565"/>
                  <a:pt x="90479" y="21771"/>
                </a:cubicBezTo>
                <a:cubicBezTo>
                  <a:pt x="50678" y="49632"/>
                  <a:pt x="38107" y="73115"/>
                  <a:pt x="14279" y="108857"/>
                </a:cubicBezTo>
                <a:cubicBezTo>
                  <a:pt x="-6299" y="211744"/>
                  <a:pt x="-3158" y="171802"/>
                  <a:pt x="14279" y="337457"/>
                </a:cubicBezTo>
                <a:cubicBezTo>
                  <a:pt x="16362" y="357250"/>
                  <a:pt x="33552" y="389387"/>
                  <a:pt x="46936" y="402771"/>
                </a:cubicBezTo>
                <a:cubicBezTo>
                  <a:pt x="68040" y="423875"/>
                  <a:pt x="85687" y="426574"/>
                  <a:pt x="112250" y="435428"/>
                </a:cubicBezTo>
                <a:cubicBezTo>
                  <a:pt x="148536" y="431800"/>
                  <a:pt x="185064" y="430088"/>
                  <a:pt x="221107" y="424543"/>
                </a:cubicBezTo>
                <a:cubicBezTo>
                  <a:pt x="232448" y="422798"/>
                  <a:pt x="245650" y="421771"/>
                  <a:pt x="253764" y="413657"/>
                </a:cubicBezTo>
                <a:cubicBezTo>
                  <a:pt x="319448" y="347973"/>
                  <a:pt x="291864" y="272143"/>
                  <a:pt x="297307" y="228600"/>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43400" y="5234464"/>
            <a:ext cx="4495800" cy="1200329"/>
          </a:xfrm>
          <a:prstGeom prst="rect">
            <a:avLst/>
          </a:prstGeom>
          <a:noFill/>
        </p:spPr>
        <p:txBody>
          <a:bodyPr wrap="square" rtlCol="0">
            <a:spAutoFit/>
          </a:bodyPr>
          <a:lstStyle/>
          <a:p>
            <a:r>
              <a:rPr lang="en-US" b="1" dirty="0">
                <a:solidFill>
                  <a:schemeClr val="accent6">
                    <a:lumMod val="50000"/>
                  </a:schemeClr>
                </a:solidFill>
              </a:rPr>
              <a:t>This is a scanning view of the inner surface of  the upper respiratory tract, showing cells with numerous cilia, and cells without cilia which are likely goblet cells.  Very nice!!!!</a:t>
            </a:r>
            <a:endParaRPr lang="en-US" dirty="0"/>
          </a:p>
        </p:txBody>
      </p:sp>
    </p:spTree>
    <p:extLst>
      <p:ext uri="{BB962C8B-B14F-4D97-AF65-F5344CB8AC3E}">
        <p14:creationId xmlns:p14="http://schemas.microsoft.com/office/powerpoint/2010/main" val="347496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MUCOSA</a:t>
            </a:r>
          </a:p>
        </p:txBody>
      </p:sp>
      <p:sp>
        <p:nvSpPr>
          <p:cNvPr id="3" name="TextBox 2"/>
          <p:cNvSpPr txBox="1"/>
          <p:nvPr/>
        </p:nvSpPr>
        <p:spPr>
          <a:xfrm>
            <a:off x="4800599" y="990600"/>
            <a:ext cx="4232993" cy="2031325"/>
          </a:xfrm>
          <a:prstGeom prst="rect">
            <a:avLst/>
          </a:prstGeom>
          <a:noFill/>
        </p:spPr>
        <p:txBody>
          <a:bodyPr wrap="square" rtlCol="0">
            <a:spAutoFit/>
          </a:bodyPr>
          <a:lstStyle/>
          <a:p>
            <a:r>
              <a:rPr lang="en-US" b="1" dirty="0">
                <a:solidFill>
                  <a:schemeClr val="accent6">
                    <a:lumMod val="50000"/>
                  </a:schemeClr>
                </a:solidFill>
              </a:rPr>
              <a:t>Another scanning view of the inner surface of  the upper respiratory tract, showing cells with numerous cilia, and cells without cilia which are likely goblet cells.</a:t>
            </a:r>
          </a:p>
          <a:p>
            <a:endParaRPr lang="en-US" b="1" dirty="0">
              <a:solidFill>
                <a:schemeClr val="accent6">
                  <a:lumMod val="50000"/>
                </a:schemeClr>
              </a:solidFill>
            </a:endParaRPr>
          </a:p>
          <a:p>
            <a:r>
              <a:rPr lang="en-US" b="1" dirty="0">
                <a:solidFill>
                  <a:schemeClr val="accent6">
                    <a:lumMod val="50000"/>
                  </a:schemeClr>
                </a:solidFill>
              </a:rPr>
              <a:t>Phenomenal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3" y="649875"/>
            <a:ext cx="4708967" cy="6225543"/>
          </a:xfrm>
          <a:prstGeom prst="rect">
            <a:avLst/>
          </a:prstGeom>
        </p:spPr>
      </p:pic>
    </p:spTree>
    <p:extLst>
      <p:ext uri="{BB962C8B-B14F-4D97-AF65-F5344CB8AC3E}">
        <p14:creationId xmlns:p14="http://schemas.microsoft.com/office/powerpoint/2010/main" val="2890005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Lung_1_562.jpg"/>
          <p:cNvPicPr>
            <a:picLocks noChangeAspect="1"/>
          </p:cNvPicPr>
          <p:nvPr/>
        </p:nvPicPr>
        <p:blipFill>
          <a:blip r:embed="rId2" cstate="print"/>
          <a:stretch>
            <a:fillRect/>
          </a:stretch>
        </p:blipFill>
        <p:spPr>
          <a:xfrm>
            <a:off x="2231658" y="1071264"/>
            <a:ext cx="4680684" cy="5786735"/>
          </a:xfrm>
          <a:prstGeom prst="rect">
            <a:avLst/>
          </a:prstGeom>
        </p:spPr>
      </p:pic>
      <p:sp>
        <p:nvSpPr>
          <p:cNvPr id="3" name="TextBox 2"/>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1-6. (advance slide for answers)</a:t>
            </a:r>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1_562.jpg"/>
          <p:cNvPicPr>
            <a:picLocks noChangeAspect="1"/>
          </p:cNvPicPr>
          <p:nvPr/>
        </p:nvPicPr>
        <p:blipFill>
          <a:blip r:embed="rId2" cstate="print"/>
          <a:stretch>
            <a:fillRect/>
          </a:stretch>
        </p:blipFill>
        <p:spPr>
          <a:xfrm>
            <a:off x="116440" y="527640"/>
            <a:ext cx="4953000" cy="6123400"/>
          </a:xfrm>
          <a:prstGeom prst="rect">
            <a:avLst/>
          </a:prstGeom>
        </p:spPr>
      </p:pic>
      <p:pic>
        <p:nvPicPr>
          <p:cNvPr id="3" name="Picture 2" descr="LLung_1A_596.jpg"/>
          <p:cNvPicPr>
            <a:picLocks noChangeAspect="1"/>
          </p:cNvPicPr>
          <p:nvPr/>
        </p:nvPicPr>
        <p:blipFill>
          <a:blip r:embed="rId3" cstate="print"/>
          <a:stretch>
            <a:fillRect/>
          </a:stretch>
        </p:blipFill>
        <p:spPr>
          <a:xfrm>
            <a:off x="5105400" y="391731"/>
            <a:ext cx="4038600" cy="61828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5_566.jpg"/>
          <p:cNvPicPr>
            <a:picLocks noChangeAspect="1"/>
          </p:cNvPicPr>
          <p:nvPr/>
        </p:nvPicPr>
        <p:blipFill>
          <a:blip r:embed="rId2" cstate="print"/>
          <a:stretch>
            <a:fillRect/>
          </a:stretch>
        </p:blipFill>
        <p:spPr>
          <a:xfrm>
            <a:off x="2079662" y="990600"/>
            <a:ext cx="4796105" cy="5867400"/>
          </a:xfrm>
          <a:prstGeom prst="rect">
            <a:avLst/>
          </a:prstGeom>
        </p:spPr>
      </p:pic>
      <p:sp>
        <p:nvSpPr>
          <p:cNvPr id="3" name="TextBox 2"/>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1-6. (advance slide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5_566.jpg"/>
          <p:cNvPicPr>
            <a:picLocks noChangeAspect="1"/>
          </p:cNvPicPr>
          <p:nvPr/>
        </p:nvPicPr>
        <p:blipFill>
          <a:blip r:embed="rId2" cstate="print"/>
          <a:stretch>
            <a:fillRect/>
          </a:stretch>
        </p:blipFill>
        <p:spPr>
          <a:xfrm>
            <a:off x="-31679" y="550505"/>
            <a:ext cx="4962419" cy="6070862"/>
          </a:xfrm>
          <a:prstGeom prst="rect">
            <a:avLst/>
          </a:prstGeom>
        </p:spPr>
      </p:pic>
      <p:pic>
        <p:nvPicPr>
          <p:cNvPr id="3" name="Picture 2" descr="LLung_5A_600.jpg"/>
          <p:cNvPicPr>
            <a:picLocks noChangeAspect="1"/>
          </p:cNvPicPr>
          <p:nvPr/>
        </p:nvPicPr>
        <p:blipFill>
          <a:blip r:embed="rId3" cstate="print"/>
          <a:stretch>
            <a:fillRect/>
          </a:stretch>
        </p:blipFill>
        <p:spPr>
          <a:xfrm>
            <a:off x="4953000" y="631259"/>
            <a:ext cx="3886200" cy="59901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6_567.jpg"/>
          <p:cNvPicPr>
            <a:picLocks noChangeAspect="1"/>
          </p:cNvPicPr>
          <p:nvPr/>
        </p:nvPicPr>
        <p:blipFill>
          <a:blip r:embed="rId2" cstate="print"/>
          <a:stretch>
            <a:fillRect/>
          </a:stretch>
        </p:blipFill>
        <p:spPr>
          <a:xfrm>
            <a:off x="1981201" y="990599"/>
            <a:ext cx="4681403" cy="5835721"/>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1-7. (advance slide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6_567.jpg"/>
          <p:cNvPicPr>
            <a:picLocks noChangeAspect="1"/>
          </p:cNvPicPr>
          <p:nvPr/>
        </p:nvPicPr>
        <p:blipFill>
          <a:blip r:embed="rId2" cstate="print"/>
          <a:stretch>
            <a:fillRect/>
          </a:stretch>
        </p:blipFill>
        <p:spPr>
          <a:xfrm>
            <a:off x="75363" y="762000"/>
            <a:ext cx="4725237" cy="5890364"/>
          </a:xfrm>
          <a:prstGeom prst="rect">
            <a:avLst/>
          </a:prstGeom>
        </p:spPr>
      </p:pic>
      <p:pic>
        <p:nvPicPr>
          <p:cNvPr id="3" name="Picture 2" descr="LLung_6A_601.jpg"/>
          <p:cNvPicPr>
            <a:picLocks noChangeAspect="1"/>
          </p:cNvPicPr>
          <p:nvPr/>
        </p:nvPicPr>
        <p:blipFill>
          <a:blip r:embed="rId3" cstate="print"/>
          <a:stretch>
            <a:fillRect/>
          </a:stretch>
        </p:blipFill>
        <p:spPr>
          <a:xfrm>
            <a:off x="5028344" y="673196"/>
            <a:ext cx="3963256" cy="59791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801384"/>
            <a:ext cx="5296620" cy="58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CONCHAE</a:t>
            </a:r>
          </a:p>
        </p:txBody>
      </p:sp>
      <p:sp>
        <p:nvSpPr>
          <p:cNvPr id="5" name="TextBox 4"/>
          <p:cNvSpPr txBox="1"/>
          <p:nvPr/>
        </p:nvSpPr>
        <p:spPr>
          <a:xfrm>
            <a:off x="5331816" y="990600"/>
            <a:ext cx="3733800" cy="3785652"/>
          </a:xfrm>
          <a:prstGeom prst="rect">
            <a:avLst/>
          </a:prstGeom>
          <a:noFill/>
        </p:spPr>
        <p:txBody>
          <a:bodyPr wrap="square" rtlCol="0">
            <a:spAutoFit/>
          </a:bodyPr>
          <a:lstStyle/>
          <a:p>
            <a:r>
              <a:rPr lang="en-US" b="1" dirty="0">
                <a:solidFill>
                  <a:schemeClr val="accent6">
                    <a:lumMod val="50000"/>
                  </a:schemeClr>
                </a:solidFill>
              </a:rPr>
              <a:t>As mentioned, the upper respiratory tract is designed to filter, warm, and moisturize incoming air.</a:t>
            </a:r>
          </a:p>
          <a:p>
            <a:endParaRPr lang="en-US" sz="1200" b="1" dirty="0">
              <a:solidFill>
                <a:schemeClr val="accent6">
                  <a:lumMod val="50000"/>
                </a:schemeClr>
              </a:solidFill>
            </a:endParaRPr>
          </a:p>
          <a:p>
            <a:r>
              <a:rPr lang="en-US" b="1" dirty="0">
                <a:solidFill>
                  <a:schemeClr val="accent6">
                    <a:lumMod val="50000"/>
                  </a:schemeClr>
                </a:solidFill>
              </a:rPr>
              <a:t>The nasal cavity is well suited for this function because it contains:</a:t>
            </a:r>
          </a:p>
          <a:p>
            <a:pPr marL="285750" indent="-285750">
              <a:buFont typeface="Arial" pitchFamily="34" charset="0"/>
              <a:buChar char="•"/>
            </a:pPr>
            <a:r>
              <a:rPr lang="en-US" b="1" dirty="0">
                <a:solidFill>
                  <a:schemeClr val="accent6">
                    <a:lumMod val="50000"/>
                  </a:schemeClr>
                </a:solidFill>
              </a:rPr>
              <a:t>Respiratory epithelium</a:t>
            </a:r>
          </a:p>
          <a:p>
            <a:pPr marL="285750" indent="-285750">
              <a:buFont typeface="Arial" pitchFamily="34" charset="0"/>
              <a:buChar char="•"/>
            </a:pPr>
            <a:r>
              <a:rPr lang="en-US" b="1" dirty="0">
                <a:solidFill>
                  <a:schemeClr val="accent6">
                    <a:lumMod val="50000"/>
                  </a:schemeClr>
                </a:solidFill>
              </a:rPr>
              <a:t>Numerous venous plexuses</a:t>
            </a:r>
          </a:p>
          <a:p>
            <a:endParaRPr lang="en-US" sz="1200" b="1" dirty="0">
              <a:solidFill>
                <a:schemeClr val="accent6">
                  <a:lumMod val="50000"/>
                </a:schemeClr>
              </a:solidFill>
            </a:endParaRPr>
          </a:p>
          <a:p>
            <a:r>
              <a:rPr lang="en-US" b="1" dirty="0">
                <a:solidFill>
                  <a:schemeClr val="accent6">
                    <a:lumMod val="50000"/>
                  </a:schemeClr>
                </a:solidFill>
              </a:rPr>
              <a:t>Projections of the lateral wall of the nasal cavity are called </a:t>
            </a:r>
            <a:r>
              <a:rPr lang="en-US" b="1" dirty="0">
                <a:solidFill>
                  <a:schemeClr val="accent6">
                    <a:lumMod val="75000"/>
                  </a:schemeClr>
                </a:solidFill>
              </a:rPr>
              <a:t>conchae</a:t>
            </a:r>
            <a:r>
              <a:rPr lang="en-US" b="1" dirty="0">
                <a:solidFill>
                  <a:schemeClr val="accent6">
                    <a:lumMod val="50000"/>
                  </a:schemeClr>
                </a:solidFill>
              </a:rPr>
              <a:t>.  These structures increase turbulence within the nasal cavity, maximizing the efficiency of air processing.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75022"/>
            <a:ext cx="914400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After completing this exercise, you should be able to:</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fontAlgn="base">
              <a:spcBef>
                <a:spcPct val="0"/>
              </a:spcBef>
              <a:spcAft>
                <a:spcPct val="0"/>
              </a:spcAft>
              <a:tabLst>
                <a:tab pos="457200" algn="l"/>
              </a:tabLst>
            </a:pPr>
            <a:r>
              <a:rPr lang="en-US" sz="1200" b="1" dirty="0">
                <a:solidFill>
                  <a:srgbClr val="002060"/>
                </a:solidFill>
                <a:latin typeface="Georgia" pitchFamily="18" charset="0"/>
              </a:rPr>
              <a:t>Distinguish, at the light microscope level, each of the following:</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200" b="1" i="0" u="none" strike="noStrike" cap="none" normalizeH="0" baseline="0" dirty="0">
              <a:ln>
                <a:noFill/>
              </a:ln>
              <a:solidFill>
                <a:srgbClr val="002060"/>
              </a:solidFill>
              <a:effectLst/>
              <a:latin typeface="Georgia" pitchFamily="18" charset="0"/>
            </a:endParaRPr>
          </a:p>
          <a:p>
            <a:pPr lvl="0">
              <a:buFont typeface="Arial" pitchFamily="34" charset="0"/>
              <a:buChar char="•"/>
            </a:pPr>
            <a:r>
              <a:rPr lang="en-US" sz="1200" dirty="0">
                <a:solidFill>
                  <a:srgbClr val="002060"/>
                </a:solidFill>
                <a:latin typeface="Georgia" pitchFamily="18" charset="0"/>
              </a:rPr>
              <a:t>Describe the general features of structures in the upper respiratory tract:</a:t>
            </a:r>
          </a:p>
          <a:p>
            <a:pPr lvl="1">
              <a:buFont typeface="Arial" pitchFamily="34" charset="0"/>
              <a:buChar char="•"/>
            </a:pPr>
            <a:r>
              <a:rPr lang="en-US" sz="1200" dirty="0">
                <a:solidFill>
                  <a:srgbClr val="002060"/>
                </a:solidFill>
                <a:latin typeface="Georgia" pitchFamily="18" charset="0"/>
              </a:rPr>
              <a:t>Respiratory epithelium (pseudostratified ciliated columnar with goblet cells)</a:t>
            </a:r>
          </a:p>
          <a:p>
            <a:pPr lvl="1">
              <a:buFont typeface="Arial" pitchFamily="34" charset="0"/>
              <a:buChar char="•"/>
            </a:pPr>
            <a:r>
              <a:rPr lang="en-US" sz="1200" dirty="0">
                <a:solidFill>
                  <a:srgbClr val="002060"/>
                </a:solidFill>
                <a:latin typeface="Georgia" pitchFamily="18" charset="0"/>
              </a:rPr>
              <a:t>Basement membrane (thick)</a:t>
            </a:r>
          </a:p>
          <a:p>
            <a:pPr lvl="1">
              <a:buFont typeface="Arial" pitchFamily="34" charset="0"/>
              <a:buChar char="•"/>
            </a:pPr>
            <a:r>
              <a:rPr lang="en-US" sz="1200" dirty="0">
                <a:solidFill>
                  <a:srgbClr val="002060"/>
                </a:solidFill>
                <a:latin typeface="Georgia" pitchFamily="18" charset="0"/>
              </a:rPr>
              <a:t>Lamina </a:t>
            </a:r>
            <a:r>
              <a:rPr lang="en-US" sz="1200" dirty="0" err="1">
                <a:solidFill>
                  <a:srgbClr val="002060"/>
                </a:solidFill>
                <a:latin typeface="Georgia" pitchFamily="18" charset="0"/>
              </a:rPr>
              <a:t>propria</a:t>
            </a:r>
            <a:r>
              <a:rPr lang="en-US" sz="1200" dirty="0">
                <a:solidFill>
                  <a:srgbClr val="002060"/>
                </a:solidFill>
                <a:latin typeface="Georgia" pitchFamily="18" charset="0"/>
              </a:rPr>
              <a:t> with glands, vessels, nerves, diffuse lymphoid tissue</a:t>
            </a:r>
          </a:p>
          <a:p>
            <a:pPr lvl="1">
              <a:buFont typeface="Arial" pitchFamily="34" charset="0"/>
              <a:buChar char="•"/>
            </a:pPr>
            <a:r>
              <a:rPr lang="en-US" sz="1200" dirty="0">
                <a:solidFill>
                  <a:srgbClr val="002060"/>
                </a:solidFill>
                <a:latin typeface="Georgia" pitchFamily="18" charset="0"/>
              </a:rPr>
              <a:t>Supporting elements (bone, cartilage, smooth and/or skeletal muscle</a:t>
            </a:r>
          </a:p>
          <a:p>
            <a:pPr lvl="0">
              <a:buFont typeface="Arial" pitchFamily="34" charset="0"/>
              <a:buChar char="•"/>
            </a:pPr>
            <a:r>
              <a:rPr lang="en-US" sz="1200" dirty="0">
                <a:solidFill>
                  <a:srgbClr val="002060"/>
                </a:solidFill>
                <a:latin typeface="Georgia" pitchFamily="18" charset="0"/>
              </a:rPr>
              <a:t>Distinguish, at the light microscope level, each of the following organs and their specific features (in addition to those listed above):</a:t>
            </a:r>
          </a:p>
          <a:p>
            <a:pPr lvl="1">
              <a:buFont typeface="Arial" pitchFamily="34" charset="0"/>
              <a:buChar char="•"/>
            </a:pPr>
            <a:r>
              <a:rPr lang="en-US" sz="1200" dirty="0" err="1">
                <a:solidFill>
                  <a:srgbClr val="002060"/>
                </a:solidFill>
                <a:latin typeface="Georgia" pitchFamily="18" charset="0"/>
              </a:rPr>
              <a:t>Concha</a:t>
            </a:r>
            <a:r>
              <a:rPr lang="en-US" sz="1200" dirty="0">
                <a:solidFill>
                  <a:srgbClr val="002060"/>
                </a:solidFill>
                <a:latin typeface="Georgia" pitchFamily="18" charset="0"/>
              </a:rPr>
              <a:t> – venous plexus , </a:t>
            </a:r>
            <a:r>
              <a:rPr lang="en-US" sz="1200" dirty="0" err="1">
                <a:solidFill>
                  <a:srgbClr val="002060"/>
                </a:solidFill>
                <a:latin typeface="Georgia" pitchFamily="18" charset="0"/>
              </a:rPr>
              <a:t>cancellous</a:t>
            </a:r>
            <a:r>
              <a:rPr lang="en-US" sz="1200" dirty="0">
                <a:solidFill>
                  <a:srgbClr val="002060"/>
                </a:solidFill>
                <a:latin typeface="Georgia" pitchFamily="18" charset="0"/>
              </a:rPr>
              <a:t> bone </a:t>
            </a:r>
          </a:p>
          <a:p>
            <a:pPr lvl="1">
              <a:buFont typeface="Arial" pitchFamily="34" charset="0"/>
              <a:buChar char="•"/>
            </a:pPr>
            <a:r>
              <a:rPr lang="en-US" sz="1200" dirty="0">
                <a:solidFill>
                  <a:srgbClr val="002060"/>
                </a:solidFill>
                <a:latin typeface="Georgia" pitchFamily="18" charset="0"/>
              </a:rPr>
              <a:t>Epiglottis  - epithelium (stratified </a:t>
            </a:r>
            <a:r>
              <a:rPr lang="en-US" sz="1200" dirty="0" err="1">
                <a:solidFill>
                  <a:srgbClr val="002060"/>
                </a:solidFill>
                <a:latin typeface="Georgia" pitchFamily="18" charset="0"/>
              </a:rPr>
              <a:t>squamous</a:t>
            </a:r>
            <a:r>
              <a:rPr lang="en-US" sz="1200" dirty="0">
                <a:solidFill>
                  <a:srgbClr val="002060"/>
                </a:solidFill>
                <a:latin typeface="Georgia" pitchFamily="18" charset="0"/>
              </a:rPr>
              <a:t> non keratinized on anterior side and tip, respiratory epithelium on posterior side), elastic cartilage </a:t>
            </a:r>
          </a:p>
          <a:p>
            <a:pPr lvl="1">
              <a:buFont typeface="Arial" pitchFamily="34" charset="0"/>
              <a:buChar char="•"/>
            </a:pPr>
            <a:r>
              <a:rPr lang="en-US" sz="1200" dirty="0">
                <a:solidFill>
                  <a:srgbClr val="002060"/>
                </a:solidFill>
                <a:latin typeface="Georgia" pitchFamily="18" charset="0"/>
              </a:rPr>
              <a:t>Larynx –</a:t>
            </a:r>
          </a:p>
          <a:p>
            <a:pPr lvl="2">
              <a:buFont typeface="Arial" pitchFamily="34" charset="0"/>
              <a:buChar char="•"/>
            </a:pPr>
            <a:r>
              <a:rPr lang="en-US" sz="1200" dirty="0">
                <a:solidFill>
                  <a:srgbClr val="002060"/>
                </a:solidFill>
                <a:latin typeface="Georgia" pitchFamily="18" charset="0"/>
              </a:rPr>
              <a:t>False (ventricular) vocal fold – mucus and serous glands</a:t>
            </a:r>
          </a:p>
          <a:p>
            <a:pPr lvl="2">
              <a:buFont typeface="Arial" pitchFamily="34" charset="0"/>
              <a:buChar char="•"/>
            </a:pPr>
            <a:r>
              <a:rPr lang="en-US" sz="1200" dirty="0">
                <a:solidFill>
                  <a:srgbClr val="002060"/>
                </a:solidFill>
                <a:latin typeface="Georgia" pitchFamily="18" charset="0"/>
              </a:rPr>
              <a:t>True vocal fold  - stratified squamous epithelium, vocal ligament, </a:t>
            </a:r>
            <a:r>
              <a:rPr lang="en-US" sz="1200" dirty="0" err="1">
                <a:solidFill>
                  <a:srgbClr val="002060"/>
                </a:solidFill>
                <a:latin typeface="Georgia" pitchFamily="18" charset="0"/>
              </a:rPr>
              <a:t>vocalis</a:t>
            </a:r>
            <a:r>
              <a:rPr lang="en-US" sz="1200" dirty="0">
                <a:solidFill>
                  <a:srgbClr val="002060"/>
                </a:solidFill>
                <a:latin typeface="Georgia" pitchFamily="18" charset="0"/>
              </a:rPr>
              <a:t> muscle, lack of blood vessels</a:t>
            </a:r>
          </a:p>
          <a:p>
            <a:pPr lvl="2">
              <a:buFont typeface="Arial" pitchFamily="34" charset="0"/>
              <a:buChar char="•"/>
            </a:pPr>
            <a:r>
              <a:rPr lang="en-US" sz="1200" dirty="0">
                <a:solidFill>
                  <a:srgbClr val="002060"/>
                </a:solidFill>
                <a:latin typeface="Georgia" pitchFamily="18" charset="0"/>
              </a:rPr>
              <a:t>Laryngeal ventricle </a:t>
            </a:r>
          </a:p>
          <a:p>
            <a:pPr lvl="2">
              <a:buFont typeface="Arial" pitchFamily="34" charset="0"/>
              <a:buChar char="•"/>
            </a:pPr>
            <a:r>
              <a:rPr lang="en-US" sz="1200" dirty="0">
                <a:solidFill>
                  <a:srgbClr val="002060"/>
                </a:solidFill>
                <a:latin typeface="Georgia" pitchFamily="18" charset="0"/>
              </a:rPr>
              <a:t>Hyoid bone </a:t>
            </a:r>
          </a:p>
          <a:p>
            <a:pPr lvl="2">
              <a:buFont typeface="Arial" pitchFamily="34" charset="0"/>
              <a:buChar char="•"/>
            </a:pPr>
            <a:r>
              <a:rPr lang="en-US" sz="1200" dirty="0">
                <a:solidFill>
                  <a:srgbClr val="002060"/>
                </a:solidFill>
                <a:latin typeface="Georgia" pitchFamily="18" charset="0"/>
              </a:rPr>
              <a:t>Epiglottis </a:t>
            </a:r>
          </a:p>
          <a:p>
            <a:pPr lvl="2">
              <a:buFont typeface="Arial" pitchFamily="34" charset="0"/>
              <a:buChar char="•"/>
            </a:pPr>
            <a:r>
              <a:rPr lang="en-US" sz="1200" dirty="0">
                <a:solidFill>
                  <a:srgbClr val="002060"/>
                </a:solidFill>
                <a:latin typeface="Georgia" pitchFamily="18" charset="0"/>
              </a:rPr>
              <a:t>Thyroid cartilage </a:t>
            </a:r>
          </a:p>
          <a:p>
            <a:pPr lvl="2">
              <a:buFont typeface="Arial" pitchFamily="34" charset="0"/>
              <a:buChar char="•"/>
            </a:pPr>
            <a:r>
              <a:rPr lang="en-US" sz="1200" dirty="0" err="1">
                <a:solidFill>
                  <a:srgbClr val="002060"/>
                </a:solidFill>
                <a:latin typeface="Georgia" pitchFamily="18" charset="0"/>
              </a:rPr>
              <a:t>Cricoid</a:t>
            </a:r>
            <a:r>
              <a:rPr lang="en-US" sz="1200" dirty="0">
                <a:solidFill>
                  <a:srgbClr val="002060"/>
                </a:solidFill>
                <a:latin typeface="Georgia" pitchFamily="18" charset="0"/>
              </a:rPr>
              <a:t> cartilage</a:t>
            </a:r>
          </a:p>
          <a:p>
            <a:pPr lvl="1">
              <a:buFont typeface="Arial" pitchFamily="34" charset="0"/>
              <a:buChar char="•"/>
            </a:pPr>
            <a:r>
              <a:rPr lang="en-US" sz="1200" dirty="0">
                <a:solidFill>
                  <a:srgbClr val="002060"/>
                </a:solidFill>
                <a:latin typeface="Georgia" pitchFamily="18" charset="0"/>
              </a:rPr>
              <a:t>Trachea – submucosa with glands, C-shaped hyaline cartilage, </a:t>
            </a:r>
            <a:r>
              <a:rPr lang="en-US" sz="1200" dirty="0" err="1">
                <a:solidFill>
                  <a:srgbClr val="002060"/>
                </a:solidFill>
                <a:latin typeface="Georgia" pitchFamily="18" charset="0"/>
              </a:rPr>
              <a:t>trachealis</a:t>
            </a:r>
            <a:r>
              <a:rPr lang="en-US" sz="1200" dirty="0">
                <a:solidFill>
                  <a:srgbClr val="002060"/>
                </a:solidFill>
                <a:latin typeface="Georgia" pitchFamily="18" charset="0"/>
              </a:rPr>
              <a:t> muscle </a:t>
            </a:r>
          </a:p>
          <a:p>
            <a:pPr lvl="1">
              <a:buFont typeface="Arial" pitchFamily="34" charset="0"/>
              <a:buChar char="•"/>
            </a:pPr>
            <a:r>
              <a:rPr lang="en-US" sz="1200" dirty="0">
                <a:solidFill>
                  <a:srgbClr val="002060"/>
                </a:solidFill>
                <a:latin typeface="Georgia" pitchFamily="18" charset="0"/>
              </a:rPr>
              <a:t>Bronchus – submucosa with glands, hyaline cartilage broken up, smooth muscle</a:t>
            </a:r>
          </a:p>
          <a:p>
            <a:pPr lvl="1">
              <a:buFont typeface="Arial" pitchFamily="34" charset="0"/>
              <a:buChar char="•"/>
            </a:pPr>
            <a:endParaRPr lang="en-US" sz="1200" b="1" dirty="0">
              <a:solidFill>
                <a:srgbClr val="002060"/>
              </a:solidFill>
              <a:latin typeface="Georgia" pitchFamily="18" charset="0"/>
            </a:endParaRPr>
          </a:p>
          <a:p>
            <a:pPr lvl="1">
              <a:buFont typeface="Arial" pitchFamily="34" charset="0"/>
              <a:buChar char="•"/>
            </a:pPr>
            <a:endParaRPr lang="en-US" sz="1200" b="1" dirty="0">
              <a:solidFill>
                <a:srgbClr val="002060"/>
              </a:solidFill>
              <a:latin typeface="Georgia" pitchFamily="18" charset="0"/>
            </a:endParaRPr>
          </a:p>
          <a:p>
            <a:pPr marL="0" lvl="1">
              <a:buFont typeface="Arial" pitchFamily="34" charset="0"/>
              <a:buChar char="•"/>
            </a:pPr>
            <a:r>
              <a:rPr lang="en-US" sz="1200" b="1" dirty="0">
                <a:solidFill>
                  <a:srgbClr val="002060"/>
                </a:solidFill>
                <a:latin typeface="Georgia" pitchFamily="18" charset="0"/>
              </a:rPr>
              <a:t>Distinguish, at the electron microscope level, each of the following:</a:t>
            </a:r>
          </a:p>
          <a:p>
            <a:pPr marL="0" lvl="1">
              <a:buFont typeface="Arial" pitchFamily="34" charset="0"/>
              <a:buChar char="•"/>
            </a:pPr>
            <a:endParaRPr lang="en-US" sz="1200" dirty="0">
              <a:solidFill>
                <a:srgbClr val="002060"/>
              </a:solidFill>
              <a:latin typeface="Georgia" pitchFamily="18" charset="0"/>
            </a:endParaRPr>
          </a:p>
          <a:p>
            <a:pPr marL="457200" lvl="2">
              <a:buFont typeface="Arial" pitchFamily="34" charset="0"/>
              <a:buChar char="•"/>
            </a:pPr>
            <a:r>
              <a:rPr lang="en-US" sz="1200" dirty="0">
                <a:solidFill>
                  <a:srgbClr val="002060"/>
                </a:solidFill>
                <a:latin typeface="Georgia" pitchFamily="18" charset="0"/>
              </a:rPr>
              <a:t>Review respiratory epithelium and cilia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rotWithShape="1">
          <a:blip r:embed="rId2">
            <a:extLst>
              <a:ext uri="{28A0092B-C50C-407E-A947-70E740481C1C}">
                <a14:useLocalDpi xmlns:a14="http://schemas.microsoft.com/office/drawing/2010/main" val="0"/>
              </a:ext>
            </a:extLst>
          </a:blip>
          <a:srcRect l="44226" t="8286" r="12709" b="50000"/>
          <a:stretch/>
        </p:blipFill>
        <p:spPr bwMode="auto">
          <a:xfrm>
            <a:off x="186409" y="1163010"/>
            <a:ext cx="5299990" cy="564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CONCHA</a:t>
            </a:r>
          </a:p>
        </p:txBody>
      </p:sp>
      <p:sp>
        <p:nvSpPr>
          <p:cNvPr id="5" name="TextBox 4"/>
          <p:cNvSpPr txBox="1"/>
          <p:nvPr/>
        </p:nvSpPr>
        <p:spPr>
          <a:xfrm>
            <a:off x="5474412" y="1440009"/>
            <a:ext cx="3657601" cy="1754326"/>
          </a:xfrm>
          <a:prstGeom prst="rect">
            <a:avLst/>
          </a:prstGeom>
          <a:noFill/>
        </p:spPr>
        <p:txBody>
          <a:bodyPr wrap="square" rtlCol="0">
            <a:spAutoFit/>
          </a:bodyPr>
          <a:lstStyle/>
          <a:p>
            <a:r>
              <a:rPr lang="en-US" b="1" dirty="0">
                <a:solidFill>
                  <a:schemeClr val="accent6">
                    <a:lumMod val="50000"/>
                  </a:schemeClr>
                </a:solidFill>
              </a:rPr>
              <a:t>In this coronal section, a concha is outlined in green.  Note how narrow the nasal cavity is due to the presence of these concha.  This is designed to maximize the conditioning of inspired air.</a:t>
            </a:r>
          </a:p>
        </p:txBody>
      </p:sp>
      <p:sp>
        <p:nvSpPr>
          <p:cNvPr id="7" name="Freeform 6"/>
          <p:cNvSpPr/>
          <p:nvPr/>
        </p:nvSpPr>
        <p:spPr>
          <a:xfrm>
            <a:off x="3153804" y="3575407"/>
            <a:ext cx="475141" cy="431514"/>
          </a:xfrm>
          <a:custGeom>
            <a:avLst/>
            <a:gdLst>
              <a:gd name="connsiteX0" fmla="*/ 380506 w 475141"/>
              <a:gd name="connsiteY0" fmla="*/ 0 h 431514"/>
              <a:gd name="connsiteX1" fmla="*/ 329135 w 475141"/>
              <a:gd name="connsiteY1" fmla="*/ 20548 h 431514"/>
              <a:gd name="connsiteX2" fmla="*/ 246942 w 475141"/>
              <a:gd name="connsiteY2" fmla="*/ 41096 h 431514"/>
              <a:gd name="connsiteX3" fmla="*/ 216120 w 475141"/>
              <a:gd name="connsiteY3" fmla="*/ 51371 h 431514"/>
              <a:gd name="connsiteX4" fmla="*/ 133926 w 475141"/>
              <a:gd name="connsiteY4" fmla="*/ 61645 h 431514"/>
              <a:gd name="connsiteX5" fmla="*/ 103104 w 475141"/>
              <a:gd name="connsiteY5" fmla="*/ 82193 h 431514"/>
              <a:gd name="connsiteX6" fmla="*/ 31185 w 475141"/>
              <a:gd name="connsiteY6" fmla="*/ 164386 h 431514"/>
              <a:gd name="connsiteX7" fmla="*/ 20911 w 475141"/>
              <a:gd name="connsiteY7" fmla="*/ 205483 h 431514"/>
              <a:gd name="connsiteX8" fmla="*/ 362 w 475141"/>
              <a:gd name="connsiteY8" fmla="*/ 226031 h 431514"/>
              <a:gd name="connsiteX9" fmla="*/ 20911 w 475141"/>
              <a:gd name="connsiteY9" fmla="*/ 390418 h 431514"/>
              <a:gd name="connsiteX10" fmla="*/ 31185 w 475141"/>
              <a:gd name="connsiteY10" fmla="*/ 421240 h 431514"/>
              <a:gd name="connsiteX11" fmla="*/ 62007 w 475141"/>
              <a:gd name="connsiteY11" fmla="*/ 431514 h 431514"/>
              <a:gd name="connsiteX12" fmla="*/ 103104 w 475141"/>
              <a:gd name="connsiteY12" fmla="*/ 421240 h 431514"/>
              <a:gd name="connsiteX13" fmla="*/ 205845 w 475141"/>
              <a:gd name="connsiteY13" fmla="*/ 369869 h 431514"/>
              <a:gd name="connsiteX14" fmla="*/ 298313 w 475141"/>
              <a:gd name="connsiteY14" fmla="*/ 318499 h 431514"/>
              <a:gd name="connsiteX15" fmla="*/ 329135 w 475141"/>
              <a:gd name="connsiteY15" fmla="*/ 297950 h 431514"/>
              <a:gd name="connsiteX16" fmla="*/ 359958 w 475141"/>
              <a:gd name="connsiteY16" fmla="*/ 287676 h 431514"/>
              <a:gd name="connsiteX17" fmla="*/ 411329 w 475141"/>
              <a:gd name="connsiteY17" fmla="*/ 246580 h 431514"/>
              <a:gd name="connsiteX18" fmla="*/ 442151 w 475141"/>
              <a:gd name="connsiteY18" fmla="*/ 184935 h 431514"/>
              <a:gd name="connsiteX19" fmla="*/ 462699 w 475141"/>
              <a:gd name="connsiteY19" fmla="*/ 154112 h 431514"/>
              <a:gd name="connsiteX20" fmla="*/ 462699 w 475141"/>
              <a:gd name="connsiteY20" fmla="*/ 41096 h 431514"/>
              <a:gd name="connsiteX21" fmla="*/ 431877 w 475141"/>
              <a:gd name="connsiteY21" fmla="*/ 20548 h 431514"/>
              <a:gd name="connsiteX22" fmla="*/ 380506 w 475141"/>
              <a:gd name="connsiteY22" fmla="*/ 0 h 43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5141" h="431514">
                <a:moveTo>
                  <a:pt x="380506" y="0"/>
                </a:moveTo>
                <a:cubicBezTo>
                  <a:pt x="363382" y="0"/>
                  <a:pt x="346762" y="15124"/>
                  <a:pt x="329135" y="20548"/>
                </a:cubicBezTo>
                <a:cubicBezTo>
                  <a:pt x="302143" y="28853"/>
                  <a:pt x="273733" y="32165"/>
                  <a:pt x="246942" y="41096"/>
                </a:cubicBezTo>
                <a:cubicBezTo>
                  <a:pt x="236668" y="44521"/>
                  <a:pt x="226775" y="49434"/>
                  <a:pt x="216120" y="51371"/>
                </a:cubicBezTo>
                <a:cubicBezTo>
                  <a:pt x="188954" y="56310"/>
                  <a:pt x="161324" y="58220"/>
                  <a:pt x="133926" y="61645"/>
                </a:cubicBezTo>
                <a:cubicBezTo>
                  <a:pt x="123652" y="68494"/>
                  <a:pt x="112397" y="74062"/>
                  <a:pt x="103104" y="82193"/>
                </a:cubicBezTo>
                <a:cubicBezTo>
                  <a:pt x="55022" y="124265"/>
                  <a:pt x="59037" y="122608"/>
                  <a:pt x="31185" y="164386"/>
                </a:cubicBezTo>
                <a:cubicBezTo>
                  <a:pt x="27760" y="178085"/>
                  <a:pt x="27226" y="192853"/>
                  <a:pt x="20911" y="205483"/>
                </a:cubicBezTo>
                <a:cubicBezTo>
                  <a:pt x="16579" y="214147"/>
                  <a:pt x="1105" y="216373"/>
                  <a:pt x="362" y="226031"/>
                </a:cubicBezTo>
                <a:cubicBezTo>
                  <a:pt x="-2266" y="260190"/>
                  <a:pt x="9903" y="346387"/>
                  <a:pt x="20911" y="390418"/>
                </a:cubicBezTo>
                <a:cubicBezTo>
                  <a:pt x="23538" y="400924"/>
                  <a:pt x="23527" y="413582"/>
                  <a:pt x="31185" y="421240"/>
                </a:cubicBezTo>
                <a:cubicBezTo>
                  <a:pt x="38843" y="428898"/>
                  <a:pt x="51733" y="428089"/>
                  <a:pt x="62007" y="431514"/>
                </a:cubicBezTo>
                <a:cubicBezTo>
                  <a:pt x="75706" y="428089"/>
                  <a:pt x="90474" y="427555"/>
                  <a:pt x="103104" y="421240"/>
                </a:cubicBezTo>
                <a:cubicBezTo>
                  <a:pt x="225434" y="360076"/>
                  <a:pt x="112811" y="393130"/>
                  <a:pt x="205845" y="369869"/>
                </a:cubicBezTo>
                <a:cubicBezTo>
                  <a:pt x="276501" y="322766"/>
                  <a:pt x="244061" y="336582"/>
                  <a:pt x="298313" y="318499"/>
                </a:cubicBezTo>
                <a:cubicBezTo>
                  <a:pt x="308587" y="311649"/>
                  <a:pt x="318091" y="303472"/>
                  <a:pt x="329135" y="297950"/>
                </a:cubicBezTo>
                <a:cubicBezTo>
                  <a:pt x="338822" y="293107"/>
                  <a:pt x="351501" y="294441"/>
                  <a:pt x="359958" y="287676"/>
                </a:cubicBezTo>
                <a:cubicBezTo>
                  <a:pt x="426348" y="234565"/>
                  <a:pt x="333854" y="272404"/>
                  <a:pt x="411329" y="246580"/>
                </a:cubicBezTo>
                <a:cubicBezTo>
                  <a:pt x="470218" y="158244"/>
                  <a:pt x="399615" y="270009"/>
                  <a:pt x="442151" y="184935"/>
                </a:cubicBezTo>
                <a:cubicBezTo>
                  <a:pt x="447673" y="173890"/>
                  <a:pt x="455850" y="164386"/>
                  <a:pt x="462699" y="154112"/>
                </a:cubicBezTo>
                <a:cubicBezTo>
                  <a:pt x="473410" y="111273"/>
                  <a:pt x="484297" y="89692"/>
                  <a:pt x="462699" y="41096"/>
                </a:cubicBezTo>
                <a:cubicBezTo>
                  <a:pt x="457684" y="29812"/>
                  <a:pt x="443226" y="25412"/>
                  <a:pt x="431877" y="20548"/>
                </a:cubicBezTo>
                <a:cubicBezTo>
                  <a:pt x="418898" y="14986"/>
                  <a:pt x="397630" y="0"/>
                  <a:pt x="380506" y="0"/>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62600" y="4648200"/>
            <a:ext cx="3548656" cy="1323439"/>
          </a:xfrm>
          <a:prstGeom prst="rect">
            <a:avLst/>
          </a:prstGeom>
          <a:noFill/>
        </p:spPr>
        <p:txBody>
          <a:bodyPr wrap="square" rtlCol="0">
            <a:spAutoFit/>
          </a:bodyPr>
          <a:lstStyle/>
          <a:p>
            <a:r>
              <a:rPr lang="en-US" sz="1600" b="1" dirty="0">
                <a:solidFill>
                  <a:srgbClr val="0070C0"/>
                </a:solidFill>
                <a:latin typeface="Tempus Sans ITC" pitchFamily="82" charset="0"/>
              </a:rPr>
              <a:t>Since we are in the skull, concha are supported by cancellous bone (as opposed to the other parts of the respiratory tract, which are supported by cartilage).</a:t>
            </a:r>
          </a:p>
        </p:txBody>
      </p:sp>
    </p:spTree>
    <p:extLst>
      <p:ext uri="{BB962C8B-B14F-4D97-AF65-F5344CB8AC3E}">
        <p14:creationId xmlns:p14="http://schemas.microsoft.com/office/powerpoint/2010/main" val="2420241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rotWithShape="1">
          <a:blip r:embed="rId2">
            <a:extLst>
              <a:ext uri="{28A0092B-C50C-407E-A947-70E740481C1C}">
                <a14:useLocalDpi xmlns:a14="http://schemas.microsoft.com/office/drawing/2010/main" val="0"/>
              </a:ext>
            </a:extLst>
          </a:blip>
          <a:srcRect l="44226" t="8286" r="12709" b="50000"/>
          <a:stretch/>
        </p:blipFill>
        <p:spPr bwMode="auto">
          <a:xfrm>
            <a:off x="186409" y="1163010"/>
            <a:ext cx="5299990" cy="564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CONCHA</a:t>
            </a:r>
          </a:p>
        </p:txBody>
      </p:sp>
      <p:sp>
        <p:nvSpPr>
          <p:cNvPr id="5" name="TextBox 4"/>
          <p:cNvSpPr txBox="1"/>
          <p:nvPr/>
        </p:nvSpPr>
        <p:spPr>
          <a:xfrm>
            <a:off x="5474412" y="1440009"/>
            <a:ext cx="3657601" cy="1200329"/>
          </a:xfrm>
          <a:prstGeom prst="rect">
            <a:avLst/>
          </a:prstGeom>
          <a:noFill/>
        </p:spPr>
        <p:txBody>
          <a:bodyPr wrap="square" rtlCol="0">
            <a:spAutoFit/>
          </a:bodyPr>
          <a:lstStyle/>
          <a:p>
            <a:r>
              <a:rPr lang="en-US" b="1" dirty="0">
                <a:solidFill>
                  <a:schemeClr val="accent6">
                    <a:lumMod val="50000"/>
                  </a:schemeClr>
                </a:solidFill>
              </a:rPr>
              <a:t>The next set of images and the video shows a concha similar to the one outlined in green and shown in the scanning view below.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179" y="2910595"/>
            <a:ext cx="3681573" cy="1329621"/>
          </a:xfrm>
          <a:prstGeom prst="rect">
            <a:avLst/>
          </a:prstGeom>
        </p:spPr>
      </p:pic>
      <p:sp>
        <p:nvSpPr>
          <p:cNvPr id="7" name="Freeform 6"/>
          <p:cNvSpPr/>
          <p:nvPr/>
        </p:nvSpPr>
        <p:spPr>
          <a:xfrm>
            <a:off x="3153804" y="3575407"/>
            <a:ext cx="475141" cy="431514"/>
          </a:xfrm>
          <a:custGeom>
            <a:avLst/>
            <a:gdLst>
              <a:gd name="connsiteX0" fmla="*/ 380506 w 475141"/>
              <a:gd name="connsiteY0" fmla="*/ 0 h 431514"/>
              <a:gd name="connsiteX1" fmla="*/ 329135 w 475141"/>
              <a:gd name="connsiteY1" fmla="*/ 20548 h 431514"/>
              <a:gd name="connsiteX2" fmla="*/ 246942 w 475141"/>
              <a:gd name="connsiteY2" fmla="*/ 41096 h 431514"/>
              <a:gd name="connsiteX3" fmla="*/ 216120 w 475141"/>
              <a:gd name="connsiteY3" fmla="*/ 51371 h 431514"/>
              <a:gd name="connsiteX4" fmla="*/ 133926 w 475141"/>
              <a:gd name="connsiteY4" fmla="*/ 61645 h 431514"/>
              <a:gd name="connsiteX5" fmla="*/ 103104 w 475141"/>
              <a:gd name="connsiteY5" fmla="*/ 82193 h 431514"/>
              <a:gd name="connsiteX6" fmla="*/ 31185 w 475141"/>
              <a:gd name="connsiteY6" fmla="*/ 164386 h 431514"/>
              <a:gd name="connsiteX7" fmla="*/ 20911 w 475141"/>
              <a:gd name="connsiteY7" fmla="*/ 205483 h 431514"/>
              <a:gd name="connsiteX8" fmla="*/ 362 w 475141"/>
              <a:gd name="connsiteY8" fmla="*/ 226031 h 431514"/>
              <a:gd name="connsiteX9" fmla="*/ 20911 w 475141"/>
              <a:gd name="connsiteY9" fmla="*/ 390418 h 431514"/>
              <a:gd name="connsiteX10" fmla="*/ 31185 w 475141"/>
              <a:gd name="connsiteY10" fmla="*/ 421240 h 431514"/>
              <a:gd name="connsiteX11" fmla="*/ 62007 w 475141"/>
              <a:gd name="connsiteY11" fmla="*/ 431514 h 431514"/>
              <a:gd name="connsiteX12" fmla="*/ 103104 w 475141"/>
              <a:gd name="connsiteY12" fmla="*/ 421240 h 431514"/>
              <a:gd name="connsiteX13" fmla="*/ 205845 w 475141"/>
              <a:gd name="connsiteY13" fmla="*/ 369869 h 431514"/>
              <a:gd name="connsiteX14" fmla="*/ 298313 w 475141"/>
              <a:gd name="connsiteY14" fmla="*/ 318499 h 431514"/>
              <a:gd name="connsiteX15" fmla="*/ 329135 w 475141"/>
              <a:gd name="connsiteY15" fmla="*/ 297950 h 431514"/>
              <a:gd name="connsiteX16" fmla="*/ 359958 w 475141"/>
              <a:gd name="connsiteY16" fmla="*/ 287676 h 431514"/>
              <a:gd name="connsiteX17" fmla="*/ 411329 w 475141"/>
              <a:gd name="connsiteY17" fmla="*/ 246580 h 431514"/>
              <a:gd name="connsiteX18" fmla="*/ 442151 w 475141"/>
              <a:gd name="connsiteY18" fmla="*/ 184935 h 431514"/>
              <a:gd name="connsiteX19" fmla="*/ 462699 w 475141"/>
              <a:gd name="connsiteY19" fmla="*/ 154112 h 431514"/>
              <a:gd name="connsiteX20" fmla="*/ 462699 w 475141"/>
              <a:gd name="connsiteY20" fmla="*/ 41096 h 431514"/>
              <a:gd name="connsiteX21" fmla="*/ 431877 w 475141"/>
              <a:gd name="connsiteY21" fmla="*/ 20548 h 431514"/>
              <a:gd name="connsiteX22" fmla="*/ 380506 w 475141"/>
              <a:gd name="connsiteY22" fmla="*/ 0 h 43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5141" h="431514">
                <a:moveTo>
                  <a:pt x="380506" y="0"/>
                </a:moveTo>
                <a:cubicBezTo>
                  <a:pt x="363382" y="0"/>
                  <a:pt x="346762" y="15124"/>
                  <a:pt x="329135" y="20548"/>
                </a:cubicBezTo>
                <a:cubicBezTo>
                  <a:pt x="302143" y="28853"/>
                  <a:pt x="273733" y="32165"/>
                  <a:pt x="246942" y="41096"/>
                </a:cubicBezTo>
                <a:cubicBezTo>
                  <a:pt x="236668" y="44521"/>
                  <a:pt x="226775" y="49434"/>
                  <a:pt x="216120" y="51371"/>
                </a:cubicBezTo>
                <a:cubicBezTo>
                  <a:pt x="188954" y="56310"/>
                  <a:pt x="161324" y="58220"/>
                  <a:pt x="133926" y="61645"/>
                </a:cubicBezTo>
                <a:cubicBezTo>
                  <a:pt x="123652" y="68494"/>
                  <a:pt x="112397" y="74062"/>
                  <a:pt x="103104" y="82193"/>
                </a:cubicBezTo>
                <a:cubicBezTo>
                  <a:pt x="55022" y="124265"/>
                  <a:pt x="59037" y="122608"/>
                  <a:pt x="31185" y="164386"/>
                </a:cubicBezTo>
                <a:cubicBezTo>
                  <a:pt x="27760" y="178085"/>
                  <a:pt x="27226" y="192853"/>
                  <a:pt x="20911" y="205483"/>
                </a:cubicBezTo>
                <a:cubicBezTo>
                  <a:pt x="16579" y="214147"/>
                  <a:pt x="1105" y="216373"/>
                  <a:pt x="362" y="226031"/>
                </a:cubicBezTo>
                <a:cubicBezTo>
                  <a:pt x="-2266" y="260190"/>
                  <a:pt x="9903" y="346387"/>
                  <a:pt x="20911" y="390418"/>
                </a:cubicBezTo>
                <a:cubicBezTo>
                  <a:pt x="23538" y="400924"/>
                  <a:pt x="23527" y="413582"/>
                  <a:pt x="31185" y="421240"/>
                </a:cubicBezTo>
                <a:cubicBezTo>
                  <a:pt x="38843" y="428898"/>
                  <a:pt x="51733" y="428089"/>
                  <a:pt x="62007" y="431514"/>
                </a:cubicBezTo>
                <a:cubicBezTo>
                  <a:pt x="75706" y="428089"/>
                  <a:pt x="90474" y="427555"/>
                  <a:pt x="103104" y="421240"/>
                </a:cubicBezTo>
                <a:cubicBezTo>
                  <a:pt x="225434" y="360076"/>
                  <a:pt x="112811" y="393130"/>
                  <a:pt x="205845" y="369869"/>
                </a:cubicBezTo>
                <a:cubicBezTo>
                  <a:pt x="276501" y="322766"/>
                  <a:pt x="244061" y="336582"/>
                  <a:pt x="298313" y="318499"/>
                </a:cubicBezTo>
                <a:cubicBezTo>
                  <a:pt x="308587" y="311649"/>
                  <a:pt x="318091" y="303472"/>
                  <a:pt x="329135" y="297950"/>
                </a:cubicBezTo>
                <a:cubicBezTo>
                  <a:pt x="338822" y="293107"/>
                  <a:pt x="351501" y="294441"/>
                  <a:pt x="359958" y="287676"/>
                </a:cubicBezTo>
                <a:cubicBezTo>
                  <a:pt x="426348" y="234565"/>
                  <a:pt x="333854" y="272404"/>
                  <a:pt x="411329" y="246580"/>
                </a:cubicBezTo>
                <a:cubicBezTo>
                  <a:pt x="470218" y="158244"/>
                  <a:pt x="399615" y="270009"/>
                  <a:pt x="442151" y="184935"/>
                </a:cubicBezTo>
                <a:cubicBezTo>
                  <a:pt x="447673" y="173890"/>
                  <a:pt x="455850" y="164386"/>
                  <a:pt x="462699" y="154112"/>
                </a:cubicBezTo>
                <a:cubicBezTo>
                  <a:pt x="473410" y="111273"/>
                  <a:pt x="484297" y="89692"/>
                  <a:pt x="462699" y="41096"/>
                </a:cubicBezTo>
                <a:cubicBezTo>
                  <a:pt x="457684" y="29812"/>
                  <a:pt x="443226" y="25412"/>
                  <a:pt x="431877" y="20548"/>
                </a:cubicBezTo>
                <a:cubicBezTo>
                  <a:pt x="418898" y="14986"/>
                  <a:pt x="397630" y="0"/>
                  <a:pt x="380506" y="0"/>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3505200" y="2971800"/>
            <a:ext cx="2209800" cy="603605"/>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12"/>
          </p:cNvCxnSpPr>
          <p:nvPr/>
        </p:nvCxnSpPr>
        <p:spPr>
          <a:xfrm>
            <a:off x="3256908" y="3996647"/>
            <a:ext cx="2839092" cy="118153"/>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3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5735" y="662848"/>
            <a:ext cx="5376672" cy="3200400"/>
          </a:xfrm>
          <a:prstGeom prst="rect">
            <a:avLst/>
          </a:prstGeom>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CONCHA</a:t>
            </a:r>
          </a:p>
        </p:txBody>
      </p:sp>
      <p:sp>
        <p:nvSpPr>
          <p:cNvPr id="5" name="TextBox 4"/>
          <p:cNvSpPr txBox="1"/>
          <p:nvPr/>
        </p:nvSpPr>
        <p:spPr>
          <a:xfrm>
            <a:off x="4657372" y="3863248"/>
            <a:ext cx="4336201" cy="2308324"/>
          </a:xfrm>
          <a:prstGeom prst="rect">
            <a:avLst/>
          </a:prstGeom>
          <a:noFill/>
        </p:spPr>
        <p:txBody>
          <a:bodyPr wrap="square" rtlCol="0">
            <a:spAutoFit/>
          </a:bodyPr>
          <a:lstStyle/>
          <a:p>
            <a:r>
              <a:rPr lang="en-US" sz="1600" b="1" dirty="0">
                <a:solidFill>
                  <a:schemeClr val="accent6">
                    <a:lumMod val="50000"/>
                  </a:schemeClr>
                </a:solidFill>
              </a:rPr>
              <a:t>Our slide of the concha is over-stained.  However, I hope you can appreciate that the lining of the concha is a respiratory mucosa, which includes the respiratory epithelium, and a lamina propria that has numerous glands (G) and blood vessels (V).  As already mentioned, unlike the rest of the respiratory tract, which is supported by cartilage and smooth muscle,  concha are supported by cancellous bone.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38" y="674741"/>
            <a:ext cx="3082601" cy="111329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71800"/>
            <a:ext cx="4667250" cy="3895725"/>
          </a:xfrm>
          <a:prstGeom prst="rect">
            <a:avLst/>
          </a:prstGeom>
        </p:spPr>
      </p:pic>
      <p:sp>
        <p:nvSpPr>
          <p:cNvPr id="12" name="Rectangle 11"/>
          <p:cNvSpPr/>
          <p:nvPr/>
        </p:nvSpPr>
        <p:spPr>
          <a:xfrm>
            <a:off x="2000069" y="1435463"/>
            <a:ext cx="214810" cy="11176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97315" y="1259840"/>
            <a:ext cx="214810" cy="11176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705" y="1550151"/>
            <a:ext cx="1993825" cy="1479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07546" y="1539330"/>
            <a:ext cx="1498750" cy="14825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26904" y="1377502"/>
            <a:ext cx="1436204" cy="16118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325068" y="638978"/>
            <a:ext cx="1486768" cy="604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48488" y="1356440"/>
            <a:ext cx="805271" cy="369332"/>
          </a:xfrm>
          <a:prstGeom prst="rect">
            <a:avLst/>
          </a:prstGeom>
          <a:noFill/>
        </p:spPr>
        <p:txBody>
          <a:bodyPr wrap="square" rtlCol="0">
            <a:spAutoFit/>
          </a:bodyPr>
          <a:lstStyle/>
          <a:p>
            <a:r>
              <a:rPr lang="en-US" dirty="0">
                <a:solidFill>
                  <a:schemeClr val="bg1"/>
                </a:solidFill>
              </a:rPr>
              <a:t>bone</a:t>
            </a:r>
          </a:p>
        </p:txBody>
      </p:sp>
      <p:sp>
        <p:nvSpPr>
          <p:cNvPr id="32" name="TextBox 31"/>
          <p:cNvSpPr txBox="1"/>
          <p:nvPr/>
        </p:nvSpPr>
        <p:spPr>
          <a:xfrm rot="20708910">
            <a:off x="4481688" y="1813640"/>
            <a:ext cx="805271" cy="369332"/>
          </a:xfrm>
          <a:prstGeom prst="rect">
            <a:avLst/>
          </a:prstGeom>
          <a:noFill/>
        </p:spPr>
        <p:txBody>
          <a:bodyPr wrap="square" rtlCol="0">
            <a:spAutoFit/>
          </a:bodyPr>
          <a:lstStyle/>
          <a:p>
            <a:r>
              <a:rPr lang="en-US" dirty="0">
                <a:solidFill>
                  <a:schemeClr val="bg1"/>
                </a:solidFill>
              </a:rPr>
              <a:t>bone</a:t>
            </a:r>
          </a:p>
        </p:txBody>
      </p:sp>
      <p:sp>
        <p:nvSpPr>
          <p:cNvPr id="33" name="TextBox 32"/>
          <p:cNvSpPr txBox="1"/>
          <p:nvPr/>
        </p:nvSpPr>
        <p:spPr>
          <a:xfrm rot="1908900">
            <a:off x="7670800" y="2180528"/>
            <a:ext cx="805271" cy="369332"/>
          </a:xfrm>
          <a:prstGeom prst="rect">
            <a:avLst/>
          </a:prstGeom>
          <a:noFill/>
        </p:spPr>
        <p:txBody>
          <a:bodyPr wrap="square" rtlCol="0">
            <a:spAutoFit/>
          </a:bodyPr>
          <a:lstStyle/>
          <a:p>
            <a:r>
              <a:rPr lang="en-US" dirty="0">
                <a:solidFill>
                  <a:schemeClr val="bg1"/>
                </a:solidFill>
              </a:rPr>
              <a:t>bone</a:t>
            </a:r>
          </a:p>
        </p:txBody>
      </p:sp>
      <p:sp>
        <p:nvSpPr>
          <p:cNvPr id="36" name="TextBox 35"/>
          <p:cNvSpPr txBox="1"/>
          <p:nvPr/>
        </p:nvSpPr>
        <p:spPr>
          <a:xfrm rot="753780">
            <a:off x="1335401" y="6065296"/>
            <a:ext cx="3243040" cy="369332"/>
          </a:xfrm>
          <a:prstGeom prst="rect">
            <a:avLst/>
          </a:prstGeom>
          <a:noFill/>
        </p:spPr>
        <p:txBody>
          <a:bodyPr wrap="square" rtlCol="0">
            <a:spAutoFit/>
          </a:bodyPr>
          <a:lstStyle/>
          <a:p>
            <a:r>
              <a:rPr lang="en-US" dirty="0">
                <a:solidFill>
                  <a:schemeClr val="bg1"/>
                </a:solidFill>
              </a:rPr>
              <a:t>Respiratory epithelium</a:t>
            </a:r>
          </a:p>
        </p:txBody>
      </p:sp>
      <p:sp>
        <p:nvSpPr>
          <p:cNvPr id="37" name="TextBox 36"/>
          <p:cNvSpPr txBox="1"/>
          <p:nvPr/>
        </p:nvSpPr>
        <p:spPr>
          <a:xfrm rot="860416">
            <a:off x="1175001" y="5010293"/>
            <a:ext cx="1095651" cy="646331"/>
          </a:xfrm>
          <a:prstGeom prst="rect">
            <a:avLst/>
          </a:prstGeom>
          <a:noFill/>
        </p:spPr>
        <p:txBody>
          <a:bodyPr wrap="square" rtlCol="0">
            <a:spAutoFit/>
          </a:bodyPr>
          <a:lstStyle/>
          <a:p>
            <a:r>
              <a:rPr lang="en-US" dirty="0">
                <a:solidFill>
                  <a:schemeClr val="bg1"/>
                </a:solidFill>
              </a:rPr>
              <a:t>Lamina propria</a:t>
            </a:r>
          </a:p>
        </p:txBody>
      </p:sp>
      <p:sp>
        <p:nvSpPr>
          <p:cNvPr id="38" name="TextBox 37"/>
          <p:cNvSpPr txBox="1"/>
          <p:nvPr/>
        </p:nvSpPr>
        <p:spPr>
          <a:xfrm rot="860416">
            <a:off x="1432163" y="3319083"/>
            <a:ext cx="385948" cy="369332"/>
          </a:xfrm>
          <a:prstGeom prst="rect">
            <a:avLst/>
          </a:prstGeom>
          <a:noFill/>
        </p:spPr>
        <p:txBody>
          <a:bodyPr wrap="square" rtlCol="0">
            <a:spAutoFit/>
          </a:bodyPr>
          <a:lstStyle/>
          <a:p>
            <a:r>
              <a:rPr lang="en-US" b="1" dirty="0">
                <a:solidFill>
                  <a:schemeClr val="bg1"/>
                </a:solidFill>
              </a:rPr>
              <a:t>G</a:t>
            </a:r>
          </a:p>
        </p:txBody>
      </p:sp>
      <p:sp>
        <p:nvSpPr>
          <p:cNvPr id="39" name="TextBox 38"/>
          <p:cNvSpPr txBox="1"/>
          <p:nvPr/>
        </p:nvSpPr>
        <p:spPr>
          <a:xfrm rot="860416">
            <a:off x="2239319" y="5255128"/>
            <a:ext cx="385948" cy="369332"/>
          </a:xfrm>
          <a:prstGeom prst="rect">
            <a:avLst/>
          </a:prstGeom>
          <a:noFill/>
        </p:spPr>
        <p:txBody>
          <a:bodyPr wrap="square" rtlCol="0">
            <a:spAutoFit/>
          </a:bodyPr>
          <a:lstStyle/>
          <a:p>
            <a:r>
              <a:rPr lang="en-US" b="1" dirty="0">
                <a:solidFill>
                  <a:schemeClr val="bg1"/>
                </a:solidFill>
              </a:rPr>
              <a:t>G</a:t>
            </a:r>
          </a:p>
        </p:txBody>
      </p:sp>
      <p:sp>
        <p:nvSpPr>
          <p:cNvPr id="40" name="TextBox 39"/>
          <p:cNvSpPr txBox="1"/>
          <p:nvPr/>
        </p:nvSpPr>
        <p:spPr>
          <a:xfrm rot="860416">
            <a:off x="3430297" y="5622016"/>
            <a:ext cx="385948" cy="369332"/>
          </a:xfrm>
          <a:prstGeom prst="rect">
            <a:avLst/>
          </a:prstGeom>
          <a:noFill/>
        </p:spPr>
        <p:txBody>
          <a:bodyPr wrap="square" rtlCol="0">
            <a:spAutoFit/>
          </a:bodyPr>
          <a:lstStyle/>
          <a:p>
            <a:r>
              <a:rPr lang="en-US" b="1" dirty="0">
                <a:solidFill>
                  <a:schemeClr val="bg1"/>
                </a:solidFill>
              </a:rPr>
              <a:t>G</a:t>
            </a:r>
          </a:p>
        </p:txBody>
      </p:sp>
      <p:sp>
        <p:nvSpPr>
          <p:cNvPr id="41" name="TextBox 40"/>
          <p:cNvSpPr txBox="1"/>
          <p:nvPr/>
        </p:nvSpPr>
        <p:spPr>
          <a:xfrm rot="860416">
            <a:off x="2193329" y="4565074"/>
            <a:ext cx="385948" cy="369332"/>
          </a:xfrm>
          <a:prstGeom prst="rect">
            <a:avLst/>
          </a:prstGeom>
          <a:noFill/>
        </p:spPr>
        <p:txBody>
          <a:bodyPr wrap="square" rtlCol="0">
            <a:spAutoFit/>
          </a:bodyPr>
          <a:lstStyle/>
          <a:p>
            <a:r>
              <a:rPr lang="en-US" b="1" dirty="0">
                <a:solidFill>
                  <a:srgbClr val="C00000"/>
                </a:solidFill>
              </a:rPr>
              <a:t>V</a:t>
            </a:r>
          </a:p>
        </p:txBody>
      </p:sp>
      <p:sp>
        <p:nvSpPr>
          <p:cNvPr id="42" name="TextBox 41"/>
          <p:cNvSpPr txBox="1"/>
          <p:nvPr/>
        </p:nvSpPr>
        <p:spPr>
          <a:xfrm rot="860416">
            <a:off x="1566796" y="4141740"/>
            <a:ext cx="385948" cy="369332"/>
          </a:xfrm>
          <a:prstGeom prst="rect">
            <a:avLst/>
          </a:prstGeom>
          <a:noFill/>
        </p:spPr>
        <p:txBody>
          <a:bodyPr wrap="square" rtlCol="0">
            <a:spAutoFit/>
          </a:bodyPr>
          <a:lstStyle/>
          <a:p>
            <a:r>
              <a:rPr lang="en-US" b="1" dirty="0">
                <a:solidFill>
                  <a:srgbClr val="C00000"/>
                </a:solidFill>
              </a:rPr>
              <a:t>V</a:t>
            </a:r>
          </a:p>
        </p:txBody>
      </p:sp>
      <p:sp>
        <p:nvSpPr>
          <p:cNvPr id="43" name="TextBox 42"/>
          <p:cNvSpPr txBox="1"/>
          <p:nvPr/>
        </p:nvSpPr>
        <p:spPr>
          <a:xfrm rot="860416">
            <a:off x="3175463" y="5005342"/>
            <a:ext cx="385948" cy="369332"/>
          </a:xfrm>
          <a:prstGeom prst="rect">
            <a:avLst/>
          </a:prstGeom>
          <a:noFill/>
        </p:spPr>
        <p:txBody>
          <a:bodyPr wrap="square" rtlCol="0">
            <a:spAutoFit/>
          </a:bodyPr>
          <a:lstStyle/>
          <a:p>
            <a:r>
              <a:rPr lang="en-US" b="1" dirty="0">
                <a:solidFill>
                  <a:srgbClr val="C00000"/>
                </a:solidFill>
              </a:rPr>
              <a:t>V</a:t>
            </a:r>
          </a:p>
        </p:txBody>
      </p:sp>
    </p:spTree>
    <p:extLst>
      <p:ext uri="{BB962C8B-B14F-4D97-AF65-F5344CB8AC3E}">
        <p14:creationId xmlns:p14="http://schemas.microsoft.com/office/powerpoint/2010/main" val="52476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38" y="674741"/>
            <a:ext cx="3082601" cy="1113299"/>
          </a:xfrm>
          <a:prstGeom prst="rect">
            <a:avLst/>
          </a:prstGeom>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CONCHA</a:t>
            </a:r>
          </a:p>
        </p:txBody>
      </p:sp>
      <p:sp>
        <p:nvSpPr>
          <p:cNvPr id="5" name="TextBox 4"/>
          <p:cNvSpPr txBox="1"/>
          <p:nvPr/>
        </p:nvSpPr>
        <p:spPr>
          <a:xfrm>
            <a:off x="4667250" y="4922110"/>
            <a:ext cx="4336201" cy="1323439"/>
          </a:xfrm>
          <a:prstGeom prst="rect">
            <a:avLst/>
          </a:prstGeom>
          <a:noFill/>
        </p:spPr>
        <p:txBody>
          <a:bodyPr wrap="square" rtlCol="0">
            <a:spAutoFit/>
          </a:bodyPr>
          <a:lstStyle/>
          <a:p>
            <a:r>
              <a:rPr lang="en-US" sz="1600" b="1" dirty="0">
                <a:solidFill>
                  <a:schemeClr val="accent6">
                    <a:lumMod val="50000"/>
                  </a:schemeClr>
                </a:solidFill>
              </a:rPr>
              <a:t>In case anyone doubted that the respiratory epithelium was indeed pseudostratified ciliated columnar (with goblet cells).  Also note the three serous acini (outlined above, there are many in the low-magnification image to the left).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4667250" cy="3895725"/>
          </a:xfrm>
          <a:prstGeom prst="rect">
            <a:avLst/>
          </a:prstGeom>
        </p:spPr>
      </p:pic>
      <p:sp>
        <p:nvSpPr>
          <p:cNvPr id="12" name="Rectangle 11"/>
          <p:cNvSpPr/>
          <p:nvPr/>
        </p:nvSpPr>
        <p:spPr>
          <a:xfrm>
            <a:off x="2000069" y="1435463"/>
            <a:ext cx="214810" cy="11176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4637" y="4749741"/>
            <a:ext cx="1558189" cy="121427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705" y="1550151"/>
            <a:ext cx="1993825" cy="1479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07546" y="1539330"/>
            <a:ext cx="1498750" cy="14825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722826" y="4780129"/>
            <a:ext cx="2618628" cy="11838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705938" y="555791"/>
            <a:ext cx="2635516" cy="4193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48488" y="1356440"/>
            <a:ext cx="805271" cy="369332"/>
          </a:xfrm>
          <a:prstGeom prst="rect">
            <a:avLst/>
          </a:prstGeom>
          <a:noFill/>
        </p:spPr>
        <p:txBody>
          <a:bodyPr wrap="square" rtlCol="0">
            <a:spAutoFit/>
          </a:bodyPr>
          <a:lstStyle/>
          <a:p>
            <a:r>
              <a:rPr lang="en-US" dirty="0">
                <a:solidFill>
                  <a:schemeClr val="bg1"/>
                </a:solidFill>
              </a:rPr>
              <a:t>bone</a:t>
            </a:r>
          </a:p>
        </p:txBody>
      </p:sp>
      <p:sp>
        <p:nvSpPr>
          <p:cNvPr id="32" name="TextBox 31"/>
          <p:cNvSpPr txBox="1"/>
          <p:nvPr/>
        </p:nvSpPr>
        <p:spPr>
          <a:xfrm rot="20708910">
            <a:off x="4481688" y="1813640"/>
            <a:ext cx="805271" cy="369332"/>
          </a:xfrm>
          <a:prstGeom prst="rect">
            <a:avLst/>
          </a:prstGeom>
          <a:noFill/>
        </p:spPr>
        <p:txBody>
          <a:bodyPr wrap="square" rtlCol="0">
            <a:spAutoFit/>
          </a:bodyPr>
          <a:lstStyle/>
          <a:p>
            <a:r>
              <a:rPr lang="en-US" dirty="0">
                <a:solidFill>
                  <a:schemeClr val="bg1"/>
                </a:solidFill>
              </a:rPr>
              <a:t>bone</a:t>
            </a:r>
          </a:p>
        </p:txBody>
      </p:sp>
      <p:sp>
        <p:nvSpPr>
          <p:cNvPr id="33" name="TextBox 32"/>
          <p:cNvSpPr txBox="1"/>
          <p:nvPr/>
        </p:nvSpPr>
        <p:spPr>
          <a:xfrm rot="1908900">
            <a:off x="7670800" y="2180528"/>
            <a:ext cx="805271" cy="369332"/>
          </a:xfrm>
          <a:prstGeom prst="rect">
            <a:avLst/>
          </a:prstGeom>
          <a:noFill/>
        </p:spPr>
        <p:txBody>
          <a:bodyPr wrap="square" rtlCol="0">
            <a:spAutoFit/>
          </a:bodyPr>
          <a:lstStyle/>
          <a:p>
            <a:r>
              <a:rPr lang="en-US" dirty="0">
                <a:solidFill>
                  <a:schemeClr val="bg1"/>
                </a:solidFill>
              </a:rPr>
              <a:t>bone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454" y="555791"/>
            <a:ext cx="4652119" cy="4224338"/>
          </a:xfrm>
          <a:prstGeom prst="rect">
            <a:avLst/>
          </a:prstGeom>
        </p:spPr>
      </p:pic>
      <p:sp>
        <p:nvSpPr>
          <p:cNvPr id="29" name="TextBox 28"/>
          <p:cNvSpPr txBox="1"/>
          <p:nvPr/>
        </p:nvSpPr>
        <p:spPr>
          <a:xfrm rot="753780">
            <a:off x="4732239" y="2628286"/>
            <a:ext cx="3243040" cy="369332"/>
          </a:xfrm>
          <a:prstGeom prst="rect">
            <a:avLst/>
          </a:prstGeom>
          <a:noFill/>
        </p:spPr>
        <p:txBody>
          <a:bodyPr wrap="square" rtlCol="0">
            <a:spAutoFit/>
          </a:bodyPr>
          <a:lstStyle/>
          <a:p>
            <a:r>
              <a:rPr lang="en-US" dirty="0">
                <a:solidFill>
                  <a:schemeClr val="bg1"/>
                </a:solidFill>
              </a:rPr>
              <a:t>Respiratory epithelium</a:t>
            </a:r>
          </a:p>
        </p:txBody>
      </p:sp>
      <p:sp>
        <p:nvSpPr>
          <p:cNvPr id="3" name="Freeform 2"/>
          <p:cNvSpPr/>
          <p:nvPr/>
        </p:nvSpPr>
        <p:spPr>
          <a:xfrm>
            <a:off x="5508171" y="609600"/>
            <a:ext cx="1045029" cy="794657"/>
          </a:xfrm>
          <a:custGeom>
            <a:avLst/>
            <a:gdLst>
              <a:gd name="connsiteX0" fmla="*/ 304800 w 1132115"/>
              <a:gd name="connsiteY0" fmla="*/ 32657 h 794657"/>
              <a:gd name="connsiteX1" fmla="*/ 261258 w 1132115"/>
              <a:gd name="connsiteY1" fmla="*/ 87086 h 794657"/>
              <a:gd name="connsiteX2" fmla="*/ 152400 w 1132115"/>
              <a:gd name="connsiteY2" fmla="*/ 163286 h 794657"/>
              <a:gd name="connsiteX3" fmla="*/ 108858 w 1132115"/>
              <a:gd name="connsiteY3" fmla="*/ 185057 h 794657"/>
              <a:gd name="connsiteX4" fmla="*/ 76200 w 1132115"/>
              <a:gd name="connsiteY4" fmla="*/ 217714 h 794657"/>
              <a:gd name="connsiteX5" fmla="*/ 32658 w 1132115"/>
              <a:gd name="connsiteY5" fmla="*/ 250371 h 794657"/>
              <a:gd name="connsiteX6" fmla="*/ 0 w 1132115"/>
              <a:gd name="connsiteY6" fmla="*/ 315686 h 794657"/>
              <a:gd name="connsiteX7" fmla="*/ 10886 w 1132115"/>
              <a:gd name="connsiteY7" fmla="*/ 489857 h 794657"/>
              <a:gd name="connsiteX8" fmla="*/ 32658 w 1132115"/>
              <a:gd name="connsiteY8" fmla="*/ 522514 h 794657"/>
              <a:gd name="connsiteX9" fmla="*/ 43543 w 1132115"/>
              <a:gd name="connsiteY9" fmla="*/ 566057 h 794657"/>
              <a:gd name="connsiteX10" fmla="*/ 119743 w 1132115"/>
              <a:gd name="connsiteY10" fmla="*/ 653143 h 794657"/>
              <a:gd name="connsiteX11" fmla="*/ 174172 w 1132115"/>
              <a:gd name="connsiteY11" fmla="*/ 707571 h 794657"/>
              <a:gd name="connsiteX12" fmla="*/ 228600 w 1132115"/>
              <a:gd name="connsiteY12" fmla="*/ 740229 h 794657"/>
              <a:gd name="connsiteX13" fmla="*/ 250372 w 1132115"/>
              <a:gd name="connsiteY13" fmla="*/ 762000 h 794657"/>
              <a:gd name="connsiteX14" fmla="*/ 424543 w 1132115"/>
              <a:gd name="connsiteY14" fmla="*/ 783771 h 794657"/>
              <a:gd name="connsiteX15" fmla="*/ 457200 w 1132115"/>
              <a:gd name="connsiteY15" fmla="*/ 794657 h 794657"/>
              <a:gd name="connsiteX16" fmla="*/ 762000 w 1132115"/>
              <a:gd name="connsiteY16" fmla="*/ 772886 h 794657"/>
              <a:gd name="connsiteX17" fmla="*/ 827315 w 1132115"/>
              <a:gd name="connsiteY17" fmla="*/ 740229 h 794657"/>
              <a:gd name="connsiteX18" fmla="*/ 849086 w 1132115"/>
              <a:gd name="connsiteY18" fmla="*/ 718457 h 794657"/>
              <a:gd name="connsiteX19" fmla="*/ 914400 w 1132115"/>
              <a:gd name="connsiteY19" fmla="*/ 685800 h 794657"/>
              <a:gd name="connsiteX20" fmla="*/ 968829 w 1132115"/>
              <a:gd name="connsiteY20" fmla="*/ 653143 h 794657"/>
              <a:gd name="connsiteX21" fmla="*/ 1012372 w 1132115"/>
              <a:gd name="connsiteY21" fmla="*/ 609600 h 794657"/>
              <a:gd name="connsiteX22" fmla="*/ 1045029 w 1132115"/>
              <a:gd name="connsiteY22" fmla="*/ 576943 h 794657"/>
              <a:gd name="connsiteX23" fmla="*/ 1077686 w 1132115"/>
              <a:gd name="connsiteY23" fmla="*/ 500743 h 794657"/>
              <a:gd name="connsiteX24" fmla="*/ 1088572 w 1132115"/>
              <a:gd name="connsiteY24" fmla="*/ 468086 h 794657"/>
              <a:gd name="connsiteX25" fmla="*/ 1110343 w 1132115"/>
              <a:gd name="connsiteY25" fmla="*/ 435429 h 794657"/>
              <a:gd name="connsiteX26" fmla="*/ 1132115 w 1132115"/>
              <a:gd name="connsiteY26" fmla="*/ 348343 h 794657"/>
              <a:gd name="connsiteX27" fmla="*/ 1110343 w 1132115"/>
              <a:gd name="connsiteY27" fmla="*/ 195943 h 794657"/>
              <a:gd name="connsiteX28" fmla="*/ 1088572 w 1132115"/>
              <a:gd name="connsiteY28" fmla="*/ 163286 h 794657"/>
              <a:gd name="connsiteX29" fmla="*/ 1066800 w 1132115"/>
              <a:gd name="connsiteY29" fmla="*/ 141514 h 794657"/>
              <a:gd name="connsiteX30" fmla="*/ 1012372 w 1132115"/>
              <a:gd name="connsiteY30" fmla="*/ 97971 h 794657"/>
              <a:gd name="connsiteX31" fmla="*/ 990600 w 1132115"/>
              <a:gd name="connsiteY31" fmla="*/ 76200 h 794657"/>
              <a:gd name="connsiteX32" fmla="*/ 892629 w 1132115"/>
              <a:gd name="connsiteY32" fmla="*/ 54429 h 794657"/>
              <a:gd name="connsiteX33" fmla="*/ 870858 w 1132115"/>
              <a:gd name="connsiteY33" fmla="*/ 32657 h 794657"/>
              <a:gd name="connsiteX34" fmla="*/ 816429 w 1132115"/>
              <a:gd name="connsiteY34" fmla="*/ 21771 h 794657"/>
              <a:gd name="connsiteX35" fmla="*/ 783772 w 1132115"/>
              <a:gd name="connsiteY35" fmla="*/ 10886 h 794657"/>
              <a:gd name="connsiteX36" fmla="*/ 718458 w 1132115"/>
              <a:gd name="connsiteY36" fmla="*/ 0 h 794657"/>
              <a:gd name="connsiteX37" fmla="*/ 413658 w 1132115"/>
              <a:gd name="connsiteY37" fmla="*/ 10886 h 794657"/>
              <a:gd name="connsiteX38" fmla="*/ 304800 w 1132115"/>
              <a:gd name="connsiteY38" fmla="*/ 32657 h 7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2115" h="794657">
                <a:moveTo>
                  <a:pt x="304800" y="32657"/>
                </a:moveTo>
                <a:cubicBezTo>
                  <a:pt x="279400" y="45357"/>
                  <a:pt x="277687" y="70657"/>
                  <a:pt x="261258" y="87086"/>
                </a:cubicBezTo>
                <a:cubicBezTo>
                  <a:pt x="247605" y="100739"/>
                  <a:pt x="159512" y="159730"/>
                  <a:pt x="152400" y="163286"/>
                </a:cubicBezTo>
                <a:cubicBezTo>
                  <a:pt x="137886" y="170543"/>
                  <a:pt x="122063" y="175625"/>
                  <a:pt x="108858" y="185057"/>
                </a:cubicBezTo>
                <a:cubicBezTo>
                  <a:pt x="96331" y="194005"/>
                  <a:pt x="87889" y="207695"/>
                  <a:pt x="76200" y="217714"/>
                </a:cubicBezTo>
                <a:cubicBezTo>
                  <a:pt x="62425" y="229521"/>
                  <a:pt x="45487" y="237542"/>
                  <a:pt x="32658" y="250371"/>
                </a:cubicBezTo>
                <a:cubicBezTo>
                  <a:pt x="11555" y="271474"/>
                  <a:pt x="8854" y="289125"/>
                  <a:pt x="0" y="315686"/>
                </a:cubicBezTo>
                <a:cubicBezTo>
                  <a:pt x="3629" y="373743"/>
                  <a:pt x="1813" y="432399"/>
                  <a:pt x="10886" y="489857"/>
                </a:cubicBezTo>
                <a:cubicBezTo>
                  <a:pt x="12927" y="502780"/>
                  <a:pt x="27504" y="510489"/>
                  <a:pt x="32658" y="522514"/>
                </a:cubicBezTo>
                <a:cubicBezTo>
                  <a:pt x="38551" y="536265"/>
                  <a:pt x="37650" y="552306"/>
                  <a:pt x="43543" y="566057"/>
                </a:cubicBezTo>
                <a:cubicBezTo>
                  <a:pt x="63021" y="611507"/>
                  <a:pt x="88475" y="606242"/>
                  <a:pt x="119743" y="653143"/>
                </a:cubicBezTo>
                <a:cubicBezTo>
                  <a:pt x="157068" y="709129"/>
                  <a:pt x="122333" y="666099"/>
                  <a:pt x="174172" y="707571"/>
                </a:cubicBezTo>
                <a:cubicBezTo>
                  <a:pt x="216866" y="741727"/>
                  <a:pt x="171885" y="721323"/>
                  <a:pt x="228600" y="740229"/>
                </a:cubicBezTo>
                <a:cubicBezTo>
                  <a:pt x="235857" y="747486"/>
                  <a:pt x="240939" y="757957"/>
                  <a:pt x="250372" y="762000"/>
                </a:cubicBezTo>
                <a:cubicBezTo>
                  <a:pt x="280657" y="774979"/>
                  <a:pt x="423805" y="783704"/>
                  <a:pt x="424543" y="783771"/>
                </a:cubicBezTo>
                <a:cubicBezTo>
                  <a:pt x="435429" y="787400"/>
                  <a:pt x="445725" y="794657"/>
                  <a:pt x="457200" y="794657"/>
                </a:cubicBezTo>
                <a:cubicBezTo>
                  <a:pt x="626678" y="794657"/>
                  <a:pt x="638785" y="790487"/>
                  <a:pt x="762000" y="772886"/>
                </a:cubicBezTo>
                <a:cubicBezTo>
                  <a:pt x="796492" y="761389"/>
                  <a:pt x="797170" y="764345"/>
                  <a:pt x="827315" y="740229"/>
                </a:cubicBezTo>
                <a:cubicBezTo>
                  <a:pt x="835329" y="733818"/>
                  <a:pt x="840285" y="723738"/>
                  <a:pt x="849086" y="718457"/>
                </a:cubicBezTo>
                <a:cubicBezTo>
                  <a:pt x="929581" y="670158"/>
                  <a:pt x="831803" y="751876"/>
                  <a:pt x="914400" y="685800"/>
                </a:cubicBezTo>
                <a:cubicBezTo>
                  <a:pt x="957094" y="651646"/>
                  <a:pt x="912116" y="672048"/>
                  <a:pt x="968829" y="653143"/>
                </a:cubicBezTo>
                <a:lnTo>
                  <a:pt x="1012372" y="609600"/>
                </a:lnTo>
                <a:lnTo>
                  <a:pt x="1045029" y="576943"/>
                </a:lnTo>
                <a:cubicBezTo>
                  <a:pt x="1067685" y="486322"/>
                  <a:pt x="1040099" y="575918"/>
                  <a:pt x="1077686" y="500743"/>
                </a:cubicBezTo>
                <a:cubicBezTo>
                  <a:pt x="1082818" y="490480"/>
                  <a:pt x="1083440" y="478349"/>
                  <a:pt x="1088572" y="468086"/>
                </a:cubicBezTo>
                <a:cubicBezTo>
                  <a:pt x="1094423" y="456384"/>
                  <a:pt x="1104492" y="447131"/>
                  <a:pt x="1110343" y="435429"/>
                </a:cubicBezTo>
                <a:cubicBezTo>
                  <a:pt x="1121501" y="413113"/>
                  <a:pt x="1127974" y="369045"/>
                  <a:pt x="1132115" y="348343"/>
                </a:cubicBezTo>
                <a:cubicBezTo>
                  <a:pt x="1129333" y="317745"/>
                  <a:pt x="1131286" y="237829"/>
                  <a:pt x="1110343" y="195943"/>
                </a:cubicBezTo>
                <a:cubicBezTo>
                  <a:pt x="1104492" y="184241"/>
                  <a:pt x="1096745" y="173502"/>
                  <a:pt x="1088572" y="163286"/>
                </a:cubicBezTo>
                <a:cubicBezTo>
                  <a:pt x="1082161" y="155272"/>
                  <a:pt x="1073211" y="149528"/>
                  <a:pt x="1066800" y="141514"/>
                </a:cubicBezTo>
                <a:cubicBezTo>
                  <a:pt x="1030990" y="96751"/>
                  <a:pt x="1064171" y="115238"/>
                  <a:pt x="1012372" y="97971"/>
                </a:cubicBezTo>
                <a:cubicBezTo>
                  <a:pt x="1005115" y="90714"/>
                  <a:pt x="999780" y="80790"/>
                  <a:pt x="990600" y="76200"/>
                </a:cubicBezTo>
                <a:cubicBezTo>
                  <a:pt x="980347" y="71073"/>
                  <a:pt x="898361" y="55575"/>
                  <a:pt x="892629" y="54429"/>
                </a:cubicBezTo>
                <a:cubicBezTo>
                  <a:pt x="885372" y="47172"/>
                  <a:pt x="880291" y="36700"/>
                  <a:pt x="870858" y="32657"/>
                </a:cubicBezTo>
                <a:cubicBezTo>
                  <a:pt x="853852" y="25368"/>
                  <a:pt x="834379" y="26258"/>
                  <a:pt x="816429" y="21771"/>
                </a:cubicBezTo>
                <a:cubicBezTo>
                  <a:pt x="805297" y="18988"/>
                  <a:pt x="794973" y="13375"/>
                  <a:pt x="783772" y="10886"/>
                </a:cubicBezTo>
                <a:cubicBezTo>
                  <a:pt x="762226" y="6098"/>
                  <a:pt x="740229" y="3629"/>
                  <a:pt x="718458" y="0"/>
                </a:cubicBezTo>
                <a:cubicBezTo>
                  <a:pt x="616858" y="3629"/>
                  <a:pt x="515137" y="4736"/>
                  <a:pt x="413658" y="10886"/>
                </a:cubicBezTo>
                <a:cubicBezTo>
                  <a:pt x="187087" y="24617"/>
                  <a:pt x="330200" y="19957"/>
                  <a:pt x="304800" y="3265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063344" y="1306286"/>
            <a:ext cx="1050484" cy="827314"/>
          </a:xfrm>
          <a:custGeom>
            <a:avLst/>
            <a:gdLst>
              <a:gd name="connsiteX0" fmla="*/ 304800 w 1132115"/>
              <a:gd name="connsiteY0" fmla="*/ 32657 h 794657"/>
              <a:gd name="connsiteX1" fmla="*/ 261258 w 1132115"/>
              <a:gd name="connsiteY1" fmla="*/ 87086 h 794657"/>
              <a:gd name="connsiteX2" fmla="*/ 152400 w 1132115"/>
              <a:gd name="connsiteY2" fmla="*/ 163286 h 794657"/>
              <a:gd name="connsiteX3" fmla="*/ 108858 w 1132115"/>
              <a:gd name="connsiteY3" fmla="*/ 185057 h 794657"/>
              <a:gd name="connsiteX4" fmla="*/ 76200 w 1132115"/>
              <a:gd name="connsiteY4" fmla="*/ 217714 h 794657"/>
              <a:gd name="connsiteX5" fmla="*/ 32658 w 1132115"/>
              <a:gd name="connsiteY5" fmla="*/ 250371 h 794657"/>
              <a:gd name="connsiteX6" fmla="*/ 0 w 1132115"/>
              <a:gd name="connsiteY6" fmla="*/ 315686 h 794657"/>
              <a:gd name="connsiteX7" fmla="*/ 10886 w 1132115"/>
              <a:gd name="connsiteY7" fmla="*/ 489857 h 794657"/>
              <a:gd name="connsiteX8" fmla="*/ 32658 w 1132115"/>
              <a:gd name="connsiteY8" fmla="*/ 522514 h 794657"/>
              <a:gd name="connsiteX9" fmla="*/ 43543 w 1132115"/>
              <a:gd name="connsiteY9" fmla="*/ 566057 h 794657"/>
              <a:gd name="connsiteX10" fmla="*/ 119743 w 1132115"/>
              <a:gd name="connsiteY10" fmla="*/ 653143 h 794657"/>
              <a:gd name="connsiteX11" fmla="*/ 174172 w 1132115"/>
              <a:gd name="connsiteY11" fmla="*/ 707571 h 794657"/>
              <a:gd name="connsiteX12" fmla="*/ 228600 w 1132115"/>
              <a:gd name="connsiteY12" fmla="*/ 740229 h 794657"/>
              <a:gd name="connsiteX13" fmla="*/ 250372 w 1132115"/>
              <a:gd name="connsiteY13" fmla="*/ 762000 h 794657"/>
              <a:gd name="connsiteX14" fmla="*/ 424543 w 1132115"/>
              <a:gd name="connsiteY14" fmla="*/ 783771 h 794657"/>
              <a:gd name="connsiteX15" fmla="*/ 457200 w 1132115"/>
              <a:gd name="connsiteY15" fmla="*/ 794657 h 794657"/>
              <a:gd name="connsiteX16" fmla="*/ 762000 w 1132115"/>
              <a:gd name="connsiteY16" fmla="*/ 772886 h 794657"/>
              <a:gd name="connsiteX17" fmla="*/ 827315 w 1132115"/>
              <a:gd name="connsiteY17" fmla="*/ 740229 h 794657"/>
              <a:gd name="connsiteX18" fmla="*/ 849086 w 1132115"/>
              <a:gd name="connsiteY18" fmla="*/ 718457 h 794657"/>
              <a:gd name="connsiteX19" fmla="*/ 914400 w 1132115"/>
              <a:gd name="connsiteY19" fmla="*/ 685800 h 794657"/>
              <a:gd name="connsiteX20" fmla="*/ 968829 w 1132115"/>
              <a:gd name="connsiteY20" fmla="*/ 653143 h 794657"/>
              <a:gd name="connsiteX21" fmla="*/ 1012372 w 1132115"/>
              <a:gd name="connsiteY21" fmla="*/ 609600 h 794657"/>
              <a:gd name="connsiteX22" fmla="*/ 1045029 w 1132115"/>
              <a:gd name="connsiteY22" fmla="*/ 576943 h 794657"/>
              <a:gd name="connsiteX23" fmla="*/ 1077686 w 1132115"/>
              <a:gd name="connsiteY23" fmla="*/ 500743 h 794657"/>
              <a:gd name="connsiteX24" fmla="*/ 1088572 w 1132115"/>
              <a:gd name="connsiteY24" fmla="*/ 468086 h 794657"/>
              <a:gd name="connsiteX25" fmla="*/ 1110343 w 1132115"/>
              <a:gd name="connsiteY25" fmla="*/ 435429 h 794657"/>
              <a:gd name="connsiteX26" fmla="*/ 1132115 w 1132115"/>
              <a:gd name="connsiteY26" fmla="*/ 348343 h 794657"/>
              <a:gd name="connsiteX27" fmla="*/ 1110343 w 1132115"/>
              <a:gd name="connsiteY27" fmla="*/ 195943 h 794657"/>
              <a:gd name="connsiteX28" fmla="*/ 1088572 w 1132115"/>
              <a:gd name="connsiteY28" fmla="*/ 163286 h 794657"/>
              <a:gd name="connsiteX29" fmla="*/ 1066800 w 1132115"/>
              <a:gd name="connsiteY29" fmla="*/ 141514 h 794657"/>
              <a:gd name="connsiteX30" fmla="*/ 1012372 w 1132115"/>
              <a:gd name="connsiteY30" fmla="*/ 97971 h 794657"/>
              <a:gd name="connsiteX31" fmla="*/ 990600 w 1132115"/>
              <a:gd name="connsiteY31" fmla="*/ 76200 h 794657"/>
              <a:gd name="connsiteX32" fmla="*/ 892629 w 1132115"/>
              <a:gd name="connsiteY32" fmla="*/ 54429 h 794657"/>
              <a:gd name="connsiteX33" fmla="*/ 870858 w 1132115"/>
              <a:gd name="connsiteY33" fmla="*/ 32657 h 794657"/>
              <a:gd name="connsiteX34" fmla="*/ 816429 w 1132115"/>
              <a:gd name="connsiteY34" fmla="*/ 21771 h 794657"/>
              <a:gd name="connsiteX35" fmla="*/ 783772 w 1132115"/>
              <a:gd name="connsiteY35" fmla="*/ 10886 h 794657"/>
              <a:gd name="connsiteX36" fmla="*/ 718458 w 1132115"/>
              <a:gd name="connsiteY36" fmla="*/ 0 h 794657"/>
              <a:gd name="connsiteX37" fmla="*/ 413658 w 1132115"/>
              <a:gd name="connsiteY37" fmla="*/ 10886 h 794657"/>
              <a:gd name="connsiteX38" fmla="*/ 304800 w 1132115"/>
              <a:gd name="connsiteY38" fmla="*/ 32657 h 7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2115" h="794657">
                <a:moveTo>
                  <a:pt x="304800" y="32657"/>
                </a:moveTo>
                <a:cubicBezTo>
                  <a:pt x="279400" y="45357"/>
                  <a:pt x="277687" y="70657"/>
                  <a:pt x="261258" y="87086"/>
                </a:cubicBezTo>
                <a:cubicBezTo>
                  <a:pt x="247605" y="100739"/>
                  <a:pt x="159512" y="159730"/>
                  <a:pt x="152400" y="163286"/>
                </a:cubicBezTo>
                <a:cubicBezTo>
                  <a:pt x="137886" y="170543"/>
                  <a:pt x="122063" y="175625"/>
                  <a:pt x="108858" y="185057"/>
                </a:cubicBezTo>
                <a:cubicBezTo>
                  <a:pt x="96331" y="194005"/>
                  <a:pt x="87889" y="207695"/>
                  <a:pt x="76200" y="217714"/>
                </a:cubicBezTo>
                <a:cubicBezTo>
                  <a:pt x="62425" y="229521"/>
                  <a:pt x="45487" y="237542"/>
                  <a:pt x="32658" y="250371"/>
                </a:cubicBezTo>
                <a:cubicBezTo>
                  <a:pt x="11555" y="271474"/>
                  <a:pt x="8854" y="289125"/>
                  <a:pt x="0" y="315686"/>
                </a:cubicBezTo>
                <a:cubicBezTo>
                  <a:pt x="3629" y="373743"/>
                  <a:pt x="1813" y="432399"/>
                  <a:pt x="10886" y="489857"/>
                </a:cubicBezTo>
                <a:cubicBezTo>
                  <a:pt x="12927" y="502780"/>
                  <a:pt x="27504" y="510489"/>
                  <a:pt x="32658" y="522514"/>
                </a:cubicBezTo>
                <a:cubicBezTo>
                  <a:pt x="38551" y="536265"/>
                  <a:pt x="37650" y="552306"/>
                  <a:pt x="43543" y="566057"/>
                </a:cubicBezTo>
                <a:cubicBezTo>
                  <a:pt x="63021" y="611507"/>
                  <a:pt x="88475" y="606242"/>
                  <a:pt x="119743" y="653143"/>
                </a:cubicBezTo>
                <a:cubicBezTo>
                  <a:pt x="157068" y="709129"/>
                  <a:pt x="122333" y="666099"/>
                  <a:pt x="174172" y="707571"/>
                </a:cubicBezTo>
                <a:cubicBezTo>
                  <a:pt x="216866" y="741727"/>
                  <a:pt x="171885" y="721323"/>
                  <a:pt x="228600" y="740229"/>
                </a:cubicBezTo>
                <a:cubicBezTo>
                  <a:pt x="235857" y="747486"/>
                  <a:pt x="240939" y="757957"/>
                  <a:pt x="250372" y="762000"/>
                </a:cubicBezTo>
                <a:cubicBezTo>
                  <a:pt x="280657" y="774979"/>
                  <a:pt x="423805" y="783704"/>
                  <a:pt x="424543" y="783771"/>
                </a:cubicBezTo>
                <a:cubicBezTo>
                  <a:pt x="435429" y="787400"/>
                  <a:pt x="445725" y="794657"/>
                  <a:pt x="457200" y="794657"/>
                </a:cubicBezTo>
                <a:cubicBezTo>
                  <a:pt x="626678" y="794657"/>
                  <a:pt x="638785" y="790487"/>
                  <a:pt x="762000" y="772886"/>
                </a:cubicBezTo>
                <a:cubicBezTo>
                  <a:pt x="796492" y="761389"/>
                  <a:pt x="797170" y="764345"/>
                  <a:pt x="827315" y="740229"/>
                </a:cubicBezTo>
                <a:cubicBezTo>
                  <a:pt x="835329" y="733818"/>
                  <a:pt x="840285" y="723738"/>
                  <a:pt x="849086" y="718457"/>
                </a:cubicBezTo>
                <a:cubicBezTo>
                  <a:pt x="929581" y="670158"/>
                  <a:pt x="831803" y="751876"/>
                  <a:pt x="914400" y="685800"/>
                </a:cubicBezTo>
                <a:cubicBezTo>
                  <a:pt x="957094" y="651646"/>
                  <a:pt x="912116" y="672048"/>
                  <a:pt x="968829" y="653143"/>
                </a:cubicBezTo>
                <a:lnTo>
                  <a:pt x="1012372" y="609600"/>
                </a:lnTo>
                <a:lnTo>
                  <a:pt x="1045029" y="576943"/>
                </a:lnTo>
                <a:cubicBezTo>
                  <a:pt x="1067685" y="486322"/>
                  <a:pt x="1040099" y="575918"/>
                  <a:pt x="1077686" y="500743"/>
                </a:cubicBezTo>
                <a:cubicBezTo>
                  <a:pt x="1082818" y="490480"/>
                  <a:pt x="1083440" y="478349"/>
                  <a:pt x="1088572" y="468086"/>
                </a:cubicBezTo>
                <a:cubicBezTo>
                  <a:pt x="1094423" y="456384"/>
                  <a:pt x="1104492" y="447131"/>
                  <a:pt x="1110343" y="435429"/>
                </a:cubicBezTo>
                <a:cubicBezTo>
                  <a:pt x="1121501" y="413113"/>
                  <a:pt x="1127974" y="369045"/>
                  <a:pt x="1132115" y="348343"/>
                </a:cubicBezTo>
                <a:cubicBezTo>
                  <a:pt x="1129333" y="317745"/>
                  <a:pt x="1131286" y="237829"/>
                  <a:pt x="1110343" y="195943"/>
                </a:cubicBezTo>
                <a:cubicBezTo>
                  <a:pt x="1104492" y="184241"/>
                  <a:pt x="1096745" y="173502"/>
                  <a:pt x="1088572" y="163286"/>
                </a:cubicBezTo>
                <a:cubicBezTo>
                  <a:pt x="1082161" y="155272"/>
                  <a:pt x="1073211" y="149528"/>
                  <a:pt x="1066800" y="141514"/>
                </a:cubicBezTo>
                <a:cubicBezTo>
                  <a:pt x="1030990" y="96751"/>
                  <a:pt x="1064171" y="115238"/>
                  <a:pt x="1012372" y="97971"/>
                </a:cubicBezTo>
                <a:cubicBezTo>
                  <a:pt x="1005115" y="90714"/>
                  <a:pt x="999780" y="80790"/>
                  <a:pt x="990600" y="76200"/>
                </a:cubicBezTo>
                <a:cubicBezTo>
                  <a:pt x="980347" y="71073"/>
                  <a:pt x="898361" y="55575"/>
                  <a:pt x="892629" y="54429"/>
                </a:cubicBezTo>
                <a:cubicBezTo>
                  <a:pt x="885372" y="47172"/>
                  <a:pt x="880291" y="36700"/>
                  <a:pt x="870858" y="32657"/>
                </a:cubicBezTo>
                <a:cubicBezTo>
                  <a:pt x="853852" y="25368"/>
                  <a:pt x="834379" y="26258"/>
                  <a:pt x="816429" y="21771"/>
                </a:cubicBezTo>
                <a:cubicBezTo>
                  <a:pt x="805297" y="18988"/>
                  <a:pt x="794973" y="13375"/>
                  <a:pt x="783772" y="10886"/>
                </a:cubicBezTo>
                <a:cubicBezTo>
                  <a:pt x="762226" y="6098"/>
                  <a:pt x="740229" y="3629"/>
                  <a:pt x="718458" y="0"/>
                </a:cubicBezTo>
                <a:cubicBezTo>
                  <a:pt x="616858" y="3629"/>
                  <a:pt x="515137" y="4736"/>
                  <a:pt x="413658" y="10886"/>
                </a:cubicBezTo>
                <a:cubicBezTo>
                  <a:pt x="187087" y="24617"/>
                  <a:pt x="330200" y="19957"/>
                  <a:pt x="304800" y="3265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347857" y="914401"/>
            <a:ext cx="1338943" cy="990600"/>
          </a:xfrm>
          <a:custGeom>
            <a:avLst/>
            <a:gdLst>
              <a:gd name="connsiteX0" fmla="*/ 304800 w 1132115"/>
              <a:gd name="connsiteY0" fmla="*/ 32657 h 794657"/>
              <a:gd name="connsiteX1" fmla="*/ 261258 w 1132115"/>
              <a:gd name="connsiteY1" fmla="*/ 87086 h 794657"/>
              <a:gd name="connsiteX2" fmla="*/ 152400 w 1132115"/>
              <a:gd name="connsiteY2" fmla="*/ 163286 h 794657"/>
              <a:gd name="connsiteX3" fmla="*/ 108858 w 1132115"/>
              <a:gd name="connsiteY3" fmla="*/ 185057 h 794657"/>
              <a:gd name="connsiteX4" fmla="*/ 76200 w 1132115"/>
              <a:gd name="connsiteY4" fmla="*/ 217714 h 794657"/>
              <a:gd name="connsiteX5" fmla="*/ 32658 w 1132115"/>
              <a:gd name="connsiteY5" fmla="*/ 250371 h 794657"/>
              <a:gd name="connsiteX6" fmla="*/ 0 w 1132115"/>
              <a:gd name="connsiteY6" fmla="*/ 315686 h 794657"/>
              <a:gd name="connsiteX7" fmla="*/ 10886 w 1132115"/>
              <a:gd name="connsiteY7" fmla="*/ 489857 h 794657"/>
              <a:gd name="connsiteX8" fmla="*/ 32658 w 1132115"/>
              <a:gd name="connsiteY8" fmla="*/ 522514 h 794657"/>
              <a:gd name="connsiteX9" fmla="*/ 43543 w 1132115"/>
              <a:gd name="connsiteY9" fmla="*/ 566057 h 794657"/>
              <a:gd name="connsiteX10" fmla="*/ 119743 w 1132115"/>
              <a:gd name="connsiteY10" fmla="*/ 653143 h 794657"/>
              <a:gd name="connsiteX11" fmla="*/ 174172 w 1132115"/>
              <a:gd name="connsiteY11" fmla="*/ 707571 h 794657"/>
              <a:gd name="connsiteX12" fmla="*/ 228600 w 1132115"/>
              <a:gd name="connsiteY12" fmla="*/ 740229 h 794657"/>
              <a:gd name="connsiteX13" fmla="*/ 250372 w 1132115"/>
              <a:gd name="connsiteY13" fmla="*/ 762000 h 794657"/>
              <a:gd name="connsiteX14" fmla="*/ 424543 w 1132115"/>
              <a:gd name="connsiteY14" fmla="*/ 783771 h 794657"/>
              <a:gd name="connsiteX15" fmla="*/ 457200 w 1132115"/>
              <a:gd name="connsiteY15" fmla="*/ 794657 h 794657"/>
              <a:gd name="connsiteX16" fmla="*/ 762000 w 1132115"/>
              <a:gd name="connsiteY16" fmla="*/ 772886 h 794657"/>
              <a:gd name="connsiteX17" fmla="*/ 827315 w 1132115"/>
              <a:gd name="connsiteY17" fmla="*/ 740229 h 794657"/>
              <a:gd name="connsiteX18" fmla="*/ 849086 w 1132115"/>
              <a:gd name="connsiteY18" fmla="*/ 718457 h 794657"/>
              <a:gd name="connsiteX19" fmla="*/ 914400 w 1132115"/>
              <a:gd name="connsiteY19" fmla="*/ 685800 h 794657"/>
              <a:gd name="connsiteX20" fmla="*/ 968829 w 1132115"/>
              <a:gd name="connsiteY20" fmla="*/ 653143 h 794657"/>
              <a:gd name="connsiteX21" fmla="*/ 1012372 w 1132115"/>
              <a:gd name="connsiteY21" fmla="*/ 609600 h 794657"/>
              <a:gd name="connsiteX22" fmla="*/ 1045029 w 1132115"/>
              <a:gd name="connsiteY22" fmla="*/ 576943 h 794657"/>
              <a:gd name="connsiteX23" fmla="*/ 1077686 w 1132115"/>
              <a:gd name="connsiteY23" fmla="*/ 500743 h 794657"/>
              <a:gd name="connsiteX24" fmla="*/ 1088572 w 1132115"/>
              <a:gd name="connsiteY24" fmla="*/ 468086 h 794657"/>
              <a:gd name="connsiteX25" fmla="*/ 1110343 w 1132115"/>
              <a:gd name="connsiteY25" fmla="*/ 435429 h 794657"/>
              <a:gd name="connsiteX26" fmla="*/ 1132115 w 1132115"/>
              <a:gd name="connsiteY26" fmla="*/ 348343 h 794657"/>
              <a:gd name="connsiteX27" fmla="*/ 1110343 w 1132115"/>
              <a:gd name="connsiteY27" fmla="*/ 195943 h 794657"/>
              <a:gd name="connsiteX28" fmla="*/ 1088572 w 1132115"/>
              <a:gd name="connsiteY28" fmla="*/ 163286 h 794657"/>
              <a:gd name="connsiteX29" fmla="*/ 1066800 w 1132115"/>
              <a:gd name="connsiteY29" fmla="*/ 141514 h 794657"/>
              <a:gd name="connsiteX30" fmla="*/ 1012372 w 1132115"/>
              <a:gd name="connsiteY30" fmla="*/ 97971 h 794657"/>
              <a:gd name="connsiteX31" fmla="*/ 990600 w 1132115"/>
              <a:gd name="connsiteY31" fmla="*/ 76200 h 794657"/>
              <a:gd name="connsiteX32" fmla="*/ 892629 w 1132115"/>
              <a:gd name="connsiteY32" fmla="*/ 54429 h 794657"/>
              <a:gd name="connsiteX33" fmla="*/ 870858 w 1132115"/>
              <a:gd name="connsiteY33" fmla="*/ 32657 h 794657"/>
              <a:gd name="connsiteX34" fmla="*/ 816429 w 1132115"/>
              <a:gd name="connsiteY34" fmla="*/ 21771 h 794657"/>
              <a:gd name="connsiteX35" fmla="*/ 783772 w 1132115"/>
              <a:gd name="connsiteY35" fmla="*/ 10886 h 794657"/>
              <a:gd name="connsiteX36" fmla="*/ 718458 w 1132115"/>
              <a:gd name="connsiteY36" fmla="*/ 0 h 794657"/>
              <a:gd name="connsiteX37" fmla="*/ 413658 w 1132115"/>
              <a:gd name="connsiteY37" fmla="*/ 10886 h 794657"/>
              <a:gd name="connsiteX38" fmla="*/ 304800 w 1132115"/>
              <a:gd name="connsiteY38" fmla="*/ 32657 h 7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2115" h="794657">
                <a:moveTo>
                  <a:pt x="304800" y="32657"/>
                </a:moveTo>
                <a:cubicBezTo>
                  <a:pt x="279400" y="45357"/>
                  <a:pt x="277687" y="70657"/>
                  <a:pt x="261258" y="87086"/>
                </a:cubicBezTo>
                <a:cubicBezTo>
                  <a:pt x="247605" y="100739"/>
                  <a:pt x="159512" y="159730"/>
                  <a:pt x="152400" y="163286"/>
                </a:cubicBezTo>
                <a:cubicBezTo>
                  <a:pt x="137886" y="170543"/>
                  <a:pt x="122063" y="175625"/>
                  <a:pt x="108858" y="185057"/>
                </a:cubicBezTo>
                <a:cubicBezTo>
                  <a:pt x="96331" y="194005"/>
                  <a:pt x="87889" y="207695"/>
                  <a:pt x="76200" y="217714"/>
                </a:cubicBezTo>
                <a:cubicBezTo>
                  <a:pt x="62425" y="229521"/>
                  <a:pt x="45487" y="237542"/>
                  <a:pt x="32658" y="250371"/>
                </a:cubicBezTo>
                <a:cubicBezTo>
                  <a:pt x="11555" y="271474"/>
                  <a:pt x="8854" y="289125"/>
                  <a:pt x="0" y="315686"/>
                </a:cubicBezTo>
                <a:cubicBezTo>
                  <a:pt x="3629" y="373743"/>
                  <a:pt x="1813" y="432399"/>
                  <a:pt x="10886" y="489857"/>
                </a:cubicBezTo>
                <a:cubicBezTo>
                  <a:pt x="12927" y="502780"/>
                  <a:pt x="27504" y="510489"/>
                  <a:pt x="32658" y="522514"/>
                </a:cubicBezTo>
                <a:cubicBezTo>
                  <a:pt x="38551" y="536265"/>
                  <a:pt x="37650" y="552306"/>
                  <a:pt x="43543" y="566057"/>
                </a:cubicBezTo>
                <a:cubicBezTo>
                  <a:pt x="63021" y="611507"/>
                  <a:pt x="88475" y="606242"/>
                  <a:pt x="119743" y="653143"/>
                </a:cubicBezTo>
                <a:cubicBezTo>
                  <a:pt x="157068" y="709129"/>
                  <a:pt x="122333" y="666099"/>
                  <a:pt x="174172" y="707571"/>
                </a:cubicBezTo>
                <a:cubicBezTo>
                  <a:pt x="216866" y="741727"/>
                  <a:pt x="171885" y="721323"/>
                  <a:pt x="228600" y="740229"/>
                </a:cubicBezTo>
                <a:cubicBezTo>
                  <a:pt x="235857" y="747486"/>
                  <a:pt x="240939" y="757957"/>
                  <a:pt x="250372" y="762000"/>
                </a:cubicBezTo>
                <a:cubicBezTo>
                  <a:pt x="280657" y="774979"/>
                  <a:pt x="423805" y="783704"/>
                  <a:pt x="424543" y="783771"/>
                </a:cubicBezTo>
                <a:cubicBezTo>
                  <a:pt x="435429" y="787400"/>
                  <a:pt x="445725" y="794657"/>
                  <a:pt x="457200" y="794657"/>
                </a:cubicBezTo>
                <a:cubicBezTo>
                  <a:pt x="626678" y="794657"/>
                  <a:pt x="638785" y="790487"/>
                  <a:pt x="762000" y="772886"/>
                </a:cubicBezTo>
                <a:cubicBezTo>
                  <a:pt x="796492" y="761389"/>
                  <a:pt x="797170" y="764345"/>
                  <a:pt x="827315" y="740229"/>
                </a:cubicBezTo>
                <a:cubicBezTo>
                  <a:pt x="835329" y="733818"/>
                  <a:pt x="840285" y="723738"/>
                  <a:pt x="849086" y="718457"/>
                </a:cubicBezTo>
                <a:cubicBezTo>
                  <a:pt x="929581" y="670158"/>
                  <a:pt x="831803" y="751876"/>
                  <a:pt x="914400" y="685800"/>
                </a:cubicBezTo>
                <a:cubicBezTo>
                  <a:pt x="957094" y="651646"/>
                  <a:pt x="912116" y="672048"/>
                  <a:pt x="968829" y="653143"/>
                </a:cubicBezTo>
                <a:lnTo>
                  <a:pt x="1012372" y="609600"/>
                </a:lnTo>
                <a:lnTo>
                  <a:pt x="1045029" y="576943"/>
                </a:lnTo>
                <a:cubicBezTo>
                  <a:pt x="1067685" y="486322"/>
                  <a:pt x="1040099" y="575918"/>
                  <a:pt x="1077686" y="500743"/>
                </a:cubicBezTo>
                <a:cubicBezTo>
                  <a:pt x="1082818" y="490480"/>
                  <a:pt x="1083440" y="478349"/>
                  <a:pt x="1088572" y="468086"/>
                </a:cubicBezTo>
                <a:cubicBezTo>
                  <a:pt x="1094423" y="456384"/>
                  <a:pt x="1104492" y="447131"/>
                  <a:pt x="1110343" y="435429"/>
                </a:cubicBezTo>
                <a:cubicBezTo>
                  <a:pt x="1121501" y="413113"/>
                  <a:pt x="1127974" y="369045"/>
                  <a:pt x="1132115" y="348343"/>
                </a:cubicBezTo>
                <a:cubicBezTo>
                  <a:pt x="1129333" y="317745"/>
                  <a:pt x="1131286" y="237829"/>
                  <a:pt x="1110343" y="195943"/>
                </a:cubicBezTo>
                <a:cubicBezTo>
                  <a:pt x="1104492" y="184241"/>
                  <a:pt x="1096745" y="173502"/>
                  <a:pt x="1088572" y="163286"/>
                </a:cubicBezTo>
                <a:cubicBezTo>
                  <a:pt x="1082161" y="155272"/>
                  <a:pt x="1073211" y="149528"/>
                  <a:pt x="1066800" y="141514"/>
                </a:cubicBezTo>
                <a:cubicBezTo>
                  <a:pt x="1030990" y="96751"/>
                  <a:pt x="1064171" y="115238"/>
                  <a:pt x="1012372" y="97971"/>
                </a:cubicBezTo>
                <a:cubicBezTo>
                  <a:pt x="1005115" y="90714"/>
                  <a:pt x="999780" y="80790"/>
                  <a:pt x="990600" y="76200"/>
                </a:cubicBezTo>
                <a:cubicBezTo>
                  <a:pt x="980347" y="71073"/>
                  <a:pt x="898361" y="55575"/>
                  <a:pt x="892629" y="54429"/>
                </a:cubicBezTo>
                <a:cubicBezTo>
                  <a:pt x="885372" y="47172"/>
                  <a:pt x="880291" y="36700"/>
                  <a:pt x="870858" y="32657"/>
                </a:cubicBezTo>
                <a:cubicBezTo>
                  <a:pt x="853852" y="25368"/>
                  <a:pt x="834379" y="26258"/>
                  <a:pt x="816429" y="21771"/>
                </a:cubicBezTo>
                <a:cubicBezTo>
                  <a:pt x="805297" y="18988"/>
                  <a:pt x="794973" y="13375"/>
                  <a:pt x="783772" y="10886"/>
                </a:cubicBezTo>
                <a:cubicBezTo>
                  <a:pt x="762226" y="6098"/>
                  <a:pt x="740229" y="3629"/>
                  <a:pt x="718458" y="0"/>
                </a:cubicBezTo>
                <a:cubicBezTo>
                  <a:pt x="616858" y="3629"/>
                  <a:pt x="515137" y="4736"/>
                  <a:pt x="413658" y="10886"/>
                </a:cubicBezTo>
                <a:cubicBezTo>
                  <a:pt x="187087" y="24617"/>
                  <a:pt x="330200" y="19957"/>
                  <a:pt x="304800" y="3265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4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4572000"/>
            <a:ext cx="5696592" cy="2123658"/>
          </a:xfrm>
          <a:prstGeom prst="rect">
            <a:avLst/>
          </a:prstGeom>
          <a:noFill/>
        </p:spPr>
        <p:txBody>
          <a:bodyPr wrap="square" rtlCol="0">
            <a:spAutoFit/>
          </a:bodyPr>
          <a:lstStyle/>
          <a:p>
            <a:r>
              <a:rPr lang="en-US" dirty="0"/>
              <a:t>Link to </a:t>
            </a:r>
            <a:r>
              <a:rPr lang="es-ES" u="sng" dirty="0">
                <a:hlinkClick r:id="rId2"/>
              </a:rPr>
              <a:t>SL 110</a:t>
            </a:r>
            <a:endParaRPr lang="es-E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Concha</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Mucosa</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basement membrane</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a:t>
            </a:r>
            <a:r>
              <a:rPr lang="en-US" sz="1200" b="1" dirty="0" err="1">
                <a:solidFill>
                  <a:srgbClr val="002060"/>
                </a:solidFill>
                <a:latin typeface="Georgia" pitchFamily="18" charset="0"/>
                <a:cs typeface="Arial" pitchFamily="34" charset="0"/>
              </a:rPr>
              <a:t>propria</a:t>
            </a:r>
            <a:endParaRPr lang="en-US" sz="1200" b="1" dirty="0">
              <a:solidFill>
                <a:srgbClr val="002060"/>
              </a:solidFill>
              <a:latin typeface="Georgia" pitchFamily="18" charset="0"/>
              <a:cs typeface="Arial" pitchFamily="34" charset="0"/>
            </a:endParaRPr>
          </a:p>
          <a:p>
            <a:pPr lvl="4"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Glands</a:t>
            </a:r>
          </a:p>
          <a:p>
            <a:pPr lvl="4"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Venous plexus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Bone</a:t>
            </a:r>
          </a:p>
        </p:txBody>
      </p:sp>
      <p:sp>
        <p:nvSpPr>
          <p:cNvPr id="5" name="TextBox 4"/>
          <p:cNvSpPr txBox="1"/>
          <p:nvPr/>
        </p:nvSpPr>
        <p:spPr>
          <a:xfrm>
            <a:off x="2438400" y="2250678"/>
            <a:ext cx="4858392" cy="369332"/>
          </a:xfrm>
          <a:prstGeom prst="rect">
            <a:avLst/>
          </a:prstGeom>
          <a:noFill/>
        </p:spPr>
        <p:txBody>
          <a:bodyPr wrap="square" rtlCol="0">
            <a:spAutoFit/>
          </a:bodyPr>
          <a:lstStyle/>
          <a:p>
            <a:r>
              <a:rPr lang="en-US" b="1" dirty="0">
                <a:hlinkClick r:id="rId3"/>
              </a:rPr>
              <a:t>Video showing concha – slide 110</a:t>
            </a:r>
            <a:endParaRPr lang="en-US" b="1" dirty="0"/>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CONCHA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p>
        </p:txBody>
      </p:sp>
      <p:pic>
        <p:nvPicPr>
          <p:cNvPr id="7172" name="Picture 4" descr="http://www.oxygentimerelease.com/B/imagesb/q64swallow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7000"/>
            <a:ext cx="7116032"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409" y="773187"/>
            <a:ext cx="8500391" cy="1754326"/>
          </a:xfrm>
          <a:prstGeom prst="rect">
            <a:avLst/>
          </a:prstGeom>
          <a:noFill/>
        </p:spPr>
        <p:txBody>
          <a:bodyPr wrap="square" rtlCol="0">
            <a:spAutoFit/>
          </a:bodyPr>
          <a:lstStyle/>
          <a:p>
            <a:r>
              <a:rPr lang="en-US" b="1" dirty="0">
                <a:solidFill>
                  <a:schemeClr val="accent6">
                    <a:lumMod val="50000"/>
                  </a:schemeClr>
                </a:solidFill>
              </a:rPr>
              <a:t>The epiglottis helps guide swallowed food toward the esophagus by covering the opening into the larynx.  The drawing below shows the epiglottis in the closed position (left) and open position (right). </a:t>
            </a:r>
          </a:p>
          <a:p>
            <a:r>
              <a:rPr lang="en-US" b="1" dirty="0">
                <a:solidFill>
                  <a:schemeClr val="accent6">
                    <a:lumMod val="50000"/>
                  </a:schemeClr>
                </a:solidFill>
              </a:rPr>
              <a:t>The supporting element of the epiglottis is elastic cartilage, which is firm but flexible. Most of the remaining elements of the epiglottis are typical; connective tissues, glands, etc.  The exception to this is the surface epithelium (see next several slides).</a:t>
            </a:r>
          </a:p>
        </p:txBody>
      </p:sp>
    </p:spTree>
    <p:extLst>
      <p:ext uri="{BB962C8B-B14F-4D97-AF65-F5344CB8AC3E}">
        <p14:creationId xmlns:p14="http://schemas.microsoft.com/office/powerpoint/2010/main" val="2266297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p>
        </p:txBody>
      </p:sp>
      <p:sp>
        <p:nvSpPr>
          <p:cNvPr id="6" name="TextBox 5"/>
          <p:cNvSpPr txBox="1"/>
          <p:nvPr/>
        </p:nvSpPr>
        <p:spPr>
          <a:xfrm>
            <a:off x="186409" y="4875074"/>
            <a:ext cx="8874192" cy="1938992"/>
          </a:xfrm>
          <a:prstGeom prst="rect">
            <a:avLst/>
          </a:prstGeom>
          <a:noFill/>
        </p:spPr>
        <p:txBody>
          <a:bodyPr wrap="square" rtlCol="0">
            <a:spAutoFit/>
          </a:bodyPr>
          <a:lstStyle/>
          <a:p>
            <a:r>
              <a:rPr lang="en-US" b="1" dirty="0">
                <a:solidFill>
                  <a:schemeClr val="accent6">
                    <a:lumMod val="50000"/>
                  </a:schemeClr>
                </a:solidFill>
                <a:latin typeface="Tempus Sans ITC" panose="04020404030D07020202" pitchFamily="82" charset="0"/>
              </a:rPr>
              <a:t>A little about orientation of the epiglottis.  In the open position (right drawing), the “top” side of the epiglottis (red arrow) faces mostly anteriorly, so is often called the anterior side (shocking!!!)</a:t>
            </a:r>
          </a:p>
          <a:p>
            <a:r>
              <a:rPr lang="en-US" b="1" dirty="0">
                <a:solidFill>
                  <a:schemeClr val="accent6">
                    <a:lumMod val="50000"/>
                  </a:schemeClr>
                </a:solidFill>
                <a:latin typeface="Tempus Sans ITC" panose="04020404030D07020202" pitchFamily="82" charset="0"/>
              </a:rPr>
              <a:t>The “bottom” side is the posterior side (yellow arrow).  </a:t>
            </a:r>
          </a:p>
          <a:p>
            <a:endParaRPr lang="en-US" sz="900" b="1" dirty="0">
              <a:solidFill>
                <a:schemeClr val="accent6">
                  <a:lumMod val="50000"/>
                </a:schemeClr>
              </a:solidFill>
              <a:latin typeface="Tempus Sans ITC" panose="04020404030D07020202" pitchFamily="82" charset="0"/>
            </a:endParaRPr>
          </a:p>
          <a:p>
            <a:r>
              <a:rPr lang="en-US" b="1" dirty="0">
                <a:solidFill>
                  <a:schemeClr val="accent6">
                    <a:lumMod val="50000"/>
                  </a:schemeClr>
                </a:solidFill>
                <a:latin typeface="Tempus Sans ITC" panose="04020404030D07020202" pitchFamily="82" charset="0"/>
              </a:rPr>
              <a:t>Of course, in the closed position (left drawing) this makes absolutely no sense, so don’t think about it like that and you won’t get confused.</a:t>
            </a:r>
          </a:p>
        </p:txBody>
      </p:sp>
      <p:pic>
        <p:nvPicPr>
          <p:cNvPr id="5" name="Picture 4" descr="http://www.oxygentimerelease.com/B/imagesb/q64swallow34.jpg"/>
          <p:cNvPicPr>
            <a:picLocks noChangeAspect="1" noChangeArrowheads="1"/>
          </p:cNvPicPr>
          <p:nvPr/>
        </p:nvPicPr>
        <p:blipFill rotWithShape="1">
          <a:blip r:embed="rId2">
            <a:extLst>
              <a:ext uri="{28A0092B-C50C-407E-A947-70E740481C1C}">
                <a14:useLocalDpi xmlns:a14="http://schemas.microsoft.com/office/drawing/2010/main" val="0"/>
              </a:ext>
            </a:extLst>
          </a:blip>
          <a:srcRect r="134"/>
          <a:stretch/>
        </p:blipFill>
        <p:spPr bwMode="auto">
          <a:xfrm>
            <a:off x="457200" y="609599"/>
            <a:ext cx="7890270" cy="423020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6314402" y="2265604"/>
            <a:ext cx="228600" cy="438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607022" y="2897496"/>
            <a:ext cx="222084" cy="39298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0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5" y="570284"/>
            <a:ext cx="7382720" cy="3286660"/>
          </a:xfrm>
          <a:prstGeom prst="rect">
            <a:avLst/>
          </a:prstGeom>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13416" y="4058678"/>
            <a:ext cx="3461802" cy="2062103"/>
          </a:xfrm>
          <a:prstGeom prst="rect">
            <a:avLst/>
          </a:prstGeom>
          <a:noFill/>
        </p:spPr>
        <p:txBody>
          <a:bodyPr wrap="square" rtlCol="0">
            <a:spAutoFit/>
          </a:bodyPr>
          <a:lstStyle/>
          <a:p>
            <a:r>
              <a:rPr lang="en-US" sz="1600" b="1" dirty="0">
                <a:solidFill>
                  <a:schemeClr val="accent6">
                    <a:lumMod val="50000"/>
                  </a:schemeClr>
                </a:solidFill>
              </a:rPr>
              <a:t>In the low-powered image of the epiglottis above, the anterior and posterior surfaces of the epiglottis are indicated.  The supporting element of the epiglottis is elastic cartilage.  The image to the right is a medium-powered image showing elastic cartilage and numerous glands.</a:t>
            </a:r>
          </a:p>
        </p:txBody>
      </p:sp>
      <p:sp>
        <p:nvSpPr>
          <p:cNvPr id="38" name="TextBox 37"/>
          <p:cNvSpPr txBox="1"/>
          <p:nvPr/>
        </p:nvSpPr>
        <p:spPr>
          <a:xfrm>
            <a:off x="2763165" y="2409464"/>
            <a:ext cx="784057" cy="430887"/>
          </a:xfrm>
          <a:prstGeom prst="rect">
            <a:avLst/>
          </a:prstGeom>
          <a:noFill/>
        </p:spPr>
        <p:txBody>
          <a:bodyPr wrap="square" rtlCol="0">
            <a:spAutoFit/>
          </a:bodyPr>
          <a:lstStyle/>
          <a:p>
            <a:r>
              <a:rPr lang="en-US" sz="1100" dirty="0"/>
              <a:t>Elastic cartilage</a:t>
            </a:r>
          </a:p>
        </p:txBody>
      </p:sp>
      <p:sp>
        <p:nvSpPr>
          <p:cNvPr id="39" name="TextBox 38"/>
          <p:cNvSpPr txBox="1"/>
          <p:nvPr/>
        </p:nvSpPr>
        <p:spPr>
          <a:xfrm rot="20239261">
            <a:off x="5364468" y="1501904"/>
            <a:ext cx="784057" cy="461665"/>
          </a:xfrm>
          <a:prstGeom prst="rect">
            <a:avLst/>
          </a:prstGeom>
          <a:noFill/>
        </p:spPr>
        <p:txBody>
          <a:bodyPr wrap="square" rtlCol="0">
            <a:spAutoFit/>
          </a:bodyPr>
          <a:lstStyle/>
          <a:p>
            <a:r>
              <a:rPr lang="en-US" sz="1200" dirty="0"/>
              <a:t>Elastic cartilage</a:t>
            </a:r>
          </a:p>
        </p:txBody>
      </p:sp>
      <p:sp>
        <p:nvSpPr>
          <p:cNvPr id="40" name="TextBox 39"/>
          <p:cNvSpPr txBox="1"/>
          <p:nvPr/>
        </p:nvSpPr>
        <p:spPr>
          <a:xfrm rot="20240090">
            <a:off x="906956" y="2806721"/>
            <a:ext cx="1072844" cy="246221"/>
          </a:xfrm>
          <a:prstGeom prst="rect">
            <a:avLst/>
          </a:prstGeom>
          <a:noFill/>
        </p:spPr>
        <p:txBody>
          <a:bodyPr wrap="square" rtlCol="0">
            <a:spAutoFit/>
          </a:bodyPr>
          <a:lstStyle/>
          <a:p>
            <a:r>
              <a:rPr lang="en-US" sz="1000" dirty="0"/>
              <a:t>Elastic cartilage</a:t>
            </a:r>
          </a:p>
        </p:txBody>
      </p:sp>
      <p:sp>
        <p:nvSpPr>
          <p:cNvPr id="41" name="TextBox 40"/>
          <p:cNvSpPr txBox="1"/>
          <p:nvPr/>
        </p:nvSpPr>
        <p:spPr>
          <a:xfrm>
            <a:off x="1516965" y="1708666"/>
            <a:ext cx="1254876" cy="369332"/>
          </a:xfrm>
          <a:prstGeom prst="rect">
            <a:avLst/>
          </a:prstGeom>
          <a:noFill/>
        </p:spPr>
        <p:txBody>
          <a:bodyPr wrap="square" rtlCol="0">
            <a:spAutoFit/>
          </a:bodyPr>
          <a:lstStyle/>
          <a:p>
            <a:r>
              <a:rPr lang="en-US" b="1" dirty="0"/>
              <a:t>posterior</a:t>
            </a:r>
          </a:p>
        </p:txBody>
      </p:sp>
      <p:sp>
        <p:nvSpPr>
          <p:cNvPr id="42" name="TextBox 41"/>
          <p:cNvSpPr txBox="1"/>
          <p:nvPr/>
        </p:nvSpPr>
        <p:spPr>
          <a:xfrm>
            <a:off x="1474422" y="3487612"/>
            <a:ext cx="1254876" cy="369332"/>
          </a:xfrm>
          <a:prstGeom prst="rect">
            <a:avLst/>
          </a:prstGeom>
          <a:noFill/>
        </p:spPr>
        <p:txBody>
          <a:bodyPr wrap="square" rtlCol="0">
            <a:spAutoFit/>
          </a:bodyPr>
          <a:lstStyle/>
          <a:p>
            <a:r>
              <a:rPr lang="en-US" b="1" dirty="0"/>
              <a:t>anterior</a:t>
            </a: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964" y="3267075"/>
            <a:ext cx="5495925" cy="3590925"/>
          </a:xfrm>
          <a:prstGeom prst="rect">
            <a:avLst/>
          </a:prstGeom>
        </p:spPr>
      </p:pic>
      <p:sp>
        <p:nvSpPr>
          <p:cNvPr id="44" name="Rectangle 43"/>
          <p:cNvSpPr/>
          <p:nvPr/>
        </p:nvSpPr>
        <p:spPr>
          <a:xfrm>
            <a:off x="3441514" y="2635773"/>
            <a:ext cx="272530" cy="242894"/>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3441514" y="2878667"/>
            <a:ext cx="245450" cy="3979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718345" y="2624907"/>
            <a:ext cx="5425655" cy="62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705083" y="3689346"/>
            <a:ext cx="1676400" cy="369332"/>
          </a:xfrm>
          <a:prstGeom prst="rect">
            <a:avLst/>
          </a:prstGeom>
          <a:noFill/>
        </p:spPr>
        <p:txBody>
          <a:bodyPr wrap="square" rtlCol="0">
            <a:spAutoFit/>
          </a:bodyPr>
          <a:lstStyle/>
          <a:p>
            <a:r>
              <a:rPr lang="en-US" b="1" dirty="0"/>
              <a:t>Elastic cartilage</a:t>
            </a:r>
          </a:p>
        </p:txBody>
      </p:sp>
      <p:sp>
        <p:nvSpPr>
          <p:cNvPr id="50" name="TextBox 49"/>
          <p:cNvSpPr txBox="1"/>
          <p:nvPr/>
        </p:nvSpPr>
        <p:spPr>
          <a:xfrm>
            <a:off x="5592972" y="5983629"/>
            <a:ext cx="1676400" cy="646331"/>
          </a:xfrm>
          <a:prstGeom prst="rect">
            <a:avLst/>
          </a:prstGeom>
          <a:noFill/>
        </p:spPr>
        <p:txBody>
          <a:bodyPr wrap="square" rtlCol="0">
            <a:spAutoFit/>
          </a:bodyPr>
          <a:lstStyle/>
          <a:p>
            <a:r>
              <a:rPr lang="en-US" b="1" dirty="0"/>
              <a:t>Serous and mucous glands</a:t>
            </a:r>
          </a:p>
        </p:txBody>
      </p:sp>
    </p:spTree>
    <p:extLst>
      <p:ext uri="{BB962C8B-B14F-4D97-AF65-F5344CB8AC3E}">
        <p14:creationId xmlns:p14="http://schemas.microsoft.com/office/powerpoint/2010/main" val="2891277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p>
        </p:txBody>
      </p:sp>
      <p:pic>
        <p:nvPicPr>
          <p:cNvPr id="7172" name="Picture 4" descr="http://www.oxygentimerelease.com/B/imagesb/q64swallow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7116032"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409" y="773187"/>
            <a:ext cx="8500391" cy="1754326"/>
          </a:xfrm>
          <a:prstGeom prst="rect">
            <a:avLst/>
          </a:prstGeom>
          <a:noFill/>
        </p:spPr>
        <p:txBody>
          <a:bodyPr wrap="square" rtlCol="0">
            <a:spAutoFit/>
          </a:bodyPr>
          <a:lstStyle/>
          <a:p>
            <a:r>
              <a:rPr lang="en-US" b="1" dirty="0">
                <a:solidFill>
                  <a:schemeClr val="accent6">
                    <a:lumMod val="50000"/>
                  </a:schemeClr>
                </a:solidFill>
              </a:rPr>
              <a:t>During swallowing, the epiglottis covers the opening to the larynx.  During this process, the anterior side of the epiglottis comes to face the pharynx, and is exposed to food sliding down toward the esophagus.  Because of this, the anterior surface is covered by a stratified squamous non-keratinized epithelium (like the pharynx).  The posterior side of the epiglottis faces the lumen of the larynx during swallowing, and, therefore, is covered by respiratory epithelium (mostly, see next slide).</a:t>
            </a:r>
          </a:p>
        </p:txBody>
      </p:sp>
    </p:spTree>
    <p:extLst>
      <p:ext uri="{BB962C8B-B14F-4D97-AF65-F5344CB8AC3E}">
        <p14:creationId xmlns:p14="http://schemas.microsoft.com/office/powerpoint/2010/main" val="2336636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p>
        </p:txBody>
      </p:sp>
      <p:pic>
        <p:nvPicPr>
          <p:cNvPr id="5" name="Picture 2" descr="http://www.corpshumain.ca/en/images/resp_epiglotte_modif_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77807" y="2514600"/>
            <a:ext cx="4270393" cy="43059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Slide3.JPG"/>
          <p:cNvPicPr>
            <a:picLocks noChangeAspect="1"/>
          </p:cNvPicPr>
          <p:nvPr/>
        </p:nvPicPr>
        <p:blipFill rotWithShape="1">
          <a:blip r:embed="rId3">
            <a:extLst>
              <a:ext uri="{28A0092B-C50C-407E-A947-70E740481C1C}">
                <a14:useLocalDpi xmlns:a14="http://schemas.microsoft.com/office/drawing/2010/main" val="0"/>
              </a:ext>
            </a:extLst>
          </a:blip>
          <a:srcRect l="21097" t="55154" r="18955"/>
          <a:stretch/>
        </p:blipFill>
        <p:spPr bwMode="auto">
          <a:xfrm>
            <a:off x="6393534" y="287584"/>
            <a:ext cx="2470184" cy="203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743687" y="2895600"/>
            <a:ext cx="2852791" cy="3839741"/>
            <a:chOff x="5264716" y="2945695"/>
            <a:chExt cx="2852791" cy="3839741"/>
          </a:xfrm>
        </p:grpSpPr>
        <p:pic>
          <p:nvPicPr>
            <p:cNvPr id="9" name="Picture 8" descr="LLung_2_563.jpg"/>
            <p:cNvPicPr>
              <a:picLocks noChangeAspect="1"/>
            </p:cNvPicPr>
            <p:nvPr/>
          </p:nvPicPr>
          <p:blipFill rotWithShape="1">
            <a:blip r:embed="rId4" cstate="print"/>
            <a:srcRect l="6948" r="11288" b="52134"/>
            <a:stretch/>
          </p:blipFill>
          <p:spPr>
            <a:xfrm rot="16200000">
              <a:off x="4804119" y="3446645"/>
              <a:ext cx="3814338" cy="2812438"/>
            </a:xfrm>
            <a:prstGeom prst="rect">
              <a:avLst/>
            </a:prstGeom>
          </p:spPr>
        </p:pic>
        <p:sp>
          <p:nvSpPr>
            <p:cNvPr id="10" name="Rectangle 9"/>
            <p:cNvSpPr/>
            <p:nvPr/>
          </p:nvSpPr>
          <p:spPr>
            <a:xfrm rot="16200000">
              <a:off x="5265039" y="5489713"/>
              <a:ext cx="1295400" cy="1296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3168179" y="2514600"/>
            <a:ext cx="228600" cy="6483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42610" y="2590286"/>
            <a:ext cx="167390" cy="6483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305800" y="4347601"/>
            <a:ext cx="457200" cy="4400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486231" y="2922246"/>
            <a:ext cx="366634" cy="5309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629710" y="4021118"/>
            <a:ext cx="762000" cy="32419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965371" y="4820930"/>
            <a:ext cx="685800" cy="34702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766369" y="2914476"/>
            <a:ext cx="593360" cy="44371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596399" y="3352259"/>
            <a:ext cx="794513" cy="21935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840897" y="3330879"/>
            <a:ext cx="533400" cy="6902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591241" y="2922246"/>
            <a:ext cx="519660" cy="39042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086013" y="3931497"/>
            <a:ext cx="529395" cy="52465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814817" y="3693938"/>
            <a:ext cx="706724" cy="47511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651171" y="5946450"/>
            <a:ext cx="625510" cy="42224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651171" y="6155720"/>
            <a:ext cx="774011" cy="51421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4747" y="610262"/>
            <a:ext cx="6207125" cy="2031325"/>
          </a:xfrm>
          <a:prstGeom prst="rect">
            <a:avLst/>
          </a:prstGeom>
          <a:noFill/>
        </p:spPr>
        <p:txBody>
          <a:bodyPr wrap="square" rtlCol="0">
            <a:spAutoFit/>
          </a:bodyPr>
          <a:lstStyle/>
          <a:p>
            <a:r>
              <a:rPr lang="en-US" b="1" dirty="0">
                <a:solidFill>
                  <a:schemeClr val="accent6">
                    <a:lumMod val="50000"/>
                  </a:schemeClr>
                </a:solidFill>
              </a:rPr>
              <a:t>In these drawings and image, anterior is to the right.  Note that, during swallowing, the tip of the epiglottis extends beyond the posterior wall of the larynx.  Because of this, both sides of the tip of the epiglottis are exposed to food, and, therefore, covered by stratified squamous non-keratinized epithelium (red arrows).  The blue arrows indicate the portion lined by respiratory epithelium.</a:t>
            </a:r>
          </a:p>
        </p:txBody>
      </p:sp>
    </p:spTree>
    <p:extLst>
      <p:ext uri="{BB962C8B-B14F-4D97-AF65-F5344CB8AC3E}">
        <p14:creationId xmlns:p14="http://schemas.microsoft.com/office/powerpoint/2010/main" val="333662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Slide1.JPG"/>
          <p:cNvPicPr>
            <a:picLocks noChangeAspect="1"/>
          </p:cNvPicPr>
          <p:nvPr/>
        </p:nvPicPr>
        <p:blipFill>
          <a:blip r:embed="rId3" cstate="print"/>
          <a:srcRect/>
          <a:stretch>
            <a:fillRect/>
          </a:stretch>
        </p:blipFill>
        <p:spPr bwMode="auto">
          <a:xfrm>
            <a:off x="113021" y="1303249"/>
            <a:ext cx="4524375" cy="5067300"/>
          </a:xfrm>
          <a:prstGeom prst="rect">
            <a:avLst/>
          </a:prstGeom>
          <a:noFill/>
          <a:ln w="9525">
            <a:noFill/>
            <a:miter lim="800000"/>
            <a:headEnd/>
            <a:tailEnd/>
          </a:ln>
        </p:spPr>
      </p:pic>
      <p:sp>
        <p:nvSpPr>
          <p:cNvPr id="8" name="TextBox 7"/>
          <p:cNvSpPr txBox="1"/>
          <p:nvPr/>
        </p:nvSpPr>
        <p:spPr>
          <a:xfrm>
            <a:off x="4786313" y="1387011"/>
            <a:ext cx="3606095" cy="2154436"/>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major structures of the upper respiratory tract are: </a:t>
            </a:r>
          </a:p>
          <a:p>
            <a:endParaRPr lang="en-US" sz="8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Nasal cavity</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Pharynx </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Larynx </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Trachea</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Bronchi</a:t>
            </a:r>
          </a:p>
        </p:txBody>
      </p:sp>
      <p:sp>
        <p:nvSpPr>
          <p:cNvPr id="9" name="TextBox 8"/>
          <p:cNvSpPr txBox="1"/>
          <p:nvPr/>
        </p:nvSpPr>
        <p:spPr>
          <a:xfrm>
            <a:off x="4786313" y="3826013"/>
            <a:ext cx="4205287" cy="2862322"/>
          </a:xfrm>
          <a:prstGeom prst="rect">
            <a:avLst/>
          </a:prstGeom>
          <a:noFill/>
        </p:spPr>
        <p:txBody>
          <a:bodyPr wrap="square" rtlCol="0">
            <a:spAutoFit/>
          </a:bodyPr>
          <a:lstStyle/>
          <a:p>
            <a:r>
              <a:rPr lang="en-US" b="1" dirty="0">
                <a:solidFill>
                  <a:srgbClr val="0070C0"/>
                </a:solidFill>
                <a:latin typeface="Tempus Sans ITC" pitchFamily="82" charset="0"/>
              </a:rPr>
              <a:t>Different sources define upper vs. lower respiratory systems differently.  Clinicians use these terms to describe upper respiratory infections (colds) and lower respiratory infections (pneumonia).  Based on histological similarity, we will address everything up to and including the bronchi as upper respiratory, and will focus on structures in the lungs in the next module.</a:t>
            </a:r>
          </a:p>
        </p:txBody>
      </p:sp>
      <p:sp>
        <p:nvSpPr>
          <p:cNvPr id="4" name="Rectangle 3"/>
          <p:cNvSpPr/>
          <p:nvPr/>
        </p:nvSpPr>
        <p:spPr>
          <a:xfrm>
            <a:off x="186409" y="3544"/>
            <a:ext cx="8874192"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UPPER RESPIRATORY TRACT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492" y="2558206"/>
            <a:ext cx="4010025" cy="178519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 y="533401"/>
            <a:ext cx="3452269" cy="2421616"/>
          </a:xfrm>
          <a:prstGeom prst="rect">
            <a:avLst/>
          </a:prstGeom>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4136976" y="4922110"/>
            <a:ext cx="4923624" cy="1569660"/>
          </a:xfrm>
          <a:prstGeom prst="rect">
            <a:avLst/>
          </a:prstGeom>
          <a:noFill/>
        </p:spPr>
        <p:txBody>
          <a:bodyPr wrap="square" rtlCol="0">
            <a:spAutoFit/>
          </a:bodyPr>
          <a:lstStyle/>
          <a:p>
            <a:r>
              <a:rPr lang="en-US" sz="1600" b="1" dirty="0">
                <a:solidFill>
                  <a:schemeClr val="accent6">
                    <a:lumMod val="50000"/>
                  </a:schemeClr>
                </a:solidFill>
              </a:rPr>
              <a:t>In this view, remember that the anterior side is down, the posterior side is up (the tip is to the left).  Here, you can see that the anterior side, and the tip of the posterior side, is lined by stratified squamous non-keratinized epithelium, while the inferior portion of the posterior side is lined by respiratory epithelium.</a:t>
            </a:r>
          </a:p>
        </p:txBody>
      </p:sp>
      <p:sp>
        <p:nvSpPr>
          <p:cNvPr id="12" name="Rectangle 11"/>
          <p:cNvSpPr/>
          <p:nvPr/>
        </p:nvSpPr>
        <p:spPr>
          <a:xfrm>
            <a:off x="3865017" y="3442688"/>
            <a:ext cx="214810" cy="121649"/>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5938" y="2956956"/>
            <a:ext cx="3871356" cy="6175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54070" y="533401"/>
            <a:ext cx="625757" cy="2909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9" y="649875"/>
            <a:ext cx="3345601" cy="2085055"/>
          </a:xfrm>
          <a:prstGeom prst="rect">
            <a:avLst/>
          </a:prstGeom>
        </p:spPr>
      </p:pic>
      <p:sp>
        <p:nvSpPr>
          <p:cNvPr id="34" name="Rectangle 33"/>
          <p:cNvSpPr/>
          <p:nvPr/>
        </p:nvSpPr>
        <p:spPr>
          <a:xfrm>
            <a:off x="4452440" y="3321039"/>
            <a:ext cx="214810" cy="121649"/>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4452440" y="649875"/>
            <a:ext cx="1262559" cy="2671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700902" y="2734930"/>
            <a:ext cx="4359698" cy="7158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780351" y="3978911"/>
            <a:ext cx="214810" cy="121649"/>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0" y="3980329"/>
            <a:ext cx="3775934" cy="727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84978" y="4106334"/>
            <a:ext cx="5314" cy="26218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3" y="4695825"/>
            <a:ext cx="3990975" cy="2162175"/>
          </a:xfrm>
          <a:prstGeom prst="rect">
            <a:avLst/>
          </a:prstGeom>
        </p:spPr>
      </p:pic>
    </p:spTree>
    <p:extLst>
      <p:ext uri="{BB962C8B-B14F-4D97-AF65-F5344CB8AC3E}">
        <p14:creationId xmlns:p14="http://schemas.microsoft.com/office/powerpoint/2010/main" val="3173117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6005" y="2250678"/>
            <a:ext cx="5715000" cy="369332"/>
          </a:xfrm>
          <a:prstGeom prst="rect">
            <a:avLst/>
          </a:prstGeom>
          <a:noFill/>
        </p:spPr>
        <p:txBody>
          <a:bodyPr wrap="square" rtlCol="0">
            <a:spAutoFit/>
          </a:bodyPr>
          <a:lstStyle/>
          <a:p>
            <a:r>
              <a:rPr lang="en-US" b="1" dirty="0">
                <a:hlinkClick r:id="rId2"/>
              </a:rPr>
              <a:t>Video showing longitudinal section of epiglottis – slide 17</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371600" y="4919008"/>
            <a:ext cx="6477000" cy="1938992"/>
          </a:xfrm>
          <a:prstGeom prst="rect">
            <a:avLst/>
          </a:prstGeom>
          <a:noFill/>
        </p:spPr>
        <p:txBody>
          <a:bodyPr wrap="square" rtlCol="0">
            <a:spAutoFit/>
          </a:bodyPr>
          <a:lstStyle/>
          <a:p>
            <a:r>
              <a:rPr lang="en-US" dirty="0"/>
              <a:t>Link to </a:t>
            </a:r>
            <a:r>
              <a:rPr lang="en-US" u="sng" dirty="0">
                <a:hlinkClick r:id="rId3"/>
              </a:rPr>
              <a:t>SL 017</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Epiglottis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Stratified squamous</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a:t>
            </a:r>
            <a:r>
              <a:rPr lang="en-US" sz="1200" b="1" dirty="0" err="1">
                <a:solidFill>
                  <a:srgbClr val="002060"/>
                </a:solidFill>
                <a:latin typeface="Georgia" pitchFamily="18" charset="0"/>
                <a:cs typeface="Arial" pitchFamily="34" charset="0"/>
              </a:rPr>
              <a:t>propria</a:t>
            </a:r>
            <a:endParaRPr lang="en-US" sz="1200" b="1" dirty="0">
              <a:solidFill>
                <a:srgbClr val="002060"/>
              </a:solidFill>
              <a:latin typeface="Georgia" pitchFamily="18" charset="0"/>
              <a:cs typeface="Arial" pitchFamily="34" charset="0"/>
            </a:endParaRP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Connective tissue, nerves, vessels, serous and mucus 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Elastic cartilage</a:t>
            </a:r>
          </a:p>
        </p:txBody>
      </p:sp>
    </p:spTree>
    <p:extLst>
      <p:ext uri="{BB962C8B-B14F-4D97-AF65-F5344CB8AC3E}">
        <p14:creationId xmlns:p14="http://schemas.microsoft.com/office/powerpoint/2010/main" val="4393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p>
        </p:txBody>
      </p:sp>
      <p:pic>
        <p:nvPicPr>
          <p:cNvPr id="7170" name="Picture 2" descr="http://3.bp.blogspot.com/_WNscUaqkxQQ/S-KrPK-itDI/AAAAAAAAAA0/dWjpqxFdmKY/s1600/pharyn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4229907"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6409" y="649875"/>
            <a:ext cx="8500391" cy="923330"/>
          </a:xfrm>
          <a:prstGeom prst="rect">
            <a:avLst/>
          </a:prstGeom>
          <a:noFill/>
        </p:spPr>
        <p:txBody>
          <a:bodyPr wrap="square" rtlCol="0">
            <a:spAutoFit/>
          </a:bodyPr>
          <a:lstStyle/>
          <a:p>
            <a:r>
              <a:rPr lang="en-US" b="1" dirty="0">
                <a:solidFill>
                  <a:schemeClr val="accent6">
                    <a:lumMod val="50000"/>
                  </a:schemeClr>
                </a:solidFill>
              </a:rPr>
              <a:t>This next slide was taken from the tip of the epiglottis (yellow and black lines), and, therefore, is lined entirely with stratified squamous non-keratinized epithelium.  This slide was stained for elastic fibers, which are highlighted within the elastic cartilage.</a:t>
            </a:r>
          </a:p>
        </p:txBody>
      </p:sp>
      <p:cxnSp>
        <p:nvCxnSpPr>
          <p:cNvPr id="4" name="Straight Connector 3"/>
          <p:cNvCxnSpPr/>
          <p:nvPr/>
        </p:nvCxnSpPr>
        <p:spPr>
          <a:xfrm>
            <a:off x="2901649" y="4876800"/>
            <a:ext cx="304800" cy="381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341" y="2362200"/>
            <a:ext cx="4865853" cy="2166194"/>
          </a:xfrm>
          <a:prstGeom prst="rect">
            <a:avLst/>
          </a:prstGeom>
        </p:spPr>
      </p:pic>
      <p:cxnSp>
        <p:nvCxnSpPr>
          <p:cNvPr id="10" name="Straight Connector 9"/>
          <p:cNvCxnSpPr/>
          <p:nvPr/>
        </p:nvCxnSpPr>
        <p:spPr>
          <a:xfrm>
            <a:off x="4623505" y="3733800"/>
            <a:ext cx="405695" cy="7945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572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775" y="2533650"/>
            <a:ext cx="5915025" cy="35623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889"/>
            <a:ext cx="2981325" cy="3600450"/>
          </a:xfrm>
          <a:prstGeom prst="rect">
            <a:avLst/>
          </a:prstGeom>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3183184" y="761119"/>
            <a:ext cx="5854205" cy="830997"/>
          </a:xfrm>
          <a:prstGeom prst="rect">
            <a:avLst/>
          </a:prstGeom>
          <a:noFill/>
        </p:spPr>
        <p:txBody>
          <a:bodyPr wrap="square" rtlCol="0">
            <a:spAutoFit/>
          </a:bodyPr>
          <a:lstStyle/>
          <a:p>
            <a:r>
              <a:rPr lang="en-US" sz="1600" b="1" dirty="0">
                <a:solidFill>
                  <a:schemeClr val="accent6">
                    <a:lumMod val="50000"/>
                  </a:schemeClr>
                </a:solidFill>
              </a:rPr>
              <a:t>Images showing the epiglottis stained for elastic fibers.  Obviously, the elastic cartilage contains large amounts of elastic fibers, which stain purple/black.  The epithelium is poorly stained.</a:t>
            </a:r>
          </a:p>
        </p:txBody>
      </p:sp>
      <p:sp>
        <p:nvSpPr>
          <p:cNvPr id="13" name="Rectangle 12"/>
          <p:cNvSpPr/>
          <p:nvPr/>
        </p:nvSpPr>
        <p:spPr>
          <a:xfrm>
            <a:off x="0" y="2062114"/>
            <a:ext cx="381000" cy="223886"/>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9755" y="2286000"/>
            <a:ext cx="3186640" cy="381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6314" y="2048003"/>
            <a:ext cx="8674287" cy="4665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57600" y="3993115"/>
            <a:ext cx="889705" cy="600164"/>
          </a:xfrm>
          <a:prstGeom prst="rect">
            <a:avLst/>
          </a:prstGeom>
          <a:noFill/>
        </p:spPr>
        <p:txBody>
          <a:bodyPr wrap="square" rtlCol="0">
            <a:spAutoFit/>
          </a:bodyPr>
          <a:lstStyle/>
          <a:p>
            <a:r>
              <a:rPr lang="en-US" sz="1100" dirty="0"/>
              <a:t>Stratified squamous epithelium</a:t>
            </a:r>
          </a:p>
        </p:txBody>
      </p:sp>
      <p:sp>
        <p:nvSpPr>
          <p:cNvPr id="23" name="TextBox 22"/>
          <p:cNvSpPr txBox="1"/>
          <p:nvPr/>
        </p:nvSpPr>
        <p:spPr>
          <a:xfrm>
            <a:off x="7762992" y="4176230"/>
            <a:ext cx="1084014" cy="584775"/>
          </a:xfrm>
          <a:prstGeom prst="rect">
            <a:avLst/>
          </a:prstGeom>
          <a:solidFill>
            <a:schemeClr val="bg1">
              <a:alpha val="30196"/>
            </a:schemeClr>
          </a:solidFill>
        </p:spPr>
        <p:txBody>
          <a:bodyPr wrap="square" rtlCol="0">
            <a:spAutoFit/>
          </a:bodyPr>
          <a:lstStyle/>
          <a:p>
            <a:r>
              <a:rPr lang="en-US" sz="1600" dirty="0"/>
              <a:t>Elastic cartilage</a:t>
            </a:r>
          </a:p>
        </p:txBody>
      </p:sp>
      <p:sp>
        <p:nvSpPr>
          <p:cNvPr id="24" name="TextBox 23"/>
          <p:cNvSpPr txBox="1"/>
          <p:nvPr/>
        </p:nvSpPr>
        <p:spPr>
          <a:xfrm>
            <a:off x="892349" y="1581358"/>
            <a:ext cx="1254876" cy="369332"/>
          </a:xfrm>
          <a:prstGeom prst="rect">
            <a:avLst/>
          </a:prstGeom>
          <a:noFill/>
        </p:spPr>
        <p:txBody>
          <a:bodyPr wrap="square" rtlCol="0">
            <a:spAutoFit/>
          </a:bodyPr>
          <a:lstStyle/>
          <a:p>
            <a:r>
              <a:rPr lang="en-US" b="1" dirty="0"/>
              <a:t>posterior</a:t>
            </a:r>
          </a:p>
        </p:txBody>
      </p:sp>
      <p:sp>
        <p:nvSpPr>
          <p:cNvPr id="26" name="TextBox 25"/>
          <p:cNvSpPr txBox="1"/>
          <p:nvPr/>
        </p:nvSpPr>
        <p:spPr>
          <a:xfrm>
            <a:off x="19755" y="6096000"/>
            <a:ext cx="9040845" cy="830997"/>
          </a:xfrm>
          <a:prstGeom prst="rect">
            <a:avLst/>
          </a:prstGeom>
          <a:noFill/>
        </p:spPr>
        <p:txBody>
          <a:bodyPr wrap="square" rtlCol="0">
            <a:spAutoFit/>
          </a:bodyPr>
          <a:lstStyle/>
          <a:p>
            <a:r>
              <a:rPr lang="en-US" sz="1600" b="1" dirty="0">
                <a:solidFill>
                  <a:srgbClr val="0070C0"/>
                </a:solidFill>
                <a:latin typeface="Tempus Sans ITC" pitchFamily="82" charset="0"/>
              </a:rPr>
              <a:t>Note that the epiglottis is curved posteriorly.</a:t>
            </a:r>
          </a:p>
          <a:p>
            <a:r>
              <a:rPr lang="en-US" sz="1600" b="1" dirty="0">
                <a:solidFill>
                  <a:srgbClr val="0070C0"/>
                </a:solidFill>
                <a:latin typeface="Tempus Sans ITC" pitchFamily="82" charset="0"/>
              </a:rPr>
              <a:t>Both sides are lined by stratified squamous epithelium at the tip; only one side is shown here because there’s not much to see (the other side is also pale-stained stratified squamous epithelium).</a:t>
            </a:r>
          </a:p>
        </p:txBody>
      </p:sp>
    </p:spTree>
    <p:extLst>
      <p:ext uri="{BB962C8B-B14F-4D97-AF65-F5344CB8AC3E}">
        <p14:creationId xmlns:p14="http://schemas.microsoft.com/office/powerpoint/2010/main" val="356752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5766137"/>
            <a:ext cx="5696592" cy="1015663"/>
          </a:xfrm>
          <a:prstGeom prst="rect">
            <a:avLst/>
          </a:prstGeom>
          <a:noFill/>
        </p:spPr>
        <p:txBody>
          <a:bodyPr wrap="square" rtlCol="0">
            <a:spAutoFit/>
          </a:bodyPr>
          <a:lstStyle/>
          <a:p>
            <a:r>
              <a:rPr lang="en-US" dirty="0"/>
              <a:t>Link to </a:t>
            </a:r>
            <a:r>
              <a:rPr lang="en-US" u="sng" dirty="0">
                <a:hlinkClick r:id="rId2"/>
              </a:rPr>
              <a:t>SL 184</a:t>
            </a:r>
            <a:endParaRPr lang="en-US"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Epiglottis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Elastic cartilage</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EPIGLOTTIS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1447800" y="2438400"/>
            <a:ext cx="6324600" cy="369332"/>
          </a:xfrm>
          <a:prstGeom prst="rect">
            <a:avLst/>
          </a:prstGeom>
          <a:noFill/>
        </p:spPr>
        <p:txBody>
          <a:bodyPr wrap="square" rtlCol="0">
            <a:spAutoFit/>
          </a:bodyPr>
          <a:lstStyle/>
          <a:p>
            <a:r>
              <a:rPr lang="en-US" b="1" dirty="0">
                <a:hlinkClick r:id="rId3"/>
              </a:rPr>
              <a:t>Video showing cross section of epiglottis, elastic stain – slide 184</a:t>
            </a:r>
            <a:endParaRPr lang="en-US" b="1" dirty="0"/>
          </a:p>
        </p:txBody>
      </p:sp>
    </p:spTree>
    <p:extLst>
      <p:ext uri="{BB962C8B-B14F-4D97-AF65-F5344CB8AC3E}">
        <p14:creationId xmlns:p14="http://schemas.microsoft.com/office/powerpoint/2010/main" val="4393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148309" y="675275"/>
            <a:ext cx="8728991" cy="923330"/>
          </a:xfrm>
          <a:prstGeom prst="rect">
            <a:avLst/>
          </a:prstGeom>
          <a:noFill/>
        </p:spPr>
        <p:txBody>
          <a:bodyPr wrap="square" rtlCol="0">
            <a:spAutoFit/>
          </a:bodyPr>
          <a:lstStyle/>
          <a:p>
            <a:r>
              <a:rPr lang="en-US" b="1" dirty="0">
                <a:solidFill>
                  <a:schemeClr val="accent6">
                    <a:lumMod val="50000"/>
                  </a:schemeClr>
                </a:solidFill>
              </a:rPr>
              <a:t>The larynx is positioned anterior to the esophagus, and is the gateway for inspired air to enter the trachea and the rest of the respiratory tract.  As mentioned, the opening to the larynx is covered by the epiglottis during swallowing.</a:t>
            </a:r>
          </a:p>
        </p:txBody>
      </p:sp>
      <p:pic>
        <p:nvPicPr>
          <p:cNvPr id="6" name="Picture 1" descr="Slide1.JPG"/>
          <p:cNvPicPr>
            <a:picLocks noChangeAspect="1"/>
          </p:cNvPicPr>
          <p:nvPr/>
        </p:nvPicPr>
        <p:blipFill>
          <a:blip r:embed="rId2" cstate="print"/>
          <a:srcRect/>
          <a:stretch>
            <a:fillRect/>
          </a:stretch>
        </p:blipFill>
        <p:spPr bwMode="auto">
          <a:xfrm>
            <a:off x="2120214" y="1598604"/>
            <a:ext cx="4695889" cy="5259395"/>
          </a:xfrm>
          <a:prstGeom prst="rect">
            <a:avLst/>
          </a:prstGeom>
          <a:noFill/>
          <a:ln w="9525">
            <a:noFill/>
            <a:miter lim="800000"/>
            <a:headEnd/>
            <a:tailEnd/>
          </a:ln>
        </p:spPr>
      </p:pic>
    </p:spTree>
    <p:extLst>
      <p:ext uri="{BB962C8B-B14F-4D97-AF65-F5344CB8AC3E}">
        <p14:creationId xmlns:p14="http://schemas.microsoft.com/office/powerpoint/2010/main" val="137180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05" y="228600"/>
            <a:ext cx="8874192" cy="576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1371600" y="685800"/>
            <a:ext cx="7543800" cy="1200329"/>
          </a:xfrm>
          <a:prstGeom prst="rect">
            <a:avLst/>
          </a:prstGeom>
          <a:noFill/>
        </p:spPr>
        <p:txBody>
          <a:bodyPr wrap="square" rtlCol="0">
            <a:spAutoFit/>
          </a:bodyPr>
          <a:lstStyle/>
          <a:p>
            <a:r>
              <a:rPr lang="en-US" b="1" dirty="0">
                <a:solidFill>
                  <a:schemeClr val="accent6">
                    <a:lumMod val="50000"/>
                  </a:schemeClr>
                </a:solidFill>
              </a:rPr>
              <a:t>The larynx is supported by the hyoid bone, cartilage, and supporting ligaments.  Study these views of the supporting elements:</a:t>
            </a:r>
          </a:p>
          <a:p>
            <a:r>
              <a:rPr lang="en-US" b="1" dirty="0">
                <a:solidFill>
                  <a:schemeClr val="accent6">
                    <a:lumMod val="50000"/>
                  </a:schemeClr>
                </a:solidFill>
              </a:rPr>
              <a:t>	</a:t>
            </a:r>
            <a:r>
              <a:rPr lang="en-US" b="1" dirty="0">
                <a:solidFill>
                  <a:schemeClr val="accent6">
                    <a:lumMod val="75000"/>
                  </a:schemeClr>
                </a:solidFill>
              </a:rPr>
              <a:t>Hyoid bone	epiglottis			thyroid cartilage</a:t>
            </a:r>
          </a:p>
          <a:p>
            <a:r>
              <a:rPr lang="en-US" b="1" dirty="0">
                <a:solidFill>
                  <a:schemeClr val="accent6">
                    <a:lumMod val="75000"/>
                  </a:schemeClr>
                </a:solidFill>
              </a:rPr>
              <a:t>	cricoid cartilage	vestibular ligament		vocal ligament</a:t>
            </a:r>
          </a:p>
        </p:txBody>
      </p:sp>
      <p:sp>
        <p:nvSpPr>
          <p:cNvPr id="5" name="TextBox 4"/>
          <p:cNvSpPr txBox="1"/>
          <p:nvPr/>
        </p:nvSpPr>
        <p:spPr>
          <a:xfrm>
            <a:off x="51505" y="6019800"/>
            <a:ext cx="9009096" cy="830997"/>
          </a:xfrm>
          <a:prstGeom prst="rect">
            <a:avLst/>
          </a:prstGeom>
          <a:noFill/>
        </p:spPr>
        <p:txBody>
          <a:bodyPr wrap="square" rtlCol="0">
            <a:spAutoFit/>
          </a:bodyPr>
          <a:lstStyle/>
          <a:p>
            <a:r>
              <a:rPr lang="en-US" sz="1600" b="1" dirty="0">
                <a:solidFill>
                  <a:schemeClr val="accent3">
                    <a:lumMod val="50000"/>
                  </a:schemeClr>
                </a:solidFill>
                <a:latin typeface="Tempus Sans ITC" panose="04020404030D07020202" pitchFamily="82" charset="0"/>
              </a:rPr>
              <a:t>This drawing shows just the supporting elements, i.e. the hyoid bone, cartilage, and some of the ligaments that connect these skeletal elements.  These supporting elements are covered by mucosa, i.e. epithelium and lamina propria.  The views in the next drawings show the larynx with mucosa intact.</a:t>
            </a:r>
          </a:p>
        </p:txBody>
      </p:sp>
    </p:spTree>
    <p:extLst>
      <p:ext uri="{BB962C8B-B14F-4D97-AF65-F5344CB8AC3E}">
        <p14:creationId xmlns:p14="http://schemas.microsoft.com/office/powerpoint/2010/main" val="4211996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P:\My Documents\GROSS ANATOMY\Scans - Clemente, 4th. ed\Clemente893 - Naso-, oro-, laryngo-pharyn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1573205"/>
            <a:ext cx="6666393" cy="5259395"/>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7696200" y="6583363"/>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200"/>
          </a:p>
        </p:txBody>
      </p:sp>
      <p:sp>
        <p:nvSpPr>
          <p:cNvPr id="5126" name="Text Box 6"/>
          <p:cNvSpPr txBox="1">
            <a:spLocks noChangeArrowheads="1"/>
          </p:cNvSpPr>
          <p:nvPr/>
        </p:nvSpPr>
        <p:spPr bwMode="auto">
          <a:xfrm>
            <a:off x="7983538" y="6448425"/>
            <a:ext cx="1038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Clemente 893</a:t>
            </a:r>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86409" y="649875"/>
            <a:ext cx="8728991" cy="923330"/>
          </a:xfrm>
          <a:prstGeom prst="rect">
            <a:avLst/>
          </a:prstGeom>
          <a:noFill/>
        </p:spPr>
        <p:txBody>
          <a:bodyPr wrap="square" rtlCol="0">
            <a:spAutoFit/>
          </a:bodyPr>
          <a:lstStyle/>
          <a:p>
            <a:r>
              <a:rPr lang="en-US" b="1" dirty="0">
                <a:solidFill>
                  <a:schemeClr val="accent6">
                    <a:lumMod val="50000"/>
                  </a:schemeClr>
                </a:solidFill>
              </a:rPr>
              <a:t>The next several drawings are gross depictions of the larynx with the mucosa intact.</a:t>
            </a:r>
          </a:p>
          <a:p>
            <a:r>
              <a:rPr lang="en-US" b="1" dirty="0">
                <a:solidFill>
                  <a:schemeClr val="accent6">
                    <a:lumMod val="50000"/>
                  </a:schemeClr>
                </a:solidFill>
              </a:rPr>
              <a:t>In this drawing, the posterior wall of the pharynx and esophagus has been opened, showing you the larynx (yellow box).</a:t>
            </a:r>
          </a:p>
        </p:txBody>
      </p:sp>
      <p:sp>
        <p:nvSpPr>
          <p:cNvPr id="2" name="Rectangle 1"/>
          <p:cNvSpPr/>
          <p:nvPr/>
        </p:nvSpPr>
        <p:spPr>
          <a:xfrm>
            <a:off x="4241800" y="4457700"/>
            <a:ext cx="965199" cy="1930400"/>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026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P:\My Documents\GROSS ANATOMY\Scans - Clemente, 4th. ed\Clemente893 - Naso-, oro-, laryngo-pharyn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1573205"/>
            <a:ext cx="6666393" cy="5259395"/>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7696200" y="6583363"/>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200"/>
          </a:p>
        </p:txBody>
      </p:sp>
      <p:sp>
        <p:nvSpPr>
          <p:cNvPr id="5126" name="Text Box 6"/>
          <p:cNvSpPr txBox="1">
            <a:spLocks noChangeArrowheads="1"/>
          </p:cNvSpPr>
          <p:nvPr/>
        </p:nvSpPr>
        <p:spPr bwMode="auto">
          <a:xfrm>
            <a:off x="7983538" y="6448425"/>
            <a:ext cx="1038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Clemente 893</a:t>
            </a:r>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86409" y="649875"/>
            <a:ext cx="8728991" cy="646331"/>
          </a:xfrm>
          <a:prstGeom prst="rect">
            <a:avLst/>
          </a:prstGeom>
          <a:noFill/>
        </p:spPr>
        <p:txBody>
          <a:bodyPr wrap="square" rtlCol="0">
            <a:spAutoFit/>
          </a:bodyPr>
          <a:lstStyle/>
          <a:p>
            <a:r>
              <a:rPr lang="en-US" b="1" dirty="0">
                <a:solidFill>
                  <a:schemeClr val="accent6">
                    <a:lumMod val="50000"/>
                  </a:schemeClr>
                </a:solidFill>
              </a:rPr>
              <a:t>If we take scissors and cut through the posterior wall of the larynx along the dotted line, and open it up, you will see a view shown on the next slide…..</a:t>
            </a:r>
          </a:p>
        </p:txBody>
      </p:sp>
      <p:cxnSp>
        <p:nvCxnSpPr>
          <p:cNvPr id="4" name="Straight Connector 3"/>
          <p:cNvCxnSpPr/>
          <p:nvPr/>
        </p:nvCxnSpPr>
        <p:spPr>
          <a:xfrm>
            <a:off x="4704795" y="5410200"/>
            <a:ext cx="0" cy="1173163"/>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132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My Documents\GROSS ANATOMY\Scans - Clemente, 4th. ed\Clemente907 - Larynx opened behind.jpg"/>
          <p:cNvPicPr>
            <a:picLocks noChangeAspect="1" noChangeArrowheads="1"/>
          </p:cNvPicPr>
          <p:nvPr/>
        </p:nvPicPr>
        <p:blipFill>
          <a:blip r:embed="rId2">
            <a:extLst>
              <a:ext uri="{28A0092B-C50C-407E-A947-70E740481C1C}">
                <a14:useLocalDpi xmlns:a14="http://schemas.microsoft.com/office/drawing/2010/main" val="0"/>
              </a:ext>
            </a:extLst>
          </a:blip>
          <a:srcRect l="1259" t="2899" r="2077" b="2190"/>
          <a:stretch>
            <a:fillRect/>
          </a:stretch>
        </p:blipFill>
        <p:spPr bwMode="auto">
          <a:xfrm>
            <a:off x="1143000" y="1532930"/>
            <a:ext cx="7370658" cy="4495800"/>
          </a:xfrm>
          <a:prstGeom prst="rect">
            <a:avLst/>
          </a:prstGeom>
          <a:noFill/>
          <a:extLst>
            <a:ext uri="{909E8E84-426E-40DD-AFC4-6F175D3DCCD1}">
              <a14:hiddenFill xmlns:a14="http://schemas.microsoft.com/office/drawing/2010/main">
                <a:solidFill>
                  <a:srgbClr val="FFFFFF"/>
                </a:solidFill>
              </a14:hiddenFill>
            </a:ext>
          </a:extLst>
        </p:spPr>
      </p:pic>
      <p:sp>
        <p:nvSpPr>
          <p:cNvPr id="6153" name="Text Box 9"/>
          <p:cNvSpPr txBox="1">
            <a:spLocks noChangeArrowheads="1"/>
          </p:cNvSpPr>
          <p:nvPr/>
        </p:nvSpPr>
        <p:spPr bwMode="auto">
          <a:xfrm>
            <a:off x="7082399" y="5724156"/>
            <a:ext cx="1055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Clemente 907</a:t>
            </a:r>
          </a:p>
        </p:txBody>
      </p:sp>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186409" y="457200"/>
            <a:ext cx="8728991" cy="1200329"/>
          </a:xfrm>
          <a:prstGeom prst="rect">
            <a:avLst/>
          </a:prstGeom>
          <a:noFill/>
        </p:spPr>
        <p:txBody>
          <a:bodyPr wrap="square" rtlCol="0">
            <a:spAutoFit/>
          </a:bodyPr>
          <a:lstStyle/>
          <a:p>
            <a:r>
              <a:rPr lang="en-US" b="1" dirty="0">
                <a:solidFill>
                  <a:schemeClr val="accent6">
                    <a:lumMod val="50000"/>
                  </a:schemeClr>
                </a:solidFill>
              </a:rPr>
              <a:t>In this drawing, the posterior wall of the larynx has been opened.  Note:</a:t>
            </a:r>
          </a:p>
          <a:p>
            <a:r>
              <a:rPr lang="en-US" b="1" dirty="0">
                <a:solidFill>
                  <a:schemeClr val="accent6">
                    <a:lumMod val="50000"/>
                  </a:schemeClr>
                </a:solidFill>
              </a:rPr>
              <a:t>	</a:t>
            </a:r>
            <a:r>
              <a:rPr lang="en-US" b="1" dirty="0">
                <a:solidFill>
                  <a:schemeClr val="accent6">
                    <a:lumMod val="75000"/>
                  </a:schemeClr>
                </a:solidFill>
              </a:rPr>
              <a:t>vocal fold		vestibular fold		epiglottis		</a:t>
            </a:r>
          </a:p>
          <a:p>
            <a:r>
              <a:rPr lang="en-US" b="1" dirty="0">
                <a:solidFill>
                  <a:schemeClr val="accent6">
                    <a:lumMod val="75000"/>
                  </a:schemeClr>
                </a:solidFill>
              </a:rPr>
              <a:t>	hyoid bone	</a:t>
            </a:r>
            <a:r>
              <a:rPr lang="en-US" b="1" dirty="0" err="1">
                <a:solidFill>
                  <a:schemeClr val="accent6">
                    <a:lumMod val="75000"/>
                  </a:schemeClr>
                </a:solidFill>
              </a:rPr>
              <a:t>vocalis</a:t>
            </a:r>
            <a:r>
              <a:rPr lang="en-US" b="1" dirty="0">
                <a:solidFill>
                  <a:schemeClr val="accent6">
                    <a:lumMod val="75000"/>
                  </a:schemeClr>
                </a:solidFill>
              </a:rPr>
              <a:t> muscle 		laryngeal ventricle</a:t>
            </a:r>
          </a:p>
          <a:p>
            <a:r>
              <a:rPr lang="en-US" b="1" dirty="0">
                <a:solidFill>
                  <a:schemeClr val="accent6">
                    <a:lumMod val="75000"/>
                  </a:schemeClr>
                </a:solidFill>
              </a:rPr>
              <a:t>	(other muscles of the larynx)  </a:t>
            </a:r>
            <a:r>
              <a:rPr lang="en-US" b="1" dirty="0">
                <a:solidFill>
                  <a:schemeClr val="accent6">
                    <a:lumMod val="50000"/>
                  </a:schemeClr>
                </a:solidFill>
              </a:rPr>
              <a:t>	</a:t>
            </a:r>
          </a:p>
        </p:txBody>
      </p:sp>
      <p:sp>
        <p:nvSpPr>
          <p:cNvPr id="2" name="TextBox 1"/>
          <p:cNvSpPr txBox="1"/>
          <p:nvPr/>
        </p:nvSpPr>
        <p:spPr>
          <a:xfrm>
            <a:off x="1600200" y="5910865"/>
            <a:ext cx="6705600" cy="923330"/>
          </a:xfrm>
          <a:prstGeom prst="rect">
            <a:avLst/>
          </a:prstGeom>
          <a:noFill/>
        </p:spPr>
        <p:txBody>
          <a:bodyPr wrap="square" rtlCol="0">
            <a:spAutoFit/>
          </a:bodyPr>
          <a:lstStyle/>
          <a:p>
            <a:r>
              <a:rPr lang="en-US" b="1" dirty="0">
                <a:solidFill>
                  <a:schemeClr val="accent6">
                    <a:lumMod val="50000"/>
                  </a:schemeClr>
                </a:solidFill>
                <a:latin typeface="Tempus Sans ITC" pitchFamily="82" charset="0"/>
              </a:rPr>
              <a:t>Terminology alert:  the </a:t>
            </a:r>
            <a:r>
              <a:rPr lang="en-US" b="1" dirty="0">
                <a:solidFill>
                  <a:schemeClr val="accent6">
                    <a:lumMod val="75000"/>
                  </a:schemeClr>
                </a:solidFill>
                <a:latin typeface="Tempus Sans ITC" pitchFamily="82" charset="0"/>
              </a:rPr>
              <a:t>vocal</a:t>
            </a:r>
            <a:r>
              <a:rPr lang="en-US" b="1" dirty="0">
                <a:solidFill>
                  <a:schemeClr val="accent6">
                    <a:lumMod val="50000"/>
                  </a:schemeClr>
                </a:solidFill>
                <a:latin typeface="Tempus Sans ITC" pitchFamily="82" charset="0"/>
              </a:rPr>
              <a:t> and </a:t>
            </a:r>
            <a:r>
              <a:rPr lang="en-US" b="1" dirty="0">
                <a:solidFill>
                  <a:schemeClr val="accent6">
                    <a:lumMod val="75000"/>
                  </a:schemeClr>
                </a:solidFill>
                <a:latin typeface="Tempus Sans ITC" pitchFamily="82" charset="0"/>
              </a:rPr>
              <a:t>vestibular ligaments</a:t>
            </a:r>
            <a:r>
              <a:rPr lang="en-US" b="1" dirty="0">
                <a:solidFill>
                  <a:schemeClr val="accent6">
                    <a:lumMod val="50000"/>
                  </a:schemeClr>
                </a:solidFill>
                <a:latin typeface="Tempus Sans ITC" pitchFamily="82" charset="0"/>
              </a:rPr>
              <a:t> are ligaments, when they are covered with mucosa, the entire structure (ligament + mucosa) is referred to as a fold (e.g. </a:t>
            </a:r>
            <a:r>
              <a:rPr lang="en-US" b="1" dirty="0">
                <a:solidFill>
                  <a:schemeClr val="accent6">
                    <a:lumMod val="75000"/>
                  </a:schemeClr>
                </a:solidFill>
                <a:latin typeface="Tempus Sans ITC" pitchFamily="82" charset="0"/>
              </a:rPr>
              <a:t>vocal fold</a:t>
            </a:r>
            <a:r>
              <a:rPr lang="en-US" b="1" dirty="0">
                <a:solidFill>
                  <a:schemeClr val="accent6">
                    <a:lumMod val="50000"/>
                  </a:schemeClr>
                </a:solidFill>
                <a:latin typeface="Tempus Sans ITC" pitchFamily="82" charset="0"/>
              </a:rPr>
              <a:t>).  </a:t>
            </a:r>
          </a:p>
        </p:txBody>
      </p:sp>
      <p:sp>
        <p:nvSpPr>
          <p:cNvPr id="3" name="Rectangle 2"/>
          <p:cNvSpPr/>
          <p:nvPr/>
        </p:nvSpPr>
        <p:spPr>
          <a:xfrm>
            <a:off x="1785258" y="3091543"/>
            <a:ext cx="9144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45772" y="3450771"/>
            <a:ext cx="1110341"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59430" y="3810000"/>
            <a:ext cx="9144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26629" y="1502229"/>
            <a:ext cx="1567541" cy="2394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91943" y="1741714"/>
            <a:ext cx="653143" cy="2503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53646" y="4199068"/>
            <a:ext cx="9144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54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Slide1.JPG"/>
          <p:cNvPicPr>
            <a:picLocks noChangeAspect="1"/>
          </p:cNvPicPr>
          <p:nvPr/>
        </p:nvPicPr>
        <p:blipFill>
          <a:blip r:embed="rId3" cstate="print"/>
          <a:srcRect/>
          <a:stretch>
            <a:fillRect/>
          </a:stretch>
        </p:blipFill>
        <p:spPr bwMode="auto">
          <a:xfrm>
            <a:off x="457199" y="3019754"/>
            <a:ext cx="3427005" cy="3838245"/>
          </a:xfrm>
          <a:prstGeom prst="rect">
            <a:avLst/>
          </a:prstGeom>
          <a:noFill/>
          <a:ln w="9525">
            <a:noFill/>
            <a:miter lim="800000"/>
            <a:headEnd/>
            <a:tailEnd/>
          </a:ln>
        </p:spPr>
      </p:pic>
      <p:sp>
        <p:nvSpPr>
          <p:cNvPr id="4" name="Rectangle 3"/>
          <p:cNvSpPr/>
          <p:nvPr/>
        </p:nvSpPr>
        <p:spPr>
          <a:xfrm>
            <a:off x="186409" y="3544"/>
            <a:ext cx="8874192"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UPPER RESPIRATORY TRACT</a:t>
            </a:r>
          </a:p>
        </p:txBody>
      </p:sp>
      <p:sp>
        <p:nvSpPr>
          <p:cNvPr id="6" name="TextBox 5"/>
          <p:cNvSpPr txBox="1"/>
          <p:nvPr/>
        </p:nvSpPr>
        <p:spPr>
          <a:xfrm>
            <a:off x="0" y="1203873"/>
            <a:ext cx="9010506" cy="1815882"/>
          </a:xfrm>
          <a:prstGeom prst="rect">
            <a:avLst/>
          </a:prstGeom>
          <a:noFill/>
        </p:spPr>
        <p:txBody>
          <a:bodyPr wrap="square" rtlCol="0">
            <a:spAutoFit/>
          </a:bodyPr>
          <a:lstStyle/>
          <a:p>
            <a:r>
              <a:rPr lang="en-US" sz="1600" b="1" dirty="0">
                <a:solidFill>
                  <a:schemeClr val="accent2">
                    <a:lumMod val="75000"/>
                  </a:schemeClr>
                </a:solidFill>
                <a:latin typeface="Times New Roman" pitchFamily="18" charset="0"/>
                <a:cs typeface="Times New Roman" pitchFamily="18" charset="0"/>
              </a:rPr>
              <a:t>The major function of the respiratory system is gas exchange.  To accomplish this, the lungs contain numerous air-filled sacs called alveoli; each surrounded by a thin layer of well-vascularized connective tissue.  </a:t>
            </a:r>
          </a:p>
          <a:p>
            <a:r>
              <a:rPr lang="en-US" sz="1600" b="1" dirty="0">
                <a:solidFill>
                  <a:schemeClr val="accent2">
                    <a:lumMod val="75000"/>
                  </a:schemeClr>
                </a:solidFill>
                <a:latin typeface="Times New Roman" pitchFamily="18" charset="0"/>
                <a:cs typeface="Times New Roman" pitchFamily="18" charset="0"/>
              </a:rPr>
              <a:t>Because O</a:t>
            </a:r>
            <a:r>
              <a:rPr lang="en-US" sz="1600" b="1" baseline="-25000" dirty="0">
                <a:solidFill>
                  <a:schemeClr val="accent2">
                    <a:lumMod val="75000"/>
                  </a:schemeClr>
                </a:solidFill>
                <a:latin typeface="Times New Roman" pitchFamily="18" charset="0"/>
                <a:cs typeface="Times New Roman" pitchFamily="18" charset="0"/>
              </a:rPr>
              <a:t>2</a:t>
            </a:r>
            <a:r>
              <a:rPr lang="en-US" sz="1600" b="1" dirty="0">
                <a:solidFill>
                  <a:schemeClr val="accent2">
                    <a:lumMod val="75000"/>
                  </a:schemeClr>
                </a:solidFill>
                <a:latin typeface="Times New Roman" pitchFamily="18" charset="0"/>
                <a:cs typeface="Times New Roman" pitchFamily="18" charset="0"/>
              </a:rPr>
              <a:t> and CO</a:t>
            </a:r>
            <a:r>
              <a:rPr lang="en-US" sz="1600" b="1" baseline="-25000" dirty="0">
                <a:solidFill>
                  <a:schemeClr val="accent2">
                    <a:lumMod val="75000"/>
                  </a:schemeClr>
                </a:solidFill>
                <a:latin typeface="Times New Roman" pitchFamily="18" charset="0"/>
                <a:cs typeface="Times New Roman" pitchFamily="18" charset="0"/>
              </a:rPr>
              <a:t>2</a:t>
            </a:r>
            <a:r>
              <a:rPr lang="en-US" sz="1600" b="1" dirty="0">
                <a:solidFill>
                  <a:schemeClr val="accent2">
                    <a:lumMod val="75000"/>
                  </a:schemeClr>
                </a:solidFill>
                <a:latin typeface="Times New Roman" pitchFamily="18" charset="0"/>
                <a:cs typeface="Times New Roman" pitchFamily="18" charset="0"/>
              </a:rPr>
              <a:t> are small and hydrophobic, movement of gas molecules across the alveolar barrier into the bloodstream is accomplished by diffusion.  Diffusion is maximized when the distance traveled by the diffusing molecules is small.  To achieve this goal, the inner lining of the alveoli is simple squamous (alveolar epithelial cell, we will look at alveoli in detail in the next module).</a:t>
            </a:r>
          </a:p>
        </p:txBody>
      </p:sp>
      <p:pic>
        <p:nvPicPr>
          <p:cNvPr id="10" name="Picture 9" descr="Slide11.JPG"/>
          <p:cNvPicPr>
            <a:picLocks noChangeAspect="1"/>
          </p:cNvPicPr>
          <p:nvPr/>
        </p:nvPicPr>
        <p:blipFill rotWithShape="1">
          <a:blip r:embed="rId4">
            <a:extLst>
              <a:ext uri="{28A0092B-C50C-407E-A947-70E740481C1C}">
                <a14:useLocalDpi xmlns:a14="http://schemas.microsoft.com/office/drawing/2010/main" val="0"/>
              </a:ext>
            </a:extLst>
          </a:blip>
          <a:srcRect t="41611" r="29623"/>
          <a:stretch/>
        </p:blipFill>
        <p:spPr bwMode="auto">
          <a:xfrm>
            <a:off x="4114800" y="3030641"/>
            <a:ext cx="4574408" cy="383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044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My Documents\GROSS ANATOMY\Scans - Clemente, 4th. ed\Clemente909 - Larynx - midsagittal section.jpg"/>
          <p:cNvPicPr>
            <a:picLocks noChangeAspect="1" noChangeArrowheads="1"/>
          </p:cNvPicPr>
          <p:nvPr/>
        </p:nvPicPr>
        <p:blipFill>
          <a:blip r:embed="rId2">
            <a:extLst>
              <a:ext uri="{28A0092B-C50C-407E-A947-70E740481C1C}">
                <a14:useLocalDpi xmlns:a14="http://schemas.microsoft.com/office/drawing/2010/main" val="0"/>
              </a:ext>
            </a:extLst>
          </a:blip>
          <a:srcRect r="1384"/>
          <a:stretch>
            <a:fillRect/>
          </a:stretch>
        </p:blipFill>
        <p:spPr bwMode="auto">
          <a:xfrm>
            <a:off x="381000" y="1938628"/>
            <a:ext cx="6019800" cy="4638771"/>
          </a:xfrm>
          <a:prstGeom prst="rect">
            <a:avLst/>
          </a:prstGeom>
          <a:noFill/>
          <a:extLst>
            <a:ext uri="{909E8E84-426E-40DD-AFC4-6F175D3DCCD1}">
              <a14:hiddenFill xmlns:a14="http://schemas.microsoft.com/office/drawing/2010/main">
                <a:solidFill>
                  <a:srgbClr val="FFFFFF"/>
                </a:solidFill>
              </a14:hiddenFill>
            </a:ext>
          </a:extLst>
        </p:spPr>
      </p:pic>
      <p:sp>
        <p:nvSpPr>
          <p:cNvPr id="6153" name="Text Box 9"/>
          <p:cNvSpPr txBox="1">
            <a:spLocks noChangeArrowheads="1"/>
          </p:cNvSpPr>
          <p:nvPr/>
        </p:nvSpPr>
        <p:spPr bwMode="auto">
          <a:xfrm>
            <a:off x="5345575" y="6158299"/>
            <a:ext cx="1055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Clemente 909</a:t>
            </a:r>
          </a:p>
        </p:txBody>
      </p:sp>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186409" y="649875"/>
            <a:ext cx="8728991" cy="1200329"/>
          </a:xfrm>
          <a:prstGeom prst="rect">
            <a:avLst/>
          </a:prstGeom>
          <a:noFill/>
        </p:spPr>
        <p:txBody>
          <a:bodyPr wrap="square" rtlCol="0">
            <a:spAutoFit/>
          </a:bodyPr>
          <a:lstStyle/>
          <a:p>
            <a:r>
              <a:rPr lang="en-US" b="1" dirty="0">
                <a:solidFill>
                  <a:schemeClr val="accent6">
                    <a:lumMod val="50000"/>
                  </a:schemeClr>
                </a:solidFill>
              </a:rPr>
              <a:t>This is a sagittal section through the larynx, anterior is to the left, the esophagus (not shown) is to the right.  Note:</a:t>
            </a:r>
          </a:p>
          <a:p>
            <a:r>
              <a:rPr lang="en-US" b="1" dirty="0">
                <a:solidFill>
                  <a:schemeClr val="accent6">
                    <a:lumMod val="50000"/>
                  </a:schemeClr>
                </a:solidFill>
              </a:rPr>
              <a:t>	</a:t>
            </a:r>
            <a:r>
              <a:rPr lang="en-US" b="1" dirty="0">
                <a:solidFill>
                  <a:schemeClr val="accent6">
                    <a:lumMod val="75000"/>
                  </a:schemeClr>
                </a:solidFill>
              </a:rPr>
              <a:t>hyoid bone 		epiglottis		vestibular fold	vocal fold		laryngeal ventricle		thyroid cartilage	cricoid cartilage	</a:t>
            </a:r>
          </a:p>
        </p:txBody>
      </p:sp>
      <p:cxnSp>
        <p:nvCxnSpPr>
          <p:cNvPr id="3" name="Straight Connector 2"/>
          <p:cNvCxnSpPr/>
          <p:nvPr/>
        </p:nvCxnSpPr>
        <p:spPr>
          <a:xfrm>
            <a:off x="2971800" y="2590800"/>
            <a:ext cx="520700" cy="30353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00800" y="2286000"/>
            <a:ext cx="2514600" cy="1477328"/>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The next drawing and the digital slide are coronal sections, similar to that represented by the dotted yellow line</a:t>
            </a:r>
            <a:r>
              <a:rPr lang="en-US" dirty="0">
                <a:solidFill>
                  <a:schemeClr val="accent3">
                    <a:lumMod val="50000"/>
                  </a:schemeClr>
                </a:solidFill>
              </a:rPr>
              <a:t>.</a:t>
            </a:r>
          </a:p>
        </p:txBody>
      </p:sp>
      <p:sp>
        <p:nvSpPr>
          <p:cNvPr id="8" name="Rectangle 7"/>
          <p:cNvSpPr/>
          <p:nvPr/>
        </p:nvSpPr>
        <p:spPr>
          <a:xfrm>
            <a:off x="3886201" y="2231571"/>
            <a:ext cx="1328056" cy="3156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9715" y="2775857"/>
            <a:ext cx="9144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36915" y="4909457"/>
            <a:ext cx="914400" cy="2394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57944" y="4604657"/>
            <a:ext cx="1251856"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64772" y="4299857"/>
            <a:ext cx="9144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7943" y="4005943"/>
            <a:ext cx="1077685"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82487" y="5442857"/>
            <a:ext cx="9144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202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P:\My Documents\GROSS ANATOMY\Scans - Clemente, 4th. ed\Clemente908 - Larynx - compart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05000"/>
            <a:ext cx="7198872" cy="4827798"/>
          </a:xfrm>
          <a:prstGeom prst="rect">
            <a:avLst/>
          </a:prstGeom>
          <a:noFill/>
          <a:extLst>
            <a:ext uri="{909E8E84-426E-40DD-AFC4-6F175D3DCCD1}">
              <a14:hiddenFill xmlns:a14="http://schemas.microsoft.com/office/drawing/2010/main">
                <a:solidFill>
                  <a:srgbClr val="FFFFFF"/>
                </a:solidFill>
              </a14:hiddenFill>
            </a:ext>
          </a:extLst>
        </p:spPr>
      </p:pic>
      <p:sp>
        <p:nvSpPr>
          <p:cNvPr id="6153" name="Text Box 9"/>
          <p:cNvSpPr txBox="1">
            <a:spLocks noChangeArrowheads="1"/>
          </p:cNvSpPr>
          <p:nvPr/>
        </p:nvSpPr>
        <p:spPr bwMode="auto">
          <a:xfrm>
            <a:off x="6181747" y="6215102"/>
            <a:ext cx="1055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Clemente 908</a:t>
            </a:r>
          </a:p>
        </p:txBody>
      </p:sp>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186409" y="649875"/>
            <a:ext cx="8728991" cy="1200329"/>
          </a:xfrm>
          <a:prstGeom prst="rect">
            <a:avLst/>
          </a:prstGeom>
          <a:noFill/>
        </p:spPr>
        <p:txBody>
          <a:bodyPr wrap="square" rtlCol="0">
            <a:spAutoFit/>
          </a:bodyPr>
          <a:lstStyle/>
          <a:p>
            <a:r>
              <a:rPr lang="en-US" b="1" dirty="0">
                <a:solidFill>
                  <a:schemeClr val="accent6">
                    <a:lumMod val="50000"/>
                  </a:schemeClr>
                </a:solidFill>
              </a:rPr>
              <a:t>Coronal section similar to the digital slide on the next screen.  Note:</a:t>
            </a:r>
          </a:p>
          <a:p>
            <a:r>
              <a:rPr lang="en-US" b="1" dirty="0">
                <a:solidFill>
                  <a:schemeClr val="accent6">
                    <a:lumMod val="50000"/>
                  </a:schemeClr>
                </a:solidFill>
              </a:rPr>
              <a:t>	</a:t>
            </a:r>
            <a:r>
              <a:rPr lang="en-US" b="1" dirty="0">
                <a:solidFill>
                  <a:schemeClr val="accent6">
                    <a:lumMod val="75000"/>
                  </a:schemeClr>
                </a:solidFill>
              </a:rPr>
              <a:t>epiglottis			hyoid bone		thyroid cartilage</a:t>
            </a:r>
          </a:p>
          <a:p>
            <a:r>
              <a:rPr lang="en-US" b="1" dirty="0">
                <a:solidFill>
                  <a:schemeClr val="accent6">
                    <a:lumMod val="75000"/>
                  </a:schemeClr>
                </a:solidFill>
              </a:rPr>
              <a:t>	cricoid cartilage		</a:t>
            </a:r>
            <a:r>
              <a:rPr lang="en-US" b="1" dirty="0" err="1">
                <a:solidFill>
                  <a:schemeClr val="accent6">
                    <a:lumMod val="75000"/>
                  </a:schemeClr>
                </a:solidFill>
              </a:rPr>
              <a:t>vocalis</a:t>
            </a:r>
            <a:r>
              <a:rPr lang="en-US" b="1" dirty="0">
                <a:solidFill>
                  <a:schemeClr val="accent6">
                    <a:lumMod val="75000"/>
                  </a:schemeClr>
                </a:solidFill>
              </a:rPr>
              <a:t> muscle		(other muscles)		vocal fold			laryngeal ventricle		vestibular fold</a:t>
            </a:r>
          </a:p>
        </p:txBody>
      </p:sp>
      <p:sp>
        <p:nvSpPr>
          <p:cNvPr id="6" name="Rectangle 5"/>
          <p:cNvSpPr/>
          <p:nvPr/>
        </p:nvSpPr>
        <p:spPr>
          <a:xfrm>
            <a:off x="1861457" y="2024743"/>
            <a:ext cx="1066799"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1" y="2340428"/>
            <a:ext cx="9144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1116" y="4245428"/>
            <a:ext cx="1360713" cy="2286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46914" y="3505199"/>
            <a:ext cx="957943" cy="2286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99460" y="4049486"/>
            <a:ext cx="979712" cy="1959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01346" y="3788228"/>
            <a:ext cx="696684" cy="2612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03514" y="5464628"/>
            <a:ext cx="936172" cy="2394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36626" y="4994878"/>
            <a:ext cx="839478" cy="2333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41257" y="1952685"/>
            <a:ext cx="1981200" cy="4524315"/>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Proper identification of structures of the larynx depends largely on </a:t>
            </a:r>
            <a:r>
              <a:rPr lang="en-US" b="1" i="1" dirty="0">
                <a:solidFill>
                  <a:schemeClr val="accent3">
                    <a:lumMod val="50000"/>
                  </a:schemeClr>
                </a:solidFill>
                <a:latin typeface="Tempus Sans ITC" pitchFamily="82" charset="0"/>
              </a:rPr>
              <a:t>position</a:t>
            </a:r>
            <a:r>
              <a:rPr lang="en-US" b="1" dirty="0">
                <a:solidFill>
                  <a:schemeClr val="accent3">
                    <a:lumMod val="50000"/>
                  </a:schemeClr>
                </a:solidFill>
                <a:latin typeface="Tempus Sans ITC" pitchFamily="82" charset="0"/>
              </a:rPr>
              <a:t>.  If you are at all confused about the orientation of this drawing, you’ll have a tough time, so I suggest you go back and review the last few slides before proceeding. </a:t>
            </a:r>
            <a:endParaRPr lang="en-US" dirty="0">
              <a:solidFill>
                <a:schemeClr val="accent3">
                  <a:lumMod val="50000"/>
                </a:schemeClr>
              </a:solidFill>
            </a:endParaRPr>
          </a:p>
        </p:txBody>
      </p:sp>
    </p:spTree>
    <p:extLst>
      <p:ext uri="{BB962C8B-B14F-4D97-AF65-F5344CB8AC3E}">
        <p14:creationId xmlns:p14="http://schemas.microsoft.com/office/powerpoint/2010/main" val="17397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P:\My Documents\GROSS ANATOMY\Scans - Clemente, 4th. ed\Clemente908 - Larynx - compartm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9279" y="1279062"/>
            <a:ext cx="1971321" cy="13220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186409" y="649875"/>
            <a:ext cx="8728991" cy="923330"/>
          </a:xfrm>
          <a:prstGeom prst="rect">
            <a:avLst/>
          </a:prstGeom>
          <a:noFill/>
        </p:spPr>
        <p:txBody>
          <a:bodyPr wrap="square" rtlCol="0">
            <a:spAutoFit/>
          </a:bodyPr>
          <a:lstStyle/>
          <a:p>
            <a:r>
              <a:rPr lang="en-US" b="1" dirty="0">
                <a:solidFill>
                  <a:schemeClr val="accent6">
                    <a:lumMod val="50000"/>
                  </a:schemeClr>
                </a:solidFill>
              </a:rPr>
              <a:t>Our main slide of the larynx is a coronal section, similar to the view in the drawing on the previous slide.   The hyoid bone is not visible on this slide.  The thyroid gland is included, and is indicated at the bottom.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210"/>
          <a:stretch/>
        </p:blipFill>
        <p:spPr>
          <a:xfrm>
            <a:off x="76200" y="1598184"/>
            <a:ext cx="6900191" cy="5183616"/>
          </a:xfrm>
          <a:prstGeom prst="rect">
            <a:avLst/>
          </a:prstGeom>
        </p:spPr>
      </p:pic>
      <p:sp>
        <p:nvSpPr>
          <p:cNvPr id="7" name="TextBox 6"/>
          <p:cNvSpPr txBox="1"/>
          <p:nvPr/>
        </p:nvSpPr>
        <p:spPr>
          <a:xfrm>
            <a:off x="3313866" y="1872960"/>
            <a:ext cx="1254876" cy="369332"/>
          </a:xfrm>
          <a:prstGeom prst="rect">
            <a:avLst/>
          </a:prstGeom>
          <a:noFill/>
        </p:spPr>
        <p:txBody>
          <a:bodyPr wrap="square" rtlCol="0">
            <a:spAutoFit/>
          </a:bodyPr>
          <a:lstStyle/>
          <a:p>
            <a:r>
              <a:rPr lang="en-US" b="1" dirty="0"/>
              <a:t>epiglottis</a:t>
            </a:r>
          </a:p>
        </p:txBody>
      </p:sp>
      <p:sp>
        <p:nvSpPr>
          <p:cNvPr id="8" name="TextBox 7"/>
          <p:cNvSpPr txBox="1"/>
          <p:nvPr/>
        </p:nvSpPr>
        <p:spPr>
          <a:xfrm rot="18312815">
            <a:off x="5257714" y="3346763"/>
            <a:ext cx="1254876" cy="276999"/>
          </a:xfrm>
          <a:prstGeom prst="rect">
            <a:avLst/>
          </a:prstGeom>
          <a:noFill/>
        </p:spPr>
        <p:txBody>
          <a:bodyPr wrap="square" rtlCol="0">
            <a:spAutoFit/>
          </a:bodyPr>
          <a:lstStyle/>
          <a:p>
            <a:r>
              <a:rPr lang="en-US" sz="1200" b="1" dirty="0"/>
              <a:t>Thyroid cartilage</a:t>
            </a:r>
          </a:p>
        </p:txBody>
      </p:sp>
      <p:sp>
        <p:nvSpPr>
          <p:cNvPr id="9" name="TextBox 8"/>
          <p:cNvSpPr txBox="1"/>
          <p:nvPr/>
        </p:nvSpPr>
        <p:spPr>
          <a:xfrm rot="4054217">
            <a:off x="922264" y="3230581"/>
            <a:ext cx="1254876" cy="276999"/>
          </a:xfrm>
          <a:prstGeom prst="rect">
            <a:avLst/>
          </a:prstGeom>
          <a:noFill/>
        </p:spPr>
        <p:txBody>
          <a:bodyPr wrap="square" rtlCol="0">
            <a:spAutoFit/>
          </a:bodyPr>
          <a:lstStyle/>
          <a:p>
            <a:r>
              <a:rPr lang="en-US" sz="1200" b="1" dirty="0"/>
              <a:t>Thyroid cartilage</a:t>
            </a:r>
          </a:p>
        </p:txBody>
      </p:sp>
      <p:sp>
        <p:nvSpPr>
          <p:cNvPr id="12" name="TextBox 11"/>
          <p:cNvSpPr txBox="1"/>
          <p:nvPr/>
        </p:nvSpPr>
        <p:spPr>
          <a:xfrm rot="4569610">
            <a:off x="4403340" y="4687716"/>
            <a:ext cx="972085" cy="461665"/>
          </a:xfrm>
          <a:prstGeom prst="rect">
            <a:avLst/>
          </a:prstGeom>
          <a:noFill/>
        </p:spPr>
        <p:txBody>
          <a:bodyPr wrap="square" rtlCol="0">
            <a:spAutoFit/>
          </a:bodyPr>
          <a:lstStyle/>
          <a:p>
            <a:r>
              <a:rPr lang="en-US" sz="1200" b="1" dirty="0"/>
              <a:t>Cricoid cartilage</a:t>
            </a:r>
          </a:p>
        </p:txBody>
      </p:sp>
      <p:sp>
        <p:nvSpPr>
          <p:cNvPr id="13" name="TextBox 12"/>
          <p:cNvSpPr txBox="1"/>
          <p:nvPr/>
        </p:nvSpPr>
        <p:spPr>
          <a:xfrm rot="16755720">
            <a:off x="1943055" y="4775227"/>
            <a:ext cx="815605" cy="461665"/>
          </a:xfrm>
          <a:prstGeom prst="rect">
            <a:avLst/>
          </a:prstGeom>
          <a:noFill/>
        </p:spPr>
        <p:txBody>
          <a:bodyPr wrap="square" rtlCol="0">
            <a:spAutoFit/>
          </a:bodyPr>
          <a:lstStyle/>
          <a:p>
            <a:r>
              <a:rPr lang="en-US" sz="1200" b="1" dirty="0"/>
              <a:t>Cricoid cartilage</a:t>
            </a:r>
          </a:p>
        </p:txBody>
      </p:sp>
      <p:sp>
        <p:nvSpPr>
          <p:cNvPr id="14" name="TextBox 13"/>
          <p:cNvSpPr txBox="1"/>
          <p:nvPr/>
        </p:nvSpPr>
        <p:spPr>
          <a:xfrm>
            <a:off x="7065331" y="2907432"/>
            <a:ext cx="2019215" cy="3139321"/>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This specimen was taken from an infant, so the tissues are not very well developed.  As I mentioned, position is a key component in identification of structures on this slide.</a:t>
            </a:r>
            <a:endParaRPr lang="en-US" dirty="0">
              <a:solidFill>
                <a:schemeClr val="accent3">
                  <a:lumMod val="50000"/>
                </a:schemeClr>
              </a:solidFill>
            </a:endParaRPr>
          </a:p>
        </p:txBody>
      </p:sp>
      <p:sp>
        <p:nvSpPr>
          <p:cNvPr id="15" name="TextBox 14"/>
          <p:cNvSpPr txBox="1"/>
          <p:nvPr/>
        </p:nvSpPr>
        <p:spPr>
          <a:xfrm rot="4054217">
            <a:off x="1784539" y="3326351"/>
            <a:ext cx="935773" cy="461665"/>
          </a:xfrm>
          <a:prstGeom prst="rect">
            <a:avLst/>
          </a:prstGeom>
          <a:noFill/>
        </p:spPr>
        <p:txBody>
          <a:bodyPr wrap="square" rtlCol="0">
            <a:spAutoFit/>
          </a:bodyPr>
          <a:lstStyle/>
          <a:p>
            <a:r>
              <a:rPr lang="en-US" sz="1200" b="1" dirty="0"/>
              <a:t>Skeletal muscle</a:t>
            </a:r>
          </a:p>
        </p:txBody>
      </p:sp>
      <p:sp>
        <p:nvSpPr>
          <p:cNvPr id="16" name="TextBox 15"/>
          <p:cNvSpPr txBox="1"/>
          <p:nvPr/>
        </p:nvSpPr>
        <p:spPr>
          <a:xfrm rot="4054217">
            <a:off x="533604" y="3326352"/>
            <a:ext cx="935773" cy="461665"/>
          </a:xfrm>
          <a:prstGeom prst="rect">
            <a:avLst/>
          </a:prstGeom>
          <a:noFill/>
        </p:spPr>
        <p:txBody>
          <a:bodyPr wrap="square" rtlCol="0">
            <a:spAutoFit/>
          </a:bodyPr>
          <a:lstStyle/>
          <a:p>
            <a:r>
              <a:rPr lang="en-US" sz="1200" b="1" dirty="0"/>
              <a:t>Skeletal muscle</a:t>
            </a:r>
          </a:p>
        </p:txBody>
      </p:sp>
      <p:sp>
        <p:nvSpPr>
          <p:cNvPr id="17" name="TextBox 16"/>
          <p:cNvSpPr txBox="1"/>
          <p:nvPr/>
        </p:nvSpPr>
        <p:spPr>
          <a:xfrm rot="18256891">
            <a:off x="4407476" y="3333995"/>
            <a:ext cx="963812" cy="461665"/>
          </a:xfrm>
          <a:prstGeom prst="rect">
            <a:avLst/>
          </a:prstGeom>
          <a:noFill/>
        </p:spPr>
        <p:txBody>
          <a:bodyPr wrap="square" rtlCol="0">
            <a:spAutoFit/>
          </a:bodyPr>
          <a:lstStyle/>
          <a:p>
            <a:r>
              <a:rPr lang="en-US" sz="1200" b="1" dirty="0"/>
              <a:t>Skeletal muscle</a:t>
            </a:r>
          </a:p>
        </p:txBody>
      </p:sp>
      <p:sp>
        <p:nvSpPr>
          <p:cNvPr id="18" name="TextBox 17"/>
          <p:cNvSpPr txBox="1"/>
          <p:nvPr/>
        </p:nvSpPr>
        <p:spPr>
          <a:xfrm rot="17964241">
            <a:off x="5961646" y="3598706"/>
            <a:ext cx="796917" cy="461665"/>
          </a:xfrm>
          <a:prstGeom prst="rect">
            <a:avLst/>
          </a:prstGeom>
          <a:noFill/>
        </p:spPr>
        <p:txBody>
          <a:bodyPr wrap="square" rtlCol="0">
            <a:spAutoFit/>
          </a:bodyPr>
          <a:lstStyle/>
          <a:p>
            <a:r>
              <a:rPr lang="en-US" sz="1200" b="1" dirty="0"/>
              <a:t>Skeletal muscle</a:t>
            </a:r>
          </a:p>
        </p:txBody>
      </p:sp>
      <p:sp>
        <p:nvSpPr>
          <p:cNvPr id="19" name="TextBox 18"/>
          <p:cNvSpPr txBox="1"/>
          <p:nvPr/>
        </p:nvSpPr>
        <p:spPr>
          <a:xfrm>
            <a:off x="5408466" y="5865603"/>
            <a:ext cx="796917" cy="461665"/>
          </a:xfrm>
          <a:prstGeom prst="rect">
            <a:avLst/>
          </a:prstGeom>
          <a:noFill/>
        </p:spPr>
        <p:txBody>
          <a:bodyPr wrap="square" rtlCol="0">
            <a:spAutoFit/>
          </a:bodyPr>
          <a:lstStyle/>
          <a:p>
            <a:r>
              <a:rPr lang="en-US" sz="1200" b="1" dirty="0"/>
              <a:t>Thyroid gland</a:t>
            </a:r>
          </a:p>
        </p:txBody>
      </p:sp>
      <p:sp>
        <p:nvSpPr>
          <p:cNvPr id="20" name="TextBox 19"/>
          <p:cNvSpPr txBox="1"/>
          <p:nvPr/>
        </p:nvSpPr>
        <p:spPr>
          <a:xfrm>
            <a:off x="3005531" y="2892778"/>
            <a:ext cx="935773" cy="276999"/>
          </a:xfrm>
          <a:prstGeom prst="rect">
            <a:avLst/>
          </a:prstGeom>
          <a:noFill/>
        </p:spPr>
        <p:txBody>
          <a:bodyPr wrap="square" rtlCol="0">
            <a:spAutoFit/>
          </a:bodyPr>
          <a:lstStyle/>
          <a:p>
            <a:r>
              <a:rPr lang="en-US" sz="1200" b="1" dirty="0"/>
              <a:t>Lumen / air</a:t>
            </a:r>
          </a:p>
        </p:txBody>
      </p:sp>
    </p:spTree>
    <p:extLst>
      <p:ext uri="{BB962C8B-B14F-4D97-AF65-F5344CB8AC3E}">
        <p14:creationId xmlns:p14="http://schemas.microsoft.com/office/powerpoint/2010/main" val="644627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96206"/>
            <a:ext cx="6636628" cy="5579267"/>
          </a:xfrm>
          <a:prstGeom prst="rect">
            <a:avLst/>
          </a:prstGeom>
        </p:spPr>
      </p:pic>
      <p:pic>
        <p:nvPicPr>
          <p:cNvPr id="6147" name="Picture 3" descr="P:\My Documents\GROSS ANATOMY\Scans - Clemente, 4th. ed\Clemente908 - Larynx - compartme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769" y="1066800"/>
            <a:ext cx="2287831" cy="15342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76200" y="533400"/>
            <a:ext cx="8728991" cy="646331"/>
          </a:xfrm>
          <a:prstGeom prst="rect">
            <a:avLst/>
          </a:prstGeom>
          <a:noFill/>
        </p:spPr>
        <p:txBody>
          <a:bodyPr wrap="square" rtlCol="0">
            <a:spAutoFit/>
          </a:bodyPr>
          <a:lstStyle/>
          <a:p>
            <a:r>
              <a:rPr lang="en-US" b="1" dirty="0">
                <a:solidFill>
                  <a:schemeClr val="accent6">
                    <a:lumMod val="50000"/>
                  </a:schemeClr>
                </a:solidFill>
              </a:rPr>
              <a:t>A slightly magnified view shows the </a:t>
            </a:r>
            <a:r>
              <a:rPr lang="en-US" b="1" dirty="0">
                <a:solidFill>
                  <a:schemeClr val="accent6">
                    <a:lumMod val="75000"/>
                  </a:schemeClr>
                </a:solidFill>
              </a:rPr>
              <a:t>vestibular</a:t>
            </a:r>
            <a:r>
              <a:rPr lang="en-US" b="1" dirty="0">
                <a:solidFill>
                  <a:schemeClr val="accent6">
                    <a:lumMod val="50000"/>
                  </a:schemeClr>
                </a:solidFill>
              </a:rPr>
              <a:t> (</a:t>
            </a:r>
            <a:r>
              <a:rPr lang="en-US" b="1" dirty="0">
                <a:solidFill>
                  <a:schemeClr val="accent6">
                    <a:lumMod val="75000"/>
                  </a:schemeClr>
                </a:solidFill>
              </a:rPr>
              <a:t>ventricular</a:t>
            </a:r>
            <a:r>
              <a:rPr lang="en-US" b="1" dirty="0">
                <a:solidFill>
                  <a:schemeClr val="accent6">
                    <a:lumMod val="50000"/>
                  </a:schemeClr>
                </a:solidFill>
              </a:rPr>
              <a:t>, </a:t>
            </a:r>
            <a:r>
              <a:rPr lang="en-US" b="1" dirty="0">
                <a:solidFill>
                  <a:schemeClr val="accent6">
                    <a:lumMod val="75000"/>
                  </a:schemeClr>
                </a:solidFill>
              </a:rPr>
              <a:t>false</a:t>
            </a:r>
            <a:r>
              <a:rPr lang="en-US" b="1" dirty="0">
                <a:solidFill>
                  <a:schemeClr val="accent6">
                    <a:lumMod val="50000"/>
                  </a:schemeClr>
                </a:solidFill>
              </a:rPr>
              <a:t>) </a:t>
            </a:r>
            <a:r>
              <a:rPr lang="en-US" b="1" dirty="0">
                <a:solidFill>
                  <a:schemeClr val="accent6">
                    <a:lumMod val="75000"/>
                  </a:schemeClr>
                </a:solidFill>
              </a:rPr>
              <a:t>vocal folds</a:t>
            </a:r>
            <a:r>
              <a:rPr lang="en-US" b="1" dirty="0">
                <a:solidFill>
                  <a:schemeClr val="accent6">
                    <a:lumMod val="50000"/>
                  </a:schemeClr>
                </a:solidFill>
              </a:rPr>
              <a:t> and (</a:t>
            </a:r>
            <a:r>
              <a:rPr lang="en-US" b="1" dirty="0">
                <a:solidFill>
                  <a:schemeClr val="accent6">
                    <a:lumMod val="75000"/>
                  </a:schemeClr>
                </a:solidFill>
              </a:rPr>
              <a:t>true</a:t>
            </a:r>
            <a:r>
              <a:rPr lang="en-US" b="1" dirty="0">
                <a:solidFill>
                  <a:schemeClr val="accent6">
                    <a:lumMod val="50000"/>
                  </a:schemeClr>
                </a:solidFill>
              </a:rPr>
              <a:t>) </a:t>
            </a:r>
            <a:r>
              <a:rPr lang="en-US" b="1" dirty="0">
                <a:solidFill>
                  <a:schemeClr val="accent6">
                    <a:lumMod val="75000"/>
                  </a:schemeClr>
                </a:solidFill>
              </a:rPr>
              <a:t>vocal folds</a:t>
            </a:r>
            <a:r>
              <a:rPr lang="en-US" b="1" dirty="0">
                <a:solidFill>
                  <a:schemeClr val="accent6">
                    <a:lumMod val="50000"/>
                  </a:schemeClr>
                </a:solidFill>
              </a:rPr>
              <a:t>.  The </a:t>
            </a:r>
            <a:r>
              <a:rPr lang="en-US" b="1" dirty="0">
                <a:solidFill>
                  <a:schemeClr val="accent6">
                    <a:lumMod val="75000"/>
                  </a:schemeClr>
                </a:solidFill>
              </a:rPr>
              <a:t>laryngeal ventricle </a:t>
            </a:r>
            <a:r>
              <a:rPr lang="en-US" b="1" dirty="0">
                <a:solidFill>
                  <a:schemeClr val="accent6">
                    <a:lumMod val="50000"/>
                  </a:schemeClr>
                </a:solidFill>
              </a:rPr>
              <a:t>is the space between the two folds (arrows). </a:t>
            </a:r>
          </a:p>
        </p:txBody>
      </p:sp>
      <p:sp>
        <p:nvSpPr>
          <p:cNvPr id="7" name="TextBox 6"/>
          <p:cNvSpPr txBox="1"/>
          <p:nvPr/>
        </p:nvSpPr>
        <p:spPr>
          <a:xfrm>
            <a:off x="3329706" y="1447800"/>
            <a:ext cx="1254876" cy="369332"/>
          </a:xfrm>
          <a:prstGeom prst="rect">
            <a:avLst/>
          </a:prstGeom>
          <a:noFill/>
        </p:spPr>
        <p:txBody>
          <a:bodyPr wrap="square" rtlCol="0">
            <a:spAutoFit/>
          </a:bodyPr>
          <a:lstStyle/>
          <a:p>
            <a:r>
              <a:rPr lang="en-US" b="1" dirty="0"/>
              <a:t>epiglottis</a:t>
            </a:r>
          </a:p>
        </p:txBody>
      </p:sp>
      <p:sp>
        <p:nvSpPr>
          <p:cNvPr id="12" name="TextBox 11"/>
          <p:cNvSpPr txBox="1"/>
          <p:nvPr/>
        </p:nvSpPr>
        <p:spPr>
          <a:xfrm>
            <a:off x="4114800" y="3722633"/>
            <a:ext cx="1768861" cy="461665"/>
          </a:xfrm>
          <a:prstGeom prst="rect">
            <a:avLst/>
          </a:prstGeom>
          <a:noFill/>
        </p:spPr>
        <p:txBody>
          <a:bodyPr wrap="square" rtlCol="0">
            <a:spAutoFit/>
          </a:bodyPr>
          <a:lstStyle/>
          <a:p>
            <a:r>
              <a:rPr lang="en-US" sz="1200" b="1" dirty="0"/>
              <a:t>vestibular (ventricular, false) vocal fold</a:t>
            </a:r>
          </a:p>
        </p:txBody>
      </p:sp>
      <p:sp>
        <p:nvSpPr>
          <p:cNvPr id="14" name="TextBox 13"/>
          <p:cNvSpPr txBox="1"/>
          <p:nvPr/>
        </p:nvSpPr>
        <p:spPr>
          <a:xfrm>
            <a:off x="6772769" y="2897493"/>
            <a:ext cx="2287832" cy="3416320"/>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Remember this is a coronal section, so the folds are cut in cross section.  </a:t>
            </a:r>
          </a:p>
          <a:p>
            <a:endParaRPr lang="en-US" b="1" dirty="0">
              <a:solidFill>
                <a:schemeClr val="accent3">
                  <a:lumMod val="50000"/>
                </a:schemeClr>
              </a:solidFill>
              <a:latin typeface="Tempus Sans ITC" pitchFamily="82" charset="0"/>
            </a:endParaRPr>
          </a:p>
          <a:p>
            <a:r>
              <a:rPr lang="en-US" b="1" dirty="0">
                <a:solidFill>
                  <a:schemeClr val="accent3">
                    <a:lumMod val="50000"/>
                  </a:schemeClr>
                </a:solidFill>
                <a:latin typeface="Tempus Sans ITC" pitchFamily="82" charset="0"/>
              </a:rPr>
              <a:t>Also, remember that the folds include the epithelium and underlying connective tissue, including the vocal ligament.</a:t>
            </a:r>
            <a:endParaRPr lang="en-US" dirty="0">
              <a:solidFill>
                <a:schemeClr val="accent3">
                  <a:lumMod val="50000"/>
                </a:schemeClr>
              </a:solidFill>
            </a:endParaRPr>
          </a:p>
        </p:txBody>
      </p:sp>
      <p:sp>
        <p:nvSpPr>
          <p:cNvPr id="15" name="TextBox 14"/>
          <p:cNvSpPr txBox="1"/>
          <p:nvPr/>
        </p:nvSpPr>
        <p:spPr>
          <a:xfrm>
            <a:off x="2861819" y="3369097"/>
            <a:ext cx="935773" cy="276999"/>
          </a:xfrm>
          <a:prstGeom prst="rect">
            <a:avLst/>
          </a:prstGeom>
          <a:noFill/>
        </p:spPr>
        <p:txBody>
          <a:bodyPr wrap="square" rtlCol="0">
            <a:spAutoFit/>
          </a:bodyPr>
          <a:lstStyle/>
          <a:p>
            <a:r>
              <a:rPr lang="en-US" sz="1200" b="1" dirty="0"/>
              <a:t>Lumen / air</a:t>
            </a:r>
          </a:p>
        </p:txBody>
      </p:sp>
      <p:sp>
        <p:nvSpPr>
          <p:cNvPr id="17" name="TextBox 16"/>
          <p:cNvSpPr txBox="1"/>
          <p:nvPr/>
        </p:nvSpPr>
        <p:spPr>
          <a:xfrm>
            <a:off x="3785041" y="4513319"/>
            <a:ext cx="963812" cy="461665"/>
          </a:xfrm>
          <a:prstGeom prst="rect">
            <a:avLst/>
          </a:prstGeom>
          <a:noFill/>
        </p:spPr>
        <p:txBody>
          <a:bodyPr wrap="square" rtlCol="0">
            <a:spAutoFit/>
          </a:bodyPr>
          <a:lstStyle/>
          <a:p>
            <a:r>
              <a:rPr lang="en-US" sz="1200" b="1" dirty="0"/>
              <a:t>(true) vocal fold</a:t>
            </a:r>
          </a:p>
        </p:txBody>
      </p:sp>
      <p:cxnSp>
        <p:nvCxnSpPr>
          <p:cNvPr id="5" name="Straight Arrow Connector 4"/>
          <p:cNvCxnSpPr/>
          <p:nvPr/>
        </p:nvCxnSpPr>
        <p:spPr>
          <a:xfrm>
            <a:off x="1596949" y="3959280"/>
            <a:ext cx="0" cy="4558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805686" y="4437485"/>
            <a:ext cx="1445" cy="4725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14424" y="3956391"/>
            <a:ext cx="0" cy="4558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04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2250678"/>
            <a:ext cx="3714108" cy="369332"/>
          </a:xfrm>
          <a:prstGeom prst="rect">
            <a:avLst/>
          </a:prstGeom>
          <a:noFill/>
        </p:spPr>
        <p:txBody>
          <a:bodyPr wrap="square" rtlCol="0">
            <a:spAutoFit/>
          </a:bodyPr>
          <a:lstStyle/>
          <a:p>
            <a:r>
              <a:rPr lang="en-US" b="1" dirty="0">
                <a:hlinkClick r:id="rId3"/>
              </a:rPr>
              <a:t>Video overviewing larynx – slide 36B</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219200" y="4724400"/>
            <a:ext cx="6477000" cy="2123658"/>
          </a:xfrm>
          <a:prstGeom prst="rect">
            <a:avLst/>
          </a:prstGeom>
          <a:noFill/>
        </p:spPr>
        <p:txBody>
          <a:bodyPr wrap="square" rtlCol="0">
            <a:spAutoFit/>
          </a:bodyPr>
          <a:lstStyle/>
          <a:p>
            <a:r>
              <a:rPr lang="en-US" dirty="0"/>
              <a:t>Link to </a:t>
            </a:r>
            <a:r>
              <a:rPr lang="en-US" u="sng" dirty="0">
                <a:hlinkClick r:id="rId4"/>
              </a:rPr>
              <a:t>SL 036B</a:t>
            </a:r>
            <a:endParaRPr lang="en-US"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Larynx</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Epiglottis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Thyroid cartilage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Cricoid cartilage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Skeletal muscle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Vestibular (ventricular, false) fold</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Vocal fold (true vocal fold)</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Laryngeal ventricle</a:t>
            </a:r>
          </a:p>
        </p:txBody>
      </p:sp>
    </p:spTree>
    <p:extLst>
      <p:ext uri="{BB962C8B-B14F-4D97-AF65-F5344CB8AC3E}">
        <p14:creationId xmlns:p14="http://schemas.microsoft.com/office/powerpoint/2010/main" val="1342820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444" y="1296207"/>
            <a:ext cx="6336073" cy="54855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311"/>
            <a:ext cx="2209800" cy="1857730"/>
          </a:xfrm>
          <a:prstGeom prst="rect">
            <a:avLst/>
          </a:prstGeom>
        </p:spPr>
      </p:pic>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76200" y="533400"/>
            <a:ext cx="8728991" cy="646331"/>
          </a:xfrm>
          <a:prstGeom prst="rect">
            <a:avLst/>
          </a:prstGeom>
          <a:noFill/>
        </p:spPr>
        <p:txBody>
          <a:bodyPr wrap="square" rtlCol="0">
            <a:spAutoFit/>
          </a:bodyPr>
          <a:lstStyle/>
          <a:p>
            <a:r>
              <a:rPr lang="en-US" b="1" dirty="0">
                <a:solidFill>
                  <a:schemeClr val="accent6">
                    <a:lumMod val="50000"/>
                  </a:schemeClr>
                </a:solidFill>
              </a:rPr>
              <a:t>Looking in more detail at the laryngeal folds, you can see that the false vocal fold contains numerous glands, while the true vocal fold is devoid of glands. </a:t>
            </a:r>
          </a:p>
        </p:txBody>
      </p:sp>
      <p:sp>
        <p:nvSpPr>
          <p:cNvPr id="12" name="TextBox 11"/>
          <p:cNvSpPr txBox="1"/>
          <p:nvPr/>
        </p:nvSpPr>
        <p:spPr>
          <a:xfrm>
            <a:off x="4038600" y="2918012"/>
            <a:ext cx="1981200" cy="523220"/>
          </a:xfrm>
          <a:prstGeom prst="rect">
            <a:avLst/>
          </a:prstGeom>
          <a:noFill/>
        </p:spPr>
        <p:txBody>
          <a:bodyPr wrap="square" rtlCol="0">
            <a:spAutoFit/>
          </a:bodyPr>
          <a:lstStyle/>
          <a:p>
            <a:r>
              <a:rPr lang="en-US" sz="1400" b="1" dirty="0"/>
              <a:t>vestibular (ventricular, false) vocal fold</a:t>
            </a:r>
          </a:p>
        </p:txBody>
      </p:sp>
      <p:sp>
        <p:nvSpPr>
          <p:cNvPr id="17" name="TextBox 16"/>
          <p:cNvSpPr txBox="1"/>
          <p:nvPr/>
        </p:nvSpPr>
        <p:spPr>
          <a:xfrm>
            <a:off x="3276600" y="4872568"/>
            <a:ext cx="963812" cy="523220"/>
          </a:xfrm>
          <a:prstGeom prst="rect">
            <a:avLst/>
          </a:prstGeom>
          <a:noFill/>
        </p:spPr>
        <p:txBody>
          <a:bodyPr wrap="square" rtlCol="0">
            <a:spAutoFit/>
          </a:bodyPr>
          <a:lstStyle/>
          <a:p>
            <a:r>
              <a:rPr lang="en-US" sz="1400" b="1" dirty="0"/>
              <a:t>(true) vocal fold</a:t>
            </a:r>
          </a:p>
        </p:txBody>
      </p:sp>
      <p:sp>
        <p:nvSpPr>
          <p:cNvPr id="16" name="Rectangle 15"/>
          <p:cNvSpPr/>
          <p:nvPr/>
        </p:nvSpPr>
        <p:spPr>
          <a:xfrm>
            <a:off x="1173928" y="2086984"/>
            <a:ext cx="578672" cy="40879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160065" y="2501153"/>
            <a:ext cx="1238890" cy="4233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40089" y="1258645"/>
            <a:ext cx="1992815" cy="83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285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067"/>
          <a:stretch/>
        </p:blipFill>
        <p:spPr>
          <a:xfrm>
            <a:off x="76200" y="1840393"/>
            <a:ext cx="6636628" cy="5017607"/>
          </a:xfrm>
          <a:prstGeom prst="rect">
            <a:avLst/>
          </a:prstGeom>
        </p:spPr>
      </p:pic>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76200" y="533400"/>
            <a:ext cx="8728991" cy="1200329"/>
          </a:xfrm>
          <a:prstGeom prst="rect">
            <a:avLst/>
          </a:prstGeom>
          <a:noFill/>
        </p:spPr>
        <p:txBody>
          <a:bodyPr wrap="square" rtlCol="0">
            <a:spAutoFit/>
          </a:bodyPr>
          <a:lstStyle/>
          <a:p>
            <a:r>
              <a:rPr lang="en-US" b="1" dirty="0">
                <a:solidFill>
                  <a:schemeClr val="accent6">
                    <a:lumMod val="50000"/>
                  </a:schemeClr>
                </a:solidFill>
              </a:rPr>
              <a:t>Another way to differentiate the false from the true vocal folds is by characterizing the epithelium covering the surface.  Most of the larynx is covered with respiratory epithelium (green arrows), including the false vocal fold and the laryngeal ventricle.  The tip of the true vocal fold is covered by stratified squamous epithelium (black arrows).</a:t>
            </a:r>
          </a:p>
        </p:txBody>
      </p:sp>
      <p:sp>
        <p:nvSpPr>
          <p:cNvPr id="7" name="TextBox 6"/>
          <p:cNvSpPr txBox="1"/>
          <p:nvPr/>
        </p:nvSpPr>
        <p:spPr>
          <a:xfrm>
            <a:off x="3329706" y="1991987"/>
            <a:ext cx="1254876" cy="369332"/>
          </a:xfrm>
          <a:prstGeom prst="rect">
            <a:avLst/>
          </a:prstGeom>
          <a:noFill/>
        </p:spPr>
        <p:txBody>
          <a:bodyPr wrap="square" rtlCol="0">
            <a:spAutoFit/>
          </a:bodyPr>
          <a:lstStyle/>
          <a:p>
            <a:r>
              <a:rPr lang="en-US" b="1" dirty="0"/>
              <a:t>epiglottis</a:t>
            </a:r>
          </a:p>
        </p:txBody>
      </p:sp>
      <p:sp>
        <p:nvSpPr>
          <p:cNvPr id="12" name="TextBox 11"/>
          <p:cNvSpPr txBox="1"/>
          <p:nvPr/>
        </p:nvSpPr>
        <p:spPr>
          <a:xfrm>
            <a:off x="4114800" y="4266820"/>
            <a:ext cx="1768861" cy="461665"/>
          </a:xfrm>
          <a:prstGeom prst="rect">
            <a:avLst/>
          </a:prstGeom>
          <a:noFill/>
        </p:spPr>
        <p:txBody>
          <a:bodyPr wrap="square" rtlCol="0">
            <a:spAutoFit/>
          </a:bodyPr>
          <a:lstStyle/>
          <a:p>
            <a:r>
              <a:rPr lang="en-US" sz="1200" b="1" dirty="0"/>
              <a:t>vestibular (ventricular, false) vocal fold</a:t>
            </a:r>
          </a:p>
        </p:txBody>
      </p:sp>
      <p:sp>
        <p:nvSpPr>
          <p:cNvPr id="14" name="TextBox 13"/>
          <p:cNvSpPr txBox="1"/>
          <p:nvPr/>
        </p:nvSpPr>
        <p:spPr>
          <a:xfrm>
            <a:off x="6795181" y="1909983"/>
            <a:ext cx="2287832" cy="2862322"/>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This makes sense, because the true vocal folds will be exposed to frictional forces as they move against each other during violent speech (and other activities, such as increasing abdominal pressure).</a:t>
            </a:r>
            <a:endParaRPr lang="en-US" dirty="0">
              <a:solidFill>
                <a:schemeClr val="accent3">
                  <a:lumMod val="50000"/>
                </a:schemeClr>
              </a:solidFill>
            </a:endParaRPr>
          </a:p>
        </p:txBody>
      </p:sp>
      <p:sp>
        <p:nvSpPr>
          <p:cNvPr id="17" name="TextBox 16"/>
          <p:cNvSpPr txBox="1"/>
          <p:nvPr/>
        </p:nvSpPr>
        <p:spPr>
          <a:xfrm>
            <a:off x="3785041" y="5057506"/>
            <a:ext cx="963812" cy="461665"/>
          </a:xfrm>
          <a:prstGeom prst="rect">
            <a:avLst/>
          </a:prstGeom>
          <a:noFill/>
        </p:spPr>
        <p:txBody>
          <a:bodyPr wrap="square" rtlCol="0">
            <a:spAutoFit/>
          </a:bodyPr>
          <a:lstStyle/>
          <a:p>
            <a:r>
              <a:rPr lang="en-US" sz="1200" b="1" dirty="0"/>
              <a:t>(true) vocal fold</a:t>
            </a:r>
          </a:p>
        </p:txBody>
      </p:sp>
      <p:cxnSp>
        <p:nvCxnSpPr>
          <p:cNvPr id="5" name="Straight Arrow Connector 4"/>
          <p:cNvCxnSpPr/>
          <p:nvPr/>
        </p:nvCxnSpPr>
        <p:spPr>
          <a:xfrm>
            <a:off x="3883511" y="4524516"/>
            <a:ext cx="112956" cy="3645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757545" y="4777542"/>
            <a:ext cx="304799" cy="2799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590800" y="4503467"/>
            <a:ext cx="304800" cy="3771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909946" y="5073156"/>
            <a:ext cx="360379" cy="1367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39266" y="4739669"/>
            <a:ext cx="276116" cy="3106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377901" y="5105430"/>
            <a:ext cx="340661" cy="11702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3394514" y="3138209"/>
            <a:ext cx="161365" cy="44690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537014" y="4183120"/>
            <a:ext cx="52533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270325" y="6030587"/>
            <a:ext cx="432102"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895601" y="6335387"/>
            <a:ext cx="498913"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55879" y="3896987"/>
            <a:ext cx="534297" cy="11262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013079" y="2843703"/>
            <a:ext cx="224118" cy="44690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encrypted-tbn0.gstatic.com/images?q=tbn:ANd9GcSswmNrvkfG7kU6oXOcEnIFhzG3OqRR0B8VS7AVgQDN26nHmwSgLQ">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734" y="4903180"/>
            <a:ext cx="2176725" cy="175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48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390" y="1179731"/>
            <a:ext cx="5725936" cy="56637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311"/>
            <a:ext cx="2209800" cy="1857730"/>
          </a:xfrm>
          <a:prstGeom prst="rect">
            <a:avLst/>
          </a:prstGeom>
        </p:spPr>
      </p:pic>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76200" y="533400"/>
            <a:ext cx="8728991" cy="646331"/>
          </a:xfrm>
          <a:prstGeom prst="rect">
            <a:avLst/>
          </a:prstGeom>
          <a:noFill/>
        </p:spPr>
        <p:txBody>
          <a:bodyPr wrap="square" rtlCol="0">
            <a:spAutoFit/>
          </a:bodyPr>
          <a:lstStyle/>
          <a:p>
            <a:r>
              <a:rPr lang="en-US" b="1" dirty="0">
                <a:solidFill>
                  <a:schemeClr val="accent6">
                    <a:lumMod val="50000"/>
                  </a:schemeClr>
                </a:solidFill>
              </a:rPr>
              <a:t>Back to this medium-powered view, the areas covered by respiratory (green arrows) and stratified squamous (black arrows) epithelium are indicated.</a:t>
            </a:r>
          </a:p>
        </p:txBody>
      </p:sp>
      <p:sp>
        <p:nvSpPr>
          <p:cNvPr id="12" name="TextBox 11"/>
          <p:cNvSpPr txBox="1"/>
          <p:nvPr/>
        </p:nvSpPr>
        <p:spPr>
          <a:xfrm>
            <a:off x="3956443" y="1974574"/>
            <a:ext cx="1981200" cy="523220"/>
          </a:xfrm>
          <a:prstGeom prst="rect">
            <a:avLst/>
          </a:prstGeom>
          <a:noFill/>
        </p:spPr>
        <p:txBody>
          <a:bodyPr wrap="square" rtlCol="0">
            <a:spAutoFit/>
          </a:bodyPr>
          <a:lstStyle/>
          <a:p>
            <a:r>
              <a:rPr lang="en-US" sz="1400" b="1" dirty="0"/>
              <a:t>vestibular (ventricular, false) vocal fold</a:t>
            </a:r>
          </a:p>
        </p:txBody>
      </p:sp>
      <p:sp>
        <p:nvSpPr>
          <p:cNvPr id="17" name="TextBox 16"/>
          <p:cNvSpPr txBox="1"/>
          <p:nvPr/>
        </p:nvSpPr>
        <p:spPr>
          <a:xfrm>
            <a:off x="3236342" y="4024879"/>
            <a:ext cx="963812" cy="523220"/>
          </a:xfrm>
          <a:prstGeom prst="rect">
            <a:avLst/>
          </a:prstGeom>
          <a:noFill/>
        </p:spPr>
        <p:txBody>
          <a:bodyPr wrap="square" rtlCol="0">
            <a:spAutoFit/>
          </a:bodyPr>
          <a:lstStyle/>
          <a:p>
            <a:r>
              <a:rPr lang="en-US" sz="1400" b="1" dirty="0"/>
              <a:t>(true) vocal fold</a:t>
            </a:r>
          </a:p>
        </p:txBody>
      </p:sp>
      <p:sp>
        <p:nvSpPr>
          <p:cNvPr id="16" name="Rectangle 15"/>
          <p:cNvSpPr/>
          <p:nvPr/>
        </p:nvSpPr>
        <p:spPr>
          <a:xfrm>
            <a:off x="1173928" y="2086984"/>
            <a:ext cx="578672" cy="656216"/>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173928" y="2743200"/>
            <a:ext cx="1225027" cy="39910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40089" y="1258645"/>
            <a:ext cx="1992815" cy="83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67256" y="2783828"/>
            <a:ext cx="16138" cy="5215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189184" y="3884791"/>
            <a:ext cx="475132" cy="1937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65614" y="3096241"/>
            <a:ext cx="288663" cy="4269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057400" y="4687509"/>
            <a:ext cx="606916" cy="512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090135" y="2443336"/>
            <a:ext cx="518241" cy="873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099586" y="3356386"/>
            <a:ext cx="611395" cy="1059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678998" y="3386867"/>
            <a:ext cx="0" cy="4979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875471" y="3205779"/>
            <a:ext cx="19720" cy="41868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786692" y="3070645"/>
            <a:ext cx="206272" cy="18892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45057" y="1640078"/>
            <a:ext cx="587847" cy="3442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009480" y="3104556"/>
            <a:ext cx="19720" cy="41868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280621" y="5357308"/>
            <a:ext cx="439589" cy="1203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293172" y="5918499"/>
            <a:ext cx="439589" cy="1203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357718" y="6467138"/>
            <a:ext cx="439589" cy="1203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960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390" y="1179731"/>
            <a:ext cx="5725936" cy="56637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7800"/>
            <a:ext cx="2209800" cy="1857730"/>
          </a:xfrm>
          <a:prstGeom prst="rect">
            <a:avLst/>
          </a:prstGeom>
        </p:spPr>
      </p:pic>
      <p:sp>
        <p:nvSpPr>
          <p:cNvPr id="10" name="Rectangle 9"/>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76200" y="533400"/>
            <a:ext cx="8728991" cy="1200329"/>
          </a:xfrm>
          <a:prstGeom prst="rect">
            <a:avLst/>
          </a:prstGeom>
          <a:noFill/>
        </p:spPr>
        <p:txBody>
          <a:bodyPr wrap="square" rtlCol="0">
            <a:spAutoFit/>
          </a:bodyPr>
          <a:lstStyle/>
          <a:p>
            <a:r>
              <a:rPr lang="en-US" b="1" dirty="0">
                <a:solidFill>
                  <a:schemeClr val="accent6">
                    <a:lumMod val="50000"/>
                  </a:schemeClr>
                </a:solidFill>
              </a:rPr>
              <a:t>More details of the true vocal fold.  The </a:t>
            </a:r>
            <a:r>
              <a:rPr lang="en-US" b="1" dirty="0">
                <a:solidFill>
                  <a:schemeClr val="accent6">
                    <a:lumMod val="75000"/>
                  </a:schemeClr>
                </a:solidFill>
              </a:rPr>
              <a:t>vocal ligament </a:t>
            </a:r>
            <a:r>
              <a:rPr lang="en-US" b="1" dirty="0">
                <a:solidFill>
                  <a:schemeClr val="accent6">
                    <a:lumMod val="50000"/>
                  </a:schemeClr>
                </a:solidFill>
              </a:rPr>
              <a:t>is outlined in blue, and the </a:t>
            </a:r>
            <a:r>
              <a:rPr lang="en-US" b="1" dirty="0" err="1">
                <a:solidFill>
                  <a:schemeClr val="accent6">
                    <a:lumMod val="75000"/>
                  </a:schemeClr>
                </a:solidFill>
              </a:rPr>
              <a:t>vocalis</a:t>
            </a:r>
            <a:r>
              <a:rPr lang="en-US" b="1" dirty="0">
                <a:solidFill>
                  <a:schemeClr val="accent6">
                    <a:lumMod val="75000"/>
                  </a:schemeClr>
                </a:solidFill>
              </a:rPr>
              <a:t> muscle</a:t>
            </a:r>
            <a:r>
              <a:rPr lang="en-US" b="1" dirty="0">
                <a:solidFill>
                  <a:schemeClr val="accent6">
                    <a:lumMod val="50000"/>
                  </a:schemeClr>
                </a:solidFill>
              </a:rPr>
              <a:t> is outlined in green.  Like the true vocal fold, these are cross-sections in this orientation.</a:t>
            </a:r>
          </a:p>
          <a:p>
            <a:endParaRPr lang="en-US" b="1" dirty="0">
              <a:solidFill>
                <a:schemeClr val="accent6">
                  <a:lumMod val="50000"/>
                </a:schemeClr>
              </a:solidFill>
            </a:endParaRPr>
          </a:p>
        </p:txBody>
      </p:sp>
      <p:sp>
        <p:nvSpPr>
          <p:cNvPr id="17" name="TextBox 16"/>
          <p:cNvSpPr txBox="1"/>
          <p:nvPr/>
        </p:nvSpPr>
        <p:spPr>
          <a:xfrm>
            <a:off x="6972928" y="4988072"/>
            <a:ext cx="1295400" cy="738664"/>
          </a:xfrm>
          <a:prstGeom prst="rect">
            <a:avLst/>
          </a:prstGeom>
          <a:noFill/>
        </p:spPr>
        <p:txBody>
          <a:bodyPr wrap="square" rtlCol="0">
            <a:spAutoFit/>
          </a:bodyPr>
          <a:lstStyle/>
          <a:p>
            <a:r>
              <a:rPr lang="en-US" sz="1400" b="1" dirty="0"/>
              <a:t>Other laryngeal </a:t>
            </a:r>
            <a:r>
              <a:rPr lang="en-US" sz="1400" b="1" dirty="0" err="1"/>
              <a:t>muslces</a:t>
            </a:r>
            <a:r>
              <a:rPr lang="en-US" sz="1400" b="1" dirty="0"/>
              <a:t> here</a:t>
            </a:r>
          </a:p>
        </p:txBody>
      </p:sp>
      <p:sp>
        <p:nvSpPr>
          <p:cNvPr id="16" name="Rectangle 15"/>
          <p:cNvSpPr/>
          <p:nvPr/>
        </p:nvSpPr>
        <p:spPr>
          <a:xfrm>
            <a:off x="1173928" y="2239473"/>
            <a:ext cx="578672" cy="656216"/>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173928" y="2917204"/>
            <a:ext cx="1568824" cy="39262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52600" y="1258645"/>
            <a:ext cx="1980304" cy="9808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3001384" y="3689873"/>
            <a:ext cx="1850315" cy="1581374"/>
          </a:xfrm>
          <a:custGeom>
            <a:avLst/>
            <a:gdLst>
              <a:gd name="connsiteX0" fmla="*/ 1731981 w 1850315"/>
              <a:gd name="connsiteY0" fmla="*/ 1118795 h 1581374"/>
              <a:gd name="connsiteX1" fmla="*/ 1775011 w 1850315"/>
              <a:gd name="connsiteY1" fmla="*/ 1065007 h 1581374"/>
              <a:gd name="connsiteX2" fmla="*/ 1785769 w 1850315"/>
              <a:gd name="connsiteY2" fmla="*/ 1032734 h 1581374"/>
              <a:gd name="connsiteX3" fmla="*/ 1818042 w 1850315"/>
              <a:gd name="connsiteY3" fmla="*/ 989703 h 1581374"/>
              <a:gd name="connsiteX4" fmla="*/ 1828800 w 1850315"/>
              <a:gd name="connsiteY4" fmla="*/ 946673 h 1581374"/>
              <a:gd name="connsiteX5" fmla="*/ 1839557 w 1850315"/>
              <a:gd name="connsiteY5" fmla="*/ 914400 h 1581374"/>
              <a:gd name="connsiteX6" fmla="*/ 1850315 w 1850315"/>
              <a:gd name="connsiteY6" fmla="*/ 849854 h 1581374"/>
              <a:gd name="connsiteX7" fmla="*/ 1839557 w 1850315"/>
              <a:gd name="connsiteY7" fmla="*/ 645459 h 1581374"/>
              <a:gd name="connsiteX8" fmla="*/ 1828800 w 1850315"/>
              <a:gd name="connsiteY8" fmla="*/ 602428 h 1581374"/>
              <a:gd name="connsiteX9" fmla="*/ 1818042 w 1850315"/>
              <a:gd name="connsiteY9" fmla="*/ 548640 h 1581374"/>
              <a:gd name="connsiteX10" fmla="*/ 1775011 w 1850315"/>
              <a:gd name="connsiteY10" fmla="*/ 462579 h 1581374"/>
              <a:gd name="connsiteX11" fmla="*/ 1742738 w 1850315"/>
              <a:gd name="connsiteY11" fmla="*/ 398033 h 1581374"/>
              <a:gd name="connsiteX12" fmla="*/ 1688950 w 1850315"/>
              <a:gd name="connsiteY12" fmla="*/ 301214 h 1581374"/>
              <a:gd name="connsiteX13" fmla="*/ 1656677 w 1850315"/>
              <a:gd name="connsiteY13" fmla="*/ 268941 h 1581374"/>
              <a:gd name="connsiteX14" fmla="*/ 1613647 w 1850315"/>
              <a:gd name="connsiteY14" fmla="*/ 204395 h 1581374"/>
              <a:gd name="connsiteX15" fmla="*/ 1559858 w 1850315"/>
              <a:gd name="connsiteY15" fmla="*/ 161365 h 1581374"/>
              <a:gd name="connsiteX16" fmla="*/ 1527585 w 1850315"/>
              <a:gd name="connsiteY16" fmla="*/ 139849 h 1581374"/>
              <a:gd name="connsiteX17" fmla="*/ 1484555 w 1850315"/>
              <a:gd name="connsiteY17" fmla="*/ 107576 h 1581374"/>
              <a:gd name="connsiteX18" fmla="*/ 1420009 w 1850315"/>
              <a:gd name="connsiteY18" fmla="*/ 86061 h 1581374"/>
              <a:gd name="connsiteX19" fmla="*/ 1387736 w 1850315"/>
              <a:gd name="connsiteY19" fmla="*/ 64546 h 1581374"/>
              <a:gd name="connsiteX20" fmla="*/ 1247887 w 1850315"/>
              <a:gd name="connsiteY20" fmla="*/ 32273 h 1581374"/>
              <a:gd name="connsiteX21" fmla="*/ 1215614 w 1850315"/>
              <a:gd name="connsiteY21" fmla="*/ 21515 h 1581374"/>
              <a:gd name="connsiteX22" fmla="*/ 903642 w 1850315"/>
              <a:gd name="connsiteY22" fmla="*/ 0 h 1581374"/>
              <a:gd name="connsiteX23" fmla="*/ 742277 w 1850315"/>
              <a:gd name="connsiteY23" fmla="*/ 10758 h 1581374"/>
              <a:gd name="connsiteX24" fmla="*/ 570155 w 1850315"/>
              <a:gd name="connsiteY24" fmla="*/ 43031 h 1581374"/>
              <a:gd name="connsiteX25" fmla="*/ 494851 w 1850315"/>
              <a:gd name="connsiteY25" fmla="*/ 86061 h 1581374"/>
              <a:gd name="connsiteX26" fmla="*/ 408790 w 1850315"/>
              <a:gd name="connsiteY26" fmla="*/ 107576 h 1581374"/>
              <a:gd name="connsiteX27" fmla="*/ 376517 w 1850315"/>
              <a:gd name="connsiteY27" fmla="*/ 118334 h 1581374"/>
              <a:gd name="connsiteX28" fmla="*/ 344244 w 1850315"/>
              <a:gd name="connsiteY28" fmla="*/ 139849 h 1581374"/>
              <a:gd name="connsiteX29" fmla="*/ 247425 w 1850315"/>
              <a:gd name="connsiteY29" fmla="*/ 182880 h 1581374"/>
              <a:gd name="connsiteX30" fmla="*/ 204395 w 1850315"/>
              <a:gd name="connsiteY30" fmla="*/ 225911 h 1581374"/>
              <a:gd name="connsiteX31" fmla="*/ 182880 w 1850315"/>
              <a:gd name="connsiteY31" fmla="*/ 258183 h 1581374"/>
              <a:gd name="connsiteX32" fmla="*/ 161364 w 1850315"/>
              <a:gd name="connsiteY32" fmla="*/ 279699 h 1581374"/>
              <a:gd name="connsiteX33" fmla="*/ 118334 w 1850315"/>
              <a:gd name="connsiteY33" fmla="*/ 344245 h 1581374"/>
              <a:gd name="connsiteX34" fmla="*/ 86061 w 1850315"/>
              <a:gd name="connsiteY34" fmla="*/ 408791 h 1581374"/>
              <a:gd name="connsiteX35" fmla="*/ 75303 w 1850315"/>
              <a:gd name="connsiteY35" fmla="*/ 451821 h 1581374"/>
              <a:gd name="connsiteX36" fmla="*/ 53788 w 1850315"/>
              <a:gd name="connsiteY36" fmla="*/ 484094 h 1581374"/>
              <a:gd name="connsiteX37" fmla="*/ 32272 w 1850315"/>
              <a:gd name="connsiteY37" fmla="*/ 548640 h 1581374"/>
              <a:gd name="connsiteX38" fmla="*/ 21515 w 1850315"/>
              <a:gd name="connsiteY38" fmla="*/ 580913 h 1581374"/>
              <a:gd name="connsiteX39" fmla="*/ 0 w 1850315"/>
              <a:gd name="connsiteY39" fmla="*/ 742278 h 1581374"/>
              <a:gd name="connsiteX40" fmla="*/ 10757 w 1850315"/>
              <a:gd name="connsiteY40" fmla="*/ 925158 h 1581374"/>
              <a:gd name="connsiteX41" fmla="*/ 43030 w 1850315"/>
              <a:gd name="connsiteY41" fmla="*/ 1032734 h 1581374"/>
              <a:gd name="connsiteX42" fmla="*/ 64545 w 1850315"/>
              <a:gd name="connsiteY42" fmla="*/ 1097280 h 1581374"/>
              <a:gd name="connsiteX43" fmla="*/ 75303 w 1850315"/>
              <a:gd name="connsiteY43" fmla="*/ 1129553 h 1581374"/>
              <a:gd name="connsiteX44" fmla="*/ 96818 w 1850315"/>
              <a:gd name="connsiteY44" fmla="*/ 1161826 h 1581374"/>
              <a:gd name="connsiteX45" fmla="*/ 107576 w 1850315"/>
              <a:gd name="connsiteY45" fmla="*/ 1194099 h 1581374"/>
              <a:gd name="connsiteX46" fmla="*/ 129091 w 1850315"/>
              <a:gd name="connsiteY46" fmla="*/ 1226372 h 1581374"/>
              <a:gd name="connsiteX47" fmla="*/ 139849 w 1850315"/>
              <a:gd name="connsiteY47" fmla="*/ 1258645 h 1581374"/>
              <a:gd name="connsiteX48" fmla="*/ 172122 w 1850315"/>
              <a:gd name="connsiteY48" fmla="*/ 1290918 h 1581374"/>
              <a:gd name="connsiteX49" fmla="*/ 215152 w 1850315"/>
              <a:gd name="connsiteY49" fmla="*/ 1355463 h 1581374"/>
              <a:gd name="connsiteX50" fmla="*/ 258183 w 1850315"/>
              <a:gd name="connsiteY50" fmla="*/ 1409252 h 1581374"/>
              <a:gd name="connsiteX51" fmla="*/ 290456 w 1850315"/>
              <a:gd name="connsiteY51" fmla="*/ 1430767 h 1581374"/>
              <a:gd name="connsiteX52" fmla="*/ 355002 w 1850315"/>
              <a:gd name="connsiteY52" fmla="*/ 1495313 h 1581374"/>
              <a:gd name="connsiteX53" fmla="*/ 419548 w 1850315"/>
              <a:gd name="connsiteY53" fmla="*/ 1527586 h 1581374"/>
              <a:gd name="connsiteX54" fmla="*/ 537882 w 1850315"/>
              <a:gd name="connsiteY54" fmla="*/ 1559859 h 1581374"/>
              <a:gd name="connsiteX55" fmla="*/ 688489 w 1850315"/>
              <a:gd name="connsiteY55" fmla="*/ 1581374 h 1581374"/>
              <a:gd name="connsiteX56" fmla="*/ 935915 w 1850315"/>
              <a:gd name="connsiteY56" fmla="*/ 1570616 h 1581374"/>
              <a:gd name="connsiteX57" fmla="*/ 1000461 w 1850315"/>
              <a:gd name="connsiteY57" fmla="*/ 1549101 h 1581374"/>
              <a:gd name="connsiteX58" fmla="*/ 1032734 w 1850315"/>
              <a:gd name="connsiteY58" fmla="*/ 1538343 h 1581374"/>
              <a:gd name="connsiteX59" fmla="*/ 1065007 w 1850315"/>
              <a:gd name="connsiteY59" fmla="*/ 1516828 h 1581374"/>
              <a:gd name="connsiteX60" fmla="*/ 1129552 w 1850315"/>
              <a:gd name="connsiteY60" fmla="*/ 1495313 h 1581374"/>
              <a:gd name="connsiteX61" fmla="*/ 1194098 w 1850315"/>
              <a:gd name="connsiteY61" fmla="*/ 1463040 h 1581374"/>
              <a:gd name="connsiteX62" fmla="*/ 1226371 w 1850315"/>
              <a:gd name="connsiteY62" fmla="*/ 1441525 h 1581374"/>
              <a:gd name="connsiteX63" fmla="*/ 1290917 w 1850315"/>
              <a:gd name="connsiteY63" fmla="*/ 1420009 h 1581374"/>
              <a:gd name="connsiteX64" fmla="*/ 1355463 w 1850315"/>
              <a:gd name="connsiteY64" fmla="*/ 1387736 h 1581374"/>
              <a:gd name="connsiteX65" fmla="*/ 1398494 w 1850315"/>
              <a:gd name="connsiteY65" fmla="*/ 1366221 h 1581374"/>
              <a:gd name="connsiteX66" fmla="*/ 1463040 w 1850315"/>
              <a:gd name="connsiteY66" fmla="*/ 1323191 h 1581374"/>
              <a:gd name="connsiteX67" fmla="*/ 1495312 w 1850315"/>
              <a:gd name="connsiteY67" fmla="*/ 1312433 h 1581374"/>
              <a:gd name="connsiteX68" fmla="*/ 1570616 w 1850315"/>
              <a:gd name="connsiteY68" fmla="*/ 1258645 h 1581374"/>
              <a:gd name="connsiteX69" fmla="*/ 1624404 w 1850315"/>
              <a:gd name="connsiteY69" fmla="*/ 1215614 h 1581374"/>
              <a:gd name="connsiteX70" fmla="*/ 1645920 w 1850315"/>
              <a:gd name="connsiteY70" fmla="*/ 1194099 h 1581374"/>
              <a:gd name="connsiteX71" fmla="*/ 1731981 w 1850315"/>
              <a:gd name="connsiteY71" fmla="*/ 1129553 h 1581374"/>
              <a:gd name="connsiteX72" fmla="*/ 1742738 w 1850315"/>
              <a:gd name="connsiteY72" fmla="*/ 1097280 h 1581374"/>
              <a:gd name="connsiteX73" fmla="*/ 1764254 w 1850315"/>
              <a:gd name="connsiteY73" fmla="*/ 1065007 h 158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850315" h="1581374">
                <a:moveTo>
                  <a:pt x="1731981" y="1118795"/>
                </a:moveTo>
                <a:cubicBezTo>
                  <a:pt x="1746324" y="1100866"/>
                  <a:pt x="1762842" y="1084478"/>
                  <a:pt x="1775011" y="1065007"/>
                </a:cubicBezTo>
                <a:cubicBezTo>
                  <a:pt x="1781021" y="1055391"/>
                  <a:pt x="1780143" y="1042580"/>
                  <a:pt x="1785769" y="1032734"/>
                </a:cubicBezTo>
                <a:cubicBezTo>
                  <a:pt x="1794665" y="1017167"/>
                  <a:pt x="1807284" y="1004047"/>
                  <a:pt x="1818042" y="989703"/>
                </a:cubicBezTo>
                <a:cubicBezTo>
                  <a:pt x="1821628" y="975360"/>
                  <a:pt x="1824738" y="960889"/>
                  <a:pt x="1828800" y="946673"/>
                </a:cubicBezTo>
                <a:cubicBezTo>
                  <a:pt x="1831915" y="935770"/>
                  <a:pt x="1837097" y="925469"/>
                  <a:pt x="1839557" y="914400"/>
                </a:cubicBezTo>
                <a:cubicBezTo>
                  <a:pt x="1844289" y="893107"/>
                  <a:pt x="1846729" y="871369"/>
                  <a:pt x="1850315" y="849854"/>
                </a:cubicBezTo>
                <a:cubicBezTo>
                  <a:pt x="1846729" y="781722"/>
                  <a:pt x="1845467" y="713428"/>
                  <a:pt x="1839557" y="645459"/>
                </a:cubicBezTo>
                <a:cubicBezTo>
                  <a:pt x="1838276" y="630730"/>
                  <a:pt x="1832007" y="616861"/>
                  <a:pt x="1828800" y="602428"/>
                </a:cubicBezTo>
                <a:cubicBezTo>
                  <a:pt x="1824834" y="584579"/>
                  <a:pt x="1822853" y="566280"/>
                  <a:pt x="1818042" y="548640"/>
                </a:cubicBezTo>
                <a:cubicBezTo>
                  <a:pt x="1799500" y="480652"/>
                  <a:pt x="1809800" y="497367"/>
                  <a:pt x="1775011" y="462579"/>
                </a:cubicBezTo>
                <a:cubicBezTo>
                  <a:pt x="1747973" y="381460"/>
                  <a:pt x="1784446" y="481449"/>
                  <a:pt x="1742738" y="398033"/>
                </a:cubicBezTo>
                <a:cubicBezTo>
                  <a:pt x="1715681" y="343919"/>
                  <a:pt x="1756795" y="369059"/>
                  <a:pt x="1688950" y="301214"/>
                </a:cubicBezTo>
                <a:cubicBezTo>
                  <a:pt x="1678192" y="290456"/>
                  <a:pt x="1666017" y="280950"/>
                  <a:pt x="1656677" y="268941"/>
                </a:cubicBezTo>
                <a:cubicBezTo>
                  <a:pt x="1640802" y="248530"/>
                  <a:pt x="1635162" y="218738"/>
                  <a:pt x="1613647" y="204395"/>
                </a:cubicBezTo>
                <a:cubicBezTo>
                  <a:pt x="1514328" y="138183"/>
                  <a:pt x="1636492" y="222672"/>
                  <a:pt x="1559858" y="161365"/>
                </a:cubicBezTo>
                <a:cubicBezTo>
                  <a:pt x="1549762" y="153288"/>
                  <a:pt x="1538106" y="147364"/>
                  <a:pt x="1527585" y="139849"/>
                </a:cubicBezTo>
                <a:cubicBezTo>
                  <a:pt x="1512995" y="129428"/>
                  <a:pt x="1500591" y="115594"/>
                  <a:pt x="1484555" y="107576"/>
                </a:cubicBezTo>
                <a:cubicBezTo>
                  <a:pt x="1464270" y="97434"/>
                  <a:pt x="1438879" y="98641"/>
                  <a:pt x="1420009" y="86061"/>
                </a:cubicBezTo>
                <a:cubicBezTo>
                  <a:pt x="1409251" y="78889"/>
                  <a:pt x="1399551" y="69797"/>
                  <a:pt x="1387736" y="64546"/>
                </a:cubicBezTo>
                <a:cubicBezTo>
                  <a:pt x="1331779" y="39676"/>
                  <a:pt x="1309145" y="41025"/>
                  <a:pt x="1247887" y="32273"/>
                </a:cubicBezTo>
                <a:cubicBezTo>
                  <a:pt x="1237129" y="28687"/>
                  <a:pt x="1226684" y="23975"/>
                  <a:pt x="1215614" y="21515"/>
                </a:cubicBezTo>
                <a:cubicBezTo>
                  <a:pt x="1115016" y="-840"/>
                  <a:pt x="1001116" y="4238"/>
                  <a:pt x="903642" y="0"/>
                </a:cubicBezTo>
                <a:cubicBezTo>
                  <a:pt x="849854" y="3586"/>
                  <a:pt x="795855" y="4805"/>
                  <a:pt x="742277" y="10758"/>
                </a:cubicBezTo>
                <a:cubicBezTo>
                  <a:pt x="656064" y="20337"/>
                  <a:pt x="636032" y="26561"/>
                  <a:pt x="570155" y="43031"/>
                </a:cubicBezTo>
                <a:cubicBezTo>
                  <a:pt x="546546" y="58770"/>
                  <a:pt x="522149" y="76962"/>
                  <a:pt x="494851" y="86061"/>
                </a:cubicBezTo>
                <a:cubicBezTo>
                  <a:pt x="466799" y="95412"/>
                  <a:pt x="436842" y="98225"/>
                  <a:pt x="408790" y="107576"/>
                </a:cubicBezTo>
                <a:cubicBezTo>
                  <a:pt x="398032" y="111162"/>
                  <a:pt x="386659" y="113263"/>
                  <a:pt x="376517" y="118334"/>
                </a:cubicBezTo>
                <a:cubicBezTo>
                  <a:pt x="364953" y="124116"/>
                  <a:pt x="356059" y="134598"/>
                  <a:pt x="344244" y="139849"/>
                </a:cubicBezTo>
                <a:cubicBezTo>
                  <a:pt x="229027" y="191057"/>
                  <a:pt x="320463" y="134189"/>
                  <a:pt x="247425" y="182880"/>
                </a:cubicBezTo>
                <a:cubicBezTo>
                  <a:pt x="223956" y="253292"/>
                  <a:pt x="256552" y="184186"/>
                  <a:pt x="204395" y="225911"/>
                </a:cubicBezTo>
                <a:cubicBezTo>
                  <a:pt x="194299" y="233987"/>
                  <a:pt x="190957" y="248087"/>
                  <a:pt x="182880" y="258183"/>
                </a:cubicBezTo>
                <a:cubicBezTo>
                  <a:pt x="176544" y="266103"/>
                  <a:pt x="167450" y="271585"/>
                  <a:pt x="161364" y="279699"/>
                </a:cubicBezTo>
                <a:cubicBezTo>
                  <a:pt x="145849" y="300386"/>
                  <a:pt x="126511" y="319714"/>
                  <a:pt x="118334" y="344245"/>
                </a:cubicBezTo>
                <a:cubicBezTo>
                  <a:pt x="103487" y="388784"/>
                  <a:pt x="113866" y="367083"/>
                  <a:pt x="86061" y="408791"/>
                </a:cubicBezTo>
                <a:cubicBezTo>
                  <a:pt x="82475" y="423134"/>
                  <a:pt x="81127" y="438232"/>
                  <a:pt x="75303" y="451821"/>
                </a:cubicBezTo>
                <a:cubicBezTo>
                  <a:pt x="70210" y="463705"/>
                  <a:pt x="59039" y="472279"/>
                  <a:pt x="53788" y="484094"/>
                </a:cubicBezTo>
                <a:cubicBezTo>
                  <a:pt x="44577" y="504819"/>
                  <a:pt x="39444" y="527125"/>
                  <a:pt x="32272" y="548640"/>
                </a:cubicBezTo>
                <a:cubicBezTo>
                  <a:pt x="28686" y="559398"/>
                  <a:pt x="23379" y="569728"/>
                  <a:pt x="21515" y="580913"/>
                </a:cubicBezTo>
                <a:cubicBezTo>
                  <a:pt x="5419" y="677489"/>
                  <a:pt x="13166" y="623780"/>
                  <a:pt x="0" y="742278"/>
                </a:cubicBezTo>
                <a:cubicBezTo>
                  <a:pt x="3586" y="803238"/>
                  <a:pt x="4968" y="864368"/>
                  <a:pt x="10757" y="925158"/>
                </a:cubicBezTo>
                <a:cubicBezTo>
                  <a:pt x="12924" y="947915"/>
                  <a:pt x="38455" y="1019010"/>
                  <a:pt x="43030" y="1032734"/>
                </a:cubicBezTo>
                <a:lnTo>
                  <a:pt x="64545" y="1097280"/>
                </a:lnTo>
                <a:cubicBezTo>
                  <a:pt x="68131" y="1108038"/>
                  <a:pt x="69013" y="1120118"/>
                  <a:pt x="75303" y="1129553"/>
                </a:cubicBezTo>
                <a:cubicBezTo>
                  <a:pt x="82475" y="1140311"/>
                  <a:pt x="91036" y="1150262"/>
                  <a:pt x="96818" y="1161826"/>
                </a:cubicBezTo>
                <a:cubicBezTo>
                  <a:pt x="101889" y="1171968"/>
                  <a:pt x="102505" y="1183957"/>
                  <a:pt x="107576" y="1194099"/>
                </a:cubicBezTo>
                <a:cubicBezTo>
                  <a:pt x="113358" y="1205663"/>
                  <a:pt x="123309" y="1214808"/>
                  <a:pt x="129091" y="1226372"/>
                </a:cubicBezTo>
                <a:cubicBezTo>
                  <a:pt x="134162" y="1236514"/>
                  <a:pt x="133559" y="1249210"/>
                  <a:pt x="139849" y="1258645"/>
                </a:cubicBezTo>
                <a:cubicBezTo>
                  <a:pt x="148288" y="1271303"/>
                  <a:pt x="162782" y="1278909"/>
                  <a:pt x="172122" y="1290918"/>
                </a:cubicBezTo>
                <a:cubicBezTo>
                  <a:pt x="187997" y="1311329"/>
                  <a:pt x="200809" y="1333948"/>
                  <a:pt x="215152" y="1355463"/>
                </a:cubicBezTo>
                <a:cubicBezTo>
                  <a:pt x="231125" y="1379422"/>
                  <a:pt x="236288" y="1391736"/>
                  <a:pt x="258183" y="1409252"/>
                </a:cubicBezTo>
                <a:cubicBezTo>
                  <a:pt x="268279" y="1417329"/>
                  <a:pt x="280793" y="1422177"/>
                  <a:pt x="290456" y="1430767"/>
                </a:cubicBezTo>
                <a:cubicBezTo>
                  <a:pt x="313198" y="1450982"/>
                  <a:pt x="326136" y="1485691"/>
                  <a:pt x="355002" y="1495313"/>
                </a:cubicBezTo>
                <a:cubicBezTo>
                  <a:pt x="472712" y="1534551"/>
                  <a:pt x="294412" y="1471971"/>
                  <a:pt x="419548" y="1527586"/>
                </a:cubicBezTo>
                <a:cubicBezTo>
                  <a:pt x="469920" y="1549973"/>
                  <a:pt x="487267" y="1548611"/>
                  <a:pt x="537882" y="1559859"/>
                </a:cubicBezTo>
                <a:cubicBezTo>
                  <a:pt x="633593" y="1581128"/>
                  <a:pt x="523010" y="1564826"/>
                  <a:pt x="688489" y="1581374"/>
                </a:cubicBezTo>
                <a:cubicBezTo>
                  <a:pt x="770964" y="1577788"/>
                  <a:pt x="853800" y="1579111"/>
                  <a:pt x="935915" y="1570616"/>
                </a:cubicBezTo>
                <a:cubicBezTo>
                  <a:pt x="958474" y="1568282"/>
                  <a:pt x="978946" y="1556273"/>
                  <a:pt x="1000461" y="1549101"/>
                </a:cubicBezTo>
                <a:cubicBezTo>
                  <a:pt x="1011219" y="1545515"/>
                  <a:pt x="1023299" y="1544633"/>
                  <a:pt x="1032734" y="1538343"/>
                </a:cubicBezTo>
                <a:cubicBezTo>
                  <a:pt x="1043492" y="1531171"/>
                  <a:pt x="1053192" y="1522079"/>
                  <a:pt x="1065007" y="1516828"/>
                </a:cubicBezTo>
                <a:cubicBezTo>
                  <a:pt x="1085731" y="1507617"/>
                  <a:pt x="1110682" y="1507893"/>
                  <a:pt x="1129552" y="1495313"/>
                </a:cubicBezTo>
                <a:cubicBezTo>
                  <a:pt x="1222042" y="1433654"/>
                  <a:pt x="1105021" y="1507579"/>
                  <a:pt x="1194098" y="1463040"/>
                </a:cubicBezTo>
                <a:cubicBezTo>
                  <a:pt x="1205662" y="1457258"/>
                  <a:pt x="1214556" y="1446776"/>
                  <a:pt x="1226371" y="1441525"/>
                </a:cubicBezTo>
                <a:cubicBezTo>
                  <a:pt x="1247096" y="1432314"/>
                  <a:pt x="1272047" y="1432589"/>
                  <a:pt x="1290917" y="1420009"/>
                </a:cubicBezTo>
                <a:cubicBezTo>
                  <a:pt x="1352936" y="1378664"/>
                  <a:pt x="1293111" y="1414458"/>
                  <a:pt x="1355463" y="1387736"/>
                </a:cubicBezTo>
                <a:cubicBezTo>
                  <a:pt x="1370203" y="1381419"/>
                  <a:pt x="1384743" y="1374472"/>
                  <a:pt x="1398494" y="1366221"/>
                </a:cubicBezTo>
                <a:cubicBezTo>
                  <a:pt x="1420667" y="1352917"/>
                  <a:pt x="1438509" y="1331369"/>
                  <a:pt x="1463040" y="1323191"/>
                </a:cubicBezTo>
                <a:lnTo>
                  <a:pt x="1495312" y="1312433"/>
                </a:lnTo>
                <a:cubicBezTo>
                  <a:pt x="1546361" y="1261384"/>
                  <a:pt x="1519099" y="1275816"/>
                  <a:pt x="1570616" y="1258645"/>
                </a:cubicBezTo>
                <a:cubicBezTo>
                  <a:pt x="1622556" y="1206703"/>
                  <a:pt x="1556562" y="1269886"/>
                  <a:pt x="1624404" y="1215614"/>
                </a:cubicBezTo>
                <a:cubicBezTo>
                  <a:pt x="1632324" y="1209278"/>
                  <a:pt x="1637806" y="1200185"/>
                  <a:pt x="1645920" y="1194099"/>
                </a:cubicBezTo>
                <a:cubicBezTo>
                  <a:pt x="1743233" y="1121114"/>
                  <a:pt x="1682637" y="1178894"/>
                  <a:pt x="1731981" y="1129553"/>
                </a:cubicBezTo>
                <a:cubicBezTo>
                  <a:pt x="1735567" y="1118795"/>
                  <a:pt x="1737667" y="1107422"/>
                  <a:pt x="1742738" y="1097280"/>
                </a:cubicBezTo>
                <a:cubicBezTo>
                  <a:pt x="1748520" y="1085716"/>
                  <a:pt x="1764254" y="1065007"/>
                  <a:pt x="1764254" y="1065007"/>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292301" y="4335332"/>
            <a:ext cx="1943130" cy="1850315"/>
          </a:xfrm>
          <a:custGeom>
            <a:avLst/>
            <a:gdLst>
              <a:gd name="connsiteX0" fmla="*/ 1021977 w 1943130"/>
              <a:gd name="connsiteY0" fmla="*/ 129092 h 1850315"/>
              <a:gd name="connsiteX1" fmla="*/ 903643 w 1943130"/>
              <a:gd name="connsiteY1" fmla="*/ 172122 h 1850315"/>
              <a:gd name="connsiteX2" fmla="*/ 871370 w 1943130"/>
              <a:gd name="connsiteY2" fmla="*/ 182880 h 1850315"/>
              <a:gd name="connsiteX3" fmla="*/ 849854 w 1943130"/>
              <a:gd name="connsiteY3" fmla="*/ 204395 h 1850315"/>
              <a:gd name="connsiteX4" fmla="*/ 785308 w 1943130"/>
              <a:gd name="connsiteY4" fmla="*/ 225910 h 1850315"/>
              <a:gd name="connsiteX5" fmla="*/ 753035 w 1943130"/>
              <a:gd name="connsiteY5" fmla="*/ 247426 h 1850315"/>
              <a:gd name="connsiteX6" fmla="*/ 720763 w 1943130"/>
              <a:gd name="connsiteY6" fmla="*/ 258183 h 1850315"/>
              <a:gd name="connsiteX7" fmla="*/ 699247 w 1943130"/>
              <a:gd name="connsiteY7" fmla="*/ 279699 h 1850315"/>
              <a:gd name="connsiteX8" fmla="*/ 656217 w 1943130"/>
              <a:gd name="connsiteY8" fmla="*/ 290456 h 1850315"/>
              <a:gd name="connsiteX9" fmla="*/ 623944 w 1943130"/>
              <a:gd name="connsiteY9" fmla="*/ 301214 h 1850315"/>
              <a:gd name="connsiteX10" fmla="*/ 559398 w 1943130"/>
              <a:gd name="connsiteY10" fmla="*/ 333487 h 1850315"/>
              <a:gd name="connsiteX11" fmla="*/ 505610 w 1943130"/>
              <a:gd name="connsiteY11" fmla="*/ 387275 h 1850315"/>
              <a:gd name="connsiteX12" fmla="*/ 430306 w 1943130"/>
              <a:gd name="connsiteY12" fmla="*/ 451821 h 1850315"/>
              <a:gd name="connsiteX13" fmla="*/ 355003 w 1943130"/>
              <a:gd name="connsiteY13" fmla="*/ 537882 h 1850315"/>
              <a:gd name="connsiteX14" fmla="*/ 333487 w 1943130"/>
              <a:gd name="connsiteY14" fmla="*/ 559397 h 1850315"/>
              <a:gd name="connsiteX15" fmla="*/ 311972 w 1943130"/>
              <a:gd name="connsiteY15" fmla="*/ 602428 h 1850315"/>
              <a:gd name="connsiteX16" fmla="*/ 279699 w 1943130"/>
              <a:gd name="connsiteY16" fmla="*/ 623943 h 1850315"/>
              <a:gd name="connsiteX17" fmla="*/ 268941 w 1943130"/>
              <a:gd name="connsiteY17" fmla="*/ 656216 h 1850315"/>
              <a:gd name="connsiteX18" fmla="*/ 247426 w 1943130"/>
              <a:gd name="connsiteY18" fmla="*/ 677732 h 1850315"/>
              <a:gd name="connsiteX19" fmla="*/ 204395 w 1943130"/>
              <a:gd name="connsiteY19" fmla="*/ 742277 h 1850315"/>
              <a:gd name="connsiteX20" fmla="*/ 182880 w 1943130"/>
              <a:gd name="connsiteY20" fmla="*/ 763793 h 1850315"/>
              <a:gd name="connsiteX21" fmla="*/ 139850 w 1943130"/>
              <a:gd name="connsiteY21" fmla="*/ 828339 h 1850315"/>
              <a:gd name="connsiteX22" fmla="*/ 129092 w 1943130"/>
              <a:gd name="connsiteY22" fmla="*/ 860612 h 1850315"/>
              <a:gd name="connsiteX23" fmla="*/ 86061 w 1943130"/>
              <a:gd name="connsiteY23" fmla="*/ 914400 h 1850315"/>
              <a:gd name="connsiteX24" fmla="*/ 10758 w 1943130"/>
              <a:gd name="connsiteY24" fmla="*/ 1183341 h 1850315"/>
              <a:gd name="connsiteX25" fmla="*/ 0 w 1943130"/>
              <a:gd name="connsiteY25" fmla="*/ 1312433 h 1850315"/>
              <a:gd name="connsiteX26" fmla="*/ 10758 w 1943130"/>
              <a:gd name="connsiteY26" fmla="*/ 1484555 h 1850315"/>
              <a:gd name="connsiteX27" fmla="*/ 21515 w 1943130"/>
              <a:gd name="connsiteY27" fmla="*/ 1516828 h 1850315"/>
              <a:gd name="connsiteX28" fmla="*/ 32273 w 1943130"/>
              <a:gd name="connsiteY28" fmla="*/ 1592132 h 1850315"/>
              <a:gd name="connsiteX29" fmla="*/ 75304 w 1943130"/>
              <a:gd name="connsiteY29" fmla="*/ 1656677 h 1850315"/>
              <a:gd name="connsiteX30" fmla="*/ 86061 w 1943130"/>
              <a:gd name="connsiteY30" fmla="*/ 1688950 h 1850315"/>
              <a:gd name="connsiteX31" fmla="*/ 118334 w 1943130"/>
              <a:gd name="connsiteY31" fmla="*/ 1710466 h 1850315"/>
              <a:gd name="connsiteX32" fmla="*/ 172123 w 1943130"/>
              <a:gd name="connsiteY32" fmla="*/ 1742739 h 1850315"/>
              <a:gd name="connsiteX33" fmla="*/ 236668 w 1943130"/>
              <a:gd name="connsiteY33" fmla="*/ 1796527 h 1850315"/>
              <a:gd name="connsiteX34" fmla="*/ 301214 w 1943130"/>
              <a:gd name="connsiteY34" fmla="*/ 1818042 h 1850315"/>
              <a:gd name="connsiteX35" fmla="*/ 376518 w 1943130"/>
              <a:gd name="connsiteY35" fmla="*/ 1839557 h 1850315"/>
              <a:gd name="connsiteX36" fmla="*/ 441064 w 1943130"/>
              <a:gd name="connsiteY36" fmla="*/ 1850315 h 1850315"/>
              <a:gd name="connsiteX37" fmla="*/ 634701 w 1943130"/>
              <a:gd name="connsiteY37" fmla="*/ 1828800 h 1850315"/>
              <a:gd name="connsiteX38" fmla="*/ 742278 w 1943130"/>
              <a:gd name="connsiteY38" fmla="*/ 1785769 h 1850315"/>
              <a:gd name="connsiteX39" fmla="*/ 849854 w 1943130"/>
              <a:gd name="connsiteY39" fmla="*/ 1753496 h 1850315"/>
              <a:gd name="connsiteX40" fmla="*/ 882127 w 1943130"/>
              <a:gd name="connsiteY40" fmla="*/ 1742739 h 1850315"/>
              <a:gd name="connsiteX41" fmla="*/ 914400 w 1943130"/>
              <a:gd name="connsiteY41" fmla="*/ 1731981 h 1850315"/>
              <a:gd name="connsiteX42" fmla="*/ 957431 w 1943130"/>
              <a:gd name="connsiteY42" fmla="*/ 1699708 h 1850315"/>
              <a:gd name="connsiteX43" fmla="*/ 1000461 w 1943130"/>
              <a:gd name="connsiteY43" fmla="*/ 1688950 h 1850315"/>
              <a:gd name="connsiteX44" fmla="*/ 1065007 w 1943130"/>
              <a:gd name="connsiteY44" fmla="*/ 1667435 h 1850315"/>
              <a:gd name="connsiteX45" fmla="*/ 1108038 w 1943130"/>
              <a:gd name="connsiteY45" fmla="*/ 1645920 h 1850315"/>
              <a:gd name="connsiteX46" fmla="*/ 1172584 w 1943130"/>
              <a:gd name="connsiteY46" fmla="*/ 1624404 h 1850315"/>
              <a:gd name="connsiteX47" fmla="*/ 1237130 w 1943130"/>
              <a:gd name="connsiteY47" fmla="*/ 1592132 h 1850315"/>
              <a:gd name="connsiteX48" fmla="*/ 1301675 w 1943130"/>
              <a:gd name="connsiteY48" fmla="*/ 1559859 h 1850315"/>
              <a:gd name="connsiteX49" fmla="*/ 1366221 w 1943130"/>
              <a:gd name="connsiteY49" fmla="*/ 1538343 h 1850315"/>
              <a:gd name="connsiteX50" fmla="*/ 1420010 w 1943130"/>
              <a:gd name="connsiteY50" fmla="*/ 1495313 h 1850315"/>
              <a:gd name="connsiteX51" fmla="*/ 1484555 w 1943130"/>
              <a:gd name="connsiteY51" fmla="*/ 1463040 h 1850315"/>
              <a:gd name="connsiteX52" fmla="*/ 1516828 w 1943130"/>
              <a:gd name="connsiteY52" fmla="*/ 1430767 h 1850315"/>
              <a:gd name="connsiteX53" fmla="*/ 1592132 w 1943130"/>
              <a:gd name="connsiteY53" fmla="*/ 1366221 h 1850315"/>
              <a:gd name="connsiteX54" fmla="*/ 1656678 w 1943130"/>
              <a:gd name="connsiteY54" fmla="*/ 1301675 h 1850315"/>
              <a:gd name="connsiteX55" fmla="*/ 1742739 w 1943130"/>
              <a:gd name="connsiteY55" fmla="*/ 1204856 h 1850315"/>
              <a:gd name="connsiteX56" fmla="*/ 1775012 w 1943130"/>
              <a:gd name="connsiteY56" fmla="*/ 1172583 h 1850315"/>
              <a:gd name="connsiteX57" fmla="*/ 1828800 w 1943130"/>
              <a:gd name="connsiteY57" fmla="*/ 1075764 h 1850315"/>
              <a:gd name="connsiteX58" fmla="*/ 1871831 w 1943130"/>
              <a:gd name="connsiteY58" fmla="*/ 1021976 h 1850315"/>
              <a:gd name="connsiteX59" fmla="*/ 1893346 w 1943130"/>
              <a:gd name="connsiteY59" fmla="*/ 957430 h 1850315"/>
              <a:gd name="connsiteX60" fmla="*/ 1904104 w 1943130"/>
              <a:gd name="connsiteY60" fmla="*/ 925157 h 1850315"/>
              <a:gd name="connsiteX61" fmla="*/ 1925619 w 1943130"/>
              <a:gd name="connsiteY61" fmla="*/ 849854 h 1850315"/>
              <a:gd name="connsiteX62" fmla="*/ 1925619 w 1943130"/>
              <a:gd name="connsiteY62" fmla="*/ 441063 h 1850315"/>
              <a:gd name="connsiteX63" fmla="*/ 1904104 w 1943130"/>
              <a:gd name="connsiteY63" fmla="*/ 376517 h 1850315"/>
              <a:gd name="connsiteX64" fmla="*/ 1882588 w 1943130"/>
              <a:gd name="connsiteY64" fmla="*/ 268941 h 1850315"/>
              <a:gd name="connsiteX65" fmla="*/ 1861073 w 1943130"/>
              <a:gd name="connsiteY65" fmla="*/ 236668 h 1850315"/>
              <a:gd name="connsiteX66" fmla="*/ 1828800 w 1943130"/>
              <a:gd name="connsiteY66" fmla="*/ 204395 h 1850315"/>
              <a:gd name="connsiteX67" fmla="*/ 1807285 w 1943130"/>
              <a:gd name="connsiteY67" fmla="*/ 161364 h 1850315"/>
              <a:gd name="connsiteX68" fmla="*/ 1742739 w 1943130"/>
              <a:gd name="connsiteY68" fmla="*/ 118334 h 1850315"/>
              <a:gd name="connsiteX69" fmla="*/ 1710466 w 1943130"/>
              <a:gd name="connsiteY69" fmla="*/ 96819 h 1850315"/>
              <a:gd name="connsiteX70" fmla="*/ 1678193 w 1943130"/>
              <a:gd name="connsiteY70" fmla="*/ 75303 h 1850315"/>
              <a:gd name="connsiteX71" fmla="*/ 1570617 w 1943130"/>
              <a:gd name="connsiteY71" fmla="*/ 43030 h 1850315"/>
              <a:gd name="connsiteX72" fmla="*/ 1538344 w 1943130"/>
              <a:gd name="connsiteY72" fmla="*/ 21515 h 1850315"/>
              <a:gd name="connsiteX73" fmla="*/ 1441525 w 1943130"/>
              <a:gd name="connsiteY73" fmla="*/ 10757 h 1850315"/>
              <a:gd name="connsiteX74" fmla="*/ 1355464 w 1943130"/>
              <a:gd name="connsiteY74" fmla="*/ 0 h 1850315"/>
              <a:gd name="connsiteX75" fmla="*/ 1129553 w 1943130"/>
              <a:gd name="connsiteY75" fmla="*/ 32273 h 1850315"/>
              <a:gd name="connsiteX76" fmla="*/ 1065007 w 1943130"/>
              <a:gd name="connsiteY76" fmla="*/ 53788 h 1850315"/>
              <a:gd name="connsiteX77" fmla="*/ 1032734 w 1943130"/>
              <a:gd name="connsiteY77" fmla="*/ 64546 h 1850315"/>
              <a:gd name="connsiteX78" fmla="*/ 1021977 w 1943130"/>
              <a:gd name="connsiteY78" fmla="*/ 129092 h 185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943130" h="1850315">
                <a:moveTo>
                  <a:pt x="1021977" y="129092"/>
                </a:moveTo>
                <a:cubicBezTo>
                  <a:pt x="947128" y="159031"/>
                  <a:pt x="986512" y="144499"/>
                  <a:pt x="903643" y="172122"/>
                </a:cubicBezTo>
                <a:lnTo>
                  <a:pt x="871370" y="182880"/>
                </a:lnTo>
                <a:cubicBezTo>
                  <a:pt x="864198" y="190052"/>
                  <a:pt x="858926" y="199859"/>
                  <a:pt x="849854" y="204395"/>
                </a:cubicBezTo>
                <a:cubicBezTo>
                  <a:pt x="829569" y="214537"/>
                  <a:pt x="785308" y="225910"/>
                  <a:pt x="785308" y="225910"/>
                </a:cubicBezTo>
                <a:cubicBezTo>
                  <a:pt x="774550" y="233082"/>
                  <a:pt x="764599" y="241644"/>
                  <a:pt x="753035" y="247426"/>
                </a:cubicBezTo>
                <a:cubicBezTo>
                  <a:pt x="742893" y="252497"/>
                  <a:pt x="730486" y="252349"/>
                  <a:pt x="720763" y="258183"/>
                </a:cubicBezTo>
                <a:cubicBezTo>
                  <a:pt x="712066" y="263401"/>
                  <a:pt x="708319" y="275163"/>
                  <a:pt x="699247" y="279699"/>
                </a:cubicBezTo>
                <a:cubicBezTo>
                  <a:pt x="686023" y="286311"/>
                  <a:pt x="670433" y="286394"/>
                  <a:pt x="656217" y="290456"/>
                </a:cubicBezTo>
                <a:cubicBezTo>
                  <a:pt x="645314" y="293571"/>
                  <a:pt x="634086" y="296143"/>
                  <a:pt x="623944" y="301214"/>
                </a:cubicBezTo>
                <a:cubicBezTo>
                  <a:pt x="540528" y="342922"/>
                  <a:pt x="640517" y="306446"/>
                  <a:pt x="559398" y="333487"/>
                </a:cubicBezTo>
                <a:cubicBezTo>
                  <a:pt x="517962" y="395643"/>
                  <a:pt x="561390" y="339463"/>
                  <a:pt x="505610" y="387275"/>
                </a:cubicBezTo>
                <a:cubicBezTo>
                  <a:pt x="414307" y="465534"/>
                  <a:pt x="504397" y="402428"/>
                  <a:pt x="430306" y="451821"/>
                </a:cubicBezTo>
                <a:cubicBezTo>
                  <a:pt x="394727" y="505190"/>
                  <a:pt x="417932" y="474954"/>
                  <a:pt x="355003" y="537882"/>
                </a:cubicBezTo>
                <a:lnTo>
                  <a:pt x="333487" y="559397"/>
                </a:lnTo>
                <a:cubicBezTo>
                  <a:pt x="326315" y="573741"/>
                  <a:pt x="322238" y="590108"/>
                  <a:pt x="311972" y="602428"/>
                </a:cubicBezTo>
                <a:cubicBezTo>
                  <a:pt x="303695" y="612360"/>
                  <a:pt x="287776" y="613847"/>
                  <a:pt x="279699" y="623943"/>
                </a:cubicBezTo>
                <a:cubicBezTo>
                  <a:pt x="272615" y="632798"/>
                  <a:pt x="274775" y="646492"/>
                  <a:pt x="268941" y="656216"/>
                </a:cubicBezTo>
                <a:cubicBezTo>
                  <a:pt x="263723" y="664913"/>
                  <a:pt x="253512" y="669618"/>
                  <a:pt x="247426" y="677732"/>
                </a:cubicBezTo>
                <a:cubicBezTo>
                  <a:pt x="231911" y="698418"/>
                  <a:pt x="222679" y="723992"/>
                  <a:pt x="204395" y="742277"/>
                </a:cubicBezTo>
                <a:cubicBezTo>
                  <a:pt x="197223" y="749449"/>
                  <a:pt x="188965" y="755679"/>
                  <a:pt x="182880" y="763793"/>
                </a:cubicBezTo>
                <a:cubicBezTo>
                  <a:pt x="167365" y="784480"/>
                  <a:pt x="148027" y="803808"/>
                  <a:pt x="139850" y="828339"/>
                </a:cubicBezTo>
                <a:cubicBezTo>
                  <a:pt x="136264" y="839097"/>
                  <a:pt x="134163" y="850470"/>
                  <a:pt x="129092" y="860612"/>
                </a:cubicBezTo>
                <a:cubicBezTo>
                  <a:pt x="115522" y="887752"/>
                  <a:pt x="106073" y="894388"/>
                  <a:pt x="86061" y="914400"/>
                </a:cubicBezTo>
                <a:cubicBezTo>
                  <a:pt x="52850" y="1019567"/>
                  <a:pt x="21689" y="1084962"/>
                  <a:pt x="10758" y="1183341"/>
                </a:cubicBezTo>
                <a:cubicBezTo>
                  <a:pt x="5990" y="1226257"/>
                  <a:pt x="3586" y="1269402"/>
                  <a:pt x="0" y="1312433"/>
                </a:cubicBezTo>
                <a:cubicBezTo>
                  <a:pt x="3586" y="1369807"/>
                  <a:pt x="4740" y="1427385"/>
                  <a:pt x="10758" y="1484555"/>
                </a:cubicBezTo>
                <a:cubicBezTo>
                  <a:pt x="11945" y="1495832"/>
                  <a:pt x="19291" y="1505709"/>
                  <a:pt x="21515" y="1516828"/>
                </a:cubicBezTo>
                <a:cubicBezTo>
                  <a:pt x="26488" y="1541692"/>
                  <a:pt x="23171" y="1568466"/>
                  <a:pt x="32273" y="1592132"/>
                </a:cubicBezTo>
                <a:cubicBezTo>
                  <a:pt x="41556" y="1616266"/>
                  <a:pt x="75304" y="1656677"/>
                  <a:pt x="75304" y="1656677"/>
                </a:cubicBezTo>
                <a:cubicBezTo>
                  <a:pt x="78890" y="1667435"/>
                  <a:pt x="78977" y="1680095"/>
                  <a:pt x="86061" y="1688950"/>
                </a:cubicBezTo>
                <a:cubicBezTo>
                  <a:pt x="94138" y="1699046"/>
                  <a:pt x="108238" y="1702389"/>
                  <a:pt x="118334" y="1710466"/>
                </a:cubicBezTo>
                <a:cubicBezTo>
                  <a:pt x="160524" y="1744218"/>
                  <a:pt x="116079" y="1724057"/>
                  <a:pt x="172123" y="1742739"/>
                </a:cubicBezTo>
                <a:cubicBezTo>
                  <a:pt x="192391" y="1763007"/>
                  <a:pt x="209708" y="1784545"/>
                  <a:pt x="236668" y="1796527"/>
                </a:cubicBezTo>
                <a:cubicBezTo>
                  <a:pt x="257392" y="1805738"/>
                  <a:pt x="279699" y="1810870"/>
                  <a:pt x="301214" y="1818042"/>
                </a:cubicBezTo>
                <a:cubicBezTo>
                  <a:pt x="331981" y="1828298"/>
                  <a:pt x="342737" y="1832801"/>
                  <a:pt x="376518" y="1839557"/>
                </a:cubicBezTo>
                <a:cubicBezTo>
                  <a:pt x="397907" y="1843835"/>
                  <a:pt x="419549" y="1846729"/>
                  <a:pt x="441064" y="1850315"/>
                </a:cubicBezTo>
                <a:cubicBezTo>
                  <a:pt x="451494" y="1849367"/>
                  <a:pt x="605433" y="1837408"/>
                  <a:pt x="634701" y="1828800"/>
                </a:cubicBezTo>
                <a:cubicBezTo>
                  <a:pt x="671753" y="1817902"/>
                  <a:pt x="704810" y="1795136"/>
                  <a:pt x="742278" y="1785769"/>
                </a:cubicBezTo>
                <a:cubicBezTo>
                  <a:pt x="807316" y="1769510"/>
                  <a:pt x="771272" y="1779690"/>
                  <a:pt x="849854" y="1753496"/>
                </a:cubicBezTo>
                <a:lnTo>
                  <a:pt x="882127" y="1742739"/>
                </a:lnTo>
                <a:lnTo>
                  <a:pt x="914400" y="1731981"/>
                </a:lnTo>
                <a:cubicBezTo>
                  <a:pt x="928744" y="1721223"/>
                  <a:pt x="941394" y="1707726"/>
                  <a:pt x="957431" y="1699708"/>
                </a:cubicBezTo>
                <a:cubicBezTo>
                  <a:pt x="970655" y="1693096"/>
                  <a:pt x="986300" y="1693198"/>
                  <a:pt x="1000461" y="1688950"/>
                </a:cubicBezTo>
                <a:cubicBezTo>
                  <a:pt x="1022184" y="1682433"/>
                  <a:pt x="1044722" y="1677577"/>
                  <a:pt x="1065007" y="1667435"/>
                </a:cubicBezTo>
                <a:cubicBezTo>
                  <a:pt x="1079351" y="1660263"/>
                  <a:pt x="1093148" y="1651876"/>
                  <a:pt x="1108038" y="1645920"/>
                </a:cubicBezTo>
                <a:cubicBezTo>
                  <a:pt x="1129095" y="1637497"/>
                  <a:pt x="1153714" y="1636984"/>
                  <a:pt x="1172584" y="1624404"/>
                </a:cubicBezTo>
                <a:cubicBezTo>
                  <a:pt x="1214292" y="1596599"/>
                  <a:pt x="1192591" y="1606977"/>
                  <a:pt x="1237130" y="1592132"/>
                </a:cubicBezTo>
                <a:cubicBezTo>
                  <a:pt x="1271690" y="1557570"/>
                  <a:pt x="1245028" y="1576853"/>
                  <a:pt x="1301675" y="1559859"/>
                </a:cubicBezTo>
                <a:cubicBezTo>
                  <a:pt x="1323398" y="1553342"/>
                  <a:pt x="1366221" y="1538343"/>
                  <a:pt x="1366221" y="1538343"/>
                </a:cubicBezTo>
                <a:cubicBezTo>
                  <a:pt x="1386233" y="1518332"/>
                  <a:pt x="1392869" y="1508883"/>
                  <a:pt x="1420010" y="1495313"/>
                </a:cubicBezTo>
                <a:cubicBezTo>
                  <a:pt x="1468526" y="1471055"/>
                  <a:pt x="1438313" y="1501575"/>
                  <a:pt x="1484555" y="1463040"/>
                </a:cubicBezTo>
                <a:cubicBezTo>
                  <a:pt x="1496242" y="1453300"/>
                  <a:pt x="1505277" y="1440668"/>
                  <a:pt x="1516828" y="1430767"/>
                </a:cubicBezTo>
                <a:cubicBezTo>
                  <a:pt x="1562613" y="1391523"/>
                  <a:pt x="1555172" y="1409342"/>
                  <a:pt x="1592132" y="1366221"/>
                </a:cubicBezTo>
                <a:cubicBezTo>
                  <a:pt x="1645506" y="1303951"/>
                  <a:pt x="1599865" y="1339550"/>
                  <a:pt x="1656678" y="1301675"/>
                </a:cubicBezTo>
                <a:cubicBezTo>
                  <a:pt x="1704164" y="1238359"/>
                  <a:pt x="1676273" y="1271322"/>
                  <a:pt x="1742739" y="1204856"/>
                </a:cubicBezTo>
                <a:lnTo>
                  <a:pt x="1775012" y="1172583"/>
                </a:lnTo>
                <a:cubicBezTo>
                  <a:pt x="1793947" y="1115780"/>
                  <a:pt x="1779480" y="1149744"/>
                  <a:pt x="1828800" y="1075764"/>
                </a:cubicBezTo>
                <a:cubicBezTo>
                  <a:pt x="1855940" y="1035054"/>
                  <a:pt x="1841174" y="1052633"/>
                  <a:pt x="1871831" y="1021976"/>
                </a:cubicBezTo>
                <a:lnTo>
                  <a:pt x="1893346" y="957430"/>
                </a:lnTo>
                <a:cubicBezTo>
                  <a:pt x="1896932" y="946672"/>
                  <a:pt x="1901354" y="936158"/>
                  <a:pt x="1904104" y="925157"/>
                </a:cubicBezTo>
                <a:cubicBezTo>
                  <a:pt x="1917611" y="871126"/>
                  <a:pt x="1910186" y="896153"/>
                  <a:pt x="1925619" y="849854"/>
                </a:cubicBezTo>
                <a:cubicBezTo>
                  <a:pt x="1949558" y="682283"/>
                  <a:pt x="1948370" y="721664"/>
                  <a:pt x="1925619" y="441063"/>
                </a:cubicBezTo>
                <a:cubicBezTo>
                  <a:pt x="1923786" y="418458"/>
                  <a:pt x="1904104" y="376517"/>
                  <a:pt x="1904104" y="376517"/>
                </a:cubicBezTo>
                <a:cubicBezTo>
                  <a:pt x="1900139" y="348763"/>
                  <a:pt x="1897609" y="298984"/>
                  <a:pt x="1882588" y="268941"/>
                </a:cubicBezTo>
                <a:cubicBezTo>
                  <a:pt x="1876806" y="257377"/>
                  <a:pt x="1869350" y="246600"/>
                  <a:pt x="1861073" y="236668"/>
                </a:cubicBezTo>
                <a:cubicBezTo>
                  <a:pt x="1851334" y="224981"/>
                  <a:pt x="1839558" y="215153"/>
                  <a:pt x="1828800" y="204395"/>
                </a:cubicBezTo>
                <a:cubicBezTo>
                  <a:pt x="1821628" y="190051"/>
                  <a:pt x="1818625" y="172704"/>
                  <a:pt x="1807285" y="161364"/>
                </a:cubicBezTo>
                <a:cubicBezTo>
                  <a:pt x="1789001" y="143080"/>
                  <a:pt x="1764254" y="132677"/>
                  <a:pt x="1742739" y="118334"/>
                </a:cubicBezTo>
                <a:lnTo>
                  <a:pt x="1710466" y="96819"/>
                </a:lnTo>
                <a:cubicBezTo>
                  <a:pt x="1699708" y="89647"/>
                  <a:pt x="1690459" y="79392"/>
                  <a:pt x="1678193" y="75303"/>
                </a:cubicBezTo>
                <a:cubicBezTo>
                  <a:pt x="1599621" y="49113"/>
                  <a:pt x="1635649" y="59289"/>
                  <a:pt x="1570617" y="43030"/>
                </a:cubicBezTo>
                <a:cubicBezTo>
                  <a:pt x="1559859" y="35858"/>
                  <a:pt x="1550887" y="24651"/>
                  <a:pt x="1538344" y="21515"/>
                </a:cubicBezTo>
                <a:cubicBezTo>
                  <a:pt x="1506842" y="13639"/>
                  <a:pt x="1473774" y="14551"/>
                  <a:pt x="1441525" y="10757"/>
                </a:cubicBezTo>
                <a:lnTo>
                  <a:pt x="1355464" y="0"/>
                </a:lnTo>
                <a:cubicBezTo>
                  <a:pt x="1253653" y="7831"/>
                  <a:pt x="1218268" y="2702"/>
                  <a:pt x="1129553" y="32273"/>
                </a:cubicBezTo>
                <a:lnTo>
                  <a:pt x="1065007" y="53788"/>
                </a:lnTo>
                <a:lnTo>
                  <a:pt x="1032734" y="64546"/>
                </a:lnTo>
                <a:cubicBezTo>
                  <a:pt x="995650" y="113991"/>
                  <a:pt x="1016497" y="99557"/>
                  <a:pt x="1021977" y="129092"/>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81600" y="1400857"/>
            <a:ext cx="3943995" cy="1477328"/>
          </a:xfrm>
          <a:prstGeom prst="rect">
            <a:avLst/>
          </a:prstGeom>
          <a:solidFill>
            <a:srgbClr val="FFFFFF">
              <a:alpha val="60000"/>
            </a:srgbClr>
          </a:solidFill>
        </p:spPr>
        <p:txBody>
          <a:bodyPr wrap="square" rtlCol="0">
            <a:spAutoFit/>
          </a:bodyPr>
          <a:lstStyle/>
          <a:p>
            <a:r>
              <a:rPr lang="en-US" b="1" dirty="0">
                <a:solidFill>
                  <a:schemeClr val="accent3">
                    <a:lumMod val="50000"/>
                  </a:schemeClr>
                </a:solidFill>
                <a:latin typeface="Tempus Sans ITC" pitchFamily="82" charset="0"/>
              </a:rPr>
              <a:t>The outlines here are approximate.  You should know where they are, but don’t get bent out of shape wondering exactly where the </a:t>
            </a:r>
            <a:r>
              <a:rPr lang="en-US" b="1" dirty="0" err="1">
                <a:solidFill>
                  <a:schemeClr val="accent3">
                    <a:lumMod val="50000"/>
                  </a:schemeClr>
                </a:solidFill>
                <a:latin typeface="Tempus Sans ITC" pitchFamily="82" charset="0"/>
              </a:rPr>
              <a:t>vocalis</a:t>
            </a:r>
            <a:r>
              <a:rPr lang="en-US" b="1" dirty="0">
                <a:solidFill>
                  <a:schemeClr val="accent3">
                    <a:lumMod val="50000"/>
                  </a:schemeClr>
                </a:solidFill>
                <a:latin typeface="Tempus Sans ITC" pitchFamily="82" charset="0"/>
              </a:rPr>
              <a:t> muscle ends and other laryngeal muscles begin.</a:t>
            </a:r>
            <a:endParaRPr lang="en-US" dirty="0">
              <a:solidFill>
                <a:schemeClr val="accent3">
                  <a:lumMod val="50000"/>
                </a:schemeClr>
              </a:solidFill>
            </a:endParaRPr>
          </a:p>
        </p:txBody>
      </p:sp>
    </p:spTree>
    <p:extLst>
      <p:ext uri="{BB962C8B-B14F-4D97-AF65-F5344CB8AC3E}">
        <p14:creationId xmlns:p14="http://schemas.microsoft.com/office/powerpoint/2010/main" val="1475696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2250677"/>
            <a:ext cx="5181600" cy="369332"/>
          </a:xfrm>
          <a:prstGeom prst="rect">
            <a:avLst/>
          </a:prstGeom>
          <a:noFill/>
        </p:spPr>
        <p:txBody>
          <a:bodyPr wrap="square" rtlCol="0">
            <a:spAutoFit/>
          </a:bodyPr>
          <a:lstStyle/>
          <a:p>
            <a:r>
              <a:rPr lang="en-US" b="1" dirty="0">
                <a:hlinkClick r:id="rId2"/>
              </a:rPr>
              <a:t>Video detailing vestibular and vocal folds – slide 36B</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143000" y="4244370"/>
            <a:ext cx="7543800" cy="2492990"/>
          </a:xfrm>
          <a:prstGeom prst="rect">
            <a:avLst/>
          </a:prstGeom>
          <a:noFill/>
        </p:spPr>
        <p:txBody>
          <a:bodyPr wrap="square" rtlCol="0">
            <a:spAutoFit/>
          </a:bodyPr>
          <a:lstStyle/>
          <a:p>
            <a:r>
              <a:rPr lang="en-US" dirty="0"/>
              <a:t>Link to </a:t>
            </a:r>
            <a:r>
              <a:rPr lang="en-US" u="sng" dirty="0">
                <a:hlinkClick r:id="rId3"/>
              </a:rPr>
              <a:t>SL 036B</a:t>
            </a:r>
            <a:endParaRPr lang="en-US"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Larynx</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Vestibular fold</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Vocal fold</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Stratified squamous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No glands</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Vocal ligament</a:t>
            </a:r>
          </a:p>
          <a:p>
            <a:pPr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Vocalis</a:t>
            </a:r>
            <a:r>
              <a:rPr lang="en-US" sz="1200" b="1" dirty="0">
                <a:solidFill>
                  <a:srgbClr val="002060"/>
                </a:solidFill>
                <a:latin typeface="Georgia" pitchFamily="18" charset="0"/>
                <a:cs typeface="Arial" pitchFamily="34" charset="0"/>
              </a:rPr>
              <a:t> muscle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Laryngeal ventricle</a:t>
            </a:r>
          </a:p>
        </p:txBody>
      </p:sp>
    </p:spTree>
    <p:extLst>
      <p:ext uri="{BB962C8B-B14F-4D97-AF65-F5344CB8AC3E}">
        <p14:creationId xmlns:p14="http://schemas.microsoft.com/office/powerpoint/2010/main" val="2817823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Slide1.JPG"/>
          <p:cNvPicPr>
            <a:picLocks noChangeAspect="1"/>
          </p:cNvPicPr>
          <p:nvPr/>
        </p:nvPicPr>
        <p:blipFill>
          <a:blip r:embed="rId3" cstate="print"/>
          <a:srcRect/>
          <a:stretch>
            <a:fillRect/>
          </a:stretch>
        </p:blipFill>
        <p:spPr bwMode="auto">
          <a:xfrm>
            <a:off x="104979" y="1208398"/>
            <a:ext cx="2714421" cy="3040151"/>
          </a:xfrm>
          <a:prstGeom prst="rect">
            <a:avLst/>
          </a:prstGeom>
          <a:noFill/>
          <a:ln w="9525">
            <a:noFill/>
            <a:miter lim="800000"/>
            <a:headEnd/>
            <a:tailEnd/>
          </a:ln>
        </p:spPr>
      </p:pic>
      <p:sp>
        <p:nvSpPr>
          <p:cNvPr id="4" name="Rectangle 3"/>
          <p:cNvSpPr/>
          <p:nvPr/>
        </p:nvSpPr>
        <p:spPr>
          <a:xfrm>
            <a:off x="186409" y="3544"/>
            <a:ext cx="8874192"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UPPER RESPIRATORY TRACT</a:t>
            </a:r>
          </a:p>
        </p:txBody>
      </p:sp>
      <p:sp>
        <p:nvSpPr>
          <p:cNvPr id="6" name="TextBox 5"/>
          <p:cNvSpPr txBox="1"/>
          <p:nvPr/>
        </p:nvSpPr>
        <p:spPr>
          <a:xfrm>
            <a:off x="2819400" y="1208398"/>
            <a:ext cx="6241201" cy="1815882"/>
          </a:xfrm>
          <a:prstGeom prst="rect">
            <a:avLst/>
          </a:prstGeom>
          <a:noFill/>
        </p:spPr>
        <p:txBody>
          <a:bodyPr wrap="square" rtlCol="0">
            <a:spAutoFit/>
          </a:bodyPr>
          <a:lstStyle/>
          <a:p>
            <a:r>
              <a:rPr lang="en-US" sz="1600" b="1" dirty="0">
                <a:solidFill>
                  <a:schemeClr val="accent2">
                    <a:lumMod val="75000"/>
                  </a:schemeClr>
                </a:solidFill>
                <a:latin typeface="Times New Roman" pitchFamily="18" charset="0"/>
                <a:cs typeface="Times New Roman" pitchFamily="18" charset="0"/>
              </a:rPr>
              <a:t>The downside to a simple squamous epithelium is that it is thin and fragile, making it susceptible to infectious agents, dry conditions, and change in temperature.  One major function of the upper respiratory tract is to filter, moisturize, and warm the incoming air to reduce damage to the delicate lining of the alveoli.  This is largely achieved via a specialized lining of the structures of the upper respiratory tract, referred to as the </a:t>
            </a:r>
            <a:r>
              <a:rPr lang="en-US" sz="1600" b="1" dirty="0">
                <a:solidFill>
                  <a:schemeClr val="accent6">
                    <a:lumMod val="75000"/>
                  </a:schemeClr>
                </a:solidFill>
                <a:latin typeface="Times New Roman" pitchFamily="18" charset="0"/>
                <a:cs typeface="Times New Roman" pitchFamily="18" charset="0"/>
              </a:rPr>
              <a:t>respiratory mucosa</a:t>
            </a:r>
            <a:r>
              <a:rPr lang="en-US" sz="1600" b="1" dirty="0">
                <a:solidFill>
                  <a:schemeClr val="accent2">
                    <a:lumMod val="75000"/>
                  </a:schemeClr>
                </a:solidFill>
                <a:latin typeface="Times New Roman" pitchFamily="18" charset="0"/>
                <a:cs typeface="Times New Roman" pitchFamily="18" charset="0"/>
              </a:rPr>
              <a:t>.</a:t>
            </a:r>
          </a:p>
        </p:txBody>
      </p:sp>
      <p:pic>
        <p:nvPicPr>
          <p:cNvPr id="12" name="Picture 11" descr="Slide11.JPG"/>
          <p:cNvPicPr>
            <a:picLocks noChangeAspect="1"/>
          </p:cNvPicPr>
          <p:nvPr/>
        </p:nvPicPr>
        <p:blipFill rotWithShape="1">
          <a:blip r:embed="rId4">
            <a:extLst>
              <a:ext uri="{28A0092B-C50C-407E-A947-70E740481C1C}">
                <a14:useLocalDpi xmlns:a14="http://schemas.microsoft.com/office/drawing/2010/main" val="0"/>
              </a:ext>
            </a:extLst>
          </a:blip>
          <a:srcRect t="41611" r="29623"/>
          <a:stretch/>
        </p:blipFill>
        <p:spPr bwMode="auto">
          <a:xfrm>
            <a:off x="3505200" y="3019755"/>
            <a:ext cx="4574408" cy="383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865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My Documents\GROSS ANATOMY\Scans - Clemente, 4th. ed\Clemente908 - Larynx - compartment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23" r="16347"/>
          <a:stretch/>
        </p:blipFill>
        <p:spPr bwMode="auto">
          <a:xfrm rot="16200000">
            <a:off x="3503038" y="1102131"/>
            <a:ext cx="2253726" cy="24018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P:\My Documents\GROSS ANATOMY\Scans - Clemente, 4th. ed\Clemente908 - Larynx - compartments.jpg"/>
          <p:cNvPicPr>
            <a:picLocks noChangeAspect="1" noChangeArrowheads="1"/>
          </p:cNvPicPr>
          <p:nvPr/>
        </p:nvPicPr>
        <p:blipFill rotWithShape="1">
          <a:blip r:embed="rId2">
            <a:extLst>
              <a:ext uri="{28A0092B-C50C-407E-A947-70E740481C1C}">
                <a14:useLocalDpi xmlns:a14="http://schemas.microsoft.com/office/drawing/2010/main" val="0"/>
              </a:ext>
            </a:extLst>
          </a:blip>
          <a:srcRect l="49483" t="18584" r="33228" b="24485"/>
          <a:stretch/>
        </p:blipFill>
        <p:spPr bwMode="auto">
          <a:xfrm rot="16200000">
            <a:off x="2768573" y="2717826"/>
            <a:ext cx="2438400" cy="53847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86409" y="649875"/>
            <a:ext cx="8728991" cy="369332"/>
          </a:xfrm>
          <a:prstGeom prst="rect">
            <a:avLst/>
          </a:prstGeom>
          <a:noFill/>
        </p:spPr>
        <p:txBody>
          <a:bodyPr wrap="square" rtlCol="0">
            <a:spAutoFit/>
          </a:bodyPr>
          <a:lstStyle/>
          <a:p>
            <a:r>
              <a:rPr lang="en-US" b="1" dirty="0">
                <a:solidFill>
                  <a:schemeClr val="accent6">
                    <a:lumMod val="50000"/>
                  </a:schemeClr>
                </a:solidFill>
              </a:rPr>
              <a:t>The next slide is an oblique cut through the larynx, and shows only one side of the larynx:</a:t>
            </a:r>
          </a:p>
        </p:txBody>
      </p:sp>
      <p:pic>
        <p:nvPicPr>
          <p:cNvPr id="5" name="Picture 3" descr="P:\My Documents\GROSS ANATOMY\Scans - Clemente, 4th. ed\Clemente908 - Larynx - compartment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90" r="16171"/>
          <a:stretch/>
        </p:blipFill>
        <p:spPr bwMode="auto">
          <a:xfrm>
            <a:off x="152400" y="1046021"/>
            <a:ext cx="2551355" cy="24018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6200000">
            <a:off x="4219574" y="1361851"/>
            <a:ext cx="628650" cy="1447800"/>
          </a:xfrm>
          <a:prstGeom prst="rect">
            <a:avLst/>
          </a:pr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ircular Arrow 6"/>
          <p:cNvSpPr/>
          <p:nvPr/>
        </p:nvSpPr>
        <p:spPr>
          <a:xfrm flipH="1">
            <a:off x="2117104" y="985061"/>
            <a:ext cx="803060" cy="120037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p:cNvCxnSpPr/>
          <p:nvPr/>
        </p:nvCxnSpPr>
        <p:spPr>
          <a:xfrm flipH="1">
            <a:off x="1295400" y="1771425"/>
            <a:ext cx="2514600" cy="2419574"/>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57800" y="1771425"/>
            <a:ext cx="1422346" cy="241957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18634" y="5715000"/>
            <a:ext cx="990600" cy="523220"/>
          </a:xfrm>
          <a:prstGeom prst="rect">
            <a:avLst/>
          </a:prstGeom>
          <a:noFill/>
        </p:spPr>
        <p:txBody>
          <a:bodyPr wrap="square" rtlCol="0">
            <a:spAutoFit/>
          </a:bodyPr>
          <a:lstStyle/>
          <a:p>
            <a:r>
              <a:rPr lang="en-US" sz="1400" b="1" dirty="0"/>
              <a:t>false vocal fold</a:t>
            </a:r>
          </a:p>
        </p:txBody>
      </p:sp>
      <p:sp>
        <p:nvSpPr>
          <p:cNvPr id="16" name="TextBox 15"/>
          <p:cNvSpPr txBox="1"/>
          <p:nvPr/>
        </p:nvSpPr>
        <p:spPr>
          <a:xfrm>
            <a:off x="3866029" y="5791200"/>
            <a:ext cx="934570" cy="523220"/>
          </a:xfrm>
          <a:prstGeom prst="rect">
            <a:avLst/>
          </a:prstGeom>
          <a:noFill/>
        </p:spPr>
        <p:txBody>
          <a:bodyPr wrap="square" rtlCol="0">
            <a:spAutoFit/>
          </a:bodyPr>
          <a:lstStyle/>
          <a:p>
            <a:r>
              <a:rPr lang="en-US" sz="1400" b="1" dirty="0"/>
              <a:t>true vocal fold</a:t>
            </a:r>
          </a:p>
        </p:txBody>
      </p:sp>
      <p:sp>
        <p:nvSpPr>
          <p:cNvPr id="17" name="TextBox 16"/>
          <p:cNvSpPr txBox="1"/>
          <p:nvPr/>
        </p:nvSpPr>
        <p:spPr>
          <a:xfrm>
            <a:off x="6824792" y="1176169"/>
            <a:ext cx="2287832" cy="2031325"/>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Take our coronal section drawing, rotate it 90</a:t>
            </a:r>
            <a:r>
              <a:rPr lang="en-US" b="1" baseline="30000" dirty="0">
                <a:solidFill>
                  <a:schemeClr val="accent3">
                    <a:lumMod val="50000"/>
                  </a:schemeClr>
                </a:solidFill>
                <a:latin typeface="Tempus Sans ITC" pitchFamily="82" charset="0"/>
              </a:rPr>
              <a:t>o</a:t>
            </a:r>
            <a:r>
              <a:rPr lang="en-US" b="1" dirty="0">
                <a:solidFill>
                  <a:schemeClr val="accent3">
                    <a:lumMod val="50000"/>
                  </a:schemeClr>
                </a:solidFill>
                <a:latin typeface="Tempus Sans ITC" pitchFamily="82" charset="0"/>
              </a:rPr>
              <a:t> counterclockwise, then show only one side of the larynx to get the view below.</a:t>
            </a:r>
            <a:endParaRPr lang="en-US" dirty="0">
              <a:solidFill>
                <a:schemeClr val="accent3">
                  <a:lumMod val="50000"/>
                </a:schemeClr>
              </a:solidFill>
            </a:endParaRPr>
          </a:p>
        </p:txBody>
      </p:sp>
    </p:spTree>
    <p:extLst>
      <p:ext uri="{BB962C8B-B14F-4D97-AF65-F5344CB8AC3E}">
        <p14:creationId xmlns:p14="http://schemas.microsoft.com/office/powerpoint/2010/main" val="539911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1" y="1143000"/>
            <a:ext cx="9144000" cy="4834844"/>
          </a:xfrm>
          <a:prstGeom prst="rect">
            <a:avLst/>
          </a:prstGeom>
        </p:spPr>
      </p:pic>
      <p:pic>
        <p:nvPicPr>
          <p:cNvPr id="2" name="Picture 3" descr="P:\My Documents\GROSS ANATOMY\Scans - Clemente, 4th. ed\Clemente908 - Larynx - compartments.jpg"/>
          <p:cNvPicPr>
            <a:picLocks noChangeAspect="1" noChangeArrowheads="1"/>
          </p:cNvPicPr>
          <p:nvPr/>
        </p:nvPicPr>
        <p:blipFill rotWithShape="1">
          <a:blip r:embed="rId3">
            <a:extLst>
              <a:ext uri="{28A0092B-C50C-407E-A947-70E740481C1C}">
                <a14:useLocalDpi xmlns:a14="http://schemas.microsoft.com/office/drawing/2010/main" val="0"/>
              </a:ext>
            </a:extLst>
          </a:blip>
          <a:srcRect l="49483" t="18584" r="33228" b="24485"/>
          <a:stretch/>
        </p:blipFill>
        <p:spPr bwMode="auto">
          <a:xfrm rot="16200000">
            <a:off x="784715" y="227401"/>
            <a:ext cx="1263251" cy="2789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86409" y="649875"/>
            <a:ext cx="8728991" cy="369332"/>
          </a:xfrm>
          <a:prstGeom prst="rect">
            <a:avLst/>
          </a:prstGeom>
          <a:noFill/>
        </p:spPr>
        <p:txBody>
          <a:bodyPr wrap="square" rtlCol="0">
            <a:spAutoFit/>
          </a:bodyPr>
          <a:lstStyle/>
          <a:p>
            <a:r>
              <a:rPr lang="en-US" b="1" dirty="0">
                <a:solidFill>
                  <a:schemeClr val="accent6">
                    <a:lumMod val="50000"/>
                  </a:schemeClr>
                </a:solidFill>
              </a:rPr>
              <a:t>A scanning view of this slide, showing ½ the larynx.  Cartilages and folds are indicated.</a:t>
            </a:r>
          </a:p>
        </p:txBody>
      </p:sp>
      <p:sp>
        <p:nvSpPr>
          <p:cNvPr id="15" name="TextBox 14"/>
          <p:cNvSpPr txBox="1"/>
          <p:nvPr/>
        </p:nvSpPr>
        <p:spPr>
          <a:xfrm>
            <a:off x="2743200" y="4566203"/>
            <a:ext cx="990600" cy="523220"/>
          </a:xfrm>
          <a:prstGeom prst="rect">
            <a:avLst/>
          </a:prstGeom>
          <a:noFill/>
        </p:spPr>
        <p:txBody>
          <a:bodyPr wrap="square" rtlCol="0">
            <a:spAutoFit/>
          </a:bodyPr>
          <a:lstStyle/>
          <a:p>
            <a:r>
              <a:rPr lang="en-US" sz="1400" b="1" dirty="0"/>
              <a:t>false vocal fold</a:t>
            </a:r>
          </a:p>
        </p:txBody>
      </p:sp>
      <p:sp>
        <p:nvSpPr>
          <p:cNvPr id="16" name="TextBox 15"/>
          <p:cNvSpPr txBox="1"/>
          <p:nvPr/>
        </p:nvSpPr>
        <p:spPr>
          <a:xfrm>
            <a:off x="4333314" y="4846639"/>
            <a:ext cx="934570" cy="523220"/>
          </a:xfrm>
          <a:prstGeom prst="rect">
            <a:avLst/>
          </a:prstGeom>
          <a:noFill/>
        </p:spPr>
        <p:txBody>
          <a:bodyPr wrap="square" rtlCol="0">
            <a:spAutoFit/>
          </a:bodyPr>
          <a:lstStyle/>
          <a:p>
            <a:r>
              <a:rPr lang="en-US" sz="1400" b="1" dirty="0"/>
              <a:t>true vocal fold</a:t>
            </a:r>
          </a:p>
        </p:txBody>
      </p:sp>
      <p:sp>
        <p:nvSpPr>
          <p:cNvPr id="18" name="TextBox 17"/>
          <p:cNvSpPr txBox="1"/>
          <p:nvPr/>
        </p:nvSpPr>
        <p:spPr>
          <a:xfrm>
            <a:off x="1219200" y="4653134"/>
            <a:ext cx="990600" cy="307777"/>
          </a:xfrm>
          <a:prstGeom prst="rect">
            <a:avLst/>
          </a:prstGeom>
          <a:noFill/>
        </p:spPr>
        <p:txBody>
          <a:bodyPr wrap="square" rtlCol="0">
            <a:spAutoFit/>
          </a:bodyPr>
          <a:lstStyle/>
          <a:p>
            <a:r>
              <a:rPr lang="en-US" sz="1400" b="1" dirty="0"/>
              <a:t>epiglottis</a:t>
            </a:r>
          </a:p>
        </p:txBody>
      </p:sp>
      <p:sp>
        <p:nvSpPr>
          <p:cNvPr id="19" name="TextBox 18"/>
          <p:cNvSpPr txBox="1"/>
          <p:nvPr/>
        </p:nvSpPr>
        <p:spPr>
          <a:xfrm>
            <a:off x="7133840" y="4653134"/>
            <a:ext cx="990600" cy="523220"/>
          </a:xfrm>
          <a:prstGeom prst="rect">
            <a:avLst/>
          </a:prstGeom>
          <a:noFill/>
        </p:spPr>
        <p:txBody>
          <a:bodyPr wrap="square" rtlCol="0">
            <a:spAutoFit/>
          </a:bodyPr>
          <a:lstStyle/>
          <a:p>
            <a:r>
              <a:rPr lang="en-US" sz="1400" b="1" dirty="0"/>
              <a:t>Cricoid cartilage</a:t>
            </a:r>
          </a:p>
        </p:txBody>
      </p:sp>
      <p:sp>
        <p:nvSpPr>
          <p:cNvPr id="20" name="TextBox 19"/>
          <p:cNvSpPr txBox="1"/>
          <p:nvPr/>
        </p:nvSpPr>
        <p:spPr>
          <a:xfrm>
            <a:off x="3342714" y="3037202"/>
            <a:ext cx="990600" cy="523220"/>
          </a:xfrm>
          <a:prstGeom prst="rect">
            <a:avLst/>
          </a:prstGeom>
          <a:noFill/>
        </p:spPr>
        <p:txBody>
          <a:bodyPr wrap="square" rtlCol="0">
            <a:spAutoFit/>
          </a:bodyPr>
          <a:lstStyle/>
          <a:p>
            <a:r>
              <a:rPr lang="en-US" sz="1400" b="1" dirty="0"/>
              <a:t>Thyroid cartilage</a:t>
            </a:r>
          </a:p>
        </p:txBody>
      </p:sp>
      <p:sp>
        <p:nvSpPr>
          <p:cNvPr id="21" name="TextBox 20"/>
          <p:cNvSpPr txBox="1"/>
          <p:nvPr/>
        </p:nvSpPr>
        <p:spPr>
          <a:xfrm>
            <a:off x="2697535" y="5654827"/>
            <a:ext cx="1290357" cy="307777"/>
          </a:xfrm>
          <a:prstGeom prst="rect">
            <a:avLst/>
          </a:prstGeom>
          <a:noFill/>
        </p:spPr>
        <p:txBody>
          <a:bodyPr wrap="square" rtlCol="0">
            <a:spAutoFit/>
          </a:bodyPr>
          <a:lstStyle/>
          <a:p>
            <a:r>
              <a:rPr lang="en-US" sz="1400" b="1" dirty="0">
                <a:solidFill>
                  <a:schemeClr val="accent3">
                    <a:lumMod val="50000"/>
                  </a:schemeClr>
                </a:solidFill>
              </a:rPr>
              <a:t>Lumen is here</a:t>
            </a:r>
          </a:p>
        </p:txBody>
      </p:sp>
      <p:sp>
        <p:nvSpPr>
          <p:cNvPr id="22" name="TextBox 21"/>
          <p:cNvSpPr txBox="1"/>
          <p:nvPr/>
        </p:nvSpPr>
        <p:spPr>
          <a:xfrm>
            <a:off x="6140305" y="5831127"/>
            <a:ext cx="2920296" cy="830997"/>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This is an oblique cut, so you are seeing the front portion of the cricoid cartilage.</a:t>
            </a:r>
            <a:endParaRPr lang="en-US" sz="1600" dirty="0">
              <a:solidFill>
                <a:schemeClr val="accent3">
                  <a:lumMod val="50000"/>
                </a:schemeClr>
              </a:solidFill>
            </a:endParaRPr>
          </a:p>
        </p:txBody>
      </p:sp>
    </p:spTree>
    <p:extLst>
      <p:ext uri="{BB962C8B-B14F-4D97-AF65-F5344CB8AC3E}">
        <p14:creationId xmlns:p14="http://schemas.microsoft.com/office/powerpoint/2010/main" val="1059964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287" y="1981200"/>
            <a:ext cx="6919913" cy="4888048"/>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86409" y="649875"/>
            <a:ext cx="8728991" cy="646331"/>
          </a:xfrm>
          <a:prstGeom prst="rect">
            <a:avLst/>
          </a:prstGeom>
          <a:noFill/>
        </p:spPr>
        <p:txBody>
          <a:bodyPr wrap="square" rtlCol="0">
            <a:spAutoFit/>
          </a:bodyPr>
          <a:lstStyle/>
          <a:p>
            <a:r>
              <a:rPr lang="en-US" b="1" dirty="0">
                <a:solidFill>
                  <a:schemeClr val="accent6">
                    <a:lumMod val="50000"/>
                  </a:schemeClr>
                </a:solidFill>
              </a:rPr>
              <a:t>Focusing on the folds reveals that the false vocal fold has numerous glands.  Also indicated are the </a:t>
            </a:r>
            <a:r>
              <a:rPr lang="en-US" b="1" dirty="0" err="1">
                <a:solidFill>
                  <a:schemeClr val="accent6">
                    <a:lumMod val="50000"/>
                  </a:schemeClr>
                </a:solidFill>
              </a:rPr>
              <a:t>vocalis</a:t>
            </a:r>
            <a:r>
              <a:rPr lang="en-US" b="1" dirty="0">
                <a:solidFill>
                  <a:schemeClr val="accent6">
                    <a:lumMod val="50000"/>
                  </a:schemeClr>
                </a:solidFill>
              </a:rPr>
              <a:t> muscle and vocal ligament.</a:t>
            </a:r>
          </a:p>
        </p:txBody>
      </p:sp>
      <p:sp>
        <p:nvSpPr>
          <p:cNvPr id="15" name="TextBox 14"/>
          <p:cNvSpPr txBox="1"/>
          <p:nvPr/>
        </p:nvSpPr>
        <p:spPr>
          <a:xfrm>
            <a:off x="3124200" y="4572000"/>
            <a:ext cx="990600" cy="523220"/>
          </a:xfrm>
          <a:prstGeom prst="rect">
            <a:avLst/>
          </a:prstGeom>
          <a:noFill/>
        </p:spPr>
        <p:txBody>
          <a:bodyPr wrap="square" rtlCol="0">
            <a:spAutoFit/>
          </a:bodyPr>
          <a:lstStyle/>
          <a:p>
            <a:r>
              <a:rPr lang="en-US" sz="1400" b="1" dirty="0"/>
              <a:t>false vocal fold</a:t>
            </a:r>
          </a:p>
        </p:txBody>
      </p:sp>
      <p:sp>
        <p:nvSpPr>
          <p:cNvPr id="16" name="TextBox 15"/>
          <p:cNvSpPr txBox="1"/>
          <p:nvPr/>
        </p:nvSpPr>
        <p:spPr>
          <a:xfrm>
            <a:off x="6580542" y="4658380"/>
            <a:ext cx="838200" cy="523220"/>
          </a:xfrm>
          <a:prstGeom prst="rect">
            <a:avLst/>
          </a:prstGeom>
          <a:noFill/>
        </p:spPr>
        <p:txBody>
          <a:bodyPr wrap="square" rtlCol="0">
            <a:spAutoFit/>
          </a:bodyPr>
          <a:lstStyle/>
          <a:p>
            <a:r>
              <a:rPr lang="en-US" sz="1400" b="1" dirty="0" err="1"/>
              <a:t>Vocalis</a:t>
            </a:r>
            <a:r>
              <a:rPr lang="en-US" sz="1400" b="1" dirty="0"/>
              <a:t> muscle</a:t>
            </a:r>
          </a:p>
        </p:txBody>
      </p:sp>
      <p:sp>
        <p:nvSpPr>
          <p:cNvPr id="18" name="TextBox 17"/>
          <p:cNvSpPr txBox="1"/>
          <p:nvPr/>
        </p:nvSpPr>
        <p:spPr>
          <a:xfrm>
            <a:off x="6096000" y="5181600"/>
            <a:ext cx="990600" cy="523220"/>
          </a:xfrm>
          <a:prstGeom prst="rect">
            <a:avLst/>
          </a:prstGeom>
          <a:noFill/>
        </p:spPr>
        <p:txBody>
          <a:bodyPr wrap="square" rtlCol="0">
            <a:spAutoFit/>
          </a:bodyPr>
          <a:lstStyle/>
          <a:p>
            <a:r>
              <a:rPr lang="en-US" sz="1400" b="1" dirty="0"/>
              <a:t>Vocal ligament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 y="1313030"/>
            <a:ext cx="3667125" cy="1695450"/>
          </a:xfrm>
          <a:prstGeom prst="rect">
            <a:avLst/>
          </a:prstGeom>
        </p:spPr>
      </p:pic>
      <p:sp>
        <p:nvSpPr>
          <p:cNvPr id="14" name="Rectangle 13"/>
          <p:cNvSpPr/>
          <p:nvPr/>
        </p:nvSpPr>
        <p:spPr>
          <a:xfrm rot="16200000">
            <a:off x="1288693" y="2167462"/>
            <a:ext cx="737315" cy="723900"/>
          </a:xfrm>
          <a:prstGeom prst="rect">
            <a:avLst/>
          </a:pr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295400" y="2898070"/>
            <a:ext cx="242887" cy="395993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019301" y="1981200"/>
            <a:ext cx="2531603" cy="179554"/>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85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400" y="2250677"/>
            <a:ext cx="5638800" cy="369332"/>
          </a:xfrm>
          <a:prstGeom prst="rect">
            <a:avLst/>
          </a:prstGeom>
          <a:noFill/>
        </p:spPr>
        <p:txBody>
          <a:bodyPr wrap="square" rtlCol="0">
            <a:spAutoFit/>
          </a:bodyPr>
          <a:lstStyle/>
          <a:p>
            <a:r>
              <a:rPr lang="en-US" b="1" dirty="0">
                <a:hlinkClick r:id="rId2"/>
              </a:rPr>
              <a:t>Video showing oblique cut through larynx – slide 36A</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LARYNX</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143000" y="4244370"/>
            <a:ext cx="7543800" cy="2492990"/>
          </a:xfrm>
          <a:prstGeom prst="rect">
            <a:avLst/>
          </a:prstGeom>
          <a:noFill/>
        </p:spPr>
        <p:txBody>
          <a:bodyPr wrap="square" rtlCol="0">
            <a:spAutoFit/>
          </a:bodyPr>
          <a:lstStyle/>
          <a:p>
            <a:r>
              <a:rPr lang="en-US" dirty="0"/>
              <a:t>Link to </a:t>
            </a:r>
            <a:r>
              <a:rPr lang="en-US" u="sng" dirty="0">
                <a:hlinkClick r:id="rId3"/>
              </a:rPr>
              <a:t>SL 036A</a:t>
            </a:r>
            <a:endParaRPr lang="en-US"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Larynx</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Vestibular fold</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Vocal fold</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Stratified squamous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No glands</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Vocal ligament</a:t>
            </a:r>
          </a:p>
          <a:p>
            <a:pPr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Vocalis</a:t>
            </a:r>
            <a:r>
              <a:rPr lang="en-US" sz="1200" b="1" dirty="0">
                <a:solidFill>
                  <a:srgbClr val="002060"/>
                </a:solidFill>
                <a:latin typeface="Georgia" pitchFamily="18" charset="0"/>
                <a:cs typeface="Arial" pitchFamily="34" charset="0"/>
              </a:rPr>
              <a:t> muscle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Laryngeal ventricle</a:t>
            </a:r>
          </a:p>
        </p:txBody>
      </p:sp>
    </p:spTree>
    <p:extLst>
      <p:ext uri="{BB962C8B-B14F-4D97-AF65-F5344CB8AC3E}">
        <p14:creationId xmlns:p14="http://schemas.microsoft.com/office/powerpoint/2010/main" val="1490341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TRACHEA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609600"/>
            <a:ext cx="9143999" cy="1477328"/>
          </a:xfrm>
          <a:prstGeom prst="rect">
            <a:avLst/>
          </a:prstGeom>
          <a:noFill/>
        </p:spPr>
        <p:txBody>
          <a:bodyPr wrap="square" rtlCol="0">
            <a:spAutoFit/>
          </a:bodyPr>
          <a:lstStyle/>
          <a:p>
            <a:r>
              <a:rPr lang="en-US" b="1" dirty="0">
                <a:solidFill>
                  <a:schemeClr val="accent6">
                    <a:lumMod val="50000"/>
                  </a:schemeClr>
                </a:solidFill>
              </a:rPr>
              <a:t>The trachea is a single tube passing inferiorly from the larynx until it bifurcates into the primary bronchi.  The trachea is supported by about a dozen C-shaped pieces of cartilage, incomplete posteriorly to allow a bolus of food to pass through the esophagus.  The </a:t>
            </a:r>
            <a:r>
              <a:rPr lang="en-US" b="1" dirty="0" err="1">
                <a:solidFill>
                  <a:schemeClr val="accent6">
                    <a:lumMod val="50000"/>
                  </a:schemeClr>
                </a:solidFill>
              </a:rPr>
              <a:t>trachealis</a:t>
            </a:r>
            <a:r>
              <a:rPr lang="en-US" b="1" dirty="0">
                <a:solidFill>
                  <a:schemeClr val="accent6">
                    <a:lumMod val="50000"/>
                  </a:schemeClr>
                </a:solidFill>
              </a:rPr>
              <a:t> muscle (smooth muscle) spans the open, posterior end of the cartilages, and contracts under parasympathetic stimulus during actions such as coughing.</a:t>
            </a:r>
          </a:p>
        </p:txBody>
      </p:sp>
      <p:pic>
        <p:nvPicPr>
          <p:cNvPr id="5" name="Picture 4" descr="Slide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032" y="2077334"/>
            <a:ext cx="6002767" cy="47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238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046" y="1116371"/>
            <a:ext cx="6724154" cy="5741629"/>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TRACHEA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533400"/>
            <a:ext cx="9143999" cy="646331"/>
          </a:xfrm>
          <a:prstGeom prst="rect">
            <a:avLst/>
          </a:prstGeom>
          <a:noFill/>
        </p:spPr>
        <p:txBody>
          <a:bodyPr wrap="square" rtlCol="0">
            <a:spAutoFit/>
          </a:bodyPr>
          <a:lstStyle/>
          <a:p>
            <a:r>
              <a:rPr lang="en-US" b="1" dirty="0">
                <a:solidFill>
                  <a:schemeClr val="accent6">
                    <a:lumMod val="50000"/>
                  </a:schemeClr>
                </a:solidFill>
              </a:rPr>
              <a:t>Scanning view of our slide of the trachea, showing the esophagus, a lymph node, and an elastic artery.</a:t>
            </a:r>
          </a:p>
        </p:txBody>
      </p:sp>
      <p:sp>
        <p:nvSpPr>
          <p:cNvPr id="6" name="TextBox 5"/>
          <p:cNvSpPr txBox="1"/>
          <p:nvPr/>
        </p:nvSpPr>
        <p:spPr>
          <a:xfrm>
            <a:off x="4076699" y="3581400"/>
            <a:ext cx="990600" cy="307777"/>
          </a:xfrm>
          <a:prstGeom prst="rect">
            <a:avLst/>
          </a:prstGeom>
          <a:noFill/>
        </p:spPr>
        <p:txBody>
          <a:bodyPr wrap="square" rtlCol="0">
            <a:spAutoFit/>
          </a:bodyPr>
          <a:lstStyle/>
          <a:p>
            <a:r>
              <a:rPr lang="en-US" sz="1400" b="1" dirty="0"/>
              <a:t>trachea</a:t>
            </a:r>
          </a:p>
        </p:txBody>
      </p:sp>
      <p:sp>
        <p:nvSpPr>
          <p:cNvPr id="7" name="TextBox 6"/>
          <p:cNvSpPr txBox="1"/>
          <p:nvPr/>
        </p:nvSpPr>
        <p:spPr>
          <a:xfrm>
            <a:off x="2743200" y="1277446"/>
            <a:ext cx="990600" cy="307777"/>
          </a:xfrm>
          <a:prstGeom prst="rect">
            <a:avLst/>
          </a:prstGeom>
          <a:noFill/>
        </p:spPr>
        <p:txBody>
          <a:bodyPr wrap="square" rtlCol="0">
            <a:spAutoFit/>
          </a:bodyPr>
          <a:lstStyle/>
          <a:p>
            <a:r>
              <a:rPr lang="en-US" sz="1400" b="1" dirty="0">
                <a:solidFill>
                  <a:srgbClr val="FFFF00"/>
                </a:solidFill>
              </a:rPr>
              <a:t>esophagus</a:t>
            </a:r>
          </a:p>
        </p:txBody>
      </p:sp>
      <p:sp>
        <p:nvSpPr>
          <p:cNvPr id="8" name="TextBox 7"/>
          <p:cNvSpPr txBox="1"/>
          <p:nvPr/>
        </p:nvSpPr>
        <p:spPr>
          <a:xfrm>
            <a:off x="7010400" y="4124980"/>
            <a:ext cx="762000" cy="523220"/>
          </a:xfrm>
          <a:prstGeom prst="rect">
            <a:avLst/>
          </a:prstGeom>
          <a:noFill/>
        </p:spPr>
        <p:txBody>
          <a:bodyPr wrap="square" rtlCol="0">
            <a:spAutoFit/>
          </a:bodyPr>
          <a:lstStyle/>
          <a:p>
            <a:r>
              <a:rPr lang="en-US" sz="1400" b="1" dirty="0">
                <a:solidFill>
                  <a:srgbClr val="FFFF00"/>
                </a:solidFill>
              </a:rPr>
              <a:t>Lymph node</a:t>
            </a:r>
          </a:p>
        </p:txBody>
      </p:sp>
      <p:sp>
        <p:nvSpPr>
          <p:cNvPr id="9" name="TextBox 8"/>
          <p:cNvSpPr txBox="1"/>
          <p:nvPr/>
        </p:nvSpPr>
        <p:spPr>
          <a:xfrm>
            <a:off x="3352800" y="5867400"/>
            <a:ext cx="723899" cy="523220"/>
          </a:xfrm>
          <a:prstGeom prst="rect">
            <a:avLst/>
          </a:prstGeom>
          <a:noFill/>
        </p:spPr>
        <p:txBody>
          <a:bodyPr wrap="square" rtlCol="0">
            <a:spAutoFit/>
          </a:bodyPr>
          <a:lstStyle/>
          <a:p>
            <a:r>
              <a:rPr lang="en-US" sz="1400" b="1" dirty="0"/>
              <a:t>Elastic artery</a:t>
            </a:r>
          </a:p>
        </p:txBody>
      </p:sp>
    </p:spTree>
    <p:extLst>
      <p:ext uri="{BB962C8B-B14F-4D97-AF65-F5344CB8AC3E}">
        <p14:creationId xmlns:p14="http://schemas.microsoft.com/office/powerpoint/2010/main" val="2719263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TRACHEA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533400"/>
            <a:ext cx="9143999" cy="1200329"/>
          </a:xfrm>
          <a:prstGeom prst="rect">
            <a:avLst/>
          </a:prstGeom>
          <a:noFill/>
        </p:spPr>
        <p:txBody>
          <a:bodyPr wrap="square" rtlCol="0">
            <a:spAutoFit/>
          </a:bodyPr>
          <a:lstStyle/>
          <a:p>
            <a:r>
              <a:rPr lang="en-US" b="1" dirty="0">
                <a:solidFill>
                  <a:schemeClr val="accent6">
                    <a:lumMod val="50000"/>
                  </a:schemeClr>
                </a:solidFill>
              </a:rPr>
              <a:t>The wall of the trachea can be divided into mucosa (blue bracket), submucosa (yellow bracket), cartilage (white bracket), and adventitia (black bracket).  The mucosa includes respiratory epithelium.  Note the numerous glands in the submucosa, and that the cartilage is hyaline cartilage.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36" y="2458253"/>
            <a:ext cx="1912947" cy="16396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549" y="1447800"/>
            <a:ext cx="6786051" cy="4942106"/>
          </a:xfrm>
          <a:prstGeom prst="rect">
            <a:avLst/>
          </a:prstGeom>
        </p:spPr>
      </p:pic>
      <p:sp>
        <p:nvSpPr>
          <p:cNvPr id="11" name="Rectangle 10"/>
          <p:cNvSpPr/>
          <p:nvPr/>
        </p:nvSpPr>
        <p:spPr>
          <a:xfrm rot="16200000">
            <a:off x="989163" y="3357523"/>
            <a:ext cx="356535" cy="361951"/>
          </a:xfrm>
          <a:prstGeom prst="rect">
            <a:avLst/>
          </a:pr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71215" y="3716767"/>
            <a:ext cx="1258644" cy="2635624"/>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68077" y="2404334"/>
            <a:ext cx="1240266" cy="94514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8" name="Left Brace 17"/>
          <p:cNvSpPr/>
          <p:nvPr/>
        </p:nvSpPr>
        <p:spPr>
          <a:xfrm>
            <a:off x="3714414" y="2511912"/>
            <a:ext cx="238461" cy="22994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a:off x="3607081" y="2741856"/>
            <a:ext cx="226563" cy="1166581"/>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20" name="Left Brace 19"/>
          <p:cNvSpPr/>
          <p:nvPr/>
        </p:nvSpPr>
        <p:spPr>
          <a:xfrm>
            <a:off x="4610819" y="3985363"/>
            <a:ext cx="251201" cy="1127920"/>
          </a:xfrm>
          <a:prstGeom prst="lef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2" name="Left Brace 21"/>
          <p:cNvSpPr/>
          <p:nvPr/>
        </p:nvSpPr>
        <p:spPr>
          <a:xfrm>
            <a:off x="4214842" y="5107850"/>
            <a:ext cx="251201" cy="112792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23" name="TextBox 22"/>
          <p:cNvSpPr txBox="1"/>
          <p:nvPr/>
        </p:nvSpPr>
        <p:spPr>
          <a:xfrm>
            <a:off x="0" y="6389906"/>
            <a:ext cx="9060601" cy="338554"/>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Again, don’t get in a tizzy about the exact border between the mucosa and submucosa.</a:t>
            </a:r>
            <a:endParaRPr lang="en-US" sz="1600" dirty="0">
              <a:solidFill>
                <a:schemeClr val="accent3">
                  <a:lumMod val="50000"/>
                </a:schemeClr>
              </a:solidFill>
            </a:endParaRPr>
          </a:p>
        </p:txBody>
      </p:sp>
    </p:spTree>
    <p:extLst>
      <p:ext uri="{BB962C8B-B14F-4D97-AF65-F5344CB8AC3E}">
        <p14:creationId xmlns:p14="http://schemas.microsoft.com/office/powerpoint/2010/main" val="3198586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TRACHEA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533400"/>
            <a:ext cx="9143999" cy="923330"/>
          </a:xfrm>
          <a:prstGeom prst="rect">
            <a:avLst/>
          </a:prstGeom>
          <a:noFill/>
        </p:spPr>
        <p:txBody>
          <a:bodyPr wrap="square" rtlCol="0">
            <a:spAutoFit/>
          </a:bodyPr>
          <a:lstStyle/>
          <a:p>
            <a:r>
              <a:rPr lang="en-US" b="1" dirty="0">
                <a:solidFill>
                  <a:schemeClr val="accent6">
                    <a:lumMod val="50000"/>
                  </a:schemeClr>
                </a:solidFill>
              </a:rPr>
              <a:t>As mentioned, the posterior aspect of the trachea is highlighted by the </a:t>
            </a:r>
            <a:r>
              <a:rPr lang="en-US" b="1" dirty="0" err="1">
                <a:solidFill>
                  <a:schemeClr val="accent6">
                    <a:lumMod val="50000"/>
                  </a:schemeClr>
                </a:solidFill>
              </a:rPr>
              <a:t>trachealis</a:t>
            </a:r>
            <a:r>
              <a:rPr lang="en-US" b="1" dirty="0">
                <a:solidFill>
                  <a:schemeClr val="accent6">
                    <a:lumMod val="50000"/>
                  </a:schemeClr>
                </a:solidFill>
              </a:rPr>
              <a:t> muscle (arrows), which connects the </a:t>
            </a:r>
            <a:r>
              <a:rPr lang="en-US" b="1">
                <a:solidFill>
                  <a:schemeClr val="accent6">
                    <a:lumMod val="50000"/>
                  </a:schemeClr>
                </a:solidFill>
              </a:rPr>
              <a:t>open ends of </a:t>
            </a:r>
            <a:r>
              <a:rPr lang="en-US" b="1" dirty="0">
                <a:solidFill>
                  <a:schemeClr val="accent6">
                    <a:lumMod val="50000"/>
                  </a:schemeClr>
                </a:solidFill>
              </a:rPr>
              <a:t>the C-shaped cartilages.  This muscle contracts to narrow the lumen to assist in activities such as coughing.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36" y="2458253"/>
            <a:ext cx="1912947" cy="1639669"/>
          </a:xfrm>
          <a:prstGeom prst="rect">
            <a:avLst/>
          </a:prstGeom>
        </p:spPr>
      </p:pic>
      <p:sp>
        <p:nvSpPr>
          <p:cNvPr id="11" name="Rectangle 10"/>
          <p:cNvSpPr/>
          <p:nvPr/>
        </p:nvSpPr>
        <p:spPr>
          <a:xfrm rot="16200000">
            <a:off x="1018577" y="2660479"/>
            <a:ext cx="356535" cy="782731"/>
          </a:xfrm>
          <a:prstGeom prst="rect">
            <a:avLst/>
          </a:pr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05478" y="3230112"/>
            <a:ext cx="1597148" cy="2484888"/>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37009" y="1600200"/>
            <a:ext cx="1565617" cy="12733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626" y="1523216"/>
            <a:ext cx="6657975" cy="4829175"/>
          </a:xfrm>
          <a:prstGeom prst="rect">
            <a:avLst/>
          </a:prstGeom>
        </p:spPr>
      </p:pic>
      <p:cxnSp>
        <p:nvCxnSpPr>
          <p:cNvPr id="21" name="Straight Arrow Connector 20"/>
          <p:cNvCxnSpPr/>
          <p:nvPr/>
        </p:nvCxnSpPr>
        <p:spPr>
          <a:xfrm>
            <a:off x="4114800" y="3278087"/>
            <a:ext cx="112956" cy="3645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807836" y="3626983"/>
            <a:ext cx="15302" cy="4556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902540" y="3251915"/>
            <a:ext cx="73257" cy="4072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626180" y="3923198"/>
            <a:ext cx="133336" cy="5135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435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9400" y="2266154"/>
            <a:ext cx="3352800" cy="369332"/>
          </a:xfrm>
          <a:prstGeom prst="rect">
            <a:avLst/>
          </a:prstGeom>
          <a:noFill/>
        </p:spPr>
        <p:txBody>
          <a:bodyPr wrap="square" rtlCol="0">
            <a:spAutoFit/>
          </a:bodyPr>
          <a:lstStyle/>
          <a:p>
            <a:r>
              <a:rPr lang="en-US" b="1" dirty="0">
                <a:hlinkClick r:id="rId2"/>
              </a:rPr>
              <a:t>Video of trachea – slide 15B</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TRACHEA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990600" y="4114800"/>
            <a:ext cx="7543800" cy="2677656"/>
          </a:xfrm>
          <a:prstGeom prst="rect">
            <a:avLst/>
          </a:prstGeom>
          <a:noFill/>
        </p:spPr>
        <p:txBody>
          <a:bodyPr wrap="square" rtlCol="0">
            <a:spAutoFit/>
          </a:bodyPr>
          <a:lstStyle/>
          <a:p>
            <a:r>
              <a:rPr lang="en-US" dirty="0"/>
              <a:t>Link to </a:t>
            </a:r>
            <a:r>
              <a:rPr lang="en-US" u="sng" dirty="0">
                <a:hlinkClick r:id="rId3"/>
              </a:rPr>
              <a:t>SL 015B</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Trachea</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Mucosa</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a:t>
            </a:r>
            <a:r>
              <a:rPr lang="en-US" sz="1200" b="1" dirty="0" err="1">
                <a:solidFill>
                  <a:srgbClr val="002060"/>
                </a:solidFill>
                <a:latin typeface="Georgia" pitchFamily="18" charset="0"/>
                <a:cs typeface="Arial" pitchFamily="34" charset="0"/>
              </a:rPr>
              <a:t>propria</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Submucosa</a:t>
            </a:r>
            <a:endParaRPr lang="en-US" sz="1200" b="1" dirty="0">
              <a:solidFill>
                <a:srgbClr val="002060"/>
              </a:solidFill>
              <a:latin typeface="Georgia" pitchFamily="18" charset="0"/>
              <a:cs typeface="Arial" pitchFamily="34" charset="0"/>
            </a:endParaRP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Glands</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C-shaped hyaline cartilage</a:t>
            </a:r>
          </a:p>
          <a:p>
            <a:pPr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Trachealis</a:t>
            </a:r>
            <a:r>
              <a:rPr lang="en-US" sz="1200" b="1" dirty="0">
                <a:solidFill>
                  <a:srgbClr val="002060"/>
                </a:solidFill>
                <a:latin typeface="Georgia" pitchFamily="18" charset="0"/>
                <a:cs typeface="Arial" pitchFamily="34" charset="0"/>
              </a:rPr>
              <a:t> muscle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Adventitia</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Review elastic artery, peripheral nerve, lymph node, </a:t>
            </a:r>
            <a:r>
              <a:rPr lang="en-US" sz="1200" b="1" dirty="0" err="1">
                <a:solidFill>
                  <a:srgbClr val="002060"/>
                </a:solidFill>
                <a:latin typeface="Georgia" pitchFamily="18" charset="0"/>
                <a:ea typeface="Times"/>
                <a:cs typeface="Arial" pitchFamily="34" charset="0"/>
              </a:rPr>
              <a:t>unilocular</a:t>
            </a:r>
            <a:r>
              <a:rPr lang="en-US" sz="1200" b="1" dirty="0">
                <a:solidFill>
                  <a:srgbClr val="002060"/>
                </a:solidFill>
                <a:latin typeface="Georgia" pitchFamily="18" charset="0"/>
                <a:ea typeface="Times"/>
                <a:cs typeface="Arial" pitchFamily="34" charset="0"/>
              </a:rPr>
              <a:t> adipose, skeletal and smooth muscle, stratified squamous non-keratinized epithelium</a:t>
            </a:r>
          </a:p>
        </p:txBody>
      </p:sp>
    </p:spTree>
    <p:extLst>
      <p:ext uri="{BB962C8B-B14F-4D97-AF65-F5344CB8AC3E}">
        <p14:creationId xmlns:p14="http://schemas.microsoft.com/office/powerpoint/2010/main" val="3505157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BRONCHUS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533400"/>
            <a:ext cx="9143999" cy="1200329"/>
          </a:xfrm>
          <a:prstGeom prst="rect">
            <a:avLst/>
          </a:prstGeom>
          <a:noFill/>
        </p:spPr>
        <p:txBody>
          <a:bodyPr wrap="square" rtlCol="0">
            <a:spAutoFit/>
          </a:bodyPr>
          <a:lstStyle/>
          <a:p>
            <a:r>
              <a:rPr lang="en-US" b="1" dirty="0">
                <a:solidFill>
                  <a:schemeClr val="accent6">
                    <a:lumMod val="50000"/>
                  </a:schemeClr>
                </a:solidFill>
              </a:rPr>
              <a:t>The trachea divides to form the right and left primary bronchi, which further divide into secondary (lobar) and then tertiary (lobular) bronchi.  As these divisions occur, the cartilage breaks up into smaller pieces, and the smooth muscle component becomes interspersed between cartilage.  </a:t>
            </a:r>
          </a:p>
        </p:txBody>
      </p:sp>
      <p:pic>
        <p:nvPicPr>
          <p:cNvPr id="11" name="Picture 10" descr="Slide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8" y="1456730"/>
            <a:ext cx="6002767" cy="47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958624" y="4871591"/>
            <a:ext cx="6185375" cy="1815882"/>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Other than the fact that the cartilage is one piece or multiple pieces, the trachea and </a:t>
            </a:r>
            <a:r>
              <a:rPr lang="en-US" sz="1600" b="1" dirty="0" err="1">
                <a:solidFill>
                  <a:schemeClr val="accent3">
                    <a:lumMod val="50000"/>
                  </a:schemeClr>
                </a:solidFill>
                <a:latin typeface="Tempus Sans ITC" pitchFamily="82" charset="0"/>
              </a:rPr>
              <a:t>extrapulmonary</a:t>
            </a:r>
            <a:r>
              <a:rPr lang="en-US" sz="1600" b="1" dirty="0">
                <a:solidFill>
                  <a:schemeClr val="accent3">
                    <a:lumMod val="50000"/>
                  </a:schemeClr>
                </a:solidFill>
                <a:latin typeface="Tempus Sans ITC" pitchFamily="82" charset="0"/>
              </a:rPr>
              <a:t> bronchi (bronchi not in the lung) are histologically similar.  So much so that if you see one or the other on the exam, either answer, trachea or bronchus, is accepted. </a:t>
            </a:r>
          </a:p>
          <a:p>
            <a:endParaRPr lang="en-US" sz="1600" b="1" dirty="0">
              <a:solidFill>
                <a:schemeClr val="accent3">
                  <a:lumMod val="50000"/>
                </a:schemeClr>
              </a:solidFill>
              <a:latin typeface="Tempus Sans ITC" pitchFamily="82" charset="0"/>
            </a:endParaRPr>
          </a:p>
          <a:p>
            <a:r>
              <a:rPr lang="en-US" sz="1600" b="1" dirty="0">
                <a:solidFill>
                  <a:schemeClr val="accent3">
                    <a:lumMod val="50000"/>
                  </a:schemeClr>
                </a:solidFill>
                <a:latin typeface="Tempus Sans ITC" pitchFamily="82" charset="0"/>
              </a:rPr>
              <a:t>Also, no chance you’ll be able to differentiate primary from secondary or tertiary bronchi on a slide (but you should in the gross lab). </a:t>
            </a:r>
            <a:endParaRPr lang="en-US" sz="1600" dirty="0">
              <a:solidFill>
                <a:schemeClr val="accent3">
                  <a:lumMod val="50000"/>
                </a:schemeClr>
              </a:solidFill>
            </a:endParaRPr>
          </a:p>
        </p:txBody>
      </p:sp>
    </p:spTree>
    <p:extLst>
      <p:ext uri="{BB962C8B-B14F-4D97-AF65-F5344CB8AC3E}">
        <p14:creationId xmlns:p14="http://schemas.microsoft.com/office/powerpoint/2010/main" val="337107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33400"/>
            <a:ext cx="8991600" cy="1477328"/>
          </a:xfrm>
          <a:prstGeom prst="rect">
            <a:avLst/>
          </a:prstGeom>
          <a:noFill/>
        </p:spPr>
        <p:txBody>
          <a:bodyPr wrap="square" rtlCol="0">
            <a:spAutoFit/>
          </a:bodyPr>
          <a:lstStyle/>
          <a:p>
            <a:r>
              <a:rPr lang="en-US" b="1" dirty="0">
                <a:solidFill>
                  <a:schemeClr val="accent6">
                    <a:lumMod val="50000"/>
                  </a:schemeClr>
                </a:solidFill>
              </a:rPr>
              <a:t>The inner lining of the respiratory system (excluding the alveoli) is composed of </a:t>
            </a:r>
            <a:r>
              <a:rPr lang="en-US" b="1" dirty="0">
                <a:solidFill>
                  <a:schemeClr val="accent6">
                    <a:lumMod val="75000"/>
                  </a:schemeClr>
                </a:solidFill>
              </a:rPr>
              <a:t>respiratory mucosa</a:t>
            </a:r>
            <a:r>
              <a:rPr lang="en-US" b="1" dirty="0">
                <a:solidFill>
                  <a:schemeClr val="accent6">
                    <a:lumMod val="50000"/>
                  </a:schemeClr>
                </a:solidFill>
              </a:rPr>
              <a:t>, which includes</a:t>
            </a:r>
          </a:p>
          <a:p>
            <a:pPr>
              <a:buFont typeface="Arial" pitchFamily="34" charset="0"/>
              <a:buChar char="•"/>
            </a:pPr>
            <a:r>
              <a:rPr lang="en-US" b="1" dirty="0">
                <a:solidFill>
                  <a:schemeClr val="accent6">
                    <a:lumMod val="75000"/>
                  </a:schemeClr>
                </a:solidFill>
              </a:rPr>
              <a:t>Pseudostratified ciliated columnar </a:t>
            </a:r>
            <a:r>
              <a:rPr lang="en-US" b="1" dirty="0" err="1">
                <a:solidFill>
                  <a:schemeClr val="accent6">
                    <a:lumMod val="75000"/>
                  </a:schemeClr>
                </a:solidFill>
              </a:rPr>
              <a:t>epitheium</a:t>
            </a:r>
            <a:r>
              <a:rPr lang="en-US" b="1" dirty="0">
                <a:solidFill>
                  <a:schemeClr val="accent6">
                    <a:lumMod val="75000"/>
                  </a:schemeClr>
                </a:solidFill>
              </a:rPr>
              <a:t> </a:t>
            </a:r>
            <a:r>
              <a:rPr lang="en-US" b="1" dirty="0">
                <a:solidFill>
                  <a:schemeClr val="accent6">
                    <a:lumMod val="50000"/>
                  </a:schemeClr>
                </a:solidFill>
              </a:rPr>
              <a:t>with</a:t>
            </a:r>
            <a:r>
              <a:rPr lang="en-US" b="1" dirty="0">
                <a:solidFill>
                  <a:schemeClr val="accent6">
                    <a:lumMod val="75000"/>
                  </a:schemeClr>
                </a:solidFill>
              </a:rPr>
              <a:t> goblet cells</a:t>
            </a:r>
          </a:p>
          <a:p>
            <a:pPr>
              <a:buFont typeface="Arial" pitchFamily="34" charset="0"/>
              <a:buChar char="•"/>
            </a:pPr>
            <a:r>
              <a:rPr lang="en-US" b="1" dirty="0">
                <a:solidFill>
                  <a:schemeClr val="accent6">
                    <a:lumMod val="75000"/>
                  </a:schemeClr>
                </a:solidFill>
              </a:rPr>
              <a:t>Thick basement membrane</a:t>
            </a:r>
          </a:p>
          <a:p>
            <a:pPr>
              <a:buFont typeface="Arial" pitchFamily="34" charset="0"/>
              <a:buChar char="•"/>
            </a:pPr>
            <a:r>
              <a:rPr lang="en-US" b="1" dirty="0">
                <a:solidFill>
                  <a:schemeClr val="accent6">
                    <a:lumMod val="75000"/>
                  </a:schemeClr>
                </a:solidFill>
              </a:rPr>
              <a:t>Lamina </a:t>
            </a:r>
            <a:r>
              <a:rPr lang="en-US" b="1" dirty="0" err="1">
                <a:solidFill>
                  <a:schemeClr val="accent6">
                    <a:lumMod val="75000"/>
                  </a:schemeClr>
                </a:solidFill>
              </a:rPr>
              <a:t>propria</a:t>
            </a:r>
            <a:r>
              <a:rPr lang="en-US" b="1" dirty="0">
                <a:solidFill>
                  <a:schemeClr val="accent6">
                    <a:lumMod val="75000"/>
                  </a:schemeClr>
                </a:solidFill>
              </a:rPr>
              <a:t> </a:t>
            </a:r>
            <a:r>
              <a:rPr lang="en-US" b="1" dirty="0">
                <a:solidFill>
                  <a:schemeClr val="accent6">
                    <a:lumMod val="50000"/>
                  </a:schemeClr>
                </a:solidFill>
              </a:rPr>
              <a:t>– irregular connective tissue with glands and diffuse lymphoid tissue</a:t>
            </a:r>
          </a:p>
        </p:txBody>
      </p:sp>
      <p:pic>
        <p:nvPicPr>
          <p:cNvPr id="5" name="Picture 1" descr="Slide2.JPG"/>
          <p:cNvPicPr>
            <a:picLocks noChangeAspect="1"/>
          </p:cNvPicPr>
          <p:nvPr/>
        </p:nvPicPr>
        <p:blipFill>
          <a:blip r:embed="rId2" cstate="print"/>
          <a:srcRect/>
          <a:stretch>
            <a:fillRect/>
          </a:stretch>
        </p:blipFill>
        <p:spPr bwMode="auto">
          <a:xfrm>
            <a:off x="14111" y="2057400"/>
            <a:ext cx="5857709" cy="4795546"/>
          </a:xfrm>
          <a:prstGeom prst="rect">
            <a:avLst/>
          </a:prstGeom>
          <a:noFill/>
          <a:ln w="9525">
            <a:noFill/>
            <a:miter lim="800000"/>
            <a:headEnd/>
            <a:tailEnd/>
          </a:ln>
        </p:spPr>
      </p:pic>
      <p:sp>
        <p:nvSpPr>
          <p:cNvPr id="6" name="TextBox 5"/>
          <p:cNvSpPr txBox="1"/>
          <p:nvPr/>
        </p:nvSpPr>
        <p:spPr>
          <a:xfrm>
            <a:off x="5562600" y="2286000"/>
            <a:ext cx="3101621" cy="1754326"/>
          </a:xfrm>
          <a:prstGeom prst="rect">
            <a:avLst/>
          </a:prstGeom>
          <a:noFill/>
        </p:spPr>
        <p:txBody>
          <a:bodyPr wrap="square" rtlCol="0">
            <a:spAutoFit/>
          </a:bodyPr>
          <a:lstStyle/>
          <a:p>
            <a:r>
              <a:rPr lang="en-US" b="1" dirty="0">
                <a:solidFill>
                  <a:srgbClr val="0070C0"/>
                </a:solidFill>
                <a:latin typeface="Tempus Sans ITC" pitchFamily="82" charset="0"/>
              </a:rPr>
              <a:t>The supporting structures of the respiratory system (bone, cartilage, smooth muscle) will be addressed when we examine specific regions of the respiratory system.</a:t>
            </a:r>
          </a:p>
        </p:txBody>
      </p:sp>
      <p:sp>
        <p:nvSpPr>
          <p:cNvPr id="7" name="Rectangle 6"/>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MUCOSA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33400"/>
            <a:ext cx="9143999" cy="1200329"/>
          </a:xfrm>
          <a:prstGeom prst="rect">
            <a:avLst/>
          </a:prstGeom>
          <a:noFill/>
        </p:spPr>
        <p:txBody>
          <a:bodyPr wrap="square" rtlCol="0">
            <a:spAutoFit/>
          </a:bodyPr>
          <a:lstStyle/>
          <a:p>
            <a:r>
              <a:rPr lang="en-US" b="1" dirty="0">
                <a:solidFill>
                  <a:schemeClr val="accent6">
                    <a:lumMod val="50000"/>
                  </a:schemeClr>
                </a:solidFill>
              </a:rPr>
              <a:t>As one might expect, the larger bronchi near the trachea will have either a single C-shaped cartilage, or something that is just beginning to break up into smaller cartilage pieces.  Here, this upper primary bronchus has cartilage in almost one piece.  The smooth muscle here (not visible at this magnification) is essentially one strip similar to the </a:t>
            </a:r>
            <a:r>
              <a:rPr lang="en-US" b="1" dirty="0" err="1">
                <a:solidFill>
                  <a:schemeClr val="accent6">
                    <a:lumMod val="50000"/>
                  </a:schemeClr>
                </a:solidFill>
              </a:rPr>
              <a:t>trachealis</a:t>
            </a:r>
            <a:r>
              <a:rPr lang="en-US" b="1" dirty="0">
                <a:solidFill>
                  <a:schemeClr val="accent6">
                    <a:lumMod val="50000"/>
                  </a:schemeClr>
                </a:solidFill>
              </a:rPr>
              <a:t>.</a:t>
            </a:r>
          </a:p>
        </p:txBody>
      </p:sp>
      <p:sp>
        <p:nvSpPr>
          <p:cNvPr id="23" name="TextBox 22"/>
          <p:cNvSpPr txBox="1"/>
          <p:nvPr/>
        </p:nvSpPr>
        <p:spPr>
          <a:xfrm>
            <a:off x="0" y="6389906"/>
            <a:ext cx="9060601" cy="338554"/>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Now you can see how hard it would be to say this isn’t the trachea.</a:t>
            </a:r>
            <a:endParaRPr lang="en-US" sz="1600" dirty="0">
              <a:solidFill>
                <a:schemeClr val="accent3">
                  <a:lumMod val="50000"/>
                </a:schemeClr>
              </a:solidFill>
            </a:endParaRPr>
          </a:p>
        </p:txBody>
      </p:sp>
      <p:sp>
        <p:nvSpPr>
          <p:cNvPr id="14" name="Rectangle 1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BRONCHUS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57" y="1778339"/>
            <a:ext cx="7111295" cy="4611567"/>
          </a:xfrm>
          <a:prstGeom prst="rect">
            <a:avLst/>
          </a:prstGeom>
        </p:spPr>
      </p:pic>
    </p:spTree>
    <p:extLst>
      <p:ext uri="{BB962C8B-B14F-4D97-AF65-F5344CB8AC3E}">
        <p14:creationId xmlns:p14="http://schemas.microsoft.com/office/powerpoint/2010/main" val="3033257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1019" y="4720414"/>
            <a:ext cx="5696592" cy="2123658"/>
          </a:xfrm>
          <a:prstGeom prst="rect">
            <a:avLst/>
          </a:prstGeom>
          <a:noFill/>
        </p:spPr>
        <p:txBody>
          <a:bodyPr wrap="square" rtlCol="0">
            <a:spAutoFit/>
          </a:bodyPr>
          <a:lstStyle/>
          <a:p>
            <a:r>
              <a:rPr lang="en-US" dirty="0"/>
              <a:t>Link to </a:t>
            </a:r>
            <a:r>
              <a:rPr lang="en-US" u="sng" dirty="0">
                <a:hlinkClick r:id="rId2"/>
              </a:rPr>
              <a:t>SL 020</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bronchus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Mucosa</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basement membrane</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propria</a:t>
            </a:r>
          </a:p>
          <a:p>
            <a:pPr lvl="4"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Hyaline cartilage plates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Smooth muscle</a:t>
            </a:r>
          </a:p>
        </p:txBody>
      </p:sp>
      <p:sp>
        <p:nvSpPr>
          <p:cNvPr id="5" name="TextBox 4"/>
          <p:cNvSpPr txBox="1"/>
          <p:nvPr/>
        </p:nvSpPr>
        <p:spPr>
          <a:xfrm>
            <a:off x="1875714" y="2267442"/>
            <a:ext cx="5495581" cy="369332"/>
          </a:xfrm>
          <a:prstGeom prst="rect">
            <a:avLst/>
          </a:prstGeom>
          <a:noFill/>
        </p:spPr>
        <p:txBody>
          <a:bodyPr wrap="square" rtlCol="0">
            <a:spAutoFit/>
          </a:bodyPr>
          <a:lstStyle/>
          <a:p>
            <a:r>
              <a:rPr lang="en-US" b="1" dirty="0">
                <a:hlinkClick r:id="rId3"/>
              </a:rPr>
              <a:t>Video showing proximal primary bronchus – slide 20</a:t>
            </a:r>
            <a:endParaRPr lang="en-US" b="1" dirty="0"/>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BRONCHUS</a:t>
            </a:r>
          </a:p>
        </p:txBody>
      </p:sp>
    </p:spTree>
    <p:extLst>
      <p:ext uri="{BB962C8B-B14F-4D97-AF65-F5344CB8AC3E}">
        <p14:creationId xmlns:p14="http://schemas.microsoft.com/office/powerpoint/2010/main" val="2122138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33400"/>
            <a:ext cx="9143999" cy="923330"/>
          </a:xfrm>
          <a:prstGeom prst="rect">
            <a:avLst/>
          </a:prstGeom>
          <a:noFill/>
        </p:spPr>
        <p:txBody>
          <a:bodyPr wrap="square" rtlCol="0">
            <a:spAutoFit/>
          </a:bodyPr>
          <a:lstStyle/>
          <a:p>
            <a:r>
              <a:rPr lang="en-US" b="1" dirty="0">
                <a:solidFill>
                  <a:schemeClr val="accent6">
                    <a:lumMod val="50000"/>
                  </a:schemeClr>
                </a:solidFill>
              </a:rPr>
              <a:t>This section was taken from the hilus of the lung, with the bronchus outlined.  You can see that the cartilage here consists of several pieces.  The smooth muscle (not visible at this magnification) becomes interspersed between cartilage pieces.</a:t>
            </a:r>
          </a:p>
        </p:txBody>
      </p:sp>
      <p:sp>
        <p:nvSpPr>
          <p:cNvPr id="23" name="TextBox 22"/>
          <p:cNvSpPr txBox="1"/>
          <p:nvPr/>
        </p:nvSpPr>
        <p:spPr>
          <a:xfrm>
            <a:off x="25525" y="6496977"/>
            <a:ext cx="9060601" cy="338554"/>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Can’t tell for sure whether this is a primary or secondary bronchus – don’t worry about it.</a:t>
            </a:r>
            <a:endParaRPr lang="en-US" sz="1600" dirty="0">
              <a:solidFill>
                <a:schemeClr val="accent3">
                  <a:lumMod val="50000"/>
                </a:schemeClr>
              </a:solidFill>
            </a:endParaRPr>
          </a:p>
        </p:txBody>
      </p:sp>
      <p:sp>
        <p:nvSpPr>
          <p:cNvPr id="14" name="Rectangle 1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BRONCHUS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446" y="1405267"/>
            <a:ext cx="5882592" cy="5060026"/>
          </a:xfrm>
          <a:prstGeom prst="rect">
            <a:avLst/>
          </a:prstGeom>
        </p:spPr>
      </p:pic>
      <p:sp>
        <p:nvSpPr>
          <p:cNvPr id="3" name="Freeform 2"/>
          <p:cNvSpPr/>
          <p:nvPr/>
        </p:nvSpPr>
        <p:spPr>
          <a:xfrm>
            <a:off x="2662177" y="2002196"/>
            <a:ext cx="4433104" cy="3866169"/>
          </a:xfrm>
          <a:custGeom>
            <a:avLst/>
            <a:gdLst>
              <a:gd name="connsiteX0" fmla="*/ 1238491 w 4433104"/>
              <a:gd name="connsiteY0" fmla="*/ 115971 h 3866169"/>
              <a:gd name="connsiteX1" fmla="*/ 1169043 w 4433104"/>
              <a:gd name="connsiteY1" fmla="*/ 254867 h 3866169"/>
              <a:gd name="connsiteX2" fmla="*/ 1099595 w 4433104"/>
              <a:gd name="connsiteY2" fmla="*/ 359039 h 3866169"/>
              <a:gd name="connsiteX3" fmla="*/ 1076446 w 4433104"/>
              <a:gd name="connsiteY3" fmla="*/ 405338 h 3866169"/>
              <a:gd name="connsiteX4" fmla="*/ 1064871 w 4433104"/>
              <a:gd name="connsiteY4" fmla="*/ 440062 h 3866169"/>
              <a:gd name="connsiteX5" fmla="*/ 995423 w 4433104"/>
              <a:gd name="connsiteY5" fmla="*/ 532660 h 3866169"/>
              <a:gd name="connsiteX6" fmla="*/ 983848 w 4433104"/>
              <a:gd name="connsiteY6" fmla="*/ 567384 h 3866169"/>
              <a:gd name="connsiteX7" fmla="*/ 937550 w 4433104"/>
              <a:gd name="connsiteY7" fmla="*/ 636832 h 3866169"/>
              <a:gd name="connsiteX8" fmla="*/ 914400 w 4433104"/>
              <a:gd name="connsiteY8" fmla="*/ 706280 h 3866169"/>
              <a:gd name="connsiteX9" fmla="*/ 902826 w 4433104"/>
              <a:gd name="connsiteY9" fmla="*/ 741004 h 3866169"/>
              <a:gd name="connsiteX10" fmla="*/ 856527 w 4433104"/>
              <a:gd name="connsiteY10" fmla="*/ 810452 h 3866169"/>
              <a:gd name="connsiteX11" fmla="*/ 798653 w 4433104"/>
              <a:gd name="connsiteY11" fmla="*/ 903050 h 3866169"/>
              <a:gd name="connsiteX12" fmla="*/ 729205 w 4433104"/>
              <a:gd name="connsiteY12" fmla="*/ 972498 h 3866169"/>
              <a:gd name="connsiteX13" fmla="*/ 659757 w 4433104"/>
              <a:gd name="connsiteY13" fmla="*/ 1030371 h 3866169"/>
              <a:gd name="connsiteX14" fmla="*/ 625033 w 4433104"/>
              <a:gd name="connsiteY14" fmla="*/ 1076670 h 3866169"/>
              <a:gd name="connsiteX15" fmla="*/ 578734 w 4433104"/>
              <a:gd name="connsiteY15" fmla="*/ 1157693 h 3866169"/>
              <a:gd name="connsiteX16" fmla="*/ 544010 w 4433104"/>
              <a:gd name="connsiteY16" fmla="*/ 1180842 h 3866169"/>
              <a:gd name="connsiteX17" fmla="*/ 509286 w 4433104"/>
              <a:gd name="connsiteY17" fmla="*/ 1227141 h 3866169"/>
              <a:gd name="connsiteX18" fmla="*/ 405114 w 4433104"/>
              <a:gd name="connsiteY18" fmla="*/ 1342888 h 3866169"/>
              <a:gd name="connsiteX19" fmla="*/ 347241 w 4433104"/>
              <a:gd name="connsiteY19" fmla="*/ 1435485 h 3866169"/>
              <a:gd name="connsiteX20" fmla="*/ 300942 w 4433104"/>
              <a:gd name="connsiteY20" fmla="*/ 1493358 h 3866169"/>
              <a:gd name="connsiteX21" fmla="*/ 289367 w 4433104"/>
              <a:gd name="connsiteY21" fmla="*/ 1528082 h 3866169"/>
              <a:gd name="connsiteX22" fmla="*/ 231494 w 4433104"/>
              <a:gd name="connsiteY22" fmla="*/ 1597531 h 3866169"/>
              <a:gd name="connsiteX23" fmla="*/ 219919 w 4433104"/>
              <a:gd name="connsiteY23" fmla="*/ 1632255 h 3866169"/>
              <a:gd name="connsiteX24" fmla="*/ 196770 w 4433104"/>
              <a:gd name="connsiteY24" fmla="*/ 1678553 h 3866169"/>
              <a:gd name="connsiteX25" fmla="*/ 173620 w 4433104"/>
              <a:gd name="connsiteY25" fmla="*/ 1771151 h 3866169"/>
              <a:gd name="connsiteX26" fmla="*/ 150471 w 4433104"/>
              <a:gd name="connsiteY26" fmla="*/ 1805875 h 3866169"/>
              <a:gd name="connsiteX27" fmla="*/ 127322 w 4433104"/>
              <a:gd name="connsiteY27" fmla="*/ 1875323 h 3866169"/>
              <a:gd name="connsiteX28" fmla="*/ 92598 w 4433104"/>
              <a:gd name="connsiteY28" fmla="*/ 1956346 h 3866169"/>
              <a:gd name="connsiteX29" fmla="*/ 46299 w 4433104"/>
              <a:gd name="connsiteY29" fmla="*/ 2072093 h 3866169"/>
              <a:gd name="connsiteX30" fmla="*/ 34724 w 4433104"/>
              <a:gd name="connsiteY30" fmla="*/ 2176265 h 3866169"/>
              <a:gd name="connsiteX31" fmla="*/ 23150 w 4433104"/>
              <a:gd name="connsiteY31" fmla="*/ 2210989 h 3866169"/>
              <a:gd name="connsiteX32" fmla="*/ 11575 w 4433104"/>
              <a:gd name="connsiteY32" fmla="*/ 2257288 h 3866169"/>
              <a:gd name="connsiteX33" fmla="*/ 0 w 4433104"/>
              <a:gd name="connsiteY33" fmla="*/ 2338310 h 3866169"/>
              <a:gd name="connsiteX34" fmla="*/ 11575 w 4433104"/>
              <a:gd name="connsiteY34" fmla="*/ 2789723 h 3866169"/>
              <a:gd name="connsiteX35" fmla="*/ 34724 w 4433104"/>
              <a:gd name="connsiteY35" fmla="*/ 2824447 h 3866169"/>
              <a:gd name="connsiteX36" fmla="*/ 69448 w 4433104"/>
              <a:gd name="connsiteY36" fmla="*/ 2905470 h 3866169"/>
              <a:gd name="connsiteX37" fmla="*/ 127322 w 4433104"/>
              <a:gd name="connsiteY37" fmla="*/ 2963343 h 3866169"/>
              <a:gd name="connsiteX38" fmla="*/ 150471 w 4433104"/>
              <a:gd name="connsiteY38" fmla="*/ 2986493 h 3866169"/>
              <a:gd name="connsiteX39" fmla="*/ 185195 w 4433104"/>
              <a:gd name="connsiteY39" fmla="*/ 3021217 h 3866169"/>
              <a:gd name="connsiteX40" fmla="*/ 219919 w 4433104"/>
              <a:gd name="connsiteY40" fmla="*/ 3044366 h 3866169"/>
              <a:gd name="connsiteX41" fmla="*/ 335666 w 4433104"/>
              <a:gd name="connsiteY41" fmla="*/ 3136963 h 3866169"/>
              <a:gd name="connsiteX42" fmla="*/ 405114 w 4433104"/>
              <a:gd name="connsiteY42" fmla="*/ 3183262 h 3866169"/>
              <a:gd name="connsiteX43" fmla="*/ 428264 w 4433104"/>
              <a:gd name="connsiteY43" fmla="*/ 3217986 h 3866169"/>
              <a:gd name="connsiteX44" fmla="*/ 532436 w 4433104"/>
              <a:gd name="connsiteY44" fmla="*/ 3287434 h 3866169"/>
              <a:gd name="connsiteX45" fmla="*/ 567160 w 4433104"/>
              <a:gd name="connsiteY45" fmla="*/ 3310584 h 3866169"/>
              <a:gd name="connsiteX46" fmla="*/ 648182 w 4433104"/>
              <a:gd name="connsiteY46" fmla="*/ 3380032 h 3866169"/>
              <a:gd name="connsiteX47" fmla="*/ 671332 w 4433104"/>
              <a:gd name="connsiteY47" fmla="*/ 3403181 h 3866169"/>
              <a:gd name="connsiteX48" fmla="*/ 752355 w 4433104"/>
              <a:gd name="connsiteY48" fmla="*/ 3461055 h 3866169"/>
              <a:gd name="connsiteX49" fmla="*/ 798653 w 4433104"/>
              <a:gd name="connsiteY49" fmla="*/ 3484204 h 3866169"/>
              <a:gd name="connsiteX50" fmla="*/ 821803 w 4433104"/>
              <a:gd name="connsiteY50" fmla="*/ 3507353 h 3866169"/>
              <a:gd name="connsiteX51" fmla="*/ 856527 w 4433104"/>
              <a:gd name="connsiteY51" fmla="*/ 3530503 h 3866169"/>
              <a:gd name="connsiteX52" fmla="*/ 891251 w 4433104"/>
              <a:gd name="connsiteY52" fmla="*/ 3565227 h 3866169"/>
              <a:gd name="connsiteX53" fmla="*/ 925975 w 4433104"/>
              <a:gd name="connsiteY53" fmla="*/ 3576801 h 3866169"/>
              <a:gd name="connsiteX54" fmla="*/ 995423 w 4433104"/>
              <a:gd name="connsiteY54" fmla="*/ 3634675 h 3866169"/>
              <a:gd name="connsiteX55" fmla="*/ 1030147 w 4433104"/>
              <a:gd name="connsiteY55" fmla="*/ 3646250 h 3866169"/>
              <a:gd name="connsiteX56" fmla="*/ 1064871 w 4433104"/>
              <a:gd name="connsiteY56" fmla="*/ 3669399 h 3866169"/>
              <a:gd name="connsiteX57" fmla="*/ 1099595 w 4433104"/>
              <a:gd name="connsiteY57" fmla="*/ 3680974 h 3866169"/>
              <a:gd name="connsiteX58" fmla="*/ 1169043 w 4433104"/>
              <a:gd name="connsiteY58" fmla="*/ 3715698 h 3866169"/>
              <a:gd name="connsiteX59" fmla="*/ 1226917 w 4433104"/>
              <a:gd name="connsiteY59" fmla="*/ 3750422 h 3866169"/>
              <a:gd name="connsiteX60" fmla="*/ 1307939 w 4433104"/>
              <a:gd name="connsiteY60" fmla="*/ 3796720 h 3866169"/>
              <a:gd name="connsiteX61" fmla="*/ 1412112 w 4433104"/>
              <a:gd name="connsiteY61" fmla="*/ 3819870 h 3866169"/>
              <a:gd name="connsiteX62" fmla="*/ 1458410 w 4433104"/>
              <a:gd name="connsiteY62" fmla="*/ 3831445 h 3866169"/>
              <a:gd name="connsiteX63" fmla="*/ 1527858 w 4433104"/>
              <a:gd name="connsiteY63" fmla="*/ 3854594 h 3866169"/>
              <a:gd name="connsiteX64" fmla="*/ 1620456 w 4433104"/>
              <a:gd name="connsiteY64" fmla="*/ 3866169 h 3866169"/>
              <a:gd name="connsiteX65" fmla="*/ 2210765 w 4433104"/>
              <a:gd name="connsiteY65" fmla="*/ 3854594 h 3866169"/>
              <a:gd name="connsiteX66" fmla="*/ 2291788 w 4433104"/>
              <a:gd name="connsiteY66" fmla="*/ 3843019 h 3866169"/>
              <a:gd name="connsiteX67" fmla="*/ 2442258 w 4433104"/>
              <a:gd name="connsiteY67" fmla="*/ 3831445 h 3866169"/>
              <a:gd name="connsiteX68" fmla="*/ 2569580 w 4433104"/>
              <a:gd name="connsiteY68" fmla="*/ 3808295 h 3866169"/>
              <a:gd name="connsiteX69" fmla="*/ 2604304 w 4433104"/>
              <a:gd name="connsiteY69" fmla="*/ 3796720 h 3866169"/>
              <a:gd name="connsiteX70" fmla="*/ 2708476 w 4433104"/>
              <a:gd name="connsiteY70" fmla="*/ 3773571 h 3866169"/>
              <a:gd name="connsiteX71" fmla="*/ 2766350 w 4433104"/>
              <a:gd name="connsiteY71" fmla="*/ 3750422 h 3866169"/>
              <a:gd name="connsiteX72" fmla="*/ 2835798 w 4433104"/>
              <a:gd name="connsiteY72" fmla="*/ 3727272 h 3866169"/>
              <a:gd name="connsiteX73" fmla="*/ 2882096 w 4433104"/>
              <a:gd name="connsiteY73" fmla="*/ 3704123 h 3866169"/>
              <a:gd name="connsiteX74" fmla="*/ 2916820 w 4433104"/>
              <a:gd name="connsiteY74" fmla="*/ 3692548 h 3866169"/>
              <a:gd name="connsiteX75" fmla="*/ 2963119 w 4433104"/>
              <a:gd name="connsiteY75" fmla="*/ 3669399 h 3866169"/>
              <a:gd name="connsiteX76" fmla="*/ 2997843 w 4433104"/>
              <a:gd name="connsiteY76" fmla="*/ 3646250 h 3866169"/>
              <a:gd name="connsiteX77" fmla="*/ 3044142 w 4433104"/>
              <a:gd name="connsiteY77" fmla="*/ 3634675 h 3866169"/>
              <a:gd name="connsiteX78" fmla="*/ 3113590 w 4433104"/>
              <a:gd name="connsiteY78" fmla="*/ 3611526 h 3866169"/>
              <a:gd name="connsiteX79" fmla="*/ 3148314 w 4433104"/>
              <a:gd name="connsiteY79" fmla="*/ 3599951 h 3866169"/>
              <a:gd name="connsiteX80" fmla="*/ 3183038 w 4433104"/>
              <a:gd name="connsiteY80" fmla="*/ 3588376 h 3866169"/>
              <a:gd name="connsiteX81" fmla="*/ 3264061 w 4433104"/>
              <a:gd name="connsiteY81" fmla="*/ 3542077 h 3866169"/>
              <a:gd name="connsiteX82" fmla="*/ 3356658 w 4433104"/>
              <a:gd name="connsiteY82" fmla="*/ 3495779 h 3866169"/>
              <a:gd name="connsiteX83" fmla="*/ 3391382 w 4433104"/>
              <a:gd name="connsiteY83" fmla="*/ 3484204 h 3866169"/>
              <a:gd name="connsiteX84" fmla="*/ 3437681 w 4433104"/>
              <a:gd name="connsiteY84" fmla="*/ 3461055 h 3866169"/>
              <a:gd name="connsiteX85" fmla="*/ 3483980 w 4433104"/>
              <a:gd name="connsiteY85" fmla="*/ 3449480 h 3866169"/>
              <a:gd name="connsiteX86" fmla="*/ 3530279 w 4433104"/>
              <a:gd name="connsiteY86" fmla="*/ 3414756 h 3866169"/>
              <a:gd name="connsiteX87" fmla="*/ 3634451 w 4433104"/>
              <a:gd name="connsiteY87" fmla="*/ 3322158 h 3866169"/>
              <a:gd name="connsiteX88" fmla="*/ 3692324 w 4433104"/>
              <a:gd name="connsiteY88" fmla="*/ 3264285 h 3866169"/>
              <a:gd name="connsiteX89" fmla="*/ 3784922 w 4433104"/>
              <a:gd name="connsiteY89" fmla="*/ 3183262 h 3866169"/>
              <a:gd name="connsiteX90" fmla="*/ 3796496 w 4433104"/>
              <a:gd name="connsiteY90" fmla="*/ 3148538 h 3866169"/>
              <a:gd name="connsiteX91" fmla="*/ 3831220 w 4433104"/>
              <a:gd name="connsiteY91" fmla="*/ 3125389 h 3866169"/>
              <a:gd name="connsiteX92" fmla="*/ 3900669 w 4433104"/>
              <a:gd name="connsiteY92" fmla="*/ 3055941 h 3866169"/>
              <a:gd name="connsiteX93" fmla="*/ 3946967 w 4433104"/>
              <a:gd name="connsiteY93" fmla="*/ 2998067 h 3866169"/>
              <a:gd name="connsiteX94" fmla="*/ 4051139 w 4433104"/>
              <a:gd name="connsiteY94" fmla="*/ 2882320 h 3866169"/>
              <a:gd name="connsiteX95" fmla="*/ 4085864 w 4433104"/>
              <a:gd name="connsiteY95" fmla="*/ 2812872 h 3866169"/>
              <a:gd name="connsiteX96" fmla="*/ 4132162 w 4433104"/>
              <a:gd name="connsiteY96" fmla="*/ 2731850 h 3866169"/>
              <a:gd name="connsiteX97" fmla="*/ 4178461 w 4433104"/>
              <a:gd name="connsiteY97" fmla="*/ 2662401 h 3866169"/>
              <a:gd name="connsiteX98" fmla="*/ 4213185 w 4433104"/>
              <a:gd name="connsiteY98" fmla="*/ 2604528 h 3866169"/>
              <a:gd name="connsiteX99" fmla="*/ 4259484 w 4433104"/>
              <a:gd name="connsiteY99" fmla="*/ 2511931 h 3866169"/>
              <a:gd name="connsiteX100" fmla="*/ 4328932 w 4433104"/>
              <a:gd name="connsiteY100" fmla="*/ 2396184 h 3866169"/>
              <a:gd name="connsiteX101" fmla="*/ 4340507 w 4433104"/>
              <a:gd name="connsiteY101" fmla="*/ 2338310 h 3866169"/>
              <a:gd name="connsiteX102" fmla="*/ 4363656 w 4433104"/>
              <a:gd name="connsiteY102" fmla="*/ 2303586 h 3866169"/>
              <a:gd name="connsiteX103" fmla="*/ 4386805 w 4433104"/>
              <a:gd name="connsiteY103" fmla="*/ 2257288 h 3866169"/>
              <a:gd name="connsiteX104" fmla="*/ 4398380 w 4433104"/>
              <a:gd name="connsiteY104" fmla="*/ 2210989 h 3866169"/>
              <a:gd name="connsiteX105" fmla="*/ 4421529 w 4433104"/>
              <a:gd name="connsiteY105" fmla="*/ 2129966 h 3866169"/>
              <a:gd name="connsiteX106" fmla="*/ 4433104 w 4433104"/>
              <a:gd name="connsiteY106" fmla="*/ 2037369 h 3866169"/>
              <a:gd name="connsiteX107" fmla="*/ 4421529 w 4433104"/>
              <a:gd name="connsiteY107" fmla="*/ 1875323 h 3866169"/>
              <a:gd name="connsiteX108" fmla="*/ 4409955 w 4433104"/>
              <a:gd name="connsiteY108" fmla="*/ 1829024 h 3866169"/>
              <a:gd name="connsiteX109" fmla="*/ 4398380 w 4433104"/>
              <a:gd name="connsiteY109" fmla="*/ 1748001 h 3866169"/>
              <a:gd name="connsiteX110" fmla="*/ 4375231 w 4433104"/>
              <a:gd name="connsiteY110" fmla="*/ 1713277 h 3866169"/>
              <a:gd name="connsiteX111" fmla="*/ 4352081 w 4433104"/>
              <a:gd name="connsiteY111" fmla="*/ 1643829 h 3866169"/>
              <a:gd name="connsiteX112" fmla="*/ 4328932 w 4433104"/>
              <a:gd name="connsiteY112" fmla="*/ 1609105 h 3866169"/>
              <a:gd name="connsiteX113" fmla="*/ 4282633 w 4433104"/>
              <a:gd name="connsiteY113" fmla="*/ 1504933 h 3866169"/>
              <a:gd name="connsiteX114" fmla="*/ 4259484 w 4433104"/>
              <a:gd name="connsiteY114" fmla="*/ 1470209 h 3866169"/>
              <a:gd name="connsiteX115" fmla="*/ 4247909 w 4433104"/>
              <a:gd name="connsiteY115" fmla="*/ 1435485 h 3866169"/>
              <a:gd name="connsiteX116" fmla="*/ 4201610 w 4433104"/>
              <a:gd name="connsiteY116" fmla="*/ 1377612 h 3866169"/>
              <a:gd name="connsiteX117" fmla="*/ 4155312 w 4433104"/>
              <a:gd name="connsiteY117" fmla="*/ 1308163 h 3866169"/>
              <a:gd name="connsiteX118" fmla="*/ 4132162 w 4433104"/>
              <a:gd name="connsiteY118" fmla="*/ 1273439 h 3866169"/>
              <a:gd name="connsiteX119" fmla="*/ 4109013 w 4433104"/>
              <a:gd name="connsiteY119" fmla="*/ 1238715 h 3866169"/>
              <a:gd name="connsiteX120" fmla="*/ 4051139 w 4433104"/>
              <a:gd name="connsiteY120" fmla="*/ 1180842 h 3866169"/>
              <a:gd name="connsiteX121" fmla="*/ 4016415 w 4433104"/>
              <a:gd name="connsiteY121" fmla="*/ 1146118 h 3866169"/>
              <a:gd name="connsiteX122" fmla="*/ 3993266 w 4433104"/>
              <a:gd name="connsiteY122" fmla="*/ 1111394 h 3866169"/>
              <a:gd name="connsiteX123" fmla="*/ 3935393 w 4433104"/>
              <a:gd name="connsiteY123" fmla="*/ 1053520 h 3866169"/>
              <a:gd name="connsiteX124" fmla="*/ 3923818 w 4433104"/>
              <a:gd name="connsiteY124" fmla="*/ 1007222 h 3866169"/>
              <a:gd name="connsiteX125" fmla="*/ 3819646 w 4433104"/>
              <a:gd name="connsiteY125" fmla="*/ 914624 h 3866169"/>
              <a:gd name="connsiteX126" fmla="*/ 3784922 w 4433104"/>
              <a:gd name="connsiteY126" fmla="*/ 856751 h 3866169"/>
              <a:gd name="connsiteX127" fmla="*/ 3750198 w 4433104"/>
              <a:gd name="connsiteY127" fmla="*/ 833601 h 3866169"/>
              <a:gd name="connsiteX128" fmla="*/ 3703899 w 4433104"/>
              <a:gd name="connsiteY128" fmla="*/ 798877 h 3866169"/>
              <a:gd name="connsiteX129" fmla="*/ 3657600 w 4433104"/>
              <a:gd name="connsiteY129" fmla="*/ 752579 h 3866169"/>
              <a:gd name="connsiteX130" fmla="*/ 3576577 w 4433104"/>
              <a:gd name="connsiteY130" fmla="*/ 683131 h 3866169"/>
              <a:gd name="connsiteX131" fmla="*/ 3541853 w 4433104"/>
              <a:gd name="connsiteY131" fmla="*/ 648407 h 3866169"/>
              <a:gd name="connsiteX132" fmla="*/ 3495555 w 4433104"/>
              <a:gd name="connsiteY132" fmla="*/ 590533 h 3866169"/>
              <a:gd name="connsiteX133" fmla="*/ 3391382 w 4433104"/>
              <a:gd name="connsiteY133" fmla="*/ 555809 h 3866169"/>
              <a:gd name="connsiteX134" fmla="*/ 3264061 w 4433104"/>
              <a:gd name="connsiteY134" fmla="*/ 474786 h 3866169"/>
              <a:gd name="connsiteX135" fmla="*/ 3217762 w 4433104"/>
              <a:gd name="connsiteY135" fmla="*/ 440062 h 3866169"/>
              <a:gd name="connsiteX136" fmla="*/ 3183038 w 4433104"/>
              <a:gd name="connsiteY136" fmla="*/ 428488 h 3866169"/>
              <a:gd name="connsiteX137" fmla="*/ 3113590 w 4433104"/>
              <a:gd name="connsiteY137" fmla="*/ 382189 h 3866169"/>
              <a:gd name="connsiteX138" fmla="*/ 3090441 w 4433104"/>
              <a:gd name="connsiteY138" fmla="*/ 359039 h 3866169"/>
              <a:gd name="connsiteX139" fmla="*/ 3020993 w 4433104"/>
              <a:gd name="connsiteY139" fmla="*/ 312741 h 3866169"/>
              <a:gd name="connsiteX140" fmla="*/ 2986269 w 4433104"/>
              <a:gd name="connsiteY140" fmla="*/ 289591 h 3866169"/>
              <a:gd name="connsiteX141" fmla="*/ 2951545 w 4433104"/>
              <a:gd name="connsiteY141" fmla="*/ 278017 h 3866169"/>
              <a:gd name="connsiteX142" fmla="*/ 2858947 w 4433104"/>
              <a:gd name="connsiteY142" fmla="*/ 208569 h 3866169"/>
              <a:gd name="connsiteX143" fmla="*/ 2789499 w 4433104"/>
              <a:gd name="connsiteY143" fmla="*/ 185419 h 3866169"/>
              <a:gd name="connsiteX144" fmla="*/ 2754775 w 4433104"/>
              <a:gd name="connsiteY144" fmla="*/ 173845 h 3866169"/>
              <a:gd name="connsiteX145" fmla="*/ 2720051 w 4433104"/>
              <a:gd name="connsiteY145" fmla="*/ 150695 h 3866169"/>
              <a:gd name="connsiteX146" fmla="*/ 2650603 w 4433104"/>
              <a:gd name="connsiteY146" fmla="*/ 127546 h 3866169"/>
              <a:gd name="connsiteX147" fmla="*/ 2546431 w 4433104"/>
              <a:gd name="connsiteY147" fmla="*/ 81247 h 3866169"/>
              <a:gd name="connsiteX148" fmla="*/ 2511707 w 4433104"/>
              <a:gd name="connsiteY148" fmla="*/ 69672 h 3866169"/>
              <a:gd name="connsiteX149" fmla="*/ 2395960 w 4433104"/>
              <a:gd name="connsiteY149" fmla="*/ 23374 h 3866169"/>
              <a:gd name="connsiteX150" fmla="*/ 2245489 w 4433104"/>
              <a:gd name="connsiteY150" fmla="*/ 11799 h 3866169"/>
              <a:gd name="connsiteX151" fmla="*/ 2176041 w 4433104"/>
              <a:gd name="connsiteY151" fmla="*/ 224 h 3866169"/>
              <a:gd name="connsiteX152" fmla="*/ 1574157 w 4433104"/>
              <a:gd name="connsiteY152" fmla="*/ 23374 h 3866169"/>
              <a:gd name="connsiteX153" fmla="*/ 1435261 w 4433104"/>
              <a:gd name="connsiteY153" fmla="*/ 58098 h 3866169"/>
              <a:gd name="connsiteX154" fmla="*/ 1365813 w 4433104"/>
              <a:gd name="connsiteY154" fmla="*/ 81247 h 3866169"/>
              <a:gd name="connsiteX155" fmla="*/ 1319514 w 4433104"/>
              <a:gd name="connsiteY155" fmla="*/ 92822 h 3866169"/>
              <a:gd name="connsiteX156" fmla="*/ 1238491 w 4433104"/>
              <a:gd name="connsiteY156" fmla="*/ 115971 h 386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433104" h="3866169">
                <a:moveTo>
                  <a:pt x="1238491" y="115971"/>
                </a:moveTo>
                <a:cubicBezTo>
                  <a:pt x="1213413" y="142978"/>
                  <a:pt x="1227615" y="114297"/>
                  <a:pt x="1169043" y="254867"/>
                </a:cubicBezTo>
                <a:cubicBezTo>
                  <a:pt x="1146573" y="308794"/>
                  <a:pt x="1128799" y="312312"/>
                  <a:pt x="1099595" y="359039"/>
                </a:cubicBezTo>
                <a:cubicBezTo>
                  <a:pt x="1090450" y="373671"/>
                  <a:pt x="1083243" y="389479"/>
                  <a:pt x="1076446" y="405338"/>
                </a:cubicBezTo>
                <a:cubicBezTo>
                  <a:pt x="1071640" y="416552"/>
                  <a:pt x="1070796" y="429397"/>
                  <a:pt x="1064871" y="440062"/>
                </a:cubicBezTo>
                <a:cubicBezTo>
                  <a:pt x="1032152" y="498956"/>
                  <a:pt x="1030544" y="497537"/>
                  <a:pt x="995423" y="532660"/>
                </a:cubicBezTo>
                <a:cubicBezTo>
                  <a:pt x="991565" y="544235"/>
                  <a:pt x="989773" y="556719"/>
                  <a:pt x="983848" y="567384"/>
                </a:cubicBezTo>
                <a:cubicBezTo>
                  <a:pt x="970337" y="591705"/>
                  <a:pt x="946348" y="610438"/>
                  <a:pt x="937550" y="636832"/>
                </a:cubicBezTo>
                <a:lnTo>
                  <a:pt x="914400" y="706280"/>
                </a:lnTo>
                <a:cubicBezTo>
                  <a:pt x="910542" y="717855"/>
                  <a:pt x="909594" y="730852"/>
                  <a:pt x="902826" y="741004"/>
                </a:cubicBezTo>
                <a:cubicBezTo>
                  <a:pt x="887393" y="764153"/>
                  <a:pt x="870841" y="786595"/>
                  <a:pt x="856527" y="810452"/>
                </a:cubicBezTo>
                <a:cubicBezTo>
                  <a:pt x="854531" y="813778"/>
                  <a:pt x="809619" y="890713"/>
                  <a:pt x="798653" y="903050"/>
                </a:cubicBezTo>
                <a:cubicBezTo>
                  <a:pt x="776903" y="927519"/>
                  <a:pt x="747365" y="945258"/>
                  <a:pt x="729205" y="972498"/>
                </a:cubicBezTo>
                <a:cubicBezTo>
                  <a:pt x="696485" y="1021579"/>
                  <a:pt x="718498" y="1001001"/>
                  <a:pt x="659757" y="1030371"/>
                </a:cubicBezTo>
                <a:cubicBezTo>
                  <a:pt x="648182" y="1045804"/>
                  <a:pt x="634604" y="1059921"/>
                  <a:pt x="625033" y="1076670"/>
                </a:cubicBezTo>
                <a:cubicBezTo>
                  <a:pt x="589719" y="1138470"/>
                  <a:pt x="648668" y="1087759"/>
                  <a:pt x="578734" y="1157693"/>
                </a:cubicBezTo>
                <a:cubicBezTo>
                  <a:pt x="568897" y="1167530"/>
                  <a:pt x="555585" y="1173126"/>
                  <a:pt x="544010" y="1180842"/>
                </a:cubicBezTo>
                <a:cubicBezTo>
                  <a:pt x="532435" y="1196275"/>
                  <a:pt x="521989" y="1212623"/>
                  <a:pt x="509286" y="1227141"/>
                </a:cubicBezTo>
                <a:cubicBezTo>
                  <a:pt x="375808" y="1379688"/>
                  <a:pt x="567910" y="1139393"/>
                  <a:pt x="405114" y="1342888"/>
                </a:cubicBezTo>
                <a:cubicBezTo>
                  <a:pt x="303999" y="1469281"/>
                  <a:pt x="429140" y="1312638"/>
                  <a:pt x="347241" y="1435485"/>
                </a:cubicBezTo>
                <a:cubicBezTo>
                  <a:pt x="304173" y="1500087"/>
                  <a:pt x="342995" y="1409252"/>
                  <a:pt x="300942" y="1493358"/>
                </a:cubicBezTo>
                <a:cubicBezTo>
                  <a:pt x="295486" y="1504271"/>
                  <a:pt x="296135" y="1517930"/>
                  <a:pt x="289367" y="1528082"/>
                </a:cubicBezTo>
                <a:cubicBezTo>
                  <a:pt x="238170" y="1604877"/>
                  <a:pt x="269362" y="1521794"/>
                  <a:pt x="231494" y="1597531"/>
                </a:cubicBezTo>
                <a:cubicBezTo>
                  <a:pt x="226038" y="1608444"/>
                  <a:pt x="224725" y="1621041"/>
                  <a:pt x="219919" y="1632255"/>
                </a:cubicBezTo>
                <a:cubicBezTo>
                  <a:pt x="213122" y="1648114"/>
                  <a:pt x="204486" y="1663120"/>
                  <a:pt x="196770" y="1678553"/>
                </a:cubicBezTo>
                <a:cubicBezTo>
                  <a:pt x="192367" y="1700568"/>
                  <a:pt x="185485" y="1747422"/>
                  <a:pt x="173620" y="1771151"/>
                </a:cubicBezTo>
                <a:cubicBezTo>
                  <a:pt x="167399" y="1783593"/>
                  <a:pt x="156121" y="1793163"/>
                  <a:pt x="150471" y="1805875"/>
                </a:cubicBezTo>
                <a:cubicBezTo>
                  <a:pt x="140561" y="1828173"/>
                  <a:pt x="138235" y="1853498"/>
                  <a:pt x="127322" y="1875323"/>
                </a:cubicBezTo>
                <a:cubicBezTo>
                  <a:pt x="50542" y="2028879"/>
                  <a:pt x="143691" y="1837128"/>
                  <a:pt x="92598" y="1956346"/>
                </a:cubicBezTo>
                <a:cubicBezTo>
                  <a:pt x="41502" y="2075571"/>
                  <a:pt x="98993" y="1914010"/>
                  <a:pt x="46299" y="2072093"/>
                </a:cubicBezTo>
                <a:cubicBezTo>
                  <a:pt x="42441" y="2106817"/>
                  <a:pt x="40468" y="2141803"/>
                  <a:pt x="34724" y="2176265"/>
                </a:cubicBezTo>
                <a:cubicBezTo>
                  <a:pt x="32718" y="2188300"/>
                  <a:pt x="26502" y="2199258"/>
                  <a:pt x="23150" y="2210989"/>
                </a:cubicBezTo>
                <a:cubicBezTo>
                  <a:pt x="18780" y="2226285"/>
                  <a:pt x="14421" y="2241637"/>
                  <a:pt x="11575" y="2257288"/>
                </a:cubicBezTo>
                <a:cubicBezTo>
                  <a:pt x="6695" y="2284129"/>
                  <a:pt x="3858" y="2311303"/>
                  <a:pt x="0" y="2338310"/>
                </a:cubicBezTo>
                <a:cubicBezTo>
                  <a:pt x="3858" y="2488781"/>
                  <a:pt x="851" y="2639585"/>
                  <a:pt x="11575" y="2789723"/>
                </a:cubicBezTo>
                <a:cubicBezTo>
                  <a:pt x="12566" y="2803599"/>
                  <a:pt x="28503" y="2812005"/>
                  <a:pt x="34724" y="2824447"/>
                </a:cubicBezTo>
                <a:cubicBezTo>
                  <a:pt x="55369" y="2865737"/>
                  <a:pt x="35732" y="2862121"/>
                  <a:pt x="69448" y="2905470"/>
                </a:cubicBezTo>
                <a:cubicBezTo>
                  <a:pt x="86197" y="2927005"/>
                  <a:pt x="108031" y="2944052"/>
                  <a:pt x="127322" y="2963343"/>
                </a:cubicBezTo>
                <a:lnTo>
                  <a:pt x="150471" y="2986493"/>
                </a:lnTo>
                <a:cubicBezTo>
                  <a:pt x="162046" y="2998068"/>
                  <a:pt x="171575" y="3012137"/>
                  <a:pt x="185195" y="3021217"/>
                </a:cubicBezTo>
                <a:cubicBezTo>
                  <a:pt x="196770" y="3028933"/>
                  <a:pt x="209579" y="3035060"/>
                  <a:pt x="219919" y="3044366"/>
                </a:cubicBezTo>
                <a:cubicBezTo>
                  <a:pt x="325390" y="3139289"/>
                  <a:pt x="259654" y="3111627"/>
                  <a:pt x="335666" y="3136963"/>
                </a:cubicBezTo>
                <a:cubicBezTo>
                  <a:pt x="358815" y="3152396"/>
                  <a:pt x="389681" y="3160113"/>
                  <a:pt x="405114" y="3183262"/>
                </a:cubicBezTo>
                <a:cubicBezTo>
                  <a:pt x="412831" y="3194837"/>
                  <a:pt x="417795" y="3208825"/>
                  <a:pt x="428264" y="3217986"/>
                </a:cubicBezTo>
                <a:cubicBezTo>
                  <a:pt x="428272" y="3217993"/>
                  <a:pt x="515070" y="3275856"/>
                  <a:pt x="532436" y="3287434"/>
                </a:cubicBezTo>
                <a:cubicBezTo>
                  <a:pt x="544011" y="3295151"/>
                  <a:pt x="557323" y="3300747"/>
                  <a:pt x="567160" y="3310584"/>
                </a:cubicBezTo>
                <a:cubicBezTo>
                  <a:pt x="640718" y="3384142"/>
                  <a:pt x="559099" y="3305796"/>
                  <a:pt x="648182" y="3380032"/>
                </a:cubicBezTo>
                <a:cubicBezTo>
                  <a:pt x="656565" y="3387018"/>
                  <a:pt x="662949" y="3396195"/>
                  <a:pt x="671332" y="3403181"/>
                </a:cubicBezTo>
                <a:cubicBezTo>
                  <a:pt x="684878" y="3414469"/>
                  <a:pt x="733223" y="3450123"/>
                  <a:pt x="752355" y="3461055"/>
                </a:cubicBezTo>
                <a:cubicBezTo>
                  <a:pt x="767336" y="3469616"/>
                  <a:pt x="784297" y="3474633"/>
                  <a:pt x="798653" y="3484204"/>
                </a:cubicBezTo>
                <a:cubicBezTo>
                  <a:pt x="807733" y="3490257"/>
                  <a:pt x="813282" y="3500536"/>
                  <a:pt x="821803" y="3507353"/>
                </a:cubicBezTo>
                <a:cubicBezTo>
                  <a:pt x="832666" y="3516043"/>
                  <a:pt x="845840" y="3521597"/>
                  <a:pt x="856527" y="3530503"/>
                </a:cubicBezTo>
                <a:cubicBezTo>
                  <a:pt x="869102" y="3540982"/>
                  <a:pt x="877631" y="3556147"/>
                  <a:pt x="891251" y="3565227"/>
                </a:cubicBezTo>
                <a:cubicBezTo>
                  <a:pt x="901403" y="3571995"/>
                  <a:pt x="914400" y="3572943"/>
                  <a:pt x="925975" y="3576801"/>
                </a:cubicBezTo>
                <a:cubicBezTo>
                  <a:pt x="949796" y="3600623"/>
                  <a:pt x="963319" y="3616330"/>
                  <a:pt x="995423" y="3634675"/>
                </a:cubicBezTo>
                <a:cubicBezTo>
                  <a:pt x="1006016" y="3640728"/>
                  <a:pt x="1019234" y="3640794"/>
                  <a:pt x="1030147" y="3646250"/>
                </a:cubicBezTo>
                <a:cubicBezTo>
                  <a:pt x="1042589" y="3652471"/>
                  <a:pt x="1052429" y="3663178"/>
                  <a:pt x="1064871" y="3669399"/>
                </a:cubicBezTo>
                <a:cubicBezTo>
                  <a:pt x="1075784" y="3674855"/>
                  <a:pt x="1088682" y="3675518"/>
                  <a:pt x="1099595" y="3680974"/>
                </a:cubicBezTo>
                <a:cubicBezTo>
                  <a:pt x="1189346" y="3725850"/>
                  <a:pt x="1081763" y="3686604"/>
                  <a:pt x="1169043" y="3715698"/>
                </a:cubicBezTo>
                <a:cubicBezTo>
                  <a:pt x="1214260" y="3760913"/>
                  <a:pt x="1166814" y="3720371"/>
                  <a:pt x="1226917" y="3750422"/>
                </a:cubicBezTo>
                <a:cubicBezTo>
                  <a:pt x="1343151" y="3808539"/>
                  <a:pt x="1165906" y="3735849"/>
                  <a:pt x="1307939" y="3796720"/>
                </a:cubicBezTo>
                <a:cubicBezTo>
                  <a:pt x="1347361" y="3813615"/>
                  <a:pt x="1364420" y="3810331"/>
                  <a:pt x="1412112" y="3819870"/>
                </a:cubicBezTo>
                <a:cubicBezTo>
                  <a:pt x="1427711" y="3822990"/>
                  <a:pt x="1443173" y="3826874"/>
                  <a:pt x="1458410" y="3831445"/>
                </a:cubicBezTo>
                <a:cubicBezTo>
                  <a:pt x="1481782" y="3838457"/>
                  <a:pt x="1503645" y="3851567"/>
                  <a:pt x="1527858" y="3854594"/>
                </a:cubicBezTo>
                <a:lnTo>
                  <a:pt x="1620456" y="3866169"/>
                </a:lnTo>
                <a:lnTo>
                  <a:pt x="2210765" y="3854594"/>
                </a:lnTo>
                <a:cubicBezTo>
                  <a:pt x="2238031" y="3853654"/>
                  <a:pt x="2264642" y="3845734"/>
                  <a:pt x="2291788" y="3843019"/>
                </a:cubicBezTo>
                <a:cubicBezTo>
                  <a:pt x="2341843" y="3838014"/>
                  <a:pt x="2392101" y="3835303"/>
                  <a:pt x="2442258" y="3831445"/>
                </a:cubicBezTo>
                <a:cubicBezTo>
                  <a:pt x="2579514" y="3797130"/>
                  <a:pt x="2362211" y="3849770"/>
                  <a:pt x="2569580" y="3808295"/>
                </a:cubicBezTo>
                <a:cubicBezTo>
                  <a:pt x="2581544" y="3805902"/>
                  <a:pt x="2592467" y="3799679"/>
                  <a:pt x="2604304" y="3796720"/>
                </a:cubicBezTo>
                <a:cubicBezTo>
                  <a:pt x="2641015" y="3787542"/>
                  <a:pt x="2672817" y="3785457"/>
                  <a:pt x="2708476" y="3773571"/>
                </a:cubicBezTo>
                <a:cubicBezTo>
                  <a:pt x="2728187" y="3767001"/>
                  <a:pt x="2746824" y="3757523"/>
                  <a:pt x="2766350" y="3750422"/>
                </a:cubicBezTo>
                <a:cubicBezTo>
                  <a:pt x="2789282" y="3742083"/>
                  <a:pt x="2813973" y="3738185"/>
                  <a:pt x="2835798" y="3727272"/>
                </a:cubicBezTo>
                <a:cubicBezTo>
                  <a:pt x="2851231" y="3719556"/>
                  <a:pt x="2866237" y="3710920"/>
                  <a:pt x="2882096" y="3704123"/>
                </a:cubicBezTo>
                <a:cubicBezTo>
                  <a:pt x="2893310" y="3699317"/>
                  <a:pt x="2905606" y="3697354"/>
                  <a:pt x="2916820" y="3692548"/>
                </a:cubicBezTo>
                <a:cubicBezTo>
                  <a:pt x="2932679" y="3685751"/>
                  <a:pt x="2948138" y="3677960"/>
                  <a:pt x="2963119" y="3669399"/>
                </a:cubicBezTo>
                <a:cubicBezTo>
                  <a:pt x="2975197" y="3662497"/>
                  <a:pt x="2985057" y="3651730"/>
                  <a:pt x="2997843" y="3646250"/>
                </a:cubicBezTo>
                <a:cubicBezTo>
                  <a:pt x="3012465" y="3639984"/>
                  <a:pt x="3028905" y="3639246"/>
                  <a:pt x="3044142" y="3634675"/>
                </a:cubicBezTo>
                <a:cubicBezTo>
                  <a:pt x="3067514" y="3627663"/>
                  <a:pt x="3090441" y="3619242"/>
                  <a:pt x="3113590" y="3611526"/>
                </a:cubicBezTo>
                <a:lnTo>
                  <a:pt x="3148314" y="3599951"/>
                </a:lnTo>
                <a:lnTo>
                  <a:pt x="3183038" y="3588376"/>
                </a:lnTo>
                <a:cubicBezTo>
                  <a:pt x="3224962" y="3546454"/>
                  <a:pt x="3188285" y="3577051"/>
                  <a:pt x="3264061" y="3542077"/>
                </a:cubicBezTo>
                <a:cubicBezTo>
                  <a:pt x="3295394" y="3527616"/>
                  <a:pt x="3323920" y="3506692"/>
                  <a:pt x="3356658" y="3495779"/>
                </a:cubicBezTo>
                <a:cubicBezTo>
                  <a:pt x="3368233" y="3491921"/>
                  <a:pt x="3380168" y="3489010"/>
                  <a:pt x="3391382" y="3484204"/>
                </a:cubicBezTo>
                <a:cubicBezTo>
                  <a:pt x="3407241" y="3477407"/>
                  <a:pt x="3421525" y="3467113"/>
                  <a:pt x="3437681" y="3461055"/>
                </a:cubicBezTo>
                <a:cubicBezTo>
                  <a:pt x="3452576" y="3455469"/>
                  <a:pt x="3468547" y="3453338"/>
                  <a:pt x="3483980" y="3449480"/>
                </a:cubicBezTo>
                <a:cubicBezTo>
                  <a:pt x="3499413" y="3437905"/>
                  <a:pt x="3515940" y="3427661"/>
                  <a:pt x="3530279" y="3414756"/>
                </a:cubicBezTo>
                <a:cubicBezTo>
                  <a:pt x="3643547" y="3312815"/>
                  <a:pt x="3558047" y="3373095"/>
                  <a:pt x="3634451" y="3322158"/>
                </a:cubicBezTo>
                <a:cubicBezTo>
                  <a:pt x="3680748" y="3252711"/>
                  <a:pt x="3630594" y="3318298"/>
                  <a:pt x="3692324" y="3264285"/>
                </a:cubicBezTo>
                <a:cubicBezTo>
                  <a:pt x="3800666" y="3169487"/>
                  <a:pt x="3706780" y="3235358"/>
                  <a:pt x="3784922" y="3183262"/>
                </a:cubicBezTo>
                <a:cubicBezTo>
                  <a:pt x="3788780" y="3171687"/>
                  <a:pt x="3788874" y="3158065"/>
                  <a:pt x="3796496" y="3148538"/>
                </a:cubicBezTo>
                <a:cubicBezTo>
                  <a:pt x="3805186" y="3137675"/>
                  <a:pt x="3820823" y="3134631"/>
                  <a:pt x="3831220" y="3125389"/>
                </a:cubicBezTo>
                <a:cubicBezTo>
                  <a:pt x="3855689" y="3103639"/>
                  <a:pt x="3877519" y="3079091"/>
                  <a:pt x="3900669" y="3055941"/>
                </a:cubicBezTo>
                <a:cubicBezTo>
                  <a:pt x="4002369" y="2954241"/>
                  <a:pt x="3830171" y="3129463"/>
                  <a:pt x="3946967" y="2998067"/>
                </a:cubicBezTo>
                <a:cubicBezTo>
                  <a:pt x="4079910" y="2848506"/>
                  <a:pt x="3967396" y="2993979"/>
                  <a:pt x="4051139" y="2882320"/>
                </a:cubicBezTo>
                <a:cubicBezTo>
                  <a:pt x="4070394" y="2824557"/>
                  <a:pt x="4052205" y="2868969"/>
                  <a:pt x="4085864" y="2812872"/>
                </a:cubicBezTo>
                <a:cubicBezTo>
                  <a:pt x="4101868" y="2786199"/>
                  <a:pt x="4115860" y="2758341"/>
                  <a:pt x="4132162" y="2731850"/>
                </a:cubicBezTo>
                <a:cubicBezTo>
                  <a:pt x="4146744" y="2708155"/>
                  <a:pt x="4164146" y="2686258"/>
                  <a:pt x="4178461" y="2662401"/>
                </a:cubicBezTo>
                <a:cubicBezTo>
                  <a:pt x="4190036" y="2643110"/>
                  <a:pt x="4202519" y="2624336"/>
                  <a:pt x="4213185" y="2604528"/>
                </a:cubicBezTo>
                <a:cubicBezTo>
                  <a:pt x="4229546" y="2574144"/>
                  <a:pt x="4240342" y="2540644"/>
                  <a:pt x="4259484" y="2511931"/>
                </a:cubicBezTo>
                <a:cubicBezTo>
                  <a:pt x="4315353" y="2428125"/>
                  <a:pt x="4293339" y="2467367"/>
                  <a:pt x="4328932" y="2396184"/>
                </a:cubicBezTo>
                <a:cubicBezTo>
                  <a:pt x="4332790" y="2376893"/>
                  <a:pt x="4333599" y="2356731"/>
                  <a:pt x="4340507" y="2338310"/>
                </a:cubicBezTo>
                <a:cubicBezTo>
                  <a:pt x="4345391" y="2325285"/>
                  <a:pt x="4356754" y="2315664"/>
                  <a:pt x="4363656" y="2303586"/>
                </a:cubicBezTo>
                <a:cubicBezTo>
                  <a:pt x="4372216" y="2288605"/>
                  <a:pt x="4380747" y="2273444"/>
                  <a:pt x="4386805" y="2257288"/>
                </a:cubicBezTo>
                <a:cubicBezTo>
                  <a:pt x="4392391" y="2242393"/>
                  <a:pt x="4394010" y="2226285"/>
                  <a:pt x="4398380" y="2210989"/>
                </a:cubicBezTo>
                <a:cubicBezTo>
                  <a:pt x="4409391" y="2172452"/>
                  <a:pt x="4414291" y="2173397"/>
                  <a:pt x="4421529" y="2129966"/>
                </a:cubicBezTo>
                <a:cubicBezTo>
                  <a:pt x="4426643" y="2099283"/>
                  <a:pt x="4429246" y="2068235"/>
                  <a:pt x="4433104" y="2037369"/>
                </a:cubicBezTo>
                <a:cubicBezTo>
                  <a:pt x="4429246" y="1983354"/>
                  <a:pt x="4427509" y="1929145"/>
                  <a:pt x="4421529" y="1875323"/>
                </a:cubicBezTo>
                <a:cubicBezTo>
                  <a:pt x="4419772" y="1859512"/>
                  <a:pt x="4412801" y="1844675"/>
                  <a:pt x="4409955" y="1829024"/>
                </a:cubicBezTo>
                <a:cubicBezTo>
                  <a:pt x="4405075" y="1802182"/>
                  <a:pt x="4406219" y="1774132"/>
                  <a:pt x="4398380" y="1748001"/>
                </a:cubicBezTo>
                <a:cubicBezTo>
                  <a:pt x="4394383" y="1734677"/>
                  <a:pt x="4380881" y="1725989"/>
                  <a:pt x="4375231" y="1713277"/>
                </a:cubicBezTo>
                <a:cubicBezTo>
                  <a:pt x="4365321" y="1690979"/>
                  <a:pt x="4365616" y="1664132"/>
                  <a:pt x="4352081" y="1643829"/>
                </a:cubicBezTo>
                <a:cubicBezTo>
                  <a:pt x="4344365" y="1632254"/>
                  <a:pt x="4335153" y="1621547"/>
                  <a:pt x="4328932" y="1609105"/>
                </a:cubicBezTo>
                <a:cubicBezTo>
                  <a:pt x="4279325" y="1509893"/>
                  <a:pt x="4331723" y="1590842"/>
                  <a:pt x="4282633" y="1504933"/>
                </a:cubicBezTo>
                <a:cubicBezTo>
                  <a:pt x="4275731" y="1492855"/>
                  <a:pt x="4265705" y="1482651"/>
                  <a:pt x="4259484" y="1470209"/>
                </a:cubicBezTo>
                <a:cubicBezTo>
                  <a:pt x="4254028" y="1459296"/>
                  <a:pt x="4253365" y="1446398"/>
                  <a:pt x="4247909" y="1435485"/>
                </a:cubicBezTo>
                <a:cubicBezTo>
                  <a:pt x="4219579" y="1378826"/>
                  <a:pt x="4233912" y="1420682"/>
                  <a:pt x="4201610" y="1377612"/>
                </a:cubicBezTo>
                <a:cubicBezTo>
                  <a:pt x="4184917" y="1355354"/>
                  <a:pt x="4170745" y="1331313"/>
                  <a:pt x="4155312" y="1308163"/>
                </a:cubicBezTo>
                <a:lnTo>
                  <a:pt x="4132162" y="1273439"/>
                </a:lnTo>
                <a:cubicBezTo>
                  <a:pt x="4124446" y="1261864"/>
                  <a:pt x="4118850" y="1248551"/>
                  <a:pt x="4109013" y="1238715"/>
                </a:cubicBezTo>
                <a:lnTo>
                  <a:pt x="4051139" y="1180842"/>
                </a:lnTo>
                <a:cubicBezTo>
                  <a:pt x="4039564" y="1169267"/>
                  <a:pt x="4025495" y="1159738"/>
                  <a:pt x="4016415" y="1146118"/>
                </a:cubicBezTo>
                <a:cubicBezTo>
                  <a:pt x="4008699" y="1134543"/>
                  <a:pt x="4002426" y="1121863"/>
                  <a:pt x="3993266" y="1111394"/>
                </a:cubicBezTo>
                <a:cubicBezTo>
                  <a:pt x="3975301" y="1090862"/>
                  <a:pt x="3935393" y="1053520"/>
                  <a:pt x="3935393" y="1053520"/>
                </a:cubicBezTo>
                <a:cubicBezTo>
                  <a:pt x="3931535" y="1038087"/>
                  <a:pt x="3932941" y="1020254"/>
                  <a:pt x="3923818" y="1007222"/>
                </a:cubicBezTo>
                <a:cubicBezTo>
                  <a:pt x="3889131" y="957670"/>
                  <a:pt x="3862659" y="943300"/>
                  <a:pt x="3819646" y="914624"/>
                </a:cubicBezTo>
                <a:cubicBezTo>
                  <a:pt x="3808071" y="895333"/>
                  <a:pt x="3799563" y="873832"/>
                  <a:pt x="3784922" y="856751"/>
                </a:cubicBezTo>
                <a:cubicBezTo>
                  <a:pt x="3775869" y="846189"/>
                  <a:pt x="3761518" y="841687"/>
                  <a:pt x="3750198" y="833601"/>
                </a:cubicBezTo>
                <a:cubicBezTo>
                  <a:pt x="3734500" y="822388"/>
                  <a:pt x="3718417" y="811580"/>
                  <a:pt x="3703899" y="798877"/>
                </a:cubicBezTo>
                <a:cubicBezTo>
                  <a:pt x="3687474" y="784505"/>
                  <a:pt x="3673750" y="767260"/>
                  <a:pt x="3657600" y="752579"/>
                </a:cubicBezTo>
                <a:cubicBezTo>
                  <a:pt x="3631279" y="728651"/>
                  <a:pt x="3603017" y="706927"/>
                  <a:pt x="3576577" y="683131"/>
                </a:cubicBezTo>
                <a:cubicBezTo>
                  <a:pt x="3564410" y="672181"/>
                  <a:pt x="3552632" y="660726"/>
                  <a:pt x="3541853" y="648407"/>
                </a:cubicBezTo>
                <a:cubicBezTo>
                  <a:pt x="3525585" y="629815"/>
                  <a:pt x="3516595" y="603481"/>
                  <a:pt x="3495555" y="590533"/>
                </a:cubicBezTo>
                <a:cubicBezTo>
                  <a:pt x="3464382" y="571350"/>
                  <a:pt x="3425025" y="570227"/>
                  <a:pt x="3391382" y="555809"/>
                </a:cubicBezTo>
                <a:cubicBezTo>
                  <a:pt x="3371724" y="547384"/>
                  <a:pt x="3275463" y="483337"/>
                  <a:pt x="3264061" y="474786"/>
                </a:cubicBezTo>
                <a:cubicBezTo>
                  <a:pt x="3248628" y="463211"/>
                  <a:pt x="3234512" y="449633"/>
                  <a:pt x="3217762" y="440062"/>
                </a:cubicBezTo>
                <a:cubicBezTo>
                  <a:pt x="3207169" y="434009"/>
                  <a:pt x="3194613" y="432346"/>
                  <a:pt x="3183038" y="428488"/>
                </a:cubicBezTo>
                <a:cubicBezTo>
                  <a:pt x="3094737" y="340185"/>
                  <a:pt x="3197346" y="432443"/>
                  <a:pt x="3113590" y="382189"/>
                </a:cubicBezTo>
                <a:cubicBezTo>
                  <a:pt x="3104232" y="376574"/>
                  <a:pt x="3099171" y="365587"/>
                  <a:pt x="3090441" y="359039"/>
                </a:cubicBezTo>
                <a:cubicBezTo>
                  <a:pt x="3068183" y="342346"/>
                  <a:pt x="3044142" y="328174"/>
                  <a:pt x="3020993" y="312741"/>
                </a:cubicBezTo>
                <a:cubicBezTo>
                  <a:pt x="3009418" y="305024"/>
                  <a:pt x="2999466" y="293990"/>
                  <a:pt x="2986269" y="289591"/>
                </a:cubicBezTo>
                <a:lnTo>
                  <a:pt x="2951545" y="278017"/>
                </a:lnTo>
                <a:cubicBezTo>
                  <a:pt x="2924122" y="250594"/>
                  <a:pt x="2898213" y="221658"/>
                  <a:pt x="2858947" y="208569"/>
                </a:cubicBezTo>
                <a:lnTo>
                  <a:pt x="2789499" y="185419"/>
                </a:lnTo>
                <a:lnTo>
                  <a:pt x="2754775" y="173845"/>
                </a:lnTo>
                <a:cubicBezTo>
                  <a:pt x="2743200" y="166128"/>
                  <a:pt x="2732763" y="156345"/>
                  <a:pt x="2720051" y="150695"/>
                </a:cubicBezTo>
                <a:cubicBezTo>
                  <a:pt x="2697753" y="140785"/>
                  <a:pt x="2650603" y="127546"/>
                  <a:pt x="2650603" y="127546"/>
                </a:cubicBezTo>
                <a:cubicBezTo>
                  <a:pt x="2595575" y="90860"/>
                  <a:pt x="2629077" y="108796"/>
                  <a:pt x="2546431" y="81247"/>
                </a:cubicBezTo>
                <a:cubicBezTo>
                  <a:pt x="2534856" y="77389"/>
                  <a:pt x="2521859" y="76440"/>
                  <a:pt x="2511707" y="69672"/>
                </a:cubicBezTo>
                <a:cubicBezTo>
                  <a:pt x="2465892" y="39130"/>
                  <a:pt x="2465561" y="33814"/>
                  <a:pt x="2395960" y="23374"/>
                </a:cubicBezTo>
                <a:cubicBezTo>
                  <a:pt x="2346211" y="15912"/>
                  <a:pt x="2295646" y="15657"/>
                  <a:pt x="2245489" y="11799"/>
                </a:cubicBezTo>
                <a:cubicBezTo>
                  <a:pt x="2222340" y="7941"/>
                  <a:pt x="2199510" y="224"/>
                  <a:pt x="2176041" y="224"/>
                </a:cubicBezTo>
                <a:cubicBezTo>
                  <a:pt x="1754883" y="224"/>
                  <a:pt x="1819792" y="-3920"/>
                  <a:pt x="1574157" y="23374"/>
                </a:cubicBezTo>
                <a:cubicBezTo>
                  <a:pt x="1385210" y="86355"/>
                  <a:pt x="1622296" y="11339"/>
                  <a:pt x="1435261" y="58098"/>
                </a:cubicBezTo>
                <a:cubicBezTo>
                  <a:pt x="1411588" y="64016"/>
                  <a:pt x="1389486" y="75329"/>
                  <a:pt x="1365813" y="81247"/>
                </a:cubicBezTo>
                <a:cubicBezTo>
                  <a:pt x="1350380" y="85105"/>
                  <a:pt x="1334751" y="88251"/>
                  <a:pt x="1319514" y="92822"/>
                </a:cubicBezTo>
                <a:cubicBezTo>
                  <a:pt x="1248443" y="114143"/>
                  <a:pt x="1263569" y="88964"/>
                  <a:pt x="1238491" y="115971"/>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984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1019" y="4720414"/>
            <a:ext cx="5696592" cy="2123658"/>
          </a:xfrm>
          <a:prstGeom prst="rect">
            <a:avLst/>
          </a:prstGeom>
          <a:noFill/>
        </p:spPr>
        <p:txBody>
          <a:bodyPr wrap="square" rtlCol="0">
            <a:spAutoFit/>
          </a:bodyPr>
          <a:lstStyle/>
          <a:p>
            <a:r>
              <a:rPr lang="en-US" dirty="0"/>
              <a:t>Link to </a:t>
            </a:r>
            <a:r>
              <a:rPr lang="en-US" u="sng" dirty="0">
                <a:hlinkClick r:id="rId2"/>
              </a:rPr>
              <a:t>SL 024</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bronchus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Mucosa</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basement membrane</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propria</a:t>
            </a:r>
          </a:p>
          <a:p>
            <a:pPr lvl="4"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Hyaline cartilage plates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Smooth muscle</a:t>
            </a:r>
          </a:p>
        </p:txBody>
      </p:sp>
      <p:sp>
        <p:nvSpPr>
          <p:cNvPr id="5" name="TextBox 4"/>
          <p:cNvSpPr txBox="1"/>
          <p:nvPr/>
        </p:nvSpPr>
        <p:spPr>
          <a:xfrm>
            <a:off x="2604205" y="2267442"/>
            <a:ext cx="4038600" cy="369332"/>
          </a:xfrm>
          <a:prstGeom prst="rect">
            <a:avLst/>
          </a:prstGeom>
          <a:noFill/>
        </p:spPr>
        <p:txBody>
          <a:bodyPr wrap="square" rtlCol="0">
            <a:spAutoFit/>
          </a:bodyPr>
          <a:lstStyle/>
          <a:p>
            <a:r>
              <a:rPr lang="en-US" b="1" dirty="0">
                <a:hlinkClick r:id="rId3"/>
              </a:rPr>
              <a:t>Video showing hilar bronchus – slide 24</a:t>
            </a:r>
            <a:endParaRPr lang="en-US" b="1" dirty="0"/>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BRONCHUS</a:t>
            </a:r>
          </a:p>
        </p:txBody>
      </p:sp>
    </p:spTree>
    <p:extLst>
      <p:ext uri="{BB962C8B-B14F-4D97-AF65-F5344CB8AC3E}">
        <p14:creationId xmlns:p14="http://schemas.microsoft.com/office/powerpoint/2010/main" val="1401428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111" y="-159267"/>
            <a:ext cx="9144000"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457200" algn="l"/>
              </a:tabLst>
            </a:pPr>
            <a:r>
              <a:rPr lang="en-US" b="1" dirty="0">
                <a:solidFill>
                  <a:srgbClr val="002060"/>
                </a:solidFill>
                <a:latin typeface="Helvetica"/>
                <a:cs typeface="Times New Roman" pitchFamily="18" charset="0"/>
              </a:rPr>
              <a:t>The next set of slides is a quiz for this module.  Before continuing, we suggest you remind yourself of the list of objectives covered in this module, and mentally visualize what each region or structure will look like:</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200" b="1" i="0" u="none" strike="noStrike" cap="none" normalizeH="0" baseline="0" dirty="0">
              <a:ln>
                <a:noFill/>
              </a:ln>
              <a:solidFill>
                <a:srgbClr val="002060"/>
              </a:solidFill>
              <a:effectLst/>
              <a:latin typeface="Georgia" pitchFamily="18" charset="0"/>
            </a:endParaRPr>
          </a:p>
          <a:p>
            <a:pPr fontAlgn="base">
              <a:spcBef>
                <a:spcPct val="0"/>
              </a:spcBef>
              <a:spcAft>
                <a:spcPct val="0"/>
              </a:spcAft>
              <a:tabLst>
                <a:tab pos="457200" algn="l"/>
              </a:tabLst>
            </a:pPr>
            <a:r>
              <a:rPr lang="en-US" sz="1200" b="1" dirty="0">
                <a:solidFill>
                  <a:srgbClr val="002060"/>
                </a:solidFill>
                <a:latin typeface="Georgia" pitchFamily="18" charset="0"/>
              </a:rPr>
              <a:t>Distinguish, at the light microscope level, each of the following:</a:t>
            </a:r>
          </a:p>
          <a:p>
            <a:pPr lvl="0" fontAlgn="base">
              <a:spcBef>
                <a:spcPct val="0"/>
              </a:spcBef>
              <a:spcAft>
                <a:spcPct val="0"/>
              </a:spcAft>
              <a:tabLst>
                <a:tab pos="457200" algn="l"/>
              </a:tabLst>
            </a:pPr>
            <a:endParaRPr lang="en-US" sz="1200" b="1" dirty="0">
              <a:solidFill>
                <a:srgbClr val="002060"/>
              </a:solidFill>
              <a:latin typeface="Georgia" pitchFamily="18" charset="0"/>
            </a:endParaRPr>
          </a:p>
          <a:p>
            <a:pPr lvl="0">
              <a:buFont typeface="Arial" pitchFamily="34" charset="0"/>
              <a:buChar char="•"/>
            </a:pPr>
            <a:r>
              <a:rPr lang="en-US" sz="1200" dirty="0">
                <a:solidFill>
                  <a:srgbClr val="002060"/>
                </a:solidFill>
                <a:latin typeface="Georgia" pitchFamily="18" charset="0"/>
              </a:rPr>
              <a:t>Describe the general features of structures in the upper respiratory tract:</a:t>
            </a:r>
          </a:p>
          <a:p>
            <a:pPr lvl="1">
              <a:buFont typeface="Arial" pitchFamily="34" charset="0"/>
              <a:buChar char="•"/>
            </a:pPr>
            <a:r>
              <a:rPr lang="en-US" sz="1200" dirty="0">
                <a:solidFill>
                  <a:srgbClr val="002060"/>
                </a:solidFill>
                <a:latin typeface="Georgia" pitchFamily="18" charset="0"/>
              </a:rPr>
              <a:t>Respiratory epithelium (pseudostratified ciliated columnar with goblet cells)</a:t>
            </a:r>
          </a:p>
          <a:p>
            <a:pPr lvl="1">
              <a:buFont typeface="Arial" pitchFamily="34" charset="0"/>
              <a:buChar char="•"/>
            </a:pPr>
            <a:r>
              <a:rPr lang="en-US" sz="1200" dirty="0">
                <a:solidFill>
                  <a:srgbClr val="002060"/>
                </a:solidFill>
                <a:latin typeface="Georgia" pitchFamily="18" charset="0"/>
              </a:rPr>
              <a:t>Basement membrane (thick)</a:t>
            </a:r>
          </a:p>
          <a:p>
            <a:pPr lvl="1">
              <a:buFont typeface="Arial" pitchFamily="34" charset="0"/>
              <a:buChar char="•"/>
            </a:pPr>
            <a:r>
              <a:rPr lang="en-US" sz="1200" dirty="0">
                <a:solidFill>
                  <a:srgbClr val="002060"/>
                </a:solidFill>
                <a:latin typeface="Georgia" pitchFamily="18" charset="0"/>
              </a:rPr>
              <a:t>Lamina propria with glands, vessels, nerves, diffuse lymphoid tissue</a:t>
            </a:r>
          </a:p>
          <a:p>
            <a:pPr lvl="1">
              <a:buFont typeface="Arial" pitchFamily="34" charset="0"/>
              <a:buChar char="•"/>
            </a:pPr>
            <a:r>
              <a:rPr lang="en-US" sz="1200" dirty="0">
                <a:solidFill>
                  <a:srgbClr val="002060"/>
                </a:solidFill>
                <a:latin typeface="Georgia" pitchFamily="18" charset="0"/>
              </a:rPr>
              <a:t>Supporting elements (bone, cartilage, smooth and/or skeletal muscle</a:t>
            </a:r>
          </a:p>
          <a:p>
            <a:pPr lvl="0">
              <a:buFont typeface="Arial" pitchFamily="34" charset="0"/>
              <a:buChar char="•"/>
            </a:pPr>
            <a:r>
              <a:rPr lang="en-US" sz="1200" dirty="0">
                <a:solidFill>
                  <a:srgbClr val="002060"/>
                </a:solidFill>
                <a:latin typeface="Georgia" pitchFamily="18" charset="0"/>
              </a:rPr>
              <a:t>Distinguish, at the light microscope level, each of the following organs and their specific features (in addition to those listed above):</a:t>
            </a:r>
          </a:p>
          <a:p>
            <a:pPr lvl="1">
              <a:buFont typeface="Arial" pitchFamily="34" charset="0"/>
              <a:buChar char="•"/>
            </a:pPr>
            <a:r>
              <a:rPr lang="en-US" sz="1200" dirty="0">
                <a:solidFill>
                  <a:srgbClr val="002060"/>
                </a:solidFill>
                <a:latin typeface="Georgia" pitchFamily="18" charset="0"/>
              </a:rPr>
              <a:t>Concha – venous plexus , </a:t>
            </a:r>
            <a:r>
              <a:rPr lang="en-US" sz="1200" dirty="0" err="1">
                <a:solidFill>
                  <a:srgbClr val="002060"/>
                </a:solidFill>
                <a:latin typeface="Georgia" pitchFamily="18" charset="0"/>
              </a:rPr>
              <a:t>cancellous</a:t>
            </a:r>
            <a:r>
              <a:rPr lang="en-US" sz="1200" dirty="0">
                <a:solidFill>
                  <a:srgbClr val="002060"/>
                </a:solidFill>
                <a:latin typeface="Georgia" pitchFamily="18" charset="0"/>
              </a:rPr>
              <a:t> bone </a:t>
            </a:r>
          </a:p>
          <a:p>
            <a:pPr lvl="1">
              <a:buFont typeface="Arial" pitchFamily="34" charset="0"/>
              <a:buChar char="•"/>
            </a:pPr>
            <a:r>
              <a:rPr lang="en-US" sz="1200" dirty="0">
                <a:solidFill>
                  <a:srgbClr val="002060"/>
                </a:solidFill>
                <a:latin typeface="Georgia" pitchFamily="18" charset="0"/>
              </a:rPr>
              <a:t>Epiglottis  - epithelium (stratified squamous non keratinized on anterior side and tip, respiratory epithelium on posterior side), elastic cartilage </a:t>
            </a:r>
          </a:p>
          <a:p>
            <a:pPr lvl="1">
              <a:buFont typeface="Arial" pitchFamily="34" charset="0"/>
              <a:buChar char="•"/>
            </a:pPr>
            <a:r>
              <a:rPr lang="en-US" sz="1200" dirty="0">
                <a:solidFill>
                  <a:srgbClr val="002060"/>
                </a:solidFill>
                <a:latin typeface="Georgia" pitchFamily="18" charset="0"/>
              </a:rPr>
              <a:t>Larynx –</a:t>
            </a:r>
          </a:p>
          <a:p>
            <a:pPr lvl="2">
              <a:buFont typeface="Arial" pitchFamily="34" charset="0"/>
              <a:buChar char="•"/>
            </a:pPr>
            <a:r>
              <a:rPr lang="en-US" sz="1200" dirty="0">
                <a:solidFill>
                  <a:srgbClr val="002060"/>
                </a:solidFill>
                <a:latin typeface="Georgia" pitchFamily="18" charset="0"/>
              </a:rPr>
              <a:t>False vocal fold – mucus and serous glands</a:t>
            </a:r>
          </a:p>
          <a:p>
            <a:pPr lvl="2">
              <a:buFont typeface="Arial" pitchFamily="34" charset="0"/>
              <a:buChar char="•"/>
            </a:pPr>
            <a:r>
              <a:rPr lang="en-US" sz="1200" dirty="0">
                <a:solidFill>
                  <a:srgbClr val="002060"/>
                </a:solidFill>
                <a:latin typeface="Georgia" pitchFamily="18" charset="0"/>
              </a:rPr>
              <a:t>True vocal fold  - stratified squamous epithelium, vocal ligament , </a:t>
            </a:r>
            <a:r>
              <a:rPr lang="en-US" sz="1200" dirty="0" err="1">
                <a:solidFill>
                  <a:srgbClr val="002060"/>
                </a:solidFill>
                <a:latin typeface="Georgia" pitchFamily="18" charset="0"/>
              </a:rPr>
              <a:t>vocalis</a:t>
            </a:r>
            <a:r>
              <a:rPr lang="en-US" sz="1200" dirty="0">
                <a:solidFill>
                  <a:srgbClr val="002060"/>
                </a:solidFill>
                <a:latin typeface="Georgia" pitchFamily="18" charset="0"/>
              </a:rPr>
              <a:t> muscle, lack of blood vessels</a:t>
            </a:r>
          </a:p>
          <a:p>
            <a:pPr lvl="2">
              <a:buFont typeface="Arial" pitchFamily="34" charset="0"/>
              <a:buChar char="•"/>
            </a:pPr>
            <a:r>
              <a:rPr lang="en-US" sz="1200" dirty="0">
                <a:solidFill>
                  <a:srgbClr val="002060"/>
                </a:solidFill>
                <a:latin typeface="Georgia" pitchFamily="18" charset="0"/>
              </a:rPr>
              <a:t>Laryngeal ventricle </a:t>
            </a:r>
          </a:p>
          <a:p>
            <a:pPr lvl="2">
              <a:buFont typeface="Arial" pitchFamily="34" charset="0"/>
              <a:buChar char="•"/>
            </a:pPr>
            <a:r>
              <a:rPr lang="en-US" sz="1200" dirty="0">
                <a:solidFill>
                  <a:srgbClr val="002060"/>
                </a:solidFill>
                <a:latin typeface="Georgia" pitchFamily="18" charset="0"/>
              </a:rPr>
              <a:t>Hyoid bone </a:t>
            </a:r>
          </a:p>
          <a:p>
            <a:pPr lvl="2">
              <a:buFont typeface="Arial" pitchFamily="34" charset="0"/>
              <a:buChar char="•"/>
            </a:pPr>
            <a:r>
              <a:rPr lang="en-US" sz="1200" dirty="0">
                <a:solidFill>
                  <a:srgbClr val="002060"/>
                </a:solidFill>
                <a:latin typeface="Georgia" pitchFamily="18" charset="0"/>
              </a:rPr>
              <a:t>Epiglottis </a:t>
            </a:r>
          </a:p>
          <a:p>
            <a:pPr lvl="2">
              <a:buFont typeface="Arial" pitchFamily="34" charset="0"/>
              <a:buChar char="•"/>
            </a:pPr>
            <a:r>
              <a:rPr lang="en-US" sz="1200" dirty="0">
                <a:solidFill>
                  <a:srgbClr val="002060"/>
                </a:solidFill>
                <a:latin typeface="Georgia" pitchFamily="18" charset="0"/>
              </a:rPr>
              <a:t>Thyroid cartilage </a:t>
            </a:r>
          </a:p>
          <a:p>
            <a:pPr lvl="2">
              <a:buFont typeface="Arial" pitchFamily="34" charset="0"/>
              <a:buChar char="•"/>
            </a:pPr>
            <a:r>
              <a:rPr lang="en-US" sz="1200" dirty="0">
                <a:solidFill>
                  <a:srgbClr val="002060"/>
                </a:solidFill>
                <a:latin typeface="Georgia" pitchFamily="18" charset="0"/>
              </a:rPr>
              <a:t>Cricoid cartilage</a:t>
            </a:r>
          </a:p>
          <a:p>
            <a:pPr lvl="1">
              <a:buFont typeface="Arial" pitchFamily="34" charset="0"/>
              <a:buChar char="•"/>
            </a:pPr>
            <a:r>
              <a:rPr lang="en-US" sz="1200" dirty="0">
                <a:solidFill>
                  <a:srgbClr val="002060"/>
                </a:solidFill>
                <a:latin typeface="Georgia" pitchFamily="18" charset="0"/>
              </a:rPr>
              <a:t>Trachea – submucosa with glands, C-shaped hyaline cartilage , </a:t>
            </a:r>
            <a:r>
              <a:rPr lang="en-US" sz="1200" dirty="0" err="1">
                <a:solidFill>
                  <a:srgbClr val="002060"/>
                </a:solidFill>
                <a:latin typeface="Georgia" pitchFamily="18" charset="0"/>
              </a:rPr>
              <a:t>trachealis</a:t>
            </a:r>
            <a:r>
              <a:rPr lang="en-US" sz="1200" dirty="0">
                <a:solidFill>
                  <a:srgbClr val="002060"/>
                </a:solidFill>
                <a:latin typeface="Georgia" pitchFamily="18" charset="0"/>
              </a:rPr>
              <a:t> muscle </a:t>
            </a:r>
          </a:p>
          <a:p>
            <a:pPr lvl="1">
              <a:buFont typeface="Arial" pitchFamily="34" charset="0"/>
              <a:buChar char="•"/>
            </a:pPr>
            <a:r>
              <a:rPr lang="en-US" sz="1200" dirty="0">
                <a:solidFill>
                  <a:srgbClr val="002060"/>
                </a:solidFill>
                <a:latin typeface="Georgia" pitchFamily="18" charset="0"/>
              </a:rPr>
              <a:t>Bronchus – submucosa with glands, hyaline cartilage broken up, smooth muscle</a:t>
            </a:r>
          </a:p>
          <a:p>
            <a:pPr lvl="1">
              <a:buFont typeface="Arial" pitchFamily="34" charset="0"/>
              <a:buChar char="•"/>
            </a:pPr>
            <a:endParaRPr lang="en-US" sz="1200" b="1" dirty="0">
              <a:solidFill>
                <a:srgbClr val="002060"/>
              </a:solidFill>
              <a:latin typeface="Georgia" pitchFamily="18" charset="0"/>
            </a:endParaRPr>
          </a:p>
          <a:p>
            <a:pPr lvl="1">
              <a:buFont typeface="Arial" pitchFamily="34" charset="0"/>
              <a:buChar char="•"/>
            </a:pPr>
            <a:endParaRPr lang="en-US" sz="1200" b="1" dirty="0">
              <a:solidFill>
                <a:srgbClr val="002060"/>
              </a:solidFill>
              <a:latin typeface="Georgia" pitchFamily="18" charset="0"/>
            </a:endParaRPr>
          </a:p>
          <a:p>
            <a:pPr marL="0" lvl="1">
              <a:buFont typeface="Arial" pitchFamily="34" charset="0"/>
              <a:buChar char="•"/>
            </a:pPr>
            <a:r>
              <a:rPr lang="en-US" sz="1200" b="1" dirty="0">
                <a:solidFill>
                  <a:srgbClr val="002060"/>
                </a:solidFill>
                <a:latin typeface="Georgia" pitchFamily="18" charset="0"/>
              </a:rPr>
              <a:t>Distinguish, at the electron microscope level, each of the following:</a:t>
            </a:r>
          </a:p>
          <a:p>
            <a:pPr marL="0" lvl="1">
              <a:buFont typeface="Arial" pitchFamily="34" charset="0"/>
              <a:buChar char="•"/>
            </a:pPr>
            <a:endParaRPr lang="en-US" sz="1200" dirty="0">
              <a:solidFill>
                <a:srgbClr val="002060"/>
              </a:solidFill>
              <a:latin typeface="Georgia" pitchFamily="18" charset="0"/>
            </a:endParaRPr>
          </a:p>
          <a:p>
            <a:pPr marL="457200" lvl="2">
              <a:buFont typeface="Arial" pitchFamily="34" charset="0"/>
              <a:buChar char="•"/>
            </a:pPr>
            <a:r>
              <a:rPr lang="en-US" sz="1200" dirty="0">
                <a:solidFill>
                  <a:srgbClr val="002060"/>
                </a:solidFill>
                <a:latin typeface="Georgia" pitchFamily="18" charset="0"/>
              </a:rPr>
              <a:t>Review respiratory epithelium and cilia</a:t>
            </a:r>
          </a:p>
        </p:txBody>
      </p:sp>
    </p:spTree>
    <p:extLst>
      <p:ext uri="{BB962C8B-B14F-4D97-AF65-F5344CB8AC3E}">
        <p14:creationId xmlns:p14="http://schemas.microsoft.com/office/powerpoint/2010/main" val="1536764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4_565.jpg"/>
          <p:cNvPicPr>
            <a:picLocks noChangeAspect="1"/>
          </p:cNvPicPr>
          <p:nvPr/>
        </p:nvPicPr>
        <p:blipFill>
          <a:blip r:embed="rId2" cstate="print"/>
          <a:stretch>
            <a:fillRect/>
          </a:stretch>
        </p:blipFill>
        <p:spPr>
          <a:xfrm>
            <a:off x="2105425" y="1066800"/>
            <a:ext cx="4741262" cy="581660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1-6. (advance slide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4_565.jpg"/>
          <p:cNvPicPr>
            <a:picLocks noChangeAspect="1"/>
          </p:cNvPicPr>
          <p:nvPr/>
        </p:nvPicPr>
        <p:blipFill>
          <a:blip r:embed="rId2" cstate="print"/>
          <a:stretch>
            <a:fillRect/>
          </a:stretch>
        </p:blipFill>
        <p:spPr>
          <a:xfrm>
            <a:off x="76200" y="596900"/>
            <a:ext cx="5029200" cy="6169843"/>
          </a:xfrm>
          <a:prstGeom prst="rect">
            <a:avLst/>
          </a:prstGeom>
        </p:spPr>
      </p:pic>
      <p:pic>
        <p:nvPicPr>
          <p:cNvPr id="3" name="Picture 2" descr="LLung_4A_599.jpg"/>
          <p:cNvPicPr>
            <a:picLocks noChangeAspect="1"/>
          </p:cNvPicPr>
          <p:nvPr/>
        </p:nvPicPr>
        <p:blipFill>
          <a:blip r:embed="rId3" cstate="print"/>
          <a:stretch>
            <a:fillRect/>
          </a:stretch>
        </p:blipFill>
        <p:spPr>
          <a:xfrm>
            <a:off x="5105400" y="634999"/>
            <a:ext cx="3944112" cy="6060969"/>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2_563.jpg"/>
          <p:cNvPicPr>
            <a:picLocks noChangeAspect="1"/>
          </p:cNvPicPr>
          <p:nvPr/>
        </p:nvPicPr>
        <p:blipFill>
          <a:blip r:embed="rId2" cstate="print"/>
          <a:stretch>
            <a:fillRect/>
          </a:stretch>
        </p:blipFill>
        <p:spPr>
          <a:xfrm>
            <a:off x="2082800" y="995064"/>
            <a:ext cx="4664996" cy="5875635"/>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1-5. (advance slide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2_563.jpg"/>
          <p:cNvPicPr>
            <a:picLocks noChangeAspect="1"/>
          </p:cNvPicPr>
          <p:nvPr/>
        </p:nvPicPr>
        <p:blipFill>
          <a:blip r:embed="rId2" cstate="print"/>
          <a:stretch>
            <a:fillRect/>
          </a:stretch>
        </p:blipFill>
        <p:spPr>
          <a:xfrm>
            <a:off x="76200" y="632387"/>
            <a:ext cx="4800600" cy="6046429"/>
          </a:xfrm>
          <a:prstGeom prst="rect">
            <a:avLst/>
          </a:prstGeom>
        </p:spPr>
      </p:pic>
      <p:pic>
        <p:nvPicPr>
          <p:cNvPr id="3" name="Picture 2" descr="LLung_2A_597.jpg"/>
          <p:cNvPicPr>
            <a:picLocks noChangeAspect="1"/>
          </p:cNvPicPr>
          <p:nvPr/>
        </p:nvPicPr>
        <p:blipFill>
          <a:blip r:embed="rId3" cstate="print"/>
          <a:stretch>
            <a:fillRect/>
          </a:stretch>
        </p:blipFill>
        <p:spPr>
          <a:xfrm>
            <a:off x="4876800" y="619687"/>
            <a:ext cx="4038600" cy="602320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3_564.jpg"/>
          <p:cNvPicPr>
            <a:picLocks noChangeAspect="1"/>
          </p:cNvPicPr>
          <p:nvPr/>
        </p:nvPicPr>
        <p:blipFill>
          <a:blip r:embed="rId2" cstate="print"/>
          <a:stretch>
            <a:fillRect/>
          </a:stretch>
        </p:blipFill>
        <p:spPr>
          <a:xfrm>
            <a:off x="2133600" y="991617"/>
            <a:ext cx="4648200" cy="5879083"/>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1-6. (advance slide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609600"/>
            <a:ext cx="8991600" cy="1477328"/>
          </a:xfrm>
          <a:prstGeom prst="rect">
            <a:avLst/>
          </a:prstGeom>
          <a:noFill/>
        </p:spPr>
        <p:txBody>
          <a:bodyPr wrap="square" rtlCol="0">
            <a:spAutoFit/>
          </a:bodyPr>
          <a:lstStyle/>
          <a:p>
            <a:r>
              <a:rPr lang="en-US" b="1" dirty="0">
                <a:solidFill>
                  <a:schemeClr val="accent6">
                    <a:lumMod val="50000"/>
                  </a:schemeClr>
                </a:solidFill>
              </a:rPr>
              <a:t>The inner lining of the respiratory system (excluding the alveoli) is composed of </a:t>
            </a:r>
            <a:r>
              <a:rPr lang="en-US" b="1" dirty="0">
                <a:solidFill>
                  <a:schemeClr val="accent6">
                    <a:lumMod val="75000"/>
                  </a:schemeClr>
                </a:solidFill>
              </a:rPr>
              <a:t>respiratory mucosa</a:t>
            </a:r>
            <a:r>
              <a:rPr lang="en-US" b="1" dirty="0">
                <a:solidFill>
                  <a:schemeClr val="accent6">
                    <a:lumMod val="50000"/>
                  </a:schemeClr>
                </a:solidFill>
              </a:rPr>
              <a:t>, which includes</a:t>
            </a:r>
          </a:p>
          <a:p>
            <a:pPr>
              <a:buFont typeface="Arial" pitchFamily="34" charset="0"/>
              <a:buChar char="•"/>
            </a:pPr>
            <a:r>
              <a:rPr lang="en-US" b="1" dirty="0">
                <a:solidFill>
                  <a:schemeClr val="accent6">
                    <a:lumMod val="75000"/>
                  </a:schemeClr>
                </a:solidFill>
              </a:rPr>
              <a:t>Pseudostratified ciliated columnar </a:t>
            </a:r>
            <a:r>
              <a:rPr lang="en-US" b="1" dirty="0" err="1">
                <a:solidFill>
                  <a:schemeClr val="accent6">
                    <a:lumMod val="75000"/>
                  </a:schemeClr>
                </a:solidFill>
              </a:rPr>
              <a:t>epitheium</a:t>
            </a:r>
            <a:r>
              <a:rPr lang="en-US" b="1" dirty="0">
                <a:solidFill>
                  <a:schemeClr val="accent6">
                    <a:lumMod val="75000"/>
                  </a:schemeClr>
                </a:solidFill>
              </a:rPr>
              <a:t> </a:t>
            </a:r>
            <a:r>
              <a:rPr lang="en-US" b="1" dirty="0">
                <a:solidFill>
                  <a:schemeClr val="accent6">
                    <a:lumMod val="50000"/>
                  </a:schemeClr>
                </a:solidFill>
              </a:rPr>
              <a:t>with</a:t>
            </a:r>
            <a:r>
              <a:rPr lang="en-US" b="1" dirty="0">
                <a:solidFill>
                  <a:schemeClr val="accent6">
                    <a:lumMod val="75000"/>
                  </a:schemeClr>
                </a:solidFill>
              </a:rPr>
              <a:t> goblet cells</a:t>
            </a:r>
          </a:p>
          <a:p>
            <a:pPr>
              <a:buFont typeface="Arial" pitchFamily="34" charset="0"/>
              <a:buChar char="•"/>
            </a:pPr>
            <a:r>
              <a:rPr lang="en-US" b="1" dirty="0">
                <a:solidFill>
                  <a:schemeClr val="accent6">
                    <a:lumMod val="75000"/>
                  </a:schemeClr>
                </a:solidFill>
              </a:rPr>
              <a:t>Thick basement membrane</a:t>
            </a:r>
          </a:p>
          <a:p>
            <a:pPr>
              <a:buFont typeface="Arial" pitchFamily="34" charset="0"/>
              <a:buChar char="•"/>
            </a:pPr>
            <a:r>
              <a:rPr lang="en-US" b="1" dirty="0">
                <a:solidFill>
                  <a:schemeClr val="accent6">
                    <a:lumMod val="75000"/>
                  </a:schemeClr>
                </a:solidFill>
              </a:rPr>
              <a:t>Lamina </a:t>
            </a:r>
            <a:r>
              <a:rPr lang="en-US" b="1" dirty="0" err="1">
                <a:solidFill>
                  <a:schemeClr val="accent6">
                    <a:lumMod val="75000"/>
                  </a:schemeClr>
                </a:solidFill>
              </a:rPr>
              <a:t>propria</a:t>
            </a:r>
            <a:r>
              <a:rPr lang="en-US" b="1" dirty="0">
                <a:solidFill>
                  <a:schemeClr val="accent6">
                    <a:lumMod val="75000"/>
                  </a:schemeClr>
                </a:solidFill>
              </a:rPr>
              <a:t> </a:t>
            </a:r>
            <a:r>
              <a:rPr lang="en-US" b="1" dirty="0">
                <a:solidFill>
                  <a:schemeClr val="accent6">
                    <a:lumMod val="50000"/>
                  </a:schemeClr>
                </a:solidFill>
              </a:rPr>
              <a:t>– irregular connective tissue with glands and diffuse lymphoid tissue</a:t>
            </a:r>
          </a:p>
        </p:txBody>
      </p:sp>
      <p:sp>
        <p:nvSpPr>
          <p:cNvPr id="6" name="TextBox 5"/>
          <p:cNvSpPr txBox="1"/>
          <p:nvPr/>
        </p:nvSpPr>
        <p:spPr>
          <a:xfrm>
            <a:off x="152400" y="2362200"/>
            <a:ext cx="3429000" cy="4247317"/>
          </a:xfrm>
          <a:prstGeom prst="rect">
            <a:avLst/>
          </a:prstGeom>
          <a:noFill/>
        </p:spPr>
        <p:txBody>
          <a:bodyPr wrap="square" rtlCol="0">
            <a:spAutoFit/>
          </a:bodyPr>
          <a:lstStyle/>
          <a:p>
            <a:r>
              <a:rPr lang="en-US" b="1" dirty="0">
                <a:solidFill>
                  <a:srgbClr val="0070C0"/>
                </a:solidFill>
                <a:latin typeface="Tempus Sans ITC" pitchFamily="82" charset="0"/>
              </a:rPr>
              <a:t>The epithelial goblet cells and glands in the lamina propria secrete mucus, which prepares the incoming air before exposure to the delicate alveoli (filtering, moisturizing).  This mucus is produced continuously; cilia move this mucus toward the pharynx, where it is swallowed.</a:t>
            </a:r>
          </a:p>
          <a:p>
            <a:r>
              <a:rPr lang="en-US" b="1" dirty="0">
                <a:solidFill>
                  <a:srgbClr val="0070C0"/>
                </a:solidFill>
                <a:latin typeface="Tempus Sans ITC" pitchFamily="82" charset="0"/>
              </a:rPr>
              <a:t>Because most of the cilia beat upward toward the pharynx (exception would be the nasal cavity), this process is commonly referred to as the </a:t>
            </a:r>
            <a:r>
              <a:rPr lang="en-US" b="1" dirty="0" err="1">
                <a:solidFill>
                  <a:srgbClr val="002060"/>
                </a:solidFill>
                <a:latin typeface="Tempus Sans ITC" pitchFamily="82" charset="0"/>
              </a:rPr>
              <a:t>mucociliary</a:t>
            </a:r>
            <a:r>
              <a:rPr lang="en-US" b="1" dirty="0">
                <a:solidFill>
                  <a:srgbClr val="002060"/>
                </a:solidFill>
                <a:latin typeface="Tempus Sans ITC" pitchFamily="82" charset="0"/>
              </a:rPr>
              <a:t> escalator</a:t>
            </a:r>
            <a:r>
              <a:rPr lang="en-US" b="1" dirty="0">
                <a:solidFill>
                  <a:srgbClr val="0070C0"/>
                </a:solidFill>
                <a:latin typeface="Tempus Sans ITC" pitchFamily="82" charset="0"/>
              </a:rPr>
              <a:t>.</a:t>
            </a:r>
          </a:p>
        </p:txBody>
      </p:sp>
      <p:sp>
        <p:nvSpPr>
          <p:cNvPr id="7" name="Rectangle 6"/>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MUCOSA</a:t>
            </a:r>
          </a:p>
        </p:txBody>
      </p:sp>
      <p:pic>
        <p:nvPicPr>
          <p:cNvPr id="1026" name="Picture 2" descr="http://www.colorado.edu/outreach/BSI/k12activities/interactive/graphics/smucociliar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057" y="2641699"/>
            <a:ext cx="2857695" cy="3122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olorado.edu/outreach/BSI/k12activities/interactive/graphics/mucociliar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81037" y="2641699"/>
            <a:ext cx="2546634" cy="302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963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3_564.jpg"/>
          <p:cNvPicPr>
            <a:picLocks noChangeAspect="1"/>
          </p:cNvPicPr>
          <p:nvPr/>
        </p:nvPicPr>
        <p:blipFill>
          <a:blip r:embed="rId2" cstate="print"/>
          <a:stretch>
            <a:fillRect/>
          </a:stretch>
        </p:blipFill>
        <p:spPr>
          <a:xfrm>
            <a:off x="76200" y="537647"/>
            <a:ext cx="4800600" cy="6071839"/>
          </a:xfrm>
          <a:prstGeom prst="rect">
            <a:avLst/>
          </a:prstGeom>
        </p:spPr>
      </p:pic>
      <p:pic>
        <p:nvPicPr>
          <p:cNvPr id="3" name="Picture 2" descr="LLung_3A_598.jpg"/>
          <p:cNvPicPr>
            <a:picLocks noChangeAspect="1"/>
          </p:cNvPicPr>
          <p:nvPr/>
        </p:nvPicPr>
        <p:blipFill>
          <a:blip r:embed="rId3" cstate="print"/>
          <a:stretch>
            <a:fillRect/>
          </a:stretch>
        </p:blipFill>
        <p:spPr>
          <a:xfrm>
            <a:off x="4851400" y="465327"/>
            <a:ext cx="4283456" cy="631553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060601" cy="5558184"/>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1066800" y="1671577"/>
            <a:ext cx="1565700" cy="830997"/>
          </a:xfrm>
          <a:prstGeom prst="rect">
            <a:avLst/>
          </a:prstGeom>
          <a:noFill/>
        </p:spPr>
        <p:txBody>
          <a:bodyPr wrap="square" rtlCol="0">
            <a:spAutoFit/>
          </a:bodyPr>
          <a:lstStyle/>
          <a:p>
            <a:r>
              <a:rPr lang="en-US" sz="2400" b="1" dirty="0" err="1"/>
              <a:t>vocalis</a:t>
            </a:r>
            <a:r>
              <a:rPr lang="en-US" sz="2400" b="1" dirty="0"/>
              <a:t> muscle</a:t>
            </a:r>
          </a:p>
        </p:txBody>
      </p:sp>
      <p:sp>
        <p:nvSpPr>
          <p:cNvPr id="4" name="Freeform 3"/>
          <p:cNvSpPr/>
          <p:nvPr/>
        </p:nvSpPr>
        <p:spPr>
          <a:xfrm>
            <a:off x="5173884" y="2986268"/>
            <a:ext cx="1759533" cy="1585732"/>
          </a:xfrm>
          <a:custGeom>
            <a:avLst/>
            <a:gdLst>
              <a:gd name="connsiteX0" fmla="*/ 706055 w 1759533"/>
              <a:gd name="connsiteY0" fmla="*/ 497712 h 1585732"/>
              <a:gd name="connsiteX1" fmla="*/ 636607 w 1759533"/>
              <a:gd name="connsiteY1" fmla="*/ 555585 h 1585732"/>
              <a:gd name="connsiteX2" fmla="*/ 601883 w 1759533"/>
              <a:gd name="connsiteY2" fmla="*/ 590309 h 1585732"/>
              <a:gd name="connsiteX3" fmla="*/ 567159 w 1759533"/>
              <a:gd name="connsiteY3" fmla="*/ 613459 h 1585732"/>
              <a:gd name="connsiteX4" fmla="*/ 474562 w 1759533"/>
              <a:gd name="connsiteY4" fmla="*/ 671332 h 1585732"/>
              <a:gd name="connsiteX5" fmla="*/ 416688 w 1759533"/>
              <a:gd name="connsiteY5" fmla="*/ 729205 h 1585732"/>
              <a:gd name="connsiteX6" fmla="*/ 393539 w 1759533"/>
              <a:gd name="connsiteY6" fmla="*/ 763929 h 1585732"/>
              <a:gd name="connsiteX7" fmla="*/ 324091 w 1759533"/>
              <a:gd name="connsiteY7" fmla="*/ 810228 h 1585732"/>
              <a:gd name="connsiteX8" fmla="*/ 254643 w 1759533"/>
              <a:gd name="connsiteY8" fmla="*/ 856527 h 1585732"/>
              <a:gd name="connsiteX9" fmla="*/ 231493 w 1759533"/>
              <a:gd name="connsiteY9" fmla="*/ 891251 h 1585732"/>
              <a:gd name="connsiteX10" fmla="*/ 196769 w 1759533"/>
              <a:gd name="connsiteY10" fmla="*/ 914400 h 1585732"/>
              <a:gd name="connsiteX11" fmla="*/ 162045 w 1759533"/>
              <a:gd name="connsiteY11" fmla="*/ 949124 h 1585732"/>
              <a:gd name="connsiteX12" fmla="*/ 127321 w 1759533"/>
              <a:gd name="connsiteY12" fmla="*/ 972274 h 1585732"/>
              <a:gd name="connsiteX13" fmla="*/ 69448 w 1759533"/>
              <a:gd name="connsiteY13" fmla="*/ 1041722 h 1585732"/>
              <a:gd name="connsiteX14" fmla="*/ 23149 w 1759533"/>
              <a:gd name="connsiteY14" fmla="*/ 1099595 h 1585732"/>
              <a:gd name="connsiteX15" fmla="*/ 0 w 1759533"/>
              <a:gd name="connsiteY15" fmla="*/ 1180618 h 1585732"/>
              <a:gd name="connsiteX16" fmla="*/ 11574 w 1759533"/>
              <a:gd name="connsiteY16" fmla="*/ 1354238 h 1585732"/>
              <a:gd name="connsiteX17" fmla="*/ 46298 w 1759533"/>
              <a:gd name="connsiteY17" fmla="*/ 1412112 h 1585732"/>
              <a:gd name="connsiteX18" fmla="*/ 115746 w 1759533"/>
              <a:gd name="connsiteY18" fmla="*/ 1481560 h 1585732"/>
              <a:gd name="connsiteX19" fmla="*/ 150470 w 1759533"/>
              <a:gd name="connsiteY19" fmla="*/ 1493135 h 1585732"/>
              <a:gd name="connsiteX20" fmla="*/ 173620 w 1759533"/>
              <a:gd name="connsiteY20" fmla="*/ 1516284 h 1585732"/>
              <a:gd name="connsiteX21" fmla="*/ 254643 w 1759533"/>
              <a:gd name="connsiteY21" fmla="*/ 1551008 h 1585732"/>
              <a:gd name="connsiteX22" fmla="*/ 381964 w 1759533"/>
              <a:gd name="connsiteY22" fmla="*/ 1585732 h 1585732"/>
              <a:gd name="connsiteX23" fmla="*/ 717630 w 1759533"/>
              <a:gd name="connsiteY23" fmla="*/ 1539433 h 1585732"/>
              <a:gd name="connsiteX24" fmla="*/ 787078 w 1759533"/>
              <a:gd name="connsiteY24" fmla="*/ 1516284 h 1585732"/>
              <a:gd name="connsiteX25" fmla="*/ 821802 w 1759533"/>
              <a:gd name="connsiteY25" fmla="*/ 1493135 h 1585732"/>
              <a:gd name="connsiteX26" fmla="*/ 868101 w 1759533"/>
              <a:gd name="connsiteY26" fmla="*/ 1446836 h 1585732"/>
              <a:gd name="connsiteX27" fmla="*/ 902825 w 1759533"/>
              <a:gd name="connsiteY27" fmla="*/ 1435261 h 1585732"/>
              <a:gd name="connsiteX28" fmla="*/ 972273 w 1759533"/>
              <a:gd name="connsiteY28" fmla="*/ 1388962 h 1585732"/>
              <a:gd name="connsiteX29" fmla="*/ 1006997 w 1759533"/>
              <a:gd name="connsiteY29" fmla="*/ 1365813 h 1585732"/>
              <a:gd name="connsiteX30" fmla="*/ 1088020 w 1759533"/>
              <a:gd name="connsiteY30" fmla="*/ 1307940 h 1585732"/>
              <a:gd name="connsiteX31" fmla="*/ 1180617 w 1759533"/>
              <a:gd name="connsiteY31" fmla="*/ 1261641 h 1585732"/>
              <a:gd name="connsiteX32" fmla="*/ 1226916 w 1759533"/>
              <a:gd name="connsiteY32" fmla="*/ 1226917 h 1585732"/>
              <a:gd name="connsiteX33" fmla="*/ 1250065 w 1759533"/>
              <a:gd name="connsiteY33" fmla="*/ 1203767 h 1585732"/>
              <a:gd name="connsiteX34" fmla="*/ 1296364 w 1759533"/>
              <a:gd name="connsiteY34" fmla="*/ 1180618 h 1585732"/>
              <a:gd name="connsiteX35" fmla="*/ 1354238 w 1759533"/>
              <a:gd name="connsiteY35" fmla="*/ 1134319 h 1585732"/>
              <a:gd name="connsiteX36" fmla="*/ 1400536 w 1759533"/>
              <a:gd name="connsiteY36" fmla="*/ 1111170 h 1585732"/>
              <a:gd name="connsiteX37" fmla="*/ 1469984 w 1759533"/>
              <a:gd name="connsiteY37" fmla="*/ 1030147 h 1585732"/>
              <a:gd name="connsiteX38" fmla="*/ 1516283 w 1759533"/>
              <a:gd name="connsiteY38" fmla="*/ 983848 h 1585732"/>
              <a:gd name="connsiteX39" fmla="*/ 1562582 w 1759533"/>
              <a:gd name="connsiteY39" fmla="*/ 914400 h 1585732"/>
              <a:gd name="connsiteX40" fmla="*/ 1608881 w 1759533"/>
              <a:gd name="connsiteY40" fmla="*/ 810228 h 1585732"/>
              <a:gd name="connsiteX41" fmla="*/ 1643605 w 1759533"/>
              <a:gd name="connsiteY41" fmla="*/ 763929 h 1585732"/>
              <a:gd name="connsiteX42" fmla="*/ 1655179 w 1759533"/>
              <a:gd name="connsiteY42" fmla="*/ 717631 h 1585732"/>
              <a:gd name="connsiteX43" fmla="*/ 1678329 w 1759533"/>
              <a:gd name="connsiteY43" fmla="*/ 694481 h 1585732"/>
              <a:gd name="connsiteX44" fmla="*/ 1689903 w 1759533"/>
              <a:gd name="connsiteY44" fmla="*/ 636608 h 1585732"/>
              <a:gd name="connsiteX45" fmla="*/ 1713053 w 1759533"/>
              <a:gd name="connsiteY45" fmla="*/ 578735 h 1585732"/>
              <a:gd name="connsiteX46" fmla="*/ 1724627 w 1759533"/>
              <a:gd name="connsiteY46" fmla="*/ 544010 h 1585732"/>
              <a:gd name="connsiteX47" fmla="*/ 1747777 w 1759533"/>
              <a:gd name="connsiteY47" fmla="*/ 451413 h 1585732"/>
              <a:gd name="connsiteX48" fmla="*/ 1747777 w 1759533"/>
              <a:gd name="connsiteY48" fmla="*/ 81023 h 1585732"/>
              <a:gd name="connsiteX49" fmla="*/ 1736202 w 1759533"/>
              <a:gd name="connsiteY49" fmla="*/ 46299 h 1585732"/>
              <a:gd name="connsiteX50" fmla="*/ 1701478 w 1759533"/>
              <a:gd name="connsiteY50" fmla="*/ 23150 h 1585732"/>
              <a:gd name="connsiteX51" fmla="*/ 1678329 w 1759533"/>
              <a:gd name="connsiteY51" fmla="*/ 0 h 1585732"/>
              <a:gd name="connsiteX52" fmla="*/ 1527858 w 1759533"/>
              <a:gd name="connsiteY52" fmla="*/ 11575 h 1585732"/>
              <a:gd name="connsiteX53" fmla="*/ 1458410 w 1759533"/>
              <a:gd name="connsiteY53" fmla="*/ 46299 h 1585732"/>
              <a:gd name="connsiteX54" fmla="*/ 1412111 w 1759533"/>
              <a:gd name="connsiteY54" fmla="*/ 57874 h 1585732"/>
              <a:gd name="connsiteX55" fmla="*/ 1400536 w 1759533"/>
              <a:gd name="connsiteY55" fmla="*/ 92598 h 1585732"/>
              <a:gd name="connsiteX56" fmla="*/ 1331088 w 1759533"/>
              <a:gd name="connsiteY56" fmla="*/ 138897 h 1585732"/>
              <a:gd name="connsiteX57" fmla="*/ 1296364 w 1759533"/>
              <a:gd name="connsiteY57" fmla="*/ 162046 h 1585732"/>
              <a:gd name="connsiteX58" fmla="*/ 1261640 w 1759533"/>
              <a:gd name="connsiteY58" fmla="*/ 173621 h 1585732"/>
              <a:gd name="connsiteX59" fmla="*/ 1192192 w 1759533"/>
              <a:gd name="connsiteY59" fmla="*/ 231494 h 1585732"/>
              <a:gd name="connsiteX60" fmla="*/ 1157468 w 1759533"/>
              <a:gd name="connsiteY60" fmla="*/ 243069 h 1585732"/>
              <a:gd name="connsiteX61" fmla="*/ 1111169 w 1759533"/>
              <a:gd name="connsiteY61" fmla="*/ 277793 h 1585732"/>
              <a:gd name="connsiteX62" fmla="*/ 1064870 w 1759533"/>
              <a:gd name="connsiteY62" fmla="*/ 289367 h 1585732"/>
              <a:gd name="connsiteX63" fmla="*/ 1030146 w 1759533"/>
              <a:gd name="connsiteY63" fmla="*/ 300942 h 1585732"/>
              <a:gd name="connsiteX64" fmla="*/ 960698 w 1759533"/>
              <a:gd name="connsiteY64" fmla="*/ 335666 h 1585732"/>
              <a:gd name="connsiteX65" fmla="*/ 902825 w 1759533"/>
              <a:gd name="connsiteY65" fmla="*/ 370390 h 1585732"/>
              <a:gd name="connsiteX66" fmla="*/ 833377 w 1759533"/>
              <a:gd name="connsiteY66" fmla="*/ 416689 h 1585732"/>
              <a:gd name="connsiteX67" fmla="*/ 798653 w 1759533"/>
              <a:gd name="connsiteY67" fmla="*/ 428264 h 1585732"/>
              <a:gd name="connsiteX68" fmla="*/ 763929 w 1759533"/>
              <a:gd name="connsiteY68" fmla="*/ 451413 h 1585732"/>
              <a:gd name="connsiteX69" fmla="*/ 706055 w 1759533"/>
              <a:gd name="connsiteY69" fmla="*/ 497712 h 15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59533" h="1585732">
                <a:moveTo>
                  <a:pt x="706055" y="497712"/>
                </a:moveTo>
                <a:cubicBezTo>
                  <a:pt x="684835" y="515074"/>
                  <a:pt x="659129" y="535565"/>
                  <a:pt x="636607" y="555585"/>
                </a:cubicBezTo>
                <a:cubicBezTo>
                  <a:pt x="624373" y="566460"/>
                  <a:pt x="614458" y="579830"/>
                  <a:pt x="601883" y="590309"/>
                </a:cubicBezTo>
                <a:cubicBezTo>
                  <a:pt x="591196" y="599215"/>
                  <a:pt x="578479" y="605373"/>
                  <a:pt x="567159" y="613459"/>
                </a:cubicBezTo>
                <a:cubicBezTo>
                  <a:pt x="497043" y="663542"/>
                  <a:pt x="547071" y="635077"/>
                  <a:pt x="474562" y="671332"/>
                </a:cubicBezTo>
                <a:cubicBezTo>
                  <a:pt x="412826" y="763934"/>
                  <a:pt x="493856" y="652037"/>
                  <a:pt x="416688" y="729205"/>
                </a:cubicBezTo>
                <a:cubicBezTo>
                  <a:pt x="406851" y="739042"/>
                  <a:pt x="404008" y="754769"/>
                  <a:pt x="393539" y="763929"/>
                </a:cubicBezTo>
                <a:cubicBezTo>
                  <a:pt x="372601" y="782250"/>
                  <a:pt x="346052" y="793147"/>
                  <a:pt x="324091" y="810228"/>
                </a:cubicBezTo>
                <a:cubicBezTo>
                  <a:pt x="259064" y="860805"/>
                  <a:pt x="321052" y="834390"/>
                  <a:pt x="254643" y="856527"/>
                </a:cubicBezTo>
                <a:cubicBezTo>
                  <a:pt x="246926" y="868102"/>
                  <a:pt x="241330" y="881414"/>
                  <a:pt x="231493" y="891251"/>
                </a:cubicBezTo>
                <a:cubicBezTo>
                  <a:pt x="221656" y="901087"/>
                  <a:pt x="207456" y="905494"/>
                  <a:pt x="196769" y="914400"/>
                </a:cubicBezTo>
                <a:cubicBezTo>
                  <a:pt x="184194" y="924879"/>
                  <a:pt x="174620" y="938645"/>
                  <a:pt x="162045" y="949124"/>
                </a:cubicBezTo>
                <a:cubicBezTo>
                  <a:pt x="151358" y="958030"/>
                  <a:pt x="138008" y="963368"/>
                  <a:pt x="127321" y="972274"/>
                </a:cubicBezTo>
                <a:cubicBezTo>
                  <a:pt x="77826" y="1013521"/>
                  <a:pt x="105871" y="996194"/>
                  <a:pt x="69448" y="1041722"/>
                </a:cubicBezTo>
                <a:cubicBezTo>
                  <a:pt x="40736" y="1077612"/>
                  <a:pt x="46902" y="1052089"/>
                  <a:pt x="23149" y="1099595"/>
                </a:cubicBezTo>
                <a:cubicBezTo>
                  <a:pt x="14844" y="1116204"/>
                  <a:pt x="3710" y="1165778"/>
                  <a:pt x="0" y="1180618"/>
                </a:cubicBezTo>
                <a:cubicBezTo>
                  <a:pt x="3858" y="1238491"/>
                  <a:pt x="199" y="1297363"/>
                  <a:pt x="11574" y="1354238"/>
                </a:cubicBezTo>
                <a:cubicBezTo>
                  <a:pt x="15986" y="1376298"/>
                  <a:pt x="34374" y="1393034"/>
                  <a:pt x="46298" y="1412112"/>
                </a:cubicBezTo>
                <a:cubicBezTo>
                  <a:pt x="69667" y="1449502"/>
                  <a:pt x="72855" y="1457050"/>
                  <a:pt x="115746" y="1481560"/>
                </a:cubicBezTo>
                <a:cubicBezTo>
                  <a:pt x="126339" y="1487613"/>
                  <a:pt x="138895" y="1489277"/>
                  <a:pt x="150470" y="1493135"/>
                </a:cubicBezTo>
                <a:cubicBezTo>
                  <a:pt x="158187" y="1500851"/>
                  <a:pt x="164540" y="1510231"/>
                  <a:pt x="173620" y="1516284"/>
                </a:cubicBezTo>
                <a:cubicBezTo>
                  <a:pt x="198256" y="1532707"/>
                  <a:pt x="226585" y="1542590"/>
                  <a:pt x="254643" y="1551008"/>
                </a:cubicBezTo>
                <a:cubicBezTo>
                  <a:pt x="323433" y="1571645"/>
                  <a:pt x="324007" y="1571242"/>
                  <a:pt x="381964" y="1585732"/>
                </a:cubicBezTo>
                <a:cubicBezTo>
                  <a:pt x="544292" y="1569499"/>
                  <a:pt x="585716" y="1574610"/>
                  <a:pt x="717630" y="1539433"/>
                </a:cubicBezTo>
                <a:cubicBezTo>
                  <a:pt x="741208" y="1533146"/>
                  <a:pt x="764780" y="1526194"/>
                  <a:pt x="787078" y="1516284"/>
                </a:cubicBezTo>
                <a:cubicBezTo>
                  <a:pt x="799790" y="1510634"/>
                  <a:pt x="811240" y="1502188"/>
                  <a:pt x="821802" y="1493135"/>
                </a:cubicBezTo>
                <a:cubicBezTo>
                  <a:pt x="838373" y="1478931"/>
                  <a:pt x="847396" y="1453738"/>
                  <a:pt x="868101" y="1446836"/>
                </a:cubicBezTo>
                <a:cubicBezTo>
                  <a:pt x="879676" y="1442978"/>
                  <a:pt x="892160" y="1441186"/>
                  <a:pt x="902825" y="1435261"/>
                </a:cubicBezTo>
                <a:cubicBezTo>
                  <a:pt x="927146" y="1421749"/>
                  <a:pt x="949124" y="1404395"/>
                  <a:pt x="972273" y="1388962"/>
                </a:cubicBezTo>
                <a:cubicBezTo>
                  <a:pt x="983848" y="1381246"/>
                  <a:pt x="995868" y="1374160"/>
                  <a:pt x="1006997" y="1365813"/>
                </a:cubicBezTo>
                <a:cubicBezTo>
                  <a:pt x="1017484" y="1357948"/>
                  <a:pt x="1071094" y="1316403"/>
                  <a:pt x="1088020" y="1307940"/>
                </a:cubicBezTo>
                <a:cubicBezTo>
                  <a:pt x="1185326" y="1259287"/>
                  <a:pt x="1036240" y="1357893"/>
                  <a:pt x="1180617" y="1261641"/>
                </a:cubicBezTo>
                <a:cubicBezTo>
                  <a:pt x="1196668" y="1250940"/>
                  <a:pt x="1212096" y="1239267"/>
                  <a:pt x="1226916" y="1226917"/>
                </a:cubicBezTo>
                <a:cubicBezTo>
                  <a:pt x="1235299" y="1219931"/>
                  <a:pt x="1240985" y="1209820"/>
                  <a:pt x="1250065" y="1203767"/>
                </a:cubicBezTo>
                <a:cubicBezTo>
                  <a:pt x="1264422" y="1194196"/>
                  <a:pt x="1282007" y="1190189"/>
                  <a:pt x="1296364" y="1180618"/>
                </a:cubicBezTo>
                <a:cubicBezTo>
                  <a:pt x="1316920" y="1166914"/>
                  <a:pt x="1333682" y="1148023"/>
                  <a:pt x="1354238" y="1134319"/>
                </a:cubicBezTo>
                <a:cubicBezTo>
                  <a:pt x="1368594" y="1124748"/>
                  <a:pt x="1386496" y="1121199"/>
                  <a:pt x="1400536" y="1111170"/>
                </a:cubicBezTo>
                <a:cubicBezTo>
                  <a:pt x="1433457" y="1087655"/>
                  <a:pt x="1443639" y="1060256"/>
                  <a:pt x="1469984" y="1030147"/>
                </a:cubicBezTo>
                <a:cubicBezTo>
                  <a:pt x="1484356" y="1013722"/>
                  <a:pt x="1516283" y="983848"/>
                  <a:pt x="1516283" y="983848"/>
                </a:cubicBezTo>
                <a:cubicBezTo>
                  <a:pt x="1541113" y="909360"/>
                  <a:pt x="1508392" y="990265"/>
                  <a:pt x="1562582" y="914400"/>
                </a:cubicBezTo>
                <a:cubicBezTo>
                  <a:pt x="1589314" y="876975"/>
                  <a:pt x="1586197" y="851059"/>
                  <a:pt x="1608881" y="810228"/>
                </a:cubicBezTo>
                <a:cubicBezTo>
                  <a:pt x="1618250" y="793364"/>
                  <a:pt x="1632030" y="779362"/>
                  <a:pt x="1643605" y="763929"/>
                </a:cubicBezTo>
                <a:cubicBezTo>
                  <a:pt x="1647463" y="748496"/>
                  <a:pt x="1648065" y="731859"/>
                  <a:pt x="1655179" y="717631"/>
                </a:cubicBezTo>
                <a:cubicBezTo>
                  <a:pt x="1660059" y="707870"/>
                  <a:pt x="1674030" y="704512"/>
                  <a:pt x="1678329" y="694481"/>
                </a:cubicBezTo>
                <a:cubicBezTo>
                  <a:pt x="1686079" y="676399"/>
                  <a:pt x="1684250" y="655451"/>
                  <a:pt x="1689903" y="636608"/>
                </a:cubicBezTo>
                <a:cubicBezTo>
                  <a:pt x="1695873" y="616707"/>
                  <a:pt x="1705758" y="598189"/>
                  <a:pt x="1713053" y="578735"/>
                </a:cubicBezTo>
                <a:cubicBezTo>
                  <a:pt x="1717337" y="567311"/>
                  <a:pt x="1721417" y="555781"/>
                  <a:pt x="1724627" y="544010"/>
                </a:cubicBezTo>
                <a:cubicBezTo>
                  <a:pt x="1732998" y="513315"/>
                  <a:pt x="1747777" y="451413"/>
                  <a:pt x="1747777" y="451413"/>
                </a:cubicBezTo>
                <a:cubicBezTo>
                  <a:pt x="1759275" y="267433"/>
                  <a:pt x="1767143" y="265003"/>
                  <a:pt x="1747777" y="81023"/>
                </a:cubicBezTo>
                <a:cubicBezTo>
                  <a:pt x="1746500" y="68889"/>
                  <a:pt x="1743824" y="55826"/>
                  <a:pt x="1736202" y="46299"/>
                </a:cubicBezTo>
                <a:cubicBezTo>
                  <a:pt x="1727512" y="35436"/>
                  <a:pt x="1712341" y="31840"/>
                  <a:pt x="1701478" y="23150"/>
                </a:cubicBezTo>
                <a:cubicBezTo>
                  <a:pt x="1692957" y="16333"/>
                  <a:pt x="1686045" y="7717"/>
                  <a:pt x="1678329" y="0"/>
                </a:cubicBezTo>
                <a:cubicBezTo>
                  <a:pt x="1628172" y="3858"/>
                  <a:pt x="1577775" y="5335"/>
                  <a:pt x="1527858" y="11575"/>
                </a:cubicBezTo>
                <a:cubicBezTo>
                  <a:pt x="1481956" y="17313"/>
                  <a:pt x="1500983" y="28053"/>
                  <a:pt x="1458410" y="46299"/>
                </a:cubicBezTo>
                <a:cubicBezTo>
                  <a:pt x="1443788" y="52565"/>
                  <a:pt x="1427544" y="54016"/>
                  <a:pt x="1412111" y="57874"/>
                </a:cubicBezTo>
                <a:cubicBezTo>
                  <a:pt x="1408253" y="69449"/>
                  <a:pt x="1407304" y="82446"/>
                  <a:pt x="1400536" y="92598"/>
                </a:cubicBezTo>
                <a:cubicBezTo>
                  <a:pt x="1367624" y="141966"/>
                  <a:pt x="1373560" y="117661"/>
                  <a:pt x="1331088" y="138897"/>
                </a:cubicBezTo>
                <a:cubicBezTo>
                  <a:pt x="1318646" y="145118"/>
                  <a:pt x="1308806" y="155825"/>
                  <a:pt x="1296364" y="162046"/>
                </a:cubicBezTo>
                <a:cubicBezTo>
                  <a:pt x="1285451" y="167502"/>
                  <a:pt x="1272553" y="168165"/>
                  <a:pt x="1261640" y="173621"/>
                </a:cubicBezTo>
                <a:cubicBezTo>
                  <a:pt x="1185901" y="211490"/>
                  <a:pt x="1268988" y="180296"/>
                  <a:pt x="1192192" y="231494"/>
                </a:cubicBezTo>
                <a:cubicBezTo>
                  <a:pt x="1182040" y="238262"/>
                  <a:pt x="1169043" y="239211"/>
                  <a:pt x="1157468" y="243069"/>
                </a:cubicBezTo>
                <a:cubicBezTo>
                  <a:pt x="1142035" y="254644"/>
                  <a:pt x="1128424" y="269166"/>
                  <a:pt x="1111169" y="277793"/>
                </a:cubicBezTo>
                <a:cubicBezTo>
                  <a:pt x="1096940" y="284907"/>
                  <a:pt x="1080166" y="284997"/>
                  <a:pt x="1064870" y="289367"/>
                </a:cubicBezTo>
                <a:cubicBezTo>
                  <a:pt x="1053139" y="292719"/>
                  <a:pt x="1041059" y="295486"/>
                  <a:pt x="1030146" y="300942"/>
                </a:cubicBezTo>
                <a:cubicBezTo>
                  <a:pt x="940395" y="345818"/>
                  <a:pt x="1047978" y="306572"/>
                  <a:pt x="960698" y="335666"/>
                </a:cubicBezTo>
                <a:cubicBezTo>
                  <a:pt x="908763" y="387603"/>
                  <a:pt x="970440" y="332827"/>
                  <a:pt x="902825" y="370390"/>
                </a:cubicBezTo>
                <a:cubicBezTo>
                  <a:pt x="878504" y="383902"/>
                  <a:pt x="859771" y="407891"/>
                  <a:pt x="833377" y="416689"/>
                </a:cubicBezTo>
                <a:cubicBezTo>
                  <a:pt x="821802" y="420547"/>
                  <a:pt x="809566" y="422808"/>
                  <a:pt x="798653" y="428264"/>
                </a:cubicBezTo>
                <a:cubicBezTo>
                  <a:pt x="786211" y="434485"/>
                  <a:pt x="776641" y="445763"/>
                  <a:pt x="763929" y="451413"/>
                </a:cubicBezTo>
                <a:cubicBezTo>
                  <a:pt x="709098" y="475782"/>
                  <a:pt x="727275" y="480350"/>
                  <a:pt x="706055" y="497712"/>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8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these images were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3733800" y="2118714"/>
            <a:ext cx="1409700" cy="461665"/>
          </a:xfrm>
          <a:prstGeom prst="rect">
            <a:avLst/>
          </a:prstGeom>
          <a:noFill/>
        </p:spPr>
        <p:txBody>
          <a:bodyPr wrap="square" rtlCol="0">
            <a:spAutoFit/>
          </a:bodyPr>
          <a:lstStyle/>
          <a:p>
            <a:r>
              <a:rPr lang="en-US" sz="2400" b="1" dirty="0">
                <a:solidFill>
                  <a:schemeClr val="accent3">
                    <a:lumMod val="50000"/>
                  </a:schemeClr>
                </a:solidFill>
              </a:rPr>
              <a:t>epiglottis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8" y="1447800"/>
            <a:ext cx="3726079" cy="2819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761" y="1143000"/>
            <a:ext cx="4146444" cy="28956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791" y="3540760"/>
            <a:ext cx="4469718" cy="3329940"/>
          </a:xfrm>
          <a:prstGeom prst="rect">
            <a:avLst/>
          </a:prstGeom>
        </p:spPr>
      </p:pic>
    </p:spTree>
    <p:extLst>
      <p:ext uri="{BB962C8B-B14F-4D97-AF65-F5344CB8AC3E}">
        <p14:creationId xmlns:p14="http://schemas.microsoft.com/office/powerpoint/2010/main" val="3245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205" y="977096"/>
            <a:ext cx="4386390" cy="5880901"/>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6705600" y="2362200"/>
            <a:ext cx="1565700" cy="830997"/>
          </a:xfrm>
          <a:prstGeom prst="rect">
            <a:avLst/>
          </a:prstGeom>
          <a:noFill/>
        </p:spPr>
        <p:txBody>
          <a:bodyPr wrap="square" rtlCol="0">
            <a:spAutoFit/>
          </a:bodyPr>
          <a:lstStyle/>
          <a:p>
            <a:r>
              <a:rPr lang="en-US" sz="2400" b="1" dirty="0"/>
              <a:t>Vocal ligament</a:t>
            </a:r>
          </a:p>
        </p:txBody>
      </p:sp>
      <p:sp>
        <p:nvSpPr>
          <p:cNvPr id="4" name="Freeform 3"/>
          <p:cNvSpPr/>
          <p:nvPr/>
        </p:nvSpPr>
        <p:spPr>
          <a:xfrm>
            <a:off x="4305782" y="2048719"/>
            <a:ext cx="1215342" cy="1053296"/>
          </a:xfrm>
          <a:custGeom>
            <a:avLst/>
            <a:gdLst>
              <a:gd name="connsiteX0" fmla="*/ 879676 w 1215342"/>
              <a:gd name="connsiteY0" fmla="*/ 902825 h 1053296"/>
              <a:gd name="connsiteX1" fmla="*/ 937550 w 1215342"/>
              <a:gd name="connsiteY1" fmla="*/ 868101 h 1053296"/>
              <a:gd name="connsiteX2" fmla="*/ 972274 w 1215342"/>
              <a:gd name="connsiteY2" fmla="*/ 856527 h 1053296"/>
              <a:gd name="connsiteX3" fmla="*/ 1018572 w 1215342"/>
              <a:gd name="connsiteY3" fmla="*/ 787078 h 1053296"/>
              <a:gd name="connsiteX4" fmla="*/ 1053296 w 1215342"/>
              <a:gd name="connsiteY4" fmla="*/ 752354 h 1053296"/>
              <a:gd name="connsiteX5" fmla="*/ 1111170 w 1215342"/>
              <a:gd name="connsiteY5" fmla="*/ 648182 h 1053296"/>
              <a:gd name="connsiteX6" fmla="*/ 1134319 w 1215342"/>
              <a:gd name="connsiteY6" fmla="*/ 613458 h 1053296"/>
              <a:gd name="connsiteX7" fmla="*/ 1145894 w 1215342"/>
              <a:gd name="connsiteY7" fmla="*/ 578734 h 1053296"/>
              <a:gd name="connsiteX8" fmla="*/ 1192193 w 1215342"/>
              <a:gd name="connsiteY8" fmla="*/ 462987 h 1053296"/>
              <a:gd name="connsiteX9" fmla="*/ 1203767 w 1215342"/>
              <a:gd name="connsiteY9" fmla="*/ 428263 h 1053296"/>
              <a:gd name="connsiteX10" fmla="*/ 1215342 w 1215342"/>
              <a:gd name="connsiteY10" fmla="*/ 312516 h 1053296"/>
              <a:gd name="connsiteX11" fmla="*/ 1203767 w 1215342"/>
              <a:gd name="connsiteY11" fmla="*/ 185195 h 1053296"/>
              <a:gd name="connsiteX12" fmla="*/ 1180618 w 1215342"/>
              <a:gd name="connsiteY12" fmla="*/ 115747 h 1053296"/>
              <a:gd name="connsiteX13" fmla="*/ 1099595 w 1215342"/>
              <a:gd name="connsiteY13" fmla="*/ 46299 h 1053296"/>
              <a:gd name="connsiteX14" fmla="*/ 1030147 w 1215342"/>
              <a:gd name="connsiteY14" fmla="*/ 23149 h 1053296"/>
              <a:gd name="connsiteX15" fmla="*/ 925975 w 1215342"/>
              <a:gd name="connsiteY15" fmla="*/ 0 h 1053296"/>
              <a:gd name="connsiteX16" fmla="*/ 775504 w 1215342"/>
              <a:gd name="connsiteY16" fmla="*/ 11575 h 1053296"/>
              <a:gd name="connsiteX17" fmla="*/ 717631 w 1215342"/>
              <a:gd name="connsiteY17" fmla="*/ 46299 h 1053296"/>
              <a:gd name="connsiteX18" fmla="*/ 682907 w 1215342"/>
              <a:gd name="connsiteY18" fmla="*/ 57873 h 1053296"/>
              <a:gd name="connsiteX19" fmla="*/ 636608 w 1215342"/>
              <a:gd name="connsiteY19" fmla="*/ 115747 h 1053296"/>
              <a:gd name="connsiteX20" fmla="*/ 613459 w 1215342"/>
              <a:gd name="connsiteY20" fmla="*/ 150471 h 1053296"/>
              <a:gd name="connsiteX21" fmla="*/ 590309 w 1215342"/>
              <a:gd name="connsiteY21" fmla="*/ 173620 h 1053296"/>
              <a:gd name="connsiteX22" fmla="*/ 544010 w 1215342"/>
              <a:gd name="connsiteY22" fmla="*/ 243068 h 1053296"/>
              <a:gd name="connsiteX23" fmla="*/ 520861 w 1215342"/>
              <a:gd name="connsiteY23" fmla="*/ 277792 h 1053296"/>
              <a:gd name="connsiteX24" fmla="*/ 497712 w 1215342"/>
              <a:gd name="connsiteY24" fmla="*/ 300942 h 1053296"/>
              <a:gd name="connsiteX25" fmla="*/ 486137 w 1215342"/>
              <a:gd name="connsiteY25" fmla="*/ 335666 h 1053296"/>
              <a:gd name="connsiteX26" fmla="*/ 451413 w 1215342"/>
              <a:gd name="connsiteY26" fmla="*/ 358815 h 1053296"/>
              <a:gd name="connsiteX27" fmla="*/ 393540 w 1215342"/>
              <a:gd name="connsiteY27" fmla="*/ 393539 h 1053296"/>
              <a:gd name="connsiteX28" fmla="*/ 381965 w 1215342"/>
              <a:gd name="connsiteY28" fmla="*/ 428263 h 1053296"/>
              <a:gd name="connsiteX29" fmla="*/ 312517 w 1215342"/>
              <a:gd name="connsiteY29" fmla="*/ 462987 h 1053296"/>
              <a:gd name="connsiteX30" fmla="*/ 243069 w 1215342"/>
              <a:gd name="connsiteY30" fmla="*/ 520861 h 1053296"/>
              <a:gd name="connsiteX31" fmla="*/ 208345 w 1215342"/>
              <a:gd name="connsiteY31" fmla="*/ 544010 h 1053296"/>
              <a:gd name="connsiteX32" fmla="*/ 127322 w 1215342"/>
              <a:gd name="connsiteY32" fmla="*/ 636608 h 1053296"/>
              <a:gd name="connsiteX33" fmla="*/ 69448 w 1215342"/>
              <a:gd name="connsiteY33" fmla="*/ 682906 h 1053296"/>
              <a:gd name="connsiteX34" fmla="*/ 34724 w 1215342"/>
              <a:gd name="connsiteY34" fmla="*/ 752354 h 1053296"/>
              <a:gd name="connsiteX35" fmla="*/ 0 w 1215342"/>
              <a:gd name="connsiteY35" fmla="*/ 891251 h 1053296"/>
              <a:gd name="connsiteX36" fmla="*/ 11575 w 1215342"/>
              <a:gd name="connsiteY36" fmla="*/ 960699 h 1053296"/>
              <a:gd name="connsiteX37" fmla="*/ 23150 w 1215342"/>
              <a:gd name="connsiteY37" fmla="*/ 995423 h 1053296"/>
              <a:gd name="connsiteX38" fmla="*/ 104172 w 1215342"/>
              <a:gd name="connsiteY38" fmla="*/ 1053296 h 1053296"/>
              <a:gd name="connsiteX39" fmla="*/ 416689 w 1215342"/>
              <a:gd name="connsiteY39" fmla="*/ 1030147 h 1053296"/>
              <a:gd name="connsiteX40" fmla="*/ 486137 w 1215342"/>
              <a:gd name="connsiteY40" fmla="*/ 1006997 h 1053296"/>
              <a:gd name="connsiteX41" fmla="*/ 520861 w 1215342"/>
              <a:gd name="connsiteY41" fmla="*/ 995423 h 1053296"/>
              <a:gd name="connsiteX42" fmla="*/ 555585 w 1215342"/>
              <a:gd name="connsiteY42" fmla="*/ 983848 h 1053296"/>
              <a:gd name="connsiteX43" fmla="*/ 590309 w 1215342"/>
              <a:gd name="connsiteY43" fmla="*/ 960699 h 1053296"/>
              <a:gd name="connsiteX44" fmla="*/ 659757 w 1215342"/>
              <a:gd name="connsiteY44" fmla="*/ 937549 h 1053296"/>
              <a:gd name="connsiteX45" fmla="*/ 694481 w 1215342"/>
              <a:gd name="connsiteY45" fmla="*/ 925975 h 1053296"/>
              <a:gd name="connsiteX46" fmla="*/ 833377 w 1215342"/>
              <a:gd name="connsiteY46" fmla="*/ 902825 h 1053296"/>
              <a:gd name="connsiteX47" fmla="*/ 879676 w 1215342"/>
              <a:gd name="connsiteY47" fmla="*/ 902825 h 105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5342" h="1053296">
                <a:moveTo>
                  <a:pt x="879676" y="902825"/>
                </a:moveTo>
                <a:cubicBezTo>
                  <a:pt x="897038" y="897038"/>
                  <a:pt x="917428" y="878162"/>
                  <a:pt x="937550" y="868101"/>
                </a:cubicBezTo>
                <a:cubicBezTo>
                  <a:pt x="948463" y="862645"/>
                  <a:pt x="961812" y="862804"/>
                  <a:pt x="972274" y="856527"/>
                </a:cubicBezTo>
                <a:cubicBezTo>
                  <a:pt x="1003243" y="837945"/>
                  <a:pt x="997469" y="816623"/>
                  <a:pt x="1018572" y="787078"/>
                </a:cubicBezTo>
                <a:cubicBezTo>
                  <a:pt x="1028086" y="773758"/>
                  <a:pt x="1043246" y="765275"/>
                  <a:pt x="1053296" y="752354"/>
                </a:cubicBezTo>
                <a:cubicBezTo>
                  <a:pt x="1155479" y="620977"/>
                  <a:pt x="1069258" y="732006"/>
                  <a:pt x="1111170" y="648182"/>
                </a:cubicBezTo>
                <a:cubicBezTo>
                  <a:pt x="1117391" y="635740"/>
                  <a:pt x="1128098" y="625900"/>
                  <a:pt x="1134319" y="613458"/>
                </a:cubicBezTo>
                <a:cubicBezTo>
                  <a:pt x="1139775" y="602545"/>
                  <a:pt x="1141088" y="589948"/>
                  <a:pt x="1145894" y="578734"/>
                </a:cubicBezTo>
                <a:cubicBezTo>
                  <a:pt x="1196982" y="459528"/>
                  <a:pt x="1139507" y="621045"/>
                  <a:pt x="1192193" y="462987"/>
                </a:cubicBezTo>
                <a:lnTo>
                  <a:pt x="1203767" y="428263"/>
                </a:lnTo>
                <a:cubicBezTo>
                  <a:pt x="1207625" y="389681"/>
                  <a:pt x="1215342" y="351291"/>
                  <a:pt x="1215342" y="312516"/>
                </a:cubicBezTo>
                <a:cubicBezTo>
                  <a:pt x="1215342" y="269901"/>
                  <a:pt x="1211173" y="227162"/>
                  <a:pt x="1203767" y="185195"/>
                </a:cubicBezTo>
                <a:cubicBezTo>
                  <a:pt x="1199526" y="161165"/>
                  <a:pt x="1197872" y="133001"/>
                  <a:pt x="1180618" y="115747"/>
                </a:cubicBezTo>
                <a:cubicBezTo>
                  <a:pt x="1157670" y="92799"/>
                  <a:pt x="1131327" y="60402"/>
                  <a:pt x="1099595" y="46299"/>
                </a:cubicBezTo>
                <a:cubicBezTo>
                  <a:pt x="1077297" y="36389"/>
                  <a:pt x="1053296" y="30865"/>
                  <a:pt x="1030147" y="23149"/>
                </a:cubicBezTo>
                <a:cubicBezTo>
                  <a:pt x="973165" y="4155"/>
                  <a:pt x="1007445" y="13579"/>
                  <a:pt x="925975" y="0"/>
                </a:cubicBezTo>
                <a:cubicBezTo>
                  <a:pt x="875818" y="3858"/>
                  <a:pt x="825421" y="5336"/>
                  <a:pt x="775504" y="11575"/>
                </a:cubicBezTo>
                <a:cubicBezTo>
                  <a:pt x="720276" y="18478"/>
                  <a:pt x="758486" y="21786"/>
                  <a:pt x="717631" y="46299"/>
                </a:cubicBezTo>
                <a:cubicBezTo>
                  <a:pt x="707169" y="52576"/>
                  <a:pt x="694482" y="54015"/>
                  <a:pt x="682907" y="57873"/>
                </a:cubicBezTo>
                <a:cubicBezTo>
                  <a:pt x="611644" y="164764"/>
                  <a:pt x="702587" y="33271"/>
                  <a:pt x="636608" y="115747"/>
                </a:cubicBezTo>
                <a:cubicBezTo>
                  <a:pt x="627918" y="126610"/>
                  <a:pt x="622149" y="139608"/>
                  <a:pt x="613459" y="150471"/>
                </a:cubicBezTo>
                <a:cubicBezTo>
                  <a:pt x="606642" y="158992"/>
                  <a:pt x="596857" y="164890"/>
                  <a:pt x="590309" y="173620"/>
                </a:cubicBezTo>
                <a:cubicBezTo>
                  <a:pt x="573616" y="195878"/>
                  <a:pt x="559443" y="219919"/>
                  <a:pt x="544010" y="243068"/>
                </a:cubicBezTo>
                <a:cubicBezTo>
                  <a:pt x="536294" y="254643"/>
                  <a:pt x="530697" y="267955"/>
                  <a:pt x="520861" y="277792"/>
                </a:cubicBezTo>
                <a:lnTo>
                  <a:pt x="497712" y="300942"/>
                </a:lnTo>
                <a:cubicBezTo>
                  <a:pt x="493854" y="312517"/>
                  <a:pt x="493759" y="326139"/>
                  <a:pt x="486137" y="335666"/>
                </a:cubicBezTo>
                <a:cubicBezTo>
                  <a:pt x="477447" y="346529"/>
                  <a:pt x="462276" y="350125"/>
                  <a:pt x="451413" y="358815"/>
                </a:cubicBezTo>
                <a:cubicBezTo>
                  <a:pt x="406017" y="395132"/>
                  <a:pt x="453844" y="373439"/>
                  <a:pt x="393540" y="393539"/>
                </a:cubicBezTo>
                <a:cubicBezTo>
                  <a:pt x="389682" y="405114"/>
                  <a:pt x="389587" y="418736"/>
                  <a:pt x="381965" y="428263"/>
                </a:cubicBezTo>
                <a:cubicBezTo>
                  <a:pt x="365645" y="448663"/>
                  <a:pt x="335394" y="455362"/>
                  <a:pt x="312517" y="462987"/>
                </a:cubicBezTo>
                <a:cubicBezTo>
                  <a:pt x="279618" y="495886"/>
                  <a:pt x="291217" y="486469"/>
                  <a:pt x="243069" y="520861"/>
                </a:cubicBezTo>
                <a:cubicBezTo>
                  <a:pt x="231749" y="528947"/>
                  <a:pt x="218814" y="534850"/>
                  <a:pt x="208345" y="544010"/>
                </a:cubicBezTo>
                <a:cubicBezTo>
                  <a:pt x="113144" y="627311"/>
                  <a:pt x="179621" y="571235"/>
                  <a:pt x="127322" y="636608"/>
                </a:cubicBezTo>
                <a:cubicBezTo>
                  <a:pt x="108474" y="660168"/>
                  <a:pt x="95229" y="665719"/>
                  <a:pt x="69448" y="682906"/>
                </a:cubicBezTo>
                <a:cubicBezTo>
                  <a:pt x="27240" y="809537"/>
                  <a:pt x="94555" y="617734"/>
                  <a:pt x="34724" y="752354"/>
                </a:cubicBezTo>
                <a:cubicBezTo>
                  <a:pt x="10269" y="807378"/>
                  <a:pt x="9706" y="833019"/>
                  <a:pt x="0" y="891251"/>
                </a:cubicBezTo>
                <a:cubicBezTo>
                  <a:pt x="3858" y="914400"/>
                  <a:pt x="6484" y="937789"/>
                  <a:pt x="11575" y="960699"/>
                </a:cubicBezTo>
                <a:cubicBezTo>
                  <a:pt x="14222" y="972609"/>
                  <a:pt x="15339" y="986050"/>
                  <a:pt x="23150" y="995423"/>
                </a:cubicBezTo>
                <a:cubicBezTo>
                  <a:pt x="32125" y="1006193"/>
                  <a:pt x="88336" y="1042739"/>
                  <a:pt x="104172" y="1053296"/>
                </a:cubicBezTo>
                <a:cubicBezTo>
                  <a:pt x="157980" y="1050734"/>
                  <a:pt x="328771" y="1052127"/>
                  <a:pt x="416689" y="1030147"/>
                </a:cubicBezTo>
                <a:cubicBezTo>
                  <a:pt x="440362" y="1024229"/>
                  <a:pt x="462988" y="1014713"/>
                  <a:pt x="486137" y="1006997"/>
                </a:cubicBezTo>
                <a:lnTo>
                  <a:pt x="520861" y="995423"/>
                </a:lnTo>
                <a:cubicBezTo>
                  <a:pt x="532436" y="991565"/>
                  <a:pt x="545433" y="990616"/>
                  <a:pt x="555585" y="983848"/>
                </a:cubicBezTo>
                <a:cubicBezTo>
                  <a:pt x="567160" y="976132"/>
                  <a:pt x="577597" y="966349"/>
                  <a:pt x="590309" y="960699"/>
                </a:cubicBezTo>
                <a:cubicBezTo>
                  <a:pt x="612607" y="950789"/>
                  <a:pt x="636608" y="945265"/>
                  <a:pt x="659757" y="937549"/>
                </a:cubicBezTo>
                <a:cubicBezTo>
                  <a:pt x="671332" y="933691"/>
                  <a:pt x="682517" y="928368"/>
                  <a:pt x="694481" y="925975"/>
                </a:cubicBezTo>
                <a:cubicBezTo>
                  <a:pt x="779107" y="909050"/>
                  <a:pt x="732879" y="917182"/>
                  <a:pt x="833377" y="902825"/>
                </a:cubicBezTo>
                <a:cubicBezTo>
                  <a:pt x="873278" y="889526"/>
                  <a:pt x="862314" y="908612"/>
                  <a:pt x="879676" y="902825"/>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89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371600" cy="830997"/>
          </a:xfrm>
          <a:prstGeom prst="rect">
            <a:avLst/>
          </a:prstGeom>
          <a:noFill/>
        </p:spPr>
        <p:txBody>
          <a:bodyPr wrap="square" rtlCol="0">
            <a:spAutoFit/>
          </a:bodyPr>
          <a:lstStyle/>
          <a:p>
            <a:r>
              <a:rPr lang="en-US" sz="2400" b="1" dirty="0">
                <a:solidFill>
                  <a:schemeClr val="accent3">
                    <a:lumMod val="50000"/>
                  </a:schemeClr>
                </a:solidFill>
              </a:rPr>
              <a:t>Thyroid gland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418" y="1364397"/>
            <a:ext cx="6006519" cy="5355490"/>
          </a:xfrm>
          <a:prstGeom prst="rect">
            <a:avLst/>
          </a:prstGeom>
        </p:spPr>
      </p:pic>
    </p:spTree>
    <p:extLst>
      <p:ext uri="{BB962C8B-B14F-4D97-AF65-F5344CB8AC3E}">
        <p14:creationId xmlns:p14="http://schemas.microsoft.com/office/powerpoint/2010/main" val="35419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these images were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109" y="1371600"/>
            <a:ext cx="3483891" cy="28916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187" y="3256292"/>
            <a:ext cx="4270800" cy="36017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4300"/>
            <a:ext cx="3359020" cy="2743200"/>
          </a:xfrm>
          <a:prstGeom prst="rect">
            <a:avLst/>
          </a:prstGeom>
        </p:spPr>
      </p:pic>
      <p:sp>
        <p:nvSpPr>
          <p:cNvPr id="8" name="TextBox 7"/>
          <p:cNvSpPr txBox="1"/>
          <p:nvPr/>
        </p:nvSpPr>
        <p:spPr>
          <a:xfrm>
            <a:off x="3733800" y="2349547"/>
            <a:ext cx="1409700" cy="461665"/>
          </a:xfrm>
          <a:prstGeom prst="rect">
            <a:avLst/>
          </a:prstGeom>
          <a:noFill/>
        </p:spPr>
        <p:txBody>
          <a:bodyPr wrap="square" rtlCol="0">
            <a:spAutoFit/>
          </a:bodyPr>
          <a:lstStyle/>
          <a:p>
            <a:r>
              <a:rPr lang="en-US" sz="2400" b="1" dirty="0">
                <a:solidFill>
                  <a:schemeClr val="accent3">
                    <a:lumMod val="50000"/>
                  </a:schemeClr>
                </a:solidFill>
              </a:rPr>
              <a:t>concha</a:t>
            </a:r>
          </a:p>
        </p:txBody>
      </p:sp>
    </p:spTree>
    <p:extLst>
      <p:ext uri="{BB962C8B-B14F-4D97-AF65-F5344CB8AC3E}">
        <p14:creationId xmlns:p14="http://schemas.microsoft.com/office/powerpoint/2010/main" val="21956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060601" cy="5558184"/>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1066800" y="1671577"/>
            <a:ext cx="1565700" cy="830997"/>
          </a:xfrm>
          <a:prstGeom prst="rect">
            <a:avLst/>
          </a:prstGeom>
          <a:noFill/>
        </p:spPr>
        <p:txBody>
          <a:bodyPr wrap="square" rtlCol="0">
            <a:spAutoFit/>
          </a:bodyPr>
          <a:lstStyle/>
          <a:p>
            <a:r>
              <a:rPr lang="en-US" sz="2400" b="1" dirty="0"/>
              <a:t>vocal ligament</a:t>
            </a:r>
          </a:p>
        </p:txBody>
      </p:sp>
      <p:sp>
        <p:nvSpPr>
          <p:cNvPr id="5" name="Freeform 4"/>
          <p:cNvSpPr/>
          <p:nvPr/>
        </p:nvSpPr>
        <p:spPr>
          <a:xfrm>
            <a:off x="4583575" y="2581154"/>
            <a:ext cx="1840374" cy="1493874"/>
          </a:xfrm>
          <a:custGeom>
            <a:avLst/>
            <a:gdLst>
              <a:gd name="connsiteX0" fmla="*/ 1030147 w 1840374"/>
              <a:gd name="connsiteY0" fmla="*/ 34724 h 1493874"/>
              <a:gd name="connsiteX1" fmla="*/ 972273 w 1840374"/>
              <a:gd name="connsiteY1" fmla="*/ 57874 h 1493874"/>
              <a:gd name="connsiteX2" fmla="*/ 925974 w 1840374"/>
              <a:gd name="connsiteY2" fmla="*/ 69449 h 1493874"/>
              <a:gd name="connsiteX3" fmla="*/ 844952 w 1840374"/>
              <a:gd name="connsiteY3" fmla="*/ 115747 h 1493874"/>
              <a:gd name="connsiteX4" fmla="*/ 763929 w 1840374"/>
              <a:gd name="connsiteY4" fmla="*/ 138897 h 1493874"/>
              <a:gd name="connsiteX5" fmla="*/ 717630 w 1840374"/>
              <a:gd name="connsiteY5" fmla="*/ 162046 h 1493874"/>
              <a:gd name="connsiteX6" fmla="*/ 625033 w 1840374"/>
              <a:gd name="connsiteY6" fmla="*/ 185195 h 1493874"/>
              <a:gd name="connsiteX7" fmla="*/ 555584 w 1840374"/>
              <a:gd name="connsiteY7" fmla="*/ 219919 h 1493874"/>
              <a:gd name="connsiteX8" fmla="*/ 509286 w 1840374"/>
              <a:gd name="connsiteY8" fmla="*/ 231494 h 1493874"/>
              <a:gd name="connsiteX9" fmla="*/ 439838 w 1840374"/>
              <a:gd name="connsiteY9" fmla="*/ 277793 h 1493874"/>
              <a:gd name="connsiteX10" fmla="*/ 416688 w 1840374"/>
              <a:gd name="connsiteY10" fmla="*/ 300942 h 1493874"/>
              <a:gd name="connsiteX11" fmla="*/ 381964 w 1840374"/>
              <a:gd name="connsiteY11" fmla="*/ 324092 h 1493874"/>
              <a:gd name="connsiteX12" fmla="*/ 335666 w 1840374"/>
              <a:gd name="connsiteY12" fmla="*/ 358816 h 1493874"/>
              <a:gd name="connsiteX13" fmla="*/ 277792 w 1840374"/>
              <a:gd name="connsiteY13" fmla="*/ 405114 h 1493874"/>
              <a:gd name="connsiteX14" fmla="*/ 208344 w 1840374"/>
              <a:gd name="connsiteY14" fmla="*/ 439838 h 1493874"/>
              <a:gd name="connsiteX15" fmla="*/ 162045 w 1840374"/>
              <a:gd name="connsiteY15" fmla="*/ 486137 h 1493874"/>
              <a:gd name="connsiteX16" fmla="*/ 104172 w 1840374"/>
              <a:gd name="connsiteY16" fmla="*/ 544011 h 1493874"/>
              <a:gd name="connsiteX17" fmla="*/ 81022 w 1840374"/>
              <a:gd name="connsiteY17" fmla="*/ 567160 h 1493874"/>
              <a:gd name="connsiteX18" fmla="*/ 46298 w 1840374"/>
              <a:gd name="connsiteY18" fmla="*/ 601884 h 1493874"/>
              <a:gd name="connsiteX19" fmla="*/ 11574 w 1840374"/>
              <a:gd name="connsiteY19" fmla="*/ 706056 h 1493874"/>
              <a:gd name="connsiteX20" fmla="*/ 0 w 1840374"/>
              <a:gd name="connsiteY20" fmla="*/ 740780 h 1493874"/>
              <a:gd name="connsiteX21" fmla="*/ 11574 w 1840374"/>
              <a:gd name="connsiteY21" fmla="*/ 1018573 h 1493874"/>
              <a:gd name="connsiteX22" fmla="*/ 34724 w 1840374"/>
              <a:gd name="connsiteY22" fmla="*/ 1053297 h 1493874"/>
              <a:gd name="connsiteX23" fmla="*/ 57873 w 1840374"/>
              <a:gd name="connsiteY23" fmla="*/ 1111170 h 1493874"/>
              <a:gd name="connsiteX24" fmla="*/ 69448 w 1840374"/>
              <a:gd name="connsiteY24" fmla="*/ 1145894 h 1493874"/>
              <a:gd name="connsiteX25" fmla="*/ 138896 w 1840374"/>
              <a:gd name="connsiteY25" fmla="*/ 1250066 h 1493874"/>
              <a:gd name="connsiteX26" fmla="*/ 150471 w 1840374"/>
              <a:gd name="connsiteY26" fmla="*/ 1284790 h 1493874"/>
              <a:gd name="connsiteX27" fmla="*/ 173620 w 1840374"/>
              <a:gd name="connsiteY27" fmla="*/ 1307940 h 1493874"/>
              <a:gd name="connsiteX28" fmla="*/ 196769 w 1840374"/>
              <a:gd name="connsiteY28" fmla="*/ 1342664 h 1493874"/>
              <a:gd name="connsiteX29" fmla="*/ 219919 w 1840374"/>
              <a:gd name="connsiteY29" fmla="*/ 1365813 h 1493874"/>
              <a:gd name="connsiteX30" fmla="*/ 300941 w 1840374"/>
              <a:gd name="connsiteY30" fmla="*/ 1458411 h 1493874"/>
              <a:gd name="connsiteX31" fmla="*/ 335666 w 1840374"/>
              <a:gd name="connsiteY31" fmla="*/ 1469985 h 1493874"/>
              <a:gd name="connsiteX32" fmla="*/ 370390 w 1840374"/>
              <a:gd name="connsiteY32" fmla="*/ 1493135 h 1493874"/>
              <a:gd name="connsiteX33" fmla="*/ 474562 w 1840374"/>
              <a:gd name="connsiteY33" fmla="*/ 1481560 h 1493874"/>
              <a:gd name="connsiteX34" fmla="*/ 532435 w 1840374"/>
              <a:gd name="connsiteY34" fmla="*/ 1435261 h 1493874"/>
              <a:gd name="connsiteX35" fmla="*/ 601883 w 1840374"/>
              <a:gd name="connsiteY35" fmla="*/ 1400537 h 1493874"/>
              <a:gd name="connsiteX36" fmla="*/ 659757 w 1840374"/>
              <a:gd name="connsiteY36" fmla="*/ 1354238 h 1493874"/>
              <a:gd name="connsiteX37" fmla="*/ 706055 w 1840374"/>
              <a:gd name="connsiteY37" fmla="*/ 1342664 h 1493874"/>
              <a:gd name="connsiteX38" fmla="*/ 798653 w 1840374"/>
              <a:gd name="connsiteY38" fmla="*/ 1284790 h 1493874"/>
              <a:gd name="connsiteX39" fmla="*/ 868101 w 1840374"/>
              <a:gd name="connsiteY39" fmla="*/ 1238492 h 1493874"/>
              <a:gd name="connsiteX40" fmla="*/ 949124 w 1840374"/>
              <a:gd name="connsiteY40" fmla="*/ 1215342 h 1493874"/>
              <a:gd name="connsiteX41" fmla="*/ 983848 w 1840374"/>
              <a:gd name="connsiteY41" fmla="*/ 1192193 h 1493874"/>
              <a:gd name="connsiteX42" fmla="*/ 1064871 w 1840374"/>
              <a:gd name="connsiteY42" fmla="*/ 1169043 h 1493874"/>
              <a:gd name="connsiteX43" fmla="*/ 1134319 w 1840374"/>
              <a:gd name="connsiteY43" fmla="*/ 1122745 h 1493874"/>
              <a:gd name="connsiteX44" fmla="*/ 1169043 w 1840374"/>
              <a:gd name="connsiteY44" fmla="*/ 1111170 h 1493874"/>
              <a:gd name="connsiteX45" fmla="*/ 1203767 w 1840374"/>
              <a:gd name="connsiteY45" fmla="*/ 1088021 h 1493874"/>
              <a:gd name="connsiteX46" fmla="*/ 1226916 w 1840374"/>
              <a:gd name="connsiteY46" fmla="*/ 1064871 h 1493874"/>
              <a:gd name="connsiteX47" fmla="*/ 1273215 w 1840374"/>
              <a:gd name="connsiteY47" fmla="*/ 1053297 h 1493874"/>
              <a:gd name="connsiteX48" fmla="*/ 1307939 w 1840374"/>
              <a:gd name="connsiteY48" fmla="*/ 1041722 h 1493874"/>
              <a:gd name="connsiteX49" fmla="*/ 1388962 w 1840374"/>
              <a:gd name="connsiteY49" fmla="*/ 995423 h 1493874"/>
              <a:gd name="connsiteX50" fmla="*/ 1446835 w 1840374"/>
              <a:gd name="connsiteY50" fmla="*/ 949124 h 1493874"/>
              <a:gd name="connsiteX51" fmla="*/ 1481559 w 1840374"/>
              <a:gd name="connsiteY51" fmla="*/ 925975 h 1493874"/>
              <a:gd name="connsiteX52" fmla="*/ 1527858 w 1840374"/>
              <a:gd name="connsiteY52" fmla="*/ 879676 h 1493874"/>
              <a:gd name="connsiteX53" fmla="*/ 1597306 w 1840374"/>
              <a:gd name="connsiteY53" fmla="*/ 833378 h 1493874"/>
              <a:gd name="connsiteX54" fmla="*/ 1620455 w 1840374"/>
              <a:gd name="connsiteY54" fmla="*/ 798654 h 1493874"/>
              <a:gd name="connsiteX55" fmla="*/ 1689903 w 1840374"/>
              <a:gd name="connsiteY55" fmla="*/ 763930 h 1493874"/>
              <a:gd name="connsiteX56" fmla="*/ 1759352 w 1840374"/>
              <a:gd name="connsiteY56" fmla="*/ 694481 h 1493874"/>
              <a:gd name="connsiteX57" fmla="*/ 1805650 w 1840374"/>
              <a:gd name="connsiteY57" fmla="*/ 625033 h 1493874"/>
              <a:gd name="connsiteX58" fmla="*/ 1840374 w 1840374"/>
              <a:gd name="connsiteY58" fmla="*/ 555585 h 1493874"/>
              <a:gd name="connsiteX59" fmla="*/ 1828800 w 1840374"/>
              <a:gd name="connsiteY59" fmla="*/ 416689 h 1493874"/>
              <a:gd name="connsiteX60" fmla="*/ 1759352 w 1840374"/>
              <a:gd name="connsiteY60" fmla="*/ 277793 h 1493874"/>
              <a:gd name="connsiteX61" fmla="*/ 1701478 w 1840374"/>
              <a:gd name="connsiteY61" fmla="*/ 208345 h 1493874"/>
              <a:gd name="connsiteX62" fmla="*/ 1678329 w 1840374"/>
              <a:gd name="connsiteY62" fmla="*/ 173621 h 1493874"/>
              <a:gd name="connsiteX63" fmla="*/ 1655179 w 1840374"/>
              <a:gd name="connsiteY63" fmla="*/ 150471 h 1493874"/>
              <a:gd name="connsiteX64" fmla="*/ 1632030 w 1840374"/>
              <a:gd name="connsiteY64" fmla="*/ 115747 h 1493874"/>
              <a:gd name="connsiteX65" fmla="*/ 1597306 w 1840374"/>
              <a:gd name="connsiteY65" fmla="*/ 104173 h 1493874"/>
              <a:gd name="connsiteX66" fmla="*/ 1551007 w 1840374"/>
              <a:gd name="connsiteY66" fmla="*/ 57874 h 1493874"/>
              <a:gd name="connsiteX67" fmla="*/ 1446835 w 1840374"/>
              <a:gd name="connsiteY67" fmla="*/ 23150 h 1493874"/>
              <a:gd name="connsiteX68" fmla="*/ 1412111 w 1840374"/>
              <a:gd name="connsiteY68" fmla="*/ 11575 h 1493874"/>
              <a:gd name="connsiteX69" fmla="*/ 1342663 w 1840374"/>
              <a:gd name="connsiteY69" fmla="*/ 0 h 1493874"/>
              <a:gd name="connsiteX70" fmla="*/ 1203767 w 1840374"/>
              <a:gd name="connsiteY70" fmla="*/ 11575 h 1493874"/>
              <a:gd name="connsiteX71" fmla="*/ 1145893 w 1840374"/>
              <a:gd name="connsiteY71" fmla="*/ 23150 h 1493874"/>
              <a:gd name="connsiteX72" fmla="*/ 1030147 w 1840374"/>
              <a:gd name="connsiteY72" fmla="*/ 34724 h 149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40374" h="1493874">
                <a:moveTo>
                  <a:pt x="1030147" y="34724"/>
                </a:moveTo>
                <a:cubicBezTo>
                  <a:pt x="1001210" y="40511"/>
                  <a:pt x="991984" y="51303"/>
                  <a:pt x="972273" y="57874"/>
                </a:cubicBezTo>
                <a:cubicBezTo>
                  <a:pt x="957181" y="62905"/>
                  <a:pt x="940869" y="63863"/>
                  <a:pt x="925974" y="69449"/>
                </a:cubicBezTo>
                <a:cubicBezTo>
                  <a:pt x="844810" y="99886"/>
                  <a:pt x="912112" y="82167"/>
                  <a:pt x="844952" y="115747"/>
                </a:cubicBezTo>
                <a:cubicBezTo>
                  <a:pt x="816968" y="129739"/>
                  <a:pt x="793599" y="127771"/>
                  <a:pt x="763929" y="138897"/>
                </a:cubicBezTo>
                <a:cubicBezTo>
                  <a:pt x="747773" y="144955"/>
                  <a:pt x="733489" y="155249"/>
                  <a:pt x="717630" y="162046"/>
                </a:cubicBezTo>
                <a:cubicBezTo>
                  <a:pt x="680583" y="177923"/>
                  <a:pt x="668522" y="174323"/>
                  <a:pt x="625033" y="185195"/>
                </a:cubicBezTo>
                <a:cubicBezTo>
                  <a:pt x="547006" y="204702"/>
                  <a:pt x="634787" y="185975"/>
                  <a:pt x="555584" y="219919"/>
                </a:cubicBezTo>
                <a:cubicBezTo>
                  <a:pt x="540963" y="226185"/>
                  <a:pt x="524719" y="227636"/>
                  <a:pt x="509286" y="231494"/>
                </a:cubicBezTo>
                <a:cubicBezTo>
                  <a:pt x="420991" y="319789"/>
                  <a:pt x="523590" y="227542"/>
                  <a:pt x="439838" y="277793"/>
                </a:cubicBezTo>
                <a:cubicBezTo>
                  <a:pt x="430480" y="283408"/>
                  <a:pt x="425209" y="294125"/>
                  <a:pt x="416688" y="300942"/>
                </a:cubicBezTo>
                <a:cubicBezTo>
                  <a:pt x="405825" y="309632"/>
                  <a:pt x="393284" y="316006"/>
                  <a:pt x="381964" y="324092"/>
                </a:cubicBezTo>
                <a:cubicBezTo>
                  <a:pt x="366266" y="335305"/>
                  <a:pt x="350486" y="346466"/>
                  <a:pt x="335666" y="358816"/>
                </a:cubicBezTo>
                <a:cubicBezTo>
                  <a:pt x="303370" y="385729"/>
                  <a:pt x="320715" y="383652"/>
                  <a:pt x="277792" y="405114"/>
                </a:cubicBezTo>
                <a:cubicBezTo>
                  <a:pt x="228501" y="429759"/>
                  <a:pt x="254782" y="400035"/>
                  <a:pt x="208344" y="439838"/>
                </a:cubicBezTo>
                <a:cubicBezTo>
                  <a:pt x="191773" y="454042"/>
                  <a:pt x="177478" y="470704"/>
                  <a:pt x="162045" y="486137"/>
                </a:cubicBezTo>
                <a:lnTo>
                  <a:pt x="104172" y="544011"/>
                </a:lnTo>
                <a:lnTo>
                  <a:pt x="81022" y="567160"/>
                </a:lnTo>
                <a:lnTo>
                  <a:pt x="46298" y="601884"/>
                </a:lnTo>
                <a:lnTo>
                  <a:pt x="11574" y="706056"/>
                </a:lnTo>
                <a:lnTo>
                  <a:pt x="0" y="740780"/>
                </a:lnTo>
                <a:cubicBezTo>
                  <a:pt x="3858" y="833378"/>
                  <a:pt x="1339" y="926462"/>
                  <a:pt x="11574" y="1018573"/>
                </a:cubicBezTo>
                <a:cubicBezTo>
                  <a:pt x="13110" y="1032399"/>
                  <a:pt x="28503" y="1040855"/>
                  <a:pt x="34724" y="1053297"/>
                </a:cubicBezTo>
                <a:cubicBezTo>
                  <a:pt x="44016" y="1071880"/>
                  <a:pt x="50578" y="1091716"/>
                  <a:pt x="57873" y="1111170"/>
                </a:cubicBezTo>
                <a:cubicBezTo>
                  <a:pt x="62157" y="1122594"/>
                  <a:pt x="63992" y="1134981"/>
                  <a:pt x="69448" y="1145894"/>
                </a:cubicBezTo>
                <a:cubicBezTo>
                  <a:pt x="91774" y="1190547"/>
                  <a:pt x="109815" y="1211291"/>
                  <a:pt x="138896" y="1250066"/>
                </a:cubicBezTo>
                <a:cubicBezTo>
                  <a:pt x="142754" y="1261641"/>
                  <a:pt x="144194" y="1274328"/>
                  <a:pt x="150471" y="1284790"/>
                </a:cubicBezTo>
                <a:cubicBezTo>
                  <a:pt x="156086" y="1294148"/>
                  <a:pt x="166803" y="1299418"/>
                  <a:pt x="173620" y="1307940"/>
                </a:cubicBezTo>
                <a:cubicBezTo>
                  <a:pt x="182310" y="1318803"/>
                  <a:pt x="188079" y="1331801"/>
                  <a:pt x="196769" y="1342664"/>
                </a:cubicBezTo>
                <a:cubicBezTo>
                  <a:pt x="203586" y="1351185"/>
                  <a:pt x="213102" y="1357292"/>
                  <a:pt x="219919" y="1365813"/>
                </a:cubicBezTo>
                <a:cubicBezTo>
                  <a:pt x="243533" y="1395330"/>
                  <a:pt x="261999" y="1445431"/>
                  <a:pt x="300941" y="1458411"/>
                </a:cubicBezTo>
                <a:lnTo>
                  <a:pt x="335666" y="1469985"/>
                </a:lnTo>
                <a:cubicBezTo>
                  <a:pt x="347241" y="1477702"/>
                  <a:pt x="356527" y="1491980"/>
                  <a:pt x="370390" y="1493135"/>
                </a:cubicBezTo>
                <a:cubicBezTo>
                  <a:pt x="405207" y="1496037"/>
                  <a:pt x="440667" y="1490034"/>
                  <a:pt x="474562" y="1481560"/>
                </a:cubicBezTo>
                <a:cubicBezTo>
                  <a:pt x="500475" y="1475082"/>
                  <a:pt x="513485" y="1450421"/>
                  <a:pt x="532435" y="1435261"/>
                </a:cubicBezTo>
                <a:cubicBezTo>
                  <a:pt x="564487" y="1409619"/>
                  <a:pt x="565209" y="1412762"/>
                  <a:pt x="601883" y="1400537"/>
                </a:cubicBezTo>
                <a:cubicBezTo>
                  <a:pt x="620550" y="1381871"/>
                  <a:pt x="634207" y="1365188"/>
                  <a:pt x="659757" y="1354238"/>
                </a:cubicBezTo>
                <a:cubicBezTo>
                  <a:pt x="674378" y="1347972"/>
                  <a:pt x="690622" y="1346522"/>
                  <a:pt x="706055" y="1342664"/>
                </a:cubicBezTo>
                <a:cubicBezTo>
                  <a:pt x="761587" y="1259369"/>
                  <a:pt x="682950" y="1361924"/>
                  <a:pt x="798653" y="1284790"/>
                </a:cubicBezTo>
                <a:cubicBezTo>
                  <a:pt x="821802" y="1269357"/>
                  <a:pt x="841110" y="1245240"/>
                  <a:pt x="868101" y="1238492"/>
                </a:cubicBezTo>
                <a:cubicBezTo>
                  <a:pt x="882937" y="1234783"/>
                  <a:pt x="932518" y="1223645"/>
                  <a:pt x="949124" y="1215342"/>
                </a:cubicBezTo>
                <a:cubicBezTo>
                  <a:pt x="961566" y="1209121"/>
                  <a:pt x="971406" y="1198414"/>
                  <a:pt x="983848" y="1192193"/>
                </a:cubicBezTo>
                <a:cubicBezTo>
                  <a:pt x="1000454" y="1183890"/>
                  <a:pt x="1050035" y="1172752"/>
                  <a:pt x="1064871" y="1169043"/>
                </a:cubicBezTo>
                <a:cubicBezTo>
                  <a:pt x="1088020" y="1153610"/>
                  <a:pt x="1107925" y="1131543"/>
                  <a:pt x="1134319" y="1122745"/>
                </a:cubicBezTo>
                <a:cubicBezTo>
                  <a:pt x="1145894" y="1118887"/>
                  <a:pt x="1158130" y="1116626"/>
                  <a:pt x="1169043" y="1111170"/>
                </a:cubicBezTo>
                <a:cubicBezTo>
                  <a:pt x="1181485" y="1104949"/>
                  <a:pt x="1192904" y="1096711"/>
                  <a:pt x="1203767" y="1088021"/>
                </a:cubicBezTo>
                <a:cubicBezTo>
                  <a:pt x="1212288" y="1081204"/>
                  <a:pt x="1217155" y="1069751"/>
                  <a:pt x="1226916" y="1064871"/>
                </a:cubicBezTo>
                <a:cubicBezTo>
                  <a:pt x="1241144" y="1057757"/>
                  <a:pt x="1257919" y="1057667"/>
                  <a:pt x="1273215" y="1053297"/>
                </a:cubicBezTo>
                <a:cubicBezTo>
                  <a:pt x="1284946" y="1049945"/>
                  <a:pt x="1296364" y="1045580"/>
                  <a:pt x="1307939" y="1041722"/>
                </a:cubicBezTo>
                <a:cubicBezTo>
                  <a:pt x="1373905" y="975756"/>
                  <a:pt x="1307353" y="1030398"/>
                  <a:pt x="1388962" y="995423"/>
                </a:cubicBezTo>
                <a:cubicBezTo>
                  <a:pt x="1427332" y="978979"/>
                  <a:pt x="1418112" y="972103"/>
                  <a:pt x="1446835" y="949124"/>
                </a:cubicBezTo>
                <a:cubicBezTo>
                  <a:pt x="1457698" y="940434"/>
                  <a:pt x="1470997" y="935028"/>
                  <a:pt x="1481559" y="925975"/>
                </a:cubicBezTo>
                <a:cubicBezTo>
                  <a:pt x="1498130" y="911771"/>
                  <a:pt x="1509698" y="891783"/>
                  <a:pt x="1527858" y="879676"/>
                </a:cubicBezTo>
                <a:lnTo>
                  <a:pt x="1597306" y="833378"/>
                </a:lnTo>
                <a:cubicBezTo>
                  <a:pt x="1605022" y="821803"/>
                  <a:pt x="1610619" y="808491"/>
                  <a:pt x="1620455" y="798654"/>
                </a:cubicBezTo>
                <a:cubicBezTo>
                  <a:pt x="1642894" y="776215"/>
                  <a:pt x="1661659" y="773344"/>
                  <a:pt x="1689903" y="763930"/>
                </a:cubicBezTo>
                <a:cubicBezTo>
                  <a:pt x="1713053" y="740780"/>
                  <a:pt x="1741192" y="721721"/>
                  <a:pt x="1759352" y="694481"/>
                </a:cubicBezTo>
                <a:cubicBezTo>
                  <a:pt x="1774785" y="671332"/>
                  <a:pt x="1796852" y="651427"/>
                  <a:pt x="1805650" y="625033"/>
                </a:cubicBezTo>
                <a:cubicBezTo>
                  <a:pt x="1821624" y="577112"/>
                  <a:pt x="1810457" y="600461"/>
                  <a:pt x="1840374" y="555585"/>
                </a:cubicBezTo>
                <a:cubicBezTo>
                  <a:pt x="1836516" y="509286"/>
                  <a:pt x="1836438" y="462516"/>
                  <a:pt x="1828800" y="416689"/>
                </a:cubicBezTo>
                <a:cubicBezTo>
                  <a:pt x="1821269" y="371504"/>
                  <a:pt x="1791345" y="309786"/>
                  <a:pt x="1759352" y="277793"/>
                </a:cubicBezTo>
                <a:cubicBezTo>
                  <a:pt x="1726453" y="244894"/>
                  <a:pt x="1735870" y="256493"/>
                  <a:pt x="1701478" y="208345"/>
                </a:cubicBezTo>
                <a:cubicBezTo>
                  <a:pt x="1693392" y="197025"/>
                  <a:pt x="1687019" y="184484"/>
                  <a:pt x="1678329" y="173621"/>
                </a:cubicBezTo>
                <a:cubicBezTo>
                  <a:pt x="1671512" y="165099"/>
                  <a:pt x="1661996" y="158993"/>
                  <a:pt x="1655179" y="150471"/>
                </a:cubicBezTo>
                <a:cubicBezTo>
                  <a:pt x="1646489" y="139608"/>
                  <a:pt x="1642893" y="124437"/>
                  <a:pt x="1632030" y="115747"/>
                </a:cubicBezTo>
                <a:cubicBezTo>
                  <a:pt x="1622503" y="108125"/>
                  <a:pt x="1608881" y="108031"/>
                  <a:pt x="1597306" y="104173"/>
                </a:cubicBezTo>
                <a:cubicBezTo>
                  <a:pt x="1581873" y="88740"/>
                  <a:pt x="1571712" y="64776"/>
                  <a:pt x="1551007" y="57874"/>
                </a:cubicBezTo>
                <a:lnTo>
                  <a:pt x="1446835" y="23150"/>
                </a:lnTo>
                <a:cubicBezTo>
                  <a:pt x="1435260" y="19292"/>
                  <a:pt x="1424146" y="13581"/>
                  <a:pt x="1412111" y="11575"/>
                </a:cubicBezTo>
                <a:lnTo>
                  <a:pt x="1342663" y="0"/>
                </a:lnTo>
                <a:cubicBezTo>
                  <a:pt x="1296364" y="3858"/>
                  <a:pt x="1249908" y="6147"/>
                  <a:pt x="1203767" y="11575"/>
                </a:cubicBezTo>
                <a:cubicBezTo>
                  <a:pt x="1184228" y="13874"/>
                  <a:pt x="1165369" y="20368"/>
                  <a:pt x="1145893" y="23150"/>
                </a:cubicBezTo>
                <a:cubicBezTo>
                  <a:pt x="1058909" y="35576"/>
                  <a:pt x="1059084" y="28937"/>
                  <a:pt x="1030147" y="34724"/>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46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977096"/>
            <a:ext cx="4386390" cy="5880901"/>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6705600" y="2362200"/>
            <a:ext cx="1565700" cy="1569660"/>
          </a:xfrm>
          <a:prstGeom prst="rect">
            <a:avLst/>
          </a:prstGeom>
          <a:noFill/>
        </p:spPr>
        <p:txBody>
          <a:bodyPr wrap="square" rtlCol="0">
            <a:spAutoFit/>
          </a:bodyPr>
          <a:lstStyle/>
          <a:p>
            <a:r>
              <a:rPr lang="en-US" sz="2400" b="1" dirty="0"/>
              <a:t>false vocal fold (vestibular fold)</a:t>
            </a:r>
          </a:p>
        </p:txBody>
      </p:sp>
      <p:sp>
        <p:nvSpPr>
          <p:cNvPr id="4" name="Freeform 3"/>
          <p:cNvSpPr/>
          <p:nvPr/>
        </p:nvSpPr>
        <p:spPr>
          <a:xfrm>
            <a:off x="2303362" y="4409954"/>
            <a:ext cx="3715473" cy="2384385"/>
          </a:xfrm>
          <a:custGeom>
            <a:avLst/>
            <a:gdLst>
              <a:gd name="connsiteX0" fmla="*/ 1805651 w 3715473"/>
              <a:gd name="connsiteY0" fmla="*/ 231494 h 2384385"/>
              <a:gd name="connsiteX1" fmla="*/ 1747777 w 3715473"/>
              <a:gd name="connsiteY1" fmla="*/ 196770 h 2384385"/>
              <a:gd name="connsiteX2" fmla="*/ 1666754 w 3715473"/>
              <a:gd name="connsiteY2" fmla="*/ 162046 h 2384385"/>
              <a:gd name="connsiteX3" fmla="*/ 1632030 w 3715473"/>
              <a:gd name="connsiteY3" fmla="*/ 138897 h 2384385"/>
              <a:gd name="connsiteX4" fmla="*/ 1585732 w 3715473"/>
              <a:gd name="connsiteY4" fmla="*/ 127322 h 2384385"/>
              <a:gd name="connsiteX5" fmla="*/ 1551008 w 3715473"/>
              <a:gd name="connsiteY5" fmla="*/ 115747 h 2384385"/>
              <a:gd name="connsiteX6" fmla="*/ 1504709 w 3715473"/>
              <a:gd name="connsiteY6" fmla="*/ 104173 h 2384385"/>
              <a:gd name="connsiteX7" fmla="*/ 1435261 w 3715473"/>
              <a:gd name="connsiteY7" fmla="*/ 81023 h 2384385"/>
              <a:gd name="connsiteX8" fmla="*/ 1400537 w 3715473"/>
              <a:gd name="connsiteY8" fmla="*/ 69449 h 2384385"/>
              <a:gd name="connsiteX9" fmla="*/ 1273215 w 3715473"/>
              <a:gd name="connsiteY9" fmla="*/ 46299 h 2384385"/>
              <a:gd name="connsiteX10" fmla="*/ 1215342 w 3715473"/>
              <a:gd name="connsiteY10" fmla="*/ 34724 h 2384385"/>
              <a:gd name="connsiteX11" fmla="*/ 1053296 w 3715473"/>
              <a:gd name="connsiteY11" fmla="*/ 11575 h 2384385"/>
              <a:gd name="connsiteX12" fmla="*/ 983848 w 3715473"/>
              <a:gd name="connsiteY12" fmla="*/ 0 h 2384385"/>
              <a:gd name="connsiteX13" fmla="*/ 659757 w 3715473"/>
              <a:gd name="connsiteY13" fmla="*/ 11575 h 2384385"/>
              <a:gd name="connsiteX14" fmla="*/ 544010 w 3715473"/>
              <a:gd name="connsiteY14" fmla="*/ 57874 h 2384385"/>
              <a:gd name="connsiteX15" fmla="*/ 509286 w 3715473"/>
              <a:gd name="connsiteY15" fmla="*/ 92598 h 2384385"/>
              <a:gd name="connsiteX16" fmla="*/ 393539 w 3715473"/>
              <a:gd name="connsiteY16" fmla="*/ 138897 h 2384385"/>
              <a:gd name="connsiteX17" fmla="*/ 347241 w 3715473"/>
              <a:gd name="connsiteY17" fmla="*/ 219919 h 2384385"/>
              <a:gd name="connsiteX18" fmla="*/ 324091 w 3715473"/>
              <a:gd name="connsiteY18" fmla="*/ 243069 h 2384385"/>
              <a:gd name="connsiteX19" fmla="*/ 289367 w 3715473"/>
              <a:gd name="connsiteY19" fmla="*/ 289368 h 2384385"/>
              <a:gd name="connsiteX20" fmla="*/ 208344 w 3715473"/>
              <a:gd name="connsiteY20" fmla="*/ 393540 h 2384385"/>
              <a:gd name="connsiteX21" fmla="*/ 196770 w 3715473"/>
              <a:gd name="connsiteY21" fmla="*/ 428264 h 2384385"/>
              <a:gd name="connsiteX22" fmla="*/ 138896 w 3715473"/>
              <a:gd name="connsiteY22" fmla="*/ 509287 h 2384385"/>
              <a:gd name="connsiteX23" fmla="*/ 127322 w 3715473"/>
              <a:gd name="connsiteY23" fmla="*/ 544011 h 2384385"/>
              <a:gd name="connsiteX24" fmla="*/ 92597 w 3715473"/>
              <a:gd name="connsiteY24" fmla="*/ 578735 h 2384385"/>
              <a:gd name="connsiteX25" fmla="*/ 69448 w 3715473"/>
              <a:gd name="connsiteY25" fmla="*/ 671332 h 2384385"/>
              <a:gd name="connsiteX26" fmla="*/ 46299 w 3715473"/>
              <a:gd name="connsiteY26" fmla="*/ 706056 h 2384385"/>
              <a:gd name="connsiteX27" fmla="*/ 34724 w 3715473"/>
              <a:gd name="connsiteY27" fmla="*/ 763930 h 2384385"/>
              <a:gd name="connsiteX28" fmla="*/ 23149 w 3715473"/>
              <a:gd name="connsiteY28" fmla="*/ 798654 h 2384385"/>
              <a:gd name="connsiteX29" fmla="*/ 0 w 3715473"/>
              <a:gd name="connsiteY29" fmla="*/ 891251 h 2384385"/>
              <a:gd name="connsiteX30" fmla="*/ 11575 w 3715473"/>
              <a:gd name="connsiteY30" fmla="*/ 1307940 h 2384385"/>
              <a:gd name="connsiteX31" fmla="*/ 23149 w 3715473"/>
              <a:gd name="connsiteY31" fmla="*/ 1585732 h 2384385"/>
              <a:gd name="connsiteX32" fmla="*/ 46299 w 3715473"/>
              <a:gd name="connsiteY32" fmla="*/ 1770927 h 2384385"/>
              <a:gd name="connsiteX33" fmla="*/ 57873 w 3715473"/>
              <a:gd name="connsiteY33" fmla="*/ 1863524 h 2384385"/>
              <a:gd name="connsiteX34" fmla="*/ 92597 w 3715473"/>
              <a:gd name="connsiteY34" fmla="*/ 1956122 h 2384385"/>
              <a:gd name="connsiteX35" fmla="*/ 115747 w 3715473"/>
              <a:gd name="connsiteY35" fmla="*/ 2002421 h 2384385"/>
              <a:gd name="connsiteX36" fmla="*/ 127322 w 3715473"/>
              <a:gd name="connsiteY36" fmla="*/ 2048719 h 2384385"/>
              <a:gd name="connsiteX37" fmla="*/ 150471 w 3715473"/>
              <a:gd name="connsiteY37" fmla="*/ 2071869 h 2384385"/>
              <a:gd name="connsiteX38" fmla="*/ 219919 w 3715473"/>
              <a:gd name="connsiteY38" fmla="*/ 2187616 h 2384385"/>
              <a:gd name="connsiteX39" fmla="*/ 300942 w 3715473"/>
              <a:gd name="connsiteY39" fmla="*/ 2233914 h 2384385"/>
              <a:gd name="connsiteX40" fmla="*/ 370390 w 3715473"/>
              <a:gd name="connsiteY40" fmla="*/ 2268638 h 2384385"/>
              <a:gd name="connsiteX41" fmla="*/ 439838 w 3715473"/>
              <a:gd name="connsiteY41" fmla="*/ 2291788 h 2384385"/>
              <a:gd name="connsiteX42" fmla="*/ 879676 w 3715473"/>
              <a:gd name="connsiteY42" fmla="*/ 2326512 h 2384385"/>
              <a:gd name="connsiteX43" fmla="*/ 1157468 w 3715473"/>
              <a:gd name="connsiteY43" fmla="*/ 2349661 h 2384385"/>
              <a:gd name="connsiteX44" fmla="*/ 1412111 w 3715473"/>
              <a:gd name="connsiteY44" fmla="*/ 2372811 h 2384385"/>
              <a:gd name="connsiteX45" fmla="*/ 1689904 w 3715473"/>
              <a:gd name="connsiteY45" fmla="*/ 2384385 h 2384385"/>
              <a:gd name="connsiteX46" fmla="*/ 2500132 w 3715473"/>
              <a:gd name="connsiteY46" fmla="*/ 2372811 h 2384385"/>
              <a:gd name="connsiteX47" fmla="*/ 2685327 w 3715473"/>
              <a:gd name="connsiteY47" fmla="*/ 2349661 h 2384385"/>
              <a:gd name="connsiteX48" fmla="*/ 2847372 w 3715473"/>
              <a:gd name="connsiteY48" fmla="*/ 2338087 h 2384385"/>
              <a:gd name="connsiteX49" fmla="*/ 2928395 w 3715473"/>
              <a:gd name="connsiteY49" fmla="*/ 2326512 h 2384385"/>
              <a:gd name="connsiteX50" fmla="*/ 2997843 w 3715473"/>
              <a:gd name="connsiteY50" fmla="*/ 2303362 h 2384385"/>
              <a:gd name="connsiteX51" fmla="*/ 3148314 w 3715473"/>
              <a:gd name="connsiteY51" fmla="*/ 2268638 h 2384385"/>
              <a:gd name="connsiteX52" fmla="*/ 3217762 w 3715473"/>
              <a:gd name="connsiteY52" fmla="*/ 2245489 h 2384385"/>
              <a:gd name="connsiteX53" fmla="*/ 3298785 w 3715473"/>
              <a:gd name="connsiteY53" fmla="*/ 2222340 h 2384385"/>
              <a:gd name="connsiteX54" fmla="*/ 3345084 w 3715473"/>
              <a:gd name="connsiteY54" fmla="*/ 2210765 h 2384385"/>
              <a:gd name="connsiteX55" fmla="*/ 3472405 w 3715473"/>
              <a:gd name="connsiteY55" fmla="*/ 2141317 h 2384385"/>
              <a:gd name="connsiteX56" fmla="*/ 3507129 w 3715473"/>
              <a:gd name="connsiteY56" fmla="*/ 2118168 h 2384385"/>
              <a:gd name="connsiteX57" fmla="*/ 3553428 w 3715473"/>
              <a:gd name="connsiteY57" fmla="*/ 2106593 h 2384385"/>
              <a:gd name="connsiteX58" fmla="*/ 3599727 w 3715473"/>
              <a:gd name="connsiteY58" fmla="*/ 2060294 h 2384385"/>
              <a:gd name="connsiteX59" fmla="*/ 3669175 w 3715473"/>
              <a:gd name="connsiteY59" fmla="*/ 2002421 h 2384385"/>
              <a:gd name="connsiteX60" fmla="*/ 3715473 w 3715473"/>
              <a:gd name="connsiteY60" fmla="*/ 1898249 h 2384385"/>
              <a:gd name="connsiteX61" fmla="*/ 3703899 w 3715473"/>
              <a:gd name="connsiteY61" fmla="*/ 1620456 h 2384385"/>
              <a:gd name="connsiteX62" fmla="*/ 3692324 w 3715473"/>
              <a:gd name="connsiteY62" fmla="*/ 1585732 h 2384385"/>
              <a:gd name="connsiteX63" fmla="*/ 3680749 w 3715473"/>
              <a:gd name="connsiteY63" fmla="*/ 1527859 h 2384385"/>
              <a:gd name="connsiteX64" fmla="*/ 3646025 w 3715473"/>
              <a:gd name="connsiteY64" fmla="*/ 1423687 h 2384385"/>
              <a:gd name="connsiteX65" fmla="*/ 3611301 w 3715473"/>
              <a:gd name="connsiteY65" fmla="*/ 1307940 h 2384385"/>
              <a:gd name="connsiteX66" fmla="*/ 3541853 w 3715473"/>
              <a:gd name="connsiteY66" fmla="*/ 1215342 h 2384385"/>
              <a:gd name="connsiteX67" fmla="*/ 3530279 w 3715473"/>
              <a:gd name="connsiteY67" fmla="*/ 1180618 h 2384385"/>
              <a:gd name="connsiteX68" fmla="*/ 3460830 w 3715473"/>
              <a:gd name="connsiteY68" fmla="*/ 1111170 h 2384385"/>
              <a:gd name="connsiteX69" fmla="*/ 3426106 w 3715473"/>
              <a:gd name="connsiteY69" fmla="*/ 1076446 h 2384385"/>
              <a:gd name="connsiteX70" fmla="*/ 3379808 w 3715473"/>
              <a:gd name="connsiteY70" fmla="*/ 1053297 h 2384385"/>
              <a:gd name="connsiteX71" fmla="*/ 3356658 w 3715473"/>
              <a:gd name="connsiteY71" fmla="*/ 1030147 h 2384385"/>
              <a:gd name="connsiteX72" fmla="*/ 3287210 w 3715473"/>
              <a:gd name="connsiteY72" fmla="*/ 983849 h 2384385"/>
              <a:gd name="connsiteX73" fmla="*/ 3229337 w 3715473"/>
              <a:gd name="connsiteY73" fmla="*/ 925975 h 2384385"/>
              <a:gd name="connsiteX74" fmla="*/ 3159889 w 3715473"/>
              <a:gd name="connsiteY74" fmla="*/ 879676 h 2384385"/>
              <a:gd name="connsiteX75" fmla="*/ 3125165 w 3715473"/>
              <a:gd name="connsiteY75" fmla="*/ 856527 h 2384385"/>
              <a:gd name="connsiteX76" fmla="*/ 3078866 w 3715473"/>
              <a:gd name="connsiteY76" fmla="*/ 833378 h 2384385"/>
              <a:gd name="connsiteX77" fmla="*/ 3009418 w 3715473"/>
              <a:gd name="connsiteY77" fmla="*/ 787079 h 2384385"/>
              <a:gd name="connsiteX78" fmla="*/ 2939970 w 3715473"/>
              <a:gd name="connsiteY78" fmla="*/ 752355 h 2384385"/>
              <a:gd name="connsiteX79" fmla="*/ 2870522 w 3715473"/>
              <a:gd name="connsiteY79" fmla="*/ 717631 h 2384385"/>
              <a:gd name="connsiteX80" fmla="*/ 2824223 w 3715473"/>
              <a:gd name="connsiteY80" fmla="*/ 694481 h 2384385"/>
              <a:gd name="connsiteX81" fmla="*/ 2754775 w 3715473"/>
              <a:gd name="connsiteY81" fmla="*/ 671332 h 2384385"/>
              <a:gd name="connsiteX82" fmla="*/ 2696901 w 3715473"/>
              <a:gd name="connsiteY82" fmla="*/ 636608 h 2384385"/>
              <a:gd name="connsiteX83" fmla="*/ 2615879 w 3715473"/>
              <a:gd name="connsiteY83" fmla="*/ 590309 h 2384385"/>
              <a:gd name="connsiteX84" fmla="*/ 2558005 w 3715473"/>
              <a:gd name="connsiteY84" fmla="*/ 578735 h 2384385"/>
              <a:gd name="connsiteX85" fmla="*/ 2488557 w 3715473"/>
              <a:gd name="connsiteY85" fmla="*/ 555585 h 2384385"/>
              <a:gd name="connsiteX86" fmla="*/ 2453833 w 3715473"/>
              <a:gd name="connsiteY86" fmla="*/ 544011 h 2384385"/>
              <a:gd name="connsiteX87" fmla="*/ 2419109 w 3715473"/>
              <a:gd name="connsiteY87" fmla="*/ 520861 h 2384385"/>
              <a:gd name="connsiteX88" fmla="*/ 2338086 w 3715473"/>
              <a:gd name="connsiteY88" fmla="*/ 497712 h 2384385"/>
              <a:gd name="connsiteX89" fmla="*/ 2245489 w 3715473"/>
              <a:gd name="connsiteY89" fmla="*/ 451413 h 2384385"/>
              <a:gd name="connsiteX90" fmla="*/ 2210765 w 3715473"/>
              <a:gd name="connsiteY90" fmla="*/ 439838 h 2384385"/>
              <a:gd name="connsiteX91" fmla="*/ 2176041 w 3715473"/>
              <a:gd name="connsiteY91" fmla="*/ 416689 h 2384385"/>
              <a:gd name="connsiteX92" fmla="*/ 2141316 w 3715473"/>
              <a:gd name="connsiteY92" fmla="*/ 405114 h 2384385"/>
              <a:gd name="connsiteX93" fmla="*/ 2071868 w 3715473"/>
              <a:gd name="connsiteY93" fmla="*/ 358816 h 2384385"/>
              <a:gd name="connsiteX94" fmla="*/ 2037144 w 3715473"/>
              <a:gd name="connsiteY94" fmla="*/ 347241 h 2384385"/>
              <a:gd name="connsiteX95" fmla="*/ 2002420 w 3715473"/>
              <a:gd name="connsiteY95" fmla="*/ 324092 h 2384385"/>
              <a:gd name="connsiteX96" fmla="*/ 1921397 w 3715473"/>
              <a:gd name="connsiteY96" fmla="*/ 300942 h 2384385"/>
              <a:gd name="connsiteX97" fmla="*/ 1851949 w 3715473"/>
              <a:gd name="connsiteY97" fmla="*/ 266218 h 2384385"/>
              <a:gd name="connsiteX98" fmla="*/ 1817225 w 3715473"/>
              <a:gd name="connsiteY98" fmla="*/ 243069 h 2384385"/>
              <a:gd name="connsiteX99" fmla="*/ 1805651 w 3715473"/>
              <a:gd name="connsiteY99" fmla="*/ 231494 h 23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715473" h="2384385">
                <a:moveTo>
                  <a:pt x="1805651" y="231494"/>
                </a:moveTo>
                <a:cubicBezTo>
                  <a:pt x="1794076" y="223778"/>
                  <a:pt x="1767899" y="206831"/>
                  <a:pt x="1747777" y="196770"/>
                </a:cubicBezTo>
                <a:cubicBezTo>
                  <a:pt x="1617917" y="131840"/>
                  <a:pt x="1835359" y="258390"/>
                  <a:pt x="1666754" y="162046"/>
                </a:cubicBezTo>
                <a:cubicBezTo>
                  <a:pt x="1654676" y="155144"/>
                  <a:pt x="1644816" y="144377"/>
                  <a:pt x="1632030" y="138897"/>
                </a:cubicBezTo>
                <a:cubicBezTo>
                  <a:pt x="1617409" y="132631"/>
                  <a:pt x="1601028" y="131692"/>
                  <a:pt x="1585732" y="127322"/>
                </a:cubicBezTo>
                <a:cubicBezTo>
                  <a:pt x="1574001" y="123970"/>
                  <a:pt x="1562739" y="119099"/>
                  <a:pt x="1551008" y="115747"/>
                </a:cubicBezTo>
                <a:cubicBezTo>
                  <a:pt x="1535712" y="111377"/>
                  <a:pt x="1519946" y="108744"/>
                  <a:pt x="1504709" y="104173"/>
                </a:cubicBezTo>
                <a:cubicBezTo>
                  <a:pt x="1481336" y="97161"/>
                  <a:pt x="1458410" y="88739"/>
                  <a:pt x="1435261" y="81023"/>
                </a:cubicBezTo>
                <a:cubicBezTo>
                  <a:pt x="1423686" y="77165"/>
                  <a:pt x="1412541" y="71632"/>
                  <a:pt x="1400537" y="69449"/>
                </a:cubicBezTo>
                <a:lnTo>
                  <a:pt x="1273215" y="46299"/>
                </a:lnTo>
                <a:cubicBezTo>
                  <a:pt x="1253879" y="42673"/>
                  <a:pt x="1234774" y="37792"/>
                  <a:pt x="1215342" y="34724"/>
                </a:cubicBezTo>
                <a:cubicBezTo>
                  <a:pt x="1161446" y="26214"/>
                  <a:pt x="1107256" y="19669"/>
                  <a:pt x="1053296" y="11575"/>
                </a:cubicBezTo>
                <a:cubicBezTo>
                  <a:pt x="1030087" y="8094"/>
                  <a:pt x="1006997" y="3858"/>
                  <a:pt x="983848" y="0"/>
                </a:cubicBezTo>
                <a:cubicBezTo>
                  <a:pt x="875818" y="3858"/>
                  <a:pt x="767438" y="2074"/>
                  <a:pt x="659757" y="11575"/>
                </a:cubicBezTo>
                <a:cubicBezTo>
                  <a:pt x="640511" y="13273"/>
                  <a:pt x="565061" y="42838"/>
                  <a:pt x="544010" y="57874"/>
                </a:cubicBezTo>
                <a:cubicBezTo>
                  <a:pt x="530690" y="67388"/>
                  <a:pt x="522606" y="83084"/>
                  <a:pt x="509286" y="92598"/>
                </a:cubicBezTo>
                <a:cubicBezTo>
                  <a:pt x="479484" y="113885"/>
                  <a:pt x="425160" y="128356"/>
                  <a:pt x="393539" y="138897"/>
                </a:cubicBezTo>
                <a:cubicBezTo>
                  <a:pt x="377698" y="170580"/>
                  <a:pt x="369053" y="192653"/>
                  <a:pt x="347241" y="219919"/>
                </a:cubicBezTo>
                <a:cubicBezTo>
                  <a:pt x="340424" y="228441"/>
                  <a:pt x="331077" y="234685"/>
                  <a:pt x="324091" y="243069"/>
                </a:cubicBezTo>
                <a:cubicBezTo>
                  <a:pt x="311741" y="257889"/>
                  <a:pt x="300430" y="273564"/>
                  <a:pt x="289367" y="289368"/>
                </a:cubicBezTo>
                <a:cubicBezTo>
                  <a:pt x="224759" y="381665"/>
                  <a:pt x="268171" y="333713"/>
                  <a:pt x="208344" y="393540"/>
                </a:cubicBezTo>
                <a:cubicBezTo>
                  <a:pt x="204486" y="405115"/>
                  <a:pt x="202226" y="417351"/>
                  <a:pt x="196770" y="428264"/>
                </a:cubicBezTo>
                <a:cubicBezTo>
                  <a:pt x="188310" y="445184"/>
                  <a:pt x="146756" y="498807"/>
                  <a:pt x="138896" y="509287"/>
                </a:cubicBezTo>
                <a:cubicBezTo>
                  <a:pt x="135038" y="520862"/>
                  <a:pt x="134090" y="533859"/>
                  <a:pt x="127322" y="544011"/>
                </a:cubicBezTo>
                <a:cubicBezTo>
                  <a:pt x="118242" y="557631"/>
                  <a:pt x="99371" y="563833"/>
                  <a:pt x="92597" y="578735"/>
                </a:cubicBezTo>
                <a:cubicBezTo>
                  <a:pt x="79431" y="607699"/>
                  <a:pt x="87096" y="644860"/>
                  <a:pt x="69448" y="671332"/>
                </a:cubicBezTo>
                <a:lnTo>
                  <a:pt x="46299" y="706056"/>
                </a:lnTo>
                <a:cubicBezTo>
                  <a:pt x="42441" y="725347"/>
                  <a:pt x="39496" y="744844"/>
                  <a:pt x="34724" y="763930"/>
                </a:cubicBezTo>
                <a:cubicBezTo>
                  <a:pt x="31765" y="775767"/>
                  <a:pt x="26108" y="786817"/>
                  <a:pt x="23149" y="798654"/>
                </a:cubicBezTo>
                <a:lnTo>
                  <a:pt x="0" y="891251"/>
                </a:lnTo>
                <a:cubicBezTo>
                  <a:pt x="3858" y="1030147"/>
                  <a:pt x="6946" y="1169067"/>
                  <a:pt x="11575" y="1307940"/>
                </a:cubicBezTo>
                <a:cubicBezTo>
                  <a:pt x="14662" y="1400566"/>
                  <a:pt x="17707" y="1493214"/>
                  <a:pt x="23149" y="1585732"/>
                </a:cubicBezTo>
                <a:cubicBezTo>
                  <a:pt x="30288" y="1707095"/>
                  <a:pt x="32448" y="1673967"/>
                  <a:pt x="46299" y="1770927"/>
                </a:cubicBezTo>
                <a:cubicBezTo>
                  <a:pt x="50698" y="1801720"/>
                  <a:pt x="52309" y="1832920"/>
                  <a:pt x="57873" y="1863524"/>
                </a:cubicBezTo>
                <a:cubicBezTo>
                  <a:pt x="60810" y="1879677"/>
                  <a:pt x="90815" y="1952112"/>
                  <a:pt x="92597" y="1956122"/>
                </a:cubicBezTo>
                <a:cubicBezTo>
                  <a:pt x="99605" y="1971890"/>
                  <a:pt x="109688" y="1986265"/>
                  <a:pt x="115747" y="2002421"/>
                </a:cubicBezTo>
                <a:cubicBezTo>
                  <a:pt x="121333" y="2017316"/>
                  <a:pt x="120208" y="2034491"/>
                  <a:pt x="127322" y="2048719"/>
                </a:cubicBezTo>
                <a:cubicBezTo>
                  <a:pt x="132202" y="2058480"/>
                  <a:pt x="144418" y="2062789"/>
                  <a:pt x="150471" y="2071869"/>
                </a:cubicBezTo>
                <a:cubicBezTo>
                  <a:pt x="172769" y="2105316"/>
                  <a:pt x="185484" y="2164660"/>
                  <a:pt x="219919" y="2187616"/>
                </a:cubicBezTo>
                <a:cubicBezTo>
                  <a:pt x="269000" y="2220336"/>
                  <a:pt x="242201" y="2204544"/>
                  <a:pt x="300942" y="2233914"/>
                </a:cubicBezTo>
                <a:cubicBezTo>
                  <a:pt x="338127" y="2271101"/>
                  <a:pt x="309440" y="2250353"/>
                  <a:pt x="370390" y="2268638"/>
                </a:cubicBezTo>
                <a:cubicBezTo>
                  <a:pt x="393763" y="2275650"/>
                  <a:pt x="416689" y="2284071"/>
                  <a:pt x="439838" y="2291788"/>
                </a:cubicBezTo>
                <a:cubicBezTo>
                  <a:pt x="626467" y="2353998"/>
                  <a:pt x="484919" y="2314176"/>
                  <a:pt x="879676" y="2326512"/>
                </a:cubicBezTo>
                <a:cubicBezTo>
                  <a:pt x="1066274" y="2349838"/>
                  <a:pt x="876352" y="2328037"/>
                  <a:pt x="1157468" y="2349661"/>
                </a:cubicBezTo>
                <a:cubicBezTo>
                  <a:pt x="1301759" y="2360760"/>
                  <a:pt x="1255763" y="2364125"/>
                  <a:pt x="1412111" y="2372811"/>
                </a:cubicBezTo>
                <a:cubicBezTo>
                  <a:pt x="1504646" y="2377952"/>
                  <a:pt x="1597306" y="2380527"/>
                  <a:pt x="1689904" y="2384385"/>
                </a:cubicBezTo>
                <a:lnTo>
                  <a:pt x="2500132" y="2372811"/>
                </a:lnTo>
                <a:cubicBezTo>
                  <a:pt x="2977095" y="2361178"/>
                  <a:pt x="2483627" y="2372072"/>
                  <a:pt x="2685327" y="2349661"/>
                </a:cubicBezTo>
                <a:cubicBezTo>
                  <a:pt x="2739148" y="2343681"/>
                  <a:pt x="2793357" y="2341945"/>
                  <a:pt x="2847372" y="2338087"/>
                </a:cubicBezTo>
                <a:cubicBezTo>
                  <a:pt x="2874380" y="2334229"/>
                  <a:pt x="2901812" y="2332647"/>
                  <a:pt x="2928395" y="2326512"/>
                </a:cubicBezTo>
                <a:cubicBezTo>
                  <a:pt x="2952172" y="2321025"/>
                  <a:pt x="2973915" y="2308147"/>
                  <a:pt x="2997843" y="2303362"/>
                </a:cubicBezTo>
                <a:cubicBezTo>
                  <a:pt x="3043760" y="2294179"/>
                  <a:pt x="3106421" y="2282602"/>
                  <a:pt x="3148314" y="2268638"/>
                </a:cubicBezTo>
                <a:cubicBezTo>
                  <a:pt x="3171463" y="2260922"/>
                  <a:pt x="3194089" y="2251407"/>
                  <a:pt x="3217762" y="2245489"/>
                </a:cubicBezTo>
                <a:cubicBezTo>
                  <a:pt x="3362502" y="2209303"/>
                  <a:pt x="3182548" y="2255550"/>
                  <a:pt x="3298785" y="2222340"/>
                </a:cubicBezTo>
                <a:cubicBezTo>
                  <a:pt x="3314081" y="2217970"/>
                  <a:pt x="3329992" y="2215796"/>
                  <a:pt x="3345084" y="2210765"/>
                </a:cubicBezTo>
                <a:cubicBezTo>
                  <a:pt x="3412050" y="2188443"/>
                  <a:pt x="3408085" y="2184197"/>
                  <a:pt x="3472405" y="2141317"/>
                </a:cubicBezTo>
                <a:cubicBezTo>
                  <a:pt x="3483980" y="2133601"/>
                  <a:pt x="3493633" y="2121542"/>
                  <a:pt x="3507129" y="2118168"/>
                </a:cubicBezTo>
                <a:lnTo>
                  <a:pt x="3553428" y="2106593"/>
                </a:lnTo>
                <a:cubicBezTo>
                  <a:pt x="3568861" y="2091160"/>
                  <a:pt x="3582267" y="2073389"/>
                  <a:pt x="3599727" y="2060294"/>
                </a:cubicBezTo>
                <a:cubicBezTo>
                  <a:pt x="3654755" y="2019022"/>
                  <a:pt x="3632384" y="2039210"/>
                  <a:pt x="3669175" y="2002421"/>
                </a:cubicBezTo>
                <a:cubicBezTo>
                  <a:pt x="3696723" y="1919776"/>
                  <a:pt x="3678789" y="1953276"/>
                  <a:pt x="3715473" y="1898249"/>
                </a:cubicBezTo>
                <a:cubicBezTo>
                  <a:pt x="3711615" y="1805651"/>
                  <a:pt x="3710745" y="1712881"/>
                  <a:pt x="3703899" y="1620456"/>
                </a:cubicBezTo>
                <a:cubicBezTo>
                  <a:pt x="3702998" y="1608289"/>
                  <a:pt x="3695283" y="1597568"/>
                  <a:pt x="3692324" y="1585732"/>
                </a:cubicBezTo>
                <a:cubicBezTo>
                  <a:pt x="3687552" y="1566646"/>
                  <a:pt x="3686154" y="1546775"/>
                  <a:pt x="3680749" y="1527859"/>
                </a:cubicBezTo>
                <a:cubicBezTo>
                  <a:pt x="3670693" y="1492665"/>
                  <a:pt x="3654902" y="1459197"/>
                  <a:pt x="3646025" y="1423687"/>
                </a:cubicBezTo>
                <a:cubicBezTo>
                  <a:pt x="3639554" y="1397802"/>
                  <a:pt x="3622576" y="1324853"/>
                  <a:pt x="3611301" y="1307940"/>
                </a:cubicBezTo>
                <a:cubicBezTo>
                  <a:pt x="3558950" y="1229412"/>
                  <a:pt x="3584676" y="1258165"/>
                  <a:pt x="3541853" y="1215342"/>
                </a:cubicBezTo>
                <a:cubicBezTo>
                  <a:pt x="3537995" y="1203767"/>
                  <a:pt x="3537370" y="1190546"/>
                  <a:pt x="3530279" y="1180618"/>
                </a:cubicBezTo>
                <a:cubicBezTo>
                  <a:pt x="3530272" y="1180608"/>
                  <a:pt x="3472409" y="1122749"/>
                  <a:pt x="3460830" y="1111170"/>
                </a:cubicBezTo>
                <a:cubicBezTo>
                  <a:pt x="3449255" y="1099595"/>
                  <a:pt x="3440747" y="1083766"/>
                  <a:pt x="3426106" y="1076446"/>
                </a:cubicBezTo>
                <a:cubicBezTo>
                  <a:pt x="3410673" y="1068730"/>
                  <a:pt x="3394164" y="1062868"/>
                  <a:pt x="3379808" y="1053297"/>
                </a:cubicBezTo>
                <a:cubicBezTo>
                  <a:pt x="3370728" y="1047244"/>
                  <a:pt x="3365388" y="1036695"/>
                  <a:pt x="3356658" y="1030147"/>
                </a:cubicBezTo>
                <a:cubicBezTo>
                  <a:pt x="3334400" y="1013454"/>
                  <a:pt x="3306883" y="1003522"/>
                  <a:pt x="3287210" y="983849"/>
                </a:cubicBezTo>
                <a:cubicBezTo>
                  <a:pt x="3267919" y="964558"/>
                  <a:pt x="3252037" y="941108"/>
                  <a:pt x="3229337" y="925975"/>
                </a:cubicBezTo>
                <a:lnTo>
                  <a:pt x="3159889" y="879676"/>
                </a:lnTo>
                <a:cubicBezTo>
                  <a:pt x="3148314" y="871960"/>
                  <a:pt x="3137607" y="862748"/>
                  <a:pt x="3125165" y="856527"/>
                </a:cubicBezTo>
                <a:lnTo>
                  <a:pt x="3078866" y="833378"/>
                </a:lnTo>
                <a:cubicBezTo>
                  <a:pt x="2990571" y="745083"/>
                  <a:pt x="3093170" y="837330"/>
                  <a:pt x="3009418" y="787079"/>
                </a:cubicBezTo>
                <a:cubicBezTo>
                  <a:pt x="2935708" y="742854"/>
                  <a:pt x="3054159" y="780904"/>
                  <a:pt x="2939970" y="752355"/>
                </a:cubicBezTo>
                <a:cubicBezTo>
                  <a:pt x="2897766" y="710151"/>
                  <a:pt x="2938785" y="743230"/>
                  <a:pt x="2870522" y="717631"/>
                </a:cubicBezTo>
                <a:cubicBezTo>
                  <a:pt x="2854366" y="711572"/>
                  <a:pt x="2840244" y="700889"/>
                  <a:pt x="2824223" y="694481"/>
                </a:cubicBezTo>
                <a:cubicBezTo>
                  <a:pt x="2801567" y="685418"/>
                  <a:pt x="2754775" y="671332"/>
                  <a:pt x="2754775" y="671332"/>
                </a:cubicBezTo>
                <a:cubicBezTo>
                  <a:pt x="2709558" y="626117"/>
                  <a:pt x="2757004" y="666659"/>
                  <a:pt x="2696901" y="636608"/>
                </a:cubicBezTo>
                <a:cubicBezTo>
                  <a:pt x="2646107" y="611211"/>
                  <a:pt x="2676745" y="610598"/>
                  <a:pt x="2615879" y="590309"/>
                </a:cubicBezTo>
                <a:cubicBezTo>
                  <a:pt x="2597215" y="584088"/>
                  <a:pt x="2576985" y="583911"/>
                  <a:pt x="2558005" y="578735"/>
                </a:cubicBezTo>
                <a:cubicBezTo>
                  <a:pt x="2534463" y="572315"/>
                  <a:pt x="2511706" y="563301"/>
                  <a:pt x="2488557" y="555585"/>
                </a:cubicBezTo>
                <a:lnTo>
                  <a:pt x="2453833" y="544011"/>
                </a:lnTo>
                <a:cubicBezTo>
                  <a:pt x="2442258" y="536294"/>
                  <a:pt x="2431895" y="526341"/>
                  <a:pt x="2419109" y="520861"/>
                </a:cubicBezTo>
                <a:cubicBezTo>
                  <a:pt x="2264389" y="454553"/>
                  <a:pt x="2461979" y="554028"/>
                  <a:pt x="2338086" y="497712"/>
                </a:cubicBezTo>
                <a:cubicBezTo>
                  <a:pt x="2306670" y="483432"/>
                  <a:pt x="2278227" y="462326"/>
                  <a:pt x="2245489" y="451413"/>
                </a:cubicBezTo>
                <a:cubicBezTo>
                  <a:pt x="2233914" y="447555"/>
                  <a:pt x="2221678" y="445294"/>
                  <a:pt x="2210765" y="439838"/>
                </a:cubicBezTo>
                <a:cubicBezTo>
                  <a:pt x="2198323" y="433617"/>
                  <a:pt x="2188483" y="422910"/>
                  <a:pt x="2176041" y="416689"/>
                </a:cubicBezTo>
                <a:cubicBezTo>
                  <a:pt x="2165128" y="411233"/>
                  <a:pt x="2151982" y="411039"/>
                  <a:pt x="2141316" y="405114"/>
                </a:cubicBezTo>
                <a:cubicBezTo>
                  <a:pt x="2116995" y="391603"/>
                  <a:pt x="2098262" y="367614"/>
                  <a:pt x="2071868" y="358816"/>
                </a:cubicBezTo>
                <a:cubicBezTo>
                  <a:pt x="2060293" y="354958"/>
                  <a:pt x="2048057" y="352697"/>
                  <a:pt x="2037144" y="347241"/>
                </a:cubicBezTo>
                <a:cubicBezTo>
                  <a:pt x="2024702" y="341020"/>
                  <a:pt x="2014862" y="330313"/>
                  <a:pt x="2002420" y="324092"/>
                </a:cubicBezTo>
                <a:cubicBezTo>
                  <a:pt x="1985814" y="315789"/>
                  <a:pt x="1936233" y="304651"/>
                  <a:pt x="1921397" y="300942"/>
                </a:cubicBezTo>
                <a:cubicBezTo>
                  <a:pt x="1821883" y="234600"/>
                  <a:pt x="1947791" y="314139"/>
                  <a:pt x="1851949" y="266218"/>
                </a:cubicBezTo>
                <a:cubicBezTo>
                  <a:pt x="1839507" y="259997"/>
                  <a:pt x="1828088" y="251759"/>
                  <a:pt x="1817225" y="243069"/>
                </a:cubicBezTo>
                <a:cubicBezTo>
                  <a:pt x="1808704" y="236252"/>
                  <a:pt x="1817226" y="239210"/>
                  <a:pt x="1805651" y="231494"/>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76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060601" cy="5558184"/>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1066800" y="1671577"/>
            <a:ext cx="1565700" cy="830997"/>
          </a:xfrm>
          <a:prstGeom prst="rect">
            <a:avLst/>
          </a:prstGeom>
          <a:noFill/>
        </p:spPr>
        <p:txBody>
          <a:bodyPr wrap="square" rtlCol="0">
            <a:spAutoFit/>
          </a:bodyPr>
          <a:lstStyle/>
          <a:p>
            <a:r>
              <a:rPr lang="en-US" sz="2400" b="1" dirty="0"/>
              <a:t>true vocal fold</a:t>
            </a:r>
          </a:p>
        </p:txBody>
      </p:sp>
      <p:sp>
        <p:nvSpPr>
          <p:cNvPr id="4" name="Freeform 3"/>
          <p:cNvSpPr/>
          <p:nvPr/>
        </p:nvSpPr>
        <p:spPr>
          <a:xfrm>
            <a:off x="4027990" y="1898248"/>
            <a:ext cx="2720051" cy="2592729"/>
          </a:xfrm>
          <a:custGeom>
            <a:avLst/>
            <a:gdLst>
              <a:gd name="connsiteX0" fmla="*/ 2187615 w 2720051"/>
              <a:gd name="connsiteY0" fmla="*/ 34724 h 2592729"/>
              <a:gd name="connsiteX1" fmla="*/ 2083443 w 2720051"/>
              <a:gd name="connsiteY1" fmla="*/ 46299 h 2592729"/>
              <a:gd name="connsiteX2" fmla="*/ 1932972 w 2720051"/>
              <a:gd name="connsiteY2" fmla="*/ 92598 h 2592729"/>
              <a:gd name="connsiteX3" fmla="*/ 1724628 w 2720051"/>
              <a:gd name="connsiteY3" fmla="*/ 127322 h 2592729"/>
              <a:gd name="connsiteX4" fmla="*/ 1689904 w 2720051"/>
              <a:gd name="connsiteY4" fmla="*/ 138896 h 2592729"/>
              <a:gd name="connsiteX5" fmla="*/ 1632030 w 2720051"/>
              <a:gd name="connsiteY5" fmla="*/ 162046 h 2592729"/>
              <a:gd name="connsiteX6" fmla="*/ 1551007 w 2720051"/>
              <a:gd name="connsiteY6" fmla="*/ 185195 h 2592729"/>
              <a:gd name="connsiteX7" fmla="*/ 1481559 w 2720051"/>
              <a:gd name="connsiteY7" fmla="*/ 208344 h 2592729"/>
              <a:gd name="connsiteX8" fmla="*/ 1423686 w 2720051"/>
              <a:gd name="connsiteY8" fmla="*/ 219919 h 2592729"/>
              <a:gd name="connsiteX9" fmla="*/ 1354238 w 2720051"/>
              <a:gd name="connsiteY9" fmla="*/ 243068 h 2592729"/>
              <a:gd name="connsiteX10" fmla="*/ 1296364 w 2720051"/>
              <a:gd name="connsiteY10" fmla="*/ 266218 h 2592729"/>
              <a:gd name="connsiteX11" fmla="*/ 1064871 w 2720051"/>
              <a:gd name="connsiteY11" fmla="*/ 324091 h 2592729"/>
              <a:gd name="connsiteX12" fmla="*/ 1030147 w 2720051"/>
              <a:gd name="connsiteY12" fmla="*/ 335666 h 2592729"/>
              <a:gd name="connsiteX13" fmla="*/ 983848 w 2720051"/>
              <a:gd name="connsiteY13" fmla="*/ 347241 h 2592729"/>
              <a:gd name="connsiteX14" fmla="*/ 937549 w 2720051"/>
              <a:gd name="connsiteY14" fmla="*/ 370390 h 2592729"/>
              <a:gd name="connsiteX15" fmla="*/ 775504 w 2720051"/>
              <a:gd name="connsiteY15" fmla="*/ 428263 h 2592729"/>
              <a:gd name="connsiteX16" fmla="*/ 648182 w 2720051"/>
              <a:gd name="connsiteY16" fmla="*/ 497711 h 2592729"/>
              <a:gd name="connsiteX17" fmla="*/ 601883 w 2720051"/>
              <a:gd name="connsiteY17" fmla="*/ 532436 h 2592729"/>
              <a:gd name="connsiteX18" fmla="*/ 567159 w 2720051"/>
              <a:gd name="connsiteY18" fmla="*/ 555585 h 2592729"/>
              <a:gd name="connsiteX19" fmla="*/ 416688 w 2720051"/>
              <a:gd name="connsiteY19" fmla="*/ 671332 h 2592729"/>
              <a:gd name="connsiteX20" fmla="*/ 289367 w 2720051"/>
              <a:gd name="connsiteY20" fmla="*/ 787079 h 2592729"/>
              <a:gd name="connsiteX21" fmla="*/ 208344 w 2720051"/>
              <a:gd name="connsiteY21" fmla="*/ 879676 h 2592729"/>
              <a:gd name="connsiteX22" fmla="*/ 185195 w 2720051"/>
              <a:gd name="connsiteY22" fmla="*/ 925975 h 2592729"/>
              <a:gd name="connsiteX23" fmla="*/ 162045 w 2720051"/>
              <a:gd name="connsiteY23" fmla="*/ 960699 h 2592729"/>
              <a:gd name="connsiteX24" fmla="*/ 138896 w 2720051"/>
              <a:gd name="connsiteY24" fmla="*/ 1018572 h 2592729"/>
              <a:gd name="connsiteX25" fmla="*/ 115747 w 2720051"/>
              <a:gd name="connsiteY25" fmla="*/ 1053296 h 2592729"/>
              <a:gd name="connsiteX26" fmla="*/ 92597 w 2720051"/>
              <a:gd name="connsiteY26" fmla="*/ 1122744 h 2592729"/>
              <a:gd name="connsiteX27" fmla="*/ 57873 w 2720051"/>
              <a:gd name="connsiteY27" fmla="*/ 1238491 h 2592729"/>
              <a:gd name="connsiteX28" fmla="*/ 34724 w 2720051"/>
              <a:gd name="connsiteY28" fmla="*/ 1365813 h 2592729"/>
              <a:gd name="connsiteX29" fmla="*/ 23149 w 2720051"/>
              <a:gd name="connsiteY29" fmla="*/ 1400537 h 2592729"/>
              <a:gd name="connsiteX30" fmla="*/ 11575 w 2720051"/>
              <a:gd name="connsiteY30" fmla="*/ 1504709 h 2592729"/>
              <a:gd name="connsiteX31" fmla="*/ 0 w 2720051"/>
              <a:gd name="connsiteY31" fmla="*/ 1585732 h 2592729"/>
              <a:gd name="connsiteX32" fmla="*/ 11575 w 2720051"/>
              <a:gd name="connsiteY32" fmla="*/ 1724628 h 2592729"/>
              <a:gd name="connsiteX33" fmla="*/ 34724 w 2720051"/>
              <a:gd name="connsiteY33" fmla="*/ 1805651 h 2592729"/>
              <a:gd name="connsiteX34" fmla="*/ 46299 w 2720051"/>
              <a:gd name="connsiteY34" fmla="*/ 1898248 h 2592729"/>
              <a:gd name="connsiteX35" fmla="*/ 57873 w 2720051"/>
              <a:gd name="connsiteY35" fmla="*/ 1932972 h 2592729"/>
              <a:gd name="connsiteX36" fmla="*/ 69448 w 2720051"/>
              <a:gd name="connsiteY36" fmla="*/ 1990846 h 2592729"/>
              <a:gd name="connsiteX37" fmla="*/ 92597 w 2720051"/>
              <a:gd name="connsiteY37" fmla="*/ 2083443 h 2592729"/>
              <a:gd name="connsiteX38" fmla="*/ 104172 w 2720051"/>
              <a:gd name="connsiteY38" fmla="*/ 2118167 h 2592729"/>
              <a:gd name="connsiteX39" fmla="*/ 127321 w 2720051"/>
              <a:gd name="connsiteY39" fmla="*/ 2152891 h 2592729"/>
              <a:gd name="connsiteX40" fmla="*/ 162045 w 2720051"/>
              <a:gd name="connsiteY40" fmla="*/ 2233914 h 2592729"/>
              <a:gd name="connsiteX41" fmla="*/ 185195 w 2720051"/>
              <a:gd name="connsiteY41" fmla="*/ 2257063 h 2592729"/>
              <a:gd name="connsiteX42" fmla="*/ 231494 w 2720051"/>
              <a:gd name="connsiteY42" fmla="*/ 2361236 h 2592729"/>
              <a:gd name="connsiteX43" fmla="*/ 254643 w 2720051"/>
              <a:gd name="connsiteY43" fmla="*/ 2430684 h 2592729"/>
              <a:gd name="connsiteX44" fmla="*/ 289367 w 2720051"/>
              <a:gd name="connsiteY44" fmla="*/ 2465408 h 2592729"/>
              <a:gd name="connsiteX45" fmla="*/ 335666 w 2720051"/>
              <a:gd name="connsiteY45" fmla="*/ 2523281 h 2592729"/>
              <a:gd name="connsiteX46" fmla="*/ 405114 w 2720051"/>
              <a:gd name="connsiteY46" fmla="*/ 2558005 h 2592729"/>
              <a:gd name="connsiteX47" fmla="*/ 486137 w 2720051"/>
              <a:gd name="connsiteY47" fmla="*/ 2592729 h 2592729"/>
              <a:gd name="connsiteX48" fmla="*/ 740780 w 2720051"/>
              <a:gd name="connsiteY48" fmla="*/ 2581155 h 2592729"/>
              <a:gd name="connsiteX49" fmla="*/ 810228 w 2720051"/>
              <a:gd name="connsiteY49" fmla="*/ 2569580 h 2592729"/>
              <a:gd name="connsiteX50" fmla="*/ 995423 w 2720051"/>
              <a:gd name="connsiteY50" fmla="*/ 2558005 h 2592729"/>
              <a:gd name="connsiteX51" fmla="*/ 1064871 w 2720051"/>
              <a:gd name="connsiteY51" fmla="*/ 2534856 h 2592729"/>
              <a:gd name="connsiteX52" fmla="*/ 1226916 w 2720051"/>
              <a:gd name="connsiteY52" fmla="*/ 2488557 h 2592729"/>
              <a:gd name="connsiteX53" fmla="*/ 1296364 w 2720051"/>
              <a:gd name="connsiteY53" fmla="*/ 2453833 h 2592729"/>
              <a:gd name="connsiteX54" fmla="*/ 1365813 w 2720051"/>
              <a:gd name="connsiteY54" fmla="*/ 2430684 h 2592729"/>
              <a:gd name="connsiteX55" fmla="*/ 1400537 w 2720051"/>
              <a:gd name="connsiteY55" fmla="*/ 2419109 h 2592729"/>
              <a:gd name="connsiteX56" fmla="*/ 1435261 w 2720051"/>
              <a:gd name="connsiteY56" fmla="*/ 2395960 h 2592729"/>
              <a:gd name="connsiteX57" fmla="*/ 1504709 w 2720051"/>
              <a:gd name="connsiteY57" fmla="*/ 2338086 h 2592729"/>
              <a:gd name="connsiteX58" fmla="*/ 1551007 w 2720051"/>
              <a:gd name="connsiteY58" fmla="*/ 2314937 h 2592729"/>
              <a:gd name="connsiteX59" fmla="*/ 1608881 w 2720051"/>
              <a:gd name="connsiteY59" fmla="*/ 2280213 h 2592729"/>
              <a:gd name="connsiteX60" fmla="*/ 1643605 w 2720051"/>
              <a:gd name="connsiteY60" fmla="*/ 2245489 h 2592729"/>
              <a:gd name="connsiteX61" fmla="*/ 1689904 w 2720051"/>
              <a:gd name="connsiteY61" fmla="*/ 2210765 h 2592729"/>
              <a:gd name="connsiteX62" fmla="*/ 1724628 w 2720051"/>
              <a:gd name="connsiteY62" fmla="*/ 2187615 h 2592729"/>
              <a:gd name="connsiteX63" fmla="*/ 1759352 w 2720051"/>
              <a:gd name="connsiteY63" fmla="*/ 2152891 h 2592729"/>
              <a:gd name="connsiteX64" fmla="*/ 1851949 w 2720051"/>
              <a:gd name="connsiteY64" fmla="*/ 2083443 h 2592729"/>
              <a:gd name="connsiteX65" fmla="*/ 1886673 w 2720051"/>
              <a:gd name="connsiteY65" fmla="*/ 2060294 h 2592729"/>
              <a:gd name="connsiteX66" fmla="*/ 2025569 w 2720051"/>
              <a:gd name="connsiteY66" fmla="*/ 1932972 h 2592729"/>
              <a:gd name="connsiteX67" fmla="*/ 2083443 w 2720051"/>
              <a:gd name="connsiteY67" fmla="*/ 1875099 h 2592729"/>
              <a:gd name="connsiteX68" fmla="*/ 2129742 w 2720051"/>
              <a:gd name="connsiteY68" fmla="*/ 1828800 h 2592729"/>
              <a:gd name="connsiteX69" fmla="*/ 2210764 w 2720051"/>
              <a:gd name="connsiteY69" fmla="*/ 1770927 h 2592729"/>
              <a:gd name="connsiteX70" fmla="*/ 2268638 w 2720051"/>
              <a:gd name="connsiteY70" fmla="*/ 1701479 h 2592729"/>
              <a:gd name="connsiteX71" fmla="*/ 2303362 w 2720051"/>
              <a:gd name="connsiteY71" fmla="*/ 1678329 h 2592729"/>
              <a:gd name="connsiteX72" fmla="*/ 2361235 w 2720051"/>
              <a:gd name="connsiteY72" fmla="*/ 1597306 h 2592729"/>
              <a:gd name="connsiteX73" fmla="*/ 2384385 w 2720051"/>
              <a:gd name="connsiteY73" fmla="*/ 1574157 h 2592729"/>
              <a:gd name="connsiteX74" fmla="*/ 2442258 w 2720051"/>
              <a:gd name="connsiteY74" fmla="*/ 1504709 h 2592729"/>
              <a:gd name="connsiteX75" fmla="*/ 2476982 w 2720051"/>
              <a:gd name="connsiteY75" fmla="*/ 1435261 h 2592729"/>
              <a:gd name="connsiteX76" fmla="*/ 2500132 w 2720051"/>
              <a:gd name="connsiteY76" fmla="*/ 1400537 h 2592729"/>
              <a:gd name="connsiteX77" fmla="*/ 2558005 w 2720051"/>
              <a:gd name="connsiteY77" fmla="*/ 1273215 h 2592729"/>
              <a:gd name="connsiteX78" fmla="*/ 2581154 w 2720051"/>
              <a:gd name="connsiteY78" fmla="*/ 1203767 h 2592729"/>
              <a:gd name="connsiteX79" fmla="*/ 2592729 w 2720051"/>
              <a:gd name="connsiteY79" fmla="*/ 1169043 h 2592729"/>
              <a:gd name="connsiteX80" fmla="*/ 2615878 w 2720051"/>
              <a:gd name="connsiteY80" fmla="*/ 1134319 h 2592729"/>
              <a:gd name="connsiteX81" fmla="*/ 2639028 w 2720051"/>
              <a:gd name="connsiteY81" fmla="*/ 1041722 h 2592729"/>
              <a:gd name="connsiteX82" fmla="*/ 2662177 w 2720051"/>
              <a:gd name="connsiteY82" fmla="*/ 983848 h 2592729"/>
              <a:gd name="connsiteX83" fmla="*/ 2673752 w 2720051"/>
              <a:gd name="connsiteY83" fmla="*/ 914400 h 2592729"/>
              <a:gd name="connsiteX84" fmla="*/ 2696901 w 2720051"/>
              <a:gd name="connsiteY84" fmla="*/ 844952 h 2592729"/>
              <a:gd name="connsiteX85" fmla="*/ 2708476 w 2720051"/>
              <a:gd name="connsiteY85" fmla="*/ 740780 h 2592729"/>
              <a:gd name="connsiteX86" fmla="*/ 2720051 w 2720051"/>
              <a:gd name="connsiteY86" fmla="*/ 671332 h 2592729"/>
              <a:gd name="connsiteX87" fmla="*/ 2708476 w 2720051"/>
              <a:gd name="connsiteY87" fmla="*/ 254643 h 2592729"/>
              <a:gd name="connsiteX88" fmla="*/ 2673752 w 2720051"/>
              <a:gd name="connsiteY88" fmla="*/ 173620 h 2592729"/>
              <a:gd name="connsiteX89" fmla="*/ 2650602 w 2720051"/>
              <a:gd name="connsiteY89" fmla="*/ 150471 h 2592729"/>
              <a:gd name="connsiteX90" fmla="*/ 2604304 w 2720051"/>
              <a:gd name="connsiteY90" fmla="*/ 104172 h 2592729"/>
              <a:gd name="connsiteX91" fmla="*/ 2581154 w 2720051"/>
              <a:gd name="connsiteY91" fmla="*/ 81023 h 2592729"/>
              <a:gd name="connsiteX92" fmla="*/ 2546430 w 2720051"/>
              <a:gd name="connsiteY92" fmla="*/ 57874 h 2592729"/>
              <a:gd name="connsiteX93" fmla="*/ 2523281 w 2720051"/>
              <a:gd name="connsiteY93" fmla="*/ 34724 h 2592729"/>
              <a:gd name="connsiteX94" fmla="*/ 2430683 w 2720051"/>
              <a:gd name="connsiteY94" fmla="*/ 11575 h 2592729"/>
              <a:gd name="connsiteX95" fmla="*/ 2395959 w 2720051"/>
              <a:gd name="connsiteY95" fmla="*/ 0 h 2592729"/>
              <a:gd name="connsiteX96" fmla="*/ 2187615 w 2720051"/>
              <a:gd name="connsiteY96" fmla="*/ 34724 h 259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20051" h="2592729">
                <a:moveTo>
                  <a:pt x="2187615" y="34724"/>
                </a:moveTo>
                <a:cubicBezTo>
                  <a:pt x="2135529" y="42441"/>
                  <a:pt x="2117549" y="38720"/>
                  <a:pt x="2083443" y="46299"/>
                </a:cubicBezTo>
                <a:cubicBezTo>
                  <a:pt x="2008025" y="63059"/>
                  <a:pt x="1995724" y="82139"/>
                  <a:pt x="1932972" y="92598"/>
                </a:cubicBezTo>
                <a:cubicBezTo>
                  <a:pt x="1860903" y="104609"/>
                  <a:pt x="1795524" y="103691"/>
                  <a:pt x="1724628" y="127322"/>
                </a:cubicBezTo>
                <a:cubicBezTo>
                  <a:pt x="1713053" y="131180"/>
                  <a:pt x="1701328" y="134612"/>
                  <a:pt x="1689904" y="138896"/>
                </a:cubicBezTo>
                <a:cubicBezTo>
                  <a:pt x="1670449" y="146191"/>
                  <a:pt x="1651741" y="155476"/>
                  <a:pt x="1632030" y="162046"/>
                </a:cubicBezTo>
                <a:cubicBezTo>
                  <a:pt x="1605383" y="170928"/>
                  <a:pt x="1577853" y="176935"/>
                  <a:pt x="1551007" y="185195"/>
                </a:cubicBezTo>
                <a:cubicBezTo>
                  <a:pt x="1527685" y="192371"/>
                  <a:pt x="1505101" y="201924"/>
                  <a:pt x="1481559" y="208344"/>
                </a:cubicBezTo>
                <a:cubicBezTo>
                  <a:pt x="1462579" y="213520"/>
                  <a:pt x="1442666" y="214743"/>
                  <a:pt x="1423686" y="219919"/>
                </a:cubicBezTo>
                <a:cubicBezTo>
                  <a:pt x="1400144" y="226339"/>
                  <a:pt x="1377170" y="234729"/>
                  <a:pt x="1354238" y="243068"/>
                </a:cubicBezTo>
                <a:cubicBezTo>
                  <a:pt x="1334711" y="250169"/>
                  <a:pt x="1316372" y="260616"/>
                  <a:pt x="1296364" y="266218"/>
                </a:cubicBezTo>
                <a:cubicBezTo>
                  <a:pt x="1219771" y="287664"/>
                  <a:pt x="1141834" y="304014"/>
                  <a:pt x="1064871" y="324091"/>
                </a:cubicBezTo>
                <a:cubicBezTo>
                  <a:pt x="1053065" y="327171"/>
                  <a:pt x="1041878" y="332314"/>
                  <a:pt x="1030147" y="335666"/>
                </a:cubicBezTo>
                <a:cubicBezTo>
                  <a:pt x="1014851" y="340036"/>
                  <a:pt x="998743" y="341655"/>
                  <a:pt x="983848" y="347241"/>
                </a:cubicBezTo>
                <a:cubicBezTo>
                  <a:pt x="967692" y="353299"/>
                  <a:pt x="953653" y="364196"/>
                  <a:pt x="937549" y="370390"/>
                </a:cubicBezTo>
                <a:cubicBezTo>
                  <a:pt x="827715" y="412634"/>
                  <a:pt x="859387" y="390982"/>
                  <a:pt x="775504" y="428263"/>
                </a:cubicBezTo>
                <a:cubicBezTo>
                  <a:pt x="740864" y="443659"/>
                  <a:pt x="673012" y="481910"/>
                  <a:pt x="648182" y="497711"/>
                </a:cubicBezTo>
                <a:cubicBezTo>
                  <a:pt x="631907" y="508068"/>
                  <a:pt x="617581" y="521223"/>
                  <a:pt x="601883" y="532436"/>
                </a:cubicBezTo>
                <a:cubicBezTo>
                  <a:pt x="590563" y="540522"/>
                  <a:pt x="577452" y="546227"/>
                  <a:pt x="567159" y="555585"/>
                </a:cubicBezTo>
                <a:cubicBezTo>
                  <a:pt x="440710" y="670538"/>
                  <a:pt x="524210" y="628322"/>
                  <a:pt x="416688" y="671332"/>
                </a:cubicBezTo>
                <a:cubicBezTo>
                  <a:pt x="326272" y="746678"/>
                  <a:pt x="368556" y="707890"/>
                  <a:pt x="289367" y="787079"/>
                </a:cubicBezTo>
                <a:cubicBezTo>
                  <a:pt x="253470" y="822976"/>
                  <a:pt x="234912" y="837167"/>
                  <a:pt x="208344" y="879676"/>
                </a:cubicBezTo>
                <a:cubicBezTo>
                  <a:pt x="199199" y="894308"/>
                  <a:pt x="193756" y="910994"/>
                  <a:pt x="185195" y="925975"/>
                </a:cubicBezTo>
                <a:cubicBezTo>
                  <a:pt x="178293" y="938053"/>
                  <a:pt x="168266" y="948257"/>
                  <a:pt x="162045" y="960699"/>
                </a:cubicBezTo>
                <a:cubicBezTo>
                  <a:pt x="152753" y="979282"/>
                  <a:pt x="148188" y="999988"/>
                  <a:pt x="138896" y="1018572"/>
                </a:cubicBezTo>
                <a:cubicBezTo>
                  <a:pt x="132675" y="1031014"/>
                  <a:pt x="121397" y="1040584"/>
                  <a:pt x="115747" y="1053296"/>
                </a:cubicBezTo>
                <a:cubicBezTo>
                  <a:pt x="105837" y="1075594"/>
                  <a:pt x="92597" y="1122744"/>
                  <a:pt x="92597" y="1122744"/>
                </a:cubicBezTo>
                <a:cubicBezTo>
                  <a:pt x="65649" y="1311391"/>
                  <a:pt x="102993" y="1133211"/>
                  <a:pt x="57873" y="1238491"/>
                </a:cubicBezTo>
                <a:cubicBezTo>
                  <a:pt x="45008" y="1268510"/>
                  <a:pt x="39416" y="1342354"/>
                  <a:pt x="34724" y="1365813"/>
                </a:cubicBezTo>
                <a:cubicBezTo>
                  <a:pt x="32331" y="1377777"/>
                  <a:pt x="27007" y="1388962"/>
                  <a:pt x="23149" y="1400537"/>
                </a:cubicBezTo>
                <a:cubicBezTo>
                  <a:pt x="19291" y="1435261"/>
                  <a:pt x="15908" y="1470041"/>
                  <a:pt x="11575" y="1504709"/>
                </a:cubicBezTo>
                <a:cubicBezTo>
                  <a:pt x="8191" y="1531780"/>
                  <a:pt x="0" y="1558450"/>
                  <a:pt x="0" y="1585732"/>
                </a:cubicBezTo>
                <a:cubicBezTo>
                  <a:pt x="0" y="1632191"/>
                  <a:pt x="5813" y="1678528"/>
                  <a:pt x="11575" y="1724628"/>
                </a:cubicBezTo>
                <a:cubicBezTo>
                  <a:pt x="14482" y="1747888"/>
                  <a:pt x="27035" y="1782584"/>
                  <a:pt x="34724" y="1805651"/>
                </a:cubicBezTo>
                <a:cubicBezTo>
                  <a:pt x="38582" y="1836517"/>
                  <a:pt x="40735" y="1867644"/>
                  <a:pt x="46299" y="1898248"/>
                </a:cubicBezTo>
                <a:cubicBezTo>
                  <a:pt x="48482" y="1910252"/>
                  <a:pt x="54914" y="1921136"/>
                  <a:pt x="57873" y="1932972"/>
                </a:cubicBezTo>
                <a:cubicBezTo>
                  <a:pt x="62644" y="1952058"/>
                  <a:pt x="65024" y="1971676"/>
                  <a:pt x="69448" y="1990846"/>
                </a:cubicBezTo>
                <a:cubicBezTo>
                  <a:pt x="76602" y="2021847"/>
                  <a:pt x="82536" y="2053260"/>
                  <a:pt x="92597" y="2083443"/>
                </a:cubicBezTo>
                <a:cubicBezTo>
                  <a:pt x="96455" y="2095018"/>
                  <a:pt x="98716" y="2107254"/>
                  <a:pt x="104172" y="2118167"/>
                </a:cubicBezTo>
                <a:cubicBezTo>
                  <a:pt x="110393" y="2130609"/>
                  <a:pt x="121100" y="2140449"/>
                  <a:pt x="127321" y="2152891"/>
                </a:cubicBezTo>
                <a:cubicBezTo>
                  <a:pt x="158183" y="2214615"/>
                  <a:pt x="113880" y="2161667"/>
                  <a:pt x="162045" y="2233914"/>
                </a:cubicBezTo>
                <a:cubicBezTo>
                  <a:pt x="168098" y="2242994"/>
                  <a:pt x="177478" y="2249347"/>
                  <a:pt x="185195" y="2257063"/>
                </a:cubicBezTo>
                <a:cubicBezTo>
                  <a:pt x="212743" y="2339709"/>
                  <a:pt x="194808" y="2306208"/>
                  <a:pt x="231494" y="2361236"/>
                </a:cubicBezTo>
                <a:cubicBezTo>
                  <a:pt x="239210" y="2384385"/>
                  <a:pt x="242793" y="2409353"/>
                  <a:pt x="254643" y="2430684"/>
                </a:cubicBezTo>
                <a:cubicBezTo>
                  <a:pt x="262592" y="2444993"/>
                  <a:pt x="278888" y="2452833"/>
                  <a:pt x="289367" y="2465408"/>
                </a:cubicBezTo>
                <a:cubicBezTo>
                  <a:pt x="319450" y="2501507"/>
                  <a:pt x="301989" y="2496340"/>
                  <a:pt x="335666" y="2523281"/>
                </a:cubicBezTo>
                <a:cubicBezTo>
                  <a:pt x="390955" y="2567511"/>
                  <a:pt x="348060" y="2529477"/>
                  <a:pt x="405114" y="2558005"/>
                </a:cubicBezTo>
                <a:cubicBezTo>
                  <a:pt x="485044" y="2597971"/>
                  <a:pt x="389783" y="2568642"/>
                  <a:pt x="486137" y="2592729"/>
                </a:cubicBezTo>
                <a:cubicBezTo>
                  <a:pt x="571018" y="2588871"/>
                  <a:pt x="656027" y="2587209"/>
                  <a:pt x="740780" y="2581155"/>
                </a:cubicBezTo>
                <a:cubicBezTo>
                  <a:pt x="764189" y="2579483"/>
                  <a:pt x="786856" y="2571705"/>
                  <a:pt x="810228" y="2569580"/>
                </a:cubicBezTo>
                <a:cubicBezTo>
                  <a:pt x="871826" y="2563980"/>
                  <a:pt x="933691" y="2561863"/>
                  <a:pt x="995423" y="2558005"/>
                </a:cubicBezTo>
                <a:cubicBezTo>
                  <a:pt x="1018572" y="2550289"/>
                  <a:pt x="1041198" y="2540774"/>
                  <a:pt x="1064871" y="2534856"/>
                </a:cubicBezTo>
                <a:cubicBezTo>
                  <a:pt x="1094534" y="2527440"/>
                  <a:pt x="1193710" y="2505160"/>
                  <a:pt x="1226916" y="2488557"/>
                </a:cubicBezTo>
                <a:cubicBezTo>
                  <a:pt x="1250065" y="2476982"/>
                  <a:pt x="1272473" y="2463787"/>
                  <a:pt x="1296364" y="2453833"/>
                </a:cubicBezTo>
                <a:cubicBezTo>
                  <a:pt x="1318889" y="2444448"/>
                  <a:pt x="1342663" y="2438400"/>
                  <a:pt x="1365813" y="2430684"/>
                </a:cubicBezTo>
                <a:cubicBezTo>
                  <a:pt x="1377388" y="2426826"/>
                  <a:pt x="1390385" y="2425877"/>
                  <a:pt x="1400537" y="2419109"/>
                </a:cubicBezTo>
                <a:cubicBezTo>
                  <a:pt x="1412112" y="2411393"/>
                  <a:pt x="1424398" y="2404650"/>
                  <a:pt x="1435261" y="2395960"/>
                </a:cubicBezTo>
                <a:cubicBezTo>
                  <a:pt x="1491867" y="2350675"/>
                  <a:pt x="1414649" y="2394373"/>
                  <a:pt x="1504709" y="2338086"/>
                </a:cubicBezTo>
                <a:cubicBezTo>
                  <a:pt x="1519341" y="2328941"/>
                  <a:pt x="1536651" y="2324508"/>
                  <a:pt x="1551007" y="2314937"/>
                </a:cubicBezTo>
                <a:cubicBezTo>
                  <a:pt x="1614559" y="2272569"/>
                  <a:pt x="1528280" y="2307078"/>
                  <a:pt x="1608881" y="2280213"/>
                </a:cubicBezTo>
                <a:cubicBezTo>
                  <a:pt x="1620456" y="2268638"/>
                  <a:pt x="1631177" y="2256142"/>
                  <a:pt x="1643605" y="2245489"/>
                </a:cubicBezTo>
                <a:cubicBezTo>
                  <a:pt x="1658252" y="2232934"/>
                  <a:pt x="1674206" y="2221978"/>
                  <a:pt x="1689904" y="2210765"/>
                </a:cubicBezTo>
                <a:cubicBezTo>
                  <a:pt x="1701224" y="2202679"/>
                  <a:pt x="1713941" y="2196521"/>
                  <a:pt x="1724628" y="2187615"/>
                </a:cubicBezTo>
                <a:cubicBezTo>
                  <a:pt x="1737203" y="2177136"/>
                  <a:pt x="1746683" y="2163257"/>
                  <a:pt x="1759352" y="2152891"/>
                </a:cubicBezTo>
                <a:cubicBezTo>
                  <a:pt x="1789213" y="2128459"/>
                  <a:pt x="1819847" y="2104844"/>
                  <a:pt x="1851949" y="2083443"/>
                </a:cubicBezTo>
                <a:cubicBezTo>
                  <a:pt x="1863524" y="2075727"/>
                  <a:pt x="1876418" y="2069694"/>
                  <a:pt x="1886673" y="2060294"/>
                </a:cubicBezTo>
                <a:cubicBezTo>
                  <a:pt x="2038689" y="1920946"/>
                  <a:pt x="1939219" y="1990540"/>
                  <a:pt x="2025569" y="1932972"/>
                </a:cubicBezTo>
                <a:cubicBezTo>
                  <a:pt x="2070155" y="1866095"/>
                  <a:pt x="2023425" y="1926543"/>
                  <a:pt x="2083443" y="1875099"/>
                </a:cubicBezTo>
                <a:cubicBezTo>
                  <a:pt x="2100014" y="1860895"/>
                  <a:pt x="2111582" y="1840907"/>
                  <a:pt x="2129742" y="1828800"/>
                </a:cubicBezTo>
                <a:cubicBezTo>
                  <a:pt x="2157226" y="1810477"/>
                  <a:pt x="2185636" y="1792466"/>
                  <a:pt x="2210764" y="1770927"/>
                </a:cubicBezTo>
                <a:cubicBezTo>
                  <a:pt x="2343496" y="1657156"/>
                  <a:pt x="2161476" y="1808641"/>
                  <a:pt x="2268638" y="1701479"/>
                </a:cubicBezTo>
                <a:cubicBezTo>
                  <a:pt x="2278475" y="1691642"/>
                  <a:pt x="2293525" y="1688166"/>
                  <a:pt x="2303362" y="1678329"/>
                </a:cubicBezTo>
                <a:cubicBezTo>
                  <a:pt x="2335953" y="1645737"/>
                  <a:pt x="2334942" y="1630172"/>
                  <a:pt x="2361235" y="1597306"/>
                </a:cubicBezTo>
                <a:cubicBezTo>
                  <a:pt x="2368052" y="1588785"/>
                  <a:pt x="2376668" y="1581873"/>
                  <a:pt x="2384385" y="1574157"/>
                </a:cubicBezTo>
                <a:cubicBezTo>
                  <a:pt x="2406491" y="1507836"/>
                  <a:pt x="2379191" y="1567776"/>
                  <a:pt x="2442258" y="1504709"/>
                </a:cubicBezTo>
                <a:cubicBezTo>
                  <a:pt x="2475429" y="1471538"/>
                  <a:pt x="2458154" y="1472916"/>
                  <a:pt x="2476982" y="1435261"/>
                </a:cubicBezTo>
                <a:cubicBezTo>
                  <a:pt x="2483203" y="1422819"/>
                  <a:pt x="2492415" y="1412112"/>
                  <a:pt x="2500132" y="1400537"/>
                </a:cubicBezTo>
                <a:cubicBezTo>
                  <a:pt x="2525548" y="1298867"/>
                  <a:pt x="2491499" y="1417313"/>
                  <a:pt x="2558005" y="1273215"/>
                </a:cubicBezTo>
                <a:cubicBezTo>
                  <a:pt x="2568231" y="1251059"/>
                  <a:pt x="2573438" y="1226916"/>
                  <a:pt x="2581154" y="1203767"/>
                </a:cubicBezTo>
                <a:cubicBezTo>
                  <a:pt x="2585012" y="1192192"/>
                  <a:pt x="2585961" y="1179195"/>
                  <a:pt x="2592729" y="1169043"/>
                </a:cubicBezTo>
                <a:cubicBezTo>
                  <a:pt x="2600445" y="1157468"/>
                  <a:pt x="2609657" y="1146761"/>
                  <a:pt x="2615878" y="1134319"/>
                </a:cubicBezTo>
                <a:cubicBezTo>
                  <a:pt x="2631155" y="1103764"/>
                  <a:pt x="2629122" y="1074742"/>
                  <a:pt x="2639028" y="1041722"/>
                </a:cubicBezTo>
                <a:cubicBezTo>
                  <a:pt x="2644998" y="1021821"/>
                  <a:pt x="2654461" y="1003139"/>
                  <a:pt x="2662177" y="983848"/>
                </a:cubicBezTo>
                <a:cubicBezTo>
                  <a:pt x="2666035" y="960699"/>
                  <a:pt x="2668060" y="937168"/>
                  <a:pt x="2673752" y="914400"/>
                </a:cubicBezTo>
                <a:cubicBezTo>
                  <a:pt x="2679670" y="890727"/>
                  <a:pt x="2696901" y="844952"/>
                  <a:pt x="2696901" y="844952"/>
                </a:cubicBezTo>
                <a:cubicBezTo>
                  <a:pt x="2700759" y="810228"/>
                  <a:pt x="2703858" y="775411"/>
                  <a:pt x="2708476" y="740780"/>
                </a:cubicBezTo>
                <a:cubicBezTo>
                  <a:pt x="2711578" y="717517"/>
                  <a:pt x="2720051" y="694801"/>
                  <a:pt x="2720051" y="671332"/>
                </a:cubicBezTo>
                <a:cubicBezTo>
                  <a:pt x="2720051" y="532382"/>
                  <a:pt x="2715415" y="393420"/>
                  <a:pt x="2708476" y="254643"/>
                </a:cubicBezTo>
                <a:cubicBezTo>
                  <a:pt x="2706771" y="220545"/>
                  <a:pt x="2694144" y="199109"/>
                  <a:pt x="2673752" y="173620"/>
                </a:cubicBezTo>
                <a:cubicBezTo>
                  <a:pt x="2666935" y="165099"/>
                  <a:pt x="2658319" y="158187"/>
                  <a:pt x="2650602" y="150471"/>
                </a:cubicBezTo>
                <a:cubicBezTo>
                  <a:pt x="2630026" y="88741"/>
                  <a:pt x="2655746" y="135037"/>
                  <a:pt x="2604304" y="104172"/>
                </a:cubicBezTo>
                <a:cubicBezTo>
                  <a:pt x="2594946" y="98557"/>
                  <a:pt x="2589676" y="87840"/>
                  <a:pt x="2581154" y="81023"/>
                </a:cubicBezTo>
                <a:cubicBezTo>
                  <a:pt x="2570291" y="72333"/>
                  <a:pt x="2557293" y="66564"/>
                  <a:pt x="2546430" y="57874"/>
                </a:cubicBezTo>
                <a:cubicBezTo>
                  <a:pt x="2537909" y="51057"/>
                  <a:pt x="2533413" y="38777"/>
                  <a:pt x="2523281" y="34724"/>
                </a:cubicBezTo>
                <a:cubicBezTo>
                  <a:pt x="2493741" y="22908"/>
                  <a:pt x="2460866" y="21636"/>
                  <a:pt x="2430683" y="11575"/>
                </a:cubicBezTo>
                <a:lnTo>
                  <a:pt x="2395959" y="0"/>
                </a:lnTo>
                <a:cubicBezTo>
                  <a:pt x="2167425" y="12028"/>
                  <a:pt x="2239701" y="27007"/>
                  <a:pt x="2187615" y="34724"/>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4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these images were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3234900" y="2327701"/>
            <a:ext cx="1409700" cy="830997"/>
          </a:xfrm>
          <a:prstGeom prst="rect">
            <a:avLst/>
          </a:prstGeom>
          <a:noFill/>
        </p:spPr>
        <p:txBody>
          <a:bodyPr wrap="square" rtlCol="0">
            <a:spAutoFit/>
          </a:bodyPr>
          <a:lstStyle/>
          <a:p>
            <a:r>
              <a:rPr lang="en-US" sz="2400" b="1" dirty="0">
                <a:solidFill>
                  <a:schemeClr val="accent3">
                    <a:lumMod val="50000"/>
                  </a:schemeClr>
                </a:solidFill>
              </a:rPr>
              <a:t>Urinary bladder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5146" y="2479542"/>
            <a:ext cx="5506891" cy="3276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569" y="1143000"/>
            <a:ext cx="4886936" cy="3429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4191000"/>
            <a:ext cx="4572000" cy="2750820"/>
          </a:xfrm>
          <a:prstGeom prst="rect">
            <a:avLst/>
          </a:prstGeom>
        </p:spPr>
      </p:pic>
    </p:spTree>
    <p:extLst>
      <p:ext uri="{BB962C8B-B14F-4D97-AF65-F5344CB8AC3E}">
        <p14:creationId xmlns:p14="http://schemas.microsoft.com/office/powerpoint/2010/main" val="199123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33400"/>
            <a:ext cx="8991600" cy="1754326"/>
          </a:xfrm>
          <a:prstGeom prst="rect">
            <a:avLst/>
          </a:prstGeom>
          <a:noFill/>
        </p:spPr>
        <p:txBody>
          <a:bodyPr wrap="square" rtlCol="0">
            <a:spAutoFit/>
          </a:bodyPr>
          <a:lstStyle/>
          <a:p>
            <a:r>
              <a:rPr lang="en-US" b="1" dirty="0">
                <a:solidFill>
                  <a:schemeClr val="accent6">
                    <a:lumMod val="50000"/>
                  </a:schemeClr>
                </a:solidFill>
              </a:rPr>
              <a:t>As we mentioned, the inner lining of the respiratory system is largely composed of </a:t>
            </a:r>
            <a:r>
              <a:rPr lang="en-US" b="1" dirty="0">
                <a:solidFill>
                  <a:schemeClr val="accent6">
                    <a:lumMod val="75000"/>
                  </a:schemeClr>
                </a:solidFill>
              </a:rPr>
              <a:t>respiratory mucosa</a:t>
            </a:r>
            <a:r>
              <a:rPr lang="en-US" b="1" dirty="0">
                <a:solidFill>
                  <a:schemeClr val="accent6">
                    <a:lumMod val="50000"/>
                  </a:schemeClr>
                </a:solidFill>
              </a:rPr>
              <a:t>, which includes</a:t>
            </a:r>
          </a:p>
          <a:p>
            <a:pPr>
              <a:buFont typeface="Arial" pitchFamily="34" charset="0"/>
              <a:buChar char="•"/>
            </a:pPr>
            <a:r>
              <a:rPr lang="en-US" b="1" dirty="0">
                <a:solidFill>
                  <a:schemeClr val="accent6">
                    <a:lumMod val="75000"/>
                  </a:schemeClr>
                </a:solidFill>
              </a:rPr>
              <a:t>Pseudostratified ciliated columnar </a:t>
            </a:r>
            <a:r>
              <a:rPr lang="en-US" b="1" dirty="0" err="1">
                <a:solidFill>
                  <a:schemeClr val="accent6">
                    <a:lumMod val="75000"/>
                  </a:schemeClr>
                </a:solidFill>
              </a:rPr>
              <a:t>epitheium</a:t>
            </a:r>
            <a:r>
              <a:rPr lang="en-US" b="1" dirty="0">
                <a:solidFill>
                  <a:schemeClr val="accent6">
                    <a:lumMod val="75000"/>
                  </a:schemeClr>
                </a:solidFill>
              </a:rPr>
              <a:t> </a:t>
            </a:r>
            <a:r>
              <a:rPr lang="en-US" b="1" dirty="0">
                <a:solidFill>
                  <a:schemeClr val="accent6">
                    <a:lumMod val="50000"/>
                  </a:schemeClr>
                </a:solidFill>
              </a:rPr>
              <a:t>with </a:t>
            </a:r>
            <a:r>
              <a:rPr lang="en-US" b="1" dirty="0">
                <a:solidFill>
                  <a:schemeClr val="accent6">
                    <a:lumMod val="75000"/>
                  </a:schemeClr>
                </a:solidFill>
              </a:rPr>
              <a:t>goblet cells </a:t>
            </a:r>
            <a:r>
              <a:rPr lang="en-US" b="1" dirty="0">
                <a:solidFill>
                  <a:schemeClr val="accent6">
                    <a:lumMod val="50000"/>
                  </a:schemeClr>
                </a:solidFill>
              </a:rPr>
              <a:t>(above green bracket)</a:t>
            </a:r>
          </a:p>
          <a:p>
            <a:pPr>
              <a:buFont typeface="Arial" pitchFamily="34" charset="0"/>
              <a:buChar char="•"/>
            </a:pPr>
            <a:r>
              <a:rPr lang="en-US" b="1" dirty="0">
                <a:solidFill>
                  <a:schemeClr val="accent6">
                    <a:lumMod val="75000"/>
                  </a:schemeClr>
                </a:solidFill>
              </a:rPr>
              <a:t>Thick basement membrane </a:t>
            </a:r>
            <a:r>
              <a:rPr lang="en-US" b="1" dirty="0">
                <a:solidFill>
                  <a:schemeClr val="accent3">
                    <a:lumMod val="75000"/>
                  </a:schemeClr>
                </a:solidFill>
              </a:rPr>
              <a:t>(green bracket)</a:t>
            </a:r>
          </a:p>
          <a:p>
            <a:pPr>
              <a:buFont typeface="Arial" pitchFamily="34" charset="0"/>
              <a:buChar char="•"/>
            </a:pPr>
            <a:r>
              <a:rPr lang="en-US" b="1" dirty="0">
                <a:solidFill>
                  <a:schemeClr val="accent6">
                    <a:lumMod val="75000"/>
                  </a:schemeClr>
                </a:solidFill>
              </a:rPr>
              <a:t>Lamina propria </a:t>
            </a:r>
            <a:r>
              <a:rPr lang="en-US" b="1" dirty="0">
                <a:solidFill>
                  <a:schemeClr val="accent6">
                    <a:lumMod val="50000"/>
                  </a:schemeClr>
                </a:solidFill>
              </a:rPr>
              <a:t>– irregular connective tissue with glands and diffuse lymphoid tissue (below green bracket)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907"/>
          <a:stretch/>
        </p:blipFill>
        <p:spPr>
          <a:xfrm>
            <a:off x="5183040" y="2309260"/>
            <a:ext cx="3960960" cy="3558140"/>
          </a:xfrm>
          <a:prstGeom prst="rect">
            <a:avLst/>
          </a:prstGeom>
        </p:spPr>
      </p:pic>
      <p:sp>
        <p:nvSpPr>
          <p:cNvPr id="5" name="Right Brace 4"/>
          <p:cNvSpPr/>
          <p:nvPr/>
        </p:nvSpPr>
        <p:spPr>
          <a:xfrm>
            <a:off x="8915400" y="4568314"/>
            <a:ext cx="180668" cy="255546"/>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9260"/>
            <a:ext cx="4973533" cy="3558140"/>
          </a:xfrm>
          <a:prstGeom prst="rect">
            <a:avLst/>
          </a:prstGeom>
        </p:spPr>
      </p:pic>
      <p:sp>
        <p:nvSpPr>
          <p:cNvPr id="11" name="Rectangle 10"/>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MUCOSA</a:t>
            </a:r>
          </a:p>
        </p:txBody>
      </p:sp>
      <p:sp>
        <p:nvSpPr>
          <p:cNvPr id="9" name="TextBox 8"/>
          <p:cNvSpPr txBox="1"/>
          <p:nvPr/>
        </p:nvSpPr>
        <p:spPr>
          <a:xfrm>
            <a:off x="1" y="5903893"/>
            <a:ext cx="9096067" cy="954107"/>
          </a:xfrm>
          <a:prstGeom prst="rect">
            <a:avLst/>
          </a:prstGeom>
          <a:noFill/>
        </p:spPr>
        <p:txBody>
          <a:bodyPr wrap="square" rtlCol="0">
            <a:spAutoFit/>
          </a:bodyPr>
          <a:lstStyle/>
          <a:p>
            <a:r>
              <a:rPr lang="en-US" sz="1600" b="1" dirty="0">
                <a:solidFill>
                  <a:srgbClr val="0070C0"/>
                </a:solidFill>
                <a:latin typeface="Tempus Sans ITC" pitchFamily="82" charset="0"/>
              </a:rPr>
              <a:t>This particular specimen is sliced thick, so goblet cells are not easily seen.</a:t>
            </a:r>
          </a:p>
          <a:p>
            <a:endParaRPr lang="en-US" sz="800" b="1" dirty="0">
              <a:solidFill>
                <a:srgbClr val="0070C0"/>
              </a:solidFill>
              <a:latin typeface="Tempus Sans ITC" pitchFamily="82" charset="0"/>
            </a:endParaRPr>
          </a:p>
          <a:p>
            <a:r>
              <a:rPr lang="en-US" sz="1600" b="1" dirty="0">
                <a:solidFill>
                  <a:srgbClr val="0070C0"/>
                </a:solidFill>
                <a:latin typeface="Tempus Sans ITC" pitchFamily="82" charset="0"/>
              </a:rPr>
              <a:t>At the bottom of the low-power image  to the left, you can see numerous mucus glands.  That image also has a little cluster of diffuse lymphoid tissue in the middle, just under the basement membrane.</a:t>
            </a:r>
          </a:p>
        </p:txBody>
      </p:sp>
      <p:sp>
        <p:nvSpPr>
          <p:cNvPr id="10" name="TextBox 9"/>
          <p:cNvSpPr txBox="1"/>
          <p:nvPr/>
        </p:nvSpPr>
        <p:spPr>
          <a:xfrm>
            <a:off x="5183040" y="2320146"/>
            <a:ext cx="3971846" cy="338554"/>
          </a:xfrm>
          <a:prstGeom prst="rect">
            <a:avLst/>
          </a:prstGeom>
          <a:noFill/>
        </p:spPr>
        <p:txBody>
          <a:bodyPr wrap="square" rtlCol="0">
            <a:spAutoFit/>
          </a:bodyPr>
          <a:lstStyle/>
          <a:p>
            <a:r>
              <a:rPr lang="en-US" sz="1600" b="1" dirty="0">
                <a:solidFill>
                  <a:srgbClr val="C00000"/>
                </a:solidFill>
                <a:latin typeface="Tempus Sans ITC" pitchFamily="82" charset="0"/>
              </a:rPr>
              <a:t>These cilia are phenomenal….</a:t>
            </a:r>
            <a:r>
              <a:rPr lang="en-US" sz="1600" b="1" dirty="0" err="1">
                <a:solidFill>
                  <a:srgbClr val="C00000"/>
                </a:solidFill>
                <a:latin typeface="Tempus Sans ITC" pitchFamily="82" charset="0"/>
              </a:rPr>
              <a:t>oooooeee</a:t>
            </a:r>
            <a:r>
              <a:rPr lang="en-US" sz="1600" b="1" dirty="0">
                <a:solidFill>
                  <a:srgbClr val="C00000"/>
                </a:solidFill>
                <a:latin typeface="Tempus Sans ITC" pitchFamily="82" charset="0"/>
              </a:rPr>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600200" cy="461665"/>
          </a:xfrm>
          <a:prstGeom prst="rect">
            <a:avLst/>
          </a:prstGeom>
          <a:noFill/>
        </p:spPr>
        <p:txBody>
          <a:bodyPr wrap="square" rtlCol="0">
            <a:spAutoFit/>
          </a:bodyPr>
          <a:lstStyle/>
          <a:p>
            <a:r>
              <a:rPr lang="en-US" sz="2400" b="1" dirty="0">
                <a:solidFill>
                  <a:schemeClr val="accent3">
                    <a:lumMod val="50000"/>
                  </a:schemeClr>
                </a:solidFill>
              </a:rPr>
              <a:t>epiglottis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364396"/>
            <a:ext cx="7672387" cy="5495196"/>
          </a:xfrm>
          <a:prstGeom prst="rect">
            <a:avLst/>
          </a:prstGeom>
        </p:spPr>
      </p:pic>
    </p:spTree>
    <p:extLst>
      <p:ext uri="{BB962C8B-B14F-4D97-AF65-F5344CB8AC3E}">
        <p14:creationId xmlns:p14="http://schemas.microsoft.com/office/powerpoint/2010/main" val="10734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371600" cy="830997"/>
          </a:xfrm>
          <a:prstGeom prst="rect">
            <a:avLst/>
          </a:prstGeom>
          <a:noFill/>
        </p:spPr>
        <p:txBody>
          <a:bodyPr wrap="square" rtlCol="0">
            <a:spAutoFit/>
          </a:bodyPr>
          <a:lstStyle/>
          <a:p>
            <a:r>
              <a:rPr lang="en-US" sz="2400" b="1" dirty="0">
                <a:solidFill>
                  <a:schemeClr val="accent3">
                    <a:lumMod val="50000"/>
                  </a:schemeClr>
                </a:solidFill>
              </a:rPr>
              <a:t>trachea/bronchus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329886"/>
            <a:ext cx="7772399" cy="5555655"/>
          </a:xfrm>
          <a:prstGeom prst="rect">
            <a:avLst/>
          </a:prstGeom>
        </p:spPr>
      </p:pic>
    </p:spTree>
    <p:extLst>
      <p:ext uri="{BB962C8B-B14F-4D97-AF65-F5344CB8AC3E}">
        <p14:creationId xmlns:p14="http://schemas.microsoft.com/office/powerpoint/2010/main" val="208721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5065"/>
            <a:ext cx="7772400" cy="5796889"/>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Freeform 7"/>
          <p:cNvSpPr/>
          <p:nvPr/>
        </p:nvSpPr>
        <p:spPr>
          <a:xfrm>
            <a:off x="4191000" y="4038600"/>
            <a:ext cx="3505200" cy="2438400"/>
          </a:xfrm>
          <a:custGeom>
            <a:avLst/>
            <a:gdLst>
              <a:gd name="connsiteX0" fmla="*/ 1079500 w 1917700"/>
              <a:gd name="connsiteY0" fmla="*/ 1574800 h 1587814"/>
              <a:gd name="connsiteX1" fmla="*/ 1257300 w 1917700"/>
              <a:gd name="connsiteY1" fmla="*/ 1549400 h 1587814"/>
              <a:gd name="connsiteX2" fmla="*/ 1320800 w 1917700"/>
              <a:gd name="connsiteY2" fmla="*/ 1511300 h 1587814"/>
              <a:gd name="connsiteX3" fmla="*/ 1473200 w 1917700"/>
              <a:gd name="connsiteY3" fmla="*/ 1435100 h 1587814"/>
              <a:gd name="connsiteX4" fmla="*/ 1536700 w 1917700"/>
              <a:gd name="connsiteY4" fmla="*/ 1409700 h 1587814"/>
              <a:gd name="connsiteX5" fmla="*/ 1701800 w 1917700"/>
              <a:gd name="connsiteY5" fmla="*/ 1320800 h 1587814"/>
              <a:gd name="connsiteX6" fmla="*/ 1727200 w 1917700"/>
              <a:gd name="connsiteY6" fmla="*/ 1282700 h 1587814"/>
              <a:gd name="connsiteX7" fmla="*/ 1803400 w 1917700"/>
              <a:gd name="connsiteY7" fmla="*/ 1219200 h 1587814"/>
              <a:gd name="connsiteX8" fmla="*/ 1854200 w 1917700"/>
              <a:gd name="connsiteY8" fmla="*/ 1117600 h 1587814"/>
              <a:gd name="connsiteX9" fmla="*/ 1879600 w 1917700"/>
              <a:gd name="connsiteY9" fmla="*/ 1079500 h 1587814"/>
              <a:gd name="connsiteX10" fmla="*/ 1892300 w 1917700"/>
              <a:gd name="connsiteY10" fmla="*/ 1041400 h 1587814"/>
              <a:gd name="connsiteX11" fmla="*/ 1917700 w 1917700"/>
              <a:gd name="connsiteY11" fmla="*/ 914400 h 1587814"/>
              <a:gd name="connsiteX12" fmla="*/ 1905000 w 1917700"/>
              <a:gd name="connsiteY12" fmla="*/ 660400 h 1587814"/>
              <a:gd name="connsiteX13" fmla="*/ 1892300 w 1917700"/>
              <a:gd name="connsiteY13" fmla="*/ 584200 h 1587814"/>
              <a:gd name="connsiteX14" fmla="*/ 1816100 w 1917700"/>
              <a:gd name="connsiteY14" fmla="*/ 444500 h 1587814"/>
              <a:gd name="connsiteX15" fmla="*/ 1739900 w 1917700"/>
              <a:gd name="connsiteY15" fmla="*/ 368300 h 1587814"/>
              <a:gd name="connsiteX16" fmla="*/ 1663700 w 1917700"/>
              <a:gd name="connsiteY16" fmla="*/ 304800 h 1587814"/>
              <a:gd name="connsiteX17" fmla="*/ 1612900 w 1917700"/>
              <a:gd name="connsiteY17" fmla="*/ 266700 h 1587814"/>
              <a:gd name="connsiteX18" fmla="*/ 1536700 w 1917700"/>
              <a:gd name="connsiteY18" fmla="*/ 228600 h 1587814"/>
              <a:gd name="connsiteX19" fmla="*/ 1498600 w 1917700"/>
              <a:gd name="connsiteY19" fmla="*/ 203200 h 1587814"/>
              <a:gd name="connsiteX20" fmla="*/ 1422400 w 1917700"/>
              <a:gd name="connsiteY20" fmla="*/ 177800 h 1587814"/>
              <a:gd name="connsiteX21" fmla="*/ 1384300 w 1917700"/>
              <a:gd name="connsiteY21" fmla="*/ 165100 h 1587814"/>
              <a:gd name="connsiteX22" fmla="*/ 1346200 w 1917700"/>
              <a:gd name="connsiteY22" fmla="*/ 139700 h 1587814"/>
              <a:gd name="connsiteX23" fmla="*/ 1244600 w 1917700"/>
              <a:gd name="connsiteY23" fmla="*/ 114300 h 1587814"/>
              <a:gd name="connsiteX24" fmla="*/ 1206500 w 1917700"/>
              <a:gd name="connsiteY24" fmla="*/ 88900 h 1587814"/>
              <a:gd name="connsiteX25" fmla="*/ 1117600 w 1917700"/>
              <a:gd name="connsiteY25" fmla="*/ 63500 h 1587814"/>
              <a:gd name="connsiteX26" fmla="*/ 1028700 w 1917700"/>
              <a:gd name="connsiteY26" fmla="*/ 25400 h 1587814"/>
              <a:gd name="connsiteX27" fmla="*/ 977900 w 1917700"/>
              <a:gd name="connsiteY27" fmla="*/ 12700 h 1587814"/>
              <a:gd name="connsiteX28" fmla="*/ 939800 w 1917700"/>
              <a:gd name="connsiteY28" fmla="*/ 0 h 1587814"/>
              <a:gd name="connsiteX29" fmla="*/ 584200 w 1917700"/>
              <a:gd name="connsiteY29" fmla="*/ 12700 h 1587814"/>
              <a:gd name="connsiteX30" fmla="*/ 546100 w 1917700"/>
              <a:gd name="connsiteY30" fmla="*/ 25400 h 1587814"/>
              <a:gd name="connsiteX31" fmla="*/ 469900 w 1917700"/>
              <a:gd name="connsiteY31" fmla="*/ 38100 h 1587814"/>
              <a:gd name="connsiteX32" fmla="*/ 393700 w 1917700"/>
              <a:gd name="connsiteY32" fmla="*/ 76200 h 1587814"/>
              <a:gd name="connsiteX33" fmla="*/ 304800 w 1917700"/>
              <a:gd name="connsiteY33" fmla="*/ 114300 h 1587814"/>
              <a:gd name="connsiteX34" fmla="*/ 190500 w 1917700"/>
              <a:gd name="connsiteY34" fmla="*/ 203200 h 1587814"/>
              <a:gd name="connsiteX35" fmla="*/ 152400 w 1917700"/>
              <a:gd name="connsiteY35" fmla="*/ 228600 h 1587814"/>
              <a:gd name="connsiteX36" fmla="*/ 76200 w 1917700"/>
              <a:gd name="connsiteY36" fmla="*/ 279400 h 1587814"/>
              <a:gd name="connsiteX37" fmla="*/ 25400 w 1917700"/>
              <a:gd name="connsiteY37" fmla="*/ 355600 h 1587814"/>
              <a:gd name="connsiteX38" fmla="*/ 0 w 1917700"/>
              <a:gd name="connsiteY38" fmla="*/ 495300 h 1587814"/>
              <a:gd name="connsiteX39" fmla="*/ 25400 w 1917700"/>
              <a:gd name="connsiteY39" fmla="*/ 901700 h 1587814"/>
              <a:gd name="connsiteX40" fmla="*/ 50800 w 1917700"/>
              <a:gd name="connsiteY40" fmla="*/ 990600 h 1587814"/>
              <a:gd name="connsiteX41" fmla="*/ 127000 w 1917700"/>
              <a:gd name="connsiteY41" fmla="*/ 1104900 h 1587814"/>
              <a:gd name="connsiteX42" fmla="*/ 152400 w 1917700"/>
              <a:gd name="connsiteY42" fmla="*/ 1143000 h 1587814"/>
              <a:gd name="connsiteX43" fmla="*/ 177800 w 1917700"/>
              <a:gd name="connsiteY43" fmla="*/ 1193800 h 1587814"/>
              <a:gd name="connsiteX44" fmla="*/ 215900 w 1917700"/>
              <a:gd name="connsiteY44" fmla="*/ 1219200 h 1587814"/>
              <a:gd name="connsiteX45" fmla="*/ 241300 w 1917700"/>
              <a:gd name="connsiteY45" fmla="*/ 1257300 h 1587814"/>
              <a:gd name="connsiteX46" fmla="*/ 317500 w 1917700"/>
              <a:gd name="connsiteY46" fmla="*/ 1320800 h 1587814"/>
              <a:gd name="connsiteX47" fmla="*/ 355600 w 1917700"/>
              <a:gd name="connsiteY47" fmla="*/ 1371600 h 1587814"/>
              <a:gd name="connsiteX48" fmla="*/ 406400 w 1917700"/>
              <a:gd name="connsiteY48" fmla="*/ 1397000 h 1587814"/>
              <a:gd name="connsiteX49" fmla="*/ 482600 w 1917700"/>
              <a:gd name="connsiteY49" fmla="*/ 1447800 h 1587814"/>
              <a:gd name="connsiteX50" fmla="*/ 520700 w 1917700"/>
              <a:gd name="connsiteY50" fmla="*/ 1473200 h 1587814"/>
              <a:gd name="connsiteX51" fmla="*/ 596900 w 1917700"/>
              <a:gd name="connsiteY51" fmla="*/ 1511300 h 1587814"/>
              <a:gd name="connsiteX52" fmla="*/ 723900 w 1917700"/>
              <a:gd name="connsiteY52" fmla="*/ 1549400 h 1587814"/>
              <a:gd name="connsiteX53" fmla="*/ 1016000 w 1917700"/>
              <a:gd name="connsiteY53" fmla="*/ 1574800 h 1587814"/>
              <a:gd name="connsiteX54" fmla="*/ 1155700 w 1917700"/>
              <a:gd name="connsiteY54" fmla="*/ 1587500 h 158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17700" h="1587814">
                <a:moveTo>
                  <a:pt x="1079500" y="1574800"/>
                </a:moveTo>
                <a:cubicBezTo>
                  <a:pt x="1090966" y="1573526"/>
                  <a:pt x="1226195" y="1561842"/>
                  <a:pt x="1257300" y="1549400"/>
                </a:cubicBezTo>
                <a:cubicBezTo>
                  <a:pt x="1280219" y="1540232"/>
                  <a:pt x="1298984" y="1522850"/>
                  <a:pt x="1320800" y="1511300"/>
                </a:cubicBezTo>
                <a:cubicBezTo>
                  <a:pt x="1370996" y="1484726"/>
                  <a:pt x="1420466" y="1456194"/>
                  <a:pt x="1473200" y="1435100"/>
                </a:cubicBezTo>
                <a:cubicBezTo>
                  <a:pt x="1494367" y="1426633"/>
                  <a:pt x="1516001" y="1419253"/>
                  <a:pt x="1536700" y="1409700"/>
                </a:cubicBezTo>
                <a:cubicBezTo>
                  <a:pt x="1626023" y="1368474"/>
                  <a:pt x="1628229" y="1364943"/>
                  <a:pt x="1701800" y="1320800"/>
                </a:cubicBezTo>
                <a:cubicBezTo>
                  <a:pt x="1710267" y="1308100"/>
                  <a:pt x="1716407" y="1293493"/>
                  <a:pt x="1727200" y="1282700"/>
                </a:cubicBezTo>
                <a:cubicBezTo>
                  <a:pt x="1769635" y="1240265"/>
                  <a:pt x="1766990" y="1276415"/>
                  <a:pt x="1803400" y="1219200"/>
                </a:cubicBezTo>
                <a:cubicBezTo>
                  <a:pt x="1823728" y="1187256"/>
                  <a:pt x="1836069" y="1150841"/>
                  <a:pt x="1854200" y="1117600"/>
                </a:cubicBezTo>
                <a:cubicBezTo>
                  <a:pt x="1861509" y="1104200"/>
                  <a:pt x="1872774" y="1093152"/>
                  <a:pt x="1879600" y="1079500"/>
                </a:cubicBezTo>
                <a:cubicBezTo>
                  <a:pt x="1885587" y="1067526"/>
                  <a:pt x="1888622" y="1054272"/>
                  <a:pt x="1892300" y="1041400"/>
                </a:cubicBezTo>
                <a:cubicBezTo>
                  <a:pt x="1907456" y="988353"/>
                  <a:pt x="1907720" y="974277"/>
                  <a:pt x="1917700" y="914400"/>
                </a:cubicBezTo>
                <a:cubicBezTo>
                  <a:pt x="1913467" y="829733"/>
                  <a:pt x="1911502" y="744923"/>
                  <a:pt x="1905000" y="660400"/>
                </a:cubicBezTo>
                <a:cubicBezTo>
                  <a:pt x="1903025" y="634725"/>
                  <a:pt x="1900961" y="608450"/>
                  <a:pt x="1892300" y="584200"/>
                </a:cubicBezTo>
                <a:cubicBezTo>
                  <a:pt x="1887968" y="572071"/>
                  <a:pt x="1841020" y="472535"/>
                  <a:pt x="1816100" y="444500"/>
                </a:cubicBezTo>
                <a:cubicBezTo>
                  <a:pt x="1792235" y="417652"/>
                  <a:pt x="1765300" y="393700"/>
                  <a:pt x="1739900" y="368300"/>
                </a:cubicBezTo>
                <a:cubicBezTo>
                  <a:pt x="1680604" y="309004"/>
                  <a:pt x="1725585" y="349003"/>
                  <a:pt x="1663700" y="304800"/>
                </a:cubicBezTo>
                <a:cubicBezTo>
                  <a:pt x="1646476" y="292497"/>
                  <a:pt x="1631050" y="277590"/>
                  <a:pt x="1612900" y="266700"/>
                </a:cubicBezTo>
                <a:cubicBezTo>
                  <a:pt x="1588549" y="252089"/>
                  <a:pt x="1561524" y="242391"/>
                  <a:pt x="1536700" y="228600"/>
                </a:cubicBezTo>
                <a:cubicBezTo>
                  <a:pt x="1523357" y="221187"/>
                  <a:pt x="1512548" y="209399"/>
                  <a:pt x="1498600" y="203200"/>
                </a:cubicBezTo>
                <a:cubicBezTo>
                  <a:pt x="1474134" y="192326"/>
                  <a:pt x="1447800" y="186267"/>
                  <a:pt x="1422400" y="177800"/>
                </a:cubicBezTo>
                <a:cubicBezTo>
                  <a:pt x="1409700" y="173567"/>
                  <a:pt x="1395439" y="172526"/>
                  <a:pt x="1384300" y="165100"/>
                </a:cubicBezTo>
                <a:cubicBezTo>
                  <a:pt x="1371600" y="156633"/>
                  <a:pt x="1360492" y="145059"/>
                  <a:pt x="1346200" y="139700"/>
                </a:cubicBezTo>
                <a:cubicBezTo>
                  <a:pt x="1288234" y="117963"/>
                  <a:pt x="1291605" y="137802"/>
                  <a:pt x="1244600" y="114300"/>
                </a:cubicBezTo>
                <a:cubicBezTo>
                  <a:pt x="1230948" y="107474"/>
                  <a:pt x="1220152" y="95726"/>
                  <a:pt x="1206500" y="88900"/>
                </a:cubicBezTo>
                <a:cubicBezTo>
                  <a:pt x="1186200" y="78750"/>
                  <a:pt x="1136589" y="68925"/>
                  <a:pt x="1117600" y="63500"/>
                </a:cubicBezTo>
                <a:cubicBezTo>
                  <a:pt x="1029296" y="38270"/>
                  <a:pt x="1137073" y="66040"/>
                  <a:pt x="1028700" y="25400"/>
                </a:cubicBezTo>
                <a:cubicBezTo>
                  <a:pt x="1012357" y="19271"/>
                  <a:pt x="994683" y="17495"/>
                  <a:pt x="977900" y="12700"/>
                </a:cubicBezTo>
                <a:cubicBezTo>
                  <a:pt x="965028" y="9022"/>
                  <a:pt x="952500" y="4233"/>
                  <a:pt x="939800" y="0"/>
                </a:cubicBezTo>
                <a:cubicBezTo>
                  <a:pt x="821267" y="4233"/>
                  <a:pt x="702563" y="5064"/>
                  <a:pt x="584200" y="12700"/>
                </a:cubicBezTo>
                <a:cubicBezTo>
                  <a:pt x="570841" y="13562"/>
                  <a:pt x="559168" y="22496"/>
                  <a:pt x="546100" y="25400"/>
                </a:cubicBezTo>
                <a:cubicBezTo>
                  <a:pt x="520963" y="30986"/>
                  <a:pt x="495300" y="33867"/>
                  <a:pt x="469900" y="38100"/>
                </a:cubicBezTo>
                <a:cubicBezTo>
                  <a:pt x="360711" y="110893"/>
                  <a:pt x="498860" y="23620"/>
                  <a:pt x="393700" y="76200"/>
                </a:cubicBezTo>
                <a:cubicBezTo>
                  <a:pt x="305995" y="120053"/>
                  <a:pt x="410526" y="87869"/>
                  <a:pt x="304800" y="114300"/>
                </a:cubicBezTo>
                <a:cubicBezTo>
                  <a:pt x="112210" y="242694"/>
                  <a:pt x="309872" y="103724"/>
                  <a:pt x="190500" y="203200"/>
                </a:cubicBezTo>
                <a:cubicBezTo>
                  <a:pt x="178774" y="212971"/>
                  <a:pt x="164126" y="218829"/>
                  <a:pt x="152400" y="228600"/>
                </a:cubicBezTo>
                <a:cubicBezTo>
                  <a:pt x="88979" y="281451"/>
                  <a:pt x="143157" y="257081"/>
                  <a:pt x="76200" y="279400"/>
                </a:cubicBezTo>
                <a:cubicBezTo>
                  <a:pt x="59267" y="304800"/>
                  <a:pt x="32804" y="325984"/>
                  <a:pt x="25400" y="355600"/>
                </a:cubicBezTo>
                <a:cubicBezTo>
                  <a:pt x="5440" y="435440"/>
                  <a:pt x="15168" y="389121"/>
                  <a:pt x="0" y="495300"/>
                </a:cubicBezTo>
                <a:cubicBezTo>
                  <a:pt x="9362" y="748079"/>
                  <a:pt x="-8951" y="747122"/>
                  <a:pt x="25400" y="901700"/>
                </a:cubicBezTo>
                <a:cubicBezTo>
                  <a:pt x="27836" y="912661"/>
                  <a:pt x="42943" y="976457"/>
                  <a:pt x="50800" y="990600"/>
                </a:cubicBezTo>
                <a:lnTo>
                  <a:pt x="127000" y="1104900"/>
                </a:lnTo>
                <a:cubicBezTo>
                  <a:pt x="135467" y="1117600"/>
                  <a:pt x="145574" y="1129348"/>
                  <a:pt x="152400" y="1143000"/>
                </a:cubicBezTo>
                <a:cubicBezTo>
                  <a:pt x="160867" y="1159933"/>
                  <a:pt x="165680" y="1179256"/>
                  <a:pt x="177800" y="1193800"/>
                </a:cubicBezTo>
                <a:cubicBezTo>
                  <a:pt x="187571" y="1205526"/>
                  <a:pt x="203200" y="1210733"/>
                  <a:pt x="215900" y="1219200"/>
                </a:cubicBezTo>
                <a:cubicBezTo>
                  <a:pt x="224367" y="1231900"/>
                  <a:pt x="230507" y="1246507"/>
                  <a:pt x="241300" y="1257300"/>
                </a:cubicBezTo>
                <a:cubicBezTo>
                  <a:pt x="358881" y="1374881"/>
                  <a:pt x="192666" y="1175161"/>
                  <a:pt x="317500" y="1320800"/>
                </a:cubicBezTo>
                <a:cubicBezTo>
                  <a:pt x="331275" y="1336871"/>
                  <a:pt x="339529" y="1357825"/>
                  <a:pt x="355600" y="1371600"/>
                </a:cubicBezTo>
                <a:cubicBezTo>
                  <a:pt x="369974" y="1383921"/>
                  <a:pt x="390166" y="1387260"/>
                  <a:pt x="406400" y="1397000"/>
                </a:cubicBezTo>
                <a:cubicBezTo>
                  <a:pt x="432577" y="1412706"/>
                  <a:pt x="457200" y="1430867"/>
                  <a:pt x="482600" y="1447800"/>
                </a:cubicBezTo>
                <a:cubicBezTo>
                  <a:pt x="495300" y="1456267"/>
                  <a:pt x="506220" y="1468373"/>
                  <a:pt x="520700" y="1473200"/>
                </a:cubicBezTo>
                <a:cubicBezTo>
                  <a:pt x="659651" y="1519517"/>
                  <a:pt x="449184" y="1445648"/>
                  <a:pt x="596900" y="1511300"/>
                </a:cubicBezTo>
                <a:cubicBezTo>
                  <a:pt x="617225" y="1520333"/>
                  <a:pt x="694346" y="1544474"/>
                  <a:pt x="723900" y="1549400"/>
                </a:cubicBezTo>
                <a:cubicBezTo>
                  <a:pt x="820004" y="1565417"/>
                  <a:pt x="919446" y="1568363"/>
                  <a:pt x="1016000" y="1574800"/>
                </a:cubicBezTo>
                <a:cubicBezTo>
                  <a:pt x="1113079" y="1590980"/>
                  <a:pt x="1066450" y="1587500"/>
                  <a:pt x="1155700" y="1587500"/>
                </a:cubicBezTo>
              </a:path>
            </a:pathLst>
          </a:custGeom>
          <a:noFill/>
          <a:ln w="381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644851" y="1524921"/>
            <a:ext cx="1409700" cy="830997"/>
          </a:xfrm>
          <a:prstGeom prst="rect">
            <a:avLst/>
          </a:prstGeom>
          <a:noFill/>
        </p:spPr>
        <p:txBody>
          <a:bodyPr wrap="square" rtlCol="0">
            <a:spAutoFit/>
          </a:bodyPr>
          <a:lstStyle/>
          <a:p>
            <a:r>
              <a:rPr lang="en-US" sz="2400" b="1" dirty="0">
                <a:solidFill>
                  <a:schemeClr val="accent3">
                    <a:lumMod val="50000"/>
                  </a:schemeClr>
                </a:solidFill>
              </a:rPr>
              <a:t>Vocal ligament</a:t>
            </a:r>
          </a:p>
        </p:txBody>
      </p:sp>
    </p:spTree>
    <p:extLst>
      <p:ext uri="{BB962C8B-B14F-4D97-AF65-F5344CB8AC3E}">
        <p14:creationId xmlns:p14="http://schemas.microsoft.com/office/powerpoint/2010/main" val="17831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371600" cy="461665"/>
          </a:xfrm>
          <a:prstGeom prst="rect">
            <a:avLst/>
          </a:prstGeom>
          <a:noFill/>
        </p:spPr>
        <p:txBody>
          <a:bodyPr wrap="square" rtlCol="0">
            <a:spAutoFit/>
          </a:bodyPr>
          <a:lstStyle/>
          <a:p>
            <a:r>
              <a:rPr lang="en-US" sz="2400" b="1" dirty="0">
                <a:solidFill>
                  <a:schemeClr val="accent3">
                    <a:lumMod val="50000"/>
                  </a:schemeClr>
                </a:solidFill>
              </a:rPr>
              <a:t>concha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74" y="1338354"/>
            <a:ext cx="7286625" cy="5545100"/>
          </a:xfrm>
          <a:prstGeom prst="rect">
            <a:avLst/>
          </a:prstGeom>
        </p:spPr>
      </p:pic>
    </p:spTree>
    <p:extLst>
      <p:ext uri="{BB962C8B-B14F-4D97-AF65-F5344CB8AC3E}">
        <p14:creationId xmlns:p14="http://schemas.microsoft.com/office/powerpoint/2010/main" val="8210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205" y="977096"/>
            <a:ext cx="4386390" cy="5880901"/>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6858000" y="1718778"/>
            <a:ext cx="1565700" cy="830997"/>
          </a:xfrm>
          <a:prstGeom prst="rect">
            <a:avLst/>
          </a:prstGeom>
          <a:noFill/>
        </p:spPr>
        <p:txBody>
          <a:bodyPr wrap="square" rtlCol="0">
            <a:spAutoFit/>
          </a:bodyPr>
          <a:lstStyle/>
          <a:p>
            <a:r>
              <a:rPr lang="en-US" sz="2400" b="1" dirty="0" err="1"/>
              <a:t>vocalis</a:t>
            </a:r>
            <a:r>
              <a:rPr lang="en-US" sz="2400" b="1" dirty="0"/>
              <a:t> muscle</a:t>
            </a:r>
          </a:p>
        </p:txBody>
      </p:sp>
      <p:sp>
        <p:nvSpPr>
          <p:cNvPr id="6" name="Freeform 5"/>
          <p:cNvSpPr/>
          <p:nvPr/>
        </p:nvSpPr>
        <p:spPr>
          <a:xfrm>
            <a:off x="3402957" y="1435261"/>
            <a:ext cx="1736202" cy="1493134"/>
          </a:xfrm>
          <a:custGeom>
            <a:avLst/>
            <a:gdLst>
              <a:gd name="connsiteX0" fmla="*/ 1122744 w 1736202"/>
              <a:gd name="connsiteY0" fmla="*/ 1215342 h 1493134"/>
              <a:gd name="connsiteX1" fmla="*/ 1215342 w 1736202"/>
              <a:gd name="connsiteY1" fmla="*/ 1157468 h 1493134"/>
              <a:gd name="connsiteX2" fmla="*/ 1273215 w 1736202"/>
              <a:gd name="connsiteY2" fmla="*/ 1111169 h 1493134"/>
              <a:gd name="connsiteX3" fmla="*/ 1307939 w 1736202"/>
              <a:gd name="connsiteY3" fmla="*/ 1076445 h 1493134"/>
              <a:gd name="connsiteX4" fmla="*/ 1342663 w 1736202"/>
              <a:gd name="connsiteY4" fmla="*/ 1064871 h 1493134"/>
              <a:gd name="connsiteX5" fmla="*/ 1365813 w 1736202"/>
              <a:gd name="connsiteY5" fmla="*/ 1030147 h 1493134"/>
              <a:gd name="connsiteX6" fmla="*/ 1458410 w 1736202"/>
              <a:gd name="connsiteY6" fmla="*/ 960698 h 1493134"/>
              <a:gd name="connsiteX7" fmla="*/ 1504709 w 1736202"/>
              <a:gd name="connsiteY7" fmla="*/ 879676 h 1493134"/>
              <a:gd name="connsiteX8" fmla="*/ 1527858 w 1736202"/>
              <a:gd name="connsiteY8" fmla="*/ 856526 h 1493134"/>
              <a:gd name="connsiteX9" fmla="*/ 1551008 w 1736202"/>
              <a:gd name="connsiteY9" fmla="*/ 821802 h 1493134"/>
              <a:gd name="connsiteX10" fmla="*/ 1562582 w 1736202"/>
              <a:gd name="connsiteY10" fmla="*/ 787078 h 1493134"/>
              <a:gd name="connsiteX11" fmla="*/ 1585732 w 1736202"/>
              <a:gd name="connsiteY11" fmla="*/ 763929 h 1493134"/>
              <a:gd name="connsiteX12" fmla="*/ 1608881 w 1736202"/>
              <a:gd name="connsiteY12" fmla="*/ 717630 h 1493134"/>
              <a:gd name="connsiteX13" fmla="*/ 1632030 w 1736202"/>
              <a:gd name="connsiteY13" fmla="*/ 682906 h 1493134"/>
              <a:gd name="connsiteX14" fmla="*/ 1655180 w 1736202"/>
              <a:gd name="connsiteY14" fmla="*/ 613458 h 1493134"/>
              <a:gd name="connsiteX15" fmla="*/ 1666754 w 1736202"/>
              <a:gd name="connsiteY15" fmla="*/ 578734 h 1493134"/>
              <a:gd name="connsiteX16" fmla="*/ 1689904 w 1736202"/>
              <a:gd name="connsiteY16" fmla="*/ 532435 h 1493134"/>
              <a:gd name="connsiteX17" fmla="*/ 1713053 w 1736202"/>
              <a:gd name="connsiteY17" fmla="*/ 462987 h 1493134"/>
              <a:gd name="connsiteX18" fmla="*/ 1724628 w 1736202"/>
              <a:gd name="connsiteY18" fmla="*/ 370390 h 1493134"/>
              <a:gd name="connsiteX19" fmla="*/ 1736202 w 1736202"/>
              <a:gd name="connsiteY19" fmla="*/ 312516 h 1493134"/>
              <a:gd name="connsiteX20" fmla="*/ 1724628 w 1736202"/>
              <a:gd name="connsiteY20" fmla="*/ 173620 h 1493134"/>
              <a:gd name="connsiteX21" fmla="*/ 1701478 w 1736202"/>
              <a:gd name="connsiteY21" fmla="*/ 57873 h 1493134"/>
              <a:gd name="connsiteX22" fmla="*/ 1678329 w 1736202"/>
              <a:gd name="connsiteY22" fmla="*/ 23149 h 1493134"/>
              <a:gd name="connsiteX23" fmla="*/ 1620456 w 1736202"/>
              <a:gd name="connsiteY23" fmla="*/ 11574 h 1493134"/>
              <a:gd name="connsiteX24" fmla="*/ 1284790 w 1736202"/>
              <a:gd name="connsiteY24" fmla="*/ 0 h 1493134"/>
              <a:gd name="connsiteX25" fmla="*/ 925975 w 1736202"/>
              <a:gd name="connsiteY25" fmla="*/ 23149 h 1493134"/>
              <a:gd name="connsiteX26" fmla="*/ 891251 w 1736202"/>
              <a:gd name="connsiteY26" fmla="*/ 34724 h 1493134"/>
              <a:gd name="connsiteX27" fmla="*/ 833377 w 1736202"/>
              <a:gd name="connsiteY27" fmla="*/ 69448 h 1493134"/>
              <a:gd name="connsiteX28" fmla="*/ 787078 w 1736202"/>
              <a:gd name="connsiteY28" fmla="*/ 92597 h 1493134"/>
              <a:gd name="connsiteX29" fmla="*/ 763929 w 1736202"/>
              <a:gd name="connsiteY29" fmla="*/ 115747 h 1493134"/>
              <a:gd name="connsiteX30" fmla="*/ 648182 w 1736202"/>
              <a:gd name="connsiteY30" fmla="*/ 185195 h 1493134"/>
              <a:gd name="connsiteX31" fmla="*/ 567159 w 1736202"/>
              <a:gd name="connsiteY31" fmla="*/ 254643 h 1493134"/>
              <a:gd name="connsiteX32" fmla="*/ 486137 w 1736202"/>
              <a:gd name="connsiteY32" fmla="*/ 300942 h 1493134"/>
              <a:gd name="connsiteX33" fmla="*/ 405114 w 1736202"/>
              <a:gd name="connsiteY33" fmla="*/ 335666 h 1493134"/>
              <a:gd name="connsiteX34" fmla="*/ 335666 w 1736202"/>
              <a:gd name="connsiteY34" fmla="*/ 381964 h 1493134"/>
              <a:gd name="connsiteX35" fmla="*/ 312516 w 1736202"/>
              <a:gd name="connsiteY35" fmla="*/ 405114 h 1493134"/>
              <a:gd name="connsiteX36" fmla="*/ 266218 w 1736202"/>
              <a:gd name="connsiteY36" fmla="*/ 428263 h 1493134"/>
              <a:gd name="connsiteX37" fmla="*/ 219919 w 1736202"/>
              <a:gd name="connsiteY37" fmla="*/ 474562 h 1493134"/>
              <a:gd name="connsiteX38" fmla="*/ 185195 w 1736202"/>
              <a:gd name="connsiteY38" fmla="*/ 497711 h 1493134"/>
              <a:gd name="connsiteX39" fmla="*/ 115747 w 1736202"/>
              <a:gd name="connsiteY39" fmla="*/ 578734 h 1493134"/>
              <a:gd name="connsiteX40" fmla="*/ 69448 w 1736202"/>
              <a:gd name="connsiteY40" fmla="*/ 625033 h 1493134"/>
              <a:gd name="connsiteX41" fmla="*/ 46299 w 1736202"/>
              <a:gd name="connsiteY41" fmla="*/ 706055 h 1493134"/>
              <a:gd name="connsiteX42" fmla="*/ 23149 w 1736202"/>
              <a:gd name="connsiteY42" fmla="*/ 740780 h 1493134"/>
              <a:gd name="connsiteX43" fmla="*/ 11575 w 1736202"/>
              <a:gd name="connsiteY43" fmla="*/ 810228 h 1493134"/>
              <a:gd name="connsiteX44" fmla="*/ 0 w 1736202"/>
              <a:gd name="connsiteY44" fmla="*/ 856526 h 1493134"/>
              <a:gd name="connsiteX45" fmla="*/ 11575 w 1736202"/>
              <a:gd name="connsiteY45" fmla="*/ 1180617 h 1493134"/>
              <a:gd name="connsiteX46" fmla="*/ 34724 w 1736202"/>
              <a:gd name="connsiteY46" fmla="*/ 1296364 h 1493134"/>
              <a:gd name="connsiteX47" fmla="*/ 138896 w 1736202"/>
              <a:gd name="connsiteY47" fmla="*/ 1423686 h 1493134"/>
              <a:gd name="connsiteX48" fmla="*/ 173620 w 1736202"/>
              <a:gd name="connsiteY48" fmla="*/ 1446835 h 1493134"/>
              <a:gd name="connsiteX49" fmla="*/ 196770 w 1736202"/>
              <a:gd name="connsiteY49" fmla="*/ 1469985 h 1493134"/>
              <a:gd name="connsiteX50" fmla="*/ 266218 w 1736202"/>
              <a:gd name="connsiteY50" fmla="*/ 1493134 h 1493134"/>
              <a:gd name="connsiteX51" fmla="*/ 416689 w 1736202"/>
              <a:gd name="connsiteY51" fmla="*/ 1481559 h 1493134"/>
              <a:gd name="connsiteX52" fmla="*/ 462987 w 1736202"/>
              <a:gd name="connsiteY52" fmla="*/ 1469985 h 1493134"/>
              <a:gd name="connsiteX53" fmla="*/ 532435 w 1736202"/>
              <a:gd name="connsiteY53" fmla="*/ 1446835 h 1493134"/>
              <a:gd name="connsiteX54" fmla="*/ 567159 w 1736202"/>
              <a:gd name="connsiteY54" fmla="*/ 1435261 h 1493134"/>
              <a:gd name="connsiteX55" fmla="*/ 648182 w 1736202"/>
              <a:gd name="connsiteY55" fmla="*/ 1412111 h 1493134"/>
              <a:gd name="connsiteX56" fmla="*/ 729205 w 1736202"/>
              <a:gd name="connsiteY56" fmla="*/ 1388962 h 1493134"/>
              <a:gd name="connsiteX57" fmla="*/ 810228 w 1736202"/>
              <a:gd name="connsiteY57" fmla="*/ 1342663 h 1493134"/>
              <a:gd name="connsiteX58" fmla="*/ 925975 w 1736202"/>
              <a:gd name="connsiteY58" fmla="*/ 1307939 h 1493134"/>
              <a:gd name="connsiteX59" fmla="*/ 960699 w 1736202"/>
              <a:gd name="connsiteY59" fmla="*/ 1284790 h 1493134"/>
              <a:gd name="connsiteX60" fmla="*/ 1030147 w 1736202"/>
              <a:gd name="connsiteY60" fmla="*/ 1261640 h 1493134"/>
              <a:gd name="connsiteX61" fmla="*/ 1064871 w 1736202"/>
              <a:gd name="connsiteY61" fmla="*/ 1250066 h 1493134"/>
              <a:gd name="connsiteX62" fmla="*/ 1122744 w 1736202"/>
              <a:gd name="connsiteY62" fmla="*/ 1215342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36202" h="1493134">
                <a:moveTo>
                  <a:pt x="1122744" y="1215342"/>
                </a:moveTo>
                <a:cubicBezTo>
                  <a:pt x="1144520" y="1202276"/>
                  <a:pt x="1191595" y="1175278"/>
                  <a:pt x="1215342" y="1157468"/>
                </a:cubicBezTo>
                <a:cubicBezTo>
                  <a:pt x="1235106" y="1142645"/>
                  <a:pt x="1254623" y="1127437"/>
                  <a:pt x="1273215" y="1111169"/>
                </a:cubicBezTo>
                <a:cubicBezTo>
                  <a:pt x="1285534" y="1100390"/>
                  <a:pt x="1294319" y="1085525"/>
                  <a:pt x="1307939" y="1076445"/>
                </a:cubicBezTo>
                <a:cubicBezTo>
                  <a:pt x="1318091" y="1069677"/>
                  <a:pt x="1331088" y="1068729"/>
                  <a:pt x="1342663" y="1064871"/>
                </a:cubicBezTo>
                <a:cubicBezTo>
                  <a:pt x="1350380" y="1053296"/>
                  <a:pt x="1355344" y="1039308"/>
                  <a:pt x="1365813" y="1030147"/>
                </a:cubicBezTo>
                <a:cubicBezTo>
                  <a:pt x="1415189" y="986943"/>
                  <a:pt x="1427023" y="999933"/>
                  <a:pt x="1458410" y="960698"/>
                </a:cubicBezTo>
                <a:cubicBezTo>
                  <a:pt x="1505767" y="901500"/>
                  <a:pt x="1457183" y="950965"/>
                  <a:pt x="1504709" y="879676"/>
                </a:cubicBezTo>
                <a:cubicBezTo>
                  <a:pt x="1510762" y="870596"/>
                  <a:pt x="1521041" y="865047"/>
                  <a:pt x="1527858" y="856526"/>
                </a:cubicBezTo>
                <a:cubicBezTo>
                  <a:pt x="1536548" y="845663"/>
                  <a:pt x="1543291" y="833377"/>
                  <a:pt x="1551008" y="821802"/>
                </a:cubicBezTo>
                <a:cubicBezTo>
                  <a:pt x="1554866" y="810227"/>
                  <a:pt x="1556305" y="797540"/>
                  <a:pt x="1562582" y="787078"/>
                </a:cubicBezTo>
                <a:cubicBezTo>
                  <a:pt x="1568197" y="777720"/>
                  <a:pt x="1579679" y="773009"/>
                  <a:pt x="1585732" y="763929"/>
                </a:cubicBezTo>
                <a:cubicBezTo>
                  <a:pt x="1595303" y="749572"/>
                  <a:pt x="1600320" y="732611"/>
                  <a:pt x="1608881" y="717630"/>
                </a:cubicBezTo>
                <a:cubicBezTo>
                  <a:pt x="1615783" y="705552"/>
                  <a:pt x="1626380" y="695618"/>
                  <a:pt x="1632030" y="682906"/>
                </a:cubicBezTo>
                <a:cubicBezTo>
                  <a:pt x="1641940" y="660608"/>
                  <a:pt x="1647464" y="636607"/>
                  <a:pt x="1655180" y="613458"/>
                </a:cubicBezTo>
                <a:cubicBezTo>
                  <a:pt x="1659038" y="601883"/>
                  <a:pt x="1661298" y="589647"/>
                  <a:pt x="1666754" y="578734"/>
                </a:cubicBezTo>
                <a:cubicBezTo>
                  <a:pt x="1674471" y="563301"/>
                  <a:pt x="1683496" y="548456"/>
                  <a:pt x="1689904" y="532435"/>
                </a:cubicBezTo>
                <a:cubicBezTo>
                  <a:pt x="1698967" y="509779"/>
                  <a:pt x="1713053" y="462987"/>
                  <a:pt x="1713053" y="462987"/>
                </a:cubicBezTo>
                <a:cubicBezTo>
                  <a:pt x="1716911" y="432121"/>
                  <a:pt x="1719898" y="401134"/>
                  <a:pt x="1724628" y="370390"/>
                </a:cubicBezTo>
                <a:cubicBezTo>
                  <a:pt x="1727619" y="350945"/>
                  <a:pt x="1736202" y="332189"/>
                  <a:pt x="1736202" y="312516"/>
                </a:cubicBezTo>
                <a:cubicBezTo>
                  <a:pt x="1736202" y="266057"/>
                  <a:pt x="1729491" y="219824"/>
                  <a:pt x="1724628" y="173620"/>
                </a:cubicBezTo>
                <a:cubicBezTo>
                  <a:pt x="1721784" y="146602"/>
                  <a:pt x="1717004" y="88925"/>
                  <a:pt x="1701478" y="57873"/>
                </a:cubicBezTo>
                <a:cubicBezTo>
                  <a:pt x="1695257" y="45431"/>
                  <a:pt x="1690407" y="30051"/>
                  <a:pt x="1678329" y="23149"/>
                </a:cubicBezTo>
                <a:cubicBezTo>
                  <a:pt x="1661248" y="13388"/>
                  <a:pt x="1640095" y="12729"/>
                  <a:pt x="1620456" y="11574"/>
                </a:cubicBezTo>
                <a:cubicBezTo>
                  <a:pt x="1508694" y="5000"/>
                  <a:pt x="1396679" y="3858"/>
                  <a:pt x="1284790" y="0"/>
                </a:cubicBezTo>
                <a:cubicBezTo>
                  <a:pt x="1152715" y="5079"/>
                  <a:pt x="1045341" y="-6693"/>
                  <a:pt x="925975" y="23149"/>
                </a:cubicBezTo>
                <a:cubicBezTo>
                  <a:pt x="914139" y="26108"/>
                  <a:pt x="902164" y="29268"/>
                  <a:pt x="891251" y="34724"/>
                </a:cubicBezTo>
                <a:cubicBezTo>
                  <a:pt x="871129" y="44785"/>
                  <a:pt x="853043" y="58522"/>
                  <a:pt x="833377" y="69448"/>
                </a:cubicBezTo>
                <a:cubicBezTo>
                  <a:pt x="818294" y="77827"/>
                  <a:pt x="802511" y="84881"/>
                  <a:pt x="787078" y="92597"/>
                </a:cubicBezTo>
                <a:cubicBezTo>
                  <a:pt x="779362" y="100314"/>
                  <a:pt x="773009" y="109694"/>
                  <a:pt x="763929" y="115747"/>
                </a:cubicBezTo>
                <a:cubicBezTo>
                  <a:pt x="709123" y="152285"/>
                  <a:pt x="705578" y="127799"/>
                  <a:pt x="648182" y="185195"/>
                </a:cubicBezTo>
                <a:cubicBezTo>
                  <a:pt x="615565" y="217812"/>
                  <a:pt x="607994" y="228657"/>
                  <a:pt x="567159" y="254643"/>
                </a:cubicBezTo>
                <a:cubicBezTo>
                  <a:pt x="540916" y="271343"/>
                  <a:pt x="512810" y="284938"/>
                  <a:pt x="486137" y="300942"/>
                </a:cubicBezTo>
                <a:cubicBezTo>
                  <a:pt x="429043" y="335199"/>
                  <a:pt x="475353" y="318106"/>
                  <a:pt x="405114" y="335666"/>
                </a:cubicBezTo>
                <a:cubicBezTo>
                  <a:pt x="381965" y="351099"/>
                  <a:pt x="355339" y="362291"/>
                  <a:pt x="335666" y="381964"/>
                </a:cubicBezTo>
                <a:cubicBezTo>
                  <a:pt x="327949" y="389681"/>
                  <a:pt x="321596" y="399061"/>
                  <a:pt x="312516" y="405114"/>
                </a:cubicBezTo>
                <a:cubicBezTo>
                  <a:pt x="298160" y="414685"/>
                  <a:pt x="280021" y="417910"/>
                  <a:pt x="266218" y="428263"/>
                </a:cubicBezTo>
                <a:cubicBezTo>
                  <a:pt x="248758" y="441358"/>
                  <a:pt x="238079" y="462455"/>
                  <a:pt x="219919" y="474562"/>
                </a:cubicBezTo>
                <a:cubicBezTo>
                  <a:pt x="208344" y="482278"/>
                  <a:pt x="195757" y="488658"/>
                  <a:pt x="185195" y="497711"/>
                </a:cubicBezTo>
                <a:cubicBezTo>
                  <a:pt x="95398" y="574680"/>
                  <a:pt x="172457" y="512571"/>
                  <a:pt x="115747" y="578734"/>
                </a:cubicBezTo>
                <a:cubicBezTo>
                  <a:pt x="101543" y="595305"/>
                  <a:pt x="69448" y="625033"/>
                  <a:pt x="69448" y="625033"/>
                </a:cubicBezTo>
                <a:cubicBezTo>
                  <a:pt x="65741" y="639861"/>
                  <a:pt x="54599" y="689455"/>
                  <a:pt x="46299" y="706055"/>
                </a:cubicBezTo>
                <a:cubicBezTo>
                  <a:pt x="40078" y="718498"/>
                  <a:pt x="30866" y="729205"/>
                  <a:pt x="23149" y="740780"/>
                </a:cubicBezTo>
                <a:cubicBezTo>
                  <a:pt x="19291" y="763929"/>
                  <a:pt x="16178" y="787215"/>
                  <a:pt x="11575" y="810228"/>
                </a:cubicBezTo>
                <a:cubicBezTo>
                  <a:pt x="8455" y="825827"/>
                  <a:pt x="0" y="840618"/>
                  <a:pt x="0" y="856526"/>
                </a:cubicBezTo>
                <a:cubicBezTo>
                  <a:pt x="0" y="964625"/>
                  <a:pt x="5227" y="1072704"/>
                  <a:pt x="11575" y="1180617"/>
                </a:cubicBezTo>
                <a:cubicBezTo>
                  <a:pt x="11963" y="1187209"/>
                  <a:pt x="26811" y="1280539"/>
                  <a:pt x="34724" y="1296364"/>
                </a:cubicBezTo>
                <a:cubicBezTo>
                  <a:pt x="53347" y="1333610"/>
                  <a:pt x="103328" y="1399974"/>
                  <a:pt x="138896" y="1423686"/>
                </a:cubicBezTo>
                <a:cubicBezTo>
                  <a:pt x="150471" y="1431402"/>
                  <a:pt x="162757" y="1438145"/>
                  <a:pt x="173620" y="1446835"/>
                </a:cubicBezTo>
                <a:cubicBezTo>
                  <a:pt x="182142" y="1453652"/>
                  <a:pt x="187009" y="1465105"/>
                  <a:pt x="196770" y="1469985"/>
                </a:cubicBezTo>
                <a:cubicBezTo>
                  <a:pt x="218595" y="1480898"/>
                  <a:pt x="266218" y="1493134"/>
                  <a:pt x="266218" y="1493134"/>
                </a:cubicBezTo>
                <a:cubicBezTo>
                  <a:pt x="316375" y="1489276"/>
                  <a:pt x="366728" y="1487437"/>
                  <a:pt x="416689" y="1481559"/>
                </a:cubicBezTo>
                <a:cubicBezTo>
                  <a:pt x="432488" y="1479700"/>
                  <a:pt x="447750" y="1474556"/>
                  <a:pt x="462987" y="1469985"/>
                </a:cubicBezTo>
                <a:cubicBezTo>
                  <a:pt x="486359" y="1462973"/>
                  <a:pt x="509286" y="1454551"/>
                  <a:pt x="532435" y="1446835"/>
                </a:cubicBezTo>
                <a:cubicBezTo>
                  <a:pt x="544010" y="1442977"/>
                  <a:pt x="555323" y="1438220"/>
                  <a:pt x="567159" y="1435261"/>
                </a:cubicBezTo>
                <a:cubicBezTo>
                  <a:pt x="711898" y="1399076"/>
                  <a:pt x="531945" y="1445322"/>
                  <a:pt x="648182" y="1412111"/>
                </a:cubicBezTo>
                <a:cubicBezTo>
                  <a:pt x="749945" y="1383035"/>
                  <a:pt x="645929" y="1416719"/>
                  <a:pt x="729205" y="1388962"/>
                </a:cubicBezTo>
                <a:cubicBezTo>
                  <a:pt x="757992" y="1369770"/>
                  <a:pt x="776658" y="1355252"/>
                  <a:pt x="810228" y="1342663"/>
                </a:cubicBezTo>
                <a:cubicBezTo>
                  <a:pt x="847199" y="1328799"/>
                  <a:pt x="892056" y="1330551"/>
                  <a:pt x="925975" y="1307939"/>
                </a:cubicBezTo>
                <a:cubicBezTo>
                  <a:pt x="937550" y="1300223"/>
                  <a:pt x="947987" y="1290440"/>
                  <a:pt x="960699" y="1284790"/>
                </a:cubicBezTo>
                <a:cubicBezTo>
                  <a:pt x="982997" y="1274880"/>
                  <a:pt x="1006998" y="1269356"/>
                  <a:pt x="1030147" y="1261640"/>
                </a:cubicBezTo>
                <a:cubicBezTo>
                  <a:pt x="1041722" y="1257782"/>
                  <a:pt x="1053958" y="1255523"/>
                  <a:pt x="1064871" y="1250066"/>
                </a:cubicBezTo>
                <a:lnTo>
                  <a:pt x="1122744" y="1215342"/>
                </a:ln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9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060601" cy="5558184"/>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914400" y="1676400"/>
            <a:ext cx="1565700" cy="1569660"/>
          </a:xfrm>
          <a:prstGeom prst="rect">
            <a:avLst/>
          </a:prstGeom>
          <a:noFill/>
        </p:spPr>
        <p:txBody>
          <a:bodyPr wrap="square" rtlCol="0">
            <a:spAutoFit/>
          </a:bodyPr>
          <a:lstStyle/>
          <a:p>
            <a:r>
              <a:rPr lang="en-US" sz="2400" b="1" dirty="0"/>
              <a:t>false vocal fold (vestibular fold)</a:t>
            </a:r>
          </a:p>
        </p:txBody>
      </p:sp>
      <p:sp>
        <p:nvSpPr>
          <p:cNvPr id="7" name="Freeform 6"/>
          <p:cNvSpPr/>
          <p:nvPr/>
        </p:nvSpPr>
        <p:spPr>
          <a:xfrm>
            <a:off x="11542" y="3900668"/>
            <a:ext cx="3912276" cy="2708476"/>
          </a:xfrm>
          <a:custGeom>
            <a:avLst/>
            <a:gdLst>
              <a:gd name="connsiteX0" fmla="*/ 162078 w 3912276"/>
              <a:gd name="connsiteY0" fmla="*/ 393540 h 2708476"/>
              <a:gd name="connsiteX1" fmla="*/ 138929 w 3912276"/>
              <a:gd name="connsiteY1" fmla="*/ 462988 h 2708476"/>
              <a:gd name="connsiteX2" fmla="*/ 115780 w 3912276"/>
              <a:gd name="connsiteY2" fmla="*/ 497712 h 2708476"/>
              <a:gd name="connsiteX3" fmla="*/ 81055 w 3912276"/>
              <a:gd name="connsiteY3" fmla="*/ 555585 h 2708476"/>
              <a:gd name="connsiteX4" fmla="*/ 69481 w 3912276"/>
              <a:gd name="connsiteY4" fmla="*/ 601884 h 2708476"/>
              <a:gd name="connsiteX5" fmla="*/ 23182 w 3912276"/>
              <a:gd name="connsiteY5" fmla="*/ 671332 h 2708476"/>
              <a:gd name="connsiteX6" fmla="*/ 11607 w 3912276"/>
              <a:gd name="connsiteY6" fmla="*/ 717631 h 2708476"/>
              <a:gd name="connsiteX7" fmla="*/ 33 w 3912276"/>
              <a:gd name="connsiteY7" fmla="*/ 752355 h 2708476"/>
              <a:gd name="connsiteX8" fmla="*/ 23182 w 3912276"/>
              <a:gd name="connsiteY8" fmla="*/ 937550 h 2708476"/>
              <a:gd name="connsiteX9" fmla="*/ 46331 w 3912276"/>
              <a:gd name="connsiteY9" fmla="*/ 1006998 h 2708476"/>
              <a:gd name="connsiteX10" fmla="*/ 57906 w 3912276"/>
              <a:gd name="connsiteY10" fmla="*/ 1111170 h 2708476"/>
              <a:gd name="connsiteX11" fmla="*/ 81055 w 3912276"/>
              <a:gd name="connsiteY11" fmla="*/ 1435261 h 2708476"/>
              <a:gd name="connsiteX12" fmla="*/ 92630 w 3912276"/>
              <a:gd name="connsiteY12" fmla="*/ 1504709 h 2708476"/>
              <a:gd name="connsiteX13" fmla="*/ 115780 w 3912276"/>
              <a:gd name="connsiteY13" fmla="*/ 1666755 h 2708476"/>
              <a:gd name="connsiteX14" fmla="*/ 185228 w 3912276"/>
              <a:gd name="connsiteY14" fmla="*/ 1817226 h 2708476"/>
              <a:gd name="connsiteX15" fmla="*/ 208377 w 3912276"/>
              <a:gd name="connsiteY15" fmla="*/ 1898248 h 2708476"/>
              <a:gd name="connsiteX16" fmla="*/ 231526 w 3912276"/>
              <a:gd name="connsiteY16" fmla="*/ 1932973 h 2708476"/>
              <a:gd name="connsiteX17" fmla="*/ 289400 w 3912276"/>
              <a:gd name="connsiteY17" fmla="*/ 2025570 h 2708476"/>
              <a:gd name="connsiteX18" fmla="*/ 324124 w 3912276"/>
              <a:gd name="connsiteY18" fmla="*/ 2083443 h 2708476"/>
              <a:gd name="connsiteX19" fmla="*/ 347273 w 3912276"/>
              <a:gd name="connsiteY19" fmla="*/ 2129742 h 2708476"/>
              <a:gd name="connsiteX20" fmla="*/ 405147 w 3912276"/>
              <a:gd name="connsiteY20" fmla="*/ 2199190 h 2708476"/>
              <a:gd name="connsiteX21" fmla="*/ 474595 w 3912276"/>
              <a:gd name="connsiteY21" fmla="*/ 2303362 h 2708476"/>
              <a:gd name="connsiteX22" fmla="*/ 567192 w 3912276"/>
              <a:gd name="connsiteY22" fmla="*/ 2407535 h 2708476"/>
              <a:gd name="connsiteX23" fmla="*/ 636640 w 3912276"/>
              <a:gd name="connsiteY23" fmla="*/ 2453833 h 2708476"/>
              <a:gd name="connsiteX24" fmla="*/ 706088 w 3912276"/>
              <a:gd name="connsiteY24" fmla="*/ 2511707 h 2708476"/>
              <a:gd name="connsiteX25" fmla="*/ 729238 w 3912276"/>
              <a:gd name="connsiteY25" fmla="*/ 2534856 h 2708476"/>
              <a:gd name="connsiteX26" fmla="*/ 763962 w 3912276"/>
              <a:gd name="connsiteY26" fmla="*/ 2546431 h 2708476"/>
              <a:gd name="connsiteX27" fmla="*/ 798686 w 3912276"/>
              <a:gd name="connsiteY27" fmla="*/ 2569580 h 2708476"/>
              <a:gd name="connsiteX28" fmla="*/ 879709 w 3912276"/>
              <a:gd name="connsiteY28" fmla="*/ 2581155 h 2708476"/>
              <a:gd name="connsiteX29" fmla="*/ 1041754 w 3912276"/>
              <a:gd name="connsiteY29" fmla="*/ 2604304 h 2708476"/>
              <a:gd name="connsiteX30" fmla="*/ 1134352 w 3912276"/>
              <a:gd name="connsiteY30" fmla="*/ 2627454 h 2708476"/>
              <a:gd name="connsiteX31" fmla="*/ 1226949 w 3912276"/>
              <a:gd name="connsiteY31" fmla="*/ 2639028 h 2708476"/>
              <a:gd name="connsiteX32" fmla="*/ 1435293 w 3912276"/>
              <a:gd name="connsiteY32" fmla="*/ 2650603 h 2708476"/>
              <a:gd name="connsiteX33" fmla="*/ 1539466 w 3912276"/>
              <a:gd name="connsiteY33" fmla="*/ 2662178 h 2708476"/>
              <a:gd name="connsiteX34" fmla="*/ 1909855 w 3912276"/>
              <a:gd name="connsiteY34" fmla="*/ 2685327 h 2708476"/>
              <a:gd name="connsiteX35" fmla="*/ 2083476 w 3912276"/>
              <a:gd name="connsiteY35" fmla="*/ 2708476 h 2708476"/>
              <a:gd name="connsiteX36" fmla="*/ 2326544 w 3912276"/>
              <a:gd name="connsiteY36" fmla="*/ 2696902 h 2708476"/>
              <a:gd name="connsiteX37" fmla="*/ 2442291 w 3912276"/>
              <a:gd name="connsiteY37" fmla="*/ 2685327 h 2708476"/>
              <a:gd name="connsiteX38" fmla="*/ 2477015 w 3912276"/>
              <a:gd name="connsiteY38" fmla="*/ 2673752 h 2708476"/>
              <a:gd name="connsiteX39" fmla="*/ 2558038 w 3912276"/>
              <a:gd name="connsiteY39" fmla="*/ 2650603 h 2708476"/>
              <a:gd name="connsiteX40" fmla="*/ 2754807 w 3912276"/>
              <a:gd name="connsiteY40" fmla="*/ 2615879 h 2708476"/>
              <a:gd name="connsiteX41" fmla="*/ 2789531 w 3912276"/>
              <a:gd name="connsiteY41" fmla="*/ 2604304 h 2708476"/>
              <a:gd name="connsiteX42" fmla="*/ 2870554 w 3912276"/>
              <a:gd name="connsiteY42" fmla="*/ 2581155 h 2708476"/>
              <a:gd name="connsiteX43" fmla="*/ 2963152 w 3912276"/>
              <a:gd name="connsiteY43" fmla="*/ 2546431 h 2708476"/>
              <a:gd name="connsiteX44" fmla="*/ 3021025 w 3912276"/>
              <a:gd name="connsiteY44" fmla="*/ 2534856 h 2708476"/>
              <a:gd name="connsiteX45" fmla="*/ 3090473 w 3912276"/>
              <a:gd name="connsiteY45" fmla="*/ 2500132 h 2708476"/>
              <a:gd name="connsiteX46" fmla="*/ 3125197 w 3912276"/>
              <a:gd name="connsiteY46" fmla="*/ 2476983 h 2708476"/>
              <a:gd name="connsiteX47" fmla="*/ 3159921 w 3912276"/>
              <a:gd name="connsiteY47" fmla="*/ 2465408 h 2708476"/>
              <a:gd name="connsiteX48" fmla="*/ 3206220 w 3912276"/>
              <a:gd name="connsiteY48" fmla="*/ 2442259 h 2708476"/>
              <a:gd name="connsiteX49" fmla="*/ 3240944 w 3912276"/>
              <a:gd name="connsiteY49" fmla="*/ 2430684 h 2708476"/>
              <a:gd name="connsiteX50" fmla="*/ 3321967 w 3912276"/>
              <a:gd name="connsiteY50" fmla="*/ 2384385 h 2708476"/>
              <a:gd name="connsiteX51" fmla="*/ 3356691 w 3912276"/>
              <a:gd name="connsiteY51" fmla="*/ 2372810 h 2708476"/>
              <a:gd name="connsiteX52" fmla="*/ 3414564 w 3912276"/>
              <a:gd name="connsiteY52" fmla="*/ 2349661 h 2708476"/>
              <a:gd name="connsiteX53" fmla="*/ 3437714 w 3912276"/>
              <a:gd name="connsiteY53" fmla="*/ 2326512 h 2708476"/>
              <a:gd name="connsiteX54" fmla="*/ 3507162 w 3912276"/>
              <a:gd name="connsiteY54" fmla="*/ 2291788 h 2708476"/>
              <a:gd name="connsiteX55" fmla="*/ 3565035 w 3912276"/>
              <a:gd name="connsiteY55" fmla="*/ 2233914 h 2708476"/>
              <a:gd name="connsiteX56" fmla="*/ 3588185 w 3912276"/>
              <a:gd name="connsiteY56" fmla="*/ 2210765 h 2708476"/>
              <a:gd name="connsiteX57" fmla="*/ 3622909 w 3912276"/>
              <a:gd name="connsiteY57" fmla="*/ 2176041 h 2708476"/>
              <a:gd name="connsiteX58" fmla="*/ 3738655 w 3912276"/>
              <a:gd name="connsiteY58" fmla="*/ 2071869 h 2708476"/>
              <a:gd name="connsiteX59" fmla="*/ 3761805 w 3912276"/>
              <a:gd name="connsiteY59" fmla="*/ 2037145 h 2708476"/>
              <a:gd name="connsiteX60" fmla="*/ 3773380 w 3912276"/>
              <a:gd name="connsiteY60" fmla="*/ 2002421 h 2708476"/>
              <a:gd name="connsiteX61" fmla="*/ 3831253 w 3912276"/>
              <a:gd name="connsiteY61" fmla="*/ 1944547 h 2708476"/>
              <a:gd name="connsiteX62" fmla="*/ 3877552 w 3912276"/>
              <a:gd name="connsiteY62" fmla="*/ 1875099 h 2708476"/>
              <a:gd name="connsiteX63" fmla="*/ 3900701 w 3912276"/>
              <a:gd name="connsiteY63" fmla="*/ 1840375 h 2708476"/>
              <a:gd name="connsiteX64" fmla="*/ 3912276 w 3912276"/>
              <a:gd name="connsiteY64" fmla="*/ 1805651 h 2708476"/>
              <a:gd name="connsiteX65" fmla="*/ 3865977 w 3912276"/>
              <a:gd name="connsiteY65" fmla="*/ 1481560 h 2708476"/>
              <a:gd name="connsiteX66" fmla="*/ 3831253 w 3912276"/>
              <a:gd name="connsiteY66" fmla="*/ 1412112 h 2708476"/>
              <a:gd name="connsiteX67" fmla="*/ 3808104 w 3912276"/>
              <a:gd name="connsiteY67" fmla="*/ 1319514 h 2708476"/>
              <a:gd name="connsiteX68" fmla="*/ 3750230 w 3912276"/>
              <a:gd name="connsiteY68" fmla="*/ 1226917 h 2708476"/>
              <a:gd name="connsiteX69" fmla="*/ 3703931 w 3912276"/>
              <a:gd name="connsiteY69" fmla="*/ 1134319 h 2708476"/>
              <a:gd name="connsiteX70" fmla="*/ 3680782 w 3912276"/>
              <a:gd name="connsiteY70" fmla="*/ 1088021 h 2708476"/>
              <a:gd name="connsiteX71" fmla="*/ 3565035 w 3912276"/>
              <a:gd name="connsiteY71" fmla="*/ 925975 h 2708476"/>
              <a:gd name="connsiteX72" fmla="*/ 3484012 w 3912276"/>
              <a:gd name="connsiteY72" fmla="*/ 833378 h 2708476"/>
              <a:gd name="connsiteX73" fmla="*/ 3379840 w 3912276"/>
              <a:gd name="connsiteY73" fmla="*/ 694481 h 2708476"/>
              <a:gd name="connsiteX74" fmla="*/ 3310392 w 3912276"/>
              <a:gd name="connsiteY74" fmla="*/ 625033 h 2708476"/>
              <a:gd name="connsiteX75" fmla="*/ 3264093 w 3912276"/>
              <a:gd name="connsiteY75" fmla="*/ 578735 h 2708476"/>
              <a:gd name="connsiteX76" fmla="*/ 3217795 w 3912276"/>
              <a:gd name="connsiteY76" fmla="*/ 509286 h 2708476"/>
              <a:gd name="connsiteX77" fmla="*/ 3171496 w 3912276"/>
              <a:gd name="connsiteY77" fmla="*/ 474562 h 2708476"/>
              <a:gd name="connsiteX78" fmla="*/ 3125197 w 3912276"/>
              <a:gd name="connsiteY78" fmla="*/ 428264 h 2708476"/>
              <a:gd name="connsiteX79" fmla="*/ 3055749 w 3912276"/>
              <a:gd name="connsiteY79" fmla="*/ 381965 h 2708476"/>
              <a:gd name="connsiteX80" fmla="*/ 3009450 w 3912276"/>
              <a:gd name="connsiteY80" fmla="*/ 347241 h 2708476"/>
              <a:gd name="connsiteX81" fmla="*/ 2963152 w 3912276"/>
              <a:gd name="connsiteY81" fmla="*/ 324091 h 2708476"/>
              <a:gd name="connsiteX82" fmla="*/ 2893704 w 3912276"/>
              <a:gd name="connsiteY82" fmla="*/ 277793 h 2708476"/>
              <a:gd name="connsiteX83" fmla="*/ 2835830 w 3912276"/>
              <a:gd name="connsiteY83" fmla="*/ 254643 h 2708476"/>
              <a:gd name="connsiteX84" fmla="*/ 2801106 w 3912276"/>
              <a:gd name="connsiteY84" fmla="*/ 231494 h 2708476"/>
              <a:gd name="connsiteX85" fmla="*/ 2766382 w 3912276"/>
              <a:gd name="connsiteY85" fmla="*/ 219919 h 2708476"/>
              <a:gd name="connsiteX86" fmla="*/ 2708509 w 3912276"/>
              <a:gd name="connsiteY86" fmla="*/ 185195 h 2708476"/>
              <a:gd name="connsiteX87" fmla="*/ 2615911 w 3912276"/>
              <a:gd name="connsiteY87" fmla="*/ 162046 h 2708476"/>
              <a:gd name="connsiteX88" fmla="*/ 2558038 w 3912276"/>
              <a:gd name="connsiteY88" fmla="*/ 138897 h 2708476"/>
              <a:gd name="connsiteX89" fmla="*/ 2523314 w 3912276"/>
              <a:gd name="connsiteY89" fmla="*/ 127322 h 2708476"/>
              <a:gd name="connsiteX90" fmla="*/ 2488590 w 3912276"/>
              <a:gd name="connsiteY90" fmla="*/ 104173 h 2708476"/>
              <a:gd name="connsiteX91" fmla="*/ 2407567 w 3912276"/>
              <a:gd name="connsiteY91" fmla="*/ 92598 h 2708476"/>
              <a:gd name="connsiteX92" fmla="*/ 2349693 w 3912276"/>
              <a:gd name="connsiteY92" fmla="*/ 69448 h 2708476"/>
              <a:gd name="connsiteX93" fmla="*/ 2164499 w 3912276"/>
              <a:gd name="connsiteY93" fmla="*/ 34724 h 2708476"/>
              <a:gd name="connsiteX94" fmla="*/ 2037177 w 3912276"/>
              <a:gd name="connsiteY94" fmla="*/ 23150 h 2708476"/>
              <a:gd name="connsiteX95" fmla="*/ 1898281 w 3912276"/>
              <a:gd name="connsiteY95" fmla="*/ 0 h 2708476"/>
              <a:gd name="connsiteX96" fmla="*/ 1585764 w 3912276"/>
              <a:gd name="connsiteY96" fmla="*/ 11575 h 2708476"/>
              <a:gd name="connsiteX97" fmla="*/ 1458443 w 3912276"/>
              <a:gd name="connsiteY97" fmla="*/ 23150 h 2708476"/>
              <a:gd name="connsiteX98" fmla="*/ 1296397 w 3912276"/>
              <a:gd name="connsiteY98" fmla="*/ 34724 h 2708476"/>
              <a:gd name="connsiteX99" fmla="*/ 1261673 w 3912276"/>
              <a:gd name="connsiteY99" fmla="*/ 46299 h 2708476"/>
              <a:gd name="connsiteX100" fmla="*/ 1203800 w 3912276"/>
              <a:gd name="connsiteY100" fmla="*/ 57874 h 2708476"/>
              <a:gd name="connsiteX101" fmla="*/ 1053329 w 3912276"/>
              <a:gd name="connsiteY101" fmla="*/ 69448 h 2708476"/>
              <a:gd name="connsiteX102" fmla="*/ 891283 w 3912276"/>
              <a:gd name="connsiteY102" fmla="*/ 104173 h 2708476"/>
              <a:gd name="connsiteX103" fmla="*/ 856559 w 3912276"/>
              <a:gd name="connsiteY103" fmla="*/ 115747 h 2708476"/>
              <a:gd name="connsiteX104" fmla="*/ 821835 w 3912276"/>
              <a:gd name="connsiteY104" fmla="*/ 138897 h 2708476"/>
              <a:gd name="connsiteX105" fmla="*/ 787111 w 3912276"/>
              <a:gd name="connsiteY105" fmla="*/ 150471 h 2708476"/>
              <a:gd name="connsiteX106" fmla="*/ 671364 w 3912276"/>
              <a:gd name="connsiteY106" fmla="*/ 173621 h 2708476"/>
              <a:gd name="connsiteX107" fmla="*/ 601916 w 3912276"/>
              <a:gd name="connsiteY107" fmla="*/ 196770 h 2708476"/>
              <a:gd name="connsiteX108" fmla="*/ 451445 w 3912276"/>
              <a:gd name="connsiteY108" fmla="*/ 231494 h 2708476"/>
              <a:gd name="connsiteX109" fmla="*/ 416721 w 3912276"/>
              <a:gd name="connsiteY109" fmla="*/ 254643 h 2708476"/>
              <a:gd name="connsiteX110" fmla="*/ 347273 w 3912276"/>
              <a:gd name="connsiteY110" fmla="*/ 277793 h 2708476"/>
              <a:gd name="connsiteX111" fmla="*/ 277825 w 3912276"/>
              <a:gd name="connsiteY111" fmla="*/ 324091 h 2708476"/>
              <a:gd name="connsiteX112" fmla="*/ 231526 w 3912276"/>
              <a:gd name="connsiteY112" fmla="*/ 370390 h 2708476"/>
              <a:gd name="connsiteX113" fmla="*/ 162078 w 3912276"/>
              <a:gd name="connsiteY113" fmla="*/ 393540 h 270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912276" h="2708476">
                <a:moveTo>
                  <a:pt x="162078" y="393540"/>
                </a:moveTo>
                <a:cubicBezTo>
                  <a:pt x="146645" y="408973"/>
                  <a:pt x="148839" y="440690"/>
                  <a:pt x="138929" y="462988"/>
                </a:cubicBezTo>
                <a:cubicBezTo>
                  <a:pt x="133279" y="475700"/>
                  <a:pt x="122001" y="485270"/>
                  <a:pt x="115780" y="497712"/>
                </a:cubicBezTo>
                <a:cubicBezTo>
                  <a:pt x="85730" y="557812"/>
                  <a:pt x="126270" y="510372"/>
                  <a:pt x="81055" y="555585"/>
                </a:cubicBezTo>
                <a:cubicBezTo>
                  <a:pt x="77197" y="571018"/>
                  <a:pt x="76595" y="587656"/>
                  <a:pt x="69481" y="601884"/>
                </a:cubicBezTo>
                <a:cubicBezTo>
                  <a:pt x="57039" y="626769"/>
                  <a:pt x="23182" y="671332"/>
                  <a:pt x="23182" y="671332"/>
                </a:cubicBezTo>
                <a:cubicBezTo>
                  <a:pt x="19324" y="686765"/>
                  <a:pt x="15977" y="702335"/>
                  <a:pt x="11607" y="717631"/>
                </a:cubicBezTo>
                <a:cubicBezTo>
                  <a:pt x="8255" y="729362"/>
                  <a:pt x="-608" y="740171"/>
                  <a:pt x="33" y="752355"/>
                </a:cubicBezTo>
                <a:cubicBezTo>
                  <a:pt x="3303" y="814481"/>
                  <a:pt x="3509" y="878530"/>
                  <a:pt x="23182" y="937550"/>
                </a:cubicBezTo>
                <a:lnTo>
                  <a:pt x="46331" y="1006998"/>
                </a:lnTo>
                <a:cubicBezTo>
                  <a:pt x="50189" y="1041722"/>
                  <a:pt x="55120" y="1076344"/>
                  <a:pt x="57906" y="1111170"/>
                </a:cubicBezTo>
                <a:cubicBezTo>
                  <a:pt x="67779" y="1234580"/>
                  <a:pt x="67800" y="1315964"/>
                  <a:pt x="81055" y="1435261"/>
                </a:cubicBezTo>
                <a:cubicBezTo>
                  <a:pt x="83647" y="1458586"/>
                  <a:pt x="89528" y="1481446"/>
                  <a:pt x="92630" y="1504709"/>
                </a:cubicBezTo>
                <a:cubicBezTo>
                  <a:pt x="96416" y="1533105"/>
                  <a:pt x="102962" y="1628301"/>
                  <a:pt x="115780" y="1666755"/>
                </a:cubicBezTo>
                <a:cubicBezTo>
                  <a:pt x="150091" y="1769689"/>
                  <a:pt x="144770" y="1756541"/>
                  <a:pt x="185228" y="1817226"/>
                </a:cubicBezTo>
                <a:cubicBezTo>
                  <a:pt x="188938" y="1832066"/>
                  <a:pt x="200073" y="1881639"/>
                  <a:pt x="208377" y="1898248"/>
                </a:cubicBezTo>
                <a:cubicBezTo>
                  <a:pt x="214598" y="1910691"/>
                  <a:pt x="224770" y="1920812"/>
                  <a:pt x="231526" y="1932973"/>
                </a:cubicBezTo>
                <a:cubicBezTo>
                  <a:pt x="281029" y="2022080"/>
                  <a:pt x="243775" y="1979947"/>
                  <a:pt x="289400" y="2025570"/>
                </a:cubicBezTo>
                <a:cubicBezTo>
                  <a:pt x="316267" y="2106175"/>
                  <a:pt x="281755" y="2019890"/>
                  <a:pt x="324124" y="2083443"/>
                </a:cubicBezTo>
                <a:cubicBezTo>
                  <a:pt x="333695" y="2097800"/>
                  <a:pt x="338712" y="2114761"/>
                  <a:pt x="347273" y="2129742"/>
                </a:cubicBezTo>
                <a:cubicBezTo>
                  <a:pt x="368758" y="2167341"/>
                  <a:pt x="373230" y="2167273"/>
                  <a:pt x="405147" y="2199190"/>
                </a:cubicBezTo>
                <a:cubicBezTo>
                  <a:pt x="447318" y="2283533"/>
                  <a:pt x="406101" y="2209182"/>
                  <a:pt x="474595" y="2303362"/>
                </a:cubicBezTo>
                <a:cubicBezTo>
                  <a:pt x="565810" y="2428782"/>
                  <a:pt x="474911" y="2328436"/>
                  <a:pt x="567192" y="2407535"/>
                </a:cubicBezTo>
                <a:cubicBezTo>
                  <a:pt x="622365" y="2454827"/>
                  <a:pt x="577576" y="2434146"/>
                  <a:pt x="636640" y="2453833"/>
                </a:cubicBezTo>
                <a:cubicBezTo>
                  <a:pt x="719117" y="2536310"/>
                  <a:pt x="625521" y="2447254"/>
                  <a:pt x="706088" y="2511707"/>
                </a:cubicBezTo>
                <a:cubicBezTo>
                  <a:pt x="714609" y="2518524"/>
                  <a:pt x="719880" y="2529241"/>
                  <a:pt x="729238" y="2534856"/>
                </a:cubicBezTo>
                <a:cubicBezTo>
                  <a:pt x="739700" y="2541133"/>
                  <a:pt x="753049" y="2540975"/>
                  <a:pt x="763962" y="2546431"/>
                </a:cubicBezTo>
                <a:cubicBezTo>
                  <a:pt x="776404" y="2552652"/>
                  <a:pt x="785362" y="2565583"/>
                  <a:pt x="798686" y="2569580"/>
                </a:cubicBezTo>
                <a:cubicBezTo>
                  <a:pt x="824817" y="2577419"/>
                  <a:pt x="852701" y="2577297"/>
                  <a:pt x="879709" y="2581155"/>
                </a:cubicBezTo>
                <a:cubicBezTo>
                  <a:pt x="961397" y="2608383"/>
                  <a:pt x="879457" y="2584016"/>
                  <a:pt x="1041754" y="2604304"/>
                </a:cubicBezTo>
                <a:cubicBezTo>
                  <a:pt x="1249000" y="2630210"/>
                  <a:pt x="995748" y="2602254"/>
                  <a:pt x="1134352" y="2627454"/>
                </a:cubicBezTo>
                <a:cubicBezTo>
                  <a:pt x="1164956" y="2633018"/>
                  <a:pt x="1195935" y="2636642"/>
                  <a:pt x="1226949" y="2639028"/>
                </a:cubicBezTo>
                <a:cubicBezTo>
                  <a:pt x="1296299" y="2644363"/>
                  <a:pt x="1365928" y="2645465"/>
                  <a:pt x="1435293" y="2650603"/>
                </a:cubicBezTo>
                <a:cubicBezTo>
                  <a:pt x="1470136" y="2653184"/>
                  <a:pt x="1504671" y="2659015"/>
                  <a:pt x="1539466" y="2662178"/>
                </a:cubicBezTo>
                <a:cubicBezTo>
                  <a:pt x="1681383" y="2675079"/>
                  <a:pt x="1758987" y="2677386"/>
                  <a:pt x="1909855" y="2685327"/>
                </a:cubicBezTo>
                <a:cubicBezTo>
                  <a:pt x="1956674" y="2693130"/>
                  <a:pt x="2040971" y="2708476"/>
                  <a:pt x="2083476" y="2708476"/>
                </a:cubicBezTo>
                <a:cubicBezTo>
                  <a:pt x="2164590" y="2708476"/>
                  <a:pt x="2245521" y="2700760"/>
                  <a:pt x="2326544" y="2696902"/>
                </a:cubicBezTo>
                <a:cubicBezTo>
                  <a:pt x="2365126" y="2693044"/>
                  <a:pt x="2403967" y="2691223"/>
                  <a:pt x="2442291" y="2685327"/>
                </a:cubicBezTo>
                <a:cubicBezTo>
                  <a:pt x="2454350" y="2683472"/>
                  <a:pt x="2465329" y="2677258"/>
                  <a:pt x="2477015" y="2673752"/>
                </a:cubicBezTo>
                <a:cubicBezTo>
                  <a:pt x="2503919" y="2665681"/>
                  <a:pt x="2530540" y="2656332"/>
                  <a:pt x="2558038" y="2650603"/>
                </a:cubicBezTo>
                <a:cubicBezTo>
                  <a:pt x="2623241" y="2637019"/>
                  <a:pt x="2691622" y="2636941"/>
                  <a:pt x="2754807" y="2615879"/>
                </a:cubicBezTo>
                <a:cubicBezTo>
                  <a:pt x="2766382" y="2612021"/>
                  <a:pt x="2777800" y="2607656"/>
                  <a:pt x="2789531" y="2604304"/>
                </a:cubicBezTo>
                <a:cubicBezTo>
                  <a:pt x="2840598" y="2589713"/>
                  <a:pt x="2826160" y="2597803"/>
                  <a:pt x="2870554" y="2581155"/>
                </a:cubicBezTo>
                <a:cubicBezTo>
                  <a:pt x="2891813" y="2573183"/>
                  <a:pt x="2936869" y="2553002"/>
                  <a:pt x="2963152" y="2546431"/>
                </a:cubicBezTo>
                <a:cubicBezTo>
                  <a:pt x="2982238" y="2541660"/>
                  <a:pt x="3001734" y="2538714"/>
                  <a:pt x="3021025" y="2534856"/>
                </a:cubicBezTo>
                <a:cubicBezTo>
                  <a:pt x="3120539" y="2468514"/>
                  <a:pt x="2994631" y="2548053"/>
                  <a:pt x="3090473" y="2500132"/>
                </a:cubicBezTo>
                <a:cubicBezTo>
                  <a:pt x="3102915" y="2493911"/>
                  <a:pt x="3112755" y="2483204"/>
                  <a:pt x="3125197" y="2476983"/>
                </a:cubicBezTo>
                <a:cubicBezTo>
                  <a:pt x="3136110" y="2471527"/>
                  <a:pt x="3148707" y="2470214"/>
                  <a:pt x="3159921" y="2465408"/>
                </a:cubicBezTo>
                <a:cubicBezTo>
                  <a:pt x="3175780" y="2458611"/>
                  <a:pt x="3190361" y="2449056"/>
                  <a:pt x="3206220" y="2442259"/>
                </a:cubicBezTo>
                <a:cubicBezTo>
                  <a:pt x="3217434" y="2437453"/>
                  <a:pt x="3230031" y="2436140"/>
                  <a:pt x="3240944" y="2430684"/>
                </a:cubicBezTo>
                <a:cubicBezTo>
                  <a:pt x="3357192" y="2372560"/>
                  <a:pt x="3179914" y="2445266"/>
                  <a:pt x="3321967" y="2384385"/>
                </a:cubicBezTo>
                <a:cubicBezTo>
                  <a:pt x="3333181" y="2379579"/>
                  <a:pt x="3345267" y="2377094"/>
                  <a:pt x="3356691" y="2372810"/>
                </a:cubicBezTo>
                <a:cubicBezTo>
                  <a:pt x="3376145" y="2365515"/>
                  <a:pt x="3395273" y="2357377"/>
                  <a:pt x="3414564" y="2349661"/>
                </a:cubicBezTo>
                <a:cubicBezTo>
                  <a:pt x="3422281" y="2341945"/>
                  <a:pt x="3428356" y="2332127"/>
                  <a:pt x="3437714" y="2326512"/>
                </a:cubicBezTo>
                <a:cubicBezTo>
                  <a:pt x="3502281" y="2287773"/>
                  <a:pt x="3443308" y="2347661"/>
                  <a:pt x="3507162" y="2291788"/>
                </a:cubicBezTo>
                <a:cubicBezTo>
                  <a:pt x="3527694" y="2273823"/>
                  <a:pt x="3545744" y="2253205"/>
                  <a:pt x="3565035" y="2233914"/>
                </a:cubicBezTo>
                <a:lnTo>
                  <a:pt x="3588185" y="2210765"/>
                </a:lnTo>
                <a:cubicBezTo>
                  <a:pt x="3599760" y="2199190"/>
                  <a:pt x="3609814" y="2185863"/>
                  <a:pt x="3622909" y="2176041"/>
                </a:cubicBezTo>
                <a:cubicBezTo>
                  <a:pt x="3662758" y="2146154"/>
                  <a:pt x="3710958" y="2113413"/>
                  <a:pt x="3738655" y="2071869"/>
                </a:cubicBezTo>
                <a:cubicBezTo>
                  <a:pt x="3746372" y="2060294"/>
                  <a:pt x="3755584" y="2049587"/>
                  <a:pt x="3761805" y="2037145"/>
                </a:cubicBezTo>
                <a:cubicBezTo>
                  <a:pt x="3767261" y="2026232"/>
                  <a:pt x="3766060" y="2012182"/>
                  <a:pt x="3773380" y="2002421"/>
                </a:cubicBezTo>
                <a:cubicBezTo>
                  <a:pt x="3789749" y="1980595"/>
                  <a:pt x="3816120" y="1967247"/>
                  <a:pt x="3831253" y="1944547"/>
                </a:cubicBezTo>
                <a:lnTo>
                  <a:pt x="3877552" y="1875099"/>
                </a:lnTo>
                <a:cubicBezTo>
                  <a:pt x="3885268" y="1863524"/>
                  <a:pt x="3896302" y="1853572"/>
                  <a:pt x="3900701" y="1840375"/>
                </a:cubicBezTo>
                <a:lnTo>
                  <a:pt x="3912276" y="1805651"/>
                </a:lnTo>
                <a:cubicBezTo>
                  <a:pt x="3896843" y="1697621"/>
                  <a:pt x="3887983" y="1588445"/>
                  <a:pt x="3865977" y="1481560"/>
                </a:cubicBezTo>
                <a:cubicBezTo>
                  <a:pt x="3860758" y="1456210"/>
                  <a:pt x="3839958" y="1436486"/>
                  <a:pt x="3831253" y="1412112"/>
                </a:cubicBezTo>
                <a:cubicBezTo>
                  <a:pt x="3820552" y="1382150"/>
                  <a:pt x="3819525" y="1349209"/>
                  <a:pt x="3808104" y="1319514"/>
                </a:cubicBezTo>
                <a:cubicBezTo>
                  <a:pt x="3792155" y="1278046"/>
                  <a:pt x="3769824" y="1262839"/>
                  <a:pt x="3750230" y="1226917"/>
                </a:cubicBezTo>
                <a:cubicBezTo>
                  <a:pt x="3733705" y="1196622"/>
                  <a:pt x="3719364" y="1165185"/>
                  <a:pt x="3703931" y="1134319"/>
                </a:cubicBezTo>
                <a:cubicBezTo>
                  <a:pt x="3696215" y="1118886"/>
                  <a:pt x="3692983" y="1100222"/>
                  <a:pt x="3680782" y="1088021"/>
                </a:cubicBezTo>
                <a:cubicBezTo>
                  <a:pt x="3589614" y="996853"/>
                  <a:pt x="3718993" y="1131254"/>
                  <a:pt x="3565035" y="925975"/>
                </a:cubicBezTo>
                <a:cubicBezTo>
                  <a:pt x="3411258" y="720938"/>
                  <a:pt x="3663828" y="1053153"/>
                  <a:pt x="3484012" y="833378"/>
                </a:cubicBezTo>
                <a:cubicBezTo>
                  <a:pt x="3417228" y="751753"/>
                  <a:pt x="3442817" y="763756"/>
                  <a:pt x="3379840" y="694481"/>
                </a:cubicBezTo>
                <a:cubicBezTo>
                  <a:pt x="3357818" y="670257"/>
                  <a:pt x="3333541" y="648182"/>
                  <a:pt x="3310392" y="625033"/>
                </a:cubicBezTo>
                <a:cubicBezTo>
                  <a:pt x="3294959" y="609600"/>
                  <a:pt x="3276199" y="596895"/>
                  <a:pt x="3264093" y="578735"/>
                </a:cubicBezTo>
                <a:cubicBezTo>
                  <a:pt x="3248660" y="555585"/>
                  <a:pt x="3236279" y="530081"/>
                  <a:pt x="3217795" y="509286"/>
                </a:cubicBezTo>
                <a:cubicBezTo>
                  <a:pt x="3204979" y="494867"/>
                  <a:pt x="3186014" y="487265"/>
                  <a:pt x="3171496" y="474562"/>
                </a:cubicBezTo>
                <a:cubicBezTo>
                  <a:pt x="3155071" y="460190"/>
                  <a:pt x="3142240" y="441898"/>
                  <a:pt x="3125197" y="428264"/>
                </a:cubicBezTo>
                <a:cubicBezTo>
                  <a:pt x="3103472" y="410884"/>
                  <a:pt x="3078542" y="397920"/>
                  <a:pt x="3055749" y="381965"/>
                </a:cubicBezTo>
                <a:cubicBezTo>
                  <a:pt x="3039945" y="370902"/>
                  <a:pt x="3025809" y="357465"/>
                  <a:pt x="3009450" y="347241"/>
                </a:cubicBezTo>
                <a:cubicBezTo>
                  <a:pt x="2994818" y="338096"/>
                  <a:pt x="2977947" y="332968"/>
                  <a:pt x="2963152" y="324091"/>
                </a:cubicBezTo>
                <a:cubicBezTo>
                  <a:pt x="2939295" y="309777"/>
                  <a:pt x="2918129" y="291116"/>
                  <a:pt x="2893704" y="277793"/>
                </a:cubicBezTo>
                <a:cubicBezTo>
                  <a:pt x="2875464" y="267844"/>
                  <a:pt x="2854414" y="263935"/>
                  <a:pt x="2835830" y="254643"/>
                </a:cubicBezTo>
                <a:cubicBezTo>
                  <a:pt x="2823388" y="248422"/>
                  <a:pt x="2813548" y="237715"/>
                  <a:pt x="2801106" y="231494"/>
                </a:cubicBezTo>
                <a:cubicBezTo>
                  <a:pt x="2790193" y="226038"/>
                  <a:pt x="2777295" y="225375"/>
                  <a:pt x="2766382" y="219919"/>
                </a:cubicBezTo>
                <a:cubicBezTo>
                  <a:pt x="2746260" y="209858"/>
                  <a:pt x="2728631" y="195256"/>
                  <a:pt x="2708509" y="185195"/>
                </a:cubicBezTo>
                <a:cubicBezTo>
                  <a:pt x="2677961" y="169921"/>
                  <a:pt x="2648920" y="171949"/>
                  <a:pt x="2615911" y="162046"/>
                </a:cubicBezTo>
                <a:cubicBezTo>
                  <a:pt x="2596010" y="156076"/>
                  <a:pt x="2577492" y="146192"/>
                  <a:pt x="2558038" y="138897"/>
                </a:cubicBezTo>
                <a:cubicBezTo>
                  <a:pt x="2546614" y="134613"/>
                  <a:pt x="2534227" y="132778"/>
                  <a:pt x="2523314" y="127322"/>
                </a:cubicBezTo>
                <a:cubicBezTo>
                  <a:pt x="2510872" y="121101"/>
                  <a:pt x="2501914" y="108170"/>
                  <a:pt x="2488590" y="104173"/>
                </a:cubicBezTo>
                <a:cubicBezTo>
                  <a:pt x="2462459" y="96334"/>
                  <a:pt x="2434575" y="96456"/>
                  <a:pt x="2407567" y="92598"/>
                </a:cubicBezTo>
                <a:cubicBezTo>
                  <a:pt x="2388276" y="84881"/>
                  <a:pt x="2369769" y="74802"/>
                  <a:pt x="2349693" y="69448"/>
                </a:cubicBezTo>
                <a:cubicBezTo>
                  <a:pt x="2332723" y="64923"/>
                  <a:pt x="2200115" y="38914"/>
                  <a:pt x="2164499" y="34724"/>
                </a:cubicBezTo>
                <a:cubicBezTo>
                  <a:pt x="2122175" y="29745"/>
                  <a:pt x="2079618" y="27008"/>
                  <a:pt x="2037177" y="23150"/>
                </a:cubicBezTo>
                <a:cubicBezTo>
                  <a:pt x="2004316" y="16577"/>
                  <a:pt x="1926996" y="0"/>
                  <a:pt x="1898281" y="0"/>
                </a:cubicBezTo>
                <a:cubicBezTo>
                  <a:pt x="1794037" y="0"/>
                  <a:pt x="1689936" y="7717"/>
                  <a:pt x="1585764" y="11575"/>
                </a:cubicBezTo>
                <a:lnTo>
                  <a:pt x="1458443" y="23150"/>
                </a:lnTo>
                <a:cubicBezTo>
                  <a:pt x="1404463" y="27468"/>
                  <a:pt x="1350179" y="28397"/>
                  <a:pt x="1296397" y="34724"/>
                </a:cubicBezTo>
                <a:cubicBezTo>
                  <a:pt x="1284280" y="36150"/>
                  <a:pt x="1273509" y="43340"/>
                  <a:pt x="1261673" y="46299"/>
                </a:cubicBezTo>
                <a:cubicBezTo>
                  <a:pt x="1242587" y="51071"/>
                  <a:pt x="1223353" y="55702"/>
                  <a:pt x="1203800" y="57874"/>
                </a:cubicBezTo>
                <a:cubicBezTo>
                  <a:pt x="1153803" y="63429"/>
                  <a:pt x="1103486" y="65590"/>
                  <a:pt x="1053329" y="69448"/>
                </a:cubicBezTo>
                <a:cubicBezTo>
                  <a:pt x="1009021" y="78310"/>
                  <a:pt x="940564" y="90093"/>
                  <a:pt x="891283" y="104173"/>
                </a:cubicBezTo>
                <a:cubicBezTo>
                  <a:pt x="879552" y="107525"/>
                  <a:pt x="868134" y="111889"/>
                  <a:pt x="856559" y="115747"/>
                </a:cubicBezTo>
                <a:cubicBezTo>
                  <a:pt x="844984" y="123464"/>
                  <a:pt x="834278" y="132676"/>
                  <a:pt x="821835" y="138897"/>
                </a:cubicBezTo>
                <a:cubicBezTo>
                  <a:pt x="810922" y="144353"/>
                  <a:pt x="798842" y="147119"/>
                  <a:pt x="787111" y="150471"/>
                </a:cubicBezTo>
                <a:cubicBezTo>
                  <a:pt x="652429" y="188951"/>
                  <a:pt x="853303" y="128136"/>
                  <a:pt x="671364" y="173621"/>
                </a:cubicBezTo>
                <a:cubicBezTo>
                  <a:pt x="647691" y="179539"/>
                  <a:pt x="625589" y="190852"/>
                  <a:pt x="601916" y="196770"/>
                </a:cubicBezTo>
                <a:cubicBezTo>
                  <a:pt x="490233" y="224690"/>
                  <a:pt x="540517" y="213679"/>
                  <a:pt x="451445" y="231494"/>
                </a:cubicBezTo>
                <a:cubicBezTo>
                  <a:pt x="439870" y="239210"/>
                  <a:pt x="429433" y="248993"/>
                  <a:pt x="416721" y="254643"/>
                </a:cubicBezTo>
                <a:cubicBezTo>
                  <a:pt x="394423" y="264553"/>
                  <a:pt x="367576" y="264258"/>
                  <a:pt x="347273" y="277793"/>
                </a:cubicBezTo>
                <a:cubicBezTo>
                  <a:pt x="324124" y="293226"/>
                  <a:pt x="297498" y="304418"/>
                  <a:pt x="277825" y="324091"/>
                </a:cubicBezTo>
                <a:cubicBezTo>
                  <a:pt x="262392" y="339524"/>
                  <a:pt x="252231" y="363488"/>
                  <a:pt x="231526" y="370390"/>
                </a:cubicBezTo>
                <a:cubicBezTo>
                  <a:pt x="186449" y="385416"/>
                  <a:pt x="177511" y="378107"/>
                  <a:pt x="162078" y="393540"/>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08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these images were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91"/>
          <a:stretch/>
        </p:blipFill>
        <p:spPr>
          <a:xfrm>
            <a:off x="4952999" y="1143000"/>
            <a:ext cx="4107601" cy="287532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 y="1427897"/>
            <a:ext cx="3842102" cy="238210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352" y="3657600"/>
            <a:ext cx="4873706" cy="3200400"/>
          </a:xfrm>
          <a:prstGeom prst="rect">
            <a:avLst/>
          </a:prstGeom>
        </p:spPr>
      </p:pic>
      <p:sp>
        <p:nvSpPr>
          <p:cNvPr id="10" name="TextBox 9"/>
          <p:cNvSpPr txBox="1"/>
          <p:nvPr/>
        </p:nvSpPr>
        <p:spPr>
          <a:xfrm>
            <a:off x="3676135" y="1957322"/>
            <a:ext cx="1409700" cy="830997"/>
          </a:xfrm>
          <a:prstGeom prst="rect">
            <a:avLst/>
          </a:prstGeom>
          <a:noFill/>
        </p:spPr>
        <p:txBody>
          <a:bodyPr wrap="square" rtlCol="0">
            <a:spAutoFit/>
          </a:bodyPr>
          <a:lstStyle/>
          <a:p>
            <a:r>
              <a:rPr lang="en-US" sz="2400" b="1" dirty="0">
                <a:solidFill>
                  <a:schemeClr val="accent3">
                    <a:lumMod val="50000"/>
                  </a:schemeClr>
                </a:solidFill>
              </a:rPr>
              <a:t>trachea/bronchus</a:t>
            </a:r>
          </a:p>
        </p:txBody>
      </p:sp>
    </p:spTree>
    <p:extLst>
      <p:ext uri="{BB962C8B-B14F-4D97-AF65-F5344CB8AC3E}">
        <p14:creationId xmlns:p14="http://schemas.microsoft.com/office/powerpoint/2010/main" val="103320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these images were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4654719" y="1524000"/>
            <a:ext cx="1409700" cy="830997"/>
          </a:xfrm>
          <a:prstGeom prst="rect">
            <a:avLst/>
          </a:prstGeom>
          <a:noFill/>
        </p:spPr>
        <p:txBody>
          <a:bodyPr wrap="square" rtlCol="0">
            <a:spAutoFit/>
          </a:bodyPr>
          <a:lstStyle/>
          <a:p>
            <a:r>
              <a:rPr lang="en-US" sz="2400" b="1" dirty="0">
                <a:solidFill>
                  <a:schemeClr val="accent3">
                    <a:lumMod val="50000"/>
                  </a:schemeClr>
                </a:solidFill>
              </a:rPr>
              <a:t>elastic artery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376" y="2559700"/>
            <a:ext cx="6372225" cy="43148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0" y="1459561"/>
            <a:ext cx="2667000" cy="2200275"/>
          </a:xfrm>
          <a:prstGeom prst="rect">
            <a:avLst/>
          </a:prstGeom>
        </p:spPr>
      </p:pic>
      <p:sp>
        <p:nvSpPr>
          <p:cNvPr id="11" name="Rectangle 10"/>
          <p:cNvSpPr/>
          <p:nvPr/>
        </p:nvSpPr>
        <p:spPr>
          <a:xfrm rot="16200000">
            <a:off x="941527" y="3105729"/>
            <a:ext cx="356536" cy="565569"/>
          </a:xfrm>
          <a:prstGeom prst="rect">
            <a:avLst/>
          </a:pr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05478" y="3569536"/>
            <a:ext cx="1914912" cy="3288464"/>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49781" y="2573557"/>
            <a:ext cx="1870609" cy="636688"/>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7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79226"/>
            <a:ext cx="7391400" cy="5512728"/>
          </a:xfrm>
          <a:prstGeom prst="rect">
            <a:avLst/>
          </a:prstGeom>
        </p:spPr>
      </p:pic>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space indicated by the X.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3" name="TextBox 12"/>
          <p:cNvSpPr txBox="1"/>
          <p:nvPr/>
        </p:nvSpPr>
        <p:spPr>
          <a:xfrm>
            <a:off x="6553200" y="1891795"/>
            <a:ext cx="1409700" cy="830997"/>
          </a:xfrm>
          <a:prstGeom prst="rect">
            <a:avLst/>
          </a:prstGeom>
          <a:noFill/>
        </p:spPr>
        <p:txBody>
          <a:bodyPr wrap="square" rtlCol="0">
            <a:spAutoFit/>
          </a:bodyPr>
          <a:lstStyle/>
          <a:p>
            <a:r>
              <a:rPr lang="en-US" sz="2400" b="1" dirty="0">
                <a:solidFill>
                  <a:schemeClr val="accent3">
                    <a:lumMod val="50000"/>
                  </a:schemeClr>
                </a:solidFill>
              </a:rPr>
              <a:t>Laryngeal ventricle</a:t>
            </a:r>
          </a:p>
        </p:txBody>
      </p:sp>
      <p:sp>
        <p:nvSpPr>
          <p:cNvPr id="4" name="TextBox 3"/>
          <p:cNvSpPr txBox="1"/>
          <p:nvPr/>
        </p:nvSpPr>
        <p:spPr>
          <a:xfrm>
            <a:off x="3581400" y="3502861"/>
            <a:ext cx="571500" cy="523220"/>
          </a:xfrm>
          <a:prstGeom prst="rect">
            <a:avLst/>
          </a:prstGeom>
          <a:noFill/>
        </p:spPr>
        <p:txBody>
          <a:bodyPr wrap="square" rtlCol="0">
            <a:spAutoFit/>
          </a:bodyPr>
          <a:lstStyle/>
          <a:p>
            <a:r>
              <a:rPr lang="en-US" sz="2800" b="1" dirty="0"/>
              <a:t>X</a:t>
            </a:r>
          </a:p>
        </p:txBody>
      </p:sp>
    </p:spTree>
    <p:extLst>
      <p:ext uri="{BB962C8B-B14F-4D97-AF65-F5344CB8AC3E}">
        <p14:creationId xmlns:p14="http://schemas.microsoft.com/office/powerpoint/2010/main" val="6970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371600" cy="830997"/>
          </a:xfrm>
          <a:prstGeom prst="rect">
            <a:avLst/>
          </a:prstGeom>
          <a:noFill/>
        </p:spPr>
        <p:txBody>
          <a:bodyPr wrap="square" rtlCol="0">
            <a:spAutoFit/>
          </a:bodyPr>
          <a:lstStyle/>
          <a:p>
            <a:r>
              <a:rPr lang="en-US" sz="2400" b="1" dirty="0">
                <a:solidFill>
                  <a:schemeClr val="accent3">
                    <a:lumMod val="50000"/>
                  </a:schemeClr>
                </a:solidFill>
              </a:rPr>
              <a:t>trachea / bronchus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92137" y="1336567"/>
            <a:ext cx="5462735" cy="5518396"/>
          </a:xfrm>
          <a:prstGeom prst="rect">
            <a:avLst/>
          </a:prstGeom>
        </p:spPr>
      </p:pic>
    </p:spTree>
    <p:extLst>
      <p:ext uri="{BB962C8B-B14F-4D97-AF65-F5344CB8AC3E}">
        <p14:creationId xmlns:p14="http://schemas.microsoft.com/office/powerpoint/2010/main" val="26186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89905" y="2266154"/>
            <a:ext cx="4267200" cy="369332"/>
          </a:xfrm>
          <a:prstGeom prst="rect">
            <a:avLst/>
          </a:prstGeom>
          <a:noFill/>
        </p:spPr>
        <p:txBody>
          <a:bodyPr wrap="square" rtlCol="0">
            <a:spAutoFit/>
          </a:bodyPr>
          <a:lstStyle/>
          <a:p>
            <a:r>
              <a:rPr lang="en-US" b="1" dirty="0">
                <a:hlinkClick r:id="rId2"/>
              </a:rPr>
              <a:t>Video of respiratory mucosa – slide 15B</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EPITHELIUM</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990600" y="5320605"/>
            <a:ext cx="7848600" cy="1384995"/>
          </a:xfrm>
          <a:prstGeom prst="rect">
            <a:avLst/>
          </a:prstGeom>
          <a:noFill/>
        </p:spPr>
        <p:txBody>
          <a:bodyPr wrap="square" rtlCol="0">
            <a:spAutoFit/>
          </a:bodyPr>
          <a:lstStyle/>
          <a:p>
            <a:r>
              <a:rPr lang="en-US" dirty="0"/>
              <a:t>Link to </a:t>
            </a:r>
            <a:r>
              <a:rPr lang="en-US" u="sng" dirty="0">
                <a:hlinkClick r:id="rId3"/>
              </a:rPr>
              <a:t>SL 015B</a:t>
            </a:r>
            <a:endParaRPr lang="en-US" u="sng" dirty="0"/>
          </a:p>
          <a:p>
            <a:r>
              <a:rPr lang="en-US" b="1" dirty="0"/>
              <a:t>Be able to identify:</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Mucosa</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 (pseudostratified ciliated columnar with goblet cells)</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basement membrane</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propria</a:t>
            </a:r>
          </a:p>
        </p:txBody>
      </p:sp>
    </p:spTree>
    <p:extLst>
      <p:ext uri="{BB962C8B-B14F-4D97-AF65-F5344CB8AC3E}">
        <p14:creationId xmlns:p14="http://schemas.microsoft.com/office/powerpoint/2010/main" val="3242917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indicated by the arrows.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524000" cy="830997"/>
          </a:xfrm>
          <a:prstGeom prst="rect">
            <a:avLst/>
          </a:prstGeom>
          <a:noFill/>
        </p:spPr>
        <p:txBody>
          <a:bodyPr wrap="square" rtlCol="0">
            <a:spAutoFit/>
          </a:bodyPr>
          <a:lstStyle/>
          <a:p>
            <a:r>
              <a:rPr lang="en-US" sz="2400" b="1" dirty="0" err="1">
                <a:solidFill>
                  <a:schemeClr val="accent3">
                    <a:lumMod val="50000"/>
                  </a:schemeClr>
                </a:solidFill>
              </a:rPr>
              <a:t>Trachealis</a:t>
            </a:r>
            <a:r>
              <a:rPr lang="en-US" sz="2400" b="1" dirty="0">
                <a:solidFill>
                  <a:schemeClr val="accent3">
                    <a:lumMod val="50000"/>
                  </a:schemeClr>
                </a:solidFill>
              </a:rPr>
              <a:t> muscle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329886"/>
            <a:ext cx="7772399" cy="5555655"/>
          </a:xfrm>
          <a:prstGeom prst="rect">
            <a:avLst/>
          </a:prstGeom>
        </p:spPr>
      </p:pic>
      <p:cxnSp>
        <p:nvCxnSpPr>
          <p:cNvPr id="6" name="Straight Arrow Connector 5"/>
          <p:cNvCxnSpPr/>
          <p:nvPr/>
        </p:nvCxnSpPr>
        <p:spPr>
          <a:xfrm flipH="1" flipV="1">
            <a:off x="3886200" y="5181600"/>
            <a:ext cx="914400" cy="22860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82793" y="5295900"/>
            <a:ext cx="732482" cy="26670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276600" y="6400800"/>
            <a:ext cx="914400" cy="228600"/>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6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977095"/>
            <a:ext cx="4386390" cy="5880901"/>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6705600" y="2362200"/>
            <a:ext cx="1565700" cy="830997"/>
          </a:xfrm>
          <a:prstGeom prst="rect">
            <a:avLst/>
          </a:prstGeom>
          <a:noFill/>
        </p:spPr>
        <p:txBody>
          <a:bodyPr wrap="square" rtlCol="0">
            <a:spAutoFit/>
          </a:bodyPr>
          <a:lstStyle/>
          <a:p>
            <a:r>
              <a:rPr lang="en-US" sz="2400" b="1" dirty="0"/>
              <a:t>True vocal fold</a:t>
            </a:r>
          </a:p>
        </p:txBody>
      </p:sp>
      <p:sp>
        <p:nvSpPr>
          <p:cNvPr id="6" name="Freeform 5"/>
          <p:cNvSpPr/>
          <p:nvPr/>
        </p:nvSpPr>
        <p:spPr>
          <a:xfrm>
            <a:off x="4155311" y="2002420"/>
            <a:ext cx="1940689" cy="1350380"/>
          </a:xfrm>
          <a:custGeom>
            <a:avLst/>
            <a:gdLst>
              <a:gd name="connsiteX0" fmla="*/ 1273216 w 1736203"/>
              <a:gd name="connsiteY0" fmla="*/ 1713053 h 2048719"/>
              <a:gd name="connsiteX1" fmla="*/ 1331089 w 1736203"/>
              <a:gd name="connsiteY1" fmla="*/ 1597307 h 2048719"/>
              <a:gd name="connsiteX2" fmla="*/ 1354238 w 1736203"/>
              <a:gd name="connsiteY2" fmla="*/ 1574157 h 2048719"/>
              <a:gd name="connsiteX3" fmla="*/ 1377388 w 1736203"/>
              <a:gd name="connsiteY3" fmla="*/ 1493134 h 2048719"/>
              <a:gd name="connsiteX4" fmla="*/ 1388962 w 1736203"/>
              <a:gd name="connsiteY4" fmla="*/ 1446836 h 2048719"/>
              <a:gd name="connsiteX5" fmla="*/ 1412112 w 1736203"/>
              <a:gd name="connsiteY5" fmla="*/ 1423686 h 2048719"/>
              <a:gd name="connsiteX6" fmla="*/ 1423686 w 1736203"/>
              <a:gd name="connsiteY6" fmla="*/ 1388962 h 2048719"/>
              <a:gd name="connsiteX7" fmla="*/ 1446836 w 1736203"/>
              <a:gd name="connsiteY7" fmla="*/ 1307939 h 2048719"/>
              <a:gd name="connsiteX8" fmla="*/ 1469985 w 1736203"/>
              <a:gd name="connsiteY8" fmla="*/ 1273215 h 2048719"/>
              <a:gd name="connsiteX9" fmla="*/ 1493135 w 1736203"/>
              <a:gd name="connsiteY9" fmla="*/ 1203767 h 2048719"/>
              <a:gd name="connsiteX10" fmla="*/ 1516284 w 1736203"/>
              <a:gd name="connsiteY10" fmla="*/ 1169043 h 2048719"/>
              <a:gd name="connsiteX11" fmla="*/ 1539433 w 1736203"/>
              <a:gd name="connsiteY11" fmla="*/ 1099595 h 2048719"/>
              <a:gd name="connsiteX12" fmla="*/ 1551008 w 1736203"/>
              <a:gd name="connsiteY12" fmla="*/ 1064871 h 2048719"/>
              <a:gd name="connsiteX13" fmla="*/ 1562583 w 1736203"/>
              <a:gd name="connsiteY13" fmla="*/ 1030147 h 2048719"/>
              <a:gd name="connsiteX14" fmla="*/ 1597307 w 1736203"/>
              <a:gd name="connsiteY14" fmla="*/ 960699 h 2048719"/>
              <a:gd name="connsiteX15" fmla="*/ 1608881 w 1736203"/>
              <a:gd name="connsiteY15" fmla="*/ 914400 h 2048719"/>
              <a:gd name="connsiteX16" fmla="*/ 1632031 w 1736203"/>
              <a:gd name="connsiteY16" fmla="*/ 844952 h 2048719"/>
              <a:gd name="connsiteX17" fmla="*/ 1643605 w 1736203"/>
              <a:gd name="connsiteY17" fmla="*/ 810228 h 2048719"/>
              <a:gd name="connsiteX18" fmla="*/ 1655180 w 1736203"/>
              <a:gd name="connsiteY18" fmla="*/ 752355 h 2048719"/>
              <a:gd name="connsiteX19" fmla="*/ 1689904 w 1736203"/>
              <a:gd name="connsiteY19" fmla="*/ 625033 h 2048719"/>
              <a:gd name="connsiteX20" fmla="*/ 1701479 w 1736203"/>
              <a:gd name="connsiteY20" fmla="*/ 544010 h 2048719"/>
              <a:gd name="connsiteX21" fmla="*/ 1713054 w 1736203"/>
              <a:gd name="connsiteY21" fmla="*/ 451413 h 2048719"/>
              <a:gd name="connsiteX22" fmla="*/ 1724628 w 1736203"/>
              <a:gd name="connsiteY22" fmla="*/ 416689 h 2048719"/>
              <a:gd name="connsiteX23" fmla="*/ 1736203 w 1736203"/>
              <a:gd name="connsiteY23" fmla="*/ 370390 h 2048719"/>
              <a:gd name="connsiteX24" fmla="*/ 1724628 w 1736203"/>
              <a:gd name="connsiteY24" fmla="*/ 127322 h 2048719"/>
              <a:gd name="connsiteX25" fmla="*/ 1689904 w 1736203"/>
              <a:gd name="connsiteY25" fmla="*/ 69448 h 2048719"/>
              <a:gd name="connsiteX26" fmla="*/ 1655180 w 1736203"/>
              <a:gd name="connsiteY26" fmla="*/ 46299 h 2048719"/>
              <a:gd name="connsiteX27" fmla="*/ 1539433 w 1736203"/>
              <a:gd name="connsiteY27" fmla="*/ 11575 h 2048719"/>
              <a:gd name="connsiteX28" fmla="*/ 1504709 w 1736203"/>
              <a:gd name="connsiteY28" fmla="*/ 0 h 2048719"/>
              <a:gd name="connsiteX29" fmla="*/ 1192193 w 1736203"/>
              <a:gd name="connsiteY29" fmla="*/ 23150 h 2048719"/>
              <a:gd name="connsiteX30" fmla="*/ 1122745 w 1736203"/>
              <a:gd name="connsiteY30" fmla="*/ 46299 h 2048719"/>
              <a:gd name="connsiteX31" fmla="*/ 1076446 w 1736203"/>
              <a:gd name="connsiteY31" fmla="*/ 57874 h 2048719"/>
              <a:gd name="connsiteX32" fmla="*/ 1006998 w 1736203"/>
              <a:gd name="connsiteY32" fmla="*/ 81023 h 2048719"/>
              <a:gd name="connsiteX33" fmla="*/ 914400 w 1736203"/>
              <a:gd name="connsiteY33" fmla="*/ 104172 h 2048719"/>
              <a:gd name="connsiteX34" fmla="*/ 879676 w 1736203"/>
              <a:gd name="connsiteY34" fmla="*/ 115747 h 2048719"/>
              <a:gd name="connsiteX35" fmla="*/ 821803 w 1736203"/>
              <a:gd name="connsiteY35" fmla="*/ 162046 h 2048719"/>
              <a:gd name="connsiteX36" fmla="*/ 775504 w 1736203"/>
              <a:gd name="connsiteY36" fmla="*/ 185195 h 2048719"/>
              <a:gd name="connsiteX37" fmla="*/ 694481 w 1736203"/>
              <a:gd name="connsiteY37" fmla="*/ 243069 h 2048719"/>
              <a:gd name="connsiteX38" fmla="*/ 625033 w 1736203"/>
              <a:gd name="connsiteY38" fmla="*/ 289367 h 2048719"/>
              <a:gd name="connsiteX39" fmla="*/ 567160 w 1736203"/>
              <a:gd name="connsiteY39" fmla="*/ 347241 h 2048719"/>
              <a:gd name="connsiteX40" fmla="*/ 532436 w 1736203"/>
              <a:gd name="connsiteY40" fmla="*/ 370390 h 2048719"/>
              <a:gd name="connsiteX41" fmla="*/ 486137 w 1736203"/>
              <a:gd name="connsiteY41" fmla="*/ 416689 h 2048719"/>
              <a:gd name="connsiteX42" fmla="*/ 451413 w 1736203"/>
              <a:gd name="connsiteY42" fmla="*/ 451413 h 2048719"/>
              <a:gd name="connsiteX43" fmla="*/ 416689 w 1736203"/>
              <a:gd name="connsiteY43" fmla="*/ 474562 h 2048719"/>
              <a:gd name="connsiteX44" fmla="*/ 370390 w 1736203"/>
              <a:gd name="connsiteY44" fmla="*/ 532436 h 2048719"/>
              <a:gd name="connsiteX45" fmla="*/ 335666 w 1736203"/>
              <a:gd name="connsiteY45" fmla="*/ 555585 h 2048719"/>
              <a:gd name="connsiteX46" fmla="*/ 266218 w 1736203"/>
              <a:gd name="connsiteY46" fmla="*/ 625033 h 2048719"/>
              <a:gd name="connsiteX47" fmla="*/ 219919 w 1736203"/>
              <a:gd name="connsiteY47" fmla="*/ 671332 h 2048719"/>
              <a:gd name="connsiteX48" fmla="*/ 185195 w 1736203"/>
              <a:gd name="connsiteY48" fmla="*/ 706056 h 2048719"/>
              <a:gd name="connsiteX49" fmla="*/ 162046 w 1736203"/>
              <a:gd name="connsiteY49" fmla="*/ 740780 h 2048719"/>
              <a:gd name="connsiteX50" fmla="*/ 127322 w 1736203"/>
              <a:gd name="connsiteY50" fmla="*/ 775504 h 2048719"/>
              <a:gd name="connsiteX51" fmla="*/ 104173 w 1736203"/>
              <a:gd name="connsiteY51" fmla="*/ 810228 h 2048719"/>
              <a:gd name="connsiteX52" fmla="*/ 57874 w 1736203"/>
              <a:gd name="connsiteY52" fmla="*/ 868102 h 2048719"/>
              <a:gd name="connsiteX53" fmla="*/ 46299 w 1736203"/>
              <a:gd name="connsiteY53" fmla="*/ 914400 h 2048719"/>
              <a:gd name="connsiteX54" fmla="*/ 23150 w 1736203"/>
              <a:gd name="connsiteY54" fmla="*/ 949124 h 2048719"/>
              <a:gd name="connsiteX55" fmla="*/ 11575 w 1736203"/>
              <a:gd name="connsiteY55" fmla="*/ 1030147 h 2048719"/>
              <a:gd name="connsiteX56" fmla="*/ 0 w 1736203"/>
              <a:gd name="connsiteY56" fmla="*/ 1088021 h 2048719"/>
              <a:gd name="connsiteX57" fmla="*/ 11575 w 1736203"/>
              <a:gd name="connsiteY57" fmla="*/ 1365813 h 2048719"/>
              <a:gd name="connsiteX58" fmla="*/ 34724 w 1736203"/>
              <a:gd name="connsiteY58" fmla="*/ 1435261 h 2048719"/>
              <a:gd name="connsiteX59" fmla="*/ 46299 w 1736203"/>
              <a:gd name="connsiteY59" fmla="*/ 1469985 h 2048719"/>
              <a:gd name="connsiteX60" fmla="*/ 69448 w 1736203"/>
              <a:gd name="connsiteY60" fmla="*/ 1504709 h 2048719"/>
              <a:gd name="connsiteX61" fmla="*/ 104173 w 1736203"/>
              <a:gd name="connsiteY61" fmla="*/ 1562583 h 2048719"/>
              <a:gd name="connsiteX62" fmla="*/ 115747 w 1736203"/>
              <a:gd name="connsiteY62" fmla="*/ 1597307 h 2048719"/>
              <a:gd name="connsiteX63" fmla="*/ 138897 w 1736203"/>
              <a:gd name="connsiteY63" fmla="*/ 1620456 h 2048719"/>
              <a:gd name="connsiteX64" fmla="*/ 162046 w 1736203"/>
              <a:gd name="connsiteY64" fmla="*/ 1655180 h 2048719"/>
              <a:gd name="connsiteX65" fmla="*/ 196770 w 1736203"/>
              <a:gd name="connsiteY65" fmla="*/ 1689904 h 2048719"/>
              <a:gd name="connsiteX66" fmla="*/ 219919 w 1736203"/>
              <a:gd name="connsiteY66" fmla="*/ 1724628 h 2048719"/>
              <a:gd name="connsiteX67" fmla="*/ 266218 w 1736203"/>
              <a:gd name="connsiteY67" fmla="*/ 1770927 h 2048719"/>
              <a:gd name="connsiteX68" fmla="*/ 289367 w 1736203"/>
              <a:gd name="connsiteY68" fmla="*/ 1817226 h 2048719"/>
              <a:gd name="connsiteX69" fmla="*/ 300942 w 1736203"/>
              <a:gd name="connsiteY69" fmla="*/ 1863524 h 2048719"/>
              <a:gd name="connsiteX70" fmla="*/ 324092 w 1736203"/>
              <a:gd name="connsiteY70" fmla="*/ 1886674 h 2048719"/>
              <a:gd name="connsiteX71" fmla="*/ 381965 w 1736203"/>
              <a:gd name="connsiteY71" fmla="*/ 1967696 h 2048719"/>
              <a:gd name="connsiteX72" fmla="*/ 520861 w 1736203"/>
              <a:gd name="connsiteY72" fmla="*/ 2037145 h 2048719"/>
              <a:gd name="connsiteX73" fmla="*/ 636608 w 1736203"/>
              <a:gd name="connsiteY73" fmla="*/ 2048719 h 2048719"/>
              <a:gd name="connsiteX74" fmla="*/ 763930 w 1736203"/>
              <a:gd name="connsiteY74" fmla="*/ 2037145 h 2048719"/>
              <a:gd name="connsiteX75" fmla="*/ 833378 w 1736203"/>
              <a:gd name="connsiteY75" fmla="*/ 2013995 h 2048719"/>
              <a:gd name="connsiteX76" fmla="*/ 868102 w 1736203"/>
              <a:gd name="connsiteY76" fmla="*/ 2002421 h 2048719"/>
              <a:gd name="connsiteX77" fmla="*/ 972274 w 1736203"/>
              <a:gd name="connsiteY77" fmla="*/ 1944547 h 2048719"/>
              <a:gd name="connsiteX78" fmla="*/ 1030147 w 1736203"/>
              <a:gd name="connsiteY78" fmla="*/ 1886674 h 2048719"/>
              <a:gd name="connsiteX79" fmla="*/ 1122745 w 1736203"/>
              <a:gd name="connsiteY79" fmla="*/ 1805651 h 2048719"/>
              <a:gd name="connsiteX80" fmla="*/ 1180618 w 1736203"/>
              <a:gd name="connsiteY80" fmla="*/ 1759352 h 2048719"/>
              <a:gd name="connsiteX81" fmla="*/ 1215342 w 1736203"/>
              <a:gd name="connsiteY81" fmla="*/ 1724628 h 2048719"/>
              <a:gd name="connsiteX82" fmla="*/ 1273216 w 1736203"/>
              <a:gd name="connsiteY82" fmla="*/ 1713053 h 20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36203" h="2048719">
                <a:moveTo>
                  <a:pt x="1273216" y="1713053"/>
                </a:moveTo>
                <a:cubicBezTo>
                  <a:pt x="1292507" y="1691833"/>
                  <a:pt x="1296684" y="1645475"/>
                  <a:pt x="1331089" y="1597307"/>
                </a:cubicBezTo>
                <a:cubicBezTo>
                  <a:pt x="1337432" y="1588427"/>
                  <a:pt x="1346522" y="1581874"/>
                  <a:pt x="1354238" y="1574157"/>
                </a:cubicBezTo>
                <a:cubicBezTo>
                  <a:pt x="1361955" y="1547149"/>
                  <a:pt x="1369997" y="1520233"/>
                  <a:pt x="1377388" y="1493134"/>
                </a:cubicBezTo>
                <a:cubicBezTo>
                  <a:pt x="1381574" y="1477787"/>
                  <a:pt x="1381848" y="1461064"/>
                  <a:pt x="1388962" y="1446836"/>
                </a:cubicBezTo>
                <a:cubicBezTo>
                  <a:pt x="1393842" y="1437075"/>
                  <a:pt x="1404395" y="1431403"/>
                  <a:pt x="1412112" y="1423686"/>
                </a:cubicBezTo>
                <a:cubicBezTo>
                  <a:pt x="1415970" y="1412111"/>
                  <a:pt x="1420334" y="1400693"/>
                  <a:pt x="1423686" y="1388962"/>
                </a:cubicBezTo>
                <a:cubicBezTo>
                  <a:pt x="1428630" y="1371657"/>
                  <a:pt x="1437586" y="1326439"/>
                  <a:pt x="1446836" y="1307939"/>
                </a:cubicBezTo>
                <a:cubicBezTo>
                  <a:pt x="1453057" y="1295497"/>
                  <a:pt x="1464335" y="1285927"/>
                  <a:pt x="1469985" y="1273215"/>
                </a:cubicBezTo>
                <a:cubicBezTo>
                  <a:pt x="1479895" y="1250917"/>
                  <a:pt x="1479600" y="1224070"/>
                  <a:pt x="1493135" y="1203767"/>
                </a:cubicBezTo>
                <a:cubicBezTo>
                  <a:pt x="1500851" y="1192192"/>
                  <a:pt x="1510634" y="1181755"/>
                  <a:pt x="1516284" y="1169043"/>
                </a:cubicBezTo>
                <a:cubicBezTo>
                  <a:pt x="1526194" y="1146745"/>
                  <a:pt x="1531717" y="1122744"/>
                  <a:pt x="1539433" y="1099595"/>
                </a:cubicBezTo>
                <a:lnTo>
                  <a:pt x="1551008" y="1064871"/>
                </a:lnTo>
                <a:cubicBezTo>
                  <a:pt x="1554866" y="1053296"/>
                  <a:pt x="1555815" y="1040299"/>
                  <a:pt x="1562583" y="1030147"/>
                </a:cubicBezTo>
                <a:cubicBezTo>
                  <a:pt x="1587945" y="992103"/>
                  <a:pt x="1585328" y="1002628"/>
                  <a:pt x="1597307" y="960699"/>
                </a:cubicBezTo>
                <a:cubicBezTo>
                  <a:pt x="1601677" y="945403"/>
                  <a:pt x="1604310" y="929637"/>
                  <a:pt x="1608881" y="914400"/>
                </a:cubicBezTo>
                <a:cubicBezTo>
                  <a:pt x="1615893" y="891027"/>
                  <a:pt x="1624315" y="868101"/>
                  <a:pt x="1632031" y="844952"/>
                </a:cubicBezTo>
                <a:cubicBezTo>
                  <a:pt x="1635889" y="833377"/>
                  <a:pt x="1641212" y="822192"/>
                  <a:pt x="1643605" y="810228"/>
                </a:cubicBezTo>
                <a:cubicBezTo>
                  <a:pt x="1647463" y="790937"/>
                  <a:pt x="1650408" y="771441"/>
                  <a:pt x="1655180" y="752355"/>
                </a:cubicBezTo>
                <a:cubicBezTo>
                  <a:pt x="1674017" y="677009"/>
                  <a:pt x="1671096" y="756688"/>
                  <a:pt x="1689904" y="625033"/>
                </a:cubicBezTo>
                <a:cubicBezTo>
                  <a:pt x="1693762" y="598025"/>
                  <a:pt x="1697873" y="571053"/>
                  <a:pt x="1701479" y="544010"/>
                </a:cubicBezTo>
                <a:cubicBezTo>
                  <a:pt x="1705590" y="513177"/>
                  <a:pt x="1707490" y="482017"/>
                  <a:pt x="1713054" y="451413"/>
                </a:cubicBezTo>
                <a:cubicBezTo>
                  <a:pt x="1715237" y="439409"/>
                  <a:pt x="1721276" y="428420"/>
                  <a:pt x="1724628" y="416689"/>
                </a:cubicBezTo>
                <a:cubicBezTo>
                  <a:pt x="1728998" y="401393"/>
                  <a:pt x="1732345" y="385823"/>
                  <a:pt x="1736203" y="370390"/>
                </a:cubicBezTo>
                <a:cubicBezTo>
                  <a:pt x="1732345" y="289367"/>
                  <a:pt x="1731364" y="208156"/>
                  <a:pt x="1724628" y="127322"/>
                </a:cubicBezTo>
                <a:cubicBezTo>
                  <a:pt x="1722311" y="99517"/>
                  <a:pt x="1710315" y="85776"/>
                  <a:pt x="1689904" y="69448"/>
                </a:cubicBezTo>
                <a:cubicBezTo>
                  <a:pt x="1679041" y="60758"/>
                  <a:pt x="1667892" y="51949"/>
                  <a:pt x="1655180" y="46299"/>
                </a:cubicBezTo>
                <a:cubicBezTo>
                  <a:pt x="1605670" y="24295"/>
                  <a:pt x="1586568" y="25043"/>
                  <a:pt x="1539433" y="11575"/>
                </a:cubicBezTo>
                <a:cubicBezTo>
                  <a:pt x="1527702" y="8223"/>
                  <a:pt x="1516284" y="3858"/>
                  <a:pt x="1504709" y="0"/>
                </a:cubicBezTo>
                <a:cubicBezTo>
                  <a:pt x="1450894" y="2563"/>
                  <a:pt x="1280113" y="1170"/>
                  <a:pt x="1192193" y="23150"/>
                </a:cubicBezTo>
                <a:cubicBezTo>
                  <a:pt x="1168520" y="29068"/>
                  <a:pt x="1146418" y="40381"/>
                  <a:pt x="1122745" y="46299"/>
                </a:cubicBezTo>
                <a:cubicBezTo>
                  <a:pt x="1107312" y="50157"/>
                  <a:pt x="1091683" y="53303"/>
                  <a:pt x="1076446" y="57874"/>
                </a:cubicBezTo>
                <a:cubicBezTo>
                  <a:pt x="1053074" y="64886"/>
                  <a:pt x="1030671" y="75105"/>
                  <a:pt x="1006998" y="81023"/>
                </a:cubicBezTo>
                <a:cubicBezTo>
                  <a:pt x="976132" y="88739"/>
                  <a:pt x="944583" y="94111"/>
                  <a:pt x="914400" y="104172"/>
                </a:cubicBezTo>
                <a:cubicBezTo>
                  <a:pt x="902825" y="108030"/>
                  <a:pt x="890589" y="110291"/>
                  <a:pt x="879676" y="115747"/>
                </a:cubicBezTo>
                <a:cubicBezTo>
                  <a:pt x="795570" y="157800"/>
                  <a:pt x="886405" y="118978"/>
                  <a:pt x="821803" y="162046"/>
                </a:cubicBezTo>
                <a:cubicBezTo>
                  <a:pt x="807446" y="171617"/>
                  <a:pt x="790485" y="176634"/>
                  <a:pt x="775504" y="185195"/>
                </a:cubicBezTo>
                <a:cubicBezTo>
                  <a:pt x="746243" y="201916"/>
                  <a:pt x="722074" y="223754"/>
                  <a:pt x="694481" y="243069"/>
                </a:cubicBezTo>
                <a:cubicBezTo>
                  <a:pt x="671688" y="259024"/>
                  <a:pt x="644706" y="269694"/>
                  <a:pt x="625033" y="289367"/>
                </a:cubicBezTo>
                <a:cubicBezTo>
                  <a:pt x="605742" y="308658"/>
                  <a:pt x="589860" y="332108"/>
                  <a:pt x="567160" y="347241"/>
                </a:cubicBezTo>
                <a:cubicBezTo>
                  <a:pt x="555585" y="354957"/>
                  <a:pt x="542998" y="361337"/>
                  <a:pt x="532436" y="370390"/>
                </a:cubicBezTo>
                <a:cubicBezTo>
                  <a:pt x="515865" y="384594"/>
                  <a:pt x="501570" y="401256"/>
                  <a:pt x="486137" y="416689"/>
                </a:cubicBezTo>
                <a:cubicBezTo>
                  <a:pt x="474562" y="428264"/>
                  <a:pt x="465033" y="442333"/>
                  <a:pt x="451413" y="451413"/>
                </a:cubicBezTo>
                <a:cubicBezTo>
                  <a:pt x="439838" y="459129"/>
                  <a:pt x="427552" y="465872"/>
                  <a:pt x="416689" y="474562"/>
                </a:cubicBezTo>
                <a:cubicBezTo>
                  <a:pt x="359421" y="520377"/>
                  <a:pt x="430547" y="472280"/>
                  <a:pt x="370390" y="532436"/>
                </a:cubicBezTo>
                <a:cubicBezTo>
                  <a:pt x="360553" y="542272"/>
                  <a:pt x="346063" y="546343"/>
                  <a:pt x="335666" y="555585"/>
                </a:cubicBezTo>
                <a:cubicBezTo>
                  <a:pt x="311197" y="577335"/>
                  <a:pt x="289367" y="601884"/>
                  <a:pt x="266218" y="625033"/>
                </a:cubicBezTo>
                <a:lnTo>
                  <a:pt x="219919" y="671332"/>
                </a:lnTo>
                <a:cubicBezTo>
                  <a:pt x="208344" y="682907"/>
                  <a:pt x="194275" y="692436"/>
                  <a:pt x="185195" y="706056"/>
                </a:cubicBezTo>
                <a:cubicBezTo>
                  <a:pt x="177479" y="717631"/>
                  <a:pt x="170952" y="730093"/>
                  <a:pt x="162046" y="740780"/>
                </a:cubicBezTo>
                <a:cubicBezTo>
                  <a:pt x="151567" y="753355"/>
                  <a:pt x="137801" y="762929"/>
                  <a:pt x="127322" y="775504"/>
                </a:cubicBezTo>
                <a:cubicBezTo>
                  <a:pt x="118416" y="786191"/>
                  <a:pt x="112863" y="799365"/>
                  <a:pt x="104173" y="810228"/>
                </a:cubicBezTo>
                <a:cubicBezTo>
                  <a:pt x="38206" y="892685"/>
                  <a:pt x="129118" y="761232"/>
                  <a:pt x="57874" y="868102"/>
                </a:cubicBezTo>
                <a:cubicBezTo>
                  <a:pt x="54016" y="883535"/>
                  <a:pt x="52565" y="899779"/>
                  <a:pt x="46299" y="914400"/>
                </a:cubicBezTo>
                <a:cubicBezTo>
                  <a:pt x="40819" y="927186"/>
                  <a:pt x="27147" y="935800"/>
                  <a:pt x="23150" y="949124"/>
                </a:cubicBezTo>
                <a:cubicBezTo>
                  <a:pt x="15311" y="975255"/>
                  <a:pt x="16060" y="1003236"/>
                  <a:pt x="11575" y="1030147"/>
                </a:cubicBezTo>
                <a:cubicBezTo>
                  <a:pt x="8341" y="1049553"/>
                  <a:pt x="3858" y="1068730"/>
                  <a:pt x="0" y="1088021"/>
                </a:cubicBezTo>
                <a:cubicBezTo>
                  <a:pt x="3858" y="1180618"/>
                  <a:pt x="2353" y="1273595"/>
                  <a:pt x="11575" y="1365813"/>
                </a:cubicBezTo>
                <a:cubicBezTo>
                  <a:pt x="14003" y="1390093"/>
                  <a:pt x="27008" y="1412112"/>
                  <a:pt x="34724" y="1435261"/>
                </a:cubicBezTo>
                <a:cubicBezTo>
                  <a:pt x="38582" y="1446836"/>
                  <a:pt x="39531" y="1459833"/>
                  <a:pt x="46299" y="1469985"/>
                </a:cubicBezTo>
                <a:cubicBezTo>
                  <a:pt x="54015" y="1481560"/>
                  <a:pt x="63227" y="1492267"/>
                  <a:pt x="69448" y="1504709"/>
                </a:cubicBezTo>
                <a:cubicBezTo>
                  <a:pt x="99499" y="1564811"/>
                  <a:pt x="58957" y="1517367"/>
                  <a:pt x="104173" y="1562583"/>
                </a:cubicBezTo>
                <a:cubicBezTo>
                  <a:pt x="108031" y="1574158"/>
                  <a:pt x="109470" y="1586845"/>
                  <a:pt x="115747" y="1597307"/>
                </a:cubicBezTo>
                <a:cubicBezTo>
                  <a:pt x="121362" y="1606665"/>
                  <a:pt x="132080" y="1611935"/>
                  <a:pt x="138897" y="1620456"/>
                </a:cubicBezTo>
                <a:cubicBezTo>
                  <a:pt x="147587" y="1631319"/>
                  <a:pt x="153140" y="1644493"/>
                  <a:pt x="162046" y="1655180"/>
                </a:cubicBezTo>
                <a:cubicBezTo>
                  <a:pt x="172525" y="1667755"/>
                  <a:pt x="186291" y="1677329"/>
                  <a:pt x="196770" y="1689904"/>
                </a:cubicBezTo>
                <a:cubicBezTo>
                  <a:pt x="205676" y="1700591"/>
                  <a:pt x="210866" y="1714066"/>
                  <a:pt x="219919" y="1724628"/>
                </a:cubicBezTo>
                <a:cubicBezTo>
                  <a:pt x="234123" y="1741199"/>
                  <a:pt x="256457" y="1751406"/>
                  <a:pt x="266218" y="1770927"/>
                </a:cubicBezTo>
                <a:cubicBezTo>
                  <a:pt x="273934" y="1786360"/>
                  <a:pt x="283309" y="1801070"/>
                  <a:pt x="289367" y="1817226"/>
                </a:cubicBezTo>
                <a:cubicBezTo>
                  <a:pt x="294953" y="1832121"/>
                  <a:pt x="293828" y="1849296"/>
                  <a:pt x="300942" y="1863524"/>
                </a:cubicBezTo>
                <a:cubicBezTo>
                  <a:pt x="305823" y="1873285"/>
                  <a:pt x="317275" y="1878152"/>
                  <a:pt x="324092" y="1886674"/>
                </a:cubicBezTo>
                <a:cubicBezTo>
                  <a:pt x="343153" y="1910500"/>
                  <a:pt x="359402" y="1947640"/>
                  <a:pt x="381965" y="1967696"/>
                </a:cubicBezTo>
                <a:cubicBezTo>
                  <a:pt x="414112" y="1996271"/>
                  <a:pt x="475541" y="2032613"/>
                  <a:pt x="520861" y="2037145"/>
                </a:cubicBezTo>
                <a:lnTo>
                  <a:pt x="636608" y="2048719"/>
                </a:lnTo>
                <a:cubicBezTo>
                  <a:pt x="679049" y="2044861"/>
                  <a:pt x="721963" y="2044551"/>
                  <a:pt x="763930" y="2037145"/>
                </a:cubicBezTo>
                <a:cubicBezTo>
                  <a:pt x="787960" y="2032904"/>
                  <a:pt x="810229" y="2021711"/>
                  <a:pt x="833378" y="2013995"/>
                </a:cubicBezTo>
                <a:lnTo>
                  <a:pt x="868102" y="2002421"/>
                </a:lnTo>
                <a:cubicBezTo>
                  <a:pt x="947702" y="1949354"/>
                  <a:pt x="911156" y="1964920"/>
                  <a:pt x="972274" y="1944547"/>
                </a:cubicBezTo>
                <a:cubicBezTo>
                  <a:pt x="1018572" y="1875099"/>
                  <a:pt x="968416" y="1940689"/>
                  <a:pt x="1030147" y="1886674"/>
                </a:cubicBezTo>
                <a:cubicBezTo>
                  <a:pt x="1138483" y="1791880"/>
                  <a:pt x="1044606" y="1857743"/>
                  <a:pt x="1122745" y="1805651"/>
                </a:cubicBezTo>
                <a:cubicBezTo>
                  <a:pt x="1174516" y="1727993"/>
                  <a:pt x="1113529" y="1804078"/>
                  <a:pt x="1180618" y="1759352"/>
                </a:cubicBezTo>
                <a:cubicBezTo>
                  <a:pt x="1194238" y="1750272"/>
                  <a:pt x="1202767" y="1735107"/>
                  <a:pt x="1215342" y="1724628"/>
                </a:cubicBezTo>
                <a:cubicBezTo>
                  <a:pt x="1293870" y="1659188"/>
                  <a:pt x="1253925" y="1734273"/>
                  <a:pt x="1273216" y="1713053"/>
                </a:cubicBezTo>
                <a:close/>
              </a:path>
            </a:pathLst>
          </a:custGeom>
          <a:noFill/>
          <a:ln w="38100">
            <a:solidFill>
              <a:srgbClr val="0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98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371600" cy="830997"/>
          </a:xfrm>
          <a:prstGeom prst="rect">
            <a:avLst/>
          </a:prstGeom>
          <a:noFill/>
        </p:spPr>
        <p:txBody>
          <a:bodyPr wrap="square" rtlCol="0">
            <a:spAutoFit/>
          </a:bodyPr>
          <a:lstStyle/>
          <a:p>
            <a:r>
              <a:rPr lang="en-US" sz="2400" b="1" dirty="0">
                <a:solidFill>
                  <a:schemeClr val="accent3">
                    <a:lumMod val="50000"/>
                  </a:schemeClr>
                </a:solidFill>
              </a:rPr>
              <a:t>trachea/bronchus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32232"/>
            <a:ext cx="7543800" cy="5425768"/>
          </a:xfrm>
          <a:prstGeom prst="rect">
            <a:avLst/>
          </a:prstGeom>
        </p:spPr>
      </p:pic>
    </p:spTree>
    <p:extLst>
      <p:ext uri="{BB962C8B-B14F-4D97-AF65-F5344CB8AC3E}">
        <p14:creationId xmlns:p14="http://schemas.microsoft.com/office/powerpoint/2010/main" val="390527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512983"/>
            <a:ext cx="5972175" cy="4981575"/>
          </a:xfrm>
          <a:prstGeom prst="rect">
            <a:avLst/>
          </a:prstGeom>
        </p:spPr>
      </p:pic>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structures.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457200" y="1905000"/>
            <a:ext cx="1974681" cy="830997"/>
          </a:xfrm>
          <a:prstGeom prst="rect">
            <a:avLst/>
          </a:prstGeom>
          <a:noFill/>
        </p:spPr>
        <p:txBody>
          <a:bodyPr wrap="square" rtlCol="0">
            <a:spAutoFit/>
          </a:bodyPr>
          <a:lstStyle/>
          <a:p>
            <a:r>
              <a:rPr lang="en-US" sz="2400" b="1" dirty="0">
                <a:solidFill>
                  <a:schemeClr val="accent3">
                    <a:lumMod val="50000"/>
                  </a:schemeClr>
                </a:solidFill>
              </a:rPr>
              <a:t>Peripheral nerves</a:t>
            </a:r>
          </a:p>
        </p:txBody>
      </p:sp>
      <p:sp>
        <p:nvSpPr>
          <p:cNvPr id="7" name="Freeform 6"/>
          <p:cNvSpPr/>
          <p:nvPr/>
        </p:nvSpPr>
        <p:spPr>
          <a:xfrm>
            <a:off x="2930487" y="3789802"/>
            <a:ext cx="1686012" cy="2077598"/>
          </a:xfrm>
          <a:custGeom>
            <a:avLst/>
            <a:gdLst>
              <a:gd name="connsiteX0" fmla="*/ 1531344 w 1686012"/>
              <a:gd name="connsiteY0" fmla="*/ 594911 h 2005070"/>
              <a:gd name="connsiteX1" fmla="*/ 1145754 w 1686012"/>
              <a:gd name="connsiteY1" fmla="*/ 132203 h 2005070"/>
              <a:gd name="connsiteX2" fmla="*/ 1112703 w 1686012"/>
              <a:gd name="connsiteY2" fmla="*/ 121186 h 2005070"/>
              <a:gd name="connsiteX3" fmla="*/ 1046602 w 1686012"/>
              <a:gd name="connsiteY3" fmla="*/ 88135 h 2005070"/>
              <a:gd name="connsiteX4" fmla="*/ 969484 w 1686012"/>
              <a:gd name="connsiteY4" fmla="*/ 55085 h 2005070"/>
              <a:gd name="connsiteX5" fmla="*/ 892366 w 1686012"/>
              <a:gd name="connsiteY5" fmla="*/ 44068 h 2005070"/>
              <a:gd name="connsiteX6" fmla="*/ 848299 w 1686012"/>
              <a:gd name="connsiteY6" fmla="*/ 33051 h 2005070"/>
              <a:gd name="connsiteX7" fmla="*/ 804231 w 1686012"/>
              <a:gd name="connsiteY7" fmla="*/ 11017 h 2005070"/>
              <a:gd name="connsiteX8" fmla="*/ 705079 w 1686012"/>
              <a:gd name="connsiteY8" fmla="*/ 0 h 2005070"/>
              <a:gd name="connsiteX9" fmla="*/ 605927 w 1686012"/>
              <a:gd name="connsiteY9" fmla="*/ 11017 h 2005070"/>
              <a:gd name="connsiteX10" fmla="*/ 561860 w 1686012"/>
              <a:gd name="connsiteY10" fmla="*/ 22034 h 2005070"/>
              <a:gd name="connsiteX11" fmla="*/ 495759 w 1686012"/>
              <a:gd name="connsiteY11" fmla="*/ 33051 h 2005070"/>
              <a:gd name="connsiteX12" fmla="*/ 418641 w 1686012"/>
              <a:gd name="connsiteY12" fmla="*/ 66102 h 2005070"/>
              <a:gd name="connsiteX13" fmla="*/ 352540 w 1686012"/>
              <a:gd name="connsiteY13" fmla="*/ 110169 h 2005070"/>
              <a:gd name="connsiteX14" fmla="*/ 319489 w 1686012"/>
              <a:gd name="connsiteY14" fmla="*/ 132203 h 2005070"/>
              <a:gd name="connsiteX15" fmla="*/ 286438 w 1686012"/>
              <a:gd name="connsiteY15" fmla="*/ 154237 h 2005070"/>
              <a:gd name="connsiteX16" fmla="*/ 264405 w 1686012"/>
              <a:gd name="connsiteY16" fmla="*/ 187287 h 2005070"/>
              <a:gd name="connsiteX17" fmla="*/ 231354 w 1686012"/>
              <a:gd name="connsiteY17" fmla="*/ 198304 h 2005070"/>
              <a:gd name="connsiteX18" fmla="*/ 198303 w 1686012"/>
              <a:gd name="connsiteY18" fmla="*/ 220338 h 2005070"/>
              <a:gd name="connsiteX19" fmla="*/ 99152 w 1686012"/>
              <a:gd name="connsiteY19" fmla="*/ 330506 h 2005070"/>
              <a:gd name="connsiteX20" fmla="*/ 55084 w 1686012"/>
              <a:gd name="connsiteY20" fmla="*/ 396608 h 2005070"/>
              <a:gd name="connsiteX21" fmla="*/ 33050 w 1686012"/>
              <a:gd name="connsiteY21" fmla="*/ 440675 h 2005070"/>
              <a:gd name="connsiteX22" fmla="*/ 22033 w 1686012"/>
              <a:gd name="connsiteY22" fmla="*/ 495759 h 2005070"/>
              <a:gd name="connsiteX23" fmla="*/ 11017 w 1686012"/>
              <a:gd name="connsiteY23" fmla="*/ 539827 h 2005070"/>
              <a:gd name="connsiteX24" fmla="*/ 0 w 1686012"/>
              <a:gd name="connsiteY24" fmla="*/ 716097 h 2005070"/>
              <a:gd name="connsiteX25" fmla="*/ 11017 w 1686012"/>
              <a:gd name="connsiteY25" fmla="*/ 925417 h 2005070"/>
              <a:gd name="connsiteX26" fmla="*/ 22033 w 1686012"/>
              <a:gd name="connsiteY26" fmla="*/ 969485 h 2005070"/>
              <a:gd name="connsiteX27" fmla="*/ 33050 w 1686012"/>
              <a:gd name="connsiteY27" fmla="*/ 1024569 h 2005070"/>
              <a:gd name="connsiteX28" fmla="*/ 55084 w 1686012"/>
              <a:gd name="connsiteY28" fmla="*/ 1200839 h 2005070"/>
              <a:gd name="connsiteX29" fmla="*/ 77118 w 1686012"/>
              <a:gd name="connsiteY29" fmla="*/ 1299991 h 2005070"/>
              <a:gd name="connsiteX30" fmla="*/ 110168 w 1686012"/>
              <a:gd name="connsiteY30" fmla="*/ 1443210 h 2005070"/>
              <a:gd name="connsiteX31" fmla="*/ 121185 w 1686012"/>
              <a:gd name="connsiteY31" fmla="*/ 1476261 h 2005070"/>
              <a:gd name="connsiteX32" fmla="*/ 143219 w 1686012"/>
              <a:gd name="connsiteY32" fmla="*/ 1509311 h 2005070"/>
              <a:gd name="connsiteX33" fmla="*/ 154236 w 1686012"/>
              <a:gd name="connsiteY33" fmla="*/ 1542362 h 2005070"/>
              <a:gd name="connsiteX34" fmla="*/ 220337 w 1686012"/>
              <a:gd name="connsiteY34" fmla="*/ 1641514 h 2005070"/>
              <a:gd name="connsiteX35" fmla="*/ 308472 w 1686012"/>
              <a:gd name="connsiteY35" fmla="*/ 1740665 h 2005070"/>
              <a:gd name="connsiteX36" fmla="*/ 341523 w 1686012"/>
              <a:gd name="connsiteY36" fmla="*/ 1773716 h 2005070"/>
              <a:gd name="connsiteX37" fmla="*/ 374573 w 1686012"/>
              <a:gd name="connsiteY37" fmla="*/ 1795750 h 2005070"/>
              <a:gd name="connsiteX38" fmla="*/ 451691 w 1686012"/>
              <a:gd name="connsiteY38" fmla="*/ 1850834 h 2005070"/>
              <a:gd name="connsiteX39" fmla="*/ 495759 w 1686012"/>
              <a:gd name="connsiteY39" fmla="*/ 1872868 h 2005070"/>
              <a:gd name="connsiteX40" fmla="*/ 528809 w 1686012"/>
              <a:gd name="connsiteY40" fmla="*/ 1894902 h 2005070"/>
              <a:gd name="connsiteX41" fmla="*/ 561860 w 1686012"/>
              <a:gd name="connsiteY41" fmla="*/ 1905918 h 2005070"/>
              <a:gd name="connsiteX42" fmla="*/ 605927 w 1686012"/>
              <a:gd name="connsiteY42" fmla="*/ 1927952 h 2005070"/>
              <a:gd name="connsiteX43" fmla="*/ 672029 w 1686012"/>
              <a:gd name="connsiteY43" fmla="*/ 1949986 h 2005070"/>
              <a:gd name="connsiteX44" fmla="*/ 738130 w 1686012"/>
              <a:gd name="connsiteY44" fmla="*/ 1972020 h 2005070"/>
              <a:gd name="connsiteX45" fmla="*/ 782197 w 1686012"/>
              <a:gd name="connsiteY45" fmla="*/ 1983037 h 2005070"/>
              <a:gd name="connsiteX46" fmla="*/ 859315 w 1686012"/>
              <a:gd name="connsiteY46" fmla="*/ 1994053 h 2005070"/>
              <a:gd name="connsiteX47" fmla="*/ 914400 w 1686012"/>
              <a:gd name="connsiteY47" fmla="*/ 2005070 h 2005070"/>
              <a:gd name="connsiteX48" fmla="*/ 980501 w 1686012"/>
              <a:gd name="connsiteY48" fmla="*/ 1994053 h 2005070"/>
              <a:gd name="connsiteX49" fmla="*/ 1068636 w 1686012"/>
              <a:gd name="connsiteY49" fmla="*/ 1983037 h 2005070"/>
              <a:gd name="connsiteX50" fmla="*/ 1101686 w 1686012"/>
              <a:gd name="connsiteY50" fmla="*/ 1972020 h 2005070"/>
              <a:gd name="connsiteX51" fmla="*/ 1244906 w 1686012"/>
              <a:gd name="connsiteY51" fmla="*/ 1949986 h 2005070"/>
              <a:gd name="connsiteX52" fmla="*/ 1311007 w 1686012"/>
              <a:gd name="connsiteY52" fmla="*/ 1927952 h 2005070"/>
              <a:gd name="connsiteX53" fmla="*/ 1344058 w 1686012"/>
              <a:gd name="connsiteY53" fmla="*/ 1916935 h 2005070"/>
              <a:gd name="connsiteX54" fmla="*/ 1377108 w 1686012"/>
              <a:gd name="connsiteY54" fmla="*/ 1905918 h 2005070"/>
              <a:gd name="connsiteX55" fmla="*/ 1454226 w 1686012"/>
              <a:gd name="connsiteY55" fmla="*/ 1872868 h 2005070"/>
              <a:gd name="connsiteX56" fmla="*/ 1553378 w 1686012"/>
              <a:gd name="connsiteY56" fmla="*/ 1784733 h 2005070"/>
              <a:gd name="connsiteX57" fmla="*/ 1597446 w 1686012"/>
              <a:gd name="connsiteY57" fmla="*/ 1718632 h 2005070"/>
              <a:gd name="connsiteX58" fmla="*/ 1619479 w 1686012"/>
              <a:gd name="connsiteY58" fmla="*/ 1652531 h 2005070"/>
              <a:gd name="connsiteX59" fmla="*/ 1630496 w 1686012"/>
              <a:gd name="connsiteY59" fmla="*/ 1619480 h 2005070"/>
              <a:gd name="connsiteX60" fmla="*/ 1641513 w 1686012"/>
              <a:gd name="connsiteY60" fmla="*/ 1564396 h 2005070"/>
              <a:gd name="connsiteX61" fmla="*/ 1652530 w 1686012"/>
              <a:gd name="connsiteY61" fmla="*/ 1531345 h 2005070"/>
              <a:gd name="connsiteX62" fmla="*/ 1674564 w 1686012"/>
              <a:gd name="connsiteY62" fmla="*/ 1432193 h 2005070"/>
              <a:gd name="connsiteX63" fmla="*/ 1685580 w 1686012"/>
              <a:gd name="connsiteY63" fmla="*/ 1322025 h 2005070"/>
              <a:gd name="connsiteX64" fmla="*/ 1663547 w 1686012"/>
              <a:gd name="connsiteY64" fmla="*/ 1046603 h 2005070"/>
              <a:gd name="connsiteX65" fmla="*/ 1630496 w 1686012"/>
              <a:gd name="connsiteY65" fmla="*/ 903384 h 2005070"/>
              <a:gd name="connsiteX66" fmla="*/ 1608462 w 1686012"/>
              <a:gd name="connsiteY66" fmla="*/ 859316 h 2005070"/>
              <a:gd name="connsiteX67" fmla="*/ 1586429 w 1686012"/>
              <a:gd name="connsiteY67" fmla="*/ 782198 h 2005070"/>
              <a:gd name="connsiteX68" fmla="*/ 1564395 w 1686012"/>
              <a:gd name="connsiteY68" fmla="*/ 749147 h 2005070"/>
              <a:gd name="connsiteX69" fmla="*/ 1553378 w 1686012"/>
              <a:gd name="connsiteY69" fmla="*/ 716097 h 2005070"/>
              <a:gd name="connsiteX70" fmla="*/ 1531344 w 1686012"/>
              <a:gd name="connsiteY70" fmla="*/ 683046 h 2005070"/>
              <a:gd name="connsiteX71" fmla="*/ 1520327 w 1686012"/>
              <a:gd name="connsiteY71" fmla="*/ 649996 h 2005070"/>
              <a:gd name="connsiteX72" fmla="*/ 1498294 w 1686012"/>
              <a:gd name="connsiteY72" fmla="*/ 616945 h 2005070"/>
              <a:gd name="connsiteX73" fmla="*/ 1487277 w 1686012"/>
              <a:gd name="connsiteY73" fmla="*/ 561861 h 20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86012" h="2005070">
                <a:moveTo>
                  <a:pt x="1531344" y="594911"/>
                </a:moveTo>
                <a:cubicBezTo>
                  <a:pt x="1402814" y="440675"/>
                  <a:pt x="1278704" y="282646"/>
                  <a:pt x="1145754" y="132203"/>
                </a:cubicBezTo>
                <a:cubicBezTo>
                  <a:pt x="1138064" y="123501"/>
                  <a:pt x="1123090" y="126380"/>
                  <a:pt x="1112703" y="121186"/>
                </a:cubicBezTo>
                <a:cubicBezTo>
                  <a:pt x="901022" y="15344"/>
                  <a:pt x="1240412" y="171195"/>
                  <a:pt x="1046602" y="88135"/>
                </a:cubicBezTo>
                <a:cubicBezTo>
                  <a:pt x="1015250" y="74699"/>
                  <a:pt x="1001779" y="61544"/>
                  <a:pt x="969484" y="55085"/>
                </a:cubicBezTo>
                <a:cubicBezTo>
                  <a:pt x="944021" y="49992"/>
                  <a:pt x="917914" y="48713"/>
                  <a:pt x="892366" y="44068"/>
                </a:cubicBezTo>
                <a:cubicBezTo>
                  <a:pt x="877469" y="41359"/>
                  <a:pt x="862476" y="38367"/>
                  <a:pt x="848299" y="33051"/>
                </a:cubicBezTo>
                <a:cubicBezTo>
                  <a:pt x="832922" y="27284"/>
                  <a:pt x="820234" y="14710"/>
                  <a:pt x="804231" y="11017"/>
                </a:cubicBezTo>
                <a:cubicBezTo>
                  <a:pt x="771829" y="3539"/>
                  <a:pt x="738130" y="3672"/>
                  <a:pt x="705079" y="0"/>
                </a:cubicBezTo>
                <a:cubicBezTo>
                  <a:pt x="672028" y="3672"/>
                  <a:pt x="638794" y="5960"/>
                  <a:pt x="605927" y="11017"/>
                </a:cubicBezTo>
                <a:cubicBezTo>
                  <a:pt x="590962" y="13319"/>
                  <a:pt x="576707" y="19065"/>
                  <a:pt x="561860" y="22034"/>
                </a:cubicBezTo>
                <a:cubicBezTo>
                  <a:pt x="539956" y="26415"/>
                  <a:pt x="517793" y="29379"/>
                  <a:pt x="495759" y="33051"/>
                </a:cubicBezTo>
                <a:cubicBezTo>
                  <a:pt x="375457" y="113252"/>
                  <a:pt x="560920" y="-5038"/>
                  <a:pt x="418641" y="66102"/>
                </a:cubicBezTo>
                <a:cubicBezTo>
                  <a:pt x="394956" y="77945"/>
                  <a:pt x="374574" y="95480"/>
                  <a:pt x="352540" y="110169"/>
                </a:cubicBezTo>
                <a:lnTo>
                  <a:pt x="319489" y="132203"/>
                </a:lnTo>
                <a:lnTo>
                  <a:pt x="286438" y="154237"/>
                </a:lnTo>
                <a:cubicBezTo>
                  <a:pt x="279094" y="165254"/>
                  <a:pt x="274744" y="179016"/>
                  <a:pt x="264405" y="187287"/>
                </a:cubicBezTo>
                <a:cubicBezTo>
                  <a:pt x="255337" y="194542"/>
                  <a:pt x="241741" y="193111"/>
                  <a:pt x="231354" y="198304"/>
                </a:cubicBezTo>
                <a:cubicBezTo>
                  <a:pt x="219511" y="204225"/>
                  <a:pt x="208199" y="211541"/>
                  <a:pt x="198303" y="220338"/>
                </a:cubicBezTo>
                <a:cubicBezTo>
                  <a:pt x="150997" y="262388"/>
                  <a:pt x="132173" y="283333"/>
                  <a:pt x="99152" y="330506"/>
                </a:cubicBezTo>
                <a:cubicBezTo>
                  <a:pt x="83966" y="352201"/>
                  <a:pt x="66927" y="372922"/>
                  <a:pt x="55084" y="396608"/>
                </a:cubicBezTo>
                <a:lnTo>
                  <a:pt x="33050" y="440675"/>
                </a:lnTo>
                <a:cubicBezTo>
                  <a:pt x="29378" y="459036"/>
                  <a:pt x="26095" y="477480"/>
                  <a:pt x="22033" y="495759"/>
                </a:cubicBezTo>
                <a:cubicBezTo>
                  <a:pt x="18748" y="510540"/>
                  <a:pt x="12524" y="524761"/>
                  <a:pt x="11017" y="539827"/>
                </a:cubicBezTo>
                <a:cubicBezTo>
                  <a:pt x="5159" y="598406"/>
                  <a:pt x="3672" y="657340"/>
                  <a:pt x="0" y="716097"/>
                </a:cubicBezTo>
                <a:cubicBezTo>
                  <a:pt x="3672" y="785870"/>
                  <a:pt x="4964" y="855810"/>
                  <a:pt x="11017" y="925417"/>
                </a:cubicBezTo>
                <a:cubicBezTo>
                  <a:pt x="12329" y="940501"/>
                  <a:pt x="18748" y="954704"/>
                  <a:pt x="22033" y="969485"/>
                </a:cubicBezTo>
                <a:cubicBezTo>
                  <a:pt x="26095" y="987764"/>
                  <a:pt x="29378" y="1006208"/>
                  <a:pt x="33050" y="1024569"/>
                </a:cubicBezTo>
                <a:cubicBezTo>
                  <a:pt x="54395" y="1280707"/>
                  <a:pt x="30236" y="1076601"/>
                  <a:pt x="55084" y="1200839"/>
                </a:cubicBezTo>
                <a:cubicBezTo>
                  <a:pt x="74473" y="1297784"/>
                  <a:pt x="55677" y="1235669"/>
                  <a:pt x="77118" y="1299991"/>
                </a:cubicBezTo>
                <a:cubicBezTo>
                  <a:pt x="91419" y="1400099"/>
                  <a:pt x="79924" y="1352476"/>
                  <a:pt x="110168" y="1443210"/>
                </a:cubicBezTo>
                <a:cubicBezTo>
                  <a:pt x="113840" y="1454227"/>
                  <a:pt x="114743" y="1466599"/>
                  <a:pt x="121185" y="1476261"/>
                </a:cubicBezTo>
                <a:lnTo>
                  <a:pt x="143219" y="1509311"/>
                </a:lnTo>
                <a:cubicBezTo>
                  <a:pt x="146891" y="1520328"/>
                  <a:pt x="148596" y="1532210"/>
                  <a:pt x="154236" y="1542362"/>
                </a:cubicBezTo>
                <a:cubicBezTo>
                  <a:pt x="154236" y="1542363"/>
                  <a:pt x="209320" y="1624989"/>
                  <a:pt x="220337" y="1641514"/>
                </a:cubicBezTo>
                <a:cubicBezTo>
                  <a:pt x="259654" y="1700489"/>
                  <a:pt x="233013" y="1665206"/>
                  <a:pt x="308472" y="1740665"/>
                </a:cubicBezTo>
                <a:cubicBezTo>
                  <a:pt x="319489" y="1751682"/>
                  <a:pt x="328559" y="1765073"/>
                  <a:pt x="341523" y="1773716"/>
                </a:cubicBezTo>
                <a:cubicBezTo>
                  <a:pt x="352540" y="1781061"/>
                  <a:pt x="363799" y="1788054"/>
                  <a:pt x="374573" y="1795750"/>
                </a:cubicBezTo>
                <a:cubicBezTo>
                  <a:pt x="398204" y="1812629"/>
                  <a:pt x="425739" y="1836004"/>
                  <a:pt x="451691" y="1850834"/>
                </a:cubicBezTo>
                <a:cubicBezTo>
                  <a:pt x="465950" y="1858982"/>
                  <a:pt x="481500" y="1864720"/>
                  <a:pt x="495759" y="1872868"/>
                </a:cubicBezTo>
                <a:cubicBezTo>
                  <a:pt x="507255" y="1879437"/>
                  <a:pt x="516966" y="1888981"/>
                  <a:pt x="528809" y="1894902"/>
                </a:cubicBezTo>
                <a:cubicBezTo>
                  <a:pt x="539196" y="1900095"/>
                  <a:pt x="551186" y="1901344"/>
                  <a:pt x="561860" y="1905918"/>
                </a:cubicBezTo>
                <a:cubicBezTo>
                  <a:pt x="576955" y="1912387"/>
                  <a:pt x="590679" y="1921853"/>
                  <a:pt x="605927" y="1927952"/>
                </a:cubicBezTo>
                <a:cubicBezTo>
                  <a:pt x="627492" y="1936578"/>
                  <a:pt x="649995" y="1942641"/>
                  <a:pt x="672029" y="1949986"/>
                </a:cubicBezTo>
                <a:lnTo>
                  <a:pt x="738130" y="1972020"/>
                </a:lnTo>
                <a:cubicBezTo>
                  <a:pt x="752819" y="1975692"/>
                  <a:pt x="767300" y="1980329"/>
                  <a:pt x="782197" y="1983037"/>
                </a:cubicBezTo>
                <a:cubicBezTo>
                  <a:pt x="807745" y="1987682"/>
                  <a:pt x="833701" y="1989784"/>
                  <a:pt x="859315" y="1994053"/>
                </a:cubicBezTo>
                <a:cubicBezTo>
                  <a:pt x="877786" y="1997131"/>
                  <a:pt x="896038" y="2001398"/>
                  <a:pt x="914400" y="2005070"/>
                </a:cubicBezTo>
                <a:cubicBezTo>
                  <a:pt x="936434" y="2001398"/>
                  <a:pt x="958388" y="1997212"/>
                  <a:pt x="980501" y="1994053"/>
                </a:cubicBezTo>
                <a:cubicBezTo>
                  <a:pt x="1009810" y="1989866"/>
                  <a:pt x="1039507" y="1988333"/>
                  <a:pt x="1068636" y="1983037"/>
                </a:cubicBezTo>
                <a:cubicBezTo>
                  <a:pt x="1080061" y="1980960"/>
                  <a:pt x="1090261" y="1974097"/>
                  <a:pt x="1101686" y="1972020"/>
                </a:cubicBezTo>
                <a:cubicBezTo>
                  <a:pt x="1168698" y="1959836"/>
                  <a:pt x="1185900" y="1966079"/>
                  <a:pt x="1244906" y="1949986"/>
                </a:cubicBezTo>
                <a:cubicBezTo>
                  <a:pt x="1267313" y="1943875"/>
                  <a:pt x="1288973" y="1935297"/>
                  <a:pt x="1311007" y="1927952"/>
                </a:cubicBezTo>
                <a:lnTo>
                  <a:pt x="1344058" y="1916935"/>
                </a:lnTo>
                <a:cubicBezTo>
                  <a:pt x="1355075" y="1913263"/>
                  <a:pt x="1367446" y="1912359"/>
                  <a:pt x="1377108" y="1905918"/>
                </a:cubicBezTo>
                <a:cubicBezTo>
                  <a:pt x="1422757" y="1875486"/>
                  <a:pt x="1397314" y="1887096"/>
                  <a:pt x="1454226" y="1872868"/>
                </a:cubicBezTo>
                <a:cubicBezTo>
                  <a:pt x="1493964" y="1846376"/>
                  <a:pt x="1523192" y="1830012"/>
                  <a:pt x="1553378" y="1784733"/>
                </a:cubicBezTo>
                <a:lnTo>
                  <a:pt x="1597446" y="1718632"/>
                </a:lnTo>
                <a:lnTo>
                  <a:pt x="1619479" y="1652531"/>
                </a:lnTo>
                <a:cubicBezTo>
                  <a:pt x="1623151" y="1641514"/>
                  <a:pt x="1628218" y="1630867"/>
                  <a:pt x="1630496" y="1619480"/>
                </a:cubicBezTo>
                <a:cubicBezTo>
                  <a:pt x="1634168" y="1601119"/>
                  <a:pt x="1636971" y="1582562"/>
                  <a:pt x="1641513" y="1564396"/>
                </a:cubicBezTo>
                <a:cubicBezTo>
                  <a:pt x="1644330" y="1553130"/>
                  <a:pt x="1649340" y="1542511"/>
                  <a:pt x="1652530" y="1531345"/>
                </a:cubicBezTo>
                <a:cubicBezTo>
                  <a:pt x="1662903" y="1495040"/>
                  <a:pt x="1666991" y="1470059"/>
                  <a:pt x="1674564" y="1432193"/>
                </a:cubicBezTo>
                <a:cubicBezTo>
                  <a:pt x="1678236" y="1395470"/>
                  <a:pt x="1685580" y="1358931"/>
                  <a:pt x="1685580" y="1322025"/>
                </a:cubicBezTo>
                <a:cubicBezTo>
                  <a:pt x="1685580" y="1052521"/>
                  <a:pt x="1690988" y="1170086"/>
                  <a:pt x="1663547" y="1046603"/>
                </a:cubicBezTo>
                <a:cubicBezTo>
                  <a:pt x="1656346" y="1014199"/>
                  <a:pt x="1641296" y="924985"/>
                  <a:pt x="1630496" y="903384"/>
                </a:cubicBezTo>
                <a:lnTo>
                  <a:pt x="1608462" y="859316"/>
                </a:lnTo>
                <a:cubicBezTo>
                  <a:pt x="1604932" y="845193"/>
                  <a:pt x="1594333" y="798005"/>
                  <a:pt x="1586429" y="782198"/>
                </a:cubicBezTo>
                <a:cubicBezTo>
                  <a:pt x="1580508" y="770355"/>
                  <a:pt x="1570317" y="760990"/>
                  <a:pt x="1564395" y="749147"/>
                </a:cubicBezTo>
                <a:cubicBezTo>
                  <a:pt x="1559202" y="738760"/>
                  <a:pt x="1558571" y="726484"/>
                  <a:pt x="1553378" y="716097"/>
                </a:cubicBezTo>
                <a:cubicBezTo>
                  <a:pt x="1547456" y="704254"/>
                  <a:pt x="1537266" y="694889"/>
                  <a:pt x="1531344" y="683046"/>
                </a:cubicBezTo>
                <a:cubicBezTo>
                  <a:pt x="1526151" y="672659"/>
                  <a:pt x="1525520" y="660383"/>
                  <a:pt x="1520327" y="649996"/>
                </a:cubicBezTo>
                <a:cubicBezTo>
                  <a:pt x="1514406" y="638153"/>
                  <a:pt x="1504215" y="628788"/>
                  <a:pt x="1498294" y="616945"/>
                </a:cubicBezTo>
                <a:cubicBezTo>
                  <a:pt x="1484955" y="590265"/>
                  <a:pt x="1487277" y="587071"/>
                  <a:pt x="1487277" y="561861"/>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585469" y="1484701"/>
            <a:ext cx="2765317" cy="4332205"/>
          </a:xfrm>
          <a:custGeom>
            <a:avLst/>
            <a:gdLst>
              <a:gd name="connsiteX0" fmla="*/ 1178888 w 2765317"/>
              <a:gd name="connsiteY0" fmla="*/ 2576 h 4332205"/>
              <a:gd name="connsiteX1" fmla="*/ 870415 w 2765317"/>
              <a:gd name="connsiteY1" fmla="*/ 24610 h 4332205"/>
              <a:gd name="connsiteX2" fmla="*/ 815331 w 2765317"/>
              <a:gd name="connsiteY2" fmla="*/ 35627 h 4332205"/>
              <a:gd name="connsiteX3" fmla="*/ 727196 w 2765317"/>
              <a:gd name="connsiteY3" fmla="*/ 57660 h 4332205"/>
              <a:gd name="connsiteX4" fmla="*/ 572960 w 2765317"/>
              <a:gd name="connsiteY4" fmla="*/ 90711 h 4332205"/>
              <a:gd name="connsiteX5" fmla="*/ 506859 w 2765317"/>
              <a:gd name="connsiteY5" fmla="*/ 112745 h 4332205"/>
              <a:gd name="connsiteX6" fmla="*/ 473808 w 2765317"/>
              <a:gd name="connsiteY6" fmla="*/ 156812 h 4332205"/>
              <a:gd name="connsiteX7" fmla="*/ 451774 w 2765317"/>
              <a:gd name="connsiteY7" fmla="*/ 189863 h 4332205"/>
              <a:gd name="connsiteX8" fmla="*/ 418724 w 2765317"/>
              <a:gd name="connsiteY8" fmla="*/ 222913 h 4332205"/>
              <a:gd name="connsiteX9" fmla="*/ 363639 w 2765317"/>
              <a:gd name="connsiteY9" fmla="*/ 311048 h 4332205"/>
              <a:gd name="connsiteX10" fmla="*/ 319572 w 2765317"/>
              <a:gd name="connsiteY10" fmla="*/ 410200 h 4332205"/>
              <a:gd name="connsiteX11" fmla="*/ 297538 w 2765317"/>
              <a:gd name="connsiteY11" fmla="*/ 443251 h 4332205"/>
              <a:gd name="connsiteX12" fmla="*/ 286521 w 2765317"/>
              <a:gd name="connsiteY12" fmla="*/ 476301 h 4332205"/>
              <a:gd name="connsiteX13" fmla="*/ 264488 w 2765317"/>
              <a:gd name="connsiteY13" fmla="*/ 509352 h 4332205"/>
              <a:gd name="connsiteX14" fmla="*/ 231437 w 2765317"/>
              <a:gd name="connsiteY14" fmla="*/ 575453 h 4332205"/>
              <a:gd name="connsiteX15" fmla="*/ 198386 w 2765317"/>
              <a:gd name="connsiteY15" fmla="*/ 641554 h 4332205"/>
              <a:gd name="connsiteX16" fmla="*/ 176353 w 2765317"/>
              <a:gd name="connsiteY16" fmla="*/ 707656 h 4332205"/>
              <a:gd name="connsiteX17" fmla="*/ 154319 w 2765317"/>
              <a:gd name="connsiteY17" fmla="*/ 784774 h 4332205"/>
              <a:gd name="connsiteX18" fmla="*/ 132285 w 2765317"/>
              <a:gd name="connsiteY18" fmla="*/ 861892 h 4332205"/>
              <a:gd name="connsiteX19" fmla="*/ 143302 w 2765317"/>
              <a:gd name="connsiteY19" fmla="*/ 1027145 h 4332205"/>
              <a:gd name="connsiteX20" fmla="*/ 154319 w 2765317"/>
              <a:gd name="connsiteY20" fmla="*/ 1060195 h 4332205"/>
              <a:gd name="connsiteX21" fmla="*/ 220420 w 2765317"/>
              <a:gd name="connsiteY21" fmla="*/ 1126297 h 4332205"/>
              <a:gd name="connsiteX22" fmla="*/ 231437 w 2765317"/>
              <a:gd name="connsiteY22" fmla="*/ 1159347 h 4332205"/>
              <a:gd name="connsiteX23" fmla="*/ 275504 w 2765317"/>
              <a:gd name="connsiteY23" fmla="*/ 1225448 h 4332205"/>
              <a:gd name="connsiteX24" fmla="*/ 286521 w 2765317"/>
              <a:gd name="connsiteY24" fmla="*/ 1258499 h 4332205"/>
              <a:gd name="connsiteX25" fmla="*/ 286521 w 2765317"/>
              <a:gd name="connsiteY25" fmla="*/ 1566971 h 4332205"/>
              <a:gd name="connsiteX26" fmla="*/ 275504 w 2765317"/>
              <a:gd name="connsiteY26" fmla="*/ 1600022 h 4332205"/>
              <a:gd name="connsiteX27" fmla="*/ 253471 w 2765317"/>
              <a:gd name="connsiteY27" fmla="*/ 1776292 h 4332205"/>
              <a:gd name="connsiteX28" fmla="*/ 220420 w 2765317"/>
              <a:gd name="connsiteY28" fmla="*/ 1853410 h 4332205"/>
              <a:gd name="connsiteX29" fmla="*/ 198386 w 2765317"/>
              <a:gd name="connsiteY29" fmla="*/ 1919511 h 4332205"/>
              <a:gd name="connsiteX30" fmla="*/ 176353 w 2765317"/>
              <a:gd name="connsiteY30" fmla="*/ 1985612 h 4332205"/>
              <a:gd name="connsiteX31" fmla="*/ 165336 w 2765317"/>
              <a:gd name="connsiteY31" fmla="*/ 2018663 h 4332205"/>
              <a:gd name="connsiteX32" fmla="*/ 143302 w 2765317"/>
              <a:gd name="connsiteY32" fmla="*/ 2051713 h 4332205"/>
              <a:gd name="connsiteX33" fmla="*/ 132285 w 2765317"/>
              <a:gd name="connsiteY33" fmla="*/ 2139848 h 4332205"/>
              <a:gd name="connsiteX34" fmla="*/ 110251 w 2765317"/>
              <a:gd name="connsiteY34" fmla="*/ 2261034 h 4332205"/>
              <a:gd name="connsiteX35" fmla="*/ 99235 w 2765317"/>
              <a:gd name="connsiteY35" fmla="*/ 2393236 h 4332205"/>
              <a:gd name="connsiteX36" fmla="*/ 88218 w 2765317"/>
              <a:gd name="connsiteY36" fmla="*/ 2437304 h 4332205"/>
              <a:gd name="connsiteX37" fmla="*/ 66184 w 2765317"/>
              <a:gd name="connsiteY37" fmla="*/ 2547472 h 4332205"/>
              <a:gd name="connsiteX38" fmla="*/ 44150 w 2765317"/>
              <a:gd name="connsiteY38" fmla="*/ 2624591 h 4332205"/>
              <a:gd name="connsiteX39" fmla="*/ 22117 w 2765317"/>
              <a:gd name="connsiteY39" fmla="*/ 2701709 h 4332205"/>
              <a:gd name="connsiteX40" fmla="*/ 83 w 2765317"/>
              <a:gd name="connsiteY40" fmla="*/ 2877979 h 4332205"/>
              <a:gd name="connsiteX41" fmla="*/ 22117 w 2765317"/>
              <a:gd name="connsiteY41" fmla="*/ 3428822 h 4332205"/>
              <a:gd name="connsiteX42" fmla="*/ 33133 w 2765317"/>
              <a:gd name="connsiteY42" fmla="*/ 3472889 h 4332205"/>
              <a:gd name="connsiteX43" fmla="*/ 66184 w 2765317"/>
              <a:gd name="connsiteY43" fmla="*/ 3572041 h 4332205"/>
              <a:gd name="connsiteX44" fmla="*/ 88218 w 2765317"/>
              <a:gd name="connsiteY44" fmla="*/ 3638142 h 4332205"/>
              <a:gd name="connsiteX45" fmla="*/ 110251 w 2765317"/>
              <a:gd name="connsiteY45" fmla="*/ 3671193 h 4332205"/>
              <a:gd name="connsiteX46" fmla="*/ 132285 w 2765317"/>
              <a:gd name="connsiteY46" fmla="*/ 3737294 h 4332205"/>
              <a:gd name="connsiteX47" fmla="*/ 176353 w 2765317"/>
              <a:gd name="connsiteY47" fmla="*/ 3814412 h 4332205"/>
              <a:gd name="connsiteX48" fmla="*/ 198386 w 2765317"/>
              <a:gd name="connsiteY48" fmla="*/ 3858480 h 4332205"/>
              <a:gd name="connsiteX49" fmla="*/ 209403 w 2765317"/>
              <a:gd name="connsiteY49" fmla="*/ 3891530 h 4332205"/>
              <a:gd name="connsiteX50" fmla="*/ 253471 w 2765317"/>
              <a:gd name="connsiteY50" fmla="*/ 3957632 h 4332205"/>
              <a:gd name="connsiteX51" fmla="*/ 275504 w 2765317"/>
              <a:gd name="connsiteY51" fmla="*/ 3990682 h 4332205"/>
              <a:gd name="connsiteX52" fmla="*/ 308555 w 2765317"/>
              <a:gd name="connsiteY52" fmla="*/ 4023733 h 4332205"/>
              <a:gd name="connsiteX53" fmla="*/ 385673 w 2765317"/>
              <a:gd name="connsiteY53" fmla="*/ 4111868 h 4332205"/>
              <a:gd name="connsiteX54" fmla="*/ 429741 w 2765317"/>
              <a:gd name="connsiteY54" fmla="*/ 4177969 h 4332205"/>
              <a:gd name="connsiteX55" fmla="*/ 539909 w 2765317"/>
              <a:gd name="connsiteY55" fmla="*/ 4255087 h 4332205"/>
              <a:gd name="connsiteX56" fmla="*/ 617027 w 2765317"/>
              <a:gd name="connsiteY56" fmla="*/ 4277121 h 4332205"/>
              <a:gd name="connsiteX57" fmla="*/ 683129 w 2765317"/>
              <a:gd name="connsiteY57" fmla="*/ 4299154 h 4332205"/>
              <a:gd name="connsiteX58" fmla="*/ 727196 w 2765317"/>
              <a:gd name="connsiteY58" fmla="*/ 4310171 h 4332205"/>
              <a:gd name="connsiteX59" fmla="*/ 760247 w 2765317"/>
              <a:gd name="connsiteY59" fmla="*/ 4321188 h 4332205"/>
              <a:gd name="connsiteX60" fmla="*/ 837365 w 2765317"/>
              <a:gd name="connsiteY60" fmla="*/ 4332205 h 4332205"/>
              <a:gd name="connsiteX61" fmla="*/ 1057702 w 2765317"/>
              <a:gd name="connsiteY61" fmla="*/ 4299154 h 4332205"/>
              <a:gd name="connsiteX62" fmla="*/ 1156854 w 2765317"/>
              <a:gd name="connsiteY62" fmla="*/ 4266104 h 4332205"/>
              <a:gd name="connsiteX63" fmla="*/ 1222955 w 2765317"/>
              <a:gd name="connsiteY63" fmla="*/ 4222036 h 4332205"/>
              <a:gd name="connsiteX64" fmla="*/ 1278039 w 2765317"/>
              <a:gd name="connsiteY64" fmla="*/ 4177969 h 4332205"/>
              <a:gd name="connsiteX65" fmla="*/ 1311090 w 2765317"/>
              <a:gd name="connsiteY65" fmla="*/ 4133901 h 4332205"/>
              <a:gd name="connsiteX66" fmla="*/ 1355158 w 2765317"/>
              <a:gd name="connsiteY66" fmla="*/ 4100851 h 4332205"/>
              <a:gd name="connsiteX67" fmla="*/ 1421259 w 2765317"/>
              <a:gd name="connsiteY67" fmla="*/ 4056783 h 4332205"/>
              <a:gd name="connsiteX68" fmla="*/ 1487360 w 2765317"/>
              <a:gd name="connsiteY68" fmla="*/ 4012716 h 4332205"/>
              <a:gd name="connsiteX69" fmla="*/ 1564478 w 2765317"/>
              <a:gd name="connsiteY69" fmla="*/ 3946615 h 4332205"/>
              <a:gd name="connsiteX70" fmla="*/ 1608545 w 2765317"/>
              <a:gd name="connsiteY70" fmla="*/ 3913564 h 4332205"/>
              <a:gd name="connsiteX71" fmla="*/ 1663630 w 2765317"/>
              <a:gd name="connsiteY71" fmla="*/ 3858480 h 4332205"/>
              <a:gd name="connsiteX72" fmla="*/ 1718714 w 2765317"/>
              <a:gd name="connsiteY72" fmla="*/ 3792379 h 4332205"/>
              <a:gd name="connsiteX73" fmla="*/ 1784815 w 2765317"/>
              <a:gd name="connsiteY73" fmla="*/ 3693227 h 4332205"/>
              <a:gd name="connsiteX74" fmla="*/ 1806849 w 2765317"/>
              <a:gd name="connsiteY74" fmla="*/ 3660176 h 4332205"/>
              <a:gd name="connsiteX75" fmla="*/ 1839900 w 2765317"/>
              <a:gd name="connsiteY75" fmla="*/ 3627126 h 4332205"/>
              <a:gd name="connsiteX76" fmla="*/ 1917018 w 2765317"/>
              <a:gd name="connsiteY76" fmla="*/ 3538991 h 4332205"/>
              <a:gd name="connsiteX77" fmla="*/ 1994136 w 2765317"/>
              <a:gd name="connsiteY77" fmla="*/ 3439839 h 4332205"/>
              <a:gd name="connsiteX78" fmla="*/ 2016170 w 2765317"/>
              <a:gd name="connsiteY78" fmla="*/ 3406788 h 4332205"/>
              <a:gd name="connsiteX79" fmla="*/ 2049220 w 2765317"/>
              <a:gd name="connsiteY79" fmla="*/ 3395771 h 4332205"/>
              <a:gd name="connsiteX80" fmla="*/ 2104304 w 2765317"/>
              <a:gd name="connsiteY80" fmla="*/ 3340687 h 4332205"/>
              <a:gd name="connsiteX81" fmla="*/ 2115321 w 2765317"/>
              <a:gd name="connsiteY81" fmla="*/ 3307636 h 4332205"/>
              <a:gd name="connsiteX82" fmla="*/ 2181423 w 2765317"/>
              <a:gd name="connsiteY82" fmla="*/ 3241535 h 4332205"/>
              <a:gd name="connsiteX83" fmla="*/ 2236507 w 2765317"/>
              <a:gd name="connsiteY83" fmla="*/ 3142383 h 4332205"/>
              <a:gd name="connsiteX84" fmla="*/ 2258541 w 2765317"/>
              <a:gd name="connsiteY84" fmla="*/ 3109333 h 4332205"/>
              <a:gd name="connsiteX85" fmla="*/ 2302608 w 2765317"/>
              <a:gd name="connsiteY85" fmla="*/ 3043232 h 4332205"/>
              <a:gd name="connsiteX86" fmla="*/ 2313625 w 2765317"/>
              <a:gd name="connsiteY86" fmla="*/ 3010181 h 4332205"/>
              <a:gd name="connsiteX87" fmla="*/ 2357692 w 2765317"/>
              <a:gd name="connsiteY87" fmla="*/ 2944080 h 4332205"/>
              <a:gd name="connsiteX88" fmla="*/ 2401760 w 2765317"/>
              <a:gd name="connsiteY88" fmla="*/ 2877979 h 4332205"/>
              <a:gd name="connsiteX89" fmla="*/ 2467861 w 2765317"/>
              <a:gd name="connsiteY89" fmla="*/ 2778827 h 4332205"/>
              <a:gd name="connsiteX90" fmla="*/ 2489895 w 2765317"/>
              <a:gd name="connsiteY90" fmla="*/ 2745776 h 4332205"/>
              <a:gd name="connsiteX91" fmla="*/ 2511929 w 2765317"/>
              <a:gd name="connsiteY91" fmla="*/ 2712726 h 4332205"/>
              <a:gd name="connsiteX92" fmla="*/ 2533962 w 2765317"/>
              <a:gd name="connsiteY92" fmla="*/ 2668658 h 4332205"/>
              <a:gd name="connsiteX93" fmla="*/ 2544979 w 2765317"/>
              <a:gd name="connsiteY93" fmla="*/ 2635607 h 4332205"/>
              <a:gd name="connsiteX94" fmla="*/ 2567013 w 2765317"/>
              <a:gd name="connsiteY94" fmla="*/ 2602557 h 4332205"/>
              <a:gd name="connsiteX95" fmla="*/ 2589047 w 2765317"/>
              <a:gd name="connsiteY95" fmla="*/ 2536456 h 4332205"/>
              <a:gd name="connsiteX96" fmla="*/ 2600064 w 2765317"/>
              <a:gd name="connsiteY96" fmla="*/ 2503405 h 4332205"/>
              <a:gd name="connsiteX97" fmla="*/ 2655148 w 2765317"/>
              <a:gd name="connsiteY97" fmla="*/ 2382219 h 4332205"/>
              <a:gd name="connsiteX98" fmla="*/ 2666165 w 2765317"/>
              <a:gd name="connsiteY98" fmla="*/ 2305101 h 4332205"/>
              <a:gd name="connsiteX99" fmla="*/ 2677182 w 2765317"/>
              <a:gd name="connsiteY99" fmla="*/ 2272051 h 4332205"/>
              <a:gd name="connsiteX100" fmla="*/ 2688198 w 2765317"/>
              <a:gd name="connsiteY100" fmla="*/ 2227983 h 4332205"/>
              <a:gd name="connsiteX101" fmla="*/ 2710232 w 2765317"/>
              <a:gd name="connsiteY101" fmla="*/ 2018663 h 4332205"/>
              <a:gd name="connsiteX102" fmla="*/ 2721249 w 2765317"/>
              <a:gd name="connsiteY102" fmla="*/ 1974595 h 4332205"/>
              <a:gd name="connsiteX103" fmla="*/ 2732266 w 2765317"/>
              <a:gd name="connsiteY103" fmla="*/ 1842393 h 4332205"/>
              <a:gd name="connsiteX104" fmla="*/ 2743283 w 2765317"/>
              <a:gd name="connsiteY104" fmla="*/ 1809342 h 4332205"/>
              <a:gd name="connsiteX105" fmla="*/ 2765317 w 2765317"/>
              <a:gd name="connsiteY105" fmla="*/ 1644089 h 4332205"/>
              <a:gd name="connsiteX106" fmla="*/ 2754300 w 2765317"/>
              <a:gd name="connsiteY106" fmla="*/ 1511887 h 4332205"/>
              <a:gd name="connsiteX107" fmla="*/ 2732266 w 2765317"/>
              <a:gd name="connsiteY107" fmla="*/ 1357651 h 4332205"/>
              <a:gd name="connsiteX108" fmla="*/ 2721249 w 2765317"/>
              <a:gd name="connsiteY108" fmla="*/ 1302566 h 4332205"/>
              <a:gd name="connsiteX109" fmla="*/ 2699215 w 2765317"/>
              <a:gd name="connsiteY109" fmla="*/ 1137313 h 4332205"/>
              <a:gd name="connsiteX110" fmla="*/ 2677182 w 2765317"/>
              <a:gd name="connsiteY110" fmla="*/ 1104263 h 4332205"/>
              <a:gd name="connsiteX111" fmla="*/ 2666165 w 2765317"/>
              <a:gd name="connsiteY111" fmla="*/ 1071212 h 4332205"/>
              <a:gd name="connsiteX112" fmla="*/ 2622097 w 2765317"/>
              <a:gd name="connsiteY112" fmla="*/ 961044 h 4332205"/>
              <a:gd name="connsiteX113" fmla="*/ 2600064 w 2765317"/>
              <a:gd name="connsiteY113" fmla="*/ 883926 h 4332205"/>
              <a:gd name="connsiteX114" fmla="*/ 2589047 w 2765317"/>
              <a:gd name="connsiteY114" fmla="*/ 850875 h 4332205"/>
              <a:gd name="connsiteX115" fmla="*/ 2544979 w 2765317"/>
              <a:gd name="connsiteY115" fmla="*/ 784774 h 4332205"/>
              <a:gd name="connsiteX116" fmla="*/ 2467861 w 2765317"/>
              <a:gd name="connsiteY116" fmla="*/ 685622 h 4332205"/>
              <a:gd name="connsiteX117" fmla="*/ 2412777 w 2765317"/>
              <a:gd name="connsiteY117" fmla="*/ 630538 h 4332205"/>
              <a:gd name="connsiteX118" fmla="*/ 2357692 w 2765317"/>
              <a:gd name="connsiteY118" fmla="*/ 553419 h 4332205"/>
              <a:gd name="connsiteX119" fmla="*/ 2324642 w 2765317"/>
              <a:gd name="connsiteY119" fmla="*/ 531386 h 4332205"/>
              <a:gd name="connsiteX120" fmla="*/ 2269558 w 2765317"/>
              <a:gd name="connsiteY120" fmla="*/ 454268 h 4332205"/>
              <a:gd name="connsiteX121" fmla="*/ 2236507 w 2765317"/>
              <a:gd name="connsiteY121" fmla="*/ 421217 h 4332205"/>
              <a:gd name="connsiteX122" fmla="*/ 2203456 w 2765317"/>
              <a:gd name="connsiteY122" fmla="*/ 410200 h 4332205"/>
              <a:gd name="connsiteX123" fmla="*/ 2104304 w 2765317"/>
              <a:gd name="connsiteY123" fmla="*/ 333082 h 4332205"/>
              <a:gd name="connsiteX124" fmla="*/ 2049220 w 2765317"/>
              <a:gd name="connsiteY124" fmla="*/ 289015 h 4332205"/>
              <a:gd name="connsiteX125" fmla="*/ 2016170 w 2765317"/>
              <a:gd name="connsiteY125" fmla="*/ 255964 h 4332205"/>
              <a:gd name="connsiteX126" fmla="*/ 1939051 w 2765317"/>
              <a:gd name="connsiteY126" fmla="*/ 211897 h 4332205"/>
              <a:gd name="connsiteX127" fmla="*/ 1872950 w 2765317"/>
              <a:gd name="connsiteY127" fmla="*/ 167829 h 4332205"/>
              <a:gd name="connsiteX128" fmla="*/ 1828883 w 2765317"/>
              <a:gd name="connsiteY128" fmla="*/ 145795 h 4332205"/>
              <a:gd name="connsiteX129" fmla="*/ 1795832 w 2765317"/>
              <a:gd name="connsiteY129" fmla="*/ 123762 h 4332205"/>
              <a:gd name="connsiteX130" fmla="*/ 1685664 w 2765317"/>
              <a:gd name="connsiteY130" fmla="*/ 101728 h 4332205"/>
              <a:gd name="connsiteX131" fmla="*/ 1542444 w 2765317"/>
              <a:gd name="connsiteY131" fmla="*/ 79694 h 4332205"/>
              <a:gd name="connsiteX132" fmla="*/ 1509394 w 2765317"/>
              <a:gd name="connsiteY132" fmla="*/ 68677 h 4332205"/>
              <a:gd name="connsiteX133" fmla="*/ 1366174 w 2765317"/>
              <a:gd name="connsiteY133" fmla="*/ 46644 h 4332205"/>
              <a:gd name="connsiteX134" fmla="*/ 1322107 w 2765317"/>
              <a:gd name="connsiteY134" fmla="*/ 35627 h 4332205"/>
              <a:gd name="connsiteX135" fmla="*/ 1211938 w 2765317"/>
              <a:gd name="connsiteY135" fmla="*/ 13593 h 4332205"/>
              <a:gd name="connsiteX136" fmla="*/ 1167871 w 2765317"/>
              <a:gd name="connsiteY136" fmla="*/ 2576 h 4332205"/>
              <a:gd name="connsiteX137" fmla="*/ 1178888 w 2765317"/>
              <a:gd name="connsiteY137" fmla="*/ 2576 h 433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765317" h="4332205">
                <a:moveTo>
                  <a:pt x="1178888" y="2576"/>
                </a:moveTo>
                <a:lnTo>
                  <a:pt x="870415" y="24610"/>
                </a:lnTo>
                <a:cubicBezTo>
                  <a:pt x="851805" y="26678"/>
                  <a:pt x="833576" y="31417"/>
                  <a:pt x="815331" y="35627"/>
                </a:cubicBezTo>
                <a:cubicBezTo>
                  <a:pt x="785824" y="42436"/>
                  <a:pt x="727196" y="57660"/>
                  <a:pt x="727196" y="57660"/>
                </a:cubicBezTo>
                <a:cubicBezTo>
                  <a:pt x="634357" y="104081"/>
                  <a:pt x="734893" y="60348"/>
                  <a:pt x="572960" y="90711"/>
                </a:cubicBezTo>
                <a:cubicBezTo>
                  <a:pt x="550132" y="94991"/>
                  <a:pt x="506859" y="112745"/>
                  <a:pt x="506859" y="112745"/>
                </a:cubicBezTo>
                <a:cubicBezTo>
                  <a:pt x="495842" y="127434"/>
                  <a:pt x="484480" y="141871"/>
                  <a:pt x="473808" y="156812"/>
                </a:cubicBezTo>
                <a:cubicBezTo>
                  <a:pt x="466112" y="167586"/>
                  <a:pt x="460251" y="179691"/>
                  <a:pt x="451774" y="189863"/>
                </a:cubicBezTo>
                <a:cubicBezTo>
                  <a:pt x="441800" y="201832"/>
                  <a:pt x="428698" y="210944"/>
                  <a:pt x="418724" y="222913"/>
                </a:cubicBezTo>
                <a:cubicBezTo>
                  <a:pt x="407247" y="236685"/>
                  <a:pt x="367221" y="304600"/>
                  <a:pt x="363639" y="311048"/>
                </a:cubicBezTo>
                <a:cubicBezTo>
                  <a:pt x="305239" y="416169"/>
                  <a:pt x="380848" y="287650"/>
                  <a:pt x="319572" y="410200"/>
                </a:cubicBezTo>
                <a:cubicBezTo>
                  <a:pt x="313650" y="422043"/>
                  <a:pt x="303460" y="431408"/>
                  <a:pt x="297538" y="443251"/>
                </a:cubicBezTo>
                <a:cubicBezTo>
                  <a:pt x="292345" y="453638"/>
                  <a:pt x="291714" y="465914"/>
                  <a:pt x="286521" y="476301"/>
                </a:cubicBezTo>
                <a:cubicBezTo>
                  <a:pt x="280600" y="488144"/>
                  <a:pt x="270409" y="497509"/>
                  <a:pt x="264488" y="509352"/>
                </a:cubicBezTo>
                <a:cubicBezTo>
                  <a:pt x="218884" y="600562"/>
                  <a:pt x="294573" y="480752"/>
                  <a:pt x="231437" y="575453"/>
                </a:cubicBezTo>
                <a:cubicBezTo>
                  <a:pt x="191254" y="696002"/>
                  <a:pt x="255342" y="513402"/>
                  <a:pt x="198386" y="641554"/>
                </a:cubicBezTo>
                <a:cubicBezTo>
                  <a:pt x="188953" y="662778"/>
                  <a:pt x="183697" y="685622"/>
                  <a:pt x="176353" y="707656"/>
                </a:cubicBezTo>
                <a:cubicBezTo>
                  <a:pt x="149930" y="786926"/>
                  <a:pt x="181996" y="687904"/>
                  <a:pt x="154319" y="784774"/>
                </a:cubicBezTo>
                <a:cubicBezTo>
                  <a:pt x="122708" y="895409"/>
                  <a:pt x="166727" y="724126"/>
                  <a:pt x="132285" y="861892"/>
                </a:cubicBezTo>
                <a:cubicBezTo>
                  <a:pt x="135957" y="916976"/>
                  <a:pt x="137205" y="972276"/>
                  <a:pt x="143302" y="1027145"/>
                </a:cubicBezTo>
                <a:cubicBezTo>
                  <a:pt x="144584" y="1038687"/>
                  <a:pt x="147190" y="1051029"/>
                  <a:pt x="154319" y="1060195"/>
                </a:cubicBezTo>
                <a:cubicBezTo>
                  <a:pt x="173450" y="1084792"/>
                  <a:pt x="220420" y="1126297"/>
                  <a:pt x="220420" y="1126297"/>
                </a:cubicBezTo>
                <a:cubicBezTo>
                  <a:pt x="224092" y="1137314"/>
                  <a:pt x="225797" y="1149196"/>
                  <a:pt x="231437" y="1159347"/>
                </a:cubicBezTo>
                <a:cubicBezTo>
                  <a:pt x="244297" y="1182496"/>
                  <a:pt x="267130" y="1200326"/>
                  <a:pt x="275504" y="1225448"/>
                </a:cubicBezTo>
                <a:lnTo>
                  <a:pt x="286521" y="1258499"/>
                </a:lnTo>
                <a:cubicBezTo>
                  <a:pt x="298413" y="1413092"/>
                  <a:pt x="304596" y="1404295"/>
                  <a:pt x="286521" y="1566971"/>
                </a:cubicBezTo>
                <a:cubicBezTo>
                  <a:pt x="285239" y="1578513"/>
                  <a:pt x="279176" y="1589005"/>
                  <a:pt x="275504" y="1600022"/>
                </a:cubicBezTo>
                <a:cubicBezTo>
                  <a:pt x="268663" y="1675277"/>
                  <a:pt x="269733" y="1711246"/>
                  <a:pt x="253471" y="1776292"/>
                </a:cubicBezTo>
                <a:cubicBezTo>
                  <a:pt x="241651" y="1823572"/>
                  <a:pt x="241438" y="1800866"/>
                  <a:pt x="220420" y="1853410"/>
                </a:cubicBezTo>
                <a:cubicBezTo>
                  <a:pt x="211794" y="1874974"/>
                  <a:pt x="205730" y="1897477"/>
                  <a:pt x="198386" y="1919511"/>
                </a:cubicBezTo>
                <a:lnTo>
                  <a:pt x="176353" y="1985612"/>
                </a:lnTo>
                <a:cubicBezTo>
                  <a:pt x="172681" y="1996629"/>
                  <a:pt x="171778" y="2009001"/>
                  <a:pt x="165336" y="2018663"/>
                </a:cubicBezTo>
                <a:lnTo>
                  <a:pt x="143302" y="2051713"/>
                </a:lnTo>
                <a:cubicBezTo>
                  <a:pt x="139630" y="2081091"/>
                  <a:pt x="136472" y="2110539"/>
                  <a:pt x="132285" y="2139848"/>
                </a:cubicBezTo>
                <a:cubicBezTo>
                  <a:pt x="125237" y="2189185"/>
                  <a:pt x="119742" y="2213582"/>
                  <a:pt x="110251" y="2261034"/>
                </a:cubicBezTo>
                <a:cubicBezTo>
                  <a:pt x="106579" y="2305101"/>
                  <a:pt x="104720" y="2349357"/>
                  <a:pt x="99235" y="2393236"/>
                </a:cubicBezTo>
                <a:cubicBezTo>
                  <a:pt x="97357" y="2408261"/>
                  <a:pt x="91391" y="2422499"/>
                  <a:pt x="88218" y="2437304"/>
                </a:cubicBezTo>
                <a:cubicBezTo>
                  <a:pt x="80371" y="2473923"/>
                  <a:pt x="75267" y="2511140"/>
                  <a:pt x="66184" y="2547472"/>
                </a:cubicBezTo>
                <a:cubicBezTo>
                  <a:pt x="31747" y="2685221"/>
                  <a:pt x="75757" y="2513967"/>
                  <a:pt x="44150" y="2624591"/>
                </a:cubicBezTo>
                <a:cubicBezTo>
                  <a:pt x="16475" y="2721451"/>
                  <a:pt x="48536" y="2622444"/>
                  <a:pt x="22117" y="2701709"/>
                </a:cubicBezTo>
                <a:cubicBezTo>
                  <a:pt x="14772" y="2760466"/>
                  <a:pt x="-1294" y="2818781"/>
                  <a:pt x="83" y="2877979"/>
                </a:cubicBezTo>
                <a:cubicBezTo>
                  <a:pt x="3589" y="3028749"/>
                  <a:pt x="-9904" y="3252702"/>
                  <a:pt x="22117" y="3428822"/>
                </a:cubicBezTo>
                <a:cubicBezTo>
                  <a:pt x="24825" y="3443719"/>
                  <a:pt x="28782" y="3458387"/>
                  <a:pt x="33133" y="3472889"/>
                </a:cubicBezTo>
                <a:cubicBezTo>
                  <a:pt x="33141" y="3472917"/>
                  <a:pt x="60671" y="3555501"/>
                  <a:pt x="66184" y="3572041"/>
                </a:cubicBezTo>
                <a:cubicBezTo>
                  <a:pt x="66184" y="3572042"/>
                  <a:pt x="88217" y="3638141"/>
                  <a:pt x="88218" y="3638142"/>
                </a:cubicBezTo>
                <a:cubicBezTo>
                  <a:pt x="95562" y="3649159"/>
                  <a:pt x="104874" y="3659094"/>
                  <a:pt x="110251" y="3671193"/>
                </a:cubicBezTo>
                <a:cubicBezTo>
                  <a:pt x="119684" y="3692417"/>
                  <a:pt x="121898" y="3716520"/>
                  <a:pt x="132285" y="3737294"/>
                </a:cubicBezTo>
                <a:cubicBezTo>
                  <a:pt x="198883" y="3870490"/>
                  <a:pt x="114055" y="3705389"/>
                  <a:pt x="176353" y="3814412"/>
                </a:cubicBezTo>
                <a:cubicBezTo>
                  <a:pt x="184501" y="3828671"/>
                  <a:pt x="191917" y="3843385"/>
                  <a:pt x="198386" y="3858480"/>
                </a:cubicBezTo>
                <a:cubicBezTo>
                  <a:pt x="202960" y="3869154"/>
                  <a:pt x="203763" y="3881379"/>
                  <a:pt x="209403" y="3891530"/>
                </a:cubicBezTo>
                <a:cubicBezTo>
                  <a:pt x="222264" y="3914679"/>
                  <a:pt x="238782" y="3935598"/>
                  <a:pt x="253471" y="3957632"/>
                </a:cubicBezTo>
                <a:cubicBezTo>
                  <a:pt x="260815" y="3968649"/>
                  <a:pt x="266142" y="3981320"/>
                  <a:pt x="275504" y="3990682"/>
                </a:cubicBezTo>
                <a:cubicBezTo>
                  <a:pt x="286521" y="4001699"/>
                  <a:pt x="298990" y="4011435"/>
                  <a:pt x="308555" y="4023733"/>
                </a:cubicBezTo>
                <a:cubicBezTo>
                  <a:pt x="377764" y="4112716"/>
                  <a:pt x="321691" y="4069212"/>
                  <a:pt x="385673" y="4111868"/>
                </a:cubicBezTo>
                <a:cubicBezTo>
                  <a:pt x="400362" y="4133902"/>
                  <a:pt x="408556" y="4162080"/>
                  <a:pt x="429741" y="4177969"/>
                </a:cubicBezTo>
                <a:cubicBezTo>
                  <a:pt x="449851" y="4193052"/>
                  <a:pt x="523636" y="4249663"/>
                  <a:pt x="539909" y="4255087"/>
                </a:cubicBezTo>
                <a:cubicBezTo>
                  <a:pt x="650956" y="4292103"/>
                  <a:pt x="478730" y="4235633"/>
                  <a:pt x="617027" y="4277121"/>
                </a:cubicBezTo>
                <a:cubicBezTo>
                  <a:pt x="639273" y="4283795"/>
                  <a:pt x="660597" y="4293521"/>
                  <a:pt x="683129" y="4299154"/>
                </a:cubicBezTo>
                <a:cubicBezTo>
                  <a:pt x="697818" y="4302826"/>
                  <a:pt x="712637" y="4306011"/>
                  <a:pt x="727196" y="4310171"/>
                </a:cubicBezTo>
                <a:cubicBezTo>
                  <a:pt x="738362" y="4313361"/>
                  <a:pt x="748860" y="4318910"/>
                  <a:pt x="760247" y="4321188"/>
                </a:cubicBezTo>
                <a:cubicBezTo>
                  <a:pt x="785710" y="4326281"/>
                  <a:pt x="811659" y="4328533"/>
                  <a:pt x="837365" y="4332205"/>
                </a:cubicBezTo>
                <a:cubicBezTo>
                  <a:pt x="935969" y="4323988"/>
                  <a:pt x="970342" y="4328273"/>
                  <a:pt x="1057702" y="4299154"/>
                </a:cubicBezTo>
                <a:lnTo>
                  <a:pt x="1156854" y="4266104"/>
                </a:lnTo>
                <a:cubicBezTo>
                  <a:pt x="1178888" y="4251415"/>
                  <a:pt x="1208266" y="4244070"/>
                  <a:pt x="1222955" y="4222036"/>
                </a:cubicBezTo>
                <a:cubicBezTo>
                  <a:pt x="1251431" y="4179324"/>
                  <a:pt x="1232428" y="4193173"/>
                  <a:pt x="1278039" y="4177969"/>
                </a:cubicBezTo>
                <a:cubicBezTo>
                  <a:pt x="1289056" y="4163280"/>
                  <a:pt x="1298106" y="4146885"/>
                  <a:pt x="1311090" y="4133901"/>
                </a:cubicBezTo>
                <a:cubicBezTo>
                  <a:pt x="1324074" y="4120918"/>
                  <a:pt x="1340116" y="4111381"/>
                  <a:pt x="1355158" y="4100851"/>
                </a:cubicBezTo>
                <a:cubicBezTo>
                  <a:pt x="1376852" y="4085665"/>
                  <a:pt x="1402534" y="4075508"/>
                  <a:pt x="1421259" y="4056783"/>
                </a:cubicBezTo>
                <a:cubicBezTo>
                  <a:pt x="1462521" y="4015521"/>
                  <a:pt x="1439529" y="4028660"/>
                  <a:pt x="1487360" y="4012716"/>
                </a:cubicBezTo>
                <a:cubicBezTo>
                  <a:pt x="1616226" y="3916064"/>
                  <a:pt x="1457065" y="4038683"/>
                  <a:pt x="1564478" y="3946615"/>
                </a:cubicBezTo>
                <a:cubicBezTo>
                  <a:pt x="1578419" y="3934666"/>
                  <a:pt x="1595562" y="3926548"/>
                  <a:pt x="1608545" y="3913564"/>
                </a:cubicBezTo>
                <a:cubicBezTo>
                  <a:pt x="1681984" y="3840124"/>
                  <a:pt x="1575502" y="3917229"/>
                  <a:pt x="1663630" y="3858480"/>
                </a:cubicBezTo>
                <a:cubicBezTo>
                  <a:pt x="1742368" y="3740374"/>
                  <a:pt x="1619749" y="3919620"/>
                  <a:pt x="1718714" y="3792379"/>
                </a:cubicBezTo>
                <a:cubicBezTo>
                  <a:pt x="1718721" y="3792370"/>
                  <a:pt x="1773795" y="3709757"/>
                  <a:pt x="1784815" y="3693227"/>
                </a:cubicBezTo>
                <a:cubicBezTo>
                  <a:pt x="1792160" y="3682210"/>
                  <a:pt x="1797486" y="3669539"/>
                  <a:pt x="1806849" y="3660176"/>
                </a:cubicBezTo>
                <a:cubicBezTo>
                  <a:pt x="1817866" y="3649159"/>
                  <a:pt x="1830335" y="3639424"/>
                  <a:pt x="1839900" y="3627126"/>
                </a:cubicBezTo>
                <a:cubicBezTo>
                  <a:pt x="1909109" y="3538142"/>
                  <a:pt x="1853034" y="3581645"/>
                  <a:pt x="1917018" y="3538991"/>
                </a:cubicBezTo>
                <a:cubicBezTo>
                  <a:pt x="1947120" y="3448684"/>
                  <a:pt x="1895053" y="3588464"/>
                  <a:pt x="1994136" y="3439839"/>
                </a:cubicBezTo>
                <a:cubicBezTo>
                  <a:pt x="2001481" y="3428822"/>
                  <a:pt x="2005831" y="3415060"/>
                  <a:pt x="2016170" y="3406788"/>
                </a:cubicBezTo>
                <a:cubicBezTo>
                  <a:pt x="2025238" y="3399534"/>
                  <a:pt x="2038203" y="3399443"/>
                  <a:pt x="2049220" y="3395771"/>
                </a:cubicBezTo>
                <a:cubicBezTo>
                  <a:pt x="2075057" y="3318262"/>
                  <a:pt x="2036236" y="3408756"/>
                  <a:pt x="2104304" y="3340687"/>
                </a:cubicBezTo>
                <a:cubicBezTo>
                  <a:pt x="2112516" y="3332475"/>
                  <a:pt x="2108191" y="3316803"/>
                  <a:pt x="2115321" y="3307636"/>
                </a:cubicBezTo>
                <a:cubicBezTo>
                  <a:pt x="2134452" y="3283039"/>
                  <a:pt x="2181423" y="3241535"/>
                  <a:pt x="2181423" y="3241535"/>
                </a:cubicBezTo>
                <a:cubicBezTo>
                  <a:pt x="2200813" y="3183363"/>
                  <a:pt x="2185998" y="3218146"/>
                  <a:pt x="2236507" y="3142383"/>
                </a:cubicBezTo>
                <a:lnTo>
                  <a:pt x="2258541" y="3109333"/>
                </a:lnTo>
                <a:cubicBezTo>
                  <a:pt x="2284737" y="3030745"/>
                  <a:pt x="2247592" y="3125756"/>
                  <a:pt x="2302608" y="3043232"/>
                </a:cubicBezTo>
                <a:cubicBezTo>
                  <a:pt x="2309050" y="3033569"/>
                  <a:pt x="2307985" y="3020333"/>
                  <a:pt x="2313625" y="3010181"/>
                </a:cubicBezTo>
                <a:cubicBezTo>
                  <a:pt x="2326485" y="2987032"/>
                  <a:pt x="2343003" y="2966114"/>
                  <a:pt x="2357692" y="2944080"/>
                </a:cubicBezTo>
                <a:lnTo>
                  <a:pt x="2401760" y="2877979"/>
                </a:lnTo>
                <a:lnTo>
                  <a:pt x="2467861" y="2778827"/>
                </a:lnTo>
                <a:lnTo>
                  <a:pt x="2489895" y="2745776"/>
                </a:lnTo>
                <a:cubicBezTo>
                  <a:pt x="2497240" y="2734759"/>
                  <a:pt x="2506008" y="2724569"/>
                  <a:pt x="2511929" y="2712726"/>
                </a:cubicBezTo>
                <a:cubicBezTo>
                  <a:pt x="2519273" y="2698037"/>
                  <a:pt x="2527493" y="2683753"/>
                  <a:pt x="2533962" y="2668658"/>
                </a:cubicBezTo>
                <a:cubicBezTo>
                  <a:pt x="2538536" y="2657984"/>
                  <a:pt x="2539785" y="2645994"/>
                  <a:pt x="2544979" y="2635607"/>
                </a:cubicBezTo>
                <a:cubicBezTo>
                  <a:pt x="2550900" y="2623764"/>
                  <a:pt x="2559668" y="2613574"/>
                  <a:pt x="2567013" y="2602557"/>
                </a:cubicBezTo>
                <a:lnTo>
                  <a:pt x="2589047" y="2536456"/>
                </a:lnTo>
                <a:cubicBezTo>
                  <a:pt x="2592719" y="2525439"/>
                  <a:pt x="2594871" y="2513792"/>
                  <a:pt x="2600064" y="2503405"/>
                </a:cubicBezTo>
                <a:cubicBezTo>
                  <a:pt x="2649324" y="2404883"/>
                  <a:pt x="2633744" y="2446430"/>
                  <a:pt x="2655148" y="2382219"/>
                </a:cubicBezTo>
                <a:cubicBezTo>
                  <a:pt x="2658820" y="2356513"/>
                  <a:pt x="2661072" y="2330564"/>
                  <a:pt x="2666165" y="2305101"/>
                </a:cubicBezTo>
                <a:cubicBezTo>
                  <a:pt x="2668442" y="2293714"/>
                  <a:pt x="2673992" y="2283217"/>
                  <a:pt x="2677182" y="2272051"/>
                </a:cubicBezTo>
                <a:cubicBezTo>
                  <a:pt x="2681342" y="2257492"/>
                  <a:pt x="2685490" y="2242880"/>
                  <a:pt x="2688198" y="2227983"/>
                </a:cubicBezTo>
                <a:cubicBezTo>
                  <a:pt x="2707485" y="2121898"/>
                  <a:pt x="2693624" y="2151524"/>
                  <a:pt x="2710232" y="2018663"/>
                </a:cubicBezTo>
                <a:cubicBezTo>
                  <a:pt x="2712110" y="2003639"/>
                  <a:pt x="2717577" y="1989284"/>
                  <a:pt x="2721249" y="1974595"/>
                </a:cubicBezTo>
                <a:cubicBezTo>
                  <a:pt x="2724921" y="1930528"/>
                  <a:pt x="2726422" y="1886225"/>
                  <a:pt x="2732266" y="1842393"/>
                </a:cubicBezTo>
                <a:cubicBezTo>
                  <a:pt x="2733801" y="1830882"/>
                  <a:pt x="2741641" y="1820838"/>
                  <a:pt x="2743283" y="1809342"/>
                </a:cubicBezTo>
                <a:cubicBezTo>
                  <a:pt x="2772188" y="1607009"/>
                  <a:pt x="2738297" y="1752171"/>
                  <a:pt x="2765317" y="1644089"/>
                </a:cubicBezTo>
                <a:cubicBezTo>
                  <a:pt x="2761645" y="1600022"/>
                  <a:pt x="2758700" y="1555888"/>
                  <a:pt x="2754300" y="1511887"/>
                </a:cubicBezTo>
                <a:cubicBezTo>
                  <a:pt x="2748979" y="1458681"/>
                  <a:pt x="2741762" y="1409880"/>
                  <a:pt x="2732266" y="1357651"/>
                </a:cubicBezTo>
                <a:cubicBezTo>
                  <a:pt x="2728916" y="1339228"/>
                  <a:pt x="2724921" y="1320928"/>
                  <a:pt x="2721249" y="1302566"/>
                </a:cubicBezTo>
                <a:cubicBezTo>
                  <a:pt x="2719605" y="1284479"/>
                  <a:pt x="2716059" y="1176617"/>
                  <a:pt x="2699215" y="1137313"/>
                </a:cubicBezTo>
                <a:cubicBezTo>
                  <a:pt x="2693999" y="1125143"/>
                  <a:pt x="2683103" y="1116106"/>
                  <a:pt x="2677182" y="1104263"/>
                </a:cubicBezTo>
                <a:cubicBezTo>
                  <a:pt x="2671989" y="1093876"/>
                  <a:pt x="2670740" y="1081886"/>
                  <a:pt x="2666165" y="1071212"/>
                </a:cubicBezTo>
                <a:cubicBezTo>
                  <a:pt x="2617533" y="957739"/>
                  <a:pt x="2672250" y="1111502"/>
                  <a:pt x="2622097" y="961044"/>
                </a:cubicBezTo>
                <a:cubicBezTo>
                  <a:pt x="2595683" y="881804"/>
                  <a:pt x="2627728" y="980753"/>
                  <a:pt x="2600064" y="883926"/>
                </a:cubicBezTo>
                <a:cubicBezTo>
                  <a:pt x="2596874" y="872760"/>
                  <a:pt x="2594687" y="861027"/>
                  <a:pt x="2589047" y="850875"/>
                </a:cubicBezTo>
                <a:cubicBezTo>
                  <a:pt x="2576186" y="827726"/>
                  <a:pt x="2544979" y="784774"/>
                  <a:pt x="2544979" y="784774"/>
                </a:cubicBezTo>
                <a:cubicBezTo>
                  <a:pt x="2514877" y="694467"/>
                  <a:pt x="2566944" y="834247"/>
                  <a:pt x="2467861" y="685622"/>
                </a:cubicBezTo>
                <a:cubicBezTo>
                  <a:pt x="2438483" y="641554"/>
                  <a:pt x="2456844" y="659916"/>
                  <a:pt x="2412777" y="630538"/>
                </a:cubicBezTo>
                <a:cubicBezTo>
                  <a:pt x="2400266" y="611771"/>
                  <a:pt x="2371357" y="567084"/>
                  <a:pt x="2357692" y="553419"/>
                </a:cubicBezTo>
                <a:cubicBezTo>
                  <a:pt x="2348330" y="544057"/>
                  <a:pt x="2335659" y="538730"/>
                  <a:pt x="2324642" y="531386"/>
                </a:cubicBezTo>
                <a:cubicBezTo>
                  <a:pt x="2307205" y="505230"/>
                  <a:pt x="2290054" y="478180"/>
                  <a:pt x="2269558" y="454268"/>
                </a:cubicBezTo>
                <a:cubicBezTo>
                  <a:pt x="2259418" y="442438"/>
                  <a:pt x="2249471" y="429859"/>
                  <a:pt x="2236507" y="421217"/>
                </a:cubicBezTo>
                <a:cubicBezTo>
                  <a:pt x="2226844" y="414775"/>
                  <a:pt x="2214473" y="413872"/>
                  <a:pt x="2203456" y="410200"/>
                </a:cubicBezTo>
                <a:cubicBezTo>
                  <a:pt x="2129143" y="335887"/>
                  <a:pt x="2166916" y="353953"/>
                  <a:pt x="2104304" y="333082"/>
                </a:cubicBezTo>
                <a:cubicBezTo>
                  <a:pt x="2055028" y="259166"/>
                  <a:pt x="2113077" y="331587"/>
                  <a:pt x="2049220" y="289015"/>
                </a:cubicBezTo>
                <a:cubicBezTo>
                  <a:pt x="2036257" y="280373"/>
                  <a:pt x="2028139" y="265938"/>
                  <a:pt x="2016170" y="255964"/>
                </a:cubicBezTo>
                <a:cubicBezTo>
                  <a:pt x="1983502" y="228740"/>
                  <a:pt x="1977538" y="234989"/>
                  <a:pt x="1939051" y="211897"/>
                </a:cubicBezTo>
                <a:cubicBezTo>
                  <a:pt x="1916343" y="198273"/>
                  <a:pt x="1896635" y="179672"/>
                  <a:pt x="1872950" y="167829"/>
                </a:cubicBezTo>
                <a:cubicBezTo>
                  <a:pt x="1858261" y="160484"/>
                  <a:pt x="1843142" y="153943"/>
                  <a:pt x="1828883" y="145795"/>
                </a:cubicBezTo>
                <a:cubicBezTo>
                  <a:pt x="1817387" y="139226"/>
                  <a:pt x="1808487" y="127656"/>
                  <a:pt x="1795832" y="123762"/>
                </a:cubicBezTo>
                <a:cubicBezTo>
                  <a:pt x="1760038" y="112749"/>
                  <a:pt x="1721996" y="110811"/>
                  <a:pt x="1685664" y="101728"/>
                </a:cubicBezTo>
                <a:cubicBezTo>
                  <a:pt x="1609335" y="82646"/>
                  <a:pt x="1656645" y="92383"/>
                  <a:pt x="1542444" y="79694"/>
                </a:cubicBezTo>
                <a:cubicBezTo>
                  <a:pt x="1531427" y="76022"/>
                  <a:pt x="1520730" y="71196"/>
                  <a:pt x="1509394" y="68677"/>
                </a:cubicBezTo>
                <a:cubicBezTo>
                  <a:pt x="1461457" y="58024"/>
                  <a:pt x="1414514" y="55433"/>
                  <a:pt x="1366174" y="46644"/>
                </a:cubicBezTo>
                <a:cubicBezTo>
                  <a:pt x="1351277" y="43936"/>
                  <a:pt x="1336912" y="38800"/>
                  <a:pt x="1322107" y="35627"/>
                </a:cubicBezTo>
                <a:cubicBezTo>
                  <a:pt x="1285488" y="27780"/>
                  <a:pt x="1248270" y="22676"/>
                  <a:pt x="1211938" y="13593"/>
                </a:cubicBezTo>
                <a:cubicBezTo>
                  <a:pt x="1197249" y="9921"/>
                  <a:pt x="1182430" y="6736"/>
                  <a:pt x="1167871" y="2576"/>
                </a:cubicBezTo>
                <a:cubicBezTo>
                  <a:pt x="1156705" y="-614"/>
                  <a:pt x="1228464" y="-1096"/>
                  <a:pt x="1178888" y="2576"/>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96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62000" y="1259858"/>
            <a:ext cx="7315200" cy="5455896"/>
          </a:xfrm>
          <a:prstGeom prst="rect">
            <a:avLst/>
          </a:prstGeom>
        </p:spPr>
      </p:pic>
      <p:sp>
        <p:nvSpPr>
          <p:cNvPr id="2" name="TextBox 1"/>
          <p:cNvSpPr txBox="1"/>
          <p:nvPr/>
        </p:nvSpPr>
        <p:spPr>
          <a:xfrm>
            <a:off x="152400" y="4572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structures.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TextBox 11"/>
          <p:cNvSpPr txBox="1"/>
          <p:nvPr/>
        </p:nvSpPr>
        <p:spPr>
          <a:xfrm>
            <a:off x="6511500" y="4800600"/>
            <a:ext cx="1565700" cy="1569660"/>
          </a:xfrm>
          <a:prstGeom prst="rect">
            <a:avLst/>
          </a:prstGeom>
          <a:noFill/>
        </p:spPr>
        <p:txBody>
          <a:bodyPr wrap="square" rtlCol="0">
            <a:spAutoFit/>
          </a:bodyPr>
          <a:lstStyle/>
          <a:p>
            <a:r>
              <a:rPr lang="en-US" sz="2400" b="1" dirty="0">
                <a:solidFill>
                  <a:srgbClr val="FFC000"/>
                </a:solidFill>
              </a:rPr>
              <a:t>False vocal fold (Vestibular fold)</a:t>
            </a:r>
          </a:p>
        </p:txBody>
      </p:sp>
      <p:sp>
        <p:nvSpPr>
          <p:cNvPr id="5" name="Freeform 4"/>
          <p:cNvSpPr/>
          <p:nvPr/>
        </p:nvSpPr>
        <p:spPr>
          <a:xfrm>
            <a:off x="668594" y="4245078"/>
            <a:ext cx="5437258" cy="2536722"/>
          </a:xfrm>
          <a:custGeom>
            <a:avLst/>
            <a:gdLst>
              <a:gd name="connsiteX0" fmla="*/ 5358580 w 5437258"/>
              <a:gd name="connsiteY0" fmla="*/ 1622322 h 2536722"/>
              <a:gd name="connsiteX1" fmla="*/ 5348748 w 5437258"/>
              <a:gd name="connsiteY1" fmla="*/ 1484671 h 2536722"/>
              <a:gd name="connsiteX2" fmla="*/ 5338916 w 5437258"/>
              <a:gd name="connsiteY2" fmla="*/ 1425677 h 2536722"/>
              <a:gd name="connsiteX3" fmla="*/ 5329083 w 5437258"/>
              <a:gd name="connsiteY3" fmla="*/ 1297858 h 2536722"/>
              <a:gd name="connsiteX4" fmla="*/ 5309419 w 5437258"/>
              <a:gd name="connsiteY4" fmla="*/ 1179871 h 2536722"/>
              <a:gd name="connsiteX5" fmla="*/ 5299587 w 5437258"/>
              <a:gd name="connsiteY5" fmla="*/ 1150374 h 2536722"/>
              <a:gd name="connsiteX6" fmla="*/ 5270090 w 5437258"/>
              <a:gd name="connsiteY6" fmla="*/ 1081548 h 2536722"/>
              <a:gd name="connsiteX7" fmla="*/ 5260258 w 5437258"/>
              <a:gd name="connsiteY7" fmla="*/ 1042219 h 2536722"/>
              <a:gd name="connsiteX8" fmla="*/ 5201264 w 5437258"/>
              <a:gd name="connsiteY8" fmla="*/ 943896 h 2536722"/>
              <a:gd name="connsiteX9" fmla="*/ 5161935 w 5437258"/>
              <a:gd name="connsiteY9" fmla="*/ 884903 h 2536722"/>
              <a:gd name="connsiteX10" fmla="*/ 5122606 w 5437258"/>
              <a:gd name="connsiteY10" fmla="*/ 855406 h 2536722"/>
              <a:gd name="connsiteX11" fmla="*/ 5102941 w 5437258"/>
              <a:gd name="connsiteY11" fmla="*/ 825909 h 2536722"/>
              <a:gd name="connsiteX12" fmla="*/ 5024283 w 5437258"/>
              <a:gd name="connsiteY12" fmla="*/ 727587 h 2536722"/>
              <a:gd name="connsiteX13" fmla="*/ 4965290 w 5437258"/>
              <a:gd name="connsiteY13" fmla="*/ 668593 h 2536722"/>
              <a:gd name="connsiteX14" fmla="*/ 4935793 w 5437258"/>
              <a:gd name="connsiteY14" fmla="*/ 639096 h 2536722"/>
              <a:gd name="connsiteX15" fmla="*/ 4906296 w 5437258"/>
              <a:gd name="connsiteY15" fmla="*/ 619432 h 2536722"/>
              <a:gd name="connsiteX16" fmla="*/ 4837471 w 5437258"/>
              <a:gd name="connsiteY16" fmla="*/ 550606 h 2536722"/>
              <a:gd name="connsiteX17" fmla="*/ 4807974 w 5437258"/>
              <a:gd name="connsiteY17" fmla="*/ 521109 h 2536722"/>
              <a:gd name="connsiteX18" fmla="*/ 4748980 w 5437258"/>
              <a:gd name="connsiteY18" fmla="*/ 491612 h 2536722"/>
              <a:gd name="connsiteX19" fmla="*/ 4689987 w 5437258"/>
              <a:gd name="connsiteY19" fmla="*/ 452283 h 2536722"/>
              <a:gd name="connsiteX20" fmla="*/ 4660490 w 5437258"/>
              <a:gd name="connsiteY20" fmla="*/ 442451 h 2536722"/>
              <a:gd name="connsiteX21" fmla="*/ 4630993 w 5437258"/>
              <a:gd name="connsiteY21" fmla="*/ 422787 h 2536722"/>
              <a:gd name="connsiteX22" fmla="*/ 4572000 w 5437258"/>
              <a:gd name="connsiteY22" fmla="*/ 403122 h 2536722"/>
              <a:gd name="connsiteX23" fmla="*/ 4542503 w 5437258"/>
              <a:gd name="connsiteY23" fmla="*/ 393290 h 2536722"/>
              <a:gd name="connsiteX24" fmla="*/ 4463845 w 5437258"/>
              <a:gd name="connsiteY24" fmla="*/ 373625 h 2536722"/>
              <a:gd name="connsiteX25" fmla="*/ 4267200 w 5437258"/>
              <a:gd name="connsiteY25" fmla="*/ 334296 h 2536722"/>
              <a:gd name="connsiteX26" fmla="*/ 4227871 w 5437258"/>
              <a:gd name="connsiteY26" fmla="*/ 324464 h 2536722"/>
              <a:gd name="connsiteX27" fmla="*/ 4168877 w 5437258"/>
              <a:gd name="connsiteY27" fmla="*/ 314632 h 2536722"/>
              <a:gd name="connsiteX28" fmla="*/ 4139380 w 5437258"/>
              <a:gd name="connsiteY28" fmla="*/ 304800 h 2536722"/>
              <a:gd name="connsiteX29" fmla="*/ 4100051 w 5437258"/>
              <a:gd name="connsiteY29" fmla="*/ 294967 h 2536722"/>
              <a:gd name="connsiteX30" fmla="*/ 4060722 w 5437258"/>
              <a:gd name="connsiteY30" fmla="*/ 275303 h 2536722"/>
              <a:gd name="connsiteX31" fmla="*/ 3991896 w 5437258"/>
              <a:gd name="connsiteY31" fmla="*/ 265471 h 2536722"/>
              <a:gd name="connsiteX32" fmla="*/ 3923071 w 5437258"/>
              <a:gd name="connsiteY32" fmla="*/ 245806 h 2536722"/>
              <a:gd name="connsiteX33" fmla="*/ 3785419 w 5437258"/>
              <a:gd name="connsiteY33" fmla="*/ 216309 h 2536722"/>
              <a:gd name="connsiteX34" fmla="*/ 3736258 w 5437258"/>
              <a:gd name="connsiteY34" fmla="*/ 196645 h 2536722"/>
              <a:gd name="connsiteX35" fmla="*/ 3696929 w 5437258"/>
              <a:gd name="connsiteY35" fmla="*/ 186812 h 2536722"/>
              <a:gd name="connsiteX36" fmla="*/ 3618271 w 5437258"/>
              <a:gd name="connsiteY36" fmla="*/ 167148 h 2536722"/>
              <a:gd name="connsiteX37" fmla="*/ 3578941 w 5437258"/>
              <a:gd name="connsiteY37" fmla="*/ 157316 h 2536722"/>
              <a:gd name="connsiteX38" fmla="*/ 3549445 w 5437258"/>
              <a:gd name="connsiteY38" fmla="*/ 147483 h 2536722"/>
              <a:gd name="connsiteX39" fmla="*/ 3470787 w 5437258"/>
              <a:gd name="connsiteY39" fmla="*/ 137651 h 2536722"/>
              <a:gd name="connsiteX40" fmla="*/ 3362632 w 5437258"/>
              <a:gd name="connsiteY40" fmla="*/ 108154 h 2536722"/>
              <a:gd name="connsiteX41" fmla="*/ 3303638 w 5437258"/>
              <a:gd name="connsiteY41" fmla="*/ 98322 h 2536722"/>
              <a:gd name="connsiteX42" fmla="*/ 3274141 w 5437258"/>
              <a:gd name="connsiteY42" fmla="*/ 88490 h 2536722"/>
              <a:gd name="connsiteX43" fmla="*/ 3156154 w 5437258"/>
              <a:gd name="connsiteY43" fmla="*/ 78658 h 2536722"/>
              <a:gd name="connsiteX44" fmla="*/ 3048000 w 5437258"/>
              <a:gd name="connsiteY44" fmla="*/ 58993 h 2536722"/>
              <a:gd name="connsiteX45" fmla="*/ 2861187 w 5437258"/>
              <a:gd name="connsiteY45" fmla="*/ 39329 h 2536722"/>
              <a:gd name="connsiteX46" fmla="*/ 2782529 w 5437258"/>
              <a:gd name="connsiteY46" fmla="*/ 19664 h 2536722"/>
              <a:gd name="connsiteX47" fmla="*/ 2536722 w 5437258"/>
              <a:gd name="connsiteY47" fmla="*/ 0 h 2536722"/>
              <a:gd name="connsiteX48" fmla="*/ 1868129 w 5437258"/>
              <a:gd name="connsiteY48" fmla="*/ 9832 h 2536722"/>
              <a:gd name="connsiteX49" fmla="*/ 1799303 w 5437258"/>
              <a:gd name="connsiteY49" fmla="*/ 19664 h 2536722"/>
              <a:gd name="connsiteX50" fmla="*/ 1622322 w 5437258"/>
              <a:gd name="connsiteY50" fmla="*/ 29496 h 2536722"/>
              <a:gd name="connsiteX51" fmla="*/ 1533832 w 5437258"/>
              <a:gd name="connsiteY51" fmla="*/ 39329 h 2536722"/>
              <a:gd name="connsiteX52" fmla="*/ 1474838 w 5437258"/>
              <a:gd name="connsiteY52" fmla="*/ 49161 h 2536722"/>
              <a:gd name="connsiteX53" fmla="*/ 1356851 w 5437258"/>
              <a:gd name="connsiteY53" fmla="*/ 58993 h 2536722"/>
              <a:gd name="connsiteX54" fmla="*/ 1160206 w 5437258"/>
              <a:gd name="connsiteY54" fmla="*/ 88490 h 2536722"/>
              <a:gd name="connsiteX55" fmla="*/ 806245 w 5437258"/>
              <a:gd name="connsiteY55" fmla="*/ 108154 h 2536722"/>
              <a:gd name="connsiteX56" fmla="*/ 491612 w 5437258"/>
              <a:gd name="connsiteY56" fmla="*/ 127819 h 2536722"/>
              <a:gd name="connsiteX57" fmla="*/ 363793 w 5437258"/>
              <a:gd name="connsiteY57" fmla="*/ 137651 h 2536722"/>
              <a:gd name="connsiteX58" fmla="*/ 275303 w 5437258"/>
              <a:gd name="connsiteY58" fmla="*/ 167148 h 2536722"/>
              <a:gd name="connsiteX59" fmla="*/ 245806 w 5437258"/>
              <a:gd name="connsiteY59" fmla="*/ 176980 h 2536722"/>
              <a:gd name="connsiteX60" fmla="*/ 176980 w 5437258"/>
              <a:gd name="connsiteY60" fmla="*/ 235974 h 2536722"/>
              <a:gd name="connsiteX61" fmla="*/ 167148 w 5437258"/>
              <a:gd name="connsiteY61" fmla="*/ 265471 h 2536722"/>
              <a:gd name="connsiteX62" fmla="*/ 108154 w 5437258"/>
              <a:gd name="connsiteY62" fmla="*/ 383458 h 2536722"/>
              <a:gd name="connsiteX63" fmla="*/ 88490 w 5437258"/>
              <a:gd name="connsiteY63" fmla="*/ 442451 h 2536722"/>
              <a:gd name="connsiteX64" fmla="*/ 78658 w 5437258"/>
              <a:gd name="connsiteY64" fmla="*/ 471948 h 2536722"/>
              <a:gd name="connsiteX65" fmla="*/ 68825 w 5437258"/>
              <a:gd name="connsiteY65" fmla="*/ 599767 h 2536722"/>
              <a:gd name="connsiteX66" fmla="*/ 58993 w 5437258"/>
              <a:gd name="connsiteY66" fmla="*/ 648929 h 2536722"/>
              <a:gd name="connsiteX67" fmla="*/ 49161 w 5437258"/>
              <a:gd name="connsiteY67" fmla="*/ 717754 h 2536722"/>
              <a:gd name="connsiteX68" fmla="*/ 9832 w 5437258"/>
              <a:gd name="connsiteY68" fmla="*/ 1641987 h 2536722"/>
              <a:gd name="connsiteX69" fmla="*/ 0 w 5437258"/>
              <a:gd name="connsiteY69" fmla="*/ 1700980 h 2536722"/>
              <a:gd name="connsiteX70" fmla="*/ 9832 w 5437258"/>
              <a:gd name="connsiteY70" fmla="*/ 1986116 h 2536722"/>
              <a:gd name="connsiteX71" fmla="*/ 39329 w 5437258"/>
              <a:gd name="connsiteY71" fmla="*/ 2123767 h 2536722"/>
              <a:gd name="connsiteX72" fmla="*/ 58993 w 5437258"/>
              <a:gd name="connsiteY72" fmla="*/ 2172929 h 2536722"/>
              <a:gd name="connsiteX73" fmla="*/ 88490 w 5437258"/>
              <a:gd name="connsiteY73" fmla="*/ 2271251 h 2536722"/>
              <a:gd name="connsiteX74" fmla="*/ 108154 w 5437258"/>
              <a:gd name="connsiteY74" fmla="*/ 2310580 h 2536722"/>
              <a:gd name="connsiteX75" fmla="*/ 117987 w 5437258"/>
              <a:gd name="connsiteY75" fmla="*/ 2349909 h 2536722"/>
              <a:gd name="connsiteX76" fmla="*/ 167148 w 5437258"/>
              <a:gd name="connsiteY76" fmla="*/ 2418735 h 2536722"/>
              <a:gd name="connsiteX77" fmla="*/ 216309 w 5437258"/>
              <a:gd name="connsiteY77" fmla="*/ 2438400 h 2536722"/>
              <a:gd name="connsiteX78" fmla="*/ 255638 w 5437258"/>
              <a:gd name="connsiteY78" fmla="*/ 2458064 h 2536722"/>
              <a:gd name="connsiteX79" fmla="*/ 314632 w 5437258"/>
              <a:gd name="connsiteY79" fmla="*/ 2477729 h 2536722"/>
              <a:gd name="connsiteX80" fmla="*/ 422787 w 5437258"/>
              <a:gd name="connsiteY80" fmla="*/ 2507225 h 2536722"/>
              <a:gd name="connsiteX81" fmla="*/ 727587 w 5437258"/>
              <a:gd name="connsiteY81" fmla="*/ 2497393 h 2536722"/>
              <a:gd name="connsiteX82" fmla="*/ 757083 w 5437258"/>
              <a:gd name="connsiteY82" fmla="*/ 2487561 h 2536722"/>
              <a:gd name="connsiteX83" fmla="*/ 845574 w 5437258"/>
              <a:gd name="connsiteY83" fmla="*/ 2477729 h 2536722"/>
              <a:gd name="connsiteX84" fmla="*/ 1002890 w 5437258"/>
              <a:gd name="connsiteY84" fmla="*/ 2458064 h 2536722"/>
              <a:gd name="connsiteX85" fmla="*/ 1042219 w 5437258"/>
              <a:gd name="connsiteY85" fmla="*/ 2448232 h 2536722"/>
              <a:gd name="connsiteX86" fmla="*/ 1435509 w 5437258"/>
              <a:gd name="connsiteY86" fmla="*/ 2438400 h 2536722"/>
              <a:gd name="connsiteX87" fmla="*/ 1533832 w 5437258"/>
              <a:gd name="connsiteY87" fmla="*/ 2428567 h 2536722"/>
              <a:gd name="connsiteX88" fmla="*/ 1779638 w 5437258"/>
              <a:gd name="connsiteY88" fmla="*/ 2438400 h 2536722"/>
              <a:gd name="connsiteX89" fmla="*/ 1848464 w 5437258"/>
              <a:gd name="connsiteY89" fmla="*/ 2448232 h 2536722"/>
              <a:gd name="connsiteX90" fmla="*/ 1995948 w 5437258"/>
              <a:gd name="connsiteY90" fmla="*/ 2458064 h 2536722"/>
              <a:gd name="connsiteX91" fmla="*/ 2182761 w 5437258"/>
              <a:gd name="connsiteY91" fmla="*/ 2477729 h 2536722"/>
              <a:gd name="connsiteX92" fmla="*/ 2241754 w 5437258"/>
              <a:gd name="connsiteY92" fmla="*/ 2487561 h 2536722"/>
              <a:gd name="connsiteX93" fmla="*/ 2349909 w 5437258"/>
              <a:gd name="connsiteY93" fmla="*/ 2497393 h 2536722"/>
              <a:gd name="connsiteX94" fmla="*/ 2713703 w 5437258"/>
              <a:gd name="connsiteY94" fmla="*/ 2517058 h 2536722"/>
              <a:gd name="connsiteX95" fmla="*/ 2812025 w 5437258"/>
              <a:gd name="connsiteY95" fmla="*/ 2526890 h 2536722"/>
              <a:gd name="connsiteX96" fmla="*/ 2890683 w 5437258"/>
              <a:gd name="connsiteY96" fmla="*/ 2536722 h 2536722"/>
              <a:gd name="connsiteX97" fmla="*/ 3352800 w 5437258"/>
              <a:gd name="connsiteY97" fmla="*/ 2526890 h 2536722"/>
              <a:gd name="connsiteX98" fmla="*/ 3500283 w 5437258"/>
              <a:gd name="connsiteY98" fmla="*/ 2517058 h 2536722"/>
              <a:gd name="connsiteX99" fmla="*/ 3569109 w 5437258"/>
              <a:gd name="connsiteY99" fmla="*/ 2507225 h 2536722"/>
              <a:gd name="connsiteX100" fmla="*/ 3677264 w 5437258"/>
              <a:gd name="connsiteY100" fmla="*/ 2497393 h 2536722"/>
              <a:gd name="connsiteX101" fmla="*/ 3746090 w 5437258"/>
              <a:gd name="connsiteY101" fmla="*/ 2487561 h 2536722"/>
              <a:gd name="connsiteX102" fmla="*/ 3962400 w 5437258"/>
              <a:gd name="connsiteY102" fmla="*/ 2467896 h 2536722"/>
              <a:gd name="connsiteX103" fmla="*/ 4689987 w 5437258"/>
              <a:gd name="connsiteY103" fmla="*/ 2467896 h 2536722"/>
              <a:gd name="connsiteX104" fmla="*/ 4729316 w 5437258"/>
              <a:gd name="connsiteY104" fmla="*/ 2458064 h 2536722"/>
              <a:gd name="connsiteX105" fmla="*/ 4827638 w 5437258"/>
              <a:gd name="connsiteY105" fmla="*/ 2448232 h 2536722"/>
              <a:gd name="connsiteX106" fmla="*/ 4876800 w 5437258"/>
              <a:gd name="connsiteY106" fmla="*/ 2438400 h 2536722"/>
              <a:gd name="connsiteX107" fmla="*/ 4955458 w 5437258"/>
              <a:gd name="connsiteY107" fmla="*/ 2428567 h 2536722"/>
              <a:gd name="connsiteX108" fmla="*/ 5004619 w 5437258"/>
              <a:gd name="connsiteY108" fmla="*/ 2408903 h 2536722"/>
              <a:gd name="connsiteX109" fmla="*/ 5063612 w 5437258"/>
              <a:gd name="connsiteY109" fmla="*/ 2399071 h 2536722"/>
              <a:gd name="connsiteX110" fmla="*/ 5093109 w 5437258"/>
              <a:gd name="connsiteY110" fmla="*/ 2389238 h 2536722"/>
              <a:gd name="connsiteX111" fmla="*/ 5152103 w 5437258"/>
              <a:gd name="connsiteY111" fmla="*/ 2379406 h 2536722"/>
              <a:gd name="connsiteX112" fmla="*/ 5211096 w 5437258"/>
              <a:gd name="connsiteY112" fmla="*/ 2359741 h 2536722"/>
              <a:gd name="connsiteX113" fmla="*/ 5240593 w 5437258"/>
              <a:gd name="connsiteY113" fmla="*/ 2349909 h 2536722"/>
              <a:gd name="connsiteX114" fmla="*/ 5260258 w 5437258"/>
              <a:gd name="connsiteY114" fmla="*/ 2320412 h 2536722"/>
              <a:gd name="connsiteX115" fmla="*/ 5309419 w 5437258"/>
              <a:gd name="connsiteY115" fmla="*/ 2251587 h 2536722"/>
              <a:gd name="connsiteX116" fmla="*/ 5348748 w 5437258"/>
              <a:gd name="connsiteY116" fmla="*/ 2163096 h 2536722"/>
              <a:gd name="connsiteX117" fmla="*/ 5358580 w 5437258"/>
              <a:gd name="connsiteY117" fmla="*/ 2133600 h 2536722"/>
              <a:gd name="connsiteX118" fmla="*/ 5378245 w 5437258"/>
              <a:gd name="connsiteY118" fmla="*/ 2104103 h 2536722"/>
              <a:gd name="connsiteX119" fmla="*/ 5417574 w 5437258"/>
              <a:gd name="connsiteY119" fmla="*/ 2015612 h 2536722"/>
              <a:gd name="connsiteX120" fmla="*/ 5427406 w 5437258"/>
              <a:gd name="connsiteY120" fmla="*/ 1986116 h 2536722"/>
              <a:gd name="connsiteX121" fmla="*/ 5427406 w 5437258"/>
              <a:gd name="connsiteY121" fmla="*/ 1750141 h 2536722"/>
              <a:gd name="connsiteX122" fmla="*/ 5417574 w 5437258"/>
              <a:gd name="connsiteY122" fmla="*/ 1691148 h 2536722"/>
              <a:gd name="connsiteX123" fmla="*/ 5397909 w 5437258"/>
              <a:gd name="connsiteY123" fmla="*/ 1661651 h 2536722"/>
              <a:gd name="connsiteX124" fmla="*/ 5358580 w 5437258"/>
              <a:gd name="connsiteY124" fmla="*/ 1622322 h 253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437258" h="2536722">
                <a:moveTo>
                  <a:pt x="5358580" y="1622322"/>
                </a:moveTo>
                <a:cubicBezTo>
                  <a:pt x="5350386" y="1592825"/>
                  <a:pt x="5353325" y="1530443"/>
                  <a:pt x="5348748" y="1484671"/>
                </a:cubicBezTo>
                <a:cubicBezTo>
                  <a:pt x="5346764" y="1464834"/>
                  <a:pt x="5341003" y="1445503"/>
                  <a:pt x="5338916" y="1425677"/>
                </a:cubicBezTo>
                <a:cubicBezTo>
                  <a:pt x="5334442" y="1383180"/>
                  <a:pt x="5333335" y="1340378"/>
                  <a:pt x="5329083" y="1297858"/>
                </a:cubicBezTo>
                <a:cubicBezTo>
                  <a:pt x="5326308" y="1270107"/>
                  <a:pt x="5317003" y="1210208"/>
                  <a:pt x="5309419" y="1179871"/>
                </a:cubicBezTo>
                <a:cubicBezTo>
                  <a:pt x="5306905" y="1169816"/>
                  <a:pt x="5302434" y="1160339"/>
                  <a:pt x="5299587" y="1150374"/>
                </a:cubicBezTo>
                <a:cubicBezTo>
                  <a:pt x="5283714" y="1094821"/>
                  <a:pt x="5300025" y="1126452"/>
                  <a:pt x="5270090" y="1081548"/>
                </a:cubicBezTo>
                <a:cubicBezTo>
                  <a:pt x="5266813" y="1068438"/>
                  <a:pt x="5265003" y="1054872"/>
                  <a:pt x="5260258" y="1042219"/>
                </a:cubicBezTo>
                <a:cubicBezTo>
                  <a:pt x="5247302" y="1007669"/>
                  <a:pt x="5220863" y="973295"/>
                  <a:pt x="5201264" y="943896"/>
                </a:cubicBezTo>
                <a:cubicBezTo>
                  <a:pt x="5201263" y="943894"/>
                  <a:pt x="5161936" y="884904"/>
                  <a:pt x="5161935" y="884903"/>
                </a:cubicBezTo>
                <a:cubicBezTo>
                  <a:pt x="5148825" y="875071"/>
                  <a:pt x="5134193" y="866993"/>
                  <a:pt x="5122606" y="855406"/>
                </a:cubicBezTo>
                <a:cubicBezTo>
                  <a:pt x="5114250" y="847050"/>
                  <a:pt x="5110146" y="835275"/>
                  <a:pt x="5102941" y="825909"/>
                </a:cubicBezTo>
                <a:cubicBezTo>
                  <a:pt x="5077351" y="792642"/>
                  <a:pt x="5053961" y="757265"/>
                  <a:pt x="5024283" y="727587"/>
                </a:cubicBezTo>
                <a:lnTo>
                  <a:pt x="4965290" y="668593"/>
                </a:lnTo>
                <a:cubicBezTo>
                  <a:pt x="4955458" y="658761"/>
                  <a:pt x="4947363" y="646809"/>
                  <a:pt x="4935793" y="639096"/>
                </a:cubicBezTo>
                <a:cubicBezTo>
                  <a:pt x="4925961" y="632541"/>
                  <a:pt x="4915079" y="627337"/>
                  <a:pt x="4906296" y="619432"/>
                </a:cubicBezTo>
                <a:cubicBezTo>
                  <a:pt x="4882180" y="597728"/>
                  <a:pt x="4860413" y="573548"/>
                  <a:pt x="4837471" y="550606"/>
                </a:cubicBezTo>
                <a:cubicBezTo>
                  <a:pt x="4827639" y="540774"/>
                  <a:pt x="4819544" y="528822"/>
                  <a:pt x="4807974" y="521109"/>
                </a:cubicBezTo>
                <a:cubicBezTo>
                  <a:pt x="4677006" y="433800"/>
                  <a:pt x="4871122" y="559470"/>
                  <a:pt x="4748980" y="491612"/>
                </a:cubicBezTo>
                <a:cubicBezTo>
                  <a:pt x="4728321" y="480134"/>
                  <a:pt x="4712408" y="459756"/>
                  <a:pt x="4689987" y="452283"/>
                </a:cubicBezTo>
                <a:cubicBezTo>
                  <a:pt x="4680155" y="449006"/>
                  <a:pt x="4669760" y="447086"/>
                  <a:pt x="4660490" y="442451"/>
                </a:cubicBezTo>
                <a:cubicBezTo>
                  <a:pt x="4649921" y="437166"/>
                  <a:pt x="4641791" y="427586"/>
                  <a:pt x="4630993" y="422787"/>
                </a:cubicBezTo>
                <a:cubicBezTo>
                  <a:pt x="4612051" y="414369"/>
                  <a:pt x="4591664" y="409677"/>
                  <a:pt x="4572000" y="403122"/>
                </a:cubicBezTo>
                <a:cubicBezTo>
                  <a:pt x="4562168" y="399845"/>
                  <a:pt x="4552558" y="395804"/>
                  <a:pt x="4542503" y="393290"/>
                </a:cubicBezTo>
                <a:cubicBezTo>
                  <a:pt x="4516284" y="386735"/>
                  <a:pt x="4489732" y="381391"/>
                  <a:pt x="4463845" y="373625"/>
                </a:cubicBezTo>
                <a:cubicBezTo>
                  <a:pt x="4333974" y="334665"/>
                  <a:pt x="4399569" y="347534"/>
                  <a:pt x="4267200" y="334296"/>
                </a:cubicBezTo>
                <a:cubicBezTo>
                  <a:pt x="4254090" y="331019"/>
                  <a:pt x="4241122" y="327114"/>
                  <a:pt x="4227871" y="324464"/>
                </a:cubicBezTo>
                <a:cubicBezTo>
                  <a:pt x="4208322" y="320554"/>
                  <a:pt x="4188338" y="318957"/>
                  <a:pt x="4168877" y="314632"/>
                </a:cubicBezTo>
                <a:cubicBezTo>
                  <a:pt x="4158760" y="312384"/>
                  <a:pt x="4149345" y="307647"/>
                  <a:pt x="4139380" y="304800"/>
                </a:cubicBezTo>
                <a:cubicBezTo>
                  <a:pt x="4126387" y="301088"/>
                  <a:pt x="4112704" y="299712"/>
                  <a:pt x="4100051" y="294967"/>
                </a:cubicBezTo>
                <a:cubicBezTo>
                  <a:pt x="4086327" y="289821"/>
                  <a:pt x="4074863" y="279159"/>
                  <a:pt x="4060722" y="275303"/>
                </a:cubicBezTo>
                <a:cubicBezTo>
                  <a:pt x="4038364" y="269205"/>
                  <a:pt x="4014697" y="269617"/>
                  <a:pt x="3991896" y="265471"/>
                </a:cubicBezTo>
                <a:cubicBezTo>
                  <a:pt x="3874113" y="244055"/>
                  <a:pt x="4017846" y="266867"/>
                  <a:pt x="3923071" y="245806"/>
                </a:cubicBezTo>
                <a:cubicBezTo>
                  <a:pt x="3871640" y="234377"/>
                  <a:pt x="3837025" y="236951"/>
                  <a:pt x="3785419" y="216309"/>
                </a:cubicBezTo>
                <a:cubicBezTo>
                  <a:pt x="3769032" y="209754"/>
                  <a:pt x="3753002" y="202226"/>
                  <a:pt x="3736258" y="196645"/>
                </a:cubicBezTo>
                <a:cubicBezTo>
                  <a:pt x="3723438" y="192372"/>
                  <a:pt x="3709922" y="190524"/>
                  <a:pt x="3696929" y="186812"/>
                </a:cubicBezTo>
                <a:cubicBezTo>
                  <a:pt x="3604712" y="160464"/>
                  <a:pt x="3753163" y="197123"/>
                  <a:pt x="3618271" y="167148"/>
                </a:cubicBezTo>
                <a:cubicBezTo>
                  <a:pt x="3605079" y="164217"/>
                  <a:pt x="3591934" y="161029"/>
                  <a:pt x="3578941" y="157316"/>
                </a:cubicBezTo>
                <a:cubicBezTo>
                  <a:pt x="3568976" y="154469"/>
                  <a:pt x="3559642" y="149337"/>
                  <a:pt x="3549445" y="147483"/>
                </a:cubicBezTo>
                <a:cubicBezTo>
                  <a:pt x="3523448" y="142756"/>
                  <a:pt x="3497006" y="140928"/>
                  <a:pt x="3470787" y="137651"/>
                </a:cubicBezTo>
                <a:cubicBezTo>
                  <a:pt x="3432663" y="124944"/>
                  <a:pt x="3406980" y="115545"/>
                  <a:pt x="3362632" y="108154"/>
                </a:cubicBezTo>
                <a:cubicBezTo>
                  <a:pt x="3342967" y="104877"/>
                  <a:pt x="3323099" y="102647"/>
                  <a:pt x="3303638" y="98322"/>
                </a:cubicBezTo>
                <a:cubicBezTo>
                  <a:pt x="3293521" y="96074"/>
                  <a:pt x="3284414" y="89860"/>
                  <a:pt x="3274141" y="88490"/>
                </a:cubicBezTo>
                <a:cubicBezTo>
                  <a:pt x="3235022" y="83274"/>
                  <a:pt x="3195483" y="81935"/>
                  <a:pt x="3156154" y="78658"/>
                </a:cubicBezTo>
                <a:cubicBezTo>
                  <a:pt x="3103771" y="61195"/>
                  <a:pt x="3131384" y="68258"/>
                  <a:pt x="3048000" y="58993"/>
                </a:cubicBezTo>
                <a:lnTo>
                  <a:pt x="2861187" y="39329"/>
                </a:lnTo>
                <a:cubicBezTo>
                  <a:pt x="2834968" y="32774"/>
                  <a:pt x="2809469" y="21819"/>
                  <a:pt x="2782529" y="19664"/>
                </a:cubicBezTo>
                <a:lnTo>
                  <a:pt x="2536722" y="0"/>
                </a:lnTo>
                <a:lnTo>
                  <a:pt x="1868129" y="9832"/>
                </a:lnTo>
                <a:cubicBezTo>
                  <a:pt x="1844962" y="10450"/>
                  <a:pt x="1822404" y="17816"/>
                  <a:pt x="1799303" y="19664"/>
                </a:cubicBezTo>
                <a:cubicBezTo>
                  <a:pt x="1740407" y="24376"/>
                  <a:pt x="1681316" y="26219"/>
                  <a:pt x="1622322" y="29496"/>
                </a:cubicBezTo>
                <a:cubicBezTo>
                  <a:pt x="1592825" y="32774"/>
                  <a:pt x="1563250" y="35407"/>
                  <a:pt x="1533832" y="39329"/>
                </a:cubicBezTo>
                <a:cubicBezTo>
                  <a:pt x="1514071" y="41964"/>
                  <a:pt x="1494652" y="46960"/>
                  <a:pt x="1474838" y="49161"/>
                </a:cubicBezTo>
                <a:cubicBezTo>
                  <a:pt x="1435614" y="53519"/>
                  <a:pt x="1396180" y="55716"/>
                  <a:pt x="1356851" y="58993"/>
                </a:cubicBezTo>
                <a:cubicBezTo>
                  <a:pt x="1279495" y="84778"/>
                  <a:pt x="1308622" y="77289"/>
                  <a:pt x="1160206" y="88490"/>
                </a:cubicBezTo>
                <a:cubicBezTo>
                  <a:pt x="1042372" y="97383"/>
                  <a:pt x="806245" y="108154"/>
                  <a:pt x="806245" y="108154"/>
                </a:cubicBezTo>
                <a:cubicBezTo>
                  <a:pt x="645602" y="131105"/>
                  <a:pt x="798225" y="111682"/>
                  <a:pt x="491612" y="127819"/>
                </a:cubicBezTo>
                <a:cubicBezTo>
                  <a:pt x="448939" y="130065"/>
                  <a:pt x="406399" y="134374"/>
                  <a:pt x="363793" y="137651"/>
                </a:cubicBezTo>
                <a:lnTo>
                  <a:pt x="275303" y="167148"/>
                </a:lnTo>
                <a:lnTo>
                  <a:pt x="245806" y="176980"/>
                </a:lnTo>
                <a:cubicBezTo>
                  <a:pt x="227632" y="190610"/>
                  <a:pt x="190674" y="215432"/>
                  <a:pt x="176980" y="235974"/>
                </a:cubicBezTo>
                <a:cubicBezTo>
                  <a:pt x="171231" y="244598"/>
                  <a:pt x="172181" y="256411"/>
                  <a:pt x="167148" y="265471"/>
                </a:cubicBezTo>
                <a:cubicBezTo>
                  <a:pt x="103613" y="379834"/>
                  <a:pt x="146438" y="268607"/>
                  <a:pt x="108154" y="383458"/>
                </a:cubicBezTo>
                <a:lnTo>
                  <a:pt x="88490" y="442451"/>
                </a:lnTo>
                <a:lnTo>
                  <a:pt x="78658" y="471948"/>
                </a:lnTo>
                <a:cubicBezTo>
                  <a:pt x="75380" y="514554"/>
                  <a:pt x="73544" y="557296"/>
                  <a:pt x="68825" y="599767"/>
                </a:cubicBezTo>
                <a:cubicBezTo>
                  <a:pt x="66979" y="616377"/>
                  <a:pt x="61740" y="632445"/>
                  <a:pt x="58993" y="648929"/>
                </a:cubicBezTo>
                <a:cubicBezTo>
                  <a:pt x="55183" y="671788"/>
                  <a:pt x="52438" y="694812"/>
                  <a:pt x="49161" y="717754"/>
                </a:cubicBezTo>
                <a:cubicBezTo>
                  <a:pt x="45642" y="925410"/>
                  <a:pt x="50926" y="1395419"/>
                  <a:pt x="9832" y="1641987"/>
                </a:cubicBezTo>
                <a:lnTo>
                  <a:pt x="0" y="1700980"/>
                </a:lnTo>
                <a:cubicBezTo>
                  <a:pt x="3277" y="1796025"/>
                  <a:pt x="2538" y="1891294"/>
                  <a:pt x="9832" y="1986116"/>
                </a:cubicBezTo>
                <a:cubicBezTo>
                  <a:pt x="9859" y="1986470"/>
                  <a:pt x="30400" y="2096980"/>
                  <a:pt x="39329" y="2123767"/>
                </a:cubicBezTo>
                <a:cubicBezTo>
                  <a:pt x="44910" y="2140511"/>
                  <a:pt x="52796" y="2156403"/>
                  <a:pt x="58993" y="2172929"/>
                </a:cubicBezTo>
                <a:cubicBezTo>
                  <a:pt x="94885" y="2268643"/>
                  <a:pt x="23352" y="2092122"/>
                  <a:pt x="88490" y="2271251"/>
                </a:cubicBezTo>
                <a:cubicBezTo>
                  <a:pt x="93499" y="2285026"/>
                  <a:pt x="103008" y="2296856"/>
                  <a:pt x="108154" y="2310580"/>
                </a:cubicBezTo>
                <a:cubicBezTo>
                  <a:pt x="112899" y="2323233"/>
                  <a:pt x="112664" y="2337488"/>
                  <a:pt x="117987" y="2349909"/>
                </a:cubicBezTo>
                <a:cubicBezTo>
                  <a:pt x="121888" y="2359012"/>
                  <a:pt x="165025" y="2417143"/>
                  <a:pt x="167148" y="2418735"/>
                </a:cubicBezTo>
                <a:cubicBezTo>
                  <a:pt x="181267" y="2429325"/>
                  <a:pt x="200181" y="2431232"/>
                  <a:pt x="216309" y="2438400"/>
                </a:cubicBezTo>
                <a:cubicBezTo>
                  <a:pt x="229703" y="2444353"/>
                  <a:pt x="242029" y="2452621"/>
                  <a:pt x="255638" y="2458064"/>
                </a:cubicBezTo>
                <a:cubicBezTo>
                  <a:pt x="274884" y="2465762"/>
                  <a:pt x="294967" y="2471174"/>
                  <a:pt x="314632" y="2477729"/>
                </a:cubicBezTo>
                <a:cubicBezTo>
                  <a:pt x="389476" y="2502677"/>
                  <a:pt x="353302" y="2493329"/>
                  <a:pt x="422787" y="2507225"/>
                </a:cubicBezTo>
                <a:cubicBezTo>
                  <a:pt x="524387" y="2503948"/>
                  <a:pt x="626110" y="2503362"/>
                  <a:pt x="727587" y="2497393"/>
                </a:cubicBezTo>
                <a:cubicBezTo>
                  <a:pt x="737933" y="2496784"/>
                  <a:pt x="746860" y="2489265"/>
                  <a:pt x="757083" y="2487561"/>
                </a:cubicBezTo>
                <a:cubicBezTo>
                  <a:pt x="786358" y="2482682"/>
                  <a:pt x="816077" y="2481006"/>
                  <a:pt x="845574" y="2477729"/>
                </a:cubicBezTo>
                <a:cubicBezTo>
                  <a:pt x="921936" y="2452273"/>
                  <a:pt x="838656" y="2477385"/>
                  <a:pt x="1002890" y="2458064"/>
                </a:cubicBezTo>
                <a:cubicBezTo>
                  <a:pt x="1016311" y="2456485"/>
                  <a:pt x="1028720" y="2448846"/>
                  <a:pt x="1042219" y="2448232"/>
                </a:cubicBezTo>
                <a:cubicBezTo>
                  <a:pt x="1173221" y="2442277"/>
                  <a:pt x="1304412" y="2441677"/>
                  <a:pt x="1435509" y="2438400"/>
                </a:cubicBezTo>
                <a:cubicBezTo>
                  <a:pt x="1468283" y="2435122"/>
                  <a:pt x="1500894" y="2428567"/>
                  <a:pt x="1533832" y="2428567"/>
                </a:cubicBezTo>
                <a:cubicBezTo>
                  <a:pt x="1615833" y="2428567"/>
                  <a:pt x="1697797" y="2433285"/>
                  <a:pt x="1779638" y="2438400"/>
                </a:cubicBezTo>
                <a:cubicBezTo>
                  <a:pt x="1802768" y="2439846"/>
                  <a:pt x="1825384" y="2446134"/>
                  <a:pt x="1848464" y="2448232"/>
                </a:cubicBezTo>
                <a:cubicBezTo>
                  <a:pt x="1897532" y="2452693"/>
                  <a:pt x="1946787" y="2454787"/>
                  <a:pt x="1995948" y="2458064"/>
                </a:cubicBezTo>
                <a:cubicBezTo>
                  <a:pt x="2176342" y="2483834"/>
                  <a:pt x="1918218" y="2448335"/>
                  <a:pt x="2182761" y="2477729"/>
                </a:cubicBezTo>
                <a:cubicBezTo>
                  <a:pt x="2202575" y="2479931"/>
                  <a:pt x="2221955" y="2485232"/>
                  <a:pt x="2241754" y="2487561"/>
                </a:cubicBezTo>
                <a:cubicBezTo>
                  <a:pt x="2277706" y="2491791"/>
                  <a:pt x="2313808" y="2494719"/>
                  <a:pt x="2349909" y="2497393"/>
                </a:cubicBezTo>
                <a:cubicBezTo>
                  <a:pt x="2477065" y="2506812"/>
                  <a:pt x="2584483" y="2510904"/>
                  <a:pt x="2713703" y="2517058"/>
                </a:cubicBezTo>
                <a:lnTo>
                  <a:pt x="2812025" y="2526890"/>
                </a:lnTo>
                <a:cubicBezTo>
                  <a:pt x="2838287" y="2529808"/>
                  <a:pt x="2864260" y="2536722"/>
                  <a:pt x="2890683" y="2536722"/>
                </a:cubicBezTo>
                <a:cubicBezTo>
                  <a:pt x="3044757" y="2536722"/>
                  <a:pt x="3198761" y="2530167"/>
                  <a:pt x="3352800" y="2526890"/>
                </a:cubicBezTo>
                <a:cubicBezTo>
                  <a:pt x="3401961" y="2523613"/>
                  <a:pt x="3451215" y="2521519"/>
                  <a:pt x="3500283" y="2517058"/>
                </a:cubicBezTo>
                <a:cubicBezTo>
                  <a:pt x="3523363" y="2514960"/>
                  <a:pt x="3546076" y="2509784"/>
                  <a:pt x="3569109" y="2507225"/>
                </a:cubicBezTo>
                <a:cubicBezTo>
                  <a:pt x="3605088" y="2503227"/>
                  <a:pt x="3641285" y="2501391"/>
                  <a:pt x="3677264" y="2497393"/>
                </a:cubicBezTo>
                <a:cubicBezTo>
                  <a:pt x="3700297" y="2494834"/>
                  <a:pt x="3723038" y="2489946"/>
                  <a:pt x="3746090" y="2487561"/>
                </a:cubicBezTo>
                <a:cubicBezTo>
                  <a:pt x="3818106" y="2480111"/>
                  <a:pt x="3962400" y="2467896"/>
                  <a:pt x="3962400" y="2467896"/>
                </a:cubicBezTo>
                <a:cubicBezTo>
                  <a:pt x="4310557" y="2478137"/>
                  <a:pt x="4323140" y="2484571"/>
                  <a:pt x="4689987" y="2467896"/>
                </a:cubicBezTo>
                <a:cubicBezTo>
                  <a:pt x="4703486" y="2467282"/>
                  <a:pt x="4715939" y="2459975"/>
                  <a:pt x="4729316" y="2458064"/>
                </a:cubicBezTo>
                <a:cubicBezTo>
                  <a:pt x="4761922" y="2453406"/>
                  <a:pt x="4794989" y="2452585"/>
                  <a:pt x="4827638" y="2448232"/>
                </a:cubicBezTo>
                <a:cubicBezTo>
                  <a:pt x="4844203" y="2446023"/>
                  <a:pt x="4860282" y="2440941"/>
                  <a:pt x="4876800" y="2438400"/>
                </a:cubicBezTo>
                <a:cubicBezTo>
                  <a:pt x="4902916" y="2434382"/>
                  <a:pt x="4929239" y="2431845"/>
                  <a:pt x="4955458" y="2428567"/>
                </a:cubicBezTo>
                <a:cubicBezTo>
                  <a:pt x="4971845" y="2422012"/>
                  <a:pt x="4987592" y="2413547"/>
                  <a:pt x="5004619" y="2408903"/>
                </a:cubicBezTo>
                <a:cubicBezTo>
                  <a:pt x="5023852" y="2403658"/>
                  <a:pt x="5044151" y="2403396"/>
                  <a:pt x="5063612" y="2399071"/>
                </a:cubicBezTo>
                <a:cubicBezTo>
                  <a:pt x="5073729" y="2396823"/>
                  <a:pt x="5082992" y="2391486"/>
                  <a:pt x="5093109" y="2389238"/>
                </a:cubicBezTo>
                <a:cubicBezTo>
                  <a:pt x="5112570" y="2384913"/>
                  <a:pt x="5132762" y="2384241"/>
                  <a:pt x="5152103" y="2379406"/>
                </a:cubicBezTo>
                <a:cubicBezTo>
                  <a:pt x="5172212" y="2374379"/>
                  <a:pt x="5191432" y="2366296"/>
                  <a:pt x="5211096" y="2359741"/>
                </a:cubicBezTo>
                <a:lnTo>
                  <a:pt x="5240593" y="2349909"/>
                </a:lnTo>
                <a:cubicBezTo>
                  <a:pt x="5247148" y="2340077"/>
                  <a:pt x="5253390" y="2330028"/>
                  <a:pt x="5260258" y="2320412"/>
                </a:cubicBezTo>
                <a:cubicBezTo>
                  <a:pt x="5321248" y="2235025"/>
                  <a:pt x="5263066" y="2321113"/>
                  <a:pt x="5309419" y="2251587"/>
                </a:cubicBezTo>
                <a:cubicBezTo>
                  <a:pt x="5332820" y="2181382"/>
                  <a:pt x="5317585" y="2209840"/>
                  <a:pt x="5348748" y="2163096"/>
                </a:cubicBezTo>
                <a:cubicBezTo>
                  <a:pt x="5352025" y="2153264"/>
                  <a:pt x="5353945" y="2142870"/>
                  <a:pt x="5358580" y="2133600"/>
                </a:cubicBezTo>
                <a:cubicBezTo>
                  <a:pt x="5363865" y="2123031"/>
                  <a:pt x="5373446" y="2114902"/>
                  <a:pt x="5378245" y="2104103"/>
                </a:cubicBezTo>
                <a:cubicBezTo>
                  <a:pt x="5425048" y="1998796"/>
                  <a:pt x="5373070" y="2082367"/>
                  <a:pt x="5417574" y="2015612"/>
                </a:cubicBezTo>
                <a:cubicBezTo>
                  <a:pt x="5420851" y="2005780"/>
                  <a:pt x="5426036" y="1996389"/>
                  <a:pt x="5427406" y="1986116"/>
                </a:cubicBezTo>
                <a:cubicBezTo>
                  <a:pt x="5441707" y="1878855"/>
                  <a:pt x="5439324" y="1857402"/>
                  <a:pt x="5427406" y="1750141"/>
                </a:cubicBezTo>
                <a:cubicBezTo>
                  <a:pt x="5425205" y="1730327"/>
                  <a:pt x="5423878" y="1710061"/>
                  <a:pt x="5417574" y="1691148"/>
                </a:cubicBezTo>
                <a:cubicBezTo>
                  <a:pt x="5413837" y="1679937"/>
                  <a:pt x="5407137" y="1669033"/>
                  <a:pt x="5397909" y="1661651"/>
                </a:cubicBezTo>
                <a:cubicBezTo>
                  <a:pt x="5365303" y="1635566"/>
                  <a:pt x="5366774" y="1651819"/>
                  <a:pt x="5358580" y="1622322"/>
                </a:cubicBezTo>
                <a:close/>
              </a:path>
            </a:pathLst>
          </a:cu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93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964" y="1364395"/>
            <a:ext cx="7638036" cy="5493603"/>
          </a:xfrm>
          <a:prstGeom prst="rect">
            <a:avLst/>
          </a:prstGeom>
        </p:spPr>
      </p:pic>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600200" cy="461665"/>
          </a:xfrm>
          <a:prstGeom prst="rect">
            <a:avLst/>
          </a:prstGeom>
          <a:noFill/>
        </p:spPr>
        <p:txBody>
          <a:bodyPr wrap="square" rtlCol="0">
            <a:spAutoFit/>
          </a:bodyPr>
          <a:lstStyle/>
          <a:p>
            <a:r>
              <a:rPr lang="en-US" sz="2400" b="1" dirty="0">
                <a:solidFill>
                  <a:schemeClr val="accent3">
                    <a:lumMod val="50000"/>
                  </a:schemeClr>
                </a:solidFill>
              </a:rPr>
              <a:t>esophagus</a:t>
            </a:r>
          </a:p>
        </p:txBody>
      </p:sp>
    </p:spTree>
    <p:extLst>
      <p:ext uri="{BB962C8B-B14F-4D97-AF65-F5344CB8AC3E}">
        <p14:creationId xmlns:p14="http://schemas.microsoft.com/office/powerpoint/2010/main" val="334339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371600" cy="830997"/>
          </a:xfrm>
          <a:prstGeom prst="rect">
            <a:avLst/>
          </a:prstGeom>
          <a:noFill/>
        </p:spPr>
        <p:txBody>
          <a:bodyPr wrap="square" rtlCol="0">
            <a:spAutoFit/>
          </a:bodyPr>
          <a:lstStyle/>
          <a:p>
            <a:r>
              <a:rPr lang="en-US" sz="2400" b="1" dirty="0">
                <a:solidFill>
                  <a:schemeClr val="accent3">
                    <a:lumMod val="50000"/>
                  </a:schemeClr>
                </a:solidFill>
              </a:rPr>
              <a:t>trachea / bronchus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762246" y="1330638"/>
            <a:ext cx="6093580" cy="5527362"/>
          </a:xfrm>
          <a:prstGeom prst="rect">
            <a:avLst/>
          </a:prstGeom>
        </p:spPr>
      </p:pic>
    </p:spTree>
    <p:extLst>
      <p:ext uri="{BB962C8B-B14F-4D97-AF65-F5344CB8AC3E}">
        <p14:creationId xmlns:p14="http://schemas.microsoft.com/office/powerpoint/2010/main" val="7278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20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this image was taken.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0" y="1985665"/>
            <a:ext cx="1371600" cy="461665"/>
          </a:xfrm>
          <a:prstGeom prst="rect">
            <a:avLst/>
          </a:prstGeom>
          <a:noFill/>
        </p:spPr>
        <p:txBody>
          <a:bodyPr wrap="square" rtlCol="0">
            <a:spAutoFit/>
          </a:bodyPr>
          <a:lstStyle/>
          <a:p>
            <a:r>
              <a:rPr lang="en-US" sz="2400" b="1" dirty="0">
                <a:solidFill>
                  <a:schemeClr val="accent3">
                    <a:lumMod val="50000"/>
                  </a:schemeClr>
                </a:solidFill>
              </a:rPr>
              <a:t>concha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470" y="1600200"/>
            <a:ext cx="8108311" cy="5264552"/>
          </a:xfrm>
          <a:prstGeom prst="rect">
            <a:avLst/>
          </a:prstGeom>
        </p:spPr>
      </p:pic>
    </p:spTree>
    <p:extLst>
      <p:ext uri="{BB962C8B-B14F-4D97-AF65-F5344CB8AC3E}">
        <p14:creationId xmlns:p14="http://schemas.microsoft.com/office/powerpoint/2010/main" val="13102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5065"/>
            <a:ext cx="7772400" cy="5796889"/>
          </a:xfrm>
          <a:prstGeom prst="rect">
            <a:avLst/>
          </a:prstGeom>
        </p:spPr>
      </p:pic>
      <p:sp>
        <p:nvSpPr>
          <p:cNvPr id="2" name="TextBox 1"/>
          <p:cNvSpPr txBox="1"/>
          <p:nvPr/>
        </p:nvSpPr>
        <p:spPr>
          <a:xfrm>
            <a:off x="152400" y="533400"/>
            <a:ext cx="88320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Freeform 7"/>
          <p:cNvSpPr/>
          <p:nvPr/>
        </p:nvSpPr>
        <p:spPr>
          <a:xfrm>
            <a:off x="1905000" y="5029200"/>
            <a:ext cx="2209800" cy="1762754"/>
          </a:xfrm>
          <a:custGeom>
            <a:avLst/>
            <a:gdLst>
              <a:gd name="connsiteX0" fmla="*/ 1079500 w 1917700"/>
              <a:gd name="connsiteY0" fmla="*/ 1574800 h 1587814"/>
              <a:gd name="connsiteX1" fmla="*/ 1257300 w 1917700"/>
              <a:gd name="connsiteY1" fmla="*/ 1549400 h 1587814"/>
              <a:gd name="connsiteX2" fmla="*/ 1320800 w 1917700"/>
              <a:gd name="connsiteY2" fmla="*/ 1511300 h 1587814"/>
              <a:gd name="connsiteX3" fmla="*/ 1473200 w 1917700"/>
              <a:gd name="connsiteY3" fmla="*/ 1435100 h 1587814"/>
              <a:gd name="connsiteX4" fmla="*/ 1536700 w 1917700"/>
              <a:gd name="connsiteY4" fmla="*/ 1409700 h 1587814"/>
              <a:gd name="connsiteX5" fmla="*/ 1701800 w 1917700"/>
              <a:gd name="connsiteY5" fmla="*/ 1320800 h 1587814"/>
              <a:gd name="connsiteX6" fmla="*/ 1727200 w 1917700"/>
              <a:gd name="connsiteY6" fmla="*/ 1282700 h 1587814"/>
              <a:gd name="connsiteX7" fmla="*/ 1803400 w 1917700"/>
              <a:gd name="connsiteY7" fmla="*/ 1219200 h 1587814"/>
              <a:gd name="connsiteX8" fmla="*/ 1854200 w 1917700"/>
              <a:gd name="connsiteY8" fmla="*/ 1117600 h 1587814"/>
              <a:gd name="connsiteX9" fmla="*/ 1879600 w 1917700"/>
              <a:gd name="connsiteY9" fmla="*/ 1079500 h 1587814"/>
              <a:gd name="connsiteX10" fmla="*/ 1892300 w 1917700"/>
              <a:gd name="connsiteY10" fmla="*/ 1041400 h 1587814"/>
              <a:gd name="connsiteX11" fmla="*/ 1917700 w 1917700"/>
              <a:gd name="connsiteY11" fmla="*/ 914400 h 1587814"/>
              <a:gd name="connsiteX12" fmla="*/ 1905000 w 1917700"/>
              <a:gd name="connsiteY12" fmla="*/ 660400 h 1587814"/>
              <a:gd name="connsiteX13" fmla="*/ 1892300 w 1917700"/>
              <a:gd name="connsiteY13" fmla="*/ 584200 h 1587814"/>
              <a:gd name="connsiteX14" fmla="*/ 1816100 w 1917700"/>
              <a:gd name="connsiteY14" fmla="*/ 444500 h 1587814"/>
              <a:gd name="connsiteX15" fmla="*/ 1739900 w 1917700"/>
              <a:gd name="connsiteY15" fmla="*/ 368300 h 1587814"/>
              <a:gd name="connsiteX16" fmla="*/ 1663700 w 1917700"/>
              <a:gd name="connsiteY16" fmla="*/ 304800 h 1587814"/>
              <a:gd name="connsiteX17" fmla="*/ 1612900 w 1917700"/>
              <a:gd name="connsiteY17" fmla="*/ 266700 h 1587814"/>
              <a:gd name="connsiteX18" fmla="*/ 1536700 w 1917700"/>
              <a:gd name="connsiteY18" fmla="*/ 228600 h 1587814"/>
              <a:gd name="connsiteX19" fmla="*/ 1498600 w 1917700"/>
              <a:gd name="connsiteY19" fmla="*/ 203200 h 1587814"/>
              <a:gd name="connsiteX20" fmla="*/ 1422400 w 1917700"/>
              <a:gd name="connsiteY20" fmla="*/ 177800 h 1587814"/>
              <a:gd name="connsiteX21" fmla="*/ 1384300 w 1917700"/>
              <a:gd name="connsiteY21" fmla="*/ 165100 h 1587814"/>
              <a:gd name="connsiteX22" fmla="*/ 1346200 w 1917700"/>
              <a:gd name="connsiteY22" fmla="*/ 139700 h 1587814"/>
              <a:gd name="connsiteX23" fmla="*/ 1244600 w 1917700"/>
              <a:gd name="connsiteY23" fmla="*/ 114300 h 1587814"/>
              <a:gd name="connsiteX24" fmla="*/ 1206500 w 1917700"/>
              <a:gd name="connsiteY24" fmla="*/ 88900 h 1587814"/>
              <a:gd name="connsiteX25" fmla="*/ 1117600 w 1917700"/>
              <a:gd name="connsiteY25" fmla="*/ 63500 h 1587814"/>
              <a:gd name="connsiteX26" fmla="*/ 1028700 w 1917700"/>
              <a:gd name="connsiteY26" fmla="*/ 25400 h 1587814"/>
              <a:gd name="connsiteX27" fmla="*/ 977900 w 1917700"/>
              <a:gd name="connsiteY27" fmla="*/ 12700 h 1587814"/>
              <a:gd name="connsiteX28" fmla="*/ 939800 w 1917700"/>
              <a:gd name="connsiteY28" fmla="*/ 0 h 1587814"/>
              <a:gd name="connsiteX29" fmla="*/ 584200 w 1917700"/>
              <a:gd name="connsiteY29" fmla="*/ 12700 h 1587814"/>
              <a:gd name="connsiteX30" fmla="*/ 546100 w 1917700"/>
              <a:gd name="connsiteY30" fmla="*/ 25400 h 1587814"/>
              <a:gd name="connsiteX31" fmla="*/ 469900 w 1917700"/>
              <a:gd name="connsiteY31" fmla="*/ 38100 h 1587814"/>
              <a:gd name="connsiteX32" fmla="*/ 393700 w 1917700"/>
              <a:gd name="connsiteY32" fmla="*/ 76200 h 1587814"/>
              <a:gd name="connsiteX33" fmla="*/ 304800 w 1917700"/>
              <a:gd name="connsiteY33" fmla="*/ 114300 h 1587814"/>
              <a:gd name="connsiteX34" fmla="*/ 190500 w 1917700"/>
              <a:gd name="connsiteY34" fmla="*/ 203200 h 1587814"/>
              <a:gd name="connsiteX35" fmla="*/ 152400 w 1917700"/>
              <a:gd name="connsiteY35" fmla="*/ 228600 h 1587814"/>
              <a:gd name="connsiteX36" fmla="*/ 76200 w 1917700"/>
              <a:gd name="connsiteY36" fmla="*/ 279400 h 1587814"/>
              <a:gd name="connsiteX37" fmla="*/ 25400 w 1917700"/>
              <a:gd name="connsiteY37" fmla="*/ 355600 h 1587814"/>
              <a:gd name="connsiteX38" fmla="*/ 0 w 1917700"/>
              <a:gd name="connsiteY38" fmla="*/ 495300 h 1587814"/>
              <a:gd name="connsiteX39" fmla="*/ 25400 w 1917700"/>
              <a:gd name="connsiteY39" fmla="*/ 901700 h 1587814"/>
              <a:gd name="connsiteX40" fmla="*/ 50800 w 1917700"/>
              <a:gd name="connsiteY40" fmla="*/ 990600 h 1587814"/>
              <a:gd name="connsiteX41" fmla="*/ 127000 w 1917700"/>
              <a:gd name="connsiteY41" fmla="*/ 1104900 h 1587814"/>
              <a:gd name="connsiteX42" fmla="*/ 152400 w 1917700"/>
              <a:gd name="connsiteY42" fmla="*/ 1143000 h 1587814"/>
              <a:gd name="connsiteX43" fmla="*/ 177800 w 1917700"/>
              <a:gd name="connsiteY43" fmla="*/ 1193800 h 1587814"/>
              <a:gd name="connsiteX44" fmla="*/ 215900 w 1917700"/>
              <a:gd name="connsiteY44" fmla="*/ 1219200 h 1587814"/>
              <a:gd name="connsiteX45" fmla="*/ 241300 w 1917700"/>
              <a:gd name="connsiteY45" fmla="*/ 1257300 h 1587814"/>
              <a:gd name="connsiteX46" fmla="*/ 317500 w 1917700"/>
              <a:gd name="connsiteY46" fmla="*/ 1320800 h 1587814"/>
              <a:gd name="connsiteX47" fmla="*/ 355600 w 1917700"/>
              <a:gd name="connsiteY47" fmla="*/ 1371600 h 1587814"/>
              <a:gd name="connsiteX48" fmla="*/ 406400 w 1917700"/>
              <a:gd name="connsiteY48" fmla="*/ 1397000 h 1587814"/>
              <a:gd name="connsiteX49" fmla="*/ 482600 w 1917700"/>
              <a:gd name="connsiteY49" fmla="*/ 1447800 h 1587814"/>
              <a:gd name="connsiteX50" fmla="*/ 520700 w 1917700"/>
              <a:gd name="connsiteY50" fmla="*/ 1473200 h 1587814"/>
              <a:gd name="connsiteX51" fmla="*/ 596900 w 1917700"/>
              <a:gd name="connsiteY51" fmla="*/ 1511300 h 1587814"/>
              <a:gd name="connsiteX52" fmla="*/ 723900 w 1917700"/>
              <a:gd name="connsiteY52" fmla="*/ 1549400 h 1587814"/>
              <a:gd name="connsiteX53" fmla="*/ 1016000 w 1917700"/>
              <a:gd name="connsiteY53" fmla="*/ 1574800 h 1587814"/>
              <a:gd name="connsiteX54" fmla="*/ 1155700 w 1917700"/>
              <a:gd name="connsiteY54" fmla="*/ 1587500 h 158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17700" h="1587814">
                <a:moveTo>
                  <a:pt x="1079500" y="1574800"/>
                </a:moveTo>
                <a:cubicBezTo>
                  <a:pt x="1090966" y="1573526"/>
                  <a:pt x="1226195" y="1561842"/>
                  <a:pt x="1257300" y="1549400"/>
                </a:cubicBezTo>
                <a:cubicBezTo>
                  <a:pt x="1280219" y="1540232"/>
                  <a:pt x="1298984" y="1522850"/>
                  <a:pt x="1320800" y="1511300"/>
                </a:cubicBezTo>
                <a:cubicBezTo>
                  <a:pt x="1370996" y="1484726"/>
                  <a:pt x="1420466" y="1456194"/>
                  <a:pt x="1473200" y="1435100"/>
                </a:cubicBezTo>
                <a:cubicBezTo>
                  <a:pt x="1494367" y="1426633"/>
                  <a:pt x="1516001" y="1419253"/>
                  <a:pt x="1536700" y="1409700"/>
                </a:cubicBezTo>
                <a:cubicBezTo>
                  <a:pt x="1626023" y="1368474"/>
                  <a:pt x="1628229" y="1364943"/>
                  <a:pt x="1701800" y="1320800"/>
                </a:cubicBezTo>
                <a:cubicBezTo>
                  <a:pt x="1710267" y="1308100"/>
                  <a:pt x="1716407" y="1293493"/>
                  <a:pt x="1727200" y="1282700"/>
                </a:cubicBezTo>
                <a:cubicBezTo>
                  <a:pt x="1769635" y="1240265"/>
                  <a:pt x="1766990" y="1276415"/>
                  <a:pt x="1803400" y="1219200"/>
                </a:cubicBezTo>
                <a:cubicBezTo>
                  <a:pt x="1823728" y="1187256"/>
                  <a:pt x="1836069" y="1150841"/>
                  <a:pt x="1854200" y="1117600"/>
                </a:cubicBezTo>
                <a:cubicBezTo>
                  <a:pt x="1861509" y="1104200"/>
                  <a:pt x="1872774" y="1093152"/>
                  <a:pt x="1879600" y="1079500"/>
                </a:cubicBezTo>
                <a:cubicBezTo>
                  <a:pt x="1885587" y="1067526"/>
                  <a:pt x="1888622" y="1054272"/>
                  <a:pt x="1892300" y="1041400"/>
                </a:cubicBezTo>
                <a:cubicBezTo>
                  <a:pt x="1907456" y="988353"/>
                  <a:pt x="1907720" y="974277"/>
                  <a:pt x="1917700" y="914400"/>
                </a:cubicBezTo>
                <a:cubicBezTo>
                  <a:pt x="1913467" y="829733"/>
                  <a:pt x="1911502" y="744923"/>
                  <a:pt x="1905000" y="660400"/>
                </a:cubicBezTo>
                <a:cubicBezTo>
                  <a:pt x="1903025" y="634725"/>
                  <a:pt x="1900961" y="608450"/>
                  <a:pt x="1892300" y="584200"/>
                </a:cubicBezTo>
                <a:cubicBezTo>
                  <a:pt x="1887968" y="572071"/>
                  <a:pt x="1841020" y="472535"/>
                  <a:pt x="1816100" y="444500"/>
                </a:cubicBezTo>
                <a:cubicBezTo>
                  <a:pt x="1792235" y="417652"/>
                  <a:pt x="1765300" y="393700"/>
                  <a:pt x="1739900" y="368300"/>
                </a:cubicBezTo>
                <a:cubicBezTo>
                  <a:pt x="1680604" y="309004"/>
                  <a:pt x="1725585" y="349003"/>
                  <a:pt x="1663700" y="304800"/>
                </a:cubicBezTo>
                <a:cubicBezTo>
                  <a:pt x="1646476" y="292497"/>
                  <a:pt x="1631050" y="277590"/>
                  <a:pt x="1612900" y="266700"/>
                </a:cubicBezTo>
                <a:cubicBezTo>
                  <a:pt x="1588549" y="252089"/>
                  <a:pt x="1561524" y="242391"/>
                  <a:pt x="1536700" y="228600"/>
                </a:cubicBezTo>
                <a:cubicBezTo>
                  <a:pt x="1523357" y="221187"/>
                  <a:pt x="1512548" y="209399"/>
                  <a:pt x="1498600" y="203200"/>
                </a:cubicBezTo>
                <a:cubicBezTo>
                  <a:pt x="1474134" y="192326"/>
                  <a:pt x="1447800" y="186267"/>
                  <a:pt x="1422400" y="177800"/>
                </a:cubicBezTo>
                <a:cubicBezTo>
                  <a:pt x="1409700" y="173567"/>
                  <a:pt x="1395439" y="172526"/>
                  <a:pt x="1384300" y="165100"/>
                </a:cubicBezTo>
                <a:cubicBezTo>
                  <a:pt x="1371600" y="156633"/>
                  <a:pt x="1360492" y="145059"/>
                  <a:pt x="1346200" y="139700"/>
                </a:cubicBezTo>
                <a:cubicBezTo>
                  <a:pt x="1288234" y="117963"/>
                  <a:pt x="1291605" y="137802"/>
                  <a:pt x="1244600" y="114300"/>
                </a:cubicBezTo>
                <a:cubicBezTo>
                  <a:pt x="1230948" y="107474"/>
                  <a:pt x="1220152" y="95726"/>
                  <a:pt x="1206500" y="88900"/>
                </a:cubicBezTo>
                <a:cubicBezTo>
                  <a:pt x="1186200" y="78750"/>
                  <a:pt x="1136589" y="68925"/>
                  <a:pt x="1117600" y="63500"/>
                </a:cubicBezTo>
                <a:cubicBezTo>
                  <a:pt x="1029296" y="38270"/>
                  <a:pt x="1137073" y="66040"/>
                  <a:pt x="1028700" y="25400"/>
                </a:cubicBezTo>
                <a:cubicBezTo>
                  <a:pt x="1012357" y="19271"/>
                  <a:pt x="994683" y="17495"/>
                  <a:pt x="977900" y="12700"/>
                </a:cubicBezTo>
                <a:cubicBezTo>
                  <a:pt x="965028" y="9022"/>
                  <a:pt x="952500" y="4233"/>
                  <a:pt x="939800" y="0"/>
                </a:cubicBezTo>
                <a:cubicBezTo>
                  <a:pt x="821267" y="4233"/>
                  <a:pt x="702563" y="5064"/>
                  <a:pt x="584200" y="12700"/>
                </a:cubicBezTo>
                <a:cubicBezTo>
                  <a:pt x="570841" y="13562"/>
                  <a:pt x="559168" y="22496"/>
                  <a:pt x="546100" y="25400"/>
                </a:cubicBezTo>
                <a:cubicBezTo>
                  <a:pt x="520963" y="30986"/>
                  <a:pt x="495300" y="33867"/>
                  <a:pt x="469900" y="38100"/>
                </a:cubicBezTo>
                <a:cubicBezTo>
                  <a:pt x="360711" y="110893"/>
                  <a:pt x="498860" y="23620"/>
                  <a:pt x="393700" y="76200"/>
                </a:cubicBezTo>
                <a:cubicBezTo>
                  <a:pt x="305995" y="120053"/>
                  <a:pt x="410526" y="87869"/>
                  <a:pt x="304800" y="114300"/>
                </a:cubicBezTo>
                <a:cubicBezTo>
                  <a:pt x="112210" y="242694"/>
                  <a:pt x="309872" y="103724"/>
                  <a:pt x="190500" y="203200"/>
                </a:cubicBezTo>
                <a:cubicBezTo>
                  <a:pt x="178774" y="212971"/>
                  <a:pt x="164126" y="218829"/>
                  <a:pt x="152400" y="228600"/>
                </a:cubicBezTo>
                <a:cubicBezTo>
                  <a:pt x="88979" y="281451"/>
                  <a:pt x="143157" y="257081"/>
                  <a:pt x="76200" y="279400"/>
                </a:cubicBezTo>
                <a:cubicBezTo>
                  <a:pt x="59267" y="304800"/>
                  <a:pt x="32804" y="325984"/>
                  <a:pt x="25400" y="355600"/>
                </a:cubicBezTo>
                <a:cubicBezTo>
                  <a:pt x="5440" y="435440"/>
                  <a:pt x="15168" y="389121"/>
                  <a:pt x="0" y="495300"/>
                </a:cubicBezTo>
                <a:cubicBezTo>
                  <a:pt x="9362" y="748079"/>
                  <a:pt x="-8951" y="747122"/>
                  <a:pt x="25400" y="901700"/>
                </a:cubicBezTo>
                <a:cubicBezTo>
                  <a:pt x="27836" y="912661"/>
                  <a:pt x="42943" y="976457"/>
                  <a:pt x="50800" y="990600"/>
                </a:cubicBezTo>
                <a:lnTo>
                  <a:pt x="127000" y="1104900"/>
                </a:lnTo>
                <a:cubicBezTo>
                  <a:pt x="135467" y="1117600"/>
                  <a:pt x="145574" y="1129348"/>
                  <a:pt x="152400" y="1143000"/>
                </a:cubicBezTo>
                <a:cubicBezTo>
                  <a:pt x="160867" y="1159933"/>
                  <a:pt x="165680" y="1179256"/>
                  <a:pt x="177800" y="1193800"/>
                </a:cubicBezTo>
                <a:cubicBezTo>
                  <a:pt x="187571" y="1205526"/>
                  <a:pt x="203200" y="1210733"/>
                  <a:pt x="215900" y="1219200"/>
                </a:cubicBezTo>
                <a:cubicBezTo>
                  <a:pt x="224367" y="1231900"/>
                  <a:pt x="230507" y="1246507"/>
                  <a:pt x="241300" y="1257300"/>
                </a:cubicBezTo>
                <a:cubicBezTo>
                  <a:pt x="358881" y="1374881"/>
                  <a:pt x="192666" y="1175161"/>
                  <a:pt x="317500" y="1320800"/>
                </a:cubicBezTo>
                <a:cubicBezTo>
                  <a:pt x="331275" y="1336871"/>
                  <a:pt x="339529" y="1357825"/>
                  <a:pt x="355600" y="1371600"/>
                </a:cubicBezTo>
                <a:cubicBezTo>
                  <a:pt x="369974" y="1383921"/>
                  <a:pt x="390166" y="1387260"/>
                  <a:pt x="406400" y="1397000"/>
                </a:cubicBezTo>
                <a:cubicBezTo>
                  <a:pt x="432577" y="1412706"/>
                  <a:pt x="457200" y="1430867"/>
                  <a:pt x="482600" y="1447800"/>
                </a:cubicBezTo>
                <a:cubicBezTo>
                  <a:pt x="495300" y="1456267"/>
                  <a:pt x="506220" y="1468373"/>
                  <a:pt x="520700" y="1473200"/>
                </a:cubicBezTo>
                <a:cubicBezTo>
                  <a:pt x="659651" y="1519517"/>
                  <a:pt x="449184" y="1445648"/>
                  <a:pt x="596900" y="1511300"/>
                </a:cubicBezTo>
                <a:cubicBezTo>
                  <a:pt x="617225" y="1520333"/>
                  <a:pt x="694346" y="1544474"/>
                  <a:pt x="723900" y="1549400"/>
                </a:cubicBezTo>
                <a:cubicBezTo>
                  <a:pt x="820004" y="1565417"/>
                  <a:pt x="919446" y="1568363"/>
                  <a:pt x="1016000" y="1574800"/>
                </a:cubicBezTo>
                <a:cubicBezTo>
                  <a:pt x="1113079" y="1590980"/>
                  <a:pt x="1066450" y="1587500"/>
                  <a:pt x="1155700" y="1587500"/>
                </a:cubicBezTo>
              </a:path>
            </a:pathLst>
          </a:custGeom>
          <a:noFill/>
          <a:ln w="381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644851" y="1524921"/>
            <a:ext cx="1409700" cy="1200329"/>
          </a:xfrm>
          <a:prstGeom prst="rect">
            <a:avLst/>
          </a:prstGeom>
          <a:noFill/>
        </p:spPr>
        <p:txBody>
          <a:bodyPr wrap="square" rtlCol="0">
            <a:spAutoFit/>
          </a:bodyPr>
          <a:lstStyle/>
          <a:p>
            <a:r>
              <a:rPr lang="en-US" sz="2400" b="1" dirty="0" err="1">
                <a:solidFill>
                  <a:schemeClr val="accent3">
                    <a:lumMod val="50000"/>
                  </a:schemeClr>
                </a:solidFill>
              </a:rPr>
              <a:t>Vocalis</a:t>
            </a:r>
            <a:r>
              <a:rPr lang="en-US" sz="2400" b="1" dirty="0">
                <a:solidFill>
                  <a:schemeClr val="accent3">
                    <a:lumMod val="50000"/>
                  </a:schemeClr>
                </a:solidFill>
              </a:rPr>
              <a:t> muscle ligament</a:t>
            </a:r>
          </a:p>
        </p:txBody>
      </p:sp>
    </p:spTree>
    <p:extLst>
      <p:ext uri="{BB962C8B-B14F-4D97-AF65-F5344CB8AC3E}">
        <p14:creationId xmlns:p14="http://schemas.microsoft.com/office/powerpoint/2010/main" val="241034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4164</TotalTime>
  <Words>4749</Words>
  <Application>Microsoft Office PowerPoint</Application>
  <PresentationFormat>On-screen Show (4:3)</PresentationFormat>
  <Paragraphs>508</Paragraphs>
  <Slides>98</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98</vt:i4>
      </vt:variant>
    </vt:vector>
  </HeadingPairs>
  <TitlesOfParts>
    <vt:vector size="108"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DJ.Lowrie</dc:creator>
  <cp:lastModifiedBy>Fields, Jermaine (fieldsj4)</cp:lastModifiedBy>
  <cp:revision>145</cp:revision>
  <dcterms:created xsi:type="dcterms:W3CDTF">2010-11-06T19:04:50Z</dcterms:created>
  <dcterms:modified xsi:type="dcterms:W3CDTF">2020-07-31T22:11:26Z</dcterms:modified>
</cp:coreProperties>
</file>