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33" r:id="rId5"/>
    <p:sldId id="332" r:id="rId6"/>
    <p:sldId id="388" r:id="rId7"/>
    <p:sldId id="391" r:id="rId8"/>
    <p:sldId id="422" r:id="rId9"/>
    <p:sldId id="392" r:id="rId10"/>
    <p:sldId id="423" r:id="rId11"/>
    <p:sldId id="425" r:id="rId12"/>
    <p:sldId id="424" r:id="rId13"/>
    <p:sldId id="428" r:id="rId14"/>
    <p:sldId id="410" r:id="rId15"/>
    <p:sldId id="426" r:id="rId16"/>
    <p:sldId id="419" r:id="rId17"/>
    <p:sldId id="435" r:id="rId18"/>
    <p:sldId id="429" r:id="rId19"/>
    <p:sldId id="430" r:id="rId20"/>
    <p:sldId id="431" r:id="rId21"/>
    <p:sldId id="432" r:id="rId22"/>
    <p:sldId id="433" r:id="rId23"/>
    <p:sldId id="414" r:id="rId24"/>
    <p:sldId id="436" r:id="rId25"/>
    <p:sldId id="427" r:id="rId26"/>
    <p:sldId id="434"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BA52AB"/>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96405" autoAdjust="0"/>
  </p:normalViewPr>
  <p:slideViewPr>
    <p:cSldViewPr>
      <p:cViewPr varScale="1">
        <p:scale>
          <a:sx n="111" d="100"/>
          <a:sy n="111" d="100"/>
        </p:scale>
        <p:origin x="18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med2.uc.edu/labmanuals/ma/virtuallabs/ThyroidGland/thyroidSL124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ebslideserver.uc.edu:82/@205/view.apml?u=guest2&amp;p=gue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Thyroid Gland</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304800" y="48006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30 minutes to complete.</a:t>
            </a:r>
          </a:p>
        </p:txBody>
      </p:sp>
      <p:pic>
        <p:nvPicPr>
          <p:cNvPr id="1026" name="Picture 2" descr="http://www.endocrineweb.com/images2/feed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4800"/>
            <a:ext cx="2057400" cy="2329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8666" y="21491"/>
            <a:ext cx="612969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 - CLEAR CELLS</a:t>
            </a:r>
          </a:p>
        </p:txBody>
      </p:sp>
      <p:sp>
        <p:nvSpPr>
          <p:cNvPr id="5" name="TextBox 4"/>
          <p:cNvSpPr txBox="1"/>
          <p:nvPr/>
        </p:nvSpPr>
        <p:spPr>
          <a:xfrm>
            <a:off x="90487" y="4281547"/>
            <a:ext cx="8996363" cy="2062103"/>
          </a:xfrm>
          <a:prstGeom prst="rect">
            <a:avLst/>
          </a:prstGeom>
          <a:noFill/>
        </p:spPr>
        <p:txBody>
          <a:bodyPr wrap="square">
            <a:spAutoFit/>
          </a:bodyPr>
          <a:lstStyle/>
          <a:p>
            <a:r>
              <a:rPr lang="en-US" sz="1600" b="1" dirty="0">
                <a:solidFill>
                  <a:srgbClr val="002060"/>
                </a:solidFill>
                <a:latin typeface="Calibri" pitchFamily="34" charset="0"/>
              </a:rPr>
              <a:t>In this micrograph, a </a:t>
            </a:r>
            <a:r>
              <a:rPr lang="en-US" sz="1600" b="1" dirty="0" err="1">
                <a:solidFill>
                  <a:srgbClr val="0070C0"/>
                </a:solidFill>
                <a:latin typeface="Calibri" pitchFamily="34" charset="0"/>
              </a:rPr>
              <a:t>parafollicular</a:t>
            </a:r>
            <a:r>
              <a:rPr lang="en-US" sz="1600" b="1" dirty="0">
                <a:solidFill>
                  <a:srgbClr val="0070C0"/>
                </a:solidFill>
                <a:latin typeface="Calibri" pitchFamily="34" charset="0"/>
              </a:rPr>
              <a:t> cell </a:t>
            </a:r>
            <a:r>
              <a:rPr lang="en-US" sz="1600" b="1" dirty="0">
                <a:solidFill>
                  <a:srgbClr val="002060"/>
                </a:solidFill>
                <a:latin typeface="Calibri" pitchFamily="34" charset="0"/>
              </a:rPr>
              <a:t>(PC) (aka </a:t>
            </a:r>
            <a:r>
              <a:rPr lang="en-US" sz="1600" b="1" dirty="0">
                <a:solidFill>
                  <a:srgbClr val="0070C0"/>
                </a:solidFill>
                <a:latin typeface="Calibri" pitchFamily="34" charset="0"/>
              </a:rPr>
              <a:t>clear cell</a:t>
            </a:r>
            <a:r>
              <a:rPr lang="en-US" sz="1600" b="1" dirty="0">
                <a:solidFill>
                  <a:srgbClr val="002060"/>
                </a:solidFill>
                <a:latin typeface="Calibri" pitchFamily="34" charset="0"/>
              </a:rPr>
              <a:t> or </a:t>
            </a:r>
            <a:r>
              <a:rPr lang="en-US" sz="1600" b="1" dirty="0">
                <a:solidFill>
                  <a:srgbClr val="0070C0"/>
                </a:solidFill>
                <a:latin typeface="Calibri" pitchFamily="34" charset="0"/>
              </a:rPr>
              <a:t>C-cell</a:t>
            </a:r>
            <a:r>
              <a:rPr lang="en-US" sz="1600" b="1" dirty="0">
                <a:solidFill>
                  <a:srgbClr val="002060"/>
                </a:solidFill>
                <a:latin typeface="Calibri" pitchFamily="34" charset="0"/>
              </a:rPr>
              <a:t>) is shown surrounded by follicular cells (FC).  C-cells typically are smaller than follicular cells, adjacent to the basal lamina, and do not reach the lumen (similar to stem cells in pseudostratified epithelium, though the epithelium of the thyroid is officially simple cuboidal</a:t>
            </a:r>
            <a:r>
              <a:rPr lang="en-US" sz="1600" b="1">
                <a:solidFill>
                  <a:srgbClr val="002060"/>
                </a:solidFill>
                <a:latin typeface="Calibri" pitchFamily="34" charset="0"/>
              </a:rPr>
              <a:t>).  </a:t>
            </a:r>
          </a:p>
          <a:p>
            <a:endParaRPr lang="en-US" sz="1600" b="1" dirty="0">
              <a:solidFill>
                <a:srgbClr val="002060"/>
              </a:solidFill>
              <a:latin typeface="Calibri" pitchFamily="34" charset="0"/>
            </a:endParaRPr>
          </a:p>
          <a:p>
            <a:r>
              <a:rPr lang="en-US" sz="1600" b="1" dirty="0">
                <a:solidFill>
                  <a:srgbClr val="002060"/>
                </a:solidFill>
                <a:latin typeface="Calibri" pitchFamily="34" charset="0"/>
              </a:rPr>
              <a:t>Unlike the follicular cells, which secrete thyroglobulin constitutively into the colloid (C), C-cells store calcitonin in secretory granules, which are often localized on the basal aspect of the cell.  They release their product basally into the bloodstream.  G=Golgi</a:t>
            </a:r>
          </a:p>
        </p:txBody>
      </p:sp>
      <p:pic>
        <p:nvPicPr>
          <p:cNvPr id="2050" name="Picture 2" descr="\\ahc-webdata\com\LabManuals\MA\VLM\Lab26\SL124H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 y="599693"/>
            <a:ext cx="2959610" cy="221970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000250" y="1047750"/>
            <a:ext cx="260954" cy="2286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286000" y="599694"/>
            <a:ext cx="1752638" cy="4385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57426" y="1257300"/>
            <a:ext cx="1819274" cy="287655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255" y="599693"/>
            <a:ext cx="4824882" cy="3587496"/>
          </a:xfrm>
          <a:prstGeom prst="rect">
            <a:avLst/>
          </a:prstGeom>
        </p:spPr>
      </p:pic>
    </p:spTree>
    <p:extLst>
      <p:ext uri="{BB962C8B-B14F-4D97-AF65-F5344CB8AC3E}">
        <p14:creationId xmlns:p14="http://schemas.microsoft.com/office/powerpoint/2010/main" val="176960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62712" y="457199"/>
            <a:ext cx="8610600" cy="3847207"/>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b="1" dirty="0">
              <a:solidFill>
                <a:srgbClr val="002060"/>
              </a:solidFill>
            </a:endParaRPr>
          </a:p>
          <a:p>
            <a:pPr>
              <a:tabLst>
                <a:tab pos="457200" algn="l"/>
              </a:tabLst>
            </a:pPr>
            <a:r>
              <a:rPr lang="en-US" sz="16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1400" dirty="0">
                <a:solidFill>
                  <a:srgbClr val="002060"/>
                </a:solidFill>
                <a:latin typeface="Georgia" pitchFamily="18" charset="0"/>
              </a:rPr>
              <a:t> Thyroid gland</a:t>
            </a:r>
          </a:p>
          <a:p>
            <a:pPr marL="1200150" lvl="2" indent="-285750">
              <a:buFont typeface="Arial" pitchFamily="34" charset="0"/>
              <a:buChar char="•"/>
            </a:pPr>
            <a:r>
              <a:rPr lang="en-US" sz="1400" dirty="0">
                <a:solidFill>
                  <a:srgbClr val="002060"/>
                </a:solidFill>
                <a:latin typeface="Georgia" pitchFamily="18" charset="0"/>
              </a:rPr>
              <a:t>Follicle</a:t>
            </a:r>
          </a:p>
          <a:p>
            <a:pPr marL="1657350" lvl="3" indent="-285750">
              <a:buFont typeface="Arial" pitchFamily="34" charset="0"/>
              <a:buChar char="•"/>
            </a:pPr>
            <a:r>
              <a:rPr lang="en-US" sz="1400" dirty="0">
                <a:solidFill>
                  <a:srgbClr val="002060"/>
                </a:solidFill>
                <a:latin typeface="Georgia" pitchFamily="18" charset="0"/>
              </a:rPr>
              <a:t>Colloid</a:t>
            </a:r>
          </a:p>
          <a:p>
            <a:pPr marL="1657350" lvl="3" indent="-285750">
              <a:buFont typeface="Arial" pitchFamily="34" charset="0"/>
              <a:buChar char="•"/>
            </a:pPr>
            <a:r>
              <a:rPr lang="en-US" sz="1400" dirty="0">
                <a:solidFill>
                  <a:srgbClr val="002060"/>
                </a:solidFill>
                <a:latin typeface="Georgia" pitchFamily="18" charset="0"/>
              </a:rPr>
              <a:t>Follicular cells</a:t>
            </a:r>
          </a:p>
          <a:p>
            <a:pPr marL="1657350" lvl="3" indent="-285750">
              <a:buFont typeface="Arial" pitchFamily="34" charset="0"/>
              <a:buChar char="•"/>
            </a:pPr>
            <a:r>
              <a:rPr lang="en-US" sz="1400" dirty="0" err="1">
                <a:solidFill>
                  <a:srgbClr val="002060"/>
                </a:solidFill>
                <a:latin typeface="Georgia" pitchFamily="18" charset="0"/>
              </a:rPr>
              <a:t>Parafollicular</a:t>
            </a:r>
            <a:r>
              <a:rPr lang="en-US" sz="1400" dirty="0">
                <a:solidFill>
                  <a:srgbClr val="002060"/>
                </a:solidFill>
                <a:latin typeface="Georgia" pitchFamily="18" charset="0"/>
              </a:rPr>
              <a:t> cells (aka C-cells, difficult to identify with routine staining)</a:t>
            </a:r>
          </a:p>
          <a:p>
            <a:r>
              <a:rPr lang="en-US" sz="14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electron microscope level</a:t>
            </a:r>
          </a:p>
          <a:p>
            <a:pPr marL="742950" lvl="1" indent="-285750">
              <a:buFont typeface="Arial" pitchFamily="34" charset="0"/>
              <a:buChar char="•"/>
            </a:pPr>
            <a:r>
              <a:rPr lang="en-US" sz="1400" dirty="0">
                <a:solidFill>
                  <a:srgbClr val="002060"/>
                </a:solidFill>
                <a:latin typeface="Georgia" pitchFamily="18" charset="0"/>
              </a:rPr>
              <a:t>Thyroid gland</a:t>
            </a:r>
          </a:p>
          <a:p>
            <a:pPr marL="1200150" lvl="2" indent="-285750">
              <a:buFont typeface="Arial" pitchFamily="34" charset="0"/>
              <a:buChar char="•"/>
            </a:pPr>
            <a:r>
              <a:rPr lang="en-US" sz="1400" dirty="0">
                <a:solidFill>
                  <a:srgbClr val="002060"/>
                </a:solidFill>
                <a:latin typeface="Georgia" pitchFamily="18" charset="0"/>
              </a:rPr>
              <a:t>Follicular cell and all sub-cellular components important for thyroid hormone synthesis</a:t>
            </a:r>
          </a:p>
          <a:p>
            <a:pPr marL="1200150" lvl="2" indent="-285750">
              <a:buFont typeface="Arial" pitchFamily="34" charset="0"/>
              <a:buChar char="•"/>
            </a:pPr>
            <a:r>
              <a:rPr lang="en-US" sz="1400" dirty="0">
                <a:solidFill>
                  <a:srgbClr val="002060"/>
                </a:solidFill>
                <a:latin typeface="Georgia" pitchFamily="18" charset="0"/>
              </a:rPr>
              <a:t>Colloid</a:t>
            </a:r>
          </a:p>
          <a:p>
            <a:pPr marL="1200150" lvl="2" indent="-285750">
              <a:buFont typeface="Arial" pitchFamily="34" charset="0"/>
              <a:buChar char="•"/>
            </a:pPr>
            <a:r>
              <a:rPr lang="en-US" sz="1400" dirty="0" err="1">
                <a:solidFill>
                  <a:srgbClr val="002060"/>
                </a:solidFill>
                <a:latin typeface="Georgia" pitchFamily="18" charset="0"/>
              </a:rPr>
              <a:t>Parafollicular</a:t>
            </a:r>
            <a:r>
              <a:rPr lang="en-US" sz="1400" dirty="0">
                <a:solidFill>
                  <a:srgbClr val="002060"/>
                </a:solidFill>
                <a:latin typeface="Georgia" pitchFamily="18" charset="0"/>
              </a:rPr>
              <a:t> cells (C-cells)</a:t>
            </a:r>
          </a:p>
        </p:txBody>
      </p:sp>
    </p:spTree>
    <p:extLst>
      <p:ext uri="{BB962C8B-B14F-4D97-AF65-F5344CB8AC3E}">
        <p14:creationId xmlns:p14="http://schemas.microsoft.com/office/powerpoint/2010/main" val="313590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448282"/>
            <a:ext cx="5029200" cy="3800118"/>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604837" y="25146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medulla</a:t>
            </a:r>
          </a:p>
        </p:txBody>
      </p:sp>
      <p:sp>
        <p:nvSpPr>
          <p:cNvPr id="10" name="TextBox 9"/>
          <p:cNvSpPr txBox="1"/>
          <p:nvPr/>
        </p:nvSpPr>
        <p:spPr>
          <a:xfrm>
            <a:off x="300018" y="646331"/>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(advance slide for answers)</a:t>
            </a:r>
          </a:p>
        </p:txBody>
      </p:sp>
    </p:spTree>
    <p:extLst>
      <p:ext uri="{BB962C8B-B14F-4D97-AF65-F5344CB8AC3E}">
        <p14:creationId xmlns:p14="http://schemas.microsoft.com/office/powerpoint/2010/main" val="32974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6912"/>
            <a:ext cx="6270413" cy="4722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381000" y="457200"/>
            <a:ext cx="8686800" cy="1569660"/>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image was taken of the thyroid gland.  Identify the cell. Which side of the image is apical?  Identify the cytoplasmic organelles important for its activity (advance slide for answers)</a:t>
            </a:r>
          </a:p>
        </p:txBody>
      </p:sp>
      <p:grpSp>
        <p:nvGrpSpPr>
          <p:cNvPr id="24" name="Group 23"/>
          <p:cNvGrpSpPr/>
          <p:nvPr/>
        </p:nvGrpSpPr>
        <p:grpSpPr>
          <a:xfrm>
            <a:off x="304800" y="1809928"/>
            <a:ext cx="8839200" cy="4895672"/>
            <a:chOff x="304800" y="1809928"/>
            <a:chExt cx="8839200" cy="4895672"/>
          </a:xfrm>
        </p:grpSpPr>
        <p:grpSp>
          <p:nvGrpSpPr>
            <p:cNvPr id="21" name="Group 20"/>
            <p:cNvGrpSpPr/>
            <p:nvPr/>
          </p:nvGrpSpPr>
          <p:grpSpPr>
            <a:xfrm>
              <a:off x="304800" y="1809928"/>
              <a:ext cx="8839200" cy="4895672"/>
              <a:chOff x="304800" y="1809928"/>
              <a:chExt cx="8839200" cy="4895672"/>
            </a:xfrm>
          </p:grpSpPr>
          <p:sp>
            <p:nvSpPr>
              <p:cNvPr id="6" name="Rectangle 5"/>
              <p:cNvSpPr/>
              <p:nvPr/>
            </p:nvSpPr>
            <p:spPr>
              <a:xfrm>
                <a:off x="1343025" y="2285999"/>
                <a:ext cx="3729408"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Follicular cell</a:t>
                </a:r>
              </a:p>
            </p:txBody>
          </p:sp>
          <p:sp>
            <p:nvSpPr>
              <p:cNvPr id="11" name="Rectangle 10"/>
              <p:cNvSpPr/>
              <p:nvPr/>
            </p:nvSpPr>
            <p:spPr>
              <a:xfrm>
                <a:off x="6705600" y="1809928"/>
                <a:ext cx="2376858" cy="267765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Lysosomes (or colloid </a:t>
                </a:r>
                <a:r>
                  <a:rPr lang="en-US" sz="2400" b="1" spc="50" dirty="0" err="1">
                    <a:ln w="11430"/>
                    <a:solidFill>
                      <a:srgbClr val="002060"/>
                    </a:solidFill>
                    <a:effectLst>
                      <a:outerShdw blurRad="76200" dist="50800" dir="5400000" algn="tl" rotWithShape="0">
                        <a:srgbClr val="000000">
                          <a:alpha val="65000"/>
                        </a:srgbClr>
                      </a:outerShdw>
                    </a:effectLst>
                    <a:latin typeface="+mn-lt"/>
                  </a:rPr>
                  <a:t>resorption</a:t>
                </a:r>
                <a:r>
                  <a:rPr lang="en-US" sz="2400" b="1" spc="50" dirty="0">
                    <a:ln w="11430"/>
                    <a:solidFill>
                      <a:srgbClr val="002060"/>
                    </a:solidFill>
                    <a:effectLst>
                      <a:outerShdw blurRad="76200" dist="50800" dir="5400000" algn="tl" rotWithShape="0">
                        <a:srgbClr val="000000">
                          <a:alpha val="65000"/>
                        </a:srgbClr>
                      </a:outerShdw>
                    </a:effectLst>
                    <a:latin typeface="+mn-lt"/>
                  </a:rPr>
                  <a:t> droplets – do not worry about distinguishing the two)</a:t>
                </a:r>
              </a:p>
            </p:txBody>
          </p:sp>
          <p:sp>
            <p:nvSpPr>
              <p:cNvPr id="12" name="Rectangle 11"/>
              <p:cNvSpPr/>
              <p:nvPr/>
            </p:nvSpPr>
            <p:spPr>
              <a:xfrm>
                <a:off x="304800" y="4953000"/>
                <a:ext cx="1628775"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Golgi</a:t>
                </a:r>
              </a:p>
            </p:txBody>
          </p:sp>
          <p:sp>
            <p:nvSpPr>
              <p:cNvPr id="13" name="Rectangle 12"/>
              <p:cNvSpPr/>
              <p:nvPr/>
            </p:nvSpPr>
            <p:spPr>
              <a:xfrm>
                <a:off x="4521464" y="4419600"/>
                <a:ext cx="1445604"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RER</a:t>
                </a:r>
              </a:p>
            </p:txBody>
          </p:sp>
          <p:sp>
            <p:nvSpPr>
              <p:cNvPr id="14" name="Rectangle 13"/>
              <p:cNvSpPr/>
              <p:nvPr/>
            </p:nvSpPr>
            <p:spPr>
              <a:xfrm>
                <a:off x="7279296" y="5486400"/>
                <a:ext cx="1864704"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apical</a:t>
                </a:r>
              </a:p>
            </p:txBody>
          </p:sp>
          <p:cxnSp>
            <p:nvCxnSpPr>
              <p:cNvPr id="16" name="Straight Arrow Connector 15"/>
              <p:cNvCxnSpPr/>
              <p:nvPr/>
            </p:nvCxnSpPr>
            <p:spPr>
              <a:xfrm flipH="1">
                <a:off x="6248400" y="2285999"/>
                <a:ext cx="152400" cy="47556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95425" y="6094287"/>
                <a:ext cx="152400" cy="45891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09800" y="6342449"/>
                <a:ext cx="304800" cy="36315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1723488" y="5305425"/>
              <a:ext cx="2124612" cy="800100"/>
            </a:xfrm>
            <a:custGeom>
              <a:avLst/>
              <a:gdLst>
                <a:gd name="connsiteX0" fmla="*/ 1534062 w 2124612"/>
                <a:gd name="connsiteY0" fmla="*/ 66675 h 800100"/>
                <a:gd name="connsiteX1" fmla="*/ 1486437 w 2124612"/>
                <a:gd name="connsiteY1" fmla="*/ 57150 h 800100"/>
                <a:gd name="connsiteX2" fmla="*/ 1457862 w 2124612"/>
                <a:gd name="connsiteY2" fmla="*/ 38100 h 800100"/>
                <a:gd name="connsiteX3" fmla="*/ 1429287 w 2124612"/>
                <a:gd name="connsiteY3" fmla="*/ 28575 h 800100"/>
                <a:gd name="connsiteX4" fmla="*/ 1343562 w 2124612"/>
                <a:gd name="connsiteY4" fmla="*/ 0 h 800100"/>
                <a:gd name="connsiteX5" fmla="*/ 1191162 w 2124612"/>
                <a:gd name="connsiteY5" fmla="*/ 9525 h 800100"/>
                <a:gd name="connsiteX6" fmla="*/ 1095912 w 2124612"/>
                <a:gd name="connsiteY6" fmla="*/ 38100 h 800100"/>
                <a:gd name="connsiteX7" fmla="*/ 1067337 w 2124612"/>
                <a:gd name="connsiteY7" fmla="*/ 57150 h 800100"/>
                <a:gd name="connsiteX8" fmla="*/ 1038762 w 2124612"/>
                <a:gd name="connsiteY8" fmla="*/ 66675 h 800100"/>
                <a:gd name="connsiteX9" fmla="*/ 981612 w 2124612"/>
                <a:gd name="connsiteY9" fmla="*/ 95250 h 800100"/>
                <a:gd name="connsiteX10" fmla="*/ 895887 w 2124612"/>
                <a:gd name="connsiteY10" fmla="*/ 161925 h 800100"/>
                <a:gd name="connsiteX11" fmla="*/ 867312 w 2124612"/>
                <a:gd name="connsiteY11" fmla="*/ 180975 h 800100"/>
                <a:gd name="connsiteX12" fmla="*/ 267237 w 2124612"/>
                <a:gd name="connsiteY12" fmla="*/ 209550 h 800100"/>
                <a:gd name="connsiteX13" fmla="*/ 86262 w 2124612"/>
                <a:gd name="connsiteY13" fmla="*/ 228600 h 800100"/>
                <a:gd name="connsiteX14" fmla="*/ 19587 w 2124612"/>
                <a:gd name="connsiteY14" fmla="*/ 257175 h 800100"/>
                <a:gd name="connsiteX15" fmla="*/ 537 w 2124612"/>
                <a:gd name="connsiteY15" fmla="*/ 285750 h 800100"/>
                <a:gd name="connsiteX16" fmla="*/ 38637 w 2124612"/>
                <a:gd name="connsiteY16" fmla="*/ 333375 h 800100"/>
                <a:gd name="connsiteX17" fmla="*/ 86262 w 2124612"/>
                <a:gd name="connsiteY17" fmla="*/ 381000 h 800100"/>
                <a:gd name="connsiteX18" fmla="*/ 105312 w 2124612"/>
                <a:gd name="connsiteY18" fmla="*/ 409575 h 800100"/>
                <a:gd name="connsiteX19" fmla="*/ 133887 w 2124612"/>
                <a:gd name="connsiteY19" fmla="*/ 419100 h 800100"/>
                <a:gd name="connsiteX20" fmla="*/ 162462 w 2124612"/>
                <a:gd name="connsiteY20" fmla="*/ 438150 h 800100"/>
                <a:gd name="connsiteX21" fmla="*/ 410112 w 2124612"/>
                <a:gd name="connsiteY21" fmla="*/ 466725 h 800100"/>
                <a:gd name="connsiteX22" fmla="*/ 486312 w 2124612"/>
                <a:gd name="connsiteY22" fmla="*/ 485775 h 800100"/>
                <a:gd name="connsiteX23" fmla="*/ 543462 w 2124612"/>
                <a:gd name="connsiteY23" fmla="*/ 504825 h 800100"/>
                <a:gd name="connsiteX24" fmla="*/ 600612 w 2124612"/>
                <a:gd name="connsiteY24" fmla="*/ 533400 h 800100"/>
                <a:gd name="connsiteX25" fmla="*/ 705387 w 2124612"/>
                <a:gd name="connsiteY25" fmla="*/ 561975 h 800100"/>
                <a:gd name="connsiteX26" fmla="*/ 800637 w 2124612"/>
                <a:gd name="connsiteY26" fmla="*/ 581025 h 800100"/>
                <a:gd name="connsiteX27" fmla="*/ 867312 w 2124612"/>
                <a:gd name="connsiteY27" fmla="*/ 609600 h 800100"/>
                <a:gd name="connsiteX28" fmla="*/ 933987 w 2124612"/>
                <a:gd name="connsiteY28" fmla="*/ 638175 h 800100"/>
                <a:gd name="connsiteX29" fmla="*/ 962562 w 2124612"/>
                <a:gd name="connsiteY29" fmla="*/ 657225 h 800100"/>
                <a:gd name="connsiteX30" fmla="*/ 1000662 w 2124612"/>
                <a:gd name="connsiteY30" fmla="*/ 666750 h 800100"/>
                <a:gd name="connsiteX31" fmla="*/ 1029237 w 2124612"/>
                <a:gd name="connsiteY31" fmla="*/ 676275 h 800100"/>
                <a:gd name="connsiteX32" fmla="*/ 1134012 w 2124612"/>
                <a:gd name="connsiteY32" fmla="*/ 666750 h 800100"/>
                <a:gd name="connsiteX33" fmla="*/ 1191162 w 2124612"/>
                <a:gd name="connsiteY33" fmla="*/ 657225 h 800100"/>
                <a:gd name="connsiteX34" fmla="*/ 1286412 w 2124612"/>
                <a:gd name="connsiteY34" fmla="*/ 647700 h 800100"/>
                <a:gd name="connsiteX35" fmla="*/ 1362612 w 2124612"/>
                <a:gd name="connsiteY35" fmla="*/ 628650 h 800100"/>
                <a:gd name="connsiteX36" fmla="*/ 1457862 w 2124612"/>
                <a:gd name="connsiteY36" fmla="*/ 609600 h 800100"/>
                <a:gd name="connsiteX37" fmla="*/ 1543587 w 2124612"/>
                <a:gd name="connsiteY37" fmla="*/ 638175 h 800100"/>
                <a:gd name="connsiteX38" fmla="*/ 1581687 w 2124612"/>
                <a:gd name="connsiteY38" fmla="*/ 695325 h 800100"/>
                <a:gd name="connsiteX39" fmla="*/ 1600737 w 2124612"/>
                <a:gd name="connsiteY39" fmla="*/ 723900 h 800100"/>
                <a:gd name="connsiteX40" fmla="*/ 1610262 w 2124612"/>
                <a:gd name="connsiteY40" fmla="*/ 752475 h 800100"/>
                <a:gd name="connsiteX41" fmla="*/ 1638837 w 2124612"/>
                <a:gd name="connsiteY41" fmla="*/ 762000 h 800100"/>
                <a:gd name="connsiteX42" fmla="*/ 1657887 w 2124612"/>
                <a:gd name="connsiteY42" fmla="*/ 790575 h 800100"/>
                <a:gd name="connsiteX43" fmla="*/ 1686462 w 2124612"/>
                <a:gd name="connsiteY43" fmla="*/ 800100 h 800100"/>
                <a:gd name="connsiteX44" fmla="*/ 1848387 w 2124612"/>
                <a:gd name="connsiteY44" fmla="*/ 790575 h 800100"/>
                <a:gd name="connsiteX45" fmla="*/ 1876962 w 2124612"/>
                <a:gd name="connsiteY45" fmla="*/ 771525 h 800100"/>
                <a:gd name="connsiteX46" fmla="*/ 1905537 w 2124612"/>
                <a:gd name="connsiteY46" fmla="*/ 762000 h 800100"/>
                <a:gd name="connsiteX47" fmla="*/ 1934112 w 2124612"/>
                <a:gd name="connsiteY47" fmla="*/ 733425 h 800100"/>
                <a:gd name="connsiteX48" fmla="*/ 1943637 w 2124612"/>
                <a:gd name="connsiteY48" fmla="*/ 704850 h 800100"/>
                <a:gd name="connsiteX49" fmla="*/ 1991262 w 2124612"/>
                <a:gd name="connsiteY49" fmla="*/ 657225 h 800100"/>
                <a:gd name="connsiteX50" fmla="*/ 2000787 w 2124612"/>
                <a:gd name="connsiteY50" fmla="*/ 628650 h 800100"/>
                <a:gd name="connsiteX51" fmla="*/ 2019837 w 2124612"/>
                <a:gd name="connsiteY51" fmla="*/ 600075 h 800100"/>
                <a:gd name="connsiteX52" fmla="*/ 2057937 w 2124612"/>
                <a:gd name="connsiteY52" fmla="*/ 514350 h 800100"/>
                <a:gd name="connsiteX53" fmla="*/ 2067462 w 2124612"/>
                <a:gd name="connsiteY53" fmla="*/ 476250 h 800100"/>
                <a:gd name="connsiteX54" fmla="*/ 2105562 w 2124612"/>
                <a:gd name="connsiteY54" fmla="*/ 419100 h 800100"/>
                <a:gd name="connsiteX55" fmla="*/ 2124612 w 2124612"/>
                <a:gd name="connsiteY55" fmla="*/ 342900 h 800100"/>
                <a:gd name="connsiteX56" fmla="*/ 2096037 w 2124612"/>
                <a:gd name="connsiteY56" fmla="*/ 257175 h 800100"/>
                <a:gd name="connsiteX57" fmla="*/ 2010312 w 2124612"/>
                <a:gd name="connsiteY57" fmla="*/ 219075 h 800100"/>
                <a:gd name="connsiteX58" fmla="*/ 1981737 w 2124612"/>
                <a:gd name="connsiteY58" fmla="*/ 209550 h 800100"/>
                <a:gd name="connsiteX59" fmla="*/ 1924587 w 2124612"/>
                <a:gd name="connsiteY59" fmla="*/ 180975 h 800100"/>
                <a:gd name="connsiteX60" fmla="*/ 1838862 w 2124612"/>
                <a:gd name="connsiteY60" fmla="*/ 152400 h 800100"/>
                <a:gd name="connsiteX61" fmla="*/ 1810287 w 2124612"/>
                <a:gd name="connsiteY61" fmla="*/ 142875 h 800100"/>
                <a:gd name="connsiteX62" fmla="*/ 1715037 w 2124612"/>
                <a:gd name="connsiteY62" fmla="*/ 133350 h 800100"/>
                <a:gd name="connsiteX63" fmla="*/ 1686462 w 2124612"/>
                <a:gd name="connsiteY63" fmla="*/ 123825 h 800100"/>
                <a:gd name="connsiteX64" fmla="*/ 1591212 w 2124612"/>
                <a:gd name="connsiteY64" fmla="*/ 104775 h 800100"/>
                <a:gd name="connsiteX65" fmla="*/ 1534062 w 2124612"/>
                <a:gd name="connsiteY65" fmla="*/ 85725 h 800100"/>
                <a:gd name="connsiteX66" fmla="*/ 1534062 w 2124612"/>
                <a:gd name="connsiteY66" fmla="*/ 66675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24612" h="800100">
                  <a:moveTo>
                    <a:pt x="1534062" y="66675"/>
                  </a:moveTo>
                  <a:cubicBezTo>
                    <a:pt x="1518187" y="63500"/>
                    <a:pt x="1501596" y="62834"/>
                    <a:pt x="1486437" y="57150"/>
                  </a:cubicBezTo>
                  <a:cubicBezTo>
                    <a:pt x="1475718" y="53130"/>
                    <a:pt x="1468101" y="43220"/>
                    <a:pt x="1457862" y="38100"/>
                  </a:cubicBezTo>
                  <a:cubicBezTo>
                    <a:pt x="1448882" y="33610"/>
                    <a:pt x="1438515" y="32530"/>
                    <a:pt x="1429287" y="28575"/>
                  </a:cubicBezTo>
                  <a:cubicBezTo>
                    <a:pt x="1360275" y="-1001"/>
                    <a:pt x="1423845" y="16057"/>
                    <a:pt x="1343562" y="0"/>
                  </a:cubicBezTo>
                  <a:cubicBezTo>
                    <a:pt x="1292762" y="3175"/>
                    <a:pt x="1241809" y="4460"/>
                    <a:pt x="1191162" y="9525"/>
                  </a:cubicBezTo>
                  <a:cubicBezTo>
                    <a:pt x="1175502" y="11091"/>
                    <a:pt x="1101178" y="34589"/>
                    <a:pt x="1095912" y="38100"/>
                  </a:cubicBezTo>
                  <a:cubicBezTo>
                    <a:pt x="1086387" y="44450"/>
                    <a:pt x="1077576" y="52030"/>
                    <a:pt x="1067337" y="57150"/>
                  </a:cubicBezTo>
                  <a:cubicBezTo>
                    <a:pt x="1058357" y="61640"/>
                    <a:pt x="1047742" y="62185"/>
                    <a:pt x="1038762" y="66675"/>
                  </a:cubicBezTo>
                  <a:cubicBezTo>
                    <a:pt x="964904" y="103604"/>
                    <a:pt x="1053436" y="71309"/>
                    <a:pt x="981612" y="95250"/>
                  </a:cubicBezTo>
                  <a:cubicBezTo>
                    <a:pt x="936848" y="140014"/>
                    <a:pt x="964245" y="116353"/>
                    <a:pt x="895887" y="161925"/>
                  </a:cubicBezTo>
                  <a:cubicBezTo>
                    <a:pt x="886362" y="168275"/>
                    <a:pt x="878172" y="177355"/>
                    <a:pt x="867312" y="180975"/>
                  </a:cubicBezTo>
                  <a:cubicBezTo>
                    <a:pt x="638448" y="257263"/>
                    <a:pt x="830239" y="199673"/>
                    <a:pt x="267237" y="209550"/>
                  </a:cubicBezTo>
                  <a:cubicBezTo>
                    <a:pt x="217746" y="213674"/>
                    <a:pt x="139590" y="217934"/>
                    <a:pt x="86262" y="228600"/>
                  </a:cubicBezTo>
                  <a:cubicBezTo>
                    <a:pt x="62903" y="233272"/>
                    <a:pt x="40240" y="246848"/>
                    <a:pt x="19587" y="257175"/>
                  </a:cubicBezTo>
                  <a:cubicBezTo>
                    <a:pt x="13237" y="266700"/>
                    <a:pt x="2419" y="274458"/>
                    <a:pt x="537" y="285750"/>
                  </a:cubicBezTo>
                  <a:cubicBezTo>
                    <a:pt x="-4064" y="313355"/>
                    <a:pt x="21941" y="322245"/>
                    <a:pt x="38637" y="333375"/>
                  </a:cubicBezTo>
                  <a:cubicBezTo>
                    <a:pt x="89437" y="409575"/>
                    <a:pt x="22762" y="317500"/>
                    <a:pt x="86262" y="381000"/>
                  </a:cubicBezTo>
                  <a:cubicBezTo>
                    <a:pt x="94357" y="389095"/>
                    <a:pt x="96373" y="402424"/>
                    <a:pt x="105312" y="409575"/>
                  </a:cubicBezTo>
                  <a:cubicBezTo>
                    <a:pt x="113152" y="415847"/>
                    <a:pt x="124907" y="414610"/>
                    <a:pt x="133887" y="419100"/>
                  </a:cubicBezTo>
                  <a:cubicBezTo>
                    <a:pt x="144126" y="424220"/>
                    <a:pt x="152001" y="433501"/>
                    <a:pt x="162462" y="438150"/>
                  </a:cubicBezTo>
                  <a:cubicBezTo>
                    <a:pt x="246839" y="475651"/>
                    <a:pt x="304325" y="461436"/>
                    <a:pt x="410112" y="466725"/>
                  </a:cubicBezTo>
                  <a:cubicBezTo>
                    <a:pt x="496815" y="495626"/>
                    <a:pt x="359877" y="451293"/>
                    <a:pt x="486312" y="485775"/>
                  </a:cubicBezTo>
                  <a:cubicBezTo>
                    <a:pt x="505685" y="491059"/>
                    <a:pt x="524412" y="498475"/>
                    <a:pt x="543462" y="504825"/>
                  </a:cubicBezTo>
                  <a:cubicBezTo>
                    <a:pt x="647675" y="539563"/>
                    <a:pt x="489825" y="484161"/>
                    <a:pt x="600612" y="533400"/>
                  </a:cubicBezTo>
                  <a:cubicBezTo>
                    <a:pt x="645216" y="553224"/>
                    <a:pt x="660569" y="552015"/>
                    <a:pt x="705387" y="561975"/>
                  </a:cubicBezTo>
                  <a:cubicBezTo>
                    <a:pt x="790641" y="580920"/>
                    <a:pt x="688649" y="562360"/>
                    <a:pt x="800637" y="581025"/>
                  </a:cubicBezTo>
                  <a:cubicBezTo>
                    <a:pt x="872376" y="628851"/>
                    <a:pt x="781202" y="572696"/>
                    <a:pt x="867312" y="609600"/>
                  </a:cubicBezTo>
                  <a:cubicBezTo>
                    <a:pt x="959402" y="649067"/>
                    <a:pt x="824604" y="610829"/>
                    <a:pt x="933987" y="638175"/>
                  </a:cubicBezTo>
                  <a:cubicBezTo>
                    <a:pt x="943512" y="644525"/>
                    <a:pt x="952040" y="652716"/>
                    <a:pt x="962562" y="657225"/>
                  </a:cubicBezTo>
                  <a:cubicBezTo>
                    <a:pt x="974594" y="662382"/>
                    <a:pt x="988075" y="663154"/>
                    <a:pt x="1000662" y="666750"/>
                  </a:cubicBezTo>
                  <a:cubicBezTo>
                    <a:pt x="1010316" y="669508"/>
                    <a:pt x="1019712" y="673100"/>
                    <a:pt x="1029237" y="676275"/>
                  </a:cubicBezTo>
                  <a:cubicBezTo>
                    <a:pt x="1064162" y="673100"/>
                    <a:pt x="1099183" y="670848"/>
                    <a:pt x="1134012" y="666750"/>
                  </a:cubicBezTo>
                  <a:cubicBezTo>
                    <a:pt x="1153192" y="664493"/>
                    <a:pt x="1171998" y="659620"/>
                    <a:pt x="1191162" y="657225"/>
                  </a:cubicBezTo>
                  <a:cubicBezTo>
                    <a:pt x="1222824" y="653267"/>
                    <a:pt x="1254662" y="650875"/>
                    <a:pt x="1286412" y="647700"/>
                  </a:cubicBezTo>
                  <a:cubicBezTo>
                    <a:pt x="1337474" y="630679"/>
                    <a:pt x="1293648" y="643975"/>
                    <a:pt x="1362612" y="628650"/>
                  </a:cubicBezTo>
                  <a:cubicBezTo>
                    <a:pt x="1447866" y="609705"/>
                    <a:pt x="1345874" y="628265"/>
                    <a:pt x="1457862" y="609600"/>
                  </a:cubicBezTo>
                  <a:cubicBezTo>
                    <a:pt x="1489564" y="614884"/>
                    <a:pt x="1520720" y="612042"/>
                    <a:pt x="1543587" y="638175"/>
                  </a:cubicBezTo>
                  <a:cubicBezTo>
                    <a:pt x="1558664" y="655405"/>
                    <a:pt x="1568987" y="676275"/>
                    <a:pt x="1581687" y="695325"/>
                  </a:cubicBezTo>
                  <a:cubicBezTo>
                    <a:pt x="1588037" y="704850"/>
                    <a:pt x="1597117" y="713040"/>
                    <a:pt x="1600737" y="723900"/>
                  </a:cubicBezTo>
                  <a:cubicBezTo>
                    <a:pt x="1603912" y="733425"/>
                    <a:pt x="1603162" y="745375"/>
                    <a:pt x="1610262" y="752475"/>
                  </a:cubicBezTo>
                  <a:cubicBezTo>
                    <a:pt x="1617362" y="759575"/>
                    <a:pt x="1629312" y="758825"/>
                    <a:pt x="1638837" y="762000"/>
                  </a:cubicBezTo>
                  <a:cubicBezTo>
                    <a:pt x="1645187" y="771525"/>
                    <a:pt x="1648948" y="783424"/>
                    <a:pt x="1657887" y="790575"/>
                  </a:cubicBezTo>
                  <a:cubicBezTo>
                    <a:pt x="1665727" y="796847"/>
                    <a:pt x="1676422" y="800100"/>
                    <a:pt x="1686462" y="800100"/>
                  </a:cubicBezTo>
                  <a:cubicBezTo>
                    <a:pt x="1740530" y="800100"/>
                    <a:pt x="1794412" y="793750"/>
                    <a:pt x="1848387" y="790575"/>
                  </a:cubicBezTo>
                  <a:cubicBezTo>
                    <a:pt x="1857912" y="784225"/>
                    <a:pt x="1866723" y="776645"/>
                    <a:pt x="1876962" y="771525"/>
                  </a:cubicBezTo>
                  <a:cubicBezTo>
                    <a:pt x="1885942" y="767035"/>
                    <a:pt x="1897183" y="767569"/>
                    <a:pt x="1905537" y="762000"/>
                  </a:cubicBezTo>
                  <a:cubicBezTo>
                    <a:pt x="1916745" y="754528"/>
                    <a:pt x="1924587" y="742950"/>
                    <a:pt x="1934112" y="733425"/>
                  </a:cubicBezTo>
                  <a:cubicBezTo>
                    <a:pt x="1937287" y="723900"/>
                    <a:pt x="1937365" y="712690"/>
                    <a:pt x="1943637" y="704850"/>
                  </a:cubicBezTo>
                  <a:cubicBezTo>
                    <a:pt x="1994437" y="641350"/>
                    <a:pt x="1953162" y="733425"/>
                    <a:pt x="1991262" y="657225"/>
                  </a:cubicBezTo>
                  <a:cubicBezTo>
                    <a:pt x="1995752" y="648245"/>
                    <a:pt x="1996297" y="637630"/>
                    <a:pt x="2000787" y="628650"/>
                  </a:cubicBezTo>
                  <a:cubicBezTo>
                    <a:pt x="2005907" y="618411"/>
                    <a:pt x="2015188" y="610536"/>
                    <a:pt x="2019837" y="600075"/>
                  </a:cubicBezTo>
                  <a:cubicBezTo>
                    <a:pt x="2065177" y="498060"/>
                    <a:pt x="2014824" y="579019"/>
                    <a:pt x="2057937" y="514350"/>
                  </a:cubicBezTo>
                  <a:cubicBezTo>
                    <a:pt x="2061112" y="501650"/>
                    <a:pt x="2061608" y="487959"/>
                    <a:pt x="2067462" y="476250"/>
                  </a:cubicBezTo>
                  <a:cubicBezTo>
                    <a:pt x="2077701" y="455772"/>
                    <a:pt x="2098322" y="440820"/>
                    <a:pt x="2105562" y="419100"/>
                  </a:cubicBezTo>
                  <a:cubicBezTo>
                    <a:pt x="2120207" y="375166"/>
                    <a:pt x="2113118" y="400370"/>
                    <a:pt x="2124612" y="342900"/>
                  </a:cubicBezTo>
                  <a:cubicBezTo>
                    <a:pt x="2118226" y="304585"/>
                    <a:pt x="2122824" y="283962"/>
                    <a:pt x="2096037" y="257175"/>
                  </a:cubicBezTo>
                  <a:cubicBezTo>
                    <a:pt x="2073396" y="234534"/>
                    <a:pt x="2038606" y="228506"/>
                    <a:pt x="2010312" y="219075"/>
                  </a:cubicBezTo>
                  <a:lnTo>
                    <a:pt x="1981737" y="209550"/>
                  </a:lnTo>
                  <a:cubicBezTo>
                    <a:pt x="1877524" y="174812"/>
                    <a:pt x="2035374" y="230214"/>
                    <a:pt x="1924587" y="180975"/>
                  </a:cubicBezTo>
                  <a:lnTo>
                    <a:pt x="1838862" y="152400"/>
                  </a:lnTo>
                  <a:cubicBezTo>
                    <a:pt x="1829337" y="149225"/>
                    <a:pt x="1820277" y="143874"/>
                    <a:pt x="1810287" y="142875"/>
                  </a:cubicBezTo>
                  <a:lnTo>
                    <a:pt x="1715037" y="133350"/>
                  </a:lnTo>
                  <a:cubicBezTo>
                    <a:pt x="1705512" y="130175"/>
                    <a:pt x="1696263" y="126003"/>
                    <a:pt x="1686462" y="123825"/>
                  </a:cubicBezTo>
                  <a:cubicBezTo>
                    <a:pt x="1620258" y="109113"/>
                    <a:pt x="1645433" y="121041"/>
                    <a:pt x="1591212" y="104775"/>
                  </a:cubicBezTo>
                  <a:cubicBezTo>
                    <a:pt x="1571978" y="99005"/>
                    <a:pt x="1534062" y="85725"/>
                    <a:pt x="1534062" y="85725"/>
                  </a:cubicBezTo>
                  <a:lnTo>
                    <a:pt x="1534062" y="66675"/>
                  </a:lnTo>
                  <a:close/>
                </a:path>
              </a:pathLst>
            </a:custGeom>
            <a:no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065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884" y="1038689"/>
            <a:ext cx="5260848" cy="5614416"/>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organ.(advance slide for answers)</a:t>
            </a:r>
          </a:p>
        </p:txBody>
      </p:sp>
      <p:sp>
        <p:nvSpPr>
          <p:cNvPr id="7" name="Rectangle 6"/>
          <p:cNvSpPr/>
          <p:nvPr/>
        </p:nvSpPr>
        <p:spPr>
          <a:xfrm>
            <a:off x="3124200" y="3864947"/>
            <a:ext cx="2376858"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effectLst>
                  <a:outerShdw blurRad="76200" dist="50800" dir="5400000" algn="tl" rotWithShape="0">
                    <a:srgbClr val="000000">
                      <a:alpha val="65000"/>
                    </a:srgbClr>
                  </a:outerShdw>
                </a:effectLst>
                <a:latin typeface="+mn-lt"/>
              </a:rPr>
              <a:t>Adrenal gland</a:t>
            </a:r>
          </a:p>
        </p:txBody>
      </p:sp>
    </p:spTree>
    <p:extLst>
      <p:ext uri="{BB962C8B-B14F-4D97-AF65-F5344CB8AC3E}">
        <p14:creationId xmlns:p14="http://schemas.microsoft.com/office/powerpoint/2010/main" val="6450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162800" cy="539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152400" y="685800"/>
            <a:ext cx="8915400" cy="430887"/>
          </a:xfrm>
          <a:prstGeom prst="rect">
            <a:avLst/>
          </a:prstGeom>
          <a:noFill/>
        </p:spPr>
        <p:txBody>
          <a:bodyPr wrap="square">
            <a:spAutoFit/>
          </a:bodyPr>
          <a:lstStyle/>
          <a:p>
            <a:pPr fontAlgn="auto">
              <a:spcBef>
                <a:spcPts val="0"/>
              </a:spcBef>
              <a:spcAft>
                <a:spcPts val="0"/>
              </a:spcAft>
              <a:defRPr/>
            </a:pPr>
            <a:r>
              <a:rPr lang="en-US" sz="2200" b="1" dirty="0">
                <a:solidFill>
                  <a:schemeClr val="accent3">
                    <a:lumMod val="50000"/>
                  </a:schemeClr>
                </a:solidFill>
                <a:latin typeface="Script MT Bold" pitchFamily="66" charset="0"/>
              </a:rPr>
              <a:t>Self-check:  Where are iodide pumps? (advance slide for answer)</a:t>
            </a:r>
          </a:p>
        </p:txBody>
      </p:sp>
      <p:grpSp>
        <p:nvGrpSpPr>
          <p:cNvPr id="10" name="Group 9"/>
          <p:cNvGrpSpPr/>
          <p:nvPr/>
        </p:nvGrpSpPr>
        <p:grpSpPr>
          <a:xfrm>
            <a:off x="19050" y="1828114"/>
            <a:ext cx="7943850" cy="3124200"/>
            <a:chOff x="19050" y="1828114"/>
            <a:chExt cx="7943850" cy="3124200"/>
          </a:xfrm>
        </p:grpSpPr>
        <p:cxnSp>
          <p:nvCxnSpPr>
            <p:cNvPr id="19" name="Straight Arrow Connector 18"/>
            <p:cNvCxnSpPr/>
            <p:nvPr/>
          </p:nvCxnSpPr>
          <p:spPr>
            <a:xfrm flipV="1">
              <a:off x="523875" y="1828114"/>
              <a:ext cx="28575" cy="52456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9050" y="2371725"/>
              <a:ext cx="7943850" cy="2580589"/>
              <a:chOff x="19050" y="2371725"/>
              <a:chExt cx="7943850" cy="2580589"/>
            </a:xfrm>
          </p:grpSpPr>
          <p:cxnSp>
            <p:nvCxnSpPr>
              <p:cNvPr id="15" name="Straight Arrow Connector 14"/>
              <p:cNvCxnSpPr/>
              <p:nvPr/>
            </p:nvCxnSpPr>
            <p:spPr>
              <a:xfrm flipH="1">
                <a:off x="7810500" y="3876674"/>
                <a:ext cx="152400" cy="47556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29500" y="4943475"/>
                <a:ext cx="466725" cy="883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 y="2371725"/>
                <a:ext cx="1066800" cy="830997"/>
              </a:xfrm>
              <a:prstGeom prst="rect">
                <a:avLst/>
              </a:prstGeom>
              <a:noFill/>
            </p:spPr>
            <p:txBody>
              <a:bodyPr wrap="square" rtlCol="0">
                <a:spAutoFit/>
              </a:bodyPr>
              <a:lstStyle/>
              <a:p>
                <a:r>
                  <a:rPr lang="en-US" sz="1200" b="1" dirty="0">
                    <a:solidFill>
                      <a:srgbClr val="002060"/>
                    </a:solidFill>
                  </a:rPr>
                  <a:t>Basal side of cell somewhere over here</a:t>
                </a:r>
              </a:p>
            </p:txBody>
          </p:sp>
        </p:grpSp>
      </p:grpSp>
    </p:spTree>
    <p:extLst>
      <p:ext uri="{BB962C8B-B14F-4D97-AF65-F5344CB8AC3E}">
        <p14:creationId xmlns:p14="http://schemas.microsoft.com/office/powerpoint/2010/main" val="259988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162800" cy="539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Where is thyroglobulin iodinated?(advance slide for answer)</a:t>
            </a:r>
          </a:p>
        </p:txBody>
      </p:sp>
      <p:grpSp>
        <p:nvGrpSpPr>
          <p:cNvPr id="2" name="Group 1"/>
          <p:cNvGrpSpPr/>
          <p:nvPr/>
        </p:nvGrpSpPr>
        <p:grpSpPr>
          <a:xfrm>
            <a:off x="7429500" y="3876674"/>
            <a:ext cx="533400" cy="1075640"/>
            <a:chOff x="7429500" y="3876674"/>
            <a:chExt cx="533400" cy="1075640"/>
          </a:xfrm>
        </p:grpSpPr>
        <p:cxnSp>
          <p:nvCxnSpPr>
            <p:cNvPr id="15" name="Straight Arrow Connector 14"/>
            <p:cNvCxnSpPr/>
            <p:nvPr/>
          </p:nvCxnSpPr>
          <p:spPr>
            <a:xfrm flipH="1">
              <a:off x="7810500" y="3876674"/>
              <a:ext cx="152400" cy="47556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29500" y="4943475"/>
              <a:ext cx="466725" cy="883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01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7162800" cy="539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Where is thyroglobulin synthesized?(advance slide for answers)</a:t>
            </a:r>
          </a:p>
        </p:txBody>
      </p:sp>
      <p:sp>
        <p:nvSpPr>
          <p:cNvPr id="6" name="Freeform 5"/>
          <p:cNvSpPr/>
          <p:nvPr/>
        </p:nvSpPr>
        <p:spPr>
          <a:xfrm>
            <a:off x="4038600" y="2486025"/>
            <a:ext cx="3200400" cy="3914775"/>
          </a:xfrm>
          <a:custGeom>
            <a:avLst/>
            <a:gdLst>
              <a:gd name="connsiteX0" fmla="*/ 3076575 w 3200400"/>
              <a:gd name="connsiteY0" fmla="*/ 1333500 h 3914775"/>
              <a:gd name="connsiteX1" fmla="*/ 3095625 w 3200400"/>
              <a:gd name="connsiteY1" fmla="*/ 1200150 h 3914775"/>
              <a:gd name="connsiteX2" fmla="*/ 3114675 w 3200400"/>
              <a:gd name="connsiteY2" fmla="*/ 1143000 h 3914775"/>
              <a:gd name="connsiteX3" fmla="*/ 3124200 w 3200400"/>
              <a:gd name="connsiteY3" fmla="*/ 1114425 h 3914775"/>
              <a:gd name="connsiteX4" fmla="*/ 3152775 w 3200400"/>
              <a:gd name="connsiteY4" fmla="*/ 1038225 h 3914775"/>
              <a:gd name="connsiteX5" fmla="*/ 3171825 w 3200400"/>
              <a:gd name="connsiteY5" fmla="*/ 942975 h 3914775"/>
              <a:gd name="connsiteX6" fmla="*/ 3190875 w 3200400"/>
              <a:gd name="connsiteY6" fmla="*/ 819150 h 3914775"/>
              <a:gd name="connsiteX7" fmla="*/ 3200400 w 3200400"/>
              <a:gd name="connsiteY7" fmla="*/ 723900 h 3914775"/>
              <a:gd name="connsiteX8" fmla="*/ 3190875 w 3200400"/>
              <a:gd name="connsiteY8" fmla="*/ 647700 h 3914775"/>
              <a:gd name="connsiteX9" fmla="*/ 3171825 w 3200400"/>
              <a:gd name="connsiteY9" fmla="*/ 485775 h 3914775"/>
              <a:gd name="connsiteX10" fmla="*/ 3143250 w 3200400"/>
              <a:gd name="connsiteY10" fmla="*/ 390525 h 3914775"/>
              <a:gd name="connsiteX11" fmla="*/ 3124200 w 3200400"/>
              <a:gd name="connsiteY11" fmla="*/ 352425 h 3914775"/>
              <a:gd name="connsiteX12" fmla="*/ 3095625 w 3200400"/>
              <a:gd name="connsiteY12" fmla="*/ 295275 h 3914775"/>
              <a:gd name="connsiteX13" fmla="*/ 3076575 w 3200400"/>
              <a:gd name="connsiteY13" fmla="*/ 257175 h 3914775"/>
              <a:gd name="connsiteX14" fmla="*/ 3048000 w 3200400"/>
              <a:gd name="connsiteY14" fmla="*/ 238125 h 3914775"/>
              <a:gd name="connsiteX15" fmla="*/ 3000375 w 3200400"/>
              <a:gd name="connsiteY15" fmla="*/ 171450 h 3914775"/>
              <a:gd name="connsiteX16" fmla="*/ 2981325 w 3200400"/>
              <a:gd name="connsiteY16" fmla="*/ 133350 h 3914775"/>
              <a:gd name="connsiteX17" fmla="*/ 2952750 w 3200400"/>
              <a:gd name="connsiteY17" fmla="*/ 95250 h 3914775"/>
              <a:gd name="connsiteX18" fmla="*/ 2933700 w 3200400"/>
              <a:gd name="connsiteY18" fmla="*/ 57150 h 3914775"/>
              <a:gd name="connsiteX19" fmla="*/ 2847975 w 3200400"/>
              <a:gd name="connsiteY19" fmla="*/ 9525 h 3914775"/>
              <a:gd name="connsiteX20" fmla="*/ 2819400 w 3200400"/>
              <a:gd name="connsiteY20" fmla="*/ 0 h 3914775"/>
              <a:gd name="connsiteX21" fmla="*/ 2657475 w 3200400"/>
              <a:gd name="connsiteY21" fmla="*/ 19050 h 3914775"/>
              <a:gd name="connsiteX22" fmla="*/ 2628900 w 3200400"/>
              <a:gd name="connsiteY22" fmla="*/ 38100 h 3914775"/>
              <a:gd name="connsiteX23" fmla="*/ 2600325 w 3200400"/>
              <a:gd name="connsiteY23" fmla="*/ 47625 h 3914775"/>
              <a:gd name="connsiteX24" fmla="*/ 2505075 w 3200400"/>
              <a:gd name="connsiteY24" fmla="*/ 104775 h 3914775"/>
              <a:gd name="connsiteX25" fmla="*/ 2505075 w 3200400"/>
              <a:gd name="connsiteY25" fmla="*/ 104775 h 3914775"/>
              <a:gd name="connsiteX26" fmla="*/ 2419350 w 3200400"/>
              <a:gd name="connsiteY26" fmla="*/ 152400 h 3914775"/>
              <a:gd name="connsiteX27" fmla="*/ 2362200 w 3200400"/>
              <a:gd name="connsiteY27" fmla="*/ 209550 h 3914775"/>
              <a:gd name="connsiteX28" fmla="*/ 2286000 w 3200400"/>
              <a:gd name="connsiteY28" fmla="*/ 247650 h 3914775"/>
              <a:gd name="connsiteX29" fmla="*/ 2238375 w 3200400"/>
              <a:gd name="connsiteY29" fmla="*/ 285750 h 3914775"/>
              <a:gd name="connsiteX30" fmla="*/ 2219325 w 3200400"/>
              <a:gd name="connsiteY30" fmla="*/ 314325 h 3914775"/>
              <a:gd name="connsiteX31" fmla="*/ 2190750 w 3200400"/>
              <a:gd name="connsiteY31" fmla="*/ 333375 h 3914775"/>
              <a:gd name="connsiteX32" fmla="*/ 2162175 w 3200400"/>
              <a:gd name="connsiteY32" fmla="*/ 361950 h 3914775"/>
              <a:gd name="connsiteX33" fmla="*/ 2105025 w 3200400"/>
              <a:gd name="connsiteY33" fmla="*/ 400050 h 3914775"/>
              <a:gd name="connsiteX34" fmla="*/ 2066925 w 3200400"/>
              <a:gd name="connsiteY34" fmla="*/ 457200 h 3914775"/>
              <a:gd name="connsiteX35" fmla="*/ 2009775 w 3200400"/>
              <a:gd name="connsiteY35" fmla="*/ 495300 h 3914775"/>
              <a:gd name="connsiteX36" fmla="*/ 1990725 w 3200400"/>
              <a:gd name="connsiteY36" fmla="*/ 523875 h 3914775"/>
              <a:gd name="connsiteX37" fmla="*/ 1933575 w 3200400"/>
              <a:gd name="connsiteY37" fmla="*/ 571500 h 3914775"/>
              <a:gd name="connsiteX38" fmla="*/ 1857375 w 3200400"/>
              <a:gd name="connsiteY38" fmla="*/ 657225 h 3914775"/>
              <a:gd name="connsiteX39" fmla="*/ 1847850 w 3200400"/>
              <a:gd name="connsiteY39" fmla="*/ 695325 h 3914775"/>
              <a:gd name="connsiteX40" fmla="*/ 1809750 w 3200400"/>
              <a:gd name="connsiteY40" fmla="*/ 752475 h 3914775"/>
              <a:gd name="connsiteX41" fmla="*/ 1790700 w 3200400"/>
              <a:gd name="connsiteY41" fmla="*/ 781050 h 3914775"/>
              <a:gd name="connsiteX42" fmla="*/ 1771650 w 3200400"/>
              <a:gd name="connsiteY42" fmla="*/ 809625 h 3914775"/>
              <a:gd name="connsiteX43" fmla="*/ 1743075 w 3200400"/>
              <a:gd name="connsiteY43" fmla="*/ 866775 h 3914775"/>
              <a:gd name="connsiteX44" fmla="*/ 1704975 w 3200400"/>
              <a:gd name="connsiteY44" fmla="*/ 904875 h 3914775"/>
              <a:gd name="connsiteX45" fmla="*/ 1638300 w 3200400"/>
              <a:gd name="connsiteY45" fmla="*/ 981075 h 3914775"/>
              <a:gd name="connsiteX46" fmla="*/ 1628775 w 3200400"/>
              <a:gd name="connsiteY46" fmla="*/ 1009650 h 3914775"/>
              <a:gd name="connsiteX47" fmla="*/ 1600200 w 3200400"/>
              <a:gd name="connsiteY47" fmla="*/ 1028700 h 3914775"/>
              <a:gd name="connsiteX48" fmla="*/ 1543050 w 3200400"/>
              <a:gd name="connsiteY48" fmla="*/ 1076325 h 3914775"/>
              <a:gd name="connsiteX49" fmla="*/ 1485900 w 3200400"/>
              <a:gd name="connsiteY49" fmla="*/ 1123950 h 3914775"/>
              <a:gd name="connsiteX50" fmla="*/ 1400175 w 3200400"/>
              <a:gd name="connsiteY50" fmla="*/ 1190625 h 3914775"/>
              <a:gd name="connsiteX51" fmla="*/ 1323975 w 3200400"/>
              <a:gd name="connsiteY51" fmla="*/ 1257300 h 3914775"/>
              <a:gd name="connsiteX52" fmla="*/ 1295400 w 3200400"/>
              <a:gd name="connsiteY52" fmla="*/ 1285875 h 3914775"/>
              <a:gd name="connsiteX53" fmla="*/ 1219200 w 3200400"/>
              <a:gd name="connsiteY53" fmla="*/ 1352550 h 3914775"/>
              <a:gd name="connsiteX54" fmla="*/ 1200150 w 3200400"/>
              <a:gd name="connsiteY54" fmla="*/ 1381125 h 3914775"/>
              <a:gd name="connsiteX55" fmla="*/ 1143000 w 3200400"/>
              <a:gd name="connsiteY55" fmla="*/ 1438275 h 3914775"/>
              <a:gd name="connsiteX56" fmla="*/ 1114425 w 3200400"/>
              <a:gd name="connsiteY56" fmla="*/ 1457325 h 3914775"/>
              <a:gd name="connsiteX57" fmla="*/ 1047750 w 3200400"/>
              <a:gd name="connsiteY57" fmla="*/ 1524000 h 3914775"/>
              <a:gd name="connsiteX58" fmla="*/ 1009650 w 3200400"/>
              <a:gd name="connsiteY58" fmla="*/ 1552575 h 3914775"/>
              <a:gd name="connsiteX59" fmla="*/ 952500 w 3200400"/>
              <a:gd name="connsiteY59" fmla="*/ 1609725 h 3914775"/>
              <a:gd name="connsiteX60" fmla="*/ 923925 w 3200400"/>
              <a:gd name="connsiteY60" fmla="*/ 1628775 h 3914775"/>
              <a:gd name="connsiteX61" fmla="*/ 895350 w 3200400"/>
              <a:gd name="connsiteY61" fmla="*/ 1657350 h 3914775"/>
              <a:gd name="connsiteX62" fmla="*/ 857250 w 3200400"/>
              <a:gd name="connsiteY62" fmla="*/ 1685925 h 3914775"/>
              <a:gd name="connsiteX63" fmla="*/ 828675 w 3200400"/>
              <a:gd name="connsiteY63" fmla="*/ 1704975 h 3914775"/>
              <a:gd name="connsiteX64" fmla="*/ 771525 w 3200400"/>
              <a:gd name="connsiteY64" fmla="*/ 1743075 h 3914775"/>
              <a:gd name="connsiteX65" fmla="*/ 714375 w 3200400"/>
              <a:gd name="connsiteY65" fmla="*/ 1790700 h 3914775"/>
              <a:gd name="connsiteX66" fmla="*/ 685800 w 3200400"/>
              <a:gd name="connsiteY66" fmla="*/ 1819275 h 3914775"/>
              <a:gd name="connsiteX67" fmla="*/ 619125 w 3200400"/>
              <a:gd name="connsiteY67" fmla="*/ 1866900 h 3914775"/>
              <a:gd name="connsiteX68" fmla="*/ 581025 w 3200400"/>
              <a:gd name="connsiteY68" fmla="*/ 1895475 h 3914775"/>
              <a:gd name="connsiteX69" fmla="*/ 552450 w 3200400"/>
              <a:gd name="connsiteY69" fmla="*/ 1914525 h 3914775"/>
              <a:gd name="connsiteX70" fmla="*/ 409575 w 3200400"/>
              <a:gd name="connsiteY70" fmla="*/ 2009775 h 3914775"/>
              <a:gd name="connsiteX71" fmla="*/ 342900 w 3200400"/>
              <a:gd name="connsiteY71" fmla="*/ 2047875 h 3914775"/>
              <a:gd name="connsiteX72" fmla="*/ 304800 w 3200400"/>
              <a:gd name="connsiteY72" fmla="*/ 2076450 h 3914775"/>
              <a:gd name="connsiteX73" fmla="*/ 266700 w 3200400"/>
              <a:gd name="connsiteY73" fmla="*/ 2095500 h 3914775"/>
              <a:gd name="connsiteX74" fmla="*/ 161925 w 3200400"/>
              <a:gd name="connsiteY74" fmla="*/ 2171700 h 3914775"/>
              <a:gd name="connsiteX75" fmla="*/ 76200 w 3200400"/>
              <a:gd name="connsiteY75" fmla="*/ 2247900 h 3914775"/>
              <a:gd name="connsiteX76" fmla="*/ 66675 w 3200400"/>
              <a:gd name="connsiteY76" fmla="*/ 2276475 h 3914775"/>
              <a:gd name="connsiteX77" fmla="*/ 57150 w 3200400"/>
              <a:gd name="connsiteY77" fmla="*/ 2314575 h 3914775"/>
              <a:gd name="connsiteX78" fmla="*/ 28575 w 3200400"/>
              <a:gd name="connsiteY78" fmla="*/ 2352675 h 3914775"/>
              <a:gd name="connsiteX79" fmla="*/ 9525 w 3200400"/>
              <a:gd name="connsiteY79" fmla="*/ 2466975 h 3914775"/>
              <a:gd name="connsiteX80" fmla="*/ 0 w 3200400"/>
              <a:gd name="connsiteY80" fmla="*/ 2495550 h 3914775"/>
              <a:gd name="connsiteX81" fmla="*/ 9525 w 3200400"/>
              <a:gd name="connsiteY81" fmla="*/ 2581275 h 3914775"/>
              <a:gd name="connsiteX82" fmla="*/ 19050 w 3200400"/>
              <a:gd name="connsiteY82" fmla="*/ 2609850 h 3914775"/>
              <a:gd name="connsiteX83" fmla="*/ 28575 w 3200400"/>
              <a:gd name="connsiteY83" fmla="*/ 2667000 h 3914775"/>
              <a:gd name="connsiteX84" fmla="*/ 57150 w 3200400"/>
              <a:gd name="connsiteY84" fmla="*/ 2762250 h 3914775"/>
              <a:gd name="connsiteX85" fmla="*/ 66675 w 3200400"/>
              <a:gd name="connsiteY85" fmla="*/ 2790825 h 3914775"/>
              <a:gd name="connsiteX86" fmla="*/ 85725 w 3200400"/>
              <a:gd name="connsiteY86" fmla="*/ 2838450 h 3914775"/>
              <a:gd name="connsiteX87" fmla="*/ 114300 w 3200400"/>
              <a:gd name="connsiteY87" fmla="*/ 2933700 h 3914775"/>
              <a:gd name="connsiteX88" fmla="*/ 123825 w 3200400"/>
              <a:gd name="connsiteY88" fmla="*/ 2971800 h 3914775"/>
              <a:gd name="connsiteX89" fmla="*/ 152400 w 3200400"/>
              <a:gd name="connsiteY89" fmla="*/ 3057525 h 3914775"/>
              <a:gd name="connsiteX90" fmla="*/ 161925 w 3200400"/>
              <a:gd name="connsiteY90" fmla="*/ 3105150 h 3914775"/>
              <a:gd name="connsiteX91" fmla="*/ 190500 w 3200400"/>
              <a:gd name="connsiteY91" fmla="*/ 3171825 h 3914775"/>
              <a:gd name="connsiteX92" fmla="*/ 209550 w 3200400"/>
              <a:gd name="connsiteY92" fmla="*/ 3200400 h 3914775"/>
              <a:gd name="connsiteX93" fmla="*/ 228600 w 3200400"/>
              <a:gd name="connsiteY93" fmla="*/ 3267075 h 3914775"/>
              <a:gd name="connsiteX94" fmla="*/ 257175 w 3200400"/>
              <a:gd name="connsiteY94" fmla="*/ 3295650 h 3914775"/>
              <a:gd name="connsiteX95" fmla="*/ 285750 w 3200400"/>
              <a:gd name="connsiteY95" fmla="*/ 3333750 h 3914775"/>
              <a:gd name="connsiteX96" fmla="*/ 323850 w 3200400"/>
              <a:gd name="connsiteY96" fmla="*/ 3381375 h 3914775"/>
              <a:gd name="connsiteX97" fmla="*/ 342900 w 3200400"/>
              <a:gd name="connsiteY97" fmla="*/ 3409950 h 3914775"/>
              <a:gd name="connsiteX98" fmla="*/ 400050 w 3200400"/>
              <a:gd name="connsiteY98" fmla="*/ 3448050 h 3914775"/>
              <a:gd name="connsiteX99" fmla="*/ 457200 w 3200400"/>
              <a:gd name="connsiteY99" fmla="*/ 3505200 h 3914775"/>
              <a:gd name="connsiteX100" fmla="*/ 542925 w 3200400"/>
              <a:gd name="connsiteY100" fmla="*/ 3590925 h 3914775"/>
              <a:gd name="connsiteX101" fmla="*/ 600075 w 3200400"/>
              <a:gd name="connsiteY101" fmla="*/ 3629025 h 3914775"/>
              <a:gd name="connsiteX102" fmla="*/ 628650 w 3200400"/>
              <a:gd name="connsiteY102" fmla="*/ 3648075 h 3914775"/>
              <a:gd name="connsiteX103" fmla="*/ 657225 w 3200400"/>
              <a:gd name="connsiteY103" fmla="*/ 3657600 h 3914775"/>
              <a:gd name="connsiteX104" fmla="*/ 733425 w 3200400"/>
              <a:gd name="connsiteY104" fmla="*/ 3714750 h 3914775"/>
              <a:gd name="connsiteX105" fmla="*/ 790575 w 3200400"/>
              <a:gd name="connsiteY105" fmla="*/ 3743325 h 3914775"/>
              <a:gd name="connsiteX106" fmla="*/ 876300 w 3200400"/>
              <a:gd name="connsiteY106" fmla="*/ 3800475 h 3914775"/>
              <a:gd name="connsiteX107" fmla="*/ 971550 w 3200400"/>
              <a:gd name="connsiteY107" fmla="*/ 3829050 h 3914775"/>
              <a:gd name="connsiteX108" fmla="*/ 1028700 w 3200400"/>
              <a:gd name="connsiteY108" fmla="*/ 3838575 h 3914775"/>
              <a:gd name="connsiteX109" fmla="*/ 1104900 w 3200400"/>
              <a:gd name="connsiteY109" fmla="*/ 3857625 h 3914775"/>
              <a:gd name="connsiteX110" fmla="*/ 1276350 w 3200400"/>
              <a:gd name="connsiteY110" fmla="*/ 3886200 h 3914775"/>
              <a:gd name="connsiteX111" fmla="*/ 1390650 w 3200400"/>
              <a:gd name="connsiteY111" fmla="*/ 3905250 h 3914775"/>
              <a:gd name="connsiteX112" fmla="*/ 1485900 w 3200400"/>
              <a:gd name="connsiteY112" fmla="*/ 3914775 h 3914775"/>
              <a:gd name="connsiteX113" fmla="*/ 1724025 w 3200400"/>
              <a:gd name="connsiteY113" fmla="*/ 3905250 h 3914775"/>
              <a:gd name="connsiteX114" fmla="*/ 1933575 w 3200400"/>
              <a:gd name="connsiteY114" fmla="*/ 3895725 h 3914775"/>
              <a:gd name="connsiteX115" fmla="*/ 2009775 w 3200400"/>
              <a:gd name="connsiteY115" fmla="*/ 3876675 h 3914775"/>
              <a:gd name="connsiteX116" fmla="*/ 2095500 w 3200400"/>
              <a:gd name="connsiteY116" fmla="*/ 3857625 h 3914775"/>
              <a:gd name="connsiteX117" fmla="*/ 2181225 w 3200400"/>
              <a:gd name="connsiteY117" fmla="*/ 3819525 h 3914775"/>
              <a:gd name="connsiteX118" fmla="*/ 2247900 w 3200400"/>
              <a:gd name="connsiteY118" fmla="*/ 3752850 h 3914775"/>
              <a:gd name="connsiteX119" fmla="*/ 2276475 w 3200400"/>
              <a:gd name="connsiteY119" fmla="*/ 3705225 h 3914775"/>
              <a:gd name="connsiteX120" fmla="*/ 2305050 w 3200400"/>
              <a:gd name="connsiteY120" fmla="*/ 3695700 h 3914775"/>
              <a:gd name="connsiteX121" fmla="*/ 2343150 w 3200400"/>
              <a:gd name="connsiteY121" fmla="*/ 3657600 h 3914775"/>
              <a:gd name="connsiteX122" fmla="*/ 2381250 w 3200400"/>
              <a:gd name="connsiteY122" fmla="*/ 3629025 h 3914775"/>
              <a:gd name="connsiteX123" fmla="*/ 2428875 w 3200400"/>
              <a:gd name="connsiteY123" fmla="*/ 3552825 h 3914775"/>
              <a:gd name="connsiteX124" fmla="*/ 2438400 w 3200400"/>
              <a:gd name="connsiteY124" fmla="*/ 3524250 h 3914775"/>
              <a:gd name="connsiteX125" fmla="*/ 2466975 w 3200400"/>
              <a:gd name="connsiteY125" fmla="*/ 3495675 h 3914775"/>
              <a:gd name="connsiteX126" fmla="*/ 2514600 w 3200400"/>
              <a:gd name="connsiteY126" fmla="*/ 3381375 h 3914775"/>
              <a:gd name="connsiteX127" fmla="*/ 2543175 w 3200400"/>
              <a:gd name="connsiteY127" fmla="*/ 3343275 h 3914775"/>
              <a:gd name="connsiteX128" fmla="*/ 2552700 w 3200400"/>
              <a:gd name="connsiteY128" fmla="*/ 3314700 h 3914775"/>
              <a:gd name="connsiteX129" fmla="*/ 2571750 w 3200400"/>
              <a:gd name="connsiteY129" fmla="*/ 3286125 h 3914775"/>
              <a:gd name="connsiteX130" fmla="*/ 2600325 w 3200400"/>
              <a:gd name="connsiteY130" fmla="*/ 3181350 h 3914775"/>
              <a:gd name="connsiteX131" fmla="*/ 2638425 w 3200400"/>
              <a:gd name="connsiteY131" fmla="*/ 3124200 h 3914775"/>
              <a:gd name="connsiteX132" fmla="*/ 2647950 w 3200400"/>
              <a:gd name="connsiteY132" fmla="*/ 3095625 h 3914775"/>
              <a:gd name="connsiteX133" fmla="*/ 2676525 w 3200400"/>
              <a:gd name="connsiteY133" fmla="*/ 3000375 h 3914775"/>
              <a:gd name="connsiteX134" fmla="*/ 2695575 w 3200400"/>
              <a:gd name="connsiteY134" fmla="*/ 2962275 h 3914775"/>
              <a:gd name="connsiteX135" fmla="*/ 2714625 w 3200400"/>
              <a:gd name="connsiteY135" fmla="*/ 2905125 h 3914775"/>
              <a:gd name="connsiteX136" fmla="*/ 2733675 w 3200400"/>
              <a:gd name="connsiteY136" fmla="*/ 2838450 h 3914775"/>
              <a:gd name="connsiteX137" fmla="*/ 2752725 w 3200400"/>
              <a:gd name="connsiteY137" fmla="*/ 2800350 h 3914775"/>
              <a:gd name="connsiteX138" fmla="*/ 2781300 w 3200400"/>
              <a:gd name="connsiteY138" fmla="*/ 2724150 h 3914775"/>
              <a:gd name="connsiteX139" fmla="*/ 2800350 w 3200400"/>
              <a:gd name="connsiteY139" fmla="*/ 2676525 h 3914775"/>
              <a:gd name="connsiteX140" fmla="*/ 2809875 w 3200400"/>
              <a:gd name="connsiteY140" fmla="*/ 2638425 h 3914775"/>
              <a:gd name="connsiteX141" fmla="*/ 2819400 w 3200400"/>
              <a:gd name="connsiteY141" fmla="*/ 2590800 h 3914775"/>
              <a:gd name="connsiteX142" fmla="*/ 2838450 w 3200400"/>
              <a:gd name="connsiteY142" fmla="*/ 2552700 h 3914775"/>
              <a:gd name="connsiteX143" fmla="*/ 2857500 w 3200400"/>
              <a:gd name="connsiteY143" fmla="*/ 2476500 h 3914775"/>
              <a:gd name="connsiteX144" fmla="*/ 2876550 w 3200400"/>
              <a:gd name="connsiteY144" fmla="*/ 2428875 h 3914775"/>
              <a:gd name="connsiteX145" fmla="*/ 2895600 w 3200400"/>
              <a:gd name="connsiteY145" fmla="*/ 2371725 h 3914775"/>
              <a:gd name="connsiteX146" fmla="*/ 2914650 w 3200400"/>
              <a:gd name="connsiteY146" fmla="*/ 2295525 h 3914775"/>
              <a:gd name="connsiteX147" fmla="*/ 2924175 w 3200400"/>
              <a:gd name="connsiteY147" fmla="*/ 2257425 h 3914775"/>
              <a:gd name="connsiteX148" fmla="*/ 2943225 w 3200400"/>
              <a:gd name="connsiteY148" fmla="*/ 2190750 h 3914775"/>
              <a:gd name="connsiteX149" fmla="*/ 2952750 w 3200400"/>
              <a:gd name="connsiteY149" fmla="*/ 2143125 h 3914775"/>
              <a:gd name="connsiteX150" fmla="*/ 2971800 w 3200400"/>
              <a:gd name="connsiteY150" fmla="*/ 2076450 h 3914775"/>
              <a:gd name="connsiteX151" fmla="*/ 2981325 w 3200400"/>
              <a:gd name="connsiteY151" fmla="*/ 2009775 h 3914775"/>
              <a:gd name="connsiteX152" fmla="*/ 3000375 w 3200400"/>
              <a:gd name="connsiteY152" fmla="*/ 1905000 h 3914775"/>
              <a:gd name="connsiteX153" fmla="*/ 3009900 w 3200400"/>
              <a:gd name="connsiteY153" fmla="*/ 1781175 h 3914775"/>
              <a:gd name="connsiteX154" fmla="*/ 3019425 w 3200400"/>
              <a:gd name="connsiteY154" fmla="*/ 1752600 h 3914775"/>
              <a:gd name="connsiteX155" fmla="*/ 3028950 w 3200400"/>
              <a:gd name="connsiteY155" fmla="*/ 1685925 h 3914775"/>
              <a:gd name="connsiteX156" fmla="*/ 3038475 w 3200400"/>
              <a:gd name="connsiteY156" fmla="*/ 1647825 h 3914775"/>
              <a:gd name="connsiteX157" fmla="*/ 3048000 w 3200400"/>
              <a:gd name="connsiteY157" fmla="*/ 1581150 h 3914775"/>
              <a:gd name="connsiteX158" fmla="*/ 3057525 w 3200400"/>
              <a:gd name="connsiteY158" fmla="*/ 1552575 h 3914775"/>
              <a:gd name="connsiteX159" fmla="*/ 3076575 w 3200400"/>
              <a:gd name="connsiteY159" fmla="*/ 1476375 h 3914775"/>
              <a:gd name="connsiteX160" fmla="*/ 3086100 w 3200400"/>
              <a:gd name="connsiteY160" fmla="*/ 1438275 h 3914775"/>
              <a:gd name="connsiteX161" fmla="*/ 3105150 w 3200400"/>
              <a:gd name="connsiteY161" fmla="*/ 1371600 h 3914775"/>
              <a:gd name="connsiteX162" fmla="*/ 3076575 w 3200400"/>
              <a:gd name="connsiteY162" fmla="*/ 133350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200400" h="3914775">
                <a:moveTo>
                  <a:pt x="3076575" y="1333500"/>
                </a:moveTo>
                <a:cubicBezTo>
                  <a:pt x="3074987" y="1304925"/>
                  <a:pt x="3084252" y="1241850"/>
                  <a:pt x="3095625" y="1200150"/>
                </a:cubicBezTo>
                <a:cubicBezTo>
                  <a:pt x="3100909" y="1180777"/>
                  <a:pt x="3108325" y="1162050"/>
                  <a:pt x="3114675" y="1143000"/>
                </a:cubicBezTo>
                <a:cubicBezTo>
                  <a:pt x="3117850" y="1133475"/>
                  <a:pt x="3121765" y="1124165"/>
                  <a:pt x="3124200" y="1114425"/>
                </a:cubicBezTo>
                <a:cubicBezTo>
                  <a:pt x="3137169" y="1062550"/>
                  <a:pt x="3127871" y="1088034"/>
                  <a:pt x="3152775" y="1038225"/>
                </a:cubicBezTo>
                <a:cubicBezTo>
                  <a:pt x="3159125" y="1006475"/>
                  <a:pt x="3167022" y="974996"/>
                  <a:pt x="3171825" y="942975"/>
                </a:cubicBezTo>
                <a:cubicBezTo>
                  <a:pt x="3191916" y="809033"/>
                  <a:pt x="3168249" y="887027"/>
                  <a:pt x="3190875" y="819150"/>
                </a:cubicBezTo>
                <a:cubicBezTo>
                  <a:pt x="3194050" y="787400"/>
                  <a:pt x="3200400" y="755808"/>
                  <a:pt x="3200400" y="723900"/>
                </a:cubicBezTo>
                <a:cubicBezTo>
                  <a:pt x="3200400" y="698302"/>
                  <a:pt x="3193555" y="673157"/>
                  <a:pt x="3190875" y="647700"/>
                </a:cubicBezTo>
                <a:cubicBezTo>
                  <a:pt x="3182014" y="563517"/>
                  <a:pt x="3185787" y="555585"/>
                  <a:pt x="3171825" y="485775"/>
                </a:cubicBezTo>
                <a:cubicBezTo>
                  <a:pt x="3167267" y="462987"/>
                  <a:pt x="3151349" y="406724"/>
                  <a:pt x="3143250" y="390525"/>
                </a:cubicBezTo>
                <a:cubicBezTo>
                  <a:pt x="3136900" y="377825"/>
                  <a:pt x="3129793" y="365476"/>
                  <a:pt x="3124200" y="352425"/>
                </a:cubicBezTo>
                <a:cubicBezTo>
                  <a:pt x="3086778" y="265107"/>
                  <a:pt x="3147924" y="386799"/>
                  <a:pt x="3095625" y="295275"/>
                </a:cubicBezTo>
                <a:cubicBezTo>
                  <a:pt x="3088580" y="282947"/>
                  <a:pt x="3085665" y="268083"/>
                  <a:pt x="3076575" y="257175"/>
                </a:cubicBezTo>
                <a:cubicBezTo>
                  <a:pt x="3069246" y="248381"/>
                  <a:pt x="3057525" y="244475"/>
                  <a:pt x="3048000" y="238125"/>
                </a:cubicBezTo>
                <a:cubicBezTo>
                  <a:pt x="2995790" y="133705"/>
                  <a:pt x="3064734" y="261552"/>
                  <a:pt x="3000375" y="171450"/>
                </a:cubicBezTo>
                <a:cubicBezTo>
                  <a:pt x="2992122" y="159896"/>
                  <a:pt x="2988850" y="145391"/>
                  <a:pt x="2981325" y="133350"/>
                </a:cubicBezTo>
                <a:cubicBezTo>
                  <a:pt x="2972911" y="119888"/>
                  <a:pt x="2961164" y="108712"/>
                  <a:pt x="2952750" y="95250"/>
                </a:cubicBezTo>
                <a:cubicBezTo>
                  <a:pt x="2945225" y="83209"/>
                  <a:pt x="2941953" y="68704"/>
                  <a:pt x="2933700" y="57150"/>
                </a:cubicBezTo>
                <a:cubicBezTo>
                  <a:pt x="2906966" y="19723"/>
                  <a:pt x="2893993" y="24864"/>
                  <a:pt x="2847975" y="9525"/>
                </a:cubicBezTo>
                <a:lnTo>
                  <a:pt x="2819400" y="0"/>
                </a:lnTo>
                <a:cubicBezTo>
                  <a:pt x="2811542" y="786"/>
                  <a:pt x="2678531" y="12733"/>
                  <a:pt x="2657475" y="19050"/>
                </a:cubicBezTo>
                <a:cubicBezTo>
                  <a:pt x="2646510" y="22339"/>
                  <a:pt x="2639139" y="32980"/>
                  <a:pt x="2628900" y="38100"/>
                </a:cubicBezTo>
                <a:cubicBezTo>
                  <a:pt x="2619920" y="42590"/>
                  <a:pt x="2609165" y="42865"/>
                  <a:pt x="2600325" y="47625"/>
                </a:cubicBezTo>
                <a:cubicBezTo>
                  <a:pt x="2567724" y="65179"/>
                  <a:pt x="2536825" y="85725"/>
                  <a:pt x="2505075" y="104775"/>
                </a:cubicBezTo>
                <a:lnTo>
                  <a:pt x="2505075" y="104775"/>
                </a:lnTo>
                <a:cubicBezTo>
                  <a:pt x="2439571" y="148444"/>
                  <a:pt x="2469645" y="135635"/>
                  <a:pt x="2419350" y="152400"/>
                </a:cubicBezTo>
                <a:cubicBezTo>
                  <a:pt x="2400300" y="171450"/>
                  <a:pt x="2386297" y="197502"/>
                  <a:pt x="2362200" y="209550"/>
                </a:cubicBezTo>
                <a:lnTo>
                  <a:pt x="2286000" y="247650"/>
                </a:lnTo>
                <a:cubicBezTo>
                  <a:pt x="2231405" y="329542"/>
                  <a:pt x="2304100" y="233170"/>
                  <a:pt x="2238375" y="285750"/>
                </a:cubicBezTo>
                <a:cubicBezTo>
                  <a:pt x="2229436" y="292901"/>
                  <a:pt x="2227420" y="306230"/>
                  <a:pt x="2219325" y="314325"/>
                </a:cubicBezTo>
                <a:cubicBezTo>
                  <a:pt x="2211230" y="322420"/>
                  <a:pt x="2199544" y="326046"/>
                  <a:pt x="2190750" y="333375"/>
                </a:cubicBezTo>
                <a:cubicBezTo>
                  <a:pt x="2180402" y="341999"/>
                  <a:pt x="2172808" y="353680"/>
                  <a:pt x="2162175" y="361950"/>
                </a:cubicBezTo>
                <a:cubicBezTo>
                  <a:pt x="2144103" y="376006"/>
                  <a:pt x="2105025" y="400050"/>
                  <a:pt x="2105025" y="400050"/>
                </a:cubicBezTo>
                <a:cubicBezTo>
                  <a:pt x="2092325" y="419100"/>
                  <a:pt x="2085975" y="444500"/>
                  <a:pt x="2066925" y="457200"/>
                </a:cubicBezTo>
                <a:lnTo>
                  <a:pt x="2009775" y="495300"/>
                </a:lnTo>
                <a:cubicBezTo>
                  <a:pt x="2003425" y="504825"/>
                  <a:pt x="1998054" y="515081"/>
                  <a:pt x="1990725" y="523875"/>
                </a:cubicBezTo>
                <a:cubicBezTo>
                  <a:pt x="1967806" y="551377"/>
                  <a:pt x="1961672" y="552769"/>
                  <a:pt x="1933575" y="571500"/>
                </a:cubicBezTo>
                <a:cubicBezTo>
                  <a:pt x="1886669" y="641859"/>
                  <a:pt x="1913791" y="614913"/>
                  <a:pt x="1857375" y="657225"/>
                </a:cubicBezTo>
                <a:cubicBezTo>
                  <a:pt x="1854200" y="669925"/>
                  <a:pt x="1853704" y="683616"/>
                  <a:pt x="1847850" y="695325"/>
                </a:cubicBezTo>
                <a:cubicBezTo>
                  <a:pt x="1837611" y="715803"/>
                  <a:pt x="1822450" y="733425"/>
                  <a:pt x="1809750" y="752475"/>
                </a:cubicBezTo>
                <a:lnTo>
                  <a:pt x="1790700" y="781050"/>
                </a:lnTo>
                <a:cubicBezTo>
                  <a:pt x="1784350" y="790575"/>
                  <a:pt x="1775270" y="798765"/>
                  <a:pt x="1771650" y="809625"/>
                </a:cubicBezTo>
                <a:cubicBezTo>
                  <a:pt x="1762431" y="837282"/>
                  <a:pt x="1763218" y="843275"/>
                  <a:pt x="1743075" y="866775"/>
                </a:cubicBezTo>
                <a:cubicBezTo>
                  <a:pt x="1731386" y="880412"/>
                  <a:pt x="1716907" y="891451"/>
                  <a:pt x="1704975" y="904875"/>
                </a:cubicBezTo>
                <a:cubicBezTo>
                  <a:pt x="1611945" y="1009533"/>
                  <a:pt x="1712071" y="907304"/>
                  <a:pt x="1638300" y="981075"/>
                </a:cubicBezTo>
                <a:cubicBezTo>
                  <a:pt x="1635125" y="990600"/>
                  <a:pt x="1635047" y="1001810"/>
                  <a:pt x="1628775" y="1009650"/>
                </a:cubicBezTo>
                <a:cubicBezTo>
                  <a:pt x="1621624" y="1018589"/>
                  <a:pt x="1608994" y="1021371"/>
                  <a:pt x="1600200" y="1028700"/>
                </a:cubicBezTo>
                <a:cubicBezTo>
                  <a:pt x="1526861" y="1089816"/>
                  <a:pt x="1613996" y="1029027"/>
                  <a:pt x="1543050" y="1076325"/>
                </a:cubicBezTo>
                <a:cubicBezTo>
                  <a:pt x="1499421" y="1141768"/>
                  <a:pt x="1554956" y="1068705"/>
                  <a:pt x="1485900" y="1123950"/>
                </a:cubicBezTo>
                <a:cubicBezTo>
                  <a:pt x="1394115" y="1197378"/>
                  <a:pt x="1464570" y="1169160"/>
                  <a:pt x="1400175" y="1190625"/>
                </a:cubicBezTo>
                <a:cubicBezTo>
                  <a:pt x="1346200" y="1271587"/>
                  <a:pt x="1435100" y="1146175"/>
                  <a:pt x="1323975" y="1257300"/>
                </a:cubicBezTo>
                <a:cubicBezTo>
                  <a:pt x="1314450" y="1266825"/>
                  <a:pt x="1305748" y="1277251"/>
                  <a:pt x="1295400" y="1285875"/>
                </a:cubicBezTo>
                <a:cubicBezTo>
                  <a:pt x="1235813" y="1335531"/>
                  <a:pt x="1299105" y="1261230"/>
                  <a:pt x="1219200" y="1352550"/>
                </a:cubicBezTo>
                <a:cubicBezTo>
                  <a:pt x="1211662" y="1361165"/>
                  <a:pt x="1207755" y="1372569"/>
                  <a:pt x="1200150" y="1381125"/>
                </a:cubicBezTo>
                <a:cubicBezTo>
                  <a:pt x="1182252" y="1401261"/>
                  <a:pt x="1165416" y="1423331"/>
                  <a:pt x="1143000" y="1438275"/>
                </a:cubicBezTo>
                <a:cubicBezTo>
                  <a:pt x="1133475" y="1444625"/>
                  <a:pt x="1122934" y="1449667"/>
                  <a:pt x="1114425" y="1457325"/>
                </a:cubicBezTo>
                <a:cubicBezTo>
                  <a:pt x="1091063" y="1478351"/>
                  <a:pt x="1072895" y="1505141"/>
                  <a:pt x="1047750" y="1524000"/>
                </a:cubicBezTo>
                <a:cubicBezTo>
                  <a:pt x="1035050" y="1533525"/>
                  <a:pt x="1021450" y="1541955"/>
                  <a:pt x="1009650" y="1552575"/>
                </a:cubicBezTo>
                <a:cubicBezTo>
                  <a:pt x="989625" y="1570597"/>
                  <a:pt x="974916" y="1594781"/>
                  <a:pt x="952500" y="1609725"/>
                </a:cubicBezTo>
                <a:cubicBezTo>
                  <a:pt x="942975" y="1616075"/>
                  <a:pt x="932719" y="1621446"/>
                  <a:pt x="923925" y="1628775"/>
                </a:cubicBezTo>
                <a:cubicBezTo>
                  <a:pt x="913577" y="1637399"/>
                  <a:pt x="905577" y="1648584"/>
                  <a:pt x="895350" y="1657350"/>
                </a:cubicBezTo>
                <a:cubicBezTo>
                  <a:pt x="883297" y="1667681"/>
                  <a:pt x="870168" y="1676698"/>
                  <a:pt x="857250" y="1685925"/>
                </a:cubicBezTo>
                <a:cubicBezTo>
                  <a:pt x="847935" y="1692579"/>
                  <a:pt x="837469" y="1697646"/>
                  <a:pt x="828675" y="1704975"/>
                </a:cubicBezTo>
                <a:cubicBezTo>
                  <a:pt x="781109" y="1744613"/>
                  <a:pt x="821743" y="1726336"/>
                  <a:pt x="771525" y="1743075"/>
                </a:cubicBezTo>
                <a:cubicBezTo>
                  <a:pt x="688043" y="1826557"/>
                  <a:pt x="793941" y="1724395"/>
                  <a:pt x="714375" y="1790700"/>
                </a:cubicBezTo>
                <a:cubicBezTo>
                  <a:pt x="704027" y="1799324"/>
                  <a:pt x="696027" y="1810509"/>
                  <a:pt x="685800" y="1819275"/>
                </a:cubicBezTo>
                <a:cubicBezTo>
                  <a:pt x="654671" y="1845957"/>
                  <a:pt x="649278" y="1845362"/>
                  <a:pt x="619125" y="1866900"/>
                </a:cubicBezTo>
                <a:cubicBezTo>
                  <a:pt x="606207" y="1876127"/>
                  <a:pt x="593943" y="1886248"/>
                  <a:pt x="581025" y="1895475"/>
                </a:cubicBezTo>
                <a:cubicBezTo>
                  <a:pt x="571710" y="1902129"/>
                  <a:pt x="561765" y="1907871"/>
                  <a:pt x="552450" y="1914525"/>
                </a:cubicBezTo>
                <a:cubicBezTo>
                  <a:pt x="467671" y="1975081"/>
                  <a:pt x="563106" y="1915950"/>
                  <a:pt x="409575" y="2009775"/>
                </a:cubicBezTo>
                <a:cubicBezTo>
                  <a:pt x="387733" y="2023123"/>
                  <a:pt x="364496" y="2034132"/>
                  <a:pt x="342900" y="2047875"/>
                </a:cubicBezTo>
                <a:cubicBezTo>
                  <a:pt x="329507" y="2056398"/>
                  <a:pt x="318262" y="2068036"/>
                  <a:pt x="304800" y="2076450"/>
                </a:cubicBezTo>
                <a:cubicBezTo>
                  <a:pt x="292759" y="2083975"/>
                  <a:pt x="279028" y="2088455"/>
                  <a:pt x="266700" y="2095500"/>
                </a:cubicBezTo>
                <a:cubicBezTo>
                  <a:pt x="241881" y="2109682"/>
                  <a:pt x="163597" y="2170028"/>
                  <a:pt x="161925" y="2171700"/>
                </a:cubicBezTo>
                <a:cubicBezTo>
                  <a:pt x="96680" y="2236945"/>
                  <a:pt x="127191" y="2213906"/>
                  <a:pt x="76200" y="2247900"/>
                </a:cubicBezTo>
                <a:cubicBezTo>
                  <a:pt x="73025" y="2257425"/>
                  <a:pt x="69433" y="2266821"/>
                  <a:pt x="66675" y="2276475"/>
                </a:cubicBezTo>
                <a:cubicBezTo>
                  <a:pt x="63079" y="2289062"/>
                  <a:pt x="63004" y="2302866"/>
                  <a:pt x="57150" y="2314575"/>
                </a:cubicBezTo>
                <a:cubicBezTo>
                  <a:pt x="50050" y="2328774"/>
                  <a:pt x="38100" y="2339975"/>
                  <a:pt x="28575" y="2352675"/>
                </a:cubicBezTo>
                <a:cubicBezTo>
                  <a:pt x="23199" y="2390309"/>
                  <a:pt x="18810" y="2429834"/>
                  <a:pt x="9525" y="2466975"/>
                </a:cubicBezTo>
                <a:cubicBezTo>
                  <a:pt x="7090" y="2476715"/>
                  <a:pt x="3175" y="2486025"/>
                  <a:pt x="0" y="2495550"/>
                </a:cubicBezTo>
                <a:cubicBezTo>
                  <a:pt x="3175" y="2524125"/>
                  <a:pt x="4798" y="2552915"/>
                  <a:pt x="9525" y="2581275"/>
                </a:cubicBezTo>
                <a:cubicBezTo>
                  <a:pt x="11176" y="2591179"/>
                  <a:pt x="16872" y="2600049"/>
                  <a:pt x="19050" y="2609850"/>
                </a:cubicBezTo>
                <a:cubicBezTo>
                  <a:pt x="23240" y="2628703"/>
                  <a:pt x="23891" y="2648264"/>
                  <a:pt x="28575" y="2667000"/>
                </a:cubicBezTo>
                <a:cubicBezTo>
                  <a:pt x="36615" y="2699158"/>
                  <a:pt x="47402" y="2730568"/>
                  <a:pt x="57150" y="2762250"/>
                </a:cubicBezTo>
                <a:cubicBezTo>
                  <a:pt x="60103" y="2771846"/>
                  <a:pt x="63150" y="2781424"/>
                  <a:pt x="66675" y="2790825"/>
                </a:cubicBezTo>
                <a:cubicBezTo>
                  <a:pt x="72678" y="2806834"/>
                  <a:pt x="79722" y="2822441"/>
                  <a:pt x="85725" y="2838450"/>
                </a:cubicBezTo>
                <a:cubicBezTo>
                  <a:pt x="95369" y="2864168"/>
                  <a:pt x="109045" y="2914432"/>
                  <a:pt x="114300" y="2933700"/>
                </a:cubicBezTo>
                <a:cubicBezTo>
                  <a:pt x="117744" y="2946330"/>
                  <a:pt x="119975" y="2959288"/>
                  <a:pt x="123825" y="2971800"/>
                </a:cubicBezTo>
                <a:cubicBezTo>
                  <a:pt x="132683" y="3000589"/>
                  <a:pt x="144125" y="3028563"/>
                  <a:pt x="152400" y="3057525"/>
                </a:cubicBezTo>
                <a:cubicBezTo>
                  <a:pt x="156848" y="3073091"/>
                  <a:pt x="157998" y="3089444"/>
                  <a:pt x="161925" y="3105150"/>
                </a:cubicBezTo>
                <a:cubicBezTo>
                  <a:pt x="167862" y="3128897"/>
                  <a:pt x="178385" y="3150623"/>
                  <a:pt x="190500" y="3171825"/>
                </a:cubicBezTo>
                <a:cubicBezTo>
                  <a:pt x="196180" y="3181764"/>
                  <a:pt x="203200" y="3190875"/>
                  <a:pt x="209550" y="3200400"/>
                </a:cubicBezTo>
                <a:cubicBezTo>
                  <a:pt x="215900" y="3222625"/>
                  <a:pt x="218263" y="3246401"/>
                  <a:pt x="228600" y="3267075"/>
                </a:cubicBezTo>
                <a:cubicBezTo>
                  <a:pt x="234624" y="3279123"/>
                  <a:pt x="248409" y="3285423"/>
                  <a:pt x="257175" y="3295650"/>
                </a:cubicBezTo>
                <a:cubicBezTo>
                  <a:pt x="267506" y="3307703"/>
                  <a:pt x="276225" y="3321050"/>
                  <a:pt x="285750" y="3333750"/>
                </a:cubicBezTo>
                <a:cubicBezTo>
                  <a:pt x="304293" y="3389380"/>
                  <a:pt x="280766" y="3338291"/>
                  <a:pt x="323850" y="3381375"/>
                </a:cubicBezTo>
                <a:cubicBezTo>
                  <a:pt x="331945" y="3389470"/>
                  <a:pt x="334285" y="3402412"/>
                  <a:pt x="342900" y="3409950"/>
                </a:cubicBezTo>
                <a:cubicBezTo>
                  <a:pt x="360130" y="3425027"/>
                  <a:pt x="386313" y="3429734"/>
                  <a:pt x="400050" y="3448050"/>
                </a:cubicBezTo>
                <a:cubicBezTo>
                  <a:pt x="435494" y="3495308"/>
                  <a:pt x="415416" y="3477344"/>
                  <a:pt x="457200" y="3505200"/>
                </a:cubicBezTo>
                <a:cubicBezTo>
                  <a:pt x="476349" y="3562647"/>
                  <a:pt x="460009" y="3531699"/>
                  <a:pt x="542925" y="3590925"/>
                </a:cubicBezTo>
                <a:cubicBezTo>
                  <a:pt x="561556" y="3604233"/>
                  <a:pt x="581025" y="3616325"/>
                  <a:pt x="600075" y="3629025"/>
                </a:cubicBezTo>
                <a:cubicBezTo>
                  <a:pt x="609600" y="3635375"/>
                  <a:pt x="617790" y="3644455"/>
                  <a:pt x="628650" y="3648075"/>
                </a:cubicBezTo>
                <a:cubicBezTo>
                  <a:pt x="638175" y="3651250"/>
                  <a:pt x="648245" y="3653110"/>
                  <a:pt x="657225" y="3657600"/>
                </a:cubicBezTo>
                <a:cubicBezTo>
                  <a:pt x="678759" y="3668367"/>
                  <a:pt x="719406" y="3704236"/>
                  <a:pt x="733425" y="3714750"/>
                </a:cubicBezTo>
                <a:cubicBezTo>
                  <a:pt x="819334" y="3779182"/>
                  <a:pt x="708182" y="3695262"/>
                  <a:pt x="790575" y="3743325"/>
                </a:cubicBezTo>
                <a:cubicBezTo>
                  <a:pt x="820240" y="3760629"/>
                  <a:pt x="842624" y="3793740"/>
                  <a:pt x="876300" y="3800475"/>
                </a:cubicBezTo>
                <a:cubicBezTo>
                  <a:pt x="1044513" y="3834118"/>
                  <a:pt x="799245" y="3782058"/>
                  <a:pt x="971550" y="3829050"/>
                </a:cubicBezTo>
                <a:cubicBezTo>
                  <a:pt x="990182" y="3834132"/>
                  <a:pt x="1009816" y="3834528"/>
                  <a:pt x="1028700" y="3838575"/>
                </a:cubicBezTo>
                <a:cubicBezTo>
                  <a:pt x="1054301" y="3844061"/>
                  <a:pt x="1079075" y="3853321"/>
                  <a:pt x="1104900" y="3857625"/>
                </a:cubicBezTo>
                <a:lnTo>
                  <a:pt x="1276350" y="3886200"/>
                </a:lnTo>
                <a:cubicBezTo>
                  <a:pt x="1314450" y="3892550"/>
                  <a:pt x="1352216" y="3901407"/>
                  <a:pt x="1390650" y="3905250"/>
                </a:cubicBezTo>
                <a:lnTo>
                  <a:pt x="1485900" y="3914775"/>
                </a:lnTo>
                <a:lnTo>
                  <a:pt x="1724025" y="3905250"/>
                </a:lnTo>
                <a:cubicBezTo>
                  <a:pt x="1793884" y="3902277"/>
                  <a:pt x="1864000" y="3902683"/>
                  <a:pt x="1933575" y="3895725"/>
                </a:cubicBezTo>
                <a:cubicBezTo>
                  <a:pt x="1959627" y="3893120"/>
                  <a:pt x="1984102" y="3881810"/>
                  <a:pt x="2009775" y="3876675"/>
                </a:cubicBezTo>
                <a:cubicBezTo>
                  <a:pt x="2028648" y="3872900"/>
                  <a:pt x="2075323" y="3864351"/>
                  <a:pt x="2095500" y="3857625"/>
                </a:cubicBezTo>
                <a:cubicBezTo>
                  <a:pt x="2131985" y="3845463"/>
                  <a:pt x="2148032" y="3836122"/>
                  <a:pt x="2181225" y="3819525"/>
                </a:cubicBezTo>
                <a:cubicBezTo>
                  <a:pt x="2224894" y="3754021"/>
                  <a:pt x="2197605" y="3769615"/>
                  <a:pt x="2247900" y="3752850"/>
                </a:cubicBezTo>
                <a:cubicBezTo>
                  <a:pt x="2257425" y="3736975"/>
                  <a:pt x="2263384" y="3718316"/>
                  <a:pt x="2276475" y="3705225"/>
                </a:cubicBezTo>
                <a:cubicBezTo>
                  <a:pt x="2283575" y="3698125"/>
                  <a:pt x="2296880" y="3701536"/>
                  <a:pt x="2305050" y="3695700"/>
                </a:cubicBezTo>
                <a:cubicBezTo>
                  <a:pt x="2319665" y="3685261"/>
                  <a:pt x="2329633" y="3669427"/>
                  <a:pt x="2343150" y="3657600"/>
                </a:cubicBezTo>
                <a:cubicBezTo>
                  <a:pt x="2355097" y="3647146"/>
                  <a:pt x="2370025" y="3640250"/>
                  <a:pt x="2381250" y="3629025"/>
                </a:cubicBezTo>
                <a:cubicBezTo>
                  <a:pt x="2401762" y="3608513"/>
                  <a:pt x="2417557" y="3579233"/>
                  <a:pt x="2428875" y="3552825"/>
                </a:cubicBezTo>
                <a:cubicBezTo>
                  <a:pt x="2432830" y="3543597"/>
                  <a:pt x="2432831" y="3532604"/>
                  <a:pt x="2438400" y="3524250"/>
                </a:cubicBezTo>
                <a:cubicBezTo>
                  <a:pt x="2445872" y="3513042"/>
                  <a:pt x="2457450" y="3505200"/>
                  <a:pt x="2466975" y="3495675"/>
                </a:cubicBezTo>
                <a:cubicBezTo>
                  <a:pt x="2481733" y="3451400"/>
                  <a:pt x="2486921" y="3432779"/>
                  <a:pt x="2514600" y="3381375"/>
                </a:cubicBezTo>
                <a:cubicBezTo>
                  <a:pt x="2522126" y="3367398"/>
                  <a:pt x="2533650" y="3355975"/>
                  <a:pt x="2543175" y="3343275"/>
                </a:cubicBezTo>
                <a:cubicBezTo>
                  <a:pt x="2546350" y="3333750"/>
                  <a:pt x="2548210" y="3323680"/>
                  <a:pt x="2552700" y="3314700"/>
                </a:cubicBezTo>
                <a:cubicBezTo>
                  <a:pt x="2557820" y="3304461"/>
                  <a:pt x="2568130" y="3296985"/>
                  <a:pt x="2571750" y="3286125"/>
                </a:cubicBezTo>
                <a:cubicBezTo>
                  <a:pt x="2598881" y="3204731"/>
                  <a:pt x="2561004" y="3253439"/>
                  <a:pt x="2600325" y="3181350"/>
                </a:cubicBezTo>
                <a:cubicBezTo>
                  <a:pt x="2611288" y="3161250"/>
                  <a:pt x="2631185" y="3145920"/>
                  <a:pt x="2638425" y="3124200"/>
                </a:cubicBezTo>
                <a:cubicBezTo>
                  <a:pt x="2641600" y="3114675"/>
                  <a:pt x="2645192" y="3105279"/>
                  <a:pt x="2647950" y="3095625"/>
                </a:cubicBezTo>
                <a:cubicBezTo>
                  <a:pt x="2657065" y="3063722"/>
                  <a:pt x="2661435" y="3030556"/>
                  <a:pt x="2676525" y="3000375"/>
                </a:cubicBezTo>
                <a:cubicBezTo>
                  <a:pt x="2682875" y="2987675"/>
                  <a:pt x="2690302" y="2975458"/>
                  <a:pt x="2695575" y="2962275"/>
                </a:cubicBezTo>
                <a:cubicBezTo>
                  <a:pt x="2703033" y="2943631"/>
                  <a:pt x="2708855" y="2924359"/>
                  <a:pt x="2714625" y="2905125"/>
                </a:cubicBezTo>
                <a:cubicBezTo>
                  <a:pt x="2722681" y="2878272"/>
                  <a:pt x="2723005" y="2863347"/>
                  <a:pt x="2733675" y="2838450"/>
                </a:cubicBezTo>
                <a:cubicBezTo>
                  <a:pt x="2739268" y="2825399"/>
                  <a:pt x="2746958" y="2813325"/>
                  <a:pt x="2752725" y="2800350"/>
                </a:cubicBezTo>
                <a:cubicBezTo>
                  <a:pt x="2782179" y="2734079"/>
                  <a:pt x="2762448" y="2774421"/>
                  <a:pt x="2781300" y="2724150"/>
                </a:cubicBezTo>
                <a:cubicBezTo>
                  <a:pt x="2787303" y="2708141"/>
                  <a:pt x="2794943" y="2692745"/>
                  <a:pt x="2800350" y="2676525"/>
                </a:cubicBezTo>
                <a:cubicBezTo>
                  <a:pt x="2804490" y="2664106"/>
                  <a:pt x="2807035" y="2651204"/>
                  <a:pt x="2809875" y="2638425"/>
                </a:cubicBezTo>
                <a:cubicBezTo>
                  <a:pt x="2813387" y="2622621"/>
                  <a:pt x="2814280" y="2606159"/>
                  <a:pt x="2819400" y="2590800"/>
                </a:cubicBezTo>
                <a:cubicBezTo>
                  <a:pt x="2823890" y="2577330"/>
                  <a:pt x="2833960" y="2566170"/>
                  <a:pt x="2838450" y="2552700"/>
                </a:cubicBezTo>
                <a:cubicBezTo>
                  <a:pt x="2846729" y="2527862"/>
                  <a:pt x="2849800" y="2501524"/>
                  <a:pt x="2857500" y="2476500"/>
                </a:cubicBezTo>
                <a:cubicBezTo>
                  <a:pt x="2862528" y="2460158"/>
                  <a:pt x="2870707" y="2444943"/>
                  <a:pt x="2876550" y="2428875"/>
                </a:cubicBezTo>
                <a:cubicBezTo>
                  <a:pt x="2883412" y="2410004"/>
                  <a:pt x="2890083" y="2391033"/>
                  <a:pt x="2895600" y="2371725"/>
                </a:cubicBezTo>
                <a:cubicBezTo>
                  <a:pt x="2902793" y="2346551"/>
                  <a:pt x="2908300" y="2320925"/>
                  <a:pt x="2914650" y="2295525"/>
                </a:cubicBezTo>
                <a:cubicBezTo>
                  <a:pt x="2917825" y="2282825"/>
                  <a:pt x="2920579" y="2270012"/>
                  <a:pt x="2924175" y="2257425"/>
                </a:cubicBezTo>
                <a:cubicBezTo>
                  <a:pt x="2930525" y="2235200"/>
                  <a:pt x="2937619" y="2213174"/>
                  <a:pt x="2943225" y="2190750"/>
                </a:cubicBezTo>
                <a:cubicBezTo>
                  <a:pt x="2947152" y="2175044"/>
                  <a:pt x="2949238" y="2158929"/>
                  <a:pt x="2952750" y="2143125"/>
                </a:cubicBezTo>
                <a:cubicBezTo>
                  <a:pt x="2960723" y="2107245"/>
                  <a:pt x="2961193" y="2108271"/>
                  <a:pt x="2971800" y="2076450"/>
                </a:cubicBezTo>
                <a:cubicBezTo>
                  <a:pt x="2974975" y="2054225"/>
                  <a:pt x="2978358" y="2032029"/>
                  <a:pt x="2981325" y="2009775"/>
                </a:cubicBezTo>
                <a:cubicBezTo>
                  <a:pt x="2993292" y="1920022"/>
                  <a:pt x="2982286" y="1959267"/>
                  <a:pt x="3000375" y="1905000"/>
                </a:cubicBezTo>
                <a:cubicBezTo>
                  <a:pt x="3003550" y="1863725"/>
                  <a:pt x="3004765" y="1822252"/>
                  <a:pt x="3009900" y="1781175"/>
                </a:cubicBezTo>
                <a:cubicBezTo>
                  <a:pt x="3011145" y="1771212"/>
                  <a:pt x="3017456" y="1762445"/>
                  <a:pt x="3019425" y="1752600"/>
                </a:cubicBezTo>
                <a:cubicBezTo>
                  <a:pt x="3023828" y="1730585"/>
                  <a:pt x="3024934" y="1708014"/>
                  <a:pt x="3028950" y="1685925"/>
                </a:cubicBezTo>
                <a:cubicBezTo>
                  <a:pt x="3031292" y="1673045"/>
                  <a:pt x="3036133" y="1660705"/>
                  <a:pt x="3038475" y="1647825"/>
                </a:cubicBezTo>
                <a:cubicBezTo>
                  <a:pt x="3042491" y="1625736"/>
                  <a:pt x="3043597" y="1603165"/>
                  <a:pt x="3048000" y="1581150"/>
                </a:cubicBezTo>
                <a:cubicBezTo>
                  <a:pt x="3049969" y="1571305"/>
                  <a:pt x="3054883" y="1562261"/>
                  <a:pt x="3057525" y="1552575"/>
                </a:cubicBezTo>
                <a:cubicBezTo>
                  <a:pt x="3064414" y="1527316"/>
                  <a:pt x="3070225" y="1501775"/>
                  <a:pt x="3076575" y="1476375"/>
                </a:cubicBezTo>
                <a:cubicBezTo>
                  <a:pt x="3079750" y="1463675"/>
                  <a:pt x="3081960" y="1450694"/>
                  <a:pt x="3086100" y="1438275"/>
                </a:cubicBezTo>
                <a:cubicBezTo>
                  <a:pt x="3091738" y="1421360"/>
                  <a:pt x="3103655" y="1388045"/>
                  <a:pt x="3105150" y="1371600"/>
                </a:cubicBezTo>
                <a:cubicBezTo>
                  <a:pt x="3107162" y="1349466"/>
                  <a:pt x="3078163" y="1362075"/>
                  <a:pt x="3076575" y="1333500"/>
                </a:cubicBezTo>
                <a:close/>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2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397776"/>
            <a:ext cx="7162800" cy="539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Where is thyroglobulin post-</a:t>
            </a:r>
            <a:r>
              <a:rPr lang="en-US" sz="2400" b="1" dirty="0" err="1">
                <a:solidFill>
                  <a:schemeClr val="accent3">
                    <a:lumMod val="50000"/>
                  </a:schemeClr>
                </a:solidFill>
                <a:latin typeface="Script MT Bold" pitchFamily="66" charset="0"/>
              </a:rPr>
              <a:t>translationally</a:t>
            </a:r>
            <a:r>
              <a:rPr lang="en-US" sz="2400" b="1" dirty="0">
                <a:solidFill>
                  <a:schemeClr val="accent3">
                    <a:lumMod val="50000"/>
                  </a:schemeClr>
                </a:solidFill>
                <a:latin typeface="Script MT Bold" pitchFamily="66" charset="0"/>
              </a:rPr>
              <a:t> modified? (advance slide for answer)</a:t>
            </a:r>
          </a:p>
        </p:txBody>
      </p:sp>
      <p:sp>
        <p:nvSpPr>
          <p:cNvPr id="8" name="Freeform 7"/>
          <p:cNvSpPr/>
          <p:nvPr/>
        </p:nvSpPr>
        <p:spPr>
          <a:xfrm>
            <a:off x="1600200" y="5286375"/>
            <a:ext cx="2318690" cy="676275"/>
          </a:xfrm>
          <a:custGeom>
            <a:avLst/>
            <a:gdLst>
              <a:gd name="connsiteX0" fmla="*/ 1762125 w 2318690"/>
              <a:gd name="connsiteY0" fmla="*/ 628650 h 676275"/>
              <a:gd name="connsiteX1" fmla="*/ 1924050 w 2318690"/>
              <a:gd name="connsiteY1" fmla="*/ 647700 h 676275"/>
              <a:gd name="connsiteX2" fmla="*/ 2105025 w 2318690"/>
              <a:gd name="connsiteY2" fmla="*/ 619125 h 676275"/>
              <a:gd name="connsiteX3" fmla="*/ 2133600 w 2318690"/>
              <a:gd name="connsiteY3" fmla="*/ 609600 h 676275"/>
              <a:gd name="connsiteX4" fmla="*/ 2190750 w 2318690"/>
              <a:gd name="connsiteY4" fmla="*/ 571500 h 676275"/>
              <a:gd name="connsiteX5" fmla="*/ 2219325 w 2318690"/>
              <a:gd name="connsiteY5" fmla="*/ 561975 h 676275"/>
              <a:gd name="connsiteX6" fmla="*/ 2238375 w 2318690"/>
              <a:gd name="connsiteY6" fmla="*/ 523875 h 676275"/>
              <a:gd name="connsiteX7" fmla="*/ 2266950 w 2318690"/>
              <a:gd name="connsiteY7" fmla="*/ 514350 h 676275"/>
              <a:gd name="connsiteX8" fmla="*/ 2295525 w 2318690"/>
              <a:gd name="connsiteY8" fmla="*/ 485775 h 676275"/>
              <a:gd name="connsiteX9" fmla="*/ 2305050 w 2318690"/>
              <a:gd name="connsiteY9" fmla="*/ 295275 h 676275"/>
              <a:gd name="connsiteX10" fmla="*/ 2257425 w 2318690"/>
              <a:gd name="connsiteY10" fmla="*/ 228600 h 676275"/>
              <a:gd name="connsiteX11" fmla="*/ 2200275 w 2318690"/>
              <a:gd name="connsiteY11" fmla="*/ 180975 h 676275"/>
              <a:gd name="connsiteX12" fmla="*/ 2066925 w 2318690"/>
              <a:gd name="connsiteY12" fmla="*/ 142875 h 676275"/>
              <a:gd name="connsiteX13" fmla="*/ 1981200 w 2318690"/>
              <a:gd name="connsiteY13" fmla="*/ 133350 h 676275"/>
              <a:gd name="connsiteX14" fmla="*/ 1914525 w 2318690"/>
              <a:gd name="connsiteY14" fmla="*/ 114300 h 676275"/>
              <a:gd name="connsiteX15" fmla="*/ 1866900 w 2318690"/>
              <a:gd name="connsiteY15" fmla="*/ 104775 h 676275"/>
              <a:gd name="connsiteX16" fmla="*/ 1838325 w 2318690"/>
              <a:gd name="connsiteY16" fmla="*/ 95250 h 676275"/>
              <a:gd name="connsiteX17" fmla="*/ 1800225 w 2318690"/>
              <a:gd name="connsiteY17" fmla="*/ 85725 h 676275"/>
              <a:gd name="connsiteX18" fmla="*/ 1743075 w 2318690"/>
              <a:gd name="connsiteY18" fmla="*/ 66675 h 676275"/>
              <a:gd name="connsiteX19" fmla="*/ 1695450 w 2318690"/>
              <a:gd name="connsiteY19" fmla="*/ 57150 h 676275"/>
              <a:gd name="connsiteX20" fmla="*/ 1638300 w 2318690"/>
              <a:gd name="connsiteY20" fmla="*/ 38100 h 676275"/>
              <a:gd name="connsiteX21" fmla="*/ 1609725 w 2318690"/>
              <a:gd name="connsiteY21" fmla="*/ 28575 h 676275"/>
              <a:gd name="connsiteX22" fmla="*/ 1581150 w 2318690"/>
              <a:gd name="connsiteY22" fmla="*/ 19050 h 676275"/>
              <a:gd name="connsiteX23" fmla="*/ 1476375 w 2318690"/>
              <a:gd name="connsiteY23" fmla="*/ 0 h 676275"/>
              <a:gd name="connsiteX24" fmla="*/ 1200150 w 2318690"/>
              <a:gd name="connsiteY24" fmla="*/ 19050 h 676275"/>
              <a:gd name="connsiteX25" fmla="*/ 1171575 w 2318690"/>
              <a:gd name="connsiteY25" fmla="*/ 28575 h 676275"/>
              <a:gd name="connsiteX26" fmla="*/ 1143000 w 2318690"/>
              <a:gd name="connsiteY26" fmla="*/ 47625 h 676275"/>
              <a:gd name="connsiteX27" fmla="*/ 1095375 w 2318690"/>
              <a:gd name="connsiteY27" fmla="*/ 95250 h 676275"/>
              <a:gd name="connsiteX28" fmla="*/ 1057275 w 2318690"/>
              <a:gd name="connsiteY28" fmla="*/ 133350 h 676275"/>
              <a:gd name="connsiteX29" fmla="*/ 1000125 w 2318690"/>
              <a:gd name="connsiteY29" fmla="*/ 171450 h 676275"/>
              <a:gd name="connsiteX30" fmla="*/ 952500 w 2318690"/>
              <a:gd name="connsiteY30" fmla="*/ 257175 h 676275"/>
              <a:gd name="connsiteX31" fmla="*/ 923925 w 2318690"/>
              <a:gd name="connsiteY31" fmla="*/ 276225 h 676275"/>
              <a:gd name="connsiteX32" fmla="*/ 695325 w 2318690"/>
              <a:gd name="connsiteY32" fmla="*/ 266700 h 676275"/>
              <a:gd name="connsiteX33" fmla="*/ 609600 w 2318690"/>
              <a:gd name="connsiteY33" fmla="*/ 257175 h 676275"/>
              <a:gd name="connsiteX34" fmla="*/ 495300 w 2318690"/>
              <a:gd name="connsiteY34" fmla="*/ 247650 h 676275"/>
              <a:gd name="connsiteX35" fmla="*/ 209550 w 2318690"/>
              <a:gd name="connsiteY35" fmla="*/ 257175 h 676275"/>
              <a:gd name="connsiteX36" fmla="*/ 180975 w 2318690"/>
              <a:gd name="connsiteY36" fmla="*/ 266700 h 676275"/>
              <a:gd name="connsiteX37" fmla="*/ 95250 w 2318690"/>
              <a:gd name="connsiteY37" fmla="*/ 295275 h 676275"/>
              <a:gd name="connsiteX38" fmla="*/ 28575 w 2318690"/>
              <a:gd name="connsiteY38" fmla="*/ 314325 h 676275"/>
              <a:gd name="connsiteX39" fmla="*/ 0 w 2318690"/>
              <a:gd name="connsiteY39" fmla="*/ 333375 h 676275"/>
              <a:gd name="connsiteX40" fmla="*/ 9525 w 2318690"/>
              <a:gd name="connsiteY40" fmla="*/ 419100 h 676275"/>
              <a:gd name="connsiteX41" fmla="*/ 28575 w 2318690"/>
              <a:gd name="connsiteY41" fmla="*/ 476250 h 676275"/>
              <a:gd name="connsiteX42" fmla="*/ 95250 w 2318690"/>
              <a:gd name="connsiteY42" fmla="*/ 552450 h 676275"/>
              <a:gd name="connsiteX43" fmla="*/ 171450 w 2318690"/>
              <a:gd name="connsiteY43" fmla="*/ 571500 h 676275"/>
              <a:gd name="connsiteX44" fmla="*/ 390525 w 2318690"/>
              <a:gd name="connsiteY44" fmla="*/ 542925 h 676275"/>
              <a:gd name="connsiteX45" fmla="*/ 447675 w 2318690"/>
              <a:gd name="connsiteY45" fmla="*/ 514350 h 676275"/>
              <a:gd name="connsiteX46" fmla="*/ 504825 w 2318690"/>
              <a:gd name="connsiteY46" fmla="*/ 495300 h 676275"/>
              <a:gd name="connsiteX47" fmla="*/ 647700 w 2318690"/>
              <a:gd name="connsiteY47" fmla="*/ 523875 h 676275"/>
              <a:gd name="connsiteX48" fmla="*/ 704850 w 2318690"/>
              <a:gd name="connsiteY48" fmla="*/ 542925 h 676275"/>
              <a:gd name="connsiteX49" fmla="*/ 771525 w 2318690"/>
              <a:gd name="connsiteY49" fmla="*/ 561975 h 676275"/>
              <a:gd name="connsiteX50" fmla="*/ 866775 w 2318690"/>
              <a:gd name="connsiteY50" fmla="*/ 590550 h 676275"/>
              <a:gd name="connsiteX51" fmla="*/ 933450 w 2318690"/>
              <a:gd name="connsiteY51" fmla="*/ 628650 h 676275"/>
              <a:gd name="connsiteX52" fmla="*/ 962025 w 2318690"/>
              <a:gd name="connsiteY52" fmla="*/ 647700 h 676275"/>
              <a:gd name="connsiteX53" fmla="*/ 1038225 w 2318690"/>
              <a:gd name="connsiteY53" fmla="*/ 666750 h 676275"/>
              <a:gd name="connsiteX54" fmla="*/ 1066800 w 2318690"/>
              <a:gd name="connsiteY54" fmla="*/ 676275 h 676275"/>
              <a:gd name="connsiteX55" fmla="*/ 1238250 w 2318690"/>
              <a:gd name="connsiteY55" fmla="*/ 657225 h 676275"/>
              <a:gd name="connsiteX56" fmla="*/ 1295400 w 2318690"/>
              <a:gd name="connsiteY56" fmla="*/ 638175 h 676275"/>
              <a:gd name="connsiteX57" fmla="*/ 1762125 w 2318690"/>
              <a:gd name="connsiteY57" fmla="*/ 62865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18690" h="676275">
                <a:moveTo>
                  <a:pt x="1762125" y="628650"/>
                </a:moveTo>
                <a:lnTo>
                  <a:pt x="1924050" y="647700"/>
                </a:lnTo>
                <a:cubicBezTo>
                  <a:pt x="1975863" y="645541"/>
                  <a:pt x="2048660" y="635229"/>
                  <a:pt x="2105025" y="619125"/>
                </a:cubicBezTo>
                <a:cubicBezTo>
                  <a:pt x="2114679" y="616367"/>
                  <a:pt x="2124823" y="614476"/>
                  <a:pt x="2133600" y="609600"/>
                </a:cubicBezTo>
                <a:cubicBezTo>
                  <a:pt x="2153614" y="598481"/>
                  <a:pt x="2169030" y="578740"/>
                  <a:pt x="2190750" y="571500"/>
                </a:cubicBezTo>
                <a:lnTo>
                  <a:pt x="2219325" y="561975"/>
                </a:lnTo>
                <a:cubicBezTo>
                  <a:pt x="2225675" y="549275"/>
                  <a:pt x="2228335" y="533915"/>
                  <a:pt x="2238375" y="523875"/>
                </a:cubicBezTo>
                <a:cubicBezTo>
                  <a:pt x="2245475" y="516775"/>
                  <a:pt x="2258596" y="519919"/>
                  <a:pt x="2266950" y="514350"/>
                </a:cubicBezTo>
                <a:cubicBezTo>
                  <a:pt x="2278158" y="506878"/>
                  <a:pt x="2286000" y="495300"/>
                  <a:pt x="2295525" y="485775"/>
                </a:cubicBezTo>
                <a:cubicBezTo>
                  <a:pt x="2324922" y="397584"/>
                  <a:pt x="2324317" y="423721"/>
                  <a:pt x="2305050" y="295275"/>
                </a:cubicBezTo>
                <a:cubicBezTo>
                  <a:pt x="2295692" y="232889"/>
                  <a:pt x="2298616" y="242330"/>
                  <a:pt x="2257425" y="228600"/>
                </a:cubicBezTo>
                <a:cubicBezTo>
                  <a:pt x="2239480" y="210655"/>
                  <a:pt x="2224145" y="191584"/>
                  <a:pt x="2200275" y="180975"/>
                </a:cubicBezTo>
                <a:cubicBezTo>
                  <a:pt x="2172418" y="168594"/>
                  <a:pt x="2092028" y="147305"/>
                  <a:pt x="2066925" y="142875"/>
                </a:cubicBezTo>
                <a:cubicBezTo>
                  <a:pt x="2038612" y="137879"/>
                  <a:pt x="2009775" y="136525"/>
                  <a:pt x="1981200" y="133350"/>
                </a:cubicBezTo>
                <a:cubicBezTo>
                  <a:pt x="1958975" y="127000"/>
                  <a:pt x="1936949" y="119906"/>
                  <a:pt x="1914525" y="114300"/>
                </a:cubicBezTo>
                <a:cubicBezTo>
                  <a:pt x="1898819" y="110373"/>
                  <a:pt x="1882606" y="108702"/>
                  <a:pt x="1866900" y="104775"/>
                </a:cubicBezTo>
                <a:cubicBezTo>
                  <a:pt x="1857160" y="102340"/>
                  <a:pt x="1847979" y="98008"/>
                  <a:pt x="1838325" y="95250"/>
                </a:cubicBezTo>
                <a:cubicBezTo>
                  <a:pt x="1825738" y="91654"/>
                  <a:pt x="1812764" y="89487"/>
                  <a:pt x="1800225" y="85725"/>
                </a:cubicBezTo>
                <a:cubicBezTo>
                  <a:pt x="1780991" y="79955"/>
                  <a:pt x="1762766" y="70613"/>
                  <a:pt x="1743075" y="66675"/>
                </a:cubicBezTo>
                <a:cubicBezTo>
                  <a:pt x="1727200" y="63500"/>
                  <a:pt x="1711069" y="61410"/>
                  <a:pt x="1695450" y="57150"/>
                </a:cubicBezTo>
                <a:cubicBezTo>
                  <a:pt x="1676077" y="51866"/>
                  <a:pt x="1657350" y="44450"/>
                  <a:pt x="1638300" y="38100"/>
                </a:cubicBezTo>
                <a:lnTo>
                  <a:pt x="1609725" y="28575"/>
                </a:lnTo>
                <a:cubicBezTo>
                  <a:pt x="1600200" y="25400"/>
                  <a:pt x="1591054" y="20701"/>
                  <a:pt x="1581150" y="19050"/>
                </a:cubicBezTo>
                <a:cubicBezTo>
                  <a:pt x="1508031" y="6863"/>
                  <a:pt x="1542938" y="13313"/>
                  <a:pt x="1476375" y="0"/>
                </a:cubicBezTo>
                <a:cubicBezTo>
                  <a:pt x="1326748" y="5985"/>
                  <a:pt x="1298577" y="-9072"/>
                  <a:pt x="1200150" y="19050"/>
                </a:cubicBezTo>
                <a:cubicBezTo>
                  <a:pt x="1190496" y="21808"/>
                  <a:pt x="1180555" y="24085"/>
                  <a:pt x="1171575" y="28575"/>
                </a:cubicBezTo>
                <a:cubicBezTo>
                  <a:pt x="1161336" y="33695"/>
                  <a:pt x="1152525" y="41275"/>
                  <a:pt x="1143000" y="47625"/>
                </a:cubicBezTo>
                <a:cubicBezTo>
                  <a:pt x="1106311" y="102658"/>
                  <a:pt x="1144764" y="52917"/>
                  <a:pt x="1095375" y="95250"/>
                </a:cubicBezTo>
                <a:cubicBezTo>
                  <a:pt x="1081738" y="106939"/>
                  <a:pt x="1071300" y="122130"/>
                  <a:pt x="1057275" y="133350"/>
                </a:cubicBezTo>
                <a:cubicBezTo>
                  <a:pt x="1039397" y="147653"/>
                  <a:pt x="1000125" y="171450"/>
                  <a:pt x="1000125" y="171450"/>
                </a:cubicBezTo>
                <a:cubicBezTo>
                  <a:pt x="990199" y="201227"/>
                  <a:pt x="980573" y="238460"/>
                  <a:pt x="952500" y="257175"/>
                </a:cubicBezTo>
                <a:lnTo>
                  <a:pt x="923925" y="276225"/>
                </a:lnTo>
                <a:lnTo>
                  <a:pt x="695325" y="266700"/>
                </a:lnTo>
                <a:cubicBezTo>
                  <a:pt x="666627" y="264961"/>
                  <a:pt x="638221" y="259901"/>
                  <a:pt x="609600" y="257175"/>
                </a:cubicBezTo>
                <a:cubicBezTo>
                  <a:pt x="571540" y="253550"/>
                  <a:pt x="533400" y="250825"/>
                  <a:pt x="495300" y="247650"/>
                </a:cubicBezTo>
                <a:cubicBezTo>
                  <a:pt x="400050" y="250825"/>
                  <a:pt x="304678" y="251410"/>
                  <a:pt x="209550" y="257175"/>
                </a:cubicBezTo>
                <a:cubicBezTo>
                  <a:pt x="199528" y="257782"/>
                  <a:pt x="190629" y="263942"/>
                  <a:pt x="180975" y="266700"/>
                </a:cubicBezTo>
                <a:cubicBezTo>
                  <a:pt x="21194" y="312352"/>
                  <a:pt x="292291" y="229595"/>
                  <a:pt x="95250" y="295275"/>
                </a:cubicBezTo>
                <a:cubicBezTo>
                  <a:pt x="76939" y="301379"/>
                  <a:pt x="46921" y="305152"/>
                  <a:pt x="28575" y="314325"/>
                </a:cubicBezTo>
                <a:cubicBezTo>
                  <a:pt x="18336" y="319445"/>
                  <a:pt x="9525" y="327025"/>
                  <a:pt x="0" y="333375"/>
                </a:cubicBezTo>
                <a:cubicBezTo>
                  <a:pt x="3175" y="361950"/>
                  <a:pt x="3886" y="390907"/>
                  <a:pt x="9525" y="419100"/>
                </a:cubicBezTo>
                <a:cubicBezTo>
                  <a:pt x="13463" y="438791"/>
                  <a:pt x="17436" y="459542"/>
                  <a:pt x="28575" y="476250"/>
                </a:cubicBezTo>
                <a:cubicBezTo>
                  <a:pt x="57150" y="519113"/>
                  <a:pt x="55562" y="532606"/>
                  <a:pt x="95250" y="552450"/>
                </a:cubicBezTo>
                <a:cubicBezTo>
                  <a:pt x="114776" y="562213"/>
                  <a:pt x="153336" y="567877"/>
                  <a:pt x="171450" y="571500"/>
                </a:cubicBezTo>
                <a:cubicBezTo>
                  <a:pt x="353421" y="560796"/>
                  <a:pt x="282081" y="579073"/>
                  <a:pt x="390525" y="542925"/>
                </a:cubicBezTo>
                <a:cubicBezTo>
                  <a:pt x="494738" y="508187"/>
                  <a:pt x="336888" y="563589"/>
                  <a:pt x="447675" y="514350"/>
                </a:cubicBezTo>
                <a:cubicBezTo>
                  <a:pt x="466025" y="506195"/>
                  <a:pt x="504825" y="495300"/>
                  <a:pt x="504825" y="495300"/>
                </a:cubicBezTo>
                <a:cubicBezTo>
                  <a:pt x="576414" y="505527"/>
                  <a:pt x="574215" y="502879"/>
                  <a:pt x="647700" y="523875"/>
                </a:cubicBezTo>
                <a:cubicBezTo>
                  <a:pt x="667008" y="529392"/>
                  <a:pt x="685658" y="537020"/>
                  <a:pt x="704850" y="542925"/>
                </a:cubicBezTo>
                <a:cubicBezTo>
                  <a:pt x="726942" y="549723"/>
                  <a:pt x="749225" y="555893"/>
                  <a:pt x="771525" y="561975"/>
                </a:cubicBezTo>
                <a:cubicBezTo>
                  <a:pt x="794052" y="568119"/>
                  <a:pt x="850976" y="580018"/>
                  <a:pt x="866775" y="590550"/>
                </a:cubicBezTo>
                <a:cubicBezTo>
                  <a:pt x="936393" y="636962"/>
                  <a:pt x="848857" y="580311"/>
                  <a:pt x="933450" y="628650"/>
                </a:cubicBezTo>
                <a:cubicBezTo>
                  <a:pt x="943389" y="634330"/>
                  <a:pt x="951786" y="642580"/>
                  <a:pt x="962025" y="647700"/>
                </a:cubicBezTo>
                <a:cubicBezTo>
                  <a:pt x="983798" y="658586"/>
                  <a:pt x="1016488" y="661316"/>
                  <a:pt x="1038225" y="666750"/>
                </a:cubicBezTo>
                <a:cubicBezTo>
                  <a:pt x="1047965" y="669185"/>
                  <a:pt x="1057275" y="673100"/>
                  <a:pt x="1066800" y="676275"/>
                </a:cubicBezTo>
                <a:cubicBezTo>
                  <a:pt x="1122981" y="671953"/>
                  <a:pt x="1182799" y="672348"/>
                  <a:pt x="1238250" y="657225"/>
                </a:cubicBezTo>
                <a:cubicBezTo>
                  <a:pt x="1257623" y="651941"/>
                  <a:pt x="1275320" y="638175"/>
                  <a:pt x="1295400" y="638175"/>
                </a:cubicBezTo>
                <a:lnTo>
                  <a:pt x="1762125" y="628650"/>
                </a:lnTo>
                <a:close/>
              </a:path>
            </a:pathLst>
          </a:custGeom>
          <a:noFill/>
          <a:ln w="3810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99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26\PEMlab26_files\slide0004_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397776"/>
            <a:ext cx="7162800" cy="539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Where is T3 and T4 produced?(advance slide for answers)</a:t>
            </a:r>
          </a:p>
        </p:txBody>
      </p:sp>
      <p:grpSp>
        <p:nvGrpSpPr>
          <p:cNvPr id="2" name="Group 1"/>
          <p:cNvGrpSpPr/>
          <p:nvPr/>
        </p:nvGrpSpPr>
        <p:grpSpPr>
          <a:xfrm>
            <a:off x="1304925" y="1828800"/>
            <a:ext cx="6898665" cy="4783264"/>
            <a:chOff x="1304925" y="1828800"/>
            <a:chExt cx="6898665" cy="4783264"/>
          </a:xfrm>
        </p:grpSpPr>
        <p:cxnSp>
          <p:nvCxnSpPr>
            <p:cNvPr id="15" name="Straight Arrow Connector 14"/>
            <p:cNvCxnSpPr/>
            <p:nvPr/>
          </p:nvCxnSpPr>
          <p:spPr>
            <a:xfrm flipV="1">
              <a:off x="1304925" y="6096000"/>
              <a:ext cx="228600" cy="51606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81800" y="1828800"/>
              <a:ext cx="233361" cy="54223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26732" y="3307044"/>
              <a:ext cx="2376858" cy="267765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Hard to say whether these are primary lysosomes or colloid </a:t>
              </a:r>
              <a:r>
                <a:rPr lang="en-US" sz="2400" b="1" spc="50" dirty="0" err="1">
                  <a:ln w="11430"/>
                  <a:solidFill>
                    <a:srgbClr val="002060"/>
                  </a:solidFill>
                  <a:effectLst>
                    <a:outerShdw blurRad="76200" dist="50800" dir="5400000" algn="tl" rotWithShape="0">
                      <a:srgbClr val="000000">
                        <a:alpha val="65000"/>
                      </a:srgbClr>
                    </a:outerShdw>
                  </a:effectLst>
                  <a:latin typeface="+mn-lt"/>
                </a:rPr>
                <a:t>resorption</a:t>
              </a:r>
              <a:r>
                <a:rPr lang="en-US" sz="2400" b="1" spc="50" dirty="0">
                  <a:ln w="11430"/>
                  <a:solidFill>
                    <a:srgbClr val="002060"/>
                  </a:solidFill>
                  <a:effectLst>
                    <a:outerShdw blurRad="76200" dist="50800" dir="5400000" algn="tl" rotWithShape="0">
                      <a:srgbClr val="000000">
                        <a:alpha val="65000"/>
                      </a:srgbClr>
                    </a:outerShdw>
                  </a:effectLst>
                  <a:latin typeface="+mn-lt"/>
                </a:rPr>
                <a:t> droplets</a:t>
              </a:r>
            </a:p>
          </p:txBody>
        </p:sp>
      </p:grpSp>
    </p:spTree>
    <p:extLst>
      <p:ext uri="{BB962C8B-B14F-4D97-AF65-F5344CB8AC3E}">
        <p14:creationId xmlns:p14="http://schemas.microsoft.com/office/powerpoint/2010/main" val="7747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62712" y="457199"/>
            <a:ext cx="8610600" cy="3847207"/>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Georgia"/>
                <a:cs typeface="Georgia"/>
              </a:rPr>
              <a:t>After completing this exercise, you should be able to:</a:t>
            </a:r>
          </a:p>
          <a:p>
            <a:pPr>
              <a:tabLst>
                <a:tab pos="457200" algn="l"/>
              </a:tabLst>
            </a:pPr>
            <a:r>
              <a:rPr lang="en-US" dirty="0">
                <a:solidFill>
                  <a:srgbClr val="002060"/>
                </a:solidFill>
                <a:latin typeface="Georgia" pitchFamily="18" charset="0"/>
              </a:rPr>
              <a:t> </a:t>
            </a:r>
          </a:p>
          <a:p>
            <a:pPr>
              <a:tabLst>
                <a:tab pos="457200" algn="l"/>
              </a:tabLst>
            </a:pPr>
            <a:r>
              <a:rPr lang="en-US" sz="16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1600" dirty="0">
                <a:solidFill>
                  <a:srgbClr val="002060"/>
                </a:solidFill>
                <a:latin typeface="Georgia" pitchFamily="18" charset="0"/>
              </a:rPr>
              <a:t> Thyroid gland</a:t>
            </a:r>
          </a:p>
          <a:p>
            <a:pPr marL="1200150" lvl="2" indent="-285750">
              <a:buFont typeface="Arial" pitchFamily="34" charset="0"/>
              <a:buChar char="•"/>
            </a:pPr>
            <a:r>
              <a:rPr lang="en-US" sz="1600" dirty="0">
                <a:solidFill>
                  <a:srgbClr val="002060"/>
                </a:solidFill>
                <a:latin typeface="Georgia" pitchFamily="18" charset="0"/>
              </a:rPr>
              <a:t>Follicle</a:t>
            </a:r>
          </a:p>
          <a:p>
            <a:pPr marL="1657350" lvl="3" indent="-285750">
              <a:buFont typeface="Arial" pitchFamily="34" charset="0"/>
              <a:buChar char="•"/>
            </a:pPr>
            <a:r>
              <a:rPr lang="en-US" sz="1600" dirty="0">
                <a:solidFill>
                  <a:srgbClr val="002060"/>
                </a:solidFill>
                <a:latin typeface="Georgia" pitchFamily="18" charset="0"/>
              </a:rPr>
              <a:t>Colloid</a:t>
            </a:r>
          </a:p>
          <a:p>
            <a:pPr marL="1657350" lvl="3" indent="-285750">
              <a:buFont typeface="Arial" pitchFamily="34" charset="0"/>
              <a:buChar char="•"/>
            </a:pPr>
            <a:r>
              <a:rPr lang="en-US" sz="1600" dirty="0">
                <a:solidFill>
                  <a:srgbClr val="002060"/>
                </a:solidFill>
                <a:latin typeface="Georgia" pitchFamily="18" charset="0"/>
              </a:rPr>
              <a:t>Follicular cells</a:t>
            </a:r>
          </a:p>
          <a:p>
            <a:pPr marL="1657350" lvl="3" indent="-285750">
              <a:buFont typeface="Arial" pitchFamily="34" charset="0"/>
              <a:buChar char="•"/>
            </a:pPr>
            <a:r>
              <a:rPr lang="en-US" sz="1600" dirty="0" err="1">
                <a:solidFill>
                  <a:srgbClr val="002060"/>
                </a:solidFill>
                <a:latin typeface="Georgia" pitchFamily="18" charset="0"/>
              </a:rPr>
              <a:t>Parafollicular</a:t>
            </a:r>
            <a:r>
              <a:rPr lang="en-US" sz="1600" dirty="0">
                <a:solidFill>
                  <a:srgbClr val="002060"/>
                </a:solidFill>
                <a:latin typeface="Georgia" pitchFamily="18" charset="0"/>
              </a:rPr>
              <a:t> cells (aka C-cells, difficult to identify with routine staining)</a:t>
            </a:r>
          </a:p>
          <a:p>
            <a:r>
              <a:rPr lang="en-US" sz="1600" dirty="0">
                <a:solidFill>
                  <a:srgbClr val="002060"/>
                </a:solidFill>
                <a:latin typeface="Georgia" pitchFamily="18" charset="0"/>
              </a:rPr>
              <a:t>	</a:t>
            </a:r>
          </a:p>
          <a:p>
            <a:pPr>
              <a:tabLst>
                <a:tab pos="457200" algn="l"/>
              </a:tabLst>
            </a:pPr>
            <a:r>
              <a:rPr lang="en-US" sz="1600" b="1" dirty="0">
                <a:solidFill>
                  <a:srgbClr val="002060"/>
                </a:solidFill>
                <a:latin typeface="Georgia" pitchFamily="18" charset="0"/>
              </a:rPr>
              <a:t>identify, at the electron microscope level</a:t>
            </a:r>
          </a:p>
          <a:p>
            <a:pPr marL="742950" lvl="1" indent="-285750">
              <a:buFont typeface="Arial" pitchFamily="34" charset="0"/>
              <a:buChar char="•"/>
            </a:pPr>
            <a:r>
              <a:rPr lang="en-US" sz="1600" dirty="0">
                <a:solidFill>
                  <a:srgbClr val="002060"/>
                </a:solidFill>
                <a:latin typeface="Georgia" pitchFamily="18" charset="0"/>
              </a:rPr>
              <a:t>Thyroid gland</a:t>
            </a:r>
          </a:p>
          <a:p>
            <a:pPr marL="1200150" lvl="2" indent="-285750">
              <a:buFont typeface="Arial" pitchFamily="34" charset="0"/>
              <a:buChar char="•"/>
            </a:pPr>
            <a:r>
              <a:rPr lang="en-US" sz="1600" dirty="0">
                <a:solidFill>
                  <a:srgbClr val="002060"/>
                </a:solidFill>
                <a:latin typeface="Georgia" pitchFamily="18" charset="0"/>
              </a:rPr>
              <a:t>Follicular cell and all sub-cellular components important for thyroid hormone synthesis</a:t>
            </a:r>
          </a:p>
          <a:p>
            <a:pPr marL="1200150" lvl="2" indent="-285750">
              <a:buFont typeface="Arial" pitchFamily="34" charset="0"/>
              <a:buChar char="•"/>
            </a:pPr>
            <a:r>
              <a:rPr lang="en-US" sz="1600" dirty="0">
                <a:solidFill>
                  <a:srgbClr val="002060"/>
                </a:solidFill>
                <a:latin typeface="Georgia" pitchFamily="18" charset="0"/>
              </a:rPr>
              <a:t>Colloid</a:t>
            </a:r>
          </a:p>
          <a:p>
            <a:pPr marL="1200150" lvl="2" indent="-285750">
              <a:buFont typeface="Arial" pitchFamily="34" charset="0"/>
              <a:buChar char="•"/>
            </a:pPr>
            <a:r>
              <a:rPr lang="en-US" sz="1600" dirty="0" err="1">
                <a:solidFill>
                  <a:srgbClr val="002060"/>
                </a:solidFill>
                <a:latin typeface="Georgia" pitchFamily="18" charset="0"/>
              </a:rPr>
              <a:t>Parafollicular</a:t>
            </a:r>
            <a:r>
              <a:rPr lang="en-US" sz="1600" dirty="0">
                <a:solidFill>
                  <a:srgbClr val="002060"/>
                </a:solidFill>
                <a:latin typeface="Georgia" pitchFamily="18" charset="0"/>
              </a:rPr>
              <a:t> cells (C-cells)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97" y="1571624"/>
            <a:ext cx="7005828" cy="465514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(advance slide for answers)</a:t>
            </a:r>
          </a:p>
        </p:txBody>
      </p:sp>
      <p:sp>
        <p:nvSpPr>
          <p:cNvPr id="6" name="Rectangle 5"/>
          <p:cNvSpPr/>
          <p:nvPr/>
        </p:nvSpPr>
        <p:spPr>
          <a:xfrm>
            <a:off x="2602611" y="1591358"/>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Posterior pituitary</a:t>
            </a:r>
          </a:p>
        </p:txBody>
      </p:sp>
    </p:spTree>
    <p:extLst>
      <p:ext uri="{BB962C8B-B14F-4D97-AF65-F5344CB8AC3E}">
        <p14:creationId xmlns:p14="http://schemas.microsoft.com/office/powerpoint/2010/main" val="16972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hc-webdata\com\LabManuals\MA\VLM\Lab26\SL124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69172"/>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(advance slide for answers)</a:t>
            </a:r>
          </a:p>
        </p:txBody>
      </p:sp>
      <p:grpSp>
        <p:nvGrpSpPr>
          <p:cNvPr id="11" name="Group 10"/>
          <p:cNvGrpSpPr/>
          <p:nvPr/>
        </p:nvGrpSpPr>
        <p:grpSpPr>
          <a:xfrm>
            <a:off x="2286000" y="2115234"/>
            <a:ext cx="3810000" cy="3164652"/>
            <a:chOff x="2286000" y="2115234"/>
            <a:chExt cx="3810000" cy="3164652"/>
          </a:xfrm>
        </p:grpSpPr>
        <p:sp>
          <p:nvSpPr>
            <p:cNvPr id="6" name="Rectangle 5"/>
            <p:cNvSpPr/>
            <p:nvPr/>
          </p:nvSpPr>
          <p:spPr>
            <a:xfrm>
              <a:off x="2286000" y="2115234"/>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Thyroid gland</a:t>
              </a:r>
            </a:p>
          </p:txBody>
        </p:sp>
        <p:sp>
          <p:nvSpPr>
            <p:cNvPr id="10" name="TextBox 9"/>
            <p:cNvSpPr txBox="1"/>
            <p:nvPr/>
          </p:nvSpPr>
          <p:spPr>
            <a:xfrm>
              <a:off x="3200400" y="4572000"/>
              <a:ext cx="2743200" cy="707886"/>
            </a:xfrm>
            <a:prstGeom prst="rect">
              <a:avLst/>
            </a:prstGeom>
            <a:solidFill>
              <a:schemeClr val="bg1"/>
            </a:solidFill>
          </p:spPr>
          <p:txBody>
            <a:bodyPr wrap="square" rtlCol="0">
              <a:spAutoFit/>
            </a:bodyPr>
            <a:lstStyle/>
            <a:p>
              <a:r>
                <a:rPr lang="en-US" sz="2000" b="1" dirty="0">
                  <a:solidFill>
                    <a:srgbClr val="820000"/>
                  </a:solidFill>
                  <a:latin typeface="Tempus Sans ITC" pitchFamily="82" charset="0"/>
                </a:rPr>
                <a:t>Please tell me you did not miss this</a:t>
              </a:r>
            </a:p>
          </p:txBody>
        </p:sp>
      </p:grpSp>
    </p:spTree>
    <p:extLst>
      <p:ext uri="{BB962C8B-B14F-4D97-AF65-F5344CB8AC3E}">
        <p14:creationId xmlns:p14="http://schemas.microsoft.com/office/powerpoint/2010/main" val="60006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4549"/>
            <a:ext cx="6248400" cy="4286821"/>
          </a:xfrm>
          <a:prstGeom prst="rect">
            <a:avLst/>
          </a:prstGeom>
        </p:spPr>
      </p:pic>
      <p:sp>
        <p:nvSpPr>
          <p:cNvPr id="10" name="TextBox 9"/>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Identify 3, 4, and 9. (advance slide for answers)</a:t>
            </a:r>
          </a:p>
        </p:txBody>
      </p:sp>
      <p:grpSp>
        <p:nvGrpSpPr>
          <p:cNvPr id="11" name="Group 10"/>
          <p:cNvGrpSpPr/>
          <p:nvPr/>
        </p:nvGrpSpPr>
        <p:grpSpPr>
          <a:xfrm>
            <a:off x="228600" y="2039034"/>
            <a:ext cx="8763000" cy="1599695"/>
            <a:chOff x="228600" y="2039034"/>
            <a:chExt cx="8763000" cy="1599695"/>
          </a:xfrm>
        </p:grpSpPr>
        <p:sp>
          <p:nvSpPr>
            <p:cNvPr id="6" name="Rectangle 5"/>
            <p:cNvSpPr/>
            <p:nvPr/>
          </p:nvSpPr>
          <p:spPr>
            <a:xfrm>
              <a:off x="228600" y="2039034"/>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cortex</a:t>
              </a:r>
            </a:p>
          </p:txBody>
        </p:sp>
        <p:sp>
          <p:nvSpPr>
            <p:cNvPr id="2" name="TextBox 1"/>
            <p:cNvSpPr txBox="1"/>
            <p:nvPr/>
          </p:nvSpPr>
          <p:spPr>
            <a:xfrm>
              <a:off x="6553200" y="2438400"/>
              <a:ext cx="2438400" cy="1200329"/>
            </a:xfrm>
            <a:prstGeom prst="rect">
              <a:avLst/>
            </a:prstGeom>
            <a:noFill/>
          </p:spPr>
          <p:txBody>
            <a:bodyPr wrap="square" rtlCol="0">
              <a:spAutoFit/>
            </a:bodyPr>
            <a:lstStyle/>
            <a:p>
              <a:r>
                <a:rPr lang="en-US" b="1" dirty="0">
                  <a:solidFill>
                    <a:srgbClr val="820000"/>
                  </a:solidFill>
                </a:rPr>
                <a:t>3. Mitochondria with tubular crista</a:t>
              </a:r>
            </a:p>
            <a:p>
              <a:r>
                <a:rPr lang="en-US" b="1" dirty="0">
                  <a:solidFill>
                    <a:srgbClr val="820000"/>
                  </a:solidFill>
                </a:rPr>
                <a:t>4. Lipid droplets</a:t>
              </a:r>
            </a:p>
            <a:p>
              <a:r>
                <a:rPr lang="en-US" b="1" dirty="0">
                  <a:solidFill>
                    <a:srgbClr val="820000"/>
                  </a:solidFill>
                </a:rPr>
                <a:t>9. SER</a:t>
              </a:r>
            </a:p>
          </p:txBody>
        </p:sp>
      </p:grpSp>
    </p:spTree>
    <p:extLst>
      <p:ext uri="{BB962C8B-B14F-4D97-AF65-F5344CB8AC3E}">
        <p14:creationId xmlns:p14="http://schemas.microsoft.com/office/powerpoint/2010/main" val="39301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71265"/>
            <a:ext cx="5128468" cy="562036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cells 1 and 2.(advance slide for answers)</a:t>
            </a:r>
          </a:p>
        </p:txBody>
      </p:sp>
      <p:grpSp>
        <p:nvGrpSpPr>
          <p:cNvPr id="6" name="Group 5"/>
          <p:cNvGrpSpPr/>
          <p:nvPr/>
        </p:nvGrpSpPr>
        <p:grpSpPr>
          <a:xfrm>
            <a:off x="2076450" y="2796349"/>
            <a:ext cx="5405808" cy="1522226"/>
            <a:chOff x="2076450" y="2796349"/>
            <a:chExt cx="5405808" cy="1522226"/>
          </a:xfrm>
        </p:grpSpPr>
        <p:sp>
          <p:nvSpPr>
            <p:cNvPr id="7" name="Rectangle 6"/>
            <p:cNvSpPr/>
            <p:nvPr/>
          </p:nvSpPr>
          <p:spPr>
            <a:xfrm>
              <a:off x="2076450" y="3733800"/>
              <a:ext cx="2376858"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solidFill>
                    <a:srgbClr val="C00000"/>
                  </a:solidFill>
                  <a:effectLst>
                    <a:outerShdw blurRad="76200" dist="50800" dir="5400000" algn="tl" rotWithShape="0">
                      <a:srgbClr val="000000">
                        <a:alpha val="65000"/>
                      </a:srgbClr>
                    </a:outerShdw>
                  </a:effectLst>
                  <a:latin typeface="+mn-lt"/>
                </a:rPr>
                <a:t>C-cell</a:t>
              </a:r>
            </a:p>
          </p:txBody>
        </p:sp>
        <p:sp>
          <p:nvSpPr>
            <p:cNvPr id="10" name="Rectangle 9"/>
            <p:cNvSpPr/>
            <p:nvPr/>
          </p:nvSpPr>
          <p:spPr>
            <a:xfrm>
              <a:off x="5105400" y="2796349"/>
              <a:ext cx="2376858"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solidFill>
                    <a:srgbClr val="C00000"/>
                  </a:solidFill>
                  <a:effectLst>
                    <a:outerShdw blurRad="76200" dist="50800" dir="5400000" algn="tl" rotWithShape="0">
                      <a:srgbClr val="000000">
                        <a:alpha val="65000"/>
                      </a:srgbClr>
                    </a:outerShdw>
                  </a:effectLst>
                  <a:latin typeface="+mn-lt"/>
                </a:rPr>
                <a:t>Follicular cell</a:t>
              </a:r>
            </a:p>
          </p:txBody>
        </p:sp>
      </p:grpSp>
    </p:spTree>
    <p:extLst>
      <p:ext uri="{BB962C8B-B14F-4D97-AF65-F5344CB8AC3E}">
        <p14:creationId xmlns:p14="http://schemas.microsoft.com/office/powerpoint/2010/main" val="2190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1" y="540046"/>
            <a:ext cx="4162425" cy="6252570"/>
          </a:xfrm>
          <a:prstGeom prst="rect">
            <a:avLst/>
          </a:prstGeom>
        </p:spPr>
      </p:pic>
      <p:sp>
        <p:nvSpPr>
          <p:cNvPr id="3" name="Rectangle 2"/>
          <p:cNvSpPr/>
          <p:nvPr/>
        </p:nvSpPr>
        <p:spPr>
          <a:xfrm>
            <a:off x="1359366" y="21491"/>
            <a:ext cx="642535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BA52AB"/>
                </a:solidFill>
                <a:latin typeface="+mn-lt"/>
              </a:rPr>
              <a:t>THYROID GLAND DEVELOPMENT</a:t>
            </a:r>
          </a:p>
        </p:txBody>
      </p:sp>
      <p:sp>
        <p:nvSpPr>
          <p:cNvPr id="5" name="TextBox 4"/>
          <p:cNvSpPr txBox="1"/>
          <p:nvPr/>
        </p:nvSpPr>
        <p:spPr>
          <a:xfrm>
            <a:off x="4343400" y="3874998"/>
            <a:ext cx="4552950" cy="2800766"/>
          </a:xfrm>
          <a:prstGeom prst="rect">
            <a:avLst/>
          </a:prstGeom>
          <a:noFill/>
        </p:spPr>
        <p:txBody>
          <a:bodyPr wrap="square">
            <a:spAutoFit/>
          </a:bodyPr>
          <a:lstStyle/>
          <a:p>
            <a:r>
              <a:rPr lang="en-US" sz="1600" b="1" dirty="0">
                <a:solidFill>
                  <a:srgbClr val="002060"/>
                </a:solidFill>
                <a:latin typeface="Calibri" pitchFamily="34" charset="0"/>
              </a:rPr>
              <a:t>The thyroid gland develops from the foramen cecum of the tongue.  Epithelial cells migrate from the foramen </a:t>
            </a:r>
            <a:r>
              <a:rPr lang="en-US" sz="1600" b="1" dirty="0" err="1">
                <a:solidFill>
                  <a:srgbClr val="002060"/>
                </a:solidFill>
                <a:latin typeface="Calibri" pitchFamily="34" charset="0"/>
              </a:rPr>
              <a:t>cecum</a:t>
            </a:r>
            <a:r>
              <a:rPr lang="en-US" sz="1600" b="1" dirty="0">
                <a:solidFill>
                  <a:srgbClr val="002060"/>
                </a:solidFill>
                <a:latin typeface="Calibri" pitchFamily="34" charset="0"/>
              </a:rPr>
              <a:t> to their final position anterior to the trachea.  As they migrate, they are connected to the foramen cecum by the </a:t>
            </a:r>
            <a:r>
              <a:rPr lang="en-US" sz="1600" b="1" dirty="0" err="1">
                <a:solidFill>
                  <a:srgbClr val="002060"/>
                </a:solidFill>
                <a:latin typeface="Calibri" pitchFamily="34" charset="0"/>
              </a:rPr>
              <a:t>thyroglossal</a:t>
            </a:r>
            <a:r>
              <a:rPr lang="en-US" sz="1600" b="1" dirty="0">
                <a:solidFill>
                  <a:srgbClr val="002060"/>
                </a:solidFill>
                <a:latin typeface="Calibri" pitchFamily="34" charset="0"/>
              </a:rPr>
              <a:t> duct, which normally degenerates.</a:t>
            </a:r>
          </a:p>
          <a:p>
            <a:endParaRPr lang="en-US" sz="1600" b="1" dirty="0">
              <a:solidFill>
                <a:srgbClr val="002060"/>
              </a:solidFill>
              <a:latin typeface="Calibri" pitchFamily="34" charset="0"/>
            </a:endParaRPr>
          </a:p>
          <a:p>
            <a:r>
              <a:rPr lang="en-US" sz="1600" b="1" dirty="0">
                <a:solidFill>
                  <a:srgbClr val="002060"/>
                </a:solidFill>
                <a:latin typeface="Calibri" pitchFamily="34" charset="0"/>
              </a:rPr>
              <a:t>Consistent with its epithelial origin, the main thyroid cell type forms a single layer of epithelium that surrounds a “lumen” filled with colloid, and is surrounded by connective tissue.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41" y="556257"/>
            <a:ext cx="4482015" cy="3299691"/>
          </a:xfrm>
          <a:prstGeom prst="rect">
            <a:avLst/>
          </a:prstGeom>
        </p:spPr>
      </p:pic>
      <p:sp>
        <p:nvSpPr>
          <p:cNvPr id="16" name="TextBox 15"/>
          <p:cNvSpPr txBox="1"/>
          <p:nvPr/>
        </p:nvSpPr>
        <p:spPr>
          <a:xfrm>
            <a:off x="9524" y="838200"/>
            <a:ext cx="1971675" cy="2462213"/>
          </a:xfrm>
          <a:prstGeom prst="rect">
            <a:avLst/>
          </a:prstGeom>
          <a:noFill/>
        </p:spPr>
        <p:txBody>
          <a:bodyPr wrap="square">
            <a:spAutoFit/>
          </a:bodyPr>
          <a:lstStyle/>
          <a:p>
            <a:r>
              <a:rPr lang="en-US" sz="1400" b="1" dirty="0">
                <a:solidFill>
                  <a:schemeClr val="accent3">
                    <a:lumMod val="50000"/>
                  </a:schemeClr>
                </a:solidFill>
                <a:latin typeface="Calibri" pitchFamily="34" charset="0"/>
              </a:rPr>
              <a:t>These are sagittal views of the developing embryo (A-C) and of the adult (D).  The cranial end of the embryo is to the left (neck is flexed).  Yellow is the lumen of the digestive tract, in this image showing the future oral cavity and pharynx.</a:t>
            </a:r>
          </a:p>
        </p:txBody>
      </p:sp>
      <p:sp>
        <p:nvSpPr>
          <p:cNvPr id="17" name="Rectangle 16"/>
          <p:cNvSpPr/>
          <p:nvPr/>
        </p:nvSpPr>
        <p:spPr>
          <a:xfrm>
            <a:off x="7467600" y="1676400"/>
            <a:ext cx="762000" cy="177462"/>
          </a:xfrm>
          <a:prstGeom prst="rect">
            <a:avLst/>
          </a:prstGeom>
          <a:noFill/>
          <a:ln w="38100">
            <a:solidFill>
              <a:srgbClr val="BA5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52423" y="2227144"/>
            <a:ext cx="1452563" cy="523220"/>
          </a:xfrm>
          <a:prstGeom prst="rect">
            <a:avLst/>
          </a:prstGeom>
          <a:solidFill>
            <a:schemeClr val="bg1"/>
          </a:solidFill>
        </p:spPr>
        <p:txBody>
          <a:bodyPr wrap="square">
            <a:spAutoFit/>
          </a:bodyPr>
          <a:lstStyle/>
          <a:p>
            <a:r>
              <a:rPr lang="en-US" sz="1400" b="1" dirty="0">
                <a:solidFill>
                  <a:schemeClr val="accent3">
                    <a:lumMod val="50000"/>
                  </a:schemeClr>
                </a:solidFill>
                <a:latin typeface="Calibri" pitchFamily="34" charset="0"/>
              </a:rPr>
              <a:t>Superior surface of the tongue.</a:t>
            </a:r>
          </a:p>
        </p:txBody>
      </p:sp>
    </p:spTree>
    <p:extLst>
      <p:ext uri="{BB962C8B-B14F-4D97-AF65-F5344CB8AC3E}">
        <p14:creationId xmlns:p14="http://schemas.microsoft.com/office/powerpoint/2010/main" val="155528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320" y="667824"/>
            <a:ext cx="5821680" cy="4096512"/>
          </a:xfrm>
          <a:prstGeom prst="rect">
            <a:avLst/>
          </a:prstGeom>
        </p:spPr>
      </p:pic>
      <p:sp>
        <p:nvSpPr>
          <p:cNvPr id="3" name="Rectangle 2"/>
          <p:cNvSpPr/>
          <p:nvPr/>
        </p:nvSpPr>
        <p:spPr>
          <a:xfrm>
            <a:off x="2871734" y="21491"/>
            <a:ext cx="34006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sp>
        <p:nvSpPr>
          <p:cNvPr id="5" name="TextBox 4"/>
          <p:cNvSpPr txBox="1"/>
          <p:nvPr/>
        </p:nvSpPr>
        <p:spPr>
          <a:xfrm>
            <a:off x="0" y="5018782"/>
            <a:ext cx="9144000" cy="1323439"/>
          </a:xfrm>
          <a:prstGeom prst="rect">
            <a:avLst/>
          </a:prstGeom>
          <a:noFill/>
        </p:spPr>
        <p:txBody>
          <a:bodyPr wrap="square">
            <a:spAutoFit/>
          </a:bodyPr>
          <a:lstStyle/>
          <a:p>
            <a:r>
              <a:rPr lang="en-US" sz="1600" b="1" dirty="0">
                <a:solidFill>
                  <a:srgbClr val="002060"/>
                </a:solidFill>
                <a:latin typeface="Calibri" pitchFamily="34" charset="0"/>
              </a:rPr>
              <a:t>A medium-powered view of the thyroid gland shows that it is composed of numerous thyroid </a:t>
            </a:r>
            <a:r>
              <a:rPr lang="en-US" sz="1600" b="1" dirty="0">
                <a:solidFill>
                  <a:srgbClr val="0070C0"/>
                </a:solidFill>
                <a:latin typeface="Calibri" pitchFamily="34" charset="0"/>
              </a:rPr>
              <a:t>follicles</a:t>
            </a:r>
            <a:r>
              <a:rPr lang="en-US" sz="1600" b="1" dirty="0">
                <a:solidFill>
                  <a:srgbClr val="002060"/>
                </a:solidFill>
                <a:latin typeface="Calibri" pitchFamily="34" charset="0"/>
              </a:rPr>
              <a:t> (F).  Between the follicles is loose connective tissue (CT) that contains numerous blood vessels (BV).  Note the follicles are lined by epithelial </a:t>
            </a:r>
            <a:r>
              <a:rPr lang="en-US" sz="1600" b="1" dirty="0">
                <a:solidFill>
                  <a:srgbClr val="0070C0"/>
                </a:solidFill>
                <a:latin typeface="Calibri" pitchFamily="34" charset="0"/>
              </a:rPr>
              <a:t>follicular cells (aka principal cells)</a:t>
            </a:r>
            <a:r>
              <a:rPr lang="en-US" sz="1600" b="1" dirty="0">
                <a:solidFill>
                  <a:srgbClr val="002060"/>
                </a:solidFill>
                <a:latin typeface="Calibri" pitchFamily="34" charset="0"/>
              </a:rPr>
              <a:t>, and filled with </a:t>
            </a:r>
            <a:r>
              <a:rPr lang="en-US" sz="1600" b="1" dirty="0">
                <a:solidFill>
                  <a:srgbClr val="0070C0"/>
                </a:solidFill>
                <a:latin typeface="Calibri" pitchFamily="34" charset="0"/>
              </a:rPr>
              <a:t>colloid</a:t>
            </a:r>
            <a:r>
              <a:rPr lang="en-US" sz="1600" b="1" dirty="0">
                <a:solidFill>
                  <a:srgbClr val="002060"/>
                </a:solidFill>
                <a:latin typeface="Calibri" pitchFamily="34" charset="0"/>
              </a:rPr>
              <a:t>.  The clusters of cells indicated by the arrows appear this way because of tangential sectioning through the wall of a follicle.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667823"/>
            <a:ext cx="2931370" cy="2075378"/>
          </a:xfrm>
          <a:prstGeom prst="rect">
            <a:avLst/>
          </a:prstGeom>
        </p:spPr>
      </p:pic>
      <p:sp>
        <p:nvSpPr>
          <p:cNvPr id="6" name="Rectangle 5"/>
          <p:cNvSpPr/>
          <p:nvPr/>
        </p:nvSpPr>
        <p:spPr>
          <a:xfrm>
            <a:off x="1371600" y="1705512"/>
            <a:ext cx="228600" cy="19948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600200" y="667824"/>
            <a:ext cx="1752638" cy="103768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00200" y="1915062"/>
            <a:ext cx="1752638" cy="284927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571118"/>
            <a:ext cx="2913888" cy="2048256"/>
          </a:xfrm>
          <a:prstGeom prst="rect">
            <a:avLst/>
          </a:prstGeom>
        </p:spPr>
      </p:pic>
      <p:sp>
        <p:nvSpPr>
          <p:cNvPr id="3" name="Rectangle 2"/>
          <p:cNvSpPr/>
          <p:nvPr/>
        </p:nvSpPr>
        <p:spPr>
          <a:xfrm>
            <a:off x="2819634" y="21491"/>
            <a:ext cx="350480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sp>
        <p:nvSpPr>
          <p:cNvPr id="5" name="TextBox 4"/>
          <p:cNvSpPr txBox="1"/>
          <p:nvPr/>
        </p:nvSpPr>
        <p:spPr>
          <a:xfrm>
            <a:off x="90487" y="4419600"/>
            <a:ext cx="8839200" cy="1569660"/>
          </a:xfrm>
          <a:prstGeom prst="rect">
            <a:avLst/>
          </a:prstGeom>
          <a:noFill/>
        </p:spPr>
        <p:txBody>
          <a:bodyPr wrap="square">
            <a:spAutoFit/>
          </a:bodyPr>
          <a:lstStyle/>
          <a:p>
            <a:r>
              <a:rPr lang="en-US" sz="1600" b="1" dirty="0">
                <a:solidFill>
                  <a:srgbClr val="002060"/>
                </a:solidFill>
                <a:latin typeface="Calibri" pitchFamily="34" charset="0"/>
              </a:rPr>
              <a:t>Enlargement of an area similar to that in the rectangle shows more details of the </a:t>
            </a:r>
            <a:r>
              <a:rPr lang="en-US" sz="1600" b="1" dirty="0">
                <a:solidFill>
                  <a:srgbClr val="0070C0"/>
                </a:solidFill>
                <a:latin typeface="Calibri" pitchFamily="34" charset="0"/>
              </a:rPr>
              <a:t>follicles</a:t>
            </a:r>
            <a:r>
              <a:rPr lang="en-US" sz="1600" b="1" dirty="0">
                <a:solidFill>
                  <a:srgbClr val="002060"/>
                </a:solidFill>
                <a:latin typeface="Calibri" pitchFamily="34" charset="0"/>
              </a:rPr>
              <a:t>.  Although many </a:t>
            </a:r>
            <a:r>
              <a:rPr lang="en-US" sz="1600" b="1" dirty="0">
                <a:solidFill>
                  <a:srgbClr val="0070C0"/>
                </a:solidFill>
                <a:latin typeface="Calibri" pitchFamily="34" charset="0"/>
              </a:rPr>
              <a:t>follicular cells </a:t>
            </a:r>
            <a:r>
              <a:rPr lang="en-US" sz="1600" b="1" dirty="0">
                <a:solidFill>
                  <a:srgbClr val="002060"/>
                </a:solidFill>
                <a:latin typeface="Calibri" pitchFamily="34" charset="0"/>
              </a:rPr>
              <a:t>are cuboidal (blue arrows), some are squamous (green arrows).  The height of the cells is related to their physiologic activity and thus, in very active glands, follicular cells may be columnar.  The follicles are filled with extracellular </a:t>
            </a:r>
            <a:r>
              <a:rPr lang="en-US" sz="1600" b="1" dirty="0">
                <a:solidFill>
                  <a:srgbClr val="0070C0"/>
                </a:solidFill>
                <a:latin typeface="Calibri" pitchFamily="34" charset="0"/>
              </a:rPr>
              <a:t>colloid</a:t>
            </a:r>
            <a:r>
              <a:rPr lang="en-US" sz="1600" b="1" dirty="0">
                <a:solidFill>
                  <a:srgbClr val="002060"/>
                </a:solidFill>
                <a:latin typeface="Calibri" pitchFamily="34" charset="0"/>
              </a:rPr>
              <a:t>, which contains a precursor to mature thyroid hormone, called </a:t>
            </a:r>
            <a:r>
              <a:rPr lang="en-US" sz="1600" b="1" dirty="0" err="1">
                <a:solidFill>
                  <a:srgbClr val="002060"/>
                </a:solidFill>
                <a:latin typeface="Calibri" pitchFamily="34" charset="0"/>
              </a:rPr>
              <a:t>thyroglobulin</a:t>
            </a:r>
            <a:r>
              <a:rPr lang="en-US" sz="1600" b="1" dirty="0">
                <a:solidFill>
                  <a:srgbClr val="002060"/>
                </a:solidFill>
                <a:latin typeface="Calibri" pitchFamily="34" charset="0"/>
              </a:rPr>
              <a:t>.  Pale cells (black arrow) may be </a:t>
            </a:r>
            <a:r>
              <a:rPr lang="en-US" sz="1600" b="1" dirty="0">
                <a:solidFill>
                  <a:srgbClr val="0070C0"/>
                </a:solidFill>
                <a:latin typeface="Calibri" pitchFamily="34" charset="0"/>
              </a:rPr>
              <a:t>clear cells </a:t>
            </a:r>
            <a:r>
              <a:rPr lang="en-US" sz="1600" b="1" dirty="0">
                <a:solidFill>
                  <a:srgbClr val="002060"/>
                </a:solidFill>
                <a:latin typeface="Calibri" pitchFamily="34" charset="0"/>
              </a:rPr>
              <a:t>(</a:t>
            </a:r>
            <a:r>
              <a:rPr lang="en-US" sz="1600" b="1" dirty="0">
                <a:solidFill>
                  <a:srgbClr val="0070C0"/>
                </a:solidFill>
                <a:latin typeface="Calibri" pitchFamily="34" charset="0"/>
              </a:rPr>
              <a:t>C-cells</a:t>
            </a:r>
            <a:r>
              <a:rPr lang="en-US" sz="1600" b="1" dirty="0">
                <a:solidFill>
                  <a:srgbClr val="002060"/>
                </a:solidFill>
                <a:latin typeface="Calibri" pitchFamily="34" charset="0"/>
              </a:rPr>
              <a:t>, </a:t>
            </a:r>
            <a:r>
              <a:rPr lang="en-US" sz="1600" b="1" dirty="0" err="1">
                <a:solidFill>
                  <a:srgbClr val="0070C0"/>
                </a:solidFill>
                <a:latin typeface="Calibri" pitchFamily="34" charset="0"/>
              </a:rPr>
              <a:t>parafollicular</a:t>
            </a:r>
            <a:r>
              <a:rPr lang="en-US" sz="1600" b="1" dirty="0">
                <a:solidFill>
                  <a:srgbClr val="0070C0"/>
                </a:solidFill>
                <a:latin typeface="Calibri" pitchFamily="34" charset="0"/>
              </a:rPr>
              <a:t> cells</a:t>
            </a:r>
            <a:r>
              <a:rPr lang="en-US" sz="1600" b="1" dirty="0">
                <a:solidFill>
                  <a:srgbClr val="002060"/>
                </a:solidFill>
                <a:latin typeface="Calibri" pitchFamily="34" charset="0"/>
              </a:rPr>
              <a:t>), though it is difficult to identify them definitively by H&amp;E.</a:t>
            </a:r>
          </a:p>
        </p:txBody>
      </p:sp>
      <p:pic>
        <p:nvPicPr>
          <p:cNvPr id="2050" name="Picture 2" descr="\\ahc-webdata\com\LabManuals\MA\VLM\Lab26\SL124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38" y="599693"/>
            <a:ext cx="4952962" cy="37147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108" y="1219200"/>
            <a:ext cx="1071691" cy="8382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828799" y="599693"/>
            <a:ext cx="2209839" cy="61950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799" y="2028825"/>
            <a:ext cx="2209839" cy="228558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43575" y="2638424"/>
            <a:ext cx="685800" cy="2000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15119" y="1562100"/>
            <a:ext cx="400031"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72325" y="3248026"/>
            <a:ext cx="152400" cy="4095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257675" y="1295401"/>
            <a:ext cx="276225" cy="4286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486650" y="1600201"/>
            <a:ext cx="523875" cy="4667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10063" y="2371247"/>
            <a:ext cx="923925" cy="369332"/>
          </a:xfrm>
          <a:prstGeom prst="rect">
            <a:avLst/>
          </a:prstGeom>
          <a:noFill/>
        </p:spPr>
        <p:txBody>
          <a:bodyPr wrap="square" rtlCol="0">
            <a:spAutoFit/>
          </a:bodyPr>
          <a:lstStyle/>
          <a:p>
            <a:r>
              <a:rPr lang="en-US" b="1" dirty="0"/>
              <a:t>colloid</a:t>
            </a:r>
          </a:p>
        </p:txBody>
      </p:sp>
      <p:sp>
        <p:nvSpPr>
          <p:cNvPr id="29" name="TextBox 28"/>
          <p:cNvSpPr txBox="1"/>
          <p:nvPr/>
        </p:nvSpPr>
        <p:spPr>
          <a:xfrm>
            <a:off x="8067675" y="1268967"/>
            <a:ext cx="923925" cy="369332"/>
          </a:xfrm>
          <a:prstGeom prst="rect">
            <a:avLst/>
          </a:prstGeom>
          <a:noFill/>
        </p:spPr>
        <p:txBody>
          <a:bodyPr wrap="square" rtlCol="0">
            <a:spAutoFit/>
          </a:bodyPr>
          <a:lstStyle/>
          <a:p>
            <a:r>
              <a:rPr lang="en-US" b="1" dirty="0"/>
              <a:t>colloid</a:t>
            </a:r>
          </a:p>
        </p:txBody>
      </p:sp>
      <p:sp>
        <p:nvSpPr>
          <p:cNvPr id="30" name="TextBox 29"/>
          <p:cNvSpPr txBox="1"/>
          <p:nvPr/>
        </p:nvSpPr>
        <p:spPr>
          <a:xfrm>
            <a:off x="6786562" y="2453758"/>
            <a:ext cx="923925" cy="369332"/>
          </a:xfrm>
          <a:prstGeom prst="rect">
            <a:avLst/>
          </a:prstGeom>
          <a:noFill/>
        </p:spPr>
        <p:txBody>
          <a:bodyPr wrap="square" rtlCol="0">
            <a:spAutoFit/>
          </a:bodyPr>
          <a:lstStyle/>
          <a:p>
            <a:r>
              <a:rPr lang="en-US" b="1" dirty="0"/>
              <a:t>colloid</a:t>
            </a:r>
          </a:p>
        </p:txBody>
      </p:sp>
      <p:sp>
        <p:nvSpPr>
          <p:cNvPr id="25" name="TextBox 24"/>
          <p:cNvSpPr txBox="1"/>
          <p:nvPr/>
        </p:nvSpPr>
        <p:spPr>
          <a:xfrm>
            <a:off x="381000" y="6135469"/>
            <a:ext cx="8763000" cy="646331"/>
          </a:xfrm>
          <a:prstGeom prst="rect">
            <a:avLst/>
          </a:prstGeom>
          <a:noFill/>
        </p:spPr>
        <p:txBody>
          <a:bodyPr wrap="square" rtlCol="0">
            <a:spAutoFit/>
          </a:bodyPr>
          <a:lstStyle/>
          <a:p>
            <a:r>
              <a:rPr lang="en-US" b="1" dirty="0">
                <a:solidFill>
                  <a:schemeClr val="accent6">
                    <a:lumMod val="50000"/>
                  </a:schemeClr>
                </a:solidFill>
                <a:latin typeface="Tempus Sans ITC" pitchFamily="82" charset="0"/>
              </a:rPr>
              <a:t>Follicular cells are indeed epithelial, with their apical side facing the colloid, and their basal side facing the connective tissue surrounding the follicles.</a:t>
            </a:r>
          </a:p>
        </p:txBody>
      </p:sp>
    </p:spTree>
    <p:extLst>
      <p:ext uri="{BB962C8B-B14F-4D97-AF65-F5344CB8AC3E}">
        <p14:creationId xmlns:p14="http://schemas.microsoft.com/office/powerpoint/2010/main" val="135383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743200" y="2394466"/>
            <a:ext cx="3200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thyroid gland – SL124</a:t>
            </a:r>
            <a:endParaRPr lang="en-US" dirty="0">
              <a:latin typeface="Calibri" pitchFamily="34" charset="0"/>
            </a:endParaRPr>
          </a:p>
        </p:txBody>
      </p:sp>
      <p:sp>
        <p:nvSpPr>
          <p:cNvPr id="37891" name="TextBox 4"/>
          <p:cNvSpPr txBox="1">
            <a:spLocks noChangeArrowheads="1"/>
          </p:cNvSpPr>
          <p:nvPr/>
        </p:nvSpPr>
        <p:spPr bwMode="auto">
          <a:xfrm>
            <a:off x="1987473" y="5334000"/>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Thyroid gland</a:t>
            </a:r>
          </a:p>
          <a:p>
            <a:pPr lvl="2" eaLnBrk="0" hangingPunct="0">
              <a:buFontTx/>
              <a:buChar char="•"/>
            </a:pPr>
            <a:r>
              <a:rPr lang="en-US" sz="1200" b="1" dirty="0">
                <a:solidFill>
                  <a:srgbClr val="002060"/>
                </a:solidFill>
                <a:latin typeface="Georgia" pitchFamily="18" charset="0"/>
                <a:ea typeface="Times" pitchFamily="18" charset="0"/>
                <a:cs typeface="Arial" charset="0"/>
              </a:rPr>
              <a:t>Colloid</a:t>
            </a:r>
          </a:p>
          <a:p>
            <a:pPr lvl="2" eaLnBrk="0" hangingPunct="0">
              <a:buFontTx/>
              <a:buChar char="•"/>
            </a:pPr>
            <a:r>
              <a:rPr lang="en-US" sz="1200" b="1" dirty="0">
                <a:solidFill>
                  <a:srgbClr val="002060"/>
                </a:solidFill>
                <a:latin typeface="Georgia" pitchFamily="18" charset="0"/>
                <a:ea typeface="Times" pitchFamily="18" charset="0"/>
                <a:cs typeface="Arial" charset="0"/>
              </a:rPr>
              <a:t>Follicular cells</a:t>
            </a:r>
            <a:endParaRPr lang="en-US" dirty="0">
              <a:latin typeface="Calibri" pitchFamily="34" charset="0"/>
            </a:endParaRPr>
          </a:p>
          <a:p>
            <a:pPr lvl="2" eaLnBrk="0" hangingPunct="0">
              <a:buFontTx/>
              <a:buChar char="•"/>
            </a:pPr>
            <a:r>
              <a:rPr lang="en-US" sz="1200" b="1" dirty="0">
                <a:solidFill>
                  <a:srgbClr val="002060"/>
                </a:solidFill>
                <a:latin typeface="Calibri" pitchFamily="34" charset="0"/>
                <a:ea typeface="Times" pitchFamily="18" charset="0"/>
                <a:cs typeface="Arial" charset="0"/>
              </a:rPr>
              <a:t>(</a:t>
            </a:r>
            <a:r>
              <a:rPr lang="en-US" sz="1200" b="1" dirty="0" err="1">
                <a:solidFill>
                  <a:srgbClr val="002060"/>
                </a:solidFill>
                <a:latin typeface="Calibri" pitchFamily="34" charset="0"/>
                <a:ea typeface="Times" pitchFamily="18" charset="0"/>
                <a:cs typeface="Arial" charset="0"/>
              </a:rPr>
              <a:t>parafollicular</a:t>
            </a:r>
            <a:r>
              <a:rPr lang="en-US" sz="1200" b="1" dirty="0">
                <a:solidFill>
                  <a:srgbClr val="002060"/>
                </a:solidFill>
                <a:latin typeface="Calibri" pitchFamily="34" charset="0"/>
                <a:ea typeface="Times" pitchFamily="18" charset="0"/>
                <a:cs typeface="Arial" charset="0"/>
              </a:rPr>
              <a:t> cells not definitively identified)</a:t>
            </a:r>
            <a:endParaRPr lang="en-US" sz="1200" b="1" dirty="0">
              <a:solidFill>
                <a:srgbClr val="002060"/>
              </a:solidFill>
              <a:latin typeface="Georgia" pitchFamily="18" charset="0"/>
              <a:ea typeface="Times" pitchFamily="18" charset="0"/>
              <a:cs typeface="Arial" charset="0"/>
            </a:endParaRPr>
          </a:p>
        </p:txBody>
      </p:sp>
      <p:sp>
        <p:nvSpPr>
          <p:cNvPr id="6" name="Rectangle 5"/>
          <p:cNvSpPr/>
          <p:nvPr/>
        </p:nvSpPr>
        <p:spPr>
          <a:xfrm>
            <a:off x="2871736" y="21491"/>
            <a:ext cx="34006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spTree>
    <p:extLst>
      <p:ext uri="{BB962C8B-B14F-4D97-AF65-F5344CB8AC3E}">
        <p14:creationId xmlns:p14="http://schemas.microsoft.com/office/powerpoint/2010/main" val="256841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38" y="533400"/>
            <a:ext cx="4038562" cy="4246283"/>
          </a:xfrm>
          <a:prstGeom prst="rect">
            <a:avLst/>
          </a:prstGeom>
        </p:spPr>
      </p:pic>
      <p:sp>
        <p:nvSpPr>
          <p:cNvPr id="3" name="Rectangle 2"/>
          <p:cNvSpPr/>
          <p:nvPr/>
        </p:nvSpPr>
        <p:spPr>
          <a:xfrm>
            <a:off x="2743200" y="21491"/>
            <a:ext cx="34006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sp>
        <p:nvSpPr>
          <p:cNvPr id="5" name="TextBox 4"/>
          <p:cNvSpPr txBox="1"/>
          <p:nvPr/>
        </p:nvSpPr>
        <p:spPr>
          <a:xfrm>
            <a:off x="71437" y="4766608"/>
            <a:ext cx="8839200" cy="1938992"/>
          </a:xfrm>
          <a:prstGeom prst="rect">
            <a:avLst/>
          </a:prstGeom>
          <a:noFill/>
        </p:spPr>
        <p:txBody>
          <a:bodyPr wrap="square">
            <a:spAutoFit/>
          </a:bodyPr>
          <a:lstStyle/>
          <a:p>
            <a:r>
              <a:rPr lang="en-US" sz="1600" b="1" dirty="0">
                <a:solidFill>
                  <a:srgbClr val="002060"/>
                </a:solidFill>
                <a:latin typeface="Calibri" pitchFamily="34" charset="0"/>
              </a:rPr>
              <a:t>Three follicular cells are shown in this electron micrograph of a portion of a thyroid follicle .</a:t>
            </a:r>
          </a:p>
          <a:p>
            <a:endParaRPr lang="en-US" sz="800" b="1" dirty="0">
              <a:solidFill>
                <a:srgbClr val="002060"/>
              </a:solidFill>
              <a:latin typeface="Calibri" pitchFamily="34" charset="0"/>
            </a:endParaRPr>
          </a:p>
          <a:p>
            <a:r>
              <a:rPr lang="en-US" sz="1600" b="1" dirty="0">
                <a:solidFill>
                  <a:srgbClr val="002060"/>
                </a:solidFill>
                <a:latin typeface="Calibri" pitchFamily="34" charset="0"/>
              </a:rPr>
              <a:t>Like all epithelia, </a:t>
            </a:r>
            <a:r>
              <a:rPr lang="en-US" sz="1600" b="1" dirty="0">
                <a:solidFill>
                  <a:srgbClr val="0070C0"/>
                </a:solidFill>
                <a:latin typeface="Calibri" pitchFamily="34" charset="0"/>
              </a:rPr>
              <a:t>follicular cells </a:t>
            </a:r>
            <a:r>
              <a:rPr lang="en-US" sz="1600" b="1" dirty="0">
                <a:solidFill>
                  <a:srgbClr val="002060"/>
                </a:solidFill>
                <a:latin typeface="Calibri" pitchFamily="34" charset="0"/>
              </a:rPr>
              <a:t>sit on a basement membrane (FBL here), which separates these cells from the loose connective tissue surrounding the follicles.  The connective tissue in this and other endocrine glands is richly vascularized, as indicated by the capillary lumen (En = endothelial cell of capillary, EBL = basement membrane of endothelial cell).  Colloid is found on the apical side of the follicular cells.  To ensure separation of colloid from the connective tissue, follicular cells are apically-joined by junctional complexes (JC).</a:t>
            </a:r>
          </a:p>
        </p:txBody>
      </p:sp>
      <p:pic>
        <p:nvPicPr>
          <p:cNvPr id="2050" name="Picture 2" descr="\\ahc-webdata\com\LabManuals\MA\VLM\Lab26\SL124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 y="599693"/>
            <a:ext cx="2959610" cy="221970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34447" y="2209800"/>
            <a:ext cx="260954" cy="2286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295401" y="599693"/>
            <a:ext cx="2743237" cy="161010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95401" y="2438400"/>
            <a:ext cx="2743237" cy="234128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84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38" y="533400"/>
            <a:ext cx="4038562" cy="4246283"/>
          </a:xfrm>
          <a:prstGeom prst="rect">
            <a:avLst/>
          </a:prstGeom>
        </p:spPr>
      </p:pic>
      <p:sp>
        <p:nvSpPr>
          <p:cNvPr id="3" name="Rectangle 2"/>
          <p:cNvSpPr/>
          <p:nvPr/>
        </p:nvSpPr>
        <p:spPr>
          <a:xfrm>
            <a:off x="2743200" y="21491"/>
            <a:ext cx="34006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sp>
        <p:nvSpPr>
          <p:cNvPr id="5" name="TextBox 4"/>
          <p:cNvSpPr txBox="1"/>
          <p:nvPr/>
        </p:nvSpPr>
        <p:spPr>
          <a:xfrm>
            <a:off x="71436" y="4795897"/>
            <a:ext cx="8996363" cy="2062103"/>
          </a:xfrm>
          <a:prstGeom prst="rect">
            <a:avLst/>
          </a:prstGeom>
          <a:noFill/>
        </p:spPr>
        <p:txBody>
          <a:bodyPr wrap="square">
            <a:spAutoFit/>
          </a:bodyPr>
          <a:lstStyle/>
          <a:p>
            <a:r>
              <a:rPr lang="en-US" sz="1600" b="1" dirty="0">
                <a:solidFill>
                  <a:srgbClr val="002060"/>
                </a:solidFill>
                <a:latin typeface="Calibri" pitchFamily="34" charset="0"/>
              </a:rPr>
              <a:t>Thyroid hormone begins with the production of thyroglobulin, a glycoprotein synthesized in the </a:t>
            </a:r>
            <a:r>
              <a:rPr lang="en-US" sz="1600" b="1" dirty="0" err="1">
                <a:solidFill>
                  <a:srgbClr val="002060"/>
                </a:solidFill>
                <a:latin typeface="Calibri" pitchFamily="34" charset="0"/>
              </a:rPr>
              <a:t>rER</a:t>
            </a:r>
            <a:r>
              <a:rPr lang="en-US" sz="1600" b="1" dirty="0">
                <a:solidFill>
                  <a:srgbClr val="002060"/>
                </a:solidFill>
                <a:latin typeface="Calibri" pitchFamily="34" charset="0"/>
              </a:rPr>
              <a:t>, processed by the Golgi (G), and released into the colloid by exocytosis.  Iodide is moved from the blood into the colloid using transport proteins on the basal and apical membranes of the follicular cells. Within follicular cells, iodide is converted to iodine and then, on the microvillus (</a:t>
            </a:r>
            <a:r>
              <a:rPr lang="en-US" sz="1600" b="1" dirty="0" err="1">
                <a:solidFill>
                  <a:srgbClr val="002060"/>
                </a:solidFill>
                <a:latin typeface="Calibri" pitchFamily="34" charset="0"/>
              </a:rPr>
              <a:t>Mv</a:t>
            </a:r>
            <a:r>
              <a:rPr lang="en-US" sz="1600" b="1" dirty="0">
                <a:solidFill>
                  <a:srgbClr val="002060"/>
                </a:solidFill>
                <a:latin typeface="Calibri" pitchFamily="34" charset="0"/>
              </a:rPr>
              <a:t>) membrane, iodine is </a:t>
            </a:r>
            <a:r>
              <a:rPr lang="en-US" sz="1600" b="1" dirty="0" err="1">
                <a:solidFill>
                  <a:srgbClr val="002060"/>
                </a:solidFill>
                <a:latin typeface="Calibri" pitchFamily="34" charset="0"/>
              </a:rPr>
              <a:t>enzymatically</a:t>
            </a:r>
            <a:r>
              <a:rPr lang="en-US" sz="1600" b="1" dirty="0">
                <a:solidFill>
                  <a:srgbClr val="002060"/>
                </a:solidFill>
                <a:latin typeface="Calibri" pitchFamily="34" charset="0"/>
              </a:rPr>
              <a:t> added to tyrosine residues of </a:t>
            </a:r>
            <a:r>
              <a:rPr lang="en-US" sz="1600" b="1" dirty="0" err="1">
                <a:solidFill>
                  <a:srgbClr val="002060"/>
                </a:solidFill>
                <a:latin typeface="Calibri" pitchFamily="34" charset="0"/>
              </a:rPr>
              <a:t>thyroglobulin</a:t>
            </a:r>
            <a:r>
              <a:rPr lang="en-US" sz="1600" b="1" dirty="0">
                <a:solidFill>
                  <a:srgbClr val="002060"/>
                </a:solidFill>
                <a:latin typeface="Calibri" pitchFamily="34" charset="0"/>
              </a:rPr>
              <a:t>.  Upon stimulation by thyroid stimulating hormone (TSH), thyroglobulin is brought back into the cell by </a:t>
            </a:r>
            <a:r>
              <a:rPr lang="en-US" sz="1600" b="1" dirty="0" err="1">
                <a:solidFill>
                  <a:srgbClr val="002060"/>
                </a:solidFill>
                <a:latin typeface="Calibri" pitchFamily="34" charset="0"/>
              </a:rPr>
              <a:t>endocytosis</a:t>
            </a:r>
            <a:r>
              <a:rPr lang="en-US" sz="1600" b="1" dirty="0">
                <a:solidFill>
                  <a:srgbClr val="002060"/>
                </a:solidFill>
                <a:latin typeface="Calibri" pitchFamily="34" charset="0"/>
              </a:rPr>
              <a:t>.  </a:t>
            </a:r>
            <a:r>
              <a:rPr lang="en-US" sz="1600" b="1" dirty="0" err="1">
                <a:solidFill>
                  <a:srgbClr val="002060"/>
                </a:solidFill>
                <a:latin typeface="Calibri" pitchFamily="34" charset="0"/>
              </a:rPr>
              <a:t>Endocytic</a:t>
            </a:r>
            <a:r>
              <a:rPr lang="en-US" sz="1600" b="1" dirty="0">
                <a:solidFill>
                  <a:srgbClr val="002060"/>
                </a:solidFill>
                <a:latin typeface="Calibri" pitchFamily="34" charset="0"/>
              </a:rPr>
              <a:t> vesicles fuse with lysosomes (L), creating colloidal </a:t>
            </a:r>
            <a:r>
              <a:rPr lang="en-US" sz="1600" b="1" dirty="0" err="1">
                <a:solidFill>
                  <a:srgbClr val="002060"/>
                </a:solidFill>
                <a:latin typeface="Calibri" pitchFamily="34" charset="0"/>
              </a:rPr>
              <a:t>resorption</a:t>
            </a:r>
            <a:r>
              <a:rPr lang="en-US" sz="1600" b="1" dirty="0">
                <a:solidFill>
                  <a:srgbClr val="002060"/>
                </a:solidFill>
                <a:latin typeface="Calibri" pitchFamily="34" charset="0"/>
              </a:rPr>
              <a:t> droplets (CRD).  Here, thyroglobulin is degraded, and the resulting iodinated </a:t>
            </a:r>
            <a:r>
              <a:rPr lang="en-US" sz="1600" b="1" dirty="0" err="1">
                <a:solidFill>
                  <a:srgbClr val="002060"/>
                </a:solidFill>
                <a:latin typeface="Calibri" pitchFamily="34" charset="0"/>
              </a:rPr>
              <a:t>tyrosines</a:t>
            </a:r>
            <a:r>
              <a:rPr lang="en-US" sz="1600" b="1" dirty="0">
                <a:solidFill>
                  <a:srgbClr val="002060"/>
                </a:solidFill>
                <a:latin typeface="Calibri" pitchFamily="34" charset="0"/>
              </a:rPr>
              <a:t> are released as thyroid hormones T</a:t>
            </a:r>
            <a:r>
              <a:rPr lang="en-US" sz="1600" b="1" baseline="-25000" dirty="0">
                <a:solidFill>
                  <a:srgbClr val="002060"/>
                </a:solidFill>
                <a:latin typeface="Calibri" pitchFamily="34" charset="0"/>
              </a:rPr>
              <a:t>3</a:t>
            </a:r>
            <a:r>
              <a:rPr lang="en-US" sz="1600" b="1" dirty="0">
                <a:solidFill>
                  <a:srgbClr val="002060"/>
                </a:solidFill>
                <a:latin typeface="Calibri" pitchFamily="34" charset="0"/>
              </a:rPr>
              <a:t> and T</a:t>
            </a:r>
            <a:r>
              <a:rPr lang="en-US" sz="1600" b="1" baseline="-25000" dirty="0">
                <a:solidFill>
                  <a:srgbClr val="002060"/>
                </a:solidFill>
                <a:latin typeface="Calibri" pitchFamily="34" charset="0"/>
              </a:rPr>
              <a:t>4 </a:t>
            </a:r>
            <a:r>
              <a:rPr lang="en-US" sz="1600" b="1" dirty="0">
                <a:solidFill>
                  <a:srgbClr val="002060"/>
                </a:solidFill>
                <a:latin typeface="Calibri" pitchFamily="34" charset="0"/>
              </a:rPr>
              <a:t>into the bloodstream.</a:t>
            </a:r>
          </a:p>
        </p:txBody>
      </p:sp>
      <p:pic>
        <p:nvPicPr>
          <p:cNvPr id="2050" name="Picture 2" descr="\\ahc-webdata\com\LabManuals\MA\VLM\Lab26\SL124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 y="599693"/>
            <a:ext cx="2959610" cy="221970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34447" y="2209800"/>
            <a:ext cx="260954" cy="2286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295401" y="599693"/>
            <a:ext cx="2743237" cy="161010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95401" y="2438400"/>
            <a:ext cx="2743237" cy="234128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78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21491"/>
            <a:ext cx="34006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THYROID GLAND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44476"/>
            <a:ext cx="7239000" cy="5549509"/>
          </a:xfrm>
          <a:prstGeom prst="rect">
            <a:avLst/>
          </a:prstGeom>
        </p:spPr>
      </p:pic>
      <p:sp>
        <p:nvSpPr>
          <p:cNvPr id="11" name="TextBox 10"/>
          <p:cNvSpPr txBox="1"/>
          <p:nvPr/>
        </p:nvSpPr>
        <p:spPr>
          <a:xfrm>
            <a:off x="71437" y="667822"/>
            <a:ext cx="8839200" cy="338554"/>
          </a:xfrm>
          <a:prstGeom prst="rect">
            <a:avLst/>
          </a:prstGeom>
          <a:noFill/>
        </p:spPr>
        <p:txBody>
          <a:bodyPr wrap="square">
            <a:spAutoFit/>
          </a:bodyPr>
          <a:lstStyle/>
          <a:p>
            <a:r>
              <a:rPr lang="en-US" sz="1600" b="1" dirty="0">
                <a:solidFill>
                  <a:srgbClr val="002060"/>
                </a:solidFill>
                <a:latin typeface="Calibri" pitchFamily="34" charset="0"/>
              </a:rPr>
              <a:t>This is from your textbook and may be helpful….</a:t>
            </a:r>
          </a:p>
        </p:txBody>
      </p:sp>
    </p:spTree>
    <p:extLst>
      <p:ext uri="{BB962C8B-B14F-4D97-AF65-F5344CB8AC3E}">
        <p14:creationId xmlns:p14="http://schemas.microsoft.com/office/powerpoint/2010/main" val="2985811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D625EF7150994BAEE6F47CC5DFA79D" ma:contentTypeVersion="20" ma:contentTypeDescription="Create a new document." ma:contentTypeScope="" ma:versionID="f946fbbdceb56b54ec3a2c0b338aba82">
  <xsd:schema xmlns:xsd="http://www.w3.org/2001/XMLSchema" xmlns:xs="http://www.w3.org/2001/XMLSchema" xmlns:p="http://schemas.microsoft.com/office/2006/metadata/properties" xmlns:ns1="http://schemas.microsoft.com/sharepoint/v3" xmlns:ns3="cb517ac6-0cf8-476c-ace5-57b12399f792" xmlns:ns4="204e6ed7-acca-4ba0-b817-eccb36e9cfea" targetNamespace="http://schemas.microsoft.com/office/2006/metadata/properties" ma:root="true" ma:fieldsID="c47cda896754626f9d937bac17809fdc" ns1:_="" ns3:_="" ns4:_="">
    <xsd:import namespace="http://schemas.microsoft.com/sharepoint/v3"/>
    <xsd:import namespace="cb517ac6-0cf8-476c-ace5-57b12399f792"/>
    <xsd:import namespace="204e6ed7-acca-4ba0-b817-eccb36e9cf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17ac6-0cf8-476c-ace5-57b12399f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igrationWizId" ma:index="15" nillable="true" ma:displayName="MigrationWizId" ma:internalName="MigrationWizId">
      <xsd:simpleType>
        <xsd:restriction base="dms:Text"/>
      </xsd:simpleType>
    </xsd:element>
    <xsd:element name="MigrationWizIdPermissions" ma:index="16" nillable="true" ma:displayName="MigrationWizIdPermissions" ma:internalName="MigrationWizIdPermissions">
      <xsd:simpleType>
        <xsd:restriction base="dms:Text"/>
      </xsd:simpleType>
    </xsd:element>
    <xsd:element name="MigrationWizIdPermissionLevels" ma:index="17" nillable="true" ma:displayName="MigrationWizIdPermissionLevels" ma:internalName="MigrationWizIdPermissionLevels">
      <xsd:simpleType>
        <xsd:restriction base="dms:Text"/>
      </xsd:simpleType>
    </xsd:element>
    <xsd:element name="MigrationWizIdDocumentLibraryPermissions" ma:index="18" nillable="true" ma:displayName="MigrationWizIdDocumentLibraryPermissions" ma:internalName="MigrationWizIdDocumentLibraryPermissions">
      <xsd:simpleType>
        <xsd:restriction base="dms:Text"/>
      </xsd:simpleType>
    </xsd:element>
    <xsd:element name="MigrationWizIdSecurityGroups" ma:index="19" nillable="true" ma:displayName="MigrationWizIdSecurityGroups" ma:internalName="MigrationWizIdSecurityGroups">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e6ed7-acca-4ba0-b817-eccb36e9cfe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 xmlns="cb517ac6-0cf8-476c-ace5-57b12399f792" xsi:nil="true"/>
    <MigrationWizIdPermissions xmlns="cb517ac6-0cf8-476c-ace5-57b12399f792" xsi:nil="true"/>
    <MigrationWizIdPermissionLevels xmlns="cb517ac6-0cf8-476c-ace5-57b12399f792" xsi:nil="true"/>
    <_ip_UnifiedCompliancePolicyProperties xmlns="http://schemas.microsoft.com/sharepoint/v3" xsi:nil="true"/>
    <MigrationWizIdDocumentLibraryPermissions xmlns="cb517ac6-0cf8-476c-ace5-57b12399f792" xsi:nil="true"/>
    <MigrationWizIdSecurityGroups xmlns="cb517ac6-0cf8-476c-ace5-57b12399f792" xsi:nil="true"/>
  </documentManagement>
</p:properties>
</file>

<file path=customXml/itemProps1.xml><?xml version="1.0" encoding="utf-8"?>
<ds:datastoreItem xmlns:ds="http://schemas.openxmlformats.org/officeDocument/2006/customXml" ds:itemID="{EACED62D-1C45-4BE7-962A-35BD752B6DB8}">
  <ds:schemaRefs>
    <ds:schemaRef ds:uri="http://schemas.microsoft.com/sharepoint/v3/contenttype/forms"/>
  </ds:schemaRefs>
</ds:datastoreItem>
</file>

<file path=customXml/itemProps2.xml><?xml version="1.0" encoding="utf-8"?>
<ds:datastoreItem xmlns:ds="http://schemas.openxmlformats.org/officeDocument/2006/customXml" ds:itemID="{05CA41E2-4B7E-4E2E-845D-3DC43B55E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517ac6-0cf8-476c-ace5-57b12399f792"/>
    <ds:schemaRef ds:uri="204e6ed7-acca-4ba0-b817-eccb36e9c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A2F0AC-693F-4DE8-949A-942035AC7A4A}">
  <ds:schemaRefs>
    <ds:schemaRef ds:uri="http://schemas.microsoft.com/office/2006/metadata/properties"/>
    <ds:schemaRef ds:uri="http://schemas.microsoft.com/office/infopath/2007/PartnerControls"/>
    <ds:schemaRef ds:uri="http://schemas.microsoft.com/sharepoint/v3"/>
    <ds:schemaRef ds:uri="cb517ac6-0cf8-476c-ace5-57b12399f792"/>
  </ds:schemaRefs>
</ds:datastoreItem>
</file>

<file path=docProps/app.xml><?xml version="1.0" encoding="utf-8"?>
<Properties xmlns="http://schemas.openxmlformats.org/officeDocument/2006/extended-properties" xmlns:vt="http://schemas.openxmlformats.org/officeDocument/2006/docPropsVTypes">
  <TotalTime>4805</TotalTime>
  <Words>1296</Words>
  <Application>Microsoft Office PowerPoint</Application>
  <PresentationFormat>On-screen Show (4:3)</PresentationFormat>
  <Paragraphs>108</Paragraphs>
  <Slides>23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Calibri</vt:lpstr>
      <vt:lpstr>Chiller</vt:lpstr>
      <vt:lpstr>Georgia</vt:lpstr>
      <vt:lpstr>Helvetica</vt:lpstr>
      <vt:lpstr>Script MT Bold</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Fields, Jermaine (fieldsj4)</cp:lastModifiedBy>
  <cp:revision>253</cp:revision>
  <dcterms:created xsi:type="dcterms:W3CDTF">2011-12-19T18:33:12Z</dcterms:created>
  <dcterms:modified xsi:type="dcterms:W3CDTF">2020-07-31T22:24:59Z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0x010100D9D625EF7150994BAEE6F47CC5DFA79D</vt:lpwstr>
  </property>
</Properties>
</file>