
<file path=[Content_Types].xml><?xml version="1.0" encoding="utf-8"?>
<Types xmlns="http://schemas.openxmlformats.org/package/2006/content-types">
  <Default Extension="gif" ContentType="image/gif"/>
  <Default Extension="jpeg" ContentType="image/jpeg"/>
  <Default Extension="jpg" ContentType="image/jpe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handoutMasterIdLst>
    <p:handoutMasterId r:id="rId86"/>
  </p:handoutMasterIdLst>
  <p:sldIdLst>
    <p:sldId id="333" r:id="rId2"/>
    <p:sldId id="332" r:id="rId3"/>
    <p:sldId id="450" r:id="rId4"/>
    <p:sldId id="391" r:id="rId5"/>
    <p:sldId id="449" r:id="rId6"/>
    <p:sldId id="455" r:id="rId7"/>
    <p:sldId id="457" r:id="rId8"/>
    <p:sldId id="456" r:id="rId9"/>
    <p:sldId id="458" r:id="rId10"/>
    <p:sldId id="459" r:id="rId11"/>
    <p:sldId id="460" r:id="rId12"/>
    <p:sldId id="461" r:id="rId13"/>
    <p:sldId id="462" r:id="rId14"/>
    <p:sldId id="463" r:id="rId15"/>
    <p:sldId id="464" r:id="rId16"/>
    <p:sldId id="466" r:id="rId17"/>
    <p:sldId id="465" r:id="rId18"/>
    <p:sldId id="467" r:id="rId19"/>
    <p:sldId id="468" r:id="rId20"/>
    <p:sldId id="469" r:id="rId21"/>
    <p:sldId id="470" r:id="rId22"/>
    <p:sldId id="473" r:id="rId23"/>
    <p:sldId id="471" r:id="rId24"/>
    <p:sldId id="474" r:id="rId25"/>
    <p:sldId id="472" r:id="rId26"/>
    <p:sldId id="477" r:id="rId27"/>
    <p:sldId id="485" r:id="rId28"/>
    <p:sldId id="535" r:id="rId29"/>
    <p:sldId id="536" r:id="rId30"/>
    <p:sldId id="530" r:id="rId31"/>
    <p:sldId id="533" r:id="rId32"/>
    <p:sldId id="534" r:id="rId33"/>
    <p:sldId id="532" r:id="rId34"/>
    <p:sldId id="531" r:id="rId35"/>
    <p:sldId id="478" r:id="rId36"/>
    <p:sldId id="481" r:id="rId37"/>
    <p:sldId id="484" r:id="rId38"/>
    <p:sldId id="479" r:id="rId39"/>
    <p:sldId id="480" r:id="rId40"/>
    <p:sldId id="483" r:id="rId41"/>
    <p:sldId id="482" r:id="rId42"/>
    <p:sldId id="486" r:id="rId43"/>
    <p:sldId id="488" r:id="rId44"/>
    <p:sldId id="487" r:id="rId45"/>
    <p:sldId id="489" r:id="rId46"/>
    <p:sldId id="490" r:id="rId47"/>
    <p:sldId id="491" r:id="rId48"/>
    <p:sldId id="492" r:id="rId49"/>
    <p:sldId id="493" r:id="rId50"/>
    <p:sldId id="494" r:id="rId51"/>
    <p:sldId id="495" r:id="rId52"/>
    <p:sldId id="496" r:id="rId53"/>
    <p:sldId id="497" r:id="rId54"/>
    <p:sldId id="498" r:id="rId55"/>
    <p:sldId id="410" r:id="rId56"/>
    <p:sldId id="541" r:id="rId57"/>
    <p:sldId id="521" r:id="rId58"/>
    <p:sldId id="543" r:id="rId59"/>
    <p:sldId id="526" r:id="rId60"/>
    <p:sldId id="539" r:id="rId61"/>
    <p:sldId id="529" r:id="rId62"/>
    <p:sldId id="510" r:id="rId63"/>
    <p:sldId id="509" r:id="rId64"/>
    <p:sldId id="500" r:id="rId65"/>
    <p:sldId id="519" r:id="rId66"/>
    <p:sldId id="527" r:id="rId67"/>
    <p:sldId id="537" r:id="rId68"/>
    <p:sldId id="545" r:id="rId69"/>
    <p:sldId id="525" r:id="rId70"/>
    <p:sldId id="522" r:id="rId71"/>
    <p:sldId id="476" r:id="rId72"/>
    <p:sldId id="523" r:id="rId73"/>
    <p:sldId id="516" r:id="rId74"/>
    <p:sldId id="538" r:id="rId75"/>
    <p:sldId id="513" r:id="rId76"/>
    <p:sldId id="499" r:id="rId77"/>
    <p:sldId id="542" r:id="rId78"/>
    <p:sldId id="544" r:id="rId79"/>
    <p:sldId id="511" r:id="rId80"/>
    <p:sldId id="514" r:id="rId81"/>
    <p:sldId id="540" r:id="rId82"/>
    <p:sldId id="515" r:id="rId83"/>
    <p:sldId id="507" r:id="rId84"/>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ak"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46C0A"/>
    <a:srgbClr val="996600"/>
    <a:srgbClr val="BA52AB"/>
    <a:srgbClr val="82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31" autoAdjust="0"/>
    <p:restoredTop sz="96405" autoAdjust="0"/>
  </p:normalViewPr>
  <p:slideViewPr>
    <p:cSldViewPr>
      <p:cViewPr varScale="1">
        <p:scale>
          <a:sx n="111" d="100"/>
          <a:sy n="111" d="100"/>
        </p:scale>
        <p:origin x="1938" y="108"/>
      </p:cViewPr>
      <p:guideLst>
        <p:guide orient="horz" pos="2160"/>
        <p:guide pos="2880"/>
      </p:guideLst>
    </p:cSldViewPr>
  </p:slideViewPr>
  <p:outlineViewPr>
    <p:cViewPr>
      <p:scale>
        <a:sx n="100" d="100"/>
        <a:sy n="100" d="100"/>
      </p:scale>
      <p:origin x="564" y="7134"/>
    </p:cViewPr>
  </p:outlineViewPr>
  <p:notesTextViewPr>
    <p:cViewPr>
      <p:scale>
        <a:sx n="100" d="100"/>
        <a:sy n="100" d="100"/>
      </p:scale>
      <p:origin x="0" y="0"/>
    </p:cViewPr>
  </p:notesTextViewPr>
  <p:sorterViewPr>
    <p:cViewPr varScale="1">
      <p:scale>
        <a:sx n="100" d="100"/>
        <a:sy n="100" d="100"/>
      </p:scale>
      <p:origin x="0" y="5616"/>
    </p:cViewPr>
  </p:sorterViewPr>
  <p:notesViewPr>
    <p:cSldViewPr>
      <p:cViewPr varScale="1">
        <p:scale>
          <a:sx n="78" d="100"/>
          <a:sy n="78" d="100"/>
        </p:scale>
        <p:origin x="-1986"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smtClean="0">
                <a:latin typeface="+mn-lt"/>
              </a:defRPr>
            </a:lvl1pPr>
          </a:lstStyle>
          <a:p>
            <a:pPr>
              <a:defRPr/>
            </a:pPr>
            <a:fld id="{17EAD9D1-4FB8-41D4-A3A9-B2148DFF0436}" type="datetimeFigureOut">
              <a:rPr lang="en-US"/>
              <a:pPr>
                <a:defRPr/>
              </a:pPr>
              <a:t>7/31/2020</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smtClean="0">
                <a:latin typeface="+mn-lt"/>
              </a:defRPr>
            </a:lvl1pPr>
          </a:lstStyle>
          <a:p>
            <a:pPr>
              <a:defRPr/>
            </a:pPr>
            <a:fld id="{B4E5C313-DADB-433D-A23C-995F06E434E9}" type="slidenum">
              <a:rPr lang="en-US"/>
              <a:pPr>
                <a:defRPr/>
              </a:pPr>
              <a:t>‹#›</a:t>
            </a:fld>
            <a:endParaRPr lang="en-US"/>
          </a:p>
        </p:txBody>
      </p:sp>
    </p:spTree>
    <p:extLst>
      <p:ext uri="{BB962C8B-B14F-4D97-AF65-F5344CB8AC3E}">
        <p14:creationId xmlns:p14="http://schemas.microsoft.com/office/powerpoint/2010/main" val="22421551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dirty="0">
                <a:latin typeface="+mn-lt"/>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smtClean="0">
                <a:latin typeface="+mn-lt"/>
              </a:defRPr>
            </a:lvl1pPr>
          </a:lstStyle>
          <a:p>
            <a:pPr>
              <a:defRPr/>
            </a:pPr>
            <a:fld id="{5917FDF3-1C3C-431E-9896-CE79F6FDEFF0}" type="datetimeFigureOut">
              <a:rPr lang="en-US"/>
              <a:pPr>
                <a:defRPr/>
              </a:pPr>
              <a:t>7/31/2020</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dirty="0">
                <a:latin typeface="+mn-lt"/>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smtClean="0">
                <a:latin typeface="+mn-lt"/>
              </a:defRPr>
            </a:lvl1pPr>
          </a:lstStyle>
          <a:p>
            <a:pPr>
              <a:defRPr/>
            </a:pPr>
            <a:fld id="{8A5CD272-1E90-49EA-9C4C-1788DE7B4D8A}" type="slidenum">
              <a:rPr lang="en-US"/>
              <a:pPr>
                <a:defRPr/>
              </a:pPr>
              <a:t>‹#›</a:t>
            </a:fld>
            <a:endParaRPr lang="en-US" dirty="0"/>
          </a:p>
        </p:txBody>
      </p:sp>
    </p:spTree>
    <p:extLst>
      <p:ext uri="{BB962C8B-B14F-4D97-AF65-F5344CB8AC3E}">
        <p14:creationId xmlns:p14="http://schemas.microsoft.com/office/powerpoint/2010/main" val="397620536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noFill/>
          <a:ln>
            <a:solidFill>
              <a:srgbClr val="000000"/>
            </a:solidFill>
            <a:miter lim="800000"/>
            <a:headEnd/>
            <a:tailEnd/>
          </a:ln>
        </p:spPr>
      </p:sp>
      <p:sp>
        <p:nvSpPr>
          <p:cNvPr id="109571"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p:spPr>
      </p:sp>
      <p:sp>
        <p:nvSpPr>
          <p:cNvPr id="110595"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p:spPr>
      </p:sp>
      <p:sp>
        <p:nvSpPr>
          <p:cNvPr id="110595"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5CD272-1E90-49EA-9C4C-1788DE7B4D8A}" type="slidenum">
              <a:rPr lang="en-US" smtClean="0"/>
              <a:pPr>
                <a:defRPr/>
              </a:pPr>
              <a:t>35</a:t>
            </a:fld>
            <a:endParaRPr lang="en-US" dirty="0"/>
          </a:p>
        </p:txBody>
      </p:sp>
    </p:spTree>
    <p:extLst>
      <p:ext uri="{BB962C8B-B14F-4D97-AF65-F5344CB8AC3E}">
        <p14:creationId xmlns:p14="http://schemas.microsoft.com/office/powerpoint/2010/main" val="3700545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BBCC953-B18E-487F-B8E5-F99FC9BB272C}" type="datetimeFigureOut">
              <a:rPr lang="en-US"/>
              <a:pPr>
                <a:defRPr/>
              </a:pPr>
              <a:t>7/31/2020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48821E-D9D4-411B-9C71-EC5706284080}"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BD12162-BED4-419F-8736-A179AA9BF9D3}" type="datetimeFigureOut">
              <a:rPr lang="en-US"/>
              <a:pPr>
                <a:defRPr/>
              </a:pPr>
              <a:t>7/31/2020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62E9E56-A4AD-4B48-9EB3-0D6FB0BE649C}"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92194-513E-429F-85AB-AB4A88A015A5}" type="datetimeFigureOut">
              <a:rPr lang="en-US"/>
              <a:pPr>
                <a:defRPr/>
              </a:pPr>
              <a:t>7/31/2020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CB1C63A-66C9-4F80-91A7-AF414B0C7658}"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E44D69F-B2DE-4D0C-9987-DD51A3DC6294}" type="datetimeFigureOut">
              <a:rPr lang="en-US"/>
              <a:pPr>
                <a:defRPr/>
              </a:pPr>
              <a:t>7/31/2020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422B0A0-6A73-48CF-BBDC-12985FFE3C57}"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871FB7F-7B40-475B-A494-D788614262B7}" type="datetimeFigureOut">
              <a:rPr lang="en-US"/>
              <a:pPr>
                <a:defRPr/>
              </a:pPr>
              <a:t>7/31/2020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93BA3B-32D2-4E59-9E77-E1777A0E8A3E}"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52B4447-A77F-4BF2-AB36-50FDC742192B}" type="datetimeFigureOut">
              <a:rPr lang="en-US"/>
              <a:pPr>
                <a:defRPr/>
              </a:pPr>
              <a:t>7/31/2020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5DA9153-F8D3-4772-B947-F8933B317483}"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DE8953B-FA54-413F-895C-BA5BAE469B7F}" type="datetimeFigureOut">
              <a:rPr lang="en-US"/>
              <a:pPr>
                <a:defRPr/>
              </a:pPr>
              <a:t>7/31/2020</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E410873-5E3A-4A41-BEA1-3B8B69954779}"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C0A741C-9C32-40EB-9736-502530EE8BCA}" type="datetimeFigureOut">
              <a:rPr lang="en-US"/>
              <a:pPr>
                <a:defRPr/>
              </a:pPr>
              <a:t>7/31/2020</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0B4D3A9-B08A-441A-A667-AB44C7449DA2}"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9F8D98A-4848-45EA-B15B-D228D8844EA0}" type="datetimeFigureOut">
              <a:rPr lang="en-US"/>
              <a:pPr>
                <a:defRPr/>
              </a:pPr>
              <a:t>7/31/2020</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5EAE663-191C-46BB-A9EE-EACF656CF004}"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81F8FE4-74A1-41B5-85DF-CB58BB787B0D}" type="datetimeFigureOut">
              <a:rPr lang="en-US"/>
              <a:pPr>
                <a:defRPr/>
              </a:pPr>
              <a:t>7/31/2020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B5FEF7E-9B18-498C-96F6-41E8EC4BA32A}"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343D7C3-6180-45E5-A503-918204DD92D4}" type="datetimeFigureOut">
              <a:rPr lang="en-US"/>
              <a:pPr>
                <a:defRPr/>
              </a:pPr>
              <a:t>7/31/2020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01FD454-F596-4790-BDD2-F816C3595ED6}"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D6202D1B-5426-444E-8207-E3A071FA0CB8}" type="datetimeFigureOut">
              <a:rPr lang="en-US"/>
              <a:pPr>
                <a:defRPr/>
              </a:pPr>
              <a:t>7/31/2020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14613888-89A0-4720-9940-988109F0B20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travelblog.org/Photos/964948"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jpg"/><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3" Type="http://schemas.openxmlformats.org/officeDocument/2006/relationships/hyperlink" Target="http://med2.uc.edu/labmanuals/ma/virtuallabs/testis/testisoverviewSL156_xvid.mp4.mp4"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med2.uc.edu/labmanuals/ma/virtuallabs/testis/testisoverviewSL55_xvid.mp4.mp4" TargetMode="External"/><Relationship Id="rId5" Type="http://schemas.openxmlformats.org/officeDocument/2006/relationships/hyperlink" Target="http://webslideserver.uc.edu:82/@199/view.apml?u=guest2&amp;p=guest" TargetMode="External"/><Relationship Id="rId4" Type="http://schemas.openxmlformats.org/officeDocument/2006/relationships/hyperlink" Target="http://webslideserver.uc.edu:82/@111/view.apml?u=guest2&amp;p=gues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med2.uc.edu/labmanuals/ma/virtuallabs/testis/SertoliSL156_xvid.mp4.mp4"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med2.uc.edu/labmanuals/ma/virtuallabs/testis/SertoliSL55_xvid.mp4.mp4" TargetMode="External"/><Relationship Id="rId5" Type="http://schemas.openxmlformats.org/officeDocument/2006/relationships/hyperlink" Target="http://webslideserver.uc.edu:82/@111/view.apml?u=guest2&amp;p=guest" TargetMode="External"/><Relationship Id="rId4" Type="http://schemas.openxmlformats.org/officeDocument/2006/relationships/hyperlink" Target="http://webslideserver.uc.edu:82/@199/view.apml?u=guest2&amp;p=guest"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med2.uc.edu/labmanuals/ma/virtuallabs/testis/developingspermatozoaSL156_xvid.mp4.mp4"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med2.uc.edu/labmanuals/ma/virtuallabs/testis/developingspermatozoaSL55_xvid.mp4.mp4" TargetMode="External"/><Relationship Id="rId5" Type="http://schemas.openxmlformats.org/officeDocument/2006/relationships/hyperlink" Target="http://webslideserver.uc.edu:82/@111/view.apml?u=guest2&amp;p=guest" TargetMode="External"/><Relationship Id="rId4" Type="http://schemas.openxmlformats.org/officeDocument/2006/relationships/hyperlink" Target="http://webslideserver.uc.edu:82/@199/view.apml?u=guest2&amp;p=guest"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med2.uc.edu/labmanuals/ma/virtuallabs/testis/myoidLeydigSL156_xvid.mp4.mp4"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med2.uc.edu/labmanuals/ma/virtuallabs/testis/myoidLeydigSL55_xvid.mp4.mp4" TargetMode="External"/><Relationship Id="rId5" Type="http://schemas.openxmlformats.org/officeDocument/2006/relationships/hyperlink" Target="http://webslideserver.uc.edu:82/@111/view.apml?u=guest2&amp;p=guest" TargetMode="External"/><Relationship Id="rId4" Type="http://schemas.openxmlformats.org/officeDocument/2006/relationships/hyperlink" Target="http://webslideserver.uc.edu:82/@199/view.apml?u=guest2&amp;p=guest"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webslideserver.uc.edu:82/@111/view.apml?u=guest2&amp;p=guest"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hyperlink" Target="http://med2.uc.edu/labmanuals/ma/virtuallabs/testis/reteSL55_xvid.mp4.mp4"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webslideserver.uc.edu:82/@199/view.apml?u=guest2&amp;p=guest"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hyperlink" Target="http://med2.uc.edu/labmanuals/ma/virtuallabs/testis/efferentepididymisSL156_xvid.mp4.mp4" TargetMode="External"/><Relationship Id="rId4" Type="http://schemas.openxmlformats.org/officeDocument/2006/relationships/hyperlink" Target="http://webslideserver.uc.edu:82/@111/view.apml?u=guest2&amp;p=guest"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webslideserver.uc.edu:82/@100/view.apml?u=guest2&amp;p=guest"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med2.uc.edu/labmanuals/ma/virtuallabs/testis/vasdeferensSL159_xvid.mp4.mp4" TargetMode="External"/><Relationship Id="rId5" Type="http://schemas.openxmlformats.org/officeDocument/2006/relationships/hyperlink" Target="http://med2.uc.edu/labmanuals/ma/virtuallabs/testis/vasdeferensSL47_xvid.mp4.mp4" TargetMode="External"/><Relationship Id="rId4" Type="http://schemas.openxmlformats.org/officeDocument/2006/relationships/hyperlink" Target="http://webslideserver.uc.edu:82/@241/view.apml?u=guest2&amp;p=guest"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0" y="1219200"/>
            <a:ext cx="5943600" cy="1323439"/>
          </a:xfrm>
          <a:prstGeom prst="rect">
            <a:avLst/>
          </a:prstGeom>
          <a:noFill/>
        </p:spPr>
        <p:txBody>
          <a:bodyPr>
            <a:spAutoFit/>
          </a:bodyPr>
          <a:lstStyle/>
          <a:p>
            <a:pPr algn="ctr" fontAlgn="auto">
              <a:spcBef>
                <a:spcPts val="0"/>
              </a:spcBef>
              <a:spcAft>
                <a:spcPts val="0"/>
              </a:spcAft>
              <a:defRPr/>
            </a:pPr>
            <a:r>
              <a:rPr lang="en-US" sz="4000" dirty="0">
                <a:solidFill>
                  <a:schemeClr val="accent6">
                    <a:lumMod val="50000"/>
                  </a:schemeClr>
                </a:solidFill>
                <a:latin typeface="+mn-lt"/>
              </a:rPr>
              <a:t>Testis and Genital Ducts</a:t>
            </a:r>
          </a:p>
          <a:p>
            <a:pPr algn="ctr" fontAlgn="auto">
              <a:spcBef>
                <a:spcPts val="0"/>
              </a:spcBef>
              <a:spcAft>
                <a:spcPts val="0"/>
              </a:spcAft>
              <a:defRPr/>
            </a:pPr>
            <a:r>
              <a:rPr lang="en-US" sz="4000" dirty="0">
                <a:solidFill>
                  <a:srgbClr val="36174D"/>
                </a:solidFill>
                <a:latin typeface="Chiller" pitchFamily="82" charset="0"/>
              </a:rPr>
              <a:t>Digital Laboratory</a:t>
            </a:r>
          </a:p>
        </p:txBody>
      </p:sp>
      <p:sp>
        <p:nvSpPr>
          <p:cNvPr id="15362" name="TextBox 2"/>
          <p:cNvSpPr txBox="1">
            <a:spLocks noChangeArrowheads="1"/>
          </p:cNvSpPr>
          <p:nvPr/>
        </p:nvSpPr>
        <p:spPr bwMode="auto">
          <a:xfrm>
            <a:off x="152400" y="3429000"/>
            <a:ext cx="8839200" cy="461963"/>
          </a:xfrm>
          <a:prstGeom prst="rect">
            <a:avLst/>
          </a:prstGeom>
          <a:noFill/>
          <a:ln w="9525">
            <a:noFill/>
            <a:miter lim="800000"/>
            <a:headEnd/>
            <a:tailEnd/>
          </a:ln>
        </p:spPr>
        <p:txBody>
          <a:bodyPr>
            <a:spAutoFit/>
          </a:bodyPr>
          <a:lstStyle/>
          <a:p>
            <a:r>
              <a:rPr lang="en-US" sz="2400" b="1" dirty="0">
                <a:solidFill>
                  <a:srgbClr val="7030A0"/>
                </a:solidFill>
                <a:latin typeface="Bradley Hand ITC" pitchFamily="66" charset="0"/>
              </a:rPr>
              <a:t>It’s best to view this in </a:t>
            </a:r>
            <a:r>
              <a:rPr lang="en-US" sz="2400" b="1" i="1" dirty="0">
                <a:solidFill>
                  <a:srgbClr val="7030A0"/>
                </a:solidFill>
                <a:latin typeface="Bradley Hand ITC" pitchFamily="66" charset="0"/>
              </a:rPr>
              <a:t>Slide Show </a:t>
            </a:r>
            <a:r>
              <a:rPr lang="en-US" sz="2400" b="1" dirty="0">
                <a:solidFill>
                  <a:srgbClr val="7030A0"/>
                </a:solidFill>
                <a:latin typeface="Bradley Hand ITC" pitchFamily="66" charset="0"/>
              </a:rPr>
              <a:t>mode, especially for the quizzes.</a:t>
            </a:r>
          </a:p>
        </p:txBody>
      </p:sp>
      <p:sp>
        <p:nvSpPr>
          <p:cNvPr id="2" name="TextBox 1"/>
          <p:cNvSpPr txBox="1"/>
          <p:nvPr/>
        </p:nvSpPr>
        <p:spPr>
          <a:xfrm>
            <a:off x="304800" y="4800600"/>
            <a:ext cx="5638800" cy="954107"/>
          </a:xfrm>
          <a:prstGeom prst="rect">
            <a:avLst/>
          </a:prstGeom>
          <a:noFill/>
        </p:spPr>
        <p:txBody>
          <a:bodyPr wrap="square" rtlCol="0">
            <a:spAutoFit/>
          </a:bodyPr>
          <a:lstStyle/>
          <a:p>
            <a:r>
              <a:rPr lang="en-US" sz="2800" b="1" dirty="0">
                <a:solidFill>
                  <a:schemeClr val="accent3">
                    <a:lumMod val="50000"/>
                  </a:schemeClr>
                </a:solidFill>
                <a:latin typeface="Bradley Hand ITC" pitchFamily="66" charset="0"/>
              </a:rPr>
              <a:t>This module will take approximately 90 minutes to complete.</a:t>
            </a:r>
          </a:p>
        </p:txBody>
      </p:sp>
      <p:pic>
        <p:nvPicPr>
          <p:cNvPr id="1026" name="Picture 2" descr="Preparing Sheep Testicle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 y="-15240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3600" y="4244190"/>
            <a:ext cx="3048000" cy="228431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2641647" y="2754868"/>
            <a:ext cx="3740073"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testis slide overview – SL156</a:t>
            </a:r>
            <a:endParaRPr lang="en-US" dirty="0">
              <a:latin typeface="Calibri" pitchFamily="34" charset="0"/>
            </a:endParaRPr>
          </a:p>
        </p:txBody>
      </p:sp>
      <p:sp>
        <p:nvSpPr>
          <p:cNvPr id="37891" name="TextBox 4"/>
          <p:cNvSpPr txBox="1">
            <a:spLocks noChangeArrowheads="1"/>
          </p:cNvSpPr>
          <p:nvPr/>
        </p:nvSpPr>
        <p:spPr bwMode="auto">
          <a:xfrm>
            <a:off x="1949416" y="5562600"/>
            <a:ext cx="4495800" cy="1200329"/>
          </a:xfrm>
          <a:prstGeom prst="rect">
            <a:avLst/>
          </a:prstGeom>
          <a:noFill/>
          <a:ln w="9525">
            <a:noFill/>
            <a:miter lim="800000"/>
            <a:headEnd/>
            <a:tailEnd/>
          </a:ln>
        </p:spPr>
        <p:txBody>
          <a:bodyPr>
            <a:spAutoFit/>
          </a:bodyPr>
          <a:lstStyle/>
          <a:p>
            <a:r>
              <a:rPr lang="en-US" dirty="0">
                <a:latin typeface="Calibri" pitchFamily="34" charset="0"/>
              </a:rPr>
              <a:t>Link to </a:t>
            </a:r>
            <a:r>
              <a:rPr lang="es-ES" u="sng" dirty="0">
                <a:hlinkClick r:id="rId4"/>
              </a:rPr>
              <a:t>SL 055</a:t>
            </a:r>
            <a:r>
              <a:rPr lang="en-US" dirty="0">
                <a:latin typeface="Calibri" pitchFamily="34" charset="0"/>
              </a:rPr>
              <a:t> and </a:t>
            </a:r>
            <a:r>
              <a:rPr lang="en-US" u="sng" dirty="0">
                <a:hlinkClick r:id="rId5"/>
              </a:rPr>
              <a:t>SL 156</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Tunica </a:t>
            </a:r>
            <a:r>
              <a:rPr lang="en-US" sz="1200" b="1" dirty="0" err="1">
                <a:solidFill>
                  <a:srgbClr val="002060"/>
                </a:solidFill>
                <a:latin typeface="Georgia" pitchFamily="18" charset="0"/>
                <a:ea typeface="Times" pitchFamily="18" charset="0"/>
                <a:cs typeface="Arial" charset="0"/>
              </a:rPr>
              <a:t>albuginea</a:t>
            </a:r>
            <a:endParaRPr lang="en-US" sz="1200" b="1" dirty="0">
              <a:solidFill>
                <a:srgbClr val="002060"/>
              </a:solidFill>
              <a:latin typeface="Georgia" pitchFamily="18" charset="0"/>
              <a:ea typeface="Times" pitchFamily="18" charset="0"/>
              <a:cs typeface="Arial" charset="0"/>
            </a:endParaRPr>
          </a:p>
          <a:p>
            <a:pPr lvl="1" eaLnBrk="0" hangingPunct="0">
              <a:buFontTx/>
              <a:buChar char="•"/>
            </a:pPr>
            <a:r>
              <a:rPr lang="en-US" sz="1200" b="1" dirty="0">
                <a:solidFill>
                  <a:srgbClr val="002060"/>
                </a:solidFill>
                <a:latin typeface="Georgia" pitchFamily="18" charset="0"/>
                <a:ea typeface="Times" pitchFamily="18" charset="0"/>
                <a:cs typeface="Arial" charset="0"/>
              </a:rPr>
              <a:t>Mediastinum testes</a:t>
            </a:r>
          </a:p>
          <a:p>
            <a:pPr lvl="1" eaLnBrk="0" hangingPunct="0">
              <a:buFontTx/>
              <a:buChar char="•"/>
            </a:pPr>
            <a:r>
              <a:rPr lang="en-US" sz="1200" b="1" dirty="0">
                <a:solidFill>
                  <a:srgbClr val="002060"/>
                </a:solidFill>
                <a:latin typeface="Georgia" pitchFamily="18" charset="0"/>
                <a:ea typeface="Times" pitchFamily="18" charset="0"/>
                <a:cs typeface="Arial" charset="0"/>
              </a:rPr>
              <a:t>Other structures generally, just to get oriented</a:t>
            </a:r>
            <a:endParaRPr lang="en-US" dirty="0">
              <a:latin typeface="Calibri" pitchFamily="34" charset="0"/>
            </a:endParaRPr>
          </a:p>
        </p:txBody>
      </p:sp>
      <p:sp>
        <p:nvSpPr>
          <p:cNvPr id="7" name="Rectangle 6"/>
          <p:cNvSpPr/>
          <p:nvPr/>
        </p:nvSpPr>
        <p:spPr>
          <a:xfrm>
            <a:off x="1275179" y="21491"/>
            <a:ext cx="6593729" cy="1200329"/>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820000"/>
                </a:solidFill>
                <a:latin typeface="+mn-lt"/>
              </a:rPr>
              <a:t>MALE REPRODUCTIVE SYSTEM</a:t>
            </a:r>
          </a:p>
          <a:p>
            <a:pPr algn="ctr" fontAlgn="auto">
              <a:spcBef>
                <a:spcPts val="0"/>
              </a:spcBef>
              <a:spcAft>
                <a:spcPts val="0"/>
              </a:spcAft>
              <a:defRPr/>
            </a:pPr>
            <a:r>
              <a:rPr lang="en-US" sz="3600" b="1" dirty="0">
                <a:ln/>
                <a:solidFill>
                  <a:srgbClr val="820000"/>
                </a:solidFill>
                <a:latin typeface="+mn-lt"/>
              </a:rPr>
              <a:t>OVERVIEW OF OUR TESTIS SLIDES</a:t>
            </a:r>
          </a:p>
        </p:txBody>
      </p:sp>
      <p:sp>
        <p:nvSpPr>
          <p:cNvPr id="5" name="TextBox 3"/>
          <p:cNvSpPr txBox="1">
            <a:spLocks noChangeArrowheads="1"/>
          </p:cNvSpPr>
          <p:nvPr/>
        </p:nvSpPr>
        <p:spPr bwMode="auto">
          <a:xfrm>
            <a:off x="2644899" y="1994416"/>
            <a:ext cx="3740073" cy="369332"/>
          </a:xfrm>
          <a:prstGeom prst="rect">
            <a:avLst/>
          </a:prstGeom>
          <a:noFill/>
          <a:ln w="9525">
            <a:noFill/>
            <a:miter lim="800000"/>
            <a:headEnd/>
            <a:tailEnd/>
          </a:ln>
        </p:spPr>
        <p:txBody>
          <a:bodyPr wrap="square">
            <a:spAutoFit/>
          </a:bodyPr>
          <a:lstStyle/>
          <a:p>
            <a:r>
              <a:rPr lang="en-US" dirty="0">
                <a:latin typeface="Calibri" pitchFamily="34" charset="0"/>
                <a:hlinkClick r:id="rId6"/>
              </a:rPr>
              <a:t>Video of testis slide overview – SL55</a:t>
            </a:r>
            <a:endParaRPr lang="en-US" dirty="0">
              <a:latin typeface="Calibri" pitchFamily="34" charset="0"/>
            </a:endParaRPr>
          </a:p>
        </p:txBody>
      </p:sp>
    </p:spTree>
    <p:extLst>
      <p:ext uri="{BB962C8B-B14F-4D97-AF65-F5344CB8AC3E}">
        <p14:creationId xmlns:p14="http://schemas.microsoft.com/office/powerpoint/2010/main" val="3844633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05345" y="21491"/>
            <a:ext cx="493340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996600"/>
                </a:solidFill>
                <a:latin typeface="+mn-lt"/>
              </a:rPr>
              <a:t>SEMINIFEROUS TUBULES</a:t>
            </a:r>
          </a:p>
        </p:txBody>
      </p:sp>
      <p:sp>
        <p:nvSpPr>
          <p:cNvPr id="5" name="TextBox 4"/>
          <p:cNvSpPr txBox="1"/>
          <p:nvPr/>
        </p:nvSpPr>
        <p:spPr>
          <a:xfrm>
            <a:off x="1" y="5307449"/>
            <a:ext cx="9124740" cy="830997"/>
          </a:xfrm>
          <a:prstGeom prst="rect">
            <a:avLst/>
          </a:prstGeom>
          <a:noFill/>
        </p:spPr>
        <p:txBody>
          <a:bodyPr wrap="square">
            <a:spAutoFit/>
          </a:bodyPr>
          <a:lstStyle/>
          <a:p>
            <a:r>
              <a:rPr lang="en-US" sz="1600" b="1" dirty="0">
                <a:solidFill>
                  <a:schemeClr val="accent6">
                    <a:lumMod val="50000"/>
                  </a:schemeClr>
                </a:solidFill>
                <a:latin typeface="Calibri" pitchFamily="34" charset="0"/>
              </a:rPr>
              <a:t>In these images of the testis, you can see that the seminiferous tubules consist of an epithelium, the basement membrane of which is indicated by the red arrows.  The connective tissue between the tubules contains the steroid-secreting </a:t>
            </a:r>
            <a:r>
              <a:rPr lang="en-US" sz="1600" b="1" dirty="0" err="1">
                <a:solidFill>
                  <a:schemeClr val="accent6">
                    <a:lumMod val="50000"/>
                  </a:schemeClr>
                </a:solidFill>
                <a:latin typeface="Calibri" pitchFamily="34" charset="0"/>
              </a:rPr>
              <a:t>Leydig</a:t>
            </a:r>
            <a:r>
              <a:rPr lang="en-US" sz="1600" b="1" dirty="0">
                <a:solidFill>
                  <a:schemeClr val="accent6">
                    <a:lumMod val="50000"/>
                  </a:schemeClr>
                </a:solidFill>
                <a:latin typeface="Calibri" pitchFamily="34" charset="0"/>
              </a:rPr>
              <a:t> cells.</a:t>
            </a:r>
            <a:endParaRPr lang="en-US" sz="1400" b="1" dirty="0">
              <a:solidFill>
                <a:schemeClr val="accent6">
                  <a:lumMod val="75000"/>
                </a:schemeClr>
              </a:solidFill>
              <a:latin typeface="Calibri"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71" y="543300"/>
            <a:ext cx="1961829" cy="198195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667822"/>
            <a:ext cx="7068312" cy="4356570"/>
          </a:xfrm>
          <a:prstGeom prst="rect">
            <a:avLst/>
          </a:prstGeom>
        </p:spPr>
      </p:pic>
      <p:sp>
        <p:nvSpPr>
          <p:cNvPr id="11" name="Rectangle 10"/>
          <p:cNvSpPr/>
          <p:nvPr/>
        </p:nvSpPr>
        <p:spPr>
          <a:xfrm>
            <a:off x="1219200" y="1095562"/>
            <a:ext cx="1524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V="1">
            <a:off x="1371600" y="990601"/>
            <a:ext cx="609600" cy="10496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219200" y="1247962"/>
            <a:ext cx="762000" cy="37050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839075" y="2979457"/>
            <a:ext cx="381000" cy="35429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6419362" y="1180612"/>
            <a:ext cx="76200" cy="55245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7768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1034" y="639247"/>
            <a:ext cx="5626608" cy="453542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6" y="621792"/>
            <a:ext cx="2883408" cy="2432304"/>
          </a:xfrm>
          <a:prstGeom prst="rect">
            <a:avLst/>
          </a:prstGeom>
        </p:spPr>
      </p:pic>
      <p:sp>
        <p:nvSpPr>
          <p:cNvPr id="3" name="Rectangle 2"/>
          <p:cNvSpPr/>
          <p:nvPr/>
        </p:nvSpPr>
        <p:spPr>
          <a:xfrm>
            <a:off x="2105345" y="21491"/>
            <a:ext cx="493340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996600"/>
                </a:solidFill>
                <a:latin typeface="+mn-lt"/>
              </a:rPr>
              <a:t>SEMINIFEROUS TUBULES</a:t>
            </a:r>
          </a:p>
        </p:txBody>
      </p:sp>
      <p:sp>
        <p:nvSpPr>
          <p:cNvPr id="5" name="TextBox 4"/>
          <p:cNvSpPr txBox="1"/>
          <p:nvPr/>
        </p:nvSpPr>
        <p:spPr>
          <a:xfrm>
            <a:off x="1" y="5307449"/>
            <a:ext cx="9124740" cy="1569660"/>
          </a:xfrm>
          <a:prstGeom prst="rect">
            <a:avLst/>
          </a:prstGeom>
          <a:noFill/>
        </p:spPr>
        <p:txBody>
          <a:bodyPr wrap="square">
            <a:spAutoFit/>
          </a:bodyPr>
          <a:lstStyle/>
          <a:p>
            <a:r>
              <a:rPr lang="en-US" sz="1600" b="1" dirty="0">
                <a:solidFill>
                  <a:schemeClr val="accent6">
                    <a:lumMod val="50000"/>
                  </a:schemeClr>
                </a:solidFill>
                <a:latin typeface="Calibri" pitchFamily="34" charset="0"/>
              </a:rPr>
              <a:t>The drawing is an enlargement of the region within the rectangle.  Note:</a:t>
            </a:r>
          </a:p>
          <a:p>
            <a:r>
              <a:rPr lang="en-US" sz="1600" b="1" dirty="0">
                <a:solidFill>
                  <a:schemeClr val="accent6">
                    <a:lumMod val="50000"/>
                  </a:schemeClr>
                </a:solidFill>
                <a:latin typeface="Calibri" pitchFamily="34" charset="0"/>
              </a:rPr>
              <a:t>--developing spermatozoa, including </a:t>
            </a:r>
            <a:r>
              <a:rPr lang="en-US" sz="1600" b="1" dirty="0" err="1">
                <a:solidFill>
                  <a:schemeClr val="accent6">
                    <a:lumMod val="75000"/>
                  </a:schemeClr>
                </a:solidFill>
                <a:latin typeface="Calibri" pitchFamily="34" charset="0"/>
              </a:rPr>
              <a:t>spermatogonia</a:t>
            </a:r>
            <a:r>
              <a:rPr lang="en-US" sz="1600" b="1" dirty="0">
                <a:solidFill>
                  <a:schemeClr val="accent6">
                    <a:lumMod val="50000"/>
                  </a:schemeClr>
                </a:solidFill>
                <a:latin typeface="Calibri" pitchFamily="34" charset="0"/>
              </a:rPr>
              <a:t>, </a:t>
            </a:r>
            <a:r>
              <a:rPr lang="en-US" sz="1600" b="1" dirty="0">
                <a:solidFill>
                  <a:schemeClr val="accent6">
                    <a:lumMod val="75000"/>
                  </a:schemeClr>
                </a:solidFill>
                <a:latin typeface="Calibri" pitchFamily="34" charset="0"/>
              </a:rPr>
              <a:t>primary spermatocytes</a:t>
            </a:r>
            <a:r>
              <a:rPr lang="en-US" sz="1600" b="1" dirty="0">
                <a:solidFill>
                  <a:schemeClr val="accent6">
                    <a:lumMod val="50000"/>
                  </a:schemeClr>
                </a:solidFill>
                <a:latin typeface="Calibri" pitchFamily="34" charset="0"/>
              </a:rPr>
              <a:t>, and early and late </a:t>
            </a:r>
            <a:r>
              <a:rPr lang="en-US" sz="1600" b="1" dirty="0">
                <a:solidFill>
                  <a:schemeClr val="accent6">
                    <a:lumMod val="75000"/>
                  </a:schemeClr>
                </a:solidFill>
                <a:latin typeface="Calibri" pitchFamily="34" charset="0"/>
              </a:rPr>
              <a:t>spermatids</a:t>
            </a:r>
            <a:r>
              <a:rPr lang="en-US" sz="1600" b="1" dirty="0">
                <a:solidFill>
                  <a:schemeClr val="accent6">
                    <a:lumMod val="50000"/>
                  </a:schemeClr>
                </a:solidFill>
                <a:latin typeface="Calibri" pitchFamily="34" charset="0"/>
              </a:rPr>
              <a:t> (meiosis II progresses rapidly, so secondary spermatocytes are rarely seen)</a:t>
            </a:r>
          </a:p>
          <a:p>
            <a:r>
              <a:rPr lang="en-US" sz="1600" b="1" dirty="0">
                <a:solidFill>
                  <a:schemeClr val="accent6">
                    <a:lumMod val="50000"/>
                  </a:schemeClr>
                </a:solidFill>
                <a:latin typeface="Calibri" pitchFamily="34" charset="0"/>
              </a:rPr>
              <a:t>--supportive </a:t>
            </a:r>
            <a:r>
              <a:rPr lang="en-US" sz="1600" b="1" dirty="0">
                <a:solidFill>
                  <a:schemeClr val="accent6">
                    <a:lumMod val="75000"/>
                  </a:schemeClr>
                </a:solidFill>
                <a:latin typeface="Calibri" pitchFamily="34" charset="0"/>
              </a:rPr>
              <a:t>Sertoli cells</a:t>
            </a:r>
            <a:r>
              <a:rPr lang="en-US" sz="1600" b="1" dirty="0">
                <a:solidFill>
                  <a:schemeClr val="accent6">
                    <a:lumMod val="50000"/>
                  </a:schemeClr>
                </a:solidFill>
                <a:latin typeface="Calibri" pitchFamily="34" charset="0"/>
              </a:rPr>
              <a:t>, the cytoplasm of which is extensive (shown in “orange”), and envelops the spermatogenic cells </a:t>
            </a:r>
          </a:p>
          <a:p>
            <a:r>
              <a:rPr lang="en-US" sz="1600" b="1" dirty="0">
                <a:solidFill>
                  <a:schemeClr val="accent6">
                    <a:lumMod val="50000"/>
                  </a:schemeClr>
                </a:solidFill>
                <a:latin typeface="Calibri" pitchFamily="34" charset="0"/>
              </a:rPr>
              <a:t>--</a:t>
            </a:r>
            <a:r>
              <a:rPr lang="en-US" sz="1600" b="1" dirty="0" err="1">
                <a:solidFill>
                  <a:schemeClr val="accent6">
                    <a:lumMod val="75000"/>
                  </a:schemeClr>
                </a:solidFill>
                <a:latin typeface="Calibri" pitchFamily="34" charset="0"/>
              </a:rPr>
              <a:t>myoid</a:t>
            </a:r>
            <a:r>
              <a:rPr lang="en-US" sz="1600" b="1" dirty="0">
                <a:solidFill>
                  <a:schemeClr val="accent6">
                    <a:lumMod val="75000"/>
                  </a:schemeClr>
                </a:solidFill>
                <a:latin typeface="Calibri" pitchFamily="34" charset="0"/>
              </a:rPr>
              <a:t> cells </a:t>
            </a:r>
            <a:r>
              <a:rPr lang="en-US" sz="1600" b="1" dirty="0">
                <a:solidFill>
                  <a:schemeClr val="accent6">
                    <a:lumMod val="50000"/>
                  </a:schemeClr>
                </a:solidFill>
                <a:latin typeface="Calibri" pitchFamily="34" charset="0"/>
              </a:rPr>
              <a:t>adjacent to the basement membrane (basal lamina)</a:t>
            </a:r>
            <a:endParaRPr lang="en-US" sz="1400" b="1" dirty="0">
              <a:solidFill>
                <a:schemeClr val="accent6">
                  <a:lumMod val="75000"/>
                </a:schemeClr>
              </a:solidFill>
              <a:latin typeface="Calibri" pitchFamily="34" charset="0"/>
            </a:endParaRPr>
          </a:p>
        </p:txBody>
      </p:sp>
      <p:sp>
        <p:nvSpPr>
          <p:cNvPr id="11" name="Rectangle 10"/>
          <p:cNvSpPr/>
          <p:nvPr/>
        </p:nvSpPr>
        <p:spPr>
          <a:xfrm>
            <a:off x="990600" y="2286000"/>
            <a:ext cx="1219200" cy="914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2652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8400" y="667822"/>
            <a:ext cx="2515187" cy="2366139"/>
          </a:xfrm>
          <a:prstGeom prst="rect">
            <a:avLst/>
          </a:prstGeom>
        </p:spPr>
      </p:pic>
      <p:sp>
        <p:nvSpPr>
          <p:cNvPr id="3" name="Rectangle 2"/>
          <p:cNvSpPr/>
          <p:nvPr/>
        </p:nvSpPr>
        <p:spPr>
          <a:xfrm>
            <a:off x="522801" y="21491"/>
            <a:ext cx="8098500"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996600"/>
                </a:solidFill>
                <a:latin typeface="+mn-lt"/>
              </a:rPr>
              <a:t>SEMINIFEROUS TUBULES – SERTOLI CELLS</a:t>
            </a:r>
          </a:p>
        </p:txBody>
      </p:sp>
      <p:sp>
        <p:nvSpPr>
          <p:cNvPr id="5" name="TextBox 4"/>
          <p:cNvSpPr txBox="1"/>
          <p:nvPr/>
        </p:nvSpPr>
        <p:spPr>
          <a:xfrm>
            <a:off x="0" y="5211247"/>
            <a:ext cx="9143999" cy="1569660"/>
          </a:xfrm>
          <a:prstGeom prst="rect">
            <a:avLst/>
          </a:prstGeom>
          <a:noFill/>
        </p:spPr>
        <p:txBody>
          <a:bodyPr wrap="square">
            <a:spAutoFit/>
          </a:bodyPr>
          <a:lstStyle/>
          <a:p>
            <a:r>
              <a:rPr lang="en-US" sz="1600" b="1" dirty="0" err="1">
                <a:solidFill>
                  <a:schemeClr val="accent6">
                    <a:lumMod val="75000"/>
                  </a:schemeClr>
                </a:solidFill>
                <a:latin typeface="Calibri" pitchFamily="34" charset="0"/>
              </a:rPr>
              <a:t>Sertoli</a:t>
            </a:r>
            <a:r>
              <a:rPr lang="en-US" sz="1600" b="1" dirty="0">
                <a:solidFill>
                  <a:schemeClr val="accent6">
                    <a:lumMod val="75000"/>
                  </a:schemeClr>
                </a:solidFill>
                <a:latin typeface="Calibri" pitchFamily="34" charset="0"/>
              </a:rPr>
              <a:t> cells </a:t>
            </a:r>
            <a:r>
              <a:rPr lang="en-US" sz="1600" b="1" dirty="0">
                <a:solidFill>
                  <a:schemeClr val="accent6">
                    <a:lumMod val="50000"/>
                  </a:schemeClr>
                </a:solidFill>
                <a:latin typeface="Calibri" pitchFamily="34" charset="0"/>
              </a:rPr>
              <a:t>are characterized by their large </a:t>
            </a:r>
            <a:r>
              <a:rPr lang="en-US" sz="1600" b="1" dirty="0" err="1">
                <a:solidFill>
                  <a:schemeClr val="accent6">
                    <a:lumMod val="50000"/>
                  </a:schemeClr>
                </a:solidFill>
                <a:latin typeface="Calibri" pitchFamily="34" charset="0"/>
              </a:rPr>
              <a:t>euchromatic</a:t>
            </a:r>
            <a:r>
              <a:rPr lang="en-US" sz="1600" b="1" dirty="0">
                <a:solidFill>
                  <a:schemeClr val="accent6">
                    <a:lumMod val="50000"/>
                  </a:schemeClr>
                </a:solidFill>
                <a:latin typeface="Calibri" pitchFamily="34" charset="0"/>
              </a:rPr>
              <a:t> nucleus, with a prominent nucleolus, and extensive cytoplasm that spans from the basement membrane all the way to the lumen of the tubule.  Their nuclei are usually positioned in the “second” row from the basement membrane (staggering of nuclei results in indistinct and uneven rows).</a:t>
            </a:r>
          </a:p>
          <a:p>
            <a:r>
              <a:rPr lang="en-US" sz="1600" b="1" dirty="0">
                <a:solidFill>
                  <a:schemeClr val="accent6">
                    <a:lumMod val="50000"/>
                  </a:schemeClr>
                </a:solidFill>
                <a:latin typeface="Calibri" pitchFamily="34" charset="0"/>
              </a:rPr>
              <a:t>In the two pseudo-magnified images, the nuclear envelope (yellow arrow) and nucleolus (blue arrow) are indicated at the top, and at least part of the cytoplasm is between the dotted lines at the bottom.</a:t>
            </a:r>
            <a:endParaRPr lang="en-US" sz="1400" b="1" dirty="0">
              <a:solidFill>
                <a:schemeClr val="accent6">
                  <a:lumMod val="75000"/>
                </a:schemeClr>
              </a:solidFill>
              <a:latin typeface="Calibri"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639247"/>
            <a:ext cx="6096000" cy="4572000"/>
          </a:xfrm>
          <a:prstGeom prst="rect">
            <a:avLst/>
          </a:prstGeom>
        </p:spPr>
      </p:pic>
      <p:cxnSp>
        <p:nvCxnSpPr>
          <p:cNvPr id="12" name="Straight Arrow Connector 11"/>
          <p:cNvCxnSpPr/>
          <p:nvPr/>
        </p:nvCxnSpPr>
        <p:spPr>
          <a:xfrm flipH="1" flipV="1">
            <a:off x="3981450" y="3914775"/>
            <a:ext cx="3048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7591424" y="1419225"/>
            <a:ext cx="523875" cy="3429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7496174" y="1924050"/>
            <a:ext cx="304800" cy="53340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8400" y="2996434"/>
            <a:ext cx="2458627" cy="2312931"/>
          </a:xfrm>
          <a:prstGeom prst="rect">
            <a:avLst/>
          </a:prstGeom>
        </p:spPr>
      </p:pic>
      <p:sp>
        <p:nvSpPr>
          <p:cNvPr id="20" name="Freeform 19"/>
          <p:cNvSpPr/>
          <p:nvPr/>
        </p:nvSpPr>
        <p:spPr>
          <a:xfrm>
            <a:off x="6800629" y="3743325"/>
            <a:ext cx="1095596" cy="1143000"/>
          </a:xfrm>
          <a:custGeom>
            <a:avLst/>
            <a:gdLst>
              <a:gd name="connsiteX0" fmla="*/ 1028921 w 1095596"/>
              <a:gd name="connsiteY0" fmla="*/ 781050 h 1143000"/>
              <a:gd name="connsiteX1" fmla="*/ 1076546 w 1095596"/>
              <a:gd name="connsiteY1" fmla="*/ 733425 h 1143000"/>
              <a:gd name="connsiteX2" fmla="*/ 1095596 w 1095596"/>
              <a:gd name="connsiteY2" fmla="*/ 676275 h 1143000"/>
              <a:gd name="connsiteX3" fmla="*/ 1086071 w 1095596"/>
              <a:gd name="connsiteY3" fmla="*/ 581025 h 1143000"/>
              <a:gd name="connsiteX4" fmla="*/ 1076546 w 1095596"/>
              <a:gd name="connsiteY4" fmla="*/ 552450 h 1143000"/>
              <a:gd name="connsiteX5" fmla="*/ 1047971 w 1095596"/>
              <a:gd name="connsiteY5" fmla="*/ 523875 h 1143000"/>
              <a:gd name="connsiteX6" fmla="*/ 1019396 w 1095596"/>
              <a:gd name="connsiteY6" fmla="*/ 504825 h 1143000"/>
              <a:gd name="connsiteX7" fmla="*/ 1000346 w 1095596"/>
              <a:gd name="connsiteY7" fmla="*/ 476250 h 1143000"/>
              <a:gd name="connsiteX8" fmla="*/ 971771 w 1095596"/>
              <a:gd name="connsiteY8" fmla="*/ 457200 h 1143000"/>
              <a:gd name="connsiteX9" fmla="*/ 933671 w 1095596"/>
              <a:gd name="connsiteY9" fmla="*/ 400050 h 1143000"/>
              <a:gd name="connsiteX10" fmla="*/ 914621 w 1095596"/>
              <a:gd name="connsiteY10" fmla="*/ 371475 h 1143000"/>
              <a:gd name="connsiteX11" fmla="*/ 905096 w 1095596"/>
              <a:gd name="connsiteY11" fmla="*/ 342900 h 1143000"/>
              <a:gd name="connsiteX12" fmla="*/ 857471 w 1095596"/>
              <a:gd name="connsiteY12" fmla="*/ 276225 h 1143000"/>
              <a:gd name="connsiteX13" fmla="*/ 819371 w 1095596"/>
              <a:gd name="connsiteY13" fmla="*/ 219075 h 1143000"/>
              <a:gd name="connsiteX14" fmla="*/ 800321 w 1095596"/>
              <a:gd name="connsiteY14" fmla="*/ 190500 h 1143000"/>
              <a:gd name="connsiteX15" fmla="*/ 771746 w 1095596"/>
              <a:gd name="connsiteY15" fmla="*/ 171450 h 1143000"/>
              <a:gd name="connsiteX16" fmla="*/ 714596 w 1095596"/>
              <a:gd name="connsiteY16" fmla="*/ 85725 h 1143000"/>
              <a:gd name="connsiteX17" fmla="*/ 666971 w 1095596"/>
              <a:gd name="connsiteY17" fmla="*/ 38100 h 1143000"/>
              <a:gd name="connsiteX18" fmla="*/ 581246 w 1095596"/>
              <a:gd name="connsiteY18" fmla="*/ 9525 h 1143000"/>
              <a:gd name="connsiteX19" fmla="*/ 552671 w 1095596"/>
              <a:gd name="connsiteY19" fmla="*/ 0 h 1143000"/>
              <a:gd name="connsiteX20" fmla="*/ 476471 w 1095596"/>
              <a:gd name="connsiteY20" fmla="*/ 19050 h 1143000"/>
              <a:gd name="connsiteX21" fmla="*/ 457421 w 1095596"/>
              <a:gd name="connsiteY21" fmla="*/ 47625 h 1143000"/>
              <a:gd name="connsiteX22" fmla="*/ 428846 w 1095596"/>
              <a:gd name="connsiteY22" fmla="*/ 57150 h 1143000"/>
              <a:gd name="connsiteX23" fmla="*/ 371696 w 1095596"/>
              <a:gd name="connsiteY23" fmla="*/ 95250 h 1143000"/>
              <a:gd name="connsiteX24" fmla="*/ 305021 w 1095596"/>
              <a:gd name="connsiteY24" fmla="*/ 114300 h 1143000"/>
              <a:gd name="connsiteX25" fmla="*/ 219296 w 1095596"/>
              <a:gd name="connsiteY25" fmla="*/ 180975 h 1143000"/>
              <a:gd name="connsiteX26" fmla="*/ 228821 w 1095596"/>
              <a:gd name="connsiteY26" fmla="*/ 266700 h 1143000"/>
              <a:gd name="connsiteX27" fmla="*/ 238346 w 1095596"/>
              <a:gd name="connsiteY27" fmla="*/ 295275 h 1143000"/>
              <a:gd name="connsiteX28" fmla="*/ 219296 w 1095596"/>
              <a:gd name="connsiteY28" fmla="*/ 381000 h 1143000"/>
              <a:gd name="connsiteX29" fmla="*/ 200246 w 1095596"/>
              <a:gd name="connsiteY29" fmla="*/ 409575 h 1143000"/>
              <a:gd name="connsiteX30" fmla="*/ 114521 w 1095596"/>
              <a:gd name="connsiteY30" fmla="*/ 428625 h 1143000"/>
              <a:gd name="connsiteX31" fmla="*/ 38321 w 1095596"/>
              <a:gd name="connsiteY31" fmla="*/ 447675 h 1143000"/>
              <a:gd name="connsiteX32" fmla="*/ 9746 w 1095596"/>
              <a:gd name="connsiteY32" fmla="*/ 466725 h 1143000"/>
              <a:gd name="connsiteX33" fmla="*/ 221 w 1095596"/>
              <a:gd name="connsiteY33" fmla="*/ 495300 h 1143000"/>
              <a:gd name="connsiteX34" fmla="*/ 47846 w 1095596"/>
              <a:gd name="connsiteY34" fmla="*/ 533400 h 1143000"/>
              <a:gd name="connsiteX35" fmla="*/ 143096 w 1095596"/>
              <a:gd name="connsiteY35" fmla="*/ 552450 h 1143000"/>
              <a:gd name="connsiteX36" fmla="*/ 190721 w 1095596"/>
              <a:gd name="connsiteY36" fmla="*/ 561975 h 1143000"/>
              <a:gd name="connsiteX37" fmla="*/ 228821 w 1095596"/>
              <a:gd name="connsiteY37" fmla="*/ 571500 h 1143000"/>
              <a:gd name="connsiteX38" fmla="*/ 257396 w 1095596"/>
              <a:gd name="connsiteY38" fmla="*/ 590550 h 1143000"/>
              <a:gd name="connsiteX39" fmla="*/ 314546 w 1095596"/>
              <a:gd name="connsiteY39" fmla="*/ 628650 h 1143000"/>
              <a:gd name="connsiteX40" fmla="*/ 352646 w 1095596"/>
              <a:gd name="connsiteY40" fmla="*/ 685800 h 1143000"/>
              <a:gd name="connsiteX41" fmla="*/ 343121 w 1095596"/>
              <a:gd name="connsiteY41" fmla="*/ 781050 h 1143000"/>
              <a:gd name="connsiteX42" fmla="*/ 333596 w 1095596"/>
              <a:gd name="connsiteY42" fmla="*/ 809625 h 1143000"/>
              <a:gd name="connsiteX43" fmla="*/ 305021 w 1095596"/>
              <a:gd name="connsiteY43" fmla="*/ 838200 h 1143000"/>
              <a:gd name="connsiteX44" fmla="*/ 295496 w 1095596"/>
              <a:gd name="connsiteY44" fmla="*/ 866775 h 1143000"/>
              <a:gd name="connsiteX45" fmla="*/ 266921 w 1095596"/>
              <a:gd name="connsiteY45" fmla="*/ 876300 h 1143000"/>
              <a:gd name="connsiteX46" fmla="*/ 238346 w 1095596"/>
              <a:gd name="connsiteY46" fmla="*/ 895350 h 1143000"/>
              <a:gd name="connsiteX47" fmla="*/ 181196 w 1095596"/>
              <a:gd name="connsiteY47" fmla="*/ 914400 h 1143000"/>
              <a:gd name="connsiteX48" fmla="*/ 124046 w 1095596"/>
              <a:gd name="connsiteY48" fmla="*/ 952500 h 1143000"/>
              <a:gd name="connsiteX49" fmla="*/ 162146 w 1095596"/>
              <a:gd name="connsiteY49" fmla="*/ 990600 h 1143000"/>
              <a:gd name="connsiteX50" fmla="*/ 190721 w 1095596"/>
              <a:gd name="connsiteY50" fmla="*/ 1019175 h 1143000"/>
              <a:gd name="connsiteX51" fmla="*/ 219296 w 1095596"/>
              <a:gd name="connsiteY51" fmla="*/ 1038225 h 1143000"/>
              <a:gd name="connsiteX52" fmla="*/ 238346 w 1095596"/>
              <a:gd name="connsiteY52" fmla="*/ 1066800 h 1143000"/>
              <a:gd name="connsiteX53" fmla="*/ 257396 w 1095596"/>
              <a:gd name="connsiteY53" fmla="*/ 1123950 h 1143000"/>
              <a:gd name="connsiteX54" fmla="*/ 285971 w 1095596"/>
              <a:gd name="connsiteY54" fmla="*/ 1143000 h 1143000"/>
              <a:gd name="connsiteX55" fmla="*/ 371696 w 1095596"/>
              <a:gd name="connsiteY55" fmla="*/ 1123950 h 1143000"/>
              <a:gd name="connsiteX56" fmla="*/ 400271 w 1095596"/>
              <a:gd name="connsiteY56" fmla="*/ 1104900 h 1143000"/>
              <a:gd name="connsiteX57" fmla="*/ 428846 w 1095596"/>
              <a:gd name="connsiteY57" fmla="*/ 1095375 h 1143000"/>
              <a:gd name="connsiteX58" fmla="*/ 457421 w 1095596"/>
              <a:gd name="connsiteY58" fmla="*/ 1066800 h 1143000"/>
              <a:gd name="connsiteX59" fmla="*/ 514571 w 1095596"/>
              <a:gd name="connsiteY59" fmla="*/ 1028700 h 1143000"/>
              <a:gd name="connsiteX60" fmla="*/ 571721 w 1095596"/>
              <a:gd name="connsiteY60" fmla="*/ 990600 h 1143000"/>
              <a:gd name="connsiteX61" fmla="*/ 600296 w 1095596"/>
              <a:gd name="connsiteY61" fmla="*/ 971550 h 1143000"/>
              <a:gd name="connsiteX62" fmla="*/ 628871 w 1095596"/>
              <a:gd name="connsiteY62" fmla="*/ 952500 h 1143000"/>
              <a:gd name="connsiteX63" fmla="*/ 686021 w 1095596"/>
              <a:gd name="connsiteY63" fmla="*/ 923925 h 1143000"/>
              <a:gd name="connsiteX64" fmla="*/ 743171 w 1095596"/>
              <a:gd name="connsiteY64" fmla="*/ 904875 h 1143000"/>
              <a:gd name="connsiteX65" fmla="*/ 771746 w 1095596"/>
              <a:gd name="connsiteY65" fmla="*/ 876300 h 1143000"/>
              <a:gd name="connsiteX66" fmla="*/ 857471 w 1095596"/>
              <a:gd name="connsiteY66" fmla="*/ 847725 h 1143000"/>
              <a:gd name="connsiteX67" fmla="*/ 886046 w 1095596"/>
              <a:gd name="connsiteY67" fmla="*/ 838200 h 1143000"/>
              <a:gd name="connsiteX68" fmla="*/ 914621 w 1095596"/>
              <a:gd name="connsiteY68" fmla="*/ 819150 h 1143000"/>
              <a:gd name="connsiteX69" fmla="*/ 971771 w 1095596"/>
              <a:gd name="connsiteY69" fmla="*/ 800100 h 1143000"/>
              <a:gd name="connsiteX70" fmla="*/ 1000346 w 1095596"/>
              <a:gd name="connsiteY70" fmla="*/ 781050 h 1143000"/>
              <a:gd name="connsiteX71" fmla="*/ 1028921 w 1095596"/>
              <a:gd name="connsiteY71" fmla="*/ 78105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095596" h="1143000">
                <a:moveTo>
                  <a:pt x="1028921" y="781050"/>
                </a:moveTo>
                <a:cubicBezTo>
                  <a:pt x="1041621" y="773113"/>
                  <a:pt x="1064493" y="752366"/>
                  <a:pt x="1076546" y="733425"/>
                </a:cubicBezTo>
                <a:cubicBezTo>
                  <a:pt x="1087327" y="716484"/>
                  <a:pt x="1095596" y="676275"/>
                  <a:pt x="1095596" y="676275"/>
                </a:cubicBezTo>
                <a:cubicBezTo>
                  <a:pt x="1092421" y="644525"/>
                  <a:pt x="1090923" y="612562"/>
                  <a:pt x="1086071" y="581025"/>
                </a:cubicBezTo>
                <a:cubicBezTo>
                  <a:pt x="1084544" y="571102"/>
                  <a:pt x="1082115" y="560804"/>
                  <a:pt x="1076546" y="552450"/>
                </a:cubicBezTo>
                <a:cubicBezTo>
                  <a:pt x="1069074" y="541242"/>
                  <a:pt x="1058319" y="532499"/>
                  <a:pt x="1047971" y="523875"/>
                </a:cubicBezTo>
                <a:cubicBezTo>
                  <a:pt x="1039177" y="516546"/>
                  <a:pt x="1028921" y="511175"/>
                  <a:pt x="1019396" y="504825"/>
                </a:cubicBezTo>
                <a:cubicBezTo>
                  <a:pt x="1013046" y="495300"/>
                  <a:pt x="1008441" y="484345"/>
                  <a:pt x="1000346" y="476250"/>
                </a:cubicBezTo>
                <a:cubicBezTo>
                  <a:pt x="992251" y="468155"/>
                  <a:pt x="979309" y="465815"/>
                  <a:pt x="971771" y="457200"/>
                </a:cubicBezTo>
                <a:cubicBezTo>
                  <a:pt x="956694" y="439970"/>
                  <a:pt x="946371" y="419100"/>
                  <a:pt x="933671" y="400050"/>
                </a:cubicBezTo>
                <a:cubicBezTo>
                  <a:pt x="927321" y="390525"/>
                  <a:pt x="918241" y="382335"/>
                  <a:pt x="914621" y="371475"/>
                </a:cubicBezTo>
                <a:cubicBezTo>
                  <a:pt x="911446" y="361950"/>
                  <a:pt x="909586" y="351880"/>
                  <a:pt x="905096" y="342900"/>
                </a:cubicBezTo>
                <a:cubicBezTo>
                  <a:pt x="897354" y="327416"/>
                  <a:pt x="865021" y="287011"/>
                  <a:pt x="857471" y="276225"/>
                </a:cubicBezTo>
                <a:cubicBezTo>
                  <a:pt x="844341" y="257468"/>
                  <a:pt x="832071" y="238125"/>
                  <a:pt x="819371" y="219075"/>
                </a:cubicBezTo>
                <a:cubicBezTo>
                  <a:pt x="813021" y="209550"/>
                  <a:pt x="809846" y="196850"/>
                  <a:pt x="800321" y="190500"/>
                </a:cubicBezTo>
                <a:lnTo>
                  <a:pt x="771746" y="171450"/>
                </a:lnTo>
                <a:lnTo>
                  <a:pt x="714596" y="85725"/>
                </a:lnTo>
                <a:cubicBezTo>
                  <a:pt x="697217" y="59657"/>
                  <a:pt x="697050" y="51468"/>
                  <a:pt x="666971" y="38100"/>
                </a:cubicBezTo>
                <a:lnTo>
                  <a:pt x="581246" y="9525"/>
                </a:lnTo>
                <a:lnTo>
                  <a:pt x="552671" y="0"/>
                </a:lnTo>
                <a:cubicBezTo>
                  <a:pt x="550299" y="474"/>
                  <a:pt x="486234" y="11240"/>
                  <a:pt x="476471" y="19050"/>
                </a:cubicBezTo>
                <a:cubicBezTo>
                  <a:pt x="467532" y="26201"/>
                  <a:pt x="466360" y="40474"/>
                  <a:pt x="457421" y="47625"/>
                </a:cubicBezTo>
                <a:cubicBezTo>
                  <a:pt x="449581" y="53897"/>
                  <a:pt x="437623" y="52274"/>
                  <a:pt x="428846" y="57150"/>
                </a:cubicBezTo>
                <a:cubicBezTo>
                  <a:pt x="408832" y="68269"/>
                  <a:pt x="393416" y="88010"/>
                  <a:pt x="371696" y="95250"/>
                </a:cubicBezTo>
                <a:cubicBezTo>
                  <a:pt x="330702" y="108915"/>
                  <a:pt x="352861" y="102340"/>
                  <a:pt x="305021" y="114300"/>
                </a:cubicBezTo>
                <a:cubicBezTo>
                  <a:pt x="236663" y="159872"/>
                  <a:pt x="264060" y="136211"/>
                  <a:pt x="219296" y="180975"/>
                </a:cubicBezTo>
                <a:cubicBezTo>
                  <a:pt x="203421" y="228600"/>
                  <a:pt x="206596" y="200025"/>
                  <a:pt x="228821" y="266700"/>
                </a:cubicBezTo>
                <a:lnTo>
                  <a:pt x="238346" y="295275"/>
                </a:lnTo>
                <a:cubicBezTo>
                  <a:pt x="234688" y="317225"/>
                  <a:pt x="231020" y="357552"/>
                  <a:pt x="219296" y="381000"/>
                </a:cubicBezTo>
                <a:cubicBezTo>
                  <a:pt x="214176" y="391239"/>
                  <a:pt x="209185" y="402424"/>
                  <a:pt x="200246" y="409575"/>
                </a:cubicBezTo>
                <a:cubicBezTo>
                  <a:pt x="187897" y="419454"/>
                  <a:pt x="115120" y="428516"/>
                  <a:pt x="114521" y="428625"/>
                </a:cubicBezTo>
                <a:cubicBezTo>
                  <a:pt x="97442" y="431730"/>
                  <a:pt x="57205" y="438233"/>
                  <a:pt x="38321" y="447675"/>
                </a:cubicBezTo>
                <a:cubicBezTo>
                  <a:pt x="28082" y="452795"/>
                  <a:pt x="19271" y="460375"/>
                  <a:pt x="9746" y="466725"/>
                </a:cubicBezTo>
                <a:cubicBezTo>
                  <a:pt x="6571" y="476250"/>
                  <a:pt x="-1430" y="485396"/>
                  <a:pt x="221" y="495300"/>
                </a:cubicBezTo>
                <a:cubicBezTo>
                  <a:pt x="4838" y="523001"/>
                  <a:pt x="25954" y="528348"/>
                  <a:pt x="47846" y="533400"/>
                </a:cubicBezTo>
                <a:cubicBezTo>
                  <a:pt x="79396" y="540681"/>
                  <a:pt x="111346" y="546100"/>
                  <a:pt x="143096" y="552450"/>
                </a:cubicBezTo>
                <a:cubicBezTo>
                  <a:pt x="158971" y="555625"/>
                  <a:pt x="175015" y="558048"/>
                  <a:pt x="190721" y="561975"/>
                </a:cubicBezTo>
                <a:lnTo>
                  <a:pt x="228821" y="571500"/>
                </a:lnTo>
                <a:cubicBezTo>
                  <a:pt x="238346" y="577850"/>
                  <a:pt x="247157" y="585430"/>
                  <a:pt x="257396" y="590550"/>
                </a:cubicBezTo>
                <a:cubicBezTo>
                  <a:pt x="297853" y="610779"/>
                  <a:pt x="280075" y="584330"/>
                  <a:pt x="314546" y="628650"/>
                </a:cubicBezTo>
                <a:cubicBezTo>
                  <a:pt x="328602" y="646722"/>
                  <a:pt x="352646" y="685800"/>
                  <a:pt x="352646" y="685800"/>
                </a:cubicBezTo>
                <a:cubicBezTo>
                  <a:pt x="349471" y="717550"/>
                  <a:pt x="347973" y="749513"/>
                  <a:pt x="343121" y="781050"/>
                </a:cubicBezTo>
                <a:cubicBezTo>
                  <a:pt x="341594" y="790973"/>
                  <a:pt x="339165" y="801271"/>
                  <a:pt x="333596" y="809625"/>
                </a:cubicBezTo>
                <a:cubicBezTo>
                  <a:pt x="326124" y="820833"/>
                  <a:pt x="314546" y="828675"/>
                  <a:pt x="305021" y="838200"/>
                </a:cubicBezTo>
                <a:cubicBezTo>
                  <a:pt x="301846" y="847725"/>
                  <a:pt x="302596" y="859675"/>
                  <a:pt x="295496" y="866775"/>
                </a:cubicBezTo>
                <a:cubicBezTo>
                  <a:pt x="288396" y="873875"/>
                  <a:pt x="275901" y="871810"/>
                  <a:pt x="266921" y="876300"/>
                </a:cubicBezTo>
                <a:cubicBezTo>
                  <a:pt x="256682" y="881420"/>
                  <a:pt x="248807" y="890701"/>
                  <a:pt x="238346" y="895350"/>
                </a:cubicBezTo>
                <a:cubicBezTo>
                  <a:pt x="219996" y="903505"/>
                  <a:pt x="197904" y="903261"/>
                  <a:pt x="181196" y="914400"/>
                </a:cubicBezTo>
                <a:lnTo>
                  <a:pt x="124046" y="952500"/>
                </a:lnTo>
                <a:cubicBezTo>
                  <a:pt x="142189" y="1006929"/>
                  <a:pt x="118603" y="961571"/>
                  <a:pt x="162146" y="990600"/>
                </a:cubicBezTo>
                <a:cubicBezTo>
                  <a:pt x="173354" y="998072"/>
                  <a:pt x="180373" y="1010551"/>
                  <a:pt x="190721" y="1019175"/>
                </a:cubicBezTo>
                <a:cubicBezTo>
                  <a:pt x="199515" y="1026504"/>
                  <a:pt x="209771" y="1031875"/>
                  <a:pt x="219296" y="1038225"/>
                </a:cubicBezTo>
                <a:cubicBezTo>
                  <a:pt x="225646" y="1047750"/>
                  <a:pt x="233697" y="1056339"/>
                  <a:pt x="238346" y="1066800"/>
                </a:cubicBezTo>
                <a:cubicBezTo>
                  <a:pt x="246501" y="1085150"/>
                  <a:pt x="240688" y="1112811"/>
                  <a:pt x="257396" y="1123950"/>
                </a:cubicBezTo>
                <a:lnTo>
                  <a:pt x="285971" y="1143000"/>
                </a:lnTo>
                <a:cubicBezTo>
                  <a:pt x="294447" y="1141305"/>
                  <a:pt x="359926" y="1128994"/>
                  <a:pt x="371696" y="1123950"/>
                </a:cubicBezTo>
                <a:cubicBezTo>
                  <a:pt x="382218" y="1119441"/>
                  <a:pt x="390032" y="1110020"/>
                  <a:pt x="400271" y="1104900"/>
                </a:cubicBezTo>
                <a:cubicBezTo>
                  <a:pt x="409251" y="1100410"/>
                  <a:pt x="419321" y="1098550"/>
                  <a:pt x="428846" y="1095375"/>
                </a:cubicBezTo>
                <a:cubicBezTo>
                  <a:pt x="438371" y="1085850"/>
                  <a:pt x="446788" y="1075070"/>
                  <a:pt x="457421" y="1066800"/>
                </a:cubicBezTo>
                <a:cubicBezTo>
                  <a:pt x="475493" y="1052744"/>
                  <a:pt x="495521" y="1041400"/>
                  <a:pt x="514571" y="1028700"/>
                </a:cubicBezTo>
                <a:lnTo>
                  <a:pt x="571721" y="990600"/>
                </a:lnTo>
                <a:lnTo>
                  <a:pt x="600296" y="971550"/>
                </a:lnTo>
                <a:cubicBezTo>
                  <a:pt x="609821" y="965200"/>
                  <a:pt x="618011" y="956120"/>
                  <a:pt x="628871" y="952500"/>
                </a:cubicBezTo>
                <a:cubicBezTo>
                  <a:pt x="733084" y="917762"/>
                  <a:pt x="575234" y="973164"/>
                  <a:pt x="686021" y="923925"/>
                </a:cubicBezTo>
                <a:cubicBezTo>
                  <a:pt x="704371" y="915770"/>
                  <a:pt x="743171" y="904875"/>
                  <a:pt x="743171" y="904875"/>
                </a:cubicBezTo>
                <a:cubicBezTo>
                  <a:pt x="752696" y="895350"/>
                  <a:pt x="759971" y="882842"/>
                  <a:pt x="771746" y="876300"/>
                </a:cubicBezTo>
                <a:lnTo>
                  <a:pt x="857471" y="847725"/>
                </a:lnTo>
                <a:cubicBezTo>
                  <a:pt x="866996" y="844550"/>
                  <a:pt x="877692" y="843769"/>
                  <a:pt x="886046" y="838200"/>
                </a:cubicBezTo>
                <a:cubicBezTo>
                  <a:pt x="895571" y="831850"/>
                  <a:pt x="904160" y="823799"/>
                  <a:pt x="914621" y="819150"/>
                </a:cubicBezTo>
                <a:cubicBezTo>
                  <a:pt x="932971" y="810995"/>
                  <a:pt x="955063" y="811239"/>
                  <a:pt x="971771" y="800100"/>
                </a:cubicBezTo>
                <a:cubicBezTo>
                  <a:pt x="981296" y="793750"/>
                  <a:pt x="989627" y="785070"/>
                  <a:pt x="1000346" y="781050"/>
                </a:cubicBezTo>
                <a:cubicBezTo>
                  <a:pt x="1015505" y="775366"/>
                  <a:pt x="1016221" y="788987"/>
                  <a:pt x="1028921" y="781050"/>
                </a:cubicBezTo>
                <a:close/>
              </a:path>
            </a:pathLst>
          </a:cu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7267575" y="3943350"/>
            <a:ext cx="371475" cy="428625"/>
          </a:xfrm>
          <a:custGeom>
            <a:avLst/>
            <a:gdLst>
              <a:gd name="connsiteX0" fmla="*/ 352425 w 371475"/>
              <a:gd name="connsiteY0" fmla="*/ 361950 h 428625"/>
              <a:gd name="connsiteX1" fmla="*/ 333375 w 371475"/>
              <a:gd name="connsiteY1" fmla="*/ 180975 h 428625"/>
              <a:gd name="connsiteX2" fmla="*/ 314325 w 371475"/>
              <a:gd name="connsiteY2" fmla="*/ 152400 h 428625"/>
              <a:gd name="connsiteX3" fmla="*/ 285750 w 371475"/>
              <a:gd name="connsiteY3" fmla="*/ 123825 h 428625"/>
              <a:gd name="connsiteX4" fmla="*/ 257175 w 371475"/>
              <a:gd name="connsiteY4" fmla="*/ 66675 h 428625"/>
              <a:gd name="connsiteX5" fmla="*/ 200025 w 371475"/>
              <a:gd name="connsiteY5" fmla="*/ 28575 h 428625"/>
              <a:gd name="connsiteX6" fmla="*/ 142875 w 371475"/>
              <a:gd name="connsiteY6" fmla="*/ 0 h 428625"/>
              <a:gd name="connsiteX7" fmla="*/ 76200 w 371475"/>
              <a:gd name="connsiteY7" fmla="*/ 9525 h 428625"/>
              <a:gd name="connsiteX8" fmla="*/ 38100 w 371475"/>
              <a:gd name="connsiteY8" fmla="*/ 57150 h 428625"/>
              <a:gd name="connsiteX9" fmla="*/ 19050 w 371475"/>
              <a:gd name="connsiteY9" fmla="*/ 85725 h 428625"/>
              <a:gd name="connsiteX10" fmla="*/ 0 w 371475"/>
              <a:gd name="connsiteY10" fmla="*/ 152400 h 428625"/>
              <a:gd name="connsiteX11" fmla="*/ 19050 w 371475"/>
              <a:gd name="connsiteY11" fmla="*/ 295275 h 428625"/>
              <a:gd name="connsiteX12" fmla="*/ 28575 w 371475"/>
              <a:gd name="connsiteY12" fmla="*/ 323850 h 428625"/>
              <a:gd name="connsiteX13" fmla="*/ 57150 w 371475"/>
              <a:gd name="connsiteY13" fmla="*/ 361950 h 428625"/>
              <a:gd name="connsiteX14" fmla="*/ 85725 w 371475"/>
              <a:gd name="connsiteY14" fmla="*/ 390525 h 428625"/>
              <a:gd name="connsiteX15" fmla="*/ 142875 w 371475"/>
              <a:gd name="connsiteY15" fmla="*/ 428625 h 428625"/>
              <a:gd name="connsiteX16" fmla="*/ 304800 w 371475"/>
              <a:gd name="connsiteY16" fmla="*/ 419100 h 428625"/>
              <a:gd name="connsiteX17" fmla="*/ 333375 w 371475"/>
              <a:gd name="connsiteY17" fmla="*/ 409575 h 428625"/>
              <a:gd name="connsiteX18" fmla="*/ 371475 w 371475"/>
              <a:gd name="connsiteY18" fmla="*/ 352425 h 428625"/>
              <a:gd name="connsiteX19" fmla="*/ 352425 w 371475"/>
              <a:gd name="connsiteY19" fmla="*/ 361950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1475" h="428625">
                <a:moveTo>
                  <a:pt x="352425" y="361950"/>
                </a:moveTo>
                <a:cubicBezTo>
                  <a:pt x="351551" y="347969"/>
                  <a:pt x="357166" y="228556"/>
                  <a:pt x="333375" y="180975"/>
                </a:cubicBezTo>
                <a:cubicBezTo>
                  <a:pt x="328255" y="170736"/>
                  <a:pt x="321654" y="161194"/>
                  <a:pt x="314325" y="152400"/>
                </a:cubicBezTo>
                <a:cubicBezTo>
                  <a:pt x="305701" y="142052"/>
                  <a:pt x="295275" y="133350"/>
                  <a:pt x="285750" y="123825"/>
                </a:cubicBezTo>
                <a:cubicBezTo>
                  <a:pt x="278956" y="103442"/>
                  <a:pt x="274553" y="81881"/>
                  <a:pt x="257175" y="66675"/>
                </a:cubicBezTo>
                <a:cubicBezTo>
                  <a:pt x="239945" y="51598"/>
                  <a:pt x="219075" y="41275"/>
                  <a:pt x="200025" y="28575"/>
                </a:cubicBezTo>
                <a:cubicBezTo>
                  <a:pt x="163096" y="3956"/>
                  <a:pt x="182310" y="13145"/>
                  <a:pt x="142875" y="0"/>
                </a:cubicBezTo>
                <a:cubicBezTo>
                  <a:pt x="120650" y="3175"/>
                  <a:pt x="97704" y="3074"/>
                  <a:pt x="76200" y="9525"/>
                </a:cubicBezTo>
                <a:cubicBezTo>
                  <a:pt x="38420" y="20859"/>
                  <a:pt x="51992" y="29367"/>
                  <a:pt x="38100" y="57150"/>
                </a:cubicBezTo>
                <a:cubicBezTo>
                  <a:pt x="32980" y="67389"/>
                  <a:pt x="24170" y="75486"/>
                  <a:pt x="19050" y="85725"/>
                </a:cubicBezTo>
                <a:cubicBezTo>
                  <a:pt x="12218" y="99390"/>
                  <a:pt x="3052" y="140193"/>
                  <a:pt x="0" y="152400"/>
                </a:cubicBezTo>
                <a:cubicBezTo>
                  <a:pt x="5951" y="211914"/>
                  <a:pt x="5898" y="242666"/>
                  <a:pt x="19050" y="295275"/>
                </a:cubicBezTo>
                <a:cubicBezTo>
                  <a:pt x="21485" y="305015"/>
                  <a:pt x="23594" y="315133"/>
                  <a:pt x="28575" y="323850"/>
                </a:cubicBezTo>
                <a:cubicBezTo>
                  <a:pt x="36451" y="337633"/>
                  <a:pt x="46819" y="349897"/>
                  <a:pt x="57150" y="361950"/>
                </a:cubicBezTo>
                <a:cubicBezTo>
                  <a:pt x="65916" y="372177"/>
                  <a:pt x="75092" y="382255"/>
                  <a:pt x="85725" y="390525"/>
                </a:cubicBezTo>
                <a:cubicBezTo>
                  <a:pt x="103797" y="404581"/>
                  <a:pt x="142875" y="428625"/>
                  <a:pt x="142875" y="428625"/>
                </a:cubicBezTo>
                <a:cubicBezTo>
                  <a:pt x="196850" y="425450"/>
                  <a:pt x="251000" y="424480"/>
                  <a:pt x="304800" y="419100"/>
                </a:cubicBezTo>
                <a:cubicBezTo>
                  <a:pt x="314790" y="418101"/>
                  <a:pt x="326275" y="416675"/>
                  <a:pt x="333375" y="409575"/>
                </a:cubicBezTo>
                <a:cubicBezTo>
                  <a:pt x="349564" y="393386"/>
                  <a:pt x="371475" y="375320"/>
                  <a:pt x="371475" y="352425"/>
                </a:cubicBezTo>
                <a:lnTo>
                  <a:pt x="352425" y="361950"/>
                </a:lnTo>
                <a:close/>
              </a:path>
            </a:pathLst>
          </a:cu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rot="20171060">
            <a:off x="6935255" y="4454961"/>
            <a:ext cx="1067705" cy="215444"/>
          </a:xfrm>
          <a:prstGeom prst="rect">
            <a:avLst/>
          </a:prstGeom>
          <a:noFill/>
        </p:spPr>
        <p:txBody>
          <a:bodyPr wrap="square" rtlCol="0">
            <a:spAutoFit/>
          </a:bodyPr>
          <a:lstStyle/>
          <a:p>
            <a:r>
              <a:rPr lang="en-US" sz="800" b="1" dirty="0" err="1">
                <a:solidFill>
                  <a:srgbClr val="FFFF00"/>
                </a:solidFill>
              </a:rPr>
              <a:t>Sertoli</a:t>
            </a:r>
            <a:r>
              <a:rPr lang="en-US" sz="800" b="1" dirty="0">
                <a:solidFill>
                  <a:srgbClr val="FFFF00"/>
                </a:solidFill>
              </a:rPr>
              <a:t> cytoplasm</a:t>
            </a:r>
          </a:p>
        </p:txBody>
      </p:sp>
    </p:spTree>
    <p:extLst>
      <p:ext uri="{BB962C8B-B14F-4D97-AF65-F5344CB8AC3E}">
        <p14:creationId xmlns:p14="http://schemas.microsoft.com/office/powerpoint/2010/main" val="1996177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2801" y="21491"/>
            <a:ext cx="8098500"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996600"/>
                </a:solidFill>
                <a:latin typeface="+mn-lt"/>
              </a:rPr>
              <a:t>SEMINIFEROUS TUBULES – SERTOLI CELLS</a:t>
            </a:r>
          </a:p>
        </p:txBody>
      </p:sp>
      <p:sp>
        <p:nvSpPr>
          <p:cNvPr id="5" name="TextBox 4"/>
          <p:cNvSpPr txBox="1"/>
          <p:nvPr/>
        </p:nvSpPr>
        <p:spPr>
          <a:xfrm>
            <a:off x="1219200" y="6400800"/>
            <a:ext cx="6477000" cy="338554"/>
          </a:xfrm>
          <a:prstGeom prst="rect">
            <a:avLst/>
          </a:prstGeom>
          <a:noFill/>
        </p:spPr>
        <p:txBody>
          <a:bodyPr wrap="square">
            <a:spAutoFit/>
          </a:bodyPr>
          <a:lstStyle/>
          <a:p>
            <a:r>
              <a:rPr lang="en-US" sz="1600" b="1" dirty="0">
                <a:solidFill>
                  <a:schemeClr val="accent6">
                    <a:lumMod val="75000"/>
                  </a:schemeClr>
                </a:solidFill>
                <a:latin typeface="Calibri" pitchFamily="34" charset="0"/>
              </a:rPr>
              <a:t>Two more Sertoli cells with “narrower” nuclei  for your viewing pleasure.</a:t>
            </a:r>
            <a:endParaRPr lang="en-US" sz="1400" b="1" dirty="0">
              <a:solidFill>
                <a:schemeClr val="accent6">
                  <a:lumMod val="75000"/>
                </a:schemeClr>
              </a:solidFill>
              <a:latin typeface="Calibri"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399" y="667822"/>
            <a:ext cx="7643971" cy="5732978"/>
          </a:xfrm>
          <a:prstGeom prst="rect">
            <a:avLst/>
          </a:prstGeom>
        </p:spPr>
      </p:pic>
      <p:cxnSp>
        <p:nvCxnSpPr>
          <p:cNvPr id="15" name="Straight Arrow Connector 14"/>
          <p:cNvCxnSpPr/>
          <p:nvPr/>
        </p:nvCxnSpPr>
        <p:spPr>
          <a:xfrm flipH="1" flipV="1">
            <a:off x="5410200" y="4600575"/>
            <a:ext cx="3048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5743575" y="4581525"/>
            <a:ext cx="3048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771100" y="5446693"/>
            <a:ext cx="1839500" cy="954107"/>
          </a:xfrm>
          <a:prstGeom prst="rect">
            <a:avLst/>
          </a:prstGeom>
          <a:solidFill>
            <a:schemeClr val="bg1"/>
          </a:solidFill>
        </p:spPr>
        <p:txBody>
          <a:bodyPr wrap="square" rtlCol="0">
            <a:spAutoFit/>
          </a:bodyPr>
          <a:lstStyle/>
          <a:p>
            <a:r>
              <a:rPr lang="en-US" sz="1400" b="1" dirty="0">
                <a:solidFill>
                  <a:srgbClr val="7030A0"/>
                </a:solidFill>
                <a:latin typeface="Tempus Sans ITC" pitchFamily="82" charset="0"/>
              </a:rPr>
              <a:t>The nuclei of Sertoli cells are often described as triangular or flame-shaped.</a:t>
            </a:r>
          </a:p>
        </p:txBody>
      </p:sp>
    </p:spTree>
    <p:extLst>
      <p:ext uri="{BB962C8B-B14F-4D97-AF65-F5344CB8AC3E}">
        <p14:creationId xmlns:p14="http://schemas.microsoft.com/office/powerpoint/2010/main" val="1253740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2648044" y="2209800"/>
            <a:ext cx="3740073"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a:t>
            </a:r>
            <a:r>
              <a:rPr lang="en-US" dirty="0" err="1">
                <a:latin typeface="Calibri" pitchFamily="34" charset="0"/>
                <a:hlinkClick r:id="rId3"/>
              </a:rPr>
              <a:t>Sertoli</a:t>
            </a:r>
            <a:r>
              <a:rPr lang="en-US" dirty="0">
                <a:latin typeface="Calibri" pitchFamily="34" charset="0"/>
                <a:hlinkClick r:id="rId3"/>
              </a:rPr>
              <a:t> cells – SL156</a:t>
            </a:r>
            <a:endParaRPr lang="en-US" dirty="0">
              <a:latin typeface="Calibri" pitchFamily="34" charset="0"/>
            </a:endParaRPr>
          </a:p>
        </p:txBody>
      </p:sp>
      <p:sp>
        <p:nvSpPr>
          <p:cNvPr id="37891" name="TextBox 4"/>
          <p:cNvSpPr txBox="1">
            <a:spLocks noChangeArrowheads="1"/>
          </p:cNvSpPr>
          <p:nvPr/>
        </p:nvSpPr>
        <p:spPr bwMode="auto">
          <a:xfrm>
            <a:off x="1949416" y="5867400"/>
            <a:ext cx="4495800" cy="830997"/>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156</a:t>
            </a:r>
            <a:r>
              <a:rPr lang="en-US" dirty="0">
                <a:latin typeface="Calibri" pitchFamily="34" charset="0"/>
              </a:rPr>
              <a:t> and </a:t>
            </a:r>
            <a:r>
              <a:rPr lang="es-ES" u="sng" dirty="0">
                <a:hlinkClick r:id="rId5"/>
              </a:rPr>
              <a:t>SL 055</a:t>
            </a:r>
            <a:endParaRPr lang="es-ES" u="sng" dirty="0"/>
          </a:p>
          <a:p>
            <a:r>
              <a:rPr lang="en-US" b="1" dirty="0">
                <a:latin typeface="Calibri" pitchFamily="34" charset="0"/>
              </a:rPr>
              <a:t>Be able to identify:</a:t>
            </a:r>
          </a:p>
          <a:p>
            <a:pPr lvl="1" eaLnBrk="0" hangingPunct="0">
              <a:buFontTx/>
              <a:buChar char="•"/>
            </a:pPr>
            <a:r>
              <a:rPr lang="en-US" sz="1200" b="1" dirty="0" err="1">
                <a:solidFill>
                  <a:srgbClr val="002060"/>
                </a:solidFill>
                <a:latin typeface="Georgia" pitchFamily="18" charset="0"/>
                <a:ea typeface="Times" pitchFamily="18" charset="0"/>
                <a:cs typeface="Arial" charset="0"/>
              </a:rPr>
              <a:t>Sertoli</a:t>
            </a:r>
            <a:r>
              <a:rPr lang="en-US" sz="1200" b="1" dirty="0">
                <a:solidFill>
                  <a:srgbClr val="002060"/>
                </a:solidFill>
                <a:latin typeface="Georgia" pitchFamily="18" charset="0"/>
                <a:ea typeface="Times" pitchFamily="18" charset="0"/>
                <a:cs typeface="Arial" charset="0"/>
              </a:rPr>
              <a:t> cells</a:t>
            </a:r>
            <a:endParaRPr lang="en-US" dirty="0">
              <a:latin typeface="Calibri" pitchFamily="34" charset="0"/>
            </a:endParaRPr>
          </a:p>
        </p:txBody>
      </p:sp>
      <p:sp>
        <p:nvSpPr>
          <p:cNvPr id="5" name="TextBox 3"/>
          <p:cNvSpPr txBox="1">
            <a:spLocks noChangeArrowheads="1"/>
          </p:cNvSpPr>
          <p:nvPr/>
        </p:nvSpPr>
        <p:spPr bwMode="auto">
          <a:xfrm>
            <a:off x="2743200" y="2981325"/>
            <a:ext cx="3152681" cy="369332"/>
          </a:xfrm>
          <a:prstGeom prst="rect">
            <a:avLst/>
          </a:prstGeom>
          <a:noFill/>
          <a:ln w="9525">
            <a:noFill/>
            <a:miter lim="800000"/>
            <a:headEnd/>
            <a:tailEnd/>
          </a:ln>
        </p:spPr>
        <p:txBody>
          <a:bodyPr wrap="square">
            <a:spAutoFit/>
          </a:bodyPr>
          <a:lstStyle/>
          <a:p>
            <a:r>
              <a:rPr lang="en-US" dirty="0">
                <a:latin typeface="Calibri" pitchFamily="34" charset="0"/>
                <a:hlinkClick r:id="rId6"/>
              </a:rPr>
              <a:t>Video of </a:t>
            </a:r>
            <a:r>
              <a:rPr lang="en-US" dirty="0" err="1">
                <a:latin typeface="Calibri" pitchFamily="34" charset="0"/>
                <a:hlinkClick r:id="rId6"/>
              </a:rPr>
              <a:t>Sertoli</a:t>
            </a:r>
            <a:r>
              <a:rPr lang="en-US" dirty="0">
                <a:latin typeface="Calibri" pitchFamily="34" charset="0"/>
                <a:hlinkClick r:id="rId6"/>
              </a:rPr>
              <a:t> cells  – SL55</a:t>
            </a:r>
            <a:endParaRPr lang="en-US" dirty="0">
              <a:latin typeface="Calibri" pitchFamily="34" charset="0"/>
            </a:endParaRPr>
          </a:p>
        </p:txBody>
      </p:sp>
      <p:sp>
        <p:nvSpPr>
          <p:cNvPr id="6" name="Rectangle 5"/>
          <p:cNvSpPr/>
          <p:nvPr/>
        </p:nvSpPr>
        <p:spPr>
          <a:xfrm>
            <a:off x="522801" y="21491"/>
            <a:ext cx="8098500"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996600"/>
                </a:solidFill>
                <a:latin typeface="+mn-lt"/>
              </a:rPr>
              <a:t>SEMINIFEROUS TUBULES – SERTOLI CELLS</a:t>
            </a:r>
          </a:p>
        </p:txBody>
      </p:sp>
    </p:spTree>
    <p:extLst>
      <p:ext uri="{BB962C8B-B14F-4D97-AF65-F5344CB8AC3E}">
        <p14:creationId xmlns:p14="http://schemas.microsoft.com/office/powerpoint/2010/main" val="577098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62400" y="609600"/>
            <a:ext cx="5105400" cy="5693866"/>
          </a:xfrm>
          <a:prstGeom prst="rect">
            <a:avLst/>
          </a:prstGeom>
          <a:noFill/>
        </p:spPr>
        <p:txBody>
          <a:bodyPr wrap="square">
            <a:spAutoFit/>
          </a:bodyPr>
          <a:lstStyle/>
          <a:p>
            <a:r>
              <a:rPr lang="en-US" sz="1600" b="1" dirty="0">
                <a:solidFill>
                  <a:schemeClr val="accent6">
                    <a:lumMod val="50000"/>
                  </a:schemeClr>
                </a:solidFill>
                <a:latin typeface="Calibri" pitchFamily="34" charset="0"/>
              </a:rPr>
              <a:t>A quick review of mitosis, meiosis, and spermatozoa production:</a:t>
            </a:r>
          </a:p>
          <a:p>
            <a:endParaRPr lang="en-US" sz="1600" b="1" dirty="0">
              <a:solidFill>
                <a:schemeClr val="accent6">
                  <a:lumMod val="50000"/>
                </a:schemeClr>
              </a:solidFill>
              <a:latin typeface="Calibri" pitchFamily="34" charset="0"/>
            </a:endParaRPr>
          </a:p>
          <a:p>
            <a:r>
              <a:rPr lang="en-US" sz="1600" b="1" dirty="0" err="1">
                <a:solidFill>
                  <a:schemeClr val="accent6">
                    <a:lumMod val="75000"/>
                  </a:schemeClr>
                </a:solidFill>
                <a:latin typeface="Calibri" pitchFamily="34" charset="0"/>
              </a:rPr>
              <a:t>Spermatogonium</a:t>
            </a:r>
            <a:r>
              <a:rPr lang="en-US" sz="1600" b="1" dirty="0">
                <a:solidFill>
                  <a:schemeClr val="accent6">
                    <a:lumMod val="50000"/>
                  </a:schemeClr>
                </a:solidFill>
                <a:latin typeface="Calibri" pitchFamily="34" charset="0"/>
              </a:rPr>
              <a:t> (diploid, 2N) – a cell that divides mitotically, produces progeny that enter meiosis</a:t>
            </a:r>
          </a:p>
          <a:p>
            <a:endParaRPr lang="en-US" sz="1600" b="1" dirty="0">
              <a:solidFill>
                <a:schemeClr val="accent6">
                  <a:lumMod val="50000"/>
                </a:schemeClr>
              </a:solidFill>
              <a:latin typeface="Calibri" pitchFamily="34" charset="0"/>
            </a:endParaRPr>
          </a:p>
          <a:p>
            <a:endParaRPr lang="en-US" sz="1600" b="1" dirty="0">
              <a:solidFill>
                <a:schemeClr val="accent6">
                  <a:lumMod val="50000"/>
                </a:schemeClr>
              </a:solidFill>
              <a:latin typeface="Calibri" pitchFamily="34" charset="0"/>
            </a:endParaRPr>
          </a:p>
          <a:p>
            <a:endParaRPr lang="en-US" sz="1600" b="1" dirty="0">
              <a:solidFill>
                <a:schemeClr val="accent6">
                  <a:lumMod val="50000"/>
                </a:schemeClr>
              </a:solidFill>
              <a:latin typeface="Calibri" pitchFamily="34" charset="0"/>
            </a:endParaRPr>
          </a:p>
          <a:p>
            <a:r>
              <a:rPr lang="en-US" sz="1600" b="1" dirty="0">
                <a:solidFill>
                  <a:schemeClr val="accent6">
                    <a:lumMod val="75000"/>
                  </a:schemeClr>
                </a:solidFill>
                <a:latin typeface="Calibri" pitchFamily="34" charset="0"/>
              </a:rPr>
              <a:t>Primary spermatocytes </a:t>
            </a:r>
            <a:r>
              <a:rPr lang="en-US" sz="1600" b="1" dirty="0">
                <a:solidFill>
                  <a:schemeClr val="accent6">
                    <a:lumMod val="50000"/>
                  </a:schemeClr>
                </a:solidFill>
                <a:latin typeface="Calibri" pitchFamily="34" charset="0"/>
              </a:rPr>
              <a:t>(diploid, 4N) - a cell that has begun meiosis, i.e. is in meiosis I</a:t>
            </a:r>
          </a:p>
          <a:p>
            <a:endParaRPr lang="en-US" sz="1600" b="1" dirty="0">
              <a:solidFill>
                <a:schemeClr val="accent6">
                  <a:lumMod val="50000"/>
                </a:schemeClr>
              </a:solidFill>
              <a:latin typeface="Calibri" pitchFamily="34" charset="0"/>
            </a:endParaRPr>
          </a:p>
          <a:p>
            <a:endParaRPr lang="en-US" sz="1600" b="1" dirty="0">
              <a:solidFill>
                <a:schemeClr val="accent6">
                  <a:lumMod val="50000"/>
                </a:schemeClr>
              </a:solidFill>
              <a:latin typeface="Calibri" pitchFamily="34" charset="0"/>
            </a:endParaRPr>
          </a:p>
          <a:p>
            <a:endParaRPr lang="en-US" sz="1200" b="1" dirty="0">
              <a:solidFill>
                <a:schemeClr val="accent6">
                  <a:lumMod val="50000"/>
                </a:schemeClr>
              </a:solidFill>
              <a:latin typeface="Calibri" pitchFamily="34" charset="0"/>
            </a:endParaRPr>
          </a:p>
          <a:p>
            <a:r>
              <a:rPr lang="en-US" sz="1600" b="1" dirty="0">
                <a:solidFill>
                  <a:schemeClr val="accent6">
                    <a:lumMod val="75000"/>
                  </a:schemeClr>
                </a:solidFill>
                <a:latin typeface="Calibri" pitchFamily="34" charset="0"/>
              </a:rPr>
              <a:t>Secondary spermatocyte </a:t>
            </a:r>
            <a:r>
              <a:rPr lang="en-US" sz="1600" b="1" dirty="0">
                <a:solidFill>
                  <a:schemeClr val="accent6">
                    <a:lumMod val="50000"/>
                  </a:schemeClr>
                </a:solidFill>
                <a:latin typeface="Calibri" pitchFamily="34" charset="0"/>
              </a:rPr>
              <a:t>(haploid, 2N) -  a cell that has completed the first meiotic division, i.e. is in meiosis II</a:t>
            </a:r>
          </a:p>
          <a:p>
            <a:endParaRPr lang="en-US" sz="1600" b="1" dirty="0">
              <a:solidFill>
                <a:schemeClr val="accent6">
                  <a:lumMod val="50000"/>
                </a:schemeClr>
              </a:solidFill>
              <a:latin typeface="Calibri" pitchFamily="34" charset="0"/>
            </a:endParaRPr>
          </a:p>
          <a:p>
            <a:r>
              <a:rPr lang="en-US" sz="1600" b="1" dirty="0">
                <a:solidFill>
                  <a:schemeClr val="accent6">
                    <a:lumMod val="75000"/>
                  </a:schemeClr>
                </a:solidFill>
                <a:latin typeface="Calibri" pitchFamily="34" charset="0"/>
              </a:rPr>
              <a:t>Spermatid</a:t>
            </a:r>
            <a:r>
              <a:rPr lang="en-US" sz="1600" b="1" dirty="0">
                <a:solidFill>
                  <a:schemeClr val="accent6">
                    <a:lumMod val="50000"/>
                  </a:schemeClr>
                </a:solidFill>
                <a:latin typeface="Calibri" pitchFamily="34" charset="0"/>
              </a:rPr>
              <a:t> (haploid, N) – a cell that has completed meiosis but has not transformed into a </a:t>
            </a:r>
            <a:r>
              <a:rPr lang="en-US" sz="1600" b="1">
                <a:solidFill>
                  <a:schemeClr val="accent6">
                    <a:lumMod val="50000"/>
                  </a:schemeClr>
                </a:solidFill>
                <a:latin typeface="Calibri" pitchFamily="34" charset="0"/>
              </a:rPr>
              <a:t>mature spermatozoon</a:t>
            </a:r>
            <a:endParaRPr lang="en-US" sz="1600" b="1" dirty="0">
              <a:solidFill>
                <a:schemeClr val="accent6">
                  <a:lumMod val="50000"/>
                </a:schemeClr>
              </a:solidFill>
              <a:latin typeface="Calibri" pitchFamily="34" charset="0"/>
            </a:endParaRPr>
          </a:p>
          <a:p>
            <a:endParaRPr lang="en-US" sz="1600" b="1" dirty="0">
              <a:solidFill>
                <a:schemeClr val="accent6">
                  <a:lumMod val="75000"/>
                </a:schemeClr>
              </a:solidFill>
              <a:latin typeface="Calibri" pitchFamily="34" charset="0"/>
            </a:endParaRPr>
          </a:p>
          <a:p>
            <a:r>
              <a:rPr lang="en-US" sz="1600" b="1" dirty="0">
                <a:solidFill>
                  <a:schemeClr val="accent6">
                    <a:lumMod val="75000"/>
                  </a:schemeClr>
                </a:solidFill>
                <a:latin typeface="Calibri" pitchFamily="34" charset="0"/>
              </a:rPr>
              <a:t>Spermatozoa </a:t>
            </a:r>
            <a:r>
              <a:rPr lang="en-US" sz="1600" b="1" dirty="0">
                <a:solidFill>
                  <a:schemeClr val="accent6">
                    <a:lumMod val="50000"/>
                  </a:schemeClr>
                </a:solidFill>
                <a:latin typeface="Calibri" pitchFamily="34" charset="0"/>
              </a:rPr>
              <a:t>(haploid, N) - genetically identical to spermatids, but have undergone physical transformations including a streamlined appearance, production of a flagellum, an acrosome</a:t>
            </a:r>
          </a:p>
        </p:txBody>
      </p:sp>
      <p:pic>
        <p:nvPicPr>
          <p:cNvPr id="6" name="Picture 1" descr="Slide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67822"/>
            <a:ext cx="376237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flipV="1">
            <a:off x="838200" y="3563422"/>
            <a:ext cx="1143000" cy="152400"/>
          </a:xfrm>
          <a:prstGeom prst="straightConnector1">
            <a:avLst/>
          </a:prstGeom>
          <a:ln w="38100">
            <a:solidFill>
              <a:srgbClr val="29123A"/>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914400" y="4401622"/>
            <a:ext cx="762000" cy="76200"/>
          </a:xfrm>
          <a:prstGeom prst="straightConnector1">
            <a:avLst/>
          </a:prstGeom>
          <a:ln w="38100">
            <a:solidFill>
              <a:srgbClr val="29123A"/>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590800" y="514767"/>
            <a:ext cx="1390650" cy="1169551"/>
          </a:xfrm>
          <a:prstGeom prst="rect">
            <a:avLst/>
          </a:prstGeom>
          <a:solidFill>
            <a:srgbClr val="FFC000"/>
          </a:solidFill>
        </p:spPr>
        <p:txBody>
          <a:bodyPr wrap="square" rtlCol="0">
            <a:spAutoFit/>
          </a:bodyPr>
          <a:lstStyle/>
          <a:p>
            <a:r>
              <a:rPr lang="en-US" sz="1400" b="1" dirty="0">
                <a:solidFill>
                  <a:srgbClr val="C00000"/>
                </a:solidFill>
                <a:latin typeface="Tempus Sans ITC" pitchFamily="82" charset="0"/>
              </a:rPr>
              <a:t>This is a reminder slide before looking at developing </a:t>
            </a:r>
            <a:r>
              <a:rPr lang="en-US" sz="1400" b="1" dirty="0" err="1">
                <a:solidFill>
                  <a:srgbClr val="C00000"/>
                </a:solidFill>
                <a:latin typeface="Tempus Sans ITC" pitchFamily="82" charset="0"/>
              </a:rPr>
              <a:t>spermatogonia</a:t>
            </a:r>
            <a:r>
              <a:rPr lang="en-US" sz="1400" b="1" dirty="0">
                <a:solidFill>
                  <a:srgbClr val="C00000"/>
                </a:solidFill>
                <a:latin typeface="Tempus Sans ITC" pitchFamily="82" charset="0"/>
              </a:rPr>
              <a:t>.</a:t>
            </a:r>
          </a:p>
        </p:txBody>
      </p:sp>
      <p:sp>
        <p:nvSpPr>
          <p:cNvPr id="8" name="Rectangle 7"/>
          <p:cNvSpPr/>
          <p:nvPr/>
        </p:nvSpPr>
        <p:spPr>
          <a:xfrm>
            <a:off x="242730" y="0"/>
            <a:ext cx="8520270" cy="523220"/>
          </a:xfrm>
          <a:prstGeom prst="rect">
            <a:avLst/>
          </a:prstGeom>
          <a:noFill/>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996600"/>
                </a:solidFill>
                <a:latin typeface="+mn-lt"/>
              </a:rPr>
              <a:t>SEMINIFEROUS TUBULES – DEVELOPING SPERMATOZOA</a:t>
            </a:r>
          </a:p>
        </p:txBody>
      </p:sp>
    </p:spTree>
    <p:extLst>
      <p:ext uri="{BB962C8B-B14F-4D97-AF65-F5344CB8AC3E}">
        <p14:creationId xmlns:p14="http://schemas.microsoft.com/office/powerpoint/2010/main" val="2097269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2730" y="0"/>
            <a:ext cx="8520270" cy="523220"/>
          </a:xfrm>
          <a:prstGeom prst="rect">
            <a:avLst/>
          </a:prstGeom>
          <a:noFill/>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996600"/>
                </a:solidFill>
                <a:latin typeface="+mn-lt"/>
              </a:rPr>
              <a:t>SEMINIFEROUS TUBULES – DEVELOPING SPERMATOZOA</a:t>
            </a:r>
          </a:p>
        </p:txBody>
      </p:sp>
      <p:sp>
        <p:nvSpPr>
          <p:cNvPr id="5" name="TextBox 4"/>
          <p:cNvSpPr txBox="1"/>
          <p:nvPr/>
        </p:nvSpPr>
        <p:spPr>
          <a:xfrm>
            <a:off x="152400" y="5943600"/>
            <a:ext cx="8915400" cy="830997"/>
          </a:xfrm>
          <a:prstGeom prst="rect">
            <a:avLst/>
          </a:prstGeom>
          <a:noFill/>
        </p:spPr>
        <p:txBody>
          <a:bodyPr wrap="square">
            <a:spAutoFit/>
          </a:bodyPr>
          <a:lstStyle/>
          <a:p>
            <a:r>
              <a:rPr lang="en-US" sz="1600" b="1" dirty="0" err="1">
                <a:solidFill>
                  <a:schemeClr val="accent6">
                    <a:lumMod val="75000"/>
                  </a:schemeClr>
                </a:solidFill>
                <a:latin typeface="Calibri" pitchFamily="34" charset="0"/>
              </a:rPr>
              <a:t>Spermatogonia</a:t>
            </a:r>
            <a:r>
              <a:rPr lang="en-US" sz="1600" b="1" dirty="0">
                <a:solidFill>
                  <a:schemeClr val="accent6">
                    <a:lumMod val="50000"/>
                  </a:schemeClr>
                </a:solidFill>
                <a:latin typeface="Calibri" pitchFamily="34" charset="0"/>
              </a:rPr>
              <a:t> are identified because they are adjacent to the basement membrane.  Although the density of their nuclei varies somewhat, they lack a recognizable nucleolus, and do not have “clumpy” chromatin (see primary spermatocyte on the next slide).  </a:t>
            </a:r>
            <a:endParaRPr lang="en-US" sz="1400" b="1" dirty="0">
              <a:solidFill>
                <a:schemeClr val="accent6">
                  <a:lumMod val="50000"/>
                </a:schemeClr>
              </a:solidFill>
              <a:latin typeface="Calibri"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457200"/>
            <a:ext cx="7353300" cy="5514975"/>
          </a:xfrm>
          <a:prstGeom prst="rect">
            <a:avLst/>
          </a:prstGeom>
        </p:spPr>
      </p:pic>
      <p:cxnSp>
        <p:nvCxnSpPr>
          <p:cNvPr id="15" name="Straight Arrow Connector 14"/>
          <p:cNvCxnSpPr/>
          <p:nvPr/>
        </p:nvCxnSpPr>
        <p:spPr>
          <a:xfrm flipV="1">
            <a:off x="3286125" y="4733925"/>
            <a:ext cx="238125" cy="48577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6276975" y="2876550"/>
            <a:ext cx="581025" cy="952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6143626" y="1876425"/>
            <a:ext cx="533399" cy="24765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5181600" y="4267201"/>
            <a:ext cx="447675" cy="34289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658100" y="1263074"/>
            <a:ext cx="1485900" cy="1815882"/>
          </a:xfrm>
          <a:prstGeom prst="rect">
            <a:avLst/>
          </a:prstGeom>
          <a:solidFill>
            <a:schemeClr val="bg1"/>
          </a:solidFill>
        </p:spPr>
        <p:txBody>
          <a:bodyPr wrap="square" rtlCol="0">
            <a:spAutoFit/>
          </a:bodyPr>
          <a:lstStyle/>
          <a:p>
            <a:r>
              <a:rPr lang="en-US" sz="1400" b="1" dirty="0">
                <a:solidFill>
                  <a:schemeClr val="accent3">
                    <a:lumMod val="50000"/>
                  </a:schemeClr>
                </a:solidFill>
                <a:latin typeface="Tempus Sans ITC" pitchFamily="82" charset="0"/>
              </a:rPr>
              <a:t>You don’t have to worry about differentiating type A and B </a:t>
            </a:r>
            <a:r>
              <a:rPr lang="en-US" sz="1400" b="1" dirty="0" err="1">
                <a:solidFill>
                  <a:schemeClr val="accent3">
                    <a:lumMod val="50000"/>
                  </a:schemeClr>
                </a:solidFill>
                <a:latin typeface="Tempus Sans ITC" pitchFamily="82" charset="0"/>
              </a:rPr>
              <a:t>spermatogonia</a:t>
            </a:r>
            <a:r>
              <a:rPr lang="en-US" sz="1400" b="1" dirty="0">
                <a:solidFill>
                  <a:schemeClr val="accent3">
                    <a:lumMod val="50000"/>
                  </a:schemeClr>
                </a:solidFill>
                <a:latin typeface="Tempus Sans ITC" pitchFamily="82" charset="0"/>
              </a:rPr>
              <a:t>, just recognize them as </a:t>
            </a:r>
            <a:r>
              <a:rPr lang="en-US" sz="1400" b="1" dirty="0" err="1">
                <a:solidFill>
                  <a:schemeClr val="accent3">
                    <a:lumMod val="50000"/>
                  </a:schemeClr>
                </a:solidFill>
                <a:latin typeface="Tempus Sans ITC" pitchFamily="82" charset="0"/>
              </a:rPr>
              <a:t>spermatogonia</a:t>
            </a:r>
            <a:r>
              <a:rPr lang="en-US" sz="1400" b="1" dirty="0">
                <a:solidFill>
                  <a:schemeClr val="accent3">
                    <a:lumMod val="50000"/>
                  </a:schemeClr>
                </a:solidFill>
                <a:latin typeface="Tempus Sans ITC" pitchFamily="82" charset="0"/>
              </a:rPr>
              <a:t>.</a:t>
            </a:r>
          </a:p>
        </p:txBody>
      </p:sp>
    </p:spTree>
    <p:extLst>
      <p:ext uri="{BB962C8B-B14F-4D97-AF65-F5344CB8AC3E}">
        <p14:creationId xmlns:p14="http://schemas.microsoft.com/office/powerpoint/2010/main" val="2668224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2730" y="0"/>
            <a:ext cx="8520270" cy="523220"/>
          </a:xfrm>
          <a:prstGeom prst="rect">
            <a:avLst/>
          </a:prstGeom>
          <a:noFill/>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996600"/>
                </a:solidFill>
                <a:latin typeface="+mn-lt"/>
              </a:rPr>
              <a:t>SEMINIFEROUS TUBULES – DEVELOPING SPERMATOZOA</a:t>
            </a:r>
          </a:p>
        </p:txBody>
      </p:sp>
      <p:sp>
        <p:nvSpPr>
          <p:cNvPr id="5" name="TextBox 4"/>
          <p:cNvSpPr txBox="1"/>
          <p:nvPr/>
        </p:nvSpPr>
        <p:spPr>
          <a:xfrm>
            <a:off x="242730" y="6172200"/>
            <a:ext cx="8686800" cy="584775"/>
          </a:xfrm>
          <a:prstGeom prst="rect">
            <a:avLst/>
          </a:prstGeom>
          <a:noFill/>
        </p:spPr>
        <p:txBody>
          <a:bodyPr wrap="square">
            <a:spAutoFit/>
          </a:bodyPr>
          <a:lstStyle/>
          <a:p>
            <a:r>
              <a:rPr lang="en-US" sz="1600" b="1" dirty="0">
                <a:solidFill>
                  <a:schemeClr val="accent6">
                    <a:lumMod val="75000"/>
                  </a:schemeClr>
                </a:solidFill>
                <a:latin typeface="Calibri" pitchFamily="34" charset="0"/>
              </a:rPr>
              <a:t>Primary spermatocytes</a:t>
            </a:r>
            <a:r>
              <a:rPr lang="en-US" sz="1600" b="1" dirty="0">
                <a:solidFill>
                  <a:schemeClr val="accent6">
                    <a:lumMod val="50000"/>
                  </a:schemeClr>
                </a:solidFill>
                <a:latin typeface="Calibri" pitchFamily="34" charset="0"/>
              </a:rPr>
              <a:t> are identified because they are on the luminal side of </a:t>
            </a:r>
            <a:r>
              <a:rPr lang="en-US" sz="1600" b="1" dirty="0" err="1">
                <a:solidFill>
                  <a:schemeClr val="accent6">
                    <a:lumMod val="50000"/>
                  </a:schemeClr>
                </a:solidFill>
                <a:latin typeface="Calibri" pitchFamily="34" charset="0"/>
              </a:rPr>
              <a:t>Sertoli</a:t>
            </a:r>
            <a:r>
              <a:rPr lang="en-US" sz="1600" b="1" dirty="0">
                <a:solidFill>
                  <a:schemeClr val="accent6">
                    <a:lumMod val="50000"/>
                  </a:schemeClr>
                </a:solidFill>
                <a:latin typeface="Calibri" pitchFamily="34" charset="0"/>
              </a:rPr>
              <a:t> cells, and have a larger nucleus than </a:t>
            </a:r>
            <a:r>
              <a:rPr lang="en-US" sz="1600" b="1" dirty="0" err="1">
                <a:solidFill>
                  <a:schemeClr val="accent6">
                    <a:lumMod val="50000"/>
                  </a:schemeClr>
                </a:solidFill>
                <a:latin typeface="Calibri" pitchFamily="34" charset="0"/>
              </a:rPr>
              <a:t>spermatogonia</a:t>
            </a:r>
            <a:r>
              <a:rPr lang="en-US" sz="1600" b="1" dirty="0">
                <a:solidFill>
                  <a:schemeClr val="accent6">
                    <a:lumMod val="50000"/>
                  </a:schemeClr>
                </a:solidFill>
                <a:latin typeface="Calibri" pitchFamily="34" charset="0"/>
              </a:rPr>
              <a:t> that contains “clumpy” chromatin.  </a:t>
            </a:r>
            <a:endParaRPr lang="en-US" sz="1400" b="1" dirty="0">
              <a:solidFill>
                <a:schemeClr val="accent6">
                  <a:lumMod val="50000"/>
                </a:schemeClr>
              </a:solidFill>
              <a:latin typeface="Calibri"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 y="457200"/>
            <a:ext cx="7658100" cy="5743575"/>
          </a:xfrm>
          <a:prstGeom prst="rect">
            <a:avLst/>
          </a:prstGeom>
        </p:spPr>
      </p:pic>
      <p:cxnSp>
        <p:nvCxnSpPr>
          <p:cNvPr id="15" name="Straight Arrow Connector 14"/>
          <p:cNvCxnSpPr/>
          <p:nvPr/>
        </p:nvCxnSpPr>
        <p:spPr>
          <a:xfrm flipV="1">
            <a:off x="3126659" y="2843212"/>
            <a:ext cx="238125" cy="48577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1574085" y="2381252"/>
            <a:ext cx="581025" cy="952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4317286" y="2328863"/>
            <a:ext cx="380999" cy="33813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3898186" y="1828800"/>
            <a:ext cx="57149" cy="56197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858000" y="1263074"/>
            <a:ext cx="2286000" cy="3262432"/>
          </a:xfrm>
          <a:prstGeom prst="rect">
            <a:avLst/>
          </a:prstGeom>
          <a:solidFill>
            <a:schemeClr val="bg1"/>
          </a:solidFill>
        </p:spPr>
        <p:txBody>
          <a:bodyPr wrap="square" rtlCol="0">
            <a:spAutoFit/>
          </a:bodyPr>
          <a:lstStyle/>
          <a:p>
            <a:r>
              <a:rPr lang="en-US" sz="1400" b="1" dirty="0">
                <a:solidFill>
                  <a:schemeClr val="accent3">
                    <a:lumMod val="50000"/>
                  </a:schemeClr>
                </a:solidFill>
                <a:latin typeface="Tempus Sans ITC" pitchFamily="82" charset="0"/>
              </a:rPr>
              <a:t>In these primary spermatocytes, you can see a thin rim of cytoplasm.  Actually, the two on the right have a relatively large amount for primary spermatocytes.</a:t>
            </a:r>
          </a:p>
          <a:p>
            <a:endParaRPr lang="en-US" sz="1000" b="1" dirty="0">
              <a:solidFill>
                <a:schemeClr val="accent3">
                  <a:lumMod val="50000"/>
                </a:schemeClr>
              </a:solidFill>
              <a:latin typeface="Tempus Sans ITC" pitchFamily="82" charset="0"/>
            </a:endParaRPr>
          </a:p>
          <a:p>
            <a:r>
              <a:rPr lang="en-US" sz="1400" b="1" dirty="0">
                <a:solidFill>
                  <a:schemeClr val="accent3">
                    <a:lumMod val="50000"/>
                  </a:schemeClr>
                </a:solidFill>
                <a:latin typeface="Tempus Sans ITC" pitchFamily="82" charset="0"/>
              </a:rPr>
              <a:t>Most developing spermatozoa have little cytoplasm, and, therefore, differentiating these cells from each other largely depends on the nuclear profile.</a:t>
            </a:r>
          </a:p>
        </p:txBody>
      </p:sp>
    </p:spTree>
    <p:extLst>
      <p:ext uri="{BB962C8B-B14F-4D97-AF65-F5344CB8AC3E}">
        <p14:creationId xmlns:p14="http://schemas.microsoft.com/office/powerpoint/2010/main" val="8660469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3482"/>
          <a:stretch/>
        </p:blipFill>
        <p:spPr>
          <a:xfrm>
            <a:off x="152400" y="457201"/>
            <a:ext cx="7658100" cy="5543550"/>
          </a:xfrm>
          <a:prstGeom prst="rect">
            <a:avLst/>
          </a:prstGeom>
        </p:spPr>
      </p:pic>
      <p:sp>
        <p:nvSpPr>
          <p:cNvPr id="3" name="Rectangle 2"/>
          <p:cNvSpPr/>
          <p:nvPr/>
        </p:nvSpPr>
        <p:spPr>
          <a:xfrm>
            <a:off x="242730" y="0"/>
            <a:ext cx="8520270" cy="523220"/>
          </a:xfrm>
          <a:prstGeom prst="rect">
            <a:avLst/>
          </a:prstGeom>
          <a:noFill/>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996600"/>
                </a:solidFill>
                <a:latin typeface="+mn-lt"/>
              </a:rPr>
              <a:t>SEMINIFEROUS TUBULES – DEVELOPING SPERMATOZOA</a:t>
            </a:r>
          </a:p>
        </p:txBody>
      </p:sp>
      <p:sp>
        <p:nvSpPr>
          <p:cNvPr id="5" name="TextBox 4"/>
          <p:cNvSpPr txBox="1"/>
          <p:nvPr/>
        </p:nvSpPr>
        <p:spPr>
          <a:xfrm>
            <a:off x="76200" y="6027003"/>
            <a:ext cx="8686800" cy="830997"/>
          </a:xfrm>
          <a:prstGeom prst="rect">
            <a:avLst/>
          </a:prstGeom>
          <a:noFill/>
        </p:spPr>
        <p:txBody>
          <a:bodyPr wrap="square">
            <a:spAutoFit/>
          </a:bodyPr>
          <a:lstStyle/>
          <a:p>
            <a:r>
              <a:rPr lang="en-US" sz="1600" b="1" dirty="0">
                <a:solidFill>
                  <a:schemeClr val="accent6">
                    <a:lumMod val="50000"/>
                  </a:schemeClr>
                </a:solidFill>
                <a:latin typeface="Calibri" pitchFamily="34" charset="0"/>
              </a:rPr>
              <a:t>When </a:t>
            </a:r>
            <a:r>
              <a:rPr lang="en-US" sz="1600" b="1" dirty="0">
                <a:solidFill>
                  <a:schemeClr val="accent6">
                    <a:lumMod val="75000"/>
                  </a:schemeClr>
                </a:solidFill>
                <a:latin typeface="Calibri" pitchFamily="34" charset="0"/>
              </a:rPr>
              <a:t>spermatids </a:t>
            </a:r>
            <a:r>
              <a:rPr lang="en-US" sz="1600" b="1" dirty="0">
                <a:solidFill>
                  <a:schemeClr val="accent6">
                    <a:lumMod val="50000"/>
                  </a:schemeClr>
                </a:solidFill>
                <a:latin typeface="Calibri" pitchFamily="34" charset="0"/>
              </a:rPr>
              <a:t>finish meiosis, they are small cells with small, round nuclei (black arrows).  As they begin to mature into spermatozoa, they become smaller (blue arrows), and then narrower (green arrows); note that throughout all these stages, they are still officially spermatids.</a:t>
            </a:r>
            <a:endParaRPr lang="en-US" sz="1400" b="1" dirty="0">
              <a:solidFill>
                <a:schemeClr val="accent6">
                  <a:lumMod val="50000"/>
                </a:schemeClr>
              </a:solidFill>
              <a:latin typeface="Calibri" pitchFamily="34" charset="0"/>
            </a:endParaRPr>
          </a:p>
        </p:txBody>
      </p:sp>
      <p:cxnSp>
        <p:nvCxnSpPr>
          <p:cNvPr id="10" name="Straight Arrow Connector 9"/>
          <p:cNvCxnSpPr/>
          <p:nvPr/>
        </p:nvCxnSpPr>
        <p:spPr>
          <a:xfrm>
            <a:off x="3886200" y="3857625"/>
            <a:ext cx="431084" cy="290513"/>
          </a:xfrm>
          <a:prstGeom prst="straightConnector1">
            <a:avLst/>
          </a:prstGeom>
          <a:ln w="3810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6958596" y="4491824"/>
            <a:ext cx="197566" cy="46196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190711" y="5146784"/>
            <a:ext cx="238125" cy="48577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160372" y="3557570"/>
            <a:ext cx="431084" cy="290513"/>
          </a:xfrm>
          <a:prstGeom prst="straightConnector1">
            <a:avLst/>
          </a:prstGeom>
          <a:ln w="3810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858000" y="1263074"/>
            <a:ext cx="2286000" cy="2462213"/>
          </a:xfrm>
          <a:prstGeom prst="rect">
            <a:avLst/>
          </a:prstGeom>
          <a:solidFill>
            <a:schemeClr val="bg1"/>
          </a:solidFill>
        </p:spPr>
        <p:txBody>
          <a:bodyPr wrap="square" rtlCol="0">
            <a:spAutoFit/>
          </a:bodyPr>
          <a:lstStyle/>
          <a:p>
            <a:r>
              <a:rPr lang="en-US" sz="1400" b="1" dirty="0">
                <a:solidFill>
                  <a:schemeClr val="accent3">
                    <a:lumMod val="50000"/>
                  </a:schemeClr>
                </a:solidFill>
                <a:latin typeface="Tempus Sans ITC" pitchFamily="82" charset="0"/>
              </a:rPr>
              <a:t>Spermatozoa are released into the lumen immediately upon maturation, therefore, they will be seen free within the lumen, and not part of the epithelium as are these spermatids.  None are visible here, but you will see a lot of them in the epididymis.</a:t>
            </a:r>
          </a:p>
        </p:txBody>
      </p:sp>
      <p:cxnSp>
        <p:nvCxnSpPr>
          <p:cNvPr id="11" name="Straight Arrow Connector 10"/>
          <p:cNvCxnSpPr/>
          <p:nvPr/>
        </p:nvCxnSpPr>
        <p:spPr>
          <a:xfrm>
            <a:off x="4567255" y="2130201"/>
            <a:ext cx="431084" cy="290513"/>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299972" y="1983926"/>
            <a:ext cx="78659" cy="45243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9931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304800" y="91670"/>
            <a:ext cx="8610600" cy="6217087"/>
          </a:xfrm>
          <a:prstGeom prst="rect">
            <a:avLst/>
          </a:prstGeom>
          <a:noFill/>
          <a:ln w="9525">
            <a:noFill/>
            <a:miter lim="800000"/>
            <a:headEnd/>
            <a:tailEnd/>
          </a:ln>
        </p:spPr>
        <p:txBody>
          <a:bodyPr>
            <a:spAutoFit/>
          </a:bodyPr>
          <a:lstStyle/>
          <a:p>
            <a:pPr>
              <a:tabLst>
                <a:tab pos="457200" algn="l"/>
              </a:tabLst>
            </a:pPr>
            <a:r>
              <a:rPr lang="en-US" sz="2400" b="1" dirty="0">
                <a:solidFill>
                  <a:srgbClr val="002060"/>
                </a:solidFill>
                <a:latin typeface="Georgia"/>
                <a:cs typeface="Georgia"/>
              </a:rPr>
              <a:t>After completing this exercise, you should be able to:</a:t>
            </a:r>
          </a:p>
          <a:p>
            <a:pPr>
              <a:tabLst>
                <a:tab pos="457200" algn="l"/>
              </a:tabLst>
            </a:pPr>
            <a:r>
              <a:rPr lang="en-US" sz="1100" dirty="0">
                <a:solidFill>
                  <a:srgbClr val="002060"/>
                </a:solidFill>
                <a:latin typeface="Georgia" pitchFamily="18" charset="0"/>
              </a:rPr>
              <a:t> </a:t>
            </a:r>
          </a:p>
          <a:p>
            <a:pPr lvl="0"/>
            <a:r>
              <a:rPr lang="en-US" sz="1100" b="1" dirty="0">
                <a:latin typeface="Georgia" pitchFamily="18" charset="0"/>
              </a:rPr>
              <a:t>identify, at the light microscope level, each of the following:</a:t>
            </a:r>
            <a:endParaRPr lang="en-US" sz="1100" dirty="0">
              <a:latin typeface="Georgia" pitchFamily="18" charset="0"/>
            </a:endParaRPr>
          </a:p>
          <a:p>
            <a:r>
              <a:rPr lang="en-US" sz="1100" dirty="0">
                <a:latin typeface="Georgia" pitchFamily="18" charset="0"/>
              </a:rPr>
              <a:t> </a:t>
            </a:r>
          </a:p>
          <a:p>
            <a:pPr lvl="0"/>
            <a:r>
              <a:rPr lang="en-US" sz="1100" dirty="0">
                <a:latin typeface="Georgia" pitchFamily="18" charset="0"/>
              </a:rPr>
              <a:t>Testis</a:t>
            </a:r>
          </a:p>
          <a:p>
            <a:pPr lvl="1"/>
            <a:r>
              <a:rPr lang="en-US" sz="1100" dirty="0">
                <a:latin typeface="Georgia" pitchFamily="18" charset="0"/>
              </a:rPr>
              <a:t>Regions</a:t>
            </a:r>
          </a:p>
          <a:p>
            <a:pPr lvl="2"/>
            <a:r>
              <a:rPr lang="en-US" sz="1100" dirty="0">
                <a:latin typeface="Georgia" pitchFamily="18" charset="0"/>
              </a:rPr>
              <a:t>Tunica </a:t>
            </a:r>
            <a:r>
              <a:rPr lang="en-US" sz="1100" dirty="0" err="1">
                <a:latin typeface="Georgia" pitchFamily="18" charset="0"/>
              </a:rPr>
              <a:t>albuginea</a:t>
            </a:r>
            <a:endParaRPr lang="en-US" sz="1100" dirty="0">
              <a:latin typeface="Georgia" pitchFamily="18" charset="0"/>
            </a:endParaRPr>
          </a:p>
          <a:p>
            <a:pPr lvl="2"/>
            <a:r>
              <a:rPr lang="en-US" sz="1100" dirty="0">
                <a:latin typeface="Georgia" pitchFamily="18" charset="0"/>
              </a:rPr>
              <a:t>Mediastinum testis</a:t>
            </a:r>
          </a:p>
          <a:p>
            <a:pPr lvl="2"/>
            <a:r>
              <a:rPr lang="en-US" sz="1100" dirty="0">
                <a:latin typeface="Georgia" pitchFamily="18" charset="0"/>
              </a:rPr>
              <a:t>Seminiferous tubules</a:t>
            </a:r>
          </a:p>
          <a:p>
            <a:pPr lvl="1"/>
            <a:r>
              <a:rPr lang="en-US" sz="1100" dirty="0">
                <a:latin typeface="Georgia" pitchFamily="18" charset="0"/>
              </a:rPr>
              <a:t>Cell types</a:t>
            </a:r>
          </a:p>
          <a:p>
            <a:pPr lvl="2"/>
            <a:r>
              <a:rPr lang="en-US" sz="1100" dirty="0">
                <a:latin typeface="Georgia" pitchFamily="18" charset="0"/>
              </a:rPr>
              <a:t>Germ cells</a:t>
            </a:r>
          </a:p>
          <a:p>
            <a:pPr lvl="3"/>
            <a:r>
              <a:rPr lang="en-US" sz="1100" dirty="0" err="1">
                <a:latin typeface="Georgia" pitchFamily="18" charset="0"/>
              </a:rPr>
              <a:t>Spermatogonia</a:t>
            </a:r>
            <a:endParaRPr lang="en-US" sz="1100" dirty="0">
              <a:latin typeface="Georgia" pitchFamily="18" charset="0"/>
            </a:endParaRPr>
          </a:p>
          <a:p>
            <a:pPr lvl="3"/>
            <a:r>
              <a:rPr lang="en-US" sz="1100" dirty="0">
                <a:latin typeface="Georgia" pitchFamily="18" charset="0"/>
              </a:rPr>
              <a:t>Primary spermatocytes</a:t>
            </a:r>
          </a:p>
          <a:p>
            <a:pPr lvl="3"/>
            <a:r>
              <a:rPr lang="en-US" sz="1100" dirty="0">
                <a:latin typeface="Georgia" pitchFamily="18" charset="0"/>
              </a:rPr>
              <a:t>Secondary spermatocytes not seen on our slides</a:t>
            </a:r>
          </a:p>
          <a:p>
            <a:pPr lvl="3"/>
            <a:r>
              <a:rPr lang="en-US" sz="1100" dirty="0">
                <a:latin typeface="Georgia" pitchFamily="18" charset="0"/>
              </a:rPr>
              <a:t>Spermatids</a:t>
            </a:r>
          </a:p>
          <a:p>
            <a:pPr lvl="3"/>
            <a:r>
              <a:rPr lang="en-US" sz="1100" dirty="0">
                <a:latin typeface="Georgia" pitchFamily="18" charset="0"/>
              </a:rPr>
              <a:t>Spermatozoa </a:t>
            </a:r>
          </a:p>
          <a:p>
            <a:pPr lvl="2"/>
            <a:r>
              <a:rPr lang="en-US" sz="1100" dirty="0" err="1">
                <a:latin typeface="Georgia" pitchFamily="18" charset="0"/>
              </a:rPr>
              <a:t>Sertoli</a:t>
            </a:r>
            <a:r>
              <a:rPr lang="en-US" sz="1100" dirty="0">
                <a:latin typeface="Georgia" pitchFamily="18" charset="0"/>
              </a:rPr>
              <a:t> cells</a:t>
            </a:r>
          </a:p>
          <a:p>
            <a:pPr lvl="2"/>
            <a:r>
              <a:rPr lang="en-US" sz="1100" dirty="0">
                <a:latin typeface="Georgia" pitchFamily="18" charset="0"/>
              </a:rPr>
              <a:t>Interstitial cells of </a:t>
            </a:r>
            <a:r>
              <a:rPr lang="en-US" sz="1100" dirty="0" err="1">
                <a:latin typeface="Georgia" pitchFamily="18" charset="0"/>
              </a:rPr>
              <a:t>Leydig</a:t>
            </a:r>
            <a:r>
              <a:rPr lang="en-US" sz="1100" dirty="0">
                <a:latin typeface="Georgia" pitchFamily="18" charset="0"/>
              </a:rPr>
              <a:t> (</a:t>
            </a:r>
            <a:r>
              <a:rPr lang="en-US" sz="1100" dirty="0" err="1">
                <a:latin typeface="Georgia" pitchFamily="18" charset="0"/>
              </a:rPr>
              <a:t>Leydig</a:t>
            </a:r>
            <a:r>
              <a:rPr lang="en-US" sz="1100" dirty="0">
                <a:latin typeface="Georgia" pitchFamily="18" charset="0"/>
              </a:rPr>
              <a:t> cells)</a:t>
            </a:r>
          </a:p>
          <a:p>
            <a:pPr lvl="2"/>
            <a:r>
              <a:rPr lang="en-US" sz="1100" dirty="0" err="1">
                <a:latin typeface="Georgia" pitchFamily="18" charset="0"/>
              </a:rPr>
              <a:t>Myoid</a:t>
            </a:r>
            <a:r>
              <a:rPr lang="en-US" sz="1100" dirty="0">
                <a:latin typeface="Georgia" pitchFamily="18" charset="0"/>
              </a:rPr>
              <a:t> cells</a:t>
            </a:r>
          </a:p>
          <a:p>
            <a:pPr lvl="1"/>
            <a:r>
              <a:rPr lang="en-US" sz="1100" dirty="0">
                <a:latin typeface="Georgia" pitchFamily="18" charset="0"/>
              </a:rPr>
              <a:t>Ducts within testis</a:t>
            </a:r>
          </a:p>
          <a:p>
            <a:pPr lvl="2"/>
            <a:r>
              <a:rPr lang="en-US" sz="1100" dirty="0">
                <a:latin typeface="Georgia" pitchFamily="18" charset="0"/>
              </a:rPr>
              <a:t>Straight tubules</a:t>
            </a:r>
          </a:p>
          <a:p>
            <a:pPr lvl="2"/>
            <a:r>
              <a:rPr lang="en-US" sz="1100" dirty="0">
                <a:latin typeface="Georgia" pitchFamily="18" charset="0"/>
              </a:rPr>
              <a:t>Rete testis</a:t>
            </a:r>
          </a:p>
          <a:p>
            <a:pPr lvl="2"/>
            <a:r>
              <a:rPr lang="en-US" sz="1100" dirty="0">
                <a:latin typeface="Georgia" pitchFamily="18" charset="0"/>
              </a:rPr>
              <a:t>Efferent </a:t>
            </a:r>
            <a:r>
              <a:rPr lang="en-US" sz="1100" dirty="0" err="1">
                <a:latin typeface="Georgia" pitchFamily="18" charset="0"/>
              </a:rPr>
              <a:t>ductules</a:t>
            </a:r>
            <a:endParaRPr lang="en-US" sz="1100" dirty="0">
              <a:latin typeface="Georgia" pitchFamily="18" charset="0"/>
            </a:endParaRPr>
          </a:p>
          <a:p>
            <a:pPr lvl="1"/>
            <a:r>
              <a:rPr lang="en-US" sz="1100" dirty="0">
                <a:latin typeface="Georgia" pitchFamily="18" charset="0"/>
              </a:rPr>
              <a:t>Epididymis </a:t>
            </a:r>
          </a:p>
          <a:p>
            <a:pPr lvl="1"/>
            <a:r>
              <a:rPr lang="en-US" sz="1100" dirty="0">
                <a:latin typeface="Georgia" pitchFamily="18" charset="0"/>
              </a:rPr>
              <a:t>Vas deferens (</a:t>
            </a:r>
            <a:r>
              <a:rPr lang="en-US" sz="1100" dirty="0" err="1">
                <a:latin typeface="Georgia" pitchFamily="18" charset="0"/>
              </a:rPr>
              <a:t>ductus</a:t>
            </a:r>
            <a:r>
              <a:rPr lang="en-US" sz="1100" dirty="0">
                <a:latin typeface="Georgia" pitchFamily="18" charset="0"/>
              </a:rPr>
              <a:t> deferens)</a:t>
            </a:r>
          </a:p>
          <a:p>
            <a:pPr lvl="1"/>
            <a:r>
              <a:rPr lang="en-US" sz="1100" dirty="0">
                <a:latin typeface="Georgia" pitchFamily="18" charset="0"/>
              </a:rPr>
              <a:t>	(within spermatic cord, cord includes </a:t>
            </a:r>
            <a:r>
              <a:rPr lang="en-US" sz="1100" dirty="0" err="1">
                <a:latin typeface="Georgia" pitchFamily="18" charset="0"/>
              </a:rPr>
              <a:t>cremaster</a:t>
            </a:r>
            <a:r>
              <a:rPr lang="en-US" sz="1100" dirty="0">
                <a:latin typeface="Georgia" pitchFamily="18" charset="0"/>
              </a:rPr>
              <a:t> muscle, testicular artery and </a:t>
            </a:r>
            <a:r>
              <a:rPr lang="en-US" sz="1100" dirty="0" err="1">
                <a:latin typeface="Georgia" pitchFamily="18" charset="0"/>
              </a:rPr>
              <a:t>pampiniform</a:t>
            </a:r>
            <a:r>
              <a:rPr lang="en-US" sz="1100" dirty="0">
                <a:latin typeface="Georgia" pitchFamily="18" charset="0"/>
              </a:rPr>
              <a:t> plexus of veins)</a:t>
            </a:r>
          </a:p>
          <a:p>
            <a:endParaRPr lang="en-US" sz="1100" dirty="0">
              <a:latin typeface="Georgia" pitchFamily="18" charset="0"/>
            </a:endParaRPr>
          </a:p>
          <a:p>
            <a:r>
              <a:rPr lang="en-US" sz="1100" dirty="0">
                <a:latin typeface="Georgia" pitchFamily="18" charset="0"/>
              </a:rPr>
              <a:t> </a:t>
            </a:r>
          </a:p>
          <a:p>
            <a:pPr lvl="0"/>
            <a:r>
              <a:rPr lang="en-US" sz="1100" b="1" dirty="0">
                <a:latin typeface="Georgia" pitchFamily="18" charset="0"/>
              </a:rPr>
              <a:t>identify, at the electron microscope level, each of the following:</a:t>
            </a:r>
          </a:p>
          <a:p>
            <a:pPr lvl="0"/>
            <a:endParaRPr lang="en-US" sz="1100" dirty="0">
              <a:latin typeface="Georgia" pitchFamily="18" charset="0"/>
            </a:endParaRPr>
          </a:p>
          <a:p>
            <a:pPr lvl="1"/>
            <a:r>
              <a:rPr lang="en-US" sz="1100" dirty="0">
                <a:latin typeface="Georgia" pitchFamily="18" charset="0"/>
              </a:rPr>
              <a:t>Spermatid</a:t>
            </a:r>
          </a:p>
          <a:p>
            <a:pPr lvl="2"/>
            <a:r>
              <a:rPr lang="en-US" sz="1100" dirty="0">
                <a:latin typeface="Georgia" pitchFamily="18" charset="0"/>
              </a:rPr>
              <a:t>Acrosome</a:t>
            </a:r>
          </a:p>
          <a:p>
            <a:pPr lvl="2"/>
            <a:r>
              <a:rPr lang="en-US" sz="1100" dirty="0" err="1">
                <a:latin typeface="Georgia" pitchFamily="18" charset="0"/>
              </a:rPr>
              <a:t>Manchette</a:t>
            </a:r>
            <a:endParaRPr lang="en-US" sz="1100" dirty="0">
              <a:latin typeface="Georgia" pitchFamily="18" charset="0"/>
            </a:endParaRPr>
          </a:p>
          <a:p>
            <a:pPr lvl="1"/>
            <a:r>
              <a:rPr lang="en-US" sz="1100" dirty="0" err="1">
                <a:latin typeface="Georgia" pitchFamily="18" charset="0"/>
              </a:rPr>
              <a:t>Sertoli</a:t>
            </a:r>
            <a:r>
              <a:rPr lang="en-US" sz="1100" dirty="0">
                <a:latin typeface="Georgia" pitchFamily="18" charset="0"/>
              </a:rPr>
              <a:t> cell</a:t>
            </a:r>
          </a:p>
          <a:p>
            <a:pPr defTabSz="457200"/>
            <a:r>
              <a:rPr lang="en-US" sz="1100" dirty="0">
                <a:latin typeface="Georgia" pitchFamily="18" charset="0"/>
              </a:rPr>
              <a:t>	</a:t>
            </a:r>
            <a:r>
              <a:rPr lang="en-US" sz="1100" dirty="0" err="1">
                <a:latin typeface="Georgia" pitchFamily="18" charset="0"/>
              </a:rPr>
              <a:t>Leydig</a:t>
            </a:r>
            <a:r>
              <a:rPr lang="en-US" sz="1100" dirty="0">
                <a:latin typeface="Georgia" pitchFamily="18" charset="0"/>
              </a:rPr>
              <a:t> cell</a:t>
            </a:r>
            <a:endParaRPr lang="en-US" sz="1100" dirty="0">
              <a:solidFill>
                <a:srgbClr val="002060"/>
              </a:solidFill>
              <a:latin typeface="Georgia"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849" y="428625"/>
            <a:ext cx="7239716" cy="5429787"/>
          </a:xfrm>
          <a:prstGeom prst="rect">
            <a:avLst/>
          </a:prstGeom>
        </p:spPr>
      </p:pic>
      <p:sp>
        <p:nvSpPr>
          <p:cNvPr id="3" name="Rectangle 2"/>
          <p:cNvSpPr/>
          <p:nvPr/>
        </p:nvSpPr>
        <p:spPr>
          <a:xfrm>
            <a:off x="242730" y="0"/>
            <a:ext cx="8520270" cy="523220"/>
          </a:xfrm>
          <a:prstGeom prst="rect">
            <a:avLst/>
          </a:prstGeom>
          <a:noFill/>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996600"/>
                </a:solidFill>
                <a:latin typeface="+mn-lt"/>
              </a:rPr>
              <a:t>SEMINIFEROUS TUBULES – DEVELOPING SPERMATOZOA</a:t>
            </a:r>
          </a:p>
        </p:txBody>
      </p:sp>
      <p:sp>
        <p:nvSpPr>
          <p:cNvPr id="5" name="TextBox 4"/>
          <p:cNvSpPr txBox="1"/>
          <p:nvPr/>
        </p:nvSpPr>
        <p:spPr>
          <a:xfrm>
            <a:off x="168990" y="5780782"/>
            <a:ext cx="8686800" cy="1077218"/>
          </a:xfrm>
          <a:prstGeom prst="rect">
            <a:avLst/>
          </a:prstGeom>
          <a:noFill/>
        </p:spPr>
        <p:txBody>
          <a:bodyPr wrap="square">
            <a:spAutoFit/>
          </a:bodyPr>
          <a:lstStyle/>
          <a:p>
            <a:r>
              <a:rPr lang="en-US" sz="1600" b="1" dirty="0">
                <a:solidFill>
                  <a:schemeClr val="accent6">
                    <a:lumMod val="50000"/>
                  </a:schemeClr>
                </a:solidFill>
                <a:latin typeface="Calibri" pitchFamily="34" charset="0"/>
              </a:rPr>
              <a:t>Another image with cells identified:</a:t>
            </a:r>
          </a:p>
          <a:p>
            <a:r>
              <a:rPr lang="en-US" sz="1600" b="1" dirty="0" err="1">
                <a:solidFill>
                  <a:schemeClr val="accent6">
                    <a:lumMod val="50000"/>
                  </a:schemeClr>
                </a:solidFill>
                <a:latin typeface="Calibri" pitchFamily="34" charset="0"/>
              </a:rPr>
              <a:t>Spermatogonia</a:t>
            </a:r>
            <a:r>
              <a:rPr lang="en-US" sz="1600" b="1" dirty="0">
                <a:solidFill>
                  <a:schemeClr val="accent6">
                    <a:lumMod val="50000"/>
                  </a:schemeClr>
                </a:solidFill>
                <a:latin typeface="Calibri" pitchFamily="34" charset="0"/>
              </a:rPr>
              <a:t> – blue arrows</a:t>
            </a:r>
          </a:p>
          <a:p>
            <a:r>
              <a:rPr lang="en-US" sz="1600" b="1" dirty="0">
                <a:solidFill>
                  <a:schemeClr val="accent6">
                    <a:lumMod val="50000"/>
                  </a:schemeClr>
                </a:solidFill>
                <a:latin typeface="Calibri" pitchFamily="34" charset="0"/>
              </a:rPr>
              <a:t>Primary spermatocytes – green arrows</a:t>
            </a:r>
          </a:p>
          <a:p>
            <a:r>
              <a:rPr lang="en-US" sz="1600" b="1" dirty="0">
                <a:solidFill>
                  <a:schemeClr val="accent6">
                    <a:lumMod val="50000"/>
                  </a:schemeClr>
                </a:solidFill>
                <a:latin typeface="Calibri" pitchFamily="34" charset="0"/>
              </a:rPr>
              <a:t>Spermatids – outlined</a:t>
            </a:r>
            <a:endParaRPr lang="en-US" sz="1400" b="1" dirty="0">
              <a:solidFill>
                <a:schemeClr val="accent6">
                  <a:lumMod val="50000"/>
                </a:schemeClr>
              </a:solidFill>
              <a:latin typeface="Calibri" pitchFamily="34" charset="0"/>
            </a:endParaRPr>
          </a:p>
        </p:txBody>
      </p:sp>
      <p:cxnSp>
        <p:nvCxnSpPr>
          <p:cNvPr id="10" name="Straight Arrow Connector 9"/>
          <p:cNvCxnSpPr/>
          <p:nvPr/>
        </p:nvCxnSpPr>
        <p:spPr>
          <a:xfrm flipV="1">
            <a:off x="2650865" y="4460082"/>
            <a:ext cx="126284" cy="43576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3308090" y="2259807"/>
            <a:ext cx="126284" cy="435768"/>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5498840" y="3145632"/>
            <a:ext cx="126284" cy="435768"/>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6387124" y="3028950"/>
            <a:ext cx="607141" cy="21432"/>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7" name="Freeform 6"/>
          <p:cNvSpPr/>
          <p:nvPr/>
        </p:nvSpPr>
        <p:spPr>
          <a:xfrm>
            <a:off x="3555740" y="1971675"/>
            <a:ext cx="1127192" cy="542925"/>
          </a:xfrm>
          <a:custGeom>
            <a:avLst/>
            <a:gdLst>
              <a:gd name="connsiteX0" fmla="*/ 714375 w 1127192"/>
              <a:gd name="connsiteY0" fmla="*/ 390525 h 542925"/>
              <a:gd name="connsiteX1" fmla="*/ 790575 w 1127192"/>
              <a:gd name="connsiteY1" fmla="*/ 361950 h 542925"/>
              <a:gd name="connsiteX2" fmla="*/ 828675 w 1127192"/>
              <a:gd name="connsiteY2" fmla="*/ 352425 h 542925"/>
              <a:gd name="connsiteX3" fmla="*/ 857250 w 1127192"/>
              <a:gd name="connsiteY3" fmla="*/ 342900 h 542925"/>
              <a:gd name="connsiteX4" fmla="*/ 933450 w 1127192"/>
              <a:gd name="connsiteY4" fmla="*/ 323850 h 542925"/>
              <a:gd name="connsiteX5" fmla="*/ 962025 w 1127192"/>
              <a:gd name="connsiteY5" fmla="*/ 314325 h 542925"/>
              <a:gd name="connsiteX6" fmla="*/ 990600 w 1127192"/>
              <a:gd name="connsiteY6" fmla="*/ 295275 h 542925"/>
              <a:gd name="connsiteX7" fmla="*/ 1047750 w 1127192"/>
              <a:gd name="connsiteY7" fmla="*/ 266700 h 542925"/>
              <a:gd name="connsiteX8" fmla="*/ 1066800 w 1127192"/>
              <a:gd name="connsiteY8" fmla="*/ 238125 h 542925"/>
              <a:gd name="connsiteX9" fmla="*/ 1114425 w 1127192"/>
              <a:gd name="connsiteY9" fmla="*/ 190500 h 542925"/>
              <a:gd name="connsiteX10" fmla="*/ 1114425 w 1127192"/>
              <a:gd name="connsiteY10" fmla="*/ 9525 h 542925"/>
              <a:gd name="connsiteX11" fmla="*/ 1085850 w 1127192"/>
              <a:gd name="connsiteY11" fmla="*/ 0 h 542925"/>
              <a:gd name="connsiteX12" fmla="*/ 1000125 w 1127192"/>
              <a:gd name="connsiteY12" fmla="*/ 19050 h 542925"/>
              <a:gd name="connsiteX13" fmla="*/ 942975 w 1127192"/>
              <a:gd name="connsiteY13" fmla="*/ 57150 h 542925"/>
              <a:gd name="connsiteX14" fmla="*/ 914400 w 1127192"/>
              <a:gd name="connsiteY14" fmla="*/ 76200 h 542925"/>
              <a:gd name="connsiteX15" fmla="*/ 885825 w 1127192"/>
              <a:gd name="connsiteY15" fmla="*/ 95250 h 542925"/>
              <a:gd name="connsiteX16" fmla="*/ 771525 w 1127192"/>
              <a:gd name="connsiteY16" fmla="*/ 123825 h 542925"/>
              <a:gd name="connsiteX17" fmla="*/ 704850 w 1127192"/>
              <a:gd name="connsiteY17" fmla="*/ 104775 h 542925"/>
              <a:gd name="connsiteX18" fmla="*/ 676275 w 1127192"/>
              <a:gd name="connsiteY18" fmla="*/ 95250 h 542925"/>
              <a:gd name="connsiteX19" fmla="*/ 590550 w 1127192"/>
              <a:gd name="connsiteY19" fmla="*/ 47625 h 542925"/>
              <a:gd name="connsiteX20" fmla="*/ 447675 w 1127192"/>
              <a:gd name="connsiteY20" fmla="*/ 76200 h 542925"/>
              <a:gd name="connsiteX21" fmla="*/ 390525 w 1127192"/>
              <a:gd name="connsiteY21" fmla="*/ 114300 h 542925"/>
              <a:gd name="connsiteX22" fmla="*/ 304800 w 1127192"/>
              <a:gd name="connsiteY22" fmla="*/ 133350 h 542925"/>
              <a:gd name="connsiteX23" fmla="*/ 276225 w 1127192"/>
              <a:gd name="connsiteY23" fmla="*/ 142875 h 542925"/>
              <a:gd name="connsiteX24" fmla="*/ 219075 w 1127192"/>
              <a:gd name="connsiteY24" fmla="*/ 171450 h 542925"/>
              <a:gd name="connsiteX25" fmla="*/ 133350 w 1127192"/>
              <a:gd name="connsiteY25" fmla="*/ 190500 h 542925"/>
              <a:gd name="connsiteX26" fmla="*/ 76200 w 1127192"/>
              <a:gd name="connsiteY26" fmla="*/ 238125 h 542925"/>
              <a:gd name="connsiteX27" fmla="*/ 47625 w 1127192"/>
              <a:gd name="connsiteY27" fmla="*/ 257175 h 542925"/>
              <a:gd name="connsiteX28" fmla="*/ 0 w 1127192"/>
              <a:gd name="connsiteY28" fmla="*/ 342900 h 542925"/>
              <a:gd name="connsiteX29" fmla="*/ 9525 w 1127192"/>
              <a:gd name="connsiteY29" fmla="*/ 476250 h 542925"/>
              <a:gd name="connsiteX30" fmla="*/ 57150 w 1127192"/>
              <a:gd name="connsiteY30" fmla="*/ 514350 h 542925"/>
              <a:gd name="connsiteX31" fmla="*/ 142875 w 1127192"/>
              <a:gd name="connsiteY31" fmla="*/ 533400 h 542925"/>
              <a:gd name="connsiteX32" fmla="*/ 238125 w 1127192"/>
              <a:gd name="connsiteY32" fmla="*/ 542925 h 542925"/>
              <a:gd name="connsiteX33" fmla="*/ 428625 w 1127192"/>
              <a:gd name="connsiteY33" fmla="*/ 523875 h 542925"/>
              <a:gd name="connsiteX34" fmla="*/ 457200 w 1127192"/>
              <a:gd name="connsiteY34" fmla="*/ 514350 h 542925"/>
              <a:gd name="connsiteX35" fmla="*/ 504825 w 1127192"/>
              <a:gd name="connsiteY35" fmla="*/ 504825 h 542925"/>
              <a:gd name="connsiteX36" fmla="*/ 533400 w 1127192"/>
              <a:gd name="connsiteY36" fmla="*/ 495300 h 542925"/>
              <a:gd name="connsiteX37" fmla="*/ 657225 w 1127192"/>
              <a:gd name="connsiteY37" fmla="*/ 466725 h 542925"/>
              <a:gd name="connsiteX38" fmla="*/ 723900 w 1127192"/>
              <a:gd name="connsiteY38" fmla="*/ 447675 h 542925"/>
              <a:gd name="connsiteX39" fmla="*/ 742950 w 1127192"/>
              <a:gd name="connsiteY39" fmla="*/ 419100 h 542925"/>
              <a:gd name="connsiteX40" fmla="*/ 714375 w 1127192"/>
              <a:gd name="connsiteY40" fmla="*/ 390525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27192" h="542925">
                <a:moveTo>
                  <a:pt x="714375" y="390525"/>
                </a:moveTo>
                <a:cubicBezTo>
                  <a:pt x="722312" y="381000"/>
                  <a:pt x="764444" y="369416"/>
                  <a:pt x="790575" y="361950"/>
                </a:cubicBezTo>
                <a:cubicBezTo>
                  <a:pt x="803162" y="358354"/>
                  <a:pt x="816088" y="356021"/>
                  <a:pt x="828675" y="352425"/>
                </a:cubicBezTo>
                <a:cubicBezTo>
                  <a:pt x="838329" y="349667"/>
                  <a:pt x="847564" y="345542"/>
                  <a:pt x="857250" y="342900"/>
                </a:cubicBezTo>
                <a:cubicBezTo>
                  <a:pt x="882509" y="336011"/>
                  <a:pt x="908612" y="332129"/>
                  <a:pt x="933450" y="323850"/>
                </a:cubicBezTo>
                <a:cubicBezTo>
                  <a:pt x="942975" y="320675"/>
                  <a:pt x="953045" y="318815"/>
                  <a:pt x="962025" y="314325"/>
                </a:cubicBezTo>
                <a:cubicBezTo>
                  <a:pt x="972264" y="309205"/>
                  <a:pt x="980361" y="300395"/>
                  <a:pt x="990600" y="295275"/>
                </a:cubicBezTo>
                <a:cubicBezTo>
                  <a:pt x="1069470" y="255840"/>
                  <a:pt x="965858" y="321295"/>
                  <a:pt x="1047750" y="266700"/>
                </a:cubicBezTo>
                <a:cubicBezTo>
                  <a:pt x="1054100" y="257175"/>
                  <a:pt x="1058705" y="246220"/>
                  <a:pt x="1066800" y="238125"/>
                </a:cubicBezTo>
                <a:cubicBezTo>
                  <a:pt x="1130300" y="174625"/>
                  <a:pt x="1063625" y="266700"/>
                  <a:pt x="1114425" y="190500"/>
                </a:cubicBezTo>
                <a:cubicBezTo>
                  <a:pt x="1125621" y="123324"/>
                  <a:pt x="1136437" y="86569"/>
                  <a:pt x="1114425" y="9525"/>
                </a:cubicBezTo>
                <a:cubicBezTo>
                  <a:pt x="1111667" y="-129"/>
                  <a:pt x="1095375" y="3175"/>
                  <a:pt x="1085850" y="0"/>
                </a:cubicBezTo>
                <a:cubicBezTo>
                  <a:pt x="1070344" y="2584"/>
                  <a:pt x="1020224" y="7884"/>
                  <a:pt x="1000125" y="19050"/>
                </a:cubicBezTo>
                <a:cubicBezTo>
                  <a:pt x="980111" y="30169"/>
                  <a:pt x="962025" y="44450"/>
                  <a:pt x="942975" y="57150"/>
                </a:cubicBezTo>
                <a:lnTo>
                  <a:pt x="914400" y="76200"/>
                </a:lnTo>
                <a:cubicBezTo>
                  <a:pt x="904875" y="82550"/>
                  <a:pt x="896685" y="91630"/>
                  <a:pt x="885825" y="95250"/>
                </a:cubicBezTo>
                <a:cubicBezTo>
                  <a:pt x="810353" y="120407"/>
                  <a:pt x="848482" y="110999"/>
                  <a:pt x="771525" y="123825"/>
                </a:cubicBezTo>
                <a:lnTo>
                  <a:pt x="704850" y="104775"/>
                </a:lnTo>
                <a:cubicBezTo>
                  <a:pt x="695233" y="101890"/>
                  <a:pt x="685052" y="100126"/>
                  <a:pt x="676275" y="95250"/>
                </a:cubicBezTo>
                <a:cubicBezTo>
                  <a:pt x="578019" y="40663"/>
                  <a:pt x="655208" y="69178"/>
                  <a:pt x="590550" y="47625"/>
                </a:cubicBezTo>
                <a:cubicBezTo>
                  <a:pt x="557395" y="51309"/>
                  <a:pt x="481445" y="53687"/>
                  <a:pt x="447675" y="76200"/>
                </a:cubicBezTo>
                <a:cubicBezTo>
                  <a:pt x="428625" y="88900"/>
                  <a:pt x="412976" y="109810"/>
                  <a:pt x="390525" y="114300"/>
                </a:cubicBezTo>
                <a:cubicBezTo>
                  <a:pt x="357789" y="120847"/>
                  <a:pt x="336187" y="124382"/>
                  <a:pt x="304800" y="133350"/>
                </a:cubicBezTo>
                <a:cubicBezTo>
                  <a:pt x="295146" y="136108"/>
                  <a:pt x="285205" y="138385"/>
                  <a:pt x="276225" y="142875"/>
                </a:cubicBezTo>
                <a:cubicBezTo>
                  <a:pt x="235124" y="163426"/>
                  <a:pt x="262169" y="161873"/>
                  <a:pt x="219075" y="171450"/>
                </a:cubicBezTo>
                <a:cubicBezTo>
                  <a:pt x="192735" y="177303"/>
                  <a:pt x="159081" y="177635"/>
                  <a:pt x="133350" y="190500"/>
                </a:cubicBezTo>
                <a:cubicBezTo>
                  <a:pt x="97877" y="208237"/>
                  <a:pt x="107798" y="211793"/>
                  <a:pt x="76200" y="238125"/>
                </a:cubicBezTo>
                <a:cubicBezTo>
                  <a:pt x="67406" y="245454"/>
                  <a:pt x="57150" y="250825"/>
                  <a:pt x="47625" y="257175"/>
                </a:cubicBezTo>
                <a:cubicBezTo>
                  <a:pt x="3956" y="322679"/>
                  <a:pt x="16765" y="292605"/>
                  <a:pt x="0" y="342900"/>
                </a:cubicBezTo>
                <a:cubicBezTo>
                  <a:pt x="3175" y="387350"/>
                  <a:pt x="1781" y="432365"/>
                  <a:pt x="9525" y="476250"/>
                </a:cubicBezTo>
                <a:cubicBezTo>
                  <a:pt x="14683" y="505477"/>
                  <a:pt x="34784" y="507960"/>
                  <a:pt x="57150" y="514350"/>
                </a:cubicBezTo>
                <a:cubicBezTo>
                  <a:pt x="76956" y="520009"/>
                  <a:pt x="124461" y="530945"/>
                  <a:pt x="142875" y="533400"/>
                </a:cubicBezTo>
                <a:cubicBezTo>
                  <a:pt x="174503" y="537617"/>
                  <a:pt x="206375" y="539750"/>
                  <a:pt x="238125" y="542925"/>
                </a:cubicBezTo>
                <a:cubicBezTo>
                  <a:pt x="263676" y="540602"/>
                  <a:pt x="396470" y="529234"/>
                  <a:pt x="428625" y="523875"/>
                </a:cubicBezTo>
                <a:cubicBezTo>
                  <a:pt x="438529" y="522224"/>
                  <a:pt x="447460" y="516785"/>
                  <a:pt x="457200" y="514350"/>
                </a:cubicBezTo>
                <a:cubicBezTo>
                  <a:pt x="472906" y="510423"/>
                  <a:pt x="489119" y="508752"/>
                  <a:pt x="504825" y="504825"/>
                </a:cubicBezTo>
                <a:cubicBezTo>
                  <a:pt x="514565" y="502390"/>
                  <a:pt x="523660" y="497735"/>
                  <a:pt x="533400" y="495300"/>
                </a:cubicBezTo>
                <a:cubicBezTo>
                  <a:pt x="593847" y="480188"/>
                  <a:pt x="586102" y="490433"/>
                  <a:pt x="657225" y="466725"/>
                </a:cubicBezTo>
                <a:cubicBezTo>
                  <a:pt x="698219" y="453060"/>
                  <a:pt x="676060" y="459635"/>
                  <a:pt x="723900" y="447675"/>
                </a:cubicBezTo>
                <a:cubicBezTo>
                  <a:pt x="730250" y="438150"/>
                  <a:pt x="737270" y="429039"/>
                  <a:pt x="742950" y="419100"/>
                </a:cubicBezTo>
                <a:cubicBezTo>
                  <a:pt x="749995" y="406772"/>
                  <a:pt x="706438" y="400050"/>
                  <a:pt x="714375" y="390525"/>
                </a:cubicBezTo>
                <a:close/>
              </a:path>
            </a:pathLst>
          </a:cu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28600" y="2124075"/>
            <a:ext cx="1079240" cy="1983830"/>
          </a:xfrm>
          <a:custGeom>
            <a:avLst/>
            <a:gdLst>
              <a:gd name="connsiteX0" fmla="*/ 936365 w 1079240"/>
              <a:gd name="connsiteY0" fmla="*/ 1981200 h 1983830"/>
              <a:gd name="connsiteX1" fmla="*/ 945890 w 1079240"/>
              <a:gd name="connsiteY1" fmla="*/ 1895475 h 1983830"/>
              <a:gd name="connsiteX2" fmla="*/ 955415 w 1079240"/>
              <a:gd name="connsiteY2" fmla="*/ 1857375 h 1983830"/>
              <a:gd name="connsiteX3" fmla="*/ 964940 w 1079240"/>
              <a:gd name="connsiteY3" fmla="*/ 1800225 h 1983830"/>
              <a:gd name="connsiteX4" fmla="*/ 983990 w 1079240"/>
              <a:gd name="connsiteY4" fmla="*/ 1638300 h 1983830"/>
              <a:gd name="connsiteX5" fmla="*/ 993515 w 1079240"/>
              <a:gd name="connsiteY5" fmla="*/ 1562100 h 1983830"/>
              <a:gd name="connsiteX6" fmla="*/ 1022090 w 1079240"/>
              <a:gd name="connsiteY6" fmla="*/ 1419225 h 1983830"/>
              <a:gd name="connsiteX7" fmla="*/ 1012565 w 1079240"/>
              <a:gd name="connsiteY7" fmla="*/ 1266825 h 1983830"/>
              <a:gd name="connsiteX8" fmla="*/ 1003040 w 1079240"/>
              <a:gd name="connsiteY8" fmla="*/ 1238250 h 1983830"/>
              <a:gd name="connsiteX9" fmla="*/ 1031615 w 1079240"/>
              <a:gd name="connsiteY9" fmla="*/ 1085850 h 1983830"/>
              <a:gd name="connsiteX10" fmla="*/ 1060190 w 1079240"/>
              <a:gd name="connsiteY10" fmla="*/ 1000125 h 1983830"/>
              <a:gd name="connsiteX11" fmla="*/ 1069715 w 1079240"/>
              <a:gd name="connsiteY11" fmla="*/ 971550 h 1983830"/>
              <a:gd name="connsiteX12" fmla="*/ 1079240 w 1079240"/>
              <a:gd name="connsiteY12" fmla="*/ 942975 h 1983830"/>
              <a:gd name="connsiteX13" fmla="*/ 1069715 w 1079240"/>
              <a:gd name="connsiteY13" fmla="*/ 657225 h 1983830"/>
              <a:gd name="connsiteX14" fmla="*/ 1060190 w 1079240"/>
              <a:gd name="connsiteY14" fmla="*/ 628650 h 1983830"/>
              <a:gd name="connsiteX15" fmla="*/ 1050665 w 1079240"/>
              <a:gd name="connsiteY15" fmla="*/ 571500 h 1983830"/>
              <a:gd name="connsiteX16" fmla="*/ 1041140 w 1079240"/>
              <a:gd name="connsiteY16" fmla="*/ 533400 h 1983830"/>
              <a:gd name="connsiteX17" fmla="*/ 1031615 w 1079240"/>
              <a:gd name="connsiteY17" fmla="*/ 485775 h 1983830"/>
              <a:gd name="connsiteX18" fmla="*/ 1003040 w 1079240"/>
              <a:gd name="connsiteY18" fmla="*/ 371475 h 1983830"/>
              <a:gd name="connsiteX19" fmla="*/ 993515 w 1079240"/>
              <a:gd name="connsiteY19" fmla="*/ 333375 h 1983830"/>
              <a:gd name="connsiteX20" fmla="*/ 974465 w 1079240"/>
              <a:gd name="connsiteY20" fmla="*/ 228600 h 1983830"/>
              <a:gd name="connsiteX21" fmla="*/ 945890 w 1079240"/>
              <a:gd name="connsiteY21" fmla="*/ 142875 h 1983830"/>
              <a:gd name="connsiteX22" fmla="*/ 936365 w 1079240"/>
              <a:gd name="connsiteY22" fmla="*/ 114300 h 1983830"/>
              <a:gd name="connsiteX23" fmla="*/ 907790 w 1079240"/>
              <a:gd name="connsiteY23" fmla="*/ 57150 h 1983830"/>
              <a:gd name="connsiteX24" fmla="*/ 879215 w 1079240"/>
              <a:gd name="connsiteY24" fmla="*/ 38100 h 1983830"/>
              <a:gd name="connsiteX25" fmla="*/ 803015 w 1079240"/>
              <a:gd name="connsiteY25" fmla="*/ 19050 h 1983830"/>
              <a:gd name="connsiteX26" fmla="*/ 650615 w 1079240"/>
              <a:gd name="connsiteY26" fmla="*/ 0 h 1983830"/>
              <a:gd name="connsiteX27" fmla="*/ 555365 w 1079240"/>
              <a:gd name="connsiteY27" fmla="*/ 9525 h 1983830"/>
              <a:gd name="connsiteX28" fmla="*/ 526790 w 1079240"/>
              <a:gd name="connsiteY28" fmla="*/ 28575 h 1983830"/>
              <a:gd name="connsiteX29" fmla="*/ 441065 w 1079240"/>
              <a:gd name="connsiteY29" fmla="*/ 76200 h 1983830"/>
              <a:gd name="connsiteX30" fmla="*/ 383915 w 1079240"/>
              <a:gd name="connsiteY30" fmla="*/ 114300 h 1983830"/>
              <a:gd name="connsiteX31" fmla="*/ 326765 w 1079240"/>
              <a:gd name="connsiteY31" fmla="*/ 200025 h 1983830"/>
              <a:gd name="connsiteX32" fmla="*/ 307715 w 1079240"/>
              <a:gd name="connsiteY32" fmla="*/ 228600 h 1983830"/>
              <a:gd name="connsiteX33" fmla="*/ 288665 w 1079240"/>
              <a:gd name="connsiteY33" fmla="*/ 285750 h 1983830"/>
              <a:gd name="connsiteX34" fmla="*/ 279140 w 1079240"/>
              <a:gd name="connsiteY34" fmla="*/ 323850 h 1983830"/>
              <a:gd name="connsiteX35" fmla="*/ 260090 w 1079240"/>
              <a:gd name="connsiteY35" fmla="*/ 361950 h 1983830"/>
              <a:gd name="connsiteX36" fmla="*/ 250565 w 1079240"/>
              <a:gd name="connsiteY36" fmla="*/ 400050 h 1983830"/>
              <a:gd name="connsiteX37" fmla="*/ 231515 w 1079240"/>
              <a:gd name="connsiteY37" fmla="*/ 457200 h 1983830"/>
              <a:gd name="connsiteX38" fmla="*/ 221990 w 1079240"/>
              <a:gd name="connsiteY38" fmla="*/ 514350 h 1983830"/>
              <a:gd name="connsiteX39" fmla="*/ 202940 w 1079240"/>
              <a:gd name="connsiteY39" fmla="*/ 590550 h 1983830"/>
              <a:gd name="connsiteX40" fmla="*/ 183890 w 1079240"/>
              <a:gd name="connsiteY40" fmla="*/ 619125 h 1983830"/>
              <a:gd name="connsiteX41" fmla="*/ 155315 w 1079240"/>
              <a:gd name="connsiteY41" fmla="*/ 685800 h 1983830"/>
              <a:gd name="connsiteX42" fmla="*/ 117215 w 1079240"/>
              <a:gd name="connsiteY42" fmla="*/ 742950 h 1983830"/>
              <a:gd name="connsiteX43" fmla="*/ 79115 w 1079240"/>
              <a:gd name="connsiteY43" fmla="*/ 800100 h 1983830"/>
              <a:gd name="connsiteX44" fmla="*/ 50540 w 1079240"/>
              <a:gd name="connsiteY44" fmla="*/ 866775 h 1983830"/>
              <a:gd name="connsiteX45" fmla="*/ 12440 w 1079240"/>
              <a:gd name="connsiteY45" fmla="*/ 952500 h 1983830"/>
              <a:gd name="connsiteX46" fmla="*/ 12440 w 1079240"/>
              <a:gd name="connsiteY46" fmla="*/ 1114425 h 1983830"/>
              <a:gd name="connsiteX47" fmla="*/ 50540 w 1079240"/>
              <a:gd name="connsiteY47" fmla="*/ 1181100 h 1983830"/>
              <a:gd name="connsiteX48" fmla="*/ 69590 w 1079240"/>
              <a:gd name="connsiteY48" fmla="*/ 1209675 h 1983830"/>
              <a:gd name="connsiteX49" fmla="*/ 88640 w 1079240"/>
              <a:gd name="connsiteY49" fmla="*/ 1266825 h 1983830"/>
              <a:gd name="connsiteX50" fmla="*/ 98165 w 1079240"/>
              <a:gd name="connsiteY50" fmla="*/ 1295400 h 1983830"/>
              <a:gd name="connsiteX51" fmla="*/ 107690 w 1079240"/>
              <a:gd name="connsiteY51" fmla="*/ 1333500 h 1983830"/>
              <a:gd name="connsiteX52" fmla="*/ 126740 w 1079240"/>
              <a:gd name="connsiteY52" fmla="*/ 1390650 h 1983830"/>
              <a:gd name="connsiteX53" fmla="*/ 136265 w 1079240"/>
              <a:gd name="connsiteY53" fmla="*/ 1438275 h 1983830"/>
              <a:gd name="connsiteX54" fmla="*/ 155315 w 1079240"/>
              <a:gd name="connsiteY54" fmla="*/ 1495425 h 1983830"/>
              <a:gd name="connsiteX55" fmla="*/ 183890 w 1079240"/>
              <a:gd name="connsiteY55" fmla="*/ 1552575 h 1983830"/>
              <a:gd name="connsiteX56" fmla="*/ 241040 w 1079240"/>
              <a:gd name="connsiteY56" fmla="*/ 1590675 h 1983830"/>
              <a:gd name="connsiteX57" fmla="*/ 269615 w 1079240"/>
              <a:gd name="connsiteY57" fmla="*/ 1609725 h 1983830"/>
              <a:gd name="connsiteX58" fmla="*/ 298190 w 1079240"/>
              <a:gd name="connsiteY58" fmla="*/ 1619250 h 1983830"/>
              <a:gd name="connsiteX59" fmla="*/ 326765 w 1079240"/>
              <a:gd name="connsiteY59" fmla="*/ 1638300 h 1983830"/>
              <a:gd name="connsiteX60" fmla="*/ 393440 w 1079240"/>
              <a:gd name="connsiteY60" fmla="*/ 1666875 h 1983830"/>
              <a:gd name="connsiteX61" fmla="*/ 450590 w 1079240"/>
              <a:gd name="connsiteY61" fmla="*/ 1714500 h 1983830"/>
              <a:gd name="connsiteX62" fmla="*/ 479165 w 1079240"/>
              <a:gd name="connsiteY62" fmla="*/ 1733550 h 1983830"/>
              <a:gd name="connsiteX63" fmla="*/ 526790 w 1079240"/>
              <a:gd name="connsiteY63" fmla="*/ 1790700 h 1983830"/>
              <a:gd name="connsiteX64" fmla="*/ 545840 w 1079240"/>
              <a:gd name="connsiteY64" fmla="*/ 1819275 h 1983830"/>
              <a:gd name="connsiteX65" fmla="*/ 602990 w 1079240"/>
              <a:gd name="connsiteY65" fmla="*/ 1876425 h 1983830"/>
              <a:gd name="connsiteX66" fmla="*/ 631565 w 1079240"/>
              <a:gd name="connsiteY66" fmla="*/ 1905000 h 1983830"/>
              <a:gd name="connsiteX67" fmla="*/ 669665 w 1079240"/>
              <a:gd name="connsiteY67" fmla="*/ 1914525 h 1983830"/>
              <a:gd name="connsiteX68" fmla="*/ 736340 w 1079240"/>
              <a:gd name="connsiteY68" fmla="*/ 1952625 h 1983830"/>
              <a:gd name="connsiteX69" fmla="*/ 764915 w 1079240"/>
              <a:gd name="connsiteY69" fmla="*/ 1962150 h 1983830"/>
              <a:gd name="connsiteX70" fmla="*/ 936365 w 1079240"/>
              <a:gd name="connsiteY70" fmla="*/ 1981200 h 198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079240" h="1983830">
                <a:moveTo>
                  <a:pt x="936365" y="1981200"/>
                </a:moveTo>
                <a:cubicBezTo>
                  <a:pt x="966527" y="1970088"/>
                  <a:pt x="941518" y="1923892"/>
                  <a:pt x="945890" y="1895475"/>
                </a:cubicBezTo>
                <a:cubicBezTo>
                  <a:pt x="947881" y="1882536"/>
                  <a:pt x="952848" y="1870212"/>
                  <a:pt x="955415" y="1857375"/>
                </a:cubicBezTo>
                <a:cubicBezTo>
                  <a:pt x="959203" y="1838437"/>
                  <a:pt x="962209" y="1819344"/>
                  <a:pt x="964940" y="1800225"/>
                </a:cubicBezTo>
                <a:cubicBezTo>
                  <a:pt x="972969" y="1744019"/>
                  <a:pt x="977323" y="1694966"/>
                  <a:pt x="983990" y="1638300"/>
                </a:cubicBezTo>
                <a:cubicBezTo>
                  <a:pt x="986981" y="1612878"/>
                  <a:pt x="988798" y="1587259"/>
                  <a:pt x="993515" y="1562100"/>
                </a:cubicBezTo>
                <a:cubicBezTo>
                  <a:pt x="1037606" y="1326947"/>
                  <a:pt x="992059" y="1629443"/>
                  <a:pt x="1022090" y="1419225"/>
                </a:cubicBezTo>
                <a:cubicBezTo>
                  <a:pt x="1018915" y="1368425"/>
                  <a:pt x="1017893" y="1317444"/>
                  <a:pt x="1012565" y="1266825"/>
                </a:cubicBezTo>
                <a:cubicBezTo>
                  <a:pt x="1011514" y="1256840"/>
                  <a:pt x="1003040" y="1248290"/>
                  <a:pt x="1003040" y="1238250"/>
                </a:cubicBezTo>
                <a:cubicBezTo>
                  <a:pt x="1003040" y="1157588"/>
                  <a:pt x="1009726" y="1151516"/>
                  <a:pt x="1031615" y="1085850"/>
                </a:cubicBezTo>
                <a:lnTo>
                  <a:pt x="1060190" y="1000125"/>
                </a:lnTo>
                <a:lnTo>
                  <a:pt x="1069715" y="971550"/>
                </a:lnTo>
                <a:lnTo>
                  <a:pt x="1079240" y="942975"/>
                </a:lnTo>
                <a:cubicBezTo>
                  <a:pt x="1076065" y="847725"/>
                  <a:pt x="1075480" y="752353"/>
                  <a:pt x="1069715" y="657225"/>
                </a:cubicBezTo>
                <a:cubicBezTo>
                  <a:pt x="1069108" y="647203"/>
                  <a:pt x="1062368" y="638451"/>
                  <a:pt x="1060190" y="628650"/>
                </a:cubicBezTo>
                <a:cubicBezTo>
                  <a:pt x="1056000" y="609797"/>
                  <a:pt x="1054453" y="590438"/>
                  <a:pt x="1050665" y="571500"/>
                </a:cubicBezTo>
                <a:cubicBezTo>
                  <a:pt x="1048098" y="558663"/>
                  <a:pt x="1043980" y="546179"/>
                  <a:pt x="1041140" y="533400"/>
                </a:cubicBezTo>
                <a:cubicBezTo>
                  <a:pt x="1037628" y="517596"/>
                  <a:pt x="1035255" y="501550"/>
                  <a:pt x="1031615" y="485775"/>
                </a:cubicBezTo>
                <a:cubicBezTo>
                  <a:pt x="1022784" y="447508"/>
                  <a:pt x="1012565" y="409575"/>
                  <a:pt x="1003040" y="371475"/>
                </a:cubicBezTo>
                <a:cubicBezTo>
                  <a:pt x="999865" y="358775"/>
                  <a:pt x="995667" y="346288"/>
                  <a:pt x="993515" y="333375"/>
                </a:cubicBezTo>
                <a:cubicBezTo>
                  <a:pt x="990403" y="314705"/>
                  <a:pt x="980170" y="249520"/>
                  <a:pt x="974465" y="228600"/>
                </a:cubicBezTo>
                <a:lnTo>
                  <a:pt x="945890" y="142875"/>
                </a:lnTo>
                <a:lnTo>
                  <a:pt x="936365" y="114300"/>
                </a:lnTo>
                <a:cubicBezTo>
                  <a:pt x="928618" y="91059"/>
                  <a:pt x="926254" y="75614"/>
                  <a:pt x="907790" y="57150"/>
                </a:cubicBezTo>
                <a:cubicBezTo>
                  <a:pt x="899695" y="49055"/>
                  <a:pt x="889973" y="42012"/>
                  <a:pt x="879215" y="38100"/>
                </a:cubicBezTo>
                <a:cubicBezTo>
                  <a:pt x="854610" y="29153"/>
                  <a:pt x="828688" y="24185"/>
                  <a:pt x="803015" y="19050"/>
                </a:cubicBezTo>
                <a:cubicBezTo>
                  <a:pt x="721002" y="2647"/>
                  <a:pt x="771513" y="10991"/>
                  <a:pt x="650615" y="0"/>
                </a:cubicBezTo>
                <a:cubicBezTo>
                  <a:pt x="618865" y="3175"/>
                  <a:pt x="586456" y="2350"/>
                  <a:pt x="555365" y="9525"/>
                </a:cubicBezTo>
                <a:cubicBezTo>
                  <a:pt x="544211" y="12099"/>
                  <a:pt x="537029" y="23455"/>
                  <a:pt x="526790" y="28575"/>
                </a:cubicBezTo>
                <a:cubicBezTo>
                  <a:pt x="478880" y="52530"/>
                  <a:pt x="501130" y="16135"/>
                  <a:pt x="441065" y="76200"/>
                </a:cubicBezTo>
                <a:cubicBezTo>
                  <a:pt x="405390" y="111875"/>
                  <a:pt x="425269" y="100515"/>
                  <a:pt x="383915" y="114300"/>
                </a:cubicBezTo>
                <a:lnTo>
                  <a:pt x="326765" y="200025"/>
                </a:lnTo>
                <a:cubicBezTo>
                  <a:pt x="320415" y="209550"/>
                  <a:pt x="311335" y="217740"/>
                  <a:pt x="307715" y="228600"/>
                </a:cubicBezTo>
                <a:cubicBezTo>
                  <a:pt x="301365" y="247650"/>
                  <a:pt x="293535" y="266269"/>
                  <a:pt x="288665" y="285750"/>
                </a:cubicBezTo>
                <a:cubicBezTo>
                  <a:pt x="285490" y="298450"/>
                  <a:pt x="283737" y="311593"/>
                  <a:pt x="279140" y="323850"/>
                </a:cubicBezTo>
                <a:cubicBezTo>
                  <a:pt x="274154" y="337145"/>
                  <a:pt x="265076" y="348655"/>
                  <a:pt x="260090" y="361950"/>
                </a:cubicBezTo>
                <a:cubicBezTo>
                  <a:pt x="255493" y="374207"/>
                  <a:pt x="254327" y="387511"/>
                  <a:pt x="250565" y="400050"/>
                </a:cubicBezTo>
                <a:cubicBezTo>
                  <a:pt x="244795" y="419284"/>
                  <a:pt x="234816" y="437393"/>
                  <a:pt x="231515" y="457200"/>
                </a:cubicBezTo>
                <a:cubicBezTo>
                  <a:pt x="228340" y="476250"/>
                  <a:pt x="225445" y="495349"/>
                  <a:pt x="221990" y="514350"/>
                </a:cubicBezTo>
                <a:cubicBezTo>
                  <a:pt x="218885" y="531429"/>
                  <a:pt x="212382" y="571666"/>
                  <a:pt x="202940" y="590550"/>
                </a:cubicBezTo>
                <a:cubicBezTo>
                  <a:pt x="197820" y="600789"/>
                  <a:pt x="189010" y="608886"/>
                  <a:pt x="183890" y="619125"/>
                </a:cubicBezTo>
                <a:cubicBezTo>
                  <a:pt x="144475" y="697955"/>
                  <a:pt x="214776" y="586698"/>
                  <a:pt x="155315" y="685800"/>
                </a:cubicBezTo>
                <a:cubicBezTo>
                  <a:pt x="143535" y="705433"/>
                  <a:pt x="124455" y="721230"/>
                  <a:pt x="117215" y="742950"/>
                </a:cubicBezTo>
                <a:cubicBezTo>
                  <a:pt x="103430" y="784304"/>
                  <a:pt x="114790" y="764425"/>
                  <a:pt x="79115" y="800100"/>
                </a:cubicBezTo>
                <a:cubicBezTo>
                  <a:pt x="48454" y="892082"/>
                  <a:pt x="97620" y="749074"/>
                  <a:pt x="50540" y="866775"/>
                </a:cubicBezTo>
                <a:cubicBezTo>
                  <a:pt x="16535" y="951788"/>
                  <a:pt x="49091" y="897524"/>
                  <a:pt x="12440" y="952500"/>
                </a:cubicBezTo>
                <a:cubicBezTo>
                  <a:pt x="-5738" y="1025212"/>
                  <a:pt x="-2476" y="995096"/>
                  <a:pt x="12440" y="1114425"/>
                </a:cubicBezTo>
                <a:cubicBezTo>
                  <a:pt x="16187" y="1144402"/>
                  <a:pt x="33014" y="1156564"/>
                  <a:pt x="50540" y="1181100"/>
                </a:cubicBezTo>
                <a:cubicBezTo>
                  <a:pt x="57194" y="1190415"/>
                  <a:pt x="64941" y="1199214"/>
                  <a:pt x="69590" y="1209675"/>
                </a:cubicBezTo>
                <a:cubicBezTo>
                  <a:pt x="77745" y="1228025"/>
                  <a:pt x="82290" y="1247775"/>
                  <a:pt x="88640" y="1266825"/>
                </a:cubicBezTo>
                <a:cubicBezTo>
                  <a:pt x="91815" y="1276350"/>
                  <a:pt x="95730" y="1285660"/>
                  <a:pt x="98165" y="1295400"/>
                </a:cubicBezTo>
                <a:cubicBezTo>
                  <a:pt x="101340" y="1308100"/>
                  <a:pt x="103928" y="1320961"/>
                  <a:pt x="107690" y="1333500"/>
                </a:cubicBezTo>
                <a:cubicBezTo>
                  <a:pt x="113460" y="1352734"/>
                  <a:pt x="122802" y="1370959"/>
                  <a:pt x="126740" y="1390650"/>
                </a:cubicBezTo>
                <a:cubicBezTo>
                  <a:pt x="129915" y="1406525"/>
                  <a:pt x="132005" y="1422656"/>
                  <a:pt x="136265" y="1438275"/>
                </a:cubicBezTo>
                <a:cubicBezTo>
                  <a:pt x="141549" y="1457648"/>
                  <a:pt x="148965" y="1476375"/>
                  <a:pt x="155315" y="1495425"/>
                </a:cubicBezTo>
                <a:cubicBezTo>
                  <a:pt x="162109" y="1515808"/>
                  <a:pt x="166512" y="1537369"/>
                  <a:pt x="183890" y="1552575"/>
                </a:cubicBezTo>
                <a:cubicBezTo>
                  <a:pt x="201120" y="1567652"/>
                  <a:pt x="221990" y="1577975"/>
                  <a:pt x="241040" y="1590675"/>
                </a:cubicBezTo>
                <a:cubicBezTo>
                  <a:pt x="250565" y="1597025"/>
                  <a:pt x="258755" y="1606105"/>
                  <a:pt x="269615" y="1609725"/>
                </a:cubicBezTo>
                <a:cubicBezTo>
                  <a:pt x="279140" y="1612900"/>
                  <a:pt x="289210" y="1614760"/>
                  <a:pt x="298190" y="1619250"/>
                </a:cubicBezTo>
                <a:cubicBezTo>
                  <a:pt x="308429" y="1624370"/>
                  <a:pt x="316526" y="1633180"/>
                  <a:pt x="326765" y="1638300"/>
                </a:cubicBezTo>
                <a:cubicBezTo>
                  <a:pt x="433626" y="1691730"/>
                  <a:pt x="254697" y="1587593"/>
                  <a:pt x="393440" y="1666875"/>
                </a:cubicBezTo>
                <a:cubicBezTo>
                  <a:pt x="438588" y="1692674"/>
                  <a:pt x="407608" y="1678682"/>
                  <a:pt x="450590" y="1714500"/>
                </a:cubicBezTo>
                <a:cubicBezTo>
                  <a:pt x="459384" y="1721829"/>
                  <a:pt x="469640" y="1727200"/>
                  <a:pt x="479165" y="1733550"/>
                </a:cubicBezTo>
                <a:cubicBezTo>
                  <a:pt x="526463" y="1804496"/>
                  <a:pt x="465674" y="1717361"/>
                  <a:pt x="526790" y="1790700"/>
                </a:cubicBezTo>
                <a:cubicBezTo>
                  <a:pt x="534119" y="1799494"/>
                  <a:pt x="538235" y="1810719"/>
                  <a:pt x="545840" y="1819275"/>
                </a:cubicBezTo>
                <a:cubicBezTo>
                  <a:pt x="563738" y="1839411"/>
                  <a:pt x="583940" y="1857375"/>
                  <a:pt x="602990" y="1876425"/>
                </a:cubicBezTo>
                <a:cubicBezTo>
                  <a:pt x="612515" y="1885950"/>
                  <a:pt x="618497" y="1901733"/>
                  <a:pt x="631565" y="1905000"/>
                </a:cubicBezTo>
                <a:lnTo>
                  <a:pt x="669665" y="1914525"/>
                </a:lnTo>
                <a:cubicBezTo>
                  <a:pt x="698363" y="1933657"/>
                  <a:pt x="702503" y="1938123"/>
                  <a:pt x="736340" y="1952625"/>
                </a:cubicBezTo>
                <a:cubicBezTo>
                  <a:pt x="745568" y="1956580"/>
                  <a:pt x="754890" y="1961593"/>
                  <a:pt x="764915" y="1962150"/>
                </a:cubicBezTo>
                <a:cubicBezTo>
                  <a:pt x="812467" y="1964792"/>
                  <a:pt x="906203" y="1992312"/>
                  <a:pt x="936365" y="1981200"/>
                </a:cubicBezTo>
                <a:close/>
              </a:path>
            </a:pathLst>
          </a:cu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096000" y="3886200"/>
            <a:ext cx="2895600" cy="2800767"/>
          </a:xfrm>
          <a:prstGeom prst="rect">
            <a:avLst/>
          </a:prstGeom>
          <a:solidFill>
            <a:schemeClr val="bg1"/>
          </a:solidFill>
        </p:spPr>
        <p:txBody>
          <a:bodyPr wrap="square" rtlCol="0">
            <a:spAutoFit/>
          </a:bodyPr>
          <a:lstStyle/>
          <a:p>
            <a:r>
              <a:rPr lang="en-US" sz="1400" b="1" dirty="0">
                <a:solidFill>
                  <a:schemeClr val="accent3">
                    <a:lumMod val="50000"/>
                  </a:schemeClr>
                </a:solidFill>
                <a:latin typeface="Tempus Sans ITC" pitchFamily="82" charset="0"/>
              </a:rPr>
              <a:t>Notice the large number of spermatids in the left seminiferous tubule.  </a:t>
            </a:r>
          </a:p>
          <a:p>
            <a:endParaRPr lang="en-US" sz="800" b="1" dirty="0">
              <a:solidFill>
                <a:schemeClr val="accent3">
                  <a:lumMod val="50000"/>
                </a:schemeClr>
              </a:solidFill>
              <a:latin typeface="Tempus Sans ITC" pitchFamily="82" charset="0"/>
            </a:endParaRPr>
          </a:p>
          <a:p>
            <a:r>
              <a:rPr lang="en-US" sz="1400" b="1" dirty="0">
                <a:solidFill>
                  <a:schemeClr val="accent3">
                    <a:lumMod val="50000"/>
                  </a:schemeClr>
                </a:solidFill>
                <a:latin typeface="Tempus Sans ITC" pitchFamily="82" charset="0"/>
              </a:rPr>
              <a:t>Complete spermatogenesis (from </a:t>
            </a:r>
            <a:r>
              <a:rPr lang="en-US" sz="1400" b="1" dirty="0" err="1">
                <a:solidFill>
                  <a:schemeClr val="accent3">
                    <a:lumMod val="50000"/>
                  </a:schemeClr>
                </a:solidFill>
                <a:latin typeface="Tempus Sans ITC" pitchFamily="82" charset="0"/>
              </a:rPr>
              <a:t>spermatogonia</a:t>
            </a:r>
            <a:r>
              <a:rPr lang="en-US" sz="1400" b="1" dirty="0">
                <a:solidFill>
                  <a:schemeClr val="accent3">
                    <a:lumMod val="50000"/>
                  </a:schemeClr>
                </a:solidFill>
                <a:latin typeface="Tempus Sans ITC" pitchFamily="82" charset="0"/>
              </a:rPr>
              <a:t> to mature spermatozoa) takes approximately 74 days in humans, and occurs in “waves” in different regions of the tubules.  Therefore, it is not unusual to see a section with a large number of one cell type, and not all sections will demonstrate all cell types.</a:t>
            </a:r>
          </a:p>
        </p:txBody>
      </p:sp>
    </p:spTree>
    <p:extLst>
      <p:ext uri="{BB962C8B-B14F-4D97-AF65-F5344CB8AC3E}">
        <p14:creationId xmlns:p14="http://schemas.microsoft.com/office/powerpoint/2010/main" val="1013038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2467073" y="2209800"/>
            <a:ext cx="4209956"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developing spermatozoa – SL156</a:t>
            </a:r>
            <a:endParaRPr lang="en-US" dirty="0">
              <a:latin typeface="Calibri" pitchFamily="34" charset="0"/>
            </a:endParaRPr>
          </a:p>
        </p:txBody>
      </p:sp>
      <p:sp>
        <p:nvSpPr>
          <p:cNvPr id="37891" name="TextBox 4"/>
          <p:cNvSpPr txBox="1">
            <a:spLocks noChangeArrowheads="1"/>
          </p:cNvSpPr>
          <p:nvPr/>
        </p:nvSpPr>
        <p:spPr bwMode="auto">
          <a:xfrm>
            <a:off x="1965359" y="4879182"/>
            <a:ext cx="5213384" cy="1938992"/>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4"/>
              </a:rPr>
              <a:t>SL 156</a:t>
            </a:r>
            <a:r>
              <a:rPr lang="en-US" dirty="0">
                <a:latin typeface="Calibri" pitchFamily="34" charset="0"/>
              </a:rPr>
              <a:t> and </a:t>
            </a:r>
            <a:r>
              <a:rPr lang="es-ES" u="sng" dirty="0">
                <a:hlinkClick r:id="rId5"/>
              </a:rPr>
              <a:t>SL 055</a:t>
            </a:r>
            <a:endParaRPr lang="es-ES" u="sng" dirty="0"/>
          </a:p>
          <a:p>
            <a:r>
              <a:rPr lang="en-US" b="1" dirty="0">
                <a:latin typeface="Calibri" pitchFamily="34" charset="0"/>
              </a:rPr>
              <a:t>Be able to identify:</a:t>
            </a:r>
          </a:p>
          <a:p>
            <a:pPr lvl="1" eaLnBrk="0" hangingPunct="0">
              <a:buFontTx/>
              <a:buChar char="•"/>
            </a:pPr>
            <a:r>
              <a:rPr lang="en-US" sz="1200" b="1" dirty="0" err="1">
                <a:solidFill>
                  <a:srgbClr val="002060"/>
                </a:solidFill>
                <a:latin typeface="Georgia" pitchFamily="18" charset="0"/>
                <a:cs typeface="Arial" charset="0"/>
              </a:rPr>
              <a:t>Spermatogonia</a:t>
            </a:r>
            <a:endParaRPr lang="en-US" sz="1200" b="1" dirty="0">
              <a:solidFill>
                <a:srgbClr val="002060"/>
              </a:solidFill>
              <a:latin typeface="Georgia" pitchFamily="18" charset="0"/>
              <a:cs typeface="Arial" charset="0"/>
            </a:endParaRPr>
          </a:p>
          <a:p>
            <a:pPr lvl="1" eaLnBrk="0" hangingPunct="0">
              <a:buFontTx/>
              <a:buChar char="•"/>
            </a:pPr>
            <a:r>
              <a:rPr lang="en-US" sz="1200" b="1" dirty="0">
                <a:solidFill>
                  <a:srgbClr val="002060"/>
                </a:solidFill>
                <a:latin typeface="Georgia" pitchFamily="18" charset="0"/>
                <a:cs typeface="Arial" charset="0"/>
              </a:rPr>
              <a:t>Primary spermatocytes</a:t>
            </a:r>
          </a:p>
          <a:p>
            <a:pPr lvl="1" eaLnBrk="0" hangingPunct="0">
              <a:buFontTx/>
              <a:buChar char="•"/>
            </a:pPr>
            <a:r>
              <a:rPr lang="en-US" sz="1200" b="1" dirty="0">
                <a:solidFill>
                  <a:srgbClr val="002060"/>
                </a:solidFill>
                <a:latin typeface="Georgia" pitchFamily="18" charset="0"/>
                <a:cs typeface="Arial" charset="0"/>
              </a:rPr>
              <a:t>Spermatids</a:t>
            </a:r>
          </a:p>
          <a:p>
            <a:pPr lvl="1" eaLnBrk="0" hangingPunct="0"/>
            <a:endParaRPr lang="en-US" sz="1200" b="1" dirty="0">
              <a:solidFill>
                <a:srgbClr val="002060"/>
              </a:solidFill>
              <a:latin typeface="Georgia" pitchFamily="18" charset="0"/>
              <a:cs typeface="Arial" charset="0"/>
            </a:endParaRPr>
          </a:p>
          <a:p>
            <a:pPr lvl="1" eaLnBrk="0" hangingPunct="0">
              <a:buFontTx/>
              <a:buChar char="•"/>
            </a:pPr>
            <a:r>
              <a:rPr lang="en-US" sz="1200" b="1" dirty="0">
                <a:solidFill>
                  <a:srgbClr val="002060"/>
                </a:solidFill>
                <a:latin typeface="Georgia" pitchFamily="18" charset="0"/>
                <a:cs typeface="Arial" charset="0"/>
              </a:rPr>
              <a:t>(secondary spermatocytes are not seen on our slides)</a:t>
            </a:r>
          </a:p>
          <a:p>
            <a:pPr lvl="1" eaLnBrk="0" hangingPunct="0">
              <a:buFontTx/>
              <a:buChar char="•"/>
            </a:pPr>
            <a:r>
              <a:rPr lang="en-US" sz="1200" b="1" dirty="0">
                <a:solidFill>
                  <a:srgbClr val="002060"/>
                </a:solidFill>
                <a:latin typeface="Georgia" pitchFamily="18" charset="0"/>
                <a:cs typeface="Arial" charset="0"/>
              </a:rPr>
              <a:t>Mature spermatozoa are better seen in the epididymis</a:t>
            </a:r>
          </a:p>
          <a:p>
            <a:pPr lvl="1" eaLnBrk="0" hangingPunct="0">
              <a:buFontTx/>
              <a:buChar char="•"/>
            </a:pPr>
            <a:endParaRPr lang="en-US" sz="1200" b="1" dirty="0">
              <a:solidFill>
                <a:srgbClr val="002060"/>
              </a:solidFill>
              <a:latin typeface="Georgia" pitchFamily="18" charset="0"/>
              <a:cs typeface="Arial" charset="0"/>
            </a:endParaRPr>
          </a:p>
        </p:txBody>
      </p:sp>
      <p:sp>
        <p:nvSpPr>
          <p:cNvPr id="5" name="TextBox 3"/>
          <p:cNvSpPr txBox="1">
            <a:spLocks noChangeArrowheads="1"/>
          </p:cNvSpPr>
          <p:nvPr/>
        </p:nvSpPr>
        <p:spPr bwMode="auto">
          <a:xfrm>
            <a:off x="2514600" y="2981325"/>
            <a:ext cx="3962400" cy="369332"/>
          </a:xfrm>
          <a:prstGeom prst="rect">
            <a:avLst/>
          </a:prstGeom>
          <a:noFill/>
          <a:ln w="9525">
            <a:noFill/>
            <a:miter lim="800000"/>
            <a:headEnd/>
            <a:tailEnd/>
          </a:ln>
        </p:spPr>
        <p:txBody>
          <a:bodyPr wrap="square">
            <a:spAutoFit/>
          </a:bodyPr>
          <a:lstStyle/>
          <a:p>
            <a:r>
              <a:rPr lang="en-US" dirty="0">
                <a:latin typeface="Calibri" pitchFamily="34" charset="0"/>
                <a:hlinkClick r:id="rId6"/>
              </a:rPr>
              <a:t>Video of developing spermatozoa – SL55</a:t>
            </a:r>
            <a:endParaRPr lang="en-US" dirty="0">
              <a:latin typeface="Calibri" pitchFamily="34" charset="0"/>
            </a:endParaRPr>
          </a:p>
        </p:txBody>
      </p:sp>
      <p:sp>
        <p:nvSpPr>
          <p:cNvPr id="7" name="Rectangle 6"/>
          <p:cNvSpPr/>
          <p:nvPr/>
        </p:nvSpPr>
        <p:spPr>
          <a:xfrm>
            <a:off x="242730" y="0"/>
            <a:ext cx="8520270" cy="523220"/>
          </a:xfrm>
          <a:prstGeom prst="rect">
            <a:avLst/>
          </a:prstGeom>
          <a:noFill/>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996600"/>
                </a:solidFill>
                <a:latin typeface="+mn-lt"/>
              </a:rPr>
              <a:t>SEMINIFEROUS TUBULES – DEVELOPING SPERMATOZOA</a:t>
            </a:r>
          </a:p>
        </p:txBody>
      </p:sp>
    </p:spTree>
    <p:extLst>
      <p:ext uri="{BB962C8B-B14F-4D97-AF65-F5344CB8AC3E}">
        <p14:creationId xmlns:p14="http://schemas.microsoft.com/office/powerpoint/2010/main" val="26941120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My Documents\Histology course director\digital labs\Endocrine Reproduction\TestisGenitalDucts\ems0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461" y="457201"/>
            <a:ext cx="6584177" cy="483114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9414" y="0"/>
            <a:ext cx="8520270" cy="523220"/>
          </a:xfrm>
          <a:prstGeom prst="rect">
            <a:avLst/>
          </a:prstGeom>
          <a:noFill/>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996600"/>
                </a:solidFill>
                <a:latin typeface="+mn-lt"/>
              </a:rPr>
              <a:t>SEMINIFEROUS TUBULES – EM of SPERMATIDS</a:t>
            </a:r>
          </a:p>
        </p:txBody>
      </p:sp>
      <p:sp>
        <p:nvSpPr>
          <p:cNvPr id="5" name="TextBox 4"/>
          <p:cNvSpPr txBox="1"/>
          <p:nvPr/>
        </p:nvSpPr>
        <p:spPr>
          <a:xfrm>
            <a:off x="76200" y="5288340"/>
            <a:ext cx="9067800" cy="1569660"/>
          </a:xfrm>
          <a:prstGeom prst="rect">
            <a:avLst/>
          </a:prstGeom>
          <a:noFill/>
        </p:spPr>
        <p:txBody>
          <a:bodyPr wrap="square">
            <a:spAutoFit/>
          </a:bodyPr>
          <a:lstStyle/>
          <a:p>
            <a:r>
              <a:rPr lang="en-US" sz="1600" b="1" dirty="0">
                <a:solidFill>
                  <a:schemeClr val="accent6">
                    <a:lumMod val="50000"/>
                  </a:schemeClr>
                </a:solidFill>
                <a:latin typeface="Calibri" pitchFamily="34" charset="0"/>
              </a:rPr>
              <a:t>This electron micrograph of a seminiferous tubule shows three </a:t>
            </a:r>
            <a:r>
              <a:rPr lang="en-US" sz="1600" b="1" dirty="0">
                <a:solidFill>
                  <a:schemeClr val="accent6">
                    <a:lumMod val="75000"/>
                  </a:schemeClr>
                </a:solidFill>
                <a:latin typeface="Calibri" pitchFamily="34" charset="0"/>
              </a:rPr>
              <a:t>spermatids</a:t>
            </a:r>
            <a:r>
              <a:rPr lang="en-US" sz="1600" b="1" dirty="0">
                <a:solidFill>
                  <a:schemeClr val="accent6">
                    <a:lumMod val="50000"/>
                  </a:schemeClr>
                </a:solidFill>
                <a:latin typeface="Calibri" pitchFamily="34" charset="0"/>
              </a:rPr>
              <a:t>, the nucleus and cytoplasm of one are indicated.  The blue arrow indicates the </a:t>
            </a:r>
            <a:r>
              <a:rPr lang="en-US" sz="1600" b="1" dirty="0">
                <a:solidFill>
                  <a:schemeClr val="accent6">
                    <a:lumMod val="75000"/>
                  </a:schemeClr>
                </a:solidFill>
                <a:latin typeface="Calibri" pitchFamily="34" charset="0"/>
              </a:rPr>
              <a:t>acrosome</a:t>
            </a:r>
            <a:r>
              <a:rPr lang="en-US" sz="1600" b="1" dirty="0">
                <a:solidFill>
                  <a:schemeClr val="accent6">
                    <a:lumMod val="50000"/>
                  </a:schemeClr>
                </a:solidFill>
                <a:latin typeface="Calibri" pitchFamily="34" charset="0"/>
              </a:rPr>
              <a:t>, a lysosome-like vesicle that contains enzymes that break apart the corona radiata and zona pellucida surrounding the ovulated oocyte.  Microtubules on the opposite end of the nucleus are beginning to organize into a </a:t>
            </a:r>
            <a:r>
              <a:rPr lang="en-US" sz="1600" b="1" dirty="0" err="1">
                <a:solidFill>
                  <a:schemeClr val="accent6">
                    <a:lumMod val="75000"/>
                  </a:schemeClr>
                </a:solidFill>
                <a:latin typeface="Calibri" pitchFamily="34" charset="0"/>
              </a:rPr>
              <a:t>manchette</a:t>
            </a:r>
            <a:r>
              <a:rPr lang="en-US" sz="1600" b="1" dirty="0">
                <a:solidFill>
                  <a:schemeClr val="accent6">
                    <a:lumMod val="75000"/>
                  </a:schemeClr>
                </a:solidFill>
                <a:latin typeface="Calibri" pitchFamily="34" charset="0"/>
              </a:rPr>
              <a:t> </a:t>
            </a:r>
            <a:r>
              <a:rPr lang="en-US" sz="1600" b="1" dirty="0">
                <a:solidFill>
                  <a:schemeClr val="accent6">
                    <a:lumMod val="50000"/>
                  </a:schemeClr>
                </a:solidFill>
                <a:latin typeface="Calibri" pitchFamily="34" charset="0"/>
              </a:rPr>
              <a:t>(outlined), which is likely involved in nuclear and cell elongation, and flagella formation, during spermatid maturation.  Like all developing spermatozoa, the spermatids are surrounded by </a:t>
            </a:r>
            <a:r>
              <a:rPr lang="en-US" sz="1600" b="1" dirty="0" err="1">
                <a:solidFill>
                  <a:schemeClr val="accent6">
                    <a:lumMod val="50000"/>
                  </a:schemeClr>
                </a:solidFill>
                <a:latin typeface="Calibri" pitchFamily="34" charset="0"/>
              </a:rPr>
              <a:t>Sertoli</a:t>
            </a:r>
            <a:r>
              <a:rPr lang="en-US" sz="1600" b="1" dirty="0">
                <a:solidFill>
                  <a:schemeClr val="accent6">
                    <a:lumMod val="50000"/>
                  </a:schemeClr>
                </a:solidFill>
                <a:latin typeface="Calibri" pitchFamily="34" charset="0"/>
              </a:rPr>
              <a:t> cells.    </a:t>
            </a:r>
            <a:endParaRPr lang="en-US" sz="1400" b="1" dirty="0">
              <a:solidFill>
                <a:schemeClr val="accent6">
                  <a:lumMod val="50000"/>
                </a:schemeClr>
              </a:solidFill>
              <a:latin typeface="Calibri" pitchFamily="34" charset="0"/>
            </a:endParaRPr>
          </a:p>
        </p:txBody>
      </p:sp>
      <p:cxnSp>
        <p:nvCxnSpPr>
          <p:cNvPr id="17" name="Straight Arrow Connector 16"/>
          <p:cNvCxnSpPr/>
          <p:nvPr/>
        </p:nvCxnSpPr>
        <p:spPr>
          <a:xfrm flipH="1">
            <a:off x="6663257" y="990362"/>
            <a:ext cx="261325" cy="583407"/>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rot="19962969">
            <a:off x="3712554" y="1549893"/>
            <a:ext cx="1199993" cy="369332"/>
          </a:xfrm>
          <a:prstGeom prst="rect">
            <a:avLst/>
          </a:prstGeom>
          <a:noFill/>
        </p:spPr>
        <p:txBody>
          <a:bodyPr wrap="square" rtlCol="0">
            <a:spAutoFit/>
          </a:bodyPr>
          <a:lstStyle/>
          <a:p>
            <a:r>
              <a:rPr lang="en-US" b="1" dirty="0">
                <a:solidFill>
                  <a:srgbClr val="C00000"/>
                </a:solidFill>
              </a:rPr>
              <a:t>nucleus</a:t>
            </a:r>
          </a:p>
        </p:txBody>
      </p:sp>
      <p:sp>
        <p:nvSpPr>
          <p:cNvPr id="16" name="TextBox 15"/>
          <p:cNvSpPr txBox="1"/>
          <p:nvPr/>
        </p:nvSpPr>
        <p:spPr>
          <a:xfrm rot="20573335">
            <a:off x="3057376" y="706816"/>
            <a:ext cx="1409994" cy="646331"/>
          </a:xfrm>
          <a:prstGeom prst="rect">
            <a:avLst/>
          </a:prstGeom>
          <a:noFill/>
        </p:spPr>
        <p:txBody>
          <a:bodyPr wrap="square" rtlCol="0">
            <a:spAutoFit/>
          </a:bodyPr>
          <a:lstStyle/>
          <a:p>
            <a:r>
              <a:rPr lang="en-US" b="1" dirty="0">
                <a:solidFill>
                  <a:srgbClr val="C00000"/>
                </a:solidFill>
              </a:rPr>
              <a:t>Spermatid cytoplasm</a:t>
            </a:r>
          </a:p>
        </p:txBody>
      </p:sp>
      <p:sp>
        <p:nvSpPr>
          <p:cNvPr id="18" name="TextBox 17"/>
          <p:cNvSpPr txBox="1"/>
          <p:nvPr/>
        </p:nvSpPr>
        <p:spPr>
          <a:xfrm rot="20573335">
            <a:off x="6148716" y="3545923"/>
            <a:ext cx="1409994" cy="646331"/>
          </a:xfrm>
          <a:prstGeom prst="rect">
            <a:avLst/>
          </a:prstGeom>
          <a:noFill/>
        </p:spPr>
        <p:txBody>
          <a:bodyPr wrap="square" rtlCol="0">
            <a:spAutoFit/>
          </a:bodyPr>
          <a:lstStyle/>
          <a:p>
            <a:r>
              <a:rPr lang="en-US" b="1" dirty="0" err="1">
                <a:solidFill>
                  <a:schemeClr val="accent3">
                    <a:lumMod val="50000"/>
                  </a:schemeClr>
                </a:solidFill>
              </a:rPr>
              <a:t>Sertoli</a:t>
            </a:r>
            <a:r>
              <a:rPr lang="en-US" b="1" dirty="0">
                <a:solidFill>
                  <a:schemeClr val="accent3">
                    <a:lumMod val="50000"/>
                  </a:schemeClr>
                </a:solidFill>
              </a:rPr>
              <a:t> cell cytoplasm</a:t>
            </a:r>
          </a:p>
        </p:txBody>
      </p:sp>
      <p:sp>
        <p:nvSpPr>
          <p:cNvPr id="20" name="TextBox 19"/>
          <p:cNvSpPr txBox="1"/>
          <p:nvPr/>
        </p:nvSpPr>
        <p:spPr>
          <a:xfrm rot="20573335">
            <a:off x="978278" y="1056215"/>
            <a:ext cx="1409994" cy="646331"/>
          </a:xfrm>
          <a:prstGeom prst="rect">
            <a:avLst/>
          </a:prstGeom>
          <a:noFill/>
        </p:spPr>
        <p:txBody>
          <a:bodyPr wrap="square" rtlCol="0">
            <a:spAutoFit/>
          </a:bodyPr>
          <a:lstStyle/>
          <a:p>
            <a:r>
              <a:rPr lang="en-US" b="1" dirty="0" err="1">
                <a:solidFill>
                  <a:schemeClr val="accent3">
                    <a:lumMod val="50000"/>
                  </a:schemeClr>
                </a:solidFill>
              </a:rPr>
              <a:t>Sertoli</a:t>
            </a:r>
            <a:r>
              <a:rPr lang="en-US" b="1" dirty="0">
                <a:solidFill>
                  <a:schemeClr val="accent3">
                    <a:lumMod val="50000"/>
                  </a:schemeClr>
                </a:solidFill>
              </a:rPr>
              <a:t> cell cytoplasm</a:t>
            </a:r>
          </a:p>
        </p:txBody>
      </p:sp>
      <p:sp>
        <p:nvSpPr>
          <p:cNvPr id="6" name="Freeform 5"/>
          <p:cNvSpPr/>
          <p:nvPr/>
        </p:nvSpPr>
        <p:spPr>
          <a:xfrm>
            <a:off x="3798100" y="2838450"/>
            <a:ext cx="1535900" cy="723900"/>
          </a:xfrm>
          <a:custGeom>
            <a:avLst/>
            <a:gdLst>
              <a:gd name="connsiteX0" fmla="*/ 840575 w 1535900"/>
              <a:gd name="connsiteY0" fmla="*/ 685800 h 723900"/>
              <a:gd name="connsiteX1" fmla="*/ 926300 w 1535900"/>
              <a:gd name="connsiteY1" fmla="*/ 666750 h 723900"/>
              <a:gd name="connsiteX2" fmla="*/ 964400 w 1535900"/>
              <a:gd name="connsiteY2" fmla="*/ 647700 h 723900"/>
              <a:gd name="connsiteX3" fmla="*/ 1050125 w 1535900"/>
              <a:gd name="connsiteY3" fmla="*/ 638175 h 723900"/>
              <a:gd name="connsiteX4" fmla="*/ 1164425 w 1535900"/>
              <a:gd name="connsiteY4" fmla="*/ 619125 h 723900"/>
              <a:gd name="connsiteX5" fmla="*/ 1231100 w 1535900"/>
              <a:gd name="connsiteY5" fmla="*/ 609600 h 723900"/>
              <a:gd name="connsiteX6" fmla="*/ 1259675 w 1535900"/>
              <a:gd name="connsiteY6" fmla="*/ 600075 h 723900"/>
              <a:gd name="connsiteX7" fmla="*/ 1354925 w 1535900"/>
              <a:gd name="connsiteY7" fmla="*/ 581025 h 723900"/>
              <a:gd name="connsiteX8" fmla="*/ 1383500 w 1535900"/>
              <a:gd name="connsiteY8" fmla="*/ 561975 h 723900"/>
              <a:gd name="connsiteX9" fmla="*/ 1412075 w 1535900"/>
              <a:gd name="connsiteY9" fmla="*/ 552450 h 723900"/>
              <a:gd name="connsiteX10" fmla="*/ 1478750 w 1535900"/>
              <a:gd name="connsiteY10" fmla="*/ 523875 h 723900"/>
              <a:gd name="connsiteX11" fmla="*/ 1507325 w 1535900"/>
              <a:gd name="connsiteY11" fmla="*/ 504825 h 723900"/>
              <a:gd name="connsiteX12" fmla="*/ 1535900 w 1535900"/>
              <a:gd name="connsiteY12" fmla="*/ 438150 h 723900"/>
              <a:gd name="connsiteX13" fmla="*/ 1526375 w 1535900"/>
              <a:gd name="connsiteY13" fmla="*/ 400050 h 723900"/>
              <a:gd name="connsiteX14" fmla="*/ 1488275 w 1535900"/>
              <a:gd name="connsiteY14" fmla="*/ 381000 h 723900"/>
              <a:gd name="connsiteX15" fmla="*/ 1316825 w 1535900"/>
              <a:gd name="connsiteY15" fmla="*/ 390525 h 723900"/>
              <a:gd name="connsiteX16" fmla="*/ 1259675 w 1535900"/>
              <a:gd name="connsiteY16" fmla="*/ 409575 h 723900"/>
              <a:gd name="connsiteX17" fmla="*/ 1231100 w 1535900"/>
              <a:gd name="connsiteY17" fmla="*/ 419100 h 723900"/>
              <a:gd name="connsiteX18" fmla="*/ 1164425 w 1535900"/>
              <a:gd name="connsiteY18" fmla="*/ 457200 h 723900"/>
              <a:gd name="connsiteX19" fmla="*/ 1135850 w 1535900"/>
              <a:gd name="connsiteY19" fmla="*/ 476250 h 723900"/>
              <a:gd name="connsiteX20" fmla="*/ 1097750 w 1535900"/>
              <a:gd name="connsiteY20" fmla="*/ 485775 h 723900"/>
              <a:gd name="connsiteX21" fmla="*/ 1069175 w 1535900"/>
              <a:gd name="connsiteY21" fmla="*/ 504825 h 723900"/>
              <a:gd name="connsiteX22" fmla="*/ 1040600 w 1535900"/>
              <a:gd name="connsiteY22" fmla="*/ 514350 h 723900"/>
              <a:gd name="connsiteX23" fmla="*/ 935825 w 1535900"/>
              <a:gd name="connsiteY23" fmla="*/ 533400 h 723900"/>
              <a:gd name="connsiteX24" fmla="*/ 716750 w 1535900"/>
              <a:gd name="connsiteY24" fmla="*/ 552450 h 723900"/>
              <a:gd name="connsiteX25" fmla="*/ 516725 w 1535900"/>
              <a:gd name="connsiteY25" fmla="*/ 542925 h 723900"/>
              <a:gd name="connsiteX26" fmla="*/ 478625 w 1535900"/>
              <a:gd name="connsiteY26" fmla="*/ 533400 h 723900"/>
              <a:gd name="connsiteX27" fmla="*/ 450050 w 1535900"/>
              <a:gd name="connsiteY27" fmla="*/ 514350 h 723900"/>
              <a:gd name="connsiteX28" fmla="*/ 431000 w 1535900"/>
              <a:gd name="connsiteY28" fmla="*/ 485775 h 723900"/>
              <a:gd name="connsiteX29" fmla="*/ 402425 w 1535900"/>
              <a:gd name="connsiteY29" fmla="*/ 428625 h 723900"/>
              <a:gd name="connsiteX30" fmla="*/ 411950 w 1535900"/>
              <a:gd name="connsiteY30" fmla="*/ 361950 h 723900"/>
              <a:gd name="connsiteX31" fmla="*/ 421475 w 1535900"/>
              <a:gd name="connsiteY31" fmla="*/ 333375 h 723900"/>
              <a:gd name="connsiteX32" fmla="*/ 478625 w 1535900"/>
              <a:gd name="connsiteY32" fmla="*/ 295275 h 723900"/>
              <a:gd name="connsiteX33" fmla="*/ 507200 w 1535900"/>
              <a:gd name="connsiteY33" fmla="*/ 276225 h 723900"/>
              <a:gd name="connsiteX34" fmla="*/ 535775 w 1535900"/>
              <a:gd name="connsiteY34" fmla="*/ 247650 h 723900"/>
              <a:gd name="connsiteX35" fmla="*/ 564350 w 1535900"/>
              <a:gd name="connsiteY35" fmla="*/ 238125 h 723900"/>
              <a:gd name="connsiteX36" fmla="*/ 592925 w 1535900"/>
              <a:gd name="connsiteY36" fmla="*/ 219075 h 723900"/>
              <a:gd name="connsiteX37" fmla="*/ 621500 w 1535900"/>
              <a:gd name="connsiteY37" fmla="*/ 209550 h 723900"/>
              <a:gd name="connsiteX38" fmla="*/ 707225 w 1535900"/>
              <a:gd name="connsiteY38" fmla="*/ 142875 h 723900"/>
              <a:gd name="connsiteX39" fmla="*/ 745325 w 1535900"/>
              <a:gd name="connsiteY39" fmla="*/ 85725 h 723900"/>
              <a:gd name="connsiteX40" fmla="*/ 754850 w 1535900"/>
              <a:gd name="connsiteY40" fmla="*/ 57150 h 723900"/>
              <a:gd name="connsiteX41" fmla="*/ 745325 w 1535900"/>
              <a:gd name="connsiteY41" fmla="*/ 28575 h 723900"/>
              <a:gd name="connsiteX42" fmla="*/ 688175 w 1535900"/>
              <a:gd name="connsiteY42" fmla="*/ 0 h 723900"/>
              <a:gd name="connsiteX43" fmla="*/ 354800 w 1535900"/>
              <a:gd name="connsiteY43" fmla="*/ 19050 h 723900"/>
              <a:gd name="connsiteX44" fmla="*/ 316700 w 1535900"/>
              <a:gd name="connsiteY44" fmla="*/ 28575 h 723900"/>
              <a:gd name="connsiteX45" fmla="*/ 269075 w 1535900"/>
              <a:gd name="connsiteY45" fmla="*/ 38100 h 723900"/>
              <a:gd name="connsiteX46" fmla="*/ 211925 w 1535900"/>
              <a:gd name="connsiteY46" fmla="*/ 76200 h 723900"/>
              <a:gd name="connsiteX47" fmla="*/ 183350 w 1535900"/>
              <a:gd name="connsiteY47" fmla="*/ 95250 h 723900"/>
              <a:gd name="connsiteX48" fmla="*/ 116675 w 1535900"/>
              <a:gd name="connsiteY48" fmla="*/ 180975 h 723900"/>
              <a:gd name="connsiteX49" fmla="*/ 78575 w 1535900"/>
              <a:gd name="connsiteY49" fmla="*/ 228600 h 723900"/>
              <a:gd name="connsiteX50" fmla="*/ 50000 w 1535900"/>
              <a:gd name="connsiteY50" fmla="*/ 285750 h 723900"/>
              <a:gd name="connsiteX51" fmla="*/ 11900 w 1535900"/>
              <a:gd name="connsiteY51" fmla="*/ 342900 h 723900"/>
              <a:gd name="connsiteX52" fmla="*/ 11900 w 1535900"/>
              <a:gd name="connsiteY52" fmla="*/ 523875 h 723900"/>
              <a:gd name="connsiteX53" fmla="*/ 21425 w 1535900"/>
              <a:gd name="connsiteY53" fmla="*/ 552450 h 723900"/>
              <a:gd name="connsiteX54" fmla="*/ 50000 w 1535900"/>
              <a:gd name="connsiteY54" fmla="*/ 581025 h 723900"/>
              <a:gd name="connsiteX55" fmla="*/ 69050 w 1535900"/>
              <a:gd name="connsiteY55" fmla="*/ 609600 h 723900"/>
              <a:gd name="connsiteX56" fmla="*/ 126200 w 1535900"/>
              <a:gd name="connsiteY56" fmla="*/ 647700 h 723900"/>
              <a:gd name="connsiteX57" fmla="*/ 192875 w 1535900"/>
              <a:gd name="connsiteY57" fmla="*/ 695325 h 723900"/>
              <a:gd name="connsiteX58" fmla="*/ 250025 w 1535900"/>
              <a:gd name="connsiteY58" fmla="*/ 714375 h 723900"/>
              <a:gd name="connsiteX59" fmla="*/ 278600 w 1535900"/>
              <a:gd name="connsiteY59" fmla="*/ 723900 h 723900"/>
              <a:gd name="connsiteX60" fmla="*/ 602450 w 1535900"/>
              <a:gd name="connsiteY60" fmla="*/ 714375 h 723900"/>
              <a:gd name="connsiteX61" fmla="*/ 631025 w 1535900"/>
              <a:gd name="connsiteY61" fmla="*/ 704850 h 723900"/>
              <a:gd name="connsiteX62" fmla="*/ 726275 w 1535900"/>
              <a:gd name="connsiteY62" fmla="*/ 695325 h 723900"/>
              <a:gd name="connsiteX63" fmla="*/ 812000 w 1535900"/>
              <a:gd name="connsiteY63" fmla="*/ 685800 h 723900"/>
              <a:gd name="connsiteX64" fmla="*/ 897725 w 1535900"/>
              <a:gd name="connsiteY64" fmla="*/ 676275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535900" h="723900">
                <a:moveTo>
                  <a:pt x="840575" y="685800"/>
                </a:moveTo>
                <a:cubicBezTo>
                  <a:pt x="853507" y="683214"/>
                  <a:pt x="910927" y="672515"/>
                  <a:pt x="926300" y="666750"/>
                </a:cubicBezTo>
                <a:cubicBezTo>
                  <a:pt x="939595" y="661764"/>
                  <a:pt x="950565" y="650893"/>
                  <a:pt x="964400" y="647700"/>
                </a:cubicBezTo>
                <a:cubicBezTo>
                  <a:pt x="992415" y="641235"/>
                  <a:pt x="1021550" y="641350"/>
                  <a:pt x="1050125" y="638175"/>
                </a:cubicBezTo>
                <a:cubicBezTo>
                  <a:pt x="1108204" y="618815"/>
                  <a:pt x="1062341" y="631886"/>
                  <a:pt x="1164425" y="619125"/>
                </a:cubicBezTo>
                <a:cubicBezTo>
                  <a:pt x="1186702" y="616340"/>
                  <a:pt x="1208875" y="612775"/>
                  <a:pt x="1231100" y="609600"/>
                </a:cubicBezTo>
                <a:cubicBezTo>
                  <a:pt x="1240625" y="606425"/>
                  <a:pt x="1249830" y="602044"/>
                  <a:pt x="1259675" y="600075"/>
                </a:cubicBezTo>
                <a:cubicBezTo>
                  <a:pt x="1288927" y="594225"/>
                  <a:pt x="1326233" y="595371"/>
                  <a:pt x="1354925" y="581025"/>
                </a:cubicBezTo>
                <a:cubicBezTo>
                  <a:pt x="1365164" y="575905"/>
                  <a:pt x="1373261" y="567095"/>
                  <a:pt x="1383500" y="561975"/>
                </a:cubicBezTo>
                <a:cubicBezTo>
                  <a:pt x="1392480" y="557485"/>
                  <a:pt x="1403095" y="556940"/>
                  <a:pt x="1412075" y="552450"/>
                </a:cubicBezTo>
                <a:cubicBezTo>
                  <a:pt x="1477854" y="519561"/>
                  <a:pt x="1399456" y="543699"/>
                  <a:pt x="1478750" y="523875"/>
                </a:cubicBezTo>
                <a:cubicBezTo>
                  <a:pt x="1488275" y="517525"/>
                  <a:pt x="1499230" y="512920"/>
                  <a:pt x="1507325" y="504825"/>
                </a:cubicBezTo>
                <a:cubicBezTo>
                  <a:pt x="1529251" y="482899"/>
                  <a:pt x="1528613" y="467297"/>
                  <a:pt x="1535900" y="438150"/>
                </a:cubicBezTo>
                <a:cubicBezTo>
                  <a:pt x="1532725" y="425450"/>
                  <a:pt x="1534756" y="410107"/>
                  <a:pt x="1526375" y="400050"/>
                </a:cubicBezTo>
                <a:cubicBezTo>
                  <a:pt x="1517285" y="389142"/>
                  <a:pt x="1502459" y="381645"/>
                  <a:pt x="1488275" y="381000"/>
                </a:cubicBezTo>
                <a:cubicBezTo>
                  <a:pt x="1431096" y="378401"/>
                  <a:pt x="1373975" y="387350"/>
                  <a:pt x="1316825" y="390525"/>
                </a:cubicBezTo>
                <a:lnTo>
                  <a:pt x="1259675" y="409575"/>
                </a:lnTo>
                <a:cubicBezTo>
                  <a:pt x="1250150" y="412750"/>
                  <a:pt x="1239454" y="413531"/>
                  <a:pt x="1231100" y="419100"/>
                </a:cubicBezTo>
                <a:cubicBezTo>
                  <a:pt x="1161482" y="465512"/>
                  <a:pt x="1249018" y="408861"/>
                  <a:pt x="1164425" y="457200"/>
                </a:cubicBezTo>
                <a:cubicBezTo>
                  <a:pt x="1154486" y="462880"/>
                  <a:pt x="1146372" y="471741"/>
                  <a:pt x="1135850" y="476250"/>
                </a:cubicBezTo>
                <a:cubicBezTo>
                  <a:pt x="1123818" y="481407"/>
                  <a:pt x="1110450" y="482600"/>
                  <a:pt x="1097750" y="485775"/>
                </a:cubicBezTo>
                <a:cubicBezTo>
                  <a:pt x="1088225" y="492125"/>
                  <a:pt x="1079414" y="499705"/>
                  <a:pt x="1069175" y="504825"/>
                </a:cubicBezTo>
                <a:cubicBezTo>
                  <a:pt x="1060195" y="509315"/>
                  <a:pt x="1050254" y="511592"/>
                  <a:pt x="1040600" y="514350"/>
                </a:cubicBezTo>
                <a:cubicBezTo>
                  <a:pt x="1002951" y="525107"/>
                  <a:pt x="977333" y="529249"/>
                  <a:pt x="935825" y="533400"/>
                </a:cubicBezTo>
                <a:cubicBezTo>
                  <a:pt x="862888" y="540694"/>
                  <a:pt x="716750" y="552450"/>
                  <a:pt x="716750" y="552450"/>
                </a:cubicBezTo>
                <a:cubicBezTo>
                  <a:pt x="650075" y="549275"/>
                  <a:pt x="583263" y="548248"/>
                  <a:pt x="516725" y="542925"/>
                </a:cubicBezTo>
                <a:cubicBezTo>
                  <a:pt x="503676" y="541881"/>
                  <a:pt x="490657" y="538557"/>
                  <a:pt x="478625" y="533400"/>
                </a:cubicBezTo>
                <a:cubicBezTo>
                  <a:pt x="468103" y="528891"/>
                  <a:pt x="459575" y="520700"/>
                  <a:pt x="450050" y="514350"/>
                </a:cubicBezTo>
                <a:cubicBezTo>
                  <a:pt x="443700" y="504825"/>
                  <a:pt x="436120" y="496014"/>
                  <a:pt x="431000" y="485775"/>
                </a:cubicBezTo>
                <a:cubicBezTo>
                  <a:pt x="391565" y="406905"/>
                  <a:pt x="457020" y="510517"/>
                  <a:pt x="402425" y="428625"/>
                </a:cubicBezTo>
                <a:cubicBezTo>
                  <a:pt x="405600" y="406400"/>
                  <a:pt x="407547" y="383965"/>
                  <a:pt x="411950" y="361950"/>
                </a:cubicBezTo>
                <a:cubicBezTo>
                  <a:pt x="413919" y="352105"/>
                  <a:pt x="414375" y="340475"/>
                  <a:pt x="421475" y="333375"/>
                </a:cubicBezTo>
                <a:cubicBezTo>
                  <a:pt x="437664" y="317186"/>
                  <a:pt x="459575" y="307975"/>
                  <a:pt x="478625" y="295275"/>
                </a:cubicBezTo>
                <a:cubicBezTo>
                  <a:pt x="488150" y="288925"/>
                  <a:pt x="499105" y="284320"/>
                  <a:pt x="507200" y="276225"/>
                </a:cubicBezTo>
                <a:cubicBezTo>
                  <a:pt x="516725" y="266700"/>
                  <a:pt x="524567" y="255122"/>
                  <a:pt x="535775" y="247650"/>
                </a:cubicBezTo>
                <a:cubicBezTo>
                  <a:pt x="544129" y="242081"/>
                  <a:pt x="555370" y="242615"/>
                  <a:pt x="564350" y="238125"/>
                </a:cubicBezTo>
                <a:cubicBezTo>
                  <a:pt x="574589" y="233005"/>
                  <a:pt x="582686" y="224195"/>
                  <a:pt x="592925" y="219075"/>
                </a:cubicBezTo>
                <a:cubicBezTo>
                  <a:pt x="601905" y="214585"/>
                  <a:pt x="612723" y="214426"/>
                  <a:pt x="621500" y="209550"/>
                </a:cubicBezTo>
                <a:cubicBezTo>
                  <a:pt x="649683" y="193893"/>
                  <a:pt x="686097" y="170039"/>
                  <a:pt x="707225" y="142875"/>
                </a:cubicBezTo>
                <a:cubicBezTo>
                  <a:pt x="721281" y="124803"/>
                  <a:pt x="738085" y="107445"/>
                  <a:pt x="745325" y="85725"/>
                </a:cubicBezTo>
                <a:lnTo>
                  <a:pt x="754850" y="57150"/>
                </a:lnTo>
                <a:cubicBezTo>
                  <a:pt x="751675" y="47625"/>
                  <a:pt x="751597" y="36415"/>
                  <a:pt x="745325" y="28575"/>
                </a:cubicBezTo>
                <a:cubicBezTo>
                  <a:pt x="731896" y="11789"/>
                  <a:pt x="706999" y="6275"/>
                  <a:pt x="688175" y="0"/>
                </a:cubicBezTo>
                <a:cubicBezTo>
                  <a:pt x="621678" y="3023"/>
                  <a:pt x="439164" y="9125"/>
                  <a:pt x="354800" y="19050"/>
                </a:cubicBezTo>
                <a:cubicBezTo>
                  <a:pt x="341799" y="20580"/>
                  <a:pt x="329479" y="25735"/>
                  <a:pt x="316700" y="28575"/>
                </a:cubicBezTo>
                <a:cubicBezTo>
                  <a:pt x="300896" y="32087"/>
                  <a:pt x="284950" y="34925"/>
                  <a:pt x="269075" y="38100"/>
                </a:cubicBezTo>
                <a:lnTo>
                  <a:pt x="211925" y="76200"/>
                </a:lnTo>
                <a:lnTo>
                  <a:pt x="183350" y="95250"/>
                </a:lnTo>
                <a:cubicBezTo>
                  <a:pt x="137778" y="163608"/>
                  <a:pt x="161439" y="136211"/>
                  <a:pt x="116675" y="180975"/>
                </a:cubicBezTo>
                <a:cubicBezTo>
                  <a:pt x="98132" y="236605"/>
                  <a:pt x="121659" y="185516"/>
                  <a:pt x="78575" y="228600"/>
                </a:cubicBezTo>
                <a:cubicBezTo>
                  <a:pt x="46861" y="260314"/>
                  <a:pt x="69367" y="250889"/>
                  <a:pt x="50000" y="285750"/>
                </a:cubicBezTo>
                <a:cubicBezTo>
                  <a:pt x="38881" y="305764"/>
                  <a:pt x="11900" y="342900"/>
                  <a:pt x="11900" y="342900"/>
                </a:cubicBezTo>
                <a:cubicBezTo>
                  <a:pt x="-4784" y="426320"/>
                  <a:pt x="-3129" y="396129"/>
                  <a:pt x="11900" y="523875"/>
                </a:cubicBezTo>
                <a:cubicBezTo>
                  <a:pt x="13073" y="533846"/>
                  <a:pt x="15856" y="544096"/>
                  <a:pt x="21425" y="552450"/>
                </a:cubicBezTo>
                <a:cubicBezTo>
                  <a:pt x="28897" y="563658"/>
                  <a:pt x="41376" y="570677"/>
                  <a:pt x="50000" y="581025"/>
                </a:cubicBezTo>
                <a:cubicBezTo>
                  <a:pt x="57329" y="589819"/>
                  <a:pt x="60435" y="602062"/>
                  <a:pt x="69050" y="609600"/>
                </a:cubicBezTo>
                <a:cubicBezTo>
                  <a:pt x="86280" y="624677"/>
                  <a:pt x="110011" y="631511"/>
                  <a:pt x="126200" y="647700"/>
                </a:cubicBezTo>
                <a:cubicBezTo>
                  <a:pt x="156886" y="678386"/>
                  <a:pt x="151085" y="678609"/>
                  <a:pt x="192875" y="695325"/>
                </a:cubicBezTo>
                <a:cubicBezTo>
                  <a:pt x="211519" y="702783"/>
                  <a:pt x="230975" y="708025"/>
                  <a:pt x="250025" y="714375"/>
                </a:cubicBezTo>
                <a:lnTo>
                  <a:pt x="278600" y="723900"/>
                </a:lnTo>
                <a:cubicBezTo>
                  <a:pt x="386550" y="720725"/>
                  <a:pt x="494611" y="720204"/>
                  <a:pt x="602450" y="714375"/>
                </a:cubicBezTo>
                <a:cubicBezTo>
                  <a:pt x="612476" y="713833"/>
                  <a:pt x="621102" y="706377"/>
                  <a:pt x="631025" y="704850"/>
                </a:cubicBezTo>
                <a:cubicBezTo>
                  <a:pt x="662562" y="699998"/>
                  <a:pt x="694542" y="698665"/>
                  <a:pt x="726275" y="695325"/>
                </a:cubicBezTo>
                <a:lnTo>
                  <a:pt x="812000" y="685800"/>
                </a:lnTo>
                <a:cubicBezTo>
                  <a:pt x="865501" y="672425"/>
                  <a:pt x="837009" y="676275"/>
                  <a:pt x="897725" y="676275"/>
                </a:cubicBezTo>
              </a:path>
            </a:pathLst>
          </a:custGeom>
          <a:noFill/>
          <a:ln w="190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53331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849" y="428625"/>
            <a:ext cx="6455751" cy="4841813"/>
          </a:xfrm>
          <a:prstGeom prst="rect">
            <a:avLst/>
          </a:prstGeom>
        </p:spPr>
      </p:pic>
      <p:sp>
        <p:nvSpPr>
          <p:cNvPr id="3" name="Rectangle 2"/>
          <p:cNvSpPr/>
          <p:nvPr/>
        </p:nvSpPr>
        <p:spPr>
          <a:xfrm>
            <a:off x="242730" y="0"/>
            <a:ext cx="8520270" cy="523220"/>
          </a:xfrm>
          <a:prstGeom prst="rect">
            <a:avLst/>
          </a:prstGeom>
          <a:noFill/>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996600"/>
                </a:solidFill>
                <a:latin typeface="+mn-lt"/>
              </a:rPr>
              <a:t>SEMINIFEROUS TUBULES – MYOID CELLS</a:t>
            </a:r>
          </a:p>
        </p:txBody>
      </p:sp>
      <p:sp>
        <p:nvSpPr>
          <p:cNvPr id="5" name="TextBox 4"/>
          <p:cNvSpPr txBox="1"/>
          <p:nvPr/>
        </p:nvSpPr>
        <p:spPr>
          <a:xfrm>
            <a:off x="28575" y="5270438"/>
            <a:ext cx="8898810" cy="1569660"/>
          </a:xfrm>
          <a:prstGeom prst="rect">
            <a:avLst/>
          </a:prstGeom>
          <a:noFill/>
        </p:spPr>
        <p:txBody>
          <a:bodyPr wrap="square">
            <a:spAutoFit/>
          </a:bodyPr>
          <a:lstStyle/>
          <a:p>
            <a:r>
              <a:rPr lang="en-US" sz="1600" b="1" dirty="0">
                <a:solidFill>
                  <a:schemeClr val="accent6">
                    <a:lumMod val="50000"/>
                  </a:schemeClr>
                </a:solidFill>
                <a:latin typeface="Calibri" pitchFamily="34" charset="0"/>
              </a:rPr>
              <a:t>The interstitial tissue of the testis contains </a:t>
            </a:r>
            <a:r>
              <a:rPr lang="en-US" sz="1600" b="1" dirty="0" err="1">
                <a:solidFill>
                  <a:schemeClr val="accent6">
                    <a:lumMod val="50000"/>
                  </a:schemeClr>
                </a:solidFill>
                <a:latin typeface="Calibri" pitchFamily="34" charset="0"/>
              </a:rPr>
              <a:t>myoid</a:t>
            </a:r>
            <a:r>
              <a:rPr lang="en-US" sz="1600" b="1" dirty="0">
                <a:solidFill>
                  <a:schemeClr val="accent6">
                    <a:lumMod val="50000"/>
                  </a:schemeClr>
                </a:solidFill>
                <a:latin typeface="Calibri" pitchFamily="34" charset="0"/>
              </a:rPr>
              <a:t> cells and </a:t>
            </a:r>
            <a:r>
              <a:rPr lang="en-US" sz="1600" b="1" dirty="0" err="1">
                <a:solidFill>
                  <a:schemeClr val="accent6">
                    <a:lumMod val="50000"/>
                  </a:schemeClr>
                </a:solidFill>
                <a:latin typeface="Calibri" pitchFamily="34" charset="0"/>
              </a:rPr>
              <a:t>Leydig</a:t>
            </a:r>
            <a:r>
              <a:rPr lang="en-US" sz="1600" b="1" dirty="0">
                <a:solidFill>
                  <a:schemeClr val="accent6">
                    <a:lumMod val="50000"/>
                  </a:schemeClr>
                </a:solidFill>
                <a:latin typeface="Calibri" pitchFamily="34" charset="0"/>
              </a:rPr>
              <a:t> cells.  The </a:t>
            </a:r>
            <a:r>
              <a:rPr lang="en-US" sz="1600" b="1" dirty="0" err="1">
                <a:solidFill>
                  <a:schemeClr val="accent6">
                    <a:lumMod val="75000"/>
                  </a:schemeClr>
                </a:solidFill>
                <a:latin typeface="Calibri" pitchFamily="34" charset="0"/>
              </a:rPr>
              <a:t>myoid</a:t>
            </a:r>
            <a:r>
              <a:rPr lang="en-US" sz="1600" b="1" dirty="0">
                <a:solidFill>
                  <a:schemeClr val="accent6">
                    <a:lumMod val="75000"/>
                  </a:schemeClr>
                </a:solidFill>
                <a:latin typeface="Calibri" pitchFamily="34" charset="0"/>
              </a:rPr>
              <a:t> cells </a:t>
            </a:r>
            <a:r>
              <a:rPr lang="en-US" sz="1600" b="1" dirty="0">
                <a:solidFill>
                  <a:schemeClr val="accent6">
                    <a:lumMod val="50000"/>
                  </a:schemeClr>
                </a:solidFill>
                <a:latin typeface="Calibri" pitchFamily="34" charset="0"/>
              </a:rPr>
              <a:t>are specialized connective tissue cells that are similar to smooth muscle cells.  They produce some of the extracellular components (e.g. collagen) of connective tissue, but also contract to produce mild peristaltic contractions to move mature spermatozoa toward the ducts. </a:t>
            </a:r>
          </a:p>
          <a:p>
            <a:r>
              <a:rPr lang="en-US" sz="1600" b="1" dirty="0" err="1">
                <a:solidFill>
                  <a:schemeClr val="accent6">
                    <a:lumMod val="50000"/>
                  </a:schemeClr>
                </a:solidFill>
                <a:latin typeface="Calibri" pitchFamily="34" charset="0"/>
              </a:rPr>
              <a:t>Myoid</a:t>
            </a:r>
            <a:r>
              <a:rPr lang="en-US" sz="1600" b="1" dirty="0">
                <a:solidFill>
                  <a:schemeClr val="accent6">
                    <a:lumMod val="50000"/>
                  </a:schemeClr>
                </a:solidFill>
                <a:latin typeface="Calibri" pitchFamily="34" charset="0"/>
              </a:rPr>
              <a:t> cells are recognized by their flattened nuclei on the </a:t>
            </a:r>
            <a:r>
              <a:rPr lang="en-US" sz="1600" b="1" i="1" dirty="0">
                <a:solidFill>
                  <a:schemeClr val="accent6">
                    <a:lumMod val="50000"/>
                  </a:schemeClr>
                </a:solidFill>
                <a:latin typeface="Calibri" pitchFamily="34" charset="0"/>
              </a:rPr>
              <a:t>connective tissue side </a:t>
            </a:r>
            <a:r>
              <a:rPr lang="en-US" sz="1600" b="1" dirty="0">
                <a:solidFill>
                  <a:schemeClr val="accent6">
                    <a:lumMod val="50000"/>
                  </a:schemeClr>
                </a:solidFill>
                <a:latin typeface="Calibri" pitchFamily="34" charset="0"/>
              </a:rPr>
              <a:t>of the basement membrane.</a:t>
            </a:r>
            <a:endParaRPr lang="en-US" sz="1400" b="1" dirty="0">
              <a:solidFill>
                <a:schemeClr val="accent6">
                  <a:lumMod val="50000"/>
                </a:schemeClr>
              </a:solidFill>
              <a:latin typeface="Calibri" pitchFamily="34" charset="0"/>
            </a:endParaRPr>
          </a:p>
        </p:txBody>
      </p:sp>
      <p:cxnSp>
        <p:nvCxnSpPr>
          <p:cNvPr id="10" name="Straight Arrow Connector 9"/>
          <p:cNvCxnSpPr/>
          <p:nvPr/>
        </p:nvCxnSpPr>
        <p:spPr>
          <a:xfrm flipV="1">
            <a:off x="3241415" y="4383882"/>
            <a:ext cx="126284" cy="43576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857500" y="895350"/>
            <a:ext cx="110150" cy="488157"/>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219825" y="1464536"/>
            <a:ext cx="2895600" cy="1600438"/>
          </a:xfrm>
          <a:prstGeom prst="rect">
            <a:avLst/>
          </a:prstGeom>
          <a:solidFill>
            <a:schemeClr val="bg1"/>
          </a:solidFill>
        </p:spPr>
        <p:txBody>
          <a:bodyPr wrap="square" rtlCol="0">
            <a:spAutoFit/>
          </a:bodyPr>
          <a:lstStyle/>
          <a:p>
            <a:r>
              <a:rPr lang="en-US" sz="1400" b="1" dirty="0">
                <a:solidFill>
                  <a:srgbClr val="00B050"/>
                </a:solidFill>
                <a:latin typeface="Tempus Sans ITC" pitchFamily="82" charset="0"/>
              </a:rPr>
              <a:t>Myoepithelial cells</a:t>
            </a:r>
            <a:r>
              <a:rPr lang="en-US" sz="1400" b="1" dirty="0">
                <a:solidFill>
                  <a:schemeClr val="accent3">
                    <a:lumMod val="50000"/>
                  </a:schemeClr>
                </a:solidFill>
                <a:latin typeface="Tempus Sans ITC" pitchFamily="82" charset="0"/>
              </a:rPr>
              <a:t> (e.g. in the mammary glands) are also contractile and have a flattened nucleus.  However, these cells arise from the epithelium, and, therefore, are on the </a:t>
            </a:r>
            <a:r>
              <a:rPr lang="en-US" sz="1400" b="1" i="1" dirty="0">
                <a:solidFill>
                  <a:schemeClr val="accent3">
                    <a:lumMod val="50000"/>
                  </a:schemeClr>
                </a:solidFill>
                <a:latin typeface="Tempus Sans ITC" pitchFamily="82" charset="0"/>
              </a:rPr>
              <a:t>epithelial</a:t>
            </a:r>
            <a:r>
              <a:rPr lang="en-US" sz="1400" b="1" dirty="0">
                <a:solidFill>
                  <a:schemeClr val="accent3">
                    <a:lumMod val="50000"/>
                  </a:schemeClr>
                </a:solidFill>
                <a:latin typeface="Tempus Sans ITC" pitchFamily="82" charset="0"/>
              </a:rPr>
              <a:t> side of the basement membrane.</a:t>
            </a:r>
          </a:p>
        </p:txBody>
      </p:sp>
    </p:spTree>
    <p:extLst>
      <p:ext uri="{BB962C8B-B14F-4D97-AF65-F5344CB8AC3E}">
        <p14:creationId xmlns:p14="http://schemas.microsoft.com/office/powerpoint/2010/main" val="2264327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849" y="428625"/>
            <a:ext cx="7048500" cy="5286375"/>
          </a:xfrm>
          <a:prstGeom prst="rect">
            <a:avLst/>
          </a:prstGeom>
        </p:spPr>
      </p:pic>
      <p:sp>
        <p:nvSpPr>
          <p:cNvPr id="3" name="Rectangle 2"/>
          <p:cNvSpPr/>
          <p:nvPr/>
        </p:nvSpPr>
        <p:spPr>
          <a:xfrm>
            <a:off x="242730" y="0"/>
            <a:ext cx="8520270" cy="523220"/>
          </a:xfrm>
          <a:prstGeom prst="rect">
            <a:avLst/>
          </a:prstGeom>
          <a:noFill/>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996600"/>
                </a:solidFill>
                <a:latin typeface="+mn-lt"/>
              </a:rPr>
              <a:t>SEMINIFEROUS TUBULES – LEYDIG CELLS</a:t>
            </a:r>
          </a:p>
        </p:txBody>
      </p:sp>
      <p:sp>
        <p:nvSpPr>
          <p:cNvPr id="5" name="TextBox 4"/>
          <p:cNvSpPr txBox="1"/>
          <p:nvPr/>
        </p:nvSpPr>
        <p:spPr>
          <a:xfrm>
            <a:off x="53460" y="5715000"/>
            <a:ext cx="8898810" cy="1077218"/>
          </a:xfrm>
          <a:prstGeom prst="rect">
            <a:avLst/>
          </a:prstGeom>
          <a:noFill/>
        </p:spPr>
        <p:txBody>
          <a:bodyPr wrap="square">
            <a:spAutoFit/>
          </a:bodyPr>
          <a:lstStyle/>
          <a:p>
            <a:r>
              <a:rPr lang="en-US" sz="1600" b="1" dirty="0" err="1">
                <a:solidFill>
                  <a:schemeClr val="accent6">
                    <a:lumMod val="75000"/>
                  </a:schemeClr>
                </a:solidFill>
                <a:latin typeface="Calibri" pitchFamily="34" charset="0"/>
              </a:rPr>
              <a:t>Leydig</a:t>
            </a:r>
            <a:r>
              <a:rPr lang="en-US" sz="1600" b="1" dirty="0">
                <a:solidFill>
                  <a:schemeClr val="accent6">
                    <a:lumMod val="75000"/>
                  </a:schemeClr>
                </a:solidFill>
                <a:latin typeface="Calibri" pitchFamily="34" charset="0"/>
              </a:rPr>
              <a:t> (interstitial) cells </a:t>
            </a:r>
            <a:r>
              <a:rPr lang="en-US" sz="1600" b="1" dirty="0">
                <a:solidFill>
                  <a:schemeClr val="accent6">
                    <a:lumMod val="50000"/>
                  </a:schemeClr>
                </a:solidFill>
                <a:latin typeface="Calibri" pitchFamily="34" charset="0"/>
              </a:rPr>
              <a:t>(outlined) secrete testosterone, a steroid hormone.  Although steroid secreting cells are typically pale in H&amp;E sections due to the removal of the lipid precursors on tissue preparation, </a:t>
            </a:r>
            <a:r>
              <a:rPr lang="en-US" sz="1600" b="1" dirty="0" err="1">
                <a:solidFill>
                  <a:schemeClr val="accent6">
                    <a:lumMod val="50000"/>
                  </a:schemeClr>
                </a:solidFill>
                <a:latin typeface="Calibri" pitchFamily="34" charset="0"/>
              </a:rPr>
              <a:t>Leydig</a:t>
            </a:r>
            <a:r>
              <a:rPr lang="en-US" sz="1600" b="1" dirty="0">
                <a:solidFill>
                  <a:schemeClr val="accent6">
                    <a:lumMod val="50000"/>
                  </a:schemeClr>
                </a:solidFill>
                <a:latin typeface="Calibri" pitchFamily="34" charset="0"/>
              </a:rPr>
              <a:t> cells are a notable exception.  Although many are indeed pale, most exhibit a fairly intense cytoplasmic eosinophilia due to their extensive smooth endoplasmic reticulum. </a:t>
            </a:r>
            <a:endParaRPr lang="en-US" sz="1400" b="1" dirty="0">
              <a:solidFill>
                <a:schemeClr val="accent6">
                  <a:lumMod val="50000"/>
                </a:schemeClr>
              </a:solidFill>
              <a:latin typeface="Calibri" pitchFamily="34" charset="0"/>
            </a:endParaRPr>
          </a:p>
        </p:txBody>
      </p:sp>
      <p:sp>
        <p:nvSpPr>
          <p:cNvPr id="4" name="Freeform 3"/>
          <p:cNvSpPr/>
          <p:nvPr/>
        </p:nvSpPr>
        <p:spPr>
          <a:xfrm>
            <a:off x="165939" y="352425"/>
            <a:ext cx="2748711" cy="1924050"/>
          </a:xfrm>
          <a:custGeom>
            <a:avLst/>
            <a:gdLst>
              <a:gd name="connsiteX0" fmla="*/ 2443911 w 2748711"/>
              <a:gd name="connsiteY0" fmla="*/ 1295400 h 1924050"/>
              <a:gd name="connsiteX1" fmla="*/ 2510586 w 2748711"/>
              <a:gd name="connsiteY1" fmla="*/ 1228725 h 1924050"/>
              <a:gd name="connsiteX2" fmla="*/ 2520111 w 2748711"/>
              <a:gd name="connsiteY2" fmla="*/ 1190625 h 1924050"/>
              <a:gd name="connsiteX3" fmla="*/ 2539161 w 2748711"/>
              <a:gd name="connsiteY3" fmla="*/ 1095375 h 1924050"/>
              <a:gd name="connsiteX4" fmla="*/ 2539161 w 2748711"/>
              <a:gd name="connsiteY4" fmla="*/ 790575 h 1924050"/>
              <a:gd name="connsiteX5" fmla="*/ 2558211 w 2748711"/>
              <a:gd name="connsiteY5" fmla="*/ 733425 h 1924050"/>
              <a:gd name="connsiteX6" fmla="*/ 2643936 w 2748711"/>
              <a:gd name="connsiteY6" fmla="*/ 657225 h 1924050"/>
              <a:gd name="connsiteX7" fmla="*/ 2662986 w 2748711"/>
              <a:gd name="connsiteY7" fmla="*/ 628650 h 1924050"/>
              <a:gd name="connsiteX8" fmla="*/ 2691561 w 2748711"/>
              <a:gd name="connsiteY8" fmla="*/ 609600 h 1924050"/>
              <a:gd name="connsiteX9" fmla="*/ 2720136 w 2748711"/>
              <a:gd name="connsiteY9" fmla="*/ 581025 h 1924050"/>
              <a:gd name="connsiteX10" fmla="*/ 2739186 w 2748711"/>
              <a:gd name="connsiteY10" fmla="*/ 523875 h 1924050"/>
              <a:gd name="connsiteX11" fmla="*/ 2748711 w 2748711"/>
              <a:gd name="connsiteY11" fmla="*/ 495300 h 1924050"/>
              <a:gd name="connsiteX12" fmla="*/ 2739186 w 2748711"/>
              <a:gd name="connsiteY12" fmla="*/ 428625 h 1924050"/>
              <a:gd name="connsiteX13" fmla="*/ 2682036 w 2748711"/>
              <a:gd name="connsiteY13" fmla="*/ 390525 h 1924050"/>
              <a:gd name="connsiteX14" fmla="*/ 2624886 w 2748711"/>
              <a:gd name="connsiteY14" fmla="*/ 361950 h 1924050"/>
              <a:gd name="connsiteX15" fmla="*/ 2567736 w 2748711"/>
              <a:gd name="connsiteY15" fmla="*/ 323850 h 1924050"/>
              <a:gd name="connsiteX16" fmla="*/ 2539161 w 2748711"/>
              <a:gd name="connsiteY16" fmla="*/ 304800 h 1924050"/>
              <a:gd name="connsiteX17" fmla="*/ 2510586 w 2748711"/>
              <a:gd name="connsiteY17" fmla="*/ 295275 h 1924050"/>
              <a:gd name="connsiteX18" fmla="*/ 2453436 w 2748711"/>
              <a:gd name="connsiteY18" fmla="*/ 266700 h 1924050"/>
              <a:gd name="connsiteX19" fmla="*/ 1815261 w 2748711"/>
              <a:gd name="connsiteY19" fmla="*/ 257175 h 1924050"/>
              <a:gd name="connsiteX20" fmla="*/ 1624761 w 2748711"/>
              <a:gd name="connsiteY20" fmla="*/ 228600 h 1924050"/>
              <a:gd name="connsiteX21" fmla="*/ 1539036 w 2748711"/>
              <a:gd name="connsiteY21" fmla="*/ 209550 h 1924050"/>
              <a:gd name="connsiteX22" fmla="*/ 1415211 w 2748711"/>
              <a:gd name="connsiteY22" fmla="*/ 190500 h 1924050"/>
              <a:gd name="connsiteX23" fmla="*/ 1386636 w 2748711"/>
              <a:gd name="connsiteY23" fmla="*/ 180975 h 1924050"/>
              <a:gd name="connsiteX24" fmla="*/ 1329486 w 2748711"/>
              <a:gd name="connsiteY24" fmla="*/ 171450 h 1924050"/>
              <a:gd name="connsiteX25" fmla="*/ 1291386 w 2748711"/>
              <a:gd name="connsiteY25" fmla="*/ 152400 h 1924050"/>
              <a:gd name="connsiteX26" fmla="*/ 1167561 w 2748711"/>
              <a:gd name="connsiteY26" fmla="*/ 142875 h 1924050"/>
              <a:gd name="connsiteX27" fmla="*/ 1091361 w 2748711"/>
              <a:gd name="connsiteY27" fmla="*/ 133350 h 1924050"/>
              <a:gd name="connsiteX28" fmla="*/ 1053261 w 2748711"/>
              <a:gd name="connsiteY28" fmla="*/ 123825 h 1924050"/>
              <a:gd name="connsiteX29" fmla="*/ 977061 w 2748711"/>
              <a:gd name="connsiteY29" fmla="*/ 114300 h 1924050"/>
              <a:gd name="connsiteX30" fmla="*/ 938961 w 2748711"/>
              <a:gd name="connsiteY30" fmla="*/ 104775 h 1924050"/>
              <a:gd name="connsiteX31" fmla="*/ 862761 w 2748711"/>
              <a:gd name="connsiteY31" fmla="*/ 95250 h 1924050"/>
              <a:gd name="connsiteX32" fmla="*/ 767511 w 2748711"/>
              <a:gd name="connsiteY32" fmla="*/ 76200 h 1924050"/>
              <a:gd name="connsiteX33" fmla="*/ 662736 w 2748711"/>
              <a:gd name="connsiteY33" fmla="*/ 47625 h 1924050"/>
              <a:gd name="connsiteX34" fmla="*/ 586536 w 2748711"/>
              <a:gd name="connsiteY34" fmla="*/ 38100 h 1924050"/>
              <a:gd name="connsiteX35" fmla="*/ 481761 w 2748711"/>
              <a:gd name="connsiteY35" fmla="*/ 9525 h 1924050"/>
              <a:gd name="connsiteX36" fmla="*/ 348411 w 2748711"/>
              <a:gd name="connsiteY36" fmla="*/ 0 h 1924050"/>
              <a:gd name="connsiteX37" fmla="*/ 186486 w 2748711"/>
              <a:gd name="connsiteY37" fmla="*/ 9525 h 1924050"/>
              <a:gd name="connsiteX38" fmla="*/ 129336 w 2748711"/>
              <a:gd name="connsiteY38" fmla="*/ 28575 h 1924050"/>
              <a:gd name="connsiteX39" fmla="*/ 100761 w 2748711"/>
              <a:gd name="connsiteY39" fmla="*/ 38100 h 1924050"/>
              <a:gd name="connsiteX40" fmla="*/ 72186 w 2748711"/>
              <a:gd name="connsiteY40" fmla="*/ 57150 h 1924050"/>
              <a:gd name="connsiteX41" fmla="*/ 15036 w 2748711"/>
              <a:gd name="connsiteY41" fmla="*/ 85725 h 1924050"/>
              <a:gd name="connsiteX42" fmla="*/ 15036 w 2748711"/>
              <a:gd name="connsiteY42" fmla="*/ 219075 h 1924050"/>
              <a:gd name="connsiteX43" fmla="*/ 53136 w 2748711"/>
              <a:gd name="connsiteY43" fmla="*/ 276225 h 1924050"/>
              <a:gd name="connsiteX44" fmla="*/ 81711 w 2748711"/>
              <a:gd name="connsiteY44" fmla="*/ 285750 h 1924050"/>
              <a:gd name="connsiteX45" fmla="*/ 138861 w 2748711"/>
              <a:gd name="connsiteY45" fmla="*/ 333375 h 1924050"/>
              <a:gd name="connsiteX46" fmla="*/ 167436 w 2748711"/>
              <a:gd name="connsiteY46" fmla="*/ 361950 h 1924050"/>
              <a:gd name="connsiteX47" fmla="*/ 205536 w 2748711"/>
              <a:gd name="connsiteY47" fmla="*/ 447675 h 1924050"/>
              <a:gd name="connsiteX48" fmla="*/ 215061 w 2748711"/>
              <a:gd name="connsiteY48" fmla="*/ 476250 h 1924050"/>
              <a:gd name="connsiteX49" fmla="*/ 234111 w 2748711"/>
              <a:gd name="connsiteY49" fmla="*/ 504825 h 1924050"/>
              <a:gd name="connsiteX50" fmla="*/ 243636 w 2748711"/>
              <a:gd name="connsiteY50" fmla="*/ 533400 h 1924050"/>
              <a:gd name="connsiteX51" fmla="*/ 300786 w 2748711"/>
              <a:gd name="connsiteY51" fmla="*/ 590550 h 1924050"/>
              <a:gd name="connsiteX52" fmla="*/ 319836 w 2748711"/>
              <a:gd name="connsiteY52" fmla="*/ 619125 h 1924050"/>
              <a:gd name="connsiteX53" fmla="*/ 348411 w 2748711"/>
              <a:gd name="connsiteY53" fmla="*/ 628650 h 1924050"/>
              <a:gd name="connsiteX54" fmla="*/ 376986 w 2748711"/>
              <a:gd name="connsiteY54" fmla="*/ 647700 h 1924050"/>
              <a:gd name="connsiteX55" fmla="*/ 405561 w 2748711"/>
              <a:gd name="connsiteY55" fmla="*/ 657225 h 1924050"/>
              <a:gd name="connsiteX56" fmla="*/ 434136 w 2748711"/>
              <a:gd name="connsiteY56" fmla="*/ 676275 h 1924050"/>
              <a:gd name="connsiteX57" fmla="*/ 510336 w 2748711"/>
              <a:gd name="connsiteY57" fmla="*/ 695325 h 1924050"/>
              <a:gd name="connsiteX58" fmla="*/ 548436 w 2748711"/>
              <a:gd name="connsiteY58" fmla="*/ 714375 h 1924050"/>
              <a:gd name="connsiteX59" fmla="*/ 672261 w 2748711"/>
              <a:gd name="connsiteY59" fmla="*/ 752475 h 1924050"/>
              <a:gd name="connsiteX60" fmla="*/ 729411 w 2748711"/>
              <a:gd name="connsiteY60" fmla="*/ 771525 h 1924050"/>
              <a:gd name="connsiteX61" fmla="*/ 786561 w 2748711"/>
              <a:gd name="connsiteY61" fmla="*/ 800100 h 1924050"/>
              <a:gd name="connsiteX62" fmla="*/ 853236 w 2748711"/>
              <a:gd name="connsiteY62" fmla="*/ 819150 h 1924050"/>
              <a:gd name="connsiteX63" fmla="*/ 919911 w 2748711"/>
              <a:gd name="connsiteY63" fmla="*/ 847725 h 1924050"/>
              <a:gd name="connsiteX64" fmla="*/ 977061 w 2748711"/>
              <a:gd name="connsiteY64" fmla="*/ 866775 h 1924050"/>
              <a:gd name="connsiteX65" fmla="*/ 1081836 w 2748711"/>
              <a:gd name="connsiteY65" fmla="*/ 895350 h 1924050"/>
              <a:gd name="connsiteX66" fmla="*/ 1110411 w 2748711"/>
              <a:gd name="connsiteY66" fmla="*/ 904875 h 1924050"/>
              <a:gd name="connsiteX67" fmla="*/ 1138986 w 2748711"/>
              <a:gd name="connsiteY67" fmla="*/ 914400 h 1924050"/>
              <a:gd name="connsiteX68" fmla="*/ 1167561 w 2748711"/>
              <a:gd name="connsiteY68" fmla="*/ 933450 h 1924050"/>
              <a:gd name="connsiteX69" fmla="*/ 1196136 w 2748711"/>
              <a:gd name="connsiteY69" fmla="*/ 942975 h 1924050"/>
              <a:gd name="connsiteX70" fmla="*/ 1253286 w 2748711"/>
              <a:gd name="connsiteY70" fmla="*/ 981075 h 1924050"/>
              <a:gd name="connsiteX71" fmla="*/ 1272336 w 2748711"/>
              <a:gd name="connsiteY71" fmla="*/ 1038225 h 1924050"/>
              <a:gd name="connsiteX72" fmla="*/ 1281861 w 2748711"/>
              <a:gd name="connsiteY72" fmla="*/ 1066800 h 1924050"/>
              <a:gd name="connsiteX73" fmla="*/ 1310436 w 2748711"/>
              <a:gd name="connsiteY73" fmla="*/ 1171575 h 1924050"/>
              <a:gd name="connsiteX74" fmla="*/ 1339011 w 2748711"/>
              <a:gd name="connsiteY74" fmla="*/ 1238250 h 1924050"/>
              <a:gd name="connsiteX75" fmla="*/ 1367586 w 2748711"/>
              <a:gd name="connsiteY75" fmla="*/ 1266825 h 1924050"/>
              <a:gd name="connsiteX76" fmla="*/ 1415211 w 2748711"/>
              <a:gd name="connsiteY76" fmla="*/ 1352550 h 1924050"/>
              <a:gd name="connsiteX77" fmla="*/ 1434261 w 2748711"/>
              <a:gd name="connsiteY77" fmla="*/ 1381125 h 1924050"/>
              <a:gd name="connsiteX78" fmla="*/ 1472361 w 2748711"/>
              <a:gd name="connsiteY78" fmla="*/ 1438275 h 1924050"/>
              <a:gd name="connsiteX79" fmla="*/ 1481886 w 2748711"/>
              <a:gd name="connsiteY79" fmla="*/ 1466850 h 1924050"/>
              <a:gd name="connsiteX80" fmla="*/ 1500936 w 2748711"/>
              <a:gd name="connsiteY80" fmla="*/ 1495425 h 1924050"/>
              <a:gd name="connsiteX81" fmla="*/ 1510461 w 2748711"/>
              <a:gd name="connsiteY81" fmla="*/ 1533525 h 1924050"/>
              <a:gd name="connsiteX82" fmla="*/ 1548561 w 2748711"/>
              <a:gd name="connsiteY82" fmla="*/ 1590675 h 1924050"/>
              <a:gd name="connsiteX83" fmla="*/ 1577136 w 2748711"/>
              <a:gd name="connsiteY83" fmla="*/ 1647825 h 1924050"/>
              <a:gd name="connsiteX84" fmla="*/ 1596186 w 2748711"/>
              <a:gd name="connsiteY84" fmla="*/ 1704975 h 1924050"/>
              <a:gd name="connsiteX85" fmla="*/ 1662861 w 2748711"/>
              <a:gd name="connsiteY85" fmla="*/ 1790700 h 1924050"/>
              <a:gd name="connsiteX86" fmla="*/ 1710486 w 2748711"/>
              <a:gd name="connsiteY86" fmla="*/ 1876425 h 1924050"/>
              <a:gd name="connsiteX87" fmla="*/ 1729536 w 2748711"/>
              <a:gd name="connsiteY87" fmla="*/ 1905000 h 1924050"/>
              <a:gd name="connsiteX88" fmla="*/ 1758111 w 2748711"/>
              <a:gd name="connsiteY88" fmla="*/ 1924050 h 1924050"/>
              <a:gd name="connsiteX89" fmla="*/ 1843836 w 2748711"/>
              <a:gd name="connsiteY89" fmla="*/ 1876425 h 1924050"/>
              <a:gd name="connsiteX90" fmla="*/ 1872411 w 2748711"/>
              <a:gd name="connsiteY90" fmla="*/ 1857375 h 1924050"/>
              <a:gd name="connsiteX91" fmla="*/ 1900986 w 2748711"/>
              <a:gd name="connsiteY91" fmla="*/ 1838325 h 1924050"/>
              <a:gd name="connsiteX92" fmla="*/ 1920036 w 2748711"/>
              <a:gd name="connsiteY92" fmla="*/ 1809750 h 1924050"/>
              <a:gd name="connsiteX93" fmla="*/ 1948611 w 2748711"/>
              <a:gd name="connsiteY93" fmla="*/ 1781175 h 1924050"/>
              <a:gd name="connsiteX94" fmla="*/ 1996236 w 2748711"/>
              <a:gd name="connsiteY94" fmla="*/ 1695450 h 1924050"/>
              <a:gd name="connsiteX95" fmla="*/ 2034336 w 2748711"/>
              <a:gd name="connsiteY95" fmla="*/ 1666875 h 1924050"/>
              <a:gd name="connsiteX96" fmla="*/ 2120061 w 2748711"/>
              <a:gd name="connsiteY96" fmla="*/ 1609725 h 1924050"/>
              <a:gd name="connsiteX97" fmla="*/ 2205786 w 2748711"/>
              <a:gd name="connsiteY97" fmla="*/ 1552575 h 1924050"/>
              <a:gd name="connsiteX98" fmla="*/ 2234361 w 2748711"/>
              <a:gd name="connsiteY98" fmla="*/ 1533525 h 1924050"/>
              <a:gd name="connsiteX99" fmla="*/ 2262936 w 2748711"/>
              <a:gd name="connsiteY99" fmla="*/ 1514475 h 1924050"/>
              <a:gd name="connsiteX100" fmla="*/ 2339136 w 2748711"/>
              <a:gd name="connsiteY100" fmla="*/ 1447800 h 1924050"/>
              <a:gd name="connsiteX101" fmla="*/ 2424861 w 2748711"/>
              <a:gd name="connsiteY101" fmla="*/ 1371600 h 1924050"/>
              <a:gd name="connsiteX102" fmla="*/ 2434386 w 2748711"/>
              <a:gd name="connsiteY102" fmla="*/ 1343025 h 1924050"/>
              <a:gd name="connsiteX103" fmla="*/ 2443911 w 2748711"/>
              <a:gd name="connsiteY103" fmla="*/ 1295400 h 192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748711" h="1924050">
                <a:moveTo>
                  <a:pt x="2443911" y="1295400"/>
                </a:moveTo>
                <a:cubicBezTo>
                  <a:pt x="2456611" y="1276350"/>
                  <a:pt x="2496741" y="1261030"/>
                  <a:pt x="2510586" y="1228725"/>
                </a:cubicBezTo>
                <a:cubicBezTo>
                  <a:pt x="2515743" y="1216693"/>
                  <a:pt x="2517368" y="1203425"/>
                  <a:pt x="2520111" y="1190625"/>
                </a:cubicBezTo>
                <a:cubicBezTo>
                  <a:pt x="2526895" y="1158965"/>
                  <a:pt x="2539161" y="1095375"/>
                  <a:pt x="2539161" y="1095375"/>
                </a:cubicBezTo>
                <a:cubicBezTo>
                  <a:pt x="2531178" y="967649"/>
                  <a:pt x="2521744" y="918301"/>
                  <a:pt x="2539161" y="790575"/>
                </a:cubicBezTo>
                <a:cubicBezTo>
                  <a:pt x="2541874" y="770679"/>
                  <a:pt x="2544012" y="747624"/>
                  <a:pt x="2558211" y="733425"/>
                </a:cubicBezTo>
                <a:cubicBezTo>
                  <a:pt x="2623456" y="668180"/>
                  <a:pt x="2592945" y="691219"/>
                  <a:pt x="2643936" y="657225"/>
                </a:cubicBezTo>
                <a:cubicBezTo>
                  <a:pt x="2650286" y="647700"/>
                  <a:pt x="2654891" y="636745"/>
                  <a:pt x="2662986" y="628650"/>
                </a:cubicBezTo>
                <a:cubicBezTo>
                  <a:pt x="2671081" y="620555"/>
                  <a:pt x="2682767" y="616929"/>
                  <a:pt x="2691561" y="609600"/>
                </a:cubicBezTo>
                <a:cubicBezTo>
                  <a:pt x="2701909" y="600976"/>
                  <a:pt x="2710611" y="590550"/>
                  <a:pt x="2720136" y="581025"/>
                </a:cubicBezTo>
                <a:lnTo>
                  <a:pt x="2739186" y="523875"/>
                </a:lnTo>
                <a:lnTo>
                  <a:pt x="2748711" y="495300"/>
                </a:lnTo>
                <a:cubicBezTo>
                  <a:pt x="2745536" y="473075"/>
                  <a:pt x="2751239" y="447566"/>
                  <a:pt x="2739186" y="428625"/>
                </a:cubicBezTo>
                <a:cubicBezTo>
                  <a:pt x="2726894" y="409309"/>
                  <a:pt x="2701086" y="403225"/>
                  <a:pt x="2682036" y="390525"/>
                </a:cubicBezTo>
                <a:cubicBezTo>
                  <a:pt x="2555181" y="305955"/>
                  <a:pt x="2743192" y="427675"/>
                  <a:pt x="2624886" y="361950"/>
                </a:cubicBezTo>
                <a:cubicBezTo>
                  <a:pt x="2604872" y="350831"/>
                  <a:pt x="2586786" y="336550"/>
                  <a:pt x="2567736" y="323850"/>
                </a:cubicBezTo>
                <a:cubicBezTo>
                  <a:pt x="2558211" y="317500"/>
                  <a:pt x="2550021" y="308420"/>
                  <a:pt x="2539161" y="304800"/>
                </a:cubicBezTo>
                <a:cubicBezTo>
                  <a:pt x="2529636" y="301625"/>
                  <a:pt x="2519566" y="299765"/>
                  <a:pt x="2510586" y="295275"/>
                </a:cubicBezTo>
                <a:cubicBezTo>
                  <a:pt x="2489668" y="284816"/>
                  <a:pt x="2478828" y="267425"/>
                  <a:pt x="2453436" y="266700"/>
                </a:cubicBezTo>
                <a:cubicBezTo>
                  <a:pt x="2240774" y="260624"/>
                  <a:pt x="2027986" y="260350"/>
                  <a:pt x="1815261" y="257175"/>
                </a:cubicBezTo>
                <a:cubicBezTo>
                  <a:pt x="1675712" y="233917"/>
                  <a:pt x="1739288" y="242916"/>
                  <a:pt x="1624761" y="228600"/>
                </a:cubicBezTo>
                <a:cubicBezTo>
                  <a:pt x="1574378" y="211806"/>
                  <a:pt x="1612795" y="222961"/>
                  <a:pt x="1539036" y="209550"/>
                </a:cubicBezTo>
                <a:cubicBezTo>
                  <a:pt x="1443038" y="192096"/>
                  <a:pt x="1544272" y="206633"/>
                  <a:pt x="1415211" y="190500"/>
                </a:cubicBezTo>
                <a:cubicBezTo>
                  <a:pt x="1405686" y="187325"/>
                  <a:pt x="1396437" y="183153"/>
                  <a:pt x="1386636" y="180975"/>
                </a:cubicBezTo>
                <a:cubicBezTo>
                  <a:pt x="1367783" y="176785"/>
                  <a:pt x="1347984" y="176999"/>
                  <a:pt x="1329486" y="171450"/>
                </a:cubicBezTo>
                <a:cubicBezTo>
                  <a:pt x="1315886" y="167370"/>
                  <a:pt x="1305369" y="154868"/>
                  <a:pt x="1291386" y="152400"/>
                </a:cubicBezTo>
                <a:cubicBezTo>
                  <a:pt x="1250619" y="145206"/>
                  <a:pt x="1208771" y="146800"/>
                  <a:pt x="1167561" y="142875"/>
                </a:cubicBezTo>
                <a:cubicBezTo>
                  <a:pt x="1142079" y="140448"/>
                  <a:pt x="1116610" y="137558"/>
                  <a:pt x="1091361" y="133350"/>
                </a:cubicBezTo>
                <a:cubicBezTo>
                  <a:pt x="1078448" y="131198"/>
                  <a:pt x="1066174" y="125977"/>
                  <a:pt x="1053261" y="123825"/>
                </a:cubicBezTo>
                <a:cubicBezTo>
                  <a:pt x="1028012" y="119617"/>
                  <a:pt x="1002310" y="118508"/>
                  <a:pt x="977061" y="114300"/>
                </a:cubicBezTo>
                <a:cubicBezTo>
                  <a:pt x="964148" y="112148"/>
                  <a:pt x="951874" y="106927"/>
                  <a:pt x="938961" y="104775"/>
                </a:cubicBezTo>
                <a:cubicBezTo>
                  <a:pt x="913712" y="100567"/>
                  <a:pt x="888161" y="98425"/>
                  <a:pt x="862761" y="95250"/>
                </a:cubicBezTo>
                <a:cubicBezTo>
                  <a:pt x="792330" y="71773"/>
                  <a:pt x="890094" y="102468"/>
                  <a:pt x="767511" y="76200"/>
                </a:cubicBezTo>
                <a:cubicBezTo>
                  <a:pt x="756372" y="73813"/>
                  <a:pt x="684678" y="51282"/>
                  <a:pt x="662736" y="47625"/>
                </a:cubicBezTo>
                <a:cubicBezTo>
                  <a:pt x="637487" y="43417"/>
                  <a:pt x="611936" y="41275"/>
                  <a:pt x="586536" y="38100"/>
                </a:cubicBezTo>
                <a:cubicBezTo>
                  <a:pt x="555593" y="27786"/>
                  <a:pt x="509106" y="11478"/>
                  <a:pt x="481761" y="9525"/>
                </a:cubicBezTo>
                <a:lnTo>
                  <a:pt x="348411" y="0"/>
                </a:lnTo>
                <a:cubicBezTo>
                  <a:pt x="294436" y="3175"/>
                  <a:pt x="240100" y="2532"/>
                  <a:pt x="186486" y="9525"/>
                </a:cubicBezTo>
                <a:cubicBezTo>
                  <a:pt x="166574" y="12122"/>
                  <a:pt x="148386" y="22225"/>
                  <a:pt x="129336" y="28575"/>
                </a:cubicBezTo>
                <a:cubicBezTo>
                  <a:pt x="119811" y="31750"/>
                  <a:pt x="109115" y="32531"/>
                  <a:pt x="100761" y="38100"/>
                </a:cubicBezTo>
                <a:cubicBezTo>
                  <a:pt x="91236" y="44450"/>
                  <a:pt x="82425" y="52030"/>
                  <a:pt x="72186" y="57150"/>
                </a:cubicBezTo>
                <a:cubicBezTo>
                  <a:pt x="-6684" y="96585"/>
                  <a:pt x="96928" y="31130"/>
                  <a:pt x="15036" y="85725"/>
                </a:cubicBezTo>
                <a:cubicBezTo>
                  <a:pt x="-2031" y="136927"/>
                  <a:pt x="-7788" y="141472"/>
                  <a:pt x="15036" y="219075"/>
                </a:cubicBezTo>
                <a:cubicBezTo>
                  <a:pt x="21496" y="241040"/>
                  <a:pt x="31416" y="268985"/>
                  <a:pt x="53136" y="276225"/>
                </a:cubicBezTo>
                <a:lnTo>
                  <a:pt x="81711" y="285750"/>
                </a:lnTo>
                <a:cubicBezTo>
                  <a:pt x="165193" y="369232"/>
                  <a:pt x="59295" y="267070"/>
                  <a:pt x="138861" y="333375"/>
                </a:cubicBezTo>
                <a:cubicBezTo>
                  <a:pt x="149209" y="341999"/>
                  <a:pt x="157911" y="352425"/>
                  <a:pt x="167436" y="361950"/>
                </a:cubicBezTo>
                <a:cubicBezTo>
                  <a:pt x="216583" y="509392"/>
                  <a:pt x="160253" y="357109"/>
                  <a:pt x="205536" y="447675"/>
                </a:cubicBezTo>
                <a:cubicBezTo>
                  <a:pt x="210026" y="456655"/>
                  <a:pt x="210571" y="467270"/>
                  <a:pt x="215061" y="476250"/>
                </a:cubicBezTo>
                <a:cubicBezTo>
                  <a:pt x="220181" y="486489"/>
                  <a:pt x="228991" y="494586"/>
                  <a:pt x="234111" y="504825"/>
                </a:cubicBezTo>
                <a:cubicBezTo>
                  <a:pt x="238601" y="513805"/>
                  <a:pt x="237472" y="525475"/>
                  <a:pt x="243636" y="533400"/>
                </a:cubicBezTo>
                <a:cubicBezTo>
                  <a:pt x="260176" y="554666"/>
                  <a:pt x="285842" y="568134"/>
                  <a:pt x="300786" y="590550"/>
                </a:cubicBezTo>
                <a:cubicBezTo>
                  <a:pt x="307136" y="600075"/>
                  <a:pt x="310897" y="611974"/>
                  <a:pt x="319836" y="619125"/>
                </a:cubicBezTo>
                <a:cubicBezTo>
                  <a:pt x="327676" y="625397"/>
                  <a:pt x="339431" y="624160"/>
                  <a:pt x="348411" y="628650"/>
                </a:cubicBezTo>
                <a:cubicBezTo>
                  <a:pt x="358650" y="633770"/>
                  <a:pt x="366747" y="642580"/>
                  <a:pt x="376986" y="647700"/>
                </a:cubicBezTo>
                <a:cubicBezTo>
                  <a:pt x="385966" y="652190"/>
                  <a:pt x="396581" y="652735"/>
                  <a:pt x="405561" y="657225"/>
                </a:cubicBezTo>
                <a:cubicBezTo>
                  <a:pt x="415800" y="662345"/>
                  <a:pt x="423378" y="672363"/>
                  <a:pt x="434136" y="676275"/>
                </a:cubicBezTo>
                <a:cubicBezTo>
                  <a:pt x="458741" y="685222"/>
                  <a:pt x="486918" y="683616"/>
                  <a:pt x="510336" y="695325"/>
                </a:cubicBezTo>
                <a:cubicBezTo>
                  <a:pt x="523036" y="701675"/>
                  <a:pt x="535183" y="709278"/>
                  <a:pt x="548436" y="714375"/>
                </a:cubicBezTo>
                <a:cubicBezTo>
                  <a:pt x="678630" y="764450"/>
                  <a:pt x="591010" y="728100"/>
                  <a:pt x="672261" y="752475"/>
                </a:cubicBezTo>
                <a:cubicBezTo>
                  <a:pt x="691495" y="758245"/>
                  <a:pt x="710361" y="765175"/>
                  <a:pt x="729411" y="771525"/>
                </a:cubicBezTo>
                <a:cubicBezTo>
                  <a:pt x="801235" y="795466"/>
                  <a:pt x="712703" y="763171"/>
                  <a:pt x="786561" y="800100"/>
                </a:cubicBezTo>
                <a:cubicBezTo>
                  <a:pt x="800226" y="806932"/>
                  <a:pt x="841029" y="816098"/>
                  <a:pt x="853236" y="819150"/>
                </a:cubicBezTo>
                <a:cubicBezTo>
                  <a:pt x="898571" y="849373"/>
                  <a:pt x="863995" y="830950"/>
                  <a:pt x="919911" y="847725"/>
                </a:cubicBezTo>
                <a:cubicBezTo>
                  <a:pt x="939145" y="853495"/>
                  <a:pt x="957370" y="862837"/>
                  <a:pt x="977061" y="866775"/>
                </a:cubicBezTo>
                <a:cubicBezTo>
                  <a:pt x="1044377" y="880238"/>
                  <a:pt x="1009327" y="871180"/>
                  <a:pt x="1081836" y="895350"/>
                </a:cubicBezTo>
                <a:lnTo>
                  <a:pt x="1110411" y="904875"/>
                </a:lnTo>
                <a:cubicBezTo>
                  <a:pt x="1119936" y="908050"/>
                  <a:pt x="1130632" y="908831"/>
                  <a:pt x="1138986" y="914400"/>
                </a:cubicBezTo>
                <a:cubicBezTo>
                  <a:pt x="1148511" y="920750"/>
                  <a:pt x="1157322" y="928330"/>
                  <a:pt x="1167561" y="933450"/>
                </a:cubicBezTo>
                <a:cubicBezTo>
                  <a:pt x="1176541" y="937940"/>
                  <a:pt x="1187359" y="938099"/>
                  <a:pt x="1196136" y="942975"/>
                </a:cubicBezTo>
                <a:cubicBezTo>
                  <a:pt x="1216150" y="954094"/>
                  <a:pt x="1253286" y="981075"/>
                  <a:pt x="1253286" y="981075"/>
                </a:cubicBezTo>
                <a:lnTo>
                  <a:pt x="1272336" y="1038225"/>
                </a:lnTo>
                <a:cubicBezTo>
                  <a:pt x="1275511" y="1047750"/>
                  <a:pt x="1279892" y="1056955"/>
                  <a:pt x="1281861" y="1066800"/>
                </a:cubicBezTo>
                <a:cubicBezTo>
                  <a:pt x="1295324" y="1134116"/>
                  <a:pt x="1286266" y="1099066"/>
                  <a:pt x="1310436" y="1171575"/>
                </a:cubicBezTo>
                <a:cubicBezTo>
                  <a:pt x="1318209" y="1194894"/>
                  <a:pt x="1324298" y="1217652"/>
                  <a:pt x="1339011" y="1238250"/>
                </a:cubicBezTo>
                <a:cubicBezTo>
                  <a:pt x="1346841" y="1249211"/>
                  <a:pt x="1358061" y="1257300"/>
                  <a:pt x="1367586" y="1266825"/>
                </a:cubicBezTo>
                <a:cubicBezTo>
                  <a:pt x="1384351" y="1317120"/>
                  <a:pt x="1371542" y="1287046"/>
                  <a:pt x="1415211" y="1352550"/>
                </a:cubicBezTo>
                <a:cubicBezTo>
                  <a:pt x="1421561" y="1362075"/>
                  <a:pt x="1430641" y="1370265"/>
                  <a:pt x="1434261" y="1381125"/>
                </a:cubicBezTo>
                <a:cubicBezTo>
                  <a:pt x="1448046" y="1422479"/>
                  <a:pt x="1436686" y="1402600"/>
                  <a:pt x="1472361" y="1438275"/>
                </a:cubicBezTo>
                <a:cubicBezTo>
                  <a:pt x="1475536" y="1447800"/>
                  <a:pt x="1477396" y="1457870"/>
                  <a:pt x="1481886" y="1466850"/>
                </a:cubicBezTo>
                <a:cubicBezTo>
                  <a:pt x="1487006" y="1477089"/>
                  <a:pt x="1496427" y="1484903"/>
                  <a:pt x="1500936" y="1495425"/>
                </a:cubicBezTo>
                <a:cubicBezTo>
                  <a:pt x="1506093" y="1507457"/>
                  <a:pt x="1504607" y="1521816"/>
                  <a:pt x="1510461" y="1533525"/>
                </a:cubicBezTo>
                <a:cubicBezTo>
                  <a:pt x="1520700" y="1554003"/>
                  <a:pt x="1541321" y="1568955"/>
                  <a:pt x="1548561" y="1590675"/>
                </a:cubicBezTo>
                <a:cubicBezTo>
                  <a:pt x="1583299" y="1694888"/>
                  <a:pt x="1527897" y="1537038"/>
                  <a:pt x="1577136" y="1647825"/>
                </a:cubicBezTo>
                <a:cubicBezTo>
                  <a:pt x="1585291" y="1666175"/>
                  <a:pt x="1585047" y="1688267"/>
                  <a:pt x="1596186" y="1704975"/>
                </a:cubicBezTo>
                <a:cubicBezTo>
                  <a:pt x="1641758" y="1773333"/>
                  <a:pt x="1618097" y="1745936"/>
                  <a:pt x="1662861" y="1790700"/>
                </a:cubicBezTo>
                <a:cubicBezTo>
                  <a:pt x="1679626" y="1840995"/>
                  <a:pt x="1666817" y="1810921"/>
                  <a:pt x="1710486" y="1876425"/>
                </a:cubicBezTo>
                <a:cubicBezTo>
                  <a:pt x="1716836" y="1885950"/>
                  <a:pt x="1720011" y="1898650"/>
                  <a:pt x="1729536" y="1905000"/>
                </a:cubicBezTo>
                <a:lnTo>
                  <a:pt x="1758111" y="1924050"/>
                </a:lnTo>
                <a:cubicBezTo>
                  <a:pt x="1808406" y="1907285"/>
                  <a:pt x="1778332" y="1920094"/>
                  <a:pt x="1843836" y="1876425"/>
                </a:cubicBezTo>
                <a:lnTo>
                  <a:pt x="1872411" y="1857375"/>
                </a:lnTo>
                <a:lnTo>
                  <a:pt x="1900986" y="1838325"/>
                </a:lnTo>
                <a:cubicBezTo>
                  <a:pt x="1907336" y="1828800"/>
                  <a:pt x="1912707" y="1818544"/>
                  <a:pt x="1920036" y="1809750"/>
                </a:cubicBezTo>
                <a:cubicBezTo>
                  <a:pt x="1928660" y="1799402"/>
                  <a:pt x="1941139" y="1792383"/>
                  <a:pt x="1948611" y="1781175"/>
                </a:cubicBezTo>
                <a:cubicBezTo>
                  <a:pt x="1979756" y="1734457"/>
                  <a:pt x="1919775" y="1752796"/>
                  <a:pt x="1996236" y="1695450"/>
                </a:cubicBezTo>
                <a:cubicBezTo>
                  <a:pt x="2008936" y="1685925"/>
                  <a:pt x="2021331" y="1675979"/>
                  <a:pt x="2034336" y="1666875"/>
                </a:cubicBezTo>
                <a:lnTo>
                  <a:pt x="2120061" y="1609725"/>
                </a:lnTo>
                <a:lnTo>
                  <a:pt x="2205786" y="1552575"/>
                </a:lnTo>
                <a:lnTo>
                  <a:pt x="2234361" y="1533525"/>
                </a:lnTo>
                <a:lnTo>
                  <a:pt x="2262936" y="1514475"/>
                </a:lnTo>
                <a:cubicBezTo>
                  <a:pt x="2316911" y="1433513"/>
                  <a:pt x="2228011" y="1558925"/>
                  <a:pt x="2339136" y="1447800"/>
                </a:cubicBezTo>
                <a:cubicBezTo>
                  <a:pt x="2404381" y="1382555"/>
                  <a:pt x="2373870" y="1405594"/>
                  <a:pt x="2424861" y="1371600"/>
                </a:cubicBezTo>
                <a:cubicBezTo>
                  <a:pt x="2428036" y="1362075"/>
                  <a:pt x="2429896" y="1352005"/>
                  <a:pt x="2434386" y="1343025"/>
                </a:cubicBezTo>
                <a:cubicBezTo>
                  <a:pt x="2445156" y="1321484"/>
                  <a:pt x="2431211" y="1314450"/>
                  <a:pt x="2443911" y="1295400"/>
                </a:cubicBezTo>
                <a:close/>
              </a:path>
            </a:pathLst>
          </a:custGeom>
          <a:no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1981200" y="4467225"/>
            <a:ext cx="917783" cy="1247775"/>
          </a:xfrm>
          <a:custGeom>
            <a:avLst/>
            <a:gdLst>
              <a:gd name="connsiteX0" fmla="*/ 504825 w 917783"/>
              <a:gd name="connsiteY0" fmla="*/ 257175 h 1247775"/>
              <a:gd name="connsiteX1" fmla="*/ 438150 w 917783"/>
              <a:gd name="connsiteY1" fmla="*/ 152400 h 1247775"/>
              <a:gd name="connsiteX2" fmla="*/ 400050 w 917783"/>
              <a:gd name="connsiteY2" fmla="*/ 142875 h 1247775"/>
              <a:gd name="connsiteX3" fmla="*/ 342900 w 917783"/>
              <a:gd name="connsiteY3" fmla="*/ 95250 h 1247775"/>
              <a:gd name="connsiteX4" fmla="*/ 314325 w 917783"/>
              <a:gd name="connsiteY4" fmla="*/ 76200 h 1247775"/>
              <a:gd name="connsiteX5" fmla="*/ 285750 w 917783"/>
              <a:gd name="connsiteY5" fmla="*/ 38100 h 1247775"/>
              <a:gd name="connsiteX6" fmla="*/ 200025 w 917783"/>
              <a:gd name="connsiteY6" fmla="*/ 9525 h 1247775"/>
              <a:gd name="connsiteX7" fmla="*/ 171450 w 917783"/>
              <a:gd name="connsiteY7" fmla="*/ 0 h 1247775"/>
              <a:gd name="connsiteX8" fmla="*/ 142875 w 917783"/>
              <a:gd name="connsiteY8" fmla="*/ 9525 h 1247775"/>
              <a:gd name="connsiteX9" fmla="*/ 57150 w 917783"/>
              <a:gd name="connsiteY9" fmla="*/ 85725 h 1247775"/>
              <a:gd name="connsiteX10" fmla="*/ 19050 w 917783"/>
              <a:gd name="connsiteY10" fmla="*/ 142875 h 1247775"/>
              <a:gd name="connsiteX11" fmla="*/ 9525 w 917783"/>
              <a:gd name="connsiteY11" fmla="*/ 257175 h 1247775"/>
              <a:gd name="connsiteX12" fmla="*/ 0 w 917783"/>
              <a:gd name="connsiteY12" fmla="*/ 342900 h 1247775"/>
              <a:gd name="connsiteX13" fmla="*/ 9525 w 917783"/>
              <a:gd name="connsiteY13" fmla="*/ 514350 h 1247775"/>
              <a:gd name="connsiteX14" fmla="*/ 38100 w 917783"/>
              <a:gd name="connsiteY14" fmla="*/ 619125 h 1247775"/>
              <a:gd name="connsiteX15" fmla="*/ 57150 w 917783"/>
              <a:gd name="connsiteY15" fmla="*/ 676275 h 1247775"/>
              <a:gd name="connsiteX16" fmla="*/ 66675 w 917783"/>
              <a:gd name="connsiteY16" fmla="*/ 704850 h 1247775"/>
              <a:gd name="connsiteX17" fmla="*/ 76200 w 917783"/>
              <a:gd name="connsiteY17" fmla="*/ 752475 h 1247775"/>
              <a:gd name="connsiteX18" fmla="*/ 85725 w 917783"/>
              <a:gd name="connsiteY18" fmla="*/ 819150 h 1247775"/>
              <a:gd name="connsiteX19" fmla="*/ 95250 w 917783"/>
              <a:gd name="connsiteY19" fmla="*/ 857250 h 1247775"/>
              <a:gd name="connsiteX20" fmla="*/ 123825 w 917783"/>
              <a:gd name="connsiteY20" fmla="*/ 1009650 h 1247775"/>
              <a:gd name="connsiteX21" fmla="*/ 133350 w 917783"/>
              <a:gd name="connsiteY21" fmla="*/ 1047750 h 1247775"/>
              <a:gd name="connsiteX22" fmla="*/ 152400 w 917783"/>
              <a:gd name="connsiteY22" fmla="*/ 1076325 h 1247775"/>
              <a:gd name="connsiteX23" fmla="*/ 161925 w 917783"/>
              <a:gd name="connsiteY23" fmla="*/ 1114425 h 1247775"/>
              <a:gd name="connsiteX24" fmla="*/ 266700 w 917783"/>
              <a:gd name="connsiteY24" fmla="*/ 1209675 h 1247775"/>
              <a:gd name="connsiteX25" fmla="*/ 295275 w 917783"/>
              <a:gd name="connsiteY25" fmla="*/ 1219200 h 1247775"/>
              <a:gd name="connsiteX26" fmla="*/ 409575 w 917783"/>
              <a:gd name="connsiteY26" fmla="*/ 1228725 h 1247775"/>
              <a:gd name="connsiteX27" fmla="*/ 533400 w 917783"/>
              <a:gd name="connsiteY27" fmla="*/ 1247775 h 1247775"/>
              <a:gd name="connsiteX28" fmla="*/ 704850 w 917783"/>
              <a:gd name="connsiteY28" fmla="*/ 1238250 h 1247775"/>
              <a:gd name="connsiteX29" fmla="*/ 733425 w 917783"/>
              <a:gd name="connsiteY29" fmla="*/ 1219200 h 1247775"/>
              <a:gd name="connsiteX30" fmla="*/ 809625 w 917783"/>
              <a:gd name="connsiteY30" fmla="*/ 1133475 h 1247775"/>
              <a:gd name="connsiteX31" fmla="*/ 857250 w 917783"/>
              <a:gd name="connsiteY31" fmla="*/ 1038225 h 1247775"/>
              <a:gd name="connsiteX32" fmla="*/ 876300 w 917783"/>
              <a:gd name="connsiteY32" fmla="*/ 1000125 h 1247775"/>
              <a:gd name="connsiteX33" fmla="*/ 904875 w 917783"/>
              <a:gd name="connsiteY33" fmla="*/ 971550 h 1247775"/>
              <a:gd name="connsiteX34" fmla="*/ 904875 w 917783"/>
              <a:gd name="connsiteY34" fmla="*/ 819150 h 1247775"/>
              <a:gd name="connsiteX35" fmla="*/ 885825 w 917783"/>
              <a:gd name="connsiteY35" fmla="*/ 781050 h 1247775"/>
              <a:gd name="connsiteX36" fmla="*/ 866775 w 917783"/>
              <a:gd name="connsiteY36" fmla="*/ 733425 h 1247775"/>
              <a:gd name="connsiteX37" fmla="*/ 819150 w 917783"/>
              <a:gd name="connsiteY37" fmla="*/ 628650 h 1247775"/>
              <a:gd name="connsiteX38" fmla="*/ 800100 w 917783"/>
              <a:gd name="connsiteY38" fmla="*/ 590550 h 1247775"/>
              <a:gd name="connsiteX39" fmla="*/ 771525 w 917783"/>
              <a:gd name="connsiteY39" fmla="*/ 552450 h 1247775"/>
              <a:gd name="connsiteX40" fmla="*/ 752475 w 917783"/>
              <a:gd name="connsiteY40" fmla="*/ 485775 h 1247775"/>
              <a:gd name="connsiteX41" fmla="*/ 695325 w 917783"/>
              <a:gd name="connsiteY41" fmla="*/ 438150 h 1247775"/>
              <a:gd name="connsiteX42" fmla="*/ 666750 w 917783"/>
              <a:gd name="connsiteY42" fmla="*/ 409575 h 1247775"/>
              <a:gd name="connsiteX43" fmla="*/ 647700 w 917783"/>
              <a:gd name="connsiteY43" fmla="*/ 381000 h 1247775"/>
              <a:gd name="connsiteX44" fmla="*/ 619125 w 917783"/>
              <a:gd name="connsiteY44" fmla="*/ 371475 h 1247775"/>
              <a:gd name="connsiteX45" fmla="*/ 600075 w 917783"/>
              <a:gd name="connsiteY45" fmla="*/ 342900 h 1247775"/>
              <a:gd name="connsiteX46" fmla="*/ 542925 w 917783"/>
              <a:gd name="connsiteY46" fmla="*/ 304800 h 1247775"/>
              <a:gd name="connsiteX47" fmla="*/ 504825 w 917783"/>
              <a:gd name="connsiteY47" fmla="*/ 257175 h 124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17783" h="1247775">
                <a:moveTo>
                  <a:pt x="504825" y="257175"/>
                </a:moveTo>
                <a:cubicBezTo>
                  <a:pt x="498981" y="247435"/>
                  <a:pt x="443841" y="153823"/>
                  <a:pt x="438150" y="152400"/>
                </a:cubicBezTo>
                <a:lnTo>
                  <a:pt x="400050" y="142875"/>
                </a:lnTo>
                <a:cubicBezTo>
                  <a:pt x="329104" y="95577"/>
                  <a:pt x="416239" y="156366"/>
                  <a:pt x="342900" y="95250"/>
                </a:cubicBezTo>
                <a:cubicBezTo>
                  <a:pt x="334106" y="87921"/>
                  <a:pt x="322420" y="84295"/>
                  <a:pt x="314325" y="76200"/>
                </a:cubicBezTo>
                <a:cubicBezTo>
                  <a:pt x="303100" y="64975"/>
                  <a:pt x="298959" y="46906"/>
                  <a:pt x="285750" y="38100"/>
                </a:cubicBezTo>
                <a:lnTo>
                  <a:pt x="200025" y="9525"/>
                </a:lnTo>
                <a:lnTo>
                  <a:pt x="171450" y="0"/>
                </a:lnTo>
                <a:cubicBezTo>
                  <a:pt x="161925" y="3175"/>
                  <a:pt x="151855" y="5035"/>
                  <a:pt x="142875" y="9525"/>
                </a:cubicBezTo>
                <a:cubicBezTo>
                  <a:pt x="114244" y="23840"/>
                  <a:pt x="69772" y="66792"/>
                  <a:pt x="57150" y="85725"/>
                </a:cubicBezTo>
                <a:lnTo>
                  <a:pt x="19050" y="142875"/>
                </a:lnTo>
                <a:cubicBezTo>
                  <a:pt x="15875" y="180975"/>
                  <a:pt x="13150" y="219115"/>
                  <a:pt x="9525" y="257175"/>
                </a:cubicBezTo>
                <a:cubicBezTo>
                  <a:pt x="6799" y="285796"/>
                  <a:pt x="0" y="314149"/>
                  <a:pt x="0" y="342900"/>
                </a:cubicBezTo>
                <a:cubicBezTo>
                  <a:pt x="0" y="400138"/>
                  <a:pt x="4566" y="457327"/>
                  <a:pt x="9525" y="514350"/>
                </a:cubicBezTo>
                <a:cubicBezTo>
                  <a:pt x="12693" y="550780"/>
                  <a:pt x="26700" y="584926"/>
                  <a:pt x="38100" y="619125"/>
                </a:cubicBezTo>
                <a:lnTo>
                  <a:pt x="57150" y="676275"/>
                </a:lnTo>
                <a:cubicBezTo>
                  <a:pt x="60325" y="685800"/>
                  <a:pt x="64706" y="695005"/>
                  <a:pt x="66675" y="704850"/>
                </a:cubicBezTo>
                <a:cubicBezTo>
                  <a:pt x="69850" y="720725"/>
                  <a:pt x="73538" y="736506"/>
                  <a:pt x="76200" y="752475"/>
                </a:cubicBezTo>
                <a:cubicBezTo>
                  <a:pt x="79891" y="774620"/>
                  <a:pt x="81709" y="797061"/>
                  <a:pt x="85725" y="819150"/>
                </a:cubicBezTo>
                <a:cubicBezTo>
                  <a:pt x="88067" y="832030"/>
                  <a:pt x="92075" y="844550"/>
                  <a:pt x="95250" y="857250"/>
                </a:cubicBezTo>
                <a:cubicBezTo>
                  <a:pt x="114491" y="1049655"/>
                  <a:pt x="89828" y="873662"/>
                  <a:pt x="123825" y="1009650"/>
                </a:cubicBezTo>
                <a:cubicBezTo>
                  <a:pt x="127000" y="1022350"/>
                  <a:pt x="128193" y="1035718"/>
                  <a:pt x="133350" y="1047750"/>
                </a:cubicBezTo>
                <a:cubicBezTo>
                  <a:pt x="137859" y="1058272"/>
                  <a:pt x="146050" y="1066800"/>
                  <a:pt x="152400" y="1076325"/>
                </a:cubicBezTo>
                <a:cubicBezTo>
                  <a:pt x="155575" y="1089025"/>
                  <a:pt x="154418" y="1103701"/>
                  <a:pt x="161925" y="1114425"/>
                </a:cubicBezTo>
                <a:cubicBezTo>
                  <a:pt x="175488" y="1133801"/>
                  <a:pt x="241777" y="1194098"/>
                  <a:pt x="266700" y="1209675"/>
                </a:cubicBezTo>
                <a:cubicBezTo>
                  <a:pt x="275214" y="1214996"/>
                  <a:pt x="285323" y="1217873"/>
                  <a:pt x="295275" y="1219200"/>
                </a:cubicBezTo>
                <a:cubicBezTo>
                  <a:pt x="333172" y="1224253"/>
                  <a:pt x="371475" y="1225550"/>
                  <a:pt x="409575" y="1228725"/>
                </a:cubicBezTo>
                <a:cubicBezTo>
                  <a:pt x="455587" y="1240228"/>
                  <a:pt x="478547" y="1247775"/>
                  <a:pt x="533400" y="1247775"/>
                </a:cubicBezTo>
                <a:cubicBezTo>
                  <a:pt x="590638" y="1247775"/>
                  <a:pt x="647700" y="1241425"/>
                  <a:pt x="704850" y="1238250"/>
                </a:cubicBezTo>
                <a:cubicBezTo>
                  <a:pt x="714375" y="1231900"/>
                  <a:pt x="724869" y="1226805"/>
                  <a:pt x="733425" y="1219200"/>
                </a:cubicBezTo>
                <a:cubicBezTo>
                  <a:pt x="761674" y="1194090"/>
                  <a:pt x="791351" y="1167412"/>
                  <a:pt x="809625" y="1133475"/>
                </a:cubicBezTo>
                <a:cubicBezTo>
                  <a:pt x="826454" y="1102220"/>
                  <a:pt x="841375" y="1069975"/>
                  <a:pt x="857250" y="1038225"/>
                </a:cubicBezTo>
                <a:cubicBezTo>
                  <a:pt x="863600" y="1025525"/>
                  <a:pt x="866260" y="1010165"/>
                  <a:pt x="876300" y="1000125"/>
                </a:cubicBezTo>
                <a:lnTo>
                  <a:pt x="904875" y="971550"/>
                </a:lnTo>
                <a:cubicBezTo>
                  <a:pt x="921077" y="906741"/>
                  <a:pt x="923067" y="916175"/>
                  <a:pt x="904875" y="819150"/>
                </a:cubicBezTo>
                <a:cubicBezTo>
                  <a:pt x="902258" y="805194"/>
                  <a:pt x="891592" y="794025"/>
                  <a:pt x="885825" y="781050"/>
                </a:cubicBezTo>
                <a:cubicBezTo>
                  <a:pt x="878881" y="765426"/>
                  <a:pt x="872778" y="749434"/>
                  <a:pt x="866775" y="733425"/>
                </a:cubicBezTo>
                <a:cubicBezTo>
                  <a:pt x="839017" y="659404"/>
                  <a:pt x="887911" y="766171"/>
                  <a:pt x="819150" y="628650"/>
                </a:cubicBezTo>
                <a:cubicBezTo>
                  <a:pt x="812800" y="615950"/>
                  <a:pt x="808619" y="601909"/>
                  <a:pt x="800100" y="590550"/>
                </a:cubicBezTo>
                <a:lnTo>
                  <a:pt x="771525" y="552450"/>
                </a:lnTo>
                <a:cubicBezTo>
                  <a:pt x="770255" y="547369"/>
                  <a:pt x="757941" y="493974"/>
                  <a:pt x="752475" y="485775"/>
                </a:cubicBezTo>
                <a:cubicBezTo>
                  <a:pt x="731604" y="454469"/>
                  <a:pt x="721681" y="460114"/>
                  <a:pt x="695325" y="438150"/>
                </a:cubicBezTo>
                <a:cubicBezTo>
                  <a:pt x="684977" y="429526"/>
                  <a:pt x="675374" y="419923"/>
                  <a:pt x="666750" y="409575"/>
                </a:cubicBezTo>
                <a:cubicBezTo>
                  <a:pt x="659421" y="400781"/>
                  <a:pt x="656639" y="388151"/>
                  <a:pt x="647700" y="381000"/>
                </a:cubicBezTo>
                <a:cubicBezTo>
                  <a:pt x="639860" y="374728"/>
                  <a:pt x="628650" y="374650"/>
                  <a:pt x="619125" y="371475"/>
                </a:cubicBezTo>
                <a:cubicBezTo>
                  <a:pt x="612775" y="361950"/>
                  <a:pt x="609014" y="350051"/>
                  <a:pt x="600075" y="342900"/>
                </a:cubicBezTo>
                <a:cubicBezTo>
                  <a:pt x="534630" y="290544"/>
                  <a:pt x="610921" y="392224"/>
                  <a:pt x="542925" y="304800"/>
                </a:cubicBezTo>
                <a:cubicBezTo>
                  <a:pt x="496420" y="245008"/>
                  <a:pt x="528642" y="247650"/>
                  <a:pt x="504825" y="257175"/>
                </a:cubicBezTo>
                <a:close/>
              </a:path>
            </a:pathLst>
          </a:custGeom>
          <a:no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00531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2467072" y="2209800"/>
            <a:ext cx="4467127"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myoid cells and Leydig cells – SL156</a:t>
            </a:r>
            <a:endParaRPr lang="en-US" dirty="0">
              <a:latin typeface="Calibri" pitchFamily="34" charset="0"/>
            </a:endParaRPr>
          </a:p>
        </p:txBody>
      </p:sp>
      <p:sp>
        <p:nvSpPr>
          <p:cNvPr id="37891" name="TextBox 4"/>
          <p:cNvSpPr txBox="1">
            <a:spLocks noChangeArrowheads="1"/>
          </p:cNvSpPr>
          <p:nvPr/>
        </p:nvSpPr>
        <p:spPr bwMode="auto">
          <a:xfrm>
            <a:off x="1965359" y="5613737"/>
            <a:ext cx="5213384" cy="1015663"/>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4"/>
              </a:rPr>
              <a:t>SL 156</a:t>
            </a:r>
            <a:r>
              <a:rPr lang="en-US" dirty="0">
                <a:latin typeface="Calibri" pitchFamily="34" charset="0"/>
              </a:rPr>
              <a:t> and </a:t>
            </a:r>
            <a:r>
              <a:rPr lang="es-ES" u="sng" dirty="0">
                <a:hlinkClick r:id="rId5"/>
              </a:rPr>
              <a:t>SL 055 </a:t>
            </a:r>
            <a:endParaRPr lang="es-ES" u="sng" dirty="0"/>
          </a:p>
          <a:p>
            <a:r>
              <a:rPr lang="en-US" b="1" dirty="0">
                <a:latin typeface="Calibri" pitchFamily="34" charset="0"/>
              </a:rPr>
              <a:t>Be able to identify:</a:t>
            </a:r>
          </a:p>
          <a:p>
            <a:pPr lvl="1" eaLnBrk="0" hangingPunct="0">
              <a:buFontTx/>
              <a:buChar char="•"/>
            </a:pPr>
            <a:r>
              <a:rPr lang="en-US" sz="1200" b="1" dirty="0" err="1">
                <a:solidFill>
                  <a:srgbClr val="002060"/>
                </a:solidFill>
                <a:latin typeface="Georgia" pitchFamily="18" charset="0"/>
                <a:cs typeface="Arial" charset="0"/>
              </a:rPr>
              <a:t>Myoid</a:t>
            </a:r>
            <a:r>
              <a:rPr lang="en-US" sz="1200" b="1" dirty="0">
                <a:solidFill>
                  <a:srgbClr val="002060"/>
                </a:solidFill>
                <a:latin typeface="Georgia" pitchFamily="18" charset="0"/>
                <a:cs typeface="Arial" charset="0"/>
              </a:rPr>
              <a:t> cells</a:t>
            </a:r>
          </a:p>
          <a:p>
            <a:pPr lvl="1" eaLnBrk="0" hangingPunct="0">
              <a:buFontTx/>
              <a:buChar char="•"/>
            </a:pPr>
            <a:r>
              <a:rPr lang="en-US" sz="1200" b="1" dirty="0" err="1">
                <a:solidFill>
                  <a:srgbClr val="002060"/>
                </a:solidFill>
                <a:latin typeface="Georgia" pitchFamily="18" charset="0"/>
                <a:cs typeface="Arial" charset="0"/>
              </a:rPr>
              <a:t>Leydig</a:t>
            </a:r>
            <a:r>
              <a:rPr lang="en-US" sz="1200" b="1" dirty="0">
                <a:solidFill>
                  <a:srgbClr val="002060"/>
                </a:solidFill>
                <a:latin typeface="Georgia" pitchFamily="18" charset="0"/>
                <a:cs typeface="Arial" charset="0"/>
              </a:rPr>
              <a:t> cells</a:t>
            </a:r>
          </a:p>
        </p:txBody>
      </p:sp>
      <p:sp>
        <p:nvSpPr>
          <p:cNvPr id="5" name="TextBox 3"/>
          <p:cNvSpPr txBox="1">
            <a:spLocks noChangeArrowheads="1"/>
          </p:cNvSpPr>
          <p:nvPr/>
        </p:nvSpPr>
        <p:spPr bwMode="auto">
          <a:xfrm>
            <a:off x="2514600" y="2981325"/>
            <a:ext cx="4343400" cy="369332"/>
          </a:xfrm>
          <a:prstGeom prst="rect">
            <a:avLst/>
          </a:prstGeom>
          <a:noFill/>
          <a:ln w="9525">
            <a:noFill/>
            <a:miter lim="800000"/>
            <a:headEnd/>
            <a:tailEnd/>
          </a:ln>
        </p:spPr>
        <p:txBody>
          <a:bodyPr wrap="square">
            <a:spAutoFit/>
          </a:bodyPr>
          <a:lstStyle/>
          <a:p>
            <a:r>
              <a:rPr lang="en-US" dirty="0">
                <a:latin typeface="Calibri" pitchFamily="34" charset="0"/>
                <a:hlinkClick r:id="rId6"/>
              </a:rPr>
              <a:t>Video of myoid cells and Leydig cells – SL55</a:t>
            </a:r>
            <a:endParaRPr lang="en-US" dirty="0">
              <a:latin typeface="Calibri" pitchFamily="34" charset="0"/>
            </a:endParaRPr>
          </a:p>
        </p:txBody>
      </p:sp>
      <p:sp>
        <p:nvSpPr>
          <p:cNvPr id="6" name="Rectangle 5"/>
          <p:cNvSpPr/>
          <p:nvPr/>
        </p:nvSpPr>
        <p:spPr>
          <a:xfrm>
            <a:off x="242730" y="0"/>
            <a:ext cx="8520270" cy="523220"/>
          </a:xfrm>
          <a:prstGeom prst="rect">
            <a:avLst/>
          </a:prstGeom>
          <a:noFill/>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996600"/>
                </a:solidFill>
                <a:latin typeface="+mn-lt"/>
              </a:rPr>
              <a:t>SEMINIFEROUS TUBULES – MYOID and LEYDIG CELLS</a:t>
            </a:r>
          </a:p>
        </p:txBody>
      </p:sp>
    </p:spTree>
    <p:extLst>
      <p:ext uri="{BB962C8B-B14F-4D97-AF65-F5344CB8AC3E}">
        <p14:creationId xmlns:p14="http://schemas.microsoft.com/office/powerpoint/2010/main" val="40453600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2730" y="0"/>
            <a:ext cx="8520270" cy="523220"/>
          </a:xfrm>
          <a:prstGeom prst="rect">
            <a:avLst/>
          </a:prstGeom>
          <a:noFill/>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996600"/>
                </a:solidFill>
                <a:latin typeface="+mn-lt"/>
              </a:rPr>
              <a:t>SEMINIFEROUS TUBULES – EM of LEYDIG CELLS</a:t>
            </a:r>
          </a:p>
        </p:txBody>
      </p:sp>
      <p:sp>
        <p:nvSpPr>
          <p:cNvPr id="5" name="TextBox 4"/>
          <p:cNvSpPr txBox="1"/>
          <p:nvPr/>
        </p:nvSpPr>
        <p:spPr>
          <a:xfrm>
            <a:off x="4572000" y="523220"/>
            <a:ext cx="4449405" cy="4031873"/>
          </a:xfrm>
          <a:prstGeom prst="rect">
            <a:avLst/>
          </a:prstGeom>
          <a:noFill/>
        </p:spPr>
        <p:txBody>
          <a:bodyPr wrap="square">
            <a:spAutoFit/>
          </a:bodyPr>
          <a:lstStyle/>
          <a:p>
            <a:r>
              <a:rPr lang="en-US" sz="1600" b="1" dirty="0" err="1">
                <a:solidFill>
                  <a:schemeClr val="accent6">
                    <a:lumMod val="75000"/>
                  </a:schemeClr>
                </a:solidFill>
                <a:latin typeface="Calibri" pitchFamily="34" charset="0"/>
              </a:rPr>
              <a:t>Leydig</a:t>
            </a:r>
            <a:r>
              <a:rPr lang="en-US" sz="1600" b="1" dirty="0">
                <a:solidFill>
                  <a:schemeClr val="accent6">
                    <a:lumMod val="75000"/>
                  </a:schemeClr>
                </a:solidFill>
                <a:latin typeface="Calibri" pitchFamily="34" charset="0"/>
              </a:rPr>
              <a:t> cells </a:t>
            </a:r>
            <a:r>
              <a:rPr lang="en-US" sz="1600" b="1" dirty="0">
                <a:solidFill>
                  <a:schemeClr val="accent6">
                    <a:lumMod val="50000"/>
                  </a:schemeClr>
                </a:solidFill>
                <a:latin typeface="Calibri" pitchFamily="34" charset="0"/>
              </a:rPr>
              <a:t>secrete testosterone, a steroid hormone.  By now, you should expect that these cells have lipid droplets (L) which are the precursors for steroid production, as well as smooth endoplasmic reticulum (inset, note that the dense granules are mostly glycogen, and not ribosomes).  The mitochondria (blue arrows) are small at this magnification; nevertheless, if you squint hard enough, you can tell that they contain tubular instead of shelf-like cristae.</a:t>
            </a:r>
          </a:p>
          <a:p>
            <a:r>
              <a:rPr lang="en-US" sz="1600" b="1" dirty="0">
                <a:solidFill>
                  <a:schemeClr val="accent6">
                    <a:lumMod val="50000"/>
                  </a:schemeClr>
                </a:solidFill>
                <a:latin typeface="Calibri" pitchFamily="34" charset="0"/>
              </a:rPr>
              <a:t>Other cellular features are present, including rough endoplasmic reticulum (</a:t>
            </a:r>
            <a:r>
              <a:rPr lang="en-US" sz="1600" b="1" dirty="0" err="1">
                <a:solidFill>
                  <a:schemeClr val="accent6">
                    <a:lumMod val="50000"/>
                  </a:schemeClr>
                </a:solidFill>
                <a:latin typeface="Calibri" pitchFamily="34" charset="0"/>
              </a:rPr>
              <a:t>rER</a:t>
            </a:r>
            <a:r>
              <a:rPr lang="en-US" sz="1600" b="1" dirty="0">
                <a:solidFill>
                  <a:schemeClr val="accent6">
                    <a:lumMod val="50000"/>
                  </a:schemeClr>
                </a:solidFill>
                <a:latin typeface="Calibri" pitchFamily="34" charset="0"/>
              </a:rPr>
              <a:t>), Golgi (G), and several lysosomes (Ly).  The black arrows indicate microvilli, the upper one showing a tangential cut through the edge of the cell, so the microvilli are not very clear.  M is an adjacent macrophage. </a:t>
            </a:r>
            <a:endParaRPr lang="en-US" sz="1400" b="1" dirty="0">
              <a:solidFill>
                <a:schemeClr val="accent6">
                  <a:lumMod val="50000"/>
                </a:schemeClr>
              </a:solidFill>
              <a:latin typeface="Calibri"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226" y="467618"/>
            <a:ext cx="4430639" cy="6324600"/>
          </a:xfrm>
          <a:prstGeom prst="rect">
            <a:avLst/>
          </a:prstGeom>
        </p:spPr>
      </p:pic>
      <p:cxnSp>
        <p:nvCxnSpPr>
          <p:cNvPr id="9" name="Straight Arrow Connector 8"/>
          <p:cNvCxnSpPr/>
          <p:nvPr/>
        </p:nvCxnSpPr>
        <p:spPr>
          <a:xfrm flipH="1">
            <a:off x="4419600" y="4648200"/>
            <a:ext cx="381000" cy="762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4381500" y="5095875"/>
            <a:ext cx="381000" cy="762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219200" y="5095875"/>
            <a:ext cx="381000" cy="762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1143000" y="4648200"/>
            <a:ext cx="381000" cy="762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66057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3600" y="1981200"/>
            <a:ext cx="5257800" cy="830997"/>
          </a:xfrm>
          <a:prstGeom prst="rect">
            <a:avLst/>
          </a:prstGeom>
          <a:noFill/>
        </p:spPr>
        <p:txBody>
          <a:bodyPr wrap="square" rtlCol="0">
            <a:spAutoFit/>
          </a:bodyPr>
          <a:lstStyle/>
          <a:p>
            <a:r>
              <a:rPr lang="en-US" sz="2400" b="1" dirty="0">
                <a:solidFill>
                  <a:srgbClr val="002060"/>
                </a:solidFill>
              </a:rPr>
              <a:t>How about a quick quiz before moving on to the ducts?</a:t>
            </a:r>
          </a:p>
        </p:txBody>
      </p:sp>
      <p:sp>
        <p:nvSpPr>
          <p:cNvPr id="3" name="Rectangle 2"/>
          <p:cNvSpPr/>
          <p:nvPr/>
        </p:nvSpPr>
        <p:spPr>
          <a:xfrm>
            <a:off x="242730" y="0"/>
            <a:ext cx="8520270" cy="523220"/>
          </a:xfrm>
          <a:prstGeom prst="rect">
            <a:avLst/>
          </a:prstGeom>
          <a:noFill/>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996600"/>
                </a:solidFill>
                <a:latin typeface="+mn-lt"/>
              </a:rPr>
              <a:t>TESTIS</a:t>
            </a:r>
          </a:p>
        </p:txBody>
      </p:sp>
      <p:pic>
        <p:nvPicPr>
          <p:cNvPr id="1026" name="Picture 2" descr="C:\Program Files\Microsoft Office\MEDIA\CAGCAT10\j0216516.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3276600"/>
            <a:ext cx="2057400" cy="2381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1718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343" y="1303862"/>
            <a:ext cx="7239000" cy="5238750"/>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quiz</a:t>
            </a:r>
          </a:p>
        </p:txBody>
      </p:sp>
      <p:sp>
        <p:nvSpPr>
          <p:cNvPr id="7" name="Rectangle 6"/>
          <p:cNvSpPr/>
          <p:nvPr/>
        </p:nvSpPr>
        <p:spPr>
          <a:xfrm>
            <a:off x="533400" y="1383223"/>
            <a:ext cx="3314700"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Myoid</a:t>
            </a: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 cell</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 indicated by the arrow. (advance slide for answers)</a:t>
            </a:r>
          </a:p>
        </p:txBody>
      </p:sp>
      <p:cxnSp>
        <p:nvCxnSpPr>
          <p:cNvPr id="10" name="Straight Arrow Connector 9"/>
          <p:cNvCxnSpPr/>
          <p:nvPr/>
        </p:nvCxnSpPr>
        <p:spPr>
          <a:xfrm flipH="1">
            <a:off x="7074946" y="1215614"/>
            <a:ext cx="89647" cy="61318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623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343376"/>
            <a:ext cx="7115155" cy="5301488"/>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quiz</a:t>
            </a:r>
          </a:p>
        </p:txBody>
      </p:sp>
      <p:sp>
        <p:nvSpPr>
          <p:cNvPr id="7" name="Rectangle 6"/>
          <p:cNvSpPr/>
          <p:nvPr/>
        </p:nvSpPr>
        <p:spPr>
          <a:xfrm>
            <a:off x="429634" y="1392156"/>
            <a:ext cx="3314700"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Primary spermatocytes</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cells indicated by the arrows. (advance slide for answers)</a:t>
            </a:r>
          </a:p>
        </p:txBody>
      </p:sp>
      <p:cxnSp>
        <p:nvCxnSpPr>
          <p:cNvPr id="10" name="Straight Arrow Connector 9"/>
          <p:cNvCxnSpPr/>
          <p:nvPr/>
        </p:nvCxnSpPr>
        <p:spPr>
          <a:xfrm>
            <a:off x="4145280" y="5138569"/>
            <a:ext cx="222325" cy="61318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421855" y="2194560"/>
            <a:ext cx="450029" cy="51816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561242" y="2646381"/>
            <a:ext cx="387276" cy="51995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408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73370" y="21491"/>
            <a:ext cx="5997347"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820000"/>
                </a:solidFill>
                <a:latin typeface="+mn-lt"/>
              </a:rPr>
              <a:t>MALE REPRODUCTIVE SYSTEM</a:t>
            </a:r>
          </a:p>
        </p:txBody>
      </p:sp>
      <p:sp>
        <p:nvSpPr>
          <p:cNvPr id="5" name="TextBox 4"/>
          <p:cNvSpPr txBox="1"/>
          <p:nvPr/>
        </p:nvSpPr>
        <p:spPr>
          <a:xfrm>
            <a:off x="3962400" y="609600"/>
            <a:ext cx="5105400" cy="5693866"/>
          </a:xfrm>
          <a:prstGeom prst="rect">
            <a:avLst/>
          </a:prstGeom>
          <a:noFill/>
        </p:spPr>
        <p:txBody>
          <a:bodyPr wrap="square">
            <a:spAutoFit/>
          </a:bodyPr>
          <a:lstStyle/>
          <a:p>
            <a:r>
              <a:rPr lang="en-US" sz="1600" b="1" dirty="0">
                <a:solidFill>
                  <a:schemeClr val="accent6">
                    <a:lumMod val="50000"/>
                  </a:schemeClr>
                </a:solidFill>
                <a:latin typeface="Calibri" pitchFamily="34" charset="0"/>
              </a:rPr>
              <a:t>A quick review of mitosis, meiosis, and spermatozoa production:</a:t>
            </a:r>
          </a:p>
          <a:p>
            <a:endParaRPr lang="en-US" sz="1600" b="1" dirty="0">
              <a:solidFill>
                <a:schemeClr val="accent6">
                  <a:lumMod val="50000"/>
                </a:schemeClr>
              </a:solidFill>
              <a:latin typeface="Calibri" pitchFamily="34" charset="0"/>
            </a:endParaRPr>
          </a:p>
          <a:p>
            <a:r>
              <a:rPr lang="en-US" sz="1600" b="1" dirty="0" err="1">
                <a:solidFill>
                  <a:schemeClr val="accent6">
                    <a:lumMod val="75000"/>
                  </a:schemeClr>
                </a:solidFill>
                <a:latin typeface="Calibri" pitchFamily="34" charset="0"/>
              </a:rPr>
              <a:t>Spermatogonium</a:t>
            </a:r>
            <a:r>
              <a:rPr lang="en-US" sz="1600" b="1" dirty="0">
                <a:solidFill>
                  <a:schemeClr val="accent6">
                    <a:lumMod val="50000"/>
                  </a:schemeClr>
                </a:solidFill>
                <a:latin typeface="Calibri" pitchFamily="34" charset="0"/>
              </a:rPr>
              <a:t> (diploid, 2N) – a cell that divides mitotically, produces progeny that enter meiosis</a:t>
            </a:r>
          </a:p>
          <a:p>
            <a:endParaRPr lang="en-US" sz="1600" b="1" dirty="0">
              <a:solidFill>
                <a:schemeClr val="accent6">
                  <a:lumMod val="50000"/>
                </a:schemeClr>
              </a:solidFill>
              <a:latin typeface="Calibri" pitchFamily="34" charset="0"/>
            </a:endParaRPr>
          </a:p>
          <a:p>
            <a:endParaRPr lang="en-US" sz="1600" b="1" dirty="0">
              <a:solidFill>
                <a:schemeClr val="accent6">
                  <a:lumMod val="50000"/>
                </a:schemeClr>
              </a:solidFill>
              <a:latin typeface="Calibri" pitchFamily="34" charset="0"/>
            </a:endParaRPr>
          </a:p>
          <a:p>
            <a:endParaRPr lang="en-US" sz="1600" b="1" dirty="0">
              <a:solidFill>
                <a:schemeClr val="accent6">
                  <a:lumMod val="50000"/>
                </a:schemeClr>
              </a:solidFill>
              <a:latin typeface="Calibri" pitchFamily="34" charset="0"/>
            </a:endParaRPr>
          </a:p>
          <a:p>
            <a:r>
              <a:rPr lang="en-US" sz="1600" b="1" dirty="0">
                <a:solidFill>
                  <a:schemeClr val="accent6">
                    <a:lumMod val="75000"/>
                  </a:schemeClr>
                </a:solidFill>
                <a:latin typeface="Calibri" pitchFamily="34" charset="0"/>
              </a:rPr>
              <a:t>Primary spermatocyte </a:t>
            </a:r>
            <a:r>
              <a:rPr lang="en-US" sz="1600" b="1" dirty="0">
                <a:solidFill>
                  <a:schemeClr val="accent6">
                    <a:lumMod val="50000"/>
                  </a:schemeClr>
                </a:solidFill>
                <a:latin typeface="Calibri" pitchFamily="34" charset="0"/>
              </a:rPr>
              <a:t>(diploid, 4N) - a cell that has begun meiosis, i.e. is in meiosis I</a:t>
            </a:r>
          </a:p>
          <a:p>
            <a:endParaRPr lang="en-US" sz="1600" b="1" dirty="0">
              <a:solidFill>
                <a:schemeClr val="accent6">
                  <a:lumMod val="50000"/>
                </a:schemeClr>
              </a:solidFill>
              <a:latin typeface="Calibri" pitchFamily="34" charset="0"/>
            </a:endParaRPr>
          </a:p>
          <a:p>
            <a:endParaRPr lang="en-US" sz="1600" b="1" dirty="0">
              <a:solidFill>
                <a:schemeClr val="accent6">
                  <a:lumMod val="50000"/>
                </a:schemeClr>
              </a:solidFill>
              <a:latin typeface="Calibri" pitchFamily="34" charset="0"/>
            </a:endParaRPr>
          </a:p>
          <a:p>
            <a:endParaRPr lang="en-US" sz="1200" b="1" dirty="0">
              <a:solidFill>
                <a:schemeClr val="accent6">
                  <a:lumMod val="50000"/>
                </a:schemeClr>
              </a:solidFill>
              <a:latin typeface="Calibri" pitchFamily="34" charset="0"/>
            </a:endParaRPr>
          </a:p>
          <a:p>
            <a:r>
              <a:rPr lang="en-US" sz="1600" b="1" dirty="0">
                <a:solidFill>
                  <a:schemeClr val="accent6">
                    <a:lumMod val="75000"/>
                  </a:schemeClr>
                </a:solidFill>
                <a:latin typeface="Calibri" pitchFamily="34" charset="0"/>
              </a:rPr>
              <a:t>Secondary spermatocyte </a:t>
            </a:r>
            <a:r>
              <a:rPr lang="en-US" sz="1600" b="1" dirty="0">
                <a:solidFill>
                  <a:schemeClr val="accent6">
                    <a:lumMod val="50000"/>
                  </a:schemeClr>
                </a:solidFill>
                <a:latin typeface="Calibri" pitchFamily="34" charset="0"/>
              </a:rPr>
              <a:t>(haploid, 2N) -  a cell that has completed the first meiotic division, i.e. is in meiosis II</a:t>
            </a:r>
          </a:p>
          <a:p>
            <a:endParaRPr lang="en-US" sz="1600" b="1" dirty="0">
              <a:solidFill>
                <a:schemeClr val="accent6">
                  <a:lumMod val="50000"/>
                </a:schemeClr>
              </a:solidFill>
              <a:latin typeface="Calibri" pitchFamily="34" charset="0"/>
            </a:endParaRPr>
          </a:p>
          <a:p>
            <a:r>
              <a:rPr lang="en-US" sz="1600" b="1" dirty="0">
                <a:solidFill>
                  <a:schemeClr val="accent6">
                    <a:lumMod val="75000"/>
                  </a:schemeClr>
                </a:solidFill>
                <a:latin typeface="Calibri" pitchFamily="34" charset="0"/>
              </a:rPr>
              <a:t>Spermatid</a:t>
            </a:r>
            <a:r>
              <a:rPr lang="en-US" sz="1600" b="1" dirty="0">
                <a:solidFill>
                  <a:schemeClr val="accent6">
                    <a:lumMod val="50000"/>
                  </a:schemeClr>
                </a:solidFill>
                <a:latin typeface="Calibri" pitchFamily="34" charset="0"/>
              </a:rPr>
              <a:t> (haploid, N) – a cell that has completed meiosis but has not transformed into a mature spermatozoon</a:t>
            </a:r>
          </a:p>
          <a:p>
            <a:endParaRPr lang="en-US" sz="1600" b="1" dirty="0">
              <a:solidFill>
                <a:schemeClr val="accent6">
                  <a:lumMod val="75000"/>
                </a:schemeClr>
              </a:solidFill>
              <a:latin typeface="Calibri" pitchFamily="34" charset="0"/>
            </a:endParaRPr>
          </a:p>
          <a:p>
            <a:r>
              <a:rPr lang="en-US" sz="1600" b="1" dirty="0">
                <a:solidFill>
                  <a:schemeClr val="accent6">
                    <a:lumMod val="75000"/>
                  </a:schemeClr>
                </a:solidFill>
                <a:latin typeface="Calibri" pitchFamily="34" charset="0"/>
              </a:rPr>
              <a:t>Spermatozoon </a:t>
            </a:r>
            <a:r>
              <a:rPr lang="en-US" sz="1600" b="1" dirty="0">
                <a:solidFill>
                  <a:schemeClr val="accent6">
                    <a:lumMod val="50000"/>
                  </a:schemeClr>
                </a:solidFill>
                <a:latin typeface="Calibri" pitchFamily="34" charset="0"/>
              </a:rPr>
              <a:t>(haploid, N) - genetically identical to a spermatid, but has undergone physical transformations including a streamlined appearance, production of a flagellum, an acrosome</a:t>
            </a:r>
          </a:p>
        </p:txBody>
      </p:sp>
      <p:pic>
        <p:nvPicPr>
          <p:cNvPr id="6" name="Picture 1" descr="Slide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67822"/>
            <a:ext cx="376237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flipV="1">
            <a:off x="838200" y="3563422"/>
            <a:ext cx="1143000" cy="152400"/>
          </a:xfrm>
          <a:prstGeom prst="straightConnector1">
            <a:avLst/>
          </a:prstGeom>
          <a:ln w="38100">
            <a:solidFill>
              <a:srgbClr val="29123A"/>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914400" y="4401622"/>
            <a:ext cx="762000" cy="76200"/>
          </a:xfrm>
          <a:prstGeom prst="straightConnector1">
            <a:avLst/>
          </a:prstGeom>
          <a:ln w="38100">
            <a:solidFill>
              <a:srgbClr val="29123A"/>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44948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quiz</a:t>
            </a:r>
          </a:p>
        </p:txBody>
      </p:sp>
      <p:sp>
        <p:nvSpPr>
          <p:cNvPr id="6" name="Rectangle 5"/>
          <p:cNvSpPr/>
          <p:nvPr/>
        </p:nvSpPr>
        <p:spPr>
          <a:xfrm>
            <a:off x="152400" y="1905000"/>
            <a:ext cx="1938357"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Leydig</a:t>
            </a: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 cell</a:t>
            </a:r>
          </a:p>
        </p:txBody>
      </p:sp>
      <p:sp>
        <p:nvSpPr>
          <p:cNvPr id="10" name="TextBox 9"/>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This was taken from the testis.  Identify the predominant cell. (advance slide for answers)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1447800"/>
            <a:ext cx="6175686" cy="4724400"/>
          </a:xfrm>
          <a:prstGeom prst="rect">
            <a:avLst/>
          </a:prstGeom>
        </p:spPr>
      </p:pic>
    </p:spTree>
    <p:extLst>
      <p:ext uri="{BB962C8B-B14F-4D97-AF65-F5344CB8AC3E}">
        <p14:creationId xmlns:p14="http://schemas.microsoft.com/office/powerpoint/2010/main" val="292165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343" y="1303862"/>
            <a:ext cx="7239000" cy="5238750"/>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quiz</a:t>
            </a:r>
          </a:p>
        </p:txBody>
      </p:sp>
      <p:sp>
        <p:nvSpPr>
          <p:cNvPr id="7" name="Rectangle 6"/>
          <p:cNvSpPr/>
          <p:nvPr/>
        </p:nvSpPr>
        <p:spPr>
          <a:xfrm>
            <a:off x="533400" y="1383223"/>
            <a:ext cx="3314700"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spermatids</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cells indicated by the arrows. (advance slide for answers)</a:t>
            </a:r>
          </a:p>
        </p:txBody>
      </p:sp>
      <p:cxnSp>
        <p:nvCxnSpPr>
          <p:cNvPr id="5" name="Straight Arrow Connector 4"/>
          <p:cNvCxnSpPr/>
          <p:nvPr/>
        </p:nvCxnSpPr>
        <p:spPr>
          <a:xfrm>
            <a:off x="5352826" y="2660725"/>
            <a:ext cx="685800" cy="381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429000" y="3923237"/>
            <a:ext cx="685800" cy="381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4720815" y="4630719"/>
            <a:ext cx="718073" cy="1905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831080" y="2729754"/>
            <a:ext cx="685800" cy="381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775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284978"/>
            <a:ext cx="6381750" cy="5572125"/>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quiz</a:t>
            </a:r>
          </a:p>
        </p:txBody>
      </p:sp>
      <p:sp>
        <p:nvSpPr>
          <p:cNvPr id="7" name="Rectangle 6"/>
          <p:cNvSpPr/>
          <p:nvPr/>
        </p:nvSpPr>
        <p:spPr>
          <a:xfrm>
            <a:off x="429634" y="1392156"/>
            <a:ext cx="3314700"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Sertoli</a:t>
            </a: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 cells</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cells indicated by the arrows. (advance slide for answers)</a:t>
            </a:r>
          </a:p>
        </p:txBody>
      </p:sp>
      <p:cxnSp>
        <p:nvCxnSpPr>
          <p:cNvPr id="9" name="Straight Arrow Connector 8"/>
          <p:cNvCxnSpPr/>
          <p:nvPr/>
        </p:nvCxnSpPr>
        <p:spPr>
          <a:xfrm>
            <a:off x="4898650" y="1899098"/>
            <a:ext cx="225015" cy="51816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006327" y="2096320"/>
            <a:ext cx="450029" cy="51816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392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343" y="1303862"/>
            <a:ext cx="7239000" cy="5238750"/>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quiz</a:t>
            </a:r>
          </a:p>
        </p:txBody>
      </p:sp>
      <p:sp>
        <p:nvSpPr>
          <p:cNvPr id="7" name="Rectangle 6"/>
          <p:cNvSpPr/>
          <p:nvPr/>
        </p:nvSpPr>
        <p:spPr>
          <a:xfrm>
            <a:off x="533400" y="1383223"/>
            <a:ext cx="3314700"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spermatogonia</a:t>
            </a:r>
            <a:endPar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endParaRP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cells indicated by the arrows. (advance slide for answers)</a:t>
            </a:r>
          </a:p>
        </p:txBody>
      </p:sp>
      <p:cxnSp>
        <p:nvCxnSpPr>
          <p:cNvPr id="5" name="Straight Arrow Connector 4"/>
          <p:cNvCxnSpPr/>
          <p:nvPr/>
        </p:nvCxnSpPr>
        <p:spPr>
          <a:xfrm>
            <a:off x="2895600" y="2590800"/>
            <a:ext cx="685800" cy="381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048000" y="2379188"/>
            <a:ext cx="685800" cy="381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600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843" y="1295400"/>
            <a:ext cx="8382000" cy="5394841"/>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quiz</a:t>
            </a:r>
          </a:p>
        </p:txBody>
      </p:sp>
      <p:sp>
        <p:nvSpPr>
          <p:cNvPr id="7" name="Rectangle 6"/>
          <p:cNvSpPr/>
          <p:nvPr/>
        </p:nvSpPr>
        <p:spPr>
          <a:xfrm>
            <a:off x="-24653" y="1392156"/>
            <a:ext cx="3314700"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Leydig</a:t>
            </a: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 cells</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cells in the outlined region. (advance slide for answers)</a:t>
            </a:r>
          </a:p>
        </p:txBody>
      </p:sp>
      <p:sp>
        <p:nvSpPr>
          <p:cNvPr id="4" name="Freeform 3"/>
          <p:cNvSpPr/>
          <p:nvPr/>
        </p:nvSpPr>
        <p:spPr>
          <a:xfrm>
            <a:off x="3366475" y="2194560"/>
            <a:ext cx="5357977" cy="3465913"/>
          </a:xfrm>
          <a:custGeom>
            <a:avLst/>
            <a:gdLst>
              <a:gd name="connsiteX0" fmla="*/ 3658269 w 5357977"/>
              <a:gd name="connsiteY0" fmla="*/ 2549562 h 3465913"/>
              <a:gd name="connsiteX1" fmla="*/ 3712057 w 5357977"/>
              <a:gd name="connsiteY1" fmla="*/ 2538805 h 3465913"/>
              <a:gd name="connsiteX2" fmla="*/ 3744330 w 5357977"/>
              <a:gd name="connsiteY2" fmla="*/ 2528047 h 3465913"/>
              <a:gd name="connsiteX3" fmla="*/ 3787360 w 5357977"/>
              <a:gd name="connsiteY3" fmla="*/ 2517289 h 3465913"/>
              <a:gd name="connsiteX4" fmla="*/ 3808876 w 5357977"/>
              <a:gd name="connsiteY4" fmla="*/ 2495774 h 3465913"/>
              <a:gd name="connsiteX5" fmla="*/ 3851906 w 5357977"/>
              <a:gd name="connsiteY5" fmla="*/ 2485016 h 3465913"/>
              <a:gd name="connsiteX6" fmla="*/ 3884179 w 5357977"/>
              <a:gd name="connsiteY6" fmla="*/ 2474259 h 3465913"/>
              <a:gd name="connsiteX7" fmla="*/ 3991756 w 5357977"/>
              <a:gd name="connsiteY7" fmla="*/ 2420471 h 3465913"/>
              <a:gd name="connsiteX8" fmla="*/ 4024029 w 5357977"/>
              <a:gd name="connsiteY8" fmla="*/ 2398955 h 3465913"/>
              <a:gd name="connsiteX9" fmla="*/ 4077817 w 5357977"/>
              <a:gd name="connsiteY9" fmla="*/ 2388198 h 3465913"/>
              <a:gd name="connsiteX10" fmla="*/ 4174636 w 5357977"/>
              <a:gd name="connsiteY10" fmla="*/ 2334409 h 3465913"/>
              <a:gd name="connsiteX11" fmla="*/ 4228424 w 5357977"/>
              <a:gd name="connsiteY11" fmla="*/ 2259106 h 3465913"/>
              <a:gd name="connsiteX12" fmla="*/ 4260697 w 5357977"/>
              <a:gd name="connsiteY12" fmla="*/ 2226833 h 3465913"/>
              <a:gd name="connsiteX13" fmla="*/ 4303727 w 5357977"/>
              <a:gd name="connsiteY13" fmla="*/ 2162287 h 3465913"/>
              <a:gd name="connsiteX14" fmla="*/ 4314485 w 5357977"/>
              <a:gd name="connsiteY14" fmla="*/ 2119256 h 3465913"/>
              <a:gd name="connsiteX15" fmla="*/ 4325243 w 5357977"/>
              <a:gd name="connsiteY15" fmla="*/ 2086984 h 3465913"/>
              <a:gd name="connsiteX16" fmla="*/ 4368273 w 5357977"/>
              <a:gd name="connsiteY16" fmla="*/ 1968649 h 3465913"/>
              <a:gd name="connsiteX17" fmla="*/ 4379031 w 5357977"/>
              <a:gd name="connsiteY17" fmla="*/ 1914861 h 3465913"/>
              <a:gd name="connsiteX18" fmla="*/ 4368273 w 5357977"/>
              <a:gd name="connsiteY18" fmla="*/ 1710466 h 3465913"/>
              <a:gd name="connsiteX19" fmla="*/ 4379031 w 5357977"/>
              <a:gd name="connsiteY19" fmla="*/ 1667435 h 3465913"/>
              <a:gd name="connsiteX20" fmla="*/ 4411304 w 5357977"/>
              <a:gd name="connsiteY20" fmla="*/ 1635162 h 3465913"/>
              <a:gd name="connsiteX21" fmla="*/ 4475850 w 5357977"/>
              <a:gd name="connsiteY21" fmla="*/ 1581374 h 3465913"/>
              <a:gd name="connsiteX22" fmla="*/ 4561911 w 5357977"/>
              <a:gd name="connsiteY22" fmla="*/ 1484555 h 3465913"/>
              <a:gd name="connsiteX23" fmla="*/ 4658730 w 5357977"/>
              <a:gd name="connsiteY23" fmla="*/ 1420009 h 3465913"/>
              <a:gd name="connsiteX24" fmla="*/ 4691003 w 5357977"/>
              <a:gd name="connsiteY24" fmla="*/ 1398494 h 3465913"/>
              <a:gd name="connsiteX25" fmla="*/ 4766306 w 5357977"/>
              <a:gd name="connsiteY25" fmla="*/ 1355464 h 3465913"/>
              <a:gd name="connsiteX26" fmla="*/ 4852367 w 5357977"/>
              <a:gd name="connsiteY26" fmla="*/ 1290918 h 3465913"/>
              <a:gd name="connsiteX27" fmla="*/ 4884640 w 5357977"/>
              <a:gd name="connsiteY27" fmla="*/ 1280160 h 3465913"/>
              <a:gd name="connsiteX28" fmla="*/ 4959944 w 5357977"/>
              <a:gd name="connsiteY28" fmla="*/ 1226372 h 3465913"/>
              <a:gd name="connsiteX29" fmla="*/ 4992217 w 5357977"/>
              <a:gd name="connsiteY29" fmla="*/ 1194099 h 3465913"/>
              <a:gd name="connsiteX30" fmla="*/ 5024490 w 5357977"/>
              <a:gd name="connsiteY30" fmla="*/ 1172584 h 3465913"/>
              <a:gd name="connsiteX31" fmla="*/ 5078278 w 5357977"/>
              <a:gd name="connsiteY31" fmla="*/ 1118795 h 3465913"/>
              <a:gd name="connsiteX32" fmla="*/ 5110551 w 5357977"/>
              <a:gd name="connsiteY32" fmla="*/ 1086522 h 3465913"/>
              <a:gd name="connsiteX33" fmla="*/ 5142824 w 5357977"/>
              <a:gd name="connsiteY33" fmla="*/ 1054249 h 3465913"/>
              <a:gd name="connsiteX34" fmla="*/ 5175097 w 5357977"/>
              <a:gd name="connsiteY34" fmla="*/ 1032734 h 3465913"/>
              <a:gd name="connsiteX35" fmla="*/ 5207370 w 5357977"/>
              <a:gd name="connsiteY35" fmla="*/ 989704 h 3465913"/>
              <a:gd name="connsiteX36" fmla="*/ 5228885 w 5357977"/>
              <a:gd name="connsiteY36" fmla="*/ 968188 h 3465913"/>
              <a:gd name="connsiteX37" fmla="*/ 5261158 w 5357977"/>
              <a:gd name="connsiteY37" fmla="*/ 925158 h 3465913"/>
              <a:gd name="connsiteX38" fmla="*/ 5282673 w 5357977"/>
              <a:gd name="connsiteY38" fmla="*/ 903642 h 3465913"/>
              <a:gd name="connsiteX39" fmla="*/ 5325704 w 5357977"/>
              <a:gd name="connsiteY39" fmla="*/ 839096 h 3465913"/>
              <a:gd name="connsiteX40" fmla="*/ 5357977 w 5357977"/>
              <a:gd name="connsiteY40" fmla="*/ 731520 h 3465913"/>
              <a:gd name="connsiteX41" fmla="*/ 5347219 w 5357977"/>
              <a:gd name="connsiteY41" fmla="*/ 580913 h 3465913"/>
              <a:gd name="connsiteX42" fmla="*/ 5314946 w 5357977"/>
              <a:gd name="connsiteY42" fmla="*/ 484094 h 3465913"/>
              <a:gd name="connsiteX43" fmla="*/ 5282673 w 5357977"/>
              <a:gd name="connsiteY43" fmla="*/ 387275 h 3465913"/>
              <a:gd name="connsiteX44" fmla="*/ 5271916 w 5357977"/>
              <a:gd name="connsiteY44" fmla="*/ 355002 h 3465913"/>
              <a:gd name="connsiteX45" fmla="*/ 5250400 w 5357977"/>
              <a:gd name="connsiteY45" fmla="*/ 322729 h 3465913"/>
              <a:gd name="connsiteX46" fmla="*/ 5185854 w 5357977"/>
              <a:gd name="connsiteY46" fmla="*/ 215153 h 3465913"/>
              <a:gd name="connsiteX47" fmla="*/ 5164339 w 5357977"/>
              <a:gd name="connsiteY47" fmla="*/ 172122 h 3465913"/>
              <a:gd name="connsiteX48" fmla="*/ 5110551 w 5357977"/>
              <a:gd name="connsiteY48" fmla="*/ 107576 h 3465913"/>
              <a:gd name="connsiteX49" fmla="*/ 5067520 w 5357977"/>
              <a:gd name="connsiteY49" fmla="*/ 86061 h 3465913"/>
              <a:gd name="connsiteX50" fmla="*/ 5035247 w 5357977"/>
              <a:gd name="connsiteY50" fmla="*/ 64546 h 3465913"/>
              <a:gd name="connsiteX51" fmla="*/ 4992217 w 5357977"/>
              <a:gd name="connsiteY51" fmla="*/ 32273 h 3465913"/>
              <a:gd name="connsiteX52" fmla="*/ 4970701 w 5357977"/>
              <a:gd name="connsiteY52" fmla="*/ 10758 h 3465913"/>
              <a:gd name="connsiteX53" fmla="*/ 4938429 w 5357977"/>
              <a:gd name="connsiteY53" fmla="*/ 0 h 3465913"/>
              <a:gd name="connsiteX54" fmla="*/ 4443577 w 5357977"/>
              <a:gd name="connsiteY54" fmla="*/ 10758 h 3465913"/>
              <a:gd name="connsiteX55" fmla="*/ 4303727 w 5357977"/>
              <a:gd name="connsiteY55" fmla="*/ 21515 h 3465913"/>
              <a:gd name="connsiteX56" fmla="*/ 4271454 w 5357977"/>
              <a:gd name="connsiteY56" fmla="*/ 32273 h 3465913"/>
              <a:gd name="connsiteX57" fmla="*/ 4131605 w 5357977"/>
              <a:gd name="connsiteY57" fmla="*/ 43031 h 3465913"/>
              <a:gd name="connsiteX58" fmla="*/ 3959483 w 5357977"/>
              <a:gd name="connsiteY58" fmla="*/ 64546 h 3465913"/>
              <a:gd name="connsiteX59" fmla="*/ 3873421 w 5357977"/>
              <a:gd name="connsiteY59" fmla="*/ 86061 h 3465913"/>
              <a:gd name="connsiteX60" fmla="*/ 3841149 w 5357977"/>
              <a:gd name="connsiteY60" fmla="*/ 96819 h 3465913"/>
              <a:gd name="connsiteX61" fmla="*/ 3604480 w 5357977"/>
              <a:gd name="connsiteY61" fmla="*/ 118334 h 3465913"/>
              <a:gd name="connsiteX62" fmla="*/ 3550692 w 5357977"/>
              <a:gd name="connsiteY62" fmla="*/ 129092 h 3465913"/>
              <a:gd name="connsiteX63" fmla="*/ 3453873 w 5357977"/>
              <a:gd name="connsiteY63" fmla="*/ 150607 h 3465913"/>
              <a:gd name="connsiteX64" fmla="*/ 3260236 w 5357977"/>
              <a:gd name="connsiteY64" fmla="*/ 182880 h 3465913"/>
              <a:gd name="connsiteX65" fmla="*/ 3174174 w 5357977"/>
              <a:gd name="connsiteY65" fmla="*/ 236668 h 3465913"/>
              <a:gd name="connsiteX66" fmla="*/ 3109629 w 5357977"/>
              <a:gd name="connsiteY66" fmla="*/ 258184 h 3465913"/>
              <a:gd name="connsiteX67" fmla="*/ 3077356 w 5357977"/>
              <a:gd name="connsiteY67" fmla="*/ 268941 h 3465913"/>
              <a:gd name="connsiteX68" fmla="*/ 3045083 w 5357977"/>
              <a:gd name="connsiteY68" fmla="*/ 290456 h 3465913"/>
              <a:gd name="connsiteX69" fmla="*/ 3023567 w 5357977"/>
              <a:gd name="connsiteY69" fmla="*/ 311972 h 3465913"/>
              <a:gd name="connsiteX70" fmla="*/ 2991294 w 5357977"/>
              <a:gd name="connsiteY70" fmla="*/ 322729 h 3465913"/>
              <a:gd name="connsiteX71" fmla="*/ 2937506 w 5357977"/>
              <a:gd name="connsiteY71" fmla="*/ 376518 h 3465913"/>
              <a:gd name="connsiteX72" fmla="*/ 2894476 w 5357977"/>
              <a:gd name="connsiteY72" fmla="*/ 398033 h 3465913"/>
              <a:gd name="connsiteX73" fmla="*/ 2862203 w 5357977"/>
              <a:gd name="connsiteY73" fmla="*/ 408791 h 3465913"/>
              <a:gd name="connsiteX74" fmla="*/ 2829930 w 5357977"/>
              <a:gd name="connsiteY74" fmla="*/ 430306 h 3465913"/>
              <a:gd name="connsiteX75" fmla="*/ 2786899 w 5357977"/>
              <a:gd name="connsiteY75" fmla="*/ 451821 h 3465913"/>
              <a:gd name="connsiteX76" fmla="*/ 2722353 w 5357977"/>
              <a:gd name="connsiteY76" fmla="*/ 473336 h 3465913"/>
              <a:gd name="connsiteX77" fmla="*/ 2700838 w 5357977"/>
              <a:gd name="connsiteY77" fmla="*/ 494852 h 3465913"/>
              <a:gd name="connsiteX78" fmla="*/ 2636292 w 5357977"/>
              <a:gd name="connsiteY78" fmla="*/ 537882 h 3465913"/>
              <a:gd name="connsiteX79" fmla="*/ 2582504 w 5357977"/>
              <a:gd name="connsiteY79" fmla="*/ 580913 h 3465913"/>
              <a:gd name="connsiteX80" fmla="*/ 2550231 w 5357977"/>
              <a:gd name="connsiteY80" fmla="*/ 645459 h 3465913"/>
              <a:gd name="connsiteX81" fmla="*/ 2507200 w 5357977"/>
              <a:gd name="connsiteY81" fmla="*/ 699247 h 3465913"/>
              <a:gd name="connsiteX82" fmla="*/ 2496443 w 5357977"/>
              <a:gd name="connsiteY82" fmla="*/ 753035 h 3465913"/>
              <a:gd name="connsiteX83" fmla="*/ 2474927 w 5357977"/>
              <a:gd name="connsiteY83" fmla="*/ 817581 h 3465913"/>
              <a:gd name="connsiteX84" fmla="*/ 2442654 w 5357977"/>
              <a:gd name="connsiteY84" fmla="*/ 935915 h 3465913"/>
              <a:gd name="connsiteX85" fmla="*/ 2421139 w 5357977"/>
              <a:gd name="connsiteY85" fmla="*/ 1000461 h 3465913"/>
              <a:gd name="connsiteX86" fmla="*/ 2399624 w 5357977"/>
              <a:gd name="connsiteY86" fmla="*/ 1032734 h 3465913"/>
              <a:gd name="connsiteX87" fmla="*/ 2335078 w 5357977"/>
              <a:gd name="connsiteY87" fmla="*/ 1108038 h 3465913"/>
              <a:gd name="connsiteX88" fmla="*/ 2259774 w 5357977"/>
              <a:gd name="connsiteY88" fmla="*/ 1140311 h 3465913"/>
              <a:gd name="connsiteX89" fmla="*/ 2130683 w 5357977"/>
              <a:gd name="connsiteY89" fmla="*/ 1194099 h 3465913"/>
              <a:gd name="connsiteX90" fmla="*/ 2023106 w 5357977"/>
              <a:gd name="connsiteY90" fmla="*/ 1237129 h 3465913"/>
              <a:gd name="connsiteX91" fmla="*/ 1990833 w 5357977"/>
              <a:gd name="connsiteY91" fmla="*/ 1247887 h 3465913"/>
              <a:gd name="connsiteX92" fmla="*/ 1958560 w 5357977"/>
              <a:gd name="connsiteY92" fmla="*/ 1258645 h 3465913"/>
              <a:gd name="connsiteX93" fmla="*/ 1894014 w 5357977"/>
              <a:gd name="connsiteY93" fmla="*/ 1290918 h 3465913"/>
              <a:gd name="connsiteX94" fmla="*/ 1861741 w 5357977"/>
              <a:gd name="connsiteY94" fmla="*/ 1312433 h 3465913"/>
              <a:gd name="connsiteX95" fmla="*/ 1818711 w 5357977"/>
              <a:gd name="connsiteY95" fmla="*/ 1333948 h 3465913"/>
              <a:gd name="connsiteX96" fmla="*/ 1743407 w 5357977"/>
              <a:gd name="connsiteY96" fmla="*/ 1387736 h 3465913"/>
              <a:gd name="connsiteX97" fmla="*/ 1678861 w 5357977"/>
              <a:gd name="connsiteY97" fmla="*/ 1473798 h 3465913"/>
              <a:gd name="connsiteX98" fmla="*/ 1657346 w 5357977"/>
              <a:gd name="connsiteY98" fmla="*/ 1506071 h 3465913"/>
              <a:gd name="connsiteX99" fmla="*/ 1625073 w 5357977"/>
              <a:gd name="connsiteY99" fmla="*/ 1527586 h 3465913"/>
              <a:gd name="connsiteX100" fmla="*/ 1571285 w 5357977"/>
              <a:gd name="connsiteY100" fmla="*/ 1592132 h 3465913"/>
              <a:gd name="connsiteX101" fmla="*/ 1539012 w 5357977"/>
              <a:gd name="connsiteY101" fmla="*/ 1602889 h 3465913"/>
              <a:gd name="connsiteX102" fmla="*/ 1528254 w 5357977"/>
              <a:gd name="connsiteY102" fmla="*/ 1635162 h 3465913"/>
              <a:gd name="connsiteX103" fmla="*/ 1495981 w 5357977"/>
              <a:gd name="connsiteY103" fmla="*/ 1645920 h 3465913"/>
              <a:gd name="connsiteX104" fmla="*/ 1452951 w 5357977"/>
              <a:gd name="connsiteY104" fmla="*/ 1667435 h 3465913"/>
              <a:gd name="connsiteX105" fmla="*/ 1431436 w 5357977"/>
              <a:gd name="connsiteY105" fmla="*/ 1688951 h 3465913"/>
              <a:gd name="connsiteX106" fmla="*/ 1356132 w 5357977"/>
              <a:gd name="connsiteY106" fmla="*/ 1710466 h 3465913"/>
              <a:gd name="connsiteX107" fmla="*/ 1323859 w 5357977"/>
              <a:gd name="connsiteY107" fmla="*/ 1731981 h 3465913"/>
              <a:gd name="connsiteX108" fmla="*/ 1227040 w 5357977"/>
              <a:gd name="connsiteY108" fmla="*/ 1753496 h 3465913"/>
              <a:gd name="connsiteX109" fmla="*/ 1162494 w 5357977"/>
              <a:gd name="connsiteY109" fmla="*/ 1775012 h 3465913"/>
              <a:gd name="connsiteX110" fmla="*/ 1130221 w 5357977"/>
              <a:gd name="connsiteY110" fmla="*/ 1785769 h 3465913"/>
              <a:gd name="connsiteX111" fmla="*/ 1076433 w 5357977"/>
              <a:gd name="connsiteY111" fmla="*/ 1807285 h 3465913"/>
              <a:gd name="connsiteX112" fmla="*/ 1001130 w 5357977"/>
              <a:gd name="connsiteY112" fmla="*/ 1828800 h 3465913"/>
              <a:gd name="connsiteX113" fmla="*/ 968857 w 5357977"/>
              <a:gd name="connsiteY113" fmla="*/ 1850315 h 3465913"/>
              <a:gd name="connsiteX114" fmla="*/ 904311 w 5357977"/>
              <a:gd name="connsiteY114" fmla="*/ 1882588 h 3465913"/>
              <a:gd name="connsiteX115" fmla="*/ 882796 w 5357977"/>
              <a:gd name="connsiteY115" fmla="*/ 1904104 h 3465913"/>
              <a:gd name="connsiteX116" fmla="*/ 818250 w 5357977"/>
              <a:gd name="connsiteY116" fmla="*/ 1936376 h 3465913"/>
              <a:gd name="connsiteX117" fmla="*/ 796734 w 5357977"/>
              <a:gd name="connsiteY117" fmla="*/ 1957892 h 3465913"/>
              <a:gd name="connsiteX118" fmla="*/ 721431 w 5357977"/>
              <a:gd name="connsiteY118" fmla="*/ 2011680 h 3465913"/>
              <a:gd name="connsiteX119" fmla="*/ 646127 w 5357977"/>
              <a:gd name="connsiteY119" fmla="*/ 2065468 h 3465913"/>
              <a:gd name="connsiteX120" fmla="*/ 603097 w 5357977"/>
              <a:gd name="connsiteY120" fmla="*/ 2086984 h 3465913"/>
              <a:gd name="connsiteX121" fmla="*/ 517036 w 5357977"/>
              <a:gd name="connsiteY121" fmla="*/ 2151529 h 3465913"/>
              <a:gd name="connsiteX122" fmla="*/ 452490 w 5357977"/>
              <a:gd name="connsiteY122" fmla="*/ 2183802 h 3465913"/>
              <a:gd name="connsiteX123" fmla="*/ 430974 w 5357977"/>
              <a:gd name="connsiteY123" fmla="*/ 2205318 h 3465913"/>
              <a:gd name="connsiteX124" fmla="*/ 344913 w 5357977"/>
              <a:gd name="connsiteY124" fmla="*/ 2248348 h 3465913"/>
              <a:gd name="connsiteX125" fmla="*/ 312640 w 5357977"/>
              <a:gd name="connsiteY125" fmla="*/ 2280621 h 3465913"/>
              <a:gd name="connsiteX126" fmla="*/ 205064 w 5357977"/>
              <a:gd name="connsiteY126" fmla="*/ 2334409 h 3465913"/>
              <a:gd name="connsiteX127" fmla="*/ 172791 w 5357977"/>
              <a:gd name="connsiteY127" fmla="*/ 2366682 h 3465913"/>
              <a:gd name="connsiteX128" fmla="*/ 108245 w 5357977"/>
              <a:gd name="connsiteY128" fmla="*/ 2409713 h 3465913"/>
              <a:gd name="connsiteX129" fmla="*/ 75972 w 5357977"/>
              <a:gd name="connsiteY129" fmla="*/ 2431228 h 3465913"/>
              <a:gd name="connsiteX130" fmla="*/ 32941 w 5357977"/>
              <a:gd name="connsiteY130" fmla="*/ 2485016 h 3465913"/>
              <a:gd name="connsiteX131" fmla="*/ 22184 w 5357977"/>
              <a:gd name="connsiteY131" fmla="*/ 2517289 h 3465913"/>
              <a:gd name="connsiteX132" fmla="*/ 669 w 5357977"/>
              <a:gd name="connsiteY132" fmla="*/ 2538805 h 3465913"/>
              <a:gd name="connsiteX133" fmla="*/ 11426 w 5357977"/>
              <a:gd name="connsiteY133" fmla="*/ 2689412 h 3465913"/>
              <a:gd name="connsiteX134" fmla="*/ 22184 w 5357977"/>
              <a:gd name="connsiteY134" fmla="*/ 2743200 h 3465913"/>
              <a:gd name="connsiteX135" fmla="*/ 65214 w 5357977"/>
              <a:gd name="connsiteY135" fmla="*/ 2807746 h 3465913"/>
              <a:gd name="connsiteX136" fmla="*/ 97487 w 5357977"/>
              <a:gd name="connsiteY136" fmla="*/ 2861534 h 3465913"/>
              <a:gd name="connsiteX137" fmla="*/ 108245 w 5357977"/>
              <a:gd name="connsiteY137" fmla="*/ 2893807 h 3465913"/>
              <a:gd name="connsiteX138" fmla="*/ 194306 w 5357977"/>
              <a:gd name="connsiteY138" fmla="*/ 2969111 h 3465913"/>
              <a:gd name="connsiteX139" fmla="*/ 269610 w 5357977"/>
              <a:gd name="connsiteY139" fmla="*/ 3033656 h 3465913"/>
              <a:gd name="connsiteX140" fmla="*/ 291125 w 5357977"/>
              <a:gd name="connsiteY140" fmla="*/ 3065929 h 3465913"/>
              <a:gd name="connsiteX141" fmla="*/ 366429 w 5357977"/>
              <a:gd name="connsiteY141" fmla="*/ 3108960 h 3465913"/>
              <a:gd name="connsiteX142" fmla="*/ 484763 w 5357977"/>
              <a:gd name="connsiteY142" fmla="*/ 3184264 h 3465913"/>
              <a:gd name="connsiteX143" fmla="*/ 527793 w 5357977"/>
              <a:gd name="connsiteY143" fmla="*/ 3195021 h 3465913"/>
              <a:gd name="connsiteX144" fmla="*/ 624612 w 5357977"/>
              <a:gd name="connsiteY144" fmla="*/ 3216536 h 3465913"/>
              <a:gd name="connsiteX145" fmla="*/ 656885 w 5357977"/>
              <a:gd name="connsiteY145" fmla="*/ 3238052 h 3465913"/>
              <a:gd name="connsiteX146" fmla="*/ 775219 w 5357977"/>
              <a:gd name="connsiteY146" fmla="*/ 3259567 h 3465913"/>
              <a:gd name="connsiteX147" fmla="*/ 807492 w 5357977"/>
              <a:gd name="connsiteY147" fmla="*/ 3270325 h 3465913"/>
              <a:gd name="connsiteX148" fmla="*/ 872038 w 5357977"/>
              <a:gd name="connsiteY148" fmla="*/ 3281082 h 3465913"/>
              <a:gd name="connsiteX149" fmla="*/ 958099 w 5357977"/>
              <a:gd name="connsiteY149" fmla="*/ 3302598 h 3465913"/>
              <a:gd name="connsiteX150" fmla="*/ 1011887 w 5357977"/>
              <a:gd name="connsiteY150" fmla="*/ 3313355 h 3465913"/>
              <a:gd name="connsiteX151" fmla="*/ 1044160 w 5357977"/>
              <a:gd name="connsiteY151" fmla="*/ 3324113 h 3465913"/>
              <a:gd name="connsiteX152" fmla="*/ 1097949 w 5357977"/>
              <a:gd name="connsiteY152" fmla="*/ 3334871 h 3465913"/>
              <a:gd name="connsiteX153" fmla="*/ 1130221 w 5357977"/>
              <a:gd name="connsiteY153" fmla="*/ 3345628 h 3465913"/>
              <a:gd name="connsiteX154" fmla="*/ 1173252 w 5357977"/>
              <a:gd name="connsiteY154" fmla="*/ 3356386 h 3465913"/>
              <a:gd name="connsiteX155" fmla="*/ 1227040 w 5357977"/>
              <a:gd name="connsiteY155" fmla="*/ 3377901 h 3465913"/>
              <a:gd name="connsiteX156" fmla="*/ 1259313 w 5357977"/>
              <a:gd name="connsiteY156" fmla="*/ 3388659 h 3465913"/>
              <a:gd name="connsiteX157" fmla="*/ 1313101 w 5357977"/>
              <a:gd name="connsiteY157" fmla="*/ 3410174 h 3465913"/>
              <a:gd name="connsiteX158" fmla="*/ 1366890 w 5357977"/>
              <a:gd name="connsiteY158" fmla="*/ 3420932 h 3465913"/>
              <a:gd name="connsiteX159" fmla="*/ 1399163 w 5357977"/>
              <a:gd name="connsiteY159" fmla="*/ 3431689 h 3465913"/>
              <a:gd name="connsiteX160" fmla="*/ 1452951 w 5357977"/>
              <a:gd name="connsiteY160" fmla="*/ 3442447 h 3465913"/>
              <a:gd name="connsiteX161" fmla="*/ 1625073 w 5357977"/>
              <a:gd name="connsiteY161" fmla="*/ 3463962 h 3465913"/>
              <a:gd name="connsiteX162" fmla="*/ 2012349 w 5357977"/>
              <a:gd name="connsiteY162" fmla="*/ 3442447 h 3465913"/>
              <a:gd name="connsiteX163" fmla="*/ 2044621 w 5357977"/>
              <a:gd name="connsiteY163" fmla="*/ 3431689 h 3465913"/>
              <a:gd name="connsiteX164" fmla="*/ 2130683 w 5357977"/>
              <a:gd name="connsiteY164" fmla="*/ 3410174 h 3465913"/>
              <a:gd name="connsiteX165" fmla="*/ 2238259 w 5357977"/>
              <a:gd name="connsiteY165" fmla="*/ 3367144 h 3465913"/>
              <a:gd name="connsiteX166" fmla="*/ 2281290 w 5357977"/>
              <a:gd name="connsiteY166" fmla="*/ 3356386 h 3465913"/>
              <a:gd name="connsiteX167" fmla="*/ 2324320 w 5357977"/>
              <a:gd name="connsiteY167" fmla="*/ 3334871 h 3465913"/>
              <a:gd name="connsiteX168" fmla="*/ 2367351 w 5357977"/>
              <a:gd name="connsiteY168" fmla="*/ 3324113 h 3465913"/>
              <a:gd name="connsiteX169" fmla="*/ 2431897 w 5357977"/>
              <a:gd name="connsiteY169" fmla="*/ 3302598 h 3465913"/>
              <a:gd name="connsiteX170" fmla="*/ 2464170 w 5357977"/>
              <a:gd name="connsiteY170" fmla="*/ 3291840 h 3465913"/>
              <a:gd name="connsiteX171" fmla="*/ 2507200 w 5357977"/>
              <a:gd name="connsiteY171" fmla="*/ 3270325 h 3465913"/>
              <a:gd name="connsiteX172" fmla="*/ 2539473 w 5357977"/>
              <a:gd name="connsiteY172" fmla="*/ 3259567 h 3465913"/>
              <a:gd name="connsiteX173" fmla="*/ 2571746 w 5357977"/>
              <a:gd name="connsiteY173" fmla="*/ 3238052 h 3465913"/>
              <a:gd name="connsiteX174" fmla="*/ 2604019 w 5357977"/>
              <a:gd name="connsiteY174" fmla="*/ 3227294 h 3465913"/>
              <a:gd name="connsiteX175" fmla="*/ 2679323 w 5357977"/>
              <a:gd name="connsiteY175" fmla="*/ 3205779 h 3465913"/>
              <a:gd name="connsiteX176" fmla="*/ 2722353 w 5357977"/>
              <a:gd name="connsiteY176" fmla="*/ 3184264 h 3465913"/>
              <a:gd name="connsiteX177" fmla="*/ 2786899 w 5357977"/>
              <a:gd name="connsiteY177" fmla="*/ 3173506 h 3465913"/>
              <a:gd name="connsiteX178" fmla="*/ 2851445 w 5357977"/>
              <a:gd name="connsiteY178" fmla="*/ 3151991 h 3465913"/>
              <a:gd name="connsiteX179" fmla="*/ 2883718 w 5357977"/>
              <a:gd name="connsiteY179" fmla="*/ 3130475 h 3465913"/>
              <a:gd name="connsiteX180" fmla="*/ 2969779 w 5357977"/>
              <a:gd name="connsiteY180" fmla="*/ 3098202 h 3465913"/>
              <a:gd name="connsiteX181" fmla="*/ 3055840 w 5357977"/>
              <a:gd name="connsiteY181" fmla="*/ 3076687 h 3465913"/>
              <a:gd name="connsiteX182" fmla="*/ 3098871 w 5357977"/>
              <a:gd name="connsiteY182" fmla="*/ 3055172 h 3465913"/>
              <a:gd name="connsiteX183" fmla="*/ 3152659 w 5357977"/>
              <a:gd name="connsiteY183" fmla="*/ 3044414 h 3465913"/>
              <a:gd name="connsiteX184" fmla="*/ 3195690 w 5357977"/>
              <a:gd name="connsiteY184" fmla="*/ 3033656 h 3465913"/>
              <a:gd name="connsiteX185" fmla="*/ 3260236 w 5357977"/>
              <a:gd name="connsiteY185" fmla="*/ 3012141 h 3465913"/>
              <a:gd name="connsiteX186" fmla="*/ 3292509 w 5357977"/>
              <a:gd name="connsiteY186" fmla="*/ 3001384 h 3465913"/>
              <a:gd name="connsiteX187" fmla="*/ 3324781 w 5357977"/>
              <a:gd name="connsiteY187" fmla="*/ 2990626 h 3465913"/>
              <a:gd name="connsiteX188" fmla="*/ 3421600 w 5357977"/>
              <a:gd name="connsiteY188" fmla="*/ 2936838 h 3465913"/>
              <a:gd name="connsiteX189" fmla="*/ 3464631 w 5357977"/>
              <a:gd name="connsiteY189" fmla="*/ 2926080 h 3465913"/>
              <a:gd name="connsiteX190" fmla="*/ 3496904 w 5357977"/>
              <a:gd name="connsiteY190" fmla="*/ 2893807 h 3465913"/>
              <a:gd name="connsiteX191" fmla="*/ 3615238 w 5357977"/>
              <a:gd name="connsiteY191" fmla="*/ 2840019 h 3465913"/>
              <a:gd name="connsiteX192" fmla="*/ 3679784 w 5357977"/>
              <a:gd name="connsiteY192" fmla="*/ 2743200 h 3465913"/>
              <a:gd name="connsiteX193" fmla="*/ 3701299 w 5357977"/>
              <a:gd name="connsiteY193" fmla="*/ 2710927 h 3465913"/>
              <a:gd name="connsiteX194" fmla="*/ 3712057 w 5357977"/>
              <a:gd name="connsiteY194" fmla="*/ 2667896 h 3465913"/>
              <a:gd name="connsiteX195" fmla="*/ 3733572 w 5357977"/>
              <a:gd name="connsiteY195" fmla="*/ 2603351 h 3465913"/>
              <a:gd name="connsiteX196" fmla="*/ 3733572 w 5357977"/>
              <a:gd name="connsiteY196" fmla="*/ 2549562 h 346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Lst>
            <a:rect l="l" t="t" r="r" b="b"/>
            <a:pathLst>
              <a:path w="5357977" h="3465913">
                <a:moveTo>
                  <a:pt x="3658269" y="2549562"/>
                </a:moveTo>
                <a:cubicBezTo>
                  <a:pt x="3676198" y="2545976"/>
                  <a:pt x="3694319" y="2543240"/>
                  <a:pt x="3712057" y="2538805"/>
                </a:cubicBezTo>
                <a:cubicBezTo>
                  <a:pt x="3723058" y="2536055"/>
                  <a:pt x="3733427" y="2531162"/>
                  <a:pt x="3744330" y="2528047"/>
                </a:cubicBezTo>
                <a:cubicBezTo>
                  <a:pt x="3758546" y="2523985"/>
                  <a:pt x="3773017" y="2520875"/>
                  <a:pt x="3787360" y="2517289"/>
                </a:cubicBezTo>
                <a:cubicBezTo>
                  <a:pt x="3794532" y="2510117"/>
                  <a:pt x="3799804" y="2500310"/>
                  <a:pt x="3808876" y="2495774"/>
                </a:cubicBezTo>
                <a:cubicBezTo>
                  <a:pt x="3822100" y="2489162"/>
                  <a:pt x="3837690" y="2489078"/>
                  <a:pt x="3851906" y="2485016"/>
                </a:cubicBezTo>
                <a:cubicBezTo>
                  <a:pt x="3862809" y="2481901"/>
                  <a:pt x="3873421" y="2477845"/>
                  <a:pt x="3884179" y="2474259"/>
                </a:cubicBezTo>
                <a:cubicBezTo>
                  <a:pt x="3961027" y="2423027"/>
                  <a:pt x="3923639" y="2437499"/>
                  <a:pt x="3991756" y="2420471"/>
                </a:cubicBezTo>
                <a:cubicBezTo>
                  <a:pt x="4002514" y="2413299"/>
                  <a:pt x="4011923" y="2403495"/>
                  <a:pt x="4024029" y="2398955"/>
                </a:cubicBezTo>
                <a:cubicBezTo>
                  <a:pt x="4041149" y="2392535"/>
                  <a:pt x="4060633" y="2394446"/>
                  <a:pt x="4077817" y="2388198"/>
                </a:cubicBezTo>
                <a:cubicBezTo>
                  <a:pt x="4086664" y="2384981"/>
                  <a:pt x="4158502" y="2350543"/>
                  <a:pt x="4174636" y="2334409"/>
                </a:cubicBezTo>
                <a:cubicBezTo>
                  <a:pt x="4213398" y="2295647"/>
                  <a:pt x="4197879" y="2295761"/>
                  <a:pt x="4228424" y="2259106"/>
                </a:cubicBezTo>
                <a:cubicBezTo>
                  <a:pt x="4238163" y="2247419"/>
                  <a:pt x="4249939" y="2237591"/>
                  <a:pt x="4260697" y="2226833"/>
                </a:cubicBezTo>
                <a:cubicBezTo>
                  <a:pt x="4294280" y="2126076"/>
                  <a:pt x="4239265" y="2275095"/>
                  <a:pt x="4303727" y="2162287"/>
                </a:cubicBezTo>
                <a:cubicBezTo>
                  <a:pt x="4311062" y="2149450"/>
                  <a:pt x="4310423" y="2133472"/>
                  <a:pt x="4314485" y="2119256"/>
                </a:cubicBezTo>
                <a:cubicBezTo>
                  <a:pt x="4317600" y="2108353"/>
                  <a:pt x="4321261" y="2097601"/>
                  <a:pt x="4325243" y="2086984"/>
                </a:cubicBezTo>
                <a:cubicBezTo>
                  <a:pt x="4337160" y="2055206"/>
                  <a:pt x="4361816" y="2000934"/>
                  <a:pt x="4368273" y="1968649"/>
                </a:cubicBezTo>
                <a:lnTo>
                  <a:pt x="4379031" y="1914861"/>
                </a:lnTo>
                <a:cubicBezTo>
                  <a:pt x="4375445" y="1846729"/>
                  <a:pt x="4368273" y="1778692"/>
                  <a:pt x="4368273" y="1710466"/>
                </a:cubicBezTo>
                <a:cubicBezTo>
                  <a:pt x="4368273" y="1695681"/>
                  <a:pt x="4371696" y="1680272"/>
                  <a:pt x="4379031" y="1667435"/>
                </a:cubicBezTo>
                <a:cubicBezTo>
                  <a:pt x="4386579" y="1654226"/>
                  <a:pt x="4399933" y="1645269"/>
                  <a:pt x="4411304" y="1635162"/>
                </a:cubicBezTo>
                <a:cubicBezTo>
                  <a:pt x="4432236" y="1616555"/>
                  <a:pt x="4456046" y="1601178"/>
                  <a:pt x="4475850" y="1581374"/>
                </a:cubicBezTo>
                <a:cubicBezTo>
                  <a:pt x="4523820" y="1533404"/>
                  <a:pt x="4494761" y="1529321"/>
                  <a:pt x="4561911" y="1484555"/>
                </a:cubicBezTo>
                <a:lnTo>
                  <a:pt x="4658730" y="1420009"/>
                </a:lnTo>
                <a:cubicBezTo>
                  <a:pt x="4669488" y="1412837"/>
                  <a:pt x="4681861" y="1407636"/>
                  <a:pt x="4691003" y="1398494"/>
                </a:cubicBezTo>
                <a:cubicBezTo>
                  <a:pt x="4733730" y="1355767"/>
                  <a:pt x="4708517" y="1369911"/>
                  <a:pt x="4766306" y="1355464"/>
                </a:cubicBezTo>
                <a:cubicBezTo>
                  <a:pt x="4791793" y="1329976"/>
                  <a:pt x="4815870" y="1303084"/>
                  <a:pt x="4852367" y="1290918"/>
                </a:cubicBezTo>
                <a:lnTo>
                  <a:pt x="4884640" y="1280160"/>
                </a:lnTo>
                <a:cubicBezTo>
                  <a:pt x="4939131" y="1225672"/>
                  <a:pt x="4859961" y="1301360"/>
                  <a:pt x="4959944" y="1226372"/>
                </a:cubicBezTo>
                <a:cubicBezTo>
                  <a:pt x="4972115" y="1217244"/>
                  <a:pt x="4980530" y="1203838"/>
                  <a:pt x="4992217" y="1194099"/>
                </a:cubicBezTo>
                <a:cubicBezTo>
                  <a:pt x="5002149" y="1185822"/>
                  <a:pt x="5014760" y="1181098"/>
                  <a:pt x="5024490" y="1172584"/>
                </a:cubicBezTo>
                <a:cubicBezTo>
                  <a:pt x="5043572" y="1155887"/>
                  <a:pt x="5060349" y="1136725"/>
                  <a:pt x="5078278" y="1118795"/>
                </a:cubicBezTo>
                <a:lnTo>
                  <a:pt x="5110551" y="1086522"/>
                </a:lnTo>
                <a:cubicBezTo>
                  <a:pt x="5121309" y="1075764"/>
                  <a:pt x="5130165" y="1062688"/>
                  <a:pt x="5142824" y="1054249"/>
                </a:cubicBezTo>
                <a:cubicBezTo>
                  <a:pt x="5153582" y="1047077"/>
                  <a:pt x="5165955" y="1041876"/>
                  <a:pt x="5175097" y="1032734"/>
                </a:cubicBezTo>
                <a:cubicBezTo>
                  <a:pt x="5187775" y="1020056"/>
                  <a:pt x="5195892" y="1003478"/>
                  <a:pt x="5207370" y="989704"/>
                </a:cubicBezTo>
                <a:cubicBezTo>
                  <a:pt x="5213863" y="981912"/>
                  <a:pt x="5222392" y="975980"/>
                  <a:pt x="5228885" y="968188"/>
                </a:cubicBezTo>
                <a:cubicBezTo>
                  <a:pt x="5240363" y="954414"/>
                  <a:pt x="5249680" y="938932"/>
                  <a:pt x="5261158" y="925158"/>
                </a:cubicBezTo>
                <a:cubicBezTo>
                  <a:pt x="5267651" y="917366"/>
                  <a:pt x="5276588" y="911756"/>
                  <a:pt x="5282673" y="903642"/>
                </a:cubicBezTo>
                <a:cubicBezTo>
                  <a:pt x="5298188" y="882955"/>
                  <a:pt x="5325704" y="839096"/>
                  <a:pt x="5325704" y="839096"/>
                </a:cubicBezTo>
                <a:cubicBezTo>
                  <a:pt x="5351894" y="760525"/>
                  <a:pt x="5341718" y="796553"/>
                  <a:pt x="5357977" y="731520"/>
                </a:cubicBezTo>
                <a:cubicBezTo>
                  <a:pt x="5354391" y="681318"/>
                  <a:pt x="5354685" y="630686"/>
                  <a:pt x="5347219" y="580913"/>
                </a:cubicBezTo>
                <a:cubicBezTo>
                  <a:pt x="5347218" y="580904"/>
                  <a:pt x="5320326" y="500235"/>
                  <a:pt x="5314946" y="484094"/>
                </a:cubicBezTo>
                <a:lnTo>
                  <a:pt x="5282673" y="387275"/>
                </a:lnTo>
                <a:cubicBezTo>
                  <a:pt x="5279087" y="376517"/>
                  <a:pt x="5278206" y="364437"/>
                  <a:pt x="5271916" y="355002"/>
                </a:cubicBezTo>
                <a:cubicBezTo>
                  <a:pt x="5264744" y="344244"/>
                  <a:pt x="5256591" y="334080"/>
                  <a:pt x="5250400" y="322729"/>
                </a:cubicBezTo>
                <a:cubicBezTo>
                  <a:pt x="5193320" y="218082"/>
                  <a:pt x="5233058" y="262355"/>
                  <a:pt x="5185854" y="215153"/>
                </a:cubicBezTo>
                <a:cubicBezTo>
                  <a:pt x="5178682" y="200809"/>
                  <a:pt x="5172295" y="186046"/>
                  <a:pt x="5164339" y="172122"/>
                </a:cubicBezTo>
                <a:cubicBezTo>
                  <a:pt x="5151324" y="149346"/>
                  <a:pt x="5132034" y="122921"/>
                  <a:pt x="5110551" y="107576"/>
                </a:cubicBezTo>
                <a:cubicBezTo>
                  <a:pt x="5097501" y="98255"/>
                  <a:pt x="5081444" y="94017"/>
                  <a:pt x="5067520" y="86061"/>
                </a:cubicBezTo>
                <a:cubicBezTo>
                  <a:pt x="5056294" y="79646"/>
                  <a:pt x="5045768" y="72061"/>
                  <a:pt x="5035247" y="64546"/>
                </a:cubicBezTo>
                <a:cubicBezTo>
                  <a:pt x="5020657" y="54125"/>
                  <a:pt x="5005991" y="43751"/>
                  <a:pt x="4992217" y="32273"/>
                </a:cubicBezTo>
                <a:cubicBezTo>
                  <a:pt x="4984425" y="25780"/>
                  <a:pt x="4979398" y="15976"/>
                  <a:pt x="4970701" y="10758"/>
                </a:cubicBezTo>
                <a:cubicBezTo>
                  <a:pt x="4960978" y="4924"/>
                  <a:pt x="4949186" y="3586"/>
                  <a:pt x="4938429" y="0"/>
                </a:cubicBezTo>
                <a:lnTo>
                  <a:pt x="4443577" y="10758"/>
                </a:lnTo>
                <a:cubicBezTo>
                  <a:pt x="4396849" y="12342"/>
                  <a:pt x="4350120" y="15716"/>
                  <a:pt x="4303727" y="21515"/>
                </a:cubicBezTo>
                <a:cubicBezTo>
                  <a:pt x="4292475" y="22921"/>
                  <a:pt x="4282706" y="30866"/>
                  <a:pt x="4271454" y="32273"/>
                </a:cubicBezTo>
                <a:cubicBezTo>
                  <a:pt x="4225061" y="38072"/>
                  <a:pt x="4178221" y="39445"/>
                  <a:pt x="4131605" y="43031"/>
                </a:cubicBezTo>
                <a:cubicBezTo>
                  <a:pt x="4042286" y="72802"/>
                  <a:pt x="4162965" y="35477"/>
                  <a:pt x="3959483" y="64546"/>
                </a:cubicBezTo>
                <a:cubicBezTo>
                  <a:pt x="3930210" y="68728"/>
                  <a:pt x="3901474" y="76710"/>
                  <a:pt x="3873421" y="86061"/>
                </a:cubicBezTo>
                <a:cubicBezTo>
                  <a:pt x="3862664" y="89647"/>
                  <a:pt x="3852408" y="95468"/>
                  <a:pt x="3841149" y="96819"/>
                </a:cubicBezTo>
                <a:cubicBezTo>
                  <a:pt x="3762498" y="106257"/>
                  <a:pt x="3604480" y="118334"/>
                  <a:pt x="3604480" y="118334"/>
                </a:cubicBezTo>
                <a:lnTo>
                  <a:pt x="3550692" y="129092"/>
                </a:lnTo>
                <a:cubicBezTo>
                  <a:pt x="3518366" y="136019"/>
                  <a:pt x="3486444" y="144942"/>
                  <a:pt x="3453873" y="150607"/>
                </a:cubicBezTo>
                <a:cubicBezTo>
                  <a:pt x="3221197" y="191072"/>
                  <a:pt x="3372123" y="154907"/>
                  <a:pt x="3260236" y="182880"/>
                </a:cubicBezTo>
                <a:cubicBezTo>
                  <a:pt x="3223242" y="210626"/>
                  <a:pt x="3216368" y="219790"/>
                  <a:pt x="3174174" y="236668"/>
                </a:cubicBezTo>
                <a:cubicBezTo>
                  <a:pt x="3153117" y="245091"/>
                  <a:pt x="3131144" y="251012"/>
                  <a:pt x="3109629" y="258184"/>
                </a:cubicBezTo>
                <a:lnTo>
                  <a:pt x="3077356" y="268941"/>
                </a:lnTo>
                <a:cubicBezTo>
                  <a:pt x="3066598" y="276113"/>
                  <a:pt x="3055179" y="282379"/>
                  <a:pt x="3045083" y="290456"/>
                </a:cubicBezTo>
                <a:cubicBezTo>
                  <a:pt x="3037163" y="296792"/>
                  <a:pt x="3032264" y="306754"/>
                  <a:pt x="3023567" y="311972"/>
                </a:cubicBezTo>
                <a:cubicBezTo>
                  <a:pt x="3013843" y="317806"/>
                  <a:pt x="3002052" y="319143"/>
                  <a:pt x="2991294" y="322729"/>
                </a:cubicBezTo>
                <a:cubicBezTo>
                  <a:pt x="2973365" y="340659"/>
                  <a:pt x="2960185" y="365178"/>
                  <a:pt x="2937506" y="376518"/>
                </a:cubicBezTo>
                <a:cubicBezTo>
                  <a:pt x="2923163" y="383690"/>
                  <a:pt x="2909216" y="391716"/>
                  <a:pt x="2894476" y="398033"/>
                </a:cubicBezTo>
                <a:cubicBezTo>
                  <a:pt x="2884053" y="402500"/>
                  <a:pt x="2872345" y="403720"/>
                  <a:pt x="2862203" y="408791"/>
                </a:cubicBezTo>
                <a:cubicBezTo>
                  <a:pt x="2850639" y="414573"/>
                  <a:pt x="2841156" y="423891"/>
                  <a:pt x="2829930" y="430306"/>
                </a:cubicBezTo>
                <a:cubicBezTo>
                  <a:pt x="2816006" y="438262"/>
                  <a:pt x="2801789" y="445865"/>
                  <a:pt x="2786899" y="451821"/>
                </a:cubicBezTo>
                <a:cubicBezTo>
                  <a:pt x="2765842" y="460244"/>
                  <a:pt x="2722353" y="473336"/>
                  <a:pt x="2722353" y="473336"/>
                </a:cubicBezTo>
                <a:cubicBezTo>
                  <a:pt x="2715181" y="480508"/>
                  <a:pt x="2708952" y="488766"/>
                  <a:pt x="2700838" y="494852"/>
                </a:cubicBezTo>
                <a:cubicBezTo>
                  <a:pt x="2680152" y="510367"/>
                  <a:pt x="2654576" y="519597"/>
                  <a:pt x="2636292" y="537882"/>
                </a:cubicBezTo>
                <a:cubicBezTo>
                  <a:pt x="2605635" y="568540"/>
                  <a:pt x="2623216" y="553772"/>
                  <a:pt x="2582504" y="580913"/>
                </a:cubicBezTo>
                <a:cubicBezTo>
                  <a:pt x="2520845" y="673403"/>
                  <a:pt x="2594770" y="556382"/>
                  <a:pt x="2550231" y="645459"/>
                </a:cubicBezTo>
                <a:cubicBezTo>
                  <a:pt x="2536659" y="672603"/>
                  <a:pt x="2527214" y="679234"/>
                  <a:pt x="2507200" y="699247"/>
                </a:cubicBezTo>
                <a:cubicBezTo>
                  <a:pt x="2503614" y="717176"/>
                  <a:pt x="2501254" y="735395"/>
                  <a:pt x="2496443" y="753035"/>
                </a:cubicBezTo>
                <a:cubicBezTo>
                  <a:pt x="2490476" y="774915"/>
                  <a:pt x="2479375" y="795342"/>
                  <a:pt x="2474927" y="817581"/>
                </a:cubicBezTo>
                <a:cubicBezTo>
                  <a:pt x="2459721" y="893613"/>
                  <a:pt x="2469953" y="854017"/>
                  <a:pt x="2442654" y="935915"/>
                </a:cubicBezTo>
                <a:cubicBezTo>
                  <a:pt x="2442652" y="935920"/>
                  <a:pt x="2421142" y="1000457"/>
                  <a:pt x="2421139" y="1000461"/>
                </a:cubicBezTo>
                <a:cubicBezTo>
                  <a:pt x="2413967" y="1011219"/>
                  <a:pt x="2407139" y="1022213"/>
                  <a:pt x="2399624" y="1032734"/>
                </a:cubicBezTo>
                <a:cubicBezTo>
                  <a:pt x="2384321" y="1054158"/>
                  <a:pt x="2357884" y="1091748"/>
                  <a:pt x="2335078" y="1108038"/>
                </a:cubicBezTo>
                <a:cubicBezTo>
                  <a:pt x="2259673" y="1161898"/>
                  <a:pt x="2322980" y="1105196"/>
                  <a:pt x="2259774" y="1140311"/>
                </a:cubicBezTo>
                <a:cubicBezTo>
                  <a:pt x="2153454" y="1199378"/>
                  <a:pt x="2240665" y="1175768"/>
                  <a:pt x="2130683" y="1194099"/>
                </a:cubicBezTo>
                <a:cubicBezTo>
                  <a:pt x="2067365" y="1225757"/>
                  <a:pt x="2102868" y="1210542"/>
                  <a:pt x="2023106" y="1237129"/>
                </a:cubicBezTo>
                <a:lnTo>
                  <a:pt x="1990833" y="1247887"/>
                </a:lnTo>
                <a:cubicBezTo>
                  <a:pt x="1980075" y="1251473"/>
                  <a:pt x="1967995" y="1252355"/>
                  <a:pt x="1958560" y="1258645"/>
                </a:cubicBezTo>
                <a:cubicBezTo>
                  <a:pt x="1866070" y="1320304"/>
                  <a:pt x="1983091" y="1246379"/>
                  <a:pt x="1894014" y="1290918"/>
                </a:cubicBezTo>
                <a:cubicBezTo>
                  <a:pt x="1882450" y="1296700"/>
                  <a:pt x="1872967" y="1306018"/>
                  <a:pt x="1861741" y="1312433"/>
                </a:cubicBezTo>
                <a:cubicBezTo>
                  <a:pt x="1847818" y="1320389"/>
                  <a:pt x="1832634" y="1325992"/>
                  <a:pt x="1818711" y="1333948"/>
                </a:cubicBezTo>
                <a:cubicBezTo>
                  <a:pt x="1796697" y="1346528"/>
                  <a:pt x="1761868" y="1373891"/>
                  <a:pt x="1743407" y="1387736"/>
                </a:cubicBezTo>
                <a:cubicBezTo>
                  <a:pt x="1715419" y="1471705"/>
                  <a:pt x="1761269" y="1350184"/>
                  <a:pt x="1678861" y="1473798"/>
                </a:cubicBezTo>
                <a:cubicBezTo>
                  <a:pt x="1671689" y="1484556"/>
                  <a:pt x="1666488" y="1496929"/>
                  <a:pt x="1657346" y="1506071"/>
                </a:cubicBezTo>
                <a:cubicBezTo>
                  <a:pt x="1648204" y="1515213"/>
                  <a:pt x="1634215" y="1518444"/>
                  <a:pt x="1625073" y="1527586"/>
                </a:cubicBezTo>
                <a:cubicBezTo>
                  <a:pt x="1615201" y="1537458"/>
                  <a:pt x="1589363" y="1581285"/>
                  <a:pt x="1571285" y="1592132"/>
                </a:cubicBezTo>
                <a:cubicBezTo>
                  <a:pt x="1561561" y="1597966"/>
                  <a:pt x="1549770" y="1599303"/>
                  <a:pt x="1539012" y="1602889"/>
                </a:cubicBezTo>
                <a:cubicBezTo>
                  <a:pt x="1535426" y="1613647"/>
                  <a:pt x="1536272" y="1627144"/>
                  <a:pt x="1528254" y="1635162"/>
                </a:cubicBezTo>
                <a:cubicBezTo>
                  <a:pt x="1520236" y="1643180"/>
                  <a:pt x="1506404" y="1641453"/>
                  <a:pt x="1495981" y="1645920"/>
                </a:cubicBezTo>
                <a:cubicBezTo>
                  <a:pt x="1481241" y="1652237"/>
                  <a:pt x="1467294" y="1660263"/>
                  <a:pt x="1452951" y="1667435"/>
                </a:cubicBezTo>
                <a:cubicBezTo>
                  <a:pt x="1445779" y="1674607"/>
                  <a:pt x="1440133" y="1683733"/>
                  <a:pt x="1431436" y="1688951"/>
                </a:cubicBezTo>
                <a:cubicBezTo>
                  <a:pt x="1420416" y="1695563"/>
                  <a:pt x="1364165" y="1708458"/>
                  <a:pt x="1356132" y="1710466"/>
                </a:cubicBezTo>
                <a:cubicBezTo>
                  <a:pt x="1345374" y="1717638"/>
                  <a:pt x="1335423" y="1726199"/>
                  <a:pt x="1323859" y="1731981"/>
                </a:cubicBezTo>
                <a:cubicBezTo>
                  <a:pt x="1297374" y="1745224"/>
                  <a:pt x="1251836" y="1749364"/>
                  <a:pt x="1227040" y="1753496"/>
                </a:cubicBezTo>
                <a:lnTo>
                  <a:pt x="1162494" y="1775012"/>
                </a:lnTo>
                <a:cubicBezTo>
                  <a:pt x="1151736" y="1778598"/>
                  <a:pt x="1140749" y="1781557"/>
                  <a:pt x="1130221" y="1785769"/>
                </a:cubicBezTo>
                <a:cubicBezTo>
                  <a:pt x="1112292" y="1792941"/>
                  <a:pt x="1094753" y="1801178"/>
                  <a:pt x="1076433" y="1807285"/>
                </a:cubicBezTo>
                <a:cubicBezTo>
                  <a:pt x="1055744" y="1814182"/>
                  <a:pt x="1021856" y="1818437"/>
                  <a:pt x="1001130" y="1828800"/>
                </a:cubicBezTo>
                <a:cubicBezTo>
                  <a:pt x="989566" y="1834582"/>
                  <a:pt x="980421" y="1844533"/>
                  <a:pt x="968857" y="1850315"/>
                </a:cubicBezTo>
                <a:cubicBezTo>
                  <a:pt x="915837" y="1876825"/>
                  <a:pt x="955689" y="1841485"/>
                  <a:pt x="904311" y="1882588"/>
                </a:cubicBezTo>
                <a:cubicBezTo>
                  <a:pt x="896391" y="1888924"/>
                  <a:pt x="890716" y="1897768"/>
                  <a:pt x="882796" y="1904104"/>
                </a:cubicBezTo>
                <a:cubicBezTo>
                  <a:pt x="853006" y="1927937"/>
                  <a:pt x="852336" y="1925015"/>
                  <a:pt x="818250" y="1936376"/>
                </a:cubicBezTo>
                <a:cubicBezTo>
                  <a:pt x="811078" y="1943548"/>
                  <a:pt x="804526" y="1951399"/>
                  <a:pt x="796734" y="1957892"/>
                </a:cubicBezTo>
                <a:cubicBezTo>
                  <a:pt x="754541" y="1993053"/>
                  <a:pt x="760560" y="1983731"/>
                  <a:pt x="721431" y="2011680"/>
                </a:cubicBezTo>
                <a:cubicBezTo>
                  <a:pt x="698336" y="2028176"/>
                  <a:pt x="671484" y="2050978"/>
                  <a:pt x="646127" y="2065468"/>
                </a:cubicBezTo>
                <a:cubicBezTo>
                  <a:pt x="632203" y="2073424"/>
                  <a:pt x="616440" y="2078089"/>
                  <a:pt x="603097" y="2086984"/>
                </a:cubicBezTo>
                <a:cubicBezTo>
                  <a:pt x="552128" y="2120963"/>
                  <a:pt x="618493" y="2117709"/>
                  <a:pt x="517036" y="2151529"/>
                </a:cubicBezTo>
                <a:cubicBezTo>
                  <a:pt x="482950" y="2162891"/>
                  <a:pt x="482281" y="2159970"/>
                  <a:pt x="452490" y="2183802"/>
                </a:cubicBezTo>
                <a:cubicBezTo>
                  <a:pt x="444570" y="2190138"/>
                  <a:pt x="438894" y="2198982"/>
                  <a:pt x="430974" y="2205318"/>
                </a:cubicBezTo>
                <a:cubicBezTo>
                  <a:pt x="398748" y="2231099"/>
                  <a:pt x="386638" y="2231658"/>
                  <a:pt x="344913" y="2248348"/>
                </a:cubicBezTo>
                <a:cubicBezTo>
                  <a:pt x="334155" y="2259106"/>
                  <a:pt x="325597" y="2272648"/>
                  <a:pt x="312640" y="2280621"/>
                </a:cubicBezTo>
                <a:cubicBezTo>
                  <a:pt x="278496" y="2301633"/>
                  <a:pt x="233413" y="2306060"/>
                  <a:pt x="205064" y="2334409"/>
                </a:cubicBezTo>
                <a:cubicBezTo>
                  <a:pt x="194306" y="2345167"/>
                  <a:pt x="184800" y="2357342"/>
                  <a:pt x="172791" y="2366682"/>
                </a:cubicBezTo>
                <a:cubicBezTo>
                  <a:pt x="152380" y="2382557"/>
                  <a:pt x="129760" y="2395369"/>
                  <a:pt x="108245" y="2409713"/>
                </a:cubicBezTo>
                <a:cubicBezTo>
                  <a:pt x="97487" y="2416885"/>
                  <a:pt x="85114" y="2422086"/>
                  <a:pt x="75972" y="2431228"/>
                </a:cubicBezTo>
                <a:cubicBezTo>
                  <a:pt x="45315" y="2461886"/>
                  <a:pt x="60083" y="2444305"/>
                  <a:pt x="32941" y="2485016"/>
                </a:cubicBezTo>
                <a:cubicBezTo>
                  <a:pt x="29355" y="2495774"/>
                  <a:pt x="28018" y="2507565"/>
                  <a:pt x="22184" y="2517289"/>
                </a:cubicBezTo>
                <a:cubicBezTo>
                  <a:pt x="16966" y="2525986"/>
                  <a:pt x="1302" y="2528682"/>
                  <a:pt x="669" y="2538805"/>
                </a:cubicBezTo>
                <a:cubicBezTo>
                  <a:pt x="-2471" y="2589037"/>
                  <a:pt x="6157" y="2639358"/>
                  <a:pt x="11426" y="2689412"/>
                </a:cubicBezTo>
                <a:cubicBezTo>
                  <a:pt x="13340" y="2707596"/>
                  <a:pt x="14618" y="2726554"/>
                  <a:pt x="22184" y="2743200"/>
                </a:cubicBezTo>
                <a:cubicBezTo>
                  <a:pt x="32884" y="2766740"/>
                  <a:pt x="51910" y="2785573"/>
                  <a:pt x="65214" y="2807746"/>
                </a:cubicBezTo>
                <a:cubicBezTo>
                  <a:pt x="75972" y="2825675"/>
                  <a:pt x="88136" y="2842832"/>
                  <a:pt x="97487" y="2861534"/>
                </a:cubicBezTo>
                <a:cubicBezTo>
                  <a:pt x="102558" y="2871676"/>
                  <a:pt x="101955" y="2884372"/>
                  <a:pt x="108245" y="2893807"/>
                </a:cubicBezTo>
                <a:cubicBezTo>
                  <a:pt x="123168" y="2916191"/>
                  <a:pt x="179327" y="2956005"/>
                  <a:pt x="194306" y="2969111"/>
                </a:cubicBezTo>
                <a:cubicBezTo>
                  <a:pt x="284192" y="3047762"/>
                  <a:pt x="161452" y="2952540"/>
                  <a:pt x="269610" y="3033656"/>
                </a:cubicBezTo>
                <a:cubicBezTo>
                  <a:pt x="276782" y="3044414"/>
                  <a:pt x="281983" y="3056787"/>
                  <a:pt x="291125" y="3065929"/>
                </a:cubicBezTo>
                <a:cubicBezTo>
                  <a:pt x="323688" y="3098492"/>
                  <a:pt x="329504" y="3096651"/>
                  <a:pt x="366429" y="3108960"/>
                </a:cubicBezTo>
                <a:cubicBezTo>
                  <a:pt x="403490" y="3136756"/>
                  <a:pt x="440713" y="3167745"/>
                  <a:pt x="484763" y="3184264"/>
                </a:cubicBezTo>
                <a:cubicBezTo>
                  <a:pt x="498606" y="3189455"/>
                  <a:pt x="513360" y="3191814"/>
                  <a:pt x="527793" y="3195021"/>
                </a:cubicBezTo>
                <a:cubicBezTo>
                  <a:pt x="650719" y="3222338"/>
                  <a:pt x="519660" y="3190300"/>
                  <a:pt x="624612" y="3216536"/>
                </a:cubicBezTo>
                <a:cubicBezTo>
                  <a:pt x="635370" y="3223708"/>
                  <a:pt x="644779" y="3233512"/>
                  <a:pt x="656885" y="3238052"/>
                </a:cubicBezTo>
                <a:cubicBezTo>
                  <a:pt x="671115" y="3243388"/>
                  <a:pt x="765342" y="3257372"/>
                  <a:pt x="775219" y="3259567"/>
                </a:cubicBezTo>
                <a:cubicBezTo>
                  <a:pt x="786289" y="3262027"/>
                  <a:pt x="796422" y="3267865"/>
                  <a:pt x="807492" y="3270325"/>
                </a:cubicBezTo>
                <a:cubicBezTo>
                  <a:pt x="828785" y="3275057"/>
                  <a:pt x="850710" y="3276512"/>
                  <a:pt x="872038" y="3281082"/>
                </a:cubicBezTo>
                <a:cubicBezTo>
                  <a:pt x="900952" y="3287278"/>
                  <a:pt x="929103" y="3296799"/>
                  <a:pt x="958099" y="3302598"/>
                </a:cubicBezTo>
                <a:cubicBezTo>
                  <a:pt x="976028" y="3306184"/>
                  <a:pt x="994149" y="3308920"/>
                  <a:pt x="1011887" y="3313355"/>
                </a:cubicBezTo>
                <a:cubicBezTo>
                  <a:pt x="1022888" y="3316105"/>
                  <a:pt x="1033159" y="3321363"/>
                  <a:pt x="1044160" y="3324113"/>
                </a:cubicBezTo>
                <a:cubicBezTo>
                  <a:pt x="1061899" y="3328548"/>
                  <a:pt x="1080210" y="3330436"/>
                  <a:pt x="1097949" y="3334871"/>
                </a:cubicBezTo>
                <a:cubicBezTo>
                  <a:pt x="1108950" y="3337621"/>
                  <a:pt x="1119318" y="3342513"/>
                  <a:pt x="1130221" y="3345628"/>
                </a:cubicBezTo>
                <a:cubicBezTo>
                  <a:pt x="1144437" y="3349690"/>
                  <a:pt x="1159226" y="3351711"/>
                  <a:pt x="1173252" y="3356386"/>
                </a:cubicBezTo>
                <a:cubicBezTo>
                  <a:pt x="1191572" y="3362493"/>
                  <a:pt x="1208959" y="3371121"/>
                  <a:pt x="1227040" y="3377901"/>
                </a:cubicBezTo>
                <a:cubicBezTo>
                  <a:pt x="1237658" y="3381883"/>
                  <a:pt x="1248695" y="3384677"/>
                  <a:pt x="1259313" y="3388659"/>
                </a:cubicBezTo>
                <a:cubicBezTo>
                  <a:pt x="1277394" y="3395439"/>
                  <a:pt x="1294605" y="3404625"/>
                  <a:pt x="1313101" y="3410174"/>
                </a:cubicBezTo>
                <a:cubicBezTo>
                  <a:pt x="1330615" y="3415428"/>
                  <a:pt x="1349151" y="3416497"/>
                  <a:pt x="1366890" y="3420932"/>
                </a:cubicBezTo>
                <a:cubicBezTo>
                  <a:pt x="1377891" y="3423682"/>
                  <a:pt x="1388162" y="3428939"/>
                  <a:pt x="1399163" y="3431689"/>
                </a:cubicBezTo>
                <a:cubicBezTo>
                  <a:pt x="1416902" y="3436124"/>
                  <a:pt x="1434915" y="3439441"/>
                  <a:pt x="1452951" y="3442447"/>
                </a:cubicBezTo>
                <a:cubicBezTo>
                  <a:pt x="1514360" y="3452682"/>
                  <a:pt x="1562013" y="3456956"/>
                  <a:pt x="1625073" y="3463962"/>
                </a:cubicBezTo>
                <a:cubicBezTo>
                  <a:pt x="1754165" y="3456790"/>
                  <a:pt x="1889693" y="3483335"/>
                  <a:pt x="2012349" y="3442447"/>
                </a:cubicBezTo>
                <a:cubicBezTo>
                  <a:pt x="2023106" y="3438861"/>
                  <a:pt x="2033681" y="3434673"/>
                  <a:pt x="2044621" y="3431689"/>
                </a:cubicBezTo>
                <a:cubicBezTo>
                  <a:pt x="2073149" y="3423909"/>
                  <a:pt x="2104235" y="3423398"/>
                  <a:pt x="2130683" y="3410174"/>
                </a:cubicBezTo>
                <a:cubicBezTo>
                  <a:pt x="2175201" y="3387915"/>
                  <a:pt x="2185083" y="3380438"/>
                  <a:pt x="2238259" y="3367144"/>
                </a:cubicBezTo>
                <a:cubicBezTo>
                  <a:pt x="2252603" y="3363558"/>
                  <a:pt x="2267446" y="3361577"/>
                  <a:pt x="2281290" y="3356386"/>
                </a:cubicBezTo>
                <a:cubicBezTo>
                  <a:pt x="2296305" y="3350755"/>
                  <a:pt x="2309305" y="3340502"/>
                  <a:pt x="2324320" y="3334871"/>
                </a:cubicBezTo>
                <a:cubicBezTo>
                  <a:pt x="2338164" y="3329680"/>
                  <a:pt x="2353189" y="3328361"/>
                  <a:pt x="2367351" y="3324113"/>
                </a:cubicBezTo>
                <a:cubicBezTo>
                  <a:pt x="2389074" y="3317596"/>
                  <a:pt x="2410382" y="3309770"/>
                  <a:pt x="2431897" y="3302598"/>
                </a:cubicBezTo>
                <a:cubicBezTo>
                  <a:pt x="2442655" y="3299012"/>
                  <a:pt x="2454028" y="3296911"/>
                  <a:pt x="2464170" y="3291840"/>
                </a:cubicBezTo>
                <a:cubicBezTo>
                  <a:pt x="2478513" y="3284668"/>
                  <a:pt x="2492460" y="3276642"/>
                  <a:pt x="2507200" y="3270325"/>
                </a:cubicBezTo>
                <a:cubicBezTo>
                  <a:pt x="2517623" y="3265858"/>
                  <a:pt x="2529331" y="3264638"/>
                  <a:pt x="2539473" y="3259567"/>
                </a:cubicBezTo>
                <a:cubicBezTo>
                  <a:pt x="2551037" y="3253785"/>
                  <a:pt x="2560182" y="3243834"/>
                  <a:pt x="2571746" y="3238052"/>
                </a:cubicBezTo>
                <a:cubicBezTo>
                  <a:pt x="2581888" y="3232981"/>
                  <a:pt x="2593158" y="3230552"/>
                  <a:pt x="2604019" y="3227294"/>
                </a:cubicBezTo>
                <a:cubicBezTo>
                  <a:pt x="2629024" y="3219793"/>
                  <a:pt x="2654789" y="3214700"/>
                  <a:pt x="2679323" y="3205779"/>
                </a:cubicBezTo>
                <a:cubicBezTo>
                  <a:pt x="2694394" y="3200299"/>
                  <a:pt x="2706993" y="3188872"/>
                  <a:pt x="2722353" y="3184264"/>
                </a:cubicBezTo>
                <a:cubicBezTo>
                  <a:pt x="2743245" y="3177996"/>
                  <a:pt x="2765738" y="3178796"/>
                  <a:pt x="2786899" y="3173506"/>
                </a:cubicBezTo>
                <a:cubicBezTo>
                  <a:pt x="2808901" y="3168006"/>
                  <a:pt x="2851445" y="3151991"/>
                  <a:pt x="2851445" y="3151991"/>
                </a:cubicBezTo>
                <a:cubicBezTo>
                  <a:pt x="2862203" y="3144819"/>
                  <a:pt x="2872154" y="3136257"/>
                  <a:pt x="2883718" y="3130475"/>
                </a:cubicBezTo>
                <a:cubicBezTo>
                  <a:pt x="2896755" y="3123956"/>
                  <a:pt x="2949299" y="3103787"/>
                  <a:pt x="2969779" y="3098202"/>
                </a:cubicBezTo>
                <a:cubicBezTo>
                  <a:pt x="2998307" y="3090422"/>
                  <a:pt x="3027788" y="3086038"/>
                  <a:pt x="3055840" y="3076687"/>
                </a:cubicBezTo>
                <a:cubicBezTo>
                  <a:pt x="3071054" y="3071616"/>
                  <a:pt x="3083657" y="3060243"/>
                  <a:pt x="3098871" y="3055172"/>
                </a:cubicBezTo>
                <a:cubicBezTo>
                  <a:pt x="3116217" y="3049390"/>
                  <a:pt x="3134810" y="3048381"/>
                  <a:pt x="3152659" y="3044414"/>
                </a:cubicBezTo>
                <a:cubicBezTo>
                  <a:pt x="3167092" y="3041207"/>
                  <a:pt x="3181528" y="3037904"/>
                  <a:pt x="3195690" y="3033656"/>
                </a:cubicBezTo>
                <a:cubicBezTo>
                  <a:pt x="3217413" y="3027139"/>
                  <a:pt x="3238721" y="3019313"/>
                  <a:pt x="3260236" y="3012141"/>
                </a:cubicBezTo>
                <a:lnTo>
                  <a:pt x="3292509" y="3001384"/>
                </a:lnTo>
                <a:cubicBezTo>
                  <a:pt x="3303266" y="2997798"/>
                  <a:pt x="3315346" y="2996916"/>
                  <a:pt x="3324781" y="2990626"/>
                </a:cubicBezTo>
                <a:cubicBezTo>
                  <a:pt x="3382576" y="2952096"/>
                  <a:pt x="3371894" y="2951040"/>
                  <a:pt x="3421600" y="2936838"/>
                </a:cubicBezTo>
                <a:cubicBezTo>
                  <a:pt x="3435816" y="2932776"/>
                  <a:pt x="3450287" y="2929666"/>
                  <a:pt x="3464631" y="2926080"/>
                </a:cubicBezTo>
                <a:cubicBezTo>
                  <a:pt x="3475389" y="2915322"/>
                  <a:pt x="3484069" y="2901975"/>
                  <a:pt x="3496904" y="2893807"/>
                </a:cubicBezTo>
                <a:cubicBezTo>
                  <a:pt x="3549820" y="2860133"/>
                  <a:pt x="3567842" y="2855817"/>
                  <a:pt x="3615238" y="2840019"/>
                </a:cubicBezTo>
                <a:lnTo>
                  <a:pt x="3679784" y="2743200"/>
                </a:lnTo>
                <a:lnTo>
                  <a:pt x="3701299" y="2710927"/>
                </a:lnTo>
                <a:cubicBezTo>
                  <a:pt x="3704885" y="2696583"/>
                  <a:pt x="3707808" y="2682058"/>
                  <a:pt x="3712057" y="2667896"/>
                </a:cubicBezTo>
                <a:cubicBezTo>
                  <a:pt x="3718574" y="2646174"/>
                  <a:pt x="3733572" y="2626030"/>
                  <a:pt x="3733572" y="2603351"/>
                </a:cubicBezTo>
                <a:lnTo>
                  <a:pt x="3733572" y="2549562"/>
                </a:lnTo>
              </a:path>
            </a:pathLst>
          </a:cu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635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6643" y="21491"/>
            <a:ext cx="7630807"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820000"/>
                </a:solidFill>
                <a:latin typeface="+mn-lt"/>
              </a:rPr>
              <a:t>MALE REPRODUCTIVE SYSTEM - DUCTS</a:t>
            </a:r>
          </a:p>
        </p:txBody>
      </p:sp>
      <p:sp>
        <p:nvSpPr>
          <p:cNvPr id="5" name="TextBox 4"/>
          <p:cNvSpPr txBox="1"/>
          <p:nvPr/>
        </p:nvSpPr>
        <p:spPr>
          <a:xfrm>
            <a:off x="1" y="5037790"/>
            <a:ext cx="9124740" cy="1508105"/>
          </a:xfrm>
          <a:prstGeom prst="rect">
            <a:avLst/>
          </a:prstGeom>
          <a:noFill/>
        </p:spPr>
        <p:txBody>
          <a:bodyPr wrap="square">
            <a:spAutoFit/>
          </a:bodyPr>
          <a:lstStyle/>
          <a:p>
            <a:r>
              <a:rPr lang="en-US" sz="1600" b="1" dirty="0">
                <a:solidFill>
                  <a:schemeClr val="accent6">
                    <a:lumMod val="50000"/>
                  </a:schemeClr>
                </a:solidFill>
                <a:latin typeface="Calibri" pitchFamily="34" charset="0"/>
              </a:rPr>
              <a:t>Each testis contains numerous </a:t>
            </a:r>
            <a:r>
              <a:rPr lang="en-US" sz="1600" b="1" dirty="0">
                <a:solidFill>
                  <a:schemeClr val="accent6">
                    <a:lumMod val="75000"/>
                  </a:schemeClr>
                </a:solidFill>
                <a:latin typeface="Calibri" pitchFamily="34" charset="0"/>
              </a:rPr>
              <a:t>seminiferous tubules</a:t>
            </a:r>
            <a:r>
              <a:rPr lang="en-US" sz="1600" b="1" dirty="0">
                <a:solidFill>
                  <a:schemeClr val="accent6">
                    <a:lumMod val="50000"/>
                  </a:schemeClr>
                </a:solidFill>
                <a:latin typeface="Calibri" pitchFamily="34" charset="0"/>
              </a:rPr>
              <a:t>; the inner lining of these tubules is an epithelium containing developing spermatozoa and supportive </a:t>
            </a:r>
            <a:r>
              <a:rPr lang="en-US" sz="1600" b="1" dirty="0" err="1">
                <a:solidFill>
                  <a:schemeClr val="accent6">
                    <a:lumMod val="75000"/>
                  </a:schemeClr>
                </a:solidFill>
                <a:latin typeface="Calibri" pitchFamily="34" charset="0"/>
              </a:rPr>
              <a:t>Sertoli</a:t>
            </a:r>
            <a:r>
              <a:rPr lang="en-US" sz="1600" b="1" dirty="0">
                <a:solidFill>
                  <a:schemeClr val="accent6">
                    <a:lumMod val="75000"/>
                  </a:schemeClr>
                </a:solidFill>
                <a:latin typeface="Calibri" pitchFamily="34" charset="0"/>
              </a:rPr>
              <a:t> cells</a:t>
            </a:r>
            <a:r>
              <a:rPr lang="en-US" sz="1600" b="1" dirty="0">
                <a:solidFill>
                  <a:schemeClr val="accent6">
                    <a:lumMod val="50000"/>
                  </a:schemeClr>
                </a:solidFill>
                <a:latin typeface="Calibri" pitchFamily="34" charset="0"/>
              </a:rPr>
              <a:t>.  The seminiferous tubules is surrounded by loose connective tissue containing blood vessels and testosterone-secreting </a:t>
            </a:r>
            <a:r>
              <a:rPr lang="en-US" sz="1600" b="1" dirty="0">
                <a:solidFill>
                  <a:schemeClr val="accent6">
                    <a:lumMod val="75000"/>
                  </a:schemeClr>
                </a:solidFill>
                <a:latin typeface="Calibri" pitchFamily="34" charset="0"/>
              </a:rPr>
              <a:t>cells of </a:t>
            </a:r>
            <a:r>
              <a:rPr lang="en-US" sz="1600" b="1" dirty="0" err="1">
                <a:solidFill>
                  <a:schemeClr val="accent6">
                    <a:lumMod val="75000"/>
                  </a:schemeClr>
                </a:solidFill>
                <a:latin typeface="Calibri" pitchFamily="34" charset="0"/>
              </a:rPr>
              <a:t>Leydig</a:t>
            </a:r>
            <a:r>
              <a:rPr lang="en-US" sz="1600" b="1" dirty="0">
                <a:solidFill>
                  <a:schemeClr val="accent6">
                    <a:lumMod val="50000"/>
                  </a:schemeClr>
                </a:solidFill>
                <a:latin typeface="Calibri" pitchFamily="34" charset="0"/>
              </a:rPr>
              <a:t>.</a:t>
            </a:r>
          </a:p>
          <a:p>
            <a:endParaRPr lang="en-US" sz="1400" b="1" dirty="0">
              <a:solidFill>
                <a:schemeClr val="accent6">
                  <a:lumMod val="50000"/>
                </a:schemeClr>
              </a:solidFill>
              <a:latin typeface="Calibri" pitchFamily="34" charset="0"/>
            </a:endParaRPr>
          </a:p>
          <a:p>
            <a:r>
              <a:rPr lang="en-US" sz="1600" b="1" dirty="0">
                <a:solidFill>
                  <a:schemeClr val="accent6">
                    <a:lumMod val="50000"/>
                  </a:schemeClr>
                </a:solidFill>
                <a:latin typeface="Calibri" pitchFamily="34" charset="0"/>
              </a:rPr>
              <a:t>As spermatozoa are released from the seminiferous tubules, the pathway they travel is:</a:t>
            </a:r>
          </a:p>
          <a:p>
            <a:r>
              <a:rPr lang="en-US" sz="1400" b="1" dirty="0">
                <a:solidFill>
                  <a:schemeClr val="accent6">
                    <a:lumMod val="75000"/>
                  </a:schemeClr>
                </a:solidFill>
                <a:latin typeface="Calibri" pitchFamily="34" charset="0"/>
              </a:rPr>
              <a:t>Seminiferous tubules </a:t>
            </a:r>
            <a:r>
              <a:rPr lang="en-US" sz="1400" b="1" dirty="0">
                <a:solidFill>
                  <a:schemeClr val="accent6">
                    <a:lumMod val="50000"/>
                  </a:schemeClr>
                </a:solidFill>
                <a:latin typeface="Calibri" pitchFamily="34" charset="0"/>
                <a:sym typeface="Wingdings" pitchFamily="2" charset="2"/>
              </a:rPr>
              <a:t> </a:t>
            </a:r>
            <a:r>
              <a:rPr lang="en-US" sz="1400" b="1" dirty="0">
                <a:solidFill>
                  <a:schemeClr val="accent6">
                    <a:lumMod val="75000"/>
                  </a:schemeClr>
                </a:solidFill>
                <a:latin typeface="Calibri" pitchFamily="34" charset="0"/>
                <a:sym typeface="Wingdings" pitchFamily="2" charset="2"/>
              </a:rPr>
              <a:t>straight tubules </a:t>
            </a:r>
            <a:r>
              <a:rPr lang="en-US" sz="1400" b="1" dirty="0">
                <a:solidFill>
                  <a:schemeClr val="accent6">
                    <a:lumMod val="50000"/>
                  </a:schemeClr>
                </a:solidFill>
                <a:latin typeface="Calibri" pitchFamily="34" charset="0"/>
                <a:sym typeface="Wingdings" pitchFamily="2" charset="2"/>
              </a:rPr>
              <a:t> </a:t>
            </a:r>
            <a:r>
              <a:rPr lang="en-US" sz="1400" b="1" dirty="0">
                <a:solidFill>
                  <a:schemeClr val="accent6">
                    <a:lumMod val="75000"/>
                  </a:schemeClr>
                </a:solidFill>
                <a:latin typeface="Calibri" pitchFamily="34" charset="0"/>
                <a:sym typeface="Wingdings" pitchFamily="2" charset="2"/>
              </a:rPr>
              <a:t>rete testis </a:t>
            </a:r>
            <a:r>
              <a:rPr lang="en-US" sz="1400" b="1" dirty="0">
                <a:solidFill>
                  <a:schemeClr val="accent6">
                    <a:lumMod val="50000"/>
                  </a:schemeClr>
                </a:solidFill>
                <a:latin typeface="Calibri" pitchFamily="34" charset="0"/>
                <a:sym typeface="Wingdings" pitchFamily="2" charset="2"/>
              </a:rPr>
              <a:t> </a:t>
            </a:r>
            <a:r>
              <a:rPr lang="en-US" sz="1400" b="1" dirty="0">
                <a:solidFill>
                  <a:schemeClr val="accent6">
                    <a:lumMod val="75000"/>
                  </a:schemeClr>
                </a:solidFill>
                <a:latin typeface="Calibri" pitchFamily="34" charset="0"/>
                <a:sym typeface="Wingdings" pitchFamily="2" charset="2"/>
              </a:rPr>
              <a:t>efferent </a:t>
            </a:r>
            <a:r>
              <a:rPr lang="en-US" sz="1400" b="1" dirty="0" err="1">
                <a:solidFill>
                  <a:schemeClr val="accent6">
                    <a:lumMod val="75000"/>
                  </a:schemeClr>
                </a:solidFill>
                <a:latin typeface="Calibri" pitchFamily="34" charset="0"/>
                <a:sym typeface="Wingdings" pitchFamily="2" charset="2"/>
              </a:rPr>
              <a:t>ductules</a:t>
            </a:r>
            <a:r>
              <a:rPr lang="en-US" sz="1400" b="1" dirty="0">
                <a:solidFill>
                  <a:schemeClr val="accent6">
                    <a:lumMod val="75000"/>
                  </a:schemeClr>
                </a:solidFill>
                <a:latin typeface="Calibri" pitchFamily="34" charset="0"/>
                <a:sym typeface="Wingdings" pitchFamily="2" charset="2"/>
              </a:rPr>
              <a:t> </a:t>
            </a:r>
            <a:r>
              <a:rPr lang="en-US" sz="1400" b="1" dirty="0">
                <a:solidFill>
                  <a:schemeClr val="accent6">
                    <a:lumMod val="50000"/>
                  </a:schemeClr>
                </a:solidFill>
                <a:latin typeface="Calibri" pitchFamily="34" charset="0"/>
                <a:sym typeface="Wingdings" pitchFamily="2" charset="2"/>
              </a:rPr>
              <a:t> </a:t>
            </a:r>
            <a:r>
              <a:rPr lang="en-US" sz="1400" b="1" dirty="0">
                <a:solidFill>
                  <a:schemeClr val="accent6">
                    <a:lumMod val="75000"/>
                  </a:schemeClr>
                </a:solidFill>
                <a:latin typeface="Calibri" pitchFamily="34" charset="0"/>
                <a:sym typeface="Wingdings" pitchFamily="2" charset="2"/>
              </a:rPr>
              <a:t>epididymis</a:t>
            </a:r>
            <a:r>
              <a:rPr lang="en-US" sz="1400" b="1" dirty="0">
                <a:solidFill>
                  <a:schemeClr val="accent6">
                    <a:lumMod val="50000"/>
                  </a:schemeClr>
                </a:solidFill>
                <a:latin typeface="Calibri" pitchFamily="34" charset="0"/>
                <a:sym typeface="Wingdings" pitchFamily="2" charset="2"/>
              </a:rPr>
              <a:t>  </a:t>
            </a:r>
            <a:r>
              <a:rPr lang="en-US" sz="1400" b="1" dirty="0">
                <a:solidFill>
                  <a:schemeClr val="accent6">
                    <a:lumMod val="75000"/>
                  </a:schemeClr>
                </a:solidFill>
                <a:latin typeface="Calibri" pitchFamily="34" charset="0"/>
                <a:sym typeface="Wingdings" pitchFamily="2" charset="2"/>
              </a:rPr>
              <a:t>vas (</a:t>
            </a:r>
            <a:r>
              <a:rPr lang="en-US" sz="1400" b="1" dirty="0" err="1">
                <a:solidFill>
                  <a:schemeClr val="accent6">
                    <a:lumMod val="75000"/>
                  </a:schemeClr>
                </a:solidFill>
                <a:latin typeface="Calibri" pitchFamily="34" charset="0"/>
                <a:sym typeface="Wingdings" pitchFamily="2" charset="2"/>
              </a:rPr>
              <a:t>ductus</a:t>
            </a:r>
            <a:r>
              <a:rPr lang="en-US" sz="1400" b="1" dirty="0">
                <a:solidFill>
                  <a:schemeClr val="accent6">
                    <a:lumMod val="75000"/>
                  </a:schemeClr>
                </a:solidFill>
                <a:latin typeface="Calibri" pitchFamily="34" charset="0"/>
                <a:sym typeface="Wingdings" pitchFamily="2" charset="2"/>
              </a:rPr>
              <a:t>) deferens</a:t>
            </a:r>
            <a:endParaRPr lang="en-US" sz="1400" b="1" dirty="0">
              <a:solidFill>
                <a:schemeClr val="accent6">
                  <a:lumMod val="75000"/>
                </a:schemeClr>
              </a:solidFill>
              <a:latin typeface="Calibri"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534528"/>
            <a:ext cx="7113182" cy="4503262"/>
          </a:xfrm>
          <a:prstGeom prst="rect">
            <a:avLst/>
          </a:prstGeom>
        </p:spPr>
      </p:pic>
      <p:sp>
        <p:nvSpPr>
          <p:cNvPr id="6" name="TextBox 5"/>
          <p:cNvSpPr txBox="1"/>
          <p:nvPr/>
        </p:nvSpPr>
        <p:spPr>
          <a:xfrm>
            <a:off x="7113180" y="762000"/>
            <a:ext cx="1802219" cy="954107"/>
          </a:xfrm>
          <a:prstGeom prst="rect">
            <a:avLst/>
          </a:prstGeom>
          <a:solidFill>
            <a:srgbClr val="FFC000"/>
          </a:solidFill>
        </p:spPr>
        <p:txBody>
          <a:bodyPr wrap="square" rtlCol="0">
            <a:spAutoFit/>
          </a:bodyPr>
          <a:lstStyle/>
          <a:p>
            <a:r>
              <a:rPr lang="en-US" sz="1400" b="1" dirty="0">
                <a:solidFill>
                  <a:srgbClr val="C00000"/>
                </a:solidFill>
                <a:latin typeface="Tempus Sans ITC" pitchFamily="82" charset="0"/>
              </a:rPr>
              <a:t>Another reminder slide, this time  reminding you of the duct system.</a:t>
            </a:r>
          </a:p>
        </p:txBody>
      </p:sp>
    </p:spTree>
    <p:extLst>
      <p:ext uri="{BB962C8B-B14F-4D97-AF65-F5344CB8AC3E}">
        <p14:creationId xmlns:p14="http://schemas.microsoft.com/office/powerpoint/2010/main" val="26733746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568166"/>
            <a:ext cx="5362052" cy="5416627"/>
          </a:xfrm>
          <a:prstGeom prst="rect">
            <a:avLst/>
          </a:prstGeom>
        </p:spPr>
      </p:pic>
      <p:sp>
        <p:nvSpPr>
          <p:cNvPr id="3" name="Rectangle 2"/>
          <p:cNvSpPr/>
          <p:nvPr/>
        </p:nvSpPr>
        <p:spPr>
          <a:xfrm>
            <a:off x="688198" y="21491"/>
            <a:ext cx="7767704"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820000"/>
                </a:solidFill>
                <a:latin typeface="+mn-lt"/>
              </a:rPr>
              <a:t>MALE REPRODUCTIVE SYSTEM – RETE TESTIS</a:t>
            </a:r>
          </a:p>
        </p:txBody>
      </p:sp>
      <p:sp>
        <p:nvSpPr>
          <p:cNvPr id="5" name="TextBox 4"/>
          <p:cNvSpPr txBox="1"/>
          <p:nvPr/>
        </p:nvSpPr>
        <p:spPr>
          <a:xfrm>
            <a:off x="19260" y="5950803"/>
            <a:ext cx="9124740" cy="830997"/>
          </a:xfrm>
          <a:prstGeom prst="rect">
            <a:avLst/>
          </a:prstGeom>
          <a:noFill/>
        </p:spPr>
        <p:txBody>
          <a:bodyPr wrap="square">
            <a:spAutoFit/>
          </a:bodyPr>
          <a:lstStyle/>
          <a:p>
            <a:r>
              <a:rPr lang="en-US" sz="1600" b="1" dirty="0">
                <a:solidFill>
                  <a:schemeClr val="accent6">
                    <a:lumMod val="50000"/>
                  </a:schemeClr>
                </a:solidFill>
                <a:latin typeface="Calibri" pitchFamily="34" charset="0"/>
              </a:rPr>
              <a:t>The </a:t>
            </a:r>
            <a:r>
              <a:rPr lang="en-US" sz="1600" b="1" dirty="0">
                <a:solidFill>
                  <a:schemeClr val="accent6">
                    <a:lumMod val="75000"/>
                  </a:schemeClr>
                </a:solidFill>
                <a:latin typeface="Calibri" pitchFamily="34" charset="0"/>
              </a:rPr>
              <a:t>rete testis </a:t>
            </a:r>
            <a:r>
              <a:rPr lang="en-US" sz="1600" b="1" dirty="0">
                <a:solidFill>
                  <a:schemeClr val="accent6">
                    <a:lumMod val="50000"/>
                  </a:schemeClr>
                </a:solidFill>
                <a:latin typeface="Calibri" pitchFamily="34" charset="0"/>
              </a:rPr>
              <a:t>are tubes within the mediastinum testis.  They are an anastomosing network of wide-diameter tubes, lined by cuboidal epithelium.  Because they are in the mediastinum testes, which is part of the tunica </a:t>
            </a:r>
            <a:r>
              <a:rPr lang="en-US" sz="1600" b="1" dirty="0" err="1">
                <a:solidFill>
                  <a:schemeClr val="accent6">
                    <a:lumMod val="50000"/>
                  </a:schemeClr>
                </a:solidFill>
                <a:latin typeface="Calibri" pitchFamily="34" charset="0"/>
              </a:rPr>
              <a:t>albuginea</a:t>
            </a:r>
            <a:r>
              <a:rPr lang="en-US" sz="1600" b="1" dirty="0">
                <a:solidFill>
                  <a:schemeClr val="accent6">
                    <a:lumMod val="50000"/>
                  </a:schemeClr>
                </a:solidFill>
                <a:latin typeface="Calibri" pitchFamily="34" charset="0"/>
              </a:rPr>
              <a:t>, the rete testis are embedded in a dense connective tissue.</a:t>
            </a:r>
            <a:endParaRPr lang="en-US" sz="1400" b="1" dirty="0">
              <a:solidFill>
                <a:schemeClr val="accent6">
                  <a:lumMod val="75000"/>
                </a:schemeClr>
              </a:solidFill>
              <a:latin typeface="Calibri" pitchFamily="34" charset="0"/>
            </a:endParaRPr>
          </a:p>
        </p:txBody>
      </p:sp>
    </p:spTree>
    <p:extLst>
      <p:ext uri="{BB962C8B-B14F-4D97-AF65-F5344CB8AC3E}">
        <p14:creationId xmlns:p14="http://schemas.microsoft.com/office/powerpoint/2010/main" val="1006711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8198" y="21491"/>
            <a:ext cx="7767704"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820000"/>
                </a:solidFill>
                <a:latin typeface="+mn-lt"/>
              </a:rPr>
              <a:t>MALE REPRODUCTIVE SYSTEM – RETE TESTIS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1399" y="568165"/>
            <a:ext cx="7065647" cy="5299235"/>
          </a:xfrm>
          <a:prstGeom prst="rect">
            <a:avLst/>
          </a:prstGeom>
        </p:spPr>
      </p:pic>
      <p:sp>
        <p:nvSpPr>
          <p:cNvPr id="17" name="TextBox 16"/>
          <p:cNvSpPr txBox="1"/>
          <p:nvPr/>
        </p:nvSpPr>
        <p:spPr>
          <a:xfrm>
            <a:off x="19260" y="5867400"/>
            <a:ext cx="9124740" cy="830997"/>
          </a:xfrm>
          <a:prstGeom prst="rect">
            <a:avLst/>
          </a:prstGeom>
          <a:noFill/>
        </p:spPr>
        <p:txBody>
          <a:bodyPr wrap="square">
            <a:spAutoFit/>
          </a:bodyPr>
          <a:lstStyle/>
          <a:p>
            <a:r>
              <a:rPr lang="en-US" sz="1600" b="1" dirty="0">
                <a:solidFill>
                  <a:schemeClr val="accent6">
                    <a:lumMod val="50000"/>
                  </a:schemeClr>
                </a:solidFill>
                <a:latin typeface="Calibri" pitchFamily="34" charset="0"/>
              </a:rPr>
              <a:t>The </a:t>
            </a:r>
            <a:r>
              <a:rPr lang="en-US" sz="1600" b="1" dirty="0">
                <a:solidFill>
                  <a:schemeClr val="accent6">
                    <a:lumMod val="75000"/>
                  </a:schemeClr>
                </a:solidFill>
                <a:latin typeface="Calibri" pitchFamily="34" charset="0"/>
              </a:rPr>
              <a:t>rete testis </a:t>
            </a:r>
            <a:r>
              <a:rPr lang="en-US" sz="1600" b="1" dirty="0">
                <a:solidFill>
                  <a:schemeClr val="accent6">
                    <a:lumMod val="50000"/>
                  </a:schemeClr>
                </a:solidFill>
                <a:latin typeface="Calibri" pitchFamily="34" charset="0"/>
              </a:rPr>
              <a:t>are interconnecting channels within the mediastinum testis, lined by cuboidal epithelium.  Because they are in the mediastinum testes, which is part of the tunica </a:t>
            </a:r>
            <a:r>
              <a:rPr lang="en-US" sz="1600" b="1" dirty="0" err="1">
                <a:solidFill>
                  <a:schemeClr val="accent6">
                    <a:lumMod val="50000"/>
                  </a:schemeClr>
                </a:solidFill>
                <a:latin typeface="Calibri" pitchFamily="34" charset="0"/>
              </a:rPr>
              <a:t>albuginea</a:t>
            </a:r>
            <a:r>
              <a:rPr lang="en-US" sz="1600" b="1" dirty="0">
                <a:solidFill>
                  <a:schemeClr val="accent6">
                    <a:lumMod val="50000"/>
                  </a:schemeClr>
                </a:solidFill>
                <a:latin typeface="Calibri" pitchFamily="34" charset="0"/>
              </a:rPr>
              <a:t>, the rete testis are embedded in a dense connective tissue.</a:t>
            </a:r>
            <a:endParaRPr lang="en-US" sz="1400" b="1" dirty="0">
              <a:solidFill>
                <a:schemeClr val="accent6">
                  <a:lumMod val="75000"/>
                </a:schemeClr>
              </a:solidFill>
              <a:latin typeface="Calibri" pitchFamily="34" charset="0"/>
            </a:endParaRPr>
          </a:p>
        </p:txBody>
      </p:sp>
    </p:spTree>
    <p:extLst>
      <p:ext uri="{BB962C8B-B14F-4D97-AF65-F5344CB8AC3E}">
        <p14:creationId xmlns:p14="http://schemas.microsoft.com/office/powerpoint/2010/main" val="40922837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748" y="457200"/>
            <a:ext cx="5173852" cy="5226512"/>
          </a:xfrm>
          <a:prstGeom prst="rect">
            <a:avLst/>
          </a:prstGeom>
        </p:spPr>
      </p:pic>
      <p:sp>
        <p:nvSpPr>
          <p:cNvPr id="3" name="Rectangle 2"/>
          <p:cNvSpPr/>
          <p:nvPr/>
        </p:nvSpPr>
        <p:spPr>
          <a:xfrm>
            <a:off x="34172" y="21491"/>
            <a:ext cx="9075754"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820000"/>
                </a:solidFill>
                <a:latin typeface="+mn-lt"/>
              </a:rPr>
              <a:t>MALE REPRODUCTIVE SYSTEM – STRAIGHT TUBULES</a:t>
            </a:r>
          </a:p>
        </p:txBody>
      </p:sp>
      <p:sp>
        <p:nvSpPr>
          <p:cNvPr id="5" name="TextBox 4"/>
          <p:cNvSpPr txBox="1"/>
          <p:nvPr/>
        </p:nvSpPr>
        <p:spPr>
          <a:xfrm>
            <a:off x="47731" y="5798403"/>
            <a:ext cx="9124740" cy="830997"/>
          </a:xfrm>
          <a:prstGeom prst="rect">
            <a:avLst/>
          </a:prstGeom>
          <a:noFill/>
        </p:spPr>
        <p:txBody>
          <a:bodyPr wrap="square">
            <a:spAutoFit/>
          </a:bodyPr>
          <a:lstStyle/>
          <a:p>
            <a:r>
              <a:rPr lang="en-US" sz="1600" b="1" dirty="0">
                <a:solidFill>
                  <a:schemeClr val="accent6">
                    <a:lumMod val="50000"/>
                  </a:schemeClr>
                </a:solidFill>
                <a:latin typeface="Calibri" pitchFamily="34" charset="0"/>
              </a:rPr>
              <a:t>The seminiferous tubules are connected to the rete testis by VERY short tubes called </a:t>
            </a:r>
            <a:r>
              <a:rPr lang="en-US" sz="1600" b="1" dirty="0">
                <a:solidFill>
                  <a:schemeClr val="accent6">
                    <a:lumMod val="75000"/>
                  </a:schemeClr>
                </a:solidFill>
                <a:latin typeface="Calibri" pitchFamily="34" charset="0"/>
              </a:rPr>
              <a:t>straight tubules</a:t>
            </a:r>
            <a:r>
              <a:rPr lang="en-US" sz="1600" b="1" dirty="0">
                <a:solidFill>
                  <a:schemeClr val="accent6">
                    <a:lumMod val="50000"/>
                  </a:schemeClr>
                </a:solidFill>
                <a:latin typeface="Calibri" pitchFamily="34" charset="0"/>
              </a:rPr>
              <a:t>, aka </a:t>
            </a:r>
            <a:r>
              <a:rPr lang="en-US" sz="1600" b="1" dirty="0" err="1">
                <a:solidFill>
                  <a:schemeClr val="accent6">
                    <a:lumMod val="75000"/>
                  </a:schemeClr>
                </a:solidFill>
                <a:latin typeface="Calibri" pitchFamily="34" charset="0"/>
              </a:rPr>
              <a:t>tubuli</a:t>
            </a:r>
            <a:r>
              <a:rPr lang="en-US" sz="1600" b="1" dirty="0">
                <a:solidFill>
                  <a:schemeClr val="accent6">
                    <a:lumMod val="75000"/>
                  </a:schemeClr>
                </a:solidFill>
                <a:latin typeface="Calibri" pitchFamily="34" charset="0"/>
              </a:rPr>
              <a:t> recti </a:t>
            </a:r>
            <a:r>
              <a:rPr lang="en-US" sz="1600" b="1" dirty="0">
                <a:solidFill>
                  <a:schemeClr val="accent6">
                    <a:lumMod val="50000"/>
                  </a:schemeClr>
                </a:solidFill>
                <a:latin typeface="Calibri" pitchFamily="34" charset="0"/>
              </a:rPr>
              <a:t>(orange arrows).  These tubules are lined by </a:t>
            </a:r>
            <a:r>
              <a:rPr lang="en-US" sz="1600" b="1" dirty="0" err="1">
                <a:solidFill>
                  <a:schemeClr val="accent6">
                    <a:lumMod val="50000"/>
                  </a:schemeClr>
                </a:solidFill>
                <a:latin typeface="Calibri" pitchFamily="34" charset="0"/>
              </a:rPr>
              <a:t>Sertoli</a:t>
            </a:r>
            <a:r>
              <a:rPr lang="en-US" sz="1600" b="1" dirty="0">
                <a:solidFill>
                  <a:schemeClr val="accent6">
                    <a:lumMod val="50000"/>
                  </a:schemeClr>
                </a:solidFill>
                <a:latin typeface="Calibri" pitchFamily="34" charset="0"/>
              </a:rPr>
              <a:t> cells (i.e. they are essentially seminiferous tubules that have “lost” their meiotic cells).</a:t>
            </a:r>
            <a:endParaRPr lang="en-US" sz="1400" b="1" dirty="0">
              <a:solidFill>
                <a:schemeClr val="accent6">
                  <a:lumMod val="75000"/>
                </a:schemeClr>
              </a:solidFill>
              <a:latin typeface="Calibri" pitchFamily="34" charset="0"/>
            </a:endParaRPr>
          </a:p>
        </p:txBody>
      </p:sp>
      <p:cxnSp>
        <p:nvCxnSpPr>
          <p:cNvPr id="7" name="Straight Arrow Connector 6"/>
          <p:cNvCxnSpPr/>
          <p:nvPr/>
        </p:nvCxnSpPr>
        <p:spPr>
          <a:xfrm flipH="1">
            <a:off x="4710112" y="2057400"/>
            <a:ext cx="85725" cy="585884"/>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4710113" y="2655142"/>
            <a:ext cx="257174" cy="585884"/>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486275" y="3548159"/>
            <a:ext cx="123826" cy="528541"/>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41192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172" y="21491"/>
            <a:ext cx="9075754"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820000"/>
                </a:solidFill>
                <a:latin typeface="+mn-lt"/>
              </a:rPr>
              <a:t>MALE REPRODUCTIVE SYSTEM – STRAIGHT TUBULES</a:t>
            </a:r>
          </a:p>
        </p:txBody>
      </p:sp>
      <p:sp>
        <p:nvSpPr>
          <p:cNvPr id="5" name="TextBox 4"/>
          <p:cNvSpPr txBox="1"/>
          <p:nvPr/>
        </p:nvSpPr>
        <p:spPr>
          <a:xfrm>
            <a:off x="28785" y="6027003"/>
            <a:ext cx="9124740" cy="830997"/>
          </a:xfrm>
          <a:prstGeom prst="rect">
            <a:avLst/>
          </a:prstGeom>
          <a:noFill/>
        </p:spPr>
        <p:txBody>
          <a:bodyPr wrap="square">
            <a:spAutoFit/>
          </a:bodyPr>
          <a:lstStyle/>
          <a:p>
            <a:r>
              <a:rPr lang="en-US" sz="1600" b="1" dirty="0">
                <a:solidFill>
                  <a:schemeClr val="accent6">
                    <a:lumMod val="50000"/>
                  </a:schemeClr>
                </a:solidFill>
                <a:latin typeface="Calibri" pitchFamily="34" charset="0"/>
              </a:rPr>
              <a:t>In this fortuitous image, two seminiferous tubules (ST) are in the lower left, and the mediastinum testis is in the upper right (not shown).  In the middle is a </a:t>
            </a:r>
            <a:r>
              <a:rPr lang="en-US" sz="1600" b="1" dirty="0">
                <a:solidFill>
                  <a:schemeClr val="accent6">
                    <a:lumMod val="75000"/>
                  </a:schemeClr>
                </a:solidFill>
                <a:latin typeface="Calibri" pitchFamily="34" charset="0"/>
              </a:rPr>
              <a:t>straight tubule</a:t>
            </a:r>
            <a:r>
              <a:rPr lang="en-US" sz="1600" b="1" dirty="0">
                <a:solidFill>
                  <a:schemeClr val="accent6">
                    <a:lumMod val="50000"/>
                  </a:schemeClr>
                </a:solidFill>
                <a:latin typeface="Calibri" pitchFamily="34" charset="0"/>
              </a:rPr>
              <a:t>.  Note it is lined by </a:t>
            </a:r>
            <a:r>
              <a:rPr lang="en-US" sz="1600" b="1" dirty="0" err="1">
                <a:solidFill>
                  <a:schemeClr val="accent6">
                    <a:lumMod val="50000"/>
                  </a:schemeClr>
                </a:solidFill>
                <a:latin typeface="Calibri" pitchFamily="34" charset="0"/>
              </a:rPr>
              <a:t>Sertoli</a:t>
            </a:r>
            <a:r>
              <a:rPr lang="en-US" sz="1600" b="1" dirty="0">
                <a:solidFill>
                  <a:schemeClr val="accent6">
                    <a:lumMod val="50000"/>
                  </a:schemeClr>
                </a:solidFill>
                <a:latin typeface="Calibri" pitchFamily="34" charset="0"/>
              </a:rPr>
              <a:t> cells, </a:t>
            </a:r>
            <a:r>
              <a:rPr lang="en-US" sz="1600" b="1" dirty="0" err="1">
                <a:solidFill>
                  <a:schemeClr val="accent6">
                    <a:lumMod val="50000"/>
                  </a:schemeClr>
                </a:solidFill>
                <a:latin typeface="Calibri" pitchFamily="34" charset="0"/>
              </a:rPr>
              <a:t>cubiodal</a:t>
            </a:r>
            <a:r>
              <a:rPr lang="en-US" sz="1600" b="1" dirty="0">
                <a:solidFill>
                  <a:schemeClr val="accent6">
                    <a:lumMod val="50000"/>
                  </a:schemeClr>
                </a:solidFill>
                <a:latin typeface="Calibri" pitchFamily="34" charset="0"/>
              </a:rPr>
              <a:t> cells with eosinophilic cytoplasm, many of them display the characteristic prominent nucleolus. </a:t>
            </a:r>
            <a:endParaRPr lang="en-US" sz="1400" b="1" dirty="0">
              <a:solidFill>
                <a:schemeClr val="accent6">
                  <a:lumMod val="75000"/>
                </a:schemeClr>
              </a:solidFill>
              <a:latin typeface="Calibri"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549115"/>
            <a:ext cx="7278449" cy="5458837"/>
          </a:xfrm>
          <a:prstGeom prst="rect">
            <a:avLst/>
          </a:prstGeom>
        </p:spPr>
      </p:pic>
      <p:sp>
        <p:nvSpPr>
          <p:cNvPr id="4" name="TextBox 3"/>
          <p:cNvSpPr txBox="1"/>
          <p:nvPr/>
        </p:nvSpPr>
        <p:spPr>
          <a:xfrm>
            <a:off x="2628900" y="5562600"/>
            <a:ext cx="533400" cy="369332"/>
          </a:xfrm>
          <a:prstGeom prst="rect">
            <a:avLst/>
          </a:prstGeom>
          <a:noFill/>
        </p:spPr>
        <p:txBody>
          <a:bodyPr wrap="square" rtlCol="0">
            <a:spAutoFit/>
          </a:bodyPr>
          <a:lstStyle/>
          <a:p>
            <a:r>
              <a:rPr lang="en-US" b="1" dirty="0"/>
              <a:t>ST</a:t>
            </a:r>
          </a:p>
        </p:txBody>
      </p:sp>
      <p:sp>
        <p:nvSpPr>
          <p:cNvPr id="12" name="TextBox 11"/>
          <p:cNvSpPr txBox="1"/>
          <p:nvPr/>
        </p:nvSpPr>
        <p:spPr>
          <a:xfrm>
            <a:off x="685800" y="4920139"/>
            <a:ext cx="533400" cy="369332"/>
          </a:xfrm>
          <a:prstGeom prst="rect">
            <a:avLst/>
          </a:prstGeom>
          <a:noFill/>
        </p:spPr>
        <p:txBody>
          <a:bodyPr wrap="square" rtlCol="0">
            <a:spAutoFit/>
          </a:bodyPr>
          <a:lstStyle/>
          <a:p>
            <a:r>
              <a:rPr lang="en-US" b="1" dirty="0"/>
              <a:t>ST</a:t>
            </a:r>
          </a:p>
        </p:txBody>
      </p:sp>
      <p:sp>
        <p:nvSpPr>
          <p:cNvPr id="13" name="TextBox 12"/>
          <p:cNvSpPr txBox="1"/>
          <p:nvPr/>
        </p:nvSpPr>
        <p:spPr>
          <a:xfrm>
            <a:off x="6144974" y="626760"/>
            <a:ext cx="2703751" cy="954107"/>
          </a:xfrm>
          <a:prstGeom prst="rect">
            <a:avLst/>
          </a:prstGeom>
          <a:solidFill>
            <a:schemeClr val="bg1"/>
          </a:solidFill>
        </p:spPr>
        <p:txBody>
          <a:bodyPr wrap="square" rtlCol="0">
            <a:spAutoFit/>
          </a:bodyPr>
          <a:lstStyle/>
          <a:p>
            <a:r>
              <a:rPr lang="en-US" sz="1400" b="1" dirty="0">
                <a:solidFill>
                  <a:schemeClr val="accent3">
                    <a:lumMod val="50000"/>
                  </a:schemeClr>
                </a:solidFill>
                <a:latin typeface="Tempus Sans ITC" pitchFamily="82" charset="0"/>
              </a:rPr>
              <a:t>I have searched far and wide for an image like this to use for an exam, and haven’t found one yet.   Such a shame.</a:t>
            </a:r>
          </a:p>
        </p:txBody>
      </p:sp>
      <p:sp>
        <p:nvSpPr>
          <p:cNvPr id="14" name="TextBox 13"/>
          <p:cNvSpPr txBox="1"/>
          <p:nvPr/>
        </p:nvSpPr>
        <p:spPr>
          <a:xfrm>
            <a:off x="4029517" y="3255792"/>
            <a:ext cx="1123276" cy="646331"/>
          </a:xfrm>
          <a:prstGeom prst="rect">
            <a:avLst/>
          </a:prstGeom>
          <a:noFill/>
        </p:spPr>
        <p:txBody>
          <a:bodyPr wrap="square" rtlCol="0">
            <a:spAutoFit/>
          </a:bodyPr>
          <a:lstStyle/>
          <a:p>
            <a:r>
              <a:rPr lang="en-US" b="1" dirty="0"/>
              <a:t>straight tubule</a:t>
            </a:r>
          </a:p>
        </p:txBody>
      </p:sp>
    </p:spTree>
    <p:extLst>
      <p:ext uri="{BB962C8B-B14F-4D97-AF65-F5344CB8AC3E}">
        <p14:creationId xmlns:p14="http://schemas.microsoft.com/office/powerpoint/2010/main" val="3448036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81" y="632710"/>
            <a:ext cx="7086600" cy="4333208"/>
          </a:xfrm>
          <a:prstGeom prst="rect">
            <a:avLst/>
          </a:prstGeom>
        </p:spPr>
      </p:pic>
      <p:sp>
        <p:nvSpPr>
          <p:cNvPr id="3" name="Rectangle 2"/>
          <p:cNvSpPr/>
          <p:nvPr/>
        </p:nvSpPr>
        <p:spPr>
          <a:xfrm>
            <a:off x="1573370" y="21491"/>
            <a:ext cx="5997347"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820000"/>
                </a:solidFill>
                <a:latin typeface="+mn-lt"/>
              </a:rPr>
              <a:t>MALE REPRODUCTIVE SYSTEM</a:t>
            </a:r>
          </a:p>
        </p:txBody>
      </p:sp>
      <p:sp>
        <p:nvSpPr>
          <p:cNvPr id="5" name="TextBox 4"/>
          <p:cNvSpPr txBox="1"/>
          <p:nvPr/>
        </p:nvSpPr>
        <p:spPr>
          <a:xfrm>
            <a:off x="304800" y="4965918"/>
            <a:ext cx="8382000" cy="1815882"/>
          </a:xfrm>
          <a:prstGeom prst="rect">
            <a:avLst/>
          </a:prstGeom>
          <a:noFill/>
        </p:spPr>
        <p:txBody>
          <a:bodyPr wrap="square">
            <a:spAutoFit/>
          </a:bodyPr>
          <a:lstStyle/>
          <a:p>
            <a:r>
              <a:rPr lang="en-US" sz="1600" b="1" dirty="0">
                <a:solidFill>
                  <a:schemeClr val="accent6">
                    <a:lumMod val="50000"/>
                  </a:schemeClr>
                </a:solidFill>
                <a:latin typeface="Calibri" pitchFamily="34" charset="0"/>
              </a:rPr>
              <a:t>Major structures of the male reproductive system that allow for production and transmission of sperm include:</a:t>
            </a:r>
          </a:p>
          <a:p>
            <a:r>
              <a:rPr lang="en-US" sz="1600" b="1" dirty="0">
                <a:solidFill>
                  <a:schemeClr val="accent6">
                    <a:lumMod val="75000"/>
                  </a:schemeClr>
                </a:solidFill>
                <a:latin typeface="Calibri" pitchFamily="34" charset="0"/>
              </a:rPr>
              <a:t>Testis</a:t>
            </a:r>
            <a:r>
              <a:rPr lang="en-US" sz="1600" b="1" dirty="0">
                <a:solidFill>
                  <a:schemeClr val="accent6">
                    <a:lumMod val="50000"/>
                  </a:schemeClr>
                </a:solidFill>
                <a:latin typeface="Calibri" pitchFamily="34" charset="0"/>
              </a:rPr>
              <a:t> – produces spermatozoa</a:t>
            </a:r>
          </a:p>
          <a:p>
            <a:r>
              <a:rPr lang="en-US" sz="1600" b="1" dirty="0">
                <a:solidFill>
                  <a:schemeClr val="accent6">
                    <a:lumMod val="75000"/>
                  </a:schemeClr>
                </a:solidFill>
                <a:latin typeface="Calibri" pitchFamily="34" charset="0"/>
              </a:rPr>
              <a:t>Epididymis</a:t>
            </a:r>
            <a:r>
              <a:rPr lang="en-US" sz="1600" b="1" dirty="0">
                <a:solidFill>
                  <a:schemeClr val="accent6">
                    <a:lumMod val="50000"/>
                  </a:schemeClr>
                </a:solidFill>
                <a:latin typeface="Calibri" pitchFamily="34" charset="0"/>
              </a:rPr>
              <a:t> – storage and final maturation of spermatozoa</a:t>
            </a:r>
          </a:p>
          <a:p>
            <a:r>
              <a:rPr lang="en-US" sz="1600" b="1" dirty="0" err="1">
                <a:solidFill>
                  <a:schemeClr val="accent6">
                    <a:lumMod val="75000"/>
                  </a:schemeClr>
                </a:solidFill>
                <a:latin typeface="Calibri" pitchFamily="34" charset="0"/>
              </a:rPr>
              <a:t>Ductus</a:t>
            </a:r>
            <a:r>
              <a:rPr lang="en-US" sz="1600" b="1" dirty="0">
                <a:solidFill>
                  <a:schemeClr val="accent6">
                    <a:lumMod val="75000"/>
                  </a:schemeClr>
                </a:solidFill>
                <a:latin typeface="Calibri" pitchFamily="34" charset="0"/>
              </a:rPr>
              <a:t> (vas) deferens </a:t>
            </a:r>
            <a:r>
              <a:rPr lang="en-US" sz="1600" b="1" dirty="0">
                <a:solidFill>
                  <a:schemeClr val="accent6">
                    <a:lumMod val="50000"/>
                  </a:schemeClr>
                </a:solidFill>
                <a:latin typeface="Calibri" pitchFamily="34" charset="0"/>
              </a:rPr>
              <a:t>– transports spermatozoa to the prostatic urethra</a:t>
            </a:r>
          </a:p>
          <a:p>
            <a:r>
              <a:rPr lang="en-US" sz="1600" b="1" dirty="0">
                <a:solidFill>
                  <a:schemeClr val="accent6">
                    <a:lumMod val="75000"/>
                  </a:schemeClr>
                </a:solidFill>
                <a:latin typeface="Calibri" pitchFamily="34" charset="0"/>
              </a:rPr>
              <a:t>Urethra</a:t>
            </a:r>
            <a:r>
              <a:rPr lang="en-US" sz="1600" b="1" dirty="0">
                <a:solidFill>
                  <a:schemeClr val="accent6">
                    <a:lumMod val="50000"/>
                  </a:schemeClr>
                </a:solidFill>
                <a:latin typeface="Calibri" pitchFamily="34" charset="0"/>
              </a:rPr>
              <a:t> – has three parts in the male, </a:t>
            </a:r>
            <a:r>
              <a:rPr lang="en-US" sz="1600" b="1" dirty="0">
                <a:solidFill>
                  <a:schemeClr val="accent6">
                    <a:lumMod val="75000"/>
                  </a:schemeClr>
                </a:solidFill>
                <a:latin typeface="Calibri" pitchFamily="34" charset="0"/>
              </a:rPr>
              <a:t>prostatic</a:t>
            </a:r>
            <a:r>
              <a:rPr lang="en-US" sz="1600" b="1" dirty="0">
                <a:solidFill>
                  <a:schemeClr val="accent6">
                    <a:lumMod val="50000"/>
                  </a:schemeClr>
                </a:solidFill>
                <a:latin typeface="Calibri" pitchFamily="34" charset="0"/>
              </a:rPr>
              <a:t>, </a:t>
            </a:r>
            <a:r>
              <a:rPr lang="en-US" sz="1600" b="1" dirty="0">
                <a:solidFill>
                  <a:schemeClr val="accent6">
                    <a:lumMod val="75000"/>
                  </a:schemeClr>
                </a:solidFill>
                <a:latin typeface="Calibri" pitchFamily="34" charset="0"/>
              </a:rPr>
              <a:t>membranous</a:t>
            </a:r>
            <a:r>
              <a:rPr lang="en-US" sz="1600" b="1" dirty="0">
                <a:solidFill>
                  <a:schemeClr val="accent6">
                    <a:lumMod val="50000"/>
                  </a:schemeClr>
                </a:solidFill>
                <a:latin typeface="Calibri" pitchFamily="34" charset="0"/>
              </a:rPr>
              <a:t>, and </a:t>
            </a:r>
            <a:r>
              <a:rPr lang="en-US" sz="1600" b="1" dirty="0">
                <a:solidFill>
                  <a:schemeClr val="accent6">
                    <a:lumMod val="75000"/>
                  </a:schemeClr>
                </a:solidFill>
                <a:latin typeface="Calibri" pitchFamily="34" charset="0"/>
              </a:rPr>
              <a:t>penile</a:t>
            </a:r>
            <a:r>
              <a:rPr lang="en-US" sz="1600" b="1" dirty="0">
                <a:solidFill>
                  <a:schemeClr val="accent6">
                    <a:lumMod val="50000"/>
                  </a:schemeClr>
                </a:solidFill>
                <a:latin typeface="Calibri" pitchFamily="34" charset="0"/>
              </a:rPr>
              <a:t>, named for the structure that the urethra passes through</a:t>
            </a:r>
          </a:p>
        </p:txBody>
      </p:sp>
      <p:sp>
        <p:nvSpPr>
          <p:cNvPr id="9" name="TextBox 8"/>
          <p:cNvSpPr txBox="1"/>
          <p:nvPr/>
        </p:nvSpPr>
        <p:spPr>
          <a:xfrm>
            <a:off x="7100118" y="1426488"/>
            <a:ext cx="2030819" cy="3539430"/>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The urogenital diaphragm (indicated by the dotted green line) is a thin sheet of mostly skeletal muscle that includes the external urethral sphincter.</a:t>
            </a:r>
          </a:p>
          <a:p>
            <a:endParaRPr lang="en-US" sz="1400" b="1" dirty="0">
              <a:solidFill>
                <a:schemeClr val="accent3">
                  <a:lumMod val="50000"/>
                </a:schemeClr>
              </a:solidFill>
              <a:latin typeface="Tempus Sans ITC" pitchFamily="82" charset="0"/>
            </a:endParaRPr>
          </a:p>
          <a:p>
            <a:r>
              <a:rPr lang="en-US" sz="1400" b="1" dirty="0">
                <a:solidFill>
                  <a:srgbClr val="002060"/>
                </a:solidFill>
                <a:latin typeface="Tempus Sans ITC" pitchFamily="82" charset="0"/>
              </a:rPr>
              <a:t>Membranous refers to the part of the urethra that passes through the urogenital diaphragm. The membranous urethra is about 1cm in length. </a:t>
            </a:r>
          </a:p>
          <a:p>
            <a:endParaRPr lang="en-US" sz="1400" b="1" dirty="0">
              <a:solidFill>
                <a:schemeClr val="accent3">
                  <a:lumMod val="50000"/>
                </a:schemeClr>
              </a:solidFill>
              <a:latin typeface="Tempus Sans ITC" pitchFamily="82" charset="0"/>
            </a:endParaRPr>
          </a:p>
        </p:txBody>
      </p:sp>
      <p:cxnSp>
        <p:nvCxnSpPr>
          <p:cNvPr id="8" name="Straight Connector 7"/>
          <p:cNvCxnSpPr/>
          <p:nvPr/>
        </p:nvCxnSpPr>
        <p:spPr>
          <a:xfrm>
            <a:off x="3118338" y="2723662"/>
            <a:ext cx="615462" cy="75652"/>
          </a:xfrm>
          <a:prstGeom prst="line">
            <a:avLst/>
          </a:pr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44389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73370" y="21491"/>
            <a:ext cx="5997347"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820000"/>
                </a:solidFill>
                <a:latin typeface="+mn-lt"/>
              </a:rPr>
              <a:t>MALE REPRODUCTIVE SYSTEM</a:t>
            </a:r>
          </a:p>
        </p:txBody>
      </p:sp>
      <p:sp>
        <p:nvSpPr>
          <p:cNvPr id="5" name="TextBox 4"/>
          <p:cNvSpPr txBox="1"/>
          <p:nvPr/>
        </p:nvSpPr>
        <p:spPr>
          <a:xfrm>
            <a:off x="1" y="5307449"/>
            <a:ext cx="9124740" cy="1169551"/>
          </a:xfrm>
          <a:prstGeom prst="rect">
            <a:avLst/>
          </a:prstGeom>
          <a:noFill/>
        </p:spPr>
        <p:txBody>
          <a:bodyPr wrap="square">
            <a:spAutoFit/>
          </a:bodyPr>
          <a:lstStyle/>
          <a:p>
            <a:r>
              <a:rPr lang="en-US" sz="1600" b="1" dirty="0">
                <a:solidFill>
                  <a:schemeClr val="accent6">
                    <a:lumMod val="50000"/>
                  </a:schemeClr>
                </a:solidFill>
                <a:latin typeface="Calibri" pitchFamily="34" charset="0"/>
              </a:rPr>
              <a:t>We have two slides of the testis and adjacent structures:</a:t>
            </a:r>
          </a:p>
          <a:p>
            <a:r>
              <a:rPr lang="en-US" sz="1400" b="1" dirty="0">
                <a:solidFill>
                  <a:schemeClr val="accent6">
                    <a:lumMod val="50000"/>
                  </a:schemeClr>
                </a:solidFill>
                <a:latin typeface="Calibri" pitchFamily="34" charset="0"/>
              </a:rPr>
              <a:t>--SL55 includes the seminiferous tubules, the mediastinum testis containing the rete testis, and the epididymis</a:t>
            </a:r>
          </a:p>
          <a:p>
            <a:r>
              <a:rPr lang="en-US" sz="1400" b="1" dirty="0">
                <a:solidFill>
                  <a:srgbClr val="C00000"/>
                </a:solidFill>
                <a:latin typeface="Calibri" pitchFamily="34" charset="0"/>
              </a:rPr>
              <a:t>--SL156 includes the seminiferous tubules, efferent </a:t>
            </a:r>
            <a:r>
              <a:rPr lang="en-US" sz="1400" b="1" dirty="0" err="1">
                <a:solidFill>
                  <a:srgbClr val="C00000"/>
                </a:solidFill>
                <a:latin typeface="Calibri" pitchFamily="34" charset="0"/>
              </a:rPr>
              <a:t>ductules</a:t>
            </a:r>
            <a:r>
              <a:rPr lang="en-US" sz="1400" b="1" dirty="0">
                <a:solidFill>
                  <a:srgbClr val="C00000"/>
                </a:solidFill>
                <a:latin typeface="Calibri" pitchFamily="34" charset="0"/>
              </a:rPr>
              <a:t>, and epididymis</a:t>
            </a:r>
          </a:p>
          <a:p>
            <a:endParaRPr lang="en-US" sz="1000" b="1" dirty="0">
              <a:solidFill>
                <a:schemeClr val="accent6">
                  <a:lumMod val="50000"/>
                </a:schemeClr>
              </a:solidFill>
              <a:latin typeface="Calibri" pitchFamily="34" charset="0"/>
            </a:endParaRPr>
          </a:p>
          <a:p>
            <a:r>
              <a:rPr lang="en-US" sz="1600" b="1" dirty="0">
                <a:solidFill>
                  <a:schemeClr val="accent6">
                    <a:lumMod val="50000"/>
                  </a:schemeClr>
                </a:solidFill>
                <a:latin typeface="Calibri" pitchFamily="34" charset="0"/>
              </a:rPr>
              <a:t>Neither slide includes the scrotum</a:t>
            </a:r>
            <a:endParaRPr lang="en-US" sz="1400" b="1" dirty="0">
              <a:solidFill>
                <a:schemeClr val="accent6">
                  <a:lumMod val="75000"/>
                </a:schemeClr>
              </a:solidFill>
              <a:latin typeface="Calibri"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400" y="879259"/>
            <a:ext cx="4080251" cy="4121780"/>
          </a:xfrm>
          <a:prstGeom prst="rect">
            <a:avLst/>
          </a:prstGeom>
        </p:spPr>
      </p:pic>
      <p:cxnSp>
        <p:nvCxnSpPr>
          <p:cNvPr id="7" name="Straight Connector 6"/>
          <p:cNvCxnSpPr/>
          <p:nvPr/>
        </p:nvCxnSpPr>
        <p:spPr>
          <a:xfrm>
            <a:off x="3048000" y="1031659"/>
            <a:ext cx="2708651" cy="35814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895643" y="2806799"/>
            <a:ext cx="3352800" cy="1143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267493" y="2751394"/>
            <a:ext cx="1143000" cy="377510"/>
          </a:xfrm>
          <a:prstGeom prst="rect">
            <a:avLst/>
          </a:prstGeom>
          <a:noFill/>
        </p:spPr>
        <p:txBody>
          <a:bodyPr wrap="square" rtlCol="0">
            <a:spAutoFit/>
          </a:bodyPr>
          <a:lstStyle/>
          <a:p>
            <a:r>
              <a:rPr lang="en-US" b="1" dirty="0">
                <a:solidFill>
                  <a:schemeClr val="accent6">
                    <a:lumMod val="75000"/>
                  </a:schemeClr>
                </a:solidFill>
              </a:rPr>
              <a:t>SL55</a:t>
            </a:r>
          </a:p>
        </p:txBody>
      </p:sp>
      <p:sp>
        <p:nvSpPr>
          <p:cNvPr id="13" name="TextBox 12"/>
          <p:cNvSpPr txBox="1"/>
          <p:nvPr/>
        </p:nvSpPr>
        <p:spPr>
          <a:xfrm>
            <a:off x="5638800" y="4613059"/>
            <a:ext cx="1143000" cy="377510"/>
          </a:xfrm>
          <a:prstGeom prst="rect">
            <a:avLst/>
          </a:prstGeom>
          <a:noFill/>
        </p:spPr>
        <p:txBody>
          <a:bodyPr wrap="square" rtlCol="0">
            <a:spAutoFit/>
          </a:bodyPr>
          <a:lstStyle/>
          <a:p>
            <a:r>
              <a:rPr lang="en-US" b="1" dirty="0">
                <a:solidFill>
                  <a:srgbClr val="C00000"/>
                </a:solidFill>
              </a:rPr>
              <a:t>SL156</a:t>
            </a:r>
          </a:p>
        </p:txBody>
      </p:sp>
      <p:sp>
        <p:nvSpPr>
          <p:cNvPr id="9" name="TextBox 8"/>
          <p:cNvSpPr txBox="1"/>
          <p:nvPr/>
        </p:nvSpPr>
        <p:spPr>
          <a:xfrm>
            <a:off x="7113180" y="762000"/>
            <a:ext cx="1802219" cy="2462213"/>
          </a:xfrm>
          <a:prstGeom prst="rect">
            <a:avLst/>
          </a:prstGeom>
          <a:solidFill>
            <a:srgbClr val="FFC000"/>
          </a:solidFill>
        </p:spPr>
        <p:txBody>
          <a:bodyPr wrap="square" rtlCol="0">
            <a:spAutoFit/>
          </a:bodyPr>
          <a:lstStyle/>
          <a:p>
            <a:r>
              <a:rPr lang="en-US" sz="1400" b="1" dirty="0">
                <a:solidFill>
                  <a:srgbClr val="C00000"/>
                </a:solidFill>
                <a:latin typeface="Tempus Sans ITC" pitchFamily="82" charset="0"/>
              </a:rPr>
              <a:t>Yet another reminder slide, this time  showing the orientation of the two slides we have in our slide set.</a:t>
            </a:r>
          </a:p>
          <a:p>
            <a:endParaRPr lang="en-US" sz="1400" b="1" dirty="0">
              <a:solidFill>
                <a:srgbClr val="C00000"/>
              </a:solidFill>
              <a:latin typeface="Tempus Sans ITC" pitchFamily="82" charset="0"/>
            </a:endParaRPr>
          </a:p>
          <a:p>
            <a:r>
              <a:rPr lang="en-US" sz="1400" b="1" dirty="0">
                <a:solidFill>
                  <a:srgbClr val="C00000"/>
                </a:solidFill>
                <a:latin typeface="Tempus Sans ITC" pitchFamily="82" charset="0"/>
              </a:rPr>
              <a:t>We need to look at SL55 to find the rete testis and straight tubules.</a:t>
            </a:r>
          </a:p>
        </p:txBody>
      </p:sp>
    </p:spTree>
    <p:extLst>
      <p:ext uri="{BB962C8B-B14F-4D97-AF65-F5344CB8AC3E}">
        <p14:creationId xmlns:p14="http://schemas.microsoft.com/office/powerpoint/2010/main" val="26438215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8198" y="21491"/>
            <a:ext cx="7767704"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820000"/>
                </a:solidFill>
                <a:latin typeface="+mn-lt"/>
              </a:rPr>
              <a:t>MALE REPRODUCTIVE SYSTEM – RETE TESTIS</a:t>
            </a:r>
          </a:p>
        </p:txBody>
      </p:sp>
      <p:sp>
        <p:nvSpPr>
          <p:cNvPr id="5" name="TextBox 4"/>
          <p:cNvSpPr txBox="1"/>
          <p:nvPr/>
        </p:nvSpPr>
        <p:spPr>
          <a:xfrm>
            <a:off x="28730" y="5511641"/>
            <a:ext cx="9124740" cy="1323439"/>
          </a:xfrm>
          <a:prstGeom prst="rect">
            <a:avLst/>
          </a:prstGeom>
          <a:noFill/>
        </p:spPr>
        <p:txBody>
          <a:bodyPr wrap="square">
            <a:spAutoFit/>
          </a:bodyPr>
          <a:lstStyle/>
          <a:p>
            <a:r>
              <a:rPr lang="en-US" sz="1600" b="1" dirty="0">
                <a:solidFill>
                  <a:schemeClr val="accent6">
                    <a:lumMod val="50000"/>
                  </a:schemeClr>
                </a:solidFill>
                <a:latin typeface="Calibri" pitchFamily="34" charset="0"/>
              </a:rPr>
              <a:t>To find the rete testis and straight tubules on slide 55, a little orientation to what you will see is helpful.</a:t>
            </a:r>
          </a:p>
          <a:p>
            <a:r>
              <a:rPr lang="en-US" sz="1600" b="1" dirty="0">
                <a:solidFill>
                  <a:schemeClr val="accent6">
                    <a:lumMod val="50000"/>
                  </a:schemeClr>
                </a:solidFill>
                <a:latin typeface="Calibri" pitchFamily="34" charset="0"/>
              </a:rPr>
              <a:t>ST – seminiferous tubules</a:t>
            </a:r>
          </a:p>
          <a:p>
            <a:r>
              <a:rPr lang="en-US" sz="1600" b="1" dirty="0">
                <a:solidFill>
                  <a:schemeClr val="accent6">
                    <a:lumMod val="50000"/>
                  </a:schemeClr>
                </a:solidFill>
                <a:latin typeface="Calibri" pitchFamily="34" charset="0"/>
              </a:rPr>
              <a:t>RT – rete testis within mediastinum testis</a:t>
            </a:r>
          </a:p>
          <a:p>
            <a:r>
              <a:rPr lang="en-US" sz="1600" b="1" dirty="0">
                <a:solidFill>
                  <a:schemeClr val="accent6">
                    <a:lumMod val="50000"/>
                  </a:schemeClr>
                </a:solidFill>
                <a:latin typeface="Calibri" pitchFamily="34" charset="0"/>
              </a:rPr>
              <a:t>TA – tunica </a:t>
            </a:r>
            <a:r>
              <a:rPr lang="en-US" sz="1600" b="1" dirty="0" err="1">
                <a:solidFill>
                  <a:schemeClr val="accent6">
                    <a:lumMod val="50000"/>
                  </a:schemeClr>
                </a:solidFill>
                <a:latin typeface="Calibri" pitchFamily="34" charset="0"/>
              </a:rPr>
              <a:t>albuginea</a:t>
            </a:r>
            <a:endParaRPr lang="en-US" sz="1600" b="1" dirty="0">
              <a:solidFill>
                <a:schemeClr val="accent6">
                  <a:lumMod val="50000"/>
                </a:schemeClr>
              </a:solidFill>
              <a:latin typeface="Calibri" pitchFamily="34" charset="0"/>
            </a:endParaRPr>
          </a:p>
          <a:p>
            <a:r>
              <a:rPr lang="en-US" sz="1600" b="1" dirty="0" err="1">
                <a:solidFill>
                  <a:schemeClr val="accent6">
                    <a:lumMod val="50000"/>
                  </a:schemeClr>
                </a:solidFill>
                <a:latin typeface="Calibri" pitchFamily="34" charset="0"/>
              </a:rPr>
              <a:t>Epi</a:t>
            </a:r>
            <a:r>
              <a:rPr lang="en-US" sz="1600" b="1" dirty="0">
                <a:solidFill>
                  <a:schemeClr val="accent6">
                    <a:lumMod val="50000"/>
                  </a:schemeClr>
                </a:solidFill>
                <a:latin typeface="Calibri" pitchFamily="34" charset="0"/>
              </a:rPr>
              <a:t> - epididymis   </a:t>
            </a:r>
            <a:endParaRPr lang="en-US" sz="1400" b="1" dirty="0">
              <a:solidFill>
                <a:schemeClr val="accent6">
                  <a:lumMod val="75000"/>
                </a:schemeClr>
              </a:solidFill>
              <a:latin typeface="Calibri"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04800" y="596741"/>
            <a:ext cx="6553200" cy="4914900"/>
          </a:xfrm>
          <a:prstGeom prst="rect">
            <a:avLst/>
          </a:prstGeom>
        </p:spPr>
      </p:pic>
      <p:sp>
        <p:nvSpPr>
          <p:cNvPr id="6" name="TextBox 5"/>
          <p:cNvSpPr txBox="1"/>
          <p:nvPr/>
        </p:nvSpPr>
        <p:spPr>
          <a:xfrm>
            <a:off x="3200400" y="828675"/>
            <a:ext cx="533400" cy="369332"/>
          </a:xfrm>
          <a:prstGeom prst="rect">
            <a:avLst/>
          </a:prstGeom>
          <a:noFill/>
        </p:spPr>
        <p:txBody>
          <a:bodyPr wrap="square" rtlCol="0">
            <a:spAutoFit/>
          </a:bodyPr>
          <a:lstStyle/>
          <a:p>
            <a:r>
              <a:rPr lang="en-US" b="1" dirty="0"/>
              <a:t>ST</a:t>
            </a:r>
          </a:p>
        </p:txBody>
      </p:sp>
      <p:sp>
        <p:nvSpPr>
          <p:cNvPr id="7" name="TextBox 6"/>
          <p:cNvSpPr txBox="1"/>
          <p:nvPr/>
        </p:nvSpPr>
        <p:spPr>
          <a:xfrm>
            <a:off x="5848350" y="3476625"/>
            <a:ext cx="533400" cy="369332"/>
          </a:xfrm>
          <a:prstGeom prst="rect">
            <a:avLst/>
          </a:prstGeom>
          <a:noFill/>
        </p:spPr>
        <p:txBody>
          <a:bodyPr wrap="square" rtlCol="0">
            <a:spAutoFit/>
          </a:bodyPr>
          <a:lstStyle/>
          <a:p>
            <a:r>
              <a:rPr lang="en-US" b="1" dirty="0"/>
              <a:t>ST</a:t>
            </a:r>
          </a:p>
        </p:txBody>
      </p:sp>
      <p:sp>
        <p:nvSpPr>
          <p:cNvPr id="9" name="TextBox 8"/>
          <p:cNvSpPr txBox="1"/>
          <p:nvPr/>
        </p:nvSpPr>
        <p:spPr>
          <a:xfrm>
            <a:off x="4629200" y="2114550"/>
            <a:ext cx="533400" cy="369332"/>
          </a:xfrm>
          <a:prstGeom prst="rect">
            <a:avLst/>
          </a:prstGeom>
          <a:noFill/>
        </p:spPr>
        <p:txBody>
          <a:bodyPr wrap="square" rtlCol="0">
            <a:spAutoFit/>
          </a:bodyPr>
          <a:lstStyle/>
          <a:p>
            <a:r>
              <a:rPr lang="en-US" b="1" dirty="0"/>
              <a:t>RT</a:t>
            </a:r>
          </a:p>
        </p:txBody>
      </p:sp>
      <p:sp>
        <p:nvSpPr>
          <p:cNvPr id="10" name="TextBox 9"/>
          <p:cNvSpPr txBox="1"/>
          <p:nvPr/>
        </p:nvSpPr>
        <p:spPr>
          <a:xfrm>
            <a:off x="688198" y="1429615"/>
            <a:ext cx="533400" cy="369332"/>
          </a:xfrm>
          <a:prstGeom prst="rect">
            <a:avLst/>
          </a:prstGeom>
          <a:noFill/>
        </p:spPr>
        <p:txBody>
          <a:bodyPr wrap="square" rtlCol="0">
            <a:spAutoFit/>
          </a:bodyPr>
          <a:lstStyle/>
          <a:p>
            <a:r>
              <a:rPr lang="en-US" b="1" dirty="0"/>
              <a:t>TA</a:t>
            </a:r>
          </a:p>
        </p:txBody>
      </p:sp>
      <p:sp>
        <p:nvSpPr>
          <p:cNvPr id="11" name="TextBox 10"/>
          <p:cNvSpPr txBox="1"/>
          <p:nvPr/>
        </p:nvSpPr>
        <p:spPr>
          <a:xfrm>
            <a:off x="1371600" y="3608308"/>
            <a:ext cx="685800" cy="369332"/>
          </a:xfrm>
          <a:prstGeom prst="rect">
            <a:avLst/>
          </a:prstGeom>
          <a:noFill/>
        </p:spPr>
        <p:txBody>
          <a:bodyPr wrap="square" rtlCol="0">
            <a:spAutoFit/>
          </a:bodyPr>
          <a:lstStyle/>
          <a:p>
            <a:r>
              <a:rPr lang="en-US" b="1" dirty="0" err="1"/>
              <a:t>Epi</a:t>
            </a:r>
            <a:endParaRPr lang="en-US" b="1"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0400" y="866361"/>
            <a:ext cx="1480768" cy="1495839"/>
          </a:xfrm>
          <a:prstGeom prst="rect">
            <a:avLst/>
          </a:prstGeom>
        </p:spPr>
      </p:pic>
      <p:cxnSp>
        <p:nvCxnSpPr>
          <p:cNvPr id="13" name="Straight Connector 12"/>
          <p:cNvCxnSpPr/>
          <p:nvPr/>
        </p:nvCxnSpPr>
        <p:spPr>
          <a:xfrm>
            <a:off x="7512302" y="1593541"/>
            <a:ext cx="1036059" cy="41481"/>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529216" y="1496522"/>
            <a:ext cx="624254" cy="276999"/>
          </a:xfrm>
          <a:prstGeom prst="rect">
            <a:avLst/>
          </a:prstGeom>
          <a:noFill/>
        </p:spPr>
        <p:txBody>
          <a:bodyPr wrap="square" rtlCol="0">
            <a:spAutoFit/>
          </a:bodyPr>
          <a:lstStyle/>
          <a:p>
            <a:r>
              <a:rPr lang="en-US" sz="1200" b="1" dirty="0">
                <a:solidFill>
                  <a:schemeClr val="accent6">
                    <a:lumMod val="75000"/>
                  </a:schemeClr>
                </a:solidFill>
              </a:rPr>
              <a:t>SL55</a:t>
            </a:r>
          </a:p>
        </p:txBody>
      </p:sp>
      <p:sp>
        <p:nvSpPr>
          <p:cNvPr id="16" name="TextBox 15"/>
          <p:cNvSpPr txBox="1"/>
          <p:nvPr/>
        </p:nvSpPr>
        <p:spPr>
          <a:xfrm>
            <a:off x="4819649" y="5943600"/>
            <a:ext cx="4021693" cy="738664"/>
          </a:xfrm>
          <a:prstGeom prst="rect">
            <a:avLst/>
          </a:prstGeom>
          <a:solidFill>
            <a:schemeClr val="bg1"/>
          </a:solidFill>
        </p:spPr>
        <p:txBody>
          <a:bodyPr wrap="square" rtlCol="0">
            <a:spAutoFit/>
          </a:bodyPr>
          <a:lstStyle/>
          <a:p>
            <a:r>
              <a:rPr lang="en-US" sz="1400" b="1" dirty="0">
                <a:solidFill>
                  <a:schemeClr val="accent3">
                    <a:lumMod val="50000"/>
                  </a:schemeClr>
                </a:solidFill>
                <a:latin typeface="Tempus Sans ITC" pitchFamily="82" charset="0"/>
              </a:rPr>
              <a:t>If you are extremely lucky, straight tubules may be found at the edges of the mediastinum testis (i.e. between ST and RT, in the area of the </a:t>
            </a:r>
            <a:r>
              <a:rPr lang="en-US" sz="1400" b="1" dirty="0">
                <a:latin typeface="Tempus Sans ITC" pitchFamily="82" charset="0"/>
              </a:rPr>
              <a:t>black arrows</a:t>
            </a:r>
            <a:r>
              <a:rPr lang="en-US" sz="1400" b="1" dirty="0">
                <a:solidFill>
                  <a:schemeClr val="accent3">
                    <a:lumMod val="50000"/>
                  </a:schemeClr>
                </a:solidFill>
                <a:latin typeface="Tempus Sans ITC" pitchFamily="82" charset="0"/>
              </a:rPr>
              <a:t>)</a:t>
            </a:r>
          </a:p>
        </p:txBody>
      </p:sp>
      <p:sp>
        <p:nvSpPr>
          <p:cNvPr id="17" name="Rectangle 16"/>
          <p:cNvSpPr/>
          <p:nvPr/>
        </p:nvSpPr>
        <p:spPr>
          <a:xfrm>
            <a:off x="7512302" y="1475006"/>
            <a:ext cx="412498" cy="276999"/>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flipH="1" flipV="1">
            <a:off x="6858000" y="606266"/>
            <a:ext cx="654302" cy="86874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848475" y="1749266"/>
            <a:ext cx="685800" cy="371808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686300" y="1123950"/>
            <a:ext cx="138113" cy="58588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581400" y="1456324"/>
            <a:ext cx="138113" cy="58588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191000" y="1276350"/>
            <a:ext cx="138113" cy="58588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5548313" y="2549087"/>
            <a:ext cx="395286" cy="44881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5107782" y="3613167"/>
            <a:ext cx="440531" cy="23279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5263754" y="3129059"/>
            <a:ext cx="569118" cy="34756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29091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Box 4"/>
          <p:cNvSpPr txBox="1">
            <a:spLocks noChangeArrowheads="1"/>
          </p:cNvSpPr>
          <p:nvPr/>
        </p:nvSpPr>
        <p:spPr bwMode="auto">
          <a:xfrm>
            <a:off x="1965359" y="5766137"/>
            <a:ext cx="5213384" cy="1015663"/>
          </a:xfrm>
          <a:prstGeom prst="rect">
            <a:avLst/>
          </a:prstGeom>
          <a:noFill/>
          <a:ln w="9525">
            <a:noFill/>
            <a:miter lim="800000"/>
            <a:headEnd/>
            <a:tailEnd/>
          </a:ln>
        </p:spPr>
        <p:txBody>
          <a:bodyPr wrap="square">
            <a:spAutoFit/>
          </a:bodyPr>
          <a:lstStyle/>
          <a:p>
            <a:r>
              <a:rPr lang="en-US" dirty="0">
                <a:latin typeface="Calibri" pitchFamily="34" charset="0"/>
              </a:rPr>
              <a:t>Link to </a:t>
            </a:r>
            <a:r>
              <a:rPr lang="es-ES" u="sng" dirty="0">
                <a:hlinkClick r:id="rId3"/>
              </a:rPr>
              <a:t>SL 055 </a:t>
            </a:r>
            <a:endParaRPr lang="es-E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cs typeface="Arial" charset="0"/>
              </a:rPr>
              <a:t>Rete testis</a:t>
            </a:r>
          </a:p>
          <a:p>
            <a:pPr lvl="1" eaLnBrk="0" hangingPunct="0">
              <a:buFontTx/>
              <a:buChar char="•"/>
            </a:pPr>
            <a:r>
              <a:rPr lang="en-US" sz="1200" b="1" dirty="0">
                <a:solidFill>
                  <a:srgbClr val="002060"/>
                </a:solidFill>
                <a:latin typeface="Georgia" pitchFamily="18" charset="0"/>
                <a:cs typeface="Arial" charset="0"/>
              </a:rPr>
              <a:t>Straight tubules (if you’re a gunner)</a:t>
            </a:r>
          </a:p>
        </p:txBody>
      </p:sp>
      <p:sp>
        <p:nvSpPr>
          <p:cNvPr id="5" name="TextBox 3"/>
          <p:cNvSpPr txBox="1">
            <a:spLocks noChangeArrowheads="1"/>
          </p:cNvSpPr>
          <p:nvPr/>
        </p:nvSpPr>
        <p:spPr bwMode="auto">
          <a:xfrm>
            <a:off x="2971800" y="2483882"/>
            <a:ext cx="2803457" cy="369332"/>
          </a:xfrm>
          <a:prstGeom prst="rect">
            <a:avLst/>
          </a:prstGeom>
          <a:noFill/>
          <a:ln w="9525">
            <a:noFill/>
            <a:miter lim="800000"/>
            <a:headEnd/>
            <a:tailEnd/>
          </a:ln>
        </p:spPr>
        <p:txBody>
          <a:bodyPr wrap="square">
            <a:spAutoFit/>
          </a:bodyPr>
          <a:lstStyle/>
          <a:p>
            <a:r>
              <a:rPr lang="en-US" dirty="0">
                <a:latin typeface="Calibri" pitchFamily="34" charset="0"/>
                <a:hlinkClick r:id="rId4"/>
              </a:rPr>
              <a:t>Video of rete testis – SL55</a:t>
            </a:r>
            <a:endParaRPr lang="en-US" dirty="0">
              <a:latin typeface="Calibri" pitchFamily="34"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7000" y="866361"/>
            <a:ext cx="2014168" cy="2034668"/>
          </a:xfrm>
          <a:prstGeom prst="rect">
            <a:avLst/>
          </a:prstGeom>
        </p:spPr>
      </p:pic>
      <p:cxnSp>
        <p:nvCxnSpPr>
          <p:cNvPr id="8" name="Straight Connector 7"/>
          <p:cNvCxnSpPr/>
          <p:nvPr/>
        </p:nvCxnSpPr>
        <p:spPr>
          <a:xfrm>
            <a:off x="7178743" y="1911638"/>
            <a:ext cx="1317557" cy="40987"/>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491168" y="1809894"/>
            <a:ext cx="643622" cy="276999"/>
          </a:xfrm>
          <a:prstGeom prst="rect">
            <a:avLst/>
          </a:prstGeom>
          <a:noFill/>
        </p:spPr>
        <p:txBody>
          <a:bodyPr wrap="square" rtlCol="0">
            <a:spAutoFit/>
          </a:bodyPr>
          <a:lstStyle/>
          <a:p>
            <a:r>
              <a:rPr lang="en-US" sz="1200" b="1" dirty="0">
                <a:solidFill>
                  <a:schemeClr val="accent6">
                    <a:lumMod val="75000"/>
                  </a:schemeClr>
                </a:solidFill>
              </a:rPr>
              <a:t>SL55</a:t>
            </a:r>
          </a:p>
        </p:txBody>
      </p:sp>
      <p:sp>
        <p:nvSpPr>
          <p:cNvPr id="10" name="Rectangle 9"/>
          <p:cNvSpPr/>
          <p:nvPr/>
        </p:nvSpPr>
        <p:spPr>
          <a:xfrm>
            <a:off x="7178743" y="1774618"/>
            <a:ext cx="561087" cy="34755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88198" y="21491"/>
            <a:ext cx="7767704"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820000"/>
                </a:solidFill>
                <a:latin typeface="+mn-lt"/>
              </a:rPr>
              <a:t>MALE REPRODUCTIVE SYSTEM – RETE TESTIS</a:t>
            </a:r>
          </a:p>
        </p:txBody>
      </p:sp>
    </p:spTree>
    <p:extLst>
      <p:ext uri="{BB962C8B-B14F-4D97-AF65-F5344CB8AC3E}">
        <p14:creationId xmlns:p14="http://schemas.microsoft.com/office/powerpoint/2010/main" val="41130562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748" y="457200"/>
            <a:ext cx="5173852" cy="5226512"/>
          </a:xfrm>
          <a:prstGeom prst="rect">
            <a:avLst/>
          </a:prstGeom>
        </p:spPr>
      </p:pic>
      <p:sp>
        <p:nvSpPr>
          <p:cNvPr id="5" name="TextBox 4"/>
          <p:cNvSpPr txBox="1"/>
          <p:nvPr/>
        </p:nvSpPr>
        <p:spPr>
          <a:xfrm>
            <a:off x="47731" y="5910412"/>
            <a:ext cx="9124740" cy="830997"/>
          </a:xfrm>
          <a:prstGeom prst="rect">
            <a:avLst/>
          </a:prstGeom>
          <a:noFill/>
        </p:spPr>
        <p:txBody>
          <a:bodyPr wrap="square">
            <a:spAutoFit/>
          </a:bodyPr>
          <a:lstStyle/>
          <a:p>
            <a:r>
              <a:rPr lang="en-US" sz="1600" b="1" dirty="0">
                <a:solidFill>
                  <a:schemeClr val="accent6">
                    <a:lumMod val="50000"/>
                  </a:schemeClr>
                </a:solidFill>
                <a:latin typeface="Calibri" pitchFamily="34" charset="0"/>
              </a:rPr>
              <a:t>The </a:t>
            </a:r>
            <a:r>
              <a:rPr lang="en-US" sz="1600" b="1" dirty="0">
                <a:solidFill>
                  <a:schemeClr val="accent6">
                    <a:lumMod val="75000"/>
                  </a:schemeClr>
                </a:solidFill>
                <a:latin typeface="Calibri" pitchFamily="34" charset="0"/>
              </a:rPr>
              <a:t>efferent </a:t>
            </a:r>
            <a:r>
              <a:rPr lang="en-US" sz="1600" b="1" dirty="0" err="1">
                <a:solidFill>
                  <a:schemeClr val="accent6">
                    <a:lumMod val="75000"/>
                  </a:schemeClr>
                </a:solidFill>
                <a:latin typeface="Calibri" pitchFamily="34" charset="0"/>
              </a:rPr>
              <a:t>ductules</a:t>
            </a:r>
            <a:r>
              <a:rPr lang="en-US" sz="1600" b="1" dirty="0">
                <a:solidFill>
                  <a:schemeClr val="accent6">
                    <a:lumMod val="75000"/>
                  </a:schemeClr>
                </a:solidFill>
                <a:latin typeface="Calibri" pitchFamily="34" charset="0"/>
              </a:rPr>
              <a:t> </a:t>
            </a:r>
            <a:r>
              <a:rPr lang="en-US" sz="1600" b="1" dirty="0">
                <a:solidFill>
                  <a:schemeClr val="accent6">
                    <a:lumMod val="50000"/>
                  </a:schemeClr>
                </a:solidFill>
                <a:latin typeface="Calibri" pitchFamily="34" charset="0"/>
              </a:rPr>
              <a:t>connect the rete testis to the epididymis.  Because these </a:t>
            </a:r>
            <a:r>
              <a:rPr lang="en-US" sz="1600" b="1" dirty="0" err="1">
                <a:solidFill>
                  <a:schemeClr val="accent6">
                    <a:lumMod val="50000"/>
                  </a:schemeClr>
                </a:solidFill>
                <a:latin typeface="Calibri" pitchFamily="34" charset="0"/>
              </a:rPr>
              <a:t>ductules</a:t>
            </a:r>
            <a:r>
              <a:rPr lang="en-US" sz="1600" b="1" dirty="0">
                <a:solidFill>
                  <a:schemeClr val="accent6">
                    <a:lumMod val="50000"/>
                  </a:schemeClr>
                </a:solidFill>
                <a:latin typeface="Calibri" pitchFamily="34" charset="0"/>
              </a:rPr>
              <a:t> are outside the mediastinum testis, they are surrounded by a dense connective tissue that is not as compact as that which surrounds the rete testis.</a:t>
            </a:r>
            <a:endParaRPr lang="en-US" sz="1400" b="1" dirty="0">
              <a:solidFill>
                <a:schemeClr val="accent6">
                  <a:lumMod val="75000"/>
                </a:schemeClr>
              </a:solidFill>
              <a:latin typeface="Calibri" pitchFamily="34" charset="0"/>
            </a:endParaRPr>
          </a:p>
        </p:txBody>
      </p:sp>
      <p:sp>
        <p:nvSpPr>
          <p:cNvPr id="9" name="Rectangle 8"/>
          <p:cNvSpPr/>
          <p:nvPr/>
        </p:nvSpPr>
        <p:spPr>
          <a:xfrm>
            <a:off x="-78642" y="21491"/>
            <a:ext cx="9301393"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820000"/>
                </a:solidFill>
                <a:latin typeface="+mn-lt"/>
              </a:rPr>
              <a:t>MALE REPRODUCTIVE SYSTEM – EFFERENT DUCTULES</a:t>
            </a:r>
          </a:p>
        </p:txBody>
      </p:sp>
    </p:spTree>
    <p:extLst>
      <p:ext uri="{BB962C8B-B14F-4D97-AF65-F5344CB8AC3E}">
        <p14:creationId xmlns:p14="http://schemas.microsoft.com/office/powerpoint/2010/main" val="20346751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8642" y="21491"/>
            <a:ext cx="9301393"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820000"/>
                </a:solidFill>
                <a:latin typeface="+mn-lt"/>
              </a:rPr>
              <a:t>MALE REPRODUCTIVE SYSTEM – EFFERENT DUCTULES</a:t>
            </a:r>
          </a:p>
        </p:txBody>
      </p:sp>
      <p:sp>
        <p:nvSpPr>
          <p:cNvPr id="5" name="TextBox 4"/>
          <p:cNvSpPr txBox="1"/>
          <p:nvPr/>
        </p:nvSpPr>
        <p:spPr>
          <a:xfrm>
            <a:off x="4991658" y="762000"/>
            <a:ext cx="3971870" cy="4324261"/>
          </a:xfrm>
          <a:prstGeom prst="rect">
            <a:avLst/>
          </a:prstGeom>
          <a:noFill/>
        </p:spPr>
        <p:txBody>
          <a:bodyPr wrap="square">
            <a:spAutoFit/>
          </a:bodyPr>
          <a:lstStyle/>
          <a:p>
            <a:r>
              <a:rPr lang="en-US" sz="1600" b="1" dirty="0">
                <a:solidFill>
                  <a:schemeClr val="accent6">
                    <a:lumMod val="50000"/>
                  </a:schemeClr>
                </a:solidFill>
                <a:latin typeface="Calibri" pitchFamily="34" charset="0"/>
              </a:rPr>
              <a:t>The </a:t>
            </a:r>
            <a:r>
              <a:rPr lang="en-US" sz="1600" b="1" dirty="0">
                <a:solidFill>
                  <a:schemeClr val="accent6">
                    <a:lumMod val="75000"/>
                  </a:schemeClr>
                </a:solidFill>
                <a:latin typeface="Calibri" pitchFamily="34" charset="0"/>
              </a:rPr>
              <a:t>efferent </a:t>
            </a:r>
            <a:r>
              <a:rPr lang="en-US" sz="1600" b="1" dirty="0" err="1">
                <a:solidFill>
                  <a:schemeClr val="accent6">
                    <a:lumMod val="75000"/>
                  </a:schemeClr>
                </a:solidFill>
                <a:latin typeface="Calibri" pitchFamily="34" charset="0"/>
              </a:rPr>
              <a:t>ductules</a:t>
            </a:r>
            <a:r>
              <a:rPr lang="en-US" sz="1600" b="1" dirty="0">
                <a:solidFill>
                  <a:schemeClr val="accent6">
                    <a:lumMod val="75000"/>
                  </a:schemeClr>
                </a:solidFill>
                <a:latin typeface="Calibri" pitchFamily="34" charset="0"/>
              </a:rPr>
              <a:t> </a:t>
            </a:r>
            <a:r>
              <a:rPr lang="en-US" sz="1600" b="1" dirty="0">
                <a:solidFill>
                  <a:schemeClr val="accent6">
                    <a:lumMod val="50000"/>
                  </a:schemeClr>
                </a:solidFill>
                <a:latin typeface="Calibri" pitchFamily="34" charset="0"/>
              </a:rPr>
              <a:t>are lined by a pseudostratified epithelium.  However, the cells here alternate between tall ciliated cells and shorter cells with microvilli, giving the epithelium a characteristic undulating appearance.  Each tubule is supported by a thin layer of smooth muscle (SM), and a dense irregular connective tissue (CT).</a:t>
            </a:r>
          </a:p>
          <a:p>
            <a:endParaRPr lang="en-US" sz="1600" b="1" dirty="0">
              <a:solidFill>
                <a:schemeClr val="accent6">
                  <a:lumMod val="50000"/>
                </a:schemeClr>
              </a:solidFill>
              <a:latin typeface="Calibri" pitchFamily="34" charset="0"/>
            </a:endParaRPr>
          </a:p>
          <a:p>
            <a:r>
              <a:rPr lang="en-US" sz="1600" b="1" dirty="0">
                <a:solidFill>
                  <a:schemeClr val="accent6">
                    <a:lumMod val="50000"/>
                  </a:schemeClr>
                </a:solidFill>
                <a:latin typeface="Calibri" pitchFamily="34" charset="0"/>
              </a:rPr>
              <a:t>Efferent </a:t>
            </a:r>
            <a:r>
              <a:rPr lang="en-US" sz="1600" b="1" dirty="0" err="1">
                <a:solidFill>
                  <a:schemeClr val="accent6">
                    <a:lumMod val="50000"/>
                  </a:schemeClr>
                </a:solidFill>
                <a:latin typeface="Calibri" pitchFamily="34" charset="0"/>
              </a:rPr>
              <a:t>ductules</a:t>
            </a:r>
            <a:r>
              <a:rPr lang="en-US" sz="1600" b="1" dirty="0">
                <a:solidFill>
                  <a:schemeClr val="accent6">
                    <a:lumMod val="50000"/>
                  </a:schemeClr>
                </a:solidFill>
                <a:latin typeface="Calibri" pitchFamily="34" charset="0"/>
              </a:rPr>
              <a:t> resorb most of the fluid produced by the seminiferous tubules.  Movement of spermatozoa is assisted by both the cilia and peristaltic movements of the smooth muscle.</a:t>
            </a:r>
          </a:p>
          <a:p>
            <a:endParaRPr lang="en-US" sz="1100" b="1" dirty="0">
              <a:solidFill>
                <a:schemeClr val="accent6">
                  <a:lumMod val="50000"/>
                </a:schemeClr>
              </a:solidFill>
              <a:latin typeface="Calibri" pitchFamily="34" charset="0"/>
            </a:endParaRPr>
          </a:p>
          <a:p>
            <a:r>
              <a:rPr lang="en-US" sz="1600" b="1" dirty="0">
                <a:solidFill>
                  <a:schemeClr val="accent6">
                    <a:lumMod val="50000"/>
                  </a:schemeClr>
                </a:solidFill>
                <a:latin typeface="Calibri" pitchFamily="34" charset="0"/>
              </a:rPr>
              <a:t>BV – blood vessels</a:t>
            </a:r>
          </a:p>
          <a:p>
            <a:r>
              <a:rPr lang="en-US" sz="3600" b="1" baseline="-25000" dirty="0">
                <a:solidFill>
                  <a:schemeClr val="accent6">
                    <a:lumMod val="50000"/>
                  </a:schemeClr>
                </a:solidFill>
                <a:latin typeface="Calibri" pitchFamily="34" charset="0"/>
              </a:rPr>
              <a:t>*</a:t>
            </a:r>
            <a:r>
              <a:rPr lang="en-US" sz="1600" b="1" dirty="0">
                <a:solidFill>
                  <a:schemeClr val="accent6">
                    <a:lumMod val="50000"/>
                  </a:schemeClr>
                </a:solidFill>
                <a:latin typeface="Calibri" pitchFamily="34" charset="0"/>
              </a:rPr>
              <a:t> - clumps of spermatozoa</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606266"/>
            <a:ext cx="4839258" cy="6149362"/>
          </a:xfrm>
          <a:prstGeom prst="rect">
            <a:avLst/>
          </a:prstGeom>
        </p:spPr>
      </p:pic>
    </p:spTree>
    <p:extLst>
      <p:ext uri="{BB962C8B-B14F-4D97-AF65-F5344CB8AC3E}">
        <p14:creationId xmlns:p14="http://schemas.microsoft.com/office/powerpoint/2010/main" val="20444101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748" y="457200"/>
            <a:ext cx="5173852" cy="5226512"/>
          </a:xfrm>
          <a:prstGeom prst="rect">
            <a:avLst/>
          </a:prstGeom>
        </p:spPr>
      </p:pic>
      <p:sp>
        <p:nvSpPr>
          <p:cNvPr id="5" name="TextBox 4"/>
          <p:cNvSpPr txBox="1"/>
          <p:nvPr/>
        </p:nvSpPr>
        <p:spPr>
          <a:xfrm>
            <a:off x="47731" y="5910412"/>
            <a:ext cx="9124740" cy="830997"/>
          </a:xfrm>
          <a:prstGeom prst="rect">
            <a:avLst/>
          </a:prstGeom>
          <a:noFill/>
        </p:spPr>
        <p:txBody>
          <a:bodyPr wrap="square">
            <a:spAutoFit/>
          </a:bodyPr>
          <a:lstStyle/>
          <a:p>
            <a:r>
              <a:rPr lang="en-US" sz="1600" b="1" dirty="0">
                <a:solidFill>
                  <a:schemeClr val="accent6">
                    <a:lumMod val="50000"/>
                  </a:schemeClr>
                </a:solidFill>
                <a:latin typeface="Calibri" pitchFamily="34" charset="0"/>
              </a:rPr>
              <a:t>The </a:t>
            </a:r>
            <a:r>
              <a:rPr lang="en-US" sz="1600" b="1" dirty="0">
                <a:solidFill>
                  <a:schemeClr val="accent6">
                    <a:lumMod val="75000"/>
                  </a:schemeClr>
                </a:solidFill>
                <a:latin typeface="Calibri" pitchFamily="34" charset="0"/>
              </a:rPr>
              <a:t>epididymis </a:t>
            </a:r>
            <a:r>
              <a:rPr lang="en-US" sz="1600" b="1" dirty="0">
                <a:solidFill>
                  <a:schemeClr val="accent6">
                    <a:lumMod val="50000"/>
                  </a:schemeClr>
                </a:solidFill>
                <a:latin typeface="Calibri" pitchFamily="34" charset="0"/>
              </a:rPr>
              <a:t>receives spermatozoa from the efferent </a:t>
            </a:r>
            <a:r>
              <a:rPr lang="en-US" sz="1600" b="1" dirty="0" err="1">
                <a:solidFill>
                  <a:schemeClr val="accent6">
                    <a:lumMod val="50000"/>
                  </a:schemeClr>
                </a:solidFill>
                <a:latin typeface="Calibri" pitchFamily="34" charset="0"/>
              </a:rPr>
              <a:t>ductules</a:t>
            </a:r>
            <a:r>
              <a:rPr lang="en-US" sz="1600" b="1" dirty="0">
                <a:solidFill>
                  <a:schemeClr val="accent6">
                    <a:lumMod val="50000"/>
                  </a:schemeClr>
                </a:solidFill>
                <a:latin typeface="Calibri" pitchFamily="34" charset="0"/>
              </a:rPr>
              <a:t>, and is the major site for storage of sperm between ejaculations.  Final maturation of the spermatozoa, notably motility, occurs in the epididymis.  The regions of the epididymis, head, body, tail, are similar in histological sections.</a:t>
            </a:r>
            <a:endParaRPr lang="en-US" sz="1400" b="1" dirty="0">
              <a:solidFill>
                <a:schemeClr val="accent6">
                  <a:lumMod val="75000"/>
                </a:schemeClr>
              </a:solidFill>
              <a:latin typeface="Calibri" pitchFamily="34" charset="0"/>
            </a:endParaRPr>
          </a:p>
        </p:txBody>
      </p:sp>
      <p:sp>
        <p:nvSpPr>
          <p:cNvPr id="9" name="Rectangle 8"/>
          <p:cNvSpPr/>
          <p:nvPr/>
        </p:nvSpPr>
        <p:spPr>
          <a:xfrm>
            <a:off x="692083" y="21491"/>
            <a:ext cx="7759945"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820000"/>
                </a:solidFill>
                <a:latin typeface="+mn-lt"/>
              </a:rPr>
              <a:t>MALE REPRODUCTIVE SYSTEM – EPIDIDYMIS</a:t>
            </a:r>
          </a:p>
        </p:txBody>
      </p:sp>
    </p:spTree>
    <p:extLst>
      <p:ext uri="{BB962C8B-B14F-4D97-AF65-F5344CB8AC3E}">
        <p14:creationId xmlns:p14="http://schemas.microsoft.com/office/powerpoint/2010/main" val="27321223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991658" y="762000"/>
            <a:ext cx="3971870" cy="2062103"/>
          </a:xfrm>
          <a:prstGeom prst="rect">
            <a:avLst/>
          </a:prstGeom>
          <a:noFill/>
        </p:spPr>
        <p:txBody>
          <a:bodyPr wrap="square">
            <a:spAutoFit/>
          </a:bodyPr>
          <a:lstStyle/>
          <a:p>
            <a:r>
              <a:rPr lang="en-US" sz="1600" b="1" dirty="0">
                <a:solidFill>
                  <a:schemeClr val="accent6">
                    <a:lumMod val="50000"/>
                  </a:schemeClr>
                </a:solidFill>
                <a:latin typeface="Calibri" pitchFamily="34" charset="0"/>
              </a:rPr>
              <a:t>Like the efferent </a:t>
            </a:r>
            <a:r>
              <a:rPr lang="en-US" sz="1600" b="1" dirty="0" err="1">
                <a:solidFill>
                  <a:schemeClr val="accent6">
                    <a:lumMod val="50000"/>
                  </a:schemeClr>
                </a:solidFill>
                <a:latin typeface="Calibri" pitchFamily="34" charset="0"/>
              </a:rPr>
              <a:t>ductules</a:t>
            </a:r>
            <a:r>
              <a:rPr lang="en-US" sz="1600" b="1" dirty="0">
                <a:solidFill>
                  <a:schemeClr val="accent6">
                    <a:lumMod val="50000"/>
                  </a:schemeClr>
                </a:solidFill>
                <a:latin typeface="Calibri" pitchFamily="34" charset="0"/>
              </a:rPr>
              <a:t>, the </a:t>
            </a:r>
            <a:r>
              <a:rPr lang="en-US" sz="1600" b="1" dirty="0">
                <a:solidFill>
                  <a:schemeClr val="accent6">
                    <a:lumMod val="75000"/>
                  </a:schemeClr>
                </a:solidFill>
                <a:latin typeface="Calibri" pitchFamily="34" charset="0"/>
              </a:rPr>
              <a:t>epididymis </a:t>
            </a:r>
            <a:r>
              <a:rPr lang="en-US" sz="1600" b="1" dirty="0">
                <a:solidFill>
                  <a:schemeClr val="accent6">
                    <a:lumMod val="50000"/>
                  </a:schemeClr>
                </a:solidFill>
                <a:latin typeface="Calibri" pitchFamily="34" charset="0"/>
              </a:rPr>
              <a:t>is also lined by a pseudostratified epithelium.  Here, the apical (principal) cells are all very tall columnar, giving the apical edge an even appearance.  These cells also have </a:t>
            </a:r>
            <a:r>
              <a:rPr lang="en-US" sz="1600" b="1" dirty="0" err="1">
                <a:solidFill>
                  <a:schemeClr val="accent6">
                    <a:lumMod val="50000"/>
                  </a:schemeClr>
                </a:solidFill>
                <a:latin typeface="Calibri" pitchFamily="34" charset="0"/>
              </a:rPr>
              <a:t>stereocilia</a:t>
            </a:r>
            <a:r>
              <a:rPr lang="en-US" sz="1600" b="1" dirty="0">
                <a:solidFill>
                  <a:schemeClr val="accent6">
                    <a:lumMod val="50000"/>
                  </a:schemeClr>
                </a:solidFill>
                <a:latin typeface="Calibri" pitchFamily="34" charset="0"/>
              </a:rPr>
              <a:t> (arrows).  The epididymis is also supported by a thin layer of smooth muscle and a dense connective tissue.</a:t>
            </a:r>
          </a:p>
        </p:txBody>
      </p:sp>
      <p:sp>
        <p:nvSpPr>
          <p:cNvPr id="6" name="Rectangle 5"/>
          <p:cNvSpPr/>
          <p:nvPr/>
        </p:nvSpPr>
        <p:spPr>
          <a:xfrm>
            <a:off x="692083" y="21491"/>
            <a:ext cx="7759945"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820000"/>
                </a:solidFill>
                <a:latin typeface="+mn-lt"/>
              </a:rPr>
              <a:t>MALE REPRODUCTIVE SYSTEM – EPIDIDYMIS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634841"/>
            <a:ext cx="4756304" cy="6041291"/>
          </a:xfrm>
          <a:prstGeom prst="rect">
            <a:avLst/>
          </a:prstGeom>
        </p:spPr>
      </p:pic>
    </p:spTree>
    <p:extLst>
      <p:ext uri="{BB962C8B-B14F-4D97-AF65-F5344CB8AC3E}">
        <p14:creationId xmlns:p14="http://schemas.microsoft.com/office/powerpoint/2010/main" val="42401849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73370" y="21491"/>
            <a:ext cx="5997347"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820000"/>
                </a:solidFill>
                <a:latin typeface="+mn-lt"/>
              </a:rPr>
              <a:t>MALE REPRODUCTIVE SYSTEM</a:t>
            </a:r>
          </a:p>
        </p:txBody>
      </p:sp>
      <p:sp>
        <p:nvSpPr>
          <p:cNvPr id="5" name="TextBox 4"/>
          <p:cNvSpPr txBox="1"/>
          <p:nvPr/>
        </p:nvSpPr>
        <p:spPr>
          <a:xfrm>
            <a:off x="1" y="5307449"/>
            <a:ext cx="9124740" cy="1169551"/>
          </a:xfrm>
          <a:prstGeom prst="rect">
            <a:avLst/>
          </a:prstGeom>
          <a:noFill/>
        </p:spPr>
        <p:txBody>
          <a:bodyPr wrap="square">
            <a:spAutoFit/>
          </a:bodyPr>
          <a:lstStyle/>
          <a:p>
            <a:r>
              <a:rPr lang="en-US" sz="1600" b="1" dirty="0">
                <a:solidFill>
                  <a:schemeClr val="accent6">
                    <a:lumMod val="50000"/>
                  </a:schemeClr>
                </a:solidFill>
                <a:latin typeface="Calibri" pitchFamily="34" charset="0"/>
              </a:rPr>
              <a:t>We have two slides of the testis and adjacent structures:</a:t>
            </a:r>
          </a:p>
          <a:p>
            <a:r>
              <a:rPr lang="en-US" sz="1400" b="1" dirty="0">
                <a:solidFill>
                  <a:schemeClr val="accent6">
                    <a:lumMod val="50000"/>
                  </a:schemeClr>
                </a:solidFill>
                <a:latin typeface="Calibri" pitchFamily="34" charset="0"/>
              </a:rPr>
              <a:t>--SL55 includes the seminiferous tubules, the mediastinum testis containing the rete testis, and the epididymis</a:t>
            </a:r>
          </a:p>
          <a:p>
            <a:r>
              <a:rPr lang="en-US" sz="1400" b="1" dirty="0">
                <a:solidFill>
                  <a:srgbClr val="C00000"/>
                </a:solidFill>
                <a:latin typeface="Calibri" pitchFamily="34" charset="0"/>
              </a:rPr>
              <a:t>--SL156 includes the seminiferous tubules, efferent </a:t>
            </a:r>
            <a:r>
              <a:rPr lang="en-US" sz="1400" b="1" dirty="0" err="1">
                <a:solidFill>
                  <a:srgbClr val="C00000"/>
                </a:solidFill>
                <a:latin typeface="Calibri" pitchFamily="34" charset="0"/>
              </a:rPr>
              <a:t>ductules</a:t>
            </a:r>
            <a:r>
              <a:rPr lang="en-US" sz="1400" b="1" dirty="0">
                <a:solidFill>
                  <a:srgbClr val="C00000"/>
                </a:solidFill>
                <a:latin typeface="Calibri" pitchFamily="34" charset="0"/>
              </a:rPr>
              <a:t>, and epididymis</a:t>
            </a:r>
          </a:p>
          <a:p>
            <a:endParaRPr lang="en-US" sz="1000" b="1" dirty="0">
              <a:solidFill>
                <a:schemeClr val="accent6">
                  <a:lumMod val="50000"/>
                </a:schemeClr>
              </a:solidFill>
              <a:latin typeface="Calibri" pitchFamily="34" charset="0"/>
            </a:endParaRPr>
          </a:p>
          <a:p>
            <a:r>
              <a:rPr lang="en-US" sz="1600" b="1" dirty="0">
                <a:solidFill>
                  <a:schemeClr val="accent6">
                    <a:lumMod val="50000"/>
                  </a:schemeClr>
                </a:solidFill>
                <a:latin typeface="Calibri" pitchFamily="34" charset="0"/>
              </a:rPr>
              <a:t>Neither slide includes the scrotum</a:t>
            </a:r>
            <a:endParaRPr lang="en-US" sz="1400" b="1" dirty="0">
              <a:solidFill>
                <a:schemeClr val="accent6">
                  <a:lumMod val="75000"/>
                </a:schemeClr>
              </a:solidFill>
              <a:latin typeface="Calibri"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400" y="879259"/>
            <a:ext cx="4080251" cy="4121780"/>
          </a:xfrm>
          <a:prstGeom prst="rect">
            <a:avLst/>
          </a:prstGeom>
        </p:spPr>
      </p:pic>
      <p:cxnSp>
        <p:nvCxnSpPr>
          <p:cNvPr id="7" name="Straight Connector 6"/>
          <p:cNvCxnSpPr/>
          <p:nvPr/>
        </p:nvCxnSpPr>
        <p:spPr>
          <a:xfrm>
            <a:off x="3048000" y="1031659"/>
            <a:ext cx="2708651" cy="35814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895643" y="2806799"/>
            <a:ext cx="3352800" cy="1143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267493" y="2751394"/>
            <a:ext cx="1143000" cy="377510"/>
          </a:xfrm>
          <a:prstGeom prst="rect">
            <a:avLst/>
          </a:prstGeom>
          <a:noFill/>
        </p:spPr>
        <p:txBody>
          <a:bodyPr wrap="square" rtlCol="0">
            <a:spAutoFit/>
          </a:bodyPr>
          <a:lstStyle/>
          <a:p>
            <a:r>
              <a:rPr lang="en-US" b="1" dirty="0">
                <a:solidFill>
                  <a:schemeClr val="accent6">
                    <a:lumMod val="75000"/>
                  </a:schemeClr>
                </a:solidFill>
              </a:rPr>
              <a:t>SL55</a:t>
            </a:r>
          </a:p>
        </p:txBody>
      </p:sp>
      <p:sp>
        <p:nvSpPr>
          <p:cNvPr id="13" name="TextBox 12"/>
          <p:cNvSpPr txBox="1"/>
          <p:nvPr/>
        </p:nvSpPr>
        <p:spPr>
          <a:xfrm>
            <a:off x="5638800" y="4613059"/>
            <a:ext cx="1143000" cy="377510"/>
          </a:xfrm>
          <a:prstGeom prst="rect">
            <a:avLst/>
          </a:prstGeom>
          <a:noFill/>
        </p:spPr>
        <p:txBody>
          <a:bodyPr wrap="square" rtlCol="0">
            <a:spAutoFit/>
          </a:bodyPr>
          <a:lstStyle/>
          <a:p>
            <a:r>
              <a:rPr lang="en-US" b="1" dirty="0">
                <a:solidFill>
                  <a:srgbClr val="C00000"/>
                </a:solidFill>
              </a:rPr>
              <a:t>SL156</a:t>
            </a:r>
          </a:p>
        </p:txBody>
      </p:sp>
      <p:sp>
        <p:nvSpPr>
          <p:cNvPr id="9" name="TextBox 8"/>
          <p:cNvSpPr txBox="1"/>
          <p:nvPr/>
        </p:nvSpPr>
        <p:spPr>
          <a:xfrm>
            <a:off x="6800850" y="667822"/>
            <a:ext cx="2076406" cy="1815882"/>
          </a:xfrm>
          <a:prstGeom prst="rect">
            <a:avLst/>
          </a:prstGeom>
          <a:solidFill>
            <a:srgbClr val="FFC000"/>
          </a:solidFill>
        </p:spPr>
        <p:txBody>
          <a:bodyPr wrap="square" rtlCol="0">
            <a:spAutoFit/>
          </a:bodyPr>
          <a:lstStyle/>
          <a:p>
            <a:r>
              <a:rPr lang="en-US" sz="1400" b="1" dirty="0">
                <a:solidFill>
                  <a:srgbClr val="C00000"/>
                </a:solidFill>
                <a:latin typeface="Tempus Sans ITC" pitchFamily="82" charset="0"/>
              </a:rPr>
              <a:t>Our reminder slide again.</a:t>
            </a:r>
          </a:p>
          <a:p>
            <a:endParaRPr lang="en-US" sz="1400" b="1" dirty="0">
              <a:solidFill>
                <a:srgbClr val="C00000"/>
              </a:solidFill>
              <a:latin typeface="Tempus Sans ITC" pitchFamily="82" charset="0"/>
            </a:endParaRPr>
          </a:p>
          <a:p>
            <a:r>
              <a:rPr lang="en-US" sz="1400" b="1" dirty="0">
                <a:solidFill>
                  <a:srgbClr val="C00000"/>
                </a:solidFill>
                <a:latin typeface="Tempus Sans ITC" pitchFamily="82" charset="0"/>
              </a:rPr>
              <a:t>We need to look at SL156 to compare the efferent </a:t>
            </a:r>
            <a:r>
              <a:rPr lang="en-US" sz="1400" b="1" dirty="0" err="1">
                <a:solidFill>
                  <a:srgbClr val="C00000"/>
                </a:solidFill>
                <a:latin typeface="Tempus Sans ITC" pitchFamily="82" charset="0"/>
              </a:rPr>
              <a:t>ductules</a:t>
            </a:r>
            <a:r>
              <a:rPr lang="en-US" sz="1400" b="1" dirty="0">
                <a:solidFill>
                  <a:srgbClr val="C00000"/>
                </a:solidFill>
                <a:latin typeface="Tempus Sans ITC" pitchFamily="82" charset="0"/>
              </a:rPr>
              <a:t> to the epididymis.  SL55 also has the epididymis for your viewing pleasure.</a:t>
            </a:r>
          </a:p>
        </p:txBody>
      </p:sp>
    </p:spTree>
    <p:extLst>
      <p:ext uri="{BB962C8B-B14F-4D97-AF65-F5344CB8AC3E}">
        <p14:creationId xmlns:p14="http://schemas.microsoft.com/office/powerpoint/2010/main" val="14876039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8198" y="21491"/>
            <a:ext cx="7767704"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820000"/>
                </a:solidFill>
                <a:latin typeface="+mn-lt"/>
              </a:rPr>
              <a:t>MALE REPRODUCTIVE SYSTEM – RETE TESTIS</a:t>
            </a:r>
          </a:p>
        </p:txBody>
      </p:sp>
      <p:sp>
        <p:nvSpPr>
          <p:cNvPr id="5" name="TextBox 4"/>
          <p:cNvSpPr txBox="1"/>
          <p:nvPr/>
        </p:nvSpPr>
        <p:spPr>
          <a:xfrm>
            <a:off x="0" y="5336465"/>
            <a:ext cx="9153470" cy="1569660"/>
          </a:xfrm>
          <a:prstGeom prst="rect">
            <a:avLst/>
          </a:prstGeom>
          <a:noFill/>
        </p:spPr>
        <p:txBody>
          <a:bodyPr wrap="square">
            <a:spAutoFit/>
          </a:bodyPr>
          <a:lstStyle/>
          <a:p>
            <a:r>
              <a:rPr lang="en-US" sz="1600" b="1" dirty="0">
                <a:solidFill>
                  <a:schemeClr val="accent6">
                    <a:lumMod val="50000"/>
                  </a:schemeClr>
                </a:solidFill>
                <a:latin typeface="Calibri" pitchFamily="34" charset="0"/>
              </a:rPr>
              <a:t>To find the efferent </a:t>
            </a:r>
            <a:r>
              <a:rPr lang="en-US" sz="1600" b="1" dirty="0" err="1">
                <a:solidFill>
                  <a:schemeClr val="accent6">
                    <a:lumMod val="50000"/>
                  </a:schemeClr>
                </a:solidFill>
                <a:latin typeface="Calibri" pitchFamily="34" charset="0"/>
              </a:rPr>
              <a:t>ductules</a:t>
            </a:r>
            <a:r>
              <a:rPr lang="en-US" sz="1600" b="1" dirty="0">
                <a:solidFill>
                  <a:schemeClr val="accent6">
                    <a:lumMod val="50000"/>
                  </a:schemeClr>
                </a:solidFill>
                <a:latin typeface="Calibri" pitchFamily="34" charset="0"/>
              </a:rPr>
              <a:t> and epididymis on slide 156, a little orientation to what you will see is helpful.</a:t>
            </a:r>
          </a:p>
          <a:p>
            <a:r>
              <a:rPr lang="en-US" sz="1600" b="1" dirty="0">
                <a:solidFill>
                  <a:schemeClr val="accent6">
                    <a:lumMod val="50000"/>
                  </a:schemeClr>
                </a:solidFill>
                <a:latin typeface="Calibri" pitchFamily="34" charset="0"/>
              </a:rPr>
              <a:t>ST – seminiferous tubules</a:t>
            </a:r>
          </a:p>
          <a:p>
            <a:r>
              <a:rPr lang="en-US" sz="1600" b="1" dirty="0">
                <a:solidFill>
                  <a:schemeClr val="accent6">
                    <a:lumMod val="50000"/>
                  </a:schemeClr>
                </a:solidFill>
                <a:latin typeface="Calibri" pitchFamily="34" charset="0"/>
              </a:rPr>
              <a:t>TA – tunica </a:t>
            </a:r>
            <a:r>
              <a:rPr lang="en-US" sz="1600" b="1" dirty="0" err="1">
                <a:solidFill>
                  <a:schemeClr val="accent6">
                    <a:lumMod val="50000"/>
                  </a:schemeClr>
                </a:solidFill>
                <a:latin typeface="Calibri" pitchFamily="34" charset="0"/>
              </a:rPr>
              <a:t>albuginea</a:t>
            </a:r>
            <a:endParaRPr lang="en-US" sz="1600" b="1" dirty="0">
              <a:solidFill>
                <a:schemeClr val="accent6">
                  <a:lumMod val="50000"/>
                </a:schemeClr>
              </a:solidFill>
              <a:latin typeface="Calibri" pitchFamily="34" charset="0"/>
            </a:endParaRPr>
          </a:p>
          <a:p>
            <a:r>
              <a:rPr lang="en-US" sz="1600" b="1" dirty="0">
                <a:solidFill>
                  <a:schemeClr val="accent6">
                    <a:lumMod val="50000"/>
                  </a:schemeClr>
                </a:solidFill>
                <a:latin typeface="Calibri" pitchFamily="34" charset="0"/>
              </a:rPr>
              <a:t>ED – efferent </a:t>
            </a:r>
            <a:r>
              <a:rPr lang="en-US" sz="1600" b="1" dirty="0" err="1">
                <a:solidFill>
                  <a:schemeClr val="accent6">
                    <a:lumMod val="50000"/>
                  </a:schemeClr>
                </a:solidFill>
                <a:latin typeface="Calibri" pitchFamily="34" charset="0"/>
              </a:rPr>
              <a:t>ductules</a:t>
            </a:r>
            <a:endParaRPr lang="en-US" sz="1600" b="1" dirty="0">
              <a:solidFill>
                <a:schemeClr val="accent6">
                  <a:lumMod val="50000"/>
                </a:schemeClr>
              </a:solidFill>
              <a:latin typeface="Calibri" pitchFamily="34" charset="0"/>
            </a:endParaRPr>
          </a:p>
          <a:p>
            <a:r>
              <a:rPr lang="en-US" sz="1600" b="1" dirty="0" err="1">
                <a:solidFill>
                  <a:schemeClr val="accent6">
                    <a:lumMod val="50000"/>
                  </a:schemeClr>
                </a:solidFill>
                <a:latin typeface="Calibri" pitchFamily="34" charset="0"/>
              </a:rPr>
              <a:t>Epi</a:t>
            </a:r>
            <a:r>
              <a:rPr lang="en-US" sz="1600" b="1" dirty="0">
                <a:solidFill>
                  <a:schemeClr val="accent6">
                    <a:lumMod val="50000"/>
                  </a:schemeClr>
                </a:solidFill>
                <a:latin typeface="Calibri" pitchFamily="34" charset="0"/>
              </a:rPr>
              <a:t> - epididymis   </a:t>
            </a:r>
            <a:endParaRPr lang="en-US" sz="1400" b="1" dirty="0">
              <a:solidFill>
                <a:schemeClr val="accent6">
                  <a:lumMod val="75000"/>
                </a:schemeClr>
              </a:solidFill>
              <a:latin typeface="Calibri" pitchFamily="34" charset="0"/>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0400" y="866361"/>
            <a:ext cx="1480768" cy="1495839"/>
          </a:xfrm>
          <a:prstGeom prst="rect">
            <a:avLst/>
          </a:prstGeom>
        </p:spPr>
      </p:pic>
      <p:sp>
        <p:nvSpPr>
          <p:cNvPr id="17" name="Rectangle 16"/>
          <p:cNvSpPr/>
          <p:nvPr/>
        </p:nvSpPr>
        <p:spPr>
          <a:xfrm>
            <a:off x="7587353" y="1040636"/>
            <a:ext cx="412498" cy="43437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flipH="1" flipV="1">
            <a:off x="6705600" y="670152"/>
            <a:ext cx="876302" cy="37048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705600" y="1475006"/>
            <a:ext cx="881753" cy="385899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620000" y="1039267"/>
            <a:ext cx="835902" cy="124966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229600" y="2302785"/>
            <a:ext cx="685800" cy="276999"/>
          </a:xfrm>
          <a:prstGeom prst="rect">
            <a:avLst/>
          </a:prstGeom>
          <a:noFill/>
        </p:spPr>
        <p:txBody>
          <a:bodyPr wrap="square" rtlCol="0">
            <a:spAutoFit/>
          </a:bodyPr>
          <a:lstStyle/>
          <a:p>
            <a:r>
              <a:rPr lang="en-US" sz="1200" b="1" dirty="0">
                <a:solidFill>
                  <a:srgbClr val="C00000"/>
                </a:solidFill>
              </a:rPr>
              <a:t>SL156</a:t>
            </a:r>
          </a:p>
        </p:txBody>
      </p:sp>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118" y="642126"/>
            <a:ext cx="6556482" cy="4691874"/>
          </a:xfrm>
          <a:prstGeom prst="rect">
            <a:avLst/>
          </a:prstGeom>
        </p:spPr>
      </p:pic>
      <p:sp>
        <p:nvSpPr>
          <p:cNvPr id="34" name="TextBox 33"/>
          <p:cNvSpPr txBox="1"/>
          <p:nvPr/>
        </p:nvSpPr>
        <p:spPr>
          <a:xfrm>
            <a:off x="3458735" y="2619067"/>
            <a:ext cx="533400" cy="369332"/>
          </a:xfrm>
          <a:prstGeom prst="rect">
            <a:avLst/>
          </a:prstGeom>
          <a:noFill/>
        </p:spPr>
        <p:txBody>
          <a:bodyPr wrap="square" rtlCol="0">
            <a:spAutoFit/>
          </a:bodyPr>
          <a:lstStyle/>
          <a:p>
            <a:r>
              <a:rPr lang="en-US" b="1" dirty="0"/>
              <a:t>ED</a:t>
            </a:r>
          </a:p>
        </p:txBody>
      </p:sp>
      <p:sp>
        <p:nvSpPr>
          <p:cNvPr id="35" name="TextBox 34"/>
          <p:cNvSpPr txBox="1"/>
          <p:nvPr/>
        </p:nvSpPr>
        <p:spPr>
          <a:xfrm>
            <a:off x="1243114" y="670152"/>
            <a:ext cx="533400" cy="369332"/>
          </a:xfrm>
          <a:prstGeom prst="rect">
            <a:avLst/>
          </a:prstGeom>
          <a:noFill/>
        </p:spPr>
        <p:txBody>
          <a:bodyPr wrap="square" rtlCol="0">
            <a:spAutoFit/>
          </a:bodyPr>
          <a:lstStyle/>
          <a:p>
            <a:r>
              <a:rPr lang="en-US" b="1" dirty="0"/>
              <a:t>TA</a:t>
            </a:r>
          </a:p>
        </p:txBody>
      </p:sp>
      <p:sp>
        <p:nvSpPr>
          <p:cNvPr id="36" name="TextBox 35"/>
          <p:cNvSpPr txBox="1"/>
          <p:nvPr/>
        </p:nvSpPr>
        <p:spPr>
          <a:xfrm>
            <a:off x="4591100" y="1824959"/>
            <a:ext cx="685800" cy="369332"/>
          </a:xfrm>
          <a:prstGeom prst="rect">
            <a:avLst/>
          </a:prstGeom>
          <a:noFill/>
        </p:spPr>
        <p:txBody>
          <a:bodyPr wrap="square" rtlCol="0">
            <a:spAutoFit/>
          </a:bodyPr>
          <a:lstStyle/>
          <a:p>
            <a:r>
              <a:rPr lang="en-US" b="1" dirty="0" err="1"/>
              <a:t>Epi</a:t>
            </a:r>
            <a:endParaRPr lang="en-US" b="1" dirty="0"/>
          </a:p>
        </p:txBody>
      </p:sp>
      <p:sp>
        <p:nvSpPr>
          <p:cNvPr id="37" name="TextBox 36"/>
          <p:cNvSpPr txBox="1"/>
          <p:nvPr/>
        </p:nvSpPr>
        <p:spPr>
          <a:xfrm>
            <a:off x="964753" y="2427222"/>
            <a:ext cx="533400" cy="369332"/>
          </a:xfrm>
          <a:prstGeom prst="rect">
            <a:avLst/>
          </a:prstGeom>
          <a:noFill/>
        </p:spPr>
        <p:txBody>
          <a:bodyPr wrap="square" rtlCol="0">
            <a:spAutoFit/>
          </a:bodyPr>
          <a:lstStyle/>
          <a:p>
            <a:r>
              <a:rPr lang="en-US" b="1" dirty="0"/>
              <a:t>ST</a:t>
            </a:r>
          </a:p>
        </p:txBody>
      </p:sp>
      <p:sp>
        <p:nvSpPr>
          <p:cNvPr id="40" name="TextBox 39"/>
          <p:cNvSpPr txBox="1"/>
          <p:nvPr/>
        </p:nvSpPr>
        <p:spPr>
          <a:xfrm>
            <a:off x="7349123" y="3124200"/>
            <a:ext cx="1760954" cy="954107"/>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Note the  orientation of the slide is different from the drawing.</a:t>
            </a:r>
          </a:p>
        </p:txBody>
      </p:sp>
    </p:spTree>
    <p:extLst>
      <p:ext uri="{BB962C8B-B14F-4D97-AF65-F5344CB8AC3E}">
        <p14:creationId xmlns:p14="http://schemas.microsoft.com/office/powerpoint/2010/main" val="30838211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Box 4"/>
          <p:cNvSpPr txBox="1">
            <a:spLocks noChangeArrowheads="1"/>
          </p:cNvSpPr>
          <p:nvPr/>
        </p:nvSpPr>
        <p:spPr bwMode="auto">
          <a:xfrm>
            <a:off x="1965359" y="5638800"/>
            <a:ext cx="5213384" cy="1015663"/>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3"/>
              </a:rPr>
              <a:t>SL 156</a:t>
            </a:r>
            <a:r>
              <a:rPr lang="en-US" dirty="0">
                <a:latin typeface="Calibri" pitchFamily="34" charset="0"/>
              </a:rPr>
              <a:t> and </a:t>
            </a:r>
            <a:r>
              <a:rPr lang="es-ES" u="sng" dirty="0">
                <a:hlinkClick r:id="rId4"/>
              </a:rPr>
              <a:t>SL 055</a:t>
            </a:r>
            <a:r>
              <a:rPr lang="en-US" dirty="0">
                <a:latin typeface="Calibri" pitchFamily="34" charset="0"/>
              </a:rPr>
              <a:t> (epididymis only)</a:t>
            </a:r>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cs typeface="Arial" charset="0"/>
              </a:rPr>
              <a:t>Efferent </a:t>
            </a:r>
            <a:r>
              <a:rPr lang="en-US" sz="1200" b="1" dirty="0" err="1">
                <a:solidFill>
                  <a:srgbClr val="002060"/>
                </a:solidFill>
                <a:latin typeface="Georgia" pitchFamily="18" charset="0"/>
                <a:cs typeface="Arial" charset="0"/>
              </a:rPr>
              <a:t>ductules</a:t>
            </a:r>
            <a:endParaRPr lang="en-US" sz="1200" b="1" dirty="0">
              <a:solidFill>
                <a:srgbClr val="002060"/>
              </a:solidFill>
              <a:latin typeface="Georgia" pitchFamily="18" charset="0"/>
              <a:cs typeface="Arial" charset="0"/>
            </a:endParaRPr>
          </a:p>
          <a:p>
            <a:pPr lvl="1" eaLnBrk="0" hangingPunct="0">
              <a:buFontTx/>
              <a:buChar char="•"/>
            </a:pPr>
            <a:r>
              <a:rPr lang="en-US" sz="1200" b="1" dirty="0">
                <a:solidFill>
                  <a:srgbClr val="002060"/>
                </a:solidFill>
                <a:latin typeface="Georgia" pitchFamily="18" charset="0"/>
                <a:cs typeface="Arial" charset="0"/>
              </a:rPr>
              <a:t>Epididymis</a:t>
            </a:r>
          </a:p>
        </p:txBody>
      </p:sp>
      <p:sp>
        <p:nvSpPr>
          <p:cNvPr id="5" name="TextBox 3"/>
          <p:cNvSpPr txBox="1">
            <a:spLocks noChangeArrowheads="1"/>
          </p:cNvSpPr>
          <p:nvPr/>
        </p:nvSpPr>
        <p:spPr bwMode="auto">
          <a:xfrm>
            <a:off x="2971800" y="2483882"/>
            <a:ext cx="2803457" cy="646331"/>
          </a:xfrm>
          <a:prstGeom prst="rect">
            <a:avLst/>
          </a:prstGeom>
          <a:noFill/>
          <a:ln w="9525">
            <a:noFill/>
            <a:miter lim="800000"/>
            <a:headEnd/>
            <a:tailEnd/>
          </a:ln>
        </p:spPr>
        <p:txBody>
          <a:bodyPr wrap="square">
            <a:spAutoFit/>
          </a:bodyPr>
          <a:lstStyle/>
          <a:p>
            <a:r>
              <a:rPr lang="en-US" dirty="0">
                <a:latin typeface="Calibri" pitchFamily="34" charset="0"/>
                <a:hlinkClick r:id="rId5"/>
              </a:rPr>
              <a:t>Video of efferent </a:t>
            </a:r>
            <a:r>
              <a:rPr lang="en-US" dirty="0" err="1">
                <a:latin typeface="Calibri" pitchFamily="34" charset="0"/>
                <a:hlinkClick r:id="rId5"/>
              </a:rPr>
              <a:t>ductules</a:t>
            </a:r>
            <a:r>
              <a:rPr lang="en-US" dirty="0">
                <a:latin typeface="Calibri" pitchFamily="34" charset="0"/>
                <a:hlinkClick r:id="rId5"/>
              </a:rPr>
              <a:t> and epididymis – SL156</a:t>
            </a:r>
            <a:endParaRPr lang="en-US" dirty="0">
              <a:latin typeface="Calibri" pitchFamily="34" charset="0"/>
            </a:endParaRPr>
          </a:p>
        </p:txBody>
      </p:sp>
      <p:sp>
        <p:nvSpPr>
          <p:cNvPr id="13" name="Rectangle 12"/>
          <p:cNvSpPr/>
          <p:nvPr/>
        </p:nvSpPr>
        <p:spPr>
          <a:xfrm>
            <a:off x="1154751" y="32224"/>
            <a:ext cx="6834599" cy="1077218"/>
          </a:xfrm>
          <a:prstGeom prst="rect">
            <a:avLst/>
          </a:prstGeom>
          <a:noFill/>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820000"/>
                </a:solidFill>
                <a:latin typeface="+mn-lt"/>
              </a:rPr>
              <a:t>MALE REPRODUCTIVE SYSTEM – EFFERENT DUCTULES and EPIDIDYMIS</a:t>
            </a: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10400" y="1105977"/>
            <a:ext cx="1480768" cy="1495839"/>
          </a:xfrm>
          <a:prstGeom prst="rect">
            <a:avLst/>
          </a:prstGeom>
        </p:spPr>
      </p:pic>
      <p:sp>
        <p:nvSpPr>
          <p:cNvPr id="12" name="Rectangle 11"/>
          <p:cNvSpPr/>
          <p:nvPr/>
        </p:nvSpPr>
        <p:spPr>
          <a:xfrm>
            <a:off x="7587353" y="1280252"/>
            <a:ext cx="412498" cy="43437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7620000" y="1278883"/>
            <a:ext cx="835902" cy="124966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229600" y="2542401"/>
            <a:ext cx="685800" cy="276999"/>
          </a:xfrm>
          <a:prstGeom prst="rect">
            <a:avLst/>
          </a:prstGeom>
          <a:noFill/>
        </p:spPr>
        <p:txBody>
          <a:bodyPr wrap="square" rtlCol="0">
            <a:spAutoFit/>
          </a:bodyPr>
          <a:lstStyle/>
          <a:p>
            <a:r>
              <a:rPr lang="en-US" sz="1200" b="1" dirty="0">
                <a:solidFill>
                  <a:srgbClr val="C00000"/>
                </a:solidFill>
              </a:rPr>
              <a:t>SL156</a:t>
            </a:r>
          </a:p>
        </p:txBody>
      </p:sp>
      <p:sp>
        <p:nvSpPr>
          <p:cNvPr id="16" name="TextBox 15"/>
          <p:cNvSpPr txBox="1"/>
          <p:nvPr/>
        </p:nvSpPr>
        <p:spPr>
          <a:xfrm>
            <a:off x="7349123" y="2895600"/>
            <a:ext cx="1760954" cy="954107"/>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Note the  orientation of the slide is different from the drawing.</a:t>
            </a:r>
          </a:p>
        </p:txBody>
      </p:sp>
    </p:spTree>
    <p:extLst>
      <p:ext uri="{BB962C8B-B14F-4D97-AF65-F5344CB8AC3E}">
        <p14:creationId xmlns:p14="http://schemas.microsoft.com/office/powerpoint/2010/main" val="4149263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819" y="657761"/>
            <a:ext cx="7086600" cy="4333208"/>
          </a:xfrm>
          <a:prstGeom prst="rect">
            <a:avLst/>
          </a:prstGeom>
        </p:spPr>
      </p:pic>
      <p:sp>
        <p:nvSpPr>
          <p:cNvPr id="3" name="Rectangle 2"/>
          <p:cNvSpPr/>
          <p:nvPr/>
        </p:nvSpPr>
        <p:spPr>
          <a:xfrm>
            <a:off x="1573370" y="21491"/>
            <a:ext cx="5997347"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820000"/>
                </a:solidFill>
                <a:latin typeface="+mn-lt"/>
              </a:rPr>
              <a:t>MALE REPRODUCTIVE SYSTEM</a:t>
            </a:r>
          </a:p>
        </p:txBody>
      </p:sp>
      <p:sp>
        <p:nvSpPr>
          <p:cNvPr id="5" name="TextBox 4"/>
          <p:cNvSpPr txBox="1"/>
          <p:nvPr/>
        </p:nvSpPr>
        <p:spPr>
          <a:xfrm>
            <a:off x="125819" y="5077361"/>
            <a:ext cx="8382000" cy="1569660"/>
          </a:xfrm>
          <a:prstGeom prst="rect">
            <a:avLst/>
          </a:prstGeom>
          <a:noFill/>
        </p:spPr>
        <p:txBody>
          <a:bodyPr wrap="square">
            <a:spAutoFit/>
          </a:bodyPr>
          <a:lstStyle/>
          <a:p>
            <a:r>
              <a:rPr lang="en-US" sz="1600" b="1" dirty="0">
                <a:solidFill>
                  <a:schemeClr val="accent6">
                    <a:lumMod val="50000"/>
                  </a:schemeClr>
                </a:solidFill>
                <a:latin typeface="Calibri" pitchFamily="34" charset="0"/>
              </a:rPr>
              <a:t>Accessory glands that are adjacent to the main pathway secrete fluids:</a:t>
            </a:r>
          </a:p>
          <a:p>
            <a:r>
              <a:rPr lang="en-US" sz="1600" b="1" dirty="0">
                <a:solidFill>
                  <a:schemeClr val="accent6">
                    <a:lumMod val="75000"/>
                  </a:schemeClr>
                </a:solidFill>
                <a:latin typeface="Calibri" pitchFamily="34" charset="0"/>
              </a:rPr>
              <a:t>Seminal vesicles </a:t>
            </a:r>
            <a:r>
              <a:rPr lang="en-US" sz="1600" b="1" dirty="0">
                <a:solidFill>
                  <a:schemeClr val="accent6">
                    <a:lumMod val="50000"/>
                  </a:schemeClr>
                </a:solidFill>
                <a:latin typeface="Calibri" pitchFamily="34" charset="0"/>
              </a:rPr>
              <a:t>– produces 65% of semen; on each side, the duct of the seminal vesicle joins with the vas deferens to become the ejaculatory duct, which passes through the prostate to drain into the prostatic urethra</a:t>
            </a:r>
          </a:p>
          <a:p>
            <a:r>
              <a:rPr lang="en-US" sz="1600" b="1" dirty="0">
                <a:solidFill>
                  <a:schemeClr val="accent6">
                    <a:lumMod val="75000"/>
                  </a:schemeClr>
                </a:solidFill>
                <a:latin typeface="Calibri" pitchFamily="34" charset="0"/>
              </a:rPr>
              <a:t>Prostate</a:t>
            </a:r>
            <a:r>
              <a:rPr lang="en-US" sz="1600" b="1" dirty="0">
                <a:solidFill>
                  <a:schemeClr val="accent6">
                    <a:lumMod val="50000"/>
                  </a:schemeClr>
                </a:solidFill>
                <a:latin typeface="Calibri" pitchFamily="34" charset="0"/>
              </a:rPr>
              <a:t> – produces 30% of semen, surrounds prostatic urethra</a:t>
            </a:r>
          </a:p>
          <a:p>
            <a:r>
              <a:rPr lang="en-US" sz="1600" b="1" dirty="0">
                <a:solidFill>
                  <a:schemeClr val="accent6">
                    <a:lumMod val="75000"/>
                  </a:schemeClr>
                </a:solidFill>
                <a:latin typeface="Calibri" pitchFamily="34" charset="0"/>
              </a:rPr>
              <a:t>Bulbourethral (Cowper’s) gland </a:t>
            </a:r>
            <a:r>
              <a:rPr lang="en-US" sz="1600" b="1" dirty="0">
                <a:solidFill>
                  <a:schemeClr val="accent6">
                    <a:lumMod val="50000"/>
                  </a:schemeClr>
                </a:solidFill>
                <a:latin typeface="Calibri" pitchFamily="34" charset="0"/>
              </a:rPr>
              <a:t>– secretes mucus during arousal for lubrication of the urethra</a:t>
            </a:r>
          </a:p>
        </p:txBody>
      </p:sp>
      <p:sp>
        <p:nvSpPr>
          <p:cNvPr id="8" name="TextBox 7"/>
          <p:cNvSpPr txBox="1"/>
          <p:nvPr/>
        </p:nvSpPr>
        <p:spPr>
          <a:xfrm>
            <a:off x="7113181" y="2022663"/>
            <a:ext cx="2030819" cy="1169551"/>
          </a:xfrm>
          <a:prstGeom prst="rect">
            <a:avLst/>
          </a:prstGeom>
          <a:noFill/>
        </p:spPr>
        <p:txBody>
          <a:bodyPr wrap="square" rtlCol="0">
            <a:spAutoFit/>
          </a:bodyPr>
          <a:lstStyle/>
          <a:p>
            <a:r>
              <a:rPr lang="en-US" sz="1400" b="1" dirty="0">
                <a:solidFill>
                  <a:srgbClr val="7030A0"/>
                </a:solidFill>
                <a:latin typeface="Tempus Sans ITC" pitchFamily="82" charset="0"/>
              </a:rPr>
              <a:t>These accessory glands and the penis will be covered in the  second male reproduction module.</a:t>
            </a:r>
          </a:p>
        </p:txBody>
      </p:sp>
    </p:spTree>
    <p:extLst>
      <p:ext uri="{BB962C8B-B14F-4D97-AF65-F5344CB8AC3E}">
        <p14:creationId xmlns:p14="http://schemas.microsoft.com/office/powerpoint/2010/main" val="27258909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731" y="5910412"/>
            <a:ext cx="9124740" cy="584775"/>
          </a:xfrm>
          <a:prstGeom prst="rect">
            <a:avLst/>
          </a:prstGeom>
          <a:noFill/>
        </p:spPr>
        <p:txBody>
          <a:bodyPr wrap="square">
            <a:spAutoFit/>
          </a:bodyPr>
          <a:lstStyle/>
          <a:p>
            <a:r>
              <a:rPr lang="en-US" sz="1600" b="1" dirty="0">
                <a:solidFill>
                  <a:schemeClr val="accent6">
                    <a:lumMod val="50000"/>
                  </a:schemeClr>
                </a:solidFill>
                <a:latin typeface="Calibri" pitchFamily="34" charset="0"/>
              </a:rPr>
              <a:t>During arousal, the </a:t>
            </a:r>
            <a:r>
              <a:rPr lang="en-US" sz="1600" b="1" dirty="0">
                <a:solidFill>
                  <a:schemeClr val="accent6">
                    <a:lumMod val="75000"/>
                  </a:schemeClr>
                </a:solidFill>
                <a:latin typeface="Calibri" pitchFamily="34" charset="0"/>
              </a:rPr>
              <a:t>vas (</a:t>
            </a:r>
            <a:r>
              <a:rPr lang="en-US" sz="1600" b="1" dirty="0" err="1">
                <a:solidFill>
                  <a:schemeClr val="accent6">
                    <a:lumMod val="75000"/>
                  </a:schemeClr>
                </a:solidFill>
                <a:latin typeface="Calibri" pitchFamily="34" charset="0"/>
              </a:rPr>
              <a:t>ductus</a:t>
            </a:r>
            <a:r>
              <a:rPr lang="en-US" sz="1600" b="1" dirty="0">
                <a:solidFill>
                  <a:schemeClr val="accent6">
                    <a:lumMod val="75000"/>
                  </a:schemeClr>
                </a:solidFill>
                <a:latin typeface="Calibri" pitchFamily="34" charset="0"/>
              </a:rPr>
              <a:t>) deferens  </a:t>
            </a:r>
            <a:r>
              <a:rPr lang="en-US" sz="1600" b="1" dirty="0">
                <a:solidFill>
                  <a:schemeClr val="accent6">
                    <a:lumMod val="50000"/>
                  </a:schemeClr>
                </a:solidFill>
                <a:latin typeface="Calibri" pitchFamily="34" charset="0"/>
              </a:rPr>
              <a:t>propels spermatozoa from the epididymis to the prostatic urethra.</a:t>
            </a:r>
            <a:endParaRPr lang="en-US" sz="1400" b="1" dirty="0">
              <a:solidFill>
                <a:schemeClr val="accent6">
                  <a:lumMod val="75000"/>
                </a:schemeClr>
              </a:solidFill>
              <a:latin typeface="Calibri" pitchFamily="34" charset="0"/>
            </a:endParaRPr>
          </a:p>
        </p:txBody>
      </p:sp>
      <p:sp>
        <p:nvSpPr>
          <p:cNvPr id="9" name="Rectangle 8"/>
          <p:cNvSpPr/>
          <p:nvPr/>
        </p:nvSpPr>
        <p:spPr>
          <a:xfrm>
            <a:off x="450641" y="21491"/>
            <a:ext cx="8242834"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820000"/>
                </a:solidFill>
                <a:latin typeface="+mn-lt"/>
              </a:rPr>
              <a:t>MALE REPRODUCTIVE SYSTEM – VAS DEFERENS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775" y="737794"/>
            <a:ext cx="7890566" cy="4824805"/>
          </a:xfrm>
          <a:prstGeom prst="rect">
            <a:avLst/>
          </a:prstGeom>
        </p:spPr>
      </p:pic>
    </p:spTree>
    <p:extLst>
      <p:ext uri="{BB962C8B-B14F-4D97-AF65-F5344CB8AC3E}">
        <p14:creationId xmlns:p14="http://schemas.microsoft.com/office/powerpoint/2010/main" val="31096002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991658" y="762000"/>
            <a:ext cx="3971870" cy="5755422"/>
          </a:xfrm>
          <a:prstGeom prst="rect">
            <a:avLst/>
          </a:prstGeom>
          <a:noFill/>
        </p:spPr>
        <p:txBody>
          <a:bodyPr wrap="square">
            <a:spAutoFit/>
          </a:bodyPr>
          <a:lstStyle/>
          <a:p>
            <a:r>
              <a:rPr lang="en-US" sz="1600" b="1" dirty="0">
                <a:solidFill>
                  <a:schemeClr val="accent6">
                    <a:lumMod val="50000"/>
                  </a:schemeClr>
                </a:solidFill>
                <a:latin typeface="Calibri" pitchFamily="34" charset="0"/>
              </a:rPr>
              <a:t>The epithelium of the </a:t>
            </a:r>
            <a:r>
              <a:rPr lang="en-US" sz="1600" b="1" dirty="0">
                <a:solidFill>
                  <a:schemeClr val="accent6">
                    <a:lumMod val="75000"/>
                  </a:schemeClr>
                </a:solidFill>
                <a:latin typeface="Calibri" pitchFamily="34" charset="0"/>
              </a:rPr>
              <a:t>vas (</a:t>
            </a:r>
            <a:r>
              <a:rPr lang="en-US" sz="1600" b="1" dirty="0" err="1">
                <a:solidFill>
                  <a:schemeClr val="accent6">
                    <a:lumMod val="75000"/>
                  </a:schemeClr>
                </a:solidFill>
                <a:latin typeface="Calibri" pitchFamily="34" charset="0"/>
              </a:rPr>
              <a:t>ductus</a:t>
            </a:r>
            <a:r>
              <a:rPr lang="en-US" sz="1600" b="1" dirty="0">
                <a:solidFill>
                  <a:schemeClr val="accent6">
                    <a:lumMod val="75000"/>
                  </a:schemeClr>
                </a:solidFill>
                <a:latin typeface="Calibri" pitchFamily="34" charset="0"/>
              </a:rPr>
              <a:t>) deferens </a:t>
            </a:r>
            <a:r>
              <a:rPr lang="en-US" sz="1600" b="1" dirty="0">
                <a:solidFill>
                  <a:schemeClr val="accent6">
                    <a:lumMod val="50000"/>
                  </a:schemeClr>
                </a:solidFill>
                <a:latin typeface="Calibri" pitchFamily="34" charset="0"/>
              </a:rPr>
              <a:t>is quite similar to the epididymis; pseudostratified, with cuboidal basal cells and tall principal cells with </a:t>
            </a:r>
            <a:r>
              <a:rPr lang="en-US" sz="1600" b="1" dirty="0" err="1">
                <a:solidFill>
                  <a:schemeClr val="accent6">
                    <a:lumMod val="50000"/>
                  </a:schemeClr>
                </a:solidFill>
                <a:latin typeface="Calibri" pitchFamily="34" charset="0"/>
              </a:rPr>
              <a:t>stereocilia</a:t>
            </a:r>
            <a:r>
              <a:rPr lang="en-US" sz="1600" b="1" dirty="0">
                <a:solidFill>
                  <a:schemeClr val="accent6">
                    <a:lumMod val="50000"/>
                  </a:schemeClr>
                </a:solidFill>
                <a:latin typeface="Calibri" pitchFamily="34" charset="0"/>
              </a:rPr>
              <a:t>.  There are three features that differentiate the vas deferens from the epididymis and efferent </a:t>
            </a:r>
            <a:r>
              <a:rPr lang="en-US" sz="1600" b="1" dirty="0" err="1">
                <a:solidFill>
                  <a:schemeClr val="accent6">
                    <a:lumMod val="50000"/>
                  </a:schemeClr>
                </a:solidFill>
                <a:latin typeface="Calibri" pitchFamily="34" charset="0"/>
              </a:rPr>
              <a:t>ductules</a:t>
            </a:r>
            <a:r>
              <a:rPr lang="en-US" sz="1600" b="1" dirty="0">
                <a:solidFill>
                  <a:schemeClr val="accent6">
                    <a:lumMod val="50000"/>
                  </a:schemeClr>
                </a:solidFill>
                <a:latin typeface="Calibri" pitchFamily="34" charset="0"/>
              </a:rPr>
              <a:t>:</a:t>
            </a:r>
          </a:p>
          <a:p>
            <a:pPr marL="342900" indent="-342900">
              <a:buAutoNum type="arabicPeriod"/>
            </a:pPr>
            <a:r>
              <a:rPr lang="en-US" sz="1600" b="1" dirty="0">
                <a:solidFill>
                  <a:schemeClr val="accent6">
                    <a:lumMod val="50000"/>
                  </a:schemeClr>
                </a:solidFill>
                <a:latin typeface="Calibri" pitchFamily="34" charset="0"/>
              </a:rPr>
              <a:t>The </a:t>
            </a:r>
            <a:r>
              <a:rPr lang="en-US" sz="1600" b="1" dirty="0" err="1">
                <a:solidFill>
                  <a:schemeClr val="accent6">
                    <a:lumMod val="50000"/>
                  </a:schemeClr>
                </a:solidFill>
                <a:latin typeface="Calibri" pitchFamily="34" charset="0"/>
              </a:rPr>
              <a:t>stereocilia</a:t>
            </a:r>
            <a:r>
              <a:rPr lang="en-US" sz="1600" b="1" dirty="0">
                <a:solidFill>
                  <a:schemeClr val="accent6">
                    <a:lumMod val="50000"/>
                  </a:schemeClr>
                </a:solidFill>
                <a:latin typeface="Calibri" pitchFamily="34" charset="0"/>
              </a:rPr>
              <a:t> are typically shorter, and the cells not as tall, as those found in the epididymis.</a:t>
            </a:r>
          </a:p>
          <a:p>
            <a:pPr marL="342900" indent="-342900">
              <a:buAutoNum type="arabicPeriod"/>
            </a:pPr>
            <a:r>
              <a:rPr lang="en-US" sz="1600" b="1" dirty="0">
                <a:solidFill>
                  <a:schemeClr val="accent6">
                    <a:lumMod val="50000"/>
                  </a:schemeClr>
                </a:solidFill>
                <a:latin typeface="Calibri" pitchFamily="34" charset="0"/>
              </a:rPr>
              <a:t>The epithelium contains a few longitudinal ridges (arrows).  Note that these are fewer, larger folds, as opposed to the numerous smaller undulations of the efferent </a:t>
            </a:r>
            <a:r>
              <a:rPr lang="en-US" sz="1600" b="1" dirty="0" err="1">
                <a:solidFill>
                  <a:schemeClr val="accent6">
                    <a:lumMod val="50000"/>
                  </a:schemeClr>
                </a:solidFill>
                <a:latin typeface="Calibri" pitchFamily="34" charset="0"/>
              </a:rPr>
              <a:t>ductules</a:t>
            </a:r>
            <a:r>
              <a:rPr lang="en-US" sz="1600" b="1" dirty="0">
                <a:solidFill>
                  <a:schemeClr val="accent6">
                    <a:lumMod val="50000"/>
                  </a:schemeClr>
                </a:solidFill>
                <a:latin typeface="Calibri" pitchFamily="34" charset="0"/>
              </a:rPr>
              <a:t>.</a:t>
            </a:r>
          </a:p>
          <a:p>
            <a:pPr marL="342900" indent="-342900">
              <a:buAutoNum type="arabicPeriod"/>
            </a:pPr>
            <a:r>
              <a:rPr lang="en-US" sz="1600" b="1" dirty="0">
                <a:solidFill>
                  <a:schemeClr val="accent6">
                    <a:lumMod val="50000"/>
                  </a:schemeClr>
                </a:solidFill>
                <a:latin typeface="Calibri" pitchFamily="34" charset="0"/>
              </a:rPr>
              <a:t>The wall is composed of three layers of thick smooth muscle, responsible for the peristaltic action that propels sperm toward the prostatic urethra during arousal.  These muscle layers are oriented as inner and outer longitudinal (L) layers, with a middle circular (C) layer.</a:t>
            </a:r>
          </a:p>
        </p:txBody>
      </p:sp>
      <p:sp>
        <p:nvSpPr>
          <p:cNvPr id="6" name="Rectangle 5"/>
          <p:cNvSpPr/>
          <p:nvPr/>
        </p:nvSpPr>
        <p:spPr>
          <a:xfrm>
            <a:off x="450641" y="21491"/>
            <a:ext cx="8242834"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820000"/>
                </a:solidFill>
                <a:latin typeface="+mn-lt"/>
              </a:rPr>
              <a:t>MALE REPRODUCTIVE SYSTEM – VAS DEFERENS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512064"/>
            <a:ext cx="4663440" cy="5833872"/>
          </a:xfrm>
          <a:prstGeom prst="rect">
            <a:avLst/>
          </a:prstGeom>
        </p:spPr>
      </p:pic>
      <p:cxnSp>
        <p:nvCxnSpPr>
          <p:cNvPr id="7" name="Straight Arrow Connector 6"/>
          <p:cNvCxnSpPr/>
          <p:nvPr/>
        </p:nvCxnSpPr>
        <p:spPr>
          <a:xfrm flipV="1">
            <a:off x="2709652" y="762000"/>
            <a:ext cx="69057" cy="56659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2414742" y="1785769"/>
            <a:ext cx="5729" cy="51636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1857138" y="1088315"/>
            <a:ext cx="434241" cy="29942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70920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731" y="5910412"/>
            <a:ext cx="9124740" cy="830997"/>
          </a:xfrm>
          <a:prstGeom prst="rect">
            <a:avLst/>
          </a:prstGeom>
          <a:noFill/>
        </p:spPr>
        <p:txBody>
          <a:bodyPr wrap="square">
            <a:spAutoFit/>
          </a:bodyPr>
          <a:lstStyle/>
          <a:p>
            <a:r>
              <a:rPr lang="en-US" sz="1600" b="1" dirty="0">
                <a:solidFill>
                  <a:schemeClr val="accent6">
                    <a:lumMod val="50000"/>
                  </a:schemeClr>
                </a:solidFill>
                <a:latin typeface="Calibri" pitchFamily="34" charset="0"/>
              </a:rPr>
              <a:t>Much of the </a:t>
            </a:r>
            <a:r>
              <a:rPr lang="en-US" sz="1600" b="1" dirty="0">
                <a:solidFill>
                  <a:schemeClr val="accent6">
                    <a:lumMod val="75000"/>
                  </a:schemeClr>
                </a:solidFill>
                <a:latin typeface="Calibri" pitchFamily="34" charset="0"/>
              </a:rPr>
              <a:t>vas (</a:t>
            </a:r>
            <a:r>
              <a:rPr lang="en-US" sz="1600" b="1" dirty="0" err="1">
                <a:solidFill>
                  <a:schemeClr val="accent6">
                    <a:lumMod val="75000"/>
                  </a:schemeClr>
                </a:solidFill>
                <a:latin typeface="Calibri" pitchFamily="34" charset="0"/>
              </a:rPr>
              <a:t>ductus</a:t>
            </a:r>
            <a:r>
              <a:rPr lang="en-US" sz="1600" b="1" dirty="0">
                <a:solidFill>
                  <a:schemeClr val="accent6">
                    <a:lumMod val="75000"/>
                  </a:schemeClr>
                </a:solidFill>
                <a:latin typeface="Calibri" pitchFamily="34" charset="0"/>
              </a:rPr>
              <a:t>) deferens </a:t>
            </a:r>
            <a:r>
              <a:rPr lang="en-US" sz="1600" b="1" dirty="0">
                <a:solidFill>
                  <a:schemeClr val="accent6">
                    <a:lumMod val="50000"/>
                  </a:schemeClr>
                </a:solidFill>
                <a:latin typeface="Calibri" pitchFamily="34" charset="0"/>
              </a:rPr>
              <a:t>is within the </a:t>
            </a:r>
            <a:r>
              <a:rPr lang="en-US" sz="1600" b="1" dirty="0">
                <a:solidFill>
                  <a:schemeClr val="accent6">
                    <a:lumMod val="75000"/>
                  </a:schemeClr>
                </a:solidFill>
                <a:latin typeface="Calibri" pitchFamily="34" charset="0"/>
              </a:rPr>
              <a:t>spermatic cord</a:t>
            </a:r>
            <a:r>
              <a:rPr lang="en-US" sz="1600" b="1" dirty="0">
                <a:solidFill>
                  <a:schemeClr val="accent6">
                    <a:lumMod val="50000"/>
                  </a:schemeClr>
                </a:solidFill>
                <a:latin typeface="Calibri" pitchFamily="34" charset="0"/>
              </a:rPr>
              <a:t>, which contains a </a:t>
            </a:r>
            <a:r>
              <a:rPr lang="en-US" sz="1600" b="1" dirty="0">
                <a:solidFill>
                  <a:schemeClr val="accent6">
                    <a:lumMod val="75000"/>
                  </a:schemeClr>
                </a:solidFill>
                <a:latin typeface="Calibri" pitchFamily="34" charset="0"/>
              </a:rPr>
              <a:t>testicular artery</a:t>
            </a:r>
            <a:r>
              <a:rPr lang="en-US" sz="1600" b="1" dirty="0">
                <a:solidFill>
                  <a:schemeClr val="accent6">
                    <a:lumMod val="50000"/>
                  </a:schemeClr>
                </a:solidFill>
                <a:latin typeface="Calibri" pitchFamily="34" charset="0"/>
              </a:rPr>
              <a:t>, numerous veins called the </a:t>
            </a:r>
            <a:r>
              <a:rPr lang="en-US" sz="1600" b="1" dirty="0" err="1">
                <a:solidFill>
                  <a:schemeClr val="accent6">
                    <a:lumMod val="75000"/>
                  </a:schemeClr>
                </a:solidFill>
                <a:latin typeface="Calibri" pitchFamily="34" charset="0"/>
              </a:rPr>
              <a:t>pampiniform</a:t>
            </a:r>
            <a:r>
              <a:rPr lang="en-US" sz="1600" b="1" dirty="0">
                <a:solidFill>
                  <a:schemeClr val="accent6">
                    <a:lumMod val="75000"/>
                  </a:schemeClr>
                </a:solidFill>
                <a:latin typeface="Calibri" pitchFamily="34" charset="0"/>
              </a:rPr>
              <a:t> plexus of veins</a:t>
            </a:r>
            <a:r>
              <a:rPr lang="en-US" sz="1600" b="1" dirty="0">
                <a:solidFill>
                  <a:schemeClr val="accent6">
                    <a:lumMod val="50000"/>
                  </a:schemeClr>
                </a:solidFill>
                <a:latin typeface="Calibri" pitchFamily="34" charset="0"/>
              </a:rPr>
              <a:t>, nerves, skeletal muscle called the </a:t>
            </a:r>
            <a:r>
              <a:rPr lang="en-US" sz="1600" b="1" dirty="0" err="1">
                <a:solidFill>
                  <a:schemeClr val="accent6">
                    <a:lumMod val="75000"/>
                  </a:schemeClr>
                </a:solidFill>
                <a:latin typeface="Calibri" pitchFamily="34" charset="0"/>
              </a:rPr>
              <a:t>cremaster</a:t>
            </a:r>
            <a:r>
              <a:rPr lang="en-US" sz="1600" b="1" dirty="0">
                <a:solidFill>
                  <a:schemeClr val="accent6">
                    <a:lumMod val="75000"/>
                  </a:schemeClr>
                </a:solidFill>
                <a:latin typeface="Calibri" pitchFamily="34" charset="0"/>
              </a:rPr>
              <a:t> muscle</a:t>
            </a:r>
            <a:r>
              <a:rPr lang="en-US" sz="1600" b="1" dirty="0">
                <a:solidFill>
                  <a:schemeClr val="accent6">
                    <a:lumMod val="50000"/>
                  </a:schemeClr>
                </a:solidFill>
                <a:latin typeface="Calibri" pitchFamily="34" charset="0"/>
              </a:rPr>
              <a:t>, and supporting connective tissue and coverings.</a:t>
            </a:r>
            <a:endParaRPr lang="en-US" sz="1400" b="1" dirty="0">
              <a:solidFill>
                <a:schemeClr val="accent6">
                  <a:lumMod val="75000"/>
                </a:schemeClr>
              </a:solidFill>
              <a:latin typeface="Calibri" pitchFamily="34" charset="0"/>
            </a:endParaRPr>
          </a:p>
        </p:txBody>
      </p:sp>
      <p:sp>
        <p:nvSpPr>
          <p:cNvPr id="9" name="Rectangle 8"/>
          <p:cNvSpPr/>
          <p:nvPr/>
        </p:nvSpPr>
        <p:spPr>
          <a:xfrm>
            <a:off x="450641" y="21491"/>
            <a:ext cx="8242834"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820000"/>
                </a:solidFill>
                <a:latin typeface="+mn-lt"/>
              </a:rPr>
              <a:t>MALE REPRODUCTIVE SYSTEM – VAS DEFERENS</a:t>
            </a:r>
          </a:p>
        </p:txBody>
      </p:sp>
      <p:pic>
        <p:nvPicPr>
          <p:cNvPr id="7" name="Picture 1" descr="Slide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06266"/>
            <a:ext cx="7239000" cy="532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55332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65324"/>
            <a:ext cx="7774704" cy="3816275"/>
          </a:xfrm>
          <a:prstGeom prst="rect">
            <a:avLst/>
          </a:prstGeom>
        </p:spPr>
      </p:pic>
      <p:sp>
        <p:nvSpPr>
          <p:cNvPr id="5" name="TextBox 4"/>
          <p:cNvSpPr txBox="1"/>
          <p:nvPr/>
        </p:nvSpPr>
        <p:spPr>
          <a:xfrm>
            <a:off x="124559" y="5181600"/>
            <a:ext cx="8894998" cy="1569660"/>
          </a:xfrm>
          <a:prstGeom prst="rect">
            <a:avLst/>
          </a:prstGeom>
          <a:noFill/>
        </p:spPr>
        <p:txBody>
          <a:bodyPr wrap="square">
            <a:spAutoFit/>
          </a:bodyPr>
          <a:lstStyle/>
          <a:p>
            <a:r>
              <a:rPr lang="en-US" sz="1600" b="1" dirty="0">
                <a:solidFill>
                  <a:schemeClr val="accent6">
                    <a:lumMod val="50000"/>
                  </a:schemeClr>
                </a:solidFill>
                <a:latin typeface="Calibri" pitchFamily="34" charset="0"/>
              </a:rPr>
              <a:t>Our slides are from the spermatic cord:</a:t>
            </a:r>
          </a:p>
          <a:p>
            <a:pPr marL="342900" indent="-342900">
              <a:buAutoNum type="arabicPeriod"/>
            </a:pPr>
            <a:r>
              <a:rPr lang="en-US" sz="1600" b="1" dirty="0">
                <a:solidFill>
                  <a:schemeClr val="accent6">
                    <a:lumMod val="50000"/>
                  </a:schemeClr>
                </a:solidFill>
                <a:latin typeface="Calibri" pitchFamily="34" charset="0"/>
              </a:rPr>
              <a:t>The </a:t>
            </a:r>
            <a:r>
              <a:rPr lang="en-US" sz="1600" b="1" dirty="0">
                <a:solidFill>
                  <a:schemeClr val="accent6">
                    <a:lumMod val="75000"/>
                  </a:schemeClr>
                </a:solidFill>
                <a:latin typeface="Calibri" pitchFamily="34" charset="0"/>
              </a:rPr>
              <a:t>vas (</a:t>
            </a:r>
            <a:r>
              <a:rPr lang="en-US" sz="1600" b="1" dirty="0" err="1">
                <a:solidFill>
                  <a:schemeClr val="accent6">
                    <a:lumMod val="75000"/>
                  </a:schemeClr>
                </a:solidFill>
                <a:latin typeface="Calibri" pitchFamily="34" charset="0"/>
              </a:rPr>
              <a:t>ductus</a:t>
            </a:r>
            <a:r>
              <a:rPr lang="en-US" sz="1600" b="1" dirty="0">
                <a:solidFill>
                  <a:schemeClr val="accent6">
                    <a:lumMod val="75000"/>
                  </a:schemeClr>
                </a:solidFill>
                <a:latin typeface="Calibri" pitchFamily="34" charset="0"/>
              </a:rPr>
              <a:t>) deferens </a:t>
            </a:r>
            <a:r>
              <a:rPr lang="en-US" sz="1600" b="1" dirty="0">
                <a:solidFill>
                  <a:schemeClr val="accent6">
                    <a:lumMod val="50000"/>
                  </a:schemeClr>
                </a:solidFill>
                <a:latin typeface="Calibri" pitchFamily="34" charset="0"/>
              </a:rPr>
              <a:t>is outlined in yellow.  </a:t>
            </a:r>
          </a:p>
          <a:p>
            <a:pPr marL="342900" indent="-342900">
              <a:buAutoNum type="arabicPeriod"/>
            </a:pPr>
            <a:r>
              <a:rPr lang="en-US" sz="1600" b="1" dirty="0">
                <a:solidFill>
                  <a:schemeClr val="accent6">
                    <a:lumMod val="50000"/>
                  </a:schemeClr>
                </a:solidFill>
                <a:latin typeface="Calibri" pitchFamily="34" charset="0"/>
              </a:rPr>
              <a:t>The </a:t>
            </a:r>
            <a:r>
              <a:rPr lang="en-US" sz="1600" b="1" dirty="0" err="1">
                <a:solidFill>
                  <a:schemeClr val="accent6">
                    <a:lumMod val="50000"/>
                  </a:schemeClr>
                </a:solidFill>
                <a:latin typeface="Calibri" pitchFamily="34" charset="0"/>
              </a:rPr>
              <a:t>cremasteric</a:t>
            </a:r>
            <a:r>
              <a:rPr lang="en-US" sz="1600" b="1" dirty="0">
                <a:solidFill>
                  <a:schemeClr val="accent6">
                    <a:lumMod val="50000"/>
                  </a:schemeClr>
                </a:solidFill>
                <a:latin typeface="Calibri" pitchFamily="34" charset="0"/>
              </a:rPr>
              <a:t> muscle (CM) is a skeletal muscle, specifically named based on its location here.  You will be studying skeletal muscle in the spring, so only a brief glance at it now is necessary.</a:t>
            </a:r>
          </a:p>
          <a:p>
            <a:pPr marL="342900" indent="-342900">
              <a:buAutoNum type="arabicPeriod"/>
            </a:pPr>
            <a:r>
              <a:rPr lang="en-US" sz="1600" b="1" dirty="0">
                <a:solidFill>
                  <a:schemeClr val="accent6">
                    <a:lumMod val="50000"/>
                  </a:schemeClr>
                </a:solidFill>
                <a:latin typeface="Calibri" pitchFamily="34" charset="0"/>
              </a:rPr>
              <a:t>The testicular artery (TA) is surrounded by numerous veins of the </a:t>
            </a:r>
            <a:r>
              <a:rPr lang="en-US" sz="1600" b="1" dirty="0" err="1">
                <a:solidFill>
                  <a:schemeClr val="accent6">
                    <a:lumMod val="50000"/>
                  </a:schemeClr>
                </a:solidFill>
                <a:latin typeface="Calibri" pitchFamily="34" charset="0"/>
              </a:rPr>
              <a:t>pampiniform</a:t>
            </a:r>
            <a:r>
              <a:rPr lang="en-US" sz="1600" b="1" dirty="0">
                <a:solidFill>
                  <a:schemeClr val="accent6">
                    <a:lumMod val="50000"/>
                  </a:schemeClr>
                </a:solidFill>
                <a:latin typeface="Calibri" pitchFamily="34" charset="0"/>
              </a:rPr>
              <a:t> plexus.  Again, since you have not studied blood vessels yet, a cursory glance at these structures is given here.</a:t>
            </a:r>
          </a:p>
        </p:txBody>
      </p:sp>
      <p:sp>
        <p:nvSpPr>
          <p:cNvPr id="6" name="Rectangle 5"/>
          <p:cNvSpPr/>
          <p:nvPr/>
        </p:nvSpPr>
        <p:spPr>
          <a:xfrm>
            <a:off x="450641" y="21491"/>
            <a:ext cx="8242834"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820000"/>
                </a:solidFill>
                <a:latin typeface="+mn-lt"/>
              </a:rPr>
              <a:t>MALE REPRODUCTIVE SYSTEM – VAS DEFERENS</a:t>
            </a:r>
          </a:p>
        </p:txBody>
      </p:sp>
      <p:pic>
        <p:nvPicPr>
          <p:cNvPr id="9" name="Picture 1" descr="Slide4.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533400"/>
            <a:ext cx="2902042" cy="2135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3"/>
          <p:cNvSpPr/>
          <p:nvPr/>
        </p:nvSpPr>
        <p:spPr>
          <a:xfrm>
            <a:off x="4526338" y="3056857"/>
            <a:ext cx="1404711" cy="1276627"/>
          </a:xfrm>
          <a:custGeom>
            <a:avLst/>
            <a:gdLst>
              <a:gd name="connsiteX0" fmla="*/ 1151068 w 1247887"/>
              <a:gd name="connsiteY0" fmla="*/ 195841 h 1149816"/>
              <a:gd name="connsiteX1" fmla="*/ 1097280 w 1247887"/>
              <a:gd name="connsiteY1" fmla="*/ 152811 h 1149816"/>
              <a:gd name="connsiteX2" fmla="*/ 1032734 w 1247887"/>
              <a:gd name="connsiteY2" fmla="*/ 77507 h 1149816"/>
              <a:gd name="connsiteX3" fmla="*/ 1000461 w 1247887"/>
              <a:gd name="connsiteY3" fmla="*/ 55992 h 1149816"/>
              <a:gd name="connsiteX4" fmla="*/ 935915 w 1247887"/>
              <a:gd name="connsiteY4" fmla="*/ 34477 h 1149816"/>
              <a:gd name="connsiteX5" fmla="*/ 903643 w 1247887"/>
              <a:gd name="connsiteY5" fmla="*/ 12961 h 1149816"/>
              <a:gd name="connsiteX6" fmla="*/ 613186 w 1247887"/>
              <a:gd name="connsiteY6" fmla="*/ 12961 h 1149816"/>
              <a:gd name="connsiteX7" fmla="*/ 537883 w 1247887"/>
              <a:gd name="connsiteY7" fmla="*/ 23719 h 1149816"/>
              <a:gd name="connsiteX8" fmla="*/ 505610 w 1247887"/>
              <a:gd name="connsiteY8" fmla="*/ 34477 h 1149816"/>
              <a:gd name="connsiteX9" fmla="*/ 462579 w 1247887"/>
              <a:gd name="connsiteY9" fmla="*/ 45234 h 1149816"/>
              <a:gd name="connsiteX10" fmla="*/ 408791 w 1247887"/>
              <a:gd name="connsiteY10" fmla="*/ 55992 h 1149816"/>
              <a:gd name="connsiteX11" fmla="*/ 333487 w 1247887"/>
              <a:gd name="connsiteY11" fmla="*/ 88265 h 1149816"/>
              <a:gd name="connsiteX12" fmla="*/ 290457 w 1247887"/>
              <a:gd name="connsiteY12" fmla="*/ 99022 h 1149816"/>
              <a:gd name="connsiteX13" fmla="*/ 258184 w 1247887"/>
              <a:gd name="connsiteY13" fmla="*/ 109780 h 1149816"/>
              <a:gd name="connsiteX14" fmla="*/ 215153 w 1247887"/>
              <a:gd name="connsiteY14" fmla="*/ 163568 h 1149816"/>
              <a:gd name="connsiteX15" fmla="*/ 193638 w 1247887"/>
              <a:gd name="connsiteY15" fmla="*/ 185084 h 1149816"/>
              <a:gd name="connsiteX16" fmla="*/ 172123 w 1247887"/>
              <a:gd name="connsiteY16" fmla="*/ 228114 h 1149816"/>
              <a:gd name="connsiteX17" fmla="*/ 118334 w 1247887"/>
              <a:gd name="connsiteY17" fmla="*/ 281902 h 1149816"/>
              <a:gd name="connsiteX18" fmla="*/ 96819 w 1247887"/>
              <a:gd name="connsiteY18" fmla="*/ 303418 h 1149816"/>
              <a:gd name="connsiteX19" fmla="*/ 86061 w 1247887"/>
              <a:gd name="connsiteY19" fmla="*/ 335691 h 1149816"/>
              <a:gd name="connsiteX20" fmla="*/ 21515 w 1247887"/>
              <a:gd name="connsiteY20" fmla="*/ 421752 h 1149816"/>
              <a:gd name="connsiteX21" fmla="*/ 10758 w 1247887"/>
              <a:gd name="connsiteY21" fmla="*/ 464782 h 1149816"/>
              <a:gd name="connsiteX22" fmla="*/ 0 w 1247887"/>
              <a:gd name="connsiteY22" fmla="*/ 497055 h 1149816"/>
              <a:gd name="connsiteX23" fmla="*/ 21515 w 1247887"/>
              <a:gd name="connsiteY23" fmla="*/ 765997 h 1149816"/>
              <a:gd name="connsiteX24" fmla="*/ 32273 w 1247887"/>
              <a:gd name="connsiteY24" fmla="*/ 798269 h 1149816"/>
              <a:gd name="connsiteX25" fmla="*/ 43031 w 1247887"/>
              <a:gd name="connsiteY25" fmla="*/ 841300 h 1149816"/>
              <a:gd name="connsiteX26" fmla="*/ 53788 w 1247887"/>
              <a:gd name="connsiteY26" fmla="*/ 873573 h 1149816"/>
              <a:gd name="connsiteX27" fmla="*/ 107577 w 1247887"/>
              <a:gd name="connsiteY27" fmla="*/ 991907 h 1149816"/>
              <a:gd name="connsiteX28" fmla="*/ 139850 w 1247887"/>
              <a:gd name="connsiteY28" fmla="*/ 1013422 h 1149816"/>
              <a:gd name="connsiteX29" fmla="*/ 161365 w 1247887"/>
              <a:gd name="connsiteY29" fmla="*/ 1034938 h 1149816"/>
              <a:gd name="connsiteX30" fmla="*/ 236668 w 1247887"/>
              <a:gd name="connsiteY30" fmla="*/ 1067211 h 1149816"/>
              <a:gd name="connsiteX31" fmla="*/ 258184 w 1247887"/>
              <a:gd name="connsiteY31" fmla="*/ 1088726 h 1149816"/>
              <a:gd name="connsiteX32" fmla="*/ 290457 w 1247887"/>
              <a:gd name="connsiteY32" fmla="*/ 1099484 h 1149816"/>
              <a:gd name="connsiteX33" fmla="*/ 473337 w 1247887"/>
              <a:gd name="connsiteY33" fmla="*/ 1131757 h 1149816"/>
              <a:gd name="connsiteX34" fmla="*/ 699247 w 1247887"/>
              <a:gd name="connsiteY34" fmla="*/ 1131757 h 1149816"/>
              <a:gd name="connsiteX35" fmla="*/ 742278 w 1247887"/>
              <a:gd name="connsiteY35" fmla="*/ 1120999 h 1149816"/>
              <a:gd name="connsiteX36" fmla="*/ 806824 w 1247887"/>
              <a:gd name="connsiteY36" fmla="*/ 1099484 h 1149816"/>
              <a:gd name="connsiteX37" fmla="*/ 828339 w 1247887"/>
              <a:gd name="connsiteY37" fmla="*/ 1077968 h 1149816"/>
              <a:gd name="connsiteX38" fmla="*/ 892885 w 1247887"/>
              <a:gd name="connsiteY38" fmla="*/ 1034938 h 1149816"/>
              <a:gd name="connsiteX39" fmla="*/ 914400 w 1247887"/>
              <a:gd name="connsiteY39" fmla="*/ 1002665 h 1149816"/>
              <a:gd name="connsiteX40" fmla="*/ 978946 w 1247887"/>
              <a:gd name="connsiteY40" fmla="*/ 959634 h 1149816"/>
              <a:gd name="connsiteX41" fmla="*/ 1011219 w 1247887"/>
              <a:gd name="connsiteY41" fmla="*/ 938119 h 1149816"/>
              <a:gd name="connsiteX42" fmla="*/ 1043492 w 1247887"/>
              <a:gd name="connsiteY42" fmla="*/ 905846 h 1149816"/>
              <a:gd name="connsiteX43" fmla="*/ 1065007 w 1247887"/>
              <a:gd name="connsiteY43" fmla="*/ 873573 h 1149816"/>
              <a:gd name="connsiteX44" fmla="*/ 1097280 w 1247887"/>
              <a:gd name="connsiteY44" fmla="*/ 852058 h 1149816"/>
              <a:gd name="connsiteX45" fmla="*/ 1140311 w 1247887"/>
              <a:gd name="connsiteY45" fmla="*/ 809027 h 1149816"/>
              <a:gd name="connsiteX46" fmla="*/ 1151068 w 1247887"/>
              <a:gd name="connsiteY46" fmla="*/ 776754 h 1149816"/>
              <a:gd name="connsiteX47" fmla="*/ 1194099 w 1247887"/>
              <a:gd name="connsiteY47" fmla="*/ 712208 h 1149816"/>
              <a:gd name="connsiteX48" fmla="*/ 1226372 w 1247887"/>
              <a:gd name="connsiteY48" fmla="*/ 647662 h 1149816"/>
              <a:gd name="connsiteX49" fmla="*/ 1247887 w 1247887"/>
              <a:gd name="connsiteY49" fmla="*/ 561601 h 1149816"/>
              <a:gd name="connsiteX50" fmla="*/ 1237130 w 1247887"/>
              <a:gd name="connsiteY50" fmla="*/ 443267 h 1149816"/>
              <a:gd name="connsiteX51" fmla="*/ 1194099 w 1247887"/>
              <a:gd name="connsiteY51" fmla="*/ 346448 h 1149816"/>
              <a:gd name="connsiteX52" fmla="*/ 1183341 w 1247887"/>
              <a:gd name="connsiteY52" fmla="*/ 314175 h 1149816"/>
              <a:gd name="connsiteX53" fmla="*/ 1161826 w 1247887"/>
              <a:gd name="connsiteY53" fmla="*/ 271145 h 1149816"/>
              <a:gd name="connsiteX54" fmla="*/ 1140311 w 1247887"/>
              <a:gd name="connsiteY54" fmla="*/ 238872 h 1149816"/>
              <a:gd name="connsiteX55" fmla="*/ 1129553 w 1247887"/>
              <a:gd name="connsiteY55" fmla="*/ 206599 h 1149816"/>
              <a:gd name="connsiteX56" fmla="*/ 1151068 w 1247887"/>
              <a:gd name="connsiteY56" fmla="*/ 195841 h 114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247887" h="1149816">
                <a:moveTo>
                  <a:pt x="1151068" y="195841"/>
                </a:moveTo>
                <a:cubicBezTo>
                  <a:pt x="1145689" y="186876"/>
                  <a:pt x="1113516" y="169047"/>
                  <a:pt x="1097280" y="152811"/>
                </a:cubicBezTo>
                <a:cubicBezTo>
                  <a:pt x="1048615" y="104146"/>
                  <a:pt x="1109850" y="128917"/>
                  <a:pt x="1032734" y="77507"/>
                </a:cubicBezTo>
                <a:cubicBezTo>
                  <a:pt x="1021976" y="70335"/>
                  <a:pt x="1012276" y="61243"/>
                  <a:pt x="1000461" y="55992"/>
                </a:cubicBezTo>
                <a:cubicBezTo>
                  <a:pt x="979737" y="46781"/>
                  <a:pt x="935915" y="34477"/>
                  <a:pt x="935915" y="34477"/>
                </a:cubicBezTo>
                <a:cubicBezTo>
                  <a:pt x="925158" y="27305"/>
                  <a:pt x="915749" y="17501"/>
                  <a:pt x="903643" y="12961"/>
                </a:cubicBezTo>
                <a:cubicBezTo>
                  <a:pt x="827040" y="-15765"/>
                  <a:pt x="632202" y="12097"/>
                  <a:pt x="613186" y="12961"/>
                </a:cubicBezTo>
                <a:cubicBezTo>
                  <a:pt x="588085" y="16547"/>
                  <a:pt x="562746" y="18746"/>
                  <a:pt x="537883" y="23719"/>
                </a:cubicBezTo>
                <a:cubicBezTo>
                  <a:pt x="526764" y="25943"/>
                  <a:pt x="516513" y="31362"/>
                  <a:pt x="505610" y="34477"/>
                </a:cubicBezTo>
                <a:cubicBezTo>
                  <a:pt x="491394" y="38539"/>
                  <a:pt x="477012" y="42027"/>
                  <a:pt x="462579" y="45234"/>
                </a:cubicBezTo>
                <a:cubicBezTo>
                  <a:pt x="444730" y="49200"/>
                  <a:pt x="426530" y="51557"/>
                  <a:pt x="408791" y="55992"/>
                </a:cubicBezTo>
                <a:cubicBezTo>
                  <a:pt x="355354" y="69351"/>
                  <a:pt x="395075" y="65169"/>
                  <a:pt x="333487" y="88265"/>
                </a:cubicBezTo>
                <a:cubicBezTo>
                  <a:pt x="319644" y="93456"/>
                  <a:pt x="304673" y="94960"/>
                  <a:pt x="290457" y="99022"/>
                </a:cubicBezTo>
                <a:cubicBezTo>
                  <a:pt x="279554" y="102137"/>
                  <a:pt x="268942" y="106194"/>
                  <a:pt x="258184" y="109780"/>
                </a:cubicBezTo>
                <a:cubicBezTo>
                  <a:pt x="206242" y="161720"/>
                  <a:pt x="269425" y="95726"/>
                  <a:pt x="215153" y="163568"/>
                </a:cubicBezTo>
                <a:cubicBezTo>
                  <a:pt x="208817" y="171488"/>
                  <a:pt x="199264" y="176645"/>
                  <a:pt x="193638" y="185084"/>
                </a:cubicBezTo>
                <a:cubicBezTo>
                  <a:pt x="184743" y="198427"/>
                  <a:pt x="181968" y="215456"/>
                  <a:pt x="172123" y="228114"/>
                </a:cubicBezTo>
                <a:cubicBezTo>
                  <a:pt x="156556" y="248129"/>
                  <a:pt x="136264" y="263972"/>
                  <a:pt x="118334" y="281902"/>
                </a:cubicBezTo>
                <a:lnTo>
                  <a:pt x="96819" y="303418"/>
                </a:lnTo>
                <a:cubicBezTo>
                  <a:pt x="93233" y="314176"/>
                  <a:pt x="91568" y="325778"/>
                  <a:pt x="86061" y="335691"/>
                </a:cubicBezTo>
                <a:cubicBezTo>
                  <a:pt x="55649" y="390433"/>
                  <a:pt x="54160" y="389109"/>
                  <a:pt x="21515" y="421752"/>
                </a:cubicBezTo>
                <a:cubicBezTo>
                  <a:pt x="17929" y="436095"/>
                  <a:pt x="14820" y="450566"/>
                  <a:pt x="10758" y="464782"/>
                </a:cubicBezTo>
                <a:cubicBezTo>
                  <a:pt x="7643" y="475685"/>
                  <a:pt x="0" y="485715"/>
                  <a:pt x="0" y="497055"/>
                </a:cubicBezTo>
                <a:cubicBezTo>
                  <a:pt x="0" y="553702"/>
                  <a:pt x="6388" y="690360"/>
                  <a:pt x="21515" y="765997"/>
                </a:cubicBezTo>
                <a:cubicBezTo>
                  <a:pt x="23739" y="777116"/>
                  <a:pt x="29158" y="787366"/>
                  <a:pt x="32273" y="798269"/>
                </a:cubicBezTo>
                <a:cubicBezTo>
                  <a:pt x="36335" y="812485"/>
                  <a:pt x="38969" y="827084"/>
                  <a:pt x="43031" y="841300"/>
                </a:cubicBezTo>
                <a:cubicBezTo>
                  <a:pt x="46146" y="852203"/>
                  <a:pt x="51038" y="862572"/>
                  <a:pt x="53788" y="873573"/>
                </a:cubicBezTo>
                <a:cubicBezTo>
                  <a:pt x="64965" y="918283"/>
                  <a:pt x="60982" y="960844"/>
                  <a:pt x="107577" y="991907"/>
                </a:cubicBezTo>
                <a:cubicBezTo>
                  <a:pt x="118335" y="999079"/>
                  <a:pt x="129754" y="1005345"/>
                  <a:pt x="139850" y="1013422"/>
                </a:cubicBezTo>
                <a:cubicBezTo>
                  <a:pt x="147770" y="1019758"/>
                  <a:pt x="152926" y="1029312"/>
                  <a:pt x="161365" y="1034938"/>
                </a:cubicBezTo>
                <a:cubicBezTo>
                  <a:pt x="187949" y="1052661"/>
                  <a:pt x="207983" y="1057649"/>
                  <a:pt x="236668" y="1067211"/>
                </a:cubicBezTo>
                <a:cubicBezTo>
                  <a:pt x="243840" y="1074383"/>
                  <a:pt x="249487" y="1083508"/>
                  <a:pt x="258184" y="1088726"/>
                </a:cubicBezTo>
                <a:cubicBezTo>
                  <a:pt x="267908" y="1094560"/>
                  <a:pt x="279517" y="1096500"/>
                  <a:pt x="290457" y="1099484"/>
                </a:cubicBezTo>
                <a:cubicBezTo>
                  <a:pt x="391485" y="1127037"/>
                  <a:pt x="365287" y="1119751"/>
                  <a:pt x="473337" y="1131757"/>
                </a:cubicBezTo>
                <a:cubicBezTo>
                  <a:pt x="563942" y="1161957"/>
                  <a:pt x="511370" y="1148837"/>
                  <a:pt x="699247" y="1131757"/>
                </a:cubicBezTo>
                <a:cubicBezTo>
                  <a:pt x="713971" y="1130418"/>
                  <a:pt x="728116" y="1125247"/>
                  <a:pt x="742278" y="1120999"/>
                </a:cubicBezTo>
                <a:cubicBezTo>
                  <a:pt x="764001" y="1114482"/>
                  <a:pt x="806824" y="1099484"/>
                  <a:pt x="806824" y="1099484"/>
                </a:cubicBezTo>
                <a:cubicBezTo>
                  <a:pt x="813996" y="1092312"/>
                  <a:pt x="820225" y="1084054"/>
                  <a:pt x="828339" y="1077968"/>
                </a:cubicBezTo>
                <a:cubicBezTo>
                  <a:pt x="849025" y="1062453"/>
                  <a:pt x="892885" y="1034938"/>
                  <a:pt x="892885" y="1034938"/>
                </a:cubicBezTo>
                <a:cubicBezTo>
                  <a:pt x="900057" y="1024180"/>
                  <a:pt x="904670" y="1011179"/>
                  <a:pt x="914400" y="1002665"/>
                </a:cubicBezTo>
                <a:cubicBezTo>
                  <a:pt x="933860" y="985637"/>
                  <a:pt x="957431" y="973978"/>
                  <a:pt x="978946" y="959634"/>
                </a:cubicBezTo>
                <a:cubicBezTo>
                  <a:pt x="989704" y="952462"/>
                  <a:pt x="1002077" y="947261"/>
                  <a:pt x="1011219" y="938119"/>
                </a:cubicBezTo>
                <a:cubicBezTo>
                  <a:pt x="1021977" y="927361"/>
                  <a:pt x="1033753" y="917533"/>
                  <a:pt x="1043492" y="905846"/>
                </a:cubicBezTo>
                <a:cubicBezTo>
                  <a:pt x="1051769" y="895914"/>
                  <a:pt x="1055865" y="882715"/>
                  <a:pt x="1065007" y="873573"/>
                </a:cubicBezTo>
                <a:cubicBezTo>
                  <a:pt x="1074149" y="864431"/>
                  <a:pt x="1087464" y="860472"/>
                  <a:pt x="1097280" y="852058"/>
                </a:cubicBezTo>
                <a:cubicBezTo>
                  <a:pt x="1112682" y="838857"/>
                  <a:pt x="1140311" y="809027"/>
                  <a:pt x="1140311" y="809027"/>
                </a:cubicBezTo>
                <a:cubicBezTo>
                  <a:pt x="1143897" y="798269"/>
                  <a:pt x="1145561" y="786667"/>
                  <a:pt x="1151068" y="776754"/>
                </a:cubicBezTo>
                <a:cubicBezTo>
                  <a:pt x="1163626" y="754150"/>
                  <a:pt x="1185922" y="736739"/>
                  <a:pt x="1194099" y="712208"/>
                </a:cubicBezTo>
                <a:cubicBezTo>
                  <a:pt x="1221140" y="631089"/>
                  <a:pt x="1184664" y="731078"/>
                  <a:pt x="1226372" y="647662"/>
                </a:cubicBezTo>
                <a:cubicBezTo>
                  <a:pt x="1237400" y="625606"/>
                  <a:pt x="1243795" y="582064"/>
                  <a:pt x="1247887" y="561601"/>
                </a:cubicBezTo>
                <a:cubicBezTo>
                  <a:pt x="1244301" y="522156"/>
                  <a:pt x="1244013" y="482272"/>
                  <a:pt x="1237130" y="443267"/>
                </a:cubicBezTo>
                <a:cubicBezTo>
                  <a:pt x="1221992" y="357487"/>
                  <a:pt x="1222227" y="402704"/>
                  <a:pt x="1194099" y="346448"/>
                </a:cubicBezTo>
                <a:cubicBezTo>
                  <a:pt x="1189028" y="336306"/>
                  <a:pt x="1187808" y="324598"/>
                  <a:pt x="1183341" y="314175"/>
                </a:cubicBezTo>
                <a:cubicBezTo>
                  <a:pt x="1177024" y="299435"/>
                  <a:pt x="1169782" y="285068"/>
                  <a:pt x="1161826" y="271145"/>
                </a:cubicBezTo>
                <a:cubicBezTo>
                  <a:pt x="1155411" y="259919"/>
                  <a:pt x="1146093" y="250436"/>
                  <a:pt x="1140311" y="238872"/>
                </a:cubicBezTo>
                <a:cubicBezTo>
                  <a:pt x="1135240" y="228730"/>
                  <a:pt x="1135843" y="216034"/>
                  <a:pt x="1129553" y="206599"/>
                </a:cubicBezTo>
                <a:cubicBezTo>
                  <a:pt x="1127564" y="203615"/>
                  <a:pt x="1156447" y="204806"/>
                  <a:pt x="1151068" y="195841"/>
                </a:cubicBezTo>
                <a:close/>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533141" y="3881995"/>
            <a:ext cx="628650" cy="369332"/>
          </a:xfrm>
          <a:prstGeom prst="rect">
            <a:avLst/>
          </a:prstGeom>
          <a:noFill/>
        </p:spPr>
        <p:txBody>
          <a:bodyPr wrap="square" rtlCol="0">
            <a:spAutoFit/>
          </a:bodyPr>
          <a:lstStyle/>
          <a:p>
            <a:r>
              <a:rPr lang="en-US" b="1" dirty="0"/>
              <a:t>CM</a:t>
            </a:r>
          </a:p>
        </p:txBody>
      </p:sp>
      <p:sp>
        <p:nvSpPr>
          <p:cNvPr id="13" name="TextBox 12"/>
          <p:cNvSpPr txBox="1"/>
          <p:nvPr/>
        </p:nvSpPr>
        <p:spPr>
          <a:xfrm>
            <a:off x="2971800" y="2914786"/>
            <a:ext cx="628650" cy="369332"/>
          </a:xfrm>
          <a:prstGeom prst="rect">
            <a:avLst/>
          </a:prstGeom>
          <a:noFill/>
        </p:spPr>
        <p:txBody>
          <a:bodyPr wrap="square" rtlCol="0">
            <a:spAutoFit/>
          </a:bodyPr>
          <a:lstStyle/>
          <a:p>
            <a:r>
              <a:rPr lang="en-US" b="1" dirty="0"/>
              <a:t>TA</a:t>
            </a:r>
          </a:p>
        </p:txBody>
      </p:sp>
    </p:spTree>
    <p:extLst>
      <p:ext uri="{BB962C8B-B14F-4D97-AF65-F5344CB8AC3E}">
        <p14:creationId xmlns:p14="http://schemas.microsoft.com/office/powerpoint/2010/main" val="30646949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Box 4"/>
          <p:cNvSpPr txBox="1">
            <a:spLocks noChangeArrowheads="1"/>
          </p:cNvSpPr>
          <p:nvPr/>
        </p:nvSpPr>
        <p:spPr bwMode="auto">
          <a:xfrm>
            <a:off x="1927208" y="5486400"/>
            <a:ext cx="5213384" cy="1200329"/>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3"/>
              </a:rPr>
              <a:t>SL 047</a:t>
            </a:r>
            <a:r>
              <a:rPr lang="en-US" dirty="0">
                <a:latin typeface="Calibri" pitchFamily="34" charset="0"/>
              </a:rPr>
              <a:t> and </a:t>
            </a:r>
            <a:r>
              <a:rPr lang="en-US" u="sng" dirty="0">
                <a:hlinkClick r:id="rId4"/>
              </a:rPr>
              <a:t>SL 159 </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cs typeface="Arial" charset="0"/>
              </a:rPr>
              <a:t>Vas (</a:t>
            </a:r>
            <a:r>
              <a:rPr lang="en-US" sz="1200" b="1" dirty="0" err="1">
                <a:solidFill>
                  <a:srgbClr val="002060"/>
                </a:solidFill>
                <a:latin typeface="Georgia" pitchFamily="18" charset="0"/>
                <a:cs typeface="Arial" charset="0"/>
              </a:rPr>
              <a:t>ductus</a:t>
            </a:r>
            <a:r>
              <a:rPr lang="en-US" sz="1200" b="1" dirty="0">
                <a:solidFill>
                  <a:srgbClr val="002060"/>
                </a:solidFill>
                <a:latin typeface="Georgia" pitchFamily="18" charset="0"/>
                <a:cs typeface="Arial" charset="0"/>
              </a:rPr>
              <a:t>) deferens</a:t>
            </a:r>
          </a:p>
          <a:p>
            <a:pPr lvl="1" eaLnBrk="0" hangingPunct="0">
              <a:buFontTx/>
              <a:buChar char="•"/>
            </a:pPr>
            <a:r>
              <a:rPr lang="en-US" sz="1200" b="1" dirty="0">
                <a:solidFill>
                  <a:srgbClr val="002060"/>
                </a:solidFill>
                <a:latin typeface="Georgia" pitchFamily="18" charset="0"/>
                <a:cs typeface="Arial" charset="0"/>
              </a:rPr>
              <a:t>For gunners, spermatic cord, </a:t>
            </a:r>
            <a:r>
              <a:rPr lang="en-US" sz="1200" b="1" dirty="0" err="1">
                <a:solidFill>
                  <a:srgbClr val="002060"/>
                </a:solidFill>
                <a:latin typeface="Georgia" pitchFamily="18" charset="0"/>
                <a:cs typeface="Arial" charset="0"/>
              </a:rPr>
              <a:t>cremaster</a:t>
            </a:r>
            <a:r>
              <a:rPr lang="en-US" sz="1200" b="1" dirty="0">
                <a:solidFill>
                  <a:srgbClr val="002060"/>
                </a:solidFill>
                <a:latin typeface="Georgia" pitchFamily="18" charset="0"/>
                <a:cs typeface="Arial" charset="0"/>
              </a:rPr>
              <a:t> muscle, testicular artery, </a:t>
            </a:r>
            <a:r>
              <a:rPr lang="en-US" sz="1200" b="1" dirty="0" err="1">
                <a:solidFill>
                  <a:srgbClr val="002060"/>
                </a:solidFill>
                <a:latin typeface="Georgia" pitchFamily="18" charset="0"/>
                <a:cs typeface="Arial" charset="0"/>
              </a:rPr>
              <a:t>pampiniform</a:t>
            </a:r>
            <a:r>
              <a:rPr lang="en-US" sz="1200" b="1" dirty="0">
                <a:solidFill>
                  <a:srgbClr val="002060"/>
                </a:solidFill>
                <a:latin typeface="Georgia" pitchFamily="18" charset="0"/>
                <a:cs typeface="Arial" charset="0"/>
              </a:rPr>
              <a:t> plexus of veins</a:t>
            </a:r>
          </a:p>
        </p:txBody>
      </p:sp>
      <p:sp>
        <p:nvSpPr>
          <p:cNvPr id="5" name="TextBox 3"/>
          <p:cNvSpPr txBox="1">
            <a:spLocks noChangeArrowheads="1"/>
          </p:cNvSpPr>
          <p:nvPr/>
        </p:nvSpPr>
        <p:spPr bwMode="auto">
          <a:xfrm>
            <a:off x="2971800" y="2102658"/>
            <a:ext cx="3124200" cy="369332"/>
          </a:xfrm>
          <a:prstGeom prst="rect">
            <a:avLst/>
          </a:prstGeom>
          <a:noFill/>
          <a:ln w="9525">
            <a:noFill/>
            <a:miter lim="800000"/>
            <a:headEnd/>
            <a:tailEnd/>
          </a:ln>
        </p:spPr>
        <p:txBody>
          <a:bodyPr wrap="square">
            <a:spAutoFit/>
          </a:bodyPr>
          <a:lstStyle/>
          <a:p>
            <a:r>
              <a:rPr lang="en-US" dirty="0">
                <a:latin typeface="Calibri" pitchFamily="34" charset="0"/>
                <a:hlinkClick r:id="rId5"/>
              </a:rPr>
              <a:t>Video of vas deferens – SL47</a:t>
            </a:r>
            <a:endParaRPr lang="en-US" dirty="0">
              <a:latin typeface="Calibri" pitchFamily="34" charset="0"/>
            </a:endParaRPr>
          </a:p>
        </p:txBody>
      </p:sp>
      <p:sp>
        <p:nvSpPr>
          <p:cNvPr id="10" name="Rectangle 9"/>
          <p:cNvSpPr/>
          <p:nvPr/>
        </p:nvSpPr>
        <p:spPr>
          <a:xfrm>
            <a:off x="450641" y="21491"/>
            <a:ext cx="8242834"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820000"/>
                </a:solidFill>
                <a:latin typeface="+mn-lt"/>
              </a:rPr>
              <a:t>MALE REPRODUCTIVE SYSTEM – VAS DEFERENS</a:t>
            </a:r>
          </a:p>
        </p:txBody>
      </p:sp>
      <p:sp>
        <p:nvSpPr>
          <p:cNvPr id="17" name="TextBox 3"/>
          <p:cNvSpPr txBox="1">
            <a:spLocks noChangeArrowheads="1"/>
          </p:cNvSpPr>
          <p:nvPr/>
        </p:nvSpPr>
        <p:spPr bwMode="auto">
          <a:xfrm>
            <a:off x="2438401" y="3048000"/>
            <a:ext cx="4740342" cy="369332"/>
          </a:xfrm>
          <a:prstGeom prst="rect">
            <a:avLst/>
          </a:prstGeom>
          <a:noFill/>
          <a:ln w="9525">
            <a:noFill/>
            <a:miter lim="800000"/>
            <a:headEnd/>
            <a:tailEnd/>
          </a:ln>
        </p:spPr>
        <p:txBody>
          <a:bodyPr wrap="square">
            <a:spAutoFit/>
          </a:bodyPr>
          <a:lstStyle/>
          <a:p>
            <a:r>
              <a:rPr lang="en-US" dirty="0">
                <a:latin typeface="Calibri" pitchFamily="34" charset="0"/>
                <a:hlinkClick r:id="rId6"/>
              </a:rPr>
              <a:t>Video of vas deferens, trichrome stain – SL159</a:t>
            </a:r>
            <a:endParaRPr lang="en-US" dirty="0">
              <a:latin typeface="Calibri" pitchFamily="34" charset="0"/>
            </a:endParaRPr>
          </a:p>
        </p:txBody>
      </p:sp>
    </p:spTree>
    <p:extLst>
      <p:ext uri="{BB962C8B-B14F-4D97-AF65-F5344CB8AC3E}">
        <p14:creationId xmlns:p14="http://schemas.microsoft.com/office/powerpoint/2010/main" val="39932110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0" y="0"/>
            <a:ext cx="9067800" cy="6186309"/>
          </a:xfrm>
          <a:prstGeom prst="rect">
            <a:avLst/>
          </a:prstGeom>
          <a:noFill/>
          <a:ln w="9525">
            <a:noFill/>
            <a:miter lim="800000"/>
            <a:headEnd/>
            <a:tailEnd/>
          </a:ln>
        </p:spPr>
        <p:txBody>
          <a:bodyPr wrap="square">
            <a:spAutoFit/>
          </a:bodyPr>
          <a:lstStyle/>
          <a:p>
            <a:pPr>
              <a:tabLst>
                <a:tab pos="457200" algn="l"/>
              </a:tabLst>
            </a:pPr>
            <a:r>
              <a:rPr lang="en-US" sz="1400" b="1" dirty="0">
                <a:solidFill>
                  <a:srgbClr val="002060"/>
                </a:solidFill>
                <a:latin typeface="Georgia" pitchFamily="18" charset="0"/>
                <a:cs typeface="Times New Roman" pitchFamily="18" charset="0"/>
              </a:rPr>
              <a:t>The next set of slides is a quiz for this module.  You should review the structures covered in this module, and try to visualize each of these in light and electron micrographs.</a:t>
            </a:r>
            <a:endParaRPr lang="en-US" sz="1400" b="1" dirty="0">
              <a:solidFill>
                <a:srgbClr val="002060"/>
              </a:solidFill>
              <a:latin typeface="Georgia" pitchFamily="18" charset="0"/>
            </a:endParaRPr>
          </a:p>
          <a:p>
            <a:pPr>
              <a:tabLst>
                <a:tab pos="457200" algn="l"/>
              </a:tabLst>
            </a:pPr>
            <a:r>
              <a:rPr lang="en-US" sz="1600" dirty="0">
                <a:solidFill>
                  <a:srgbClr val="002060"/>
                </a:solidFill>
                <a:latin typeface="Georgia" pitchFamily="18" charset="0"/>
              </a:rPr>
              <a:t> </a:t>
            </a:r>
          </a:p>
          <a:p>
            <a:pPr lvl="0"/>
            <a:r>
              <a:rPr lang="en-US" sz="1100" b="1" dirty="0">
                <a:latin typeface="Georgia" pitchFamily="18" charset="0"/>
              </a:rPr>
              <a:t>Identify, at the light microscope level, each of the following:</a:t>
            </a:r>
            <a:endParaRPr lang="en-US" sz="1100" dirty="0">
              <a:latin typeface="Georgia" pitchFamily="18" charset="0"/>
            </a:endParaRPr>
          </a:p>
          <a:p>
            <a:r>
              <a:rPr lang="en-US" sz="1100" dirty="0">
                <a:latin typeface="Georgia" pitchFamily="18" charset="0"/>
              </a:rPr>
              <a:t> </a:t>
            </a:r>
          </a:p>
          <a:p>
            <a:pPr lvl="0"/>
            <a:r>
              <a:rPr lang="en-US" sz="1100" dirty="0">
                <a:latin typeface="Georgia" pitchFamily="18" charset="0"/>
              </a:rPr>
              <a:t>Testis</a:t>
            </a:r>
          </a:p>
          <a:p>
            <a:pPr lvl="1"/>
            <a:r>
              <a:rPr lang="en-US" sz="1100" dirty="0">
                <a:latin typeface="Georgia" pitchFamily="18" charset="0"/>
              </a:rPr>
              <a:t>Regions</a:t>
            </a:r>
          </a:p>
          <a:p>
            <a:pPr lvl="2"/>
            <a:r>
              <a:rPr lang="en-US" sz="1100" dirty="0">
                <a:latin typeface="Georgia" pitchFamily="18" charset="0"/>
              </a:rPr>
              <a:t>Tunica </a:t>
            </a:r>
            <a:r>
              <a:rPr lang="en-US" sz="1100" dirty="0" err="1">
                <a:latin typeface="Georgia" pitchFamily="18" charset="0"/>
              </a:rPr>
              <a:t>albuginea</a:t>
            </a:r>
            <a:endParaRPr lang="en-US" sz="1100" dirty="0">
              <a:latin typeface="Georgia" pitchFamily="18" charset="0"/>
            </a:endParaRPr>
          </a:p>
          <a:p>
            <a:pPr lvl="2"/>
            <a:r>
              <a:rPr lang="en-US" sz="1100" dirty="0">
                <a:latin typeface="Georgia" pitchFamily="18" charset="0"/>
              </a:rPr>
              <a:t>Mediastinum testis</a:t>
            </a:r>
          </a:p>
          <a:p>
            <a:pPr lvl="2"/>
            <a:r>
              <a:rPr lang="en-US" sz="1100" dirty="0">
                <a:latin typeface="Georgia" pitchFamily="18" charset="0"/>
              </a:rPr>
              <a:t>Seminiferous tubules</a:t>
            </a:r>
          </a:p>
          <a:p>
            <a:pPr lvl="1"/>
            <a:r>
              <a:rPr lang="en-US" sz="1100" dirty="0">
                <a:latin typeface="Georgia" pitchFamily="18" charset="0"/>
              </a:rPr>
              <a:t>Cell types</a:t>
            </a:r>
          </a:p>
          <a:p>
            <a:pPr lvl="2"/>
            <a:r>
              <a:rPr lang="en-US" sz="1100" dirty="0">
                <a:latin typeface="Georgia" pitchFamily="18" charset="0"/>
              </a:rPr>
              <a:t>Germ cells</a:t>
            </a:r>
          </a:p>
          <a:p>
            <a:pPr lvl="3"/>
            <a:r>
              <a:rPr lang="en-US" sz="1100" dirty="0" err="1">
                <a:latin typeface="Georgia" pitchFamily="18" charset="0"/>
              </a:rPr>
              <a:t>Spermatogonia</a:t>
            </a:r>
            <a:endParaRPr lang="en-US" sz="1100" dirty="0">
              <a:latin typeface="Georgia" pitchFamily="18" charset="0"/>
            </a:endParaRPr>
          </a:p>
          <a:p>
            <a:pPr lvl="3"/>
            <a:r>
              <a:rPr lang="en-US" sz="1100" dirty="0">
                <a:latin typeface="Georgia" pitchFamily="18" charset="0"/>
              </a:rPr>
              <a:t>Primary spermatocytes</a:t>
            </a:r>
          </a:p>
          <a:p>
            <a:pPr lvl="3"/>
            <a:r>
              <a:rPr lang="en-US" sz="1100" dirty="0">
                <a:latin typeface="Georgia" pitchFamily="18" charset="0"/>
              </a:rPr>
              <a:t>Secondary spermatocytes not seen on our slides</a:t>
            </a:r>
          </a:p>
          <a:p>
            <a:pPr lvl="3"/>
            <a:r>
              <a:rPr lang="en-US" sz="1100" dirty="0">
                <a:latin typeface="Georgia" pitchFamily="18" charset="0"/>
              </a:rPr>
              <a:t>Spermatids</a:t>
            </a:r>
          </a:p>
          <a:p>
            <a:pPr lvl="3"/>
            <a:r>
              <a:rPr lang="en-US" sz="1100" dirty="0">
                <a:latin typeface="Georgia" pitchFamily="18" charset="0"/>
              </a:rPr>
              <a:t>Spermatozoa </a:t>
            </a:r>
          </a:p>
          <a:p>
            <a:pPr lvl="2"/>
            <a:r>
              <a:rPr lang="en-US" sz="1100" dirty="0" err="1">
                <a:latin typeface="Georgia" pitchFamily="18" charset="0"/>
              </a:rPr>
              <a:t>Sertoli</a:t>
            </a:r>
            <a:r>
              <a:rPr lang="en-US" sz="1100" dirty="0">
                <a:latin typeface="Georgia" pitchFamily="18" charset="0"/>
              </a:rPr>
              <a:t> cells</a:t>
            </a:r>
          </a:p>
          <a:p>
            <a:pPr lvl="2"/>
            <a:r>
              <a:rPr lang="en-US" sz="1100" dirty="0">
                <a:latin typeface="Georgia" pitchFamily="18" charset="0"/>
              </a:rPr>
              <a:t>Interstitial cells of </a:t>
            </a:r>
            <a:r>
              <a:rPr lang="en-US" sz="1100" dirty="0" err="1">
                <a:latin typeface="Georgia" pitchFamily="18" charset="0"/>
              </a:rPr>
              <a:t>Leydig</a:t>
            </a:r>
            <a:r>
              <a:rPr lang="en-US" sz="1100" dirty="0">
                <a:latin typeface="Georgia" pitchFamily="18" charset="0"/>
              </a:rPr>
              <a:t> (</a:t>
            </a:r>
            <a:r>
              <a:rPr lang="en-US" sz="1100" dirty="0" err="1">
                <a:latin typeface="Georgia" pitchFamily="18" charset="0"/>
              </a:rPr>
              <a:t>Leydig</a:t>
            </a:r>
            <a:r>
              <a:rPr lang="en-US" sz="1100" dirty="0">
                <a:latin typeface="Georgia" pitchFamily="18" charset="0"/>
              </a:rPr>
              <a:t> cells)</a:t>
            </a:r>
          </a:p>
          <a:p>
            <a:pPr lvl="2"/>
            <a:r>
              <a:rPr lang="en-US" sz="1100" dirty="0" err="1">
                <a:latin typeface="Georgia" pitchFamily="18" charset="0"/>
              </a:rPr>
              <a:t>Myoid</a:t>
            </a:r>
            <a:r>
              <a:rPr lang="en-US" sz="1100" dirty="0">
                <a:latin typeface="Georgia" pitchFamily="18" charset="0"/>
              </a:rPr>
              <a:t> cells</a:t>
            </a:r>
          </a:p>
          <a:p>
            <a:pPr lvl="1"/>
            <a:r>
              <a:rPr lang="en-US" sz="1100" dirty="0">
                <a:latin typeface="Georgia" pitchFamily="18" charset="0"/>
              </a:rPr>
              <a:t>Ducts within testis</a:t>
            </a:r>
          </a:p>
          <a:p>
            <a:pPr lvl="2"/>
            <a:r>
              <a:rPr lang="en-US" sz="1100" dirty="0">
                <a:latin typeface="Georgia" pitchFamily="18" charset="0"/>
              </a:rPr>
              <a:t>Straight tubules</a:t>
            </a:r>
          </a:p>
          <a:p>
            <a:pPr lvl="2"/>
            <a:r>
              <a:rPr lang="en-US" sz="1100" dirty="0">
                <a:latin typeface="Georgia" pitchFamily="18" charset="0"/>
              </a:rPr>
              <a:t>Rete testis</a:t>
            </a:r>
          </a:p>
          <a:p>
            <a:pPr lvl="2"/>
            <a:r>
              <a:rPr lang="en-US" sz="1100" dirty="0">
                <a:latin typeface="Georgia" pitchFamily="18" charset="0"/>
              </a:rPr>
              <a:t>Efferent </a:t>
            </a:r>
            <a:r>
              <a:rPr lang="en-US" sz="1100" dirty="0" err="1">
                <a:latin typeface="Georgia" pitchFamily="18" charset="0"/>
              </a:rPr>
              <a:t>ductules</a:t>
            </a:r>
            <a:endParaRPr lang="en-US" sz="1100" dirty="0">
              <a:latin typeface="Georgia" pitchFamily="18" charset="0"/>
            </a:endParaRPr>
          </a:p>
          <a:p>
            <a:pPr lvl="1"/>
            <a:r>
              <a:rPr lang="en-US" sz="1100" dirty="0">
                <a:latin typeface="Georgia" pitchFamily="18" charset="0"/>
              </a:rPr>
              <a:t>Epididymis </a:t>
            </a:r>
          </a:p>
          <a:p>
            <a:pPr lvl="1"/>
            <a:r>
              <a:rPr lang="en-US" sz="1100" dirty="0">
                <a:latin typeface="Georgia" pitchFamily="18" charset="0"/>
              </a:rPr>
              <a:t>Vas deferens (</a:t>
            </a:r>
            <a:r>
              <a:rPr lang="en-US" sz="1100" dirty="0" err="1">
                <a:latin typeface="Georgia" pitchFamily="18" charset="0"/>
              </a:rPr>
              <a:t>ductus</a:t>
            </a:r>
            <a:r>
              <a:rPr lang="en-US" sz="1100" dirty="0">
                <a:latin typeface="Georgia" pitchFamily="18" charset="0"/>
              </a:rPr>
              <a:t> deferens)</a:t>
            </a:r>
          </a:p>
          <a:p>
            <a:pPr lvl="1"/>
            <a:r>
              <a:rPr lang="en-US" sz="1100" dirty="0">
                <a:latin typeface="Georgia" pitchFamily="18" charset="0"/>
              </a:rPr>
              <a:t>	(within spermatic cord, cord includes </a:t>
            </a:r>
            <a:r>
              <a:rPr lang="en-US" sz="1100" dirty="0" err="1">
                <a:latin typeface="Georgia" pitchFamily="18" charset="0"/>
              </a:rPr>
              <a:t>cremaster</a:t>
            </a:r>
            <a:r>
              <a:rPr lang="en-US" sz="1100" dirty="0">
                <a:latin typeface="Georgia" pitchFamily="18" charset="0"/>
              </a:rPr>
              <a:t> muscle, testicular artery and </a:t>
            </a:r>
            <a:r>
              <a:rPr lang="en-US" sz="1100" dirty="0" err="1">
                <a:latin typeface="Georgia" pitchFamily="18" charset="0"/>
              </a:rPr>
              <a:t>pampiniform</a:t>
            </a:r>
            <a:r>
              <a:rPr lang="en-US" sz="1100" dirty="0">
                <a:latin typeface="Georgia" pitchFamily="18" charset="0"/>
              </a:rPr>
              <a:t> plexus of veins)</a:t>
            </a:r>
          </a:p>
          <a:p>
            <a:r>
              <a:rPr lang="en-US" sz="1100" dirty="0">
                <a:latin typeface="Georgia" pitchFamily="18" charset="0"/>
              </a:rPr>
              <a:t> </a:t>
            </a:r>
          </a:p>
          <a:p>
            <a:pPr lvl="0"/>
            <a:r>
              <a:rPr lang="en-US" sz="1100" b="1" dirty="0">
                <a:latin typeface="Georgia" pitchFamily="18" charset="0"/>
              </a:rPr>
              <a:t>Identify, at the electron microscope level, each of the following:</a:t>
            </a:r>
          </a:p>
          <a:p>
            <a:pPr lvl="0"/>
            <a:endParaRPr lang="en-US" sz="1100" dirty="0">
              <a:latin typeface="Georgia" pitchFamily="18" charset="0"/>
            </a:endParaRPr>
          </a:p>
          <a:p>
            <a:pPr lvl="1"/>
            <a:r>
              <a:rPr lang="en-US" sz="1100" dirty="0">
                <a:latin typeface="Georgia" pitchFamily="18" charset="0"/>
              </a:rPr>
              <a:t>Spermatid</a:t>
            </a:r>
          </a:p>
          <a:p>
            <a:pPr lvl="2"/>
            <a:r>
              <a:rPr lang="en-US" sz="1100" dirty="0">
                <a:latin typeface="Georgia" pitchFamily="18" charset="0"/>
              </a:rPr>
              <a:t>Acrosome</a:t>
            </a:r>
          </a:p>
          <a:p>
            <a:pPr lvl="2"/>
            <a:r>
              <a:rPr lang="en-US" sz="1100" dirty="0" err="1">
                <a:latin typeface="Georgia" pitchFamily="18" charset="0"/>
              </a:rPr>
              <a:t>Manchette</a:t>
            </a:r>
            <a:endParaRPr lang="en-US" sz="1100" dirty="0">
              <a:latin typeface="Georgia" pitchFamily="18" charset="0"/>
            </a:endParaRPr>
          </a:p>
          <a:p>
            <a:pPr lvl="1"/>
            <a:r>
              <a:rPr lang="en-US" sz="1100" dirty="0" err="1">
                <a:latin typeface="Georgia" pitchFamily="18" charset="0"/>
              </a:rPr>
              <a:t>Sertoli</a:t>
            </a:r>
            <a:r>
              <a:rPr lang="en-US" sz="1100" dirty="0">
                <a:latin typeface="Georgia" pitchFamily="18" charset="0"/>
              </a:rPr>
              <a:t> cell</a:t>
            </a:r>
          </a:p>
          <a:p>
            <a:pPr defTabSz="457200"/>
            <a:r>
              <a:rPr lang="en-US" sz="1100" dirty="0">
                <a:latin typeface="Georgia" pitchFamily="18" charset="0"/>
              </a:rPr>
              <a:t>	</a:t>
            </a:r>
            <a:r>
              <a:rPr lang="en-US" sz="1100" dirty="0" err="1">
                <a:latin typeface="Georgia" pitchFamily="18" charset="0"/>
              </a:rPr>
              <a:t>Leydig</a:t>
            </a:r>
            <a:r>
              <a:rPr lang="en-US" sz="1100" dirty="0">
                <a:latin typeface="Georgia" pitchFamily="18" charset="0"/>
              </a:rPr>
              <a:t> cell</a:t>
            </a:r>
            <a:endParaRPr lang="en-US" sz="1100" dirty="0">
              <a:solidFill>
                <a:srgbClr val="002060"/>
              </a:solidFill>
              <a:latin typeface="Georgia" pitchFamily="18" charset="0"/>
            </a:endParaRPr>
          </a:p>
        </p:txBody>
      </p:sp>
    </p:spTree>
    <p:extLst>
      <p:ext uri="{BB962C8B-B14F-4D97-AF65-F5344CB8AC3E}">
        <p14:creationId xmlns:p14="http://schemas.microsoft.com/office/powerpoint/2010/main" val="31359047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306" y="1524000"/>
            <a:ext cx="8080388" cy="5029200"/>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1371600" y="2743200"/>
            <a:ext cx="2471757"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Efferent </a:t>
            </a: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ductules</a:t>
            </a:r>
            <a:endPar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endParaRP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structures on this slide. (advance slide for answers)</a:t>
            </a:r>
          </a:p>
        </p:txBody>
      </p:sp>
    </p:spTree>
    <p:extLst>
      <p:ext uri="{BB962C8B-B14F-4D97-AF65-F5344CB8AC3E}">
        <p14:creationId xmlns:p14="http://schemas.microsoft.com/office/powerpoint/2010/main" val="327825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343376"/>
            <a:ext cx="7115155" cy="5301488"/>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429634" y="1392156"/>
            <a:ext cx="3314700"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Sertoli</a:t>
            </a: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 cells</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cells indicated by the arrows. (advance slide for answers)</a:t>
            </a:r>
          </a:p>
        </p:txBody>
      </p:sp>
      <p:cxnSp>
        <p:nvCxnSpPr>
          <p:cNvPr id="10" name="Straight Arrow Connector 9"/>
          <p:cNvCxnSpPr/>
          <p:nvPr/>
        </p:nvCxnSpPr>
        <p:spPr>
          <a:xfrm>
            <a:off x="1656678" y="3829722"/>
            <a:ext cx="598843" cy="32273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463502" y="3162748"/>
            <a:ext cx="450029" cy="51816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228627" y="3422724"/>
            <a:ext cx="450029" cy="51816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493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764" y="995065"/>
            <a:ext cx="7961436" cy="5688209"/>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5181600" y="1025904"/>
            <a:ext cx="2471757"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Vas deferens</a:t>
            </a:r>
          </a:p>
        </p:txBody>
      </p:sp>
      <p:sp>
        <p:nvSpPr>
          <p:cNvPr id="8" name="TextBox 7"/>
          <p:cNvSpPr txBox="1"/>
          <p:nvPr/>
        </p:nvSpPr>
        <p:spPr>
          <a:xfrm>
            <a:off x="271443" y="533400"/>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(advance slide for answers)</a:t>
            </a:r>
          </a:p>
        </p:txBody>
      </p:sp>
    </p:spTree>
    <p:extLst>
      <p:ext uri="{BB962C8B-B14F-4D97-AF65-F5344CB8AC3E}">
        <p14:creationId xmlns:p14="http://schemas.microsoft.com/office/powerpoint/2010/main" val="340799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284978"/>
            <a:ext cx="6381750" cy="5572125"/>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429634" y="1392156"/>
            <a:ext cx="3314700"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spermatids</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cells indicated by the arrows. (advance slide for answers)</a:t>
            </a:r>
          </a:p>
        </p:txBody>
      </p:sp>
      <p:cxnSp>
        <p:nvCxnSpPr>
          <p:cNvPr id="9" name="Straight Arrow Connector 8"/>
          <p:cNvCxnSpPr/>
          <p:nvPr/>
        </p:nvCxnSpPr>
        <p:spPr>
          <a:xfrm>
            <a:off x="2907254" y="4169485"/>
            <a:ext cx="225015" cy="51816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519108" y="2777266"/>
            <a:ext cx="450029" cy="51816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5863815" y="3334870"/>
            <a:ext cx="633804" cy="14522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3294531" y="5004098"/>
            <a:ext cx="633804" cy="14522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769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73370" y="21491"/>
            <a:ext cx="5997347"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820000"/>
                </a:solidFill>
                <a:latin typeface="+mn-lt"/>
              </a:rPr>
              <a:t>MALE REPRODUCTIVE SYSTEM</a:t>
            </a:r>
          </a:p>
        </p:txBody>
      </p:sp>
      <p:sp>
        <p:nvSpPr>
          <p:cNvPr id="5" name="TextBox 4"/>
          <p:cNvSpPr txBox="1"/>
          <p:nvPr/>
        </p:nvSpPr>
        <p:spPr>
          <a:xfrm>
            <a:off x="0" y="4953000"/>
            <a:ext cx="9220199" cy="1938992"/>
          </a:xfrm>
          <a:prstGeom prst="rect">
            <a:avLst/>
          </a:prstGeom>
          <a:noFill/>
        </p:spPr>
        <p:txBody>
          <a:bodyPr wrap="square">
            <a:spAutoFit/>
          </a:bodyPr>
          <a:lstStyle/>
          <a:p>
            <a:r>
              <a:rPr lang="en-US" sz="1600" b="1" dirty="0">
                <a:solidFill>
                  <a:schemeClr val="accent6">
                    <a:lumMod val="50000"/>
                  </a:schemeClr>
                </a:solidFill>
                <a:latin typeface="Calibri" pitchFamily="34" charset="0"/>
              </a:rPr>
              <a:t>Each testis is bounded by an outer dense irregular connective tissue called the </a:t>
            </a:r>
            <a:r>
              <a:rPr lang="en-US" sz="1600" b="1" dirty="0">
                <a:solidFill>
                  <a:schemeClr val="accent6">
                    <a:lumMod val="75000"/>
                  </a:schemeClr>
                </a:solidFill>
                <a:latin typeface="Calibri" pitchFamily="34" charset="0"/>
              </a:rPr>
              <a:t>tunica </a:t>
            </a:r>
            <a:r>
              <a:rPr lang="en-US" sz="1600" b="1" dirty="0" err="1">
                <a:solidFill>
                  <a:schemeClr val="accent6">
                    <a:lumMod val="75000"/>
                  </a:schemeClr>
                </a:solidFill>
                <a:latin typeface="Calibri" pitchFamily="34" charset="0"/>
              </a:rPr>
              <a:t>albuginea</a:t>
            </a:r>
            <a:r>
              <a:rPr lang="en-US" sz="1600" b="1" dirty="0">
                <a:solidFill>
                  <a:schemeClr val="accent6">
                    <a:lumMod val="75000"/>
                  </a:schemeClr>
                </a:solidFill>
                <a:latin typeface="Calibri" pitchFamily="34" charset="0"/>
              </a:rPr>
              <a:t> </a:t>
            </a:r>
            <a:r>
              <a:rPr lang="en-US" sz="1600" b="1" dirty="0">
                <a:solidFill>
                  <a:schemeClr val="accent6">
                    <a:lumMod val="50000"/>
                  </a:schemeClr>
                </a:solidFill>
                <a:latin typeface="Calibri" pitchFamily="34" charset="0"/>
              </a:rPr>
              <a:t>(light blue).  The posterior aspect of the tunica </a:t>
            </a:r>
            <a:r>
              <a:rPr lang="en-US" sz="1600" b="1" dirty="0" err="1">
                <a:solidFill>
                  <a:schemeClr val="accent6">
                    <a:lumMod val="50000"/>
                  </a:schemeClr>
                </a:solidFill>
                <a:latin typeface="Calibri" pitchFamily="34" charset="0"/>
              </a:rPr>
              <a:t>albuginea</a:t>
            </a:r>
            <a:r>
              <a:rPr lang="en-US" sz="1600" b="1" dirty="0">
                <a:solidFill>
                  <a:schemeClr val="accent6">
                    <a:lumMod val="50000"/>
                  </a:schemeClr>
                </a:solidFill>
                <a:latin typeface="Calibri" pitchFamily="34" charset="0"/>
              </a:rPr>
              <a:t> is thickened and is referred to as the </a:t>
            </a:r>
            <a:r>
              <a:rPr lang="en-US" sz="1600" b="1" dirty="0">
                <a:solidFill>
                  <a:schemeClr val="accent6">
                    <a:lumMod val="75000"/>
                  </a:schemeClr>
                </a:solidFill>
                <a:latin typeface="Calibri" pitchFamily="34" charset="0"/>
              </a:rPr>
              <a:t>mediastinum testis</a:t>
            </a:r>
            <a:r>
              <a:rPr lang="en-US" sz="1600" b="1" dirty="0">
                <a:solidFill>
                  <a:schemeClr val="accent6">
                    <a:lumMod val="50000"/>
                  </a:schemeClr>
                </a:solidFill>
                <a:latin typeface="Calibri" pitchFamily="34" charset="0"/>
              </a:rPr>
              <a:t>.</a:t>
            </a:r>
          </a:p>
          <a:p>
            <a:endParaRPr lang="en-US" sz="800" b="1" dirty="0">
              <a:solidFill>
                <a:schemeClr val="accent6">
                  <a:lumMod val="50000"/>
                </a:schemeClr>
              </a:solidFill>
              <a:latin typeface="Calibri" pitchFamily="34" charset="0"/>
            </a:endParaRPr>
          </a:p>
          <a:p>
            <a:r>
              <a:rPr lang="en-US" sz="1600" b="1" dirty="0">
                <a:solidFill>
                  <a:schemeClr val="accent6">
                    <a:lumMod val="50000"/>
                  </a:schemeClr>
                </a:solidFill>
                <a:latin typeface="Calibri" pitchFamily="34" charset="0"/>
              </a:rPr>
              <a:t>The testis is housed within the scrotum, surrounded on three sides (lateral and anterior) by the </a:t>
            </a:r>
            <a:r>
              <a:rPr lang="en-US" sz="1600" b="1" dirty="0">
                <a:solidFill>
                  <a:schemeClr val="accent6">
                    <a:lumMod val="75000"/>
                  </a:schemeClr>
                </a:solidFill>
                <a:latin typeface="Calibri" pitchFamily="34" charset="0"/>
              </a:rPr>
              <a:t>tunica vaginalis</a:t>
            </a:r>
            <a:r>
              <a:rPr lang="en-US" sz="1600" b="1" dirty="0">
                <a:solidFill>
                  <a:schemeClr val="accent6">
                    <a:lumMod val="50000"/>
                  </a:schemeClr>
                </a:solidFill>
                <a:latin typeface="Calibri" pitchFamily="34" charset="0"/>
              </a:rPr>
              <a:t>.  The tunica vaginalis is like a sealed flat bag filled with a small amount of fluid; one side of the bag covers the tunica </a:t>
            </a:r>
            <a:r>
              <a:rPr lang="en-US" sz="1600" b="1" dirty="0" err="1">
                <a:solidFill>
                  <a:schemeClr val="accent6">
                    <a:lumMod val="50000"/>
                  </a:schemeClr>
                </a:solidFill>
                <a:latin typeface="Calibri" pitchFamily="34" charset="0"/>
              </a:rPr>
              <a:t>albuginea</a:t>
            </a:r>
            <a:r>
              <a:rPr lang="en-US" sz="1600" b="1" dirty="0">
                <a:solidFill>
                  <a:schemeClr val="accent6">
                    <a:lumMod val="50000"/>
                  </a:schemeClr>
                </a:solidFill>
                <a:latin typeface="Calibri" pitchFamily="34" charset="0"/>
              </a:rPr>
              <a:t>, so it is actually the outer epithelial lining of the testis (laterally and anteriorly), while the other side is the inner lining of the scrotum.  This bag does not cover the posterior aspect of the testis, allowing tubules, blood vessels, and nerves to enter and exit the testis.</a:t>
            </a:r>
            <a:endParaRPr lang="en-US" sz="1400" b="1" dirty="0">
              <a:solidFill>
                <a:schemeClr val="accent6">
                  <a:lumMod val="75000"/>
                </a:schemeClr>
              </a:solidFill>
              <a:latin typeface="Calibri" pitchFamily="34" charset="0"/>
            </a:endParaRPr>
          </a:p>
        </p:txBody>
      </p:sp>
      <p:sp>
        <p:nvSpPr>
          <p:cNvPr id="8" name="TextBox 7"/>
          <p:cNvSpPr txBox="1"/>
          <p:nvPr/>
        </p:nvSpPr>
        <p:spPr>
          <a:xfrm>
            <a:off x="7779722" y="3194911"/>
            <a:ext cx="1364278" cy="307777"/>
          </a:xfrm>
          <a:prstGeom prst="rect">
            <a:avLst/>
          </a:prstGeom>
          <a:noFill/>
        </p:spPr>
        <p:txBody>
          <a:bodyPr wrap="square" rtlCol="0">
            <a:spAutoFit/>
          </a:bodyPr>
          <a:lstStyle/>
          <a:p>
            <a:r>
              <a:rPr lang="en-US" sz="1400" b="1" dirty="0">
                <a:solidFill>
                  <a:srgbClr val="002060"/>
                </a:solidFill>
                <a:latin typeface="Tempus Sans ITC" pitchFamily="82" charset="0"/>
              </a:rPr>
              <a:t>Fluid is here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534528"/>
            <a:ext cx="7113182" cy="4503262"/>
          </a:xfrm>
          <a:prstGeom prst="rect">
            <a:avLst/>
          </a:prstGeom>
        </p:spPr>
      </p:pic>
      <p:sp>
        <p:nvSpPr>
          <p:cNvPr id="7" name="TextBox 6"/>
          <p:cNvSpPr txBox="1"/>
          <p:nvPr/>
        </p:nvSpPr>
        <p:spPr>
          <a:xfrm>
            <a:off x="990600" y="880646"/>
            <a:ext cx="2209800" cy="338554"/>
          </a:xfrm>
          <a:prstGeom prst="rect">
            <a:avLst/>
          </a:prstGeom>
          <a:noFill/>
        </p:spPr>
        <p:txBody>
          <a:bodyPr wrap="square">
            <a:spAutoFit/>
          </a:bodyPr>
          <a:lstStyle/>
          <a:p>
            <a:r>
              <a:rPr lang="en-US" sz="1600" b="1" dirty="0">
                <a:solidFill>
                  <a:srgbClr val="7030A0"/>
                </a:solidFill>
                <a:latin typeface="Calibri" pitchFamily="34" charset="0"/>
              </a:rPr>
              <a:t>Posterior </a:t>
            </a:r>
            <a:r>
              <a:rPr lang="en-US" sz="1600" b="1" dirty="0">
                <a:solidFill>
                  <a:srgbClr val="7030A0"/>
                </a:solidFill>
                <a:latin typeface="Calibri" pitchFamily="34" charset="0"/>
                <a:sym typeface="Wingdings" pitchFamily="2" charset="2"/>
              </a:rPr>
              <a:t>  anterior</a:t>
            </a:r>
            <a:endParaRPr lang="en-US" sz="1400" b="1" dirty="0">
              <a:solidFill>
                <a:srgbClr val="7030A0"/>
              </a:solidFill>
              <a:latin typeface="Calibri" pitchFamily="34" charset="0"/>
            </a:endParaRPr>
          </a:p>
        </p:txBody>
      </p:sp>
      <p:cxnSp>
        <p:nvCxnSpPr>
          <p:cNvPr id="9" name="Straight Arrow Connector 8"/>
          <p:cNvCxnSpPr>
            <a:stCxn id="8" idx="1"/>
          </p:cNvCxnSpPr>
          <p:nvPr/>
        </p:nvCxnSpPr>
        <p:spPr>
          <a:xfrm flipH="1">
            <a:off x="6943182" y="3348800"/>
            <a:ext cx="836540" cy="162774"/>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21503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029075"/>
            <a:ext cx="4439512" cy="361242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7561" y="3827124"/>
            <a:ext cx="5724212" cy="2923657"/>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5334000" y="1905000"/>
            <a:ext cx="2471757"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Vas deferens</a:t>
            </a:r>
          </a:p>
        </p:txBody>
      </p:sp>
      <p:sp>
        <p:nvSpPr>
          <p:cNvPr id="8" name="TextBox 7"/>
          <p:cNvSpPr txBox="1"/>
          <p:nvPr/>
        </p:nvSpPr>
        <p:spPr>
          <a:xfrm>
            <a:off x="271443" y="533400"/>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(advance slide for answers)</a:t>
            </a:r>
          </a:p>
        </p:txBody>
      </p:sp>
    </p:spTree>
    <p:extLst>
      <p:ext uri="{BB962C8B-B14F-4D97-AF65-F5344CB8AC3E}">
        <p14:creationId xmlns:p14="http://schemas.microsoft.com/office/powerpoint/2010/main" val="254143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466064"/>
            <a:ext cx="6551878" cy="5001971"/>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24653" y="1392156"/>
            <a:ext cx="3314700"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Leydig</a:t>
            </a: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 cells</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cells indicated by the arrows. (advance slide for answers)</a:t>
            </a:r>
          </a:p>
        </p:txBody>
      </p:sp>
      <p:cxnSp>
        <p:nvCxnSpPr>
          <p:cNvPr id="9" name="Straight Arrow Connector 8"/>
          <p:cNvCxnSpPr/>
          <p:nvPr/>
        </p:nvCxnSpPr>
        <p:spPr>
          <a:xfrm>
            <a:off x="4633856" y="2225041"/>
            <a:ext cx="225015" cy="51816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4168850" y="4553174"/>
            <a:ext cx="177239" cy="69655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086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8274" y="1142999"/>
            <a:ext cx="6562725" cy="5445665"/>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271443" y="2362200"/>
            <a:ext cx="2471757"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epididymis</a:t>
            </a:r>
          </a:p>
        </p:txBody>
      </p:sp>
      <p:sp>
        <p:nvSpPr>
          <p:cNvPr id="8" name="TextBox 7"/>
          <p:cNvSpPr txBox="1"/>
          <p:nvPr/>
        </p:nvSpPr>
        <p:spPr>
          <a:xfrm>
            <a:off x="271443" y="533400"/>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(advance slide for answers)</a:t>
            </a:r>
          </a:p>
        </p:txBody>
      </p:sp>
    </p:spTree>
    <p:extLst>
      <p:ext uri="{BB962C8B-B14F-4D97-AF65-F5344CB8AC3E}">
        <p14:creationId xmlns:p14="http://schemas.microsoft.com/office/powerpoint/2010/main" val="26953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8" name="TextBox 7"/>
          <p:cNvSpPr txBox="1"/>
          <p:nvPr/>
        </p:nvSpPr>
        <p:spPr>
          <a:xfrm>
            <a:off x="271443" y="533400"/>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Point to a </a:t>
            </a:r>
            <a:r>
              <a:rPr lang="en-US" sz="2400" b="1" dirty="0" err="1">
                <a:solidFill>
                  <a:schemeClr val="accent3">
                    <a:lumMod val="50000"/>
                  </a:schemeClr>
                </a:solidFill>
                <a:latin typeface="Script MT Bold" pitchFamily="66" charset="0"/>
              </a:rPr>
              <a:t>Sertoli</a:t>
            </a:r>
            <a:r>
              <a:rPr lang="en-US" sz="2400" b="1" dirty="0">
                <a:solidFill>
                  <a:schemeClr val="accent3">
                    <a:lumMod val="50000"/>
                  </a:schemeClr>
                </a:solidFill>
                <a:latin typeface="Script MT Bold" pitchFamily="66" charset="0"/>
              </a:rPr>
              <a:t> cell. (advance slide for answers)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043" y="1034838"/>
            <a:ext cx="7086600" cy="5698940"/>
          </a:xfrm>
          <a:prstGeom prst="rect">
            <a:avLst/>
          </a:prstGeom>
        </p:spPr>
      </p:pic>
      <p:grpSp>
        <p:nvGrpSpPr>
          <p:cNvPr id="23" name="Group 22"/>
          <p:cNvGrpSpPr/>
          <p:nvPr/>
        </p:nvGrpSpPr>
        <p:grpSpPr>
          <a:xfrm>
            <a:off x="808016" y="986194"/>
            <a:ext cx="8259784" cy="5039957"/>
            <a:chOff x="808016" y="986194"/>
            <a:chExt cx="8259784" cy="5039957"/>
          </a:xfrm>
        </p:grpSpPr>
        <p:cxnSp>
          <p:nvCxnSpPr>
            <p:cNvPr id="9" name="Straight Arrow Connector 8"/>
            <p:cNvCxnSpPr/>
            <p:nvPr/>
          </p:nvCxnSpPr>
          <p:spPr>
            <a:xfrm flipV="1">
              <a:off x="3958312" y="2071463"/>
              <a:ext cx="23138" cy="65616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675459" y="3659762"/>
              <a:ext cx="450029" cy="51816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999059" y="4588776"/>
              <a:ext cx="450029" cy="51816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771513" y="1622195"/>
              <a:ext cx="450029" cy="51816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008422" y="2136181"/>
              <a:ext cx="23138" cy="65616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5039726" y="2488997"/>
              <a:ext cx="23138" cy="65616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808016" y="2616345"/>
              <a:ext cx="23138" cy="65616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530350" y="4929485"/>
              <a:ext cx="23138" cy="65616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2484416" y="5369984"/>
              <a:ext cx="23138" cy="65616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5415680" y="1963542"/>
              <a:ext cx="621952" cy="42733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6526060" y="4063103"/>
              <a:ext cx="273746" cy="57152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5755970" y="2504249"/>
              <a:ext cx="621952" cy="42733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934200" y="986194"/>
              <a:ext cx="2133600" cy="2554545"/>
            </a:xfrm>
            <a:prstGeom prst="rect">
              <a:avLst/>
            </a:prstGeom>
            <a:solidFill>
              <a:schemeClr val="bg1"/>
            </a:solidFill>
          </p:spPr>
          <p:txBody>
            <a:bodyPr wrap="square" rtlCol="0">
              <a:spAutoFit/>
            </a:bodyPr>
            <a:lstStyle/>
            <a:p>
              <a:r>
                <a:rPr lang="en-US" sz="2000" b="1" dirty="0">
                  <a:latin typeface="Tekton Pro Ext" pitchFamily="34" charset="0"/>
                </a:rPr>
                <a:t>I think I have all the obvious ones.   There are a few more that are out of focus, so we can’t say for sure.</a:t>
              </a:r>
            </a:p>
          </p:txBody>
        </p:sp>
      </p:grpSp>
    </p:spTree>
    <p:extLst>
      <p:ext uri="{BB962C8B-B14F-4D97-AF65-F5344CB8AC3E}">
        <p14:creationId xmlns:p14="http://schemas.microsoft.com/office/powerpoint/2010/main" val="107110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738303" y="311895"/>
            <a:ext cx="5341203" cy="7446207"/>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690081" y="1676400"/>
            <a:ext cx="2166957"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err="1">
                <a:ln w="11430"/>
                <a:solidFill>
                  <a:srgbClr val="C00000"/>
                </a:solidFill>
                <a:effectLst>
                  <a:outerShdw blurRad="76200" dist="50800" dir="5400000" algn="tl" rotWithShape="0">
                    <a:srgbClr val="000000">
                      <a:alpha val="65000"/>
                    </a:srgbClr>
                  </a:outerShdw>
                </a:effectLst>
                <a:latin typeface="+mn-lt"/>
              </a:rPr>
              <a:t>Leydig</a:t>
            </a:r>
            <a:r>
              <a:rPr lang="en-US" sz="3600" b="1" spc="50" dirty="0">
                <a:ln w="11430"/>
                <a:solidFill>
                  <a:srgbClr val="C00000"/>
                </a:solidFill>
                <a:effectLst>
                  <a:outerShdw blurRad="76200" dist="50800" dir="5400000" algn="tl" rotWithShape="0">
                    <a:srgbClr val="000000">
                      <a:alpha val="65000"/>
                    </a:srgbClr>
                  </a:outerShdw>
                </a:effectLst>
                <a:latin typeface="+mn-lt"/>
              </a:rPr>
              <a:t> cell</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In this image from the male reproductive system, identify the predominant cell. (advance slide for answers)</a:t>
            </a:r>
          </a:p>
        </p:txBody>
      </p:sp>
    </p:spTree>
    <p:extLst>
      <p:ext uri="{BB962C8B-B14F-4D97-AF65-F5344CB8AC3E}">
        <p14:creationId xmlns:p14="http://schemas.microsoft.com/office/powerpoint/2010/main" val="159898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343376"/>
            <a:ext cx="7115155" cy="5301488"/>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429634" y="1392156"/>
            <a:ext cx="3314700"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spermatogonia</a:t>
            </a:r>
            <a:endPar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endParaRP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cells indicated by the arrows. (advance slide for answers)</a:t>
            </a:r>
          </a:p>
        </p:txBody>
      </p:sp>
      <p:cxnSp>
        <p:nvCxnSpPr>
          <p:cNvPr id="10" name="Straight Arrow Connector 9"/>
          <p:cNvCxnSpPr/>
          <p:nvPr/>
        </p:nvCxnSpPr>
        <p:spPr>
          <a:xfrm>
            <a:off x="4485939" y="1624405"/>
            <a:ext cx="222325" cy="61318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086984" y="2829261"/>
            <a:ext cx="450029" cy="51816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883049" y="2194560"/>
            <a:ext cx="387276" cy="51995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764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284978"/>
            <a:ext cx="6381750" cy="5572125"/>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24653" y="1392156"/>
            <a:ext cx="3314700"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Myoid</a:t>
            </a: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 cells</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cells indicated by the arrows. (advance slide for answers)</a:t>
            </a:r>
          </a:p>
        </p:txBody>
      </p:sp>
      <p:cxnSp>
        <p:nvCxnSpPr>
          <p:cNvPr id="9" name="Straight Arrow Connector 8"/>
          <p:cNvCxnSpPr/>
          <p:nvPr/>
        </p:nvCxnSpPr>
        <p:spPr>
          <a:xfrm>
            <a:off x="2514600" y="2235798"/>
            <a:ext cx="225015" cy="51816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180042" y="1883484"/>
            <a:ext cx="225015" cy="51816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905000" y="6172200"/>
            <a:ext cx="225015" cy="51816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0503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576" y="1295400"/>
            <a:ext cx="8340336" cy="5257800"/>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235743" y="1981200"/>
            <a:ext cx="2214563"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Rete testis</a:t>
            </a:r>
          </a:p>
        </p:txBody>
      </p:sp>
      <p:sp>
        <p:nvSpPr>
          <p:cNvPr id="8" name="TextBox 7"/>
          <p:cNvSpPr txBox="1"/>
          <p:nvPr/>
        </p:nvSpPr>
        <p:spPr>
          <a:xfrm>
            <a:off x="271443" y="533400"/>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(advance slide for answers)</a:t>
            </a:r>
          </a:p>
        </p:txBody>
      </p:sp>
    </p:spTree>
    <p:extLst>
      <p:ext uri="{BB962C8B-B14F-4D97-AF65-F5344CB8AC3E}">
        <p14:creationId xmlns:p14="http://schemas.microsoft.com/office/powerpoint/2010/main" val="2127266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V="1">
            <a:off x="984822" y="528686"/>
            <a:ext cx="5521772" cy="7124699"/>
          </a:xfrm>
          <a:prstGeom prst="rect">
            <a:avLst/>
          </a:prstGeom>
        </p:spPr>
      </p:pic>
      <p:sp>
        <p:nvSpPr>
          <p:cNvPr id="4" name="TextBox 3"/>
          <p:cNvSpPr txBox="1"/>
          <p:nvPr/>
        </p:nvSpPr>
        <p:spPr>
          <a:xfrm>
            <a:off x="1821657" y="2009454"/>
            <a:ext cx="1100157" cy="1446550"/>
          </a:xfrm>
          <a:prstGeom prst="rect">
            <a:avLst/>
          </a:prstGeom>
          <a:noFill/>
        </p:spPr>
        <p:txBody>
          <a:bodyPr wrap="square" rtlCol="0">
            <a:spAutoFit/>
          </a:bodyPr>
          <a:lstStyle/>
          <a:p>
            <a:r>
              <a:rPr lang="en-US" sz="8800" b="1" dirty="0">
                <a:solidFill>
                  <a:srgbClr val="FF0000"/>
                </a:solidFill>
              </a:rPr>
              <a:t>X</a:t>
            </a:r>
          </a:p>
        </p:txBody>
      </p:sp>
      <p:sp>
        <p:nvSpPr>
          <p:cNvPr id="9" name="TextBox 8"/>
          <p:cNvSpPr txBox="1"/>
          <p:nvPr/>
        </p:nvSpPr>
        <p:spPr>
          <a:xfrm>
            <a:off x="5784057" y="1981200"/>
            <a:ext cx="1100157" cy="1446550"/>
          </a:xfrm>
          <a:prstGeom prst="rect">
            <a:avLst/>
          </a:prstGeom>
          <a:noFill/>
        </p:spPr>
        <p:txBody>
          <a:bodyPr wrap="square" rtlCol="0">
            <a:spAutoFit/>
          </a:bodyPr>
          <a:lstStyle/>
          <a:p>
            <a:r>
              <a:rPr lang="en-US" sz="8800" b="1" dirty="0">
                <a:solidFill>
                  <a:srgbClr val="FF0000"/>
                </a:solidFill>
              </a:rPr>
              <a:t>Y</a:t>
            </a:r>
          </a:p>
        </p:txBody>
      </p:sp>
      <p:cxnSp>
        <p:nvCxnSpPr>
          <p:cNvPr id="10" name="Straight Arrow Connector 9"/>
          <p:cNvCxnSpPr/>
          <p:nvPr/>
        </p:nvCxnSpPr>
        <p:spPr>
          <a:xfrm flipH="1">
            <a:off x="4194988" y="4227816"/>
            <a:ext cx="685800" cy="381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863627" y="5028345"/>
            <a:ext cx="446070" cy="4435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3257470" y="5622533"/>
            <a:ext cx="625868" cy="8296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4426157" y="4890500"/>
            <a:ext cx="685800" cy="381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4537460" y="5968429"/>
            <a:ext cx="672100" cy="5659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Freeform 18"/>
          <p:cNvSpPr/>
          <p:nvPr/>
        </p:nvSpPr>
        <p:spPr>
          <a:xfrm>
            <a:off x="143838" y="1356189"/>
            <a:ext cx="1319940" cy="2147299"/>
          </a:xfrm>
          <a:custGeom>
            <a:avLst/>
            <a:gdLst>
              <a:gd name="connsiteX0" fmla="*/ 1047964 w 1319940"/>
              <a:gd name="connsiteY0" fmla="*/ 1315092 h 2147299"/>
              <a:gd name="connsiteX1" fmla="*/ 1027416 w 1319940"/>
              <a:gd name="connsiteY1" fmla="*/ 1222624 h 2147299"/>
              <a:gd name="connsiteX2" fmla="*/ 1006868 w 1319940"/>
              <a:gd name="connsiteY2" fmla="*/ 1191802 h 2147299"/>
              <a:gd name="connsiteX3" fmla="*/ 996593 w 1319940"/>
              <a:gd name="connsiteY3" fmla="*/ 1109609 h 2147299"/>
              <a:gd name="connsiteX4" fmla="*/ 976045 w 1319940"/>
              <a:gd name="connsiteY4" fmla="*/ 1047964 h 2147299"/>
              <a:gd name="connsiteX5" fmla="*/ 965771 w 1319940"/>
              <a:gd name="connsiteY5" fmla="*/ 996593 h 2147299"/>
              <a:gd name="connsiteX6" fmla="*/ 955497 w 1319940"/>
              <a:gd name="connsiteY6" fmla="*/ 934948 h 2147299"/>
              <a:gd name="connsiteX7" fmla="*/ 945223 w 1319940"/>
              <a:gd name="connsiteY7" fmla="*/ 904126 h 2147299"/>
              <a:gd name="connsiteX8" fmla="*/ 934949 w 1319940"/>
              <a:gd name="connsiteY8" fmla="*/ 801384 h 2147299"/>
              <a:gd name="connsiteX9" fmla="*/ 924674 w 1319940"/>
              <a:gd name="connsiteY9" fmla="*/ 760287 h 2147299"/>
              <a:gd name="connsiteX10" fmla="*/ 914400 w 1319940"/>
              <a:gd name="connsiteY10" fmla="*/ 667820 h 2147299"/>
              <a:gd name="connsiteX11" fmla="*/ 904126 w 1319940"/>
              <a:gd name="connsiteY11" fmla="*/ 636998 h 2147299"/>
              <a:gd name="connsiteX12" fmla="*/ 893852 w 1319940"/>
              <a:gd name="connsiteY12" fmla="*/ 585627 h 2147299"/>
              <a:gd name="connsiteX13" fmla="*/ 883578 w 1319940"/>
              <a:gd name="connsiteY13" fmla="*/ 554804 h 2147299"/>
              <a:gd name="connsiteX14" fmla="*/ 852755 w 1319940"/>
              <a:gd name="connsiteY14" fmla="*/ 452063 h 2147299"/>
              <a:gd name="connsiteX15" fmla="*/ 842481 w 1319940"/>
              <a:gd name="connsiteY15" fmla="*/ 421240 h 2147299"/>
              <a:gd name="connsiteX16" fmla="*/ 821933 w 1319940"/>
              <a:gd name="connsiteY16" fmla="*/ 390418 h 2147299"/>
              <a:gd name="connsiteX17" fmla="*/ 791110 w 1319940"/>
              <a:gd name="connsiteY17" fmla="*/ 339047 h 2147299"/>
              <a:gd name="connsiteX18" fmla="*/ 770562 w 1319940"/>
              <a:gd name="connsiteY18" fmla="*/ 308224 h 2147299"/>
              <a:gd name="connsiteX19" fmla="*/ 739740 w 1319940"/>
              <a:gd name="connsiteY19" fmla="*/ 267128 h 2147299"/>
              <a:gd name="connsiteX20" fmla="*/ 698643 w 1319940"/>
              <a:gd name="connsiteY20" fmla="*/ 215757 h 2147299"/>
              <a:gd name="connsiteX21" fmla="*/ 688369 w 1319940"/>
              <a:gd name="connsiteY21" fmla="*/ 184935 h 2147299"/>
              <a:gd name="connsiteX22" fmla="*/ 647272 w 1319940"/>
              <a:gd name="connsiteY22" fmla="*/ 123290 h 2147299"/>
              <a:gd name="connsiteX23" fmla="*/ 575353 w 1319940"/>
              <a:gd name="connsiteY23" fmla="*/ 51371 h 2147299"/>
              <a:gd name="connsiteX24" fmla="*/ 554805 w 1319940"/>
              <a:gd name="connsiteY24" fmla="*/ 30822 h 2147299"/>
              <a:gd name="connsiteX25" fmla="*/ 400692 w 1319940"/>
              <a:gd name="connsiteY25" fmla="*/ 0 h 2147299"/>
              <a:gd name="connsiteX26" fmla="*/ 123290 w 1319940"/>
              <a:gd name="connsiteY26" fmla="*/ 10274 h 2147299"/>
              <a:gd name="connsiteX27" fmla="*/ 92468 w 1319940"/>
              <a:gd name="connsiteY27" fmla="*/ 20548 h 2147299"/>
              <a:gd name="connsiteX28" fmla="*/ 51371 w 1319940"/>
              <a:gd name="connsiteY28" fmla="*/ 61645 h 2147299"/>
              <a:gd name="connsiteX29" fmla="*/ 30823 w 1319940"/>
              <a:gd name="connsiteY29" fmla="*/ 123290 h 2147299"/>
              <a:gd name="connsiteX30" fmla="*/ 20549 w 1319940"/>
              <a:gd name="connsiteY30" fmla="*/ 164386 h 2147299"/>
              <a:gd name="connsiteX31" fmla="*/ 0 w 1319940"/>
              <a:gd name="connsiteY31" fmla="*/ 195209 h 2147299"/>
              <a:gd name="connsiteX32" fmla="*/ 20549 w 1319940"/>
              <a:gd name="connsiteY32" fmla="*/ 616449 h 2147299"/>
              <a:gd name="connsiteX33" fmla="*/ 41097 w 1319940"/>
              <a:gd name="connsiteY33" fmla="*/ 698642 h 2147299"/>
              <a:gd name="connsiteX34" fmla="*/ 113016 w 1319940"/>
              <a:gd name="connsiteY34" fmla="*/ 821932 h 2147299"/>
              <a:gd name="connsiteX35" fmla="*/ 154113 w 1319940"/>
              <a:gd name="connsiteY35" fmla="*/ 863029 h 2147299"/>
              <a:gd name="connsiteX36" fmla="*/ 215758 w 1319940"/>
              <a:gd name="connsiteY36" fmla="*/ 945222 h 2147299"/>
              <a:gd name="connsiteX37" fmla="*/ 256854 w 1319940"/>
              <a:gd name="connsiteY37" fmla="*/ 1006867 h 2147299"/>
              <a:gd name="connsiteX38" fmla="*/ 318499 w 1319940"/>
              <a:gd name="connsiteY38" fmla="*/ 1089060 h 2147299"/>
              <a:gd name="connsiteX39" fmla="*/ 349322 w 1319940"/>
              <a:gd name="connsiteY39" fmla="*/ 1140431 h 2147299"/>
              <a:gd name="connsiteX40" fmla="*/ 369870 w 1319940"/>
              <a:gd name="connsiteY40" fmla="*/ 1181528 h 2147299"/>
              <a:gd name="connsiteX41" fmla="*/ 1181528 w 1319940"/>
              <a:gd name="connsiteY41" fmla="*/ 2147299 h 2147299"/>
              <a:gd name="connsiteX42" fmla="*/ 1243173 w 1319940"/>
              <a:gd name="connsiteY42" fmla="*/ 2137024 h 2147299"/>
              <a:gd name="connsiteX43" fmla="*/ 1273996 w 1319940"/>
              <a:gd name="connsiteY43" fmla="*/ 2126750 h 2147299"/>
              <a:gd name="connsiteX44" fmla="*/ 1284270 w 1319940"/>
              <a:gd name="connsiteY44" fmla="*/ 2095928 h 2147299"/>
              <a:gd name="connsiteX45" fmla="*/ 1304818 w 1319940"/>
              <a:gd name="connsiteY45" fmla="*/ 2065105 h 2147299"/>
              <a:gd name="connsiteX46" fmla="*/ 1304818 w 1319940"/>
              <a:gd name="connsiteY46" fmla="*/ 1859622 h 2147299"/>
              <a:gd name="connsiteX47" fmla="*/ 1284270 w 1319940"/>
              <a:gd name="connsiteY47" fmla="*/ 1777429 h 2147299"/>
              <a:gd name="connsiteX48" fmla="*/ 1273996 w 1319940"/>
              <a:gd name="connsiteY48" fmla="*/ 1746607 h 2147299"/>
              <a:gd name="connsiteX49" fmla="*/ 1253447 w 1319940"/>
              <a:gd name="connsiteY49" fmla="*/ 1715784 h 2147299"/>
              <a:gd name="connsiteX50" fmla="*/ 1243173 w 1319940"/>
              <a:gd name="connsiteY50" fmla="*/ 1684962 h 2147299"/>
              <a:gd name="connsiteX51" fmla="*/ 1222625 w 1319940"/>
              <a:gd name="connsiteY51" fmla="*/ 1664413 h 2147299"/>
              <a:gd name="connsiteX52" fmla="*/ 1202077 w 1319940"/>
              <a:gd name="connsiteY52" fmla="*/ 1633591 h 2147299"/>
              <a:gd name="connsiteX53" fmla="*/ 1181528 w 1319940"/>
              <a:gd name="connsiteY53" fmla="*/ 1613042 h 2147299"/>
              <a:gd name="connsiteX54" fmla="*/ 1119883 w 1319940"/>
              <a:gd name="connsiteY54" fmla="*/ 1510301 h 2147299"/>
              <a:gd name="connsiteX55" fmla="*/ 1089061 w 1319940"/>
              <a:gd name="connsiteY55" fmla="*/ 1438382 h 2147299"/>
              <a:gd name="connsiteX56" fmla="*/ 1068513 w 1319940"/>
              <a:gd name="connsiteY56" fmla="*/ 1376737 h 2147299"/>
              <a:gd name="connsiteX57" fmla="*/ 1058238 w 1319940"/>
              <a:gd name="connsiteY57" fmla="*/ 1345914 h 2147299"/>
              <a:gd name="connsiteX58" fmla="*/ 1047964 w 1319940"/>
              <a:gd name="connsiteY58" fmla="*/ 1304818 h 2147299"/>
              <a:gd name="connsiteX59" fmla="*/ 1047964 w 1319940"/>
              <a:gd name="connsiteY59" fmla="*/ 1315092 h 214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19940" h="2147299">
                <a:moveTo>
                  <a:pt x="1047964" y="1315092"/>
                </a:moveTo>
                <a:cubicBezTo>
                  <a:pt x="1044539" y="1301393"/>
                  <a:pt x="1040062" y="1247916"/>
                  <a:pt x="1027416" y="1222624"/>
                </a:cubicBezTo>
                <a:cubicBezTo>
                  <a:pt x="1021894" y="1211580"/>
                  <a:pt x="1013717" y="1202076"/>
                  <a:pt x="1006868" y="1191802"/>
                </a:cubicBezTo>
                <a:cubicBezTo>
                  <a:pt x="1003443" y="1164404"/>
                  <a:pt x="1002378" y="1136607"/>
                  <a:pt x="996593" y="1109609"/>
                </a:cubicBezTo>
                <a:cubicBezTo>
                  <a:pt x="992055" y="1088430"/>
                  <a:pt x="980293" y="1069203"/>
                  <a:pt x="976045" y="1047964"/>
                </a:cubicBezTo>
                <a:cubicBezTo>
                  <a:pt x="972620" y="1030840"/>
                  <a:pt x="968895" y="1013774"/>
                  <a:pt x="965771" y="996593"/>
                </a:cubicBezTo>
                <a:cubicBezTo>
                  <a:pt x="962045" y="976097"/>
                  <a:pt x="960016" y="955284"/>
                  <a:pt x="955497" y="934948"/>
                </a:cubicBezTo>
                <a:cubicBezTo>
                  <a:pt x="953148" y="924376"/>
                  <a:pt x="948648" y="914400"/>
                  <a:pt x="945223" y="904126"/>
                </a:cubicBezTo>
                <a:cubicBezTo>
                  <a:pt x="941798" y="869879"/>
                  <a:pt x="939817" y="835456"/>
                  <a:pt x="934949" y="801384"/>
                </a:cubicBezTo>
                <a:cubicBezTo>
                  <a:pt x="932952" y="787405"/>
                  <a:pt x="926821" y="774243"/>
                  <a:pt x="924674" y="760287"/>
                </a:cubicBezTo>
                <a:cubicBezTo>
                  <a:pt x="919958" y="729636"/>
                  <a:pt x="919498" y="698410"/>
                  <a:pt x="914400" y="667820"/>
                </a:cubicBezTo>
                <a:cubicBezTo>
                  <a:pt x="912620" y="657138"/>
                  <a:pt x="906753" y="647504"/>
                  <a:pt x="904126" y="636998"/>
                </a:cubicBezTo>
                <a:cubicBezTo>
                  <a:pt x="899891" y="620057"/>
                  <a:pt x="898087" y="602568"/>
                  <a:pt x="893852" y="585627"/>
                </a:cubicBezTo>
                <a:cubicBezTo>
                  <a:pt x="891225" y="575120"/>
                  <a:pt x="886553" y="565217"/>
                  <a:pt x="883578" y="554804"/>
                </a:cubicBezTo>
                <a:cubicBezTo>
                  <a:pt x="852525" y="446118"/>
                  <a:pt x="901585" y="598550"/>
                  <a:pt x="852755" y="452063"/>
                </a:cubicBezTo>
                <a:cubicBezTo>
                  <a:pt x="849330" y="441789"/>
                  <a:pt x="848488" y="430251"/>
                  <a:pt x="842481" y="421240"/>
                </a:cubicBezTo>
                <a:lnTo>
                  <a:pt x="821933" y="390418"/>
                </a:lnTo>
                <a:cubicBezTo>
                  <a:pt x="804090" y="336888"/>
                  <a:pt x="823347" y="379343"/>
                  <a:pt x="791110" y="339047"/>
                </a:cubicBezTo>
                <a:cubicBezTo>
                  <a:pt x="783396" y="329405"/>
                  <a:pt x="777739" y="318272"/>
                  <a:pt x="770562" y="308224"/>
                </a:cubicBezTo>
                <a:cubicBezTo>
                  <a:pt x="760609" y="294290"/>
                  <a:pt x="750014" y="280827"/>
                  <a:pt x="739740" y="267128"/>
                </a:cubicBezTo>
                <a:cubicBezTo>
                  <a:pt x="713913" y="189652"/>
                  <a:pt x="751755" y="282148"/>
                  <a:pt x="698643" y="215757"/>
                </a:cubicBezTo>
                <a:cubicBezTo>
                  <a:pt x="691878" y="207300"/>
                  <a:pt x="693628" y="194402"/>
                  <a:pt x="688369" y="184935"/>
                </a:cubicBezTo>
                <a:cubicBezTo>
                  <a:pt x="676375" y="163347"/>
                  <a:pt x="664735" y="140753"/>
                  <a:pt x="647272" y="123290"/>
                </a:cubicBezTo>
                <a:lnTo>
                  <a:pt x="575353" y="51371"/>
                </a:lnTo>
                <a:cubicBezTo>
                  <a:pt x="568504" y="44521"/>
                  <a:pt x="563995" y="33885"/>
                  <a:pt x="554805" y="30822"/>
                </a:cubicBezTo>
                <a:cubicBezTo>
                  <a:pt x="463739" y="467"/>
                  <a:pt x="514687" y="12666"/>
                  <a:pt x="400692" y="0"/>
                </a:cubicBezTo>
                <a:cubicBezTo>
                  <a:pt x="308225" y="3425"/>
                  <a:pt x="215616" y="4119"/>
                  <a:pt x="123290" y="10274"/>
                </a:cubicBezTo>
                <a:cubicBezTo>
                  <a:pt x="112484" y="10994"/>
                  <a:pt x="101281" y="14253"/>
                  <a:pt x="92468" y="20548"/>
                </a:cubicBezTo>
                <a:cubicBezTo>
                  <a:pt x="76703" y="31809"/>
                  <a:pt x="51371" y="61645"/>
                  <a:pt x="51371" y="61645"/>
                </a:cubicBezTo>
                <a:cubicBezTo>
                  <a:pt x="44522" y="82193"/>
                  <a:pt x="36076" y="102277"/>
                  <a:pt x="30823" y="123290"/>
                </a:cubicBezTo>
                <a:cubicBezTo>
                  <a:pt x="27398" y="136989"/>
                  <a:pt x="26111" y="151407"/>
                  <a:pt x="20549" y="164386"/>
                </a:cubicBezTo>
                <a:cubicBezTo>
                  <a:pt x="15685" y="175736"/>
                  <a:pt x="6850" y="184935"/>
                  <a:pt x="0" y="195209"/>
                </a:cubicBezTo>
                <a:cubicBezTo>
                  <a:pt x="1092" y="229075"/>
                  <a:pt x="3038" y="511386"/>
                  <a:pt x="20549" y="616449"/>
                </a:cubicBezTo>
                <a:cubicBezTo>
                  <a:pt x="25192" y="644306"/>
                  <a:pt x="34248" y="671244"/>
                  <a:pt x="41097" y="698642"/>
                </a:cubicBezTo>
                <a:cubicBezTo>
                  <a:pt x="56465" y="760115"/>
                  <a:pt x="50689" y="759605"/>
                  <a:pt x="113016" y="821932"/>
                </a:cubicBezTo>
                <a:lnTo>
                  <a:pt x="154113" y="863029"/>
                </a:lnTo>
                <a:cubicBezTo>
                  <a:pt x="180845" y="943224"/>
                  <a:pt x="137052" y="827161"/>
                  <a:pt x="215758" y="945222"/>
                </a:cubicBezTo>
                <a:cubicBezTo>
                  <a:pt x="229457" y="965770"/>
                  <a:pt x="242036" y="987110"/>
                  <a:pt x="256854" y="1006867"/>
                </a:cubicBezTo>
                <a:lnTo>
                  <a:pt x="318499" y="1089060"/>
                </a:lnTo>
                <a:cubicBezTo>
                  <a:pt x="342348" y="1160610"/>
                  <a:pt x="311712" y="1084017"/>
                  <a:pt x="349322" y="1140431"/>
                </a:cubicBezTo>
                <a:cubicBezTo>
                  <a:pt x="357818" y="1153175"/>
                  <a:pt x="360113" y="1169723"/>
                  <a:pt x="369870" y="1181528"/>
                </a:cubicBezTo>
                <a:cubicBezTo>
                  <a:pt x="637774" y="1505659"/>
                  <a:pt x="910975" y="1825375"/>
                  <a:pt x="1181528" y="2147299"/>
                </a:cubicBezTo>
                <a:cubicBezTo>
                  <a:pt x="1202076" y="2143874"/>
                  <a:pt x="1222837" y="2141543"/>
                  <a:pt x="1243173" y="2137024"/>
                </a:cubicBezTo>
                <a:cubicBezTo>
                  <a:pt x="1253745" y="2134675"/>
                  <a:pt x="1266338" y="2134408"/>
                  <a:pt x="1273996" y="2126750"/>
                </a:cubicBezTo>
                <a:cubicBezTo>
                  <a:pt x="1281654" y="2119092"/>
                  <a:pt x="1279427" y="2105614"/>
                  <a:pt x="1284270" y="2095928"/>
                </a:cubicBezTo>
                <a:cubicBezTo>
                  <a:pt x="1289792" y="2084883"/>
                  <a:pt x="1297969" y="2075379"/>
                  <a:pt x="1304818" y="2065105"/>
                </a:cubicBezTo>
                <a:cubicBezTo>
                  <a:pt x="1326495" y="1978396"/>
                  <a:pt x="1323409" y="2008355"/>
                  <a:pt x="1304818" y="1859622"/>
                </a:cubicBezTo>
                <a:cubicBezTo>
                  <a:pt x="1301315" y="1831599"/>
                  <a:pt x="1293201" y="1804221"/>
                  <a:pt x="1284270" y="1777429"/>
                </a:cubicBezTo>
                <a:cubicBezTo>
                  <a:pt x="1280845" y="1767155"/>
                  <a:pt x="1278839" y="1756293"/>
                  <a:pt x="1273996" y="1746607"/>
                </a:cubicBezTo>
                <a:cubicBezTo>
                  <a:pt x="1268474" y="1735562"/>
                  <a:pt x="1260297" y="1726058"/>
                  <a:pt x="1253447" y="1715784"/>
                </a:cubicBezTo>
                <a:cubicBezTo>
                  <a:pt x="1250022" y="1705510"/>
                  <a:pt x="1248745" y="1694248"/>
                  <a:pt x="1243173" y="1684962"/>
                </a:cubicBezTo>
                <a:cubicBezTo>
                  <a:pt x="1238189" y="1676656"/>
                  <a:pt x="1228676" y="1671977"/>
                  <a:pt x="1222625" y="1664413"/>
                </a:cubicBezTo>
                <a:cubicBezTo>
                  <a:pt x="1214911" y="1654771"/>
                  <a:pt x="1209791" y="1643233"/>
                  <a:pt x="1202077" y="1633591"/>
                </a:cubicBezTo>
                <a:cubicBezTo>
                  <a:pt x="1196026" y="1626027"/>
                  <a:pt x="1187340" y="1620792"/>
                  <a:pt x="1181528" y="1613042"/>
                </a:cubicBezTo>
                <a:cubicBezTo>
                  <a:pt x="1144335" y="1563452"/>
                  <a:pt x="1143787" y="1558107"/>
                  <a:pt x="1119883" y="1510301"/>
                </a:cubicBezTo>
                <a:cubicBezTo>
                  <a:pt x="1092705" y="1401586"/>
                  <a:pt x="1129605" y="1529606"/>
                  <a:pt x="1089061" y="1438382"/>
                </a:cubicBezTo>
                <a:cubicBezTo>
                  <a:pt x="1080264" y="1418589"/>
                  <a:pt x="1075362" y="1397285"/>
                  <a:pt x="1068513" y="1376737"/>
                </a:cubicBezTo>
                <a:cubicBezTo>
                  <a:pt x="1065088" y="1366463"/>
                  <a:pt x="1060865" y="1356421"/>
                  <a:pt x="1058238" y="1345914"/>
                </a:cubicBezTo>
                <a:cubicBezTo>
                  <a:pt x="1054813" y="1332215"/>
                  <a:pt x="1051843" y="1318395"/>
                  <a:pt x="1047964" y="1304818"/>
                </a:cubicBezTo>
                <a:cubicBezTo>
                  <a:pt x="1044989" y="1294405"/>
                  <a:pt x="1051389" y="1328791"/>
                  <a:pt x="1047964" y="1315092"/>
                </a:cubicBezTo>
                <a:close/>
              </a:path>
            </a:pathLst>
          </a:custGeom>
          <a:noFill/>
          <a:ln w="38100">
            <a:solidFill>
              <a:srgbClr val="E46C0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structures and cells X and Y. (ignore black arrows and black arrowhead, advance slide for answers)</a:t>
            </a:r>
          </a:p>
        </p:txBody>
      </p:sp>
      <p:sp>
        <p:nvSpPr>
          <p:cNvPr id="20" name="Rectangle 19"/>
          <p:cNvSpPr/>
          <p:nvPr/>
        </p:nvSpPr>
        <p:spPr>
          <a:xfrm>
            <a:off x="5562601" y="3615392"/>
            <a:ext cx="3610510" cy="1938992"/>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2400" b="1" spc="50" dirty="0">
                <a:ln w="11430"/>
                <a:solidFill>
                  <a:srgbClr val="C00000"/>
                </a:solidFill>
                <a:effectLst>
                  <a:outerShdw blurRad="76200" dist="50800" dir="5400000" algn="tl" rotWithShape="0">
                    <a:srgbClr val="000000">
                      <a:alpha val="65000"/>
                    </a:srgbClr>
                  </a:outerShdw>
                </a:effectLst>
                <a:latin typeface="+mn-lt"/>
              </a:rPr>
              <a:t>X = spermatid</a:t>
            </a:r>
          </a:p>
          <a:p>
            <a:pPr algn="ctr" fontAlgn="auto">
              <a:spcBef>
                <a:spcPts val="0"/>
              </a:spcBef>
              <a:spcAft>
                <a:spcPts val="0"/>
              </a:spcAft>
              <a:defRPr/>
            </a:pPr>
            <a:r>
              <a:rPr lang="en-US" sz="2400" b="1" spc="50" dirty="0">
                <a:ln w="11430"/>
                <a:solidFill>
                  <a:srgbClr val="C00000"/>
                </a:solidFill>
                <a:effectLst>
                  <a:outerShdw blurRad="76200" dist="50800" dir="5400000" algn="tl" rotWithShape="0">
                    <a:srgbClr val="000000">
                      <a:alpha val="65000"/>
                    </a:srgbClr>
                  </a:outerShdw>
                </a:effectLst>
                <a:latin typeface="+mn-lt"/>
              </a:rPr>
              <a:t>Y = </a:t>
            </a:r>
            <a:r>
              <a:rPr lang="en-US" sz="2400" b="1" spc="50" dirty="0" err="1">
                <a:ln w="11430"/>
                <a:solidFill>
                  <a:srgbClr val="C00000"/>
                </a:solidFill>
                <a:effectLst>
                  <a:outerShdw blurRad="76200" dist="50800" dir="5400000" algn="tl" rotWithShape="0">
                    <a:srgbClr val="000000">
                      <a:alpha val="65000"/>
                    </a:srgbClr>
                  </a:outerShdw>
                </a:effectLst>
                <a:latin typeface="+mn-lt"/>
              </a:rPr>
              <a:t>Sertoli</a:t>
            </a:r>
            <a:r>
              <a:rPr lang="en-US" sz="2400" b="1" spc="50" dirty="0">
                <a:ln w="11430"/>
                <a:solidFill>
                  <a:srgbClr val="C00000"/>
                </a:solidFill>
                <a:effectLst>
                  <a:outerShdw blurRad="76200" dist="50800" dir="5400000" algn="tl" rotWithShape="0">
                    <a:srgbClr val="000000">
                      <a:alpha val="65000"/>
                    </a:srgbClr>
                  </a:outerShdw>
                </a:effectLst>
                <a:latin typeface="+mn-lt"/>
              </a:rPr>
              <a:t> cell</a:t>
            </a:r>
          </a:p>
          <a:p>
            <a:pPr algn="ctr" fontAlgn="auto">
              <a:spcBef>
                <a:spcPts val="0"/>
              </a:spcBef>
              <a:spcAft>
                <a:spcPts val="0"/>
              </a:spcAft>
              <a:defRPr/>
            </a:pPr>
            <a:r>
              <a:rPr lang="en-US" sz="2400" b="1" spc="50" dirty="0">
                <a:ln w="11430"/>
                <a:solidFill>
                  <a:srgbClr val="C00000"/>
                </a:solidFill>
                <a:effectLst>
                  <a:outerShdw blurRad="76200" dist="50800" dir="5400000" algn="tl" rotWithShape="0">
                    <a:srgbClr val="000000">
                      <a:alpha val="65000"/>
                    </a:srgbClr>
                  </a:outerShdw>
                </a:effectLst>
                <a:latin typeface="+mn-lt"/>
              </a:rPr>
              <a:t>red arrows = acrosome</a:t>
            </a:r>
          </a:p>
          <a:p>
            <a:pPr algn="ctr" fontAlgn="auto">
              <a:spcBef>
                <a:spcPts val="0"/>
              </a:spcBef>
              <a:spcAft>
                <a:spcPts val="0"/>
              </a:spcAft>
              <a:defRPr/>
            </a:pPr>
            <a:r>
              <a:rPr lang="en-US" sz="2400" b="1" spc="50" dirty="0">
                <a:ln w="11430"/>
                <a:solidFill>
                  <a:srgbClr val="C00000"/>
                </a:solidFill>
                <a:effectLst>
                  <a:outerShdw blurRad="76200" dist="50800" dir="5400000" algn="tl" rotWithShape="0">
                    <a:srgbClr val="000000">
                      <a:alpha val="65000"/>
                    </a:srgbClr>
                  </a:outerShdw>
                </a:effectLst>
                <a:latin typeface="+mn-lt"/>
              </a:rPr>
              <a:t>Outlined regions = developing </a:t>
            </a:r>
            <a:r>
              <a:rPr lang="en-US" sz="2400" b="1" spc="50" dirty="0" err="1">
                <a:ln w="11430"/>
                <a:solidFill>
                  <a:srgbClr val="C00000"/>
                </a:solidFill>
                <a:effectLst>
                  <a:outerShdw blurRad="76200" dist="50800" dir="5400000" algn="tl" rotWithShape="0">
                    <a:srgbClr val="000000">
                      <a:alpha val="65000"/>
                    </a:srgbClr>
                  </a:outerShdw>
                </a:effectLst>
                <a:latin typeface="+mn-lt"/>
              </a:rPr>
              <a:t>manchette</a:t>
            </a:r>
            <a:endParaRPr lang="en-US" sz="2400" b="1" spc="50" dirty="0">
              <a:ln w="11430"/>
              <a:solidFill>
                <a:srgbClr val="C00000"/>
              </a:solidFill>
              <a:effectLst>
                <a:outerShdw blurRad="76200" dist="50800" dir="5400000" algn="tl" rotWithShape="0">
                  <a:srgbClr val="000000">
                    <a:alpha val="65000"/>
                  </a:srgbClr>
                </a:outerShdw>
              </a:effectLst>
              <a:latin typeface="+mn-lt"/>
            </a:endParaRPr>
          </a:p>
        </p:txBody>
      </p:sp>
      <p:sp>
        <p:nvSpPr>
          <p:cNvPr id="3" name="Freeform 2"/>
          <p:cNvSpPr/>
          <p:nvPr/>
        </p:nvSpPr>
        <p:spPr>
          <a:xfrm>
            <a:off x="2771534" y="1366210"/>
            <a:ext cx="982885" cy="1355475"/>
          </a:xfrm>
          <a:custGeom>
            <a:avLst/>
            <a:gdLst>
              <a:gd name="connsiteX0" fmla="*/ 810762 w 982885"/>
              <a:gd name="connsiteY0" fmla="*/ 1344717 h 1355475"/>
              <a:gd name="connsiteX1" fmla="*/ 896824 w 982885"/>
              <a:gd name="connsiteY1" fmla="*/ 1323202 h 1355475"/>
              <a:gd name="connsiteX2" fmla="*/ 972127 w 982885"/>
              <a:gd name="connsiteY2" fmla="*/ 1301686 h 1355475"/>
              <a:gd name="connsiteX3" fmla="*/ 982885 w 982885"/>
              <a:gd name="connsiteY3" fmla="*/ 1269414 h 1355475"/>
              <a:gd name="connsiteX4" fmla="*/ 961370 w 982885"/>
              <a:gd name="connsiteY4" fmla="*/ 1140322 h 1355475"/>
              <a:gd name="connsiteX5" fmla="*/ 918339 w 982885"/>
              <a:gd name="connsiteY5" fmla="*/ 1065018 h 1355475"/>
              <a:gd name="connsiteX6" fmla="*/ 907581 w 982885"/>
              <a:gd name="connsiteY6" fmla="*/ 1032745 h 1355475"/>
              <a:gd name="connsiteX7" fmla="*/ 886066 w 982885"/>
              <a:gd name="connsiteY7" fmla="*/ 1000472 h 1355475"/>
              <a:gd name="connsiteX8" fmla="*/ 875308 w 982885"/>
              <a:gd name="connsiteY8" fmla="*/ 968199 h 1355475"/>
              <a:gd name="connsiteX9" fmla="*/ 843035 w 982885"/>
              <a:gd name="connsiteY9" fmla="*/ 849865 h 1355475"/>
              <a:gd name="connsiteX10" fmla="*/ 800005 w 982885"/>
              <a:gd name="connsiteY10" fmla="*/ 785319 h 1355475"/>
              <a:gd name="connsiteX11" fmla="*/ 778490 w 982885"/>
              <a:gd name="connsiteY11" fmla="*/ 742289 h 1355475"/>
              <a:gd name="connsiteX12" fmla="*/ 756974 w 982885"/>
              <a:gd name="connsiteY12" fmla="*/ 677743 h 1355475"/>
              <a:gd name="connsiteX13" fmla="*/ 735459 w 982885"/>
              <a:gd name="connsiteY13" fmla="*/ 645470 h 1355475"/>
              <a:gd name="connsiteX14" fmla="*/ 713944 w 982885"/>
              <a:gd name="connsiteY14" fmla="*/ 537894 h 1355475"/>
              <a:gd name="connsiteX15" fmla="*/ 692428 w 982885"/>
              <a:gd name="connsiteY15" fmla="*/ 462590 h 1355475"/>
              <a:gd name="connsiteX16" fmla="*/ 670913 w 982885"/>
              <a:gd name="connsiteY16" fmla="*/ 430317 h 1355475"/>
              <a:gd name="connsiteX17" fmla="*/ 649398 w 982885"/>
              <a:gd name="connsiteY17" fmla="*/ 365771 h 1355475"/>
              <a:gd name="connsiteX18" fmla="*/ 638640 w 982885"/>
              <a:gd name="connsiteY18" fmla="*/ 333498 h 1355475"/>
              <a:gd name="connsiteX19" fmla="*/ 627882 w 982885"/>
              <a:gd name="connsiteY19" fmla="*/ 301225 h 1355475"/>
              <a:gd name="connsiteX20" fmla="*/ 606367 w 982885"/>
              <a:gd name="connsiteY20" fmla="*/ 268952 h 1355475"/>
              <a:gd name="connsiteX21" fmla="*/ 563337 w 982885"/>
              <a:gd name="connsiteY21" fmla="*/ 172134 h 1355475"/>
              <a:gd name="connsiteX22" fmla="*/ 552579 w 982885"/>
              <a:gd name="connsiteY22" fmla="*/ 139861 h 1355475"/>
              <a:gd name="connsiteX23" fmla="*/ 488033 w 982885"/>
              <a:gd name="connsiteY23" fmla="*/ 96830 h 1355475"/>
              <a:gd name="connsiteX24" fmla="*/ 423487 w 982885"/>
              <a:gd name="connsiteY24" fmla="*/ 64557 h 1355475"/>
              <a:gd name="connsiteX25" fmla="*/ 380457 w 982885"/>
              <a:gd name="connsiteY25" fmla="*/ 43042 h 1355475"/>
              <a:gd name="connsiteX26" fmla="*/ 219092 w 982885"/>
              <a:gd name="connsiteY26" fmla="*/ 10769 h 1355475"/>
              <a:gd name="connsiteX27" fmla="*/ 186819 w 982885"/>
              <a:gd name="connsiteY27" fmla="*/ 11 h 1355475"/>
              <a:gd name="connsiteX28" fmla="*/ 14697 w 982885"/>
              <a:gd name="connsiteY28" fmla="*/ 21526 h 1355475"/>
              <a:gd name="connsiteX29" fmla="*/ 14697 w 982885"/>
              <a:gd name="connsiteY29" fmla="*/ 139861 h 1355475"/>
              <a:gd name="connsiteX30" fmla="*/ 46970 w 982885"/>
              <a:gd name="connsiteY30" fmla="*/ 172134 h 1355475"/>
              <a:gd name="connsiteX31" fmla="*/ 68485 w 982885"/>
              <a:gd name="connsiteY31" fmla="*/ 204406 h 1355475"/>
              <a:gd name="connsiteX32" fmla="*/ 90000 w 982885"/>
              <a:gd name="connsiteY32" fmla="*/ 225922 h 1355475"/>
              <a:gd name="connsiteX33" fmla="*/ 122273 w 982885"/>
              <a:gd name="connsiteY33" fmla="*/ 290468 h 1355475"/>
              <a:gd name="connsiteX34" fmla="*/ 165304 w 982885"/>
              <a:gd name="connsiteY34" fmla="*/ 344256 h 1355475"/>
              <a:gd name="connsiteX35" fmla="*/ 197577 w 982885"/>
              <a:gd name="connsiteY35" fmla="*/ 408802 h 1355475"/>
              <a:gd name="connsiteX36" fmla="*/ 229850 w 982885"/>
              <a:gd name="connsiteY36" fmla="*/ 473348 h 1355475"/>
              <a:gd name="connsiteX37" fmla="*/ 262122 w 982885"/>
              <a:gd name="connsiteY37" fmla="*/ 537894 h 1355475"/>
              <a:gd name="connsiteX38" fmla="*/ 283638 w 982885"/>
              <a:gd name="connsiteY38" fmla="*/ 559409 h 1355475"/>
              <a:gd name="connsiteX39" fmla="*/ 305153 w 982885"/>
              <a:gd name="connsiteY39" fmla="*/ 591682 h 1355475"/>
              <a:gd name="connsiteX40" fmla="*/ 337426 w 982885"/>
              <a:gd name="connsiteY40" fmla="*/ 623955 h 1355475"/>
              <a:gd name="connsiteX41" fmla="*/ 358941 w 982885"/>
              <a:gd name="connsiteY41" fmla="*/ 656228 h 1355475"/>
              <a:gd name="connsiteX42" fmla="*/ 412730 w 982885"/>
              <a:gd name="connsiteY42" fmla="*/ 699258 h 1355475"/>
              <a:gd name="connsiteX43" fmla="*/ 423487 w 982885"/>
              <a:gd name="connsiteY43" fmla="*/ 742289 h 1355475"/>
              <a:gd name="connsiteX44" fmla="*/ 466518 w 982885"/>
              <a:gd name="connsiteY44" fmla="*/ 806835 h 1355475"/>
              <a:gd name="connsiteX45" fmla="*/ 520306 w 982885"/>
              <a:gd name="connsiteY45" fmla="*/ 871381 h 1355475"/>
              <a:gd name="connsiteX46" fmla="*/ 552579 w 982885"/>
              <a:gd name="connsiteY46" fmla="*/ 978957 h 1355475"/>
              <a:gd name="connsiteX47" fmla="*/ 563337 w 982885"/>
              <a:gd name="connsiteY47" fmla="*/ 1011230 h 1355475"/>
              <a:gd name="connsiteX48" fmla="*/ 574094 w 982885"/>
              <a:gd name="connsiteY48" fmla="*/ 1075776 h 1355475"/>
              <a:gd name="connsiteX49" fmla="*/ 584852 w 982885"/>
              <a:gd name="connsiteY49" fmla="*/ 1129564 h 1355475"/>
              <a:gd name="connsiteX50" fmla="*/ 595610 w 982885"/>
              <a:gd name="connsiteY50" fmla="*/ 1355475 h 13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82885" h="1355475">
                <a:moveTo>
                  <a:pt x="810762" y="1344717"/>
                </a:moveTo>
                <a:cubicBezTo>
                  <a:pt x="920106" y="1322848"/>
                  <a:pt x="819647" y="1345252"/>
                  <a:pt x="896824" y="1323202"/>
                </a:cubicBezTo>
                <a:cubicBezTo>
                  <a:pt x="991353" y="1296194"/>
                  <a:pt x="894767" y="1327473"/>
                  <a:pt x="972127" y="1301686"/>
                </a:cubicBezTo>
                <a:cubicBezTo>
                  <a:pt x="975713" y="1290929"/>
                  <a:pt x="982885" y="1280753"/>
                  <a:pt x="982885" y="1269414"/>
                </a:cubicBezTo>
                <a:cubicBezTo>
                  <a:pt x="982885" y="1245563"/>
                  <a:pt x="978201" y="1173983"/>
                  <a:pt x="961370" y="1140322"/>
                </a:cubicBezTo>
                <a:cubicBezTo>
                  <a:pt x="907343" y="1032267"/>
                  <a:pt x="974928" y="1197059"/>
                  <a:pt x="918339" y="1065018"/>
                </a:cubicBezTo>
                <a:cubicBezTo>
                  <a:pt x="913872" y="1054595"/>
                  <a:pt x="912652" y="1042887"/>
                  <a:pt x="907581" y="1032745"/>
                </a:cubicBezTo>
                <a:cubicBezTo>
                  <a:pt x="901799" y="1021181"/>
                  <a:pt x="891848" y="1012036"/>
                  <a:pt x="886066" y="1000472"/>
                </a:cubicBezTo>
                <a:cubicBezTo>
                  <a:pt x="880995" y="990330"/>
                  <a:pt x="878292" y="979139"/>
                  <a:pt x="875308" y="968199"/>
                </a:cubicBezTo>
                <a:cubicBezTo>
                  <a:pt x="871191" y="953104"/>
                  <a:pt x="855417" y="878757"/>
                  <a:pt x="843035" y="849865"/>
                </a:cubicBezTo>
                <a:cubicBezTo>
                  <a:pt x="796237" y="740670"/>
                  <a:pt x="845981" y="854284"/>
                  <a:pt x="800005" y="785319"/>
                </a:cubicBezTo>
                <a:cubicBezTo>
                  <a:pt x="791110" y="771976"/>
                  <a:pt x="784446" y="757178"/>
                  <a:pt x="778490" y="742289"/>
                </a:cubicBezTo>
                <a:cubicBezTo>
                  <a:pt x="770067" y="721232"/>
                  <a:pt x="769554" y="696613"/>
                  <a:pt x="756974" y="677743"/>
                </a:cubicBezTo>
                <a:lnTo>
                  <a:pt x="735459" y="645470"/>
                </a:lnTo>
                <a:cubicBezTo>
                  <a:pt x="710471" y="545519"/>
                  <a:pt x="740320" y="669777"/>
                  <a:pt x="713944" y="537894"/>
                </a:cubicBezTo>
                <a:cubicBezTo>
                  <a:pt x="711646" y="526404"/>
                  <a:pt x="699264" y="476261"/>
                  <a:pt x="692428" y="462590"/>
                </a:cubicBezTo>
                <a:cubicBezTo>
                  <a:pt x="686646" y="451026"/>
                  <a:pt x="676164" y="442132"/>
                  <a:pt x="670913" y="430317"/>
                </a:cubicBezTo>
                <a:cubicBezTo>
                  <a:pt x="661702" y="409593"/>
                  <a:pt x="656570" y="387286"/>
                  <a:pt x="649398" y="365771"/>
                </a:cubicBezTo>
                <a:lnTo>
                  <a:pt x="638640" y="333498"/>
                </a:lnTo>
                <a:cubicBezTo>
                  <a:pt x="635054" y="322740"/>
                  <a:pt x="634172" y="310660"/>
                  <a:pt x="627882" y="301225"/>
                </a:cubicBezTo>
                <a:lnTo>
                  <a:pt x="606367" y="268952"/>
                </a:lnTo>
                <a:cubicBezTo>
                  <a:pt x="550862" y="102435"/>
                  <a:pt x="614478" y="274415"/>
                  <a:pt x="563337" y="172134"/>
                </a:cubicBezTo>
                <a:cubicBezTo>
                  <a:pt x="558266" y="161992"/>
                  <a:pt x="560597" y="147879"/>
                  <a:pt x="552579" y="139861"/>
                </a:cubicBezTo>
                <a:cubicBezTo>
                  <a:pt x="534294" y="121576"/>
                  <a:pt x="509548" y="111174"/>
                  <a:pt x="488033" y="96830"/>
                </a:cubicBezTo>
                <a:cubicBezTo>
                  <a:pt x="426015" y="55485"/>
                  <a:pt x="485838" y="91279"/>
                  <a:pt x="423487" y="64557"/>
                </a:cubicBezTo>
                <a:cubicBezTo>
                  <a:pt x="408747" y="58240"/>
                  <a:pt x="395784" y="47758"/>
                  <a:pt x="380457" y="43042"/>
                </a:cubicBezTo>
                <a:cubicBezTo>
                  <a:pt x="333918" y="28722"/>
                  <a:pt x="269027" y="19091"/>
                  <a:pt x="219092" y="10769"/>
                </a:cubicBezTo>
                <a:cubicBezTo>
                  <a:pt x="208334" y="7183"/>
                  <a:pt x="198159" y="11"/>
                  <a:pt x="186819" y="11"/>
                </a:cubicBezTo>
                <a:cubicBezTo>
                  <a:pt x="70549" y="11"/>
                  <a:pt x="82864" y="-1195"/>
                  <a:pt x="14697" y="21526"/>
                </a:cubicBezTo>
                <a:cubicBezTo>
                  <a:pt x="-847" y="68157"/>
                  <a:pt x="-8574" y="75866"/>
                  <a:pt x="14697" y="139861"/>
                </a:cubicBezTo>
                <a:cubicBezTo>
                  <a:pt x="19896" y="154159"/>
                  <a:pt x="37230" y="160447"/>
                  <a:pt x="46970" y="172134"/>
                </a:cubicBezTo>
                <a:cubicBezTo>
                  <a:pt x="55247" y="182066"/>
                  <a:pt x="60409" y="194310"/>
                  <a:pt x="68485" y="204406"/>
                </a:cubicBezTo>
                <a:cubicBezTo>
                  <a:pt x="74821" y="212326"/>
                  <a:pt x="83664" y="218002"/>
                  <a:pt x="90000" y="225922"/>
                </a:cubicBezTo>
                <a:cubicBezTo>
                  <a:pt x="131106" y="277306"/>
                  <a:pt x="95761" y="237443"/>
                  <a:pt x="122273" y="290468"/>
                </a:cubicBezTo>
                <a:cubicBezTo>
                  <a:pt x="135845" y="317612"/>
                  <a:pt x="145290" y="324243"/>
                  <a:pt x="165304" y="344256"/>
                </a:cubicBezTo>
                <a:cubicBezTo>
                  <a:pt x="192342" y="425375"/>
                  <a:pt x="155869" y="325386"/>
                  <a:pt x="197577" y="408802"/>
                </a:cubicBezTo>
                <a:cubicBezTo>
                  <a:pt x="242116" y="497880"/>
                  <a:pt x="168188" y="380857"/>
                  <a:pt x="229850" y="473348"/>
                </a:cubicBezTo>
                <a:cubicBezTo>
                  <a:pt x="241211" y="507434"/>
                  <a:pt x="238289" y="508104"/>
                  <a:pt x="262122" y="537894"/>
                </a:cubicBezTo>
                <a:cubicBezTo>
                  <a:pt x="268458" y="545814"/>
                  <a:pt x="277302" y="551489"/>
                  <a:pt x="283638" y="559409"/>
                </a:cubicBezTo>
                <a:cubicBezTo>
                  <a:pt x="291715" y="569505"/>
                  <a:pt x="296876" y="581750"/>
                  <a:pt x="305153" y="591682"/>
                </a:cubicBezTo>
                <a:cubicBezTo>
                  <a:pt x="314892" y="603369"/>
                  <a:pt x="327687" y="612268"/>
                  <a:pt x="337426" y="623955"/>
                </a:cubicBezTo>
                <a:cubicBezTo>
                  <a:pt x="345703" y="633887"/>
                  <a:pt x="350864" y="646132"/>
                  <a:pt x="358941" y="656228"/>
                </a:cubicBezTo>
                <a:cubicBezTo>
                  <a:pt x="376458" y="678124"/>
                  <a:pt x="388769" y="683284"/>
                  <a:pt x="412730" y="699258"/>
                </a:cubicBezTo>
                <a:cubicBezTo>
                  <a:pt x="416316" y="713602"/>
                  <a:pt x="416875" y="729065"/>
                  <a:pt x="423487" y="742289"/>
                </a:cubicBezTo>
                <a:cubicBezTo>
                  <a:pt x="435051" y="765417"/>
                  <a:pt x="452174" y="785320"/>
                  <a:pt x="466518" y="806835"/>
                </a:cubicBezTo>
                <a:cubicBezTo>
                  <a:pt x="496473" y="851768"/>
                  <a:pt x="478889" y="829964"/>
                  <a:pt x="520306" y="871381"/>
                </a:cubicBezTo>
                <a:cubicBezTo>
                  <a:pt x="536564" y="936410"/>
                  <a:pt x="526390" y="900390"/>
                  <a:pt x="552579" y="978957"/>
                </a:cubicBezTo>
                <a:lnTo>
                  <a:pt x="563337" y="1011230"/>
                </a:lnTo>
                <a:cubicBezTo>
                  <a:pt x="566923" y="1032745"/>
                  <a:pt x="570192" y="1054316"/>
                  <a:pt x="574094" y="1075776"/>
                </a:cubicBezTo>
                <a:cubicBezTo>
                  <a:pt x="577365" y="1093766"/>
                  <a:pt x="583450" y="1111333"/>
                  <a:pt x="584852" y="1129564"/>
                </a:cubicBezTo>
                <a:cubicBezTo>
                  <a:pt x="590634" y="1204731"/>
                  <a:pt x="595610" y="1355475"/>
                  <a:pt x="595610" y="1355475"/>
                </a:cubicBezTo>
              </a:path>
            </a:pathLst>
          </a:custGeom>
          <a:noFill/>
          <a:ln w="38100">
            <a:solidFill>
              <a:srgbClr val="E46C0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693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284978"/>
            <a:ext cx="6381750" cy="5572125"/>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429634" y="1392156"/>
            <a:ext cx="3314700"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Primary spermatocytes</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cells indicated by the arrows. (advance slide for answers)</a:t>
            </a:r>
          </a:p>
        </p:txBody>
      </p:sp>
      <p:cxnSp>
        <p:nvCxnSpPr>
          <p:cNvPr id="9" name="Straight Arrow Connector 8"/>
          <p:cNvCxnSpPr/>
          <p:nvPr/>
        </p:nvCxnSpPr>
        <p:spPr>
          <a:xfrm>
            <a:off x="4941680" y="2329403"/>
            <a:ext cx="225015" cy="51816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819400" y="2895600"/>
            <a:ext cx="450029" cy="51816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903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73370" y="21491"/>
            <a:ext cx="5997347"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820000"/>
                </a:solidFill>
                <a:latin typeface="+mn-lt"/>
              </a:rPr>
              <a:t>MALE REPRODUCTIVE SYSTEM</a:t>
            </a:r>
          </a:p>
        </p:txBody>
      </p:sp>
      <p:sp>
        <p:nvSpPr>
          <p:cNvPr id="5" name="TextBox 4"/>
          <p:cNvSpPr txBox="1"/>
          <p:nvPr/>
        </p:nvSpPr>
        <p:spPr>
          <a:xfrm>
            <a:off x="9673" y="5105400"/>
            <a:ext cx="9124740" cy="1077218"/>
          </a:xfrm>
          <a:prstGeom prst="rect">
            <a:avLst/>
          </a:prstGeom>
          <a:noFill/>
        </p:spPr>
        <p:txBody>
          <a:bodyPr wrap="square">
            <a:spAutoFit/>
          </a:bodyPr>
          <a:lstStyle/>
          <a:p>
            <a:r>
              <a:rPr lang="en-US" sz="1600" b="1" dirty="0">
                <a:solidFill>
                  <a:schemeClr val="accent6">
                    <a:lumMod val="50000"/>
                  </a:schemeClr>
                </a:solidFill>
                <a:latin typeface="Calibri" pitchFamily="34" charset="0"/>
              </a:rPr>
              <a:t>If you inserted a needle in the direction of the blue arrow, you would pass through:</a:t>
            </a:r>
          </a:p>
          <a:p>
            <a:r>
              <a:rPr lang="en-US" sz="1600" b="1" dirty="0">
                <a:solidFill>
                  <a:schemeClr val="accent6">
                    <a:lumMod val="50000"/>
                  </a:schemeClr>
                </a:solidFill>
                <a:latin typeface="Calibri" pitchFamily="34" charset="0"/>
              </a:rPr>
              <a:t>Skin of the scrotum (epidermis, dermis, the </a:t>
            </a:r>
            <a:r>
              <a:rPr lang="en-US" sz="1600" b="1" dirty="0" err="1">
                <a:solidFill>
                  <a:schemeClr val="accent6">
                    <a:lumMod val="50000"/>
                  </a:schemeClr>
                </a:solidFill>
                <a:latin typeface="Calibri" pitchFamily="34" charset="0"/>
              </a:rPr>
              <a:t>dartos</a:t>
            </a:r>
            <a:r>
              <a:rPr lang="en-US" sz="1600" b="1" dirty="0">
                <a:solidFill>
                  <a:schemeClr val="accent6">
                    <a:lumMod val="50000"/>
                  </a:schemeClr>
                </a:solidFill>
                <a:latin typeface="Calibri" pitchFamily="34" charset="0"/>
              </a:rPr>
              <a:t> muscle of the scrotum) </a:t>
            </a:r>
            <a:r>
              <a:rPr lang="en-US" sz="1600" b="1" dirty="0">
                <a:solidFill>
                  <a:schemeClr val="accent6">
                    <a:lumMod val="50000"/>
                  </a:schemeClr>
                </a:solidFill>
                <a:latin typeface="Calibri" pitchFamily="34" charset="0"/>
                <a:sym typeface="Wingdings" pitchFamily="2" charset="2"/>
              </a:rPr>
              <a:t> epithelium of outer layer of tunica vaginalis  fluid  epithelium of inner layer of tunica vaginalis  tunica </a:t>
            </a:r>
            <a:r>
              <a:rPr lang="en-US" sz="1600" b="1" dirty="0" err="1">
                <a:solidFill>
                  <a:schemeClr val="accent6">
                    <a:lumMod val="50000"/>
                  </a:schemeClr>
                </a:solidFill>
                <a:latin typeface="Calibri" pitchFamily="34" charset="0"/>
                <a:sym typeface="Wingdings" pitchFamily="2" charset="2"/>
              </a:rPr>
              <a:t>albuginea</a:t>
            </a:r>
            <a:r>
              <a:rPr lang="en-US" sz="1600" b="1" dirty="0">
                <a:solidFill>
                  <a:schemeClr val="accent6">
                    <a:lumMod val="50000"/>
                  </a:schemeClr>
                </a:solidFill>
                <a:latin typeface="Calibri" pitchFamily="34" charset="0"/>
                <a:sym typeface="Wingdings" pitchFamily="2" charset="2"/>
              </a:rPr>
              <a:t>  tissue containing seminiferous tubules</a:t>
            </a:r>
            <a:r>
              <a:rPr lang="en-US" sz="1600" b="1" dirty="0">
                <a:solidFill>
                  <a:schemeClr val="accent6">
                    <a:lumMod val="50000"/>
                  </a:schemeClr>
                </a:solidFill>
                <a:latin typeface="Calibri" pitchFamily="34" charset="0"/>
              </a:rPr>
              <a:t> </a:t>
            </a:r>
            <a:endParaRPr lang="en-US" sz="1400" b="1" dirty="0">
              <a:solidFill>
                <a:schemeClr val="accent6">
                  <a:lumMod val="75000"/>
                </a:schemeClr>
              </a:solidFill>
              <a:latin typeface="Calibri"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534528"/>
            <a:ext cx="7113182" cy="4503262"/>
          </a:xfrm>
          <a:prstGeom prst="rect">
            <a:avLst/>
          </a:prstGeom>
        </p:spPr>
      </p:pic>
      <p:sp>
        <p:nvSpPr>
          <p:cNvPr id="7" name="TextBox 6"/>
          <p:cNvSpPr txBox="1"/>
          <p:nvPr/>
        </p:nvSpPr>
        <p:spPr>
          <a:xfrm>
            <a:off x="990600" y="880646"/>
            <a:ext cx="2209800" cy="338554"/>
          </a:xfrm>
          <a:prstGeom prst="rect">
            <a:avLst/>
          </a:prstGeom>
          <a:noFill/>
        </p:spPr>
        <p:txBody>
          <a:bodyPr wrap="square">
            <a:spAutoFit/>
          </a:bodyPr>
          <a:lstStyle/>
          <a:p>
            <a:r>
              <a:rPr lang="en-US" sz="1600" b="1" dirty="0">
                <a:solidFill>
                  <a:srgbClr val="7030A0"/>
                </a:solidFill>
                <a:latin typeface="Calibri" pitchFamily="34" charset="0"/>
              </a:rPr>
              <a:t>Posterior </a:t>
            </a:r>
            <a:r>
              <a:rPr lang="en-US" sz="1600" b="1" dirty="0">
                <a:solidFill>
                  <a:srgbClr val="7030A0"/>
                </a:solidFill>
                <a:latin typeface="Calibri" pitchFamily="34" charset="0"/>
                <a:sym typeface="Wingdings" pitchFamily="2" charset="2"/>
              </a:rPr>
              <a:t>  anterior</a:t>
            </a:r>
            <a:endParaRPr lang="en-US" sz="1400" b="1" dirty="0">
              <a:solidFill>
                <a:srgbClr val="7030A0"/>
              </a:solidFill>
              <a:latin typeface="Calibri" pitchFamily="34" charset="0"/>
            </a:endParaRPr>
          </a:p>
        </p:txBody>
      </p:sp>
      <p:cxnSp>
        <p:nvCxnSpPr>
          <p:cNvPr id="9" name="Straight Arrow Connector 8"/>
          <p:cNvCxnSpPr/>
          <p:nvPr/>
        </p:nvCxnSpPr>
        <p:spPr>
          <a:xfrm flipH="1">
            <a:off x="7467600" y="3286974"/>
            <a:ext cx="836540" cy="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88696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343376"/>
            <a:ext cx="7115155" cy="5301488"/>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429634" y="1392156"/>
            <a:ext cx="3314700"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spermatids</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cells in the outlined region. (advance slide for answers)</a:t>
            </a:r>
          </a:p>
        </p:txBody>
      </p:sp>
      <p:sp>
        <p:nvSpPr>
          <p:cNvPr id="3" name="Freeform 2"/>
          <p:cNvSpPr/>
          <p:nvPr/>
        </p:nvSpPr>
        <p:spPr>
          <a:xfrm>
            <a:off x="1527005" y="3614569"/>
            <a:ext cx="3701211" cy="2280622"/>
          </a:xfrm>
          <a:custGeom>
            <a:avLst/>
            <a:gdLst>
              <a:gd name="connsiteX0" fmla="*/ 3421513 w 3701211"/>
              <a:gd name="connsiteY0" fmla="*/ 731520 h 2280622"/>
              <a:gd name="connsiteX1" fmla="*/ 3486059 w 3701211"/>
              <a:gd name="connsiteY1" fmla="*/ 688490 h 2280622"/>
              <a:gd name="connsiteX2" fmla="*/ 3572120 w 3701211"/>
              <a:gd name="connsiteY2" fmla="*/ 623944 h 2280622"/>
              <a:gd name="connsiteX3" fmla="*/ 3593635 w 3701211"/>
              <a:gd name="connsiteY3" fmla="*/ 591671 h 2280622"/>
              <a:gd name="connsiteX4" fmla="*/ 3647423 w 3701211"/>
              <a:gd name="connsiteY4" fmla="*/ 548640 h 2280622"/>
              <a:gd name="connsiteX5" fmla="*/ 3668939 w 3701211"/>
              <a:gd name="connsiteY5" fmla="*/ 516367 h 2280622"/>
              <a:gd name="connsiteX6" fmla="*/ 3690454 w 3701211"/>
              <a:gd name="connsiteY6" fmla="*/ 451822 h 2280622"/>
              <a:gd name="connsiteX7" fmla="*/ 3701211 w 3701211"/>
              <a:gd name="connsiteY7" fmla="*/ 419549 h 2280622"/>
              <a:gd name="connsiteX8" fmla="*/ 3668939 w 3701211"/>
              <a:gd name="connsiteY8" fmla="*/ 322730 h 2280622"/>
              <a:gd name="connsiteX9" fmla="*/ 3582877 w 3701211"/>
              <a:gd name="connsiteY9" fmla="*/ 247426 h 2280622"/>
              <a:gd name="connsiteX10" fmla="*/ 3496816 w 3701211"/>
              <a:gd name="connsiteY10" fmla="*/ 193638 h 2280622"/>
              <a:gd name="connsiteX11" fmla="*/ 3292421 w 3701211"/>
              <a:gd name="connsiteY11" fmla="*/ 107577 h 2280622"/>
              <a:gd name="connsiteX12" fmla="*/ 3260148 w 3701211"/>
              <a:gd name="connsiteY12" fmla="*/ 96819 h 2280622"/>
              <a:gd name="connsiteX13" fmla="*/ 3195602 w 3701211"/>
              <a:gd name="connsiteY13" fmla="*/ 86062 h 2280622"/>
              <a:gd name="connsiteX14" fmla="*/ 3098783 w 3701211"/>
              <a:gd name="connsiteY14" fmla="*/ 64546 h 2280622"/>
              <a:gd name="connsiteX15" fmla="*/ 3066510 w 3701211"/>
              <a:gd name="connsiteY15" fmla="*/ 53789 h 2280622"/>
              <a:gd name="connsiteX16" fmla="*/ 3023480 w 3701211"/>
              <a:gd name="connsiteY16" fmla="*/ 43031 h 2280622"/>
              <a:gd name="connsiteX17" fmla="*/ 2991207 w 3701211"/>
              <a:gd name="connsiteY17" fmla="*/ 32273 h 2280622"/>
              <a:gd name="connsiteX18" fmla="*/ 2926661 w 3701211"/>
              <a:gd name="connsiteY18" fmla="*/ 21516 h 2280622"/>
              <a:gd name="connsiteX19" fmla="*/ 2851357 w 3701211"/>
              <a:gd name="connsiteY19" fmla="*/ 0 h 2280622"/>
              <a:gd name="connsiteX20" fmla="*/ 2700750 w 3701211"/>
              <a:gd name="connsiteY20" fmla="*/ 10758 h 2280622"/>
              <a:gd name="connsiteX21" fmla="*/ 2593174 w 3701211"/>
              <a:gd name="connsiteY21" fmla="*/ 53789 h 2280622"/>
              <a:gd name="connsiteX22" fmla="*/ 2560901 w 3701211"/>
              <a:gd name="connsiteY22" fmla="*/ 75304 h 2280622"/>
              <a:gd name="connsiteX23" fmla="*/ 2528628 w 3701211"/>
              <a:gd name="connsiteY23" fmla="*/ 107577 h 2280622"/>
              <a:gd name="connsiteX24" fmla="*/ 2464082 w 3701211"/>
              <a:gd name="connsiteY24" fmla="*/ 150607 h 2280622"/>
              <a:gd name="connsiteX25" fmla="*/ 2442567 w 3701211"/>
              <a:gd name="connsiteY25" fmla="*/ 182880 h 2280622"/>
              <a:gd name="connsiteX26" fmla="*/ 2378021 w 3701211"/>
              <a:gd name="connsiteY26" fmla="*/ 225911 h 2280622"/>
              <a:gd name="connsiteX27" fmla="*/ 2345748 w 3701211"/>
              <a:gd name="connsiteY27" fmla="*/ 247426 h 2280622"/>
              <a:gd name="connsiteX28" fmla="*/ 2259687 w 3701211"/>
              <a:gd name="connsiteY28" fmla="*/ 311972 h 2280622"/>
              <a:gd name="connsiteX29" fmla="*/ 2195141 w 3701211"/>
              <a:gd name="connsiteY29" fmla="*/ 333487 h 2280622"/>
              <a:gd name="connsiteX30" fmla="*/ 2162868 w 3701211"/>
              <a:gd name="connsiteY30" fmla="*/ 344245 h 2280622"/>
              <a:gd name="connsiteX31" fmla="*/ 2130595 w 3701211"/>
              <a:gd name="connsiteY31" fmla="*/ 365760 h 2280622"/>
              <a:gd name="connsiteX32" fmla="*/ 2012261 w 3701211"/>
              <a:gd name="connsiteY32" fmla="*/ 398033 h 2280622"/>
              <a:gd name="connsiteX33" fmla="*/ 1947715 w 3701211"/>
              <a:gd name="connsiteY33" fmla="*/ 419549 h 2280622"/>
              <a:gd name="connsiteX34" fmla="*/ 1915442 w 3701211"/>
              <a:gd name="connsiteY34" fmla="*/ 430306 h 2280622"/>
              <a:gd name="connsiteX35" fmla="*/ 1829381 w 3701211"/>
              <a:gd name="connsiteY35" fmla="*/ 473337 h 2280622"/>
              <a:gd name="connsiteX36" fmla="*/ 1829381 w 3701211"/>
              <a:gd name="connsiteY36" fmla="*/ 473337 h 2280622"/>
              <a:gd name="connsiteX37" fmla="*/ 1797108 w 3701211"/>
              <a:gd name="connsiteY37" fmla="*/ 494852 h 2280622"/>
              <a:gd name="connsiteX38" fmla="*/ 1732562 w 3701211"/>
              <a:gd name="connsiteY38" fmla="*/ 516367 h 2280622"/>
              <a:gd name="connsiteX39" fmla="*/ 1700289 w 3701211"/>
              <a:gd name="connsiteY39" fmla="*/ 527125 h 2280622"/>
              <a:gd name="connsiteX40" fmla="*/ 1668016 w 3701211"/>
              <a:gd name="connsiteY40" fmla="*/ 548640 h 2280622"/>
              <a:gd name="connsiteX41" fmla="*/ 1635743 w 3701211"/>
              <a:gd name="connsiteY41" fmla="*/ 666975 h 2280622"/>
              <a:gd name="connsiteX42" fmla="*/ 1624986 w 3701211"/>
              <a:gd name="connsiteY42" fmla="*/ 785309 h 2280622"/>
              <a:gd name="connsiteX43" fmla="*/ 1592713 w 3701211"/>
              <a:gd name="connsiteY43" fmla="*/ 849855 h 2280622"/>
              <a:gd name="connsiteX44" fmla="*/ 1571197 w 3701211"/>
              <a:gd name="connsiteY44" fmla="*/ 871370 h 2280622"/>
              <a:gd name="connsiteX45" fmla="*/ 1474379 w 3701211"/>
              <a:gd name="connsiteY45" fmla="*/ 925158 h 2280622"/>
              <a:gd name="connsiteX46" fmla="*/ 1431348 w 3701211"/>
              <a:gd name="connsiteY46" fmla="*/ 935916 h 2280622"/>
              <a:gd name="connsiteX47" fmla="*/ 1237710 w 3701211"/>
              <a:gd name="connsiteY47" fmla="*/ 925158 h 2280622"/>
              <a:gd name="connsiteX48" fmla="*/ 1001042 w 3701211"/>
              <a:gd name="connsiteY48" fmla="*/ 946673 h 2280622"/>
              <a:gd name="connsiteX49" fmla="*/ 947254 w 3701211"/>
              <a:gd name="connsiteY49" fmla="*/ 957431 h 2280622"/>
              <a:gd name="connsiteX50" fmla="*/ 882708 w 3701211"/>
              <a:gd name="connsiteY50" fmla="*/ 968189 h 2280622"/>
              <a:gd name="connsiteX51" fmla="*/ 850435 w 3701211"/>
              <a:gd name="connsiteY51" fmla="*/ 978946 h 2280622"/>
              <a:gd name="connsiteX52" fmla="*/ 764374 w 3701211"/>
              <a:gd name="connsiteY52" fmla="*/ 1021977 h 2280622"/>
              <a:gd name="connsiteX53" fmla="*/ 732101 w 3701211"/>
              <a:gd name="connsiteY53" fmla="*/ 1032735 h 2280622"/>
              <a:gd name="connsiteX54" fmla="*/ 667555 w 3701211"/>
              <a:gd name="connsiteY54" fmla="*/ 1075765 h 2280622"/>
              <a:gd name="connsiteX55" fmla="*/ 635282 w 3701211"/>
              <a:gd name="connsiteY55" fmla="*/ 1097280 h 2280622"/>
              <a:gd name="connsiteX56" fmla="*/ 581494 w 3701211"/>
              <a:gd name="connsiteY56" fmla="*/ 1140311 h 2280622"/>
              <a:gd name="connsiteX57" fmla="*/ 559979 w 3701211"/>
              <a:gd name="connsiteY57" fmla="*/ 1172584 h 2280622"/>
              <a:gd name="connsiteX58" fmla="*/ 516948 w 3701211"/>
              <a:gd name="connsiteY58" fmla="*/ 1215615 h 2280622"/>
              <a:gd name="connsiteX59" fmla="*/ 473917 w 3701211"/>
              <a:gd name="connsiteY59" fmla="*/ 1280160 h 2280622"/>
              <a:gd name="connsiteX60" fmla="*/ 452402 w 3701211"/>
              <a:gd name="connsiteY60" fmla="*/ 1312433 h 2280622"/>
              <a:gd name="connsiteX61" fmla="*/ 409371 w 3701211"/>
              <a:gd name="connsiteY61" fmla="*/ 1355464 h 2280622"/>
              <a:gd name="connsiteX62" fmla="*/ 387856 w 3701211"/>
              <a:gd name="connsiteY62" fmla="*/ 1387737 h 2280622"/>
              <a:gd name="connsiteX63" fmla="*/ 355583 w 3701211"/>
              <a:gd name="connsiteY63" fmla="*/ 1409252 h 2280622"/>
              <a:gd name="connsiteX64" fmla="*/ 280280 w 3701211"/>
              <a:gd name="connsiteY64" fmla="*/ 1484556 h 2280622"/>
              <a:gd name="connsiteX65" fmla="*/ 183461 w 3701211"/>
              <a:gd name="connsiteY65" fmla="*/ 1549102 h 2280622"/>
              <a:gd name="connsiteX66" fmla="*/ 151188 w 3701211"/>
              <a:gd name="connsiteY66" fmla="*/ 1570617 h 2280622"/>
              <a:gd name="connsiteX67" fmla="*/ 118915 w 3701211"/>
              <a:gd name="connsiteY67" fmla="*/ 1602890 h 2280622"/>
              <a:gd name="connsiteX68" fmla="*/ 32854 w 3701211"/>
              <a:gd name="connsiteY68" fmla="*/ 1667436 h 2280622"/>
              <a:gd name="connsiteX69" fmla="*/ 22096 w 3701211"/>
              <a:gd name="connsiteY69" fmla="*/ 1699709 h 2280622"/>
              <a:gd name="connsiteX70" fmla="*/ 581 w 3701211"/>
              <a:gd name="connsiteY70" fmla="*/ 1742739 h 2280622"/>
              <a:gd name="connsiteX71" fmla="*/ 22096 w 3701211"/>
              <a:gd name="connsiteY71" fmla="*/ 1882589 h 2280622"/>
              <a:gd name="connsiteX72" fmla="*/ 43611 w 3701211"/>
              <a:gd name="connsiteY72" fmla="*/ 1925619 h 2280622"/>
              <a:gd name="connsiteX73" fmla="*/ 65127 w 3701211"/>
              <a:gd name="connsiteY73" fmla="*/ 1947135 h 2280622"/>
              <a:gd name="connsiteX74" fmla="*/ 75884 w 3701211"/>
              <a:gd name="connsiteY74" fmla="*/ 1990165 h 2280622"/>
              <a:gd name="connsiteX75" fmla="*/ 108157 w 3701211"/>
              <a:gd name="connsiteY75" fmla="*/ 2011680 h 2280622"/>
              <a:gd name="connsiteX76" fmla="*/ 161946 w 3701211"/>
              <a:gd name="connsiteY76" fmla="*/ 2065469 h 2280622"/>
              <a:gd name="connsiteX77" fmla="*/ 194219 w 3701211"/>
              <a:gd name="connsiteY77" fmla="*/ 2086984 h 2280622"/>
              <a:gd name="connsiteX78" fmla="*/ 226491 w 3701211"/>
              <a:gd name="connsiteY78" fmla="*/ 2119257 h 2280622"/>
              <a:gd name="connsiteX79" fmla="*/ 334068 w 3701211"/>
              <a:gd name="connsiteY79" fmla="*/ 2151530 h 2280622"/>
              <a:gd name="connsiteX80" fmla="*/ 656797 w 3701211"/>
              <a:gd name="connsiteY80" fmla="*/ 2140772 h 2280622"/>
              <a:gd name="connsiteX81" fmla="*/ 732101 w 3701211"/>
              <a:gd name="connsiteY81" fmla="*/ 2130015 h 2280622"/>
              <a:gd name="connsiteX82" fmla="*/ 925739 w 3701211"/>
              <a:gd name="connsiteY82" fmla="*/ 2119257 h 2280622"/>
              <a:gd name="connsiteX83" fmla="*/ 1248468 w 3701211"/>
              <a:gd name="connsiteY83" fmla="*/ 2130015 h 2280622"/>
              <a:gd name="connsiteX84" fmla="*/ 1388317 w 3701211"/>
              <a:gd name="connsiteY84" fmla="*/ 2140772 h 2280622"/>
              <a:gd name="connsiteX85" fmla="*/ 1689531 w 3701211"/>
              <a:gd name="connsiteY85" fmla="*/ 2130015 h 2280622"/>
              <a:gd name="connsiteX86" fmla="*/ 1807866 w 3701211"/>
              <a:gd name="connsiteY86" fmla="*/ 2097742 h 2280622"/>
              <a:gd name="connsiteX87" fmla="*/ 1829381 w 3701211"/>
              <a:gd name="connsiteY87" fmla="*/ 2076226 h 2280622"/>
              <a:gd name="connsiteX88" fmla="*/ 2001503 w 3701211"/>
              <a:gd name="connsiteY88" fmla="*/ 2043953 h 2280622"/>
              <a:gd name="connsiteX89" fmla="*/ 2109080 w 3701211"/>
              <a:gd name="connsiteY89" fmla="*/ 2054711 h 2280622"/>
              <a:gd name="connsiteX90" fmla="*/ 2152110 w 3701211"/>
              <a:gd name="connsiteY90" fmla="*/ 2065469 h 2280622"/>
              <a:gd name="connsiteX91" fmla="*/ 2205899 w 3701211"/>
              <a:gd name="connsiteY91" fmla="*/ 2076226 h 2280622"/>
              <a:gd name="connsiteX92" fmla="*/ 2238171 w 3701211"/>
              <a:gd name="connsiteY92" fmla="*/ 2086984 h 2280622"/>
              <a:gd name="connsiteX93" fmla="*/ 2281202 w 3701211"/>
              <a:gd name="connsiteY93" fmla="*/ 2097742 h 2280622"/>
              <a:gd name="connsiteX94" fmla="*/ 2345748 w 3701211"/>
              <a:gd name="connsiteY94" fmla="*/ 2162287 h 2280622"/>
              <a:gd name="connsiteX95" fmla="*/ 2367263 w 3701211"/>
              <a:gd name="connsiteY95" fmla="*/ 2183803 h 2280622"/>
              <a:gd name="connsiteX96" fmla="*/ 2388779 w 3701211"/>
              <a:gd name="connsiteY96" fmla="*/ 2205318 h 2280622"/>
              <a:gd name="connsiteX97" fmla="*/ 2399536 w 3701211"/>
              <a:gd name="connsiteY97" fmla="*/ 2248349 h 2280622"/>
              <a:gd name="connsiteX98" fmla="*/ 2431809 w 3701211"/>
              <a:gd name="connsiteY98" fmla="*/ 2259106 h 2280622"/>
              <a:gd name="connsiteX99" fmla="*/ 2453324 w 3701211"/>
              <a:gd name="connsiteY99" fmla="*/ 2280622 h 2280622"/>
              <a:gd name="connsiteX100" fmla="*/ 2507113 w 3701211"/>
              <a:gd name="connsiteY100" fmla="*/ 2269864 h 2280622"/>
              <a:gd name="connsiteX101" fmla="*/ 2571659 w 3701211"/>
              <a:gd name="connsiteY101" fmla="*/ 2248349 h 2280622"/>
              <a:gd name="connsiteX102" fmla="*/ 2603931 w 3701211"/>
              <a:gd name="connsiteY102" fmla="*/ 2237591 h 2280622"/>
              <a:gd name="connsiteX103" fmla="*/ 2679235 w 3701211"/>
              <a:gd name="connsiteY103" fmla="*/ 2216076 h 2280622"/>
              <a:gd name="connsiteX104" fmla="*/ 2754539 w 3701211"/>
              <a:gd name="connsiteY104" fmla="*/ 2140772 h 2280622"/>
              <a:gd name="connsiteX105" fmla="*/ 2797569 w 3701211"/>
              <a:gd name="connsiteY105" fmla="*/ 2097742 h 2280622"/>
              <a:gd name="connsiteX106" fmla="*/ 2819084 w 3701211"/>
              <a:gd name="connsiteY106" fmla="*/ 2065469 h 2280622"/>
              <a:gd name="connsiteX107" fmla="*/ 2840600 w 3701211"/>
              <a:gd name="connsiteY107" fmla="*/ 2043953 h 2280622"/>
              <a:gd name="connsiteX108" fmla="*/ 2883630 w 3701211"/>
              <a:gd name="connsiteY108" fmla="*/ 1979407 h 2280622"/>
              <a:gd name="connsiteX109" fmla="*/ 2905146 w 3701211"/>
              <a:gd name="connsiteY109" fmla="*/ 1947135 h 2280622"/>
              <a:gd name="connsiteX110" fmla="*/ 2926661 w 3701211"/>
              <a:gd name="connsiteY110" fmla="*/ 1925619 h 2280622"/>
              <a:gd name="connsiteX111" fmla="*/ 2991207 w 3701211"/>
              <a:gd name="connsiteY111" fmla="*/ 1839558 h 2280622"/>
              <a:gd name="connsiteX112" fmla="*/ 3012722 w 3701211"/>
              <a:gd name="connsiteY112" fmla="*/ 1796527 h 2280622"/>
              <a:gd name="connsiteX113" fmla="*/ 3023480 w 3701211"/>
              <a:gd name="connsiteY113" fmla="*/ 1764255 h 2280622"/>
              <a:gd name="connsiteX114" fmla="*/ 3066510 w 3701211"/>
              <a:gd name="connsiteY114" fmla="*/ 1710466 h 2280622"/>
              <a:gd name="connsiteX115" fmla="*/ 3077268 w 3701211"/>
              <a:gd name="connsiteY115" fmla="*/ 1678193 h 2280622"/>
              <a:gd name="connsiteX116" fmla="*/ 3131056 w 3701211"/>
              <a:gd name="connsiteY116" fmla="*/ 1613647 h 2280622"/>
              <a:gd name="connsiteX117" fmla="*/ 3174087 w 3701211"/>
              <a:gd name="connsiteY117" fmla="*/ 1506071 h 2280622"/>
              <a:gd name="connsiteX118" fmla="*/ 3195602 w 3701211"/>
              <a:gd name="connsiteY118" fmla="*/ 1473798 h 2280622"/>
              <a:gd name="connsiteX119" fmla="*/ 3217117 w 3701211"/>
              <a:gd name="connsiteY119" fmla="*/ 1398495 h 2280622"/>
              <a:gd name="connsiteX120" fmla="*/ 3238633 w 3701211"/>
              <a:gd name="connsiteY120" fmla="*/ 1366222 h 2280622"/>
              <a:gd name="connsiteX121" fmla="*/ 3249390 w 3701211"/>
              <a:gd name="connsiteY121" fmla="*/ 1333949 h 2280622"/>
              <a:gd name="connsiteX122" fmla="*/ 3292421 w 3701211"/>
              <a:gd name="connsiteY122" fmla="*/ 1269403 h 2280622"/>
              <a:gd name="connsiteX123" fmla="*/ 3324694 w 3701211"/>
              <a:gd name="connsiteY123" fmla="*/ 1204857 h 2280622"/>
              <a:gd name="connsiteX124" fmla="*/ 3367724 w 3701211"/>
              <a:gd name="connsiteY124" fmla="*/ 1065007 h 2280622"/>
              <a:gd name="connsiteX125" fmla="*/ 3378482 w 3701211"/>
              <a:gd name="connsiteY125" fmla="*/ 1032735 h 2280622"/>
              <a:gd name="connsiteX126" fmla="*/ 3389240 w 3701211"/>
              <a:gd name="connsiteY126" fmla="*/ 957431 h 2280622"/>
              <a:gd name="connsiteX127" fmla="*/ 3410755 w 3701211"/>
              <a:gd name="connsiteY127" fmla="*/ 828339 h 2280622"/>
              <a:gd name="connsiteX128" fmla="*/ 3421513 w 3701211"/>
              <a:gd name="connsiteY128" fmla="*/ 796066 h 2280622"/>
              <a:gd name="connsiteX129" fmla="*/ 3421513 w 3701211"/>
              <a:gd name="connsiteY129" fmla="*/ 731520 h 228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3701211" h="2280622">
                <a:moveTo>
                  <a:pt x="3421513" y="731520"/>
                </a:moveTo>
                <a:cubicBezTo>
                  <a:pt x="3432271" y="713591"/>
                  <a:pt x="3466046" y="704864"/>
                  <a:pt x="3486059" y="688490"/>
                </a:cubicBezTo>
                <a:cubicBezTo>
                  <a:pt x="3571044" y="618957"/>
                  <a:pt x="3505426" y="646176"/>
                  <a:pt x="3572120" y="623944"/>
                </a:cubicBezTo>
                <a:cubicBezTo>
                  <a:pt x="3579292" y="613186"/>
                  <a:pt x="3584493" y="600813"/>
                  <a:pt x="3593635" y="591671"/>
                </a:cubicBezTo>
                <a:cubicBezTo>
                  <a:pt x="3649558" y="535748"/>
                  <a:pt x="3604833" y="601877"/>
                  <a:pt x="3647423" y="548640"/>
                </a:cubicBezTo>
                <a:cubicBezTo>
                  <a:pt x="3655500" y="538544"/>
                  <a:pt x="3661767" y="527125"/>
                  <a:pt x="3668939" y="516367"/>
                </a:cubicBezTo>
                <a:lnTo>
                  <a:pt x="3690454" y="451822"/>
                </a:lnTo>
                <a:lnTo>
                  <a:pt x="3701211" y="419549"/>
                </a:lnTo>
                <a:cubicBezTo>
                  <a:pt x="3693464" y="380812"/>
                  <a:pt x="3693233" y="355122"/>
                  <a:pt x="3668939" y="322730"/>
                </a:cubicBezTo>
                <a:cubicBezTo>
                  <a:pt x="3649464" y="296764"/>
                  <a:pt x="3610109" y="265581"/>
                  <a:pt x="3582877" y="247426"/>
                </a:cubicBezTo>
                <a:cubicBezTo>
                  <a:pt x="3554729" y="228661"/>
                  <a:pt x="3526388" y="210067"/>
                  <a:pt x="3496816" y="193638"/>
                </a:cubicBezTo>
                <a:cubicBezTo>
                  <a:pt x="3393312" y="136136"/>
                  <a:pt x="3398000" y="142770"/>
                  <a:pt x="3292421" y="107577"/>
                </a:cubicBezTo>
                <a:cubicBezTo>
                  <a:pt x="3281663" y="103991"/>
                  <a:pt x="3271333" y="98683"/>
                  <a:pt x="3260148" y="96819"/>
                </a:cubicBezTo>
                <a:lnTo>
                  <a:pt x="3195602" y="86062"/>
                </a:lnTo>
                <a:cubicBezTo>
                  <a:pt x="3122956" y="61846"/>
                  <a:pt x="3212369" y="89787"/>
                  <a:pt x="3098783" y="64546"/>
                </a:cubicBezTo>
                <a:cubicBezTo>
                  <a:pt x="3087714" y="62086"/>
                  <a:pt x="3077413" y="56904"/>
                  <a:pt x="3066510" y="53789"/>
                </a:cubicBezTo>
                <a:cubicBezTo>
                  <a:pt x="3052294" y="49727"/>
                  <a:pt x="3037696" y="47093"/>
                  <a:pt x="3023480" y="43031"/>
                </a:cubicBezTo>
                <a:cubicBezTo>
                  <a:pt x="3012577" y="39916"/>
                  <a:pt x="3002277" y="34733"/>
                  <a:pt x="2991207" y="32273"/>
                </a:cubicBezTo>
                <a:cubicBezTo>
                  <a:pt x="2969914" y="27541"/>
                  <a:pt x="2948176" y="25102"/>
                  <a:pt x="2926661" y="21516"/>
                </a:cubicBezTo>
                <a:cubicBezTo>
                  <a:pt x="2911442" y="16443"/>
                  <a:pt x="2864865" y="0"/>
                  <a:pt x="2851357" y="0"/>
                </a:cubicBezTo>
                <a:cubicBezTo>
                  <a:pt x="2801027" y="0"/>
                  <a:pt x="2750952" y="7172"/>
                  <a:pt x="2700750" y="10758"/>
                </a:cubicBezTo>
                <a:cubicBezTo>
                  <a:pt x="2647846" y="28392"/>
                  <a:pt x="2637499" y="28460"/>
                  <a:pt x="2593174" y="53789"/>
                </a:cubicBezTo>
                <a:cubicBezTo>
                  <a:pt x="2581948" y="60204"/>
                  <a:pt x="2570833" y="67027"/>
                  <a:pt x="2560901" y="75304"/>
                </a:cubicBezTo>
                <a:cubicBezTo>
                  <a:pt x="2549214" y="85043"/>
                  <a:pt x="2540637" y="98237"/>
                  <a:pt x="2528628" y="107577"/>
                </a:cubicBezTo>
                <a:cubicBezTo>
                  <a:pt x="2508217" y="123452"/>
                  <a:pt x="2464082" y="150607"/>
                  <a:pt x="2464082" y="150607"/>
                </a:cubicBezTo>
                <a:cubicBezTo>
                  <a:pt x="2456910" y="161365"/>
                  <a:pt x="2452297" y="174366"/>
                  <a:pt x="2442567" y="182880"/>
                </a:cubicBezTo>
                <a:cubicBezTo>
                  <a:pt x="2423107" y="199908"/>
                  <a:pt x="2399536" y="211567"/>
                  <a:pt x="2378021" y="225911"/>
                </a:cubicBezTo>
                <a:cubicBezTo>
                  <a:pt x="2367263" y="233083"/>
                  <a:pt x="2354890" y="238284"/>
                  <a:pt x="2345748" y="247426"/>
                </a:cubicBezTo>
                <a:cubicBezTo>
                  <a:pt x="2320261" y="272914"/>
                  <a:pt x="2296183" y="299807"/>
                  <a:pt x="2259687" y="311972"/>
                </a:cubicBezTo>
                <a:lnTo>
                  <a:pt x="2195141" y="333487"/>
                </a:lnTo>
                <a:cubicBezTo>
                  <a:pt x="2184383" y="337073"/>
                  <a:pt x="2172303" y="337955"/>
                  <a:pt x="2162868" y="344245"/>
                </a:cubicBezTo>
                <a:cubicBezTo>
                  <a:pt x="2152110" y="351417"/>
                  <a:pt x="2142410" y="360509"/>
                  <a:pt x="2130595" y="365760"/>
                </a:cubicBezTo>
                <a:cubicBezTo>
                  <a:pt x="2061743" y="396361"/>
                  <a:pt x="2077775" y="380165"/>
                  <a:pt x="2012261" y="398033"/>
                </a:cubicBezTo>
                <a:cubicBezTo>
                  <a:pt x="1990381" y="404000"/>
                  <a:pt x="1969230" y="412377"/>
                  <a:pt x="1947715" y="419549"/>
                </a:cubicBezTo>
                <a:lnTo>
                  <a:pt x="1915442" y="430306"/>
                </a:lnTo>
                <a:cubicBezTo>
                  <a:pt x="1877891" y="467859"/>
                  <a:pt x="1903549" y="448615"/>
                  <a:pt x="1829381" y="473337"/>
                </a:cubicBezTo>
                <a:lnTo>
                  <a:pt x="1829381" y="473337"/>
                </a:lnTo>
                <a:cubicBezTo>
                  <a:pt x="1818623" y="480509"/>
                  <a:pt x="1808923" y="489601"/>
                  <a:pt x="1797108" y="494852"/>
                </a:cubicBezTo>
                <a:cubicBezTo>
                  <a:pt x="1776384" y="504063"/>
                  <a:pt x="1754077" y="509195"/>
                  <a:pt x="1732562" y="516367"/>
                </a:cubicBezTo>
                <a:cubicBezTo>
                  <a:pt x="1721804" y="519953"/>
                  <a:pt x="1709724" y="520835"/>
                  <a:pt x="1700289" y="527125"/>
                </a:cubicBezTo>
                <a:lnTo>
                  <a:pt x="1668016" y="548640"/>
                </a:lnTo>
                <a:cubicBezTo>
                  <a:pt x="1640719" y="630532"/>
                  <a:pt x="1650949" y="590947"/>
                  <a:pt x="1635743" y="666975"/>
                </a:cubicBezTo>
                <a:cubicBezTo>
                  <a:pt x="1632157" y="706420"/>
                  <a:pt x="1630587" y="746100"/>
                  <a:pt x="1624986" y="785309"/>
                </a:cubicBezTo>
                <a:cubicBezTo>
                  <a:pt x="1621528" y="809514"/>
                  <a:pt x="1607533" y="831330"/>
                  <a:pt x="1592713" y="849855"/>
                </a:cubicBezTo>
                <a:cubicBezTo>
                  <a:pt x="1586377" y="857775"/>
                  <a:pt x="1579311" y="865285"/>
                  <a:pt x="1571197" y="871370"/>
                </a:cubicBezTo>
                <a:cubicBezTo>
                  <a:pt x="1523783" y="906929"/>
                  <a:pt x="1519532" y="912257"/>
                  <a:pt x="1474379" y="925158"/>
                </a:cubicBezTo>
                <a:cubicBezTo>
                  <a:pt x="1460163" y="929220"/>
                  <a:pt x="1445692" y="932330"/>
                  <a:pt x="1431348" y="935916"/>
                </a:cubicBezTo>
                <a:cubicBezTo>
                  <a:pt x="1366802" y="932330"/>
                  <a:pt x="1302335" y="923542"/>
                  <a:pt x="1237710" y="925158"/>
                </a:cubicBezTo>
                <a:cubicBezTo>
                  <a:pt x="1158520" y="927138"/>
                  <a:pt x="1001042" y="946673"/>
                  <a:pt x="1001042" y="946673"/>
                </a:cubicBezTo>
                <a:lnTo>
                  <a:pt x="947254" y="957431"/>
                </a:lnTo>
                <a:cubicBezTo>
                  <a:pt x="925794" y="961333"/>
                  <a:pt x="904001" y="963457"/>
                  <a:pt x="882708" y="968189"/>
                </a:cubicBezTo>
                <a:cubicBezTo>
                  <a:pt x="871639" y="970649"/>
                  <a:pt x="861193" y="975360"/>
                  <a:pt x="850435" y="978946"/>
                </a:cubicBezTo>
                <a:cubicBezTo>
                  <a:pt x="805870" y="1008657"/>
                  <a:pt x="824529" y="999419"/>
                  <a:pt x="764374" y="1021977"/>
                </a:cubicBezTo>
                <a:cubicBezTo>
                  <a:pt x="753756" y="1025959"/>
                  <a:pt x="742014" y="1027228"/>
                  <a:pt x="732101" y="1032735"/>
                </a:cubicBezTo>
                <a:cubicBezTo>
                  <a:pt x="709497" y="1045293"/>
                  <a:pt x="689070" y="1061422"/>
                  <a:pt x="667555" y="1075765"/>
                </a:cubicBezTo>
                <a:cubicBezTo>
                  <a:pt x="656797" y="1082937"/>
                  <a:pt x="644424" y="1088138"/>
                  <a:pt x="635282" y="1097280"/>
                </a:cubicBezTo>
                <a:cubicBezTo>
                  <a:pt x="604625" y="1127938"/>
                  <a:pt x="622206" y="1113170"/>
                  <a:pt x="581494" y="1140311"/>
                </a:cubicBezTo>
                <a:cubicBezTo>
                  <a:pt x="574322" y="1151069"/>
                  <a:pt x="568393" y="1162768"/>
                  <a:pt x="559979" y="1172584"/>
                </a:cubicBezTo>
                <a:cubicBezTo>
                  <a:pt x="546778" y="1187986"/>
                  <a:pt x="528200" y="1198737"/>
                  <a:pt x="516948" y="1215615"/>
                </a:cubicBezTo>
                <a:lnTo>
                  <a:pt x="473917" y="1280160"/>
                </a:lnTo>
                <a:cubicBezTo>
                  <a:pt x="466745" y="1290918"/>
                  <a:pt x="461544" y="1303291"/>
                  <a:pt x="452402" y="1312433"/>
                </a:cubicBezTo>
                <a:cubicBezTo>
                  <a:pt x="438058" y="1326777"/>
                  <a:pt x="420623" y="1338586"/>
                  <a:pt x="409371" y="1355464"/>
                </a:cubicBezTo>
                <a:cubicBezTo>
                  <a:pt x="402199" y="1366222"/>
                  <a:pt x="396998" y="1378595"/>
                  <a:pt x="387856" y="1387737"/>
                </a:cubicBezTo>
                <a:cubicBezTo>
                  <a:pt x="378714" y="1396879"/>
                  <a:pt x="365193" y="1400603"/>
                  <a:pt x="355583" y="1409252"/>
                </a:cubicBezTo>
                <a:cubicBezTo>
                  <a:pt x="329197" y="1432999"/>
                  <a:pt x="310720" y="1466292"/>
                  <a:pt x="280280" y="1484556"/>
                </a:cubicBezTo>
                <a:cubicBezTo>
                  <a:pt x="189335" y="1539123"/>
                  <a:pt x="261896" y="1493077"/>
                  <a:pt x="183461" y="1549102"/>
                </a:cubicBezTo>
                <a:cubicBezTo>
                  <a:pt x="172940" y="1556617"/>
                  <a:pt x="161120" y="1562340"/>
                  <a:pt x="151188" y="1570617"/>
                </a:cubicBezTo>
                <a:cubicBezTo>
                  <a:pt x="139501" y="1580356"/>
                  <a:pt x="130924" y="1593550"/>
                  <a:pt x="118915" y="1602890"/>
                </a:cubicBezTo>
                <a:cubicBezTo>
                  <a:pt x="9445" y="1688033"/>
                  <a:pt x="86964" y="1613324"/>
                  <a:pt x="32854" y="1667436"/>
                </a:cubicBezTo>
                <a:cubicBezTo>
                  <a:pt x="29268" y="1678194"/>
                  <a:pt x="26563" y="1689286"/>
                  <a:pt x="22096" y="1699709"/>
                </a:cubicBezTo>
                <a:cubicBezTo>
                  <a:pt x="15779" y="1714449"/>
                  <a:pt x="1723" y="1726743"/>
                  <a:pt x="581" y="1742739"/>
                </a:cubicBezTo>
                <a:cubicBezTo>
                  <a:pt x="-2124" y="1780608"/>
                  <a:pt x="4535" y="1841612"/>
                  <a:pt x="22096" y="1882589"/>
                </a:cubicBezTo>
                <a:cubicBezTo>
                  <a:pt x="28413" y="1897329"/>
                  <a:pt x="34716" y="1912276"/>
                  <a:pt x="43611" y="1925619"/>
                </a:cubicBezTo>
                <a:cubicBezTo>
                  <a:pt x="49237" y="1934058"/>
                  <a:pt x="57955" y="1939963"/>
                  <a:pt x="65127" y="1947135"/>
                </a:cubicBezTo>
                <a:cubicBezTo>
                  <a:pt x="68713" y="1961478"/>
                  <a:pt x="67683" y="1977863"/>
                  <a:pt x="75884" y="1990165"/>
                </a:cubicBezTo>
                <a:cubicBezTo>
                  <a:pt x="83056" y="2000923"/>
                  <a:pt x="98427" y="2003166"/>
                  <a:pt x="108157" y="2011680"/>
                </a:cubicBezTo>
                <a:cubicBezTo>
                  <a:pt x="127240" y="2028377"/>
                  <a:pt x="140848" y="2051404"/>
                  <a:pt x="161946" y="2065469"/>
                </a:cubicBezTo>
                <a:cubicBezTo>
                  <a:pt x="172704" y="2072641"/>
                  <a:pt x="184287" y="2078707"/>
                  <a:pt x="194219" y="2086984"/>
                </a:cubicBezTo>
                <a:cubicBezTo>
                  <a:pt x="205906" y="2096723"/>
                  <a:pt x="213192" y="2111869"/>
                  <a:pt x="226491" y="2119257"/>
                </a:cubicBezTo>
                <a:cubicBezTo>
                  <a:pt x="247917" y="2131161"/>
                  <a:pt x="306290" y="2144585"/>
                  <a:pt x="334068" y="2151530"/>
                </a:cubicBezTo>
                <a:cubicBezTo>
                  <a:pt x="441644" y="2147944"/>
                  <a:pt x="549318" y="2146582"/>
                  <a:pt x="656797" y="2140772"/>
                </a:cubicBezTo>
                <a:cubicBezTo>
                  <a:pt x="682116" y="2139403"/>
                  <a:pt x="706826" y="2132037"/>
                  <a:pt x="732101" y="2130015"/>
                </a:cubicBezTo>
                <a:cubicBezTo>
                  <a:pt x="796541" y="2124860"/>
                  <a:pt x="861193" y="2122843"/>
                  <a:pt x="925739" y="2119257"/>
                </a:cubicBezTo>
                <a:lnTo>
                  <a:pt x="1248468" y="2130015"/>
                </a:lnTo>
                <a:cubicBezTo>
                  <a:pt x="1295172" y="2132187"/>
                  <a:pt x="1341563" y="2140772"/>
                  <a:pt x="1388317" y="2140772"/>
                </a:cubicBezTo>
                <a:cubicBezTo>
                  <a:pt x="1488786" y="2140772"/>
                  <a:pt x="1589126" y="2133601"/>
                  <a:pt x="1689531" y="2130015"/>
                </a:cubicBezTo>
                <a:cubicBezTo>
                  <a:pt x="1786594" y="2105749"/>
                  <a:pt x="1747540" y="2117849"/>
                  <a:pt x="1807866" y="2097742"/>
                </a:cubicBezTo>
                <a:cubicBezTo>
                  <a:pt x="1815038" y="2090570"/>
                  <a:pt x="1819964" y="2079993"/>
                  <a:pt x="1829381" y="2076226"/>
                </a:cubicBezTo>
                <a:cubicBezTo>
                  <a:pt x="1881245" y="2055480"/>
                  <a:pt x="1946956" y="2050772"/>
                  <a:pt x="2001503" y="2043953"/>
                </a:cubicBezTo>
                <a:cubicBezTo>
                  <a:pt x="2037362" y="2047539"/>
                  <a:pt x="2073404" y="2049614"/>
                  <a:pt x="2109080" y="2054711"/>
                </a:cubicBezTo>
                <a:cubicBezTo>
                  <a:pt x="2123716" y="2056802"/>
                  <a:pt x="2137677" y="2062262"/>
                  <a:pt x="2152110" y="2065469"/>
                </a:cubicBezTo>
                <a:cubicBezTo>
                  <a:pt x="2169959" y="2069435"/>
                  <a:pt x="2188160" y="2071791"/>
                  <a:pt x="2205899" y="2076226"/>
                </a:cubicBezTo>
                <a:cubicBezTo>
                  <a:pt x="2216900" y="2078976"/>
                  <a:pt x="2227268" y="2083869"/>
                  <a:pt x="2238171" y="2086984"/>
                </a:cubicBezTo>
                <a:cubicBezTo>
                  <a:pt x="2252387" y="2091046"/>
                  <a:pt x="2266858" y="2094156"/>
                  <a:pt x="2281202" y="2097742"/>
                </a:cubicBezTo>
                <a:lnTo>
                  <a:pt x="2345748" y="2162287"/>
                </a:lnTo>
                <a:lnTo>
                  <a:pt x="2367263" y="2183803"/>
                </a:lnTo>
                <a:lnTo>
                  <a:pt x="2388779" y="2205318"/>
                </a:lnTo>
                <a:cubicBezTo>
                  <a:pt x="2392365" y="2219662"/>
                  <a:pt x="2390300" y="2236804"/>
                  <a:pt x="2399536" y="2248349"/>
                </a:cubicBezTo>
                <a:cubicBezTo>
                  <a:pt x="2406620" y="2257204"/>
                  <a:pt x="2422085" y="2253272"/>
                  <a:pt x="2431809" y="2259106"/>
                </a:cubicBezTo>
                <a:cubicBezTo>
                  <a:pt x="2440506" y="2264324"/>
                  <a:pt x="2446152" y="2273450"/>
                  <a:pt x="2453324" y="2280622"/>
                </a:cubicBezTo>
                <a:cubicBezTo>
                  <a:pt x="2471254" y="2277036"/>
                  <a:pt x="2489473" y="2274675"/>
                  <a:pt x="2507113" y="2269864"/>
                </a:cubicBezTo>
                <a:cubicBezTo>
                  <a:pt x="2528993" y="2263897"/>
                  <a:pt x="2550144" y="2255521"/>
                  <a:pt x="2571659" y="2248349"/>
                </a:cubicBezTo>
                <a:cubicBezTo>
                  <a:pt x="2582416" y="2244763"/>
                  <a:pt x="2592930" y="2240341"/>
                  <a:pt x="2603931" y="2237591"/>
                </a:cubicBezTo>
                <a:cubicBezTo>
                  <a:pt x="2657963" y="2224083"/>
                  <a:pt x="2632936" y="2231508"/>
                  <a:pt x="2679235" y="2216076"/>
                </a:cubicBezTo>
                <a:lnTo>
                  <a:pt x="2754539" y="2140772"/>
                </a:lnTo>
                <a:cubicBezTo>
                  <a:pt x="2768882" y="2126429"/>
                  <a:pt x="2786317" y="2114620"/>
                  <a:pt x="2797569" y="2097742"/>
                </a:cubicBezTo>
                <a:cubicBezTo>
                  <a:pt x="2804741" y="2086984"/>
                  <a:pt x="2811007" y="2075565"/>
                  <a:pt x="2819084" y="2065469"/>
                </a:cubicBezTo>
                <a:cubicBezTo>
                  <a:pt x="2825420" y="2057549"/>
                  <a:pt x="2834514" y="2052067"/>
                  <a:pt x="2840600" y="2043953"/>
                </a:cubicBezTo>
                <a:cubicBezTo>
                  <a:pt x="2856115" y="2023266"/>
                  <a:pt x="2869286" y="2000922"/>
                  <a:pt x="2883630" y="1979407"/>
                </a:cubicBezTo>
                <a:cubicBezTo>
                  <a:pt x="2890802" y="1968649"/>
                  <a:pt x="2896004" y="1956277"/>
                  <a:pt x="2905146" y="1947135"/>
                </a:cubicBezTo>
                <a:cubicBezTo>
                  <a:pt x="2912318" y="1939963"/>
                  <a:pt x="2920576" y="1933733"/>
                  <a:pt x="2926661" y="1925619"/>
                </a:cubicBezTo>
                <a:cubicBezTo>
                  <a:pt x="2999638" y="1828314"/>
                  <a:pt x="2941866" y="1888896"/>
                  <a:pt x="2991207" y="1839558"/>
                </a:cubicBezTo>
                <a:cubicBezTo>
                  <a:pt x="2998379" y="1825214"/>
                  <a:pt x="3006405" y="1811267"/>
                  <a:pt x="3012722" y="1796527"/>
                </a:cubicBezTo>
                <a:cubicBezTo>
                  <a:pt x="3017189" y="1786105"/>
                  <a:pt x="3017470" y="1773871"/>
                  <a:pt x="3023480" y="1764255"/>
                </a:cubicBezTo>
                <a:cubicBezTo>
                  <a:pt x="3035649" y="1744784"/>
                  <a:pt x="3052167" y="1728396"/>
                  <a:pt x="3066510" y="1710466"/>
                </a:cubicBezTo>
                <a:cubicBezTo>
                  <a:pt x="3070096" y="1699708"/>
                  <a:pt x="3071642" y="1688038"/>
                  <a:pt x="3077268" y="1678193"/>
                </a:cubicBezTo>
                <a:cubicBezTo>
                  <a:pt x="3094315" y="1648362"/>
                  <a:pt x="3108920" y="1635785"/>
                  <a:pt x="3131056" y="1613647"/>
                </a:cubicBezTo>
                <a:cubicBezTo>
                  <a:pt x="3145400" y="1577788"/>
                  <a:pt x="3152664" y="1538206"/>
                  <a:pt x="3174087" y="1506071"/>
                </a:cubicBezTo>
                <a:cubicBezTo>
                  <a:pt x="3181259" y="1495313"/>
                  <a:pt x="3189820" y="1485362"/>
                  <a:pt x="3195602" y="1473798"/>
                </a:cubicBezTo>
                <a:cubicBezTo>
                  <a:pt x="3216545" y="1431913"/>
                  <a:pt x="3196427" y="1446772"/>
                  <a:pt x="3217117" y="1398495"/>
                </a:cubicBezTo>
                <a:cubicBezTo>
                  <a:pt x="3222210" y="1386611"/>
                  <a:pt x="3231461" y="1376980"/>
                  <a:pt x="3238633" y="1366222"/>
                </a:cubicBezTo>
                <a:cubicBezTo>
                  <a:pt x="3242219" y="1355464"/>
                  <a:pt x="3243883" y="1343862"/>
                  <a:pt x="3249390" y="1333949"/>
                </a:cubicBezTo>
                <a:cubicBezTo>
                  <a:pt x="3261948" y="1311345"/>
                  <a:pt x="3284244" y="1293934"/>
                  <a:pt x="3292421" y="1269403"/>
                </a:cubicBezTo>
                <a:cubicBezTo>
                  <a:pt x="3319462" y="1188281"/>
                  <a:pt x="3282985" y="1288276"/>
                  <a:pt x="3324694" y="1204857"/>
                </a:cubicBezTo>
                <a:cubicBezTo>
                  <a:pt x="3358056" y="1138132"/>
                  <a:pt x="3340201" y="1147571"/>
                  <a:pt x="3367724" y="1065007"/>
                </a:cubicBezTo>
                <a:lnTo>
                  <a:pt x="3378482" y="1032735"/>
                </a:lnTo>
                <a:cubicBezTo>
                  <a:pt x="3382068" y="1007634"/>
                  <a:pt x="3385889" y="982565"/>
                  <a:pt x="3389240" y="957431"/>
                </a:cubicBezTo>
                <a:cubicBezTo>
                  <a:pt x="3399063" y="883761"/>
                  <a:pt x="3394401" y="885577"/>
                  <a:pt x="3410755" y="828339"/>
                </a:cubicBezTo>
                <a:cubicBezTo>
                  <a:pt x="3413870" y="817436"/>
                  <a:pt x="3418763" y="807067"/>
                  <a:pt x="3421513" y="796066"/>
                </a:cubicBezTo>
                <a:cubicBezTo>
                  <a:pt x="3425948" y="778328"/>
                  <a:pt x="3410755" y="749449"/>
                  <a:pt x="3421513" y="731520"/>
                </a:cubicBezTo>
                <a:close/>
              </a:path>
            </a:pathLst>
          </a:cu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958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025233" y="639307"/>
            <a:ext cx="5179220" cy="6629401"/>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416718" y="1447800"/>
            <a:ext cx="2214563"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Leydig</a:t>
            </a: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 cell</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This was taken from the male reproductive system.  Identify the predominant cell. (advance slide for answers)</a:t>
            </a:r>
          </a:p>
        </p:txBody>
      </p:sp>
    </p:spTree>
    <p:extLst>
      <p:ext uri="{BB962C8B-B14F-4D97-AF65-F5344CB8AC3E}">
        <p14:creationId xmlns:p14="http://schemas.microsoft.com/office/powerpoint/2010/main" val="336729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284978"/>
            <a:ext cx="6381750" cy="5572125"/>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429634" y="1392156"/>
            <a:ext cx="3314700"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spermatogonia</a:t>
            </a:r>
            <a:endPar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endParaRP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cells indicated by the arrows. (advance slide for answers)</a:t>
            </a:r>
          </a:p>
        </p:txBody>
      </p:sp>
      <p:cxnSp>
        <p:nvCxnSpPr>
          <p:cNvPr id="10" name="Straight Arrow Connector 9"/>
          <p:cNvCxnSpPr/>
          <p:nvPr/>
        </p:nvCxnSpPr>
        <p:spPr>
          <a:xfrm>
            <a:off x="1097281" y="3636084"/>
            <a:ext cx="598843" cy="32273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489860" y="1780763"/>
            <a:ext cx="225015" cy="51816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124200" y="2096320"/>
            <a:ext cx="450029" cy="51816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2219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343" y="1303862"/>
            <a:ext cx="7239000" cy="5238750"/>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533400" y="1383223"/>
            <a:ext cx="3314700"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Primary spermatocytes</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cells indicated by the arrows. (advance slide for answers)</a:t>
            </a:r>
          </a:p>
        </p:txBody>
      </p:sp>
      <p:cxnSp>
        <p:nvCxnSpPr>
          <p:cNvPr id="5" name="Straight Arrow Connector 4"/>
          <p:cNvCxnSpPr/>
          <p:nvPr/>
        </p:nvCxnSpPr>
        <p:spPr>
          <a:xfrm>
            <a:off x="533400" y="3144819"/>
            <a:ext cx="685800" cy="381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743226" y="1974925"/>
            <a:ext cx="685800" cy="381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958327" y="5537499"/>
            <a:ext cx="685800" cy="381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261386" y="5935532"/>
            <a:ext cx="685800" cy="381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199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02" y="1219200"/>
            <a:ext cx="9144000" cy="4672935"/>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8" name="TextBox 7"/>
          <p:cNvSpPr txBox="1"/>
          <p:nvPr/>
        </p:nvSpPr>
        <p:spPr>
          <a:xfrm>
            <a:off x="271443" y="533400"/>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(advance slide for answers)</a:t>
            </a:r>
          </a:p>
        </p:txBody>
      </p:sp>
      <p:grpSp>
        <p:nvGrpSpPr>
          <p:cNvPr id="2" name="Group 1"/>
          <p:cNvGrpSpPr/>
          <p:nvPr/>
        </p:nvGrpSpPr>
        <p:grpSpPr>
          <a:xfrm>
            <a:off x="457200" y="1711387"/>
            <a:ext cx="3233757" cy="1921364"/>
            <a:chOff x="457200" y="1711387"/>
            <a:chExt cx="3233757" cy="1921364"/>
          </a:xfrm>
        </p:grpSpPr>
        <p:sp>
          <p:nvSpPr>
            <p:cNvPr id="7" name="Rectangle 6"/>
            <p:cNvSpPr/>
            <p:nvPr/>
          </p:nvSpPr>
          <p:spPr>
            <a:xfrm>
              <a:off x="457200" y="1711387"/>
              <a:ext cx="2471757"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epididymis</a:t>
              </a:r>
            </a:p>
          </p:txBody>
        </p:sp>
        <p:sp>
          <p:nvSpPr>
            <p:cNvPr id="9" name="Rectangle 8"/>
            <p:cNvSpPr/>
            <p:nvPr/>
          </p:nvSpPr>
          <p:spPr>
            <a:xfrm>
              <a:off x="1219200" y="2924865"/>
              <a:ext cx="2471757" cy="707886"/>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2000" b="1" spc="50" dirty="0">
                  <a:ln w="11430"/>
                  <a:solidFill>
                    <a:schemeClr val="accent3">
                      <a:lumMod val="50000"/>
                    </a:schemeClr>
                  </a:solidFill>
                  <a:effectLst>
                    <a:outerShdw blurRad="76200" dist="50800" dir="5400000" algn="tl" rotWithShape="0">
                      <a:srgbClr val="000000">
                        <a:alpha val="65000"/>
                      </a:srgbClr>
                    </a:outerShdw>
                  </a:effectLst>
                  <a:latin typeface="+mn-lt"/>
                </a:rPr>
                <a:t>Note mature spermatozoa here</a:t>
              </a:r>
            </a:p>
          </p:txBody>
        </p:sp>
      </p:grpSp>
    </p:spTree>
    <p:extLst>
      <p:ext uri="{BB962C8B-B14F-4D97-AF65-F5344CB8AC3E}">
        <p14:creationId xmlns:p14="http://schemas.microsoft.com/office/powerpoint/2010/main" val="280045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839" y="1143000"/>
            <a:ext cx="7267575" cy="5410200"/>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300670" y="1762035"/>
            <a:ext cx="2214563"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Leydig</a:t>
            </a: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 cells</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cells in the outlined region. (advance slide for answers)</a:t>
            </a:r>
          </a:p>
        </p:txBody>
      </p:sp>
      <p:sp>
        <p:nvSpPr>
          <p:cNvPr id="4" name="Freeform 3"/>
          <p:cNvSpPr/>
          <p:nvPr/>
        </p:nvSpPr>
        <p:spPr>
          <a:xfrm>
            <a:off x="3424894" y="1785769"/>
            <a:ext cx="2233628" cy="2818504"/>
          </a:xfrm>
          <a:custGeom>
            <a:avLst/>
            <a:gdLst>
              <a:gd name="connsiteX0" fmla="*/ 1523624 w 2233628"/>
              <a:gd name="connsiteY0" fmla="*/ 925158 h 2818504"/>
              <a:gd name="connsiteX1" fmla="*/ 1362259 w 2233628"/>
              <a:gd name="connsiteY1" fmla="*/ 914400 h 2818504"/>
              <a:gd name="connsiteX2" fmla="*/ 1018014 w 2233628"/>
              <a:gd name="connsiteY2" fmla="*/ 892885 h 2818504"/>
              <a:gd name="connsiteX3" fmla="*/ 953468 w 2233628"/>
              <a:gd name="connsiteY3" fmla="*/ 882127 h 2818504"/>
              <a:gd name="connsiteX4" fmla="*/ 931953 w 2233628"/>
              <a:gd name="connsiteY4" fmla="*/ 849855 h 2818504"/>
              <a:gd name="connsiteX5" fmla="*/ 964226 w 2233628"/>
              <a:gd name="connsiteY5" fmla="*/ 688490 h 2818504"/>
              <a:gd name="connsiteX6" fmla="*/ 974984 w 2233628"/>
              <a:gd name="connsiteY6" fmla="*/ 656217 h 2818504"/>
              <a:gd name="connsiteX7" fmla="*/ 996499 w 2233628"/>
              <a:gd name="connsiteY7" fmla="*/ 570156 h 2818504"/>
              <a:gd name="connsiteX8" fmla="*/ 1018014 w 2233628"/>
              <a:gd name="connsiteY8" fmla="*/ 505610 h 2818504"/>
              <a:gd name="connsiteX9" fmla="*/ 1028772 w 2233628"/>
              <a:gd name="connsiteY9" fmla="*/ 473337 h 2818504"/>
              <a:gd name="connsiteX10" fmla="*/ 1061045 w 2233628"/>
              <a:gd name="connsiteY10" fmla="*/ 441064 h 2818504"/>
              <a:gd name="connsiteX11" fmla="*/ 1082560 w 2233628"/>
              <a:gd name="connsiteY11" fmla="*/ 408791 h 2818504"/>
              <a:gd name="connsiteX12" fmla="*/ 1093318 w 2233628"/>
              <a:gd name="connsiteY12" fmla="*/ 376518 h 2818504"/>
              <a:gd name="connsiteX13" fmla="*/ 1125591 w 2233628"/>
              <a:gd name="connsiteY13" fmla="*/ 355003 h 2818504"/>
              <a:gd name="connsiteX14" fmla="*/ 1136348 w 2233628"/>
              <a:gd name="connsiteY14" fmla="*/ 322730 h 2818504"/>
              <a:gd name="connsiteX15" fmla="*/ 1168621 w 2233628"/>
              <a:gd name="connsiteY15" fmla="*/ 258184 h 2818504"/>
              <a:gd name="connsiteX16" fmla="*/ 1157864 w 2233628"/>
              <a:gd name="connsiteY16" fmla="*/ 150607 h 2818504"/>
              <a:gd name="connsiteX17" fmla="*/ 1114833 w 2233628"/>
              <a:gd name="connsiteY17" fmla="*/ 129092 h 2818504"/>
              <a:gd name="connsiteX18" fmla="*/ 1050287 w 2233628"/>
              <a:gd name="connsiteY18" fmla="*/ 86062 h 2818504"/>
              <a:gd name="connsiteX19" fmla="*/ 974984 w 2233628"/>
              <a:gd name="connsiteY19" fmla="*/ 53789 h 2818504"/>
              <a:gd name="connsiteX20" fmla="*/ 587708 w 2233628"/>
              <a:gd name="connsiteY20" fmla="*/ 21516 h 2818504"/>
              <a:gd name="connsiteX21" fmla="*/ 383313 w 2233628"/>
              <a:gd name="connsiteY21" fmla="*/ 0 h 2818504"/>
              <a:gd name="connsiteX22" fmla="*/ 178918 w 2233628"/>
              <a:gd name="connsiteY22" fmla="*/ 10758 h 2818504"/>
              <a:gd name="connsiteX23" fmla="*/ 82099 w 2233628"/>
              <a:gd name="connsiteY23" fmla="*/ 21516 h 2818504"/>
              <a:gd name="connsiteX24" fmla="*/ 17553 w 2233628"/>
              <a:gd name="connsiteY24" fmla="*/ 43031 h 2818504"/>
              <a:gd name="connsiteX25" fmla="*/ 17553 w 2233628"/>
              <a:gd name="connsiteY25" fmla="*/ 204396 h 2818504"/>
              <a:gd name="connsiteX26" fmla="*/ 49826 w 2233628"/>
              <a:gd name="connsiteY26" fmla="*/ 236669 h 2818504"/>
              <a:gd name="connsiteX27" fmla="*/ 103614 w 2233628"/>
              <a:gd name="connsiteY27" fmla="*/ 301215 h 2818504"/>
              <a:gd name="connsiteX28" fmla="*/ 168160 w 2233628"/>
              <a:gd name="connsiteY28" fmla="*/ 344245 h 2818504"/>
              <a:gd name="connsiteX29" fmla="*/ 200433 w 2233628"/>
              <a:gd name="connsiteY29" fmla="*/ 365760 h 2818504"/>
              <a:gd name="connsiteX30" fmla="*/ 232706 w 2233628"/>
              <a:gd name="connsiteY30" fmla="*/ 387276 h 2818504"/>
              <a:gd name="connsiteX31" fmla="*/ 329525 w 2233628"/>
              <a:gd name="connsiteY31" fmla="*/ 430306 h 2818504"/>
              <a:gd name="connsiteX32" fmla="*/ 404828 w 2233628"/>
              <a:gd name="connsiteY32" fmla="*/ 473337 h 2818504"/>
              <a:gd name="connsiteX33" fmla="*/ 437101 w 2233628"/>
              <a:gd name="connsiteY33" fmla="*/ 494852 h 2818504"/>
              <a:gd name="connsiteX34" fmla="*/ 512405 w 2233628"/>
              <a:gd name="connsiteY34" fmla="*/ 527125 h 2818504"/>
              <a:gd name="connsiteX35" fmla="*/ 544678 w 2233628"/>
              <a:gd name="connsiteY35" fmla="*/ 559398 h 2818504"/>
              <a:gd name="connsiteX36" fmla="*/ 598466 w 2233628"/>
              <a:gd name="connsiteY36" fmla="*/ 602429 h 2818504"/>
              <a:gd name="connsiteX37" fmla="*/ 641497 w 2233628"/>
              <a:gd name="connsiteY37" fmla="*/ 645459 h 2818504"/>
              <a:gd name="connsiteX38" fmla="*/ 652254 w 2233628"/>
              <a:gd name="connsiteY38" fmla="*/ 677732 h 2818504"/>
              <a:gd name="connsiteX39" fmla="*/ 673770 w 2233628"/>
              <a:gd name="connsiteY39" fmla="*/ 699247 h 2818504"/>
              <a:gd name="connsiteX40" fmla="*/ 695285 w 2233628"/>
              <a:gd name="connsiteY40" fmla="*/ 731520 h 2818504"/>
              <a:gd name="connsiteX41" fmla="*/ 716800 w 2233628"/>
              <a:gd name="connsiteY41" fmla="*/ 753036 h 2818504"/>
              <a:gd name="connsiteX42" fmla="*/ 738315 w 2233628"/>
              <a:gd name="connsiteY42" fmla="*/ 785309 h 2818504"/>
              <a:gd name="connsiteX43" fmla="*/ 792104 w 2233628"/>
              <a:gd name="connsiteY43" fmla="*/ 839097 h 2818504"/>
              <a:gd name="connsiteX44" fmla="*/ 824377 w 2233628"/>
              <a:gd name="connsiteY44" fmla="*/ 903643 h 2818504"/>
              <a:gd name="connsiteX45" fmla="*/ 845892 w 2233628"/>
              <a:gd name="connsiteY45" fmla="*/ 935916 h 2818504"/>
              <a:gd name="connsiteX46" fmla="*/ 867407 w 2233628"/>
              <a:gd name="connsiteY46" fmla="*/ 989704 h 2818504"/>
              <a:gd name="connsiteX47" fmla="*/ 878165 w 2233628"/>
              <a:gd name="connsiteY47" fmla="*/ 1021977 h 2818504"/>
              <a:gd name="connsiteX48" fmla="*/ 921195 w 2233628"/>
              <a:gd name="connsiteY48" fmla="*/ 1075765 h 2818504"/>
              <a:gd name="connsiteX49" fmla="*/ 964226 w 2233628"/>
              <a:gd name="connsiteY49" fmla="*/ 1151069 h 2818504"/>
              <a:gd name="connsiteX50" fmla="*/ 996499 w 2233628"/>
              <a:gd name="connsiteY50" fmla="*/ 1172584 h 2818504"/>
              <a:gd name="connsiteX51" fmla="*/ 1007257 w 2233628"/>
              <a:gd name="connsiteY51" fmla="*/ 1204857 h 2818504"/>
              <a:gd name="connsiteX52" fmla="*/ 1061045 w 2233628"/>
              <a:gd name="connsiteY52" fmla="*/ 1269403 h 2818504"/>
              <a:gd name="connsiteX53" fmla="*/ 1136348 w 2233628"/>
              <a:gd name="connsiteY53" fmla="*/ 1366222 h 2818504"/>
              <a:gd name="connsiteX54" fmla="*/ 1147106 w 2233628"/>
              <a:gd name="connsiteY54" fmla="*/ 1409252 h 2818504"/>
              <a:gd name="connsiteX55" fmla="*/ 1179379 w 2233628"/>
              <a:gd name="connsiteY55" fmla="*/ 1441525 h 2818504"/>
              <a:gd name="connsiteX56" fmla="*/ 1200894 w 2233628"/>
              <a:gd name="connsiteY56" fmla="*/ 1473798 h 2818504"/>
              <a:gd name="connsiteX57" fmla="*/ 1211652 w 2233628"/>
              <a:gd name="connsiteY57" fmla="*/ 1516829 h 2818504"/>
              <a:gd name="connsiteX58" fmla="*/ 1243925 w 2233628"/>
              <a:gd name="connsiteY58" fmla="*/ 1538344 h 2818504"/>
              <a:gd name="connsiteX59" fmla="*/ 1265440 w 2233628"/>
              <a:gd name="connsiteY59" fmla="*/ 1581375 h 2818504"/>
              <a:gd name="connsiteX60" fmla="*/ 1276198 w 2233628"/>
              <a:gd name="connsiteY60" fmla="*/ 1613647 h 2818504"/>
              <a:gd name="connsiteX61" fmla="*/ 1297713 w 2233628"/>
              <a:gd name="connsiteY61" fmla="*/ 1645920 h 2818504"/>
              <a:gd name="connsiteX62" fmla="*/ 1308471 w 2233628"/>
              <a:gd name="connsiteY62" fmla="*/ 1678193 h 2818504"/>
              <a:gd name="connsiteX63" fmla="*/ 1329986 w 2233628"/>
              <a:gd name="connsiteY63" fmla="*/ 1721224 h 2818504"/>
              <a:gd name="connsiteX64" fmla="*/ 1351501 w 2233628"/>
              <a:gd name="connsiteY64" fmla="*/ 1796527 h 2818504"/>
              <a:gd name="connsiteX65" fmla="*/ 1362259 w 2233628"/>
              <a:gd name="connsiteY65" fmla="*/ 1828800 h 2818504"/>
              <a:gd name="connsiteX66" fmla="*/ 1351501 w 2233628"/>
              <a:gd name="connsiteY66" fmla="*/ 2140772 h 2818504"/>
              <a:gd name="connsiteX67" fmla="*/ 1351501 w 2233628"/>
              <a:gd name="connsiteY67" fmla="*/ 2398956 h 2818504"/>
              <a:gd name="connsiteX68" fmla="*/ 1373017 w 2233628"/>
              <a:gd name="connsiteY68" fmla="*/ 2441986 h 2818504"/>
              <a:gd name="connsiteX69" fmla="*/ 1405290 w 2233628"/>
              <a:gd name="connsiteY69" fmla="*/ 2506532 h 2818504"/>
              <a:gd name="connsiteX70" fmla="*/ 1437562 w 2233628"/>
              <a:gd name="connsiteY70" fmla="*/ 2571078 h 2818504"/>
              <a:gd name="connsiteX71" fmla="*/ 1459078 w 2233628"/>
              <a:gd name="connsiteY71" fmla="*/ 2592593 h 2818504"/>
              <a:gd name="connsiteX72" fmla="*/ 1523624 w 2233628"/>
              <a:gd name="connsiteY72" fmla="*/ 2678655 h 2818504"/>
              <a:gd name="connsiteX73" fmla="*/ 1555897 w 2233628"/>
              <a:gd name="connsiteY73" fmla="*/ 2700170 h 2818504"/>
              <a:gd name="connsiteX74" fmla="*/ 1577412 w 2233628"/>
              <a:gd name="connsiteY74" fmla="*/ 2732443 h 2818504"/>
              <a:gd name="connsiteX75" fmla="*/ 1674231 w 2233628"/>
              <a:gd name="connsiteY75" fmla="*/ 2786231 h 2818504"/>
              <a:gd name="connsiteX76" fmla="*/ 1706504 w 2233628"/>
              <a:gd name="connsiteY76" fmla="*/ 2807746 h 2818504"/>
              <a:gd name="connsiteX77" fmla="*/ 1824838 w 2233628"/>
              <a:gd name="connsiteY77" fmla="*/ 2818504 h 2818504"/>
              <a:gd name="connsiteX78" fmla="*/ 1900141 w 2233628"/>
              <a:gd name="connsiteY78" fmla="*/ 2807746 h 2818504"/>
              <a:gd name="connsiteX79" fmla="*/ 1964687 w 2233628"/>
              <a:gd name="connsiteY79" fmla="*/ 2678655 h 2818504"/>
              <a:gd name="connsiteX80" fmla="*/ 1986202 w 2233628"/>
              <a:gd name="connsiteY80" fmla="*/ 2646382 h 2818504"/>
              <a:gd name="connsiteX81" fmla="*/ 1996960 w 2233628"/>
              <a:gd name="connsiteY81" fmla="*/ 2603351 h 2818504"/>
              <a:gd name="connsiteX82" fmla="*/ 2018475 w 2233628"/>
              <a:gd name="connsiteY82" fmla="*/ 2538805 h 2818504"/>
              <a:gd name="connsiteX83" fmla="*/ 2039991 w 2233628"/>
              <a:gd name="connsiteY83" fmla="*/ 2463502 h 2818504"/>
              <a:gd name="connsiteX84" fmla="*/ 2050748 w 2233628"/>
              <a:gd name="connsiteY84" fmla="*/ 2420471 h 2818504"/>
              <a:gd name="connsiteX85" fmla="*/ 2072264 w 2233628"/>
              <a:gd name="connsiteY85" fmla="*/ 2388198 h 2818504"/>
              <a:gd name="connsiteX86" fmla="*/ 2083021 w 2233628"/>
              <a:gd name="connsiteY86" fmla="*/ 2345167 h 2818504"/>
              <a:gd name="connsiteX87" fmla="*/ 2104537 w 2233628"/>
              <a:gd name="connsiteY87" fmla="*/ 2280622 h 2818504"/>
              <a:gd name="connsiteX88" fmla="*/ 2115294 w 2233628"/>
              <a:gd name="connsiteY88" fmla="*/ 2248349 h 2818504"/>
              <a:gd name="connsiteX89" fmla="*/ 2136810 w 2233628"/>
              <a:gd name="connsiteY89" fmla="*/ 2183803 h 2818504"/>
              <a:gd name="connsiteX90" fmla="*/ 2147567 w 2233628"/>
              <a:gd name="connsiteY90" fmla="*/ 2151530 h 2818504"/>
              <a:gd name="connsiteX91" fmla="*/ 2169082 w 2233628"/>
              <a:gd name="connsiteY91" fmla="*/ 2119257 h 2818504"/>
              <a:gd name="connsiteX92" fmla="*/ 2190598 w 2233628"/>
              <a:gd name="connsiteY92" fmla="*/ 2043953 h 2818504"/>
              <a:gd name="connsiteX93" fmla="*/ 2212113 w 2233628"/>
              <a:gd name="connsiteY93" fmla="*/ 2000923 h 2818504"/>
              <a:gd name="connsiteX94" fmla="*/ 2222871 w 2233628"/>
              <a:gd name="connsiteY94" fmla="*/ 1947135 h 2818504"/>
              <a:gd name="connsiteX95" fmla="*/ 2233628 w 2233628"/>
              <a:gd name="connsiteY95" fmla="*/ 1914862 h 2818504"/>
              <a:gd name="connsiteX96" fmla="*/ 2222871 w 2233628"/>
              <a:gd name="connsiteY96" fmla="*/ 1678193 h 2818504"/>
              <a:gd name="connsiteX97" fmla="*/ 2190598 w 2233628"/>
              <a:gd name="connsiteY97" fmla="*/ 1559859 h 2818504"/>
              <a:gd name="connsiteX98" fmla="*/ 2179840 w 2233628"/>
              <a:gd name="connsiteY98" fmla="*/ 1527586 h 2818504"/>
              <a:gd name="connsiteX99" fmla="*/ 2147567 w 2233628"/>
              <a:gd name="connsiteY99" fmla="*/ 1506071 h 2818504"/>
              <a:gd name="connsiteX100" fmla="*/ 2115294 w 2233628"/>
              <a:gd name="connsiteY100" fmla="*/ 1452283 h 2818504"/>
              <a:gd name="connsiteX101" fmla="*/ 2072264 w 2233628"/>
              <a:gd name="connsiteY101" fmla="*/ 1387737 h 2818504"/>
              <a:gd name="connsiteX102" fmla="*/ 2050748 w 2233628"/>
              <a:gd name="connsiteY102" fmla="*/ 1355464 h 2818504"/>
              <a:gd name="connsiteX103" fmla="*/ 2029233 w 2233628"/>
              <a:gd name="connsiteY103" fmla="*/ 1323191 h 2818504"/>
              <a:gd name="connsiteX104" fmla="*/ 1996960 w 2233628"/>
              <a:gd name="connsiteY104" fmla="*/ 1290918 h 2818504"/>
              <a:gd name="connsiteX105" fmla="*/ 1943172 w 2233628"/>
              <a:gd name="connsiteY105" fmla="*/ 1237130 h 2818504"/>
              <a:gd name="connsiteX106" fmla="*/ 1878626 w 2233628"/>
              <a:gd name="connsiteY106" fmla="*/ 1215615 h 2818504"/>
              <a:gd name="connsiteX107" fmla="*/ 1814080 w 2233628"/>
              <a:gd name="connsiteY107" fmla="*/ 1194099 h 2818504"/>
              <a:gd name="connsiteX108" fmla="*/ 1781807 w 2233628"/>
              <a:gd name="connsiteY108" fmla="*/ 1183342 h 2818504"/>
              <a:gd name="connsiteX109" fmla="*/ 1749534 w 2233628"/>
              <a:gd name="connsiteY109" fmla="*/ 1172584 h 2818504"/>
              <a:gd name="connsiteX110" fmla="*/ 1728019 w 2233628"/>
              <a:gd name="connsiteY110" fmla="*/ 1140311 h 2818504"/>
              <a:gd name="connsiteX111" fmla="*/ 1695746 w 2233628"/>
              <a:gd name="connsiteY111" fmla="*/ 1065007 h 2818504"/>
              <a:gd name="connsiteX112" fmla="*/ 1663473 w 2233628"/>
              <a:gd name="connsiteY112" fmla="*/ 1032735 h 2818504"/>
              <a:gd name="connsiteX113" fmla="*/ 1588170 w 2233628"/>
              <a:gd name="connsiteY113" fmla="*/ 946673 h 2818504"/>
              <a:gd name="connsiteX114" fmla="*/ 1555897 w 2233628"/>
              <a:gd name="connsiteY114" fmla="*/ 935916 h 2818504"/>
              <a:gd name="connsiteX115" fmla="*/ 1523624 w 2233628"/>
              <a:gd name="connsiteY115" fmla="*/ 925158 h 281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2233628" h="2818504">
                <a:moveTo>
                  <a:pt x="1523624" y="925158"/>
                </a:moveTo>
                <a:cubicBezTo>
                  <a:pt x="1491351" y="921572"/>
                  <a:pt x="1416084" y="917390"/>
                  <a:pt x="1362259" y="914400"/>
                </a:cubicBezTo>
                <a:cubicBezTo>
                  <a:pt x="1221370" y="906573"/>
                  <a:pt x="1145974" y="907940"/>
                  <a:pt x="1018014" y="892885"/>
                </a:cubicBezTo>
                <a:cubicBezTo>
                  <a:pt x="996351" y="890336"/>
                  <a:pt x="974983" y="885713"/>
                  <a:pt x="953468" y="882127"/>
                </a:cubicBezTo>
                <a:cubicBezTo>
                  <a:pt x="946296" y="871370"/>
                  <a:pt x="933027" y="862739"/>
                  <a:pt x="931953" y="849855"/>
                </a:cubicBezTo>
                <a:cubicBezTo>
                  <a:pt x="926649" y="786199"/>
                  <a:pt x="945410" y="744937"/>
                  <a:pt x="964226" y="688490"/>
                </a:cubicBezTo>
                <a:cubicBezTo>
                  <a:pt x="967812" y="677732"/>
                  <a:pt x="972234" y="667218"/>
                  <a:pt x="974984" y="656217"/>
                </a:cubicBezTo>
                <a:cubicBezTo>
                  <a:pt x="982156" y="627530"/>
                  <a:pt x="987148" y="598208"/>
                  <a:pt x="996499" y="570156"/>
                </a:cubicBezTo>
                <a:lnTo>
                  <a:pt x="1018014" y="505610"/>
                </a:lnTo>
                <a:cubicBezTo>
                  <a:pt x="1021600" y="494852"/>
                  <a:pt x="1020754" y="481355"/>
                  <a:pt x="1028772" y="473337"/>
                </a:cubicBezTo>
                <a:cubicBezTo>
                  <a:pt x="1039530" y="462579"/>
                  <a:pt x="1051306" y="452751"/>
                  <a:pt x="1061045" y="441064"/>
                </a:cubicBezTo>
                <a:cubicBezTo>
                  <a:pt x="1069322" y="431132"/>
                  <a:pt x="1076778" y="420355"/>
                  <a:pt x="1082560" y="408791"/>
                </a:cubicBezTo>
                <a:cubicBezTo>
                  <a:pt x="1087631" y="398649"/>
                  <a:pt x="1086234" y="385373"/>
                  <a:pt x="1093318" y="376518"/>
                </a:cubicBezTo>
                <a:cubicBezTo>
                  <a:pt x="1101395" y="366422"/>
                  <a:pt x="1114833" y="362175"/>
                  <a:pt x="1125591" y="355003"/>
                </a:cubicBezTo>
                <a:cubicBezTo>
                  <a:pt x="1129177" y="344245"/>
                  <a:pt x="1131277" y="332872"/>
                  <a:pt x="1136348" y="322730"/>
                </a:cubicBezTo>
                <a:cubicBezTo>
                  <a:pt x="1178056" y="239314"/>
                  <a:pt x="1141583" y="339303"/>
                  <a:pt x="1168621" y="258184"/>
                </a:cubicBezTo>
                <a:cubicBezTo>
                  <a:pt x="1165035" y="222325"/>
                  <a:pt x="1171725" y="183873"/>
                  <a:pt x="1157864" y="150607"/>
                </a:cubicBezTo>
                <a:cubicBezTo>
                  <a:pt x="1151696" y="135804"/>
                  <a:pt x="1128584" y="137343"/>
                  <a:pt x="1114833" y="129092"/>
                </a:cubicBezTo>
                <a:cubicBezTo>
                  <a:pt x="1092660" y="115788"/>
                  <a:pt x="1074054" y="96248"/>
                  <a:pt x="1050287" y="86062"/>
                </a:cubicBezTo>
                <a:cubicBezTo>
                  <a:pt x="1025186" y="75304"/>
                  <a:pt x="1001763" y="59145"/>
                  <a:pt x="974984" y="53789"/>
                </a:cubicBezTo>
                <a:cubicBezTo>
                  <a:pt x="875788" y="33950"/>
                  <a:pt x="688224" y="27100"/>
                  <a:pt x="587708" y="21516"/>
                </a:cubicBezTo>
                <a:cubicBezTo>
                  <a:pt x="511840" y="8871"/>
                  <a:pt x="470326" y="0"/>
                  <a:pt x="383313" y="0"/>
                </a:cubicBezTo>
                <a:cubicBezTo>
                  <a:pt x="315087" y="0"/>
                  <a:pt x="247050" y="7172"/>
                  <a:pt x="178918" y="10758"/>
                </a:cubicBezTo>
                <a:cubicBezTo>
                  <a:pt x="146645" y="14344"/>
                  <a:pt x="113940" y="15148"/>
                  <a:pt x="82099" y="21516"/>
                </a:cubicBezTo>
                <a:cubicBezTo>
                  <a:pt x="59860" y="25964"/>
                  <a:pt x="17553" y="43031"/>
                  <a:pt x="17553" y="43031"/>
                </a:cubicBezTo>
                <a:cubicBezTo>
                  <a:pt x="-3105" y="105003"/>
                  <a:pt x="-8446" y="106900"/>
                  <a:pt x="17553" y="204396"/>
                </a:cubicBezTo>
                <a:cubicBezTo>
                  <a:pt x="21473" y="219096"/>
                  <a:pt x="40087" y="224982"/>
                  <a:pt x="49826" y="236669"/>
                </a:cubicBezTo>
                <a:cubicBezTo>
                  <a:pt x="82539" y="275925"/>
                  <a:pt x="58952" y="266478"/>
                  <a:pt x="103614" y="301215"/>
                </a:cubicBezTo>
                <a:cubicBezTo>
                  <a:pt x="124025" y="317090"/>
                  <a:pt x="146645" y="329902"/>
                  <a:pt x="168160" y="344245"/>
                </a:cubicBezTo>
                <a:lnTo>
                  <a:pt x="200433" y="365760"/>
                </a:lnTo>
                <a:cubicBezTo>
                  <a:pt x="211191" y="372932"/>
                  <a:pt x="221142" y="381494"/>
                  <a:pt x="232706" y="387276"/>
                </a:cubicBezTo>
                <a:cubicBezTo>
                  <a:pt x="307394" y="424620"/>
                  <a:pt x="274431" y="411943"/>
                  <a:pt x="329525" y="430306"/>
                </a:cubicBezTo>
                <a:cubicBezTo>
                  <a:pt x="408143" y="482720"/>
                  <a:pt x="309301" y="418750"/>
                  <a:pt x="404828" y="473337"/>
                </a:cubicBezTo>
                <a:cubicBezTo>
                  <a:pt x="416054" y="479752"/>
                  <a:pt x="425875" y="488437"/>
                  <a:pt x="437101" y="494852"/>
                </a:cubicBezTo>
                <a:cubicBezTo>
                  <a:pt x="474321" y="516120"/>
                  <a:pt x="476199" y="515056"/>
                  <a:pt x="512405" y="527125"/>
                </a:cubicBezTo>
                <a:cubicBezTo>
                  <a:pt x="523163" y="537883"/>
                  <a:pt x="532991" y="549659"/>
                  <a:pt x="544678" y="559398"/>
                </a:cubicBezTo>
                <a:cubicBezTo>
                  <a:pt x="626091" y="627242"/>
                  <a:pt x="535880" y="539840"/>
                  <a:pt x="598466" y="602429"/>
                </a:cubicBezTo>
                <a:cubicBezTo>
                  <a:pt x="627155" y="688493"/>
                  <a:pt x="584122" y="588084"/>
                  <a:pt x="641497" y="645459"/>
                </a:cubicBezTo>
                <a:cubicBezTo>
                  <a:pt x="649515" y="653477"/>
                  <a:pt x="646420" y="668008"/>
                  <a:pt x="652254" y="677732"/>
                </a:cubicBezTo>
                <a:cubicBezTo>
                  <a:pt x="657472" y="686429"/>
                  <a:pt x="667434" y="691327"/>
                  <a:pt x="673770" y="699247"/>
                </a:cubicBezTo>
                <a:cubicBezTo>
                  <a:pt x="681847" y="709343"/>
                  <a:pt x="687208" y="721424"/>
                  <a:pt x="695285" y="731520"/>
                </a:cubicBezTo>
                <a:cubicBezTo>
                  <a:pt x="701621" y="739440"/>
                  <a:pt x="710464" y="745116"/>
                  <a:pt x="716800" y="753036"/>
                </a:cubicBezTo>
                <a:cubicBezTo>
                  <a:pt x="724877" y="763132"/>
                  <a:pt x="729801" y="775579"/>
                  <a:pt x="738315" y="785309"/>
                </a:cubicBezTo>
                <a:cubicBezTo>
                  <a:pt x="755012" y="804391"/>
                  <a:pt x="778039" y="817999"/>
                  <a:pt x="792104" y="839097"/>
                </a:cubicBezTo>
                <a:cubicBezTo>
                  <a:pt x="853763" y="931587"/>
                  <a:pt x="779838" y="814566"/>
                  <a:pt x="824377" y="903643"/>
                </a:cubicBezTo>
                <a:cubicBezTo>
                  <a:pt x="830159" y="915207"/>
                  <a:pt x="840110" y="924352"/>
                  <a:pt x="845892" y="935916"/>
                </a:cubicBezTo>
                <a:cubicBezTo>
                  <a:pt x="854528" y="953188"/>
                  <a:pt x="860627" y="971623"/>
                  <a:pt x="867407" y="989704"/>
                </a:cubicBezTo>
                <a:cubicBezTo>
                  <a:pt x="871389" y="1000322"/>
                  <a:pt x="872155" y="1012361"/>
                  <a:pt x="878165" y="1021977"/>
                </a:cubicBezTo>
                <a:cubicBezTo>
                  <a:pt x="890334" y="1041448"/>
                  <a:pt x="908459" y="1056661"/>
                  <a:pt x="921195" y="1075765"/>
                </a:cubicBezTo>
                <a:cubicBezTo>
                  <a:pt x="938067" y="1101073"/>
                  <a:pt x="942221" y="1129064"/>
                  <a:pt x="964226" y="1151069"/>
                </a:cubicBezTo>
                <a:cubicBezTo>
                  <a:pt x="973368" y="1160211"/>
                  <a:pt x="985741" y="1165412"/>
                  <a:pt x="996499" y="1172584"/>
                </a:cubicBezTo>
                <a:cubicBezTo>
                  <a:pt x="1000085" y="1183342"/>
                  <a:pt x="1001631" y="1195012"/>
                  <a:pt x="1007257" y="1204857"/>
                </a:cubicBezTo>
                <a:cubicBezTo>
                  <a:pt x="1055612" y="1289476"/>
                  <a:pt x="1021198" y="1216272"/>
                  <a:pt x="1061045" y="1269403"/>
                </a:cubicBezTo>
                <a:cubicBezTo>
                  <a:pt x="1138245" y="1372338"/>
                  <a:pt x="1070652" y="1300526"/>
                  <a:pt x="1136348" y="1366222"/>
                </a:cubicBezTo>
                <a:cubicBezTo>
                  <a:pt x="1139934" y="1380565"/>
                  <a:pt x="1139771" y="1396415"/>
                  <a:pt x="1147106" y="1409252"/>
                </a:cubicBezTo>
                <a:cubicBezTo>
                  <a:pt x="1154654" y="1422461"/>
                  <a:pt x="1169640" y="1429838"/>
                  <a:pt x="1179379" y="1441525"/>
                </a:cubicBezTo>
                <a:cubicBezTo>
                  <a:pt x="1187656" y="1451457"/>
                  <a:pt x="1193722" y="1463040"/>
                  <a:pt x="1200894" y="1473798"/>
                </a:cubicBezTo>
                <a:cubicBezTo>
                  <a:pt x="1204480" y="1488142"/>
                  <a:pt x="1203451" y="1504527"/>
                  <a:pt x="1211652" y="1516829"/>
                </a:cubicBezTo>
                <a:cubicBezTo>
                  <a:pt x="1218824" y="1527587"/>
                  <a:pt x="1235648" y="1528412"/>
                  <a:pt x="1243925" y="1538344"/>
                </a:cubicBezTo>
                <a:cubicBezTo>
                  <a:pt x="1254191" y="1550664"/>
                  <a:pt x="1259123" y="1566635"/>
                  <a:pt x="1265440" y="1581375"/>
                </a:cubicBezTo>
                <a:cubicBezTo>
                  <a:pt x="1269907" y="1591797"/>
                  <a:pt x="1271127" y="1603505"/>
                  <a:pt x="1276198" y="1613647"/>
                </a:cubicBezTo>
                <a:cubicBezTo>
                  <a:pt x="1281980" y="1625211"/>
                  <a:pt x="1291931" y="1634356"/>
                  <a:pt x="1297713" y="1645920"/>
                </a:cubicBezTo>
                <a:cubicBezTo>
                  <a:pt x="1302784" y="1656062"/>
                  <a:pt x="1304004" y="1667770"/>
                  <a:pt x="1308471" y="1678193"/>
                </a:cubicBezTo>
                <a:cubicBezTo>
                  <a:pt x="1314788" y="1692933"/>
                  <a:pt x="1323669" y="1706484"/>
                  <a:pt x="1329986" y="1721224"/>
                </a:cubicBezTo>
                <a:cubicBezTo>
                  <a:pt x="1341043" y="1747024"/>
                  <a:pt x="1343700" y="1769223"/>
                  <a:pt x="1351501" y="1796527"/>
                </a:cubicBezTo>
                <a:cubicBezTo>
                  <a:pt x="1354616" y="1807430"/>
                  <a:pt x="1358673" y="1818042"/>
                  <a:pt x="1362259" y="1828800"/>
                </a:cubicBezTo>
                <a:cubicBezTo>
                  <a:pt x="1358673" y="1932791"/>
                  <a:pt x="1357117" y="2036871"/>
                  <a:pt x="1351501" y="2140772"/>
                </a:cubicBezTo>
                <a:cubicBezTo>
                  <a:pt x="1343419" y="2290283"/>
                  <a:pt x="1319443" y="2185239"/>
                  <a:pt x="1351501" y="2398956"/>
                </a:cubicBezTo>
                <a:cubicBezTo>
                  <a:pt x="1353880" y="2414815"/>
                  <a:pt x="1366700" y="2427246"/>
                  <a:pt x="1373017" y="2441986"/>
                </a:cubicBezTo>
                <a:cubicBezTo>
                  <a:pt x="1399742" y="2504344"/>
                  <a:pt x="1363939" y="2444507"/>
                  <a:pt x="1405290" y="2506532"/>
                </a:cubicBezTo>
                <a:cubicBezTo>
                  <a:pt x="1416651" y="2540618"/>
                  <a:pt x="1413729" y="2541288"/>
                  <a:pt x="1437562" y="2571078"/>
                </a:cubicBezTo>
                <a:cubicBezTo>
                  <a:pt x="1443898" y="2578998"/>
                  <a:pt x="1452992" y="2584479"/>
                  <a:pt x="1459078" y="2592593"/>
                </a:cubicBezTo>
                <a:cubicBezTo>
                  <a:pt x="1484890" y="2627010"/>
                  <a:pt x="1492784" y="2653983"/>
                  <a:pt x="1523624" y="2678655"/>
                </a:cubicBezTo>
                <a:cubicBezTo>
                  <a:pt x="1533720" y="2686732"/>
                  <a:pt x="1545139" y="2692998"/>
                  <a:pt x="1555897" y="2700170"/>
                </a:cubicBezTo>
                <a:cubicBezTo>
                  <a:pt x="1563069" y="2710928"/>
                  <a:pt x="1567682" y="2723929"/>
                  <a:pt x="1577412" y="2732443"/>
                </a:cubicBezTo>
                <a:cubicBezTo>
                  <a:pt x="1667858" y="2811583"/>
                  <a:pt x="1610207" y="2754219"/>
                  <a:pt x="1674231" y="2786231"/>
                </a:cubicBezTo>
                <a:cubicBezTo>
                  <a:pt x="1685795" y="2792013"/>
                  <a:pt x="1693862" y="2805037"/>
                  <a:pt x="1706504" y="2807746"/>
                </a:cubicBezTo>
                <a:cubicBezTo>
                  <a:pt x="1745232" y="2816045"/>
                  <a:pt x="1785393" y="2814918"/>
                  <a:pt x="1824838" y="2818504"/>
                </a:cubicBezTo>
                <a:cubicBezTo>
                  <a:pt x="1849939" y="2814918"/>
                  <a:pt x="1878749" y="2821359"/>
                  <a:pt x="1900141" y="2807746"/>
                </a:cubicBezTo>
                <a:cubicBezTo>
                  <a:pt x="1958942" y="2770327"/>
                  <a:pt x="1932198" y="2727390"/>
                  <a:pt x="1964687" y="2678655"/>
                </a:cubicBezTo>
                <a:lnTo>
                  <a:pt x="1986202" y="2646382"/>
                </a:lnTo>
                <a:cubicBezTo>
                  <a:pt x="1989788" y="2632038"/>
                  <a:pt x="1992712" y="2617513"/>
                  <a:pt x="1996960" y="2603351"/>
                </a:cubicBezTo>
                <a:cubicBezTo>
                  <a:pt x="2003477" y="2581628"/>
                  <a:pt x="2012974" y="2560807"/>
                  <a:pt x="2018475" y="2538805"/>
                </a:cubicBezTo>
                <a:cubicBezTo>
                  <a:pt x="2052123" y="2404220"/>
                  <a:pt x="2009111" y="2571584"/>
                  <a:pt x="2039991" y="2463502"/>
                </a:cubicBezTo>
                <a:cubicBezTo>
                  <a:pt x="2044053" y="2449286"/>
                  <a:pt x="2044924" y="2434061"/>
                  <a:pt x="2050748" y="2420471"/>
                </a:cubicBezTo>
                <a:cubicBezTo>
                  <a:pt x="2055841" y="2408587"/>
                  <a:pt x="2065092" y="2398956"/>
                  <a:pt x="2072264" y="2388198"/>
                </a:cubicBezTo>
                <a:cubicBezTo>
                  <a:pt x="2075850" y="2373854"/>
                  <a:pt x="2078773" y="2359329"/>
                  <a:pt x="2083021" y="2345167"/>
                </a:cubicBezTo>
                <a:cubicBezTo>
                  <a:pt x="2089538" y="2323445"/>
                  <a:pt x="2097365" y="2302137"/>
                  <a:pt x="2104537" y="2280622"/>
                </a:cubicBezTo>
                <a:lnTo>
                  <a:pt x="2115294" y="2248349"/>
                </a:lnTo>
                <a:lnTo>
                  <a:pt x="2136810" y="2183803"/>
                </a:lnTo>
                <a:cubicBezTo>
                  <a:pt x="2140396" y="2173045"/>
                  <a:pt x="2141277" y="2160965"/>
                  <a:pt x="2147567" y="2151530"/>
                </a:cubicBezTo>
                <a:lnTo>
                  <a:pt x="2169082" y="2119257"/>
                </a:lnTo>
                <a:cubicBezTo>
                  <a:pt x="2174542" y="2097419"/>
                  <a:pt x="2181337" y="2065561"/>
                  <a:pt x="2190598" y="2043953"/>
                </a:cubicBezTo>
                <a:cubicBezTo>
                  <a:pt x="2196915" y="2029213"/>
                  <a:pt x="2204941" y="2015266"/>
                  <a:pt x="2212113" y="2000923"/>
                </a:cubicBezTo>
                <a:cubicBezTo>
                  <a:pt x="2215699" y="1982994"/>
                  <a:pt x="2218436" y="1964874"/>
                  <a:pt x="2222871" y="1947135"/>
                </a:cubicBezTo>
                <a:cubicBezTo>
                  <a:pt x="2225621" y="1936134"/>
                  <a:pt x="2233628" y="1926202"/>
                  <a:pt x="2233628" y="1914862"/>
                </a:cubicBezTo>
                <a:cubicBezTo>
                  <a:pt x="2233628" y="1835891"/>
                  <a:pt x="2228705" y="1756948"/>
                  <a:pt x="2222871" y="1678193"/>
                </a:cubicBezTo>
                <a:cubicBezTo>
                  <a:pt x="2219975" y="1639097"/>
                  <a:pt x="2202626" y="1595944"/>
                  <a:pt x="2190598" y="1559859"/>
                </a:cubicBezTo>
                <a:cubicBezTo>
                  <a:pt x="2187012" y="1549101"/>
                  <a:pt x="2189275" y="1533876"/>
                  <a:pt x="2179840" y="1527586"/>
                </a:cubicBezTo>
                <a:lnTo>
                  <a:pt x="2147567" y="1506071"/>
                </a:lnTo>
                <a:cubicBezTo>
                  <a:pt x="2126999" y="1444362"/>
                  <a:pt x="2150735" y="1499538"/>
                  <a:pt x="2115294" y="1452283"/>
                </a:cubicBezTo>
                <a:cubicBezTo>
                  <a:pt x="2099779" y="1431597"/>
                  <a:pt x="2086607" y="1409252"/>
                  <a:pt x="2072264" y="1387737"/>
                </a:cubicBezTo>
                <a:lnTo>
                  <a:pt x="2050748" y="1355464"/>
                </a:lnTo>
                <a:cubicBezTo>
                  <a:pt x="2043576" y="1344706"/>
                  <a:pt x="2038375" y="1332333"/>
                  <a:pt x="2029233" y="1323191"/>
                </a:cubicBezTo>
                <a:cubicBezTo>
                  <a:pt x="2018475" y="1312433"/>
                  <a:pt x="2006699" y="1302605"/>
                  <a:pt x="1996960" y="1290918"/>
                </a:cubicBezTo>
                <a:cubicBezTo>
                  <a:pt x="1969538" y="1258012"/>
                  <a:pt x="1984938" y="1255692"/>
                  <a:pt x="1943172" y="1237130"/>
                </a:cubicBezTo>
                <a:cubicBezTo>
                  <a:pt x="1922448" y="1227919"/>
                  <a:pt x="1900141" y="1222787"/>
                  <a:pt x="1878626" y="1215615"/>
                </a:cubicBezTo>
                <a:lnTo>
                  <a:pt x="1814080" y="1194099"/>
                </a:lnTo>
                <a:lnTo>
                  <a:pt x="1781807" y="1183342"/>
                </a:lnTo>
                <a:lnTo>
                  <a:pt x="1749534" y="1172584"/>
                </a:lnTo>
                <a:cubicBezTo>
                  <a:pt x="1742362" y="1161826"/>
                  <a:pt x="1733801" y="1151875"/>
                  <a:pt x="1728019" y="1140311"/>
                </a:cubicBezTo>
                <a:cubicBezTo>
                  <a:pt x="1704611" y="1093494"/>
                  <a:pt x="1733050" y="1117233"/>
                  <a:pt x="1695746" y="1065007"/>
                </a:cubicBezTo>
                <a:cubicBezTo>
                  <a:pt x="1686903" y="1052627"/>
                  <a:pt x="1673212" y="1044422"/>
                  <a:pt x="1663473" y="1032735"/>
                </a:cubicBezTo>
                <a:cubicBezTo>
                  <a:pt x="1640260" y="1004880"/>
                  <a:pt x="1626847" y="959564"/>
                  <a:pt x="1588170" y="946673"/>
                </a:cubicBezTo>
                <a:lnTo>
                  <a:pt x="1555897" y="935916"/>
                </a:lnTo>
                <a:cubicBezTo>
                  <a:pt x="1524239" y="904258"/>
                  <a:pt x="1555897" y="928744"/>
                  <a:pt x="1523624" y="925158"/>
                </a:cubicBezTo>
                <a:close/>
              </a:path>
            </a:pathLst>
          </a:custGeom>
          <a:no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90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549" y="2173459"/>
            <a:ext cx="7319911" cy="4495799"/>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6247638" y="2173459"/>
            <a:ext cx="2633643" cy="2862322"/>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rgbClr val="C00000"/>
                </a:solidFill>
                <a:effectLst>
                  <a:outerShdw blurRad="76200" dist="50800" dir="5400000" algn="tl" rotWithShape="0">
                    <a:srgbClr val="000000">
                      <a:alpha val="65000"/>
                    </a:srgbClr>
                  </a:outerShdw>
                </a:effectLst>
                <a:latin typeface="+mn-lt"/>
              </a:rPr>
              <a:t>epididymis and/or vas deferens </a:t>
            </a:r>
            <a:r>
              <a:rPr lang="en-US" sz="2400" b="1" spc="50" dirty="0">
                <a:ln w="11430"/>
                <a:solidFill>
                  <a:srgbClr val="C00000"/>
                </a:solidFill>
                <a:effectLst>
                  <a:outerShdw blurRad="76200" dist="50800" dir="5400000" algn="tl" rotWithShape="0">
                    <a:srgbClr val="000000">
                      <a:alpha val="65000"/>
                    </a:srgbClr>
                  </a:outerShdw>
                </a:effectLst>
                <a:latin typeface="+mn-lt"/>
              </a:rPr>
              <a:t>(efferent duct is possible, but less likely)</a:t>
            </a:r>
          </a:p>
        </p:txBody>
      </p:sp>
      <p:sp>
        <p:nvSpPr>
          <p:cNvPr id="8" name="TextBox 7"/>
          <p:cNvSpPr txBox="1"/>
          <p:nvPr/>
        </p:nvSpPr>
        <p:spPr>
          <a:xfrm>
            <a:off x="0" y="533400"/>
            <a:ext cx="9144000" cy="1015663"/>
          </a:xfrm>
          <a:prstGeom prst="rect">
            <a:avLst/>
          </a:prstGeom>
          <a:noFill/>
        </p:spPr>
        <p:txBody>
          <a:bodyPr wrap="square">
            <a:spAutoFit/>
          </a:bodyPr>
          <a:lstStyle/>
          <a:p>
            <a:pPr fontAlgn="auto">
              <a:spcBef>
                <a:spcPts val="0"/>
              </a:spcBef>
              <a:spcAft>
                <a:spcPts val="0"/>
              </a:spcAft>
              <a:defRPr/>
            </a:pPr>
            <a:r>
              <a:rPr lang="en-US" sz="2000" b="1" dirty="0">
                <a:solidFill>
                  <a:schemeClr val="accent3">
                    <a:lumMod val="50000"/>
                  </a:schemeClr>
                </a:solidFill>
                <a:latin typeface="Script MT Bold" pitchFamily="66" charset="0"/>
              </a:rPr>
              <a:t>Self-check:  Both of these were taken from the same structure in the male reproductive system.  Which of the following are the most likely source of these images? (advance slide for answers)</a:t>
            </a:r>
          </a:p>
        </p:txBody>
      </p:sp>
      <p:sp>
        <p:nvSpPr>
          <p:cNvPr id="4" name="TextBox 3"/>
          <p:cNvSpPr txBox="1"/>
          <p:nvPr/>
        </p:nvSpPr>
        <p:spPr>
          <a:xfrm>
            <a:off x="2621280" y="1308847"/>
            <a:ext cx="6141720" cy="646331"/>
          </a:xfrm>
          <a:prstGeom prst="rect">
            <a:avLst/>
          </a:prstGeom>
          <a:noFill/>
        </p:spPr>
        <p:txBody>
          <a:bodyPr wrap="square" rtlCol="0">
            <a:spAutoFit/>
          </a:bodyPr>
          <a:lstStyle/>
          <a:p>
            <a:r>
              <a:rPr lang="en-US" dirty="0"/>
              <a:t>Seminiferous tubule	Straight tubule	Rete testis</a:t>
            </a:r>
          </a:p>
          <a:p>
            <a:r>
              <a:rPr lang="en-US" dirty="0"/>
              <a:t>Efferent duct	Epididymis	Vas deferens</a:t>
            </a:r>
          </a:p>
        </p:txBody>
      </p:sp>
    </p:spTree>
    <p:extLst>
      <p:ext uri="{BB962C8B-B14F-4D97-AF65-F5344CB8AC3E}">
        <p14:creationId xmlns:p14="http://schemas.microsoft.com/office/powerpoint/2010/main" val="112394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314450"/>
            <a:ext cx="8382000" cy="5168900"/>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271443" y="2362200"/>
            <a:ext cx="2471757"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epididymis</a:t>
            </a:r>
          </a:p>
        </p:txBody>
      </p:sp>
      <p:sp>
        <p:nvSpPr>
          <p:cNvPr id="8" name="TextBox 7"/>
          <p:cNvSpPr txBox="1"/>
          <p:nvPr/>
        </p:nvSpPr>
        <p:spPr>
          <a:xfrm>
            <a:off x="271443" y="533400"/>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(advance slide for answers)</a:t>
            </a:r>
          </a:p>
        </p:txBody>
      </p:sp>
    </p:spTree>
    <p:extLst>
      <p:ext uri="{BB962C8B-B14F-4D97-AF65-F5344CB8AC3E}">
        <p14:creationId xmlns:p14="http://schemas.microsoft.com/office/powerpoint/2010/main" val="4404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017342"/>
            <a:ext cx="6667500" cy="5581650"/>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5181600" y="1025904"/>
            <a:ext cx="2471757"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Vas deferens</a:t>
            </a:r>
          </a:p>
        </p:txBody>
      </p:sp>
      <p:sp>
        <p:nvSpPr>
          <p:cNvPr id="8" name="TextBox 7"/>
          <p:cNvSpPr txBox="1"/>
          <p:nvPr/>
        </p:nvSpPr>
        <p:spPr>
          <a:xfrm>
            <a:off x="271443" y="533400"/>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(advance slide for answers)</a:t>
            </a:r>
          </a:p>
        </p:txBody>
      </p:sp>
    </p:spTree>
    <p:extLst>
      <p:ext uri="{BB962C8B-B14F-4D97-AF65-F5344CB8AC3E}">
        <p14:creationId xmlns:p14="http://schemas.microsoft.com/office/powerpoint/2010/main" val="59509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3025" y="1006547"/>
            <a:ext cx="6838950" cy="5410200"/>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235743" y="1981200"/>
            <a:ext cx="2214563"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Rete testis</a:t>
            </a:r>
          </a:p>
        </p:txBody>
      </p:sp>
      <p:sp>
        <p:nvSpPr>
          <p:cNvPr id="8" name="TextBox 7"/>
          <p:cNvSpPr txBox="1"/>
          <p:nvPr/>
        </p:nvSpPr>
        <p:spPr>
          <a:xfrm>
            <a:off x="271443" y="533400"/>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(advance slide for answers)</a:t>
            </a:r>
          </a:p>
        </p:txBody>
      </p:sp>
    </p:spTree>
    <p:extLst>
      <p:ext uri="{BB962C8B-B14F-4D97-AF65-F5344CB8AC3E}">
        <p14:creationId xmlns:p14="http://schemas.microsoft.com/office/powerpoint/2010/main" val="374027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73370" y="21491"/>
            <a:ext cx="5997347"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820000"/>
                </a:solidFill>
                <a:latin typeface="+mn-lt"/>
              </a:rPr>
              <a:t>MALE REPRODUCTIVE SYSTEM</a:t>
            </a:r>
          </a:p>
        </p:txBody>
      </p:sp>
      <p:sp>
        <p:nvSpPr>
          <p:cNvPr id="5" name="TextBox 4"/>
          <p:cNvSpPr txBox="1"/>
          <p:nvPr/>
        </p:nvSpPr>
        <p:spPr>
          <a:xfrm>
            <a:off x="1" y="5037790"/>
            <a:ext cx="9124740" cy="1508105"/>
          </a:xfrm>
          <a:prstGeom prst="rect">
            <a:avLst/>
          </a:prstGeom>
          <a:noFill/>
        </p:spPr>
        <p:txBody>
          <a:bodyPr wrap="square">
            <a:spAutoFit/>
          </a:bodyPr>
          <a:lstStyle/>
          <a:p>
            <a:r>
              <a:rPr lang="en-US" sz="1600" b="1" dirty="0">
                <a:solidFill>
                  <a:schemeClr val="accent6">
                    <a:lumMod val="50000"/>
                  </a:schemeClr>
                </a:solidFill>
                <a:latin typeface="Calibri" pitchFamily="34" charset="0"/>
              </a:rPr>
              <a:t>Each testis contains numerous </a:t>
            </a:r>
            <a:r>
              <a:rPr lang="en-US" sz="1600" b="1" dirty="0">
                <a:solidFill>
                  <a:schemeClr val="accent6">
                    <a:lumMod val="75000"/>
                  </a:schemeClr>
                </a:solidFill>
                <a:latin typeface="Calibri" pitchFamily="34" charset="0"/>
              </a:rPr>
              <a:t>seminiferous tubules</a:t>
            </a:r>
            <a:r>
              <a:rPr lang="en-US" sz="1600" b="1" dirty="0">
                <a:solidFill>
                  <a:schemeClr val="accent6">
                    <a:lumMod val="50000"/>
                  </a:schemeClr>
                </a:solidFill>
                <a:latin typeface="Calibri" pitchFamily="34" charset="0"/>
              </a:rPr>
              <a:t>; the inner lining of these tubules is an epithelium containing spermatogenic cells and supportive </a:t>
            </a:r>
            <a:r>
              <a:rPr lang="en-US" sz="1600" b="1" dirty="0">
                <a:solidFill>
                  <a:schemeClr val="accent6">
                    <a:lumMod val="75000"/>
                  </a:schemeClr>
                </a:solidFill>
                <a:latin typeface="Calibri" pitchFamily="34" charset="0"/>
              </a:rPr>
              <a:t>Sertoli cells</a:t>
            </a:r>
            <a:r>
              <a:rPr lang="en-US" sz="1600" b="1" dirty="0">
                <a:solidFill>
                  <a:schemeClr val="accent6">
                    <a:lumMod val="50000"/>
                  </a:schemeClr>
                </a:solidFill>
                <a:latin typeface="Calibri" pitchFamily="34" charset="0"/>
              </a:rPr>
              <a:t>.  The seminiferous tubules are surrounded by loose connective tissue containing blood vessels and testosterone-secreting </a:t>
            </a:r>
            <a:r>
              <a:rPr lang="en-US" sz="1600" b="1" dirty="0">
                <a:solidFill>
                  <a:schemeClr val="accent6">
                    <a:lumMod val="75000"/>
                  </a:schemeClr>
                </a:solidFill>
                <a:latin typeface="Calibri" pitchFamily="34" charset="0"/>
              </a:rPr>
              <a:t>cells of </a:t>
            </a:r>
            <a:r>
              <a:rPr lang="en-US" sz="1600" b="1" dirty="0" err="1">
                <a:solidFill>
                  <a:schemeClr val="accent6">
                    <a:lumMod val="75000"/>
                  </a:schemeClr>
                </a:solidFill>
                <a:latin typeface="Calibri" pitchFamily="34" charset="0"/>
              </a:rPr>
              <a:t>Leydig</a:t>
            </a:r>
            <a:r>
              <a:rPr lang="en-US" sz="1600" b="1" dirty="0">
                <a:solidFill>
                  <a:schemeClr val="accent6">
                    <a:lumMod val="50000"/>
                  </a:schemeClr>
                </a:solidFill>
                <a:latin typeface="Calibri" pitchFamily="34" charset="0"/>
              </a:rPr>
              <a:t>.</a:t>
            </a:r>
          </a:p>
          <a:p>
            <a:endParaRPr lang="en-US" sz="1400" b="1" dirty="0">
              <a:solidFill>
                <a:schemeClr val="accent6">
                  <a:lumMod val="50000"/>
                </a:schemeClr>
              </a:solidFill>
              <a:latin typeface="Calibri" pitchFamily="34" charset="0"/>
            </a:endParaRPr>
          </a:p>
          <a:p>
            <a:r>
              <a:rPr lang="en-US" sz="1600" b="1" dirty="0">
                <a:solidFill>
                  <a:schemeClr val="accent6">
                    <a:lumMod val="50000"/>
                  </a:schemeClr>
                </a:solidFill>
                <a:latin typeface="Calibri" pitchFamily="34" charset="0"/>
              </a:rPr>
              <a:t>As spermatozoa are released from the seminiferous tubules, the pathway they travel is:</a:t>
            </a:r>
          </a:p>
          <a:p>
            <a:r>
              <a:rPr lang="en-US" sz="1400" b="1" dirty="0">
                <a:solidFill>
                  <a:schemeClr val="accent6">
                    <a:lumMod val="75000"/>
                  </a:schemeClr>
                </a:solidFill>
                <a:latin typeface="Calibri" pitchFamily="34" charset="0"/>
              </a:rPr>
              <a:t>Seminiferous tubules </a:t>
            </a:r>
            <a:r>
              <a:rPr lang="en-US" sz="1400" b="1" dirty="0">
                <a:solidFill>
                  <a:schemeClr val="accent6">
                    <a:lumMod val="50000"/>
                  </a:schemeClr>
                </a:solidFill>
                <a:latin typeface="Calibri" pitchFamily="34" charset="0"/>
                <a:sym typeface="Wingdings" pitchFamily="2" charset="2"/>
              </a:rPr>
              <a:t> </a:t>
            </a:r>
            <a:r>
              <a:rPr lang="en-US" sz="1400" b="1" dirty="0">
                <a:solidFill>
                  <a:schemeClr val="accent6">
                    <a:lumMod val="75000"/>
                  </a:schemeClr>
                </a:solidFill>
                <a:latin typeface="Calibri" pitchFamily="34" charset="0"/>
                <a:sym typeface="Wingdings" pitchFamily="2" charset="2"/>
              </a:rPr>
              <a:t>straight tubules </a:t>
            </a:r>
            <a:r>
              <a:rPr lang="en-US" sz="1400" b="1" dirty="0">
                <a:solidFill>
                  <a:schemeClr val="accent6">
                    <a:lumMod val="50000"/>
                  </a:schemeClr>
                </a:solidFill>
                <a:latin typeface="Calibri" pitchFamily="34" charset="0"/>
                <a:sym typeface="Wingdings" pitchFamily="2" charset="2"/>
              </a:rPr>
              <a:t> </a:t>
            </a:r>
            <a:r>
              <a:rPr lang="en-US" sz="1400" b="1" dirty="0">
                <a:solidFill>
                  <a:schemeClr val="accent6">
                    <a:lumMod val="75000"/>
                  </a:schemeClr>
                </a:solidFill>
                <a:latin typeface="Calibri" pitchFamily="34" charset="0"/>
                <a:sym typeface="Wingdings" pitchFamily="2" charset="2"/>
              </a:rPr>
              <a:t>rete testis </a:t>
            </a:r>
            <a:r>
              <a:rPr lang="en-US" sz="1400" b="1" dirty="0">
                <a:solidFill>
                  <a:schemeClr val="accent6">
                    <a:lumMod val="50000"/>
                  </a:schemeClr>
                </a:solidFill>
                <a:latin typeface="Calibri" pitchFamily="34" charset="0"/>
                <a:sym typeface="Wingdings" pitchFamily="2" charset="2"/>
              </a:rPr>
              <a:t> </a:t>
            </a:r>
            <a:r>
              <a:rPr lang="en-US" sz="1400" b="1" dirty="0">
                <a:solidFill>
                  <a:schemeClr val="accent6">
                    <a:lumMod val="75000"/>
                  </a:schemeClr>
                </a:solidFill>
                <a:latin typeface="Calibri" pitchFamily="34" charset="0"/>
                <a:sym typeface="Wingdings" pitchFamily="2" charset="2"/>
              </a:rPr>
              <a:t>efferent </a:t>
            </a:r>
            <a:r>
              <a:rPr lang="en-US" sz="1400" b="1" dirty="0" err="1">
                <a:solidFill>
                  <a:schemeClr val="accent6">
                    <a:lumMod val="75000"/>
                  </a:schemeClr>
                </a:solidFill>
                <a:latin typeface="Calibri" pitchFamily="34" charset="0"/>
                <a:sym typeface="Wingdings" pitchFamily="2" charset="2"/>
              </a:rPr>
              <a:t>ductules</a:t>
            </a:r>
            <a:r>
              <a:rPr lang="en-US" sz="1400" b="1" dirty="0">
                <a:solidFill>
                  <a:schemeClr val="accent6">
                    <a:lumMod val="75000"/>
                  </a:schemeClr>
                </a:solidFill>
                <a:latin typeface="Calibri" pitchFamily="34" charset="0"/>
                <a:sym typeface="Wingdings" pitchFamily="2" charset="2"/>
              </a:rPr>
              <a:t> </a:t>
            </a:r>
            <a:r>
              <a:rPr lang="en-US" sz="1400" b="1" dirty="0">
                <a:solidFill>
                  <a:schemeClr val="accent6">
                    <a:lumMod val="50000"/>
                  </a:schemeClr>
                </a:solidFill>
                <a:latin typeface="Calibri" pitchFamily="34" charset="0"/>
                <a:sym typeface="Wingdings" pitchFamily="2" charset="2"/>
              </a:rPr>
              <a:t> </a:t>
            </a:r>
            <a:r>
              <a:rPr lang="en-US" sz="1400" b="1" dirty="0">
                <a:solidFill>
                  <a:schemeClr val="accent6">
                    <a:lumMod val="75000"/>
                  </a:schemeClr>
                </a:solidFill>
                <a:latin typeface="Calibri" pitchFamily="34" charset="0"/>
                <a:sym typeface="Wingdings" pitchFamily="2" charset="2"/>
              </a:rPr>
              <a:t>epididymis</a:t>
            </a:r>
            <a:r>
              <a:rPr lang="en-US" sz="1400" b="1" dirty="0">
                <a:solidFill>
                  <a:schemeClr val="accent6">
                    <a:lumMod val="50000"/>
                  </a:schemeClr>
                </a:solidFill>
                <a:latin typeface="Calibri" pitchFamily="34" charset="0"/>
                <a:sym typeface="Wingdings" pitchFamily="2" charset="2"/>
              </a:rPr>
              <a:t>  </a:t>
            </a:r>
            <a:r>
              <a:rPr lang="en-US" sz="1400" b="1" dirty="0">
                <a:solidFill>
                  <a:schemeClr val="accent6">
                    <a:lumMod val="75000"/>
                  </a:schemeClr>
                </a:solidFill>
                <a:latin typeface="Calibri" pitchFamily="34" charset="0"/>
                <a:sym typeface="Wingdings" pitchFamily="2" charset="2"/>
              </a:rPr>
              <a:t>vas (</a:t>
            </a:r>
            <a:r>
              <a:rPr lang="en-US" sz="1400" b="1" dirty="0" err="1">
                <a:solidFill>
                  <a:schemeClr val="accent6">
                    <a:lumMod val="75000"/>
                  </a:schemeClr>
                </a:solidFill>
                <a:latin typeface="Calibri" pitchFamily="34" charset="0"/>
                <a:sym typeface="Wingdings" pitchFamily="2" charset="2"/>
              </a:rPr>
              <a:t>ductus</a:t>
            </a:r>
            <a:r>
              <a:rPr lang="en-US" sz="1400" b="1" dirty="0">
                <a:solidFill>
                  <a:schemeClr val="accent6">
                    <a:lumMod val="75000"/>
                  </a:schemeClr>
                </a:solidFill>
                <a:latin typeface="Calibri" pitchFamily="34" charset="0"/>
                <a:sym typeface="Wingdings" pitchFamily="2" charset="2"/>
              </a:rPr>
              <a:t>) deferens</a:t>
            </a:r>
            <a:endParaRPr lang="en-US" sz="1400" b="1" dirty="0">
              <a:solidFill>
                <a:schemeClr val="accent6">
                  <a:lumMod val="75000"/>
                </a:schemeClr>
              </a:solidFill>
              <a:latin typeface="Calibri"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534528"/>
            <a:ext cx="7113182" cy="4503262"/>
          </a:xfrm>
          <a:prstGeom prst="rect">
            <a:avLst/>
          </a:prstGeom>
        </p:spPr>
      </p:pic>
    </p:spTree>
    <p:extLst>
      <p:ext uri="{BB962C8B-B14F-4D97-AF65-F5344CB8AC3E}">
        <p14:creationId xmlns:p14="http://schemas.microsoft.com/office/powerpoint/2010/main" val="24520777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1447800"/>
            <a:ext cx="6175686" cy="4724400"/>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Rectangle 5"/>
          <p:cNvSpPr/>
          <p:nvPr/>
        </p:nvSpPr>
        <p:spPr>
          <a:xfrm>
            <a:off x="152400" y="1905000"/>
            <a:ext cx="1938357"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Lipid droplet</a:t>
            </a:r>
          </a:p>
        </p:txBody>
      </p:sp>
      <p:sp>
        <p:nvSpPr>
          <p:cNvPr id="10" name="TextBox 9"/>
          <p:cNvSpPr txBox="1"/>
          <p:nvPr/>
        </p:nvSpPr>
        <p:spPr>
          <a:xfrm>
            <a:off x="271443" y="533400"/>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at X (advance slide for answers)</a:t>
            </a:r>
          </a:p>
        </p:txBody>
      </p:sp>
      <p:sp>
        <p:nvSpPr>
          <p:cNvPr id="2" name="TextBox 1"/>
          <p:cNvSpPr txBox="1"/>
          <p:nvPr/>
        </p:nvSpPr>
        <p:spPr>
          <a:xfrm>
            <a:off x="5624456" y="1951166"/>
            <a:ext cx="304800" cy="1107996"/>
          </a:xfrm>
          <a:prstGeom prst="rect">
            <a:avLst/>
          </a:prstGeom>
          <a:noFill/>
        </p:spPr>
        <p:txBody>
          <a:bodyPr wrap="square" rtlCol="0">
            <a:spAutoFit/>
          </a:bodyPr>
          <a:lstStyle/>
          <a:p>
            <a:r>
              <a:rPr lang="en-US" sz="6600" b="1" dirty="0">
                <a:solidFill>
                  <a:schemeClr val="accent3">
                    <a:lumMod val="50000"/>
                  </a:schemeClr>
                </a:solidFill>
              </a:rPr>
              <a:t>X</a:t>
            </a:r>
          </a:p>
        </p:txBody>
      </p:sp>
    </p:spTree>
    <p:extLst>
      <p:ext uri="{BB962C8B-B14F-4D97-AF65-F5344CB8AC3E}">
        <p14:creationId xmlns:p14="http://schemas.microsoft.com/office/powerpoint/2010/main" val="34416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543" y="1371600"/>
            <a:ext cx="7086600" cy="5486400"/>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1371600" y="2743200"/>
            <a:ext cx="2471757"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Efferent </a:t>
            </a: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ductules</a:t>
            </a:r>
            <a:endPar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endParaRP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structures on this slide. (advance slide for answers)</a:t>
            </a:r>
          </a:p>
        </p:txBody>
      </p:sp>
    </p:spTree>
    <p:extLst>
      <p:ext uri="{BB962C8B-B14F-4D97-AF65-F5344CB8AC3E}">
        <p14:creationId xmlns:p14="http://schemas.microsoft.com/office/powerpoint/2010/main" val="422127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343" y="1303862"/>
            <a:ext cx="7239000" cy="5238750"/>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533400" y="1383223"/>
            <a:ext cx="3314700"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Sertoli</a:t>
            </a: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 cells</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cells indicated by the arrows. (advance slide for answers)</a:t>
            </a:r>
          </a:p>
        </p:txBody>
      </p:sp>
      <p:cxnSp>
        <p:nvCxnSpPr>
          <p:cNvPr id="5" name="Straight Arrow Connector 4"/>
          <p:cNvCxnSpPr/>
          <p:nvPr/>
        </p:nvCxnSpPr>
        <p:spPr>
          <a:xfrm>
            <a:off x="2705100" y="3352800"/>
            <a:ext cx="685800" cy="381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514600" y="4038600"/>
            <a:ext cx="685800" cy="381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013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4890499" y="1284261"/>
            <a:ext cx="3626963" cy="224676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2000" b="1" spc="50" dirty="0">
                <a:ln w="11430"/>
                <a:solidFill>
                  <a:schemeClr val="accent3">
                    <a:lumMod val="50000"/>
                  </a:schemeClr>
                </a:solidFill>
                <a:effectLst>
                  <a:outerShdw blurRad="76200" dist="50800" dir="5400000" algn="tl" rotWithShape="0">
                    <a:srgbClr val="000000">
                      <a:alpha val="65000"/>
                    </a:srgbClr>
                  </a:outerShdw>
                </a:effectLst>
                <a:latin typeface="+mn-lt"/>
              </a:rPr>
              <a:t>A = </a:t>
            </a:r>
            <a:r>
              <a:rPr lang="en-US" sz="2000" b="1" spc="50" dirty="0" err="1">
                <a:ln w="11430"/>
                <a:solidFill>
                  <a:schemeClr val="accent3">
                    <a:lumMod val="50000"/>
                  </a:schemeClr>
                </a:solidFill>
                <a:effectLst>
                  <a:outerShdw blurRad="76200" dist="50800" dir="5400000" algn="tl" rotWithShape="0">
                    <a:srgbClr val="000000">
                      <a:alpha val="65000"/>
                    </a:srgbClr>
                  </a:outerShdw>
                </a:effectLst>
                <a:latin typeface="+mn-lt"/>
              </a:rPr>
              <a:t>Sertoli</a:t>
            </a:r>
            <a:r>
              <a:rPr lang="en-US" sz="2000" b="1" spc="50" dirty="0">
                <a:ln w="11430"/>
                <a:solidFill>
                  <a:schemeClr val="accent3">
                    <a:lumMod val="50000"/>
                  </a:schemeClr>
                </a:solidFill>
                <a:effectLst>
                  <a:outerShdw blurRad="76200" dist="50800" dir="5400000" algn="tl" rotWithShape="0">
                    <a:srgbClr val="000000">
                      <a:alpha val="65000"/>
                    </a:srgbClr>
                  </a:outerShdw>
                </a:effectLst>
                <a:latin typeface="+mn-lt"/>
              </a:rPr>
              <a:t> cells</a:t>
            </a:r>
          </a:p>
          <a:p>
            <a:pPr algn="ctr" fontAlgn="auto">
              <a:spcBef>
                <a:spcPts val="0"/>
              </a:spcBef>
              <a:spcAft>
                <a:spcPts val="0"/>
              </a:spcAft>
              <a:defRPr/>
            </a:pPr>
            <a:r>
              <a:rPr lang="en-US" sz="2000" b="1" spc="50" dirty="0">
                <a:ln w="11430"/>
                <a:solidFill>
                  <a:schemeClr val="accent3">
                    <a:lumMod val="50000"/>
                  </a:schemeClr>
                </a:solidFill>
                <a:effectLst>
                  <a:outerShdw blurRad="76200" dist="50800" dir="5400000" algn="tl" rotWithShape="0">
                    <a:srgbClr val="000000">
                      <a:alpha val="65000"/>
                    </a:srgbClr>
                  </a:outerShdw>
                </a:effectLst>
                <a:latin typeface="+mn-lt"/>
              </a:rPr>
              <a:t>B = primary spermatocytes</a:t>
            </a:r>
          </a:p>
          <a:p>
            <a:pPr algn="ctr" fontAlgn="auto">
              <a:spcBef>
                <a:spcPts val="0"/>
              </a:spcBef>
              <a:spcAft>
                <a:spcPts val="0"/>
              </a:spcAft>
              <a:defRPr/>
            </a:pPr>
            <a:r>
              <a:rPr lang="en-US" sz="2000" b="1" spc="50" dirty="0">
                <a:ln w="11430"/>
                <a:solidFill>
                  <a:schemeClr val="accent3">
                    <a:lumMod val="50000"/>
                  </a:schemeClr>
                </a:solidFill>
                <a:effectLst>
                  <a:outerShdw blurRad="76200" dist="50800" dir="5400000" algn="tl" rotWithShape="0">
                    <a:srgbClr val="000000">
                      <a:alpha val="65000"/>
                    </a:srgbClr>
                  </a:outerShdw>
                </a:effectLst>
                <a:latin typeface="+mn-lt"/>
              </a:rPr>
              <a:t>C = </a:t>
            </a:r>
            <a:r>
              <a:rPr lang="en-US" sz="2000" b="1" spc="50" dirty="0" err="1">
                <a:ln w="11430"/>
                <a:solidFill>
                  <a:schemeClr val="accent3">
                    <a:lumMod val="50000"/>
                  </a:schemeClr>
                </a:solidFill>
                <a:effectLst>
                  <a:outerShdw blurRad="76200" dist="50800" dir="5400000" algn="tl" rotWithShape="0">
                    <a:srgbClr val="000000">
                      <a:alpha val="65000"/>
                    </a:srgbClr>
                  </a:outerShdw>
                </a:effectLst>
                <a:latin typeface="+mn-lt"/>
              </a:rPr>
              <a:t>spermatogonia</a:t>
            </a:r>
            <a:endParaRPr lang="en-US" sz="2000" b="1" spc="50" dirty="0">
              <a:ln w="11430"/>
              <a:solidFill>
                <a:schemeClr val="accent3">
                  <a:lumMod val="50000"/>
                </a:schemeClr>
              </a:solidFill>
              <a:effectLst>
                <a:outerShdw blurRad="76200" dist="50800" dir="5400000" algn="tl" rotWithShape="0">
                  <a:srgbClr val="000000">
                    <a:alpha val="65000"/>
                  </a:srgbClr>
                </a:outerShdw>
              </a:effectLst>
              <a:latin typeface="+mn-lt"/>
            </a:endParaRPr>
          </a:p>
          <a:p>
            <a:pPr algn="ctr" fontAlgn="auto">
              <a:spcBef>
                <a:spcPts val="0"/>
              </a:spcBef>
              <a:spcAft>
                <a:spcPts val="0"/>
              </a:spcAft>
              <a:defRPr/>
            </a:pPr>
            <a:r>
              <a:rPr lang="en-US" sz="2000" b="1" spc="50" dirty="0">
                <a:ln w="11430"/>
                <a:solidFill>
                  <a:schemeClr val="accent3">
                    <a:lumMod val="50000"/>
                  </a:schemeClr>
                </a:solidFill>
                <a:effectLst>
                  <a:outerShdw blurRad="76200" dist="50800" dir="5400000" algn="tl" rotWithShape="0">
                    <a:srgbClr val="000000">
                      <a:alpha val="65000"/>
                    </a:srgbClr>
                  </a:outerShdw>
                </a:effectLst>
                <a:latin typeface="+mn-lt"/>
              </a:rPr>
              <a:t>D = spermatids</a:t>
            </a:r>
          </a:p>
          <a:p>
            <a:pPr algn="ctr" fontAlgn="auto">
              <a:spcBef>
                <a:spcPts val="0"/>
              </a:spcBef>
              <a:spcAft>
                <a:spcPts val="0"/>
              </a:spcAft>
              <a:defRPr/>
            </a:pPr>
            <a:endParaRPr lang="en-US" sz="2000" b="1" spc="50" dirty="0">
              <a:ln w="11430"/>
              <a:solidFill>
                <a:schemeClr val="accent3">
                  <a:lumMod val="50000"/>
                </a:schemeClr>
              </a:solidFill>
              <a:effectLst>
                <a:outerShdw blurRad="76200" dist="50800" dir="5400000" algn="tl" rotWithShape="0">
                  <a:srgbClr val="000000">
                    <a:alpha val="65000"/>
                  </a:srgbClr>
                </a:outerShdw>
              </a:effectLst>
              <a:latin typeface="Tempus Sans ITC" pitchFamily="82" charset="0"/>
            </a:endParaRPr>
          </a:p>
          <a:p>
            <a:pPr algn="ctr" fontAlgn="auto">
              <a:spcBef>
                <a:spcPts val="0"/>
              </a:spcBef>
              <a:spcAft>
                <a:spcPts val="0"/>
              </a:spcAft>
              <a:defRPr/>
            </a:pPr>
            <a:r>
              <a:rPr lang="en-US" sz="2000" b="1" spc="50" dirty="0">
                <a:ln w="11430"/>
                <a:solidFill>
                  <a:schemeClr val="accent3">
                    <a:lumMod val="50000"/>
                  </a:schemeClr>
                </a:solidFill>
                <a:effectLst>
                  <a:outerShdw blurRad="76200" dist="50800" dir="5400000" algn="tl" rotWithShape="0">
                    <a:srgbClr val="000000">
                      <a:alpha val="65000"/>
                    </a:srgbClr>
                  </a:outerShdw>
                </a:effectLst>
                <a:latin typeface="Tempus Sans ITC" pitchFamily="82" charset="0"/>
              </a:rPr>
              <a:t>Kind of a gunner slide since you didn’t see this before.</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In this image from the seminiferous tubules, identify cells A-C. (advance slide for answers)</a:t>
            </a:r>
          </a:p>
        </p:txBody>
      </p:sp>
      <p:pic>
        <p:nvPicPr>
          <p:cNvPr id="5" name="Picture 4" descr="seminiferoustubule2.jpg"/>
          <p:cNvPicPr>
            <a:picLocks noChangeAspect="1"/>
          </p:cNvPicPr>
          <p:nvPr/>
        </p:nvPicPr>
        <p:blipFill>
          <a:blip r:embed="rId2" cstate="print"/>
          <a:stretch>
            <a:fillRect/>
          </a:stretch>
        </p:blipFill>
        <p:spPr>
          <a:xfrm>
            <a:off x="228600" y="1466670"/>
            <a:ext cx="4648200" cy="2981864"/>
          </a:xfrm>
          <a:prstGeom prst="rect">
            <a:avLst/>
          </a:prstGeom>
        </p:spPr>
      </p:pic>
      <p:pic>
        <p:nvPicPr>
          <p:cNvPr id="9" name="Picture 8" descr="seminiferoustubule1.jpg"/>
          <p:cNvPicPr>
            <a:picLocks noChangeAspect="1"/>
          </p:cNvPicPr>
          <p:nvPr/>
        </p:nvPicPr>
        <p:blipFill>
          <a:blip r:embed="rId3" cstate="print"/>
          <a:stretch>
            <a:fillRect/>
          </a:stretch>
        </p:blipFill>
        <p:spPr>
          <a:xfrm>
            <a:off x="4124756" y="3581400"/>
            <a:ext cx="4866844" cy="3124200"/>
          </a:xfrm>
          <a:prstGeom prst="rect">
            <a:avLst/>
          </a:prstGeom>
        </p:spPr>
      </p:pic>
      <p:sp>
        <p:nvSpPr>
          <p:cNvPr id="10" name="TextBox 9"/>
          <p:cNvSpPr txBox="1"/>
          <p:nvPr/>
        </p:nvSpPr>
        <p:spPr>
          <a:xfrm>
            <a:off x="3288254" y="2658977"/>
            <a:ext cx="370614" cy="461665"/>
          </a:xfrm>
          <a:prstGeom prst="rect">
            <a:avLst/>
          </a:prstGeom>
          <a:noFill/>
        </p:spPr>
        <p:txBody>
          <a:bodyPr wrap="none" rtlCol="0">
            <a:spAutoFit/>
          </a:bodyPr>
          <a:lstStyle/>
          <a:p>
            <a:r>
              <a:rPr lang="en-US" sz="2400" b="1" dirty="0">
                <a:solidFill>
                  <a:srgbClr val="FF0000"/>
                </a:solidFill>
              </a:rPr>
              <a:t>A</a:t>
            </a:r>
          </a:p>
        </p:txBody>
      </p:sp>
      <p:sp>
        <p:nvSpPr>
          <p:cNvPr id="11" name="TextBox 10"/>
          <p:cNvSpPr txBox="1"/>
          <p:nvPr/>
        </p:nvSpPr>
        <p:spPr>
          <a:xfrm>
            <a:off x="5655031" y="3748144"/>
            <a:ext cx="378630" cy="461665"/>
          </a:xfrm>
          <a:prstGeom prst="rect">
            <a:avLst/>
          </a:prstGeom>
          <a:noFill/>
        </p:spPr>
        <p:txBody>
          <a:bodyPr wrap="none" rtlCol="0">
            <a:spAutoFit/>
          </a:bodyPr>
          <a:lstStyle/>
          <a:p>
            <a:r>
              <a:rPr lang="en-US" sz="2400" b="1" dirty="0">
                <a:solidFill>
                  <a:srgbClr val="FF0000"/>
                </a:solidFill>
              </a:rPr>
              <a:t>D</a:t>
            </a:r>
          </a:p>
        </p:txBody>
      </p:sp>
      <p:sp>
        <p:nvSpPr>
          <p:cNvPr id="12" name="TextBox 11"/>
          <p:cNvSpPr txBox="1"/>
          <p:nvPr/>
        </p:nvSpPr>
        <p:spPr>
          <a:xfrm>
            <a:off x="3601122" y="3562619"/>
            <a:ext cx="348172" cy="461665"/>
          </a:xfrm>
          <a:prstGeom prst="rect">
            <a:avLst/>
          </a:prstGeom>
          <a:noFill/>
        </p:spPr>
        <p:txBody>
          <a:bodyPr wrap="none" rtlCol="0">
            <a:spAutoFit/>
          </a:bodyPr>
          <a:lstStyle/>
          <a:p>
            <a:r>
              <a:rPr lang="en-US" sz="2400" b="1" dirty="0">
                <a:solidFill>
                  <a:srgbClr val="FF0000"/>
                </a:solidFill>
              </a:rPr>
              <a:t>C</a:t>
            </a:r>
          </a:p>
        </p:txBody>
      </p:sp>
      <p:sp>
        <p:nvSpPr>
          <p:cNvPr id="13" name="TextBox 12"/>
          <p:cNvSpPr txBox="1"/>
          <p:nvPr/>
        </p:nvSpPr>
        <p:spPr>
          <a:xfrm>
            <a:off x="1922033" y="1884426"/>
            <a:ext cx="370614" cy="461665"/>
          </a:xfrm>
          <a:prstGeom prst="rect">
            <a:avLst/>
          </a:prstGeom>
          <a:noFill/>
        </p:spPr>
        <p:txBody>
          <a:bodyPr wrap="none" rtlCol="0">
            <a:spAutoFit/>
          </a:bodyPr>
          <a:lstStyle/>
          <a:p>
            <a:r>
              <a:rPr lang="en-US" sz="2400" b="1" dirty="0">
                <a:solidFill>
                  <a:srgbClr val="FF0000"/>
                </a:solidFill>
              </a:rPr>
              <a:t>B</a:t>
            </a:r>
          </a:p>
        </p:txBody>
      </p:sp>
      <p:sp>
        <p:nvSpPr>
          <p:cNvPr id="14" name="TextBox 13"/>
          <p:cNvSpPr txBox="1"/>
          <p:nvPr/>
        </p:nvSpPr>
        <p:spPr>
          <a:xfrm>
            <a:off x="8517462" y="5420958"/>
            <a:ext cx="370614" cy="461665"/>
          </a:xfrm>
          <a:prstGeom prst="rect">
            <a:avLst/>
          </a:prstGeom>
          <a:noFill/>
        </p:spPr>
        <p:txBody>
          <a:bodyPr wrap="none" rtlCol="0">
            <a:spAutoFit/>
          </a:bodyPr>
          <a:lstStyle/>
          <a:p>
            <a:r>
              <a:rPr lang="en-US" sz="2400" b="1" dirty="0">
                <a:solidFill>
                  <a:srgbClr val="FF0000"/>
                </a:solidFill>
              </a:rPr>
              <a:t>A</a:t>
            </a:r>
          </a:p>
        </p:txBody>
      </p:sp>
      <p:sp>
        <p:nvSpPr>
          <p:cNvPr id="15" name="TextBox 14"/>
          <p:cNvSpPr txBox="1"/>
          <p:nvPr/>
        </p:nvSpPr>
        <p:spPr>
          <a:xfrm>
            <a:off x="7468591" y="4612341"/>
            <a:ext cx="370614" cy="461665"/>
          </a:xfrm>
          <a:prstGeom prst="rect">
            <a:avLst/>
          </a:prstGeom>
          <a:noFill/>
        </p:spPr>
        <p:txBody>
          <a:bodyPr wrap="none" rtlCol="0">
            <a:spAutoFit/>
          </a:bodyPr>
          <a:lstStyle/>
          <a:p>
            <a:r>
              <a:rPr lang="en-US" sz="2400" b="1" dirty="0">
                <a:solidFill>
                  <a:srgbClr val="FF0000"/>
                </a:solidFill>
              </a:rPr>
              <a:t>B</a:t>
            </a:r>
          </a:p>
        </p:txBody>
      </p:sp>
      <p:sp>
        <p:nvSpPr>
          <p:cNvPr id="16" name="TextBox 15"/>
          <p:cNvSpPr txBox="1"/>
          <p:nvPr/>
        </p:nvSpPr>
        <p:spPr>
          <a:xfrm>
            <a:off x="6234151" y="6130962"/>
            <a:ext cx="348172" cy="461665"/>
          </a:xfrm>
          <a:prstGeom prst="rect">
            <a:avLst/>
          </a:prstGeom>
          <a:noFill/>
        </p:spPr>
        <p:txBody>
          <a:bodyPr wrap="none" rtlCol="0">
            <a:spAutoFit/>
          </a:bodyPr>
          <a:lstStyle/>
          <a:p>
            <a:r>
              <a:rPr lang="en-US" sz="2400" b="1" dirty="0">
                <a:solidFill>
                  <a:srgbClr val="FF0000"/>
                </a:solidFill>
              </a:rPr>
              <a:t>C</a:t>
            </a:r>
          </a:p>
        </p:txBody>
      </p:sp>
      <p:sp>
        <p:nvSpPr>
          <p:cNvPr id="17" name="TextBox 16"/>
          <p:cNvSpPr txBox="1"/>
          <p:nvPr/>
        </p:nvSpPr>
        <p:spPr>
          <a:xfrm>
            <a:off x="5343956" y="4419600"/>
            <a:ext cx="378630" cy="461665"/>
          </a:xfrm>
          <a:prstGeom prst="rect">
            <a:avLst/>
          </a:prstGeom>
          <a:noFill/>
        </p:spPr>
        <p:txBody>
          <a:bodyPr wrap="none" rtlCol="0">
            <a:spAutoFit/>
          </a:bodyPr>
          <a:lstStyle/>
          <a:p>
            <a:r>
              <a:rPr lang="en-US" sz="2400" b="1" dirty="0">
                <a:solidFill>
                  <a:srgbClr val="FF0000"/>
                </a:solidFill>
              </a:rPr>
              <a:t>D</a:t>
            </a:r>
          </a:p>
        </p:txBody>
      </p:sp>
    </p:spTree>
    <p:extLst>
      <p:ext uri="{BB962C8B-B14F-4D97-AF65-F5344CB8AC3E}">
        <p14:creationId xmlns:p14="http://schemas.microsoft.com/office/powerpoint/2010/main" val="127558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73370" y="21491"/>
            <a:ext cx="5997347"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820000"/>
                </a:solidFill>
                <a:latin typeface="+mn-lt"/>
              </a:rPr>
              <a:t>MALE REPRODUCTIVE SYSTEM</a:t>
            </a:r>
          </a:p>
        </p:txBody>
      </p:sp>
      <p:sp>
        <p:nvSpPr>
          <p:cNvPr id="5" name="TextBox 4"/>
          <p:cNvSpPr txBox="1"/>
          <p:nvPr/>
        </p:nvSpPr>
        <p:spPr>
          <a:xfrm>
            <a:off x="1" y="5307449"/>
            <a:ext cx="9124740" cy="1169551"/>
          </a:xfrm>
          <a:prstGeom prst="rect">
            <a:avLst/>
          </a:prstGeom>
          <a:noFill/>
        </p:spPr>
        <p:txBody>
          <a:bodyPr wrap="square">
            <a:spAutoFit/>
          </a:bodyPr>
          <a:lstStyle/>
          <a:p>
            <a:r>
              <a:rPr lang="en-US" sz="1600" b="1" dirty="0">
                <a:solidFill>
                  <a:schemeClr val="accent6">
                    <a:lumMod val="50000"/>
                  </a:schemeClr>
                </a:solidFill>
                <a:latin typeface="Calibri" pitchFamily="34" charset="0"/>
              </a:rPr>
              <a:t>We have two slides of the testis and adjacent structures:</a:t>
            </a:r>
          </a:p>
          <a:p>
            <a:r>
              <a:rPr lang="en-US" sz="1400" b="1" dirty="0">
                <a:solidFill>
                  <a:schemeClr val="accent6">
                    <a:lumMod val="50000"/>
                  </a:schemeClr>
                </a:solidFill>
                <a:latin typeface="Calibri" pitchFamily="34" charset="0"/>
              </a:rPr>
              <a:t>--SL55 includes the seminiferous tubules, the mediastinum testis containing the rete testis, and the epididymis</a:t>
            </a:r>
          </a:p>
          <a:p>
            <a:r>
              <a:rPr lang="en-US" sz="1400" b="1" dirty="0">
                <a:solidFill>
                  <a:srgbClr val="C00000"/>
                </a:solidFill>
                <a:latin typeface="Calibri" pitchFamily="34" charset="0"/>
              </a:rPr>
              <a:t>--SL156 includes the seminiferous tubules, efferent </a:t>
            </a:r>
            <a:r>
              <a:rPr lang="en-US" sz="1400" b="1" dirty="0" err="1">
                <a:solidFill>
                  <a:srgbClr val="C00000"/>
                </a:solidFill>
                <a:latin typeface="Calibri" pitchFamily="34" charset="0"/>
              </a:rPr>
              <a:t>ductules</a:t>
            </a:r>
            <a:r>
              <a:rPr lang="en-US" sz="1400" b="1" dirty="0">
                <a:solidFill>
                  <a:srgbClr val="C00000"/>
                </a:solidFill>
                <a:latin typeface="Calibri" pitchFamily="34" charset="0"/>
              </a:rPr>
              <a:t>, and epididymis</a:t>
            </a:r>
          </a:p>
          <a:p>
            <a:endParaRPr lang="en-US" sz="1000" b="1" dirty="0">
              <a:solidFill>
                <a:schemeClr val="accent6">
                  <a:lumMod val="50000"/>
                </a:schemeClr>
              </a:solidFill>
              <a:latin typeface="Calibri" pitchFamily="34" charset="0"/>
            </a:endParaRPr>
          </a:p>
          <a:p>
            <a:r>
              <a:rPr lang="en-US" sz="1600" b="1" dirty="0">
                <a:solidFill>
                  <a:schemeClr val="accent6">
                    <a:lumMod val="50000"/>
                  </a:schemeClr>
                </a:solidFill>
                <a:latin typeface="Calibri" pitchFamily="34" charset="0"/>
              </a:rPr>
              <a:t>Neither slide includes the scrotum</a:t>
            </a:r>
            <a:endParaRPr lang="en-US" sz="1400" b="1" dirty="0">
              <a:solidFill>
                <a:schemeClr val="accent6">
                  <a:lumMod val="75000"/>
                </a:schemeClr>
              </a:solidFill>
              <a:latin typeface="Calibri"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400" y="879259"/>
            <a:ext cx="4080251" cy="4121780"/>
          </a:xfrm>
          <a:prstGeom prst="rect">
            <a:avLst/>
          </a:prstGeom>
        </p:spPr>
      </p:pic>
      <p:cxnSp>
        <p:nvCxnSpPr>
          <p:cNvPr id="7" name="Straight Connector 6"/>
          <p:cNvCxnSpPr/>
          <p:nvPr/>
        </p:nvCxnSpPr>
        <p:spPr>
          <a:xfrm>
            <a:off x="3048000" y="1031659"/>
            <a:ext cx="2708651" cy="35814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895643" y="2806799"/>
            <a:ext cx="3352800" cy="1143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267493" y="2751394"/>
            <a:ext cx="1143000" cy="377510"/>
          </a:xfrm>
          <a:prstGeom prst="rect">
            <a:avLst/>
          </a:prstGeom>
          <a:noFill/>
        </p:spPr>
        <p:txBody>
          <a:bodyPr wrap="square" rtlCol="0">
            <a:spAutoFit/>
          </a:bodyPr>
          <a:lstStyle/>
          <a:p>
            <a:r>
              <a:rPr lang="en-US" b="1" dirty="0">
                <a:solidFill>
                  <a:schemeClr val="accent6">
                    <a:lumMod val="75000"/>
                  </a:schemeClr>
                </a:solidFill>
              </a:rPr>
              <a:t>SL55</a:t>
            </a:r>
          </a:p>
        </p:txBody>
      </p:sp>
      <p:sp>
        <p:nvSpPr>
          <p:cNvPr id="13" name="TextBox 12"/>
          <p:cNvSpPr txBox="1"/>
          <p:nvPr/>
        </p:nvSpPr>
        <p:spPr>
          <a:xfrm>
            <a:off x="5638800" y="4613059"/>
            <a:ext cx="1143000" cy="377510"/>
          </a:xfrm>
          <a:prstGeom prst="rect">
            <a:avLst/>
          </a:prstGeom>
          <a:noFill/>
        </p:spPr>
        <p:txBody>
          <a:bodyPr wrap="square" rtlCol="0">
            <a:spAutoFit/>
          </a:bodyPr>
          <a:lstStyle/>
          <a:p>
            <a:r>
              <a:rPr lang="en-US" b="1" dirty="0">
                <a:solidFill>
                  <a:srgbClr val="C00000"/>
                </a:solidFill>
              </a:rPr>
              <a:t>SL156</a:t>
            </a:r>
          </a:p>
        </p:txBody>
      </p:sp>
    </p:spTree>
    <p:extLst>
      <p:ext uri="{BB962C8B-B14F-4D97-AF65-F5344CB8AC3E}">
        <p14:creationId xmlns:p14="http://schemas.microsoft.com/office/powerpoint/2010/main" val="28581920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6359</TotalTime>
  <Words>4614</Words>
  <Application>Microsoft Office PowerPoint</Application>
  <PresentationFormat>On-screen Show (4:3)</PresentationFormat>
  <Paragraphs>471</Paragraphs>
  <Slides>83</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83</vt:i4>
      </vt:variant>
    </vt:vector>
  </HeadingPairs>
  <TitlesOfParts>
    <vt:vector size="92" baseType="lpstr">
      <vt:lpstr>Arial</vt:lpstr>
      <vt:lpstr>Bradley Hand ITC</vt:lpstr>
      <vt:lpstr>Calibri</vt:lpstr>
      <vt:lpstr>Chiller</vt:lpstr>
      <vt:lpstr>Georgia</vt:lpstr>
      <vt:lpstr>Script MT Bold</vt:lpstr>
      <vt:lpstr>Tekton Pro Ext</vt:lpstr>
      <vt:lpstr>Tempus Sans ITC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Cincinnati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Dept. of Cell Biology</dc:creator>
  <cp:lastModifiedBy>Fields, Jermaine (fieldsj4)</cp:lastModifiedBy>
  <cp:revision>347</cp:revision>
  <dcterms:created xsi:type="dcterms:W3CDTF">2011-12-20T15:52:42Z</dcterms:created>
  <dcterms:modified xsi:type="dcterms:W3CDTF">2020-07-31T22:36:30Z</dcterms:modified>
</cp:coreProperties>
</file>