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333" r:id="rId2"/>
    <p:sldId id="332" r:id="rId3"/>
    <p:sldId id="483" r:id="rId4"/>
    <p:sldId id="504" r:id="rId5"/>
    <p:sldId id="476" r:id="rId6"/>
    <p:sldId id="475" r:id="rId7"/>
    <p:sldId id="477" r:id="rId8"/>
    <p:sldId id="478" r:id="rId9"/>
    <p:sldId id="481" r:id="rId10"/>
    <p:sldId id="480" r:id="rId11"/>
    <p:sldId id="482" r:id="rId12"/>
    <p:sldId id="479" r:id="rId13"/>
    <p:sldId id="505" r:id="rId14"/>
    <p:sldId id="485" r:id="rId15"/>
    <p:sldId id="484" r:id="rId16"/>
    <p:sldId id="506" r:id="rId17"/>
    <p:sldId id="507" r:id="rId18"/>
    <p:sldId id="508" r:id="rId19"/>
    <p:sldId id="509" r:id="rId20"/>
    <p:sldId id="500" r:id="rId21"/>
    <p:sldId id="511" r:id="rId22"/>
    <p:sldId id="513" r:id="rId23"/>
    <p:sldId id="512" r:id="rId24"/>
    <p:sldId id="510" r:id="rId25"/>
    <p:sldId id="516" r:id="rId26"/>
    <p:sldId id="517" r:id="rId27"/>
    <p:sldId id="518" r:id="rId28"/>
    <p:sldId id="519" r:id="rId29"/>
    <p:sldId id="520" r:id="rId30"/>
    <p:sldId id="521" r:id="rId31"/>
    <p:sldId id="501" r:id="rId32"/>
    <p:sldId id="595" r:id="rId33"/>
    <p:sldId id="523" r:id="rId34"/>
    <p:sldId id="522" r:id="rId35"/>
    <p:sldId id="524" r:id="rId36"/>
    <p:sldId id="525" r:id="rId37"/>
    <p:sldId id="526" r:id="rId38"/>
    <p:sldId id="528" r:id="rId39"/>
    <p:sldId id="527" r:id="rId40"/>
    <p:sldId id="410" r:id="rId41"/>
    <p:sldId id="546" r:id="rId42"/>
    <p:sldId id="539" r:id="rId43"/>
    <p:sldId id="558" r:id="rId44"/>
    <p:sldId id="552" r:id="rId45"/>
    <p:sldId id="553" r:id="rId46"/>
    <p:sldId id="534" r:id="rId47"/>
    <p:sldId id="580" r:id="rId48"/>
    <p:sldId id="555" r:id="rId49"/>
    <p:sldId id="583" r:id="rId50"/>
    <p:sldId id="579" r:id="rId51"/>
    <p:sldId id="570" r:id="rId52"/>
    <p:sldId id="581" r:id="rId53"/>
    <p:sldId id="556" r:id="rId54"/>
    <p:sldId id="568" r:id="rId55"/>
    <p:sldId id="588" r:id="rId56"/>
    <p:sldId id="586" r:id="rId57"/>
    <p:sldId id="535" r:id="rId58"/>
    <p:sldId id="550" r:id="rId59"/>
    <p:sldId id="566" r:id="rId60"/>
    <p:sldId id="538" r:id="rId61"/>
    <p:sldId id="554" r:id="rId62"/>
    <p:sldId id="564" r:id="rId63"/>
    <p:sldId id="587" r:id="rId64"/>
    <p:sldId id="571" r:id="rId65"/>
    <p:sldId id="541" r:id="rId66"/>
    <p:sldId id="562" r:id="rId67"/>
    <p:sldId id="572" r:id="rId68"/>
    <p:sldId id="561" r:id="rId69"/>
    <p:sldId id="573" r:id="rId70"/>
    <p:sldId id="551" r:id="rId71"/>
    <p:sldId id="585" r:id="rId72"/>
    <p:sldId id="567" r:id="rId73"/>
    <p:sldId id="590" r:id="rId74"/>
    <p:sldId id="537" r:id="rId75"/>
    <p:sldId id="565" r:id="rId76"/>
    <p:sldId id="549" r:id="rId77"/>
    <p:sldId id="589" r:id="rId78"/>
    <p:sldId id="542" r:id="rId79"/>
    <p:sldId id="560" r:id="rId80"/>
    <p:sldId id="543" r:id="rId81"/>
    <p:sldId id="575" r:id="rId82"/>
    <p:sldId id="559" r:id="rId83"/>
    <p:sldId id="576" r:id="rId84"/>
    <p:sldId id="557" r:id="rId85"/>
    <p:sldId id="536" r:id="rId86"/>
    <p:sldId id="540" r:id="rId87"/>
    <p:sldId id="577" r:id="rId88"/>
    <p:sldId id="547" r:id="rId89"/>
    <p:sldId id="499" r:id="rId90"/>
    <p:sldId id="563" r:id="rId91"/>
    <p:sldId id="578" r:id="rId92"/>
    <p:sldId id="582" r:id="rId93"/>
    <p:sldId id="574" r:id="rId94"/>
    <p:sldId id="569" r:id="rId95"/>
    <p:sldId id="584" r:id="rId9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6C0000"/>
    <a:srgbClr val="303C18"/>
    <a:srgbClr val="C75F09"/>
    <a:srgbClr val="B96817"/>
    <a:srgbClr val="820000"/>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90" autoAdjust="0"/>
    <p:restoredTop sz="96405" autoAdjust="0"/>
  </p:normalViewPr>
  <p:slideViewPr>
    <p:cSldViewPr>
      <p:cViewPr>
        <p:scale>
          <a:sx n="86" d="100"/>
          <a:sy n="86" d="100"/>
        </p:scale>
        <p:origin x="1680" y="42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474"/>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11/4/2021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11/4/2021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11/4/2021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11/4/2021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11/4/2021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11/4/2021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11/4/2021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11/4/2021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11/4/2021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11/4/2021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11/4/2021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11/4/2021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11/4/2021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11/4/2021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ravelblog.org/Photos/96494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accessibilityresources.mediaspace.kaltura.com/media/skeletalmuscleSL27_xvid.mp4/1_f0zyqcz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accessibilityresources.mediaspace.kaltura.com/media/skeletalsmoothSL15A_xvid.mp4/1_ylq0zky0"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accessibilityresources.mediaspace.kaltura.com/media/mysiumsSL60_xvid.mp4/1_amz7s82q"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accessibilityresources.mediaspace.kaltura.com/media/myofibrilscrossSL27_xvid.mp4/1_4tufh61d"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ccessibilityresources.mediaspace.kaltura.com/media/myofibrilslongSL86_xvid.mp4/1_or3yxn1n"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accessibilityresources.mediaspace.kaltura.com/media/bandingSL86_xvid.mp4/1_p9h490i9"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 Target="slide1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accessibilityresources.mediaspace.kaltura.com/media/skeletalmuscleSL86_xvid.mp4/1_p6eqgdid"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0" y="1219200"/>
            <a:ext cx="7696200" cy="1323439"/>
          </a:xfrm>
          <a:prstGeom prst="rect">
            <a:avLst/>
          </a:prstGeom>
          <a:noFill/>
        </p:spPr>
        <p:txBody>
          <a:bodyPr wrap="square">
            <a:spAutoFit/>
          </a:bodyPr>
          <a:lstStyle/>
          <a:p>
            <a:pPr algn="ctr" fontAlgn="auto">
              <a:spcBef>
                <a:spcPts val="0"/>
              </a:spcBef>
              <a:spcAft>
                <a:spcPts val="0"/>
              </a:spcAft>
              <a:defRPr/>
            </a:pPr>
            <a:r>
              <a:rPr lang="en-US" sz="4000" dirty="0">
                <a:solidFill>
                  <a:schemeClr val="accent6">
                    <a:lumMod val="50000"/>
                  </a:schemeClr>
                </a:solidFill>
                <a:latin typeface="+mn-lt"/>
              </a:rPr>
              <a:t>Skeletal Muscle</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29718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172192" y="3818962"/>
            <a:ext cx="5638800" cy="2677656"/>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75 minutes to complete.</a:t>
            </a:r>
          </a:p>
          <a:p>
            <a:endParaRPr lang="en-US" sz="2800" b="1" dirty="0">
              <a:solidFill>
                <a:schemeClr val="accent3">
                  <a:lumMod val="50000"/>
                </a:schemeClr>
              </a:solidFill>
              <a:latin typeface="Bradley Hand ITC" pitchFamily="66" charset="0"/>
            </a:endParaRPr>
          </a:p>
          <a:p>
            <a:r>
              <a:rPr lang="en-US" sz="2800" b="1" dirty="0">
                <a:solidFill>
                  <a:srgbClr val="C00000"/>
                </a:solidFill>
                <a:latin typeface="Bradley Hand ITC" pitchFamily="66" charset="0"/>
              </a:rPr>
              <a:t>The quiz for this module is long, and includes significant previous material from this and other blocks.</a:t>
            </a:r>
          </a:p>
        </p:txBody>
      </p:sp>
      <p:pic>
        <p:nvPicPr>
          <p:cNvPr id="1026" name="Picture 2" descr="Preparing Sheep Testic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52400"/>
            <a:ext cx="9525" cy="95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172200" y="3848903"/>
            <a:ext cx="2752725" cy="2857500"/>
            <a:chOff x="6172200" y="3848903"/>
            <a:chExt cx="2752725" cy="2857500"/>
          </a:xfrm>
        </p:grpSpPr>
        <p:pic>
          <p:nvPicPr>
            <p:cNvPr id="4" name="Picture 2" descr="http://www.e-steroid.com/wp-content/uploads/2009/06/muscle-building-steroids-289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848903"/>
              <a:ext cx="275272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9962649">
              <a:off x="7685237" y="6498391"/>
              <a:ext cx="361566" cy="153888"/>
            </a:xfrm>
            <a:prstGeom prst="rect">
              <a:avLst/>
            </a:prstGeom>
            <a:noFill/>
          </p:spPr>
          <p:txBody>
            <a:bodyPr wrap="square" rtlCol="0">
              <a:spAutoFit/>
            </a:bodyPr>
            <a:lstStyle/>
            <a:p>
              <a:r>
                <a:rPr lang="en-US" sz="400" dirty="0">
                  <a:solidFill>
                    <a:schemeClr val="bg1"/>
                  </a:solidFill>
                </a:rPr>
                <a:t>Lowrie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73" y="1148438"/>
            <a:ext cx="5609127" cy="4337962"/>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10" name="TextBox 9"/>
          <p:cNvSpPr txBox="1"/>
          <p:nvPr/>
        </p:nvSpPr>
        <p:spPr>
          <a:xfrm>
            <a:off x="155733" y="457200"/>
            <a:ext cx="8845226" cy="584775"/>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the same slide (and others in our set), some of the fibers are oriented in cross-section; so, like smooth muscle, you need to be able to recognize skeletal muscle in cross-section as well.  </a:t>
            </a:r>
          </a:p>
        </p:txBody>
      </p:sp>
      <p:sp>
        <p:nvSpPr>
          <p:cNvPr id="11" name="Left Brace 10"/>
          <p:cNvSpPr/>
          <p:nvPr/>
        </p:nvSpPr>
        <p:spPr>
          <a:xfrm>
            <a:off x="1998133" y="2626426"/>
            <a:ext cx="288087" cy="80539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5867400" y="1422053"/>
            <a:ext cx="3200399" cy="1600438"/>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In cross sections, usually it is easier to see the cell borders and peripheral nuclei.  Also, if you look closely, you can see stippling within the cytoplasm (outlined cell is best for this), which represents the myofibrils cut in cross section.</a:t>
            </a:r>
          </a:p>
        </p:txBody>
      </p:sp>
      <p:sp>
        <p:nvSpPr>
          <p:cNvPr id="17" name="Left Brace 16"/>
          <p:cNvSpPr/>
          <p:nvPr/>
        </p:nvSpPr>
        <p:spPr>
          <a:xfrm>
            <a:off x="2105377" y="4054471"/>
            <a:ext cx="288087" cy="698152"/>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Freeform 1"/>
          <p:cNvSpPr/>
          <p:nvPr/>
        </p:nvSpPr>
        <p:spPr>
          <a:xfrm>
            <a:off x="3318933" y="2167467"/>
            <a:ext cx="1900087" cy="1196622"/>
          </a:xfrm>
          <a:custGeom>
            <a:avLst/>
            <a:gdLst>
              <a:gd name="connsiteX0" fmla="*/ 1636889 w 1900087"/>
              <a:gd name="connsiteY0" fmla="*/ 372533 h 1196622"/>
              <a:gd name="connsiteX1" fmla="*/ 1512711 w 1900087"/>
              <a:gd name="connsiteY1" fmla="*/ 282222 h 1196622"/>
              <a:gd name="connsiteX2" fmla="*/ 1478845 w 1900087"/>
              <a:gd name="connsiteY2" fmla="*/ 248355 h 1196622"/>
              <a:gd name="connsiteX3" fmla="*/ 1444978 w 1900087"/>
              <a:gd name="connsiteY3" fmla="*/ 237066 h 1196622"/>
              <a:gd name="connsiteX4" fmla="*/ 1377245 w 1900087"/>
              <a:gd name="connsiteY4" fmla="*/ 191911 h 1196622"/>
              <a:gd name="connsiteX5" fmla="*/ 1343378 w 1900087"/>
              <a:gd name="connsiteY5" fmla="*/ 180622 h 1196622"/>
              <a:gd name="connsiteX6" fmla="*/ 1309511 w 1900087"/>
              <a:gd name="connsiteY6" fmla="*/ 158044 h 1196622"/>
              <a:gd name="connsiteX7" fmla="*/ 1275645 w 1900087"/>
              <a:gd name="connsiteY7" fmla="*/ 146755 h 1196622"/>
              <a:gd name="connsiteX8" fmla="*/ 1241778 w 1900087"/>
              <a:gd name="connsiteY8" fmla="*/ 124177 h 1196622"/>
              <a:gd name="connsiteX9" fmla="*/ 1174045 w 1900087"/>
              <a:gd name="connsiteY9" fmla="*/ 101600 h 1196622"/>
              <a:gd name="connsiteX10" fmla="*/ 1140178 w 1900087"/>
              <a:gd name="connsiteY10" fmla="*/ 79022 h 1196622"/>
              <a:gd name="connsiteX11" fmla="*/ 1004711 w 1900087"/>
              <a:gd name="connsiteY11" fmla="*/ 45155 h 1196622"/>
              <a:gd name="connsiteX12" fmla="*/ 970845 w 1900087"/>
              <a:gd name="connsiteY12" fmla="*/ 33866 h 1196622"/>
              <a:gd name="connsiteX13" fmla="*/ 609600 w 1900087"/>
              <a:gd name="connsiteY13" fmla="*/ 0 h 1196622"/>
              <a:gd name="connsiteX14" fmla="*/ 338667 w 1900087"/>
              <a:gd name="connsiteY14" fmla="*/ 22577 h 1196622"/>
              <a:gd name="connsiteX15" fmla="*/ 270934 w 1900087"/>
              <a:gd name="connsiteY15" fmla="*/ 45155 h 1196622"/>
              <a:gd name="connsiteX16" fmla="*/ 203200 w 1900087"/>
              <a:gd name="connsiteY16" fmla="*/ 90311 h 1196622"/>
              <a:gd name="connsiteX17" fmla="*/ 124178 w 1900087"/>
              <a:gd name="connsiteY17" fmla="*/ 180622 h 1196622"/>
              <a:gd name="connsiteX18" fmla="*/ 101600 w 1900087"/>
              <a:gd name="connsiteY18" fmla="*/ 214489 h 1196622"/>
              <a:gd name="connsiteX19" fmla="*/ 67734 w 1900087"/>
              <a:gd name="connsiteY19" fmla="*/ 304800 h 1196622"/>
              <a:gd name="connsiteX20" fmla="*/ 45156 w 1900087"/>
              <a:gd name="connsiteY20" fmla="*/ 395111 h 1196622"/>
              <a:gd name="connsiteX21" fmla="*/ 33867 w 1900087"/>
              <a:gd name="connsiteY21" fmla="*/ 428977 h 1196622"/>
              <a:gd name="connsiteX22" fmla="*/ 0 w 1900087"/>
              <a:gd name="connsiteY22" fmla="*/ 598311 h 1196622"/>
              <a:gd name="connsiteX23" fmla="*/ 11289 w 1900087"/>
              <a:gd name="connsiteY23" fmla="*/ 767644 h 1196622"/>
              <a:gd name="connsiteX24" fmla="*/ 22578 w 1900087"/>
              <a:gd name="connsiteY24" fmla="*/ 812800 h 1196622"/>
              <a:gd name="connsiteX25" fmla="*/ 67734 w 1900087"/>
              <a:gd name="connsiteY25" fmla="*/ 936977 h 1196622"/>
              <a:gd name="connsiteX26" fmla="*/ 124178 w 1900087"/>
              <a:gd name="connsiteY26" fmla="*/ 1004711 h 1196622"/>
              <a:gd name="connsiteX27" fmla="*/ 146756 w 1900087"/>
              <a:gd name="connsiteY27" fmla="*/ 1038577 h 1196622"/>
              <a:gd name="connsiteX28" fmla="*/ 225778 w 1900087"/>
              <a:gd name="connsiteY28" fmla="*/ 1083733 h 1196622"/>
              <a:gd name="connsiteX29" fmla="*/ 304800 w 1900087"/>
              <a:gd name="connsiteY29" fmla="*/ 1128889 h 1196622"/>
              <a:gd name="connsiteX30" fmla="*/ 428978 w 1900087"/>
              <a:gd name="connsiteY30" fmla="*/ 1162755 h 1196622"/>
              <a:gd name="connsiteX31" fmla="*/ 519289 w 1900087"/>
              <a:gd name="connsiteY31" fmla="*/ 1174044 h 1196622"/>
              <a:gd name="connsiteX32" fmla="*/ 643467 w 1900087"/>
              <a:gd name="connsiteY32" fmla="*/ 1185333 h 1196622"/>
              <a:gd name="connsiteX33" fmla="*/ 1095023 w 1900087"/>
              <a:gd name="connsiteY33" fmla="*/ 1196622 h 1196622"/>
              <a:gd name="connsiteX34" fmla="*/ 1332089 w 1900087"/>
              <a:gd name="connsiteY34" fmla="*/ 1185333 h 1196622"/>
              <a:gd name="connsiteX35" fmla="*/ 1512711 w 1900087"/>
              <a:gd name="connsiteY35" fmla="*/ 1162755 h 1196622"/>
              <a:gd name="connsiteX36" fmla="*/ 1648178 w 1900087"/>
              <a:gd name="connsiteY36" fmla="*/ 1151466 h 1196622"/>
              <a:gd name="connsiteX37" fmla="*/ 1715911 w 1900087"/>
              <a:gd name="connsiteY37" fmla="*/ 1128889 h 1196622"/>
              <a:gd name="connsiteX38" fmla="*/ 1749778 w 1900087"/>
              <a:gd name="connsiteY38" fmla="*/ 1117600 h 1196622"/>
              <a:gd name="connsiteX39" fmla="*/ 1783645 w 1900087"/>
              <a:gd name="connsiteY39" fmla="*/ 1083733 h 1196622"/>
              <a:gd name="connsiteX40" fmla="*/ 1817511 w 1900087"/>
              <a:gd name="connsiteY40" fmla="*/ 1061155 h 1196622"/>
              <a:gd name="connsiteX41" fmla="*/ 1885245 w 1900087"/>
              <a:gd name="connsiteY41" fmla="*/ 993422 h 1196622"/>
              <a:gd name="connsiteX42" fmla="*/ 1885245 w 1900087"/>
              <a:gd name="connsiteY42" fmla="*/ 835377 h 1196622"/>
              <a:gd name="connsiteX43" fmla="*/ 1873956 w 1900087"/>
              <a:gd name="connsiteY43" fmla="*/ 778933 h 1196622"/>
              <a:gd name="connsiteX44" fmla="*/ 1851378 w 1900087"/>
              <a:gd name="connsiteY44" fmla="*/ 745066 h 1196622"/>
              <a:gd name="connsiteX45" fmla="*/ 1828800 w 1900087"/>
              <a:gd name="connsiteY45" fmla="*/ 677333 h 1196622"/>
              <a:gd name="connsiteX46" fmla="*/ 1783645 w 1900087"/>
              <a:gd name="connsiteY46" fmla="*/ 598311 h 1196622"/>
              <a:gd name="connsiteX47" fmla="*/ 1772356 w 1900087"/>
              <a:gd name="connsiteY47" fmla="*/ 564444 h 1196622"/>
              <a:gd name="connsiteX48" fmla="*/ 1749778 w 1900087"/>
              <a:gd name="connsiteY48" fmla="*/ 530577 h 1196622"/>
              <a:gd name="connsiteX49" fmla="*/ 1738489 w 1900087"/>
              <a:gd name="connsiteY49" fmla="*/ 485422 h 1196622"/>
              <a:gd name="connsiteX50" fmla="*/ 1715911 w 1900087"/>
              <a:gd name="connsiteY50" fmla="*/ 451555 h 1196622"/>
              <a:gd name="connsiteX51" fmla="*/ 1648178 w 1900087"/>
              <a:gd name="connsiteY51" fmla="*/ 372533 h 1196622"/>
              <a:gd name="connsiteX52" fmla="*/ 1636889 w 1900087"/>
              <a:gd name="connsiteY52" fmla="*/ 372533 h 119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0087" h="1196622">
                <a:moveTo>
                  <a:pt x="1636889" y="372533"/>
                </a:moveTo>
                <a:cubicBezTo>
                  <a:pt x="1614311" y="357481"/>
                  <a:pt x="1548902" y="318414"/>
                  <a:pt x="1512711" y="282222"/>
                </a:cubicBezTo>
                <a:cubicBezTo>
                  <a:pt x="1501422" y="270933"/>
                  <a:pt x="1492128" y="257211"/>
                  <a:pt x="1478845" y="248355"/>
                </a:cubicBezTo>
                <a:cubicBezTo>
                  <a:pt x="1468944" y="241754"/>
                  <a:pt x="1455380" y="242845"/>
                  <a:pt x="1444978" y="237066"/>
                </a:cubicBezTo>
                <a:cubicBezTo>
                  <a:pt x="1421258" y="223888"/>
                  <a:pt x="1402987" y="200492"/>
                  <a:pt x="1377245" y="191911"/>
                </a:cubicBezTo>
                <a:cubicBezTo>
                  <a:pt x="1365956" y="188148"/>
                  <a:pt x="1354021" y="185944"/>
                  <a:pt x="1343378" y="180622"/>
                </a:cubicBezTo>
                <a:cubicBezTo>
                  <a:pt x="1331243" y="174554"/>
                  <a:pt x="1321646" y="164112"/>
                  <a:pt x="1309511" y="158044"/>
                </a:cubicBezTo>
                <a:cubicBezTo>
                  <a:pt x="1298868" y="152722"/>
                  <a:pt x="1286288" y="152077"/>
                  <a:pt x="1275645" y="146755"/>
                </a:cubicBezTo>
                <a:cubicBezTo>
                  <a:pt x="1263510" y="140687"/>
                  <a:pt x="1254176" y="129687"/>
                  <a:pt x="1241778" y="124177"/>
                </a:cubicBezTo>
                <a:cubicBezTo>
                  <a:pt x="1220030" y="114511"/>
                  <a:pt x="1193847" y="114801"/>
                  <a:pt x="1174045" y="101600"/>
                </a:cubicBezTo>
                <a:cubicBezTo>
                  <a:pt x="1162756" y="94074"/>
                  <a:pt x="1152576" y="84532"/>
                  <a:pt x="1140178" y="79022"/>
                </a:cubicBezTo>
                <a:cubicBezTo>
                  <a:pt x="1086509" y="55169"/>
                  <a:pt x="1061509" y="54621"/>
                  <a:pt x="1004711" y="45155"/>
                </a:cubicBezTo>
                <a:cubicBezTo>
                  <a:pt x="993422" y="41392"/>
                  <a:pt x="982325" y="36997"/>
                  <a:pt x="970845" y="33866"/>
                </a:cubicBezTo>
                <a:cubicBezTo>
                  <a:pt x="810355" y="-9903"/>
                  <a:pt x="860524" y="10455"/>
                  <a:pt x="609600" y="0"/>
                </a:cubicBezTo>
                <a:cubicBezTo>
                  <a:pt x="483238" y="6318"/>
                  <a:pt x="433266" y="-5802"/>
                  <a:pt x="338667" y="22577"/>
                </a:cubicBezTo>
                <a:cubicBezTo>
                  <a:pt x="315872" y="29415"/>
                  <a:pt x="290736" y="31954"/>
                  <a:pt x="270934" y="45155"/>
                </a:cubicBezTo>
                <a:lnTo>
                  <a:pt x="203200" y="90311"/>
                </a:lnTo>
                <a:cubicBezTo>
                  <a:pt x="150519" y="169333"/>
                  <a:pt x="180623" y="142992"/>
                  <a:pt x="124178" y="180622"/>
                </a:cubicBezTo>
                <a:cubicBezTo>
                  <a:pt x="116652" y="191911"/>
                  <a:pt x="107668" y="202354"/>
                  <a:pt x="101600" y="214489"/>
                </a:cubicBezTo>
                <a:cubicBezTo>
                  <a:pt x="94758" y="228173"/>
                  <a:pt x="73596" y="283307"/>
                  <a:pt x="67734" y="304800"/>
                </a:cubicBezTo>
                <a:cubicBezTo>
                  <a:pt x="59569" y="334737"/>
                  <a:pt x="54969" y="365673"/>
                  <a:pt x="45156" y="395111"/>
                </a:cubicBezTo>
                <a:cubicBezTo>
                  <a:pt x="41393" y="406400"/>
                  <a:pt x="37136" y="417536"/>
                  <a:pt x="33867" y="428977"/>
                </a:cubicBezTo>
                <a:cubicBezTo>
                  <a:pt x="18028" y="484413"/>
                  <a:pt x="9458" y="541565"/>
                  <a:pt x="0" y="598311"/>
                </a:cubicBezTo>
                <a:cubicBezTo>
                  <a:pt x="3763" y="654755"/>
                  <a:pt x="5367" y="711385"/>
                  <a:pt x="11289" y="767644"/>
                </a:cubicBezTo>
                <a:cubicBezTo>
                  <a:pt x="12913" y="783074"/>
                  <a:pt x="18120" y="797939"/>
                  <a:pt x="22578" y="812800"/>
                </a:cubicBezTo>
                <a:cubicBezTo>
                  <a:pt x="30482" y="839146"/>
                  <a:pt x="54268" y="910045"/>
                  <a:pt x="67734" y="936977"/>
                </a:cubicBezTo>
                <a:cubicBezTo>
                  <a:pt x="88756" y="979022"/>
                  <a:pt x="92967" y="967259"/>
                  <a:pt x="124178" y="1004711"/>
                </a:cubicBezTo>
                <a:cubicBezTo>
                  <a:pt x="132864" y="1015134"/>
                  <a:pt x="137162" y="1028983"/>
                  <a:pt x="146756" y="1038577"/>
                </a:cubicBezTo>
                <a:cubicBezTo>
                  <a:pt x="165092" y="1056912"/>
                  <a:pt x="205119" y="1071928"/>
                  <a:pt x="225778" y="1083733"/>
                </a:cubicBezTo>
                <a:cubicBezTo>
                  <a:pt x="265270" y="1106300"/>
                  <a:pt x="257900" y="1111835"/>
                  <a:pt x="304800" y="1128889"/>
                </a:cubicBezTo>
                <a:cubicBezTo>
                  <a:pt x="307982" y="1130046"/>
                  <a:pt x="408647" y="1159366"/>
                  <a:pt x="428978" y="1162755"/>
                </a:cubicBezTo>
                <a:cubicBezTo>
                  <a:pt x="458903" y="1167743"/>
                  <a:pt x="489118" y="1170868"/>
                  <a:pt x="519289" y="1174044"/>
                </a:cubicBezTo>
                <a:cubicBezTo>
                  <a:pt x="560624" y="1178395"/>
                  <a:pt x="601936" y="1183704"/>
                  <a:pt x="643467" y="1185333"/>
                </a:cubicBezTo>
                <a:cubicBezTo>
                  <a:pt x="793917" y="1191233"/>
                  <a:pt x="944504" y="1192859"/>
                  <a:pt x="1095023" y="1196622"/>
                </a:cubicBezTo>
                <a:lnTo>
                  <a:pt x="1332089" y="1185333"/>
                </a:lnTo>
                <a:cubicBezTo>
                  <a:pt x="1715996" y="1161339"/>
                  <a:pt x="1304431" y="1187259"/>
                  <a:pt x="1512711" y="1162755"/>
                </a:cubicBezTo>
                <a:cubicBezTo>
                  <a:pt x="1557713" y="1157461"/>
                  <a:pt x="1603022" y="1155229"/>
                  <a:pt x="1648178" y="1151466"/>
                </a:cubicBezTo>
                <a:lnTo>
                  <a:pt x="1715911" y="1128889"/>
                </a:lnTo>
                <a:lnTo>
                  <a:pt x="1749778" y="1117600"/>
                </a:lnTo>
                <a:cubicBezTo>
                  <a:pt x="1761067" y="1106311"/>
                  <a:pt x="1771380" y="1093954"/>
                  <a:pt x="1783645" y="1083733"/>
                </a:cubicBezTo>
                <a:cubicBezTo>
                  <a:pt x="1794068" y="1075047"/>
                  <a:pt x="1807371" y="1070169"/>
                  <a:pt x="1817511" y="1061155"/>
                </a:cubicBezTo>
                <a:cubicBezTo>
                  <a:pt x="1841376" y="1039942"/>
                  <a:pt x="1885245" y="993422"/>
                  <a:pt x="1885245" y="993422"/>
                </a:cubicBezTo>
                <a:cubicBezTo>
                  <a:pt x="1908712" y="923021"/>
                  <a:pt x="1900984" y="961288"/>
                  <a:pt x="1885245" y="835377"/>
                </a:cubicBezTo>
                <a:cubicBezTo>
                  <a:pt x="1882865" y="816338"/>
                  <a:pt x="1880693" y="796899"/>
                  <a:pt x="1873956" y="778933"/>
                </a:cubicBezTo>
                <a:cubicBezTo>
                  <a:pt x="1869192" y="766229"/>
                  <a:pt x="1856888" y="757464"/>
                  <a:pt x="1851378" y="745066"/>
                </a:cubicBezTo>
                <a:cubicBezTo>
                  <a:pt x="1841712" y="723318"/>
                  <a:pt x="1839443" y="698620"/>
                  <a:pt x="1828800" y="677333"/>
                </a:cubicBezTo>
                <a:cubicBezTo>
                  <a:pt x="1800156" y="620042"/>
                  <a:pt x="1815558" y="646179"/>
                  <a:pt x="1783645" y="598311"/>
                </a:cubicBezTo>
                <a:cubicBezTo>
                  <a:pt x="1779882" y="587022"/>
                  <a:pt x="1777678" y="575087"/>
                  <a:pt x="1772356" y="564444"/>
                </a:cubicBezTo>
                <a:cubicBezTo>
                  <a:pt x="1766288" y="552309"/>
                  <a:pt x="1755123" y="543048"/>
                  <a:pt x="1749778" y="530577"/>
                </a:cubicBezTo>
                <a:cubicBezTo>
                  <a:pt x="1743666" y="516317"/>
                  <a:pt x="1744601" y="499682"/>
                  <a:pt x="1738489" y="485422"/>
                </a:cubicBezTo>
                <a:cubicBezTo>
                  <a:pt x="1733144" y="472951"/>
                  <a:pt x="1723797" y="462596"/>
                  <a:pt x="1715911" y="451555"/>
                </a:cubicBezTo>
                <a:cubicBezTo>
                  <a:pt x="1703881" y="434713"/>
                  <a:pt x="1668692" y="384841"/>
                  <a:pt x="1648178" y="372533"/>
                </a:cubicBezTo>
                <a:cubicBezTo>
                  <a:pt x="1641725" y="368661"/>
                  <a:pt x="1659467" y="387585"/>
                  <a:pt x="1636889" y="37253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563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932" y="1314115"/>
            <a:ext cx="6611726" cy="5239085"/>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10" name="TextBox 9"/>
          <p:cNvSpPr txBox="1"/>
          <p:nvPr/>
        </p:nvSpPr>
        <p:spPr>
          <a:xfrm>
            <a:off x="155733" y="457200"/>
            <a:ext cx="8845226"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Alas, like longitudinal sections, perfect cross-sections are not always the norm.  Here, even a slight angle takes away the obvious stippling (some short “bands” may be visible), and cell borders (brackets indicate cells) are not as distinct.</a:t>
            </a:r>
          </a:p>
        </p:txBody>
      </p:sp>
      <p:sp>
        <p:nvSpPr>
          <p:cNvPr id="11" name="Left Brace 10"/>
          <p:cNvSpPr/>
          <p:nvPr/>
        </p:nvSpPr>
        <p:spPr>
          <a:xfrm>
            <a:off x="2669199" y="5310383"/>
            <a:ext cx="288087" cy="80539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p:cNvSpPr/>
          <p:nvPr/>
        </p:nvSpPr>
        <p:spPr>
          <a:xfrm rot="17491582">
            <a:off x="3622450" y="3689824"/>
            <a:ext cx="339121" cy="1661259"/>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7615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37789" y="1981200"/>
            <a:ext cx="323222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 SL27</a:t>
            </a:r>
            <a:endParaRPr lang="en-US" dirty="0">
              <a:latin typeface="Calibri" pitchFamily="34" charset="0"/>
            </a:endParaRPr>
          </a:p>
        </p:txBody>
      </p:sp>
      <p:sp>
        <p:nvSpPr>
          <p:cNvPr id="37891" name="TextBox 4"/>
          <p:cNvSpPr txBox="1">
            <a:spLocks noChangeArrowheads="1"/>
          </p:cNvSpPr>
          <p:nvPr/>
        </p:nvSpPr>
        <p:spPr bwMode="auto">
          <a:xfrm>
            <a:off x="1996998" y="5791200"/>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027</a:t>
            </a:r>
            <a:r>
              <a:rPr lang="en-US" dirty="0">
                <a:latin typeface="Calibri" pitchFamily="34" charset="0"/>
                <a:hlinkClick r:id="rId4"/>
              </a:rPr>
              <a:t> </a:t>
            </a:r>
            <a:r>
              <a:rPr lang="en-US" dirty="0">
                <a:latin typeface="Calibri" pitchFamily="34" charset="0"/>
              </a:rPr>
              <a:t>and </a:t>
            </a:r>
            <a:r>
              <a:rPr lang="en-US" u="sng" dirty="0">
                <a:hlinkClick r:id="rId4"/>
              </a:rPr>
              <a:t>SL 061</a:t>
            </a:r>
            <a:r>
              <a:rPr lang="en-US" dirty="0">
                <a:latin typeface="Calibri" pitchFamily="34" charset="0"/>
                <a:hlinkClick r:id="rId4"/>
              </a:rPr>
              <a:t> </a:t>
            </a:r>
            <a:r>
              <a:rPr lang="en-US" dirty="0">
                <a:latin typeface="Calibri" pitchFamily="34" charset="0"/>
              </a:rPr>
              <a:t>and </a:t>
            </a:r>
            <a:r>
              <a:rPr lang="en-US" u="sng" dirty="0">
                <a:hlinkClick r:id="rId4"/>
              </a:rPr>
              <a:t>SL 060</a:t>
            </a:r>
            <a:r>
              <a:rPr lang="en-US" dirty="0">
                <a:latin typeface="Calibri" pitchFamily="34" charset="0"/>
                <a:hlinkClick r:id="rId4"/>
              </a:rPr>
              <a:t> </a:t>
            </a:r>
            <a:endParaRPr lang="en-US" dirty="0">
              <a:latin typeface="Calibri" pitchFamily="34" charset="0"/>
            </a:endParaRPr>
          </a:p>
          <a:p>
            <a:r>
              <a:rPr lang="en-US" dirty="0">
                <a:latin typeface="Calibri" pitchFamily="34" charset="0"/>
              </a:rPr>
              <a:t> </a:t>
            </a:r>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a:t>
            </a:r>
          </a:p>
        </p:txBody>
      </p:sp>
      <p:sp>
        <p:nvSpPr>
          <p:cNvPr id="6" name="Rectangle 5"/>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Tree>
    <p:extLst>
      <p:ext uri="{BB962C8B-B14F-4D97-AF65-F5344CB8AC3E}">
        <p14:creationId xmlns:p14="http://schemas.microsoft.com/office/powerpoint/2010/main" val="1655535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17" y="1557867"/>
            <a:ext cx="6400800" cy="5134904"/>
          </a:xfrm>
          <a:prstGeom prst="rect">
            <a:avLst/>
          </a:prstGeom>
        </p:spPr>
      </p:pic>
      <p:sp>
        <p:nvSpPr>
          <p:cNvPr id="10" name="TextBox 9"/>
          <p:cNvSpPr txBox="1"/>
          <p:nvPr/>
        </p:nvSpPr>
        <p:spPr>
          <a:xfrm>
            <a:off x="155733" y="499646"/>
            <a:ext cx="8845226"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And in real, real life, or at least practical exam real life, you will have to distinguish skeletal muscle from smooth muscle, and connective tissue.  Fortunately for you, we have just the slide.  This is a section of the esophagus, in a region of transition from skeletal (voluntary) muscle to smooth (autonomic) muscle.</a:t>
            </a:r>
          </a:p>
        </p:txBody>
      </p:sp>
      <p:sp>
        <p:nvSpPr>
          <p:cNvPr id="7" name="Rectangle 6"/>
          <p:cNvSpPr/>
          <p:nvPr/>
        </p:nvSpPr>
        <p:spPr>
          <a:xfrm>
            <a:off x="1529477" y="72509"/>
            <a:ext cx="5989909"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 &amp; SMOOTH MUSCLE</a:t>
            </a:r>
          </a:p>
        </p:txBody>
      </p:sp>
      <p:sp>
        <p:nvSpPr>
          <p:cNvPr id="5" name="Freeform 4"/>
          <p:cNvSpPr/>
          <p:nvPr/>
        </p:nvSpPr>
        <p:spPr>
          <a:xfrm>
            <a:off x="76200" y="3025422"/>
            <a:ext cx="3196384" cy="3702756"/>
          </a:xfrm>
          <a:custGeom>
            <a:avLst/>
            <a:gdLst>
              <a:gd name="connsiteX0" fmla="*/ 2180384 w 3196384"/>
              <a:gd name="connsiteY0" fmla="*/ 767645 h 3702756"/>
              <a:gd name="connsiteX1" fmla="*/ 2146517 w 3196384"/>
              <a:gd name="connsiteY1" fmla="*/ 643467 h 3702756"/>
              <a:gd name="connsiteX2" fmla="*/ 2123939 w 3196384"/>
              <a:gd name="connsiteY2" fmla="*/ 575734 h 3702756"/>
              <a:gd name="connsiteX3" fmla="*/ 2112650 w 3196384"/>
              <a:gd name="connsiteY3" fmla="*/ 541867 h 3702756"/>
              <a:gd name="connsiteX4" fmla="*/ 2090073 w 3196384"/>
              <a:gd name="connsiteY4" fmla="*/ 496711 h 3702756"/>
              <a:gd name="connsiteX5" fmla="*/ 2044917 w 3196384"/>
              <a:gd name="connsiteY5" fmla="*/ 428978 h 3702756"/>
              <a:gd name="connsiteX6" fmla="*/ 2022339 w 3196384"/>
              <a:gd name="connsiteY6" fmla="*/ 372534 h 3702756"/>
              <a:gd name="connsiteX7" fmla="*/ 1999761 w 3196384"/>
              <a:gd name="connsiteY7" fmla="*/ 304800 h 3702756"/>
              <a:gd name="connsiteX8" fmla="*/ 1977184 w 3196384"/>
              <a:gd name="connsiteY8" fmla="*/ 270934 h 3702756"/>
              <a:gd name="connsiteX9" fmla="*/ 1954606 w 3196384"/>
              <a:gd name="connsiteY9" fmla="*/ 203200 h 3702756"/>
              <a:gd name="connsiteX10" fmla="*/ 1920739 w 3196384"/>
              <a:gd name="connsiteY10" fmla="*/ 101600 h 3702756"/>
              <a:gd name="connsiteX11" fmla="*/ 1886873 w 3196384"/>
              <a:gd name="connsiteY11" fmla="*/ 33867 h 3702756"/>
              <a:gd name="connsiteX12" fmla="*/ 1819139 w 3196384"/>
              <a:gd name="connsiteY12" fmla="*/ 0 h 3702756"/>
              <a:gd name="connsiteX13" fmla="*/ 1649806 w 3196384"/>
              <a:gd name="connsiteY13" fmla="*/ 33867 h 3702756"/>
              <a:gd name="connsiteX14" fmla="*/ 1582073 w 3196384"/>
              <a:gd name="connsiteY14" fmla="*/ 79022 h 3702756"/>
              <a:gd name="connsiteX15" fmla="*/ 1548206 w 3196384"/>
              <a:gd name="connsiteY15" fmla="*/ 101600 h 3702756"/>
              <a:gd name="connsiteX16" fmla="*/ 1514339 w 3196384"/>
              <a:gd name="connsiteY16" fmla="*/ 135467 h 3702756"/>
              <a:gd name="connsiteX17" fmla="*/ 1446606 w 3196384"/>
              <a:gd name="connsiteY17" fmla="*/ 169334 h 3702756"/>
              <a:gd name="connsiteX18" fmla="*/ 1412739 w 3196384"/>
              <a:gd name="connsiteY18" fmla="*/ 203200 h 3702756"/>
              <a:gd name="connsiteX19" fmla="*/ 1265984 w 3196384"/>
              <a:gd name="connsiteY19" fmla="*/ 237067 h 3702756"/>
              <a:gd name="connsiteX20" fmla="*/ 1209539 w 3196384"/>
              <a:gd name="connsiteY20" fmla="*/ 248356 h 3702756"/>
              <a:gd name="connsiteX21" fmla="*/ 1130517 w 3196384"/>
              <a:gd name="connsiteY21" fmla="*/ 259645 h 3702756"/>
              <a:gd name="connsiteX22" fmla="*/ 1062784 w 3196384"/>
              <a:gd name="connsiteY22" fmla="*/ 282222 h 3702756"/>
              <a:gd name="connsiteX23" fmla="*/ 995050 w 3196384"/>
              <a:gd name="connsiteY23" fmla="*/ 316089 h 3702756"/>
              <a:gd name="connsiteX24" fmla="*/ 949895 w 3196384"/>
              <a:gd name="connsiteY24" fmla="*/ 395111 h 3702756"/>
              <a:gd name="connsiteX25" fmla="*/ 904739 w 3196384"/>
              <a:gd name="connsiteY25" fmla="*/ 462845 h 3702756"/>
              <a:gd name="connsiteX26" fmla="*/ 837006 w 3196384"/>
              <a:gd name="connsiteY26" fmla="*/ 541867 h 3702756"/>
              <a:gd name="connsiteX27" fmla="*/ 814428 w 3196384"/>
              <a:gd name="connsiteY27" fmla="*/ 609600 h 3702756"/>
              <a:gd name="connsiteX28" fmla="*/ 780561 w 3196384"/>
              <a:gd name="connsiteY28" fmla="*/ 677334 h 3702756"/>
              <a:gd name="connsiteX29" fmla="*/ 746695 w 3196384"/>
              <a:gd name="connsiteY29" fmla="*/ 688622 h 3702756"/>
              <a:gd name="connsiteX30" fmla="*/ 667673 w 3196384"/>
              <a:gd name="connsiteY30" fmla="*/ 722489 h 3702756"/>
              <a:gd name="connsiteX31" fmla="*/ 599939 w 3196384"/>
              <a:gd name="connsiteY31" fmla="*/ 790222 h 3702756"/>
              <a:gd name="connsiteX32" fmla="*/ 577361 w 3196384"/>
              <a:gd name="connsiteY32" fmla="*/ 824089 h 3702756"/>
              <a:gd name="connsiteX33" fmla="*/ 532206 w 3196384"/>
              <a:gd name="connsiteY33" fmla="*/ 857956 h 3702756"/>
              <a:gd name="connsiteX34" fmla="*/ 487050 w 3196384"/>
              <a:gd name="connsiteY34" fmla="*/ 914400 h 3702756"/>
              <a:gd name="connsiteX35" fmla="*/ 475761 w 3196384"/>
              <a:gd name="connsiteY35" fmla="*/ 959556 h 3702756"/>
              <a:gd name="connsiteX36" fmla="*/ 441895 w 3196384"/>
              <a:gd name="connsiteY36" fmla="*/ 1027289 h 3702756"/>
              <a:gd name="connsiteX37" fmla="*/ 419317 w 3196384"/>
              <a:gd name="connsiteY37" fmla="*/ 1106311 h 3702756"/>
              <a:gd name="connsiteX38" fmla="*/ 408028 w 3196384"/>
              <a:gd name="connsiteY38" fmla="*/ 1151467 h 3702756"/>
              <a:gd name="connsiteX39" fmla="*/ 385450 w 3196384"/>
              <a:gd name="connsiteY39" fmla="*/ 1219200 h 3702756"/>
              <a:gd name="connsiteX40" fmla="*/ 374161 w 3196384"/>
              <a:gd name="connsiteY40" fmla="*/ 1264356 h 3702756"/>
              <a:gd name="connsiteX41" fmla="*/ 306428 w 3196384"/>
              <a:gd name="connsiteY41" fmla="*/ 1377245 h 3702756"/>
              <a:gd name="connsiteX42" fmla="*/ 295139 w 3196384"/>
              <a:gd name="connsiteY42" fmla="*/ 1411111 h 3702756"/>
              <a:gd name="connsiteX43" fmla="*/ 272561 w 3196384"/>
              <a:gd name="connsiteY43" fmla="*/ 1467556 h 3702756"/>
              <a:gd name="connsiteX44" fmla="*/ 249984 w 3196384"/>
              <a:gd name="connsiteY44" fmla="*/ 1512711 h 3702756"/>
              <a:gd name="connsiteX45" fmla="*/ 238695 w 3196384"/>
              <a:gd name="connsiteY45" fmla="*/ 1546578 h 3702756"/>
              <a:gd name="connsiteX46" fmla="*/ 216117 w 3196384"/>
              <a:gd name="connsiteY46" fmla="*/ 1580445 h 3702756"/>
              <a:gd name="connsiteX47" fmla="*/ 159673 w 3196384"/>
              <a:gd name="connsiteY47" fmla="*/ 1682045 h 3702756"/>
              <a:gd name="connsiteX48" fmla="*/ 148384 w 3196384"/>
              <a:gd name="connsiteY48" fmla="*/ 1715911 h 3702756"/>
              <a:gd name="connsiteX49" fmla="*/ 80650 w 3196384"/>
              <a:gd name="connsiteY49" fmla="*/ 1817511 h 3702756"/>
              <a:gd name="connsiteX50" fmla="*/ 58073 w 3196384"/>
              <a:gd name="connsiteY50" fmla="*/ 1851378 h 3702756"/>
              <a:gd name="connsiteX51" fmla="*/ 12917 w 3196384"/>
              <a:gd name="connsiteY51" fmla="*/ 1952978 h 3702756"/>
              <a:gd name="connsiteX52" fmla="*/ 1628 w 3196384"/>
              <a:gd name="connsiteY52" fmla="*/ 1998134 h 3702756"/>
              <a:gd name="connsiteX53" fmla="*/ 24206 w 3196384"/>
              <a:gd name="connsiteY53" fmla="*/ 2257778 h 3702756"/>
              <a:gd name="connsiteX54" fmla="*/ 35495 w 3196384"/>
              <a:gd name="connsiteY54" fmla="*/ 2302934 h 3702756"/>
              <a:gd name="connsiteX55" fmla="*/ 58073 w 3196384"/>
              <a:gd name="connsiteY55" fmla="*/ 2348089 h 3702756"/>
              <a:gd name="connsiteX56" fmla="*/ 103228 w 3196384"/>
              <a:gd name="connsiteY56" fmla="*/ 2415822 h 3702756"/>
              <a:gd name="connsiteX57" fmla="*/ 125806 w 3196384"/>
              <a:gd name="connsiteY57" fmla="*/ 2449689 h 3702756"/>
              <a:gd name="connsiteX58" fmla="*/ 170961 w 3196384"/>
              <a:gd name="connsiteY58" fmla="*/ 2460978 h 3702756"/>
              <a:gd name="connsiteX59" fmla="*/ 238695 w 3196384"/>
              <a:gd name="connsiteY59" fmla="*/ 2506134 h 3702756"/>
              <a:gd name="connsiteX60" fmla="*/ 272561 w 3196384"/>
              <a:gd name="connsiteY60" fmla="*/ 2540000 h 3702756"/>
              <a:gd name="connsiteX61" fmla="*/ 340295 w 3196384"/>
              <a:gd name="connsiteY61" fmla="*/ 2585156 h 3702756"/>
              <a:gd name="connsiteX62" fmla="*/ 385450 w 3196384"/>
              <a:gd name="connsiteY62" fmla="*/ 2630311 h 3702756"/>
              <a:gd name="connsiteX63" fmla="*/ 419317 w 3196384"/>
              <a:gd name="connsiteY63" fmla="*/ 2641600 h 3702756"/>
              <a:gd name="connsiteX64" fmla="*/ 453184 w 3196384"/>
              <a:gd name="connsiteY64" fmla="*/ 2664178 h 3702756"/>
              <a:gd name="connsiteX65" fmla="*/ 509628 w 3196384"/>
              <a:gd name="connsiteY65" fmla="*/ 2731911 h 3702756"/>
              <a:gd name="connsiteX66" fmla="*/ 577361 w 3196384"/>
              <a:gd name="connsiteY66" fmla="*/ 2788356 h 3702756"/>
              <a:gd name="connsiteX67" fmla="*/ 599939 w 3196384"/>
              <a:gd name="connsiteY67" fmla="*/ 2833511 h 3702756"/>
              <a:gd name="connsiteX68" fmla="*/ 633806 w 3196384"/>
              <a:gd name="connsiteY68" fmla="*/ 2856089 h 3702756"/>
              <a:gd name="connsiteX69" fmla="*/ 656384 w 3196384"/>
              <a:gd name="connsiteY69" fmla="*/ 2923822 h 3702756"/>
              <a:gd name="connsiteX70" fmla="*/ 667673 w 3196384"/>
              <a:gd name="connsiteY70" fmla="*/ 2957689 h 3702756"/>
              <a:gd name="connsiteX71" fmla="*/ 690250 w 3196384"/>
              <a:gd name="connsiteY71" fmla="*/ 3025422 h 3702756"/>
              <a:gd name="connsiteX72" fmla="*/ 735406 w 3196384"/>
              <a:gd name="connsiteY72" fmla="*/ 3093156 h 3702756"/>
              <a:gd name="connsiteX73" fmla="*/ 791850 w 3196384"/>
              <a:gd name="connsiteY73" fmla="*/ 3160889 h 3702756"/>
              <a:gd name="connsiteX74" fmla="*/ 848295 w 3196384"/>
              <a:gd name="connsiteY74" fmla="*/ 3228622 h 3702756"/>
              <a:gd name="connsiteX75" fmla="*/ 882161 w 3196384"/>
              <a:gd name="connsiteY75" fmla="*/ 3251200 h 3702756"/>
              <a:gd name="connsiteX76" fmla="*/ 916028 w 3196384"/>
              <a:gd name="connsiteY76" fmla="*/ 3296356 h 3702756"/>
              <a:gd name="connsiteX77" fmla="*/ 949895 w 3196384"/>
              <a:gd name="connsiteY77" fmla="*/ 3307645 h 3702756"/>
              <a:gd name="connsiteX78" fmla="*/ 983761 w 3196384"/>
              <a:gd name="connsiteY78" fmla="*/ 3330222 h 3702756"/>
              <a:gd name="connsiteX79" fmla="*/ 1051495 w 3196384"/>
              <a:gd name="connsiteY79" fmla="*/ 3352800 h 3702756"/>
              <a:gd name="connsiteX80" fmla="*/ 1130517 w 3196384"/>
              <a:gd name="connsiteY80" fmla="*/ 3375378 h 3702756"/>
              <a:gd name="connsiteX81" fmla="*/ 1186961 w 3196384"/>
              <a:gd name="connsiteY81" fmla="*/ 3386667 h 3702756"/>
              <a:gd name="connsiteX82" fmla="*/ 1277273 w 3196384"/>
              <a:gd name="connsiteY82" fmla="*/ 3409245 h 3702756"/>
              <a:gd name="connsiteX83" fmla="*/ 1401450 w 3196384"/>
              <a:gd name="connsiteY83" fmla="*/ 3431822 h 3702756"/>
              <a:gd name="connsiteX84" fmla="*/ 1446606 w 3196384"/>
              <a:gd name="connsiteY84" fmla="*/ 3443111 h 3702756"/>
              <a:gd name="connsiteX85" fmla="*/ 1480473 w 3196384"/>
              <a:gd name="connsiteY85" fmla="*/ 3454400 h 3702756"/>
              <a:gd name="connsiteX86" fmla="*/ 1886873 w 3196384"/>
              <a:gd name="connsiteY86" fmla="*/ 3476978 h 3702756"/>
              <a:gd name="connsiteX87" fmla="*/ 1932028 w 3196384"/>
              <a:gd name="connsiteY87" fmla="*/ 3488267 h 3702756"/>
              <a:gd name="connsiteX88" fmla="*/ 1943317 w 3196384"/>
              <a:gd name="connsiteY88" fmla="*/ 3533422 h 3702756"/>
              <a:gd name="connsiteX89" fmla="*/ 1954606 w 3196384"/>
              <a:gd name="connsiteY89" fmla="*/ 3657600 h 3702756"/>
              <a:gd name="connsiteX90" fmla="*/ 1988473 w 3196384"/>
              <a:gd name="connsiteY90" fmla="*/ 3680178 h 3702756"/>
              <a:gd name="connsiteX91" fmla="*/ 2078784 w 3196384"/>
              <a:gd name="connsiteY91" fmla="*/ 3702756 h 3702756"/>
              <a:gd name="connsiteX92" fmla="*/ 2891584 w 3196384"/>
              <a:gd name="connsiteY92" fmla="*/ 3680178 h 3702756"/>
              <a:gd name="connsiteX93" fmla="*/ 3038339 w 3196384"/>
              <a:gd name="connsiteY93" fmla="*/ 3668889 h 3702756"/>
              <a:gd name="connsiteX94" fmla="*/ 3185095 w 3196384"/>
              <a:gd name="connsiteY94" fmla="*/ 3635022 h 3702756"/>
              <a:gd name="connsiteX95" fmla="*/ 3196384 w 3196384"/>
              <a:gd name="connsiteY95" fmla="*/ 3601156 h 3702756"/>
              <a:gd name="connsiteX96" fmla="*/ 3162517 w 3196384"/>
              <a:gd name="connsiteY96" fmla="*/ 3454400 h 3702756"/>
              <a:gd name="connsiteX97" fmla="*/ 3151228 w 3196384"/>
              <a:gd name="connsiteY97" fmla="*/ 3420534 h 3702756"/>
              <a:gd name="connsiteX98" fmla="*/ 3139939 w 3196384"/>
              <a:gd name="connsiteY98" fmla="*/ 3352800 h 3702756"/>
              <a:gd name="connsiteX99" fmla="*/ 3128650 w 3196384"/>
              <a:gd name="connsiteY99" fmla="*/ 3194756 h 3702756"/>
              <a:gd name="connsiteX100" fmla="*/ 3106073 w 3196384"/>
              <a:gd name="connsiteY100" fmla="*/ 3127022 h 3702756"/>
              <a:gd name="connsiteX101" fmla="*/ 3094784 w 3196384"/>
              <a:gd name="connsiteY101" fmla="*/ 3093156 h 3702756"/>
              <a:gd name="connsiteX102" fmla="*/ 3072206 w 3196384"/>
              <a:gd name="connsiteY102" fmla="*/ 3059289 h 3702756"/>
              <a:gd name="connsiteX103" fmla="*/ 3060917 w 3196384"/>
              <a:gd name="connsiteY103" fmla="*/ 3025422 h 3702756"/>
              <a:gd name="connsiteX104" fmla="*/ 2981895 w 3196384"/>
              <a:gd name="connsiteY104" fmla="*/ 2935111 h 3702756"/>
              <a:gd name="connsiteX105" fmla="*/ 2936739 w 3196384"/>
              <a:gd name="connsiteY105" fmla="*/ 2856089 h 3702756"/>
              <a:gd name="connsiteX106" fmla="*/ 2902873 w 3196384"/>
              <a:gd name="connsiteY106" fmla="*/ 2833511 h 3702756"/>
              <a:gd name="connsiteX107" fmla="*/ 2869006 w 3196384"/>
              <a:gd name="connsiteY107" fmla="*/ 2799645 h 3702756"/>
              <a:gd name="connsiteX108" fmla="*/ 2801273 w 3196384"/>
              <a:gd name="connsiteY108" fmla="*/ 2754489 h 3702756"/>
              <a:gd name="connsiteX109" fmla="*/ 2767406 w 3196384"/>
              <a:gd name="connsiteY109" fmla="*/ 2731911 h 3702756"/>
              <a:gd name="connsiteX110" fmla="*/ 2665806 w 3196384"/>
              <a:gd name="connsiteY110" fmla="*/ 2652889 h 3702756"/>
              <a:gd name="connsiteX111" fmla="*/ 2598073 w 3196384"/>
              <a:gd name="connsiteY111" fmla="*/ 2630311 h 3702756"/>
              <a:gd name="connsiteX112" fmla="*/ 2462606 w 3196384"/>
              <a:gd name="connsiteY112" fmla="*/ 2517422 h 3702756"/>
              <a:gd name="connsiteX113" fmla="*/ 2428739 w 3196384"/>
              <a:gd name="connsiteY113" fmla="*/ 2494845 h 3702756"/>
              <a:gd name="connsiteX114" fmla="*/ 2383584 w 3196384"/>
              <a:gd name="connsiteY114" fmla="*/ 2427111 h 3702756"/>
              <a:gd name="connsiteX115" fmla="*/ 2361006 w 3196384"/>
              <a:gd name="connsiteY115" fmla="*/ 2393245 h 3702756"/>
              <a:gd name="connsiteX116" fmla="*/ 2338428 w 3196384"/>
              <a:gd name="connsiteY116" fmla="*/ 2336800 h 3702756"/>
              <a:gd name="connsiteX117" fmla="*/ 2315850 w 3196384"/>
              <a:gd name="connsiteY117" fmla="*/ 2291645 h 3702756"/>
              <a:gd name="connsiteX118" fmla="*/ 2270695 w 3196384"/>
              <a:gd name="connsiteY118" fmla="*/ 2178756 h 3702756"/>
              <a:gd name="connsiteX119" fmla="*/ 2293273 w 3196384"/>
              <a:gd name="connsiteY119" fmla="*/ 2020711 h 3702756"/>
              <a:gd name="connsiteX120" fmla="*/ 2315850 w 3196384"/>
              <a:gd name="connsiteY120" fmla="*/ 1986845 h 3702756"/>
              <a:gd name="connsiteX121" fmla="*/ 2349717 w 3196384"/>
              <a:gd name="connsiteY121" fmla="*/ 1919111 h 3702756"/>
              <a:gd name="connsiteX122" fmla="*/ 2361006 w 3196384"/>
              <a:gd name="connsiteY122" fmla="*/ 1862667 h 3702756"/>
              <a:gd name="connsiteX123" fmla="*/ 2372295 w 3196384"/>
              <a:gd name="connsiteY123" fmla="*/ 1817511 h 3702756"/>
              <a:gd name="connsiteX124" fmla="*/ 2394873 w 3196384"/>
              <a:gd name="connsiteY124" fmla="*/ 1682045 h 3702756"/>
              <a:gd name="connsiteX125" fmla="*/ 2383584 w 3196384"/>
              <a:gd name="connsiteY125" fmla="*/ 1309511 h 3702756"/>
              <a:gd name="connsiteX126" fmla="*/ 2372295 w 3196384"/>
              <a:gd name="connsiteY126" fmla="*/ 1253067 h 3702756"/>
              <a:gd name="connsiteX127" fmla="*/ 2361006 w 3196384"/>
              <a:gd name="connsiteY127" fmla="*/ 1151467 h 3702756"/>
              <a:gd name="connsiteX128" fmla="*/ 2338428 w 3196384"/>
              <a:gd name="connsiteY128" fmla="*/ 1049867 h 3702756"/>
              <a:gd name="connsiteX129" fmla="*/ 2315850 w 3196384"/>
              <a:gd name="connsiteY129" fmla="*/ 1016000 h 3702756"/>
              <a:gd name="connsiteX130" fmla="*/ 2259406 w 3196384"/>
              <a:gd name="connsiteY130" fmla="*/ 925689 h 3702756"/>
              <a:gd name="connsiteX131" fmla="*/ 2225539 w 3196384"/>
              <a:gd name="connsiteY131" fmla="*/ 857956 h 3702756"/>
              <a:gd name="connsiteX132" fmla="*/ 2169095 w 3196384"/>
              <a:gd name="connsiteY132" fmla="*/ 790222 h 3702756"/>
              <a:gd name="connsiteX133" fmla="*/ 2146517 w 3196384"/>
              <a:gd name="connsiteY133" fmla="*/ 722489 h 3702756"/>
              <a:gd name="connsiteX134" fmla="*/ 2135228 w 3196384"/>
              <a:gd name="connsiteY134" fmla="*/ 688622 h 3702756"/>
              <a:gd name="connsiteX135" fmla="*/ 2135228 w 3196384"/>
              <a:gd name="connsiteY135" fmla="*/ 666045 h 370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196384" h="3702756">
                <a:moveTo>
                  <a:pt x="2180384" y="767645"/>
                </a:moveTo>
                <a:cubicBezTo>
                  <a:pt x="2160658" y="629562"/>
                  <a:pt x="2184826" y="739237"/>
                  <a:pt x="2146517" y="643467"/>
                </a:cubicBezTo>
                <a:cubicBezTo>
                  <a:pt x="2137678" y="621370"/>
                  <a:pt x="2131465" y="598312"/>
                  <a:pt x="2123939" y="575734"/>
                </a:cubicBezTo>
                <a:cubicBezTo>
                  <a:pt x="2120176" y="564445"/>
                  <a:pt x="2117971" y="552510"/>
                  <a:pt x="2112650" y="541867"/>
                </a:cubicBezTo>
                <a:cubicBezTo>
                  <a:pt x="2105124" y="526815"/>
                  <a:pt x="2098731" y="511141"/>
                  <a:pt x="2090073" y="496711"/>
                </a:cubicBezTo>
                <a:cubicBezTo>
                  <a:pt x="2076112" y="473443"/>
                  <a:pt x="2054995" y="454172"/>
                  <a:pt x="2044917" y="428978"/>
                </a:cubicBezTo>
                <a:cubicBezTo>
                  <a:pt x="2037391" y="410163"/>
                  <a:pt x="2029264" y="391578"/>
                  <a:pt x="2022339" y="372534"/>
                </a:cubicBezTo>
                <a:cubicBezTo>
                  <a:pt x="2014206" y="350168"/>
                  <a:pt x="2012962" y="324602"/>
                  <a:pt x="1999761" y="304800"/>
                </a:cubicBezTo>
                <a:cubicBezTo>
                  <a:pt x="1992235" y="293511"/>
                  <a:pt x="1982694" y="283332"/>
                  <a:pt x="1977184" y="270934"/>
                </a:cubicBezTo>
                <a:cubicBezTo>
                  <a:pt x="1967518" y="249186"/>
                  <a:pt x="1962132" y="225778"/>
                  <a:pt x="1954606" y="203200"/>
                </a:cubicBezTo>
                <a:lnTo>
                  <a:pt x="1920739" y="101600"/>
                </a:lnTo>
                <a:cubicBezTo>
                  <a:pt x="1911558" y="74058"/>
                  <a:pt x="1908755" y="55749"/>
                  <a:pt x="1886873" y="33867"/>
                </a:cubicBezTo>
                <a:cubicBezTo>
                  <a:pt x="1864990" y="11983"/>
                  <a:pt x="1846683" y="9181"/>
                  <a:pt x="1819139" y="0"/>
                </a:cubicBezTo>
                <a:cubicBezTo>
                  <a:pt x="1779842" y="4366"/>
                  <a:pt x="1689831" y="7184"/>
                  <a:pt x="1649806" y="33867"/>
                </a:cubicBezTo>
                <a:lnTo>
                  <a:pt x="1582073" y="79022"/>
                </a:lnTo>
                <a:cubicBezTo>
                  <a:pt x="1570784" y="86548"/>
                  <a:pt x="1557800" y="92006"/>
                  <a:pt x="1548206" y="101600"/>
                </a:cubicBezTo>
                <a:cubicBezTo>
                  <a:pt x="1536917" y="112889"/>
                  <a:pt x="1527623" y="126611"/>
                  <a:pt x="1514339" y="135467"/>
                </a:cubicBezTo>
                <a:cubicBezTo>
                  <a:pt x="1412501" y="203360"/>
                  <a:pt x="1553200" y="80508"/>
                  <a:pt x="1446606" y="169334"/>
                </a:cubicBezTo>
                <a:cubicBezTo>
                  <a:pt x="1434341" y="179554"/>
                  <a:pt x="1426277" y="194739"/>
                  <a:pt x="1412739" y="203200"/>
                </a:cubicBezTo>
                <a:cubicBezTo>
                  <a:pt x="1364016" y="233651"/>
                  <a:pt x="1322671" y="228346"/>
                  <a:pt x="1265984" y="237067"/>
                </a:cubicBezTo>
                <a:cubicBezTo>
                  <a:pt x="1247020" y="239985"/>
                  <a:pt x="1228466" y="245202"/>
                  <a:pt x="1209539" y="248356"/>
                </a:cubicBezTo>
                <a:cubicBezTo>
                  <a:pt x="1183293" y="252730"/>
                  <a:pt x="1156858" y="255882"/>
                  <a:pt x="1130517" y="259645"/>
                </a:cubicBezTo>
                <a:cubicBezTo>
                  <a:pt x="1107939" y="267171"/>
                  <a:pt x="1082586" y="269021"/>
                  <a:pt x="1062784" y="282222"/>
                </a:cubicBezTo>
                <a:cubicBezTo>
                  <a:pt x="1019016" y="311401"/>
                  <a:pt x="1041788" y="300510"/>
                  <a:pt x="995050" y="316089"/>
                </a:cubicBezTo>
                <a:cubicBezTo>
                  <a:pt x="975302" y="395081"/>
                  <a:pt x="999452" y="331395"/>
                  <a:pt x="949895" y="395111"/>
                </a:cubicBezTo>
                <a:cubicBezTo>
                  <a:pt x="933236" y="416530"/>
                  <a:pt x="921020" y="441137"/>
                  <a:pt x="904739" y="462845"/>
                </a:cubicBezTo>
                <a:cubicBezTo>
                  <a:pt x="861294" y="520772"/>
                  <a:pt x="884177" y="494696"/>
                  <a:pt x="837006" y="541867"/>
                </a:cubicBezTo>
                <a:lnTo>
                  <a:pt x="814428" y="609600"/>
                </a:lnTo>
                <a:cubicBezTo>
                  <a:pt x="806991" y="631910"/>
                  <a:pt x="800456" y="661418"/>
                  <a:pt x="780561" y="677334"/>
                </a:cubicBezTo>
                <a:cubicBezTo>
                  <a:pt x="771269" y="684767"/>
                  <a:pt x="757632" y="683935"/>
                  <a:pt x="746695" y="688622"/>
                </a:cubicBezTo>
                <a:cubicBezTo>
                  <a:pt x="649035" y="730476"/>
                  <a:pt x="747103" y="696011"/>
                  <a:pt x="667673" y="722489"/>
                </a:cubicBezTo>
                <a:cubicBezTo>
                  <a:pt x="645095" y="745067"/>
                  <a:pt x="617651" y="763655"/>
                  <a:pt x="599939" y="790222"/>
                </a:cubicBezTo>
                <a:cubicBezTo>
                  <a:pt x="592413" y="801511"/>
                  <a:pt x="586955" y="814495"/>
                  <a:pt x="577361" y="824089"/>
                </a:cubicBezTo>
                <a:cubicBezTo>
                  <a:pt x="564057" y="837393"/>
                  <a:pt x="547258" y="846667"/>
                  <a:pt x="532206" y="857956"/>
                </a:cubicBezTo>
                <a:cubicBezTo>
                  <a:pt x="495300" y="968672"/>
                  <a:pt x="555135" y="812273"/>
                  <a:pt x="487050" y="914400"/>
                </a:cubicBezTo>
                <a:cubicBezTo>
                  <a:pt x="478444" y="927309"/>
                  <a:pt x="480023" y="944638"/>
                  <a:pt x="475761" y="959556"/>
                </a:cubicBezTo>
                <a:cubicBezTo>
                  <a:pt x="464077" y="1000453"/>
                  <a:pt x="466634" y="990181"/>
                  <a:pt x="441895" y="1027289"/>
                </a:cubicBezTo>
                <a:cubicBezTo>
                  <a:pt x="406603" y="1168457"/>
                  <a:pt x="451708" y="992944"/>
                  <a:pt x="419317" y="1106311"/>
                </a:cubicBezTo>
                <a:cubicBezTo>
                  <a:pt x="415055" y="1121229"/>
                  <a:pt x="412486" y="1136606"/>
                  <a:pt x="408028" y="1151467"/>
                </a:cubicBezTo>
                <a:cubicBezTo>
                  <a:pt x="401189" y="1174262"/>
                  <a:pt x="391222" y="1196112"/>
                  <a:pt x="385450" y="1219200"/>
                </a:cubicBezTo>
                <a:cubicBezTo>
                  <a:pt x="381687" y="1234252"/>
                  <a:pt x="381100" y="1250479"/>
                  <a:pt x="374161" y="1264356"/>
                </a:cubicBezTo>
                <a:cubicBezTo>
                  <a:pt x="293899" y="1424881"/>
                  <a:pt x="357125" y="1258954"/>
                  <a:pt x="306428" y="1377245"/>
                </a:cubicBezTo>
                <a:cubicBezTo>
                  <a:pt x="301741" y="1388182"/>
                  <a:pt x="299317" y="1399969"/>
                  <a:pt x="295139" y="1411111"/>
                </a:cubicBezTo>
                <a:cubicBezTo>
                  <a:pt x="288024" y="1430085"/>
                  <a:pt x="280791" y="1449038"/>
                  <a:pt x="272561" y="1467556"/>
                </a:cubicBezTo>
                <a:cubicBezTo>
                  <a:pt x="265726" y="1482934"/>
                  <a:pt x="256613" y="1497243"/>
                  <a:pt x="249984" y="1512711"/>
                </a:cubicBezTo>
                <a:cubicBezTo>
                  <a:pt x="245297" y="1523649"/>
                  <a:pt x="244017" y="1535935"/>
                  <a:pt x="238695" y="1546578"/>
                </a:cubicBezTo>
                <a:cubicBezTo>
                  <a:pt x="232627" y="1558713"/>
                  <a:pt x="221627" y="1568047"/>
                  <a:pt x="216117" y="1580445"/>
                </a:cubicBezTo>
                <a:cubicBezTo>
                  <a:pt x="171914" y="1679900"/>
                  <a:pt x="221487" y="1620229"/>
                  <a:pt x="159673" y="1682045"/>
                </a:cubicBezTo>
                <a:cubicBezTo>
                  <a:pt x="155910" y="1693334"/>
                  <a:pt x="154163" y="1705509"/>
                  <a:pt x="148384" y="1715911"/>
                </a:cubicBezTo>
                <a:cubicBezTo>
                  <a:pt x="148372" y="1715933"/>
                  <a:pt x="91946" y="1800567"/>
                  <a:pt x="80650" y="1817511"/>
                </a:cubicBezTo>
                <a:cubicBezTo>
                  <a:pt x="73124" y="1828800"/>
                  <a:pt x="62363" y="1838507"/>
                  <a:pt x="58073" y="1851378"/>
                </a:cubicBezTo>
                <a:cubicBezTo>
                  <a:pt x="31204" y="1931982"/>
                  <a:pt x="48696" y="1899309"/>
                  <a:pt x="12917" y="1952978"/>
                </a:cubicBezTo>
                <a:cubicBezTo>
                  <a:pt x="9154" y="1968030"/>
                  <a:pt x="1628" y="1982619"/>
                  <a:pt x="1628" y="1998134"/>
                </a:cubicBezTo>
                <a:cubicBezTo>
                  <a:pt x="1628" y="2305394"/>
                  <a:pt x="-9035" y="2141434"/>
                  <a:pt x="24206" y="2257778"/>
                </a:cubicBezTo>
                <a:cubicBezTo>
                  <a:pt x="28468" y="2272696"/>
                  <a:pt x="30047" y="2288407"/>
                  <a:pt x="35495" y="2302934"/>
                </a:cubicBezTo>
                <a:cubicBezTo>
                  <a:pt x="41404" y="2318691"/>
                  <a:pt x="51444" y="2332621"/>
                  <a:pt x="58073" y="2348089"/>
                </a:cubicBezTo>
                <a:cubicBezTo>
                  <a:pt x="89583" y="2421613"/>
                  <a:pt x="40589" y="2340656"/>
                  <a:pt x="103228" y="2415822"/>
                </a:cubicBezTo>
                <a:cubicBezTo>
                  <a:pt x="111914" y="2426245"/>
                  <a:pt x="114517" y="2442163"/>
                  <a:pt x="125806" y="2449689"/>
                </a:cubicBezTo>
                <a:cubicBezTo>
                  <a:pt x="138715" y="2458295"/>
                  <a:pt x="155909" y="2457215"/>
                  <a:pt x="170961" y="2460978"/>
                </a:cubicBezTo>
                <a:cubicBezTo>
                  <a:pt x="193539" y="2476030"/>
                  <a:pt x="219507" y="2486946"/>
                  <a:pt x="238695" y="2506134"/>
                </a:cubicBezTo>
                <a:cubicBezTo>
                  <a:pt x="249984" y="2517423"/>
                  <a:pt x="259959" y="2530199"/>
                  <a:pt x="272561" y="2540000"/>
                </a:cubicBezTo>
                <a:cubicBezTo>
                  <a:pt x="293980" y="2556659"/>
                  <a:pt x="321107" y="2565968"/>
                  <a:pt x="340295" y="2585156"/>
                </a:cubicBezTo>
                <a:cubicBezTo>
                  <a:pt x="355347" y="2600208"/>
                  <a:pt x="368129" y="2617939"/>
                  <a:pt x="385450" y="2630311"/>
                </a:cubicBezTo>
                <a:cubicBezTo>
                  <a:pt x="395133" y="2637228"/>
                  <a:pt x="408674" y="2636278"/>
                  <a:pt x="419317" y="2641600"/>
                </a:cubicBezTo>
                <a:cubicBezTo>
                  <a:pt x="431452" y="2647668"/>
                  <a:pt x="442761" y="2655492"/>
                  <a:pt x="453184" y="2664178"/>
                </a:cubicBezTo>
                <a:cubicBezTo>
                  <a:pt x="507148" y="2709149"/>
                  <a:pt x="469267" y="2683478"/>
                  <a:pt x="509628" y="2731911"/>
                </a:cubicBezTo>
                <a:cubicBezTo>
                  <a:pt x="536791" y="2764506"/>
                  <a:pt x="544061" y="2766156"/>
                  <a:pt x="577361" y="2788356"/>
                </a:cubicBezTo>
                <a:cubicBezTo>
                  <a:pt x="584887" y="2803408"/>
                  <a:pt x="589166" y="2820583"/>
                  <a:pt x="599939" y="2833511"/>
                </a:cubicBezTo>
                <a:cubicBezTo>
                  <a:pt x="608625" y="2843934"/>
                  <a:pt x="626615" y="2844584"/>
                  <a:pt x="633806" y="2856089"/>
                </a:cubicBezTo>
                <a:cubicBezTo>
                  <a:pt x="646420" y="2876270"/>
                  <a:pt x="648858" y="2901244"/>
                  <a:pt x="656384" y="2923822"/>
                </a:cubicBezTo>
                <a:lnTo>
                  <a:pt x="667673" y="2957689"/>
                </a:lnTo>
                <a:cubicBezTo>
                  <a:pt x="667675" y="2957694"/>
                  <a:pt x="690246" y="3025417"/>
                  <a:pt x="690250" y="3025422"/>
                </a:cubicBezTo>
                <a:cubicBezTo>
                  <a:pt x="705302" y="3048000"/>
                  <a:pt x="723270" y="3068885"/>
                  <a:pt x="735406" y="3093156"/>
                </a:cubicBezTo>
                <a:cubicBezTo>
                  <a:pt x="764052" y="3150446"/>
                  <a:pt x="743982" y="3128976"/>
                  <a:pt x="791850" y="3160889"/>
                </a:cubicBezTo>
                <a:cubicBezTo>
                  <a:pt x="814051" y="3194191"/>
                  <a:pt x="815697" y="3201457"/>
                  <a:pt x="848295" y="3228622"/>
                </a:cubicBezTo>
                <a:cubicBezTo>
                  <a:pt x="858718" y="3237308"/>
                  <a:pt x="872567" y="3241606"/>
                  <a:pt x="882161" y="3251200"/>
                </a:cubicBezTo>
                <a:cubicBezTo>
                  <a:pt x="895465" y="3264504"/>
                  <a:pt x="901574" y="3284311"/>
                  <a:pt x="916028" y="3296356"/>
                </a:cubicBezTo>
                <a:cubicBezTo>
                  <a:pt x="925170" y="3303974"/>
                  <a:pt x="939252" y="3302323"/>
                  <a:pt x="949895" y="3307645"/>
                </a:cubicBezTo>
                <a:cubicBezTo>
                  <a:pt x="962030" y="3313712"/>
                  <a:pt x="971363" y="3324712"/>
                  <a:pt x="983761" y="3330222"/>
                </a:cubicBezTo>
                <a:cubicBezTo>
                  <a:pt x="1005509" y="3339888"/>
                  <a:pt x="1028917" y="3345274"/>
                  <a:pt x="1051495" y="3352800"/>
                </a:cubicBezTo>
                <a:cubicBezTo>
                  <a:pt x="1089212" y="3365373"/>
                  <a:pt x="1087987" y="3365927"/>
                  <a:pt x="1130517" y="3375378"/>
                </a:cubicBezTo>
                <a:cubicBezTo>
                  <a:pt x="1149247" y="3379540"/>
                  <a:pt x="1168265" y="3382353"/>
                  <a:pt x="1186961" y="3386667"/>
                </a:cubicBezTo>
                <a:cubicBezTo>
                  <a:pt x="1217197" y="3393645"/>
                  <a:pt x="1246665" y="3404144"/>
                  <a:pt x="1277273" y="3409245"/>
                </a:cubicBezTo>
                <a:cubicBezTo>
                  <a:pt x="1326271" y="3417411"/>
                  <a:pt x="1354132" y="3421307"/>
                  <a:pt x="1401450" y="3431822"/>
                </a:cubicBezTo>
                <a:cubicBezTo>
                  <a:pt x="1416596" y="3435188"/>
                  <a:pt x="1431688" y="3438849"/>
                  <a:pt x="1446606" y="3443111"/>
                </a:cubicBezTo>
                <a:cubicBezTo>
                  <a:pt x="1458048" y="3446380"/>
                  <a:pt x="1468608" y="3453487"/>
                  <a:pt x="1480473" y="3454400"/>
                </a:cubicBezTo>
                <a:cubicBezTo>
                  <a:pt x="1615749" y="3464806"/>
                  <a:pt x="1751406" y="3469452"/>
                  <a:pt x="1886873" y="3476978"/>
                </a:cubicBezTo>
                <a:cubicBezTo>
                  <a:pt x="1901925" y="3480741"/>
                  <a:pt x="1921057" y="3477296"/>
                  <a:pt x="1932028" y="3488267"/>
                </a:cubicBezTo>
                <a:cubicBezTo>
                  <a:pt x="1942999" y="3499238"/>
                  <a:pt x="1941266" y="3518043"/>
                  <a:pt x="1943317" y="3533422"/>
                </a:cubicBezTo>
                <a:cubicBezTo>
                  <a:pt x="1948810" y="3574621"/>
                  <a:pt x="1942383" y="3617875"/>
                  <a:pt x="1954606" y="3657600"/>
                </a:cubicBezTo>
                <a:cubicBezTo>
                  <a:pt x="1958596" y="3670568"/>
                  <a:pt x="1976338" y="3674110"/>
                  <a:pt x="1988473" y="3680178"/>
                </a:cubicBezTo>
                <a:cubicBezTo>
                  <a:pt x="2011616" y="3691750"/>
                  <a:pt x="2057314" y="3698462"/>
                  <a:pt x="2078784" y="3702756"/>
                </a:cubicBezTo>
                <a:cubicBezTo>
                  <a:pt x="2337954" y="3697122"/>
                  <a:pt x="2627516" y="3693720"/>
                  <a:pt x="2891584" y="3680178"/>
                </a:cubicBezTo>
                <a:cubicBezTo>
                  <a:pt x="2940582" y="3677665"/>
                  <a:pt x="2989421" y="3672652"/>
                  <a:pt x="3038339" y="3668889"/>
                </a:cubicBezTo>
                <a:cubicBezTo>
                  <a:pt x="3067329" y="3663091"/>
                  <a:pt x="3169776" y="3643532"/>
                  <a:pt x="3185095" y="3635022"/>
                </a:cubicBezTo>
                <a:cubicBezTo>
                  <a:pt x="3195497" y="3629243"/>
                  <a:pt x="3192621" y="3612445"/>
                  <a:pt x="3196384" y="3601156"/>
                </a:cubicBezTo>
                <a:cubicBezTo>
                  <a:pt x="3181729" y="3498576"/>
                  <a:pt x="3193509" y="3547375"/>
                  <a:pt x="3162517" y="3454400"/>
                </a:cubicBezTo>
                <a:lnTo>
                  <a:pt x="3151228" y="3420534"/>
                </a:lnTo>
                <a:cubicBezTo>
                  <a:pt x="3147465" y="3397956"/>
                  <a:pt x="3142217" y="3375576"/>
                  <a:pt x="3139939" y="3352800"/>
                </a:cubicBezTo>
                <a:cubicBezTo>
                  <a:pt x="3134684" y="3300247"/>
                  <a:pt x="3136485" y="3246987"/>
                  <a:pt x="3128650" y="3194756"/>
                </a:cubicBezTo>
                <a:cubicBezTo>
                  <a:pt x="3125120" y="3171220"/>
                  <a:pt x="3113599" y="3149600"/>
                  <a:pt x="3106073" y="3127022"/>
                </a:cubicBezTo>
                <a:cubicBezTo>
                  <a:pt x="3102310" y="3115733"/>
                  <a:pt x="3101385" y="3103057"/>
                  <a:pt x="3094784" y="3093156"/>
                </a:cubicBezTo>
                <a:cubicBezTo>
                  <a:pt x="3087258" y="3081867"/>
                  <a:pt x="3078274" y="3071424"/>
                  <a:pt x="3072206" y="3059289"/>
                </a:cubicBezTo>
                <a:cubicBezTo>
                  <a:pt x="3066884" y="3048646"/>
                  <a:pt x="3066696" y="3035824"/>
                  <a:pt x="3060917" y="3025422"/>
                </a:cubicBezTo>
                <a:cubicBezTo>
                  <a:pt x="3022181" y="2955698"/>
                  <a:pt x="3031366" y="2968092"/>
                  <a:pt x="2981895" y="2935111"/>
                </a:cubicBezTo>
                <a:cubicBezTo>
                  <a:pt x="2973041" y="2917403"/>
                  <a:pt x="2952695" y="2872045"/>
                  <a:pt x="2936739" y="2856089"/>
                </a:cubicBezTo>
                <a:cubicBezTo>
                  <a:pt x="2927145" y="2846495"/>
                  <a:pt x="2913296" y="2842197"/>
                  <a:pt x="2902873" y="2833511"/>
                </a:cubicBezTo>
                <a:cubicBezTo>
                  <a:pt x="2890608" y="2823291"/>
                  <a:pt x="2881608" y="2809446"/>
                  <a:pt x="2869006" y="2799645"/>
                </a:cubicBezTo>
                <a:cubicBezTo>
                  <a:pt x="2847587" y="2782986"/>
                  <a:pt x="2823851" y="2769541"/>
                  <a:pt x="2801273" y="2754489"/>
                </a:cubicBezTo>
                <a:cubicBezTo>
                  <a:pt x="2789984" y="2746963"/>
                  <a:pt x="2778116" y="2740241"/>
                  <a:pt x="2767406" y="2731911"/>
                </a:cubicBezTo>
                <a:cubicBezTo>
                  <a:pt x="2733539" y="2705570"/>
                  <a:pt x="2706509" y="2666457"/>
                  <a:pt x="2665806" y="2652889"/>
                </a:cubicBezTo>
                <a:lnTo>
                  <a:pt x="2598073" y="2630311"/>
                </a:lnTo>
                <a:cubicBezTo>
                  <a:pt x="2511156" y="2543395"/>
                  <a:pt x="2556902" y="2580286"/>
                  <a:pt x="2462606" y="2517422"/>
                </a:cubicBezTo>
                <a:lnTo>
                  <a:pt x="2428739" y="2494845"/>
                </a:lnTo>
                <a:lnTo>
                  <a:pt x="2383584" y="2427111"/>
                </a:lnTo>
                <a:cubicBezTo>
                  <a:pt x="2376058" y="2415822"/>
                  <a:pt x="2366045" y="2405842"/>
                  <a:pt x="2361006" y="2393245"/>
                </a:cubicBezTo>
                <a:cubicBezTo>
                  <a:pt x="2353480" y="2374430"/>
                  <a:pt x="2346658" y="2355318"/>
                  <a:pt x="2338428" y="2336800"/>
                </a:cubicBezTo>
                <a:cubicBezTo>
                  <a:pt x="2331593" y="2321422"/>
                  <a:pt x="2322100" y="2307270"/>
                  <a:pt x="2315850" y="2291645"/>
                </a:cubicBezTo>
                <a:cubicBezTo>
                  <a:pt x="2260052" y="2152148"/>
                  <a:pt x="2323644" y="2284652"/>
                  <a:pt x="2270695" y="2178756"/>
                </a:cubicBezTo>
                <a:cubicBezTo>
                  <a:pt x="2272686" y="2158845"/>
                  <a:pt x="2277260" y="2058075"/>
                  <a:pt x="2293273" y="2020711"/>
                </a:cubicBezTo>
                <a:cubicBezTo>
                  <a:pt x="2298617" y="2008241"/>
                  <a:pt x="2309783" y="1998980"/>
                  <a:pt x="2315850" y="1986845"/>
                </a:cubicBezTo>
                <a:cubicBezTo>
                  <a:pt x="2362586" y="1893372"/>
                  <a:pt x="2285015" y="2016164"/>
                  <a:pt x="2349717" y="1919111"/>
                </a:cubicBezTo>
                <a:cubicBezTo>
                  <a:pt x="2353480" y="1900296"/>
                  <a:pt x="2356844" y="1881397"/>
                  <a:pt x="2361006" y="1862667"/>
                </a:cubicBezTo>
                <a:cubicBezTo>
                  <a:pt x="2364372" y="1847521"/>
                  <a:pt x="2369436" y="1832760"/>
                  <a:pt x="2372295" y="1817511"/>
                </a:cubicBezTo>
                <a:cubicBezTo>
                  <a:pt x="2380731" y="1772517"/>
                  <a:pt x="2394873" y="1682045"/>
                  <a:pt x="2394873" y="1682045"/>
                </a:cubicBezTo>
                <a:cubicBezTo>
                  <a:pt x="2391110" y="1557867"/>
                  <a:pt x="2390114" y="1433574"/>
                  <a:pt x="2383584" y="1309511"/>
                </a:cubicBezTo>
                <a:cubicBezTo>
                  <a:pt x="2382576" y="1290350"/>
                  <a:pt x="2375009" y="1272061"/>
                  <a:pt x="2372295" y="1253067"/>
                </a:cubicBezTo>
                <a:cubicBezTo>
                  <a:pt x="2367476" y="1219334"/>
                  <a:pt x="2365510" y="1185243"/>
                  <a:pt x="2361006" y="1151467"/>
                </a:cubicBezTo>
                <a:cubicBezTo>
                  <a:pt x="2357853" y="1127818"/>
                  <a:pt x="2351709" y="1076428"/>
                  <a:pt x="2338428" y="1049867"/>
                </a:cubicBezTo>
                <a:cubicBezTo>
                  <a:pt x="2332360" y="1037732"/>
                  <a:pt x="2321360" y="1028398"/>
                  <a:pt x="2315850" y="1016000"/>
                </a:cubicBezTo>
                <a:cubicBezTo>
                  <a:pt x="2276255" y="926911"/>
                  <a:pt x="2320331" y="966306"/>
                  <a:pt x="2259406" y="925689"/>
                </a:cubicBezTo>
                <a:cubicBezTo>
                  <a:pt x="2194700" y="828629"/>
                  <a:pt x="2272278" y="951432"/>
                  <a:pt x="2225539" y="857956"/>
                </a:cubicBezTo>
                <a:cubicBezTo>
                  <a:pt x="2209822" y="826523"/>
                  <a:pt x="2194061" y="815189"/>
                  <a:pt x="2169095" y="790222"/>
                </a:cubicBezTo>
                <a:lnTo>
                  <a:pt x="2146517" y="722489"/>
                </a:lnTo>
                <a:cubicBezTo>
                  <a:pt x="2142754" y="711200"/>
                  <a:pt x="2135228" y="700522"/>
                  <a:pt x="2135228" y="688622"/>
                </a:cubicBezTo>
                <a:lnTo>
                  <a:pt x="2135228" y="666045"/>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409917" y="1490076"/>
            <a:ext cx="2630551" cy="4312413"/>
          </a:xfrm>
          <a:custGeom>
            <a:avLst/>
            <a:gdLst>
              <a:gd name="connsiteX0" fmla="*/ 1941689 w 2630551"/>
              <a:gd name="connsiteY0" fmla="*/ 4154368 h 4312413"/>
              <a:gd name="connsiteX1" fmla="*/ 1964267 w 2630551"/>
              <a:gd name="connsiteY1" fmla="*/ 4097924 h 4312413"/>
              <a:gd name="connsiteX2" fmla="*/ 1986844 w 2630551"/>
              <a:gd name="connsiteY2" fmla="*/ 4064057 h 4312413"/>
              <a:gd name="connsiteX3" fmla="*/ 1998133 w 2630551"/>
              <a:gd name="connsiteY3" fmla="*/ 3973746 h 4312413"/>
              <a:gd name="connsiteX4" fmla="*/ 2009422 w 2630551"/>
              <a:gd name="connsiteY4" fmla="*/ 3917302 h 4312413"/>
              <a:gd name="connsiteX5" fmla="*/ 2032000 w 2630551"/>
              <a:gd name="connsiteY5" fmla="*/ 3849568 h 4312413"/>
              <a:gd name="connsiteX6" fmla="*/ 2043289 w 2630551"/>
              <a:gd name="connsiteY6" fmla="*/ 3815702 h 4312413"/>
              <a:gd name="connsiteX7" fmla="*/ 2065867 w 2630551"/>
              <a:gd name="connsiteY7" fmla="*/ 3556057 h 4312413"/>
              <a:gd name="connsiteX8" fmla="*/ 2077156 w 2630551"/>
              <a:gd name="connsiteY8" fmla="*/ 3443168 h 4312413"/>
              <a:gd name="connsiteX9" fmla="*/ 2111022 w 2630551"/>
              <a:gd name="connsiteY9" fmla="*/ 3341568 h 4312413"/>
              <a:gd name="connsiteX10" fmla="*/ 2122311 w 2630551"/>
              <a:gd name="connsiteY10" fmla="*/ 3296413 h 4312413"/>
              <a:gd name="connsiteX11" fmla="*/ 2144889 w 2630551"/>
              <a:gd name="connsiteY11" fmla="*/ 3239968 h 4312413"/>
              <a:gd name="connsiteX12" fmla="*/ 2167467 w 2630551"/>
              <a:gd name="connsiteY12" fmla="*/ 3172235 h 4312413"/>
              <a:gd name="connsiteX13" fmla="*/ 2178756 w 2630551"/>
              <a:gd name="connsiteY13" fmla="*/ 3138368 h 4312413"/>
              <a:gd name="connsiteX14" fmla="*/ 2190044 w 2630551"/>
              <a:gd name="connsiteY14" fmla="*/ 3081924 h 4312413"/>
              <a:gd name="connsiteX15" fmla="*/ 2212622 w 2630551"/>
              <a:gd name="connsiteY15" fmla="*/ 3036768 h 4312413"/>
              <a:gd name="connsiteX16" fmla="*/ 2235200 w 2630551"/>
              <a:gd name="connsiteY16" fmla="*/ 2946457 h 4312413"/>
              <a:gd name="connsiteX17" fmla="*/ 2246489 w 2630551"/>
              <a:gd name="connsiteY17" fmla="*/ 2901302 h 4312413"/>
              <a:gd name="connsiteX18" fmla="*/ 2269067 w 2630551"/>
              <a:gd name="connsiteY18" fmla="*/ 2856146 h 4312413"/>
              <a:gd name="connsiteX19" fmla="*/ 2280356 w 2630551"/>
              <a:gd name="connsiteY19" fmla="*/ 2822280 h 4312413"/>
              <a:gd name="connsiteX20" fmla="*/ 2291644 w 2630551"/>
              <a:gd name="connsiteY20" fmla="*/ 2777124 h 4312413"/>
              <a:gd name="connsiteX21" fmla="*/ 2314222 w 2630551"/>
              <a:gd name="connsiteY21" fmla="*/ 2743257 h 4312413"/>
              <a:gd name="connsiteX22" fmla="*/ 2348089 w 2630551"/>
              <a:gd name="connsiteY22" fmla="*/ 2664235 h 4312413"/>
              <a:gd name="connsiteX23" fmla="*/ 2359378 w 2630551"/>
              <a:gd name="connsiteY23" fmla="*/ 2630368 h 4312413"/>
              <a:gd name="connsiteX24" fmla="*/ 2381956 w 2630551"/>
              <a:gd name="connsiteY24" fmla="*/ 2585213 h 4312413"/>
              <a:gd name="connsiteX25" fmla="*/ 2438400 w 2630551"/>
              <a:gd name="connsiteY25" fmla="*/ 2517480 h 4312413"/>
              <a:gd name="connsiteX26" fmla="*/ 2472267 w 2630551"/>
              <a:gd name="connsiteY26" fmla="*/ 2494902 h 4312413"/>
              <a:gd name="connsiteX27" fmla="*/ 2540000 w 2630551"/>
              <a:gd name="connsiteY27" fmla="*/ 2393302 h 4312413"/>
              <a:gd name="connsiteX28" fmla="*/ 2562578 w 2630551"/>
              <a:gd name="connsiteY28" fmla="*/ 2359435 h 4312413"/>
              <a:gd name="connsiteX29" fmla="*/ 2596444 w 2630551"/>
              <a:gd name="connsiteY29" fmla="*/ 2291702 h 4312413"/>
              <a:gd name="connsiteX30" fmla="*/ 2619022 w 2630551"/>
              <a:gd name="connsiteY30" fmla="*/ 2190102 h 4312413"/>
              <a:gd name="connsiteX31" fmla="*/ 2619022 w 2630551"/>
              <a:gd name="connsiteY31" fmla="*/ 1625657 h 4312413"/>
              <a:gd name="connsiteX32" fmla="*/ 2596444 w 2630551"/>
              <a:gd name="connsiteY32" fmla="*/ 1478902 h 4312413"/>
              <a:gd name="connsiteX33" fmla="*/ 2585156 w 2630551"/>
              <a:gd name="connsiteY33" fmla="*/ 1445035 h 4312413"/>
              <a:gd name="connsiteX34" fmla="*/ 2562578 w 2630551"/>
              <a:gd name="connsiteY34" fmla="*/ 1411168 h 4312413"/>
              <a:gd name="connsiteX35" fmla="*/ 2528711 w 2630551"/>
              <a:gd name="connsiteY35" fmla="*/ 1332146 h 4312413"/>
              <a:gd name="connsiteX36" fmla="*/ 2494844 w 2630551"/>
              <a:gd name="connsiteY36" fmla="*/ 1230546 h 4312413"/>
              <a:gd name="connsiteX37" fmla="*/ 2472267 w 2630551"/>
              <a:gd name="connsiteY37" fmla="*/ 1185391 h 4312413"/>
              <a:gd name="connsiteX38" fmla="*/ 2449689 w 2630551"/>
              <a:gd name="connsiteY38" fmla="*/ 1151524 h 4312413"/>
              <a:gd name="connsiteX39" fmla="*/ 2415822 w 2630551"/>
              <a:gd name="connsiteY39" fmla="*/ 1049924 h 4312413"/>
              <a:gd name="connsiteX40" fmla="*/ 2370667 w 2630551"/>
              <a:gd name="connsiteY40" fmla="*/ 970902 h 4312413"/>
              <a:gd name="connsiteX41" fmla="*/ 2348089 w 2630551"/>
              <a:gd name="connsiteY41" fmla="*/ 925746 h 4312413"/>
              <a:gd name="connsiteX42" fmla="*/ 2336800 w 2630551"/>
              <a:gd name="connsiteY42" fmla="*/ 891880 h 4312413"/>
              <a:gd name="connsiteX43" fmla="*/ 2302933 w 2630551"/>
              <a:gd name="connsiteY43" fmla="*/ 858013 h 4312413"/>
              <a:gd name="connsiteX44" fmla="*/ 2269067 w 2630551"/>
              <a:gd name="connsiteY44" fmla="*/ 767702 h 4312413"/>
              <a:gd name="connsiteX45" fmla="*/ 2246489 w 2630551"/>
              <a:gd name="connsiteY45" fmla="*/ 722546 h 4312413"/>
              <a:gd name="connsiteX46" fmla="*/ 2212622 w 2630551"/>
              <a:gd name="connsiteY46" fmla="*/ 677391 h 4312413"/>
              <a:gd name="connsiteX47" fmla="*/ 2190044 w 2630551"/>
              <a:gd name="connsiteY47" fmla="*/ 643524 h 4312413"/>
              <a:gd name="connsiteX48" fmla="*/ 2178756 w 2630551"/>
              <a:gd name="connsiteY48" fmla="*/ 609657 h 4312413"/>
              <a:gd name="connsiteX49" fmla="*/ 2099733 w 2630551"/>
              <a:gd name="connsiteY49" fmla="*/ 496768 h 4312413"/>
              <a:gd name="connsiteX50" fmla="*/ 2077156 w 2630551"/>
              <a:gd name="connsiteY50" fmla="*/ 462902 h 4312413"/>
              <a:gd name="connsiteX51" fmla="*/ 2054578 w 2630551"/>
              <a:gd name="connsiteY51" fmla="*/ 417746 h 4312413"/>
              <a:gd name="connsiteX52" fmla="*/ 1986844 w 2630551"/>
              <a:gd name="connsiteY52" fmla="*/ 361302 h 4312413"/>
              <a:gd name="connsiteX53" fmla="*/ 1941689 w 2630551"/>
              <a:gd name="connsiteY53" fmla="*/ 293568 h 4312413"/>
              <a:gd name="connsiteX54" fmla="*/ 1919111 w 2630551"/>
              <a:gd name="connsiteY54" fmla="*/ 259702 h 4312413"/>
              <a:gd name="connsiteX55" fmla="*/ 1817511 w 2630551"/>
              <a:gd name="connsiteY55" fmla="*/ 169391 h 4312413"/>
              <a:gd name="connsiteX56" fmla="*/ 1794933 w 2630551"/>
              <a:gd name="connsiteY56" fmla="*/ 135524 h 4312413"/>
              <a:gd name="connsiteX57" fmla="*/ 1761067 w 2630551"/>
              <a:gd name="connsiteY57" fmla="*/ 124235 h 4312413"/>
              <a:gd name="connsiteX58" fmla="*/ 1727200 w 2630551"/>
              <a:gd name="connsiteY58" fmla="*/ 101657 h 4312413"/>
              <a:gd name="connsiteX59" fmla="*/ 1659467 w 2630551"/>
              <a:gd name="connsiteY59" fmla="*/ 79080 h 4312413"/>
              <a:gd name="connsiteX60" fmla="*/ 1524000 w 2630551"/>
              <a:gd name="connsiteY60" fmla="*/ 33924 h 4312413"/>
              <a:gd name="connsiteX61" fmla="*/ 1490133 w 2630551"/>
              <a:gd name="connsiteY61" fmla="*/ 22635 h 4312413"/>
              <a:gd name="connsiteX62" fmla="*/ 1365956 w 2630551"/>
              <a:gd name="connsiteY62" fmla="*/ 11346 h 4312413"/>
              <a:gd name="connsiteX63" fmla="*/ 1309511 w 2630551"/>
              <a:gd name="connsiteY63" fmla="*/ 57 h 4312413"/>
              <a:gd name="connsiteX64" fmla="*/ 1106311 w 2630551"/>
              <a:gd name="connsiteY64" fmla="*/ 22635 h 4312413"/>
              <a:gd name="connsiteX65" fmla="*/ 1038578 w 2630551"/>
              <a:gd name="connsiteY65" fmla="*/ 33924 h 4312413"/>
              <a:gd name="connsiteX66" fmla="*/ 451556 w 2630551"/>
              <a:gd name="connsiteY66" fmla="*/ 45213 h 4312413"/>
              <a:gd name="connsiteX67" fmla="*/ 225778 w 2630551"/>
              <a:gd name="connsiteY67" fmla="*/ 67791 h 4312413"/>
              <a:gd name="connsiteX68" fmla="*/ 180622 w 2630551"/>
              <a:gd name="connsiteY68" fmla="*/ 79080 h 4312413"/>
              <a:gd name="connsiteX69" fmla="*/ 67733 w 2630551"/>
              <a:gd name="connsiteY69" fmla="*/ 90368 h 4312413"/>
              <a:gd name="connsiteX70" fmla="*/ 33867 w 2630551"/>
              <a:gd name="connsiteY70" fmla="*/ 112946 h 4312413"/>
              <a:gd name="connsiteX71" fmla="*/ 0 w 2630551"/>
              <a:gd name="connsiteY71" fmla="*/ 180680 h 4312413"/>
              <a:gd name="connsiteX72" fmla="*/ 11289 w 2630551"/>
              <a:gd name="connsiteY72" fmla="*/ 248413 h 4312413"/>
              <a:gd name="connsiteX73" fmla="*/ 33867 w 2630551"/>
              <a:gd name="connsiteY73" fmla="*/ 282280 h 4312413"/>
              <a:gd name="connsiteX74" fmla="*/ 112889 w 2630551"/>
              <a:gd name="connsiteY74" fmla="*/ 361302 h 4312413"/>
              <a:gd name="connsiteX75" fmla="*/ 191911 w 2630551"/>
              <a:gd name="connsiteY75" fmla="*/ 406457 h 4312413"/>
              <a:gd name="connsiteX76" fmla="*/ 237067 w 2630551"/>
              <a:gd name="connsiteY76" fmla="*/ 462902 h 4312413"/>
              <a:gd name="connsiteX77" fmla="*/ 327378 w 2630551"/>
              <a:gd name="connsiteY77" fmla="*/ 564502 h 4312413"/>
              <a:gd name="connsiteX78" fmla="*/ 361244 w 2630551"/>
              <a:gd name="connsiteY78" fmla="*/ 643524 h 4312413"/>
              <a:gd name="connsiteX79" fmla="*/ 395111 w 2630551"/>
              <a:gd name="connsiteY79" fmla="*/ 677391 h 4312413"/>
              <a:gd name="connsiteX80" fmla="*/ 440267 w 2630551"/>
              <a:gd name="connsiteY80" fmla="*/ 756413 h 4312413"/>
              <a:gd name="connsiteX81" fmla="*/ 474133 w 2630551"/>
              <a:gd name="connsiteY81" fmla="*/ 778991 h 4312413"/>
              <a:gd name="connsiteX82" fmla="*/ 519289 w 2630551"/>
              <a:gd name="connsiteY82" fmla="*/ 858013 h 4312413"/>
              <a:gd name="connsiteX83" fmla="*/ 553156 w 2630551"/>
              <a:gd name="connsiteY83" fmla="*/ 903168 h 4312413"/>
              <a:gd name="connsiteX84" fmla="*/ 587022 w 2630551"/>
              <a:gd name="connsiteY84" fmla="*/ 914457 h 4312413"/>
              <a:gd name="connsiteX85" fmla="*/ 643467 w 2630551"/>
              <a:gd name="connsiteY85" fmla="*/ 970902 h 4312413"/>
              <a:gd name="connsiteX86" fmla="*/ 688622 w 2630551"/>
              <a:gd name="connsiteY86" fmla="*/ 1061213 h 4312413"/>
              <a:gd name="connsiteX87" fmla="*/ 722489 w 2630551"/>
              <a:gd name="connsiteY87" fmla="*/ 1072502 h 4312413"/>
              <a:gd name="connsiteX88" fmla="*/ 778933 w 2630551"/>
              <a:gd name="connsiteY88" fmla="*/ 1151524 h 4312413"/>
              <a:gd name="connsiteX89" fmla="*/ 801511 w 2630551"/>
              <a:gd name="connsiteY89" fmla="*/ 1185391 h 4312413"/>
              <a:gd name="connsiteX90" fmla="*/ 835378 w 2630551"/>
              <a:gd name="connsiteY90" fmla="*/ 1219257 h 4312413"/>
              <a:gd name="connsiteX91" fmla="*/ 857956 w 2630551"/>
              <a:gd name="connsiteY91" fmla="*/ 1264413 h 4312413"/>
              <a:gd name="connsiteX92" fmla="*/ 869244 w 2630551"/>
              <a:gd name="connsiteY92" fmla="*/ 1298280 h 4312413"/>
              <a:gd name="connsiteX93" fmla="*/ 948267 w 2630551"/>
              <a:gd name="connsiteY93" fmla="*/ 1399880 h 4312413"/>
              <a:gd name="connsiteX94" fmla="*/ 959556 w 2630551"/>
              <a:gd name="connsiteY94" fmla="*/ 1433746 h 4312413"/>
              <a:gd name="connsiteX95" fmla="*/ 993422 w 2630551"/>
              <a:gd name="connsiteY95" fmla="*/ 1467613 h 4312413"/>
              <a:gd name="connsiteX96" fmla="*/ 1038578 w 2630551"/>
              <a:gd name="connsiteY96" fmla="*/ 1535346 h 4312413"/>
              <a:gd name="connsiteX97" fmla="*/ 1049867 w 2630551"/>
              <a:gd name="connsiteY97" fmla="*/ 1580502 h 4312413"/>
              <a:gd name="connsiteX98" fmla="*/ 1061156 w 2630551"/>
              <a:gd name="connsiteY98" fmla="*/ 1614368 h 4312413"/>
              <a:gd name="connsiteX99" fmla="*/ 1049867 w 2630551"/>
              <a:gd name="connsiteY99" fmla="*/ 1862724 h 4312413"/>
              <a:gd name="connsiteX100" fmla="*/ 1038578 w 2630551"/>
              <a:gd name="connsiteY100" fmla="*/ 1907880 h 4312413"/>
              <a:gd name="connsiteX101" fmla="*/ 1004711 w 2630551"/>
              <a:gd name="connsiteY101" fmla="*/ 1941746 h 4312413"/>
              <a:gd name="connsiteX102" fmla="*/ 993422 w 2630551"/>
              <a:gd name="connsiteY102" fmla="*/ 1975613 h 4312413"/>
              <a:gd name="connsiteX103" fmla="*/ 925689 w 2630551"/>
              <a:gd name="connsiteY103" fmla="*/ 2077213 h 4312413"/>
              <a:gd name="connsiteX104" fmla="*/ 903111 w 2630551"/>
              <a:gd name="connsiteY104" fmla="*/ 2111080 h 4312413"/>
              <a:gd name="connsiteX105" fmla="*/ 891822 w 2630551"/>
              <a:gd name="connsiteY105" fmla="*/ 2144946 h 4312413"/>
              <a:gd name="connsiteX106" fmla="*/ 903111 w 2630551"/>
              <a:gd name="connsiteY106" fmla="*/ 2280413 h 4312413"/>
              <a:gd name="connsiteX107" fmla="*/ 948267 w 2630551"/>
              <a:gd name="connsiteY107" fmla="*/ 2382013 h 4312413"/>
              <a:gd name="connsiteX108" fmla="*/ 970844 w 2630551"/>
              <a:gd name="connsiteY108" fmla="*/ 2449746 h 4312413"/>
              <a:gd name="connsiteX109" fmla="*/ 1016000 w 2630551"/>
              <a:gd name="connsiteY109" fmla="*/ 2517480 h 4312413"/>
              <a:gd name="connsiteX110" fmla="*/ 1038578 w 2630551"/>
              <a:gd name="connsiteY110" fmla="*/ 2551346 h 4312413"/>
              <a:gd name="connsiteX111" fmla="*/ 1061156 w 2630551"/>
              <a:gd name="connsiteY111" fmla="*/ 2619080 h 4312413"/>
              <a:gd name="connsiteX112" fmla="*/ 1072444 w 2630551"/>
              <a:gd name="connsiteY112" fmla="*/ 2652946 h 4312413"/>
              <a:gd name="connsiteX113" fmla="*/ 1083733 w 2630551"/>
              <a:gd name="connsiteY113" fmla="*/ 2754546 h 4312413"/>
              <a:gd name="connsiteX114" fmla="*/ 1095022 w 2630551"/>
              <a:gd name="connsiteY114" fmla="*/ 2799702 h 4312413"/>
              <a:gd name="connsiteX115" fmla="*/ 1106311 w 2630551"/>
              <a:gd name="connsiteY115" fmla="*/ 2957746 h 4312413"/>
              <a:gd name="connsiteX116" fmla="*/ 1117600 w 2630551"/>
              <a:gd name="connsiteY116" fmla="*/ 3025480 h 4312413"/>
              <a:gd name="connsiteX117" fmla="*/ 1128889 w 2630551"/>
              <a:gd name="connsiteY117" fmla="*/ 3104502 h 4312413"/>
              <a:gd name="connsiteX118" fmla="*/ 1106311 w 2630551"/>
              <a:gd name="connsiteY118" fmla="*/ 3386724 h 4312413"/>
              <a:gd name="connsiteX119" fmla="*/ 1083733 w 2630551"/>
              <a:gd name="connsiteY119" fmla="*/ 3522191 h 4312413"/>
              <a:gd name="connsiteX120" fmla="*/ 1072444 w 2630551"/>
              <a:gd name="connsiteY120" fmla="*/ 3556057 h 4312413"/>
              <a:gd name="connsiteX121" fmla="*/ 1049867 w 2630551"/>
              <a:gd name="connsiteY121" fmla="*/ 3635080 h 4312413"/>
              <a:gd name="connsiteX122" fmla="*/ 1072444 w 2630551"/>
              <a:gd name="connsiteY122" fmla="*/ 3804413 h 4312413"/>
              <a:gd name="connsiteX123" fmla="*/ 1083733 w 2630551"/>
              <a:gd name="connsiteY123" fmla="*/ 3838280 h 4312413"/>
              <a:gd name="connsiteX124" fmla="*/ 1128889 w 2630551"/>
              <a:gd name="connsiteY124" fmla="*/ 3906013 h 4312413"/>
              <a:gd name="connsiteX125" fmla="*/ 1162756 w 2630551"/>
              <a:gd name="connsiteY125" fmla="*/ 3928591 h 4312413"/>
              <a:gd name="connsiteX126" fmla="*/ 1185333 w 2630551"/>
              <a:gd name="connsiteY126" fmla="*/ 3962457 h 4312413"/>
              <a:gd name="connsiteX127" fmla="*/ 1286933 w 2630551"/>
              <a:gd name="connsiteY127" fmla="*/ 4052768 h 4312413"/>
              <a:gd name="connsiteX128" fmla="*/ 1298222 w 2630551"/>
              <a:gd name="connsiteY128" fmla="*/ 4086635 h 4312413"/>
              <a:gd name="connsiteX129" fmla="*/ 1365956 w 2630551"/>
              <a:gd name="connsiteY129" fmla="*/ 4131791 h 4312413"/>
              <a:gd name="connsiteX130" fmla="*/ 1399822 w 2630551"/>
              <a:gd name="connsiteY130" fmla="*/ 4165657 h 4312413"/>
              <a:gd name="connsiteX131" fmla="*/ 1422400 w 2630551"/>
              <a:gd name="connsiteY131" fmla="*/ 4199524 h 4312413"/>
              <a:gd name="connsiteX132" fmla="*/ 1456267 w 2630551"/>
              <a:gd name="connsiteY132" fmla="*/ 4210813 h 4312413"/>
              <a:gd name="connsiteX133" fmla="*/ 1546578 w 2630551"/>
              <a:gd name="connsiteY133" fmla="*/ 4289835 h 4312413"/>
              <a:gd name="connsiteX134" fmla="*/ 1614311 w 2630551"/>
              <a:gd name="connsiteY134" fmla="*/ 4312413 h 4312413"/>
              <a:gd name="connsiteX135" fmla="*/ 1817511 w 2630551"/>
              <a:gd name="connsiteY135" fmla="*/ 4278546 h 4312413"/>
              <a:gd name="connsiteX136" fmla="*/ 1885244 w 2630551"/>
              <a:gd name="connsiteY136" fmla="*/ 4233391 h 4312413"/>
              <a:gd name="connsiteX137" fmla="*/ 1907822 w 2630551"/>
              <a:gd name="connsiteY137" fmla="*/ 4188235 h 4312413"/>
              <a:gd name="connsiteX138" fmla="*/ 1941689 w 2630551"/>
              <a:gd name="connsiteY138" fmla="*/ 4154368 h 431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630551" h="4312413">
                <a:moveTo>
                  <a:pt x="1941689" y="4154368"/>
                </a:moveTo>
                <a:cubicBezTo>
                  <a:pt x="1951096" y="4139316"/>
                  <a:pt x="1955205" y="4116049"/>
                  <a:pt x="1964267" y="4097924"/>
                </a:cubicBezTo>
                <a:cubicBezTo>
                  <a:pt x="1970335" y="4085789"/>
                  <a:pt x="1983274" y="4077146"/>
                  <a:pt x="1986844" y="4064057"/>
                </a:cubicBezTo>
                <a:cubicBezTo>
                  <a:pt x="1994826" y="4034788"/>
                  <a:pt x="1993520" y="4003731"/>
                  <a:pt x="1998133" y="3973746"/>
                </a:cubicBezTo>
                <a:cubicBezTo>
                  <a:pt x="2001051" y="3954782"/>
                  <a:pt x="2004373" y="3935813"/>
                  <a:pt x="2009422" y="3917302"/>
                </a:cubicBezTo>
                <a:cubicBezTo>
                  <a:pt x="2015684" y="3894341"/>
                  <a:pt x="2024474" y="3872146"/>
                  <a:pt x="2032000" y="3849568"/>
                </a:cubicBezTo>
                <a:lnTo>
                  <a:pt x="2043289" y="3815702"/>
                </a:lnTo>
                <a:cubicBezTo>
                  <a:pt x="2059954" y="3582387"/>
                  <a:pt x="2046843" y="3736783"/>
                  <a:pt x="2065867" y="3556057"/>
                </a:cubicBezTo>
                <a:cubicBezTo>
                  <a:pt x="2069826" y="3518447"/>
                  <a:pt x="2070187" y="3480338"/>
                  <a:pt x="2077156" y="3443168"/>
                </a:cubicBezTo>
                <a:cubicBezTo>
                  <a:pt x="2085623" y="3398012"/>
                  <a:pt x="2101144" y="3381080"/>
                  <a:pt x="2111022" y="3341568"/>
                </a:cubicBezTo>
                <a:cubicBezTo>
                  <a:pt x="2114785" y="3326516"/>
                  <a:pt x="2117405" y="3311132"/>
                  <a:pt x="2122311" y="3296413"/>
                </a:cubicBezTo>
                <a:cubicBezTo>
                  <a:pt x="2128719" y="3277189"/>
                  <a:pt x="2137964" y="3259012"/>
                  <a:pt x="2144889" y="3239968"/>
                </a:cubicBezTo>
                <a:cubicBezTo>
                  <a:pt x="2153022" y="3217602"/>
                  <a:pt x="2159941" y="3194813"/>
                  <a:pt x="2167467" y="3172235"/>
                </a:cubicBezTo>
                <a:cubicBezTo>
                  <a:pt x="2171230" y="3160946"/>
                  <a:pt x="2176422" y="3150037"/>
                  <a:pt x="2178756" y="3138368"/>
                </a:cubicBezTo>
                <a:cubicBezTo>
                  <a:pt x="2182519" y="3119553"/>
                  <a:pt x="2183977" y="3100127"/>
                  <a:pt x="2190044" y="3081924"/>
                </a:cubicBezTo>
                <a:cubicBezTo>
                  <a:pt x="2195366" y="3065959"/>
                  <a:pt x="2205096" y="3051820"/>
                  <a:pt x="2212622" y="3036768"/>
                </a:cubicBezTo>
                <a:cubicBezTo>
                  <a:pt x="2235573" y="2922015"/>
                  <a:pt x="2212058" y="3027452"/>
                  <a:pt x="2235200" y="2946457"/>
                </a:cubicBezTo>
                <a:cubicBezTo>
                  <a:pt x="2239462" y="2931539"/>
                  <a:pt x="2241041" y="2915829"/>
                  <a:pt x="2246489" y="2901302"/>
                </a:cubicBezTo>
                <a:cubicBezTo>
                  <a:pt x="2252398" y="2885545"/>
                  <a:pt x="2262438" y="2871614"/>
                  <a:pt x="2269067" y="2856146"/>
                </a:cubicBezTo>
                <a:cubicBezTo>
                  <a:pt x="2273754" y="2845209"/>
                  <a:pt x="2277087" y="2833722"/>
                  <a:pt x="2280356" y="2822280"/>
                </a:cubicBezTo>
                <a:cubicBezTo>
                  <a:pt x="2284618" y="2807362"/>
                  <a:pt x="2285532" y="2791385"/>
                  <a:pt x="2291644" y="2777124"/>
                </a:cubicBezTo>
                <a:cubicBezTo>
                  <a:pt x="2296988" y="2764653"/>
                  <a:pt x="2306696" y="2754546"/>
                  <a:pt x="2314222" y="2743257"/>
                </a:cubicBezTo>
                <a:cubicBezTo>
                  <a:pt x="2337717" y="2649279"/>
                  <a:pt x="2309108" y="2742196"/>
                  <a:pt x="2348089" y="2664235"/>
                </a:cubicBezTo>
                <a:cubicBezTo>
                  <a:pt x="2353411" y="2653592"/>
                  <a:pt x="2354690" y="2641305"/>
                  <a:pt x="2359378" y="2630368"/>
                </a:cubicBezTo>
                <a:cubicBezTo>
                  <a:pt x="2366007" y="2614900"/>
                  <a:pt x="2373607" y="2599824"/>
                  <a:pt x="2381956" y="2585213"/>
                </a:cubicBezTo>
                <a:cubicBezTo>
                  <a:pt x="2398103" y="2556955"/>
                  <a:pt x="2412925" y="2538709"/>
                  <a:pt x="2438400" y="2517480"/>
                </a:cubicBezTo>
                <a:cubicBezTo>
                  <a:pt x="2448823" y="2508794"/>
                  <a:pt x="2460978" y="2502428"/>
                  <a:pt x="2472267" y="2494902"/>
                </a:cubicBezTo>
                <a:lnTo>
                  <a:pt x="2540000" y="2393302"/>
                </a:lnTo>
                <a:cubicBezTo>
                  <a:pt x="2547526" y="2382013"/>
                  <a:pt x="2558288" y="2372306"/>
                  <a:pt x="2562578" y="2359435"/>
                </a:cubicBezTo>
                <a:cubicBezTo>
                  <a:pt x="2578157" y="2312697"/>
                  <a:pt x="2567266" y="2335469"/>
                  <a:pt x="2596444" y="2291702"/>
                </a:cubicBezTo>
                <a:cubicBezTo>
                  <a:pt x="2603970" y="2257835"/>
                  <a:pt x="2615045" y="2224566"/>
                  <a:pt x="2619022" y="2190102"/>
                </a:cubicBezTo>
                <a:cubicBezTo>
                  <a:pt x="2640066" y="2007719"/>
                  <a:pt x="2627483" y="1803329"/>
                  <a:pt x="2619022" y="1625657"/>
                </a:cubicBezTo>
                <a:cubicBezTo>
                  <a:pt x="2616162" y="1565601"/>
                  <a:pt x="2611380" y="1531178"/>
                  <a:pt x="2596444" y="1478902"/>
                </a:cubicBezTo>
                <a:cubicBezTo>
                  <a:pt x="2593175" y="1467460"/>
                  <a:pt x="2590478" y="1455678"/>
                  <a:pt x="2585156" y="1445035"/>
                </a:cubicBezTo>
                <a:cubicBezTo>
                  <a:pt x="2579088" y="1432900"/>
                  <a:pt x="2570104" y="1422457"/>
                  <a:pt x="2562578" y="1411168"/>
                </a:cubicBezTo>
                <a:cubicBezTo>
                  <a:pt x="2527939" y="1272616"/>
                  <a:pt x="2577437" y="1449087"/>
                  <a:pt x="2528711" y="1332146"/>
                </a:cubicBezTo>
                <a:cubicBezTo>
                  <a:pt x="2514981" y="1299193"/>
                  <a:pt x="2510809" y="1262476"/>
                  <a:pt x="2494844" y="1230546"/>
                </a:cubicBezTo>
                <a:cubicBezTo>
                  <a:pt x="2487318" y="1215494"/>
                  <a:pt x="2480616" y="1200002"/>
                  <a:pt x="2472267" y="1185391"/>
                </a:cubicBezTo>
                <a:cubicBezTo>
                  <a:pt x="2465536" y="1173611"/>
                  <a:pt x="2455757" y="1163659"/>
                  <a:pt x="2449689" y="1151524"/>
                </a:cubicBezTo>
                <a:cubicBezTo>
                  <a:pt x="2400277" y="1052701"/>
                  <a:pt x="2448159" y="1136157"/>
                  <a:pt x="2415822" y="1049924"/>
                </a:cubicBezTo>
                <a:cubicBezTo>
                  <a:pt x="2397215" y="1000304"/>
                  <a:pt x="2394486" y="1012586"/>
                  <a:pt x="2370667" y="970902"/>
                </a:cubicBezTo>
                <a:cubicBezTo>
                  <a:pt x="2362318" y="956291"/>
                  <a:pt x="2354718" y="941214"/>
                  <a:pt x="2348089" y="925746"/>
                </a:cubicBezTo>
                <a:cubicBezTo>
                  <a:pt x="2343402" y="914809"/>
                  <a:pt x="2343401" y="901781"/>
                  <a:pt x="2336800" y="891880"/>
                </a:cubicBezTo>
                <a:cubicBezTo>
                  <a:pt x="2327944" y="878596"/>
                  <a:pt x="2314222" y="869302"/>
                  <a:pt x="2302933" y="858013"/>
                </a:cubicBezTo>
                <a:cubicBezTo>
                  <a:pt x="2290521" y="820778"/>
                  <a:pt x="2287063" y="808193"/>
                  <a:pt x="2269067" y="767702"/>
                </a:cubicBezTo>
                <a:cubicBezTo>
                  <a:pt x="2262232" y="752324"/>
                  <a:pt x="2255408" y="736817"/>
                  <a:pt x="2246489" y="722546"/>
                </a:cubicBezTo>
                <a:cubicBezTo>
                  <a:pt x="2236517" y="706591"/>
                  <a:pt x="2223558" y="692701"/>
                  <a:pt x="2212622" y="677391"/>
                </a:cubicBezTo>
                <a:cubicBezTo>
                  <a:pt x="2204736" y="666351"/>
                  <a:pt x="2197570" y="654813"/>
                  <a:pt x="2190044" y="643524"/>
                </a:cubicBezTo>
                <a:cubicBezTo>
                  <a:pt x="2186281" y="632235"/>
                  <a:pt x="2184535" y="620059"/>
                  <a:pt x="2178756" y="609657"/>
                </a:cubicBezTo>
                <a:cubicBezTo>
                  <a:pt x="2152807" y="562949"/>
                  <a:pt x="2129327" y="538199"/>
                  <a:pt x="2099733" y="496768"/>
                </a:cubicBezTo>
                <a:cubicBezTo>
                  <a:pt x="2091847" y="485728"/>
                  <a:pt x="2083887" y="474682"/>
                  <a:pt x="2077156" y="462902"/>
                </a:cubicBezTo>
                <a:cubicBezTo>
                  <a:pt x="2068807" y="448291"/>
                  <a:pt x="2064360" y="431440"/>
                  <a:pt x="2054578" y="417746"/>
                </a:cubicBezTo>
                <a:cubicBezTo>
                  <a:pt x="2034824" y="390091"/>
                  <a:pt x="2013847" y="379304"/>
                  <a:pt x="1986844" y="361302"/>
                </a:cubicBezTo>
                <a:cubicBezTo>
                  <a:pt x="1966323" y="279212"/>
                  <a:pt x="1993662" y="345540"/>
                  <a:pt x="1941689" y="293568"/>
                </a:cubicBezTo>
                <a:cubicBezTo>
                  <a:pt x="1932095" y="283974"/>
                  <a:pt x="1928125" y="269842"/>
                  <a:pt x="1919111" y="259702"/>
                </a:cubicBezTo>
                <a:cubicBezTo>
                  <a:pt x="1862870" y="196431"/>
                  <a:pt x="1868986" y="203706"/>
                  <a:pt x="1817511" y="169391"/>
                </a:cubicBezTo>
                <a:cubicBezTo>
                  <a:pt x="1809985" y="158102"/>
                  <a:pt x="1805528" y="144000"/>
                  <a:pt x="1794933" y="135524"/>
                </a:cubicBezTo>
                <a:cubicBezTo>
                  <a:pt x="1785641" y="128090"/>
                  <a:pt x="1771710" y="129557"/>
                  <a:pt x="1761067" y="124235"/>
                </a:cubicBezTo>
                <a:cubicBezTo>
                  <a:pt x="1748932" y="118167"/>
                  <a:pt x="1739598" y="107167"/>
                  <a:pt x="1727200" y="101657"/>
                </a:cubicBezTo>
                <a:cubicBezTo>
                  <a:pt x="1705452" y="91991"/>
                  <a:pt x="1680753" y="89723"/>
                  <a:pt x="1659467" y="79080"/>
                </a:cubicBezTo>
                <a:cubicBezTo>
                  <a:pt x="1557641" y="28167"/>
                  <a:pt x="1683954" y="87242"/>
                  <a:pt x="1524000" y="33924"/>
                </a:cubicBezTo>
                <a:cubicBezTo>
                  <a:pt x="1512711" y="30161"/>
                  <a:pt x="1501913" y="24318"/>
                  <a:pt x="1490133" y="22635"/>
                </a:cubicBezTo>
                <a:cubicBezTo>
                  <a:pt x="1448988" y="16757"/>
                  <a:pt x="1407348" y="15109"/>
                  <a:pt x="1365956" y="11346"/>
                </a:cubicBezTo>
                <a:cubicBezTo>
                  <a:pt x="1347141" y="7583"/>
                  <a:pt x="1328681" y="-776"/>
                  <a:pt x="1309511" y="57"/>
                </a:cubicBezTo>
                <a:cubicBezTo>
                  <a:pt x="1241425" y="3017"/>
                  <a:pt x="1173534" y="11431"/>
                  <a:pt x="1106311" y="22635"/>
                </a:cubicBezTo>
                <a:cubicBezTo>
                  <a:pt x="1083733" y="26398"/>
                  <a:pt x="1061454" y="33135"/>
                  <a:pt x="1038578" y="33924"/>
                </a:cubicBezTo>
                <a:cubicBezTo>
                  <a:pt x="842984" y="40669"/>
                  <a:pt x="647230" y="41450"/>
                  <a:pt x="451556" y="45213"/>
                </a:cubicBezTo>
                <a:cubicBezTo>
                  <a:pt x="275732" y="74517"/>
                  <a:pt x="535853" y="33338"/>
                  <a:pt x="225778" y="67791"/>
                </a:cubicBezTo>
                <a:cubicBezTo>
                  <a:pt x="210358" y="69504"/>
                  <a:pt x="195981" y="76886"/>
                  <a:pt x="180622" y="79080"/>
                </a:cubicBezTo>
                <a:cubicBezTo>
                  <a:pt x="143185" y="84428"/>
                  <a:pt x="105363" y="86605"/>
                  <a:pt x="67733" y="90368"/>
                </a:cubicBezTo>
                <a:cubicBezTo>
                  <a:pt x="56444" y="97894"/>
                  <a:pt x="43461" y="103352"/>
                  <a:pt x="33867" y="112946"/>
                </a:cubicBezTo>
                <a:cubicBezTo>
                  <a:pt x="11983" y="134831"/>
                  <a:pt x="9182" y="153135"/>
                  <a:pt x="0" y="180680"/>
                </a:cubicBezTo>
                <a:cubicBezTo>
                  <a:pt x="3763" y="203258"/>
                  <a:pt x="4051" y="226699"/>
                  <a:pt x="11289" y="248413"/>
                </a:cubicBezTo>
                <a:cubicBezTo>
                  <a:pt x="15580" y="261284"/>
                  <a:pt x="24791" y="272195"/>
                  <a:pt x="33867" y="282280"/>
                </a:cubicBezTo>
                <a:cubicBezTo>
                  <a:pt x="58787" y="309969"/>
                  <a:pt x="79571" y="344642"/>
                  <a:pt x="112889" y="361302"/>
                </a:cubicBezTo>
                <a:cubicBezTo>
                  <a:pt x="170179" y="389948"/>
                  <a:pt x="144042" y="374546"/>
                  <a:pt x="191911" y="406457"/>
                </a:cubicBezTo>
                <a:cubicBezTo>
                  <a:pt x="217333" y="482724"/>
                  <a:pt x="182076" y="400055"/>
                  <a:pt x="237067" y="462902"/>
                </a:cubicBezTo>
                <a:cubicBezTo>
                  <a:pt x="343198" y="584194"/>
                  <a:pt x="225471" y="488072"/>
                  <a:pt x="327378" y="564502"/>
                </a:cubicBezTo>
                <a:cubicBezTo>
                  <a:pt x="336590" y="592137"/>
                  <a:pt x="343809" y="619115"/>
                  <a:pt x="361244" y="643524"/>
                </a:cubicBezTo>
                <a:cubicBezTo>
                  <a:pt x="370523" y="656515"/>
                  <a:pt x="383822" y="666102"/>
                  <a:pt x="395111" y="677391"/>
                </a:cubicBezTo>
                <a:cubicBezTo>
                  <a:pt x="408028" y="716140"/>
                  <a:pt x="406095" y="722240"/>
                  <a:pt x="440267" y="756413"/>
                </a:cubicBezTo>
                <a:cubicBezTo>
                  <a:pt x="449861" y="766007"/>
                  <a:pt x="462844" y="771465"/>
                  <a:pt x="474133" y="778991"/>
                </a:cubicBezTo>
                <a:cubicBezTo>
                  <a:pt x="496180" y="823085"/>
                  <a:pt x="492696" y="820784"/>
                  <a:pt x="519289" y="858013"/>
                </a:cubicBezTo>
                <a:cubicBezTo>
                  <a:pt x="530225" y="873323"/>
                  <a:pt x="538702" y="891123"/>
                  <a:pt x="553156" y="903168"/>
                </a:cubicBezTo>
                <a:cubicBezTo>
                  <a:pt x="562297" y="910786"/>
                  <a:pt x="575733" y="910694"/>
                  <a:pt x="587022" y="914457"/>
                </a:cubicBezTo>
                <a:cubicBezTo>
                  <a:pt x="605837" y="933272"/>
                  <a:pt x="627502" y="949615"/>
                  <a:pt x="643467" y="970902"/>
                </a:cubicBezTo>
                <a:cubicBezTo>
                  <a:pt x="709459" y="1058891"/>
                  <a:pt x="560559" y="933148"/>
                  <a:pt x="688622" y="1061213"/>
                </a:cubicBezTo>
                <a:cubicBezTo>
                  <a:pt x="697036" y="1069627"/>
                  <a:pt x="711200" y="1068739"/>
                  <a:pt x="722489" y="1072502"/>
                </a:cubicBezTo>
                <a:cubicBezTo>
                  <a:pt x="775707" y="1152327"/>
                  <a:pt x="708909" y="1053489"/>
                  <a:pt x="778933" y="1151524"/>
                </a:cubicBezTo>
                <a:cubicBezTo>
                  <a:pt x="786819" y="1162565"/>
                  <a:pt x="792825" y="1174968"/>
                  <a:pt x="801511" y="1185391"/>
                </a:cubicBezTo>
                <a:cubicBezTo>
                  <a:pt x="811732" y="1197655"/>
                  <a:pt x="824089" y="1207968"/>
                  <a:pt x="835378" y="1219257"/>
                </a:cubicBezTo>
                <a:cubicBezTo>
                  <a:pt x="842904" y="1234309"/>
                  <a:pt x="851327" y="1248945"/>
                  <a:pt x="857956" y="1264413"/>
                </a:cubicBezTo>
                <a:cubicBezTo>
                  <a:pt x="862643" y="1275350"/>
                  <a:pt x="862643" y="1288379"/>
                  <a:pt x="869244" y="1298280"/>
                </a:cubicBezTo>
                <a:cubicBezTo>
                  <a:pt x="908209" y="1356728"/>
                  <a:pt x="918204" y="1309693"/>
                  <a:pt x="948267" y="1399880"/>
                </a:cubicBezTo>
                <a:cubicBezTo>
                  <a:pt x="952030" y="1411169"/>
                  <a:pt x="952955" y="1423845"/>
                  <a:pt x="959556" y="1433746"/>
                </a:cubicBezTo>
                <a:cubicBezTo>
                  <a:pt x="968412" y="1447030"/>
                  <a:pt x="983621" y="1455011"/>
                  <a:pt x="993422" y="1467613"/>
                </a:cubicBezTo>
                <a:cubicBezTo>
                  <a:pt x="1010081" y="1489032"/>
                  <a:pt x="1038578" y="1535346"/>
                  <a:pt x="1038578" y="1535346"/>
                </a:cubicBezTo>
                <a:cubicBezTo>
                  <a:pt x="1042341" y="1550398"/>
                  <a:pt x="1045605" y="1565584"/>
                  <a:pt x="1049867" y="1580502"/>
                </a:cubicBezTo>
                <a:cubicBezTo>
                  <a:pt x="1053136" y="1591943"/>
                  <a:pt x="1061156" y="1602469"/>
                  <a:pt x="1061156" y="1614368"/>
                </a:cubicBezTo>
                <a:cubicBezTo>
                  <a:pt x="1061156" y="1697239"/>
                  <a:pt x="1056223" y="1780097"/>
                  <a:pt x="1049867" y="1862724"/>
                </a:cubicBezTo>
                <a:cubicBezTo>
                  <a:pt x="1048677" y="1878194"/>
                  <a:pt x="1046276" y="1894409"/>
                  <a:pt x="1038578" y="1907880"/>
                </a:cubicBezTo>
                <a:cubicBezTo>
                  <a:pt x="1030657" y="1921741"/>
                  <a:pt x="1016000" y="1930457"/>
                  <a:pt x="1004711" y="1941746"/>
                </a:cubicBezTo>
                <a:cubicBezTo>
                  <a:pt x="1000948" y="1953035"/>
                  <a:pt x="999201" y="1965211"/>
                  <a:pt x="993422" y="1975613"/>
                </a:cubicBezTo>
                <a:lnTo>
                  <a:pt x="925689" y="2077213"/>
                </a:lnTo>
                <a:cubicBezTo>
                  <a:pt x="918163" y="2088502"/>
                  <a:pt x="907402" y="2098209"/>
                  <a:pt x="903111" y="2111080"/>
                </a:cubicBezTo>
                <a:lnTo>
                  <a:pt x="891822" y="2144946"/>
                </a:lnTo>
                <a:cubicBezTo>
                  <a:pt x="895585" y="2190102"/>
                  <a:pt x="895662" y="2235717"/>
                  <a:pt x="903111" y="2280413"/>
                </a:cubicBezTo>
                <a:cubicBezTo>
                  <a:pt x="921037" y="2387969"/>
                  <a:pt x="917586" y="2312979"/>
                  <a:pt x="948267" y="2382013"/>
                </a:cubicBezTo>
                <a:cubicBezTo>
                  <a:pt x="957933" y="2403761"/>
                  <a:pt x="957643" y="2429944"/>
                  <a:pt x="970844" y="2449746"/>
                </a:cubicBezTo>
                <a:lnTo>
                  <a:pt x="1016000" y="2517480"/>
                </a:lnTo>
                <a:lnTo>
                  <a:pt x="1038578" y="2551346"/>
                </a:lnTo>
                <a:lnTo>
                  <a:pt x="1061156" y="2619080"/>
                </a:lnTo>
                <a:lnTo>
                  <a:pt x="1072444" y="2652946"/>
                </a:lnTo>
                <a:cubicBezTo>
                  <a:pt x="1076207" y="2686813"/>
                  <a:pt x="1078552" y="2720867"/>
                  <a:pt x="1083733" y="2754546"/>
                </a:cubicBezTo>
                <a:cubicBezTo>
                  <a:pt x="1086092" y="2769881"/>
                  <a:pt x="1093309" y="2784282"/>
                  <a:pt x="1095022" y="2799702"/>
                </a:cubicBezTo>
                <a:cubicBezTo>
                  <a:pt x="1100855" y="2852195"/>
                  <a:pt x="1101056" y="2905193"/>
                  <a:pt x="1106311" y="2957746"/>
                </a:cubicBezTo>
                <a:cubicBezTo>
                  <a:pt x="1108589" y="2980522"/>
                  <a:pt x="1114119" y="3002857"/>
                  <a:pt x="1117600" y="3025480"/>
                </a:cubicBezTo>
                <a:cubicBezTo>
                  <a:pt x="1121646" y="3051779"/>
                  <a:pt x="1125126" y="3078161"/>
                  <a:pt x="1128889" y="3104502"/>
                </a:cubicBezTo>
                <a:cubicBezTo>
                  <a:pt x="1122536" y="3206141"/>
                  <a:pt x="1120273" y="3288993"/>
                  <a:pt x="1106311" y="3386724"/>
                </a:cubicBezTo>
                <a:cubicBezTo>
                  <a:pt x="1099837" y="3432042"/>
                  <a:pt x="1098210" y="3478762"/>
                  <a:pt x="1083733" y="3522191"/>
                </a:cubicBezTo>
                <a:cubicBezTo>
                  <a:pt x="1079970" y="3533480"/>
                  <a:pt x="1075713" y="3544615"/>
                  <a:pt x="1072444" y="3556057"/>
                </a:cubicBezTo>
                <a:cubicBezTo>
                  <a:pt x="1044093" y="3655290"/>
                  <a:pt x="1076936" y="3553873"/>
                  <a:pt x="1049867" y="3635080"/>
                </a:cubicBezTo>
                <a:cubicBezTo>
                  <a:pt x="1058743" y="3732714"/>
                  <a:pt x="1052501" y="3734611"/>
                  <a:pt x="1072444" y="3804413"/>
                </a:cubicBezTo>
                <a:cubicBezTo>
                  <a:pt x="1075713" y="3815855"/>
                  <a:pt x="1077954" y="3827878"/>
                  <a:pt x="1083733" y="3838280"/>
                </a:cubicBezTo>
                <a:cubicBezTo>
                  <a:pt x="1096911" y="3862000"/>
                  <a:pt x="1106311" y="3890961"/>
                  <a:pt x="1128889" y="3906013"/>
                </a:cubicBezTo>
                <a:lnTo>
                  <a:pt x="1162756" y="3928591"/>
                </a:lnTo>
                <a:cubicBezTo>
                  <a:pt x="1170282" y="3939880"/>
                  <a:pt x="1176319" y="3952317"/>
                  <a:pt x="1185333" y="3962457"/>
                </a:cubicBezTo>
                <a:cubicBezTo>
                  <a:pt x="1241571" y="4025725"/>
                  <a:pt x="1235460" y="4018453"/>
                  <a:pt x="1286933" y="4052768"/>
                </a:cubicBezTo>
                <a:cubicBezTo>
                  <a:pt x="1290696" y="4064057"/>
                  <a:pt x="1289808" y="4078221"/>
                  <a:pt x="1298222" y="4086635"/>
                </a:cubicBezTo>
                <a:cubicBezTo>
                  <a:pt x="1317410" y="4105823"/>
                  <a:pt x="1346768" y="4112603"/>
                  <a:pt x="1365956" y="4131791"/>
                </a:cubicBezTo>
                <a:cubicBezTo>
                  <a:pt x="1377245" y="4143080"/>
                  <a:pt x="1389602" y="4153393"/>
                  <a:pt x="1399822" y="4165657"/>
                </a:cubicBezTo>
                <a:cubicBezTo>
                  <a:pt x="1408508" y="4176080"/>
                  <a:pt x="1411805" y="4191048"/>
                  <a:pt x="1422400" y="4199524"/>
                </a:cubicBezTo>
                <a:cubicBezTo>
                  <a:pt x="1431692" y="4206958"/>
                  <a:pt x="1444978" y="4207050"/>
                  <a:pt x="1456267" y="4210813"/>
                </a:cubicBezTo>
                <a:cubicBezTo>
                  <a:pt x="1482608" y="4250326"/>
                  <a:pt x="1490131" y="4271019"/>
                  <a:pt x="1546578" y="4289835"/>
                </a:cubicBezTo>
                <a:lnTo>
                  <a:pt x="1614311" y="4312413"/>
                </a:lnTo>
                <a:cubicBezTo>
                  <a:pt x="1653037" y="4309186"/>
                  <a:pt x="1770058" y="4310181"/>
                  <a:pt x="1817511" y="4278546"/>
                </a:cubicBezTo>
                <a:lnTo>
                  <a:pt x="1885244" y="4233391"/>
                </a:lnTo>
                <a:cubicBezTo>
                  <a:pt x="1892770" y="4218339"/>
                  <a:pt x="1901193" y="4203703"/>
                  <a:pt x="1907822" y="4188235"/>
                </a:cubicBezTo>
                <a:cubicBezTo>
                  <a:pt x="1927279" y="4142835"/>
                  <a:pt x="1932282" y="4169420"/>
                  <a:pt x="1941689" y="4154368"/>
                </a:cubicBez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510913" y="1512664"/>
            <a:ext cx="2024160" cy="4515603"/>
          </a:xfrm>
          <a:custGeom>
            <a:avLst/>
            <a:gdLst>
              <a:gd name="connsiteX0" fmla="*/ 3448 w 2024160"/>
              <a:gd name="connsiteY0" fmla="*/ 124225 h 4515603"/>
              <a:gd name="connsiteX1" fmla="*/ 71182 w 2024160"/>
              <a:gd name="connsiteY1" fmla="*/ 225825 h 4515603"/>
              <a:gd name="connsiteX2" fmla="*/ 105048 w 2024160"/>
              <a:gd name="connsiteY2" fmla="*/ 248403 h 4515603"/>
              <a:gd name="connsiteX3" fmla="*/ 138915 w 2024160"/>
              <a:gd name="connsiteY3" fmla="*/ 293558 h 4515603"/>
              <a:gd name="connsiteX4" fmla="*/ 184071 w 2024160"/>
              <a:gd name="connsiteY4" fmla="*/ 361292 h 4515603"/>
              <a:gd name="connsiteX5" fmla="*/ 217937 w 2024160"/>
              <a:gd name="connsiteY5" fmla="*/ 406447 h 4515603"/>
              <a:gd name="connsiteX6" fmla="*/ 240515 w 2024160"/>
              <a:gd name="connsiteY6" fmla="*/ 451603 h 4515603"/>
              <a:gd name="connsiteX7" fmla="*/ 263093 w 2024160"/>
              <a:gd name="connsiteY7" fmla="*/ 485469 h 4515603"/>
              <a:gd name="connsiteX8" fmla="*/ 296960 w 2024160"/>
              <a:gd name="connsiteY8" fmla="*/ 564492 h 4515603"/>
              <a:gd name="connsiteX9" fmla="*/ 342115 w 2024160"/>
              <a:gd name="connsiteY9" fmla="*/ 654803 h 4515603"/>
              <a:gd name="connsiteX10" fmla="*/ 364693 w 2024160"/>
              <a:gd name="connsiteY10" fmla="*/ 688669 h 4515603"/>
              <a:gd name="connsiteX11" fmla="*/ 387271 w 2024160"/>
              <a:gd name="connsiteY11" fmla="*/ 733825 h 4515603"/>
              <a:gd name="connsiteX12" fmla="*/ 421137 w 2024160"/>
              <a:gd name="connsiteY12" fmla="*/ 778980 h 4515603"/>
              <a:gd name="connsiteX13" fmla="*/ 443715 w 2024160"/>
              <a:gd name="connsiteY13" fmla="*/ 824136 h 4515603"/>
              <a:gd name="connsiteX14" fmla="*/ 455004 w 2024160"/>
              <a:gd name="connsiteY14" fmla="*/ 858003 h 4515603"/>
              <a:gd name="connsiteX15" fmla="*/ 522737 w 2024160"/>
              <a:gd name="connsiteY15" fmla="*/ 959603 h 4515603"/>
              <a:gd name="connsiteX16" fmla="*/ 534026 w 2024160"/>
              <a:gd name="connsiteY16" fmla="*/ 993469 h 4515603"/>
              <a:gd name="connsiteX17" fmla="*/ 579182 w 2024160"/>
              <a:gd name="connsiteY17" fmla="*/ 1095069 h 4515603"/>
              <a:gd name="connsiteX18" fmla="*/ 646915 w 2024160"/>
              <a:gd name="connsiteY18" fmla="*/ 1196669 h 4515603"/>
              <a:gd name="connsiteX19" fmla="*/ 669493 w 2024160"/>
              <a:gd name="connsiteY19" fmla="*/ 1230536 h 4515603"/>
              <a:gd name="connsiteX20" fmla="*/ 692071 w 2024160"/>
              <a:gd name="connsiteY20" fmla="*/ 1275692 h 4515603"/>
              <a:gd name="connsiteX21" fmla="*/ 737226 w 2024160"/>
              <a:gd name="connsiteY21" fmla="*/ 1343425 h 4515603"/>
              <a:gd name="connsiteX22" fmla="*/ 793671 w 2024160"/>
              <a:gd name="connsiteY22" fmla="*/ 1445025 h 4515603"/>
              <a:gd name="connsiteX23" fmla="*/ 827537 w 2024160"/>
              <a:gd name="connsiteY23" fmla="*/ 1501469 h 4515603"/>
              <a:gd name="connsiteX24" fmla="*/ 872693 w 2024160"/>
              <a:gd name="connsiteY24" fmla="*/ 1569203 h 4515603"/>
              <a:gd name="connsiteX25" fmla="*/ 895271 w 2024160"/>
              <a:gd name="connsiteY25" fmla="*/ 1603069 h 4515603"/>
              <a:gd name="connsiteX26" fmla="*/ 917848 w 2024160"/>
              <a:gd name="connsiteY26" fmla="*/ 1693380 h 4515603"/>
              <a:gd name="connsiteX27" fmla="*/ 940426 w 2024160"/>
              <a:gd name="connsiteY27" fmla="*/ 1727247 h 4515603"/>
              <a:gd name="connsiteX28" fmla="*/ 974293 w 2024160"/>
              <a:gd name="connsiteY28" fmla="*/ 1840136 h 4515603"/>
              <a:gd name="connsiteX29" fmla="*/ 985582 w 2024160"/>
              <a:gd name="connsiteY29" fmla="*/ 1874003 h 4515603"/>
              <a:gd name="connsiteX30" fmla="*/ 996871 w 2024160"/>
              <a:gd name="connsiteY30" fmla="*/ 1907869 h 4515603"/>
              <a:gd name="connsiteX31" fmla="*/ 1008160 w 2024160"/>
              <a:gd name="connsiteY31" fmla="*/ 1953025 h 4515603"/>
              <a:gd name="connsiteX32" fmla="*/ 1030737 w 2024160"/>
              <a:gd name="connsiteY32" fmla="*/ 2020758 h 4515603"/>
              <a:gd name="connsiteX33" fmla="*/ 1042026 w 2024160"/>
              <a:gd name="connsiteY33" fmla="*/ 2088492 h 4515603"/>
              <a:gd name="connsiteX34" fmla="*/ 1064604 w 2024160"/>
              <a:gd name="connsiteY34" fmla="*/ 2178803 h 4515603"/>
              <a:gd name="connsiteX35" fmla="*/ 1087182 w 2024160"/>
              <a:gd name="connsiteY35" fmla="*/ 2291692 h 4515603"/>
              <a:gd name="connsiteX36" fmla="*/ 1098471 w 2024160"/>
              <a:gd name="connsiteY36" fmla="*/ 2562625 h 4515603"/>
              <a:gd name="connsiteX37" fmla="*/ 1109760 w 2024160"/>
              <a:gd name="connsiteY37" fmla="*/ 2596492 h 4515603"/>
              <a:gd name="connsiteX38" fmla="*/ 1121048 w 2024160"/>
              <a:gd name="connsiteY38" fmla="*/ 2709380 h 4515603"/>
              <a:gd name="connsiteX39" fmla="*/ 1132337 w 2024160"/>
              <a:gd name="connsiteY39" fmla="*/ 2777114 h 4515603"/>
              <a:gd name="connsiteX40" fmla="*/ 1143626 w 2024160"/>
              <a:gd name="connsiteY40" fmla="*/ 2867425 h 4515603"/>
              <a:gd name="connsiteX41" fmla="*/ 1154915 w 2024160"/>
              <a:gd name="connsiteY41" fmla="*/ 2923869 h 4515603"/>
              <a:gd name="connsiteX42" fmla="*/ 1166204 w 2024160"/>
              <a:gd name="connsiteY42" fmla="*/ 3025469 h 4515603"/>
              <a:gd name="connsiteX43" fmla="*/ 1177493 w 2024160"/>
              <a:gd name="connsiteY43" fmla="*/ 3138358 h 4515603"/>
              <a:gd name="connsiteX44" fmla="*/ 1188782 w 2024160"/>
              <a:gd name="connsiteY44" fmla="*/ 3172225 h 4515603"/>
              <a:gd name="connsiteX45" fmla="*/ 1222648 w 2024160"/>
              <a:gd name="connsiteY45" fmla="*/ 3398003 h 4515603"/>
              <a:gd name="connsiteX46" fmla="*/ 1233937 w 2024160"/>
              <a:gd name="connsiteY46" fmla="*/ 3431869 h 4515603"/>
              <a:gd name="connsiteX47" fmla="*/ 1256515 w 2024160"/>
              <a:gd name="connsiteY47" fmla="*/ 3567336 h 4515603"/>
              <a:gd name="connsiteX48" fmla="*/ 1267804 w 2024160"/>
              <a:gd name="connsiteY48" fmla="*/ 3759247 h 4515603"/>
              <a:gd name="connsiteX49" fmla="*/ 1279093 w 2024160"/>
              <a:gd name="connsiteY49" fmla="*/ 3793114 h 4515603"/>
              <a:gd name="connsiteX50" fmla="*/ 1290382 w 2024160"/>
              <a:gd name="connsiteY50" fmla="*/ 3849558 h 4515603"/>
              <a:gd name="connsiteX51" fmla="*/ 1324248 w 2024160"/>
              <a:gd name="connsiteY51" fmla="*/ 3917292 h 4515603"/>
              <a:gd name="connsiteX52" fmla="*/ 1358115 w 2024160"/>
              <a:gd name="connsiteY52" fmla="*/ 3939869 h 4515603"/>
              <a:gd name="connsiteX53" fmla="*/ 1403271 w 2024160"/>
              <a:gd name="connsiteY53" fmla="*/ 4018892 h 4515603"/>
              <a:gd name="connsiteX54" fmla="*/ 1425848 w 2024160"/>
              <a:gd name="connsiteY54" fmla="*/ 4052758 h 4515603"/>
              <a:gd name="connsiteX55" fmla="*/ 1459715 w 2024160"/>
              <a:gd name="connsiteY55" fmla="*/ 4120492 h 4515603"/>
              <a:gd name="connsiteX56" fmla="*/ 1482293 w 2024160"/>
              <a:gd name="connsiteY56" fmla="*/ 4222092 h 4515603"/>
              <a:gd name="connsiteX57" fmla="*/ 1504871 w 2024160"/>
              <a:gd name="connsiteY57" fmla="*/ 4289825 h 4515603"/>
              <a:gd name="connsiteX58" fmla="*/ 1550026 w 2024160"/>
              <a:gd name="connsiteY58" fmla="*/ 4357558 h 4515603"/>
              <a:gd name="connsiteX59" fmla="*/ 1572604 w 2024160"/>
              <a:gd name="connsiteY59" fmla="*/ 4425292 h 4515603"/>
              <a:gd name="connsiteX60" fmla="*/ 1583893 w 2024160"/>
              <a:gd name="connsiteY60" fmla="*/ 4459158 h 4515603"/>
              <a:gd name="connsiteX61" fmla="*/ 1595182 w 2024160"/>
              <a:gd name="connsiteY61" fmla="*/ 4515603 h 4515603"/>
              <a:gd name="connsiteX62" fmla="*/ 1662915 w 2024160"/>
              <a:gd name="connsiteY62" fmla="*/ 4504314 h 4515603"/>
              <a:gd name="connsiteX63" fmla="*/ 1696782 w 2024160"/>
              <a:gd name="connsiteY63" fmla="*/ 4493025 h 4515603"/>
              <a:gd name="connsiteX64" fmla="*/ 1741937 w 2024160"/>
              <a:gd name="connsiteY64" fmla="*/ 4481736 h 4515603"/>
              <a:gd name="connsiteX65" fmla="*/ 1764515 w 2024160"/>
              <a:gd name="connsiteY65" fmla="*/ 4436580 h 4515603"/>
              <a:gd name="connsiteX66" fmla="*/ 1798382 w 2024160"/>
              <a:gd name="connsiteY66" fmla="*/ 4414003 h 4515603"/>
              <a:gd name="connsiteX67" fmla="*/ 1820960 w 2024160"/>
              <a:gd name="connsiteY67" fmla="*/ 4346269 h 4515603"/>
              <a:gd name="connsiteX68" fmla="*/ 1843537 w 2024160"/>
              <a:gd name="connsiteY68" fmla="*/ 4312403 h 4515603"/>
              <a:gd name="connsiteX69" fmla="*/ 1854826 w 2024160"/>
              <a:gd name="connsiteY69" fmla="*/ 4278536 h 4515603"/>
              <a:gd name="connsiteX70" fmla="*/ 1888693 w 2024160"/>
              <a:gd name="connsiteY70" fmla="*/ 4244669 h 4515603"/>
              <a:gd name="connsiteX71" fmla="*/ 1911271 w 2024160"/>
              <a:gd name="connsiteY71" fmla="*/ 4199514 h 4515603"/>
              <a:gd name="connsiteX72" fmla="*/ 1945137 w 2024160"/>
              <a:gd name="connsiteY72" fmla="*/ 4131780 h 4515603"/>
              <a:gd name="connsiteX73" fmla="*/ 1956426 w 2024160"/>
              <a:gd name="connsiteY73" fmla="*/ 3883425 h 4515603"/>
              <a:gd name="connsiteX74" fmla="*/ 1990293 w 2024160"/>
              <a:gd name="connsiteY74" fmla="*/ 3759247 h 4515603"/>
              <a:gd name="connsiteX75" fmla="*/ 2012871 w 2024160"/>
              <a:gd name="connsiteY75" fmla="*/ 3680225 h 4515603"/>
              <a:gd name="connsiteX76" fmla="*/ 2024160 w 2024160"/>
              <a:gd name="connsiteY76" fmla="*/ 3567336 h 4515603"/>
              <a:gd name="connsiteX77" fmla="*/ 2001582 w 2024160"/>
              <a:gd name="connsiteY77" fmla="*/ 3138358 h 4515603"/>
              <a:gd name="connsiteX78" fmla="*/ 2012871 w 2024160"/>
              <a:gd name="connsiteY78" fmla="*/ 2709380 h 4515603"/>
              <a:gd name="connsiteX79" fmla="*/ 1990293 w 2024160"/>
              <a:gd name="connsiteY79" fmla="*/ 1907869 h 4515603"/>
              <a:gd name="connsiteX80" fmla="*/ 1967715 w 2024160"/>
              <a:gd name="connsiteY80" fmla="*/ 1682092 h 4515603"/>
              <a:gd name="connsiteX81" fmla="*/ 1956426 w 2024160"/>
              <a:gd name="connsiteY81" fmla="*/ 1603069 h 4515603"/>
              <a:gd name="connsiteX82" fmla="*/ 1945137 w 2024160"/>
              <a:gd name="connsiteY82" fmla="*/ 1411158 h 4515603"/>
              <a:gd name="connsiteX83" fmla="*/ 1933848 w 2024160"/>
              <a:gd name="connsiteY83" fmla="*/ 1343425 h 4515603"/>
              <a:gd name="connsiteX84" fmla="*/ 1956426 w 2024160"/>
              <a:gd name="connsiteY84" fmla="*/ 869292 h 4515603"/>
              <a:gd name="connsiteX85" fmla="*/ 1979004 w 2024160"/>
              <a:gd name="connsiteY85" fmla="*/ 767692 h 4515603"/>
              <a:gd name="connsiteX86" fmla="*/ 1979004 w 2024160"/>
              <a:gd name="connsiteY86" fmla="*/ 372580 h 4515603"/>
              <a:gd name="connsiteX87" fmla="*/ 1967715 w 2024160"/>
              <a:gd name="connsiteY87" fmla="*/ 327425 h 4515603"/>
              <a:gd name="connsiteX88" fmla="*/ 1956426 w 2024160"/>
              <a:gd name="connsiteY88" fmla="*/ 270980 h 4515603"/>
              <a:gd name="connsiteX89" fmla="*/ 1899982 w 2024160"/>
              <a:gd name="connsiteY89" fmla="*/ 191958 h 4515603"/>
              <a:gd name="connsiteX90" fmla="*/ 1832248 w 2024160"/>
              <a:gd name="connsiteY90" fmla="*/ 169380 h 4515603"/>
              <a:gd name="connsiteX91" fmla="*/ 1764515 w 2024160"/>
              <a:gd name="connsiteY91" fmla="*/ 135514 h 4515603"/>
              <a:gd name="connsiteX92" fmla="*/ 1730648 w 2024160"/>
              <a:gd name="connsiteY92" fmla="*/ 112936 h 4515603"/>
              <a:gd name="connsiteX93" fmla="*/ 1561315 w 2024160"/>
              <a:gd name="connsiteY93" fmla="*/ 90358 h 4515603"/>
              <a:gd name="connsiteX94" fmla="*/ 1301671 w 2024160"/>
              <a:gd name="connsiteY94" fmla="*/ 67780 h 4515603"/>
              <a:gd name="connsiteX95" fmla="*/ 1177493 w 2024160"/>
              <a:gd name="connsiteY95" fmla="*/ 56492 h 4515603"/>
              <a:gd name="connsiteX96" fmla="*/ 1019448 w 2024160"/>
              <a:gd name="connsiteY96" fmla="*/ 45203 h 4515603"/>
              <a:gd name="connsiteX97" fmla="*/ 737226 w 2024160"/>
              <a:gd name="connsiteY97" fmla="*/ 11336 h 4515603"/>
              <a:gd name="connsiteX98" fmla="*/ 590471 w 2024160"/>
              <a:gd name="connsiteY98" fmla="*/ 11336 h 4515603"/>
              <a:gd name="connsiteX99" fmla="*/ 398560 w 2024160"/>
              <a:gd name="connsiteY99" fmla="*/ 22625 h 4515603"/>
              <a:gd name="connsiteX100" fmla="*/ 342115 w 2024160"/>
              <a:gd name="connsiteY100" fmla="*/ 33914 h 4515603"/>
              <a:gd name="connsiteX101" fmla="*/ 206648 w 2024160"/>
              <a:gd name="connsiteY101" fmla="*/ 45203 h 4515603"/>
              <a:gd name="connsiteX102" fmla="*/ 150204 w 2024160"/>
              <a:gd name="connsiteY102" fmla="*/ 56492 h 4515603"/>
              <a:gd name="connsiteX103" fmla="*/ 71182 w 2024160"/>
              <a:gd name="connsiteY103" fmla="*/ 67780 h 4515603"/>
              <a:gd name="connsiteX104" fmla="*/ 14737 w 2024160"/>
              <a:gd name="connsiteY104" fmla="*/ 79069 h 4515603"/>
              <a:gd name="connsiteX105" fmla="*/ 3448 w 2024160"/>
              <a:gd name="connsiteY105" fmla="*/ 124225 h 451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024160" h="4515603">
                <a:moveTo>
                  <a:pt x="3448" y="124225"/>
                </a:moveTo>
                <a:cubicBezTo>
                  <a:pt x="12855" y="148684"/>
                  <a:pt x="47667" y="202309"/>
                  <a:pt x="71182" y="225825"/>
                </a:cubicBezTo>
                <a:cubicBezTo>
                  <a:pt x="80776" y="235419"/>
                  <a:pt x="95454" y="238809"/>
                  <a:pt x="105048" y="248403"/>
                </a:cubicBezTo>
                <a:cubicBezTo>
                  <a:pt x="118352" y="261707"/>
                  <a:pt x="128125" y="278144"/>
                  <a:pt x="138915" y="293558"/>
                </a:cubicBezTo>
                <a:cubicBezTo>
                  <a:pt x="154476" y="315788"/>
                  <a:pt x="167790" y="339584"/>
                  <a:pt x="184071" y="361292"/>
                </a:cubicBezTo>
                <a:cubicBezTo>
                  <a:pt x="195360" y="376344"/>
                  <a:pt x="207965" y="390492"/>
                  <a:pt x="217937" y="406447"/>
                </a:cubicBezTo>
                <a:cubicBezTo>
                  <a:pt x="226856" y="420718"/>
                  <a:pt x="232166" y="436992"/>
                  <a:pt x="240515" y="451603"/>
                </a:cubicBezTo>
                <a:cubicBezTo>
                  <a:pt x="247246" y="463383"/>
                  <a:pt x="255567" y="474180"/>
                  <a:pt x="263093" y="485469"/>
                </a:cubicBezTo>
                <a:cubicBezTo>
                  <a:pt x="283159" y="565734"/>
                  <a:pt x="260978" y="498524"/>
                  <a:pt x="296960" y="564492"/>
                </a:cubicBezTo>
                <a:cubicBezTo>
                  <a:pt x="313077" y="594039"/>
                  <a:pt x="327063" y="624699"/>
                  <a:pt x="342115" y="654803"/>
                </a:cubicBezTo>
                <a:cubicBezTo>
                  <a:pt x="348182" y="666938"/>
                  <a:pt x="357962" y="676889"/>
                  <a:pt x="364693" y="688669"/>
                </a:cubicBezTo>
                <a:cubicBezTo>
                  <a:pt x="373042" y="703280"/>
                  <a:pt x="378352" y="719554"/>
                  <a:pt x="387271" y="733825"/>
                </a:cubicBezTo>
                <a:cubicBezTo>
                  <a:pt x="397243" y="749780"/>
                  <a:pt x="411165" y="763025"/>
                  <a:pt x="421137" y="778980"/>
                </a:cubicBezTo>
                <a:cubicBezTo>
                  <a:pt x="430056" y="793251"/>
                  <a:pt x="437086" y="808668"/>
                  <a:pt x="443715" y="824136"/>
                </a:cubicBezTo>
                <a:cubicBezTo>
                  <a:pt x="448403" y="835074"/>
                  <a:pt x="448697" y="847912"/>
                  <a:pt x="455004" y="858003"/>
                </a:cubicBezTo>
                <a:cubicBezTo>
                  <a:pt x="515539" y="954858"/>
                  <a:pt x="485986" y="873849"/>
                  <a:pt x="522737" y="959603"/>
                </a:cubicBezTo>
                <a:cubicBezTo>
                  <a:pt x="527424" y="970540"/>
                  <a:pt x="529848" y="982327"/>
                  <a:pt x="534026" y="993469"/>
                </a:cubicBezTo>
                <a:cubicBezTo>
                  <a:pt x="545351" y="1023669"/>
                  <a:pt x="562076" y="1066559"/>
                  <a:pt x="579182" y="1095069"/>
                </a:cubicBezTo>
                <a:cubicBezTo>
                  <a:pt x="579209" y="1095115"/>
                  <a:pt x="635611" y="1179713"/>
                  <a:pt x="646915" y="1196669"/>
                </a:cubicBezTo>
                <a:cubicBezTo>
                  <a:pt x="654441" y="1207958"/>
                  <a:pt x="663425" y="1218401"/>
                  <a:pt x="669493" y="1230536"/>
                </a:cubicBezTo>
                <a:cubicBezTo>
                  <a:pt x="677019" y="1245588"/>
                  <a:pt x="683413" y="1261262"/>
                  <a:pt x="692071" y="1275692"/>
                </a:cubicBezTo>
                <a:cubicBezTo>
                  <a:pt x="706032" y="1298960"/>
                  <a:pt x="728645" y="1317683"/>
                  <a:pt x="737226" y="1343425"/>
                </a:cubicBezTo>
                <a:cubicBezTo>
                  <a:pt x="759934" y="1411548"/>
                  <a:pt x="735443" y="1347977"/>
                  <a:pt x="793671" y="1445025"/>
                </a:cubicBezTo>
                <a:cubicBezTo>
                  <a:pt x="804960" y="1463840"/>
                  <a:pt x="815757" y="1482958"/>
                  <a:pt x="827537" y="1501469"/>
                </a:cubicBezTo>
                <a:cubicBezTo>
                  <a:pt x="842105" y="1524362"/>
                  <a:pt x="857641" y="1546625"/>
                  <a:pt x="872693" y="1569203"/>
                </a:cubicBezTo>
                <a:lnTo>
                  <a:pt x="895271" y="1603069"/>
                </a:lnTo>
                <a:cubicBezTo>
                  <a:pt x="899564" y="1624532"/>
                  <a:pt x="906279" y="1670241"/>
                  <a:pt x="917848" y="1693380"/>
                </a:cubicBezTo>
                <a:cubicBezTo>
                  <a:pt x="923916" y="1705515"/>
                  <a:pt x="932900" y="1715958"/>
                  <a:pt x="940426" y="1727247"/>
                </a:cubicBezTo>
                <a:cubicBezTo>
                  <a:pt x="957487" y="1795492"/>
                  <a:pt x="946808" y="1757682"/>
                  <a:pt x="974293" y="1840136"/>
                </a:cubicBezTo>
                <a:lnTo>
                  <a:pt x="985582" y="1874003"/>
                </a:lnTo>
                <a:cubicBezTo>
                  <a:pt x="989345" y="1885292"/>
                  <a:pt x="993985" y="1896325"/>
                  <a:pt x="996871" y="1907869"/>
                </a:cubicBezTo>
                <a:cubicBezTo>
                  <a:pt x="1000634" y="1922921"/>
                  <a:pt x="1003702" y="1938164"/>
                  <a:pt x="1008160" y="1953025"/>
                </a:cubicBezTo>
                <a:cubicBezTo>
                  <a:pt x="1014998" y="1975820"/>
                  <a:pt x="1030737" y="2020758"/>
                  <a:pt x="1030737" y="2020758"/>
                </a:cubicBezTo>
                <a:cubicBezTo>
                  <a:pt x="1034500" y="2043336"/>
                  <a:pt x="1037230" y="2066111"/>
                  <a:pt x="1042026" y="2088492"/>
                </a:cubicBezTo>
                <a:cubicBezTo>
                  <a:pt x="1048528" y="2118833"/>
                  <a:pt x="1058518" y="2148375"/>
                  <a:pt x="1064604" y="2178803"/>
                </a:cubicBezTo>
                <a:lnTo>
                  <a:pt x="1087182" y="2291692"/>
                </a:lnTo>
                <a:cubicBezTo>
                  <a:pt x="1090945" y="2382003"/>
                  <a:pt x="1091794" y="2472483"/>
                  <a:pt x="1098471" y="2562625"/>
                </a:cubicBezTo>
                <a:cubicBezTo>
                  <a:pt x="1099350" y="2574492"/>
                  <a:pt x="1107951" y="2584731"/>
                  <a:pt x="1109760" y="2596492"/>
                </a:cubicBezTo>
                <a:cubicBezTo>
                  <a:pt x="1115510" y="2633869"/>
                  <a:pt x="1116358" y="2671855"/>
                  <a:pt x="1121048" y="2709380"/>
                </a:cubicBezTo>
                <a:cubicBezTo>
                  <a:pt x="1123887" y="2732093"/>
                  <a:pt x="1129100" y="2754455"/>
                  <a:pt x="1132337" y="2777114"/>
                </a:cubicBezTo>
                <a:cubicBezTo>
                  <a:pt x="1136627" y="2807147"/>
                  <a:pt x="1139013" y="2837440"/>
                  <a:pt x="1143626" y="2867425"/>
                </a:cubicBezTo>
                <a:cubicBezTo>
                  <a:pt x="1146544" y="2886389"/>
                  <a:pt x="1152201" y="2904875"/>
                  <a:pt x="1154915" y="2923869"/>
                </a:cubicBezTo>
                <a:cubicBezTo>
                  <a:pt x="1159734" y="2957602"/>
                  <a:pt x="1162637" y="2991581"/>
                  <a:pt x="1166204" y="3025469"/>
                </a:cubicBezTo>
                <a:cubicBezTo>
                  <a:pt x="1170163" y="3063079"/>
                  <a:pt x="1171743" y="3100980"/>
                  <a:pt x="1177493" y="3138358"/>
                </a:cubicBezTo>
                <a:cubicBezTo>
                  <a:pt x="1179302" y="3150119"/>
                  <a:pt x="1185019" y="3160936"/>
                  <a:pt x="1188782" y="3172225"/>
                </a:cubicBezTo>
                <a:cubicBezTo>
                  <a:pt x="1194788" y="3220270"/>
                  <a:pt x="1211624" y="3364932"/>
                  <a:pt x="1222648" y="3398003"/>
                </a:cubicBezTo>
                <a:lnTo>
                  <a:pt x="1233937" y="3431869"/>
                </a:lnTo>
                <a:cubicBezTo>
                  <a:pt x="1241463" y="3477025"/>
                  <a:pt x="1253827" y="3521636"/>
                  <a:pt x="1256515" y="3567336"/>
                </a:cubicBezTo>
                <a:cubicBezTo>
                  <a:pt x="1260278" y="3631306"/>
                  <a:pt x="1261428" y="3695484"/>
                  <a:pt x="1267804" y="3759247"/>
                </a:cubicBezTo>
                <a:cubicBezTo>
                  <a:pt x="1268988" y="3771088"/>
                  <a:pt x="1276207" y="3781570"/>
                  <a:pt x="1279093" y="3793114"/>
                </a:cubicBezTo>
                <a:cubicBezTo>
                  <a:pt x="1283747" y="3811728"/>
                  <a:pt x="1285728" y="3830944"/>
                  <a:pt x="1290382" y="3849558"/>
                </a:cubicBezTo>
                <a:cubicBezTo>
                  <a:pt x="1296503" y="3874040"/>
                  <a:pt x="1305855" y="3898899"/>
                  <a:pt x="1324248" y="3917292"/>
                </a:cubicBezTo>
                <a:cubicBezTo>
                  <a:pt x="1333842" y="3926886"/>
                  <a:pt x="1346826" y="3932343"/>
                  <a:pt x="1358115" y="3939869"/>
                </a:cubicBezTo>
                <a:cubicBezTo>
                  <a:pt x="1413120" y="4022376"/>
                  <a:pt x="1345983" y="3918638"/>
                  <a:pt x="1403271" y="4018892"/>
                </a:cubicBezTo>
                <a:cubicBezTo>
                  <a:pt x="1410002" y="4030672"/>
                  <a:pt x="1419781" y="4040623"/>
                  <a:pt x="1425848" y="4052758"/>
                </a:cubicBezTo>
                <a:cubicBezTo>
                  <a:pt x="1472584" y="4146231"/>
                  <a:pt x="1395013" y="4023439"/>
                  <a:pt x="1459715" y="4120492"/>
                </a:cubicBezTo>
                <a:cubicBezTo>
                  <a:pt x="1466160" y="4152716"/>
                  <a:pt x="1472728" y="4190209"/>
                  <a:pt x="1482293" y="4222092"/>
                </a:cubicBezTo>
                <a:cubicBezTo>
                  <a:pt x="1489132" y="4244887"/>
                  <a:pt x="1491670" y="4270023"/>
                  <a:pt x="1504871" y="4289825"/>
                </a:cubicBezTo>
                <a:lnTo>
                  <a:pt x="1550026" y="4357558"/>
                </a:lnTo>
                <a:lnTo>
                  <a:pt x="1572604" y="4425292"/>
                </a:lnTo>
                <a:cubicBezTo>
                  <a:pt x="1576367" y="4436581"/>
                  <a:pt x="1581559" y="4447490"/>
                  <a:pt x="1583893" y="4459158"/>
                </a:cubicBezTo>
                <a:lnTo>
                  <a:pt x="1595182" y="4515603"/>
                </a:lnTo>
                <a:cubicBezTo>
                  <a:pt x="1617760" y="4511840"/>
                  <a:pt x="1640571" y="4509279"/>
                  <a:pt x="1662915" y="4504314"/>
                </a:cubicBezTo>
                <a:cubicBezTo>
                  <a:pt x="1674531" y="4501733"/>
                  <a:pt x="1685340" y="4496294"/>
                  <a:pt x="1696782" y="4493025"/>
                </a:cubicBezTo>
                <a:cubicBezTo>
                  <a:pt x="1711700" y="4488763"/>
                  <a:pt x="1726885" y="4485499"/>
                  <a:pt x="1741937" y="4481736"/>
                </a:cubicBezTo>
                <a:cubicBezTo>
                  <a:pt x="1749463" y="4466684"/>
                  <a:pt x="1753741" y="4449508"/>
                  <a:pt x="1764515" y="4436580"/>
                </a:cubicBezTo>
                <a:cubicBezTo>
                  <a:pt x="1773201" y="4426157"/>
                  <a:pt x="1791191" y="4425508"/>
                  <a:pt x="1798382" y="4414003"/>
                </a:cubicBezTo>
                <a:cubicBezTo>
                  <a:pt x="1810996" y="4393821"/>
                  <a:pt x="1807759" y="4366071"/>
                  <a:pt x="1820960" y="4346269"/>
                </a:cubicBezTo>
                <a:cubicBezTo>
                  <a:pt x="1828486" y="4334980"/>
                  <a:pt x="1837470" y="4324538"/>
                  <a:pt x="1843537" y="4312403"/>
                </a:cubicBezTo>
                <a:cubicBezTo>
                  <a:pt x="1848859" y="4301760"/>
                  <a:pt x="1848225" y="4288437"/>
                  <a:pt x="1854826" y="4278536"/>
                </a:cubicBezTo>
                <a:cubicBezTo>
                  <a:pt x="1863682" y="4265252"/>
                  <a:pt x="1879413" y="4257660"/>
                  <a:pt x="1888693" y="4244669"/>
                </a:cubicBezTo>
                <a:cubicBezTo>
                  <a:pt x="1898474" y="4230975"/>
                  <a:pt x="1902922" y="4214125"/>
                  <a:pt x="1911271" y="4199514"/>
                </a:cubicBezTo>
                <a:cubicBezTo>
                  <a:pt x="1946283" y="4138242"/>
                  <a:pt x="1924440" y="4193870"/>
                  <a:pt x="1945137" y="4131780"/>
                </a:cubicBezTo>
                <a:cubicBezTo>
                  <a:pt x="1948900" y="4048995"/>
                  <a:pt x="1950304" y="3966069"/>
                  <a:pt x="1956426" y="3883425"/>
                </a:cubicBezTo>
                <a:cubicBezTo>
                  <a:pt x="1960537" y="3827930"/>
                  <a:pt x="1976340" y="3815059"/>
                  <a:pt x="1990293" y="3759247"/>
                </a:cubicBezTo>
                <a:cubicBezTo>
                  <a:pt x="2004468" y="3702548"/>
                  <a:pt x="1996676" y="3728811"/>
                  <a:pt x="2012871" y="3680225"/>
                </a:cubicBezTo>
                <a:cubicBezTo>
                  <a:pt x="2016634" y="3642595"/>
                  <a:pt x="2024160" y="3605153"/>
                  <a:pt x="2024160" y="3567336"/>
                </a:cubicBezTo>
                <a:cubicBezTo>
                  <a:pt x="2024160" y="3384911"/>
                  <a:pt x="2014972" y="3299031"/>
                  <a:pt x="2001582" y="3138358"/>
                </a:cubicBezTo>
                <a:cubicBezTo>
                  <a:pt x="2005345" y="2995365"/>
                  <a:pt x="2012871" y="2852422"/>
                  <a:pt x="2012871" y="2709380"/>
                </a:cubicBezTo>
                <a:cubicBezTo>
                  <a:pt x="2012871" y="2508977"/>
                  <a:pt x="2010885" y="2154966"/>
                  <a:pt x="1990293" y="1907869"/>
                </a:cubicBezTo>
                <a:cubicBezTo>
                  <a:pt x="1984012" y="1832496"/>
                  <a:pt x="1978411" y="1756966"/>
                  <a:pt x="1967715" y="1682092"/>
                </a:cubicBezTo>
                <a:lnTo>
                  <a:pt x="1956426" y="1603069"/>
                </a:lnTo>
                <a:cubicBezTo>
                  <a:pt x="1952663" y="1539099"/>
                  <a:pt x="1950688" y="1474998"/>
                  <a:pt x="1945137" y="1411158"/>
                </a:cubicBezTo>
                <a:cubicBezTo>
                  <a:pt x="1943154" y="1388355"/>
                  <a:pt x="1933848" y="1366314"/>
                  <a:pt x="1933848" y="1343425"/>
                </a:cubicBezTo>
                <a:cubicBezTo>
                  <a:pt x="1933848" y="831368"/>
                  <a:pt x="1919448" y="1072670"/>
                  <a:pt x="1956426" y="869292"/>
                </a:cubicBezTo>
                <a:cubicBezTo>
                  <a:pt x="1972320" y="781873"/>
                  <a:pt x="1959099" y="827404"/>
                  <a:pt x="1979004" y="767692"/>
                </a:cubicBezTo>
                <a:cubicBezTo>
                  <a:pt x="1992166" y="570264"/>
                  <a:pt x="1997300" y="592129"/>
                  <a:pt x="1979004" y="372580"/>
                </a:cubicBezTo>
                <a:cubicBezTo>
                  <a:pt x="1977716" y="357119"/>
                  <a:pt x="1971081" y="342570"/>
                  <a:pt x="1967715" y="327425"/>
                </a:cubicBezTo>
                <a:cubicBezTo>
                  <a:pt x="1963553" y="308694"/>
                  <a:pt x="1962494" y="289183"/>
                  <a:pt x="1956426" y="270980"/>
                </a:cubicBezTo>
                <a:cubicBezTo>
                  <a:pt x="1947637" y="244615"/>
                  <a:pt x="1925892" y="206353"/>
                  <a:pt x="1899982" y="191958"/>
                </a:cubicBezTo>
                <a:cubicBezTo>
                  <a:pt x="1879178" y="180400"/>
                  <a:pt x="1852050" y="182581"/>
                  <a:pt x="1832248" y="169380"/>
                </a:cubicBezTo>
                <a:cubicBezTo>
                  <a:pt x="1735190" y="104676"/>
                  <a:pt x="1857994" y="182253"/>
                  <a:pt x="1764515" y="135514"/>
                </a:cubicBezTo>
                <a:cubicBezTo>
                  <a:pt x="1752380" y="129446"/>
                  <a:pt x="1743643" y="116835"/>
                  <a:pt x="1730648" y="112936"/>
                </a:cubicBezTo>
                <a:cubicBezTo>
                  <a:pt x="1719699" y="109651"/>
                  <a:pt x="1566171" y="90929"/>
                  <a:pt x="1561315" y="90358"/>
                </a:cubicBezTo>
                <a:cubicBezTo>
                  <a:pt x="1405779" y="72059"/>
                  <a:pt x="1495941" y="83321"/>
                  <a:pt x="1301671" y="67780"/>
                </a:cubicBezTo>
                <a:cubicBezTo>
                  <a:pt x="1260240" y="64466"/>
                  <a:pt x="1218924" y="59806"/>
                  <a:pt x="1177493" y="56492"/>
                </a:cubicBezTo>
                <a:lnTo>
                  <a:pt x="1019448" y="45203"/>
                </a:lnTo>
                <a:cubicBezTo>
                  <a:pt x="835586" y="14559"/>
                  <a:pt x="929625" y="26136"/>
                  <a:pt x="737226" y="11336"/>
                </a:cubicBezTo>
                <a:cubicBezTo>
                  <a:pt x="622421" y="-7798"/>
                  <a:pt x="716362" y="845"/>
                  <a:pt x="590471" y="11336"/>
                </a:cubicBezTo>
                <a:cubicBezTo>
                  <a:pt x="526611" y="16658"/>
                  <a:pt x="462530" y="18862"/>
                  <a:pt x="398560" y="22625"/>
                </a:cubicBezTo>
                <a:cubicBezTo>
                  <a:pt x="379745" y="26388"/>
                  <a:pt x="361171" y="31672"/>
                  <a:pt x="342115" y="33914"/>
                </a:cubicBezTo>
                <a:cubicBezTo>
                  <a:pt x="297113" y="39208"/>
                  <a:pt x="251650" y="39909"/>
                  <a:pt x="206648" y="45203"/>
                </a:cubicBezTo>
                <a:cubicBezTo>
                  <a:pt x="187592" y="47445"/>
                  <a:pt x="169130" y="53338"/>
                  <a:pt x="150204" y="56492"/>
                </a:cubicBezTo>
                <a:cubicBezTo>
                  <a:pt x="123958" y="60866"/>
                  <a:pt x="97428" y="63406"/>
                  <a:pt x="71182" y="67780"/>
                </a:cubicBezTo>
                <a:cubicBezTo>
                  <a:pt x="52255" y="70934"/>
                  <a:pt x="29720" y="67083"/>
                  <a:pt x="14737" y="79069"/>
                </a:cubicBezTo>
                <a:cubicBezTo>
                  <a:pt x="5922" y="86121"/>
                  <a:pt x="-5959" y="99766"/>
                  <a:pt x="3448" y="124225"/>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5379" y="3802153"/>
            <a:ext cx="1509075" cy="646331"/>
          </a:xfrm>
          <a:prstGeom prst="rect">
            <a:avLst/>
          </a:prstGeom>
          <a:noFill/>
        </p:spPr>
        <p:txBody>
          <a:bodyPr wrap="square" rtlCol="0">
            <a:spAutoFit/>
          </a:bodyPr>
          <a:lstStyle/>
          <a:p>
            <a:r>
              <a:rPr lang="en-US" b="1" dirty="0">
                <a:solidFill>
                  <a:srgbClr val="FFFF00"/>
                </a:solidFill>
              </a:rPr>
              <a:t>Skeletal muscle</a:t>
            </a:r>
          </a:p>
        </p:txBody>
      </p:sp>
      <p:sp>
        <p:nvSpPr>
          <p:cNvPr id="14" name="TextBox 13"/>
          <p:cNvSpPr txBox="1"/>
          <p:nvPr/>
        </p:nvSpPr>
        <p:spPr>
          <a:xfrm>
            <a:off x="1763509" y="1585950"/>
            <a:ext cx="1132091" cy="646331"/>
          </a:xfrm>
          <a:prstGeom prst="rect">
            <a:avLst/>
          </a:prstGeom>
          <a:noFill/>
        </p:spPr>
        <p:txBody>
          <a:bodyPr wrap="square" rtlCol="0">
            <a:spAutoFit/>
          </a:bodyPr>
          <a:lstStyle/>
          <a:p>
            <a:r>
              <a:rPr lang="en-US" b="1" dirty="0">
                <a:solidFill>
                  <a:srgbClr val="FFC000"/>
                </a:solidFill>
              </a:rPr>
              <a:t>Smooth muscle</a:t>
            </a:r>
          </a:p>
        </p:txBody>
      </p:sp>
      <p:sp>
        <p:nvSpPr>
          <p:cNvPr id="15" name="TextBox 14"/>
          <p:cNvSpPr txBox="1"/>
          <p:nvPr/>
        </p:nvSpPr>
        <p:spPr>
          <a:xfrm>
            <a:off x="4876800" y="1605086"/>
            <a:ext cx="1509075" cy="646331"/>
          </a:xfrm>
          <a:prstGeom prst="rect">
            <a:avLst/>
          </a:prstGeom>
          <a:noFill/>
        </p:spPr>
        <p:txBody>
          <a:bodyPr wrap="square" rtlCol="0">
            <a:spAutoFit/>
          </a:bodyPr>
          <a:lstStyle/>
          <a:p>
            <a:r>
              <a:rPr lang="en-US" b="1" dirty="0"/>
              <a:t>Dense irregular c.t.</a:t>
            </a:r>
          </a:p>
        </p:txBody>
      </p:sp>
      <p:sp>
        <p:nvSpPr>
          <p:cNvPr id="16" name="TextBox 15"/>
          <p:cNvSpPr txBox="1"/>
          <p:nvPr/>
        </p:nvSpPr>
        <p:spPr>
          <a:xfrm>
            <a:off x="6566117" y="1425187"/>
            <a:ext cx="2577883" cy="375487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Skeletal muscle is typically more eosinophilic (on the red side, as opposed to pink), with large-diameter cells, peripheral nuclei.</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Smooth muscle cells are smaller, so more nuclei, evenly distributed.  On a more subtle note, the nuclei are more heterochromatic than those of skeletal muscle, and some  even look “twisted” (arrow).</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Dense irregular connective tissue has fewer cells, so fewer nuclei, with extracellular elements such as collagen fibers.</a:t>
            </a:r>
          </a:p>
        </p:txBody>
      </p:sp>
      <p:cxnSp>
        <p:nvCxnSpPr>
          <p:cNvPr id="18" name="Straight Arrow Connector 17"/>
          <p:cNvCxnSpPr/>
          <p:nvPr/>
        </p:nvCxnSpPr>
        <p:spPr>
          <a:xfrm flipH="1" flipV="1">
            <a:off x="3441894" y="3957784"/>
            <a:ext cx="574779" cy="3584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181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78" y="838200"/>
            <a:ext cx="6384839" cy="5143591"/>
          </a:xfrm>
          <a:prstGeom prst="rect">
            <a:avLst/>
          </a:prstGeom>
        </p:spPr>
      </p:pic>
      <p:sp>
        <p:nvSpPr>
          <p:cNvPr id="10" name="TextBox 9"/>
          <p:cNvSpPr txBox="1"/>
          <p:nvPr/>
        </p:nvSpPr>
        <p:spPr>
          <a:xfrm>
            <a:off x="155733" y="499646"/>
            <a:ext cx="8845226" cy="338554"/>
          </a:xfrm>
          <a:prstGeom prst="rect">
            <a:avLst/>
          </a:prstGeom>
          <a:noFill/>
        </p:spPr>
        <p:txBody>
          <a:bodyPr wrap="square">
            <a:spAutoFit/>
          </a:bodyPr>
          <a:lstStyle/>
          <a:p>
            <a:r>
              <a:rPr lang="en-US" sz="1600" b="1" dirty="0">
                <a:solidFill>
                  <a:schemeClr val="accent6">
                    <a:lumMod val="50000"/>
                  </a:schemeClr>
                </a:solidFill>
                <a:latin typeface="Calibri" pitchFamily="34" charset="0"/>
              </a:rPr>
              <a:t>Same slide of the esophagus, most of the fibers here are in cross-section.</a:t>
            </a:r>
          </a:p>
        </p:txBody>
      </p:sp>
      <p:sp>
        <p:nvSpPr>
          <p:cNvPr id="7" name="Rectangle 6"/>
          <p:cNvSpPr/>
          <p:nvPr/>
        </p:nvSpPr>
        <p:spPr>
          <a:xfrm>
            <a:off x="1529477" y="72509"/>
            <a:ext cx="5989909"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 &amp; SMOOTH MUSCLE</a:t>
            </a:r>
          </a:p>
        </p:txBody>
      </p:sp>
      <p:sp>
        <p:nvSpPr>
          <p:cNvPr id="12" name="TextBox 11"/>
          <p:cNvSpPr txBox="1"/>
          <p:nvPr/>
        </p:nvSpPr>
        <p:spPr>
          <a:xfrm>
            <a:off x="201789" y="838200"/>
            <a:ext cx="1267177" cy="646331"/>
          </a:xfrm>
          <a:prstGeom prst="rect">
            <a:avLst/>
          </a:prstGeom>
          <a:solidFill>
            <a:schemeClr val="tx1"/>
          </a:solidFill>
        </p:spPr>
        <p:txBody>
          <a:bodyPr wrap="square" rtlCol="0">
            <a:spAutoFit/>
          </a:bodyPr>
          <a:lstStyle/>
          <a:p>
            <a:r>
              <a:rPr lang="en-US" b="1" dirty="0">
                <a:solidFill>
                  <a:srgbClr val="FFFF00"/>
                </a:solidFill>
              </a:rPr>
              <a:t>Skeletal muscle</a:t>
            </a:r>
          </a:p>
        </p:txBody>
      </p:sp>
      <p:sp>
        <p:nvSpPr>
          <p:cNvPr id="14" name="TextBox 13"/>
          <p:cNvSpPr txBox="1"/>
          <p:nvPr/>
        </p:nvSpPr>
        <p:spPr>
          <a:xfrm>
            <a:off x="4892132" y="5335460"/>
            <a:ext cx="1132091" cy="646331"/>
          </a:xfrm>
          <a:prstGeom prst="rect">
            <a:avLst/>
          </a:prstGeom>
          <a:noFill/>
        </p:spPr>
        <p:txBody>
          <a:bodyPr wrap="square" rtlCol="0">
            <a:spAutoFit/>
          </a:bodyPr>
          <a:lstStyle/>
          <a:p>
            <a:r>
              <a:rPr lang="en-US" b="1" dirty="0">
                <a:solidFill>
                  <a:srgbClr val="FFC000"/>
                </a:solidFill>
              </a:rPr>
              <a:t>Smooth muscle</a:t>
            </a:r>
          </a:p>
        </p:txBody>
      </p:sp>
      <p:sp>
        <p:nvSpPr>
          <p:cNvPr id="15" name="TextBox 14"/>
          <p:cNvSpPr txBox="1"/>
          <p:nvPr/>
        </p:nvSpPr>
        <p:spPr>
          <a:xfrm>
            <a:off x="4188178" y="990599"/>
            <a:ext cx="1602262" cy="646331"/>
          </a:xfrm>
          <a:prstGeom prst="rect">
            <a:avLst/>
          </a:prstGeom>
          <a:noFill/>
        </p:spPr>
        <p:txBody>
          <a:bodyPr wrap="square" rtlCol="0">
            <a:spAutoFit/>
          </a:bodyPr>
          <a:lstStyle/>
          <a:p>
            <a:r>
              <a:rPr lang="en-US" b="1" dirty="0"/>
              <a:t>Dense irregular c.t.</a:t>
            </a:r>
          </a:p>
        </p:txBody>
      </p:sp>
      <p:sp>
        <p:nvSpPr>
          <p:cNvPr id="16" name="TextBox 15"/>
          <p:cNvSpPr txBox="1"/>
          <p:nvPr/>
        </p:nvSpPr>
        <p:spPr>
          <a:xfrm>
            <a:off x="6566117" y="685800"/>
            <a:ext cx="2577883" cy="612475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Skeletal muscle is typically more eosinophilic, with large-diameter cells, peripheral nuclei.</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Smooth muscle cells are smaller, so more nuclei, relatively evenly distributed.  The increase in the number of nuclei is not so obvious in cross-section, but if you look closely, you can see individual cells, some with central nuclei and a small rim of cytoplasm (blue arrows), others are smaller in diameter without nuclei representing tapered ends of cells (black arrows).  I guesstimate that there are hundreds of cells in the upper half of the outlined region.  (Arrows on peripheral cells so as not to obscure your view.)</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Dense irregular connective tissue has fewer cells, so fewer nuclei, with extracellular elements such as collagen fibers.</a:t>
            </a:r>
          </a:p>
        </p:txBody>
      </p:sp>
      <p:sp>
        <p:nvSpPr>
          <p:cNvPr id="8" name="Freeform 7"/>
          <p:cNvSpPr/>
          <p:nvPr/>
        </p:nvSpPr>
        <p:spPr>
          <a:xfrm>
            <a:off x="2912533" y="2912533"/>
            <a:ext cx="3725334" cy="3093156"/>
          </a:xfrm>
          <a:custGeom>
            <a:avLst/>
            <a:gdLst>
              <a:gd name="connsiteX0" fmla="*/ 2517423 w 3725334"/>
              <a:gd name="connsiteY0" fmla="*/ 598311 h 3093156"/>
              <a:gd name="connsiteX1" fmla="*/ 2472267 w 3725334"/>
              <a:gd name="connsiteY1" fmla="*/ 541867 h 3093156"/>
              <a:gd name="connsiteX2" fmla="*/ 2449689 w 3725334"/>
              <a:gd name="connsiteY2" fmla="*/ 508000 h 3093156"/>
              <a:gd name="connsiteX3" fmla="*/ 2415823 w 3725334"/>
              <a:gd name="connsiteY3" fmla="*/ 462845 h 3093156"/>
              <a:gd name="connsiteX4" fmla="*/ 2393245 w 3725334"/>
              <a:gd name="connsiteY4" fmla="*/ 428978 h 3093156"/>
              <a:gd name="connsiteX5" fmla="*/ 2359378 w 3725334"/>
              <a:gd name="connsiteY5" fmla="*/ 395111 h 3093156"/>
              <a:gd name="connsiteX6" fmla="*/ 2336800 w 3725334"/>
              <a:gd name="connsiteY6" fmla="*/ 361245 h 3093156"/>
              <a:gd name="connsiteX7" fmla="*/ 2302934 w 3725334"/>
              <a:gd name="connsiteY7" fmla="*/ 349956 h 3093156"/>
              <a:gd name="connsiteX8" fmla="*/ 2269067 w 3725334"/>
              <a:gd name="connsiteY8" fmla="*/ 327378 h 3093156"/>
              <a:gd name="connsiteX9" fmla="*/ 2178756 w 3725334"/>
              <a:gd name="connsiteY9" fmla="*/ 304800 h 3093156"/>
              <a:gd name="connsiteX10" fmla="*/ 2088445 w 3725334"/>
              <a:gd name="connsiteY10" fmla="*/ 259645 h 3093156"/>
              <a:gd name="connsiteX11" fmla="*/ 2054578 w 3725334"/>
              <a:gd name="connsiteY11" fmla="*/ 248356 h 3093156"/>
              <a:gd name="connsiteX12" fmla="*/ 2020711 w 3725334"/>
              <a:gd name="connsiteY12" fmla="*/ 225778 h 3093156"/>
              <a:gd name="connsiteX13" fmla="*/ 1986845 w 3725334"/>
              <a:gd name="connsiteY13" fmla="*/ 214489 h 3093156"/>
              <a:gd name="connsiteX14" fmla="*/ 1919111 w 3725334"/>
              <a:gd name="connsiteY14" fmla="*/ 169334 h 3093156"/>
              <a:gd name="connsiteX15" fmla="*/ 1851378 w 3725334"/>
              <a:gd name="connsiteY15" fmla="*/ 146756 h 3093156"/>
              <a:gd name="connsiteX16" fmla="*/ 1806223 w 3725334"/>
              <a:gd name="connsiteY16" fmla="*/ 124178 h 3093156"/>
              <a:gd name="connsiteX17" fmla="*/ 1772356 w 3725334"/>
              <a:gd name="connsiteY17" fmla="*/ 101600 h 3093156"/>
              <a:gd name="connsiteX18" fmla="*/ 1704623 w 3725334"/>
              <a:gd name="connsiteY18" fmla="*/ 79023 h 3093156"/>
              <a:gd name="connsiteX19" fmla="*/ 1670756 w 3725334"/>
              <a:gd name="connsiteY19" fmla="*/ 67734 h 3093156"/>
              <a:gd name="connsiteX20" fmla="*/ 1603023 w 3725334"/>
              <a:gd name="connsiteY20" fmla="*/ 22578 h 3093156"/>
              <a:gd name="connsiteX21" fmla="*/ 1467556 w 3725334"/>
              <a:gd name="connsiteY21" fmla="*/ 0 h 3093156"/>
              <a:gd name="connsiteX22" fmla="*/ 1196623 w 3725334"/>
              <a:gd name="connsiteY22" fmla="*/ 11289 h 3093156"/>
              <a:gd name="connsiteX23" fmla="*/ 1095023 w 3725334"/>
              <a:gd name="connsiteY23" fmla="*/ 45156 h 3093156"/>
              <a:gd name="connsiteX24" fmla="*/ 1004711 w 3725334"/>
              <a:gd name="connsiteY24" fmla="*/ 67734 h 3093156"/>
              <a:gd name="connsiteX25" fmla="*/ 914400 w 3725334"/>
              <a:gd name="connsiteY25" fmla="*/ 90311 h 3093156"/>
              <a:gd name="connsiteX26" fmla="*/ 790223 w 3725334"/>
              <a:gd name="connsiteY26" fmla="*/ 124178 h 3093156"/>
              <a:gd name="connsiteX27" fmla="*/ 666045 w 3725334"/>
              <a:gd name="connsiteY27" fmla="*/ 146756 h 3093156"/>
              <a:gd name="connsiteX28" fmla="*/ 632178 w 3725334"/>
              <a:gd name="connsiteY28" fmla="*/ 169334 h 3093156"/>
              <a:gd name="connsiteX29" fmla="*/ 587023 w 3725334"/>
              <a:gd name="connsiteY29" fmla="*/ 191911 h 3093156"/>
              <a:gd name="connsiteX30" fmla="*/ 508000 w 3725334"/>
              <a:gd name="connsiteY30" fmla="*/ 248356 h 3093156"/>
              <a:gd name="connsiteX31" fmla="*/ 474134 w 3725334"/>
              <a:gd name="connsiteY31" fmla="*/ 259645 h 3093156"/>
              <a:gd name="connsiteX32" fmla="*/ 462845 w 3725334"/>
              <a:gd name="connsiteY32" fmla="*/ 293511 h 3093156"/>
              <a:gd name="connsiteX33" fmla="*/ 395111 w 3725334"/>
              <a:gd name="connsiteY33" fmla="*/ 349956 h 3093156"/>
              <a:gd name="connsiteX34" fmla="*/ 293511 w 3725334"/>
              <a:gd name="connsiteY34" fmla="*/ 428978 h 3093156"/>
              <a:gd name="connsiteX35" fmla="*/ 237067 w 3725334"/>
              <a:gd name="connsiteY35" fmla="*/ 485423 h 3093156"/>
              <a:gd name="connsiteX36" fmla="*/ 214489 w 3725334"/>
              <a:gd name="connsiteY36" fmla="*/ 519289 h 3093156"/>
              <a:gd name="connsiteX37" fmla="*/ 180623 w 3725334"/>
              <a:gd name="connsiteY37" fmla="*/ 553156 h 3093156"/>
              <a:gd name="connsiteX38" fmla="*/ 169334 w 3725334"/>
              <a:gd name="connsiteY38" fmla="*/ 587023 h 3093156"/>
              <a:gd name="connsiteX39" fmla="*/ 146756 w 3725334"/>
              <a:gd name="connsiteY39" fmla="*/ 620889 h 3093156"/>
              <a:gd name="connsiteX40" fmla="*/ 112889 w 3725334"/>
              <a:gd name="connsiteY40" fmla="*/ 677334 h 3093156"/>
              <a:gd name="connsiteX41" fmla="*/ 67734 w 3725334"/>
              <a:gd name="connsiteY41" fmla="*/ 745067 h 3093156"/>
              <a:gd name="connsiteX42" fmla="*/ 45156 w 3725334"/>
              <a:gd name="connsiteY42" fmla="*/ 824089 h 3093156"/>
              <a:gd name="connsiteX43" fmla="*/ 33867 w 3725334"/>
              <a:gd name="connsiteY43" fmla="*/ 869245 h 3093156"/>
              <a:gd name="connsiteX44" fmla="*/ 22578 w 3725334"/>
              <a:gd name="connsiteY44" fmla="*/ 903111 h 3093156"/>
              <a:gd name="connsiteX45" fmla="*/ 11289 w 3725334"/>
              <a:gd name="connsiteY45" fmla="*/ 959556 h 3093156"/>
              <a:gd name="connsiteX46" fmla="*/ 0 w 3725334"/>
              <a:gd name="connsiteY46" fmla="*/ 1004711 h 3093156"/>
              <a:gd name="connsiteX47" fmla="*/ 22578 w 3725334"/>
              <a:gd name="connsiteY47" fmla="*/ 1444978 h 3093156"/>
              <a:gd name="connsiteX48" fmla="*/ 33867 w 3725334"/>
              <a:gd name="connsiteY48" fmla="*/ 1501423 h 3093156"/>
              <a:gd name="connsiteX49" fmla="*/ 45156 w 3725334"/>
              <a:gd name="connsiteY49" fmla="*/ 1614311 h 3093156"/>
              <a:gd name="connsiteX50" fmla="*/ 67734 w 3725334"/>
              <a:gd name="connsiteY50" fmla="*/ 1682045 h 3093156"/>
              <a:gd name="connsiteX51" fmla="*/ 112889 w 3725334"/>
              <a:gd name="connsiteY51" fmla="*/ 1851378 h 3093156"/>
              <a:gd name="connsiteX52" fmla="*/ 135467 w 3725334"/>
              <a:gd name="connsiteY52" fmla="*/ 1919111 h 3093156"/>
              <a:gd name="connsiteX53" fmla="*/ 146756 w 3725334"/>
              <a:gd name="connsiteY53" fmla="*/ 1952978 h 3093156"/>
              <a:gd name="connsiteX54" fmla="*/ 180623 w 3725334"/>
              <a:gd name="connsiteY54" fmla="*/ 1998134 h 3093156"/>
              <a:gd name="connsiteX55" fmla="*/ 214489 w 3725334"/>
              <a:gd name="connsiteY55" fmla="*/ 2077156 h 3093156"/>
              <a:gd name="connsiteX56" fmla="*/ 248356 w 3725334"/>
              <a:gd name="connsiteY56" fmla="*/ 2144889 h 3093156"/>
              <a:gd name="connsiteX57" fmla="*/ 327378 w 3725334"/>
              <a:gd name="connsiteY57" fmla="*/ 2257778 h 3093156"/>
              <a:gd name="connsiteX58" fmla="*/ 349956 w 3725334"/>
              <a:gd name="connsiteY58" fmla="*/ 2291645 h 3093156"/>
              <a:gd name="connsiteX59" fmla="*/ 383823 w 3725334"/>
              <a:gd name="connsiteY59" fmla="*/ 2359378 h 3093156"/>
              <a:gd name="connsiteX60" fmla="*/ 395111 w 3725334"/>
              <a:gd name="connsiteY60" fmla="*/ 2393245 h 3093156"/>
              <a:gd name="connsiteX61" fmla="*/ 428978 w 3725334"/>
              <a:gd name="connsiteY61" fmla="*/ 2427111 h 3093156"/>
              <a:gd name="connsiteX62" fmla="*/ 462845 w 3725334"/>
              <a:gd name="connsiteY62" fmla="*/ 2472267 h 3093156"/>
              <a:gd name="connsiteX63" fmla="*/ 508000 w 3725334"/>
              <a:gd name="connsiteY63" fmla="*/ 2551289 h 3093156"/>
              <a:gd name="connsiteX64" fmla="*/ 519289 w 3725334"/>
              <a:gd name="connsiteY64" fmla="*/ 2585156 h 3093156"/>
              <a:gd name="connsiteX65" fmla="*/ 541867 w 3725334"/>
              <a:gd name="connsiteY65" fmla="*/ 2619023 h 3093156"/>
              <a:gd name="connsiteX66" fmla="*/ 564445 w 3725334"/>
              <a:gd name="connsiteY66" fmla="*/ 2686756 h 3093156"/>
              <a:gd name="connsiteX67" fmla="*/ 598311 w 3725334"/>
              <a:gd name="connsiteY67" fmla="*/ 2720623 h 3093156"/>
              <a:gd name="connsiteX68" fmla="*/ 643467 w 3725334"/>
              <a:gd name="connsiteY68" fmla="*/ 2788356 h 3093156"/>
              <a:gd name="connsiteX69" fmla="*/ 666045 w 3725334"/>
              <a:gd name="connsiteY69" fmla="*/ 2822223 h 3093156"/>
              <a:gd name="connsiteX70" fmla="*/ 733778 w 3725334"/>
              <a:gd name="connsiteY70" fmla="*/ 2889956 h 3093156"/>
              <a:gd name="connsiteX71" fmla="*/ 812800 w 3725334"/>
              <a:gd name="connsiteY71" fmla="*/ 2968978 h 3093156"/>
              <a:gd name="connsiteX72" fmla="*/ 903111 w 3725334"/>
              <a:gd name="connsiteY72" fmla="*/ 3025423 h 3093156"/>
              <a:gd name="connsiteX73" fmla="*/ 982134 w 3725334"/>
              <a:gd name="connsiteY73" fmla="*/ 3048000 h 3093156"/>
              <a:gd name="connsiteX74" fmla="*/ 1151467 w 3725334"/>
              <a:gd name="connsiteY74" fmla="*/ 3059289 h 3093156"/>
              <a:gd name="connsiteX75" fmla="*/ 1456267 w 3725334"/>
              <a:gd name="connsiteY75" fmla="*/ 3048000 h 3093156"/>
              <a:gd name="connsiteX76" fmla="*/ 1648178 w 3725334"/>
              <a:gd name="connsiteY76" fmla="*/ 3036711 h 3093156"/>
              <a:gd name="connsiteX77" fmla="*/ 2280356 w 3725334"/>
              <a:gd name="connsiteY77" fmla="*/ 3059289 h 3093156"/>
              <a:gd name="connsiteX78" fmla="*/ 2912534 w 3725334"/>
              <a:gd name="connsiteY78" fmla="*/ 3070578 h 3093156"/>
              <a:gd name="connsiteX79" fmla="*/ 3059289 w 3725334"/>
              <a:gd name="connsiteY79" fmla="*/ 3081867 h 3093156"/>
              <a:gd name="connsiteX80" fmla="*/ 3183467 w 3725334"/>
              <a:gd name="connsiteY80" fmla="*/ 3093156 h 3093156"/>
              <a:gd name="connsiteX81" fmla="*/ 3386667 w 3725334"/>
              <a:gd name="connsiteY81" fmla="*/ 3081867 h 3093156"/>
              <a:gd name="connsiteX82" fmla="*/ 3476978 w 3725334"/>
              <a:gd name="connsiteY82" fmla="*/ 3070578 h 3093156"/>
              <a:gd name="connsiteX83" fmla="*/ 3510845 w 3725334"/>
              <a:gd name="connsiteY83" fmla="*/ 3048000 h 3093156"/>
              <a:gd name="connsiteX84" fmla="*/ 3544711 w 3725334"/>
              <a:gd name="connsiteY84" fmla="*/ 3036711 h 3093156"/>
              <a:gd name="connsiteX85" fmla="*/ 3567289 w 3725334"/>
              <a:gd name="connsiteY85" fmla="*/ 3002845 h 3093156"/>
              <a:gd name="connsiteX86" fmla="*/ 3601156 w 3725334"/>
              <a:gd name="connsiteY86" fmla="*/ 2991556 h 3093156"/>
              <a:gd name="connsiteX87" fmla="*/ 3623734 w 3725334"/>
              <a:gd name="connsiteY87" fmla="*/ 2946400 h 3093156"/>
              <a:gd name="connsiteX88" fmla="*/ 3657600 w 3725334"/>
              <a:gd name="connsiteY88" fmla="*/ 2912534 h 3093156"/>
              <a:gd name="connsiteX89" fmla="*/ 3691467 w 3725334"/>
              <a:gd name="connsiteY89" fmla="*/ 2573867 h 3093156"/>
              <a:gd name="connsiteX90" fmla="*/ 3702756 w 3725334"/>
              <a:gd name="connsiteY90" fmla="*/ 2494845 h 3093156"/>
              <a:gd name="connsiteX91" fmla="*/ 3714045 w 3725334"/>
              <a:gd name="connsiteY91" fmla="*/ 2404534 h 3093156"/>
              <a:gd name="connsiteX92" fmla="*/ 3725334 w 3725334"/>
              <a:gd name="connsiteY92" fmla="*/ 2348089 h 3093156"/>
              <a:gd name="connsiteX93" fmla="*/ 3714045 w 3725334"/>
              <a:gd name="connsiteY93" fmla="*/ 1941689 h 3093156"/>
              <a:gd name="connsiteX94" fmla="*/ 3691467 w 3725334"/>
              <a:gd name="connsiteY94" fmla="*/ 1783645 h 3093156"/>
              <a:gd name="connsiteX95" fmla="*/ 3680178 w 3725334"/>
              <a:gd name="connsiteY95" fmla="*/ 1659467 h 3093156"/>
              <a:gd name="connsiteX96" fmla="*/ 3668889 w 3725334"/>
              <a:gd name="connsiteY96" fmla="*/ 1614311 h 3093156"/>
              <a:gd name="connsiteX97" fmla="*/ 3646311 w 3725334"/>
              <a:gd name="connsiteY97" fmla="*/ 1433689 h 3093156"/>
              <a:gd name="connsiteX98" fmla="*/ 3635023 w 3725334"/>
              <a:gd name="connsiteY98" fmla="*/ 1399823 h 3093156"/>
              <a:gd name="connsiteX99" fmla="*/ 3612445 w 3725334"/>
              <a:gd name="connsiteY99" fmla="*/ 1365956 h 3093156"/>
              <a:gd name="connsiteX100" fmla="*/ 3578578 w 3725334"/>
              <a:gd name="connsiteY100" fmla="*/ 1298223 h 3093156"/>
              <a:gd name="connsiteX101" fmla="*/ 3544711 w 3725334"/>
              <a:gd name="connsiteY101" fmla="*/ 1275645 h 3093156"/>
              <a:gd name="connsiteX102" fmla="*/ 3454400 w 3725334"/>
              <a:gd name="connsiteY102" fmla="*/ 1196623 h 3093156"/>
              <a:gd name="connsiteX103" fmla="*/ 3420534 w 3725334"/>
              <a:gd name="connsiteY103" fmla="*/ 1174045 h 3093156"/>
              <a:gd name="connsiteX104" fmla="*/ 3364089 w 3725334"/>
              <a:gd name="connsiteY104" fmla="*/ 1128889 h 3093156"/>
              <a:gd name="connsiteX105" fmla="*/ 3262489 w 3725334"/>
              <a:gd name="connsiteY105" fmla="*/ 1072445 h 3093156"/>
              <a:gd name="connsiteX106" fmla="*/ 3228623 w 3725334"/>
              <a:gd name="connsiteY106" fmla="*/ 1049867 h 3093156"/>
              <a:gd name="connsiteX107" fmla="*/ 3194756 w 3725334"/>
              <a:gd name="connsiteY107" fmla="*/ 1038578 h 3093156"/>
              <a:gd name="connsiteX108" fmla="*/ 3081867 w 3725334"/>
              <a:gd name="connsiteY108" fmla="*/ 982134 h 3093156"/>
              <a:gd name="connsiteX109" fmla="*/ 3014134 w 3725334"/>
              <a:gd name="connsiteY109" fmla="*/ 936978 h 3093156"/>
              <a:gd name="connsiteX110" fmla="*/ 2980267 w 3725334"/>
              <a:gd name="connsiteY110" fmla="*/ 925689 h 3093156"/>
              <a:gd name="connsiteX111" fmla="*/ 2912534 w 3725334"/>
              <a:gd name="connsiteY111" fmla="*/ 880534 h 3093156"/>
              <a:gd name="connsiteX112" fmla="*/ 2878667 w 3725334"/>
              <a:gd name="connsiteY112" fmla="*/ 857956 h 3093156"/>
              <a:gd name="connsiteX113" fmla="*/ 2844800 w 3725334"/>
              <a:gd name="connsiteY113" fmla="*/ 835378 h 3093156"/>
              <a:gd name="connsiteX114" fmla="*/ 2731911 w 3725334"/>
              <a:gd name="connsiteY114" fmla="*/ 756356 h 3093156"/>
              <a:gd name="connsiteX115" fmla="*/ 2664178 w 3725334"/>
              <a:gd name="connsiteY115" fmla="*/ 722489 h 3093156"/>
              <a:gd name="connsiteX116" fmla="*/ 2630311 w 3725334"/>
              <a:gd name="connsiteY116" fmla="*/ 688623 h 3093156"/>
              <a:gd name="connsiteX117" fmla="*/ 2562578 w 3725334"/>
              <a:gd name="connsiteY117" fmla="*/ 643467 h 3093156"/>
              <a:gd name="connsiteX118" fmla="*/ 2517423 w 3725334"/>
              <a:gd name="connsiteY118" fmla="*/ 598311 h 309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725334" h="3093156">
                <a:moveTo>
                  <a:pt x="2517423" y="598311"/>
                </a:moveTo>
                <a:cubicBezTo>
                  <a:pt x="2502371" y="581378"/>
                  <a:pt x="2486724" y="561143"/>
                  <a:pt x="2472267" y="541867"/>
                </a:cubicBezTo>
                <a:cubicBezTo>
                  <a:pt x="2464126" y="531013"/>
                  <a:pt x="2457575" y="519041"/>
                  <a:pt x="2449689" y="508000"/>
                </a:cubicBezTo>
                <a:cubicBezTo>
                  <a:pt x="2438753" y="492690"/>
                  <a:pt x="2426759" y="478155"/>
                  <a:pt x="2415823" y="462845"/>
                </a:cubicBezTo>
                <a:cubicBezTo>
                  <a:pt x="2407937" y="451804"/>
                  <a:pt x="2401931" y="439401"/>
                  <a:pt x="2393245" y="428978"/>
                </a:cubicBezTo>
                <a:cubicBezTo>
                  <a:pt x="2383024" y="416713"/>
                  <a:pt x="2369599" y="407376"/>
                  <a:pt x="2359378" y="395111"/>
                </a:cubicBezTo>
                <a:cubicBezTo>
                  <a:pt x="2350692" y="384688"/>
                  <a:pt x="2347394" y="369720"/>
                  <a:pt x="2336800" y="361245"/>
                </a:cubicBezTo>
                <a:cubicBezTo>
                  <a:pt x="2327508" y="353812"/>
                  <a:pt x="2313577" y="355278"/>
                  <a:pt x="2302934" y="349956"/>
                </a:cubicBezTo>
                <a:cubicBezTo>
                  <a:pt x="2290799" y="343888"/>
                  <a:pt x="2281771" y="332142"/>
                  <a:pt x="2269067" y="327378"/>
                </a:cubicBezTo>
                <a:cubicBezTo>
                  <a:pt x="2179036" y="293616"/>
                  <a:pt x="2244419" y="334647"/>
                  <a:pt x="2178756" y="304800"/>
                </a:cubicBezTo>
                <a:cubicBezTo>
                  <a:pt x="2148116" y="290873"/>
                  <a:pt x="2120375" y="270288"/>
                  <a:pt x="2088445" y="259645"/>
                </a:cubicBezTo>
                <a:cubicBezTo>
                  <a:pt x="2077156" y="255882"/>
                  <a:pt x="2065221" y="253678"/>
                  <a:pt x="2054578" y="248356"/>
                </a:cubicBezTo>
                <a:cubicBezTo>
                  <a:pt x="2042443" y="242288"/>
                  <a:pt x="2032846" y="231846"/>
                  <a:pt x="2020711" y="225778"/>
                </a:cubicBezTo>
                <a:cubicBezTo>
                  <a:pt x="2010068" y="220456"/>
                  <a:pt x="1997247" y="220268"/>
                  <a:pt x="1986845" y="214489"/>
                </a:cubicBezTo>
                <a:cubicBezTo>
                  <a:pt x="1963125" y="201311"/>
                  <a:pt x="1943381" y="181469"/>
                  <a:pt x="1919111" y="169334"/>
                </a:cubicBezTo>
                <a:cubicBezTo>
                  <a:pt x="1897825" y="158691"/>
                  <a:pt x="1872664" y="157399"/>
                  <a:pt x="1851378" y="146756"/>
                </a:cubicBezTo>
                <a:cubicBezTo>
                  <a:pt x="1836326" y="139230"/>
                  <a:pt x="1820834" y="132527"/>
                  <a:pt x="1806223" y="124178"/>
                </a:cubicBezTo>
                <a:cubicBezTo>
                  <a:pt x="1794443" y="117446"/>
                  <a:pt x="1784754" y="107110"/>
                  <a:pt x="1772356" y="101600"/>
                </a:cubicBezTo>
                <a:cubicBezTo>
                  <a:pt x="1750608" y="91934"/>
                  <a:pt x="1727201" y="86549"/>
                  <a:pt x="1704623" y="79023"/>
                </a:cubicBezTo>
                <a:cubicBezTo>
                  <a:pt x="1693334" y="75260"/>
                  <a:pt x="1680657" y="74335"/>
                  <a:pt x="1670756" y="67734"/>
                </a:cubicBezTo>
                <a:cubicBezTo>
                  <a:pt x="1648178" y="52682"/>
                  <a:pt x="1629789" y="27039"/>
                  <a:pt x="1603023" y="22578"/>
                </a:cubicBezTo>
                <a:lnTo>
                  <a:pt x="1467556" y="0"/>
                </a:lnTo>
                <a:cubicBezTo>
                  <a:pt x="1377245" y="3763"/>
                  <a:pt x="1286564" y="2295"/>
                  <a:pt x="1196623" y="11289"/>
                </a:cubicBezTo>
                <a:cubicBezTo>
                  <a:pt x="1151454" y="15806"/>
                  <a:pt x="1134541" y="37252"/>
                  <a:pt x="1095023" y="45156"/>
                </a:cubicBezTo>
                <a:cubicBezTo>
                  <a:pt x="956930" y="72775"/>
                  <a:pt x="1100180" y="41697"/>
                  <a:pt x="1004711" y="67734"/>
                </a:cubicBezTo>
                <a:cubicBezTo>
                  <a:pt x="974774" y="75898"/>
                  <a:pt x="944382" y="82316"/>
                  <a:pt x="914400" y="90311"/>
                </a:cubicBezTo>
                <a:cubicBezTo>
                  <a:pt x="859361" y="104988"/>
                  <a:pt x="839923" y="113133"/>
                  <a:pt x="790223" y="124178"/>
                </a:cubicBezTo>
                <a:cubicBezTo>
                  <a:pt x="742892" y="134696"/>
                  <a:pt x="715057" y="138587"/>
                  <a:pt x="666045" y="146756"/>
                </a:cubicBezTo>
                <a:cubicBezTo>
                  <a:pt x="654756" y="154282"/>
                  <a:pt x="643958" y="162603"/>
                  <a:pt x="632178" y="169334"/>
                </a:cubicBezTo>
                <a:cubicBezTo>
                  <a:pt x="617567" y="177683"/>
                  <a:pt x="601293" y="182992"/>
                  <a:pt x="587023" y="191911"/>
                </a:cubicBezTo>
                <a:cubicBezTo>
                  <a:pt x="566566" y="204696"/>
                  <a:pt x="531884" y="236414"/>
                  <a:pt x="508000" y="248356"/>
                </a:cubicBezTo>
                <a:cubicBezTo>
                  <a:pt x="497357" y="253678"/>
                  <a:pt x="485423" y="255882"/>
                  <a:pt x="474134" y="259645"/>
                </a:cubicBezTo>
                <a:cubicBezTo>
                  <a:pt x="470371" y="270934"/>
                  <a:pt x="469446" y="283610"/>
                  <a:pt x="462845" y="293511"/>
                </a:cubicBezTo>
                <a:cubicBezTo>
                  <a:pt x="440936" y="326374"/>
                  <a:pt x="423946" y="327529"/>
                  <a:pt x="395111" y="349956"/>
                </a:cubicBezTo>
                <a:cubicBezTo>
                  <a:pt x="277876" y="441138"/>
                  <a:pt x="369872" y="378071"/>
                  <a:pt x="293511" y="428978"/>
                </a:cubicBezTo>
                <a:cubicBezTo>
                  <a:pt x="233311" y="519281"/>
                  <a:pt x="312320" y="410171"/>
                  <a:pt x="237067" y="485423"/>
                </a:cubicBezTo>
                <a:cubicBezTo>
                  <a:pt x="227473" y="495017"/>
                  <a:pt x="223175" y="508866"/>
                  <a:pt x="214489" y="519289"/>
                </a:cubicBezTo>
                <a:cubicBezTo>
                  <a:pt x="204269" y="531554"/>
                  <a:pt x="191912" y="541867"/>
                  <a:pt x="180623" y="553156"/>
                </a:cubicBezTo>
                <a:cubicBezTo>
                  <a:pt x="176860" y="564445"/>
                  <a:pt x="174656" y="576380"/>
                  <a:pt x="169334" y="587023"/>
                </a:cubicBezTo>
                <a:cubicBezTo>
                  <a:pt x="163266" y="599158"/>
                  <a:pt x="153947" y="609384"/>
                  <a:pt x="146756" y="620889"/>
                </a:cubicBezTo>
                <a:cubicBezTo>
                  <a:pt x="135127" y="639496"/>
                  <a:pt x="124669" y="658822"/>
                  <a:pt x="112889" y="677334"/>
                </a:cubicBezTo>
                <a:cubicBezTo>
                  <a:pt x="98321" y="700227"/>
                  <a:pt x="67734" y="745067"/>
                  <a:pt x="67734" y="745067"/>
                </a:cubicBezTo>
                <a:cubicBezTo>
                  <a:pt x="32442" y="886235"/>
                  <a:pt x="77547" y="710722"/>
                  <a:pt x="45156" y="824089"/>
                </a:cubicBezTo>
                <a:cubicBezTo>
                  <a:pt x="40894" y="839007"/>
                  <a:pt x="38129" y="854327"/>
                  <a:pt x="33867" y="869245"/>
                </a:cubicBezTo>
                <a:cubicBezTo>
                  <a:pt x="30598" y="880686"/>
                  <a:pt x="25464" y="891567"/>
                  <a:pt x="22578" y="903111"/>
                </a:cubicBezTo>
                <a:cubicBezTo>
                  <a:pt x="17924" y="921726"/>
                  <a:pt x="15451" y="940825"/>
                  <a:pt x="11289" y="959556"/>
                </a:cubicBezTo>
                <a:cubicBezTo>
                  <a:pt x="7923" y="974701"/>
                  <a:pt x="3763" y="989659"/>
                  <a:pt x="0" y="1004711"/>
                </a:cubicBezTo>
                <a:cubicBezTo>
                  <a:pt x="2803" y="1066376"/>
                  <a:pt x="15235" y="1364201"/>
                  <a:pt x="22578" y="1444978"/>
                </a:cubicBezTo>
                <a:cubicBezTo>
                  <a:pt x="24315" y="1464087"/>
                  <a:pt x="31331" y="1482404"/>
                  <a:pt x="33867" y="1501423"/>
                </a:cubicBezTo>
                <a:cubicBezTo>
                  <a:pt x="38865" y="1538908"/>
                  <a:pt x="38187" y="1577142"/>
                  <a:pt x="45156" y="1614311"/>
                </a:cubicBezTo>
                <a:cubicBezTo>
                  <a:pt x="49542" y="1637703"/>
                  <a:pt x="63821" y="1658570"/>
                  <a:pt x="67734" y="1682045"/>
                </a:cubicBezTo>
                <a:cubicBezTo>
                  <a:pt x="84892" y="1784989"/>
                  <a:pt x="71786" y="1728067"/>
                  <a:pt x="112889" y="1851378"/>
                </a:cubicBezTo>
                <a:lnTo>
                  <a:pt x="135467" y="1919111"/>
                </a:lnTo>
                <a:cubicBezTo>
                  <a:pt x="139230" y="1930400"/>
                  <a:pt x="139616" y="1943458"/>
                  <a:pt x="146756" y="1952978"/>
                </a:cubicBezTo>
                <a:lnTo>
                  <a:pt x="180623" y="1998134"/>
                </a:lnTo>
                <a:cubicBezTo>
                  <a:pt x="207093" y="2077550"/>
                  <a:pt x="172643" y="1979516"/>
                  <a:pt x="214489" y="2077156"/>
                </a:cubicBezTo>
                <a:cubicBezTo>
                  <a:pt x="238455" y="2133077"/>
                  <a:pt x="209615" y="2090652"/>
                  <a:pt x="248356" y="2144889"/>
                </a:cubicBezTo>
                <a:cubicBezTo>
                  <a:pt x="331920" y="2261877"/>
                  <a:pt x="223594" y="2102101"/>
                  <a:pt x="327378" y="2257778"/>
                </a:cubicBezTo>
                <a:cubicBezTo>
                  <a:pt x="334904" y="2269067"/>
                  <a:pt x="345665" y="2278774"/>
                  <a:pt x="349956" y="2291645"/>
                </a:cubicBezTo>
                <a:cubicBezTo>
                  <a:pt x="365536" y="2338382"/>
                  <a:pt x="354644" y="2315610"/>
                  <a:pt x="383823" y="2359378"/>
                </a:cubicBezTo>
                <a:cubicBezTo>
                  <a:pt x="387586" y="2370667"/>
                  <a:pt x="388510" y="2383344"/>
                  <a:pt x="395111" y="2393245"/>
                </a:cubicBezTo>
                <a:cubicBezTo>
                  <a:pt x="403967" y="2406529"/>
                  <a:pt x="418588" y="2414990"/>
                  <a:pt x="428978" y="2427111"/>
                </a:cubicBezTo>
                <a:cubicBezTo>
                  <a:pt x="441223" y="2441396"/>
                  <a:pt x="451556" y="2457215"/>
                  <a:pt x="462845" y="2472267"/>
                </a:cubicBezTo>
                <a:cubicBezTo>
                  <a:pt x="488729" y="2549919"/>
                  <a:pt x="453325" y="2455607"/>
                  <a:pt x="508000" y="2551289"/>
                </a:cubicBezTo>
                <a:cubicBezTo>
                  <a:pt x="513904" y="2561621"/>
                  <a:pt x="513967" y="2574513"/>
                  <a:pt x="519289" y="2585156"/>
                </a:cubicBezTo>
                <a:cubicBezTo>
                  <a:pt x="525357" y="2597291"/>
                  <a:pt x="536357" y="2606625"/>
                  <a:pt x="541867" y="2619023"/>
                </a:cubicBezTo>
                <a:cubicBezTo>
                  <a:pt x="551533" y="2640771"/>
                  <a:pt x="547617" y="2669927"/>
                  <a:pt x="564445" y="2686756"/>
                </a:cubicBezTo>
                <a:cubicBezTo>
                  <a:pt x="575734" y="2698045"/>
                  <a:pt x="588510" y="2708021"/>
                  <a:pt x="598311" y="2720623"/>
                </a:cubicBezTo>
                <a:cubicBezTo>
                  <a:pt x="614970" y="2742042"/>
                  <a:pt x="628415" y="2765778"/>
                  <a:pt x="643467" y="2788356"/>
                </a:cubicBezTo>
                <a:cubicBezTo>
                  <a:pt x="650993" y="2799645"/>
                  <a:pt x="656451" y="2812629"/>
                  <a:pt x="666045" y="2822223"/>
                </a:cubicBezTo>
                <a:cubicBezTo>
                  <a:pt x="688623" y="2844801"/>
                  <a:pt x="716066" y="2863389"/>
                  <a:pt x="733778" y="2889956"/>
                </a:cubicBezTo>
                <a:cubicBezTo>
                  <a:pt x="815742" y="3012901"/>
                  <a:pt x="739945" y="2929238"/>
                  <a:pt x="812800" y="2968978"/>
                </a:cubicBezTo>
                <a:cubicBezTo>
                  <a:pt x="843965" y="2985977"/>
                  <a:pt x="869433" y="3014198"/>
                  <a:pt x="903111" y="3025423"/>
                </a:cubicBezTo>
                <a:cubicBezTo>
                  <a:pt x="924096" y="3032417"/>
                  <a:pt x="961421" y="3045820"/>
                  <a:pt x="982134" y="3048000"/>
                </a:cubicBezTo>
                <a:cubicBezTo>
                  <a:pt x="1038393" y="3053922"/>
                  <a:pt x="1095023" y="3055526"/>
                  <a:pt x="1151467" y="3059289"/>
                </a:cubicBezTo>
                <a:lnTo>
                  <a:pt x="1456267" y="3048000"/>
                </a:lnTo>
                <a:cubicBezTo>
                  <a:pt x="1520282" y="3045090"/>
                  <a:pt x="1584103" y="3035833"/>
                  <a:pt x="1648178" y="3036711"/>
                </a:cubicBezTo>
                <a:cubicBezTo>
                  <a:pt x="1859019" y="3039599"/>
                  <a:pt x="2069529" y="3055524"/>
                  <a:pt x="2280356" y="3059289"/>
                </a:cubicBezTo>
                <a:lnTo>
                  <a:pt x="2912534" y="3070578"/>
                </a:lnTo>
                <a:lnTo>
                  <a:pt x="3059289" y="3081867"/>
                </a:lnTo>
                <a:cubicBezTo>
                  <a:pt x="3100709" y="3085319"/>
                  <a:pt x="3141904" y="3093156"/>
                  <a:pt x="3183467" y="3093156"/>
                </a:cubicBezTo>
                <a:cubicBezTo>
                  <a:pt x="3251305" y="3093156"/>
                  <a:pt x="3318934" y="3085630"/>
                  <a:pt x="3386667" y="3081867"/>
                </a:cubicBezTo>
                <a:cubicBezTo>
                  <a:pt x="3416771" y="3078104"/>
                  <a:pt x="3447709" y="3078561"/>
                  <a:pt x="3476978" y="3070578"/>
                </a:cubicBezTo>
                <a:cubicBezTo>
                  <a:pt x="3490068" y="3067008"/>
                  <a:pt x="3498710" y="3054068"/>
                  <a:pt x="3510845" y="3048000"/>
                </a:cubicBezTo>
                <a:cubicBezTo>
                  <a:pt x="3521488" y="3042678"/>
                  <a:pt x="3533422" y="3040474"/>
                  <a:pt x="3544711" y="3036711"/>
                </a:cubicBezTo>
                <a:cubicBezTo>
                  <a:pt x="3552237" y="3025422"/>
                  <a:pt x="3556695" y="3011320"/>
                  <a:pt x="3567289" y="3002845"/>
                </a:cubicBezTo>
                <a:cubicBezTo>
                  <a:pt x="3576581" y="2995411"/>
                  <a:pt x="3592742" y="2999970"/>
                  <a:pt x="3601156" y="2991556"/>
                </a:cubicBezTo>
                <a:cubicBezTo>
                  <a:pt x="3613056" y="2979656"/>
                  <a:pt x="3613953" y="2960094"/>
                  <a:pt x="3623734" y="2946400"/>
                </a:cubicBezTo>
                <a:cubicBezTo>
                  <a:pt x="3633013" y="2933409"/>
                  <a:pt x="3646311" y="2923823"/>
                  <a:pt x="3657600" y="2912534"/>
                </a:cubicBezTo>
                <a:cubicBezTo>
                  <a:pt x="3700204" y="2742116"/>
                  <a:pt x="3620162" y="3072996"/>
                  <a:pt x="3691467" y="2573867"/>
                </a:cubicBezTo>
                <a:cubicBezTo>
                  <a:pt x="3695230" y="2547526"/>
                  <a:pt x="3699239" y="2521220"/>
                  <a:pt x="3702756" y="2494845"/>
                </a:cubicBezTo>
                <a:cubicBezTo>
                  <a:pt x="3706766" y="2464773"/>
                  <a:pt x="3709432" y="2434519"/>
                  <a:pt x="3714045" y="2404534"/>
                </a:cubicBezTo>
                <a:cubicBezTo>
                  <a:pt x="3716963" y="2385570"/>
                  <a:pt x="3721571" y="2366904"/>
                  <a:pt x="3725334" y="2348089"/>
                </a:cubicBezTo>
                <a:cubicBezTo>
                  <a:pt x="3721571" y="2212622"/>
                  <a:pt x="3722162" y="2076965"/>
                  <a:pt x="3714045" y="1941689"/>
                </a:cubicBezTo>
                <a:cubicBezTo>
                  <a:pt x="3710858" y="1888568"/>
                  <a:pt x="3696285" y="1836643"/>
                  <a:pt x="3691467" y="1783645"/>
                </a:cubicBezTo>
                <a:cubicBezTo>
                  <a:pt x="3687704" y="1742252"/>
                  <a:pt x="3685671" y="1700666"/>
                  <a:pt x="3680178" y="1659467"/>
                </a:cubicBezTo>
                <a:cubicBezTo>
                  <a:pt x="3678127" y="1644088"/>
                  <a:pt x="3671191" y="1629655"/>
                  <a:pt x="3668889" y="1614311"/>
                </a:cubicBezTo>
                <a:cubicBezTo>
                  <a:pt x="3659888" y="1554306"/>
                  <a:pt x="3665497" y="1491252"/>
                  <a:pt x="3646311" y="1433689"/>
                </a:cubicBezTo>
                <a:cubicBezTo>
                  <a:pt x="3642548" y="1422400"/>
                  <a:pt x="3640344" y="1410466"/>
                  <a:pt x="3635023" y="1399823"/>
                </a:cubicBezTo>
                <a:cubicBezTo>
                  <a:pt x="3628955" y="1387688"/>
                  <a:pt x="3618513" y="1378091"/>
                  <a:pt x="3612445" y="1365956"/>
                </a:cubicBezTo>
                <a:cubicBezTo>
                  <a:pt x="3594082" y="1329229"/>
                  <a:pt x="3610931" y="1330575"/>
                  <a:pt x="3578578" y="1298223"/>
                </a:cubicBezTo>
                <a:cubicBezTo>
                  <a:pt x="3568984" y="1288629"/>
                  <a:pt x="3556000" y="1283171"/>
                  <a:pt x="3544711" y="1275645"/>
                </a:cubicBezTo>
                <a:cubicBezTo>
                  <a:pt x="3507082" y="1219199"/>
                  <a:pt x="3533424" y="1249305"/>
                  <a:pt x="3454400" y="1196623"/>
                </a:cubicBezTo>
                <a:lnTo>
                  <a:pt x="3420534" y="1174045"/>
                </a:lnTo>
                <a:cubicBezTo>
                  <a:pt x="3378817" y="1111469"/>
                  <a:pt x="3421824" y="1160964"/>
                  <a:pt x="3364089" y="1128889"/>
                </a:cubicBezTo>
                <a:cubicBezTo>
                  <a:pt x="3247637" y="1064194"/>
                  <a:pt x="3339121" y="1097989"/>
                  <a:pt x="3262489" y="1072445"/>
                </a:cubicBezTo>
                <a:cubicBezTo>
                  <a:pt x="3251200" y="1064919"/>
                  <a:pt x="3240758" y="1055935"/>
                  <a:pt x="3228623" y="1049867"/>
                </a:cubicBezTo>
                <a:cubicBezTo>
                  <a:pt x="3217980" y="1044545"/>
                  <a:pt x="3205158" y="1044357"/>
                  <a:pt x="3194756" y="1038578"/>
                </a:cubicBezTo>
                <a:cubicBezTo>
                  <a:pt x="3084789" y="977486"/>
                  <a:pt x="3170115" y="1004196"/>
                  <a:pt x="3081867" y="982134"/>
                </a:cubicBezTo>
                <a:cubicBezTo>
                  <a:pt x="3059289" y="967082"/>
                  <a:pt x="3039877" y="945559"/>
                  <a:pt x="3014134" y="936978"/>
                </a:cubicBezTo>
                <a:cubicBezTo>
                  <a:pt x="3002845" y="933215"/>
                  <a:pt x="2990669" y="931468"/>
                  <a:pt x="2980267" y="925689"/>
                </a:cubicBezTo>
                <a:cubicBezTo>
                  <a:pt x="2956547" y="912511"/>
                  <a:pt x="2935112" y="895586"/>
                  <a:pt x="2912534" y="880534"/>
                </a:cubicBezTo>
                <a:lnTo>
                  <a:pt x="2878667" y="857956"/>
                </a:lnTo>
                <a:cubicBezTo>
                  <a:pt x="2867378" y="850430"/>
                  <a:pt x="2855654" y="843519"/>
                  <a:pt x="2844800" y="835378"/>
                </a:cubicBezTo>
                <a:cubicBezTo>
                  <a:pt x="2824188" y="819919"/>
                  <a:pt x="2748595" y="761917"/>
                  <a:pt x="2731911" y="756356"/>
                </a:cubicBezTo>
                <a:cubicBezTo>
                  <a:pt x="2697968" y="745041"/>
                  <a:pt x="2693357" y="746805"/>
                  <a:pt x="2664178" y="722489"/>
                </a:cubicBezTo>
                <a:cubicBezTo>
                  <a:pt x="2651913" y="712269"/>
                  <a:pt x="2642913" y="698424"/>
                  <a:pt x="2630311" y="688623"/>
                </a:cubicBezTo>
                <a:cubicBezTo>
                  <a:pt x="2608892" y="671964"/>
                  <a:pt x="2581765" y="662654"/>
                  <a:pt x="2562578" y="643467"/>
                </a:cubicBezTo>
                <a:cubicBezTo>
                  <a:pt x="2526050" y="606939"/>
                  <a:pt x="2532475" y="615244"/>
                  <a:pt x="2517423" y="598311"/>
                </a:cubicBez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35378" y="733778"/>
            <a:ext cx="3352800" cy="2822473"/>
          </a:xfrm>
          <a:custGeom>
            <a:avLst/>
            <a:gdLst>
              <a:gd name="connsiteX0" fmla="*/ 2088444 w 3352800"/>
              <a:gd name="connsiteY0" fmla="*/ 2088444 h 2822473"/>
              <a:gd name="connsiteX1" fmla="*/ 2167466 w 3352800"/>
              <a:gd name="connsiteY1" fmla="*/ 2065866 h 2822473"/>
              <a:gd name="connsiteX2" fmla="*/ 2201333 w 3352800"/>
              <a:gd name="connsiteY2" fmla="*/ 2043289 h 2822473"/>
              <a:gd name="connsiteX3" fmla="*/ 2235200 w 3352800"/>
              <a:gd name="connsiteY3" fmla="*/ 2032000 h 2822473"/>
              <a:gd name="connsiteX4" fmla="*/ 2269066 w 3352800"/>
              <a:gd name="connsiteY4" fmla="*/ 2009422 h 2822473"/>
              <a:gd name="connsiteX5" fmla="*/ 2336800 w 3352800"/>
              <a:gd name="connsiteY5" fmla="*/ 1986844 h 2822473"/>
              <a:gd name="connsiteX6" fmla="*/ 2370666 w 3352800"/>
              <a:gd name="connsiteY6" fmla="*/ 1952978 h 2822473"/>
              <a:gd name="connsiteX7" fmla="*/ 2472266 w 3352800"/>
              <a:gd name="connsiteY7" fmla="*/ 1885244 h 2822473"/>
              <a:gd name="connsiteX8" fmla="*/ 2506133 w 3352800"/>
              <a:gd name="connsiteY8" fmla="*/ 1851378 h 2822473"/>
              <a:gd name="connsiteX9" fmla="*/ 2573866 w 3352800"/>
              <a:gd name="connsiteY9" fmla="*/ 1806222 h 2822473"/>
              <a:gd name="connsiteX10" fmla="*/ 2652889 w 3352800"/>
              <a:gd name="connsiteY10" fmla="*/ 1738489 h 2822473"/>
              <a:gd name="connsiteX11" fmla="*/ 2698044 w 3352800"/>
              <a:gd name="connsiteY11" fmla="*/ 1670755 h 2822473"/>
              <a:gd name="connsiteX12" fmla="*/ 2709333 w 3352800"/>
              <a:gd name="connsiteY12" fmla="*/ 1636889 h 2822473"/>
              <a:gd name="connsiteX13" fmla="*/ 2743200 w 3352800"/>
              <a:gd name="connsiteY13" fmla="*/ 1591733 h 2822473"/>
              <a:gd name="connsiteX14" fmla="*/ 2765778 w 3352800"/>
              <a:gd name="connsiteY14" fmla="*/ 1557866 h 2822473"/>
              <a:gd name="connsiteX15" fmla="*/ 2822222 w 3352800"/>
              <a:gd name="connsiteY15" fmla="*/ 1478844 h 2822473"/>
              <a:gd name="connsiteX16" fmla="*/ 2833511 w 3352800"/>
              <a:gd name="connsiteY16" fmla="*/ 1444978 h 2822473"/>
              <a:gd name="connsiteX17" fmla="*/ 2856089 w 3352800"/>
              <a:gd name="connsiteY17" fmla="*/ 1399822 h 2822473"/>
              <a:gd name="connsiteX18" fmla="*/ 2867378 w 3352800"/>
              <a:gd name="connsiteY18" fmla="*/ 1365955 h 2822473"/>
              <a:gd name="connsiteX19" fmla="*/ 2901244 w 3352800"/>
              <a:gd name="connsiteY19" fmla="*/ 1332089 h 2822473"/>
              <a:gd name="connsiteX20" fmla="*/ 2912533 w 3352800"/>
              <a:gd name="connsiteY20" fmla="*/ 1298222 h 2822473"/>
              <a:gd name="connsiteX21" fmla="*/ 2935111 w 3352800"/>
              <a:gd name="connsiteY21" fmla="*/ 1264355 h 2822473"/>
              <a:gd name="connsiteX22" fmla="*/ 2968978 w 3352800"/>
              <a:gd name="connsiteY22" fmla="*/ 1196622 h 2822473"/>
              <a:gd name="connsiteX23" fmla="*/ 2980266 w 3352800"/>
              <a:gd name="connsiteY23" fmla="*/ 1162755 h 2822473"/>
              <a:gd name="connsiteX24" fmla="*/ 3025422 w 3352800"/>
              <a:gd name="connsiteY24" fmla="*/ 1095022 h 2822473"/>
              <a:gd name="connsiteX25" fmla="*/ 3048000 w 3352800"/>
              <a:gd name="connsiteY25" fmla="*/ 1061155 h 2822473"/>
              <a:gd name="connsiteX26" fmla="*/ 3081866 w 3352800"/>
              <a:gd name="connsiteY26" fmla="*/ 982133 h 2822473"/>
              <a:gd name="connsiteX27" fmla="*/ 3127022 w 3352800"/>
              <a:gd name="connsiteY27" fmla="*/ 914400 h 2822473"/>
              <a:gd name="connsiteX28" fmla="*/ 3160889 w 3352800"/>
              <a:gd name="connsiteY28" fmla="*/ 846666 h 2822473"/>
              <a:gd name="connsiteX29" fmla="*/ 3172178 w 3352800"/>
              <a:gd name="connsiteY29" fmla="*/ 801511 h 2822473"/>
              <a:gd name="connsiteX30" fmla="*/ 3194755 w 3352800"/>
              <a:gd name="connsiteY30" fmla="*/ 767644 h 2822473"/>
              <a:gd name="connsiteX31" fmla="*/ 3217333 w 3352800"/>
              <a:gd name="connsiteY31" fmla="*/ 722489 h 2822473"/>
              <a:gd name="connsiteX32" fmla="*/ 3239911 w 3352800"/>
              <a:gd name="connsiteY32" fmla="*/ 609600 h 2822473"/>
              <a:gd name="connsiteX33" fmla="*/ 3262489 w 3352800"/>
              <a:gd name="connsiteY33" fmla="*/ 564444 h 2822473"/>
              <a:gd name="connsiteX34" fmla="*/ 3285066 w 3352800"/>
              <a:gd name="connsiteY34" fmla="*/ 462844 h 2822473"/>
              <a:gd name="connsiteX35" fmla="*/ 3307644 w 3352800"/>
              <a:gd name="connsiteY35" fmla="*/ 395111 h 2822473"/>
              <a:gd name="connsiteX36" fmla="*/ 3330222 w 3352800"/>
              <a:gd name="connsiteY36" fmla="*/ 316089 h 2822473"/>
              <a:gd name="connsiteX37" fmla="*/ 3352800 w 3352800"/>
              <a:gd name="connsiteY37" fmla="*/ 237066 h 2822473"/>
              <a:gd name="connsiteX38" fmla="*/ 3341511 w 3352800"/>
              <a:gd name="connsiteY38" fmla="*/ 146755 h 2822473"/>
              <a:gd name="connsiteX39" fmla="*/ 3296355 w 3352800"/>
              <a:gd name="connsiteY39" fmla="*/ 124178 h 2822473"/>
              <a:gd name="connsiteX40" fmla="*/ 3228622 w 3352800"/>
              <a:gd name="connsiteY40" fmla="*/ 101600 h 2822473"/>
              <a:gd name="connsiteX41" fmla="*/ 3194755 w 3352800"/>
              <a:gd name="connsiteY41" fmla="*/ 90311 h 2822473"/>
              <a:gd name="connsiteX42" fmla="*/ 2991555 w 3352800"/>
              <a:gd name="connsiteY42" fmla="*/ 56444 h 2822473"/>
              <a:gd name="connsiteX43" fmla="*/ 2856089 w 3352800"/>
              <a:gd name="connsiteY43" fmla="*/ 33866 h 2822473"/>
              <a:gd name="connsiteX44" fmla="*/ 2822222 w 3352800"/>
              <a:gd name="connsiteY44" fmla="*/ 22578 h 2822473"/>
              <a:gd name="connsiteX45" fmla="*/ 2585155 w 3352800"/>
              <a:gd name="connsiteY45" fmla="*/ 0 h 2822473"/>
              <a:gd name="connsiteX46" fmla="*/ 2077155 w 3352800"/>
              <a:gd name="connsiteY46" fmla="*/ 11289 h 2822473"/>
              <a:gd name="connsiteX47" fmla="*/ 1964266 w 3352800"/>
              <a:gd name="connsiteY47" fmla="*/ 22578 h 2822473"/>
              <a:gd name="connsiteX48" fmla="*/ 1806222 w 3352800"/>
              <a:gd name="connsiteY48" fmla="*/ 33866 h 2822473"/>
              <a:gd name="connsiteX49" fmla="*/ 1693333 w 3352800"/>
              <a:gd name="connsiteY49" fmla="*/ 45155 h 2822473"/>
              <a:gd name="connsiteX50" fmla="*/ 1320800 w 3352800"/>
              <a:gd name="connsiteY50" fmla="*/ 67733 h 2822473"/>
              <a:gd name="connsiteX51" fmla="*/ 1061155 w 3352800"/>
              <a:gd name="connsiteY51" fmla="*/ 90311 h 2822473"/>
              <a:gd name="connsiteX52" fmla="*/ 982133 w 3352800"/>
              <a:gd name="connsiteY52" fmla="*/ 101600 h 2822473"/>
              <a:gd name="connsiteX53" fmla="*/ 869244 w 3352800"/>
              <a:gd name="connsiteY53" fmla="*/ 135466 h 2822473"/>
              <a:gd name="connsiteX54" fmla="*/ 835378 w 3352800"/>
              <a:gd name="connsiteY54" fmla="*/ 146755 h 2822473"/>
              <a:gd name="connsiteX55" fmla="*/ 801511 w 3352800"/>
              <a:gd name="connsiteY55" fmla="*/ 169333 h 2822473"/>
              <a:gd name="connsiteX56" fmla="*/ 778933 w 3352800"/>
              <a:gd name="connsiteY56" fmla="*/ 203200 h 2822473"/>
              <a:gd name="connsiteX57" fmla="*/ 745066 w 3352800"/>
              <a:gd name="connsiteY57" fmla="*/ 237066 h 2822473"/>
              <a:gd name="connsiteX58" fmla="*/ 733778 w 3352800"/>
              <a:gd name="connsiteY58" fmla="*/ 270933 h 2822473"/>
              <a:gd name="connsiteX59" fmla="*/ 699911 w 3352800"/>
              <a:gd name="connsiteY59" fmla="*/ 304800 h 2822473"/>
              <a:gd name="connsiteX60" fmla="*/ 677333 w 3352800"/>
              <a:gd name="connsiteY60" fmla="*/ 338666 h 2822473"/>
              <a:gd name="connsiteX61" fmla="*/ 609600 w 3352800"/>
              <a:gd name="connsiteY61" fmla="*/ 406400 h 2822473"/>
              <a:gd name="connsiteX62" fmla="*/ 587022 w 3352800"/>
              <a:gd name="connsiteY62" fmla="*/ 440266 h 2822473"/>
              <a:gd name="connsiteX63" fmla="*/ 553155 w 3352800"/>
              <a:gd name="connsiteY63" fmla="*/ 451555 h 2822473"/>
              <a:gd name="connsiteX64" fmla="*/ 530578 w 3352800"/>
              <a:gd name="connsiteY64" fmla="*/ 485422 h 2822473"/>
              <a:gd name="connsiteX65" fmla="*/ 462844 w 3352800"/>
              <a:gd name="connsiteY65" fmla="*/ 530578 h 2822473"/>
              <a:gd name="connsiteX66" fmla="*/ 440266 w 3352800"/>
              <a:gd name="connsiteY66" fmla="*/ 564444 h 2822473"/>
              <a:gd name="connsiteX67" fmla="*/ 372533 w 3352800"/>
              <a:gd name="connsiteY67" fmla="*/ 632178 h 2822473"/>
              <a:gd name="connsiteX68" fmla="*/ 338666 w 3352800"/>
              <a:gd name="connsiteY68" fmla="*/ 666044 h 2822473"/>
              <a:gd name="connsiteX69" fmla="*/ 259644 w 3352800"/>
              <a:gd name="connsiteY69" fmla="*/ 745066 h 2822473"/>
              <a:gd name="connsiteX70" fmla="*/ 214489 w 3352800"/>
              <a:gd name="connsiteY70" fmla="*/ 824089 h 2822473"/>
              <a:gd name="connsiteX71" fmla="*/ 191911 w 3352800"/>
              <a:gd name="connsiteY71" fmla="*/ 857955 h 2822473"/>
              <a:gd name="connsiteX72" fmla="*/ 180622 w 3352800"/>
              <a:gd name="connsiteY72" fmla="*/ 891822 h 2822473"/>
              <a:gd name="connsiteX73" fmla="*/ 158044 w 3352800"/>
              <a:gd name="connsiteY73" fmla="*/ 925689 h 2822473"/>
              <a:gd name="connsiteX74" fmla="*/ 124178 w 3352800"/>
              <a:gd name="connsiteY74" fmla="*/ 1128889 h 2822473"/>
              <a:gd name="connsiteX75" fmla="*/ 112889 w 3352800"/>
              <a:gd name="connsiteY75" fmla="*/ 1377244 h 2822473"/>
              <a:gd name="connsiteX76" fmla="*/ 90311 w 3352800"/>
              <a:gd name="connsiteY76" fmla="*/ 1862666 h 2822473"/>
              <a:gd name="connsiteX77" fmla="*/ 79022 w 3352800"/>
              <a:gd name="connsiteY77" fmla="*/ 1896533 h 2822473"/>
              <a:gd name="connsiteX78" fmla="*/ 22578 w 3352800"/>
              <a:gd name="connsiteY78" fmla="*/ 2020711 h 2822473"/>
              <a:gd name="connsiteX79" fmla="*/ 0 w 3352800"/>
              <a:gd name="connsiteY79" fmla="*/ 2156178 h 2822473"/>
              <a:gd name="connsiteX80" fmla="*/ 11289 w 3352800"/>
              <a:gd name="connsiteY80" fmla="*/ 2427111 h 2822473"/>
              <a:gd name="connsiteX81" fmla="*/ 22578 w 3352800"/>
              <a:gd name="connsiteY81" fmla="*/ 2483555 h 2822473"/>
              <a:gd name="connsiteX82" fmla="*/ 67733 w 3352800"/>
              <a:gd name="connsiteY82" fmla="*/ 2562578 h 2822473"/>
              <a:gd name="connsiteX83" fmla="*/ 79022 w 3352800"/>
              <a:gd name="connsiteY83" fmla="*/ 2596444 h 2822473"/>
              <a:gd name="connsiteX84" fmla="*/ 112889 w 3352800"/>
              <a:gd name="connsiteY84" fmla="*/ 2641600 h 2822473"/>
              <a:gd name="connsiteX85" fmla="*/ 135466 w 3352800"/>
              <a:gd name="connsiteY85" fmla="*/ 2686755 h 2822473"/>
              <a:gd name="connsiteX86" fmla="*/ 214489 w 3352800"/>
              <a:gd name="connsiteY86" fmla="*/ 2743200 h 2822473"/>
              <a:gd name="connsiteX87" fmla="*/ 248355 w 3352800"/>
              <a:gd name="connsiteY87" fmla="*/ 2754489 h 2822473"/>
              <a:gd name="connsiteX88" fmla="*/ 316089 w 3352800"/>
              <a:gd name="connsiteY88" fmla="*/ 2788355 h 2822473"/>
              <a:gd name="connsiteX89" fmla="*/ 349955 w 3352800"/>
              <a:gd name="connsiteY89" fmla="*/ 2810933 h 2822473"/>
              <a:gd name="connsiteX90" fmla="*/ 530578 w 3352800"/>
              <a:gd name="connsiteY90" fmla="*/ 2810933 h 2822473"/>
              <a:gd name="connsiteX91" fmla="*/ 632178 w 3352800"/>
              <a:gd name="connsiteY91" fmla="*/ 2765778 h 2822473"/>
              <a:gd name="connsiteX92" fmla="*/ 677333 w 3352800"/>
              <a:gd name="connsiteY92" fmla="*/ 2720622 h 2822473"/>
              <a:gd name="connsiteX93" fmla="*/ 745066 w 3352800"/>
              <a:gd name="connsiteY93" fmla="*/ 2686755 h 2822473"/>
              <a:gd name="connsiteX94" fmla="*/ 778933 w 3352800"/>
              <a:gd name="connsiteY94" fmla="*/ 2641600 h 2822473"/>
              <a:gd name="connsiteX95" fmla="*/ 835378 w 3352800"/>
              <a:gd name="connsiteY95" fmla="*/ 2619022 h 2822473"/>
              <a:gd name="connsiteX96" fmla="*/ 891822 w 3352800"/>
              <a:gd name="connsiteY96" fmla="*/ 2573866 h 2822473"/>
              <a:gd name="connsiteX97" fmla="*/ 970844 w 3352800"/>
              <a:gd name="connsiteY97" fmla="*/ 2528711 h 2822473"/>
              <a:gd name="connsiteX98" fmla="*/ 1004711 w 3352800"/>
              <a:gd name="connsiteY98" fmla="*/ 2494844 h 2822473"/>
              <a:gd name="connsiteX99" fmla="*/ 1049866 w 3352800"/>
              <a:gd name="connsiteY99" fmla="*/ 2460978 h 2822473"/>
              <a:gd name="connsiteX100" fmla="*/ 1117600 w 3352800"/>
              <a:gd name="connsiteY100" fmla="*/ 2404533 h 2822473"/>
              <a:gd name="connsiteX101" fmla="*/ 1140178 w 3352800"/>
              <a:gd name="connsiteY101" fmla="*/ 2370666 h 2822473"/>
              <a:gd name="connsiteX102" fmla="*/ 1174044 w 3352800"/>
              <a:gd name="connsiteY102" fmla="*/ 2348089 h 2822473"/>
              <a:gd name="connsiteX103" fmla="*/ 1185333 w 3352800"/>
              <a:gd name="connsiteY103" fmla="*/ 2314222 h 2822473"/>
              <a:gd name="connsiteX104" fmla="*/ 1253066 w 3352800"/>
              <a:gd name="connsiteY104" fmla="*/ 2235200 h 2822473"/>
              <a:gd name="connsiteX105" fmla="*/ 1264355 w 3352800"/>
              <a:gd name="connsiteY105" fmla="*/ 2201333 h 2822473"/>
              <a:gd name="connsiteX106" fmla="*/ 1320800 w 3352800"/>
              <a:gd name="connsiteY106" fmla="*/ 2122311 h 2822473"/>
              <a:gd name="connsiteX107" fmla="*/ 1332089 w 3352800"/>
              <a:gd name="connsiteY107" fmla="*/ 2088444 h 2822473"/>
              <a:gd name="connsiteX108" fmla="*/ 1354666 w 3352800"/>
              <a:gd name="connsiteY108" fmla="*/ 2054578 h 2822473"/>
              <a:gd name="connsiteX109" fmla="*/ 1422400 w 3352800"/>
              <a:gd name="connsiteY109" fmla="*/ 1941689 h 2822473"/>
              <a:gd name="connsiteX110" fmla="*/ 1490133 w 3352800"/>
              <a:gd name="connsiteY110" fmla="*/ 1873955 h 2822473"/>
              <a:gd name="connsiteX111" fmla="*/ 1591733 w 3352800"/>
              <a:gd name="connsiteY111" fmla="*/ 1783644 h 2822473"/>
              <a:gd name="connsiteX112" fmla="*/ 1648178 w 3352800"/>
              <a:gd name="connsiteY112" fmla="*/ 1715911 h 2822473"/>
              <a:gd name="connsiteX113" fmla="*/ 1682044 w 3352800"/>
              <a:gd name="connsiteY113" fmla="*/ 1693333 h 2822473"/>
              <a:gd name="connsiteX114" fmla="*/ 1749778 w 3352800"/>
              <a:gd name="connsiteY114" fmla="*/ 1636889 h 2822473"/>
              <a:gd name="connsiteX115" fmla="*/ 1749778 w 3352800"/>
              <a:gd name="connsiteY115" fmla="*/ 1704622 h 2822473"/>
              <a:gd name="connsiteX116" fmla="*/ 1715911 w 3352800"/>
              <a:gd name="connsiteY116" fmla="*/ 1851378 h 2822473"/>
              <a:gd name="connsiteX117" fmla="*/ 1704622 w 3352800"/>
              <a:gd name="connsiteY117" fmla="*/ 1885244 h 2822473"/>
              <a:gd name="connsiteX118" fmla="*/ 1591733 w 3352800"/>
              <a:gd name="connsiteY118" fmla="*/ 2054578 h 2822473"/>
              <a:gd name="connsiteX119" fmla="*/ 1546578 w 3352800"/>
              <a:gd name="connsiteY119" fmla="*/ 2122311 h 2822473"/>
              <a:gd name="connsiteX120" fmla="*/ 1501422 w 3352800"/>
              <a:gd name="connsiteY120" fmla="*/ 2223911 h 2822473"/>
              <a:gd name="connsiteX121" fmla="*/ 1490133 w 3352800"/>
              <a:gd name="connsiteY121" fmla="*/ 2269066 h 2822473"/>
              <a:gd name="connsiteX122" fmla="*/ 1467555 w 3352800"/>
              <a:gd name="connsiteY122" fmla="*/ 2336800 h 2822473"/>
              <a:gd name="connsiteX123" fmla="*/ 1444978 w 3352800"/>
              <a:gd name="connsiteY123" fmla="*/ 2427111 h 2822473"/>
              <a:gd name="connsiteX124" fmla="*/ 1456266 w 3352800"/>
              <a:gd name="connsiteY124" fmla="*/ 2506133 h 2822473"/>
              <a:gd name="connsiteX125" fmla="*/ 1535289 w 3352800"/>
              <a:gd name="connsiteY125" fmla="*/ 2540000 h 2822473"/>
              <a:gd name="connsiteX126" fmla="*/ 1603022 w 3352800"/>
              <a:gd name="connsiteY126" fmla="*/ 2517422 h 2822473"/>
              <a:gd name="connsiteX127" fmla="*/ 1636889 w 3352800"/>
              <a:gd name="connsiteY127" fmla="*/ 2494844 h 2822473"/>
              <a:gd name="connsiteX128" fmla="*/ 1727200 w 3352800"/>
              <a:gd name="connsiteY128" fmla="*/ 2449689 h 2822473"/>
              <a:gd name="connsiteX129" fmla="*/ 1794933 w 3352800"/>
              <a:gd name="connsiteY129" fmla="*/ 2404533 h 2822473"/>
              <a:gd name="connsiteX130" fmla="*/ 1828800 w 3352800"/>
              <a:gd name="connsiteY130" fmla="*/ 2381955 h 2822473"/>
              <a:gd name="connsiteX131" fmla="*/ 1862666 w 3352800"/>
              <a:gd name="connsiteY131" fmla="*/ 2359378 h 2822473"/>
              <a:gd name="connsiteX132" fmla="*/ 1896533 w 3352800"/>
              <a:gd name="connsiteY132" fmla="*/ 2325511 h 2822473"/>
              <a:gd name="connsiteX133" fmla="*/ 1952978 w 3352800"/>
              <a:gd name="connsiteY133" fmla="*/ 2302933 h 2822473"/>
              <a:gd name="connsiteX134" fmla="*/ 2020711 w 3352800"/>
              <a:gd name="connsiteY134" fmla="*/ 2257778 h 2822473"/>
              <a:gd name="connsiteX135" fmla="*/ 2088444 w 3352800"/>
              <a:gd name="connsiteY135" fmla="*/ 2212622 h 2822473"/>
              <a:gd name="connsiteX136" fmla="*/ 2122311 w 3352800"/>
              <a:gd name="connsiteY136" fmla="*/ 2178755 h 2822473"/>
              <a:gd name="connsiteX137" fmla="*/ 2201333 w 3352800"/>
              <a:gd name="connsiteY137" fmla="*/ 2144889 h 2822473"/>
              <a:gd name="connsiteX138" fmla="*/ 2280355 w 3352800"/>
              <a:gd name="connsiteY138" fmla="*/ 2088444 h 2822473"/>
              <a:gd name="connsiteX139" fmla="*/ 2314222 w 3352800"/>
              <a:gd name="connsiteY139" fmla="*/ 2054578 h 2822473"/>
              <a:gd name="connsiteX140" fmla="*/ 2381955 w 3352800"/>
              <a:gd name="connsiteY140" fmla="*/ 2009422 h 2822473"/>
              <a:gd name="connsiteX141" fmla="*/ 2438400 w 3352800"/>
              <a:gd name="connsiteY141" fmla="*/ 1964266 h 2822473"/>
              <a:gd name="connsiteX142" fmla="*/ 2506133 w 3352800"/>
              <a:gd name="connsiteY142" fmla="*/ 1907822 h 2822473"/>
              <a:gd name="connsiteX143" fmla="*/ 2562578 w 3352800"/>
              <a:gd name="connsiteY143" fmla="*/ 1840089 h 2822473"/>
              <a:gd name="connsiteX144" fmla="*/ 2585155 w 3352800"/>
              <a:gd name="connsiteY144" fmla="*/ 1806222 h 2822473"/>
              <a:gd name="connsiteX145" fmla="*/ 2641600 w 3352800"/>
              <a:gd name="connsiteY145" fmla="*/ 1738489 h 2822473"/>
              <a:gd name="connsiteX146" fmla="*/ 2641600 w 3352800"/>
              <a:gd name="connsiteY146" fmla="*/ 1727200 h 282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3352800" h="2822473">
                <a:moveTo>
                  <a:pt x="2088444" y="2088444"/>
                </a:moveTo>
                <a:cubicBezTo>
                  <a:pt x="2114785" y="2080918"/>
                  <a:pt x="2142031" y="2076040"/>
                  <a:pt x="2167466" y="2065866"/>
                </a:cubicBezTo>
                <a:cubicBezTo>
                  <a:pt x="2180063" y="2060827"/>
                  <a:pt x="2189198" y="2049356"/>
                  <a:pt x="2201333" y="2043289"/>
                </a:cubicBezTo>
                <a:cubicBezTo>
                  <a:pt x="2211976" y="2037967"/>
                  <a:pt x="2223911" y="2035763"/>
                  <a:pt x="2235200" y="2032000"/>
                </a:cubicBezTo>
                <a:cubicBezTo>
                  <a:pt x="2246489" y="2024474"/>
                  <a:pt x="2256668" y="2014932"/>
                  <a:pt x="2269066" y="2009422"/>
                </a:cubicBezTo>
                <a:cubicBezTo>
                  <a:pt x="2290814" y="1999756"/>
                  <a:pt x="2336800" y="1986844"/>
                  <a:pt x="2336800" y="1986844"/>
                </a:cubicBezTo>
                <a:cubicBezTo>
                  <a:pt x="2348089" y="1975555"/>
                  <a:pt x="2357675" y="1962257"/>
                  <a:pt x="2370666" y="1952978"/>
                </a:cubicBezTo>
                <a:cubicBezTo>
                  <a:pt x="2503638" y="1857999"/>
                  <a:pt x="2307806" y="2029146"/>
                  <a:pt x="2472266" y="1885244"/>
                </a:cubicBezTo>
                <a:cubicBezTo>
                  <a:pt x="2484281" y="1874731"/>
                  <a:pt x="2493531" y="1861179"/>
                  <a:pt x="2506133" y="1851378"/>
                </a:cubicBezTo>
                <a:cubicBezTo>
                  <a:pt x="2527552" y="1834719"/>
                  <a:pt x="2554679" y="1825409"/>
                  <a:pt x="2573866" y="1806222"/>
                </a:cubicBezTo>
                <a:cubicBezTo>
                  <a:pt x="2628616" y="1751472"/>
                  <a:pt x="2601310" y="1772873"/>
                  <a:pt x="2652889" y="1738489"/>
                </a:cubicBezTo>
                <a:cubicBezTo>
                  <a:pt x="2667941" y="1715911"/>
                  <a:pt x="2689463" y="1696498"/>
                  <a:pt x="2698044" y="1670755"/>
                </a:cubicBezTo>
                <a:cubicBezTo>
                  <a:pt x="2701807" y="1659466"/>
                  <a:pt x="2703429" y="1647220"/>
                  <a:pt x="2709333" y="1636889"/>
                </a:cubicBezTo>
                <a:cubicBezTo>
                  <a:pt x="2718668" y="1620553"/>
                  <a:pt x="2732264" y="1607043"/>
                  <a:pt x="2743200" y="1591733"/>
                </a:cubicBezTo>
                <a:cubicBezTo>
                  <a:pt x="2751086" y="1580693"/>
                  <a:pt x="2757892" y="1568907"/>
                  <a:pt x="2765778" y="1557866"/>
                </a:cubicBezTo>
                <a:cubicBezTo>
                  <a:pt x="2774301" y="1545934"/>
                  <a:pt x="2813354" y="1496580"/>
                  <a:pt x="2822222" y="1478844"/>
                </a:cubicBezTo>
                <a:cubicBezTo>
                  <a:pt x="2827544" y="1468201"/>
                  <a:pt x="2828824" y="1455915"/>
                  <a:pt x="2833511" y="1444978"/>
                </a:cubicBezTo>
                <a:cubicBezTo>
                  <a:pt x="2840140" y="1429510"/>
                  <a:pt x="2849460" y="1415290"/>
                  <a:pt x="2856089" y="1399822"/>
                </a:cubicBezTo>
                <a:cubicBezTo>
                  <a:pt x="2860777" y="1388884"/>
                  <a:pt x="2860777" y="1375856"/>
                  <a:pt x="2867378" y="1365955"/>
                </a:cubicBezTo>
                <a:cubicBezTo>
                  <a:pt x="2876234" y="1352672"/>
                  <a:pt x="2889955" y="1343378"/>
                  <a:pt x="2901244" y="1332089"/>
                </a:cubicBezTo>
                <a:cubicBezTo>
                  <a:pt x="2905007" y="1320800"/>
                  <a:pt x="2907211" y="1308865"/>
                  <a:pt x="2912533" y="1298222"/>
                </a:cubicBezTo>
                <a:cubicBezTo>
                  <a:pt x="2918601" y="1286087"/>
                  <a:pt x="2928522" y="1276215"/>
                  <a:pt x="2935111" y="1264355"/>
                </a:cubicBezTo>
                <a:cubicBezTo>
                  <a:pt x="2947370" y="1242289"/>
                  <a:pt x="2958726" y="1219689"/>
                  <a:pt x="2968978" y="1196622"/>
                </a:cubicBezTo>
                <a:cubicBezTo>
                  <a:pt x="2973811" y="1185748"/>
                  <a:pt x="2974487" y="1173157"/>
                  <a:pt x="2980266" y="1162755"/>
                </a:cubicBezTo>
                <a:cubicBezTo>
                  <a:pt x="2993444" y="1139035"/>
                  <a:pt x="3010370" y="1117600"/>
                  <a:pt x="3025422" y="1095022"/>
                </a:cubicBezTo>
                <a:cubicBezTo>
                  <a:pt x="3032948" y="1083733"/>
                  <a:pt x="3043709" y="1074026"/>
                  <a:pt x="3048000" y="1061155"/>
                </a:cubicBezTo>
                <a:cubicBezTo>
                  <a:pt x="3059678" y="1026123"/>
                  <a:pt x="3060944" y="1017003"/>
                  <a:pt x="3081866" y="982133"/>
                </a:cubicBezTo>
                <a:cubicBezTo>
                  <a:pt x="3095827" y="958865"/>
                  <a:pt x="3114887" y="938670"/>
                  <a:pt x="3127022" y="914400"/>
                </a:cubicBezTo>
                <a:cubicBezTo>
                  <a:pt x="3138311" y="891822"/>
                  <a:pt x="3151514" y="870103"/>
                  <a:pt x="3160889" y="846666"/>
                </a:cubicBezTo>
                <a:cubicBezTo>
                  <a:pt x="3166651" y="832261"/>
                  <a:pt x="3166066" y="815772"/>
                  <a:pt x="3172178" y="801511"/>
                </a:cubicBezTo>
                <a:cubicBezTo>
                  <a:pt x="3177522" y="789040"/>
                  <a:pt x="3188024" y="779424"/>
                  <a:pt x="3194755" y="767644"/>
                </a:cubicBezTo>
                <a:cubicBezTo>
                  <a:pt x="3203104" y="753033"/>
                  <a:pt x="3209807" y="737541"/>
                  <a:pt x="3217333" y="722489"/>
                </a:cubicBezTo>
                <a:cubicBezTo>
                  <a:pt x="3221235" y="699077"/>
                  <a:pt x="3229806" y="636546"/>
                  <a:pt x="3239911" y="609600"/>
                </a:cubicBezTo>
                <a:cubicBezTo>
                  <a:pt x="3245820" y="593843"/>
                  <a:pt x="3254963" y="579496"/>
                  <a:pt x="3262489" y="564444"/>
                </a:cubicBezTo>
                <a:cubicBezTo>
                  <a:pt x="3268931" y="532234"/>
                  <a:pt x="3275505" y="494716"/>
                  <a:pt x="3285066" y="462844"/>
                </a:cubicBezTo>
                <a:cubicBezTo>
                  <a:pt x="3291904" y="440049"/>
                  <a:pt x="3301872" y="418199"/>
                  <a:pt x="3307644" y="395111"/>
                </a:cubicBezTo>
                <a:cubicBezTo>
                  <a:pt x="3342936" y="253943"/>
                  <a:pt x="3297831" y="429456"/>
                  <a:pt x="3330222" y="316089"/>
                </a:cubicBezTo>
                <a:cubicBezTo>
                  <a:pt x="3358575" y="216856"/>
                  <a:pt x="3325731" y="318273"/>
                  <a:pt x="3352800" y="237066"/>
                </a:cubicBezTo>
                <a:cubicBezTo>
                  <a:pt x="3349037" y="206962"/>
                  <a:pt x="3355079" y="173890"/>
                  <a:pt x="3341511" y="146755"/>
                </a:cubicBezTo>
                <a:cubicBezTo>
                  <a:pt x="3333985" y="131703"/>
                  <a:pt x="3311980" y="130428"/>
                  <a:pt x="3296355" y="124178"/>
                </a:cubicBezTo>
                <a:cubicBezTo>
                  <a:pt x="3274258" y="115339"/>
                  <a:pt x="3251200" y="109126"/>
                  <a:pt x="3228622" y="101600"/>
                </a:cubicBezTo>
                <a:cubicBezTo>
                  <a:pt x="3217333" y="97837"/>
                  <a:pt x="3206424" y="92645"/>
                  <a:pt x="3194755" y="90311"/>
                </a:cubicBezTo>
                <a:cubicBezTo>
                  <a:pt x="3089778" y="69315"/>
                  <a:pt x="3157275" y="81940"/>
                  <a:pt x="2991555" y="56444"/>
                </a:cubicBezTo>
                <a:cubicBezTo>
                  <a:pt x="2912162" y="29979"/>
                  <a:pt x="3007316" y="59070"/>
                  <a:pt x="2856089" y="33866"/>
                </a:cubicBezTo>
                <a:cubicBezTo>
                  <a:pt x="2844351" y="31910"/>
                  <a:pt x="2833890" y="24912"/>
                  <a:pt x="2822222" y="22578"/>
                </a:cubicBezTo>
                <a:cubicBezTo>
                  <a:pt x="2749268" y="7988"/>
                  <a:pt x="2653912" y="4911"/>
                  <a:pt x="2585155" y="0"/>
                </a:cubicBezTo>
                <a:lnTo>
                  <a:pt x="2077155" y="11289"/>
                </a:lnTo>
                <a:cubicBezTo>
                  <a:pt x="2039363" y="12663"/>
                  <a:pt x="2001953" y="19438"/>
                  <a:pt x="1964266" y="22578"/>
                </a:cubicBezTo>
                <a:cubicBezTo>
                  <a:pt x="1911633" y="26964"/>
                  <a:pt x="1858855" y="29480"/>
                  <a:pt x="1806222" y="33866"/>
                </a:cubicBezTo>
                <a:cubicBezTo>
                  <a:pt x="1768535" y="37006"/>
                  <a:pt x="1731061" y="42553"/>
                  <a:pt x="1693333" y="45155"/>
                </a:cubicBezTo>
                <a:cubicBezTo>
                  <a:pt x="1313632" y="71342"/>
                  <a:pt x="1633226" y="42401"/>
                  <a:pt x="1320800" y="67733"/>
                </a:cubicBezTo>
                <a:cubicBezTo>
                  <a:pt x="1234209" y="74754"/>
                  <a:pt x="1147157" y="78025"/>
                  <a:pt x="1061155" y="90311"/>
                </a:cubicBezTo>
                <a:cubicBezTo>
                  <a:pt x="1034814" y="94074"/>
                  <a:pt x="1008312" y="96840"/>
                  <a:pt x="982133" y="101600"/>
                </a:cubicBezTo>
                <a:cubicBezTo>
                  <a:pt x="944605" y="108423"/>
                  <a:pt x="904580" y="123687"/>
                  <a:pt x="869244" y="135466"/>
                </a:cubicBezTo>
                <a:cubicBezTo>
                  <a:pt x="857955" y="139229"/>
                  <a:pt x="845279" y="140154"/>
                  <a:pt x="835378" y="146755"/>
                </a:cubicBezTo>
                <a:lnTo>
                  <a:pt x="801511" y="169333"/>
                </a:lnTo>
                <a:cubicBezTo>
                  <a:pt x="793985" y="180622"/>
                  <a:pt x="787619" y="192777"/>
                  <a:pt x="778933" y="203200"/>
                </a:cubicBezTo>
                <a:cubicBezTo>
                  <a:pt x="768712" y="215464"/>
                  <a:pt x="753922" y="223782"/>
                  <a:pt x="745066" y="237066"/>
                </a:cubicBezTo>
                <a:cubicBezTo>
                  <a:pt x="738465" y="246967"/>
                  <a:pt x="740379" y="261032"/>
                  <a:pt x="733778" y="270933"/>
                </a:cubicBezTo>
                <a:cubicBezTo>
                  <a:pt x="724922" y="284217"/>
                  <a:pt x="710132" y="292535"/>
                  <a:pt x="699911" y="304800"/>
                </a:cubicBezTo>
                <a:cubicBezTo>
                  <a:pt x="691225" y="315223"/>
                  <a:pt x="686347" y="328526"/>
                  <a:pt x="677333" y="338666"/>
                </a:cubicBezTo>
                <a:cubicBezTo>
                  <a:pt x="656120" y="362531"/>
                  <a:pt x="627312" y="379833"/>
                  <a:pt x="609600" y="406400"/>
                </a:cubicBezTo>
                <a:cubicBezTo>
                  <a:pt x="602074" y="417689"/>
                  <a:pt x="597616" y="431791"/>
                  <a:pt x="587022" y="440266"/>
                </a:cubicBezTo>
                <a:cubicBezTo>
                  <a:pt x="577730" y="447700"/>
                  <a:pt x="564444" y="447792"/>
                  <a:pt x="553155" y="451555"/>
                </a:cubicBezTo>
                <a:cubicBezTo>
                  <a:pt x="545629" y="462844"/>
                  <a:pt x="540789" y="476488"/>
                  <a:pt x="530578" y="485422"/>
                </a:cubicBezTo>
                <a:cubicBezTo>
                  <a:pt x="510157" y="503291"/>
                  <a:pt x="462844" y="530578"/>
                  <a:pt x="462844" y="530578"/>
                </a:cubicBezTo>
                <a:cubicBezTo>
                  <a:pt x="455318" y="541867"/>
                  <a:pt x="449280" y="554304"/>
                  <a:pt x="440266" y="564444"/>
                </a:cubicBezTo>
                <a:cubicBezTo>
                  <a:pt x="419053" y="588309"/>
                  <a:pt x="395111" y="609600"/>
                  <a:pt x="372533" y="632178"/>
                </a:cubicBezTo>
                <a:cubicBezTo>
                  <a:pt x="361244" y="643467"/>
                  <a:pt x="348639" y="653577"/>
                  <a:pt x="338666" y="666044"/>
                </a:cubicBezTo>
                <a:cubicBezTo>
                  <a:pt x="285036" y="733084"/>
                  <a:pt x="313559" y="709124"/>
                  <a:pt x="259644" y="745066"/>
                </a:cubicBezTo>
                <a:cubicBezTo>
                  <a:pt x="204632" y="827584"/>
                  <a:pt x="271784" y="723821"/>
                  <a:pt x="214489" y="824089"/>
                </a:cubicBezTo>
                <a:cubicBezTo>
                  <a:pt x="207758" y="835869"/>
                  <a:pt x="199437" y="846666"/>
                  <a:pt x="191911" y="857955"/>
                </a:cubicBezTo>
                <a:cubicBezTo>
                  <a:pt x="188148" y="869244"/>
                  <a:pt x="185944" y="881179"/>
                  <a:pt x="180622" y="891822"/>
                </a:cubicBezTo>
                <a:cubicBezTo>
                  <a:pt x="174554" y="903957"/>
                  <a:pt x="161771" y="912643"/>
                  <a:pt x="158044" y="925689"/>
                </a:cubicBezTo>
                <a:cubicBezTo>
                  <a:pt x="146324" y="966707"/>
                  <a:pt x="131537" y="1077370"/>
                  <a:pt x="124178" y="1128889"/>
                </a:cubicBezTo>
                <a:cubicBezTo>
                  <a:pt x="120415" y="1211674"/>
                  <a:pt x="115745" y="1294423"/>
                  <a:pt x="112889" y="1377244"/>
                </a:cubicBezTo>
                <a:cubicBezTo>
                  <a:pt x="110279" y="1452943"/>
                  <a:pt x="118916" y="1719640"/>
                  <a:pt x="90311" y="1862666"/>
                </a:cubicBezTo>
                <a:cubicBezTo>
                  <a:pt x="87977" y="1874335"/>
                  <a:pt x="83441" y="1885484"/>
                  <a:pt x="79022" y="1896533"/>
                </a:cubicBezTo>
                <a:cubicBezTo>
                  <a:pt x="52028" y="1964017"/>
                  <a:pt x="50042" y="1965781"/>
                  <a:pt x="22578" y="2020711"/>
                </a:cubicBezTo>
                <a:cubicBezTo>
                  <a:pt x="16168" y="2052762"/>
                  <a:pt x="0" y="2128172"/>
                  <a:pt x="0" y="2156178"/>
                </a:cubicBezTo>
                <a:cubicBezTo>
                  <a:pt x="0" y="2246567"/>
                  <a:pt x="5070" y="2336936"/>
                  <a:pt x="11289" y="2427111"/>
                </a:cubicBezTo>
                <a:cubicBezTo>
                  <a:pt x="12609" y="2446253"/>
                  <a:pt x="16511" y="2465352"/>
                  <a:pt x="22578" y="2483555"/>
                </a:cubicBezTo>
                <a:cubicBezTo>
                  <a:pt x="42370" y="2542931"/>
                  <a:pt x="42958" y="2513028"/>
                  <a:pt x="67733" y="2562578"/>
                </a:cubicBezTo>
                <a:cubicBezTo>
                  <a:pt x="73055" y="2573221"/>
                  <a:pt x="73118" y="2586113"/>
                  <a:pt x="79022" y="2596444"/>
                </a:cubicBezTo>
                <a:cubicBezTo>
                  <a:pt x="88357" y="2612780"/>
                  <a:pt x="102917" y="2625645"/>
                  <a:pt x="112889" y="2641600"/>
                </a:cubicBezTo>
                <a:cubicBezTo>
                  <a:pt x="121808" y="2655870"/>
                  <a:pt x="124514" y="2673978"/>
                  <a:pt x="135466" y="2686755"/>
                </a:cubicBezTo>
                <a:cubicBezTo>
                  <a:pt x="139301" y="2691230"/>
                  <a:pt x="202591" y="2737251"/>
                  <a:pt x="214489" y="2743200"/>
                </a:cubicBezTo>
                <a:cubicBezTo>
                  <a:pt x="225132" y="2748522"/>
                  <a:pt x="237712" y="2749168"/>
                  <a:pt x="248355" y="2754489"/>
                </a:cubicBezTo>
                <a:cubicBezTo>
                  <a:pt x="335888" y="2798255"/>
                  <a:pt x="230966" y="2759981"/>
                  <a:pt x="316089" y="2788355"/>
                </a:cubicBezTo>
                <a:cubicBezTo>
                  <a:pt x="327378" y="2795881"/>
                  <a:pt x="337251" y="2806169"/>
                  <a:pt x="349955" y="2810933"/>
                </a:cubicBezTo>
                <a:cubicBezTo>
                  <a:pt x="410646" y="2833692"/>
                  <a:pt x="466378" y="2816769"/>
                  <a:pt x="530578" y="2810933"/>
                </a:cubicBezTo>
                <a:cubicBezTo>
                  <a:pt x="568237" y="2798380"/>
                  <a:pt x="596556" y="2790713"/>
                  <a:pt x="632178" y="2765778"/>
                </a:cubicBezTo>
                <a:cubicBezTo>
                  <a:pt x="649617" y="2753571"/>
                  <a:pt x="661171" y="2734475"/>
                  <a:pt x="677333" y="2720622"/>
                </a:cubicBezTo>
                <a:cubicBezTo>
                  <a:pt x="705184" y="2696749"/>
                  <a:pt x="712288" y="2697681"/>
                  <a:pt x="745066" y="2686755"/>
                </a:cubicBezTo>
                <a:cubicBezTo>
                  <a:pt x="756355" y="2671703"/>
                  <a:pt x="763881" y="2652889"/>
                  <a:pt x="778933" y="2641600"/>
                </a:cubicBezTo>
                <a:cubicBezTo>
                  <a:pt x="795145" y="2629441"/>
                  <a:pt x="818001" y="2629448"/>
                  <a:pt x="835378" y="2619022"/>
                </a:cubicBezTo>
                <a:cubicBezTo>
                  <a:pt x="856039" y="2606625"/>
                  <a:pt x="871774" y="2587231"/>
                  <a:pt x="891822" y="2573866"/>
                </a:cubicBezTo>
                <a:cubicBezTo>
                  <a:pt x="947040" y="2537054"/>
                  <a:pt x="924647" y="2567209"/>
                  <a:pt x="970844" y="2528711"/>
                </a:cubicBezTo>
                <a:cubicBezTo>
                  <a:pt x="983109" y="2518490"/>
                  <a:pt x="992589" y="2505234"/>
                  <a:pt x="1004711" y="2494844"/>
                </a:cubicBezTo>
                <a:cubicBezTo>
                  <a:pt x="1018996" y="2482600"/>
                  <a:pt x="1035581" y="2473222"/>
                  <a:pt x="1049866" y="2460978"/>
                </a:cubicBezTo>
                <a:cubicBezTo>
                  <a:pt x="1125923" y="2395786"/>
                  <a:pt x="1042748" y="2454435"/>
                  <a:pt x="1117600" y="2404533"/>
                </a:cubicBezTo>
                <a:cubicBezTo>
                  <a:pt x="1125126" y="2393244"/>
                  <a:pt x="1130584" y="2380260"/>
                  <a:pt x="1140178" y="2370666"/>
                </a:cubicBezTo>
                <a:cubicBezTo>
                  <a:pt x="1149771" y="2361073"/>
                  <a:pt x="1165569" y="2358683"/>
                  <a:pt x="1174044" y="2348089"/>
                </a:cubicBezTo>
                <a:cubicBezTo>
                  <a:pt x="1181478" y="2338797"/>
                  <a:pt x="1179429" y="2324554"/>
                  <a:pt x="1185333" y="2314222"/>
                </a:cubicBezTo>
                <a:cubicBezTo>
                  <a:pt x="1204642" y="2280431"/>
                  <a:pt x="1226376" y="2261890"/>
                  <a:pt x="1253066" y="2235200"/>
                </a:cubicBezTo>
                <a:cubicBezTo>
                  <a:pt x="1256829" y="2223911"/>
                  <a:pt x="1258451" y="2211665"/>
                  <a:pt x="1264355" y="2201333"/>
                </a:cubicBezTo>
                <a:cubicBezTo>
                  <a:pt x="1284814" y="2165530"/>
                  <a:pt x="1303325" y="2157262"/>
                  <a:pt x="1320800" y="2122311"/>
                </a:cubicBezTo>
                <a:cubicBezTo>
                  <a:pt x="1326122" y="2111668"/>
                  <a:pt x="1326767" y="2099087"/>
                  <a:pt x="1332089" y="2088444"/>
                </a:cubicBezTo>
                <a:cubicBezTo>
                  <a:pt x="1338156" y="2076309"/>
                  <a:pt x="1347935" y="2066358"/>
                  <a:pt x="1354666" y="2054578"/>
                </a:cubicBezTo>
                <a:cubicBezTo>
                  <a:pt x="1378422" y="2013005"/>
                  <a:pt x="1385577" y="1978512"/>
                  <a:pt x="1422400" y="1941689"/>
                </a:cubicBezTo>
                <a:cubicBezTo>
                  <a:pt x="1444978" y="1919111"/>
                  <a:pt x="1463565" y="1891666"/>
                  <a:pt x="1490133" y="1873955"/>
                </a:cubicBezTo>
                <a:cubicBezTo>
                  <a:pt x="1530855" y="1846808"/>
                  <a:pt x="1560798" y="1830046"/>
                  <a:pt x="1591733" y="1783644"/>
                </a:cubicBezTo>
                <a:cubicBezTo>
                  <a:pt x="1613933" y="1750344"/>
                  <a:pt x="1615583" y="1743074"/>
                  <a:pt x="1648178" y="1715911"/>
                </a:cubicBezTo>
                <a:cubicBezTo>
                  <a:pt x="1658601" y="1707225"/>
                  <a:pt x="1671621" y="1702019"/>
                  <a:pt x="1682044" y="1693333"/>
                </a:cubicBezTo>
                <a:cubicBezTo>
                  <a:pt x="1768951" y="1620909"/>
                  <a:pt x="1665705" y="1692935"/>
                  <a:pt x="1749778" y="1636889"/>
                </a:cubicBezTo>
                <a:cubicBezTo>
                  <a:pt x="1768591" y="1693331"/>
                  <a:pt x="1761066" y="1648179"/>
                  <a:pt x="1749778" y="1704622"/>
                </a:cubicBezTo>
                <a:cubicBezTo>
                  <a:pt x="1720472" y="1851155"/>
                  <a:pt x="1760007" y="1719090"/>
                  <a:pt x="1715911" y="1851378"/>
                </a:cubicBezTo>
                <a:cubicBezTo>
                  <a:pt x="1712148" y="1862667"/>
                  <a:pt x="1711223" y="1875343"/>
                  <a:pt x="1704622" y="1885244"/>
                </a:cubicBezTo>
                <a:lnTo>
                  <a:pt x="1591733" y="2054578"/>
                </a:lnTo>
                <a:lnTo>
                  <a:pt x="1546578" y="2122311"/>
                </a:lnTo>
                <a:cubicBezTo>
                  <a:pt x="1519709" y="2202915"/>
                  <a:pt x="1537201" y="2170242"/>
                  <a:pt x="1501422" y="2223911"/>
                </a:cubicBezTo>
                <a:cubicBezTo>
                  <a:pt x="1497659" y="2238963"/>
                  <a:pt x="1494591" y="2254205"/>
                  <a:pt x="1490133" y="2269066"/>
                </a:cubicBezTo>
                <a:cubicBezTo>
                  <a:pt x="1483294" y="2291862"/>
                  <a:pt x="1472223" y="2313463"/>
                  <a:pt x="1467555" y="2336800"/>
                </a:cubicBezTo>
                <a:cubicBezTo>
                  <a:pt x="1453932" y="2404912"/>
                  <a:pt x="1462333" y="2375041"/>
                  <a:pt x="1444978" y="2427111"/>
                </a:cubicBezTo>
                <a:cubicBezTo>
                  <a:pt x="1448741" y="2453452"/>
                  <a:pt x="1445460" y="2481818"/>
                  <a:pt x="1456266" y="2506133"/>
                </a:cubicBezTo>
                <a:cubicBezTo>
                  <a:pt x="1466011" y="2528059"/>
                  <a:pt x="1519318" y="2536007"/>
                  <a:pt x="1535289" y="2540000"/>
                </a:cubicBezTo>
                <a:cubicBezTo>
                  <a:pt x="1557867" y="2532474"/>
                  <a:pt x="1583220" y="2530623"/>
                  <a:pt x="1603022" y="2517422"/>
                </a:cubicBezTo>
                <a:cubicBezTo>
                  <a:pt x="1614311" y="2509896"/>
                  <a:pt x="1624978" y="2501341"/>
                  <a:pt x="1636889" y="2494844"/>
                </a:cubicBezTo>
                <a:cubicBezTo>
                  <a:pt x="1666436" y="2478727"/>
                  <a:pt x="1699196" y="2468359"/>
                  <a:pt x="1727200" y="2449689"/>
                </a:cubicBezTo>
                <a:lnTo>
                  <a:pt x="1794933" y="2404533"/>
                </a:lnTo>
                <a:lnTo>
                  <a:pt x="1828800" y="2381955"/>
                </a:lnTo>
                <a:cubicBezTo>
                  <a:pt x="1840089" y="2374429"/>
                  <a:pt x="1853073" y="2368971"/>
                  <a:pt x="1862666" y="2359378"/>
                </a:cubicBezTo>
                <a:cubicBezTo>
                  <a:pt x="1873955" y="2348089"/>
                  <a:pt x="1882995" y="2333972"/>
                  <a:pt x="1896533" y="2325511"/>
                </a:cubicBezTo>
                <a:cubicBezTo>
                  <a:pt x="1913717" y="2314771"/>
                  <a:pt x="1935188" y="2312637"/>
                  <a:pt x="1952978" y="2302933"/>
                </a:cubicBezTo>
                <a:cubicBezTo>
                  <a:pt x="1976800" y="2289939"/>
                  <a:pt x="1998133" y="2272830"/>
                  <a:pt x="2020711" y="2257778"/>
                </a:cubicBezTo>
                <a:lnTo>
                  <a:pt x="2088444" y="2212622"/>
                </a:lnTo>
                <a:cubicBezTo>
                  <a:pt x="2099733" y="2201333"/>
                  <a:pt x="2109320" y="2188034"/>
                  <a:pt x="2122311" y="2178755"/>
                </a:cubicBezTo>
                <a:cubicBezTo>
                  <a:pt x="2146721" y="2161319"/>
                  <a:pt x="2173697" y="2154101"/>
                  <a:pt x="2201333" y="2144889"/>
                </a:cubicBezTo>
                <a:cubicBezTo>
                  <a:pt x="2289385" y="2056837"/>
                  <a:pt x="2176348" y="2162734"/>
                  <a:pt x="2280355" y="2088444"/>
                </a:cubicBezTo>
                <a:cubicBezTo>
                  <a:pt x="2293346" y="2079165"/>
                  <a:pt x="2301620" y="2064379"/>
                  <a:pt x="2314222" y="2054578"/>
                </a:cubicBezTo>
                <a:cubicBezTo>
                  <a:pt x="2335641" y="2037919"/>
                  <a:pt x="2360766" y="2026373"/>
                  <a:pt x="2381955" y="2009422"/>
                </a:cubicBezTo>
                <a:cubicBezTo>
                  <a:pt x="2400770" y="1994370"/>
                  <a:pt x="2420267" y="1980133"/>
                  <a:pt x="2438400" y="1964266"/>
                </a:cubicBezTo>
                <a:cubicBezTo>
                  <a:pt x="2507936" y="1903422"/>
                  <a:pt x="2436821" y="1954030"/>
                  <a:pt x="2506133" y="1907822"/>
                </a:cubicBezTo>
                <a:cubicBezTo>
                  <a:pt x="2562195" y="1823730"/>
                  <a:pt x="2490138" y="1927017"/>
                  <a:pt x="2562578" y="1840089"/>
                </a:cubicBezTo>
                <a:cubicBezTo>
                  <a:pt x="2571264" y="1829666"/>
                  <a:pt x="2576469" y="1816645"/>
                  <a:pt x="2585155" y="1806222"/>
                </a:cubicBezTo>
                <a:cubicBezTo>
                  <a:pt x="2616363" y="1768772"/>
                  <a:pt x="2620579" y="1780531"/>
                  <a:pt x="2641600" y="1738489"/>
                </a:cubicBezTo>
                <a:cubicBezTo>
                  <a:pt x="2643283" y="1735123"/>
                  <a:pt x="2641600" y="1730963"/>
                  <a:pt x="2641600" y="172720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2595648" y="3968288"/>
            <a:ext cx="470337" cy="5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09357" y="2531572"/>
            <a:ext cx="35305" cy="5047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49237" y="4267611"/>
            <a:ext cx="511901" cy="2729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746841" y="3517669"/>
            <a:ext cx="452375" cy="3495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24843" y="2715491"/>
            <a:ext cx="234810" cy="44929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3952875" y="838200"/>
            <a:ext cx="2133600" cy="1981200"/>
          </a:xfrm>
          <a:custGeom>
            <a:avLst/>
            <a:gdLst>
              <a:gd name="connsiteX0" fmla="*/ 1685925 w 2133600"/>
              <a:gd name="connsiteY0" fmla="*/ 790575 h 1981200"/>
              <a:gd name="connsiteX1" fmla="*/ 1714500 w 2133600"/>
              <a:gd name="connsiteY1" fmla="*/ 581025 h 1981200"/>
              <a:gd name="connsiteX2" fmla="*/ 1724025 w 2133600"/>
              <a:gd name="connsiteY2" fmla="*/ 552450 h 1981200"/>
              <a:gd name="connsiteX3" fmla="*/ 1762125 w 2133600"/>
              <a:gd name="connsiteY3" fmla="*/ 495300 h 1981200"/>
              <a:gd name="connsiteX4" fmla="*/ 1781175 w 2133600"/>
              <a:gd name="connsiteY4" fmla="*/ 466725 h 1981200"/>
              <a:gd name="connsiteX5" fmla="*/ 1790700 w 2133600"/>
              <a:gd name="connsiteY5" fmla="*/ 438150 h 1981200"/>
              <a:gd name="connsiteX6" fmla="*/ 1819275 w 2133600"/>
              <a:gd name="connsiteY6" fmla="*/ 419100 h 1981200"/>
              <a:gd name="connsiteX7" fmla="*/ 1866900 w 2133600"/>
              <a:gd name="connsiteY7" fmla="*/ 361950 h 1981200"/>
              <a:gd name="connsiteX8" fmla="*/ 1914525 w 2133600"/>
              <a:gd name="connsiteY8" fmla="*/ 304800 h 1981200"/>
              <a:gd name="connsiteX9" fmla="*/ 1943100 w 2133600"/>
              <a:gd name="connsiteY9" fmla="*/ 285750 h 1981200"/>
              <a:gd name="connsiteX10" fmla="*/ 2009775 w 2133600"/>
              <a:gd name="connsiteY10" fmla="*/ 219075 h 1981200"/>
              <a:gd name="connsiteX11" fmla="*/ 2057400 w 2133600"/>
              <a:gd name="connsiteY11" fmla="*/ 161925 h 1981200"/>
              <a:gd name="connsiteX12" fmla="*/ 2085975 w 2133600"/>
              <a:gd name="connsiteY12" fmla="*/ 142875 h 1981200"/>
              <a:gd name="connsiteX13" fmla="*/ 2095500 w 2133600"/>
              <a:gd name="connsiteY13" fmla="*/ 114300 h 1981200"/>
              <a:gd name="connsiteX14" fmla="*/ 2133600 w 2133600"/>
              <a:gd name="connsiteY14" fmla="*/ 57150 h 1981200"/>
              <a:gd name="connsiteX15" fmla="*/ 2038350 w 2133600"/>
              <a:gd name="connsiteY15" fmla="*/ 28575 h 1981200"/>
              <a:gd name="connsiteX16" fmla="*/ 2009775 w 2133600"/>
              <a:gd name="connsiteY16" fmla="*/ 19050 h 1981200"/>
              <a:gd name="connsiteX17" fmla="*/ 1876425 w 2133600"/>
              <a:gd name="connsiteY17" fmla="*/ 0 h 1981200"/>
              <a:gd name="connsiteX18" fmla="*/ 1495425 w 2133600"/>
              <a:gd name="connsiteY18" fmla="*/ 28575 h 1981200"/>
              <a:gd name="connsiteX19" fmla="*/ 1438275 w 2133600"/>
              <a:gd name="connsiteY19" fmla="*/ 38100 h 1981200"/>
              <a:gd name="connsiteX20" fmla="*/ 1066800 w 2133600"/>
              <a:gd name="connsiteY20" fmla="*/ 47625 h 1981200"/>
              <a:gd name="connsiteX21" fmla="*/ 838200 w 2133600"/>
              <a:gd name="connsiteY21" fmla="*/ 66675 h 1981200"/>
              <a:gd name="connsiteX22" fmla="*/ 800100 w 2133600"/>
              <a:gd name="connsiteY22" fmla="*/ 76200 h 1981200"/>
              <a:gd name="connsiteX23" fmla="*/ 409575 w 2133600"/>
              <a:gd name="connsiteY23" fmla="*/ 85725 h 1981200"/>
              <a:gd name="connsiteX24" fmla="*/ 333375 w 2133600"/>
              <a:gd name="connsiteY24" fmla="*/ 152400 h 1981200"/>
              <a:gd name="connsiteX25" fmla="*/ 285750 w 2133600"/>
              <a:gd name="connsiteY25" fmla="*/ 209550 h 1981200"/>
              <a:gd name="connsiteX26" fmla="*/ 266700 w 2133600"/>
              <a:gd name="connsiteY26" fmla="*/ 266700 h 1981200"/>
              <a:gd name="connsiteX27" fmla="*/ 257175 w 2133600"/>
              <a:gd name="connsiteY27" fmla="*/ 295275 h 1981200"/>
              <a:gd name="connsiteX28" fmla="*/ 247650 w 2133600"/>
              <a:gd name="connsiteY28" fmla="*/ 323850 h 1981200"/>
              <a:gd name="connsiteX29" fmla="*/ 228600 w 2133600"/>
              <a:gd name="connsiteY29" fmla="*/ 352425 h 1981200"/>
              <a:gd name="connsiteX30" fmla="*/ 209550 w 2133600"/>
              <a:gd name="connsiteY30" fmla="*/ 409575 h 1981200"/>
              <a:gd name="connsiteX31" fmla="*/ 200025 w 2133600"/>
              <a:gd name="connsiteY31" fmla="*/ 438150 h 1981200"/>
              <a:gd name="connsiteX32" fmla="*/ 180975 w 2133600"/>
              <a:gd name="connsiteY32" fmla="*/ 466725 h 1981200"/>
              <a:gd name="connsiteX33" fmla="*/ 161925 w 2133600"/>
              <a:gd name="connsiteY33" fmla="*/ 533400 h 1981200"/>
              <a:gd name="connsiteX34" fmla="*/ 123825 w 2133600"/>
              <a:gd name="connsiteY34" fmla="*/ 600075 h 1981200"/>
              <a:gd name="connsiteX35" fmla="*/ 95250 w 2133600"/>
              <a:gd name="connsiteY35" fmla="*/ 666750 h 1981200"/>
              <a:gd name="connsiteX36" fmla="*/ 85725 w 2133600"/>
              <a:gd name="connsiteY36" fmla="*/ 695325 h 1981200"/>
              <a:gd name="connsiteX37" fmla="*/ 66675 w 2133600"/>
              <a:gd name="connsiteY37" fmla="*/ 723900 h 1981200"/>
              <a:gd name="connsiteX38" fmla="*/ 57150 w 2133600"/>
              <a:gd name="connsiteY38" fmla="*/ 752475 h 1981200"/>
              <a:gd name="connsiteX39" fmla="*/ 28575 w 2133600"/>
              <a:gd name="connsiteY39" fmla="*/ 923925 h 1981200"/>
              <a:gd name="connsiteX40" fmla="*/ 38100 w 2133600"/>
              <a:gd name="connsiteY40" fmla="*/ 952500 h 1981200"/>
              <a:gd name="connsiteX41" fmla="*/ 66675 w 2133600"/>
              <a:gd name="connsiteY41" fmla="*/ 962025 h 1981200"/>
              <a:gd name="connsiteX42" fmla="*/ 161925 w 2133600"/>
              <a:gd name="connsiteY42" fmla="*/ 971550 h 1981200"/>
              <a:gd name="connsiteX43" fmla="*/ 428625 w 2133600"/>
              <a:gd name="connsiteY43" fmla="*/ 971550 h 1981200"/>
              <a:gd name="connsiteX44" fmla="*/ 419100 w 2133600"/>
              <a:gd name="connsiteY44" fmla="*/ 1095375 h 1981200"/>
              <a:gd name="connsiteX45" fmla="*/ 400050 w 2133600"/>
              <a:gd name="connsiteY45" fmla="*/ 1152525 h 1981200"/>
              <a:gd name="connsiteX46" fmla="*/ 361950 w 2133600"/>
              <a:gd name="connsiteY46" fmla="*/ 1209675 h 1981200"/>
              <a:gd name="connsiteX47" fmla="*/ 333375 w 2133600"/>
              <a:gd name="connsiteY47" fmla="*/ 1228725 h 1981200"/>
              <a:gd name="connsiteX48" fmla="*/ 276225 w 2133600"/>
              <a:gd name="connsiteY48" fmla="*/ 1285875 h 1981200"/>
              <a:gd name="connsiteX49" fmla="*/ 219075 w 2133600"/>
              <a:gd name="connsiteY49" fmla="*/ 1323975 h 1981200"/>
              <a:gd name="connsiteX50" fmla="*/ 190500 w 2133600"/>
              <a:gd name="connsiteY50" fmla="*/ 1343025 h 1981200"/>
              <a:gd name="connsiteX51" fmla="*/ 161925 w 2133600"/>
              <a:gd name="connsiteY51" fmla="*/ 1371600 h 1981200"/>
              <a:gd name="connsiteX52" fmla="*/ 76200 w 2133600"/>
              <a:gd name="connsiteY52" fmla="*/ 1419225 h 1981200"/>
              <a:gd name="connsiteX53" fmla="*/ 28575 w 2133600"/>
              <a:gd name="connsiteY53" fmla="*/ 1476375 h 1981200"/>
              <a:gd name="connsiteX54" fmla="*/ 9525 w 2133600"/>
              <a:gd name="connsiteY54" fmla="*/ 1533525 h 1981200"/>
              <a:gd name="connsiteX55" fmla="*/ 0 w 2133600"/>
              <a:gd name="connsiteY55" fmla="*/ 1562100 h 1981200"/>
              <a:gd name="connsiteX56" fmla="*/ 19050 w 2133600"/>
              <a:gd name="connsiteY56" fmla="*/ 1609725 h 1981200"/>
              <a:gd name="connsiteX57" fmla="*/ 47625 w 2133600"/>
              <a:gd name="connsiteY57" fmla="*/ 1619250 h 1981200"/>
              <a:gd name="connsiteX58" fmla="*/ 104775 w 2133600"/>
              <a:gd name="connsiteY58" fmla="*/ 1628775 h 1981200"/>
              <a:gd name="connsiteX59" fmla="*/ 142875 w 2133600"/>
              <a:gd name="connsiteY59" fmla="*/ 1638300 h 1981200"/>
              <a:gd name="connsiteX60" fmla="*/ 228600 w 2133600"/>
              <a:gd name="connsiteY60" fmla="*/ 1647825 h 1981200"/>
              <a:gd name="connsiteX61" fmla="*/ 304800 w 2133600"/>
              <a:gd name="connsiteY61" fmla="*/ 1657350 h 1981200"/>
              <a:gd name="connsiteX62" fmla="*/ 561975 w 2133600"/>
              <a:gd name="connsiteY62" fmla="*/ 1657350 h 1981200"/>
              <a:gd name="connsiteX63" fmla="*/ 619125 w 2133600"/>
              <a:gd name="connsiteY63" fmla="*/ 1685925 h 1981200"/>
              <a:gd name="connsiteX64" fmla="*/ 676275 w 2133600"/>
              <a:gd name="connsiteY64" fmla="*/ 1704975 h 1981200"/>
              <a:gd name="connsiteX65" fmla="*/ 704850 w 2133600"/>
              <a:gd name="connsiteY65" fmla="*/ 1714500 h 1981200"/>
              <a:gd name="connsiteX66" fmla="*/ 771525 w 2133600"/>
              <a:gd name="connsiteY66" fmla="*/ 1752600 h 1981200"/>
              <a:gd name="connsiteX67" fmla="*/ 876300 w 2133600"/>
              <a:gd name="connsiteY67" fmla="*/ 1781175 h 1981200"/>
              <a:gd name="connsiteX68" fmla="*/ 933450 w 2133600"/>
              <a:gd name="connsiteY68" fmla="*/ 1809750 h 1981200"/>
              <a:gd name="connsiteX69" fmla="*/ 971550 w 2133600"/>
              <a:gd name="connsiteY69" fmla="*/ 1828800 h 1981200"/>
              <a:gd name="connsiteX70" fmla="*/ 1028700 w 2133600"/>
              <a:gd name="connsiteY70" fmla="*/ 1847850 h 1981200"/>
              <a:gd name="connsiteX71" fmla="*/ 1057275 w 2133600"/>
              <a:gd name="connsiteY71" fmla="*/ 1857375 h 1981200"/>
              <a:gd name="connsiteX72" fmla="*/ 1095375 w 2133600"/>
              <a:gd name="connsiteY72" fmla="*/ 1866900 h 1981200"/>
              <a:gd name="connsiteX73" fmla="*/ 1123950 w 2133600"/>
              <a:gd name="connsiteY73" fmla="*/ 1876425 h 1981200"/>
              <a:gd name="connsiteX74" fmla="*/ 1181100 w 2133600"/>
              <a:gd name="connsiteY74" fmla="*/ 1885950 h 1981200"/>
              <a:gd name="connsiteX75" fmla="*/ 1219200 w 2133600"/>
              <a:gd name="connsiteY75" fmla="*/ 1895475 h 1981200"/>
              <a:gd name="connsiteX76" fmla="*/ 1304925 w 2133600"/>
              <a:gd name="connsiteY76" fmla="*/ 1905000 h 1981200"/>
              <a:gd name="connsiteX77" fmla="*/ 1438275 w 2133600"/>
              <a:gd name="connsiteY77" fmla="*/ 1924050 h 1981200"/>
              <a:gd name="connsiteX78" fmla="*/ 1495425 w 2133600"/>
              <a:gd name="connsiteY78" fmla="*/ 1943100 h 1981200"/>
              <a:gd name="connsiteX79" fmla="*/ 1638300 w 2133600"/>
              <a:gd name="connsiteY79" fmla="*/ 1962150 h 1981200"/>
              <a:gd name="connsiteX80" fmla="*/ 1762125 w 2133600"/>
              <a:gd name="connsiteY80" fmla="*/ 1981200 h 1981200"/>
              <a:gd name="connsiteX81" fmla="*/ 1924050 w 2133600"/>
              <a:gd name="connsiteY81" fmla="*/ 1962150 h 1981200"/>
              <a:gd name="connsiteX82" fmla="*/ 1952625 w 2133600"/>
              <a:gd name="connsiteY82" fmla="*/ 1952625 h 1981200"/>
              <a:gd name="connsiteX83" fmla="*/ 1971675 w 2133600"/>
              <a:gd name="connsiteY83" fmla="*/ 1924050 h 1981200"/>
              <a:gd name="connsiteX84" fmla="*/ 1981200 w 2133600"/>
              <a:gd name="connsiteY84" fmla="*/ 1895475 h 1981200"/>
              <a:gd name="connsiteX85" fmla="*/ 1962150 w 2133600"/>
              <a:gd name="connsiteY85" fmla="*/ 1685925 h 1981200"/>
              <a:gd name="connsiteX86" fmla="*/ 1905000 w 2133600"/>
              <a:gd name="connsiteY86" fmla="*/ 1590675 h 1981200"/>
              <a:gd name="connsiteX87" fmla="*/ 1885950 w 2133600"/>
              <a:gd name="connsiteY87" fmla="*/ 1562100 h 1981200"/>
              <a:gd name="connsiteX88" fmla="*/ 1866900 w 2133600"/>
              <a:gd name="connsiteY88" fmla="*/ 1533525 h 1981200"/>
              <a:gd name="connsiteX89" fmla="*/ 1828800 w 2133600"/>
              <a:gd name="connsiteY89" fmla="*/ 1504950 h 1981200"/>
              <a:gd name="connsiteX90" fmla="*/ 1790700 w 2133600"/>
              <a:gd name="connsiteY90" fmla="*/ 1447800 h 1981200"/>
              <a:gd name="connsiteX91" fmla="*/ 1724025 w 2133600"/>
              <a:gd name="connsiteY91" fmla="*/ 1362075 h 1981200"/>
              <a:gd name="connsiteX92" fmla="*/ 1714500 w 2133600"/>
              <a:gd name="connsiteY92" fmla="*/ 1333500 h 1981200"/>
              <a:gd name="connsiteX93" fmla="*/ 1676400 w 2133600"/>
              <a:gd name="connsiteY93" fmla="*/ 1276350 h 1981200"/>
              <a:gd name="connsiteX94" fmla="*/ 1676400 w 2133600"/>
              <a:gd name="connsiteY94" fmla="*/ 952500 h 1981200"/>
              <a:gd name="connsiteX95" fmla="*/ 1685925 w 2133600"/>
              <a:gd name="connsiteY95" fmla="*/ 876300 h 1981200"/>
              <a:gd name="connsiteX96" fmla="*/ 1685925 w 2133600"/>
              <a:gd name="connsiteY96" fmla="*/ 790575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133600" h="1981200">
                <a:moveTo>
                  <a:pt x="1685925" y="790575"/>
                </a:moveTo>
                <a:cubicBezTo>
                  <a:pt x="1690688" y="741362"/>
                  <a:pt x="1687356" y="662456"/>
                  <a:pt x="1714500" y="581025"/>
                </a:cubicBezTo>
                <a:cubicBezTo>
                  <a:pt x="1717675" y="571500"/>
                  <a:pt x="1719149" y="561227"/>
                  <a:pt x="1724025" y="552450"/>
                </a:cubicBezTo>
                <a:cubicBezTo>
                  <a:pt x="1735144" y="532436"/>
                  <a:pt x="1749425" y="514350"/>
                  <a:pt x="1762125" y="495300"/>
                </a:cubicBezTo>
                <a:cubicBezTo>
                  <a:pt x="1768475" y="485775"/>
                  <a:pt x="1777555" y="477585"/>
                  <a:pt x="1781175" y="466725"/>
                </a:cubicBezTo>
                <a:cubicBezTo>
                  <a:pt x="1784350" y="457200"/>
                  <a:pt x="1784428" y="445990"/>
                  <a:pt x="1790700" y="438150"/>
                </a:cubicBezTo>
                <a:cubicBezTo>
                  <a:pt x="1797851" y="429211"/>
                  <a:pt x="1809750" y="425450"/>
                  <a:pt x="1819275" y="419100"/>
                </a:cubicBezTo>
                <a:cubicBezTo>
                  <a:pt x="1866573" y="348154"/>
                  <a:pt x="1805784" y="435289"/>
                  <a:pt x="1866900" y="361950"/>
                </a:cubicBezTo>
                <a:cubicBezTo>
                  <a:pt x="1900957" y="321082"/>
                  <a:pt x="1868989" y="342746"/>
                  <a:pt x="1914525" y="304800"/>
                </a:cubicBezTo>
                <a:cubicBezTo>
                  <a:pt x="1923319" y="297471"/>
                  <a:pt x="1934591" y="293408"/>
                  <a:pt x="1943100" y="285750"/>
                </a:cubicBezTo>
                <a:cubicBezTo>
                  <a:pt x="1966462" y="264724"/>
                  <a:pt x="1992340" y="245227"/>
                  <a:pt x="2009775" y="219075"/>
                </a:cubicBezTo>
                <a:cubicBezTo>
                  <a:pt x="2028506" y="190978"/>
                  <a:pt x="2029898" y="184844"/>
                  <a:pt x="2057400" y="161925"/>
                </a:cubicBezTo>
                <a:cubicBezTo>
                  <a:pt x="2066194" y="154596"/>
                  <a:pt x="2076450" y="149225"/>
                  <a:pt x="2085975" y="142875"/>
                </a:cubicBezTo>
                <a:cubicBezTo>
                  <a:pt x="2089150" y="133350"/>
                  <a:pt x="2090624" y="123077"/>
                  <a:pt x="2095500" y="114300"/>
                </a:cubicBezTo>
                <a:cubicBezTo>
                  <a:pt x="2106619" y="94286"/>
                  <a:pt x="2133600" y="57150"/>
                  <a:pt x="2133600" y="57150"/>
                </a:cubicBezTo>
                <a:cubicBezTo>
                  <a:pt x="2076019" y="42755"/>
                  <a:pt x="2107919" y="51765"/>
                  <a:pt x="2038350" y="28575"/>
                </a:cubicBezTo>
                <a:cubicBezTo>
                  <a:pt x="2028825" y="25400"/>
                  <a:pt x="2019738" y="20295"/>
                  <a:pt x="2009775" y="19050"/>
                </a:cubicBezTo>
                <a:cubicBezTo>
                  <a:pt x="1914411" y="7130"/>
                  <a:pt x="1958824" y="13733"/>
                  <a:pt x="1876425" y="0"/>
                </a:cubicBezTo>
                <a:cubicBezTo>
                  <a:pt x="1790133" y="5076"/>
                  <a:pt x="1566627" y="16708"/>
                  <a:pt x="1495425" y="28575"/>
                </a:cubicBezTo>
                <a:cubicBezTo>
                  <a:pt x="1476375" y="31750"/>
                  <a:pt x="1457569" y="37243"/>
                  <a:pt x="1438275" y="38100"/>
                </a:cubicBezTo>
                <a:cubicBezTo>
                  <a:pt x="1314531" y="43600"/>
                  <a:pt x="1190625" y="44450"/>
                  <a:pt x="1066800" y="47625"/>
                </a:cubicBezTo>
                <a:cubicBezTo>
                  <a:pt x="958636" y="74666"/>
                  <a:pt x="1082489" y="46318"/>
                  <a:pt x="838200" y="66675"/>
                </a:cubicBezTo>
                <a:cubicBezTo>
                  <a:pt x="825154" y="67762"/>
                  <a:pt x="813178" y="75619"/>
                  <a:pt x="800100" y="76200"/>
                </a:cubicBezTo>
                <a:cubicBezTo>
                  <a:pt x="670015" y="81982"/>
                  <a:pt x="539750" y="82550"/>
                  <a:pt x="409575" y="85725"/>
                </a:cubicBezTo>
                <a:cubicBezTo>
                  <a:pt x="307181" y="153988"/>
                  <a:pt x="382984" y="92869"/>
                  <a:pt x="333375" y="152400"/>
                </a:cubicBezTo>
                <a:cubicBezTo>
                  <a:pt x="312012" y="178035"/>
                  <a:pt x="299264" y="179144"/>
                  <a:pt x="285750" y="209550"/>
                </a:cubicBezTo>
                <a:cubicBezTo>
                  <a:pt x="277595" y="227900"/>
                  <a:pt x="273050" y="247650"/>
                  <a:pt x="266700" y="266700"/>
                </a:cubicBezTo>
                <a:lnTo>
                  <a:pt x="257175" y="295275"/>
                </a:lnTo>
                <a:cubicBezTo>
                  <a:pt x="254000" y="304800"/>
                  <a:pt x="253219" y="315496"/>
                  <a:pt x="247650" y="323850"/>
                </a:cubicBezTo>
                <a:cubicBezTo>
                  <a:pt x="241300" y="333375"/>
                  <a:pt x="233249" y="341964"/>
                  <a:pt x="228600" y="352425"/>
                </a:cubicBezTo>
                <a:cubicBezTo>
                  <a:pt x="220445" y="370775"/>
                  <a:pt x="215900" y="390525"/>
                  <a:pt x="209550" y="409575"/>
                </a:cubicBezTo>
                <a:cubicBezTo>
                  <a:pt x="206375" y="419100"/>
                  <a:pt x="205594" y="429796"/>
                  <a:pt x="200025" y="438150"/>
                </a:cubicBezTo>
                <a:lnTo>
                  <a:pt x="180975" y="466725"/>
                </a:lnTo>
                <a:cubicBezTo>
                  <a:pt x="176142" y="486059"/>
                  <a:pt x="170124" y="514269"/>
                  <a:pt x="161925" y="533400"/>
                </a:cubicBezTo>
                <a:cubicBezTo>
                  <a:pt x="147423" y="567237"/>
                  <a:pt x="142957" y="571377"/>
                  <a:pt x="123825" y="600075"/>
                </a:cubicBezTo>
                <a:cubicBezTo>
                  <a:pt x="104001" y="679369"/>
                  <a:pt x="128139" y="600971"/>
                  <a:pt x="95250" y="666750"/>
                </a:cubicBezTo>
                <a:cubicBezTo>
                  <a:pt x="90760" y="675730"/>
                  <a:pt x="90215" y="686345"/>
                  <a:pt x="85725" y="695325"/>
                </a:cubicBezTo>
                <a:cubicBezTo>
                  <a:pt x="80605" y="705564"/>
                  <a:pt x="71795" y="713661"/>
                  <a:pt x="66675" y="723900"/>
                </a:cubicBezTo>
                <a:cubicBezTo>
                  <a:pt x="62185" y="732880"/>
                  <a:pt x="59408" y="742692"/>
                  <a:pt x="57150" y="752475"/>
                </a:cubicBezTo>
                <a:cubicBezTo>
                  <a:pt x="37456" y="837815"/>
                  <a:pt x="38656" y="843275"/>
                  <a:pt x="28575" y="923925"/>
                </a:cubicBezTo>
                <a:cubicBezTo>
                  <a:pt x="31750" y="933450"/>
                  <a:pt x="31000" y="945400"/>
                  <a:pt x="38100" y="952500"/>
                </a:cubicBezTo>
                <a:cubicBezTo>
                  <a:pt x="45200" y="959600"/>
                  <a:pt x="56752" y="960498"/>
                  <a:pt x="66675" y="962025"/>
                </a:cubicBezTo>
                <a:cubicBezTo>
                  <a:pt x="98212" y="966877"/>
                  <a:pt x="130175" y="968375"/>
                  <a:pt x="161925" y="971550"/>
                </a:cubicBezTo>
                <a:cubicBezTo>
                  <a:pt x="194899" y="969014"/>
                  <a:pt x="404068" y="946993"/>
                  <a:pt x="428625" y="971550"/>
                </a:cubicBezTo>
                <a:cubicBezTo>
                  <a:pt x="457897" y="1000822"/>
                  <a:pt x="425556" y="1054485"/>
                  <a:pt x="419100" y="1095375"/>
                </a:cubicBezTo>
                <a:cubicBezTo>
                  <a:pt x="415968" y="1115210"/>
                  <a:pt x="406400" y="1133475"/>
                  <a:pt x="400050" y="1152525"/>
                </a:cubicBezTo>
                <a:cubicBezTo>
                  <a:pt x="388311" y="1187743"/>
                  <a:pt x="394880" y="1182233"/>
                  <a:pt x="361950" y="1209675"/>
                </a:cubicBezTo>
                <a:cubicBezTo>
                  <a:pt x="353156" y="1217004"/>
                  <a:pt x="341931" y="1221120"/>
                  <a:pt x="333375" y="1228725"/>
                </a:cubicBezTo>
                <a:cubicBezTo>
                  <a:pt x="313239" y="1246623"/>
                  <a:pt x="298641" y="1270931"/>
                  <a:pt x="276225" y="1285875"/>
                </a:cubicBezTo>
                <a:lnTo>
                  <a:pt x="219075" y="1323975"/>
                </a:lnTo>
                <a:cubicBezTo>
                  <a:pt x="209550" y="1330325"/>
                  <a:pt x="198595" y="1334930"/>
                  <a:pt x="190500" y="1343025"/>
                </a:cubicBezTo>
                <a:cubicBezTo>
                  <a:pt x="180975" y="1352550"/>
                  <a:pt x="173133" y="1364128"/>
                  <a:pt x="161925" y="1371600"/>
                </a:cubicBezTo>
                <a:cubicBezTo>
                  <a:pt x="90060" y="1419510"/>
                  <a:pt x="190891" y="1304534"/>
                  <a:pt x="76200" y="1419225"/>
                </a:cubicBezTo>
                <a:cubicBezTo>
                  <a:pt x="58255" y="1437170"/>
                  <a:pt x="39184" y="1452505"/>
                  <a:pt x="28575" y="1476375"/>
                </a:cubicBezTo>
                <a:cubicBezTo>
                  <a:pt x="20420" y="1494725"/>
                  <a:pt x="15875" y="1514475"/>
                  <a:pt x="9525" y="1533525"/>
                </a:cubicBezTo>
                <a:lnTo>
                  <a:pt x="0" y="1562100"/>
                </a:lnTo>
                <a:cubicBezTo>
                  <a:pt x="6350" y="1577975"/>
                  <a:pt x="8104" y="1596590"/>
                  <a:pt x="19050" y="1609725"/>
                </a:cubicBezTo>
                <a:cubicBezTo>
                  <a:pt x="25478" y="1617438"/>
                  <a:pt x="37824" y="1617072"/>
                  <a:pt x="47625" y="1619250"/>
                </a:cubicBezTo>
                <a:cubicBezTo>
                  <a:pt x="66478" y="1623440"/>
                  <a:pt x="85837" y="1624987"/>
                  <a:pt x="104775" y="1628775"/>
                </a:cubicBezTo>
                <a:cubicBezTo>
                  <a:pt x="117612" y="1631342"/>
                  <a:pt x="129936" y="1636309"/>
                  <a:pt x="142875" y="1638300"/>
                </a:cubicBezTo>
                <a:cubicBezTo>
                  <a:pt x="171292" y="1642672"/>
                  <a:pt x="200046" y="1644466"/>
                  <a:pt x="228600" y="1647825"/>
                </a:cubicBezTo>
                <a:lnTo>
                  <a:pt x="304800" y="1657350"/>
                </a:lnTo>
                <a:cubicBezTo>
                  <a:pt x="433523" y="1646623"/>
                  <a:pt x="422329" y="1641834"/>
                  <a:pt x="561975" y="1657350"/>
                </a:cubicBezTo>
                <a:cubicBezTo>
                  <a:pt x="596713" y="1661210"/>
                  <a:pt x="587552" y="1671893"/>
                  <a:pt x="619125" y="1685925"/>
                </a:cubicBezTo>
                <a:cubicBezTo>
                  <a:pt x="637475" y="1694080"/>
                  <a:pt x="657225" y="1698625"/>
                  <a:pt x="676275" y="1704975"/>
                </a:cubicBezTo>
                <a:cubicBezTo>
                  <a:pt x="685800" y="1708150"/>
                  <a:pt x="696496" y="1708931"/>
                  <a:pt x="704850" y="1714500"/>
                </a:cubicBezTo>
                <a:cubicBezTo>
                  <a:pt x="725753" y="1728435"/>
                  <a:pt x="747355" y="1744543"/>
                  <a:pt x="771525" y="1752600"/>
                </a:cubicBezTo>
                <a:cubicBezTo>
                  <a:pt x="807308" y="1764528"/>
                  <a:pt x="842902" y="1758910"/>
                  <a:pt x="876300" y="1781175"/>
                </a:cubicBezTo>
                <a:cubicBezTo>
                  <a:pt x="931214" y="1817784"/>
                  <a:pt x="878241" y="1786089"/>
                  <a:pt x="933450" y="1809750"/>
                </a:cubicBezTo>
                <a:cubicBezTo>
                  <a:pt x="946501" y="1815343"/>
                  <a:pt x="958367" y="1823527"/>
                  <a:pt x="971550" y="1828800"/>
                </a:cubicBezTo>
                <a:cubicBezTo>
                  <a:pt x="990194" y="1836258"/>
                  <a:pt x="1009650" y="1841500"/>
                  <a:pt x="1028700" y="1847850"/>
                </a:cubicBezTo>
                <a:cubicBezTo>
                  <a:pt x="1038225" y="1851025"/>
                  <a:pt x="1047535" y="1854940"/>
                  <a:pt x="1057275" y="1857375"/>
                </a:cubicBezTo>
                <a:cubicBezTo>
                  <a:pt x="1069975" y="1860550"/>
                  <a:pt x="1082788" y="1863304"/>
                  <a:pt x="1095375" y="1866900"/>
                </a:cubicBezTo>
                <a:cubicBezTo>
                  <a:pt x="1105029" y="1869658"/>
                  <a:pt x="1114149" y="1874247"/>
                  <a:pt x="1123950" y="1876425"/>
                </a:cubicBezTo>
                <a:cubicBezTo>
                  <a:pt x="1142803" y="1880615"/>
                  <a:pt x="1162162" y="1882162"/>
                  <a:pt x="1181100" y="1885950"/>
                </a:cubicBezTo>
                <a:cubicBezTo>
                  <a:pt x="1193937" y="1888517"/>
                  <a:pt x="1206261" y="1893484"/>
                  <a:pt x="1219200" y="1895475"/>
                </a:cubicBezTo>
                <a:cubicBezTo>
                  <a:pt x="1247617" y="1899847"/>
                  <a:pt x="1276416" y="1901281"/>
                  <a:pt x="1304925" y="1905000"/>
                </a:cubicBezTo>
                <a:cubicBezTo>
                  <a:pt x="1349449" y="1910807"/>
                  <a:pt x="1438275" y="1924050"/>
                  <a:pt x="1438275" y="1924050"/>
                </a:cubicBezTo>
                <a:cubicBezTo>
                  <a:pt x="1457325" y="1930400"/>
                  <a:pt x="1475500" y="1940609"/>
                  <a:pt x="1495425" y="1943100"/>
                </a:cubicBezTo>
                <a:lnTo>
                  <a:pt x="1638300" y="1962150"/>
                </a:lnTo>
                <a:cubicBezTo>
                  <a:pt x="1742097" y="1975990"/>
                  <a:pt x="1682105" y="1965196"/>
                  <a:pt x="1762125" y="1981200"/>
                </a:cubicBezTo>
                <a:lnTo>
                  <a:pt x="1924050" y="1962150"/>
                </a:lnTo>
                <a:cubicBezTo>
                  <a:pt x="1933928" y="1960354"/>
                  <a:pt x="1943100" y="1955800"/>
                  <a:pt x="1952625" y="1952625"/>
                </a:cubicBezTo>
                <a:cubicBezTo>
                  <a:pt x="1958975" y="1943100"/>
                  <a:pt x="1966555" y="1934289"/>
                  <a:pt x="1971675" y="1924050"/>
                </a:cubicBezTo>
                <a:cubicBezTo>
                  <a:pt x="1976165" y="1915070"/>
                  <a:pt x="1981200" y="1905515"/>
                  <a:pt x="1981200" y="1895475"/>
                </a:cubicBezTo>
                <a:cubicBezTo>
                  <a:pt x="1981200" y="1842759"/>
                  <a:pt x="1989107" y="1748825"/>
                  <a:pt x="1962150" y="1685925"/>
                </a:cubicBezTo>
                <a:cubicBezTo>
                  <a:pt x="1944577" y="1644920"/>
                  <a:pt x="1932085" y="1631303"/>
                  <a:pt x="1905000" y="1590675"/>
                </a:cubicBezTo>
                <a:lnTo>
                  <a:pt x="1885950" y="1562100"/>
                </a:lnTo>
                <a:cubicBezTo>
                  <a:pt x="1879600" y="1552575"/>
                  <a:pt x="1876058" y="1540394"/>
                  <a:pt x="1866900" y="1533525"/>
                </a:cubicBezTo>
                <a:cubicBezTo>
                  <a:pt x="1854200" y="1524000"/>
                  <a:pt x="1839347" y="1516815"/>
                  <a:pt x="1828800" y="1504950"/>
                </a:cubicBezTo>
                <a:cubicBezTo>
                  <a:pt x="1813589" y="1487838"/>
                  <a:pt x="1806889" y="1463989"/>
                  <a:pt x="1790700" y="1447800"/>
                </a:cubicBezTo>
                <a:cubicBezTo>
                  <a:pt x="1766045" y="1423145"/>
                  <a:pt x="1735418" y="1396254"/>
                  <a:pt x="1724025" y="1362075"/>
                </a:cubicBezTo>
                <a:cubicBezTo>
                  <a:pt x="1720850" y="1352550"/>
                  <a:pt x="1719376" y="1342277"/>
                  <a:pt x="1714500" y="1333500"/>
                </a:cubicBezTo>
                <a:cubicBezTo>
                  <a:pt x="1703381" y="1313486"/>
                  <a:pt x="1676400" y="1276350"/>
                  <a:pt x="1676400" y="1276350"/>
                </a:cubicBezTo>
                <a:cubicBezTo>
                  <a:pt x="1649599" y="1142343"/>
                  <a:pt x="1661812" y="1222379"/>
                  <a:pt x="1676400" y="952500"/>
                </a:cubicBezTo>
                <a:cubicBezTo>
                  <a:pt x="1677782" y="926940"/>
                  <a:pt x="1682033" y="901600"/>
                  <a:pt x="1685925" y="876300"/>
                </a:cubicBezTo>
                <a:cubicBezTo>
                  <a:pt x="1696073" y="810340"/>
                  <a:pt x="1681162" y="839788"/>
                  <a:pt x="1685925" y="790575"/>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350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905000" y="2165866"/>
            <a:ext cx="5110811"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and smooth muscle – SL15A</a:t>
            </a:r>
            <a:endParaRPr lang="en-US" dirty="0">
              <a:latin typeface="Calibri" pitchFamily="34" charset="0"/>
            </a:endParaRPr>
          </a:p>
        </p:txBody>
      </p:sp>
      <p:sp>
        <p:nvSpPr>
          <p:cNvPr id="37891" name="TextBox 4"/>
          <p:cNvSpPr txBox="1">
            <a:spLocks noChangeArrowheads="1"/>
          </p:cNvSpPr>
          <p:nvPr/>
        </p:nvSpPr>
        <p:spPr bwMode="auto">
          <a:xfrm>
            <a:off x="1996998" y="5562600"/>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015A</a:t>
            </a:r>
            <a:endParaRPr lang="en-US" u="sng" dirty="0"/>
          </a:p>
          <a:p>
            <a:r>
              <a:rPr lang="en-US" dirty="0">
                <a:latin typeface="Calibri" pitchFamily="34" charset="0"/>
              </a:rPr>
              <a:t> </a:t>
            </a:r>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a:t>
            </a:r>
          </a:p>
          <a:p>
            <a:pPr lvl="1" eaLnBrk="0" hangingPunct="0">
              <a:buFontTx/>
              <a:buChar char="•"/>
            </a:pPr>
            <a:r>
              <a:rPr lang="en-US" sz="1200" b="1" dirty="0">
                <a:solidFill>
                  <a:srgbClr val="002060"/>
                </a:solidFill>
                <a:latin typeface="Georgia" pitchFamily="18" charset="0"/>
                <a:ea typeface="Times" pitchFamily="18" charset="0"/>
                <a:cs typeface="Arial" charset="0"/>
              </a:rPr>
              <a:t>Smooth muscle (review)</a:t>
            </a:r>
          </a:p>
          <a:p>
            <a:pPr lvl="1" eaLnBrk="0" hangingPunct="0">
              <a:buFontTx/>
              <a:buChar char="•"/>
            </a:pPr>
            <a:r>
              <a:rPr lang="en-US" sz="1200" b="1" dirty="0">
                <a:solidFill>
                  <a:srgbClr val="002060"/>
                </a:solidFill>
                <a:latin typeface="Georgia" pitchFamily="18" charset="0"/>
                <a:ea typeface="Times" pitchFamily="18" charset="0"/>
                <a:cs typeface="Arial" charset="0"/>
              </a:rPr>
              <a:t>Dense irregular connective tissue (review)</a:t>
            </a:r>
          </a:p>
        </p:txBody>
      </p:sp>
      <p:sp>
        <p:nvSpPr>
          <p:cNvPr id="6" name="Rectangle 5"/>
          <p:cNvSpPr/>
          <p:nvPr/>
        </p:nvSpPr>
        <p:spPr>
          <a:xfrm>
            <a:off x="1529477" y="72509"/>
            <a:ext cx="5989909"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 &amp; SMOOTH MUSCLE</a:t>
            </a:r>
          </a:p>
        </p:txBody>
      </p:sp>
    </p:spTree>
    <p:extLst>
      <p:ext uri="{BB962C8B-B14F-4D97-AF65-F5344CB8AC3E}">
        <p14:creationId xmlns:p14="http://schemas.microsoft.com/office/powerpoint/2010/main" val="400160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4815" y="21491"/>
            <a:ext cx="701448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0000"/>
                </a:solidFill>
                <a:latin typeface="+mn-lt"/>
              </a:rPr>
              <a:t>SKELETAL MUSCLE - ORGANIZATION</a:t>
            </a:r>
          </a:p>
        </p:txBody>
      </p:sp>
      <p:sp>
        <p:nvSpPr>
          <p:cNvPr id="10" name="TextBox 9"/>
          <p:cNvSpPr txBox="1"/>
          <p:nvPr/>
        </p:nvSpPr>
        <p:spPr>
          <a:xfrm>
            <a:off x="4724401" y="1066800"/>
            <a:ext cx="4419600" cy="3085460"/>
          </a:xfrm>
          <a:prstGeom prst="rect">
            <a:avLst/>
          </a:prstGeom>
          <a:noFill/>
        </p:spPr>
        <p:txBody>
          <a:bodyPr wrap="square">
            <a:spAutoFit/>
          </a:bodyPr>
          <a:lstStyle/>
          <a:p>
            <a:r>
              <a:rPr lang="en-US" sz="1600" b="1" dirty="0">
                <a:solidFill>
                  <a:schemeClr val="accent6">
                    <a:lumMod val="50000"/>
                  </a:schemeClr>
                </a:solidFill>
                <a:latin typeface="Calibri" pitchFamily="34" charset="0"/>
              </a:rPr>
              <a:t>Recall this drawing of a muscle such as the rectus </a:t>
            </a:r>
            <a:r>
              <a:rPr lang="en-US" sz="1600" b="1" dirty="0" err="1">
                <a:solidFill>
                  <a:schemeClr val="accent6">
                    <a:lumMod val="50000"/>
                  </a:schemeClr>
                </a:solidFill>
                <a:latin typeface="Calibri" pitchFamily="34" charset="0"/>
              </a:rPr>
              <a:t>femoris</a:t>
            </a:r>
            <a:r>
              <a:rPr lang="en-US" sz="1600" b="1" dirty="0">
                <a:solidFill>
                  <a:schemeClr val="accent6">
                    <a:lumMod val="50000"/>
                  </a:schemeClr>
                </a:solidFill>
                <a:latin typeface="Calibri" pitchFamily="34" charset="0"/>
              </a:rPr>
              <a:t>.  A muscle is composed of muscle cells, called </a:t>
            </a:r>
            <a:r>
              <a:rPr lang="en-US" sz="1600" b="1" dirty="0">
                <a:solidFill>
                  <a:schemeClr val="accent6">
                    <a:lumMod val="75000"/>
                  </a:schemeClr>
                </a:solidFill>
                <a:latin typeface="Calibri" pitchFamily="34" charset="0"/>
              </a:rPr>
              <a:t>muscle fibers</a:t>
            </a:r>
            <a:r>
              <a:rPr lang="en-US" sz="1600" b="1" dirty="0">
                <a:solidFill>
                  <a:schemeClr val="accent6">
                    <a:lumMod val="50000"/>
                  </a:schemeClr>
                </a:solidFill>
                <a:latin typeface="Calibri" pitchFamily="34" charset="0"/>
              </a:rPr>
              <a:t>, or </a:t>
            </a:r>
            <a:r>
              <a:rPr lang="en-US" sz="1600" b="1" dirty="0" err="1">
                <a:solidFill>
                  <a:schemeClr val="accent6">
                    <a:lumMod val="75000"/>
                  </a:schemeClr>
                </a:solidFill>
                <a:latin typeface="Calibri" pitchFamily="34" charset="0"/>
              </a:rPr>
              <a:t>myofibers</a:t>
            </a:r>
            <a:r>
              <a:rPr lang="en-US" sz="1600" b="1" dirty="0">
                <a:solidFill>
                  <a:schemeClr val="accent6">
                    <a:lumMod val="50000"/>
                  </a:schemeClr>
                </a:solidFill>
                <a:latin typeface="Calibri" pitchFamily="34" charset="0"/>
              </a:rPr>
              <a:t>, all running parallel within the muscle.  Within a muscle, a number of muscle fibers are bundled together into </a:t>
            </a:r>
            <a:r>
              <a:rPr lang="en-US" sz="1600" b="1" dirty="0">
                <a:solidFill>
                  <a:schemeClr val="accent6">
                    <a:lumMod val="75000"/>
                  </a:schemeClr>
                </a:solidFill>
                <a:latin typeface="Calibri" pitchFamily="34" charset="0"/>
              </a:rPr>
              <a:t>fascicles</a:t>
            </a:r>
            <a:r>
              <a:rPr lang="en-US" sz="1600" b="1" dirty="0">
                <a:solidFill>
                  <a:schemeClr val="accent6">
                    <a:lumMod val="50000"/>
                  </a:schemeClr>
                </a:solidFill>
                <a:latin typeface="Calibri" pitchFamily="34" charset="0"/>
              </a:rPr>
              <a:t> (dotted outline).</a:t>
            </a:r>
          </a:p>
          <a:p>
            <a:endParaRPr lang="en-US" sz="105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The connective tissue component of a muscle can be divided into three types:</a:t>
            </a:r>
          </a:p>
          <a:p>
            <a:endParaRPr lang="en-US" sz="800" b="1" dirty="0">
              <a:solidFill>
                <a:schemeClr val="accent6">
                  <a:lumMod val="50000"/>
                </a:schemeClr>
              </a:solidFill>
              <a:latin typeface="Calibri" pitchFamily="34" charset="0"/>
            </a:endParaRPr>
          </a:p>
          <a:p>
            <a:r>
              <a:rPr lang="en-US" sz="1600" b="1" dirty="0" err="1">
                <a:solidFill>
                  <a:schemeClr val="accent6">
                    <a:lumMod val="75000"/>
                  </a:schemeClr>
                </a:solidFill>
                <a:latin typeface="Calibri" pitchFamily="34" charset="0"/>
              </a:rPr>
              <a:t>Endomysium</a:t>
            </a:r>
            <a:r>
              <a:rPr lang="en-US" sz="1600" b="1" dirty="0">
                <a:solidFill>
                  <a:schemeClr val="accent6">
                    <a:lumMod val="50000"/>
                  </a:schemeClr>
                </a:solidFill>
                <a:latin typeface="Calibri" pitchFamily="34" charset="0"/>
              </a:rPr>
              <a:t> – between individual muscle fibers</a:t>
            </a:r>
          </a:p>
          <a:p>
            <a:r>
              <a:rPr lang="en-US" sz="1600" b="1" dirty="0">
                <a:solidFill>
                  <a:schemeClr val="accent6">
                    <a:lumMod val="75000"/>
                  </a:schemeClr>
                </a:solidFill>
                <a:latin typeface="Calibri" pitchFamily="34" charset="0"/>
              </a:rPr>
              <a:t>Perimysium</a:t>
            </a:r>
            <a:r>
              <a:rPr lang="en-US" sz="1600" b="1" dirty="0">
                <a:solidFill>
                  <a:schemeClr val="accent6">
                    <a:lumMod val="50000"/>
                  </a:schemeClr>
                </a:solidFill>
                <a:latin typeface="Calibri" pitchFamily="34" charset="0"/>
              </a:rPr>
              <a:t> – around fascicles</a:t>
            </a:r>
          </a:p>
          <a:p>
            <a:r>
              <a:rPr lang="en-US" sz="1600" b="1" dirty="0" err="1">
                <a:solidFill>
                  <a:schemeClr val="accent6">
                    <a:lumMod val="75000"/>
                  </a:schemeClr>
                </a:solidFill>
                <a:latin typeface="Calibri" pitchFamily="34" charset="0"/>
              </a:rPr>
              <a:t>Epimysium</a:t>
            </a:r>
            <a:r>
              <a:rPr lang="en-US" sz="1600" b="1" dirty="0">
                <a:solidFill>
                  <a:schemeClr val="accent6">
                    <a:lumMod val="50000"/>
                  </a:schemeClr>
                </a:solidFill>
                <a:latin typeface="Calibri" pitchFamily="34" charset="0"/>
              </a:rPr>
              <a:t> – surrounds the entire muscle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82810"/>
            <a:ext cx="4343452" cy="5098835"/>
          </a:xfrm>
          <a:prstGeom prst="rect">
            <a:avLst/>
          </a:prstGeom>
        </p:spPr>
      </p:pic>
      <p:sp>
        <p:nvSpPr>
          <p:cNvPr id="14" name="Rectangle 13"/>
          <p:cNvSpPr/>
          <p:nvPr/>
        </p:nvSpPr>
        <p:spPr>
          <a:xfrm>
            <a:off x="1200149" y="1152525"/>
            <a:ext cx="1076326" cy="2667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3281889" y="2009422"/>
            <a:ext cx="1120778" cy="1343383"/>
          </a:xfrm>
          <a:custGeom>
            <a:avLst/>
            <a:gdLst>
              <a:gd name="connsiteX0" fmla="*/ 262822 w 1120778"/>
              <a:gd name="connsiteY0" fmla="*/ 67734 h 1343383"/>
              <a:gd name="connsiteX1" fmla="*/ 251533 w 1120778"/>
              <a:gd name="connsiteY1" fmla="*/ 135467 h 1343383"/>
              <a:gd name="connsiteX2" fmla="*/ 240244 w 1120778"/>
              <a:gd name="connsiteY2" fmla="*/ 349956 h 1343383"/>
              <a:gd name="connsiteX3" fmla="*/ 217667 w 1120778"/>
              <a:gd name="connsiteY3" fmla="*/ 587022 h 1343383"/>
              <a:gd name="connsiteX4" fmla="*/ 183800 w 1120778"/>
              <a:gd name="connsiteY4" fmla="*/ 699911 h 1343383"/>
              <a:gd name="connsiteX5" fmla="*/ 138644 w 1120778"/>
              <a:gd name="connsiteY5" fmla="*/ 767645 h 1343383"/>
              <a:gd name="connsiteX6" fmla="*/ 116067 w 1120778"/>
              <a:gd name="connsiteY6" fmla="*/ 801511 h 1343383"/>
              <a:gd name="connsiteX7" fmla="*/ 59622 w 1120778"/>
              <a:gd name="connsiteY7" fmla="*/ 869245 h 1343383"/>
              <a:gd name="connsiteX8" fmla="*/ 14467 w 1120778"/>
              <a:gd name="connsiteY8" fmla="*/ 970845 h 1343383"/>
              <a:gd name="connsiteX9" fmla="*/ 14467 w 1120778"/>
              <a:gd name="connsiteY9" fmla="*/ 1128889 h 1343383"/>
              <a:gd name="connsiteX10" fmla="*/ 37044 w 1120778"/>
              <a:gd name="connsiteY10" fmla="*/ 1162756 h 1343383"/>
              <a:gd name="connsiteX11" fmla="*/ 116067 w 1120778"/>
              <a:gd name="connsiteY11" fmla="*/ 1196622 h 1343383"/>
              <a:gd name="connsiteX12" fmla="*/ 149933 w 1120778"/>
              <a:gd name="connsiteY12" fmla="*/ 1219200 h 1343383"/>
              <a:gd name="connsiteX13" fmla="*/ 195089 w 1120778"/>
              <a:gd name="connsiteY13" fmla="*/ 1230489 h 1343383"/>
              <a:gd name="connsiteX14" fmla="*/ 262822 w 1120778"/>
              <a:gd name="connsiteY14" fmla="*/ 1253067 h 1343383"/>
              <a:gd name="connsiteX15" fmla="*/ 387000 w 1120778"/>
              <a:gd name="connsiteY15" fmla="*/ 1286934 h 1343383"/>
              <a:gd name="connsiteX16" fmla="*/ 556333 w 1120778"/>
              <a:gd name="connsiteY16" fmla="*/ 1309511 h 1343383"/>
              <a:gd name="connsiteX17" fmla="*/ 601489 w 1120778"/>
              <a:gd name="connsiteY17" fmla="*/ 1320800 h 1343383"/>
              <a:gd name="connsiteX18" fmla="*/ 804689 w 1120778"/>
              <a:gd name="connsiteY18" fmla="*/ 1343378 h 1343383"/>
              <a:gd name="connsiteX19" fmla="*/ 1019178 w 1120778"/>
              <a:gd name="connsiteY19" fmla="*/ 1320800 h 1343383"/>
              <a:gd name="connsiteX20" fmla="*/ 1053044 w 1120778"/>
              <a:gd name="connsiteY20" fmla="*/ 1298222 h 1343383"/>
              <a:gd name="connsiteX21" fmla="*/ 1075622 w 1120778"/>
              <a:gd name="connsiteY21" fmla="*/ 1264356 h 1343383"/>
              <a:gd name="connsiteX22" fmla="*/ 1098200 w 1120778"/>
              <a:gd name="connsiteY22" fmla="*/ 1185334 h 1343383"/>
              <a:gd name="connsiteX23" fmla="*/ 1120778 w 1120778"/>
              <a:gd name="connsiteY23" fmla="*/ 1027289 h 1343383"/>
              <a:gd name="connsiteX24" fmla="*/ 1109489 w 1120778"/>
              <a:gd name="connsiteY24" fmla="*/ 778934 h 1343383"/>
              <a:gd name="connsiteX25" fmla="*/ 1075622 w 1120778"/>
              <a:gd name="connsiteY25" fmla="*/ 632178 h 1343383"/>
              <a:gd name="connsiteX26" fmla="*/ 1053044 w 1120778"/>
              <a:gd name="connsiteY26" fmla="*/ 587022 h 1343383"/>
              <a:gd name="connsiteX27" fmla="*/ 1030467 w 1120778"/>
              <a:gd name="connsiteY27" fmla="*/ 519289 h 1343383"/>
              <a:gd name="connsiteX28" fmla="*/ 985311 w 1120778"/>
              <a:gd name="connsiteY28" fmla="*/ 451556 h 1343383"/>
              <a:gd name="connsiteX29" fmla="*/ 951444 w 1120778"/>
              <a:gd name="connsiteY29" fmla="*/ 406400 h 1343383"/>
              <a:gd name="connsiteX30" fmla="*/ 883711 w 1120778"/>
              <a:gd name="connsiteY30" fmla="*/ 304800 h 1343383"/>
              <a:gd name="connsiteX31" fmla="*/ 861133 w 1120778"/>
              <a:gd name="connsiteY31" fmla="*/ 270934 h 1343383"/>
              <a:gd name="connsiteX32" fmla="*/ 827267 w 1120778"/>
              <a:gd name="connsiteY32" fmla="*/ 259645 h 1343383"/>
              <a:gd name="connsiteX33" fmla="*/ 815978 w 1120778"/>
              <a:gd name="connsiteY33" fmla="*/ 225778 h 1343383"/>
              <a:gd name="connsiteX34" fmla="*/ 736955 w 1120778"/>
              <a:gd name="connsiteY34" fmla="*/ 158045 h 1343383"/>
              <a:gd name="connsiteX35" fmla="*/ 635355 w 1120778"/>
              <a:gd name="connsiteY35" fmla="*/ 79022 h 1343383"/>
              <a:gd name="connsiteX36" fmla="*/ 601489 w 1120778"/>
              <a:gd name="connsiteY36" fmla="*/ 56445 h 1343383"/>
              <a:gd name="connsiteX37" fmla="*/ 533755 w 1120778"/>
              <a:gd name="connsiteY37" fmla="*/ 33867 h 1343383"/>
              <a:gd name="connsiteX38" fmla="*/ 499889 w 1120778"/>
              <a:gd name="connsiteY38" fmla="*/ 22578 h 1343383"/>
              <a:gd name="connsiteX39" fmla="*/ 466022 w 1120778"/>
              <a:gd name="connsiteY39" fmla="*/ 0 h 1343383"/>
              <a:gd name="connsiteX40" fmla="*/ 319267 w 1120778"/>
              <a:gd name="connsiteY40" fmla="*/ 11289 h 1343383"/>
              <a:gd name="connsiteX41" fmla="*/ 262822 w 1120778"/>
              <a:gd name="connsiteY41" fmla="*/ 67734 h 1343383"/>
              <a:gd name="connsiteX42" fmla="*/ 262822 w 1120778"/>
              <a:gd name="connsiteY42" fmla="*/ 67734 h 134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0778" h="1343383">
                <a:moveTo>
                  <a:pt x="262822" y="67734"/>
                </a:moveTo>
                <a:cubicBezTo>
                  <a:pt x="260940" y="79023"/>
                  <a:pt x="253358" y="112651"/>
                  <a:pt x="251533" y="135467"/>
                </a:cubicBezTo>
                <a:cubicBezTo>
                  <a:pt x="245824" y="206834"/>
                  <a:pt x="244575" y="278492"/>
                  <a:pt x="240244" y="349956"/>
                </a:cubicBezTo>
                <a:cubicBezTo>
                  <a:pt x="235134" y="434268"/>
                  <a:pt x="232356" y="506232"/>
                  <a:pt x="217667" y="587022"/>
                </a:cubicBezTo>
                <a:cubicBezTo>
                  <a:pt x="213723" y="608715"/>
                  <a:pt x="191164" y="688865"/>
                  <a:pt x="183800" y="699911"/>
                </a:cubicBezTo>
                <a:lnTo>
                  <a:pt x="138644" y="767645"/>
                </a:lnTo>
                <a:cubicBezTo>
                  <a:pt x="131118" y="778934"/>
                  <a:pt x="125660" y="791918"/>
                  <a:pt x="116067" y="801511"/>
                </a:cubicBezTo>
                <a:cubicBezTo>
                  <a:pt x="94799" y="822779"/>
                  <a:pt x="72196" y="840954"/>
                  <a:pt x="59622" y="869245"/>
                </a:cubicBezTo>
                <a:cubicBezTo>
                  <a:pt x="5883" y="990157"/>
                  <a:pt x="65564" y="894197"/>
                  <a:pt x="14467" y="970845"/>
                </a:cubicBezTo>
                <a:cubicBezTo>
                  <a:pt x="-2414" y="1038369"/>
                  <a:pt x="-7092" y="1035465"/>
                  <a:pt x="14467" y="1128889"/>
                </a:cubicBezTo>
                <a:cubicBezTo>
                  <a:pt x="17518" y="1142109"/>
                  <a:pt x="26621" y="1154070"/>
                  <a:pt x="37044" y="1162756"/>
                </a:cubicBezTo>
                <a:cubicBezTo>
                  <a:pt x="55645" y="1178257"/>
                  <a:pt x="92537" y="1188779"/>
                  <a:pt x="116067" y="1196622"/>
                </a:cubicBezTo>
                <a:cubicBezTo>
                  <a:pt x="127356" y="1204148"/>
                  <a:pt x="137463" y="1213855"/>
                  <a:pt x="149933" y="1219200"/>
                </a:cubicBezTo>
                <a:cubicBezTo>
                  <a:pt x="164194" y="1225312"/>
                  <a:pt x="180228" y="1226031"/>
                  <a:pt x="195089" y="1230489"/>
                </a:cubicBezTo>
                <a:cubicBezTo>
                  <a:pt x="217884" y="1237328"/>
                  <a:pt x="240244" y="1245541"/>
                  <a:pt x="262822" y="1253067"/>
                </a:cubicBezTo>
                <a:cubicBezTo>
                  <a:pt x="306594" y="1267658"/>
                  <a:pt x="336080" y="1278448"/>
                  <a:pt x="387000" y="1286934"/>
                </a:cubicBezTo>
                <a:cubicBezTo>
                  <a:pt x="488345" y="1303824"/>
                  <a:pt x="431984" y="1295694"/>
                  <a:pt x="556333" y="1309511"/>
                </a:cubicBezTo>
                <a:cubicBezTo>
                  <a:pt x="571385" y="1313274"/>
                  <a:pt x="586185" y="1318249"/>
                  <a:pt x="601489" y="1320800"/>
                </a:cubicBezTo>
                <a:cubicBezTo>
                  <a:pt x="649428" y="1328790"/>
                  <a:pt x="761207" y="1339030"/>
                  <a:pt x="804689" y="1343378"/>
                </a:cubicBezTo>
                <a:cubicBezTo>
                  <a:pt x="821255" y="1342343"/>
                  <a:pt x="962786" y="1348996"/>
                  <a:pt x="1019178" y="1320800"/>
                </a:cubicBezTo>
                <a:cubicBezTo>
                  <a:pt x="1031313" y="1314732"/>
                  <a:pt x="1041755" y="1305748"/>
                  <a:pt x="1053044" y="1298222"/>
                </a:cubicBezTo>
                <a:cubicBezTo>
                  <a:pt x="1060570" y="1286933"/>
                  <a:pt x="1069554" y="1276491"/>
                  <a:pt x="1075622" y="1264356"/>
                </a:cubicBezTo>
                <a:cubicBezTo>
                  <a:pt x="1082794" y="1250011"/>
                  <a:pt x="1095789" y="1197389"/>
                  <a:pt x="1098200" y="1185334"/>
                </a:cubicBezTo>
                <a:cubicBezTo>
                  <a:pt x="1109051" y="1131081"/>
                  <a:pt x="1113841" y="1082782"/>
                  <a:pt x="1120778" y="1027289"/>
                </a:cubicBezTo>
                <a:cubicBezTo>
                  <a:pt x="1117015" y="944504"/>
                  <a:pt x="1115191" y="861608"/>
                  <a:pt x="1109489" y="778934"/>
                </a:cubicBezTo>
                <a:cubicBezTo>
                  <a:pt x="1106399" y="734130"/>
                  <a:pt x="1096271" y="673476"/>
                  <a:pt x="1075622" y="632178"/>
                </a:cubicBezTo>
                <a:cubicBezTo>
                  <a:pt x="1068096" y="617126"/>
                  <a:pt x="1059294" y="602647"/>
                  <a:pt x="1053044" y="587022"/>
                </a:cubicBezTo>
                <a:cubicBezTo>
                  <a:pt x="1044205" y="564925"/>
                  <a:pt x="1043668" y="539091"/>
                  <a:pt x="1030467" y="519289"/>
                </a:cubicBezTo>
                <a:cubicBezTo>
                  <a:pt x="1015415" y="496711"/>
                  <a:pt x="1001592" y="473264"/>
                  <a:pt x="985311" y="451556"/>
                </a:cubicBezTo>
                <a:cubicBezTo>
                  <a:pt x="974022" y="436504"/>
                  <a:pt x="962234" y="421814"/>
                  <a:pt x="951444" y="406400"/>
                </a:cubicBezTo>
                <a:cubicBezTo>
                  <a:pt x="928103" y="373055"/>
                  <a:pt x="906289" y="338666"/>
                  <a:pt x="883711" y="304800"/>
                </a:cubicBezTo>
                <a:cubicBezTo>
                  <a:pt x="876185" y="293511"/>
                  <a:pt x="874004" y="275225"/>
                  <a:pt x="861133" y="270934"/>
                </a:cubicBezTo>
                <a:lnTo>
                  <a:pt x="827267" y="259645"/>
                </a:lnTo>
                <a:cubicBezTo>
                  <a:pt x="823504" y="248356"/>
                  <a:pt x="822579" y="235679"/>
                  <a:pt x="815978" y="225778"/>
                </a:cubicBezTo>
                <a:cubicBezTo>
                  <a:pt x="797302" y="197763"/>
                  <a:pt x="761302" y="178914"/>
                  <a:pt x="736955" y="158045"/>
                </a:cubicBezTo>
                <a:cubicBezTo>
                  <a:pt x="644104" y="78459"/>
                  <a:pt x="784016" y="178129"/>
                  <a:pt x="635355" y="79022"/>
                </a:cubicBezTo>
                <a:cubicBezTo>
                  <a:pt x="624066" y="71496"/>
                  <a:pt x="614360" y="60735"/>
                  <a:pt x="601489" y="56445"/>
                </a:cubicBezTo>
                <a:lnTo>
                  <a:pt x="533755" y="33867"/>
                </a:lnTo>
                <a:cubicBezTo>
                  <a:pt x="522466" y="30104"/>
                  <a:pt x="509790" y="29179"/>
                  <a:pt x="499889" y="22578"/>
                </a:cubicBezTo>
                <a:lnTo>
                  <a:pt x="466022" y="0"/>
                </a:lnTo>
                <a:cubicBezTo>
                  <a:pt x="417104" y="3763"/>
                  <a:pt x="367489" y="2247"/>
                  <a:pt x="319267" y="11289"/>
                </a:cubicBezTo>
                <a:cubicBezTo>
                  <a:pt x="275032" y="19583"/>
                  <a:pt x="292005" y="44388"/>
                  <a:pt x="262822" y="67734"/>
                </a:cubicBezTo>
                <a:lnTo>
                  <a:pt x="262822" y="67734"/>
                </a:ln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3567" y="5681644"/>
            <a:ext cx="8458200"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Consistent with connective tissue organization in other organs you have seen, the  density of the connective tissue decreases as you progress toward the inner portions of the muscle.  In other words, </a:t>
            </a:r>
            <a:r>
              <a:rPr lang="en-US" sz="1400" b="1" dirty="0" err="1">
                <a:solidFill>
                  <a:schemeClr val="accent3">
                    <a:lumMod val="50000"/>
                  </a:schemeClr>
                </a:solidFill>
                <a:latin typeface="Tempus Sans ITC" pitchFamily="82" charset="0"/>
              </a:rPr>
              <a:t>epimysium</a:t>
            </a:r>
            <a:r>
              <a:rPr lang="en-US" sz="1400" b="1" dirty="0">
                <a:solidFill>
                  <a:schemeClr val="accent3">
                    <a:lumMod val="50000"/>
                  </a:schemeClr>
                </a:solidFill>
                <a:latin typeface="Tempus Sans ITC" pitchFamily="82" charset="0"/>
              </a:rPr>
              <a:t> is dense irregular connective tissue, </a:t>
            </a:r>
            <a:r>
              <a:rPr lang="en-US" sz="1400" b="1" dirty="0" err="1">
                <a:solidFill>
                  <a:schemeClr val="accent3">
                    <a:lumMod val="50000"/>
                  </a:schemeClr>
                </a:solidFill>
                <a:latin typeface="Tempus Sans ITC" pitchFamily="82" charset="0"/>
              </a:rPr>
              <a:t>endomysium</a:t>
            </a:r>
            <a:r>
              <a:rPr lang="en-US" sz="1400" b="1" dirty="0">
                <a:solidFill>
                  <a:schemeClr val="accent3">
                    <a:lumMod val="50000"/>
                  </a:schemeClr>
                </a:solidFill>
                <a:latin typeface="Tempus Sans ITC" pitchFamily="82" charset="0"/>
              </a:rPr>
              <a:t> is  loose connective tissue, and perimysium is somewhere in between (the famous “</a:t>
            </a:r>
            <a:r>
              <a:rPr lang="en-US" sz="1400" b="1" dirty="0" err="1">
                <a:solidFill>
                  <a:schemeClr val="accent3">
                    <a:lumMod val="50000"/>
                  </a:schemeClr>
                </a:solidFill>
                <a:latin typeface="Tempus Sans ITC" pitchFamily="82" charset="0"/>
              </a:rPr>
              <a:t>loosy-densy</a:t>
            </a:r>
            <a:r>
              <a:rPr lang="en-US" sz="1400" b="1" dirty="0">
                <a:solidFill>
                  <a:schemeClr val="accent3">
                    <a:lumMod val="50000"/>
                  </a:schemeClr>
                </a:solidFill>
                <a:latin typeface="Tempus Sans ITC" pitchFamily="82" charset="0"/>
              </a:rPr>
              <a:t>” connective tissue). </a:t>
            </a:r>
          </a:p>
        </p:txBody>
      </p:sp>
      <p:sp>
        <p:nvSpPr>
          <p:cNvPr id="8" name="TextBox 7"/>
          <p:cNvSpPr txBox="1"/>
          <p:nvPr/>
        </p:nvSpPr>
        <p:spPr>
          <a:xfrm>
            <a:off x="4897967" y="4572000"/>
            <a:ext cx="3733800" cy="52322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a:t>
            </a:r>
            <a:r>
              <a:rPr lang="en-US" sz="1400" b="1" dirty="0" err="1">
                <a:solidFill>
                  <a:schemeClr val="accent3">
                    <a:lumMod val="50000"/>
                  </a:schemeClr>
                </a:solidFill>
                <a:latin typeface="Tempus Sans ITC" pitchFamily="82" charset="0"/>
              </a:rPr>
              <a:t>epimysium</a:t>
            </a:r>
            <a:r>
              <a:rPr lang="en-US" sz="1400" b="1" dirty="0">
                <a:solidFill>
                  <a:schemeClr val="accent3">
                    <a:lumMod val="50000"/>
                  </a:schemeClr>
                </a:solidFill>
                <a:latin typeface="Tempus Sans ITC" pitchFamily="82" charset="0"/>
              </a:rPr>
              <a:t> is the deep fascia that surrounds muscles in the gross anatomy lab.</a:t>
            </a:r>
          </a:p>
        </p:txBody>
      </p:sp>
    </p:spTree>
    <p:extLst>
      <p:ext uri="{BB962C8B-B14F-4D97-AF65-F5344CB8AC3E}">
        <p14:creationId xmlns:p14="http://schemas.microsoft.com/office/powerpoint/2010/main" val="372638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289" y="667822"/>
            <a:ext cx="9144001" cy="584775"/>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this low power image of an entire muscle, a fascicle is outlined, and the </a:t>
            </a:r>
            <a:r>
              <a:rPr lang="en-US" sz="1600" b="1" dirty="0" err="1">
                <a:solidFill>
                  <a:schemeClr val="accent6">
                    <a:lumMod val="50000"/>
                  </a:schemeClr>
                </a:solidFill>
                <a:latin typeface="Calibri" pitchFamily="34" charset="0"/>
              </a:rPr>
              <a:t>epimysium</a:t>
            </a:r>
            <a:r>
              <a:rPr lang="en-US" sz="1600" b="1" dirty="0">
                <a:solidFill>
                  <a:schemeClr val="accent6">
                    <a:lumMod val="50000"/>
                  </a:schemeClr>
                </a:solidFill>
                <a:latin typeface="Calibri" pitchFamily="34" charset="0"/>
              </a:rPr>
              <a:t> (black arrows) and perimysium (blue arrow) are indicated.</a:t>
            </a:r>
          </a:p>
        </p:txBody>
      </p:sp>
      <p:sp>
        <p:nvSpPr>
          <p:cNvPr id="8" name="TextBox 7"/>
          <p:cNvSpPr txBox="1"/>
          <p:nvPr/>
        </p:nvSpPr>
        <p:spPr>
          <a:xfrm>
            <a:off x="4897967" y="4572000"/>
            <a:ext cx="3733800" cy="52322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a:t>
            </a:r>
            <a:r>
              <a:rPr lang="en-US" sz="1400" b="1" dirty="0" err="1">
                <a:solidFill>
                  <a:schemeClr val="accent3">
                    <a:lumMod val="50000"/>
                  </a:schemeClr>
                </a:solidFill>
                <a:latin typeface="Tempus Sans ITC" pitchFamily="82" charset="0"/>
              </a:rPr>
              <a:t>epimysium</a:t>
            </a:r>
            <a:r>
              <a:rPr lang="en-US" sz="1400" b="1" dirty="0">
                <a:solidFill>
                  <a:schemeClr val="accent3">
                    <a:lumMod val="50000"/>
                  </a:schemeClr>
                </a:solidFill>
                <a:latin typeface="Tempus Sans ITC" pitchFamily="82" charset="0"/>
              </a:rPr>
              <a:t> is the deep fascia that surrounds muscles in the gross anatomy lab.</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6" y="1255418"/>
            <a:ext cx="8894233" cy="4985919"/>
          </a:xfrm>
          <a:prstGeom prst="rect">
            <a:avLst/>
          </a:prstGeom>
        </p:spPr>
      </p:pic>
      <p:cxnSp>
        <p:nvCxnSpPr>
          <p:cNvPr id="12" name="Straight Arrow Connector 11"/>
          <p:cNvCxnSpPr/>
          <p:nvPr/>
        </p:nvCxnSpPr>
        <p:spPr>
          <a:xfrm flipH="1" flipV="1">
            <a:off x="7391400" y="5562600"/>
            <a:ext cx="685800" cy="6787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974167" y="1004711"/>
            <a:ext cx="500944" cy="5954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947811" y="1433689"/>
            <a:ext cx="111478" cy="815623"/>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766255" y="2297289"/>
            <a:ext cx="111478" cy="815623"/>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4082014" y="2717622"/>
            <a:ext cx="1235426" cy="652444"/>
          </a:xfrm>
          <a:custGeom>
            <a:avLst/>
            <a:gdLst>
              <a:gd name="connsiteX0" fmla="*/ 732973 w 1235426"/>
              <a:gd name="connsiteY0" fmla="*/ 31972 h 652444"/>
              <a:gd name="connsiteX1" fmla="*/ 713790 w 1235426"/>
              <a:gd name="connsiteY1" fmla="*/ 25578 h 652444"/>
              <a:gd name="connsiteX2" fmla="*/ 704199 w 1235426"/>
              <a:gd name="connsiteY2" fmla="*/ 19184 h 652444"/>
              <a:gd name="connsiteX3" fmla="*/ 678621 w 1235426"/>
              <a:gd name="connsiteY3" fmla="*/ 12789 h 652444"/>
              <a:gd name="connsiteX4" fmla="*/ 656241 w 1235426"/>
              <a:gd name="connsiteY4" fmla="*/ 6395 h 652444"/>
              <a:gd name="connsiteX5" fmla="*/ 592296 w 1235426"/>
              <a:gd name="connsiteY5" fmla="*/ 0 h 652444"/>
              <a:gd name="connsiteX6" fmla="*/ 442028 w 1235426"/>
              <a:gd name="connsiteY6" fmla="*/ 3198 h 652444"/>
              <a:gd name="connsiteX7" fmla="*/ 432436 w 1235426"/>
              <a:gd name="connsiteY7" fmla="*/ 6395 h 652444"/>
              <a:gd name="connsiteX8" fmla="*/ 419648 w 1235426"/>
              <a:gd name="connsiteY8" fmla="*/ 9592 h 652444"/>
              <a:gd name="connsiteX9" fmla="*/ 413253 w 1235426"/>
              <a:gd name="connsiteY9" fmla="*/ 15986 h 652444"/>
              <a:gd name="connsiteX10" fmla="*/ 358901 w 1235426"/>
              <a:gd name="connsiteY10" fmla="*/ 25578 h 652444"/>
              <a:gd name="connsiteX11" fmla="*/ 336520 w 1235426"/>
              <a:gd name="connsiteY11" fmla="*/ 31972 h 652444"/>
              <a:gd name="connsiteX12" fmla="*/ 310943 w 1235426"/>
              <a:gd name="connsiteY12" fmla="*/ 35170 h 652444"/>
              <a:gd name="connsiteX13" fmla="*/ 301351 w 1235426"/>
              <a:gd name="connsiteY13" fmla="*/ 38367 h 652444"/>
              <a:gd name="connsiteX14" fmla="*/ 285365 w 1235426"/>
              <a:gd name="connsiteY14" fmla="*/ 41564 h 652444"/>
              <a:gd name="connsiteX15" fmla="*/ 256590 w 1235426"/>
              <a:gd name="connsiteY15" fmla="*/ 51156 h 652444"/>
              <a:gd name="connsiteX16" fmla="*/ 234210 w 1235426"/>
              <a:gd name="connsiteY16" fmla="*/ 57550 h 652444"/>
              <a:gd name="connsiteX17" fmla="*/ 215027 w 1235426"/>
              <a:gd name="connsiteY17" fmla="*/ 63944 h 652444"/>
              <a:gd name="connsiteX18" fmla="*/ 205435 w 1235426"/>
              <a:gd name="connsiteY18" fmla="*/ 70339 h 652444"/>
              <a:gd name="connsiteX19" fmla="*/ 189449 w 1235426"/>
              <a:gd name="connsiteY19" fmla="*/ 73536 h 652444"/>
              <a:gd name="connsiteX20" fmla="*/ 179857 w 1235426"/>
              <a:gd name="connsiteY20" fmla="*/ 76733 h 652444"/>
              <a:gd name="connsiteX21" fmla="*/ 157477 w 1235426"/>
              <a:gd name="connsiteY21" fmla="*/ 89522 h 652444"/>
              <a:gd name="connsiteX22" fmla="*/ 147885 w 1235426"/>
              <a:gd name="connsiteY22" fmla="*/ 92719 h 652444"/>
              <a:gd name="connsiteX23" fmla="*/ 125505 w 1235426"/>
              <a:gd name="connsiteY23" fmla="*/ 111902 h 652444"/>
              <a:gd name="connsiteX24" fmla="*/ 112716 w 1235426"/>
              <a:gd name="connsiteY24" fmla="*/ 127888 h 652444"/>
              <a:gd name="connsiteX25" fmla="*/ 106322 w 1235426"/>
              <a:gd name="connsiteY25" fmla="*/ 134283 h 652444"/>
              <a:gd name="connsiteX26" fmla="*/ 93533 w 1235426"/>
              <a:gd name="connsiteY26" fmla="*/ 153466 h 652444"/>
              <a:gd name="connsiteX27" fmla="*/ 87138 w 1235426"/>
              <a:gd name="connsiteY27" fmla="*/ 172649 h 652444"/>
              <a:gd name="connsiteX28" fmla="*/ 83941 w 1235426"/>
              <a:gd name="connsiteY28" fmla="*/ 182241 h 652444"/>
              <a:gd name="connsiteX29" fmla="*/ 77547 w 1235426"/>
              <a:gd name="connsiteY29" fmla="*/ 191833 h 652444"/>
              <a:gd name="connsiteX30" fmla="*/ 71152 w 1235426"/>
              <a:gd name="connsiteY30" fmla="*/ 211016 h 652444"/>
              <a:gd name="connsiteX31" fmla="*/ 67955 w 1235426"/>
              <a:gd name="connsiteY31" fmla="*/ 220607 h 652444"/>
              <a:gd name="connsiteX32" fmla="*/ 61561 w 1235426"/>
              <a:gd name="connsiteY32" fmla="*/ 230199 h 652444"/>
              <a:gd name="connsiteX33" fmla="*/ 55166 w 1235426"/>
              <a:gd name="connsiteY33" fmla="*/ 249382 h 652444"/>
              <a:gd name="connsiteX34" fmla="*/ 48772 w 1235426"/>
              <a:gd name="connsiteY34" fmla="*/ 258974 h 652444"/>
              <a:gd name="connsiteX35" fmla="*/ 42378 w 1235426"/>
              <a:gd name="connsiteY35" fmla="*/ 278157 h 652444"/>
              <a:gd name="connsiteX36" fmla="*/ 39180 w 1235426"/>
              <a:gd name="connsiteY36" fmla="*/ 287749 h 652444"/>
              <a:gd name="connsiteX37" fmla="*/ 32786 w 1235426"/>
              <a:gd name="connsiteY37" fmla="*/ 297340 h 652444"/>
              <a:gd name="connsiteX38" fmla="*/ 29589 w 1235426"/>
              <a:gd name="connsiteY38" fmla="*/ 306932 h 652444"/>
              <a:gd name="connsiteX39" fmla="*/ 23194 w 1235426"/>
              <a:gd name="connsiteY39" fmla="*/ 313326 h 652444"/>
              <a:gd name="connsiteX40" fmla="*/ 19997 w 1235426"/>
              <a:gd name="connsiteY40" fmla="*/ 326115 h 652444"/>
              <a:gd name="connsiteX41" fmla="*/ 13603 w 1235426"/>
              <a:gd name="connsiteY41" fmla="*/ 335707 h 652444"/>
              <a:gd name="connsiteX42" fmla="*/ 4011 w 1235426"/>
              <a:gd name="connsiteY42" fmla="*/ 351693 h 652444"/>
              <a:gd name="connsiteX43" fmla="*/ 4011 w 1235426"/>
              <a:gd name="connsiteY43" fmla="*/ 393256 h 652444"/>
              <a:gd name="connsiteX44" fmla="*/ 10406 w 1235426"/>
              <a:gd name="connsiteY44" fmla="*/ 399651 h 652444"/>
              <a:gd name="connsiteX45" fmla="*/ 26392 w 1235426"/>
              <a:gd name="connsiteY45" fmla="*/ 412440 h 652444"/>
              <a:gd name="connsiteX46" fmla="*/ 45575 w 1235426"/>
              <a:gd name="connsiteY46" fmla="*/ 438017 h 652444"/>
              <a:gd name="connsiteX47" fmla="*/ 51969 w 1235426"/>
              <a:gd name="connsiteY47" fmla="*/ 444412 h 652444"/>
              <a:gd name="connsiteX48" fmla="*/ 64758 w 1235426"/>
              <a:gd name="connsiteY48" fmla="*/ 460398 h 652444"/>
              <a:gd name="connsiteX49" fmla="*/ 74350 w 1235426"/>
              <a:gd name="connsiteY49" fmla="*/ 469989 h 652444"/>
              <a:gd name="connsiteX50" fmla="*/ 96730 w 1235426"/>
              <a:gd name="connsiteY50" fmla="*/ 482778 h 652444"/>
              <a:gd name="connsiteX51" fmla="*/ 106322 w 1235426"/>
              <a:gd name="connsiteY51" fmla="*/ 489172 h 652444"/>
              <a:gd name="connsiteX52" fmla="*/ 125505 w 1235426"/>
              <a:gd name="connsiteY52" fmla="*/ 495567 h 652444"/>
              <a:gd name="connsiteX53" fmla="*/ 151083 w 1235426"/>
              <a:gd name="connsiteY53" fmla="*/ 508356 h 652444"/>
              <a:gd name="connsiteX54" fmla="*/ 170266 w 1235426"/>
              <a:gd name="connsiteY54" fmla="*/ 514750 h 652444"/>
              <a:gd name="connsiteX55" fmla="*/ 183055 w 1235426"/>
              <a:gd name="connsiteY55" fmla="*/ 521144 h 652444"/>
              <a:gd name="connsiteX56" fmla="*/ 199041 w 1235426"/>
              <a:gd name="connsiteY56" fmla="*/ 524342 h 652444"/>
              <a:gd name="connsiteX57" fmla="*/ 218224 w 1235426"/>
              <a:gd name="connsiteY57" fmla="*/ 530736 h 652444"/>
              <a:gd name="connsiteX58" fmla="*/ 237407 w 1235426"/>
              <a:gd name="connsiteY58" fmla="*/ 537130 h 652444"/>
              <a:gd name="connsiteX59" fmla="*/ 246999 w 1235426"/>
              <a:gd name="connsiteY59" fmla="*/ 540328 h 652444"/>
              <a:gd name="connsiteX60" fmla="*/ 269379 w 1235426"/>
              <a:gd name="connsiteY60" fmla="*/ 549919 h 652444"/>
              <a:gd name="connsiteX61" fmla="*/ 278971 w 1235426"/>
              <a:gd name="connsiteY61" fmla="*/ 556314 h 652444"/>
              <a:gd name="connsiteX62" fmla="*/ 291759 w 1235426"/>
              <a:gd name="connsiteY62" fmla="*/ 559511 h 652444"/>
              <a:gd name="connsiteX63" fmla="*/ 301351 w 1235426"/>
              <a:gd name="connsiteY63" fmla="*/ 562708 h 652444"/>
              <a:gd name="connsiteX64" fmla="*/ 314140 w 1235426"/>
              <a:gd name="connsiteY64" fmla="*/ 565905 h 652444"/>
              <a:gd name="connsiteX65" fmla="*/ 333323 w 1235426"/>
              <a:gd name="connsiteY65" fmla="*/ 572300 h 652444"/>
              <a:gd name="connsiteX66" fmla="*/ 342915 w 1235426"/>
              <a:gd name="connsiteY66" fmla="*/ 575497 h 652444"/>
              <a:gd name="connsiteX67" fmla="*/ 355703 w 1235426"/>
              <a:gd name="connsiteY67" fmla="*/ 578694 h 652444"/>
              <a:gd name="connsiteX68" fmla="*/ 397267 w 1235426"/>
              <a:gd name="connsiteY68" fmla="*/ 588286 h 652444"/>
              <a:gd name="connsiteX69" fmla="*/ 403662 w 1235426"/>
              <a:gd name="connsiteY69" fmla="*/ 594680 h 652444"/>
              <a:gd name="connsiteX70" fmla="*/ 432436 w 1235426"/>
              <a:gd name="connsiteY70" fmla="*/ 601075 h 652444"/>
              <a:gd name="connsiteX71" fmla="*/ 451620 w 1235426"/>
              <a:gd name="connsiteY71" fmla="*/ 607469 h 652444"/>
              <a:gd name="connsiteX72" fmla="*/ 461211 w 1235426"/>
              <a:gd name="connsiteY72" fmla="*/ 610666 h 652444"/>
              <a:gd name="connsiteX73" fmla="*/ 474000 w 1235426"/>
              <a:gd name="connsiteY73" fmla="*/ 613863 h 652444"/>
              <a:gd name="connsiteX74" fmla="*/ 493183 w 1235426"/>
              <a:gd name="connsiteY74" fmla="*/ 620258 h 652444"/>
              <a:gd name="connsiteX75" fmla="*/ 505972 w 1235426"/>
              <a:gd name="connsiteY75" fmla="*/ 623455 h 652444"/>
              <a:gd name="connsiteX76" fmla="*/ 541141 w 1235426"/>
              <a:gd name="connsiteY76" fmla="*/ 636244 h 652444"/>
              <a:gd name="connsiteX77" fmla="*/ 553930 w 1235426"/>
              <a:gd name="connsiteY77" fmla="*/ 639441 h 652444"/>
              <a:gd name="connsiteX78" fmla="*/ 563522 w 1235426"/>
              <a:gd name="connsiteY78" fmla="*/ 642638 h 652444"/>
              <a:gd name="connsiteX79" fmla="*/ 582705 w 1235426"/>
              <a:gd name="connsiteY79" fmla="*/ 645835 h 652444"/>
              <a:gd name="connsiteX80" fmla="*/ 592296 w 1235426"/>
              <a:gd name="connsiteY80" fmla="*/ 649033 h 652444"/>
              <a:gd name="connsiteX81" fmla="*/ 694607 w 1235426"/>
              <a:gd name="connsiteY81" fmla="*/ 649033 h 652444"/>
              <a:gd name="connsiteX82" fmla="*/ 710593 w 1235426"/>
              <a:gd name="connsiteY82" fmla="*/ 636244 h 652444"/>
              <a:gd name="connsiteX83" fmla="*/ 723382 w 1235426"/>
              <a:gd name="connsiteY83" fmla="*/ 633047 h 652444"/>
              <a:gd name="connsiteX84" fmla="*/ 729776 w 1235426"/>
              <a:gd name="connsiteY84" fmla="*/ 626652 h 652444"/>
              <a:gd name="connsiteX85" fmla="*/ 752157 w 1235426"/>
              <a:gd name="connsiteY85" fmla="*/ 617061 h 652444"/>
              <a:gd name="connsiteX86" fmla="*/ 768143 w 1235426"/>
              <a:gd name="connsiteY86" fmla="*/ 601075 h 652444"/>
              <a:gd name="connsiteX87" fmla="*/ 784129 w 1235426"/>
              <a:gd name="connsiteY87" fmla="*/ 588286 h 652444"/>
              <a:gd name="connsiteX88" fmla="*/ 793720 w 1235426"/>
              <a:gd name="connsiteY88" fmla="*/ 581891 h 652444"/>
              <a:gd name="connsiteX89" fmla="*/ 816101 w 1235426"/>
              <a:gd name="connsiteY89" fmla="*/ 562708 h 652444"/>
              <a:gd name="connsiteX90" fmla="*/ 838481 w 1235426"/>
              <a:gd name="connsiteY90" fmla="*/ 537130 h 652444"/>
              <a:gd name="connsiteX91" fmla="*/ 854467 w 1235426"/>
              <a:gd name="connsiteY91" fmla="*/ 514750 h 652444"/>
              <a:gd name="connsiteX92" fmla="*/ 860862 w 1235426"/>
              <a:gd name="connsiteY92" fmla="*/ 508356 h 652444"/>
              <a:gd name="connsiteX93" fmla="*/ 867256 w 1235426"/>
              <a:gd name="connsiteY93" fmla="*/ 498764 h 652444"/>
              <a:gd name="connsiteX94" fmla="*/ 896031 w 1235426"/>
              <a:gd name="connsiteY94" fmla="*/ 485975 h 652444"/>
              <a:gd name="connsiteX95" fmla="*/ 915214 w 1235426"/>
              <a:gd name="connsiteY95" fmla="*/ 476384 h 652444"/>
              <a:gd name="connsiteX96" fmla="*/ 940792 w 1235426"/>
              <a:gd name="connsiteY96" fmla="*/ 466792 h 652444"/>
              <a:gd name="connsiteX97" fmla="*/ 950383 w 1235426"/>
              <a:gd name="connsiteY97" fmla="*/ 460398 h 652444"/>
              <a:gd name="connsiteX98" fmla="*/ 963172 w 1235426"/>
              <a:gd name="connsiteY98" fmla="*/ 457200 h 652444"/>
              <a:gd name="connsiteX99" fmla="*/ 982355 w 1235426"/>
              <a:gd name="connsiteY99" fmla="*/ 450806 h 652444"/>
              <a:gd name="connsiteX100" fmla="*/ 998341 w 1235426"/>
              <a:gd name="connsiteY100" fmla="*/ 444412 h 652444"/>
              <a:gd name="connsiteX101" fmla="*/ 1011130 w 1235426"/>
              <a:gd name="connsiteY101" fmla="*/ 441214 h 652444"/>
              <a:gd name="connsiteX102" fmla="*/ 1055891 w 1235426"/>
              <a:gd name="connsiteY102" fmla="*/ 431623 h 652444"/>
              <a:gd name="connsiteX103" fmla="*/ 1065483 w 1235426"/>
              <a:gd name="connsiteY103" fmla="*/ 428426 h 652444"/>
              <a:gd name="connsiteX104" fmla="*/ 1078271 w 1235426"/>
              <a:gd name="connsiteY104" fmla="*/ 425228 h 652444"/>
              <a:gd name="connsiteX105" fmla="*/ 1087863 w 1235426"/>
              <a:gd name="connsiteY105" fmla="*/ 422031 h 652444"/>
              <a:gd name="connsiteX106" fmla="*/ 1103849 w 1235426"/>
              <a:gd name="connsiteY106" fmla="*/ 418834 h 652444"/>
              <a:gd name="connsiteX107" fmla="*/ 1113441 w 1235426"/>
              <a:gd name="connsiteY107" fmla="*/ 415637 h 652444"/>
              <a:gd name="connsiteX108" fmla="*/ 1139018 w 1235426"/>
              <a:gd name="connsiteY108" fmla="*/ 409242 h 652444"/>
              <a:gd name="connsiteX109" fmla="*/ 1170990 w 1235426"/>
              <a:gd name="connsiteY109" fmla="*/ 393256 h 652444"/>
              <a:gd name="connsiteX110" fmla="*/ 1180582 w 1235426"/>
              <a:gd name="connsiteY110" fmla="*/ 386862 h 652444"/>
              <a:gd name="connsiteX111" fmla="*/ 1186976 w 1235426"/>
              <a:gd name="connsiteY111" fmla="*/ 377270 h 652444"/>
              <a:gd name="connsiteX112" fmla="*/ 1199765 w 1235426"/>
              <a:gd name="connsiteY112" fmla="*/ 364481 h 652444"/>
              <a:gd name="connsiteX113" fmla="*/ 1209357 w 1235426"/>
              <a:gd name="connsiteY113" fmla="*/ 354890 h 652444"/>
              <a:gd name="connsiteX114" fmla="*/ 1218948 w 1235426"/>
              <a:gd name="connsiteY114" fmla="*/ 335707 h 652444"/>
              <a:gd name="connsiteX115" fmla="*/ 1225343 w 1235426"/>
              <a:gd name="connsiteY115" fmla="*/ 316523 h 652444"/>
              <a:gd name="connsiteX116" fmla="*/ 1231737 w 1235426"/>
              <a:gd name="connsiteY116" fmla="*/ 303735 h 652444"/>
              <a:gd name="connsiteX117" fmla="*/ 1231737 w 1235426"/>
              <a:gd name="connsiteY117" fmla="*/ 271763 h 652444"/>
              <a:gd name="connsiteX118" fmla="*/ 1206159 w 1235426"/>
              <a:gd name="connsiteY118" fmla="*/ 252579 h 652444"/>
              <a:gd name="connsiteX119" fmla="*/ 1196568 w 1235426"/>
              <a:gd name="connsiteY119" fmla="*/ 246185 h 652444"/>
              <a:gd name="connsiteX120" fmla="*/ 1190173 w 1235426"/>
              <a:gd name="connsiteY120" fmla="*/ 239791 h 652444"/>
              <a:gd name="connsiteX121" fmla="*/ 1177385 w 1235426"/>
              <a:gd name="connsiteY121" fmla="*/ 233396 h 652444"/>
              <a:gd name="connsiteX122" fmla="*/ 1170990 w 1235426"/>
              <a:gd name="connsiteY122" fmla="*/ 227002 h 652444"/>
              <a:gd name="connsiteX123" fmla="*/ 1145413 w 1235426"/>
              <a:gd name="connsiteY123" fmla="*/ 214213 h 652444"/>
              <a:gd name="connsiteX124" fmla="*/ 1126229 w 1235426"/>
              <a:gd name="connsiteY124" fmla="*/ 201424 h 652444"/>
              <a:gd name="connsiteX125" fmla="*/ 1116638 w 1235426"/>
              <a:gd name="connsiteY125" fmla="*/ 195030 h 652444"/>
              <a:gd name="connsiteX126" fmla="*/ 1094257 w 1235426"/>
              <a:gd name="connsiteY126" fmla="*/ 191833 h 652444"/>
              <a:gd name="connsiteX127" fmla="*/ 1081469 w 1235426"/>
              <a:gd name="connsiteY127" fmla="*/ 188635 h 652444"/>
              <a:gd name="connsiteX128" fmla="*/ 1036708 w 1235426"/>
              <a:gd name="connsiteY128" fmla="*/ 182241 h 652444"/>
              <a:gd name="connsiteX129" fmla="*/ 1001538 w 1235426"/>
              <a:gd name="connsiteY129" fmla="*/ 172649 h 652444"/>
              <a:gd name="connsiteX130" fmla="*/ 988750 w 1235426"/>
              <a:gd name="connsiteY130" fmla="*/ 169452 h 652444"/>
              <a:gd name="connsiteX131" fmla="*/ 982355 w 1235426"/>
              <a:gd name="connsiteY131" fmla="*/ 163058 h 652444"/>
              <a:gd name="connsiteX132" fmla="*/ 947186 w 1235426"/>
              <a:gd name="connsiteY132" fmla="*/ 153466 h 652444"/>
              <a:gd name="connsiteX133" fmla="*/ 928003 w 1235426"/>
              <a:gd name="connsiteY133" fmla="*/ 143875 h 652444"/>
              <a:gd name="connsiteX134" fmla="*/ 908820 w 1235426"/>
              <a:gd name="connsiteY134" fmla="*/ 131086 h 652444"/>
              <a:gd name="connsiteX135" fmla="*/ 899228 w 1235426"/>
              <a:gd name="connsiteY135" fmla="*/ 124691 h 652444"/>
              <a:gd name="connsiteX136" fmla="*/ 889636 w 1235426"/>
              <a:gd name="connsiteY136" fmla="*/ 121494 h 652444"/>
              <a:gd name="connsiteX137" fmla="*/ 867256 w 1235426"/>
              <a:gd name="connsiteY137" fmla="*/ 108705 h 652444"/>
              <a:gd name="connsiteX138" fmla="*/ 848073 w 1235426"/>
              <a:gd name="connsiteY138" fmla="*/ 95916 h 652444"/>
              <a:gd name="connsiteX139" fmla="*/ 828889 w 1235426"/>
              <a:gd name="connsiteY139" fmla="*/ 86325 h 652444"/>
              <a:gd name="connsiteX140" fmla="*/ 822495 w 1235426"/>
              <a:gd name="connsiteY140" fmla="*/ 79930 h 652444"/>
              <a:gd name="connsiteX141" fmla="*/ 803312 w 1235426"/>
              <a:gd name="connsiteY141" fmla="*/ 67142 h 652444"/>
              <a:gd name="connsiteX142" fmla="*/ 784129 w 1235426"/>
              <a:gd name="connsiteY142" fmla="*/ 54353 h 652444"/>
              <a:gd name="connsiteX143" fmla="*/ 777734 w 1235426"/>
              <a:gd name="connsiteY143" fmla="*/ 47958 h 652444"/>
              <a:gd name="connsiteX144" fmla="*/ 764945 w 1235426"/>
              <a:gd name="connsiteY144" fmla="*/ 41564 h 652444"/>
              <a:gd name="connsiteX145" fmla="*/ 761748 w 1235426"/>
              <a:gd name="connsiteY145" fmla="*/ 31972 h 652444"/>
              <a:gd name="connsiteX146" fmla="*/ 742565 w 1235426"/>
              <a:gd name="connsiteY146" fmla="*/ 25578 h 652444"/>
              <a:gd name="connsiteX147" fmla="*/ 732973 w 1235426"/>
              <a:gd name="connsiteY147" fmla="*/ 19184 h 652444"/>
              <a:gd name="connsiteX148" fmla="*/ 732973 w 1235426"/>
              <a:gd name="connsiteY148" fmla="*/ 31972 h 6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235426" h="652444">
                <a:moveTo>
                  <a:pt x="732973" y="31972"/>
                </a:moveTo>
                <a:cubicBezTo>
                  <a:pt x="729776" y="33038"/>
                  <a:pt x="719949" y="28315"/>
                  <a:pt x="713790" y="25578"/>
                </a:cubicBezTo>
                <a:cubicBezTo>
                  <a:pt x="710279" y="24018"/>
                  <a:pt x="707810" y="20497"/>
                  <a:pt x="704199" y="19184"/>
                </a:cubicBezTo>
                <a:cubicBezTo>
                  <a:pt x="695940" y="16181"/>
                  <a:pt x="686959" y="15568"/>
                  <a:pt x="678621" y="12789"/>
                </a:cubicBezTo>
                <a:cubicBezTo>
                  <a:pt x="672252" y="10666"/>
                  <a:pt x="662663" y="7198"/>
                  <a:pt x="656241" y="6395"/>
                </a:cubicBezTo>
                <a:cubicBezTo>
                  <a:pt x="634985" y="3738"/>
                  <a:pt x="592296" y="0"/>
                  <a:pt x="592296" y="0"/>
                </a:cubicBezTo>
                <a:lnTo>
                  <a:pt x="442028" y="3198"/>
                </a:lnTo>
                <a:cubicBezTo>
                  <a:pt x="438660" y="3333"/>
                  <a:pt x="435677" y="5469"/>
                  <a:pt x="432436" y="6395"/>
                </a:cubicBezTo>
                <a:cubicBezTo>
                  <a:pt x="428211" y="7602"/>
                  <a:pt x="423911" y="8526"/>
                  <a:pt x="419648" y="9592"/>
                </a:cubicBezTo>
                <a:cubicBezTo>
                  <a:pt x="417516" y="11723"/>
                  <a:pt x="416086" y="14956"/>
                  <a:pt x="413253" y="15986"/>
                </a:cubicBezTo>
                <a:cubicBezTo>
                  <a:pt x="398109" y="21493"/>
                  <a:pt x="374974" y="23569"/>
                  <a:pt x="358901" y="25578"/>
                </a:cubicBezTo>
                <a:cubicBezTo>
                  <a:pt x="351298" y="28112"/>
                  <a:pt x="344550" y="30633"/>
                  <a:pt x="336520" y="31972"/>
                </a:cubicBezTo>
                <a:cubicBezTo>
                  <a:pt x="328045" y="33385"/>
                  <a:pt x="319469" y="34104"/>
                  <a:pt x="310943" y="35170"/>
                </a:cubicBezTo>
                <a:cubicBezTo>
                  <a:pt x="307746" y="36236"/>
                  <a:pt x="304621" y="37550"/>
                  <a:pt x="301351" y="38367"/>
                </a:cubicBezTo>
                <a:cubicBezTo>
                  <a:pt x="296079" y="39685"/>
                  <a:pt x="290590" y="40071"/>
                  <a:pt x="285365" y="41564"/>
                </a:cubicBezTo>
                <a:cubicBezTo>
                  <a:pt x="275643" y="44342"/>
                  <a:pt x="266312" y="48379"/>
                  <a:pt x="256590" y="51156"/>
                </a:cubicBezTo>
                <a:cubicBezTo>
                  <a:pt x="249130" y="53287"/>
                  <a:pt x="241625" y="55268"/>
                  <a:pt x="234210" y="57550"/>
                </a:cubicBezTo>
                <a:cubicBezTo>
                  <a:pt x="227768" y="59532"/>
                  <a:pt x="215027" y="63944"/>
                  <a:pt x="215027" y="63944"/>
                </a:cubicBezTo>
                <a:cubicBezTo>
                  <a:pt x="211830" y="66076"/>
                  <a:pt x="209033" y="68990"/>
                  <a:pt x="205435" y="70339"/>
                </a:cubicBezTo>
                <a:cubicBezTo>
                  <a:pt x="200347" y="72247"/>
                  <a:pt x="194721" y="72218"/>
                  <a:pt x="189449" y="73536"/>
                </a:cubicBezTo>
                <a:cubicBezTo>
                  <a:pt x="186179" y="74353"/>
                  <a:pt x="183054" y="75667"/>
                  <a:pt x="179857" y="76733"/>
                </a:cubicBezTo>
                <a:cubicBezTo>
                  <a:pt x="170223" y="83157"/>
                  <a:pt x="168838" y="84653"/>
                  <a:pt x="157477" y="89522"/>
                </a:cubicBezTo>
                <a:cubicBezTo>
                  <a:pt x="154379" y="90850"/>
                  <a:pt x="151082" y="91653"/>
                  <a:pt x="147885" y="92719"/>
                </a:cubicBezTo>
                <a:cubicBezTo>
                  <a:pt x="117097" y="123507"/>
                  <a:pt x="149852" y="92424"/>
                  <a:pt x="125505" y="111902"/>
                </a:cubicBezTo>
                <a:cubicBezTo>
                  <a:pt x="116928" y="118764"/>
                  <a:pt x="120101" y="118656"/>
                  <a:pt x="112716" y="127888"/>
                </a:cubicBezTo>
                <a:cubicBezTo>
                  <a:pt x="110833" y="130242"/>
                  <a:pt x="108131" y="131871"/>
                  <a:pt x="106322" y="134283"/>
                </a:cubicBezTo>
                <a:cubicBezTo>
                  <a:pt x="101711" y="140431"/>
                  <a:pt x="93533" y="153466"/>
                  <a:pt x="93533" y="153466"/>
                </a:cubicBezTo>
                <a:lnTo>
                  <a:pt x="87138" y="172649"/>
                </a:lnTo>
                <a:cubicBezTo>
                  <a:pt x="86072" y="175846"/>
                  <a:pt x="85810" y="179437"/>
                  <a:pt x="83941" y="182241"/>
                </a:cubicBezTo>
                <a:cubicBezTo>
                  <a:pt x="81810" y="185438"/>
                  <a:pt x="79108" y="188322"/>
                  <a:pt x="77547" y="191833"/>
                </a:cubicBezTo>
                <a:cubicBezTo>
                  <a:pt x="74809" y="197992"/>
                  <a:pt x="73284" y="204622"/>
                  <a:pt x="71152" y="211016"/>
                </a:cubicBezTo>
                <a:cubicBezTo>
                  <a:pt x="70086" y="214213"/>
                  <a:pt x="69824" y="217803"/>
                  <a:pt x="67955" y="220607"/>
                </a:cubicBezTo>
                <a:cubicBezTo>
                  <a:pt x="65824" y="223804"/>
                  <a:pt x="63122" y="226688"/>
                  <a:pt x="61561" y="230199"/>
                </a:cubicBezTo>
                <a:cubicBezTo>
                  <a:pt x="58823" y="236358"/>
                  <a:pt x="58905" y="243774"/>
                  <a:pt x="55166" y="249382"/>
                </a:cubicBezTo>
                <a:cubicBezTo>
                  <a:pt x="53035" y="252579"/>
                  <a:pt x="50333" y="255463"/>
                  <a:pt x="48772" y="258974"/>
                </a:cubicBezTo>
                <a:cubicBezTo>
                  <a:pt x="46035" y="265133"/>
                  <a:pt x="44509" y="271763"/>
                  <a:pt x="42378" y="278157"/>
                </a:cubicBezTo>
                <a:cubicBezTo>
                  <a:pt x="41312" y="281354"/>
                  <a:pt x="41050" y="284945"/>
                  <a:pt x="39180" y="287749"/>
                </a:cubicBezTo>
                <a:lnTo>
                  <a:pt x="32786" y="297340"/>
                </a:lnTo>
                <a:cubicBezTo>
                  <a:pt x="31720" y="300537"/>
                  <a:pt x="31323" y="304042"/>
                  <a:pt x="29589" y="306932"/>
                </a:cubicBezTo>
                <a:cubicBezTo>
                  <a:pt x="28038" y="309517"/>
                  <a:pt x="24542" y="310630"/>
                  <a:pt x="23194" y="313326"/>
                </a:cubicBezTo>
                <a:cubicBezTo>
                  <a:pt x="21229" y="317256"/>
                  <a:pt x="21728" y="322076"/>
                  <a:pt x="19997" y="326115"/>
                </a:cubicBezTo>
                <a:cubicBezTo>
                  <a:pt x="18483" y="329647"/>
                  <a:pt x="15321" y="332270"/>
                  <a:pt x="13603" y="335707"/>
                </a:cubicBezTo>
                <a:cubicBezTo>
                  <a:pt x="5303" y="352307"/>
                  <a:pt x="16501" y="339203"/>
                  <a:pt x="4011" y="351693"/>
                </a:cubicBezTo>
                <a:cubicBezTo>
                  <a:pt x="-360" y="369178"/>
                  <a:pt x="-2233" y="370362"/>
                  <a:pt x="4011" y="393256"/>
                </a:cubicBezTo>
                <a:cubicBezTo>
                  <a:pt x="4804" y="396164"/>
                  <a:pt x="8052" y="397768"/>
                  <a:pt x="10406" y="399651"/>
                </a:cubicBezTo>
                <a:cubicBezTo>
                  <a:pt x="30573" y="415785"/>
                  <a:pt x="10950" y="396998"/>
                  <a:pt x="26392" y="412440"/>
                </a:cubicBezTo>
                <a:cubicBezTo>
                  <a:pt x="31972" y="429181"/>
                  <a:pt x="27206" y="419647"/>
                  <a:pt x="45575" y="438017"/>
                </a:cubicBezTo>
                <a:lnTo>
                  <a:pt x="51969" y="444412"/>
                </a:lnTo>
                <a:cubicBezTo>
                  <a:pt x="57217" y="460156"/>
                  <a:pt x="51409" y="449274"/>
                  <a:pt x="64758" y="460398"/>
                </a:cubicBezTo>
                <a:cubicBezTo>
                  <a:pt x="68232" y="463293"/>
                  <a:pt x="70877" y="467094"/>
                  <a:pt x="74350" y="469989"/>
                </a:cubicBezTo>
                <a:cubicBezTo>
                  <a:pt x="82853" y="477075"/>
                  <a:pt x="86772" y="477088"/>
                  <a:pt x="96730" y="482778"/>
                </a:cubicBezTo>
                <a:cubicBezTo>
                  <a:pt x="100066" y="484684"/>
                  <a:pt x="102811" y="487611"/>
                  <a:pt x="106322" y="489172"/>
                </a:cubicBezTo>
                <a:cubicBezTo>
                  <a:pt x="112481" y="491910"/>
                  <a:pt x="119476" y="492553"/>
                  <a:pt x="125505" y="495567"/>
                </a:cubicBezTo>
                <a:cubicBezTo>
                  <a:pt x="134031" y="499830"/>
                  <a:pt x="142040" y="505342"/>
                  <a:pt x="151083" y="508356"/>
                </a:cubicBezTo>
                <a:cubicBezTo>
                  <a:pt x="157477" y="510487"/>
                  <a:pt x="164237" y="511736"/>
                  <a:pt x="170266" y="514750"/>
                </a:cubicBezTo>
                <a:cubicBezTo>
                  <a:pt x="174529" y="516881"/>
                  <a:pt x="178533" y="519637"/>
                  <a:pt x="183055" y="521144"/>
                </a:cubicBezTo>
                <a:cubicBezTo>
                  <a:pt x="188210" y="522863"/>
                  <a:pt x="193798" y="522912"/>
                  <a:pt x="199041" y="524342"/>
                </a:cubicBezTo>
                <a:cubicBezTo>
                  <a:pt x="205544" y="526116"/>
                  <a:pt x="211830" y="528605"/>
                  <a:pt x="218224" y="530736"/>
                </a:cubicBezTo>
                <a:lnTo>
                  <a:pt x="237407" y="537130"/>
                </a:lnTo>
                <a:cubicBezTo>
                  <a:pt x="240604" y="538196"/>
                  <a:pt x="244195" y="538458"/>
                  <a:pt x="246999" y="540328"/>
                </a:cubicBezTo>
                <a:cubicBezTo>
                  <a:pt x="260246" y="549159"/>
                  <a:pt x="252862" y="545790"/>
                  <a:pt x="269379" y="549919"/>
                </a:cubicBezTo>
                <a:cubicBezTo>
                  <a:pt x="272576" y="552051"/>
                  <a:pt x="275439" y="554800"/>
                  <a:pt x="278971" y="556314"/>
                </a:cubicBezTo>
                <a:cubicBezTo>
                  <a:pt x="283010" y="558045"/>
                  <a:pt x="287534" y="558304"/>
                  <a:pt x="291759" y="559511"/>
                </a:cubicBezTo>
                <a:cubicBezTo>
                  <a:pt x="295000" y="560437"/>
                  <a:pt x="298110" y="561782"/>
                  <a:pt x="301351" y="562708"/>
                </a:cubicBezTo>
                <a:cubicBezTo>
                  <a:pt x="305576" y="563915"/>
                  <a:pt x="309931" y="564642"/>
                  <a:pt x="314140" y="565905"/>
                </a:cubicBezTo>
                <a:cubicBezTo>
                  <a:pt x="320596" y="567842"/>
                  <a:pt x="326929" y="570168"/>
                  <a:pt x="333323" y="572300"/>
                </a:cubicBezTo>
                <a:cubicBezTo>
                  <a:pt x="336520" y="573366"/>
                  <a:pt x="339645" y="574680"/>
                  <a:pt x="342915" y="575497"/>
                </a:cubicBezTo>
                <a:lnTo>
                  <a:pt x="355703" y="578694"/>
                </a:lnTo>
                <a:cubicBezTo>
                  <a:pt x="378830" y="594111"/>
                  <a:pt x="348584" y="576115"/>
                  <a:pt x="397267" y="588286"/>
                </a:cubicBezTo>
                <a:cubicBezTo>
                  <a:pt x="400191" y="589017"/>
                  <a:pt x="400966" y="593332"/>
                  <a:pt x="403662" y="594680"/>
                </a:cubicBezTo>
                <a:cubicBezTo>
                  <a:pt x="407104" y="596401"/>
                  <a:pt x="430221" y="600471"/>
                  <a:pt x="432436" y="601075"/>
                </a:cubicBezTo>
                <a:cubicBezTo>
                  <a:pt x="438939" y="602849"/>
                  <a:pt x="445225" y="605338"/>
                  <a:pt x="451620" y="607469"/>
                </a:cubicBezTo>
                <a:cubicBezTo>
                  <a:pt x="454817" y="608535"/>
                  <a:pt x="457942" y="609849"/>
                  <a:pt x="461211" y="610666"/>
                </a:cubicBezTo>
                <a:cubicBezTo>
                  <a:pt x="465474" y="611732"/>
                  <a:pt x="469791" y="612600"/>
                  <a:pt x="474000" y="613863"/>
                </a:cubicBezTo>
                <a:cubicBezTo>
                  <a:pt x="480456" y="615800"/>
                  <a:pt x="486644" y="618623"/>
                  <a:pt x="493183" y="620258"/>
                </a:cubicBezTo>
                <a:lnTo>
                  <a:pt x="505972" y="623455"/>
                </a:lnTo>
                <a:cubicBezTo>
                  <a:pt x="522876" y="634723"/>
                  <a:pt x="511837" y="628918"/>
                  <a:pt x="541141" y="636244"/>
                </a:cubicBezTo>
                <a:cubicBezTo>
                  <a:pt x="545404" y="637310"/>
                  <a:pt x="549761" y="638052"/>
                  <a:pt x="553930" y="639441"/>
                </a:cubicBezTo>
                <a:cubicBezTo>
                  <a:pt x="557127" y="640507"/>
                  <a:pt x="560232" y="641907"/>
                  <a:pt x="563522" y="642638"/>
                </a:cubicBezTo>
                <a:cubicBezTo>
                  <a:pt x="569850" y="644044"/>
                  <a:pt x="576311" y="644769"/>
                  <a:pt x="582705" y="645835"/>
                </a:cubicBezTo>
                <a:cubicBezTo>
                  <a:pt x="585902" y="646901"/>
                  <a:pt x="588972" y="648479"/>
                  <a:pt x="592296" y="649033"/>
                </a:cubicBezTo>
                <a:cubicBezTo>
                  <a:pt x="631397" y="655550"/>
                  <a:pt x="647172" y="651095"/>
                  <a:pt x="694607" y="649033"/>
                </a:cubicBezTo>
                <a:cubicBezTo>
                  <a:pt x="699765" y="643875"/>
                  <a:pt x="703532" y="639270"/>
                  <a:pt x="710593" y="636244"/>
                </a:cubicBezTo>
                <a:cubicBezTo>
                  <a:pt x="714632" y="634513"/>
                  <a:pt x="719119" y="634113"/>
                  <a:pt x="723382" y="633047"/>
                </a:cubicBezTo>
                <a:cubicBezTo>
                  <a:pt x="725513" y="630915"/>
                  <a:pt x="727080" y="628000"/>
                  <a:pt x="729776" y="626652"/>
                </a:cubicBezTo>
                <a:cubicBezTo>
                  <a:pt x="748888" y="617095"/>
                  <a:pt x="736639" y="630639"/>
                  <a:pt x="752157" y="617061"/>
                </a:cubicBezTo>
                <a:cubicBezTo>
                  <a:pt x="757828" y="612099"/>
                  <a:pt x="761873" y="605256"/>
                  <a:pt x="768143" y="601075"/>
                </a:cubicBezTo>
                <a:cubicBezTo>
                  <a:pt x="797663" y="581392"/>
                  <a:pt x="761350" y="606509"/>
                  <a:pt x="784129" y="588286"/>
                </a:cubicBezTo>
                <a:cubicBezTo>
                  <a:pt x="787129" y="585886"/>
                  <a:pt x="790803" y="584392"/>
                  <a:pt x="793720" y="581891"/>
                </a:cubicBezTo>
                <a:cubicBezTo>
                  <a:pt x="820844" y="558640"/>
                  <a:pt x="794088" y="577382"/>
                  <a:pt x="816101" y="562708"/>
                </a:cubicBezTo>
                <a:cubicBezTo>
                  <a:pt x="831021" y="540328"/>
                  <a:pt x="822495" y="547788"/>
                  <a:pt x="838481" y="537130"/>
                </a:cubicBezTo>
                <a:cubicBezTo>
                  <a:pt x="844013" y="528833"/>
                  <a:pt x="847866" y="522671"/>
                  <a:pt x="854467" y="514750"/>
                </a:cubicBezTo>
                <a:cubicBezTo>
                  <a:pt x="856397" y="512434"/>
                  <a:pt x="858979" y="510710"/>
                  <a:pt x="860862" y="508356"/>
                </a:cubicBezTo>
                <a:cubicBezTo>
                  <a:pt x="863262" y="505355"/>
                  <a:pt x="864539" y="501481"/>
                  <a:pt x="867256" y="498764"/>
                </a:cubicBezTo>
                <a:cubicBezTo>
                  <a:pt x="874854" y="491166"/>
                  <a:pt x="886538" y="489140"/>
                  <a:pt x="896031" y="485975"/>
                </a:cubicBezTo>
                <a:cubicBezTo>
                  <a:pt x="920137" y="477939"/>
                  <a:pt x="890423" y="488779"/>
                  <a:pt x="915214" y="476384"/>
                </a:cubicBezTo>
                <a:cubicBezTo>
                  <a:pt x="922867" y="472558"/>
                  <a:pt x="932486" y="469560"/>
                  <a:pt x="940792" y="466792"/>
                </a:cubicBezTo>
                <a:cubicBezTo>
                  <a:pt x="943989" y="464661"/>
                  <a:pt x="946851" y="461912"/>
                  <a:pt x="950383" y="460398"/>
                </a:cubicBezTo>
                <a:cubicBezTo>
                  <a:pt x="954422" y="458667"/>
                  <a:pt x="958963" y="458463"/>
                  <a:pt x="963172" y="457200"/>
                </a:cubicBezTo>
                <a:cubicBezTo>
                  <a:pt x="969628" y="455263"/>
                  <a:pt x="976097" y="453309"/>
                  <a:pt x="982355" y="450806"/>
                </a:cubicBezTo>
                <a:cubicBezTo>
                  <a:pt x="987684" y="448675"/>
                  <a:pt x="992896" y="446227"/>
                  <a:pt x="998341" y="444412"/>
                </a:cubicBezTo>
                <a:cubicBezTo>
                  <a:pt x="1002510" y="443022"/>
                  <a:pt x="1006833" y="442135"/>
                  <a:pt x="1011130" y="441214"/>
                </a:cubicBezTo>
                <a:cubicBezTo>
                  <a:pt x="1025817" y="438067"/>
                  <a:pt x="1041289" y="435795"/>
                  <a:pt x="1055891" y="431623"/>
                </a:cubicBezTo>
                <a:cubicBezTo>
                  <a:pt x="1059132" y="430697"/>
                  <a:pt x="1062242" y="429352"/>
                  <a:pt x="1065483" y="428426"/>
                </a:cubicBezTo>
                <a:cubicBezTo>
                  <a:pt x="1069708" y="427219"/>
                  <a:pt x="1074046" y="426435"/>
                  <a:pt x="1078271" y="425228"/>
                </a:cubicBezTo>
                <a:cubicBezTo>
                  <a:pt x="1081512" y="424302"/>
                  <a:pt x="1084593" y="422848"/>
                  <a:pt x="1087863" y="422031"/>
                </a:cubicBezTo>
                <a:cubicBezTo>
                  <a:pt x="1093135" y="420713"/>
                  <a:pt x="1098577" y="420152"/>
                  <a:pt x="1103849" y="418834"/>
                </a:cubicBezTo>
                <a:cubicBezTo>
                  <a:pt x="1107119" y="418017"/>
                  <a:pt x="1110171" y="416454"/>
                  <a:pt x="1113441" y="415637"/>
                </a:cubicBezTo>
                <a:cubicBezTo>
                  <a:pt x="1118603" y="414347"/>
                  <a:pt x="1133034" y="412567"/>
                  <a:pt x="1139018" y="409242"/>
                </a:cubicBezTo>
                <a:cubicBezTo>
                  <a:pt x="1170160" y="391940"/>
                  <a:pt x="1145998" y="399505"/>
                  <a:pt x="1170990" y="393256"/>
                </a:cubicBezTo>
                <a:cubicBezTo>
                  <a:pt x="1174187" y="391125"/>
                  <a:pt x="1177865" y="389579"/>
                  <a:pt x="1180582" y="386862"/>
                </a:cubicBezTo>
                <a:cubicBezTo>
                  <a:pt x="1183299" y="384145"/>
                  <a:pt x="1184475" y="380188"/>
                  <a:pt x="1186976" y="377270"/>
                </a:cubicBezTo>
                <a:cubicBezTo>
                  <a:pt x="1190899" y="372693"/>
                  <a:pt x="1195502" y="368744"/>
                  <a:pt x="1199765" y="364481"/>
                </a:cubicBezTo>
                <a:lnTo>
                  <a:pt x="1209357" y="354890"/>
                </a:lnTo>
                <a:cubicBezTo>
                  <a:pt x="1221014" y="319916"/>
                  <a:pt x="1202425" y="372884"/>
                  <a:pt x="1218948" y="335707"/>
                </a:cubicBezTo>
                <a:cubicBezTo>
                  <a:pt x="1221686" y="329547"/>
                  <a:pt x="1222329" y="322552"/>
                  <a:pt x="1225343" y="316523"/>
                </a:cubicBezTo>
                <a:lnTo>
                  <a:pt x="1231737" y="303735"/>
                </a:lnTo>
                <a:cubicBezTo>
                  <a:pt x="1234735" y="291742"/>
                  <a:pt x="1238269" y="284828"/>
                  <a:pt x="1231737" y="271763"/>
                </a:cubicBezTo>
                <a:cubicBezTo>
                  <a:pt x="1225740" y="259769"/>
                  <a:pt x="1216306" y="258378"/>
                  <a:pt x="1206159" y="252579"/>
                </a:cubicBezTo>
                <a:cubicBezTo>
                  <a:pt x="1202823" y="250673"/>
                  <a:pt x="1199568" y="248585"/>
                  <a:pt x="1196568" y="246185"/>
                </a:cubicBezTo>
                <a:cubicBezTo>
                  <a:pt x="1194214" y="244302"/>
                  <a:pt x="1192681" y="241463"/>
                  <a:pt x="1190173" y="239791"/>
                </a:cubicBezTo>
                <a:cubicBezTo>
                  <a:pt x="1186208" y="237147"/>
                  <a:pt x="1181350" y="236040"/>
                  <a:pt x="1177385" y="233396"/>
                </a:cubicBezTo>
                <a:cubicBezTo>
                  <a:pt x="1174877" y="231724"/>
                  <a:pt x="1173575" y="228553"/>
                  <a:pt x="1170990" y="227002"/>
                </a:cubicBezTo>
                <a:cubicBezTo>
                  <a:pt x="1162816" y="222098"/>
                  <a:pt x="1152154" y="220953"/>
                  <a:pt x="1145413" y="214213"/>
                </a:cubicBezTo>
                <a:cubicBezTo>
                  <a:pt x="1134015" y="202817"/>
                  <a:pt x="1144295" y="211748"/>
                  <a:pt x="1126229" y="201424"/>
                </a:cubicBezTo>
                <a:cubicBezTo>
                  <a:pt x="1122893" y="199518"/>
                  <a:pt x="1120318" y="196134"/>
                  <a:pt x="1116638" y="195030"/>
                </a:cubicBezTo>
                <a:cubicBezTo>
                  <a:pt x="1109420" y="192865"/>
                  <a:pt x="1101671" y="193181"/>
                  <a:pt x="1094257" y="191833"/>
                </a:cubicBezTo>
                <a:cubicBezTo>
                  <a:pt x="1089934" y="191047"/>
                  <a:pt x="1085803" y="189357"/>
                  <a:pt x="1081469" y="188635"/>
                </a:cubicBezTo>
                <a:cubicBezTo>
                  <a:pt x="1066602" y="186157"/>
                  <a:pt x="1036708" y="182241"/>
                  <a:pt x="1036708" y="182241"/>
                </a:cubicBezTo>
                <a:cubicBezTo>
                  <a:pt x="1018779" y="176265"/>
                  <a:pt x="1030383" y="179861"/>
                  <a:pt x="1001538" y="172649"/>
                </a:cubicBezTo>
                <a:lnTo>
                  <a:pt x="988750" y="169452"/>
                </a:lnTo>
                <a:cubicBezTo>
                  <a:pt x="986618" y="167321"/>
                  <a:pt x="985126" y="164245"/>
                  <a:pt x="982355" y="163058"/>
                </a:cubicBezTo>
                <a:cubicBezTo>
                  <a:pt x="965534" y="155849"/>
                  <a:pt x="964363" y="164916"/>
                  <a:pt x="947186" y="153466"/>
                </a:cubicBezTo>
                <a:cubicBezTo>
                  <a:pt x="934790" y="145203"/>
                  <a:pt x="941239" y="148287"/>
                  <a:pt x="928003" y="143875"/>
                </a:cubicBezTo>
                <a:lnTo>
                  <a:pt x="908820" y="131086"/>
                </a:lnTo>
                <a:cubicBezTo>
                  <a:pt x="905623" y="128954"/>
                  <a:pt x="902874" y="125906"/>
                  <a:pt x="899228" y="124691"/>
                </a:cubicBezTo>
                <a:lnTo>
                  <a:pt x="889636" y="121494"/>
                </a:lnTo>
                <a:cubicBezTo>
                  <a:pt x="847693" y="90034"/>
                  <a:pt x="898638" y="126139"/>
                  <a:pt x="867256" y="108705"/>
                </a:cubicBezTo>
                <a:cubicBezTo>
                  <a:pt x="860538" y="104973"/>
                  <a:pt x="855364" y="98346"/>
                  <a:pt x="848073" y="95916"/>
                </a:cubicBezTo>
                <a:cubicBezTo>
                  <a:pt x="837944" y="92540"/>
                  <a:pt x="837742" y="93407"/>
                  <a:pt x="828889" y="86325"/>
                </a:cubicBezTo>
                <a:cubicBezTo>
                  <a:pt x="826535" y="84442"/>
                  <a:pt x="824907" y="81739"/>
                  <a:pt x="822495" y="79930"/>
                </a:cubicBezTo>
                <a:cubicBezTo>
                  <a:pt x="816347" y="75319"/>
                  <a:pt x="808746" y="72576"/>
                  <a:pt x="803312" y="67142"/>
                </a:cubicBezTo>
                <a:cubicBezTo>
                  <a:pt x="791337" y="55167"/>
                  <a:pt x="798010" y="58980"/>
                  <a:pt x="784129" y="54353"/>
                </a:cubicBezTo>
                <a:cubicBezTo>
                  <a:pt x="781997" y="52221"/>
                  <a:pt x="780242" y="49630"/>
                  <a:pt x="777734" y="47958"/>
                </a:cubicBezTo>
                <a:cubicBezTo>
                  <a:pt x="773768" y="45314"/>
                  <a:pt x="768315" y="44934"/>
                  <a:pt x="764945" y="41564"/>
                </a:cubicBezTo>
                <a:cubicBezTo>
                  <a:pt x="762562" y="39181"/>
                  <a:pt x="764490" y="33931"/>
                  <a:pt x="761748" y="31972"/>
                </a:cubicBezTo>
                <a:cubicBezTo>
                  <a:pt x="756263" y="28054"/>
                  <a:pt x="748173" y="29317"/>
                  <a:pt x="742565" y="25578"/>
                </a:cubicBezTo>
                <a:cubicBezTo>
                  <a:pt x="739368" y="23447"/>
                  <a:pt x="736771" y="19768"/>
                  <a:pt x="732973" y="19184"/>
                </a:cubicBezTo>
                <a:cubicBezTo>
                  <a:pt x="722440" y="17564"/>
                  <a:pt x="736170" y="30906"/>
                  <a:pt x="732973" y="31972"/>
                </a:cubicBezTo>
                <a:close/>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64815" y="21491"/>
            <a:ext cx="701448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0000"/>
                </a:solidFill>
                <a:latin typeface="+mn-lt"/>
              </a:rPr>
              <a:t>SKELETAL MUSCLE - ORGANIZATION</a:t>
            </a:r>
          </a:p>
        </p:txBody>
      </p:sp>
    </p:spTree>
    <p:extLst>
      <p:ext uri="{BB962C8B-B14F-4D97-AF65-F5344CB8AC3E}">
        <p14:creationId xmlns:p14="http://schemas.microsoft.com/office/powerpoint/2010/main" val="1202903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81400" y="576582"/>
            <a:ext cx="5410200"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This higher powered micrograph from the edge of a muscle shows a portion of a fascicle; a single muscle fiber is outlined.  The </a:t>
            </a:r>
            <a:r>
              <a:rPr lang="en-US" sz="1600" b="1" dirty="0" err="1">
                <a:solidFill>
                  <a:schemeClr val="accent6">
                    <a:lumMod val="75000"/>
                  </a:schemeClr>
                </a:solidFill>
                <a:latin typeface="Calibri" pitchFamily="34" charset="0"/>
              </a:rPr>
              <a:t>epimysium</a:t>
            </a:r>
            <a:r>
              <a:rPr lang="en-US" sz="1600" b="1" dirty="0">
                <a:solidFill>
                  <a:schemeClr val="accent6">
                    <a:lumMod val="50000"/>
                  </a:schemeClr>
                </a:solidFill>
                <a:latin typeface="Calibri" pitchFamily="34" charset="0"/>
              </a:rPr>
              <a:t> (black arrow), </a:t>
            </a:r>
            <a:r>
              <a:rPr lang="en-US" sz="1600" b="1" dirty="0">
                <a:solidFill>
                  <a:schemeClr val="accent6">
                    <a:lumMod val="75000"/>
                  </a:schemeClr>
                </a:solidFill>
                <a:latin typeface="Calibri" pitchFamily="34" charset="0"/>
              </a:rPr>
              <a:t>perimysium</a:t>
            </a:r>
            <a:r>
              <a:rPr lang="en-US" sz="1600" b="1" dirty="0">
                <a:solidFill>
                  <a:schemeClr val="accent6">
                    <a:lumMod val="50000"/>
                  </a:schemeClr>
                </a:solidFill>
                <a:latin typeface="Calibri" pitchFamily="34" charset="0"/>
              </a:rPr>
              <a:t> (blue arrow) and </a:t>
            </a:r>
            <a:r>
              <a:rPr lang="en-US" sz="1600" b="1" dirty="0" err="1">
                <a:solidFill>
                  <a:schemeClr val="accent6">
                    <a:lumMod val="75000"/>
                  </a:schemeClr>
                </a:solidFill>
                <a:latin typeface="Calibri" pitchFamily="34" charset="0"/>
              </a:rPr>
              <a:t>endomysium</a:t>
            </a:r>
            <a:r>
              <a:rPr lang="en-US" sz="1600" b="1" dirty="0">
                <a:solidFill>
                  <a:schemeClr val="accent6">
                    <a:lumMod val="50000"/>
                  </a:schemeClr>
                </a:solidFill>
                <a:latin typeface="Calibri" pitchFamily="34" charset="0"/>
              </a:rPr>
              <a:t> (green arrow) are indicated.</a:t>
            </a:r>
          </a:p>
        </p:txBody>
      </p:sp>
      <p:sp>
        <p:nvSpPr>
          <p:cNvPr id="8" name="TextBox 7"/>
          <p:cNvSpPr txBox="1"/>
          <p:nvPr/>
        </p:nvSpPr>
        <p:spPr>
          <a:xfrm>
            <a:off x="7315200" y="3390900"/>
            <a:ext cx="1756708" cy="3108543"/>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Apart from the difference in density, these layers really don’t look much different.  They are all irregular connective tissues, either loose, dense, or something in between.  They are named based on their position in the muscle and among the muscle fibers.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3162300"/>
            <a:ext cx="7225367" cy="36385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3" y="576582"/>
            <a:ext cx="3049381" cy="1709418"/>
          </a:xfrm>
          <a:prstGeom prst="rect">
            <a:avLst/>
          </a:prstGeom>
        </p:spPr>
      </p:pic>
      <p:sp>
        <p:nvSpPr>
          <p:cNvPr id="7" name="Rectangle 6"/>
          <p:cNvSpPr/>
          <p:nvPr/>
        </p:nvSpPr>
        <p:spPr>
          <a:xfrm>
            <a:off x="1152524" y="690881"/>
            <a:ext cx="295276" cy="223519"/>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438275" y="699076"/>
            <a:ext cx="5534025" cy="26918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42875" y="923925"/>
            <a:ext cx="981075" cy="22812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71525" y="3133725"/>
            <a:ext cx="192617" cy="8001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205361" y="4029075"/>
            <a:ext cx="576439" cy="25858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38575" y="5743576"/>
            <a:ext cx="259292" cy="514349"/>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819150" y="4810125"/>
            <a:ext cx="907326" cy="952500"/>
          </a:xfrm>
          <a:custGeom>
            <a:avLst/>
            <a:gdLst>
              <a:gd name="connsiteX0" fmla="*/ 904875 w 907326"/>
              <a:gd name="connsiteY0" fmla="*/ 552450 h 952500"/>
              <a:gd name="connsiteX1" fmla="*/ 895350 w 907326"/>
              <a:gd name="connsiteY1" fmla="*/ 504825 h 952500"/>
              <a:gd name="connsiteX2" fmla="*/ 885825 w 907326"/>
              <a:gd name="connsiteY2" fmla="*/ 476250 h 952500"/>
              <a:gd name="connsiteX3" fmla="*/ 857250 w 907326"/>
              <a:gd name="connsiteY3" fmla="*/ 381000 h 952500"/>
              <a:gd name="connsiteX4" fmla="*/ 847725 w 907326"/>
              <a:gd name="connsiteY4" fmla="*/ 352425 h 952500"/>
              <a:gd name="connsiteX5" fmla="*/ 819150 w 907326"/>
              <a:gd name="connsiteY5" fmla="*/ 295275 h 952500"/>
              <a:gd name="connsiteX6" fmla="*/ 781050 w 907326"/>
              <a:gd name="connsiteY6" fmla="*/ 266700 h 952500"/>
              <a:gd name="connsiteX7" fmla="*/ 762000 w 907326"/>
              <a:gd name="connsiteY7" fmla="*/ 228600 h 952500"/>
              <a:gd name="connsiteX8" fmla="*/ 733425 w 907326"/>
              <a:gd name="connsiteY8" fmla="*/ 219075 h 952500"/>
              <a:gd name="connsiteX9" fmla="*/ 723900 w 907326"/>
              <a:gd name="connsiteY9" fmla="*/ 190500 h 952500"/>
              <a:gd name="connsiteX10" fmla="*/ 695325 w 907326"/>
              <a:gd name="connsiteY10" fmla="*/ 180975 h 952500"/>
              <a:gd name="connsiteX11" fmla="*/ 666750 w 907326"/>
              <a:gd name="connsiteY11" fmla="*/ 161925 h 952500"/>
              <a:gd name="connsiteX12" fmla="*/ 638175 w 907326"/>
              <a:gd name="connsiteY12" fmla="*/ 152400 h 952500"/>
              <a:gd name="connsiteX13" fmla="*/ 581025 w 907326"/>
              <a:gd name="connsiteY13" fmla="*/ 114300 h 952500"/>
              <a:gd name="connsiteX14" fmla="*/ 523875 w 907326"/>
              <a:gd name="connsiteY14" fmla="*/ 95250 h 952500"/>
              <a:gd name="connsiteX15" fmla="*/ 457200 w 907326"/>
              <a:gd name="connsiteY15" fmla="*/ 76200 h 952500"/>
              <a:gd name="connsiteX16" fmla="*/ 428625 w 907326"/>
              <a:gd name="connsiteY16" fmla="*/ 57150 h 952500"/>
              <a:gd name="connsiteX17" fmla="*/ 371475 w 907326"/>
              <a:gd name="connsiteY17" fmla="*/ 47625 h 952500"/>
              <a:gd name="connsiteX18" fmla="*/ 304800 w 907326"/>
              <a:gd name="connsiteY18" fmla="*/ 28575 h 952500"/>
              <a:gd name="connsiteX19" fmla="*/ 266700 w 907326"/>
              <a:gd name="connsiteY19" fmla="*/ 19050 h 952500"/>
              <a:gd name="connsiteX20" fmla="*/ 142875 w 907326"/>
              <a:gd name="connsiteY20" fmla="*/ 0 h 952500"/>
              <a:gd name="connsiteX21" fmla="*/ 95250 w 907326"/>
              <a:gd name="connsiteY21" fmla="*/ 9525 h 952500"/>
              <a:gd name="connsiteX22" fmla="*/ 57150 w 907326"/>
              <a:gd name="connsiteY22" fmla="*/ 95250 h 952500"/>
              <a:gd name="connsiteX23" fmla="*/ 28575 w 907326"/>
              <a:gd name="connsiteY23" fmla="*/ 123825 h 952500"/>
              <a:gd name="connsiteX24" fmla="*/ 0 w 907326"/>
              <a:gd name="connsiteY24" fmla="*/ 257175 h 952500"/>
              <a:gd name="connsiteX25" fmla="*/ 9525 w 907326"/>
              <a:gd name="connsiteY25" fmla="*/ 504825 h 952500"/>
              <a:gd name="connsiteX26" fmla="*/ 19050 w 907326"/>
              <a:gd name="connsiteY26" fmla="*/ 552450 h 952500"/>
              <a:gd name="connsiteX27" fmla="*/ 28575 w 907326"/>
              <a:gd name="connsiteY27" fmla="*/ 647700 h 952500"/>
              <a:gd name="connsiteX28" fmla="*/ 38100 w 907326"/>
              <a:gd name="connsiteY28" fmla="*/ 819150 h 952500"/>
              <a:gd name="connsiteX29" fmla="*/ 47625 w 907326"/>
              <a:gd name="connsiteY29" fmla="*/ 876300 h 952500"/>
              <a:gd name="connsiteX30" fmla="*/ 57150 w 907326"/>
              <a:gd name="connsiteY30" fmla="*/ 904875 h 952500"/>
              <a:gd name="connsiteX31" fmla="*/ 85725 w 907326"/>
              <a:gd name="connsiteY31" fmla="*/ 914400 h 952500"/>
              <a:gd name="connsiteX32" fmla="*/ 114300 w 907326"/>
              <a:gd name="connsiteY32" fmla="*/ 933450 h 952500"/>
              <a:gd name="connsiteX33" fmla="*/ 161925 w 907326"/>
              <a:gd name="connsiteY33" fmla="*/ 942975 h 952500"/>
              <a:gd name="connsiteX34" fmla="*/ 190500 w 907326"/>
              <a:gd name="connsiteY34" fmla="*/ 952500 h 952500"/>
              <a:gd name="connsiteX35" fmla="*/ 361950 w 907326"/>
              <a:gd name="connsiteY35" fmla="*/ 923925 h 952500"/>
              <a:gd name="connsiteX36" fmla="*/ 419100 w 907326"/>
              <a:gd name="connsiteY36" fmla="*/ 904875 h 952500"/>
              <a:gd name="connsiteX37" fmla="*/ 447675 w 907326"/>
              <a:gd name="connsiteY37" fmla="*/ 895350 h 952500"/>
              <a:gd name="connsiteX38" fmla="*/ 504825 w 907326"/>
              <a:gd name="connsiteY38" fmla="*/ 866775 h 952500"/>
              <a:gd name="connsiteX39" fmla="*/ 561975 w 907326"/>
              <a:gd name="connsiteY39" fmla="*/ 838200 h 952500"/>
              <a:gd name="connsiteX40" fmla="*/ 628650 w 907326"/>
              <a:gd name="connsiteY40" fmla="*/ 790575 h 952500"/>
              <a:gd name="connsiteX41" fmla="*/ 714375 w 907326"/>
              <a:gd name="connsiteY41" fmla="*/ 742950 h 952500"/>
              <a:gd name="connsiteX42" fmla="*/ 742950 w 907326"/>
              <a:gd name="connsiteY42" fmla="*/ 714375 h 952500"/>
              <a:gd name="connsiteX43" fmla="*/ 800100 w 907326"/>
              <a:gd name="connsiteY43" fmla="*/ 676275 h 952500"/>
              <a:gd name="connsiteX44" fmla="*/ 819150 w 907326"/>
              <a:gd name="connsiteY44" fmla="*/ 647700 h 952500"/>
              <a:gd name="connsiteX45" fmla="*/ 847725 w 907326"/>
              <a:gd name="connsiteY45" fmla="*/ 619125 h 952500"/>
              <a:gd name="connsiteX46" fmla="*/ 904875 w 907326"/>
              <a:gd name="connsiteY46" fmla="*/ 55245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7326" h="952500">
                <a:moveTo>
                  <a:pt x="904875" y="552450"/>
                </a:moveTo>
                <a:cubicBezTo>
                  <a:pt x="912812" y="533400"/>
                  <a:pt x="899277" y="520531"/>
                  <a:pt x="895350" y="504825"/>
                </a:cubicBezTo>
                <a:cubicBezTo>
                  <a:pt x="892915" y="495085"/>
                  <a:pt x="888583" y="485904"/>
                  <a:pt x="885825" y="476250"/>
                </a:cubicBezTo>
                <a:cubicBezTo>
                  <a:pt x="857035" y="375483"/>
                  <a:pt x="902521" y="516813"/>
                  <a:pt x="857250" y="381000"/>
                </a:cubicBezTo>
                <a:lnTo>
                  <a:pt x="847725" y="352425"/>
                </a:lnTo>
                <a:cubicBezTo>
                  <a:pt x="839978" y="329184"/>
                  <a:pt x="837614" y="313739"/>
                  <a:pt x="819150" y="295275"/>
                </a:cubicBezTo>
                <a:cubicBezTo>
                  <a:pt x="807925" y="284050"/>
                  <a:pt x="793750" y="276225"/>
                  <a:pt x="781050" y="266700"/>
                </a:cubicBezTo>
                <a:cubicBezTo>
                  <a:pt x="774700" y="254000"/>
                  <a:pt x="772040" y="238640"/>
                  <a:pt x="762000" y="228600"/>
                </a:cubicBezTo>
                <a:cubicBezTo>
                  <a:pt x="754900" y="221500"/>
                  <a:pt x="740525" y="226175"/>
                  <a:pt x="733425" y="219075"/>
                </a:cubicBezTo>
                <a:cubicBezTo>
                  <a:pt x="726325" y="211975"/>
                  <a:pt x="731000" y="197600"/>
                  <a:pt x="723900" y="190500"/>
                </a:cubicBezTo>
                <a:cubicBezTo>
                  <a:pt x="716800" y="183400"/>
                  <a:pt x="704305" y="185465"/>
                  <a:pt x="695325" y="180975"/>
                </a:cubicBezTo>
                <a:cubicBezTo>
                  <a:pt x="685086" y="175855"/>
                  <a:pt x="676989" y="167045"/>
                  <a:pt x="666750" y="161925"/>
                </a:cubicBezTo>
                <a:cubicBezTo>
                  <a:pt x="657770" y="157435"/>
                  <a:pt x="646952" y="157276"/>
                  <a:pt x="638175" y="152400"/>
                </a:cubicBezTo>
                <a:cubicBezTo>
                  <a:pt x="618161" y="141281"/>
                  <a:pt x="602745" y="121540"/>
                  <a:pt x="581025" y="114300"/>
                </a:cubicBezTo>
                <a:cubicBezTo>
                  <a:pt x="561975" y="107950"/>
                  <a:pt x="543356" y="100120"/>
                  <a:pt x="523875" y="95250"/>
                </a:cubicBezTo>
                <a:cubicBezTo>
                  <a:pt x="511668" y="92198"/>
                  <a:pt x="470865" y="83032"/>
                  <a:pt x="457200" y="76200"/>
                </a:cubicBezTo>
                <a:cubicBezTo>
                  <a:pt x="446961" y="71080"/>
                  <a:pt x="439485" y="60770"/>
                  <a:pt x="428625" y="57150"/>
                </a:cubicBezTo>
                <a:cubicBezTo>
                  <a:pt x="410303" y="51043"/>
                  <a:pt x="390413" y="51413"/>
                  <a:pt x="371475" y="47625"/>
                </a:cubicBezTo>
                <a:cubicBezTo>
                  <a:pt x="321847" y="37699"/>
                  <a:pt x="347165" y="40679"/>
                  <a:pt x="304800" y="28575"/>
                </a:cubicBezTo>
                <a:cubicBezTo>
                  <a:pt x="292213" y="24979"/>
                  <a:pt x="279537" y="21617"/>
                  <a:pt x="266700" y="19050"/>
                </a:cubicBezTo>
                <a:cubicBezTo>
                  <a:pt x="233660" y="12442"/>
                  <a:pt x="174898" y="4575"/>
                  <a:pt x="142875" y="0"/>
                </a:cubicBezTo>
                <a:cubicBezTo>
                  <a:pt x="127000" y="3175"/>
                  <a:pt x="109306" y="1493"/>
                  <a:pt x="95250" y="9525"/>
                </a:cubicBezTo>
                <a:cubicBezTo>
                  <a:pt x="70158" y="23863"/>
                  <a:pt x="70879" y="81521"/>
                  <a:pt x="57150" y="95250"/>
                </a:cubicBezTo>
                <a:lnTo>
                  <a:pt x="28575" y="123825"/>
                </a:lnTo>
                <a:cubicBezTo>
                  <a:pt x="4841" y="218761"/>
                  <a:pt x="13829" y="174200"/>
                  <a:pt x="0" y="257175"/>
                </a:cubicBezTo>
                <a:cubicBezTo>
                  <a:pt x="3175" y="339725"/>
                  <a:pt x="4206" y="422385"/>
                  <a:pt x="9525" y="504825"/>
                </a:cubicBezTo>
                <a:cubicBezTo>
                  <a:pt x="10567" y="520981"/>
                  <a:pt x="16910" y="536403"/>
                  <a:pt x="19050" y="552450"/>
                </a:cubicBezTo>
                <a:cubicBezTo>
                  <a:pt x="23267" y="584078"/>
                  <a:pt x="26302" y="615873"/>
                  <a:pt x="28575" y="647700"/>
                </a:cubicBezTo>
                <a:cubicBezTo>
                  <a:pt x="32653" y="704793"/>
                  <a:pt x="33347" y="762110"/>
                  <a:pt x="38100" y="819150"/>
                </a:cubicBezTo>
                <a:cubicBezTo>
                  <a:pt x="39704" y="838396"/>
                  <a:pt x="43435" y="857447"/>
                  <a:pt x="47625" y="876300"/>
                </a:cubicBezTo>
                <a:cubicBezTo>
                  <a:pt x="49803" y="886101"/>
                  <a:pt x="50050" y="897775"/>
                  <a:pt x="57150" y="904875"/>
                </a:cubicBezTo>
                <a:cubicBezTo>
                  <a:pt x="64250" y="911975"/>
                  <a:pt x="76745" y="909910"/>
                  <a:pt x="85725" y="914400"/>
                </a:cubicBezTo>
                <a:cubicBezTo>
                  <a:pt x="95964" y="919520"/>
                  <a:pt x="103581" y="929430"/>
                  <a:pt x="114300" y="933450"/>
                </a:cubicBezTo>
                <a:cubicBezTo>
                  <a:pt x="129459" y="939134"/>
                  <a:pt x="146219" y="939048"/>
                  <a:pt x="161925" y="942975"/>
                </a:cubicBezTo>
                <a:cubicBezTo>
                  <a:pt x="171665" y="945410"/>
                  <a:pt x="180975" y="949325"/>
                  <a:pt x="190500" y="952500"/>
                </a:cubicBezTo>
                <a:cubicBezTo>
                  <a:pt x="265161" y="945034"/>
                  <a:pt x="293064" y="946887"/>
                  <a:pt x="361950" y="923925"/>
                </a:cubicBezTo>
                <a:lnTo>
                  <a:pt x="419100" y="904875"/>
                </a:lnTo>
                <a:cubicBezTo>
                  <a:pt x="428625" y="901700"/>
                  <a:pt x="439321" y="900919"/>
                  <a:pt x="447675" y="895350"/>
                </a:cubicBezTo>
                <a:cubicBezTo>
                  <a:pt x="529567" y="840755"/>
                  <a:pt x="425955" y="906210"/>
                  <a:pt x="504825" y="866775"/>
                </a:cubicBezTo>
                <a:cubicBezTo>
                  <a:pt x="578683" y="829846"/>
                  <a:pt x="490151" y="862141"/>
                  <a:pt x="561975" y="838200"/>
                </a:cubicBezTo>
                <a:cubicBezTo>
                  <a:pt x="570604" y="831728"/>
                  <a:pt x="614722" y="797539"/>
                  <a:pt x="628650" y="790575"/>
                </a:cubicBezTo>
                <a:cubicBezTo>
                  <a:pt x="676560" y="766620"/>
                  <a:pt x="654310" y="803015"/>
                  <a:pt x="714375" y="742950"/>
                </a:cubicBezTo>
                <a:cubicBezTo>
                  <a:pt x="723900" y="733425"/>
                  <a:pt x="732317" y="722645"/>
                  <a:pt x="742950" y="714375"/>
                </a:cubicBezTo>
                <a:cubicBezTo>
                  <a:pt x="761022" y="700319"/>
                  <a:pt x="800100" y="676275"/>
                  <a:pt x="800100" y="676275"/>
                </a:cubicBezTo>
                <a:cubicBezTo>
                  <a:pt x="806450" y="666750"/>
                  <a:pt x="811821" y="656494"/>
                  <a:pt x="819150" y="647700"/>
                </a:cubicBezTo>
                <a:cubicBezTo>
                  <a:pt x="827774" y="637352"/>
                  <a:pt x="839455" y="629758"/>
                  <a:pt x="847725" y="619125"/>
                </a:cubicBezTo>
                <a:cubicBezTo>
                  <a:pt x="918759" y="527796"/>
                  <a:pt x="896938" y="571500"/>
                  <a:pt x="904875" y="552450"/>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2371725" y="4267200"/>
            <a:ext cx="370051" cy="20002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64815" y="21491"/>
            <a:ext cx="701448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0000"/>
                </a:solidFill>
                <a:latin typeface="+mn-lt"/>
              </a:rPr>
              <a:t>SKELETAL MUSCLE - ORGANIZATION</a:t>
            </a:r>
          </a:p>
        </p:txBody>
      </p:sp>
    </p:spTree>
    <p:extLst>
      <p:ext uri="{BB962C8B-B14F-4D97-AF65-F5344CB8AC3E}">
        <p14:creationId xmlns:p14="http://schemas.microsoft.com/office/powerpoint/2010/main" val="1788196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914400" y="2345954"/>
            <a:ext cx="7620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showing </a:t>
            </a:r>
            <a:r>
              <a:rPr lang="en-US" dirty="0" err="1">
                <a:latin typeface="Calibri" pitchFamily="34" charset="0"/>
                <a:hlinkClick r:id="rId3"/>
              </a:rPr>
              <a:t>epimysium</a:t>
            </a:r>
            <a:r>
              <a:rPr lang="en-US" dirty="0">
                <a:latin typeface="Calibri" pitchFamily="34" charset="0"/>
                <a:hlinkClick r:id="rId3"/>
              </a:rPr>
              <a:t>, perimysium, </a:t>
            </a:r>
            <a:r>
              <a:rPr lang="en-US" dirty="0" err="1">
                <a:latin typeface="Calibri" pitchFamily="34" charset="0"/>
                <a:hlinkClick r:id="rId3"/>
              </a:rPr>
              <a:t>endomysium</a:t>
            </a:r>
            <a:r>
              <a:rPr lang="en-US" dirty="0">
                <a:latin typeface="Calibri" pitchFamily="34" charset="0"/>
                <a:hlinkClick r:id="rId3"/>
              </a:rPr>
              <a:t> – SL60</a:t>
            </a:r>
            <a:endParaRPr lang="en-US" dirty="0">
              <a:latin typeface="Calibri" pitchFamily="34" charset="0"/>
            </a:endParaRPr>
          </a:p>
        </p:txBody>
      </p:sp>
      <p:sp>
        <p:nvSpPr>
          <p:cNvPr id="37891" name="TextBox 4"/>
          <p:cNvSpPr txBox="1">
            <a:spLocks noChangeArrowheads="1"/>
          </p:cNvSpPr>
          <p:nvPr/>
        </p:nvSpPr>
        <p:spPr bwMode="auto">
          <a:xfrm>
            <a:off x="1905000" y="5257800"/>
            <a:ext cx="4495800" cy="1569660"/>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060</a:t>
            </a:r>
            <a:endParaRPr lang="en-US" u="sng" dirty="0"/>
          </a:p>
          <a:p>
            <a:r>
              <a:rPr lang="en-US" dirty="0">
                <a:latin typeface="Calibri" pitchFamily="34" charset="0"/>
              </a:rPr>
              <a:t> </a:t>
            </a:r>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	</a:t>
            </a:r>
          </a:p>
          <a:p>
            <a:pPr lvl="2" eaLnBrk="0" hangingPunct="0">
              <a:buFontTx/>
              <a:buChar char="•"/>
            </a:pPr>
            <a:r>
              <a:rPr lang="en-US" sz="1200" b="1" dirty="0">
                <a:solidFill>
                  <a:srgbClr val="002060"/>
                </a:solidFill>
                <a:latin typeface="Georgia" pitchFamily="18" charset="0"/>
                <a:ea typeface="Times" pitchFamily="18" charset="0"/>
                <a:cs typeface="Arial" charset="0"/>
              </a:rPr>
              <a:t>Fascicle</a:t>
            </a:r>
          </a:p>
          <a:p>
            <a:pPr lvl="2" eaLnBrk="0" hangingPunct="0">
              <a:buFontTx/>
              <a:buChar char="•"/>
            </a:pPr>
            <a:r>
              <a:rPr lang="en-US" sz="1200" b="1" dirty="0" err="1">
                <a:solidFill>
                  <a:srgbClr val="002060"/>
                </a:solidFill>
                <a:latin typeface="Georgia" pitchFamily="18" charset="0"/>
                <a:ea typeface="Times" pitchFamily="18" charset="0"/>
                <a:cs typeface="Arial" charset="0"/>
              </a:rPr>
              <a:t>Endomysium</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Perimysium</a:t>
            </a:r>
          </a:p>
          <a:p>
            <a:pPr lvl="2" eaLnBrk="0" hangingPunct="0">
              <a:buFontTx/>
              <a:buChar char="•"/>
            </a:pPr>
            <a:r>
              <a:rPr lang="en-US" sz="1200" b="1" dirty="0" err="1">
                <a:solidFill>
                  <a:srgbClr val="002060"/>
                </a:solidFill>
                <a:latin typeface="Georgia" pitchFamily="18" charset="0"/>
                <a:ea typeface="Times" pitchFamily="18" charset="0"/>
                <a:cs typeface="Arial" charset="0"/>
              </a:rPr>
              <a:t>Endomysium</a:t>
            </a:r>
            <a:endParaRPr lang="en-US" sz="1200" b="1" dirty="0">
              <a:solidFill>
                <a:srgbClr val="002060"/>
              </a:solidFill>
              <a:latin typeface="Georgia" pitchFamily="18" charset="0"/>
              <a:ea typeface="Times" pitchFamily="18" charset="0"/>
              <a:cs typeface="Arial" charset="0"/>
            </a:endParaRPr>
          </a:p>
        </p:txBody>
      </p:sp>
      <p:sp>
        <p:nvSpPr>
          <p:cNvPr id="5" name="Rectangle 4"/>
          <p:cNvSpPr/>
          <p:nvPr/>
        </p:nvSpPr>
        <p:spPr>
          <a:xfrm>
            <a:off x="1064815" y="21491"/>
            <a:ext cx="701448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0000"/>
                </a:solidFill>
                <a:latin typeface="+mn-lt"/>
              </a:rPr>
              <a:t>SKELETAL MUSCLE - ORGANIZATION</a:t>
            </a:r>
          </a:p>
        </p:txBody>
      </p:sp>
    </p:spTree>
    <p:extLst>
      <p:ext uri="{BB962C8B-B14F-4D97-AF65-F5344CB8AC3E}">
        <p14:creationId xmlns:p14="http://schemas.microsoft.com/office/powerpoint/2010/main" val="230890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04800" y="91670"/>
            <a:ext cx="8610600" cy="6848029"/>
          </a:xfrm>
          <a:prstGeom prst="rect">
            <a:avLst/>
          </a:prstGeom>
          <a:noFill/>
          <a:ln w="9525">
            <a:noFill/>
            <a:miter lim="800000"/>
            <a:headEnd/>
            <a:tailEnd/>
          </a:ln>
        </p:spPr>
        <p:txBody>
          <a:bodyPr>
            <a:spAutoFit/>
          </a:bodyPr>
          <a:lstStyle/>
          <a:p>
            <a:pPr>
              <a:tabLst>
                <a:tab pos="457200" algn="l"/>
              </a:tabLst>
            </a:pPr>
            <a:r>
              <a:rPr lang="en-US" sz="2400" b="1" dirty="0">
                <a:solidFill>
                  <a:srgbClr val="002060"/>
                </a:solidFill>
                <a:latin typeface="Georgia"/>
                <a:cs typeface="Georgia"/>
              </a:rPr>
              <a:t>After completing this exercise, you should be able to:</a:t>
            </a:r>
          </a:p>
          <a:p>
            <a:pPr>
              <a:tabLst>
                <a:tab pos="457200" algn="l"/>
              </a:tabLst>
            </a:pPr>
            <a:r>
              <a:rPr lang="en-US" sz="11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1100" dirty="0">
                <a:latin typeface="Georgia" pitchFamily="18" charset="0"/>
              </a:rPr>
              <a:t> </a:t>
            </a:r>
          </a:p>
          <a:p>
            <a:pPr lvl="1"/>
            <a:r>
              <a:rPr lang="en-US" sz="1200" dirty="0">
                <a:latin typeface="Georgia" pitchFamily="18" charset="0"/>
              </a:rPr>
              <a:t>Skeletal muscle</a:t>
            </a:r>
          </a:p>
          <a:p>
            <a:pPr lvl="1"/>
            <a:r>
              <a:rPr lang="en-US" sz="1200" dirty="0">
                <a:latin typeface="Georgia" pitchFamily="18" charset="0"/>
              </a:rPr>
              <a:t>	</a:t>
            </a:r>
            <a:r>
              <a:rPr lang="en-US" sz="1200" dirty="0" err="1">
                <a:latin typeface="Georgia" pitchFamily="18" charset="0"/>
              </a:rPr>
              <a:t>Myofibers</a:t>
            </a:r>
            <a:r>
              <a:rPr lang="en-US" sz="1200" dirty="0">
                <a:latin typeface="Georgia" pitchFamily="18" charset="0"/>
              </a:rPr>
              <a:t> (muscle fibers, muscle cells)</a:t>
            </a:r>
          </a:p>
          <a:p>
            <a:pPr lvl="1"/>
            <a:r>
              <a:rPr lang="en-US" sz="1200" dirty="0">
                <a:latin typeface="Georgia" pitchFamily="18" charset="0"/>
              </a:rPr>
              <a:t>	Myofibrils</a:t>
            </a:r>
          </a:p>
          <a:p>
            <a:pPr lvl="1"/>
            <a:r>
              <a:rPr lang="en-US" sz="1200" dirty="0">
                <a:latin typeface="Georgia" pitchFamily="18" charset="0"/>
              </a:rPr>
              <a:t>	Fascicle</a:t>
            </a:r>
          </a:p>
          <a:p>
            <a:pPr lvl="1"/>
            <a:r>
              <a:rPr lang="en-US" sz="1200" dirty="0">
                <a:latin typeface="Georgia" pitchFamily="18" charset="0"/>
              </a:rPr>
              <a:t>	</a:t>
            </a:r>
            <a:r>
              <a:rPr lang="en-US" sz="1200" dirty="0" err="1">
                <a:latin typeface="Georgia" pitchFamily="18" charset="0"/>
              </a:rPr>
              <a:t>Endomysium</a:t>
            </a:r>
            <a:endParaRPr lang="en-US" sz="1200" dirty="0">
              <a:latin typeface="Georgia" pitchFamily="18" charset="0"/>
            </a:endParaRPr>
          </a:p>
          <a:p>
            <a:pPr lvl="1"/>
            <a:r>
              <a:rPr lang="en-US" sz="1200" dirty="0">
                <a:latin typeface="Georgia" pitchFamily="18" charset="0"/>
              </a:rPr>
              <a:t>	Perimysium</a:t>
            </a:r>
          </a:p>
          <a:p>
            <a:pPr lvl="1"/>
            <a:r>
              <a:rPr lang="en-US" sz="1200" dirty="0">
                <a:latin typeface="Georgia" pitchFamily="18" charset="0"/>
              </a:rPr>
              <a:t>	</a:t>
            </a:r>
            <a:r>
              <a:rPr lang="en-US" sz="1200" dirty="0" err="1">
                <a:latin typeface="Georgia" pitchFamily="18" charset="0"/>
              </a:rPr>
              <a:t>Epimysium</a:t>
            </a:r>
            <a:endParaRPr lang="en-US" sz="1200" dirty="0">
              <a:latin typeface="Georgia" pitchFamily="18" charset="0"/>
            </a:endParaRPr>
          </a:p>
          <a:p>
            <a:pPr lvl="1"/>
            <a:r>
              <a:rPr lang="en-US" sz="1200" dirty="0">
                <a:latin typeface="Georgia" pitchFamily="18" charset="0"/>
              </a:rPr>
              <a:t>	Bands and lines seen in skeletal muscle</a:t>
            </a:r>
          </a:p>
          <a:p>
            <a:pPr lvl="1">
              <a:tabLst>
                <a:tab pos="914400" algn="l"/>
                <a:tab pos="1377950" algn="l"/>
              </a:tabLst>
            </a:pPr>
            <a:r>
              <a:rPr lang="en-US" sz="1200" dirty="0">
                <a:latin typeface="Georgia" pitchFamily="18" charset="0"/>
              </a:rPr>
              <a:t>		A band</a:t>
            </a:r>
          </a:p>
          <a:p>
            <a:pPr lvl="1">
              <a:tabLst>
                <a:tab pos="914400" algn="l"/>
                <a:tab pos="1377950" algn="l"/>
              </a:tabLst>
            </a:pPr>
            <a:r>
              <a:rPr lang="en-US" sz="1200" dirty="0">
                <a:latin typeface="Georgia" pitchFamily="18" charset="0"/>
              </a:rPr>
              <a:t>		I band</a:t>
            </a:r>
          </a:p>
          <a:p>
            <a:pPr lvl="1">
              <a:tabLst>
                <a:tab pos="914400" algn="l"/>
                <a:tab pos="1377950" algn="l"/>
              </a:tabLst>
            </a:pPr>
            <a:r>
              <a:rPr lang="en-US" sz="1200" dirty="0">
                <a:latin typeface="Georgia" pitchFamily="18" charset="0"/>
              </a:rPr>
              <a:t>		H band</a:t>
            </a:r>
          </a:p>
          <a:p>
            <a:pPr lvl="1">
              <a:tabLst>
                <a:tab pos="914400" algn="l"/>
                <a:tab pos="1377950" algn="l"/>
              </a:tabLst>
            </a:pPr>
            <a:r>
              <a:rPr lang="en-US" sz="1200" dirty="0">
                <a:latin typeface="Georgia" pitchFamily="18" charset="0"/>
              </a:rPr>
              <a:t>		Z line</a:t>
            </a:r>
          </a:p>
          <a:p>
            <a:pPr lvl="1">
              <a:tabLst>
                <a:tab pos="914400" algn="l"/>
                <a:tab pos="1377950" algn="l"/>
              </a:tabLst>
            </a:pPr>
            <a:r>
              <a:rPr lang="en-US" sz="1200" dirty="0">
                <a:latin typeface="Georgia" pitchFamily="18" charset="0"/>
              </a:rPr>
              <a:t>		M line</a:t>
            </a:r>
          </a:p>
          <a:p>
            <a:pPr lvl="1">
              <a:tabLst>
                <a:tab pos="914400" algn="l"/>
                <a:tab pos="1377950" algn="l"/>
              </a:tabLst>
            </a:pPr>
            <a:r>
              <a:rPr lang="en-US" sz="1200" dirty="0">
                <a:latin typeface="Georgia" pitchFamily="18" charset="0"/>
              </a:rPr>
              <a:t>		Sarcomere</a:t>
            </a:r>
          </a:p>
          <a:p>
            <a:pPr lvl="1"/>
            <a:endParaRPr lang="en-US" sz="1200" dirty="0">
              <a:latin typeface="Georgia" pitchFamily="18" charset="0"/>
            </a:endParaRPr>
          </a:p>
          <a:p>
            <a:pPr lvl="0"/>
            <a:r>
              <a:rPr lang="en-US" sz="1100" b="1" dirty="0">
                <a:latin typeface="Georgia" pitchFamily="18" charset="0"/>
              </a:rPr>
              <a:t>identify, at the electron microscope level, each of the following:</a:t>
            </a:r>
            <a:endParaRPr lang="en-US" sz="1100" dirty="0">
              <a:latin typeface="Georgia" pitchFamily="18" charset="0"/>
            </a:endParaRPr>
          </a:p>
          <a:p>
            <a:r>
              <a:rPr lang="en-US" sz="1100" dirty="0">
                <a:latin typeface="Georgia" pitchFamily="18" charset="0"/>
              </a:rPr>
              <a:t> </a:t>
            </a:r>
          </a:p>
          <a:p>
            <a:pPr lvl="1"/>
            <a:r>
              <a:rPr lang="en-US" sz="1200" dirty="0">
                <a:latin typeface="Georgia" pitchFamily="18" charset="0"/>
              </a:rPr>
              <a:t>Skeletal muscle</a:t>
            </a:r>
          </a:p>
          <a:p>
            <a:pPr lvl="1"/>
            <a:r>
              <a:rPr lang="en-US" sz="1200" dirty="0">
                <a:latin typeface="Georgia" pitchFamily="18" charset="0"/>
              </a:rPr>
              <a:t>	</a:t>
            </a:r>
            <a:r>
              <a:rPr lang="en-US" sz="1200" dirty="0" err="1">
                <a:latin typeface="Georgia" pitchFamily="18" charset="0"/>
              </a:rPr>
              <a:t>Myofibers</a:t>
            </a:r>
            <a:r>
              <a:rPr lang="en-US" sz="1200" dirty="0">
                <a:latin typeface="Georgia" pitchFamily="18" charset="0"/>
              </a:rPr>
              <a:t> (muscle fibers, muscle cells)</a:t>
            </a:r>
          </a:p>
          <a:p>
            <a:pPr lvl="1"/>
            <a:r>
              <a:rPr lang="en-US" sz="1200" dirty="0">
                <a:latin typeface="Georgia" pitchFamily="18" charset="0"/>
              </a:rPr>
              <a:t>	Myofibrils</a:t>
            </a:r>
          </a:p>
          <a:p>
            <a:pPr lvl="1"/>
            <a:r>
              <a:rPr lang="en-US" sz="1200" dirty="0">
                <a:latin typeface="Georgia" pitchFamily="18" charset="0"/>
              </a:rPr>
              <a:t>	</a:t>
            </a:r>
            <a:r>
              <a:rPr lang="en-US" sz="1200" dirty="0" err="1">
                <a:latin typeface="Georgia" pitchFamily="18" charset="0"/>
              </a:rPr>
              <a:t>Myofilaments</a:t>
            </a:r>
            <a:r>
              <a:rPr lang="en-US" sz="1200" dirty="0">
                <a:latin typeface="Georgia" pitchFamily="18" charset="0"/>
              </a:rPr>
              <a:t> </a:t>
            </a:r>
          </a:p>
          <a:p>
            <a:pPr lvl="1">
              <a:tabLst>
                <a:tab pos="914400" algn="l"/>
                <a:tab pos="1377950" algn="l"/>
              </a:tabLst>
            </a:pPr>
            <a:r>
              <a:rPr lang="en-US" sz="1200" dirty="0">
                <a:latin typeface="Georgia" pitchFamily="18" charset="0"/>
              </a:rPr>
              <a:t>		Thick filaments</a:t>
            </a:r>
          </a:p>
          <a:p>
            <a:pPr lvl="1">
              <a:tabLst>
                <a:tab pos="914400" algn="l"/>
                <a:tab pos="1377950" algn="l"/>
              </a:tabLst>
            </a:pPr>
            <a:r>
              <a:rPr lang="en-US" sz="1200" dirty="0">
                <a:latin typeface="Georgia" pitchFamily="18" charset="0"/>
              </a:rPr>
              <a:t>		Thin filaments</a:t>
            </a:r>
          </a:p>
          <a:p>
            <a:pPr lvl="1"/>
            <a:r>
              <a:rPr lang="en-US" sz="1200" dirty="0">
                <a:latin typeface="Georgia" pitchFamily="18" charset="0"/>
              </a:rPr>
              <a:t>	Sarcolemma</a:t>
            </a:r>
          </a:p>
          <a:p>
            <a:pPr lvl="1"/>
            <a:r>
              <a:rPr lang="en-US" sz="1200" dirty="0">
                <a:latin typeface="Georgia" pitchFamily="18" charset="0"/>
              </a:rPr>
              <a:t>	Bands and lines noted above for light microscopy</a:t>
            </a:r>
          </a:p>
          <a:p>
            <a:pPr lvl="1"/>
            <a:r>
              <a:rPr lang="en-US" sz="1200" dirty="0">
                <a:latin typeface="Georgia" pitchFamily="18" charset="0"/>
              </a:rPr>
              <a:t>	Glycogen and Mitochondria</a:t>
            </a:r>
          </a:p>
          <a:p>
            <a:pPr lvl="1"/>
            <a:r>
              <a:rPr lang="en-US" sz="1200" dirty="0">
                <a:latin typeface="Georgia" pitchFamily="18" charset="0"/>
              </a:rPr>
              <a:t>		FYI…</a:t>
            </a:r>
          </a:p>
          <a:p>
            <a:pPr lvl="1"/>
            <a:r>
              <a:rPr lang="en-US" sz="1200" dirty="0">
                <a:latin typeface="Georgia" pitchFamily="18" charset="0"/>
              </a:rPr>
              <a:t>	(Sarcoplasmic reticulum)</a:t>
            </a:r>
          </a:p>
          <a:p>
            <a:pPr lvl="1"/>
            <a:r>
              <a:rPr lang="en-US" sz="1200" dirty="0">
                <a:latin typeface="Georgia" pitchFamily="18" charset="0"/>
              </a:rPr>
              <a:t>	(Triad)</a:t>
            </a:r>
          </a:p>
          <a:p>
            <a:pPr lvl="1">
              <a:tabLst>
                <a:tab pos="914400" algn="l"/>
                <a:tab pos="1377950" algn="l"/>
              </a:tabLst>
            </a:pPr>
            <a:r>
              <a:rPr lang="en-US" sz="1200" dirty="0">
                <a:latin typeface="Georgia" pitchFamily="18" charset="0"/>
              </a:rPr>
              <a:t>		(Terminal cisternae of sarcoplasmic reticulum (x2))</a:t>
            </a:r>
          </a:p>
          <a:p>
            <a:pPr lvl="1">
              <a:tabLst>
                <a:tab pos="914400" algn="l"/>
                <a:tab pos="1377950" algn="l"/>
              </a:tabLst>
            </a:pPr>
            <a:r>
              <a:rPr lang="en-US" sz="1200" dirty="0">
                <a:latin typeface="Georgia" pitchFamily="18" charset="0"/>
              </a:rPr>
              <a:t>		(Transverse tubule (T-tubule) (x1))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 y="1695450"/>
            <a:ext cx="618744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51072" y="76200"/>
            <a:ext cx="484196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SKELETAL MUSCLE CELLS</a:t>
            </a:r>
          </a:p>
        </p:txBody>
      </p:sp>
      <p:sp>
        <p:nvSpPr>
          <p:cNvPr id="4" name="TextBox 3"/>
          <p:cNvSpPr txBox="1"/>
          <p:nvPr/>
        </p:nvSpPr>
        <p:spPr>
          <a:xfrm>
            <a:off x="152400" y="609600"/>
            <a:ext cx="8839200"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As we mentioned, skeletal muscle cells are very large cells, both in diameter and length, and are, therefore, called </a:t>
            </a:r>
            <a:r>
              <a:rPr lang="en-US" sz="1600" b="1" dirty="0">
                <a:solidFill>
                  <a:schemeClr val="accent6">
                    <a:lumMod val="75000"/>
                  </a:schemeClr>
                </a:solidFill>
                <a:latin typeface="Calibri" pitchFamily="34" charset="0"/>
              </a:rPr>
              <a:t>muscle fibers</a:t>
            </a:r>
            <a:r>
              <a:rPr lang="en-US" sz="1600" b="1" dirty="0">
                <a:solidFill>
                  <a:schemeClr val="accent6">
                    <a:lumMod val="50000"/>
                  </a:schemeClr>
                </a:solidFill>
                <a:latin typeface="Calibri" pitchFamily="34" charset="0"/>
              </a:rPr>
              <a:t>, or </a:t>
            </a:r>
            <a:r>
              <a:rPr lang="en-US" sz="1600" b="1" dirty="0" err="1">
                <a:solidFill>
                  <a:schemeClr val="accent6">
                    <a:lumMod val="75000"/>
                  </a:schemeClr>
                </a:solidFill>
                <a:latin typeface="Calibri" pitchFamily="34" charset="0"/>
              </a:rPr>
              <a:t>myofibers</a:t>
            </a:r>
            <a:r>
              <a:rPr lang="en-US" sz="1600" b="1" dirty="0">
                <a:solidFill>
                  <a:schemeClr val="accent6">
                    <a:lumMod val="50000"/>
                  </a:schemeClr>
                </a:solidFill>
                <a:latin typeface="Calibri" pitchFamily="34" charset="0"/>
              </a:rPr>
              <a:t>.  Their cytoplasm is packed with contractile proteins, which are organized into rod-like structure called </a:t>
            </a:r>
            <a:r>
              <a:rPr lang="en-US" sz="1600" b="1" dirty="0">
                <a:solidFill>
                  <a:schemeClr val="accent6">
                    <a:lumMod val="75000"/>
                  </a:schemeClr>
                </a:solidFill>
                <a:latin typeface="Calibri" pitchFamily="34" charset="0"/>
              </a:rPr>
              <a:t>myofibrils</a:t>
            </a:r>
            <a:r>
              <a:rPr lang="en-US" sz="1600" b="1" dirty="0">
                <a:solidFill>
                  <a:schemeClr val="accent6">
                    <a:lumMod val="50000"/>
                  </a:schemeClr>
                </a:solidFill>
                <a:latin typeface="Calibri" pitchFamily="34" charset="0"/>
              </a:rPr>
              <a:t>.</a:t>
            </a:r>
          </a:p>
        </p:txBody>
      </p:sp>
      <p:sp>
        <p:nvSpPr>
          <p:cNvPr id="5" name="TextBox 4"/>
          <p:cNvSpPr txBox="1"/>
          <p:nvPr/>
        </p:nvSpPr>
        <p:spPr>
          <a:xfrm>
            <a:off x="5791200" y="1295400"/>
            <a:ext cx="3200400" cy="289310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Like neuroscientists, people who study muscle have a big ego.  Therefore, they rename all the cellular components with their “</a:t>
            </a:r>
            <a:r>
              <a:rPr lang="en-US" sz="1400" b="1" dirty="0" err="1">
                <a:solidFill>
                  <a:schemeClr val="accent3">
                    <a:lumMod val="50000"/>
                  </a:schemeClr>
                </a:solidFill>
                <a:latin typeface="Tempus Sans ITC" pitchFamily="82" charset="0"/>
              </a:rPr>
              <a:t>sarco</a:t>
            </a:r>
            <a:r>
              <a:rPr lang="en-US" sz="1400" b="1" dirty="0">
                <a:solidFill>
                  <a:schemeClr val="accent3">
                    <a:lumMod val="50000"/>
                  </a:schemeClr>
                </a:solidFill>
                <a:latin typeface="Tempus Sans ITC" pitchFamily="82" charset="0"/>
              </a:rPr>
              <a:t>” prefix, presumably because these components in muscles are better than those same components in the liver or bone.</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Therefore:</a:t>
            </a:r>
          </a:p>
          <a:p>
            <a:pPr marL="225425"/>
            <a:r>
              <a:rPr lang="en-US" sz="1400" b="1" dirty="0">
                <a:solidFill>
                  <a:schemeClr val="accent3">
                    <a:lumMod val="50000"/>
                  </a:schemeClr>
                </a:solidFill>
                <a:latin typeface="Tempus Sans ITC" pitchFamily="82" charset="0"/>
              </a:rPr>
              <a:t>sarcolemma = </a:t>
            </a:r>
            <a:r>
              <a:rPr lang="en-US" sz="1400" b="1" dirty="0" err="1">
                <a:solidFill>
                  <a:schemeClr val="accent3">
                    <a:lumMod val="50000"/>
                  </a:schemeClr>
                </a:solidFill>
                <a:latin typeface="Tempus Sans ITC" pitchFamily="82" charset="0"/>
              </a:rPr>
              <a:t>plasmalemma</a:t>
            </a:r>
            <a:endParaRPr lang="en-US" sz="1400" b="1" dirty="0">
              <a:solidFill>
                <a:schemeClr val="accent3">
                  <a:lumMod val="50000"/>
                </a:schemeClr>
              </a:solidFill>
              <a:latin typeface="Tempus Sans ITC" pitchFamily="82" charset="0"/>
            </a:endParaRPr>
          </a:p>
          <a:p>
            <a:pPr marL="225425"/>
            <a:r>
              <a:rPr lang="en-US" sz="1400" b="1" dirty="0">
                <a:solidFill>
                  <a:schemeClr val="accent3">
                    <a:lumMod val="50000"/>
                  </a:schemeClr>
                </a:solidFill>
                <a:latin typeface="Tempus Sans ITC" pitchFamily="82" charset="0"/>
              </a:rPr>
              <a:t>sarcoplasm = cytoplasm</a:t>
            </a:r>
          </a:p>
          <a:p>
            <a:pPr marL="225425"/>
            <a:r>
              <a:rPr lang="en-US" sz="1400" b="1" dirty="0">
                <a:solidFill>
                  <a:schemeClr val="accent3">
                    <a:lumMod val="50000"/>
                  </a:schemeClr>
                </a:solidFill>
                <a:latin typeface="Tempus Sans ITC" pitchFamily="82" charset="0"/>
              </a:rPr>
              <a:t>sarcoplasmic reticulum = (smooth) endoplasmic reticulum</a:t>
            </a:r>
          </a:p>
        </p:txBody>
      </p:sp>
      <p:sp>
        <p:nvSpPr>
          <p:cNvPr id="6" name="Rectangle 5"/>
          <p:cNvSpPr/>
          <p:nvPr/>
        </p:nvSpPr>
        <p:spPr>
          <a:xfrm>
            <a:off x="3124200" y="3124200"/>
            <a:ext cx="685800" cy="228600"/>
          </a:xfrm>
          <a:prstGeom prst="rect">
            <a:avLst/>
          </a:prstGeom>
          <a:noFill/>
          <a:ln>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4800600"/>
            <a:ext cx="685800" cy="228600"/>
          </a:xfrm>
          <a:prstGeom prst="rect">
            <a:avLst/>
          </a:prstGeom>
          <a:noFill/>
          <a:ln>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5250" y="6105525"/>
            <a:ext cx="8820150" cy="523220"/>
          </a:xfrm>
          <a:prstGeom prst="rect">
            <a:avLst/>
          </a:prstGeom>
          <a:noFill/>
        </p:spPr>
        <p:txBody>
          <a:bodyPr wrap="square" rtlCol="0">
            <a:spAutoFit/>
          </a:bodyPr>
          <a:lstStyle/>
          <a:p>
            <a:r>
              <a:rPr lang="en-US" sz="1400" b="1" dirty="0">
                <a:solidFill>
                  <a:srgbClr val="7030A0"/>
                </a:solidFill>
                <a:latin typeface="Tempus Sans ITC" pitchFamily="82" charset="0"/>
              </a:rPr>
              <a:t>Because in skeletal muscle we have rods within rods within rods, it’s easy to lose perspective and get lost in the terminology.  Don’t forget that each part of the drawing here (top and bottom) shows a single muscle cell. </a:t>
            </a:r>
          </a:p>
        </p:txBody>
      </p:sp>
    </p:spTree>
    <p:extLst>
      <p:ext uri="{BB962C8B-B14F-4D97-AF65-F5344CB8AC3E}">
        <p14:creationId xmlns:p14="http://schemas.microsoft.com/office/powerpoint/2010/main" val="3264486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73" y="1148438"/>
            <a:ext cx="5609127" cy="4337962"/>
          </a:xfrm>
          <a:prstGeom prst="rect">
            <a:avLst/>
          </a:prstGeom>
        </p:spPr>
      </p:pic>
      <p:sp>
        <p:nvSpPr>
          <p:cNvPr id="10" name="TextBox 9"/>
          <p:cNvSpPr txBox="1"/>
          <p:nvPr/>
        </p:nvSpPr>
        <p:spPr>
          <a:xfrm>
            <a:off x="155733" y="558225"/>
            <a:ext cx="8845226" cy="584775"/>
          </a:xfrm>
          <a:prstGeom prst="rect">
            <a:avLst/>
          </a:prstGeom>
          <a:noFill/>
        </p:spPr>
        <p:txBody>
          <a:bodyPr wrap="square">
            <a:spAutoFit/>
          </a:bodyPr>
          <a:lstStyle/>
          <a:p>
            <a:r>
              <a:rPr lang="en-US" sz="1600" b="1" dirty="0">
                <a:solidFill>
                  <a:schemeClr val="accent6">
                    <a:lumMod val="50000"/>
                  </a:schemeClr>
                </a:solidFill>
                <a:latin typeface="Calibri" pitchFamily="34" charset="0"/>
              </a:rPr>
              <a:t>In the same slide (and others in our set), some of the fibers are oriented in cross-section.  As is the case for smooth muscle, you need to be able to recognize skeletal muscle in cross-section.  </a:t>
            </a:r>
          </a:p>
        </p:txBody>
      </p:sp>
      <p:sp>
        <p:nvSpPr>
          <p:cNvPr id="11" name="Left Brace 10"/>
          <p:cNvSpPr/>
          <p:nvPr/>
        </p:nvSpPr>
        <p:spPr>
          <a:xfrm>
            <a:off x="1998133" y="2626426"/>
            <a:ext cx="288087" cy="80539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5867400" y="1422053"/>
            <a:ext cx="3200399" cy="2031325"/>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 single muscle cell is outlined, two more are indicated by the green brackets.  In cross sections, usually it is easier to see the cell borders and peripheral nuclei.  Also, if you look closely, you can see stippling within the cytoplasm (outlined cell is best for this), which represents the myofibrils cut in cross section.</a:t>
            </a:r>
          </a:p>
        </p:txBody>
      </p:sp>
      <p:sp>
        <p:nvSpPr>
          <p:cNvPr id="17" name="Left Brace 16"/>
          <p:cNvSpPr/>
          <p:nvPr/>
        </p:nvSpPr>
        <p:spPr>
          <a:xfrm>
            <a:off x="2105377" y="4054471"/>
            <a:ext cx="288087" cy="698152"/>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Freeform 1"/>
          <p:cNvSpPr/>
          <p:nvPr/>
        </p:nvSpPr>
        <p:spPr>
          <a:xfrm>
            <a:off x="3318933" y="2167467"/>
            <a:ext cx="1900087" cy="1196622"/>
          </a:xfrm>
          <a:custGeom>
            <a:avLst/>
            <a:gdLst>
              <a:gd name="connsiteX0" fmla="*/ 1636889 w 1900087"/>
              <a:gd name="connsiteY0" fmla="*/ 372533 h 1196622"/>
              <a:gd name="connsiteX1" fmla="*/ 1512711 w 1900087"/>
              <a:gd name="connsiteY1" fmla="*/ 282222 h 1196622"/>
              <a:gd name="connsiteX2" fmla="*/ 1478845 w 1900087"/>
              <a:gd name="connsiteY2" fmla="*/ 248355 h 1196622"/>
              <a:gd name="connsiteX3" fmla="*/ 1444978 w 1900087"/>
              <a:gd name="connsiteY3" fmla="*/ 237066 h 1196622"/>
              <a:gd name="connsiteX4" fmla="*/ 1377245 w 1900087"/>
              <a:gd name="connsiteY4" fmla="*/ 191911 h 1196622"/>
              <a:gd name="connsiteX5" fmla="*/ 1343378 w 1900087"/>
              <a:gd name="connsiteY5" fmla="*/ 180622 h 1196622"/>
              <a:gd name="connsiteX6" fmla="*/ 1309511 w 1900087"/>
              <a:gd name="connsiteY6" fmla="*/ 158044 h 1196622"/>
              <a:gd name="connsiteX7" fmla="*/ 1275645 w 1900087"/>
              <a:gd name="connsiteY7" fmla="*/ 146755 h 1196622"/>
              <a:gd name="connsiteX8" fmla="*/ 1241778 w 1900087"/>
              <a:gd name="connsiteY8" fmla="*/ 124177 h 1196622"/>
              <a:gd name="connsiteX9" fmla="*/ 1174045 w 1900087"/>
              <a:gd name="connsiteY9" fmla="*/ 101600 h 1196622"/>
              <a:gd name="connsiteX10" fmla="*/ 1140178 w 1900087"/>
              <a:gd name="connsiteY10" fmla="*/ 79022 h 1196622"/>
              <a:gd name="connsiteX11" fmla="*/ 1004711 w 1900087"/>
              <a:gd name="connsiteY11" fmla="*/ 45155 h 1196622"/>
              <a:gd name="connsiteX12" fmla="*/ 970845 w 1900087"/>
              <a:gd name="connsiteY12" fmla="*/ 33866 h 1196622"/>
              <a:gd name="connsiteX13" fmla="*/ 609600 w 1900087"/>
              <a:gd name="connsiteY13" fmla="*/ 0 h 1196622"/>
              <a:gd name="connsiteX14" fmla="*/ 338667 w 1900087"/>
              <a:gd name="connsiteY14" fmla="*/ 22577 h 1196622"/>
              <a:gd name="connsiteX15" fmla="*/ 270934 w 1900087"/>
              <a:gd name="connsiteY15" fmla="*/ 45155 h 1196622"/>
              <a:gd name="connsiteX16" fmla="*/ 203200 w 1900087"/>
              <a:gd name="connsiteY16" fmla="*/ 90311 h 1196622"/>
              <a:gd name="connsiteX17" fmla="*/ 124178 w 1900087"/>
              <a:gd name="connsiteY17" fmla="*/ 180622 h 1196622"/>
              <a:gd name="connsiteX18" fmla="*/ 101600 w 1900087"/>
              <a:gd name="connsiteY18" fmla="*/ 214489 h 1196622"/>
              <a:gd name="connsiteX19" fmla="*/ 67734 w 1900087"/>
              <a:gd name="connsiteY19" fmla="*/ 304800 h 1196622"/>
              <a:gd name="connsiteX20" fmla="*/ 45156 w 1900087"/>
              <a:gd name="connsiteY20" fmla="*/ 395111 h 1196622"/>
              <a:gd name="connsiteX21" fmla="*/ 33867 w 1900087"/>
              <a:gd name="connsiteY21" fmla="*/ 428977 h 1196622"/>
              <a:gd name="connsiteX22" fmla="*/ 0 w 1900087"/>
              <a:gd name="connsiteY22" fmla="*/ 598311 h 1196622"/>
              <a:gd name="connsiteX23" fmla="*/ 11289 w 1900087"/>
              <a:gd name="connsiteY23" fmla="*/ 767644 h 1196622"/>
              <a:gd name="connsiteX24" fmla="*/ 22578 w 1900087"/>
              <a:gd name="connsiteY24" fmla="*/ 812800 h 1196622"/>
              <a:gd name="connsiteX25" fmla="*/ 67734 w 1900087"/>
              <a:gd name="connsiteY25" fmla="*/ 936977 h 1196622"/>
              <a:gd name="connsiteX26" fmla="*/ 124178 w 1900087"/>
              <a:gd name="connsiteY26" fmla="*/ 1004711 h 1196622"/>
              <a:gd name="connsiteX27" fmla="*/ 146756 w 1900087"/>
              <a:gd name="connsiteY27" fmla="*/ 1038577 h 1196622"/>
              <a:gd name="connsiteX28" fmla="*/ 225778 w 1900087"/>
              <a:gd name="connsiteY28" fmla="*/ 1083733 h 1196622"/>
              <a:gd name="connsiteX29" fmla="*/ 304800 w 1900087"/>
              <a:gd name="connsiteY29" fmla="*/ 1128889 h 1196622"/>
              <a:gd name="connsiteX30" fmla="*/ 428978 w 1900087"/>
              <a:gd name="connsiteY30" fmla="*/ 1162755 h 1196622"/>
              <a:gd name="connsiteX31" fmla="*/ 519289 w 1900087"/>
              <a:gd name="connsiteY31" fmla="*/ 1174044 h 1196622"/>
              <a:gd name="connsiteX32" fmla="*/ 643467 w 1900087"/>
              <a:gd name="connsiteY32" fmla="*/ 1185333 h 1196622"/>
              <a:gd name="connsiteX33" fmla="*/ 1095023 w 1900087"/>
              <a:gd name="connsiteY33" fmla="*/ 1196622 h 1196622"/>
              <a:gd name="connsiteX34" fmla="*/ 1332089 w 1900087"/>
              <a:gd name="connsiteY34" fmla="*/ 1185333 h 1196622"/>
              <a:gd name="connsiteX35" fmla="*/ 1512711 w 1900087"/>
              <a:gd name="connsiteY35" fmla="*/ 1162755 h 1196622"/>
              <a:gd name="connsiteX36" fmla="*/ 1648178 w 1900087"/>
              <a:gd name="connsiteY36" fmla="*/ 1151466 h 1196622"/>
              <a:gd name="connsiteX37" fmla="*/ 1715911 w 1900087"/>
              <a:gd name="connsiteY37" fmla="*/ 1128889 h 1196622"/>
              <a:gd name="connsiteX38" fmla="*/ 1749778 w 1900087"/>
              <a:gd name="connsiteY38" fmla="*/ 1117600 h 1196622"/>
              <a:gd name="connsiteX39" fmla="*/ 1783645 w 1900087"/>
              <a:gd name="connsiteY39" fmla="*/ 1083733 h 1196622"/>
              <a:gd name="connsiteX40" fmla="*/ 1817511 w 1900087"/>
              <a:gd name="connsiteY40" fmla="*/ 1061155 h 1196622"/>
              <a:gd name="connsiteX41" fmla="*/ 1885245 w 1900087"/>
              <a:gd name="connsiteY41" fmla="*/ 993422 h 1196622"/>
              <a:gd name="connsiteX42" fmla="*/ 1885245 w 1900087"/>
              <a:gd name="connsiteY42" fmla="*/ 835377 h 1196622"/>
              <a:gd name="connsiteX43" fmla="*/ 1873956 w 1900087"/>
              <a:gd name="connsiteY43" fmla="*/ 778933 h 1196622"/>
              <a:gd name="connsiteX44" fmla="*/ 1851378 w 1900087"/>
              <a:gd name="connsiteY44" fmla="*/ 745066 h 1196622"/>
              <a:gd name="connsiteX45" fmla="*/ 1828800 w 1900087"/>
              <a:gd name="connsiteY45" fmla="*/ 677333 h 1196622"/>
              <a:gd name="connsiteX46" fmla="*/ 1783645 w 1900087"/>
              <a:gd name="connsiteY46" fmla="*/ 598311 h 1196622"/>
              <a:gd name="connsiteX47" fmla="*/ 1772356 w 1900087"/>
              <a:gd name="connsiteY47" fmla="*/ 564444 h 1196622"/>
              <a:gd name="connsiteX48" fmla="*/ 1749778 w 1900087"/>
              <a:gd name="connsiteY48" fmla="*/ 530577 h 1196622"/>
              <a:gd name="connsiteX49" fmla="*/ 1738489 w 1900087"/>
              <a:gd name="connsiteY49" fmla="*/ 485422 h 1196622"/>
              <a:gd name="connsiteX50" fmla="*/ 1715911 w 1900087"/>
              <a:gd name="connsiteY50" fmla="*/ 451555 h 1196622"/>
              <a:gd name="connsiteX51" fmla="*/ 1648178 w 1900087"/>
              <a:gd name="connsiteY51" fmla="*/ 372533 h 1196622"/>
              <a:gd name="connsiteX52" fmla="*/ 1636889 w 1900087"/>
              <a:gd name="connsiteY52" fmla="*/ 372533 h 119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0087" h="1196622">
                <a:moveTo>
                  <a:pt x="1636889" y="372533"/>
                </a:moveTo>
                <a:cubicBezTo>
                  <a:pt x="1614311" y="357481"/>
                  <a:pt x="1548902" y="318414"/>
                  <a:pt x="1512711" y="282222"/>
                </a:cubicBezTo>
                <a:cubicBezTo>
                  <a:pt x="1501422" y="270933"/>
                  <a:pt x="1492128" y="257211"/>
                  <a:pt x="1478845" y="248355"/>
                </a:cubicBezTo>
                <a:cubicBezTo>
                  <a:pt x="1468944" y="241754"/>
                  <a:pt x="1455380" y="242845"/>
                  <a:pt x="1444978" y="237066"/>
                </a:cubicBezTo>
                <a:cubicBezTo>
                  <a:pt x="1421258" y="223888"/>
                  <a:pt x="1402987" y="200492"/>
                  <a:pt x="1377245" y="191911"/>
                </a:cubicBezTo>
                <a:cubicBezTo>
                  <a:pt x="1365956" y="188148"/>
                  <a:pt x="1354021" y="185944"/>
                  <a:pt x="1343378" y="180622"/>
                </a:cubicBezTo>
                <a:cubicBezTo>
                  <a:pt x="1331243" y="174554"/>
                  <a:pt x="1321646" y="164112"/>
                  <a:pt x="1309511" y="158044"/>
                </a:cubicBezTo>
                <a:cubicBezTo>
                  <a:pt x="1298868" y="152722"/>
                  <a:pt x="1286288" y="152077"/>
                  <a:pt x="1275645" y="146755"/>
                </a:cubicBezTo>
                <a:cubicBezTo>
                  <a:pt x="1263510" y="140687"/>
                  <a:pt x="1254176" y="129687"/>
                  <a:pt x="1241778" y="124177"/>
                </a:cubicBezTo>
                <a:cubicBezTo>
                  <a:pt x="1220030" y="114511"/>
                  <a:pt x="1193847" y="114801"/>
                  <a:pt x="1174045" y="101600"/>
                </a:cubicBezTo>
                <a:cubicBezTo>
                  <a:pt x="1162756" y="94074"/>
                  <a:pt x="1152576" y="84532"/>
                  <a:pt x="1140178" y="79022"/>
                </a:cubicBezTo>
                <a:cubicBezTo>
                  <a:pt x="1086509" y="55169"/>
                  <a:pt x="1061509" y="54621"/>
                  <a:pt x="1004711" y="45155"/>
                </a:cubicBezTo>
                <a:cubicBezTo>
                  <a:pt x="993422" y="41392"/>
                  <a:pt x="982325" y="36997"/>
                  <a:pt x="970845" y="33866"/>
                </a:cubicBezTo>
                <a:cubicBezTo>
                  <a:pt x="810355" y="-9903"/>
                  <a:pt x="860524" y="10455"/>
                  <a:pt x="609600" y="0"/>
                </a:cubicBezTo>
                <a:cubicBezTo>
                  <a:pt x="483238" y="6318"/>
                  <a:pt x="433266" y="-5802"/>
                  <a:pt x="338667" y="22577"/>
                </a:cubicBezTo>
                <a:cubicBezTo>
                  <a:pt x="315872" y="29415"/>
                  <a:pt x="290736" y="31954"/>
                  <a:pt x="270934" y="45155"/>
                </a:cubicBezTo>
                <a:lnTo>
                  <a:pt x="203200" y="90311"/>
                </a:lnTo>
                <a:cubicBezTo>
                  <a:pt x="150519" y="169333"/>
                  <a:pt x="180623" y="142992"/>
                  <a:pt x="124178" y="180622"/>
                </a:cubicBezTo>
                <a:cubicBezTo>
                  <a:pt x="116652" y="191911"/>
                  <a:pt x="107668" y="202354"/>
                  <a:pt x="101600" y="214489"/>
                </a:cubicBezTo>
                <a:cubicBezTo>
                  <a:pt x="94758" y="228173"/>
                  <a:pt x="73596" y="283307"/>
                  <a:pt x="67734" y="304800"/>
                </a:cubicBezTo>
                <a:cubicBezTo>
                  <a:pt x="59569" y="334737"/>
                  <a:pt x="54969" y="365673"/>
                  <a:pt x="45156" y="395111"/>
                </a:cubicBezTo>
                <a:cubicBezTo>
                  <a:pt x="41393" y="406400"/>
                  <a:pt x="37136" y="417536"/>
                  <a:pt x="33867" y="428977"/>
                </a:cubicBezTo>
                <a:cubicBezTo>
                  <a:pt x="18028" y="484413"/>
                  <a:pt x="9458" y="541565"/>
                  <a:pt x="0" y="598311"/>
                </a:cubicBezTo>
                <a:cubicBezTo>
                  <a:pt x="3763" y="654755"/>
                  <a:pt x="5367" y="711385"/>
                  <a:pt x="11289" y="767644"/>
                </a:cubicBezTo>
                <a:cubicBezTo>
                  <a:pt x="12913" y="783074"/>
                  <a:pt x="18120" y="797939"/>
                  <a:pt x="22578" y="812800"/>
                </a:cubicBezTo>
                <a:cubicBezTo>
                  <a:pt x="30482" y="839146"/>
                  <a:pt x="54268" y="910045"/>
                  <a:pt x="67734" y="936977"/>
                </a:cubicBezTo>
                <a:cubicBezTo>
                  <a:pt x="88756" y="979022"/>
                  <a:pt x="92967" y="967259"/>
                  <a:pt x="124178" y="1004711"/>
                </a:cubicBezTo>
                <a:cubicBezTo>
                  <a:pt x="132864" y="1015134"/>
                  <a:pt x="137162" y="1028983"/>
                  <a:pt x="146756" y="1038577"/>
                </a:cubicBezTo>
                <a:cubicBezTo>
                  <a:pt x="165092" y="1056912"/>
                  <a:pt x="205119" y="1071928"/>
                  <a:pt x="225778" y="1083733"/>
                </a:cubicBezTo>
                <a:cubicBezTo>
                  <a:pt x="265270" y="1106300"/>
                  <a:pt x="257900" y="1111835"/>
                  <a:pt x="304800" y="1128889"/>
                </a:cubicBezTo>
                <a:cubicBezTo>
                  <a:pt x="307982" y="1130046"/>
                  <a:pt x="408647" y="1159366"/>
                  <a:pt x="428978" y="1162755"/>
                </a:cubicBezTo>
                <a:cubicBezTo>
                  <a:pt x="458903" y="1167743"/>
                  <a:pt x="489118" y="1170868"/>
                  <a:pt x="519289" y="1174044"/>
                </a:cubicBezTo>
                <a:cubicBezTo>
                  <a:pt x="560624" y="1178395"/>
                  <a:pt x="601936" y="1183704"/>
                  <a:pt x="643467" y="1185333"/>
                </a:cubicBezTo>
                <a:cubicBezTo>
                  <a:pt x="793917" y="1191233"/>
                  <a:pt x="944504" y="1192859"/>
                  <a:pt x="1095023" y="1196622"/>
                </a:cubicBezTo>
                <a:lnTo>
                  <a:pt x="1332089" y="1185333"/>
                </a:lnTo>
                <a:cubicBezTo>
                  <a:pt x="1715996" y="1161339"/>
                  <a:pt x="1304431" y="1187259"/>
                  <a:pt x="1512711" y="1162755"/>
                </a:cubicBezTo>
                <a:cubicBezTo>
                  <a:pt x="1557713" y="1157461"/>
                  <a:pt x="1603022" y="1155229"/>
                  <a:pt x="1648178" y="1151466"/>
                </a:cubicBezTo>
                <a:lnTo>
                  <a:pt x="1715911" y="1128889"/>
                </a:lnTo>
                <a:lnTo>
                  <a:pt x="1749778" y="1117600"/>
                </a:lnTo>
                <a:cubicBezTo>
                  <a:pt x="1761067" y="1106311"/>
                  <a:pt x="1771380" y="1093954"/>
                  <a:pt x="1783645" y="1083733"/>
                </a:cubicBezTo>
                <a:cubicBezTo>
                  <a:pt x="1794068" y="1075047"/>
                  <a:pt x="1807371" y="1070169"/>
                  <a:pt x="1817511" y="1061155"/>
                </a:cubicBezTo>
                <a:cubicBezTo>
                  <a:pt x="1841376" y="1039942"/>
                  <a:pt x="1885245" y="993422"/>
                  <a:pt x="1885245" y="993422"/>
                </a:cubicBezTo>
                <a:cubicBezTo>
                  <a:pt x="1908712" y="923021"/>
                  <a:pt x="1900984" y="961288"/>
                  <a:pt x="1885245" y="835377"/>
                </a:cubicBezTo>
                <a:cubicBezTo>
                  <a:pt x="1882865" y="816338"/>
                  <a:pt x="1880693" y="796899"/>
                  <a:pt x="1873956" y="778933"/>
                </a:cubicBezTo>
                <a:cubicBezTo>
                  <a:pt x="1869192" y="766229"/>
                  <a:pt x="1856888" y="757464"/>
                  <a:pt x="1851378" y="745066"/>
                </a:cubicBezTo>
                <a:cubicBezTo>
                  <a:pt x="1841712" y="723318"/>
                  <a:pt x="1839443" y="698620"/>
                  <a:pt x="1828800" y="677333"/>
                </a:cubicBezTo>
                <a:cubicBezTo>
                  <a:pt x="1800156" y="620042"/>
                  <a:pt x="1815558" y="646179"/>
                  <a:pt x="1783645" y="598311"/>
                </a:cubicBezTo>
                <a:cubicBezTo>
                  <a:pt x="1779882" y="587022"/>
                  <a:pt x="1777678" y="575087"/>
                  <a:pt x="1772356" y="564444"/>
                </a:cubicBezTo>
                <a:cubicBezTo>
                  <a:pt x="1766288" y="552309"/>
                  <a:pt x="1755123" y="543048"/>
                  <a:pt x="1749778" y="530577"/>
                </a:cubicBezTo>
                <a:cubicBezTo>
                  <a:pt x="1743666" y="516317"/>
                  <a:pt x="1744601" y="499682"/>
                  <a:pt x="1738489" y="485422"/>
                </a:cubicBezTo>
                <a:cubicBezTo>
                  <a:pt x="1733144" y="472951"/>
                  <a:pt x="1723797" y="462596"/>
                  <a:pt x="1715911" y="451555"/>
                </a:cubicBezTo>
                <a:cubicBezTo>
                  <a:pt x="1703881" y="434713"/>
                  <a:pt x="1668692" y="384841"/>
                  <a:pt x="1648178" y="372533"/>
                </a:cubicBezTo>
                <a:cubicBezTo>
                  <a:pt x="1641725" y="368661"/>
                  <a:pt x="1659467" y="387585"/>
                  <a:pt x="1636889" y="37253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43600" y="3746718"/>
            <a:ext cx="3173984" cy="1600438"/>
          </a:xfrm>
          <a:prstGeom prst="rect">
            <a:avLst/>
          </a:prstGeom>
          <a:noFill/>
        </p:spPr>
        <p:txBody>
          <a:bodyPr wrap="square" rtlCol="0">
            <a:spAutoFit/>
          </a:bodyPr>
          <a:lstStyle/>
          <a:p>
            <a:r>
              <a:rPr lang="en-US" sz="1400" b="1" dirty="0">
                <a:solidFill>
                  <a:srgbClr val="7030A0"/>
                </a:solidFill>
                <a:latin typeface="Tempus Sans ITC" pitchFamily="82" charset="0"/>
              </a:rPr>
              <a:t>No sense recreating the wheel.  This is a slide from the previous module with the inset added.  The region within the box has been artificially magnified, so I could put a few arrows on three of the hundreds of cross sections of myofibrils.  </a:t>
            </a:r>
            <a:r>
              <a:rPr lang="en-US" sz="1400" b="1" dirty="0" err="1">
                <a:solidFill>
                  <a:srgbClr val="7030A0"/>
                </a:solidFill>
                <a:latin typeface="Tempus Sans ITC" pitchFamily="82" charset="0"/>
              </a:rPr>
              <a:t>Saaaweeeet</a:t>
            </a:r>
            <a:r>
              <a:rPr lang="en-US" sz="1400" b="1" dirty="0">
                <a:solidFill>
                  <a:srgbClr val="7030A0"/>
                </a:solidFill>
                <a:latin typeface="Tempus Sans ITC" pitchFamily="82"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025" y="4468169"/>
            <a:ext cx="2590800" cy="2187039"/>
          </a:xfrm>
          <a:prstGeom prst="rect">
            <a:avLst/>
          </a:prstGeom>
          <a:ln w="38100">
            <a:solidFill>
              <a:schemeClr val="tx1"/>
            </a:solidFill>
          </a:ln>
        </p:spPr>
      </p:pic>
      <p:cxnSp>
        <p:nvCxnSpPr>
          <p:cNvPr id="13" name="Straight Connector 12"/>
          <p:cNvCxnSpPr/>
          <p:nvPr/>
        </p:nvCxnSpPr>
        <p:spPr>
          <a:xfrm>
            <a:off x="2249420" y="3100704"/>
            <a:ext cx="998605" cy="35545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45826" y="2877185"/>
            <a:ext cx="295276" cy="223519"/>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522052" y="2869865"/>
            <a:ext cx="3316773" cy="15983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76725" y="4943475"/>
            <a:ext cx="106892" cy="495301"/>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904424" y="5962011"/>
            <a:ext cx="245533" cy="438149"/>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424397" y="5516064"/>
            <a:ext cx="355950" cy="2863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151072" y="0"/>
            <a:ext cx="484196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SKELETAL MUSCLE CELLS</a:t>
            </a:r>
          </a:p>
        </p:txBody>
      </p:sp>
    </p:spTree>
    <p:extLst>
      <p:ext uri="{BB962C8B-B14F-4D97-AF65-F5344CB8AC3E}">
        <p14:creationId xmlns:p14="http://schemas.microsoft.com/office/powerpoint/2010/main" val="129267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295400" y="2165866"/>
            <a:ext cx="67056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showing myofibrils in cross section – SL60</a:t>
            </a:r>
            <a:endParaRPr lang="en-US" dirty="0">
              <a:latin typeface="Calibri" pitchFamily="34" charset="0"/>
            </a:endParaRPr>
          </a:p>
        </p:txBody>
      </p:sp>
      <p:sp>
        <p:nvSpPr>
          <p:cNvPr id="37891" name="TextBox 4"/>
          <p:cNvSpPr txBox="1">
            <a:spLocks noChangeArrowheads="1"/>
          </p:cNvSpPr>
          <p:nvPr/>
        </p:nvSpPr>
        <p:spPr bwMode="auto">
          <a:xfrm>
            <a:off x="1905000" y="5581471"/>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027</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	</a:t>
            </a:r>
          </a:p>
          <a:p>
            <a:pPr lvl="2" eaLnBrk="0" hangingPunct="0">
              <a:buFontTx/>
              <a:buChar char="•"/>
            </a:pPr>
            <a:r>
              <a:rPr lang="en-US" sz="1200" b="1" dirty="0" err="1">
                <a:solidFill>
                  <a:srgbClr val="002060"/>
                </a:solidFill>
                <a:latin typeface="Georgia" pitchFamily="18" charset="0"/>
                <a:ea typeface="Times" pitchFamily="18" charset="0"/>
                <a:cs typeface="Arial" charset="0"/>
              </a:rPr>
              <a:t>Myofibers</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Myofibrils</a:t>
            </a:r>
          </a:p>
        </p:txBody>
      </p:sp>
      <p:sp>
        <p:nvSpPr>
          <p:cNvPr id="6" name="Rectangle 5"/>
          <p:cNvSpPr/>
          <p:nvPr/>
        </p:nvSpPr>
        <p:spPr>
          <a:xfrm>
            <a:off x="2151072" y="0"/>
            <a:ext cx="484196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SKELETAL MUSCLE CELLS</a:t>
            </a:r>
          </a:p>
        </p:txBody>
      </p:sp>
    </p:spTree>
    <p:extLst>
      <p:ext uri="{BB962C8B-B14F-4D97-AF65-F5344CB8AC3E}">
        <p14:creationId xmlns:p14="http://schemas.microsoft.com/office/powerpoint/2010/main" val="1397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346" y="1752600"/>
            <a:ext cx="4521093" cy="5000361"/>
          </a:xfrm>
          <a:prstGeom prst="rect">
            <a:avLst/>
          </a:prstGeom>
        </p:spPr>
      </p:pic>
      <p:sp>
        <p:nvSpPr>
          <p:cNvPr id="10" name="TextBox 9"/>
          <p:cNvSpPr txBox="1"/>
          <p:nvPr/>
        </p:nvSpPr>
        <p:spPr>
          <a:xfrm>
            <a:off x="155733" y="552033"/>
            <a:ext cx="8845226" cy="1323439"/>
          </a:xfrm>
          <a:prstGeom prst="rect">
            <a:avLst/>
          </a:prstGeom>
          <a:noFill/>
        </p:spPr>
        <p:txBody>
          <a:bodyPr wrap="square">
            <a:spAutoFit/>
          </a:bodyPr>
          <a:lstStyle/>
          <a:p>
            <a:r>
              <a:rPr lang="en-US" sz="1600" b="1" dirty="0">
                <a:solidFill>
                  <a:schemeClr val="accent6">
                    <a:lumMod val="50000"/>
                  </a:schemeClr>
                </a:solidFill>
                <a:latin typeface="Calibri" pitchFamily="34" charset="0"/>
              </a:rPr>
              <a:t>The image on the left is a longitudinal section of about 6-8 skeletal muscle fibers (cells); the green bracket indicates one cell.  The dark-light-dark-light-etc. banding pattern you see, which will be explained in detail on the next set of slides, is created by the fact that each myofibril in a cell has a dark-light-dark-light-etc. banding pattern, and the myofibrils are arranged so that their dark bands line up side-by-side, as do the light bands.  </a:t>
            </a:r>
          </a:p>
        </p:txBody>
      </p:sp>
      <p:cxnSp>
        <p:nvCxnSpPr>
          <p:cNvPr id="19" name="Straight Arrow Connector 18"/>
          <p:cNvCxnSpPr/>
          <p:nvPr/>
        </p:nvCxnSpPr>
        <p:spPr>
          <a:xfrm flipH="1" flipV="1">
            <a:off x="6604912" y="4511200"/>
            <a:ext cx="636715" cy="2145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264166" y="2523838"/>
            <a:ext cx="494642" cy="133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11917" y="4480099"/>
            <a:ext cx="509682" cy="5135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 y="1810379"/>
            <a:ext cx="4001911" cy="2379258"/>
          </a:xfrm>
          <a:prstGeom prst="rect">
            <a:avLst/>
          </a:prstGeom>
        </p:spPr>
      </p:pic>
      <p:sp>
        <p:nvSpPr>
          <p:cNvPr id="20" name="Left Brace 19"/>
          <p:cNvSpPr/>
          <p:nvPr/>
        </p:nvSpPr>
        <p:spPr>
          <a:xfrm rot="16730595">
            <a:off x="505741" y="2507663"/>
            <a:ext cx="305536" cy="572141"/>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5614" y="4219728"/>
            <a:ext cx="3708186" cy="2308324"/>
          </a:xfrm>
          <a:prstGeom prst="rect">
            <a:avLst/>
          </a:prstGeom>
          <a:noFill/>
        </p:spPr>
        <p:txBody>
          <a:bodyPr wrap="square">
            <a:spAutoFit/>
          </a:bodyPr>
          <a:lstStyle/>
          <a:p>
            <a:r>
              <a:rPr lang="en-US" sz="1600" b="1" dirty="0">
                <a:solidFill>
                  <a:srgbClr val="002060"/>
                </a:solidFill>
                <a:latin typeface="Calibri" pitchFamily="34" charset="0"/>
              </a:rPr>
              <a:t>Some 30-50 or so myofibrils span the diameter of a single cell.  Because they are “in register”, you can’t see most myofibrils.  However, during fixation, some of them “slide”, putting them out of register with their neighbors.  Between the arrows is probably a single myofibril that has slid, giving you an idea of the diameter of a single myofibril.</a:t>
            </a:r>
          </a:p>
        </p:txBody>
      </p:sp>
      <p:sp>
        <p:nvSpPr>
          <p:cNvPr id="24" name="Left Brace 23"/>
          <p:cNvSpPr/>
          <p:nvPr/>
        </p:nvSpPr>
        <p:spPr>
          <a:xfrm rot="16730595">
            <a:off x="5307349" y="4740123"/>
            <a:ext cx="474921" cy="2489657"/>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a:off x="2669833" y="2830127"/>
            <a:ext cx="1923188" cy="393071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361440" y="2638139"/>
            <a:ext cx="295276" cy="223519"/>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2648176" y="1768430"/>
            <a:ext cx="1944845" cy="8518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848145" y="2529093"/>
            <a:ext cx="572158" cy="2761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239000" y="3220140"/>
            <a:ext cx="1761959" cy="646331"/>
          </a:xfrm>
          <a:prstGeom prst="rect">
            <a:avLst/>
          </a:prstGeom>
          <a:noFill/>
        </p:spPr>
        <p:txBody>
          <a:bodyPr wrap="square" rtlCol="0">
            <a:spAutoFit/>
          </a:bodyPr>
          <a:lstStyle/>
          <a:p>
            <a:r>
              <a:rPr lang="en-US" b="1" dirty="0">
                <a:solidFill>
                  <a:srgbClr val="FFFF00"/>
                </a:solidFill>
              </a:rPr>
              <a:t>TOTALLY AWESOME!!!!</a:t>
            </a:r>
          </a:p>
        </p:txBody>
      </p:sp>
      <p:sp>
        <p:nvSpPr>
          <p:cNvPr id="34" name="Rectangle 33"/>
          <p:cNvSpPr/>
          <p:nvPr/>
        </p:nvSpPr>
        <p:spPr>
          <a:xfrm>
            <a:off x="2151072" y="0"/>
            <a:ext cx="484196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SKELETAL MUSCLE CELLS</a:t>
            </a:r>
          </a:p>
        </p:txBody>
      </p:sp>
    </p:spTree>
    <p:extLst>
      <p:ext uri="{BB962C8B-B14F-4D97-AF65-F5344CB8AC3E}">
        <p14:creationId xmlns:p14="http://schemas.microsoft.com/office/powerpoint/2010/main" val="2011327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219200" y="2165866"/>
            <a:ext cx="71628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showing myofibrils in longitudinal section – SL86</a:t>
            </a:r>
            <a:endParaRPr lang="en-US" dirty="0">
              <a:latin typeface="Calibri" pitchFamily="34" charset="0"/>
            </a:endParaRPr>
          </a:p>
        </p:txBody>
      </p:sp>
      <p:sp>
        <p:nvSpPr>
          <p:cNvPr id="37891" name="TextBox 4"/>
          <p:cNvSpPr txBox="1">
            <a:spLocks noChangeArrowheads="1"/>
          </p:cNvSpPr>
          <p:nvPr/>
        </p:nvSpPr>
        <p:spPr bwMode="auto">
          <a:xfrm>
            <a:off x="1905000" y="5581471"/>
            <a:ext cx="4495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086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	</a:t>
            </a:r>
          </a:p>
          <a:p>
            <a:pPr lvl="2" eaLnBrk="0" hangingPunct="0">
              <a:buFontTx/>
              <a:buChar char="•"/>
            </a:pPr>
            <a:r>
              <a:rPr lang="en-US" sz="1200" b="1" dirty="0" err="1">
                <a:solidFill>
                  <a:srgbClr val="002060"/>
                </a:solidFill>
                <a:latin typeface="Georgia" pitchFamily="18" charset="0"/>
                <a:ea typeface="Times" pitchFamily="18" charset="0"/>
                <a:cs typeface="Arial" charset="0"/>
              </a:rPr>
              <a:t>Myofibers</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Myofibrils</a:t>
            </a:r>
          </a:p>
        </p:txBody>
      </p:sp>
      <p:sp>
        <p:nvSpPr>
          <p:cNvPr id="6" name="Rectangle 5"/>
          <p:cNvSpPr/>
          <p:nvPr/>
        </p:nvSpPr>
        <p:spPr>
          <a:xfrm>
            <a:off x="2151072" y="0"/>
            <a:ext cx="4841967"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C00000"/>
                </a:solidFill>
                <a:latin typeface="+mn-lt"/>
              </a:rPr>
              <a:t>SKELETAL MUSCLE CELLS</a:t>
            </a:r>
          </a:p>
        </p:txBody>
      </p:sp>
    </p:spTree>
    <p:extLst>
      <p:ext uri="{BB962C8B-B14F-4D97-AF65-F5344CB8AC3E}">
        <p14:creationId xmlns:p14="http://schemas.microsoft.com/office/powerpoint/2010/main" val="395760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99" y="1839310"/>
            <a:ext cx="5495759" cy="499040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 y="1828800"/>
            <a:ext cx="2466975" cy="2781300"/>
          </a:xfrm>
          <a:prstGeom prst="rect">
            <a:avLst/>
          </a:prstGeom>
        </p:spPr>
      </p:pic>
      <p:sp>
        <p:nvSpPr>
          <p:cNvPr id="10" name="TextBox 9"/>
          <p:cNvSpPr txBox="1"/>
          <p:nvPr/>
        </p:nvSpPr>
        <p:spPr>
          <a:xfrm>
            <a:off x="0" y="552033"/>
            <a:ext cx="9144000" cy="1323439"/>
          </a:xfrm>
          <a:prstGeom prst="rect">
            <a:avLst/>
          </a:prstGeom>
          <a:noFill/>
        </p:spPr>
        <p:txBody>
          <a:bodyPr wrap="square">
            <a:spAutoFit/>
          </a:bodyPr>
          <a:lstStyle/>
          <a:p>
            <a:r>
              <a:rPr lang="en-US" sz="1600" b="1" dirty="0">
                <a:solidFill>
                  <a:srgbClr val="C75F09"/>
                </a:solidFill>
                <a:latin typeface="Calibri" pitchFamily="34" charset="0"/>
              </a:rPr>
              <a:t>The banding pattern you see in light micrographs of skeletal muscle is created by the collective banding of each myofibril (e.g. between yellow arrows).  </a:t>
            </a:r>
            <a:r>
              <a:rPr lang="en-US" sz="1600" b="1" dirty="0">
                <a:solidFill>
                  <a:srgbClr val="820000"/>
                </a:solidFill>
                <a:latin typeface="Calibri" pitchFamily="34" charset="0"/>
              </a:rPr>
              <a:t>A bands </a:t>
            </a:r>
            <a:r>
              <a:rPr lang="en-US" sz="1600" b="1" dirty="0">
                <a:solidFill>
                  <a:srgbClr val="C75F09"/>
                </a:solidFill>
                <a:latin typeface="Calibri" pitchFamily="34" charset="0"/>
              </a:rPr>
              <a:t>(green bracket) and </a:t>
            </a:r>
            <a:r>
              <a:rPr lang="en-US" sz="1600" b="1" dirty="0">
                <a:solidFill>
                  <a:srgbClr val="820000"/>
                </a:solidFill>
                <a:latin typeface="Calibri" pitchFamily="34" charset="0"/>
              </a:rPr>
              <a:t>I bands </a:t>
            </a:r>
            <a:r>
              <a:rPr lang="en-US" sz="1600" b="1" dirty="0">
                <a:solidFill>
                  <a:srgbClr val="C75F09"/>
                </a:solidFill>
                <a:latin typeface="Calibri" pitchFamily="34" charset="0"/>
              </a:rPr>
              <a:t>(black bracket) are dark and light, respectively.  Also readily seen is the dark line within the I band, the </a:t>
            </a:r>
            <a:r>
              <a:rPr lang="en-US" sz="1600" b="1" dirty="0">
                <a:solidFill>
                  <a:srgbClr val="820000"/>
                </a:solidFill>
                <a:latin typeface="Calibri" pitchFamily="34" charset="0"/>
              </a:rPr>
              <a:t>Z line </a:t>
            </a:r>
            <a:r>
              <a:rPr lang="en-US" sz="1600" b="1" dirty="0">
                <a:solidFill>
                  <a:srgbClr val="C75F09"/>
                </a:solidFill>
                <a:latin typeface="Calibri" pitchFamily="34" charset="0"/>
              </a:rPr>
              <a:t>(black arrows).  Less obvious is a pale region within the A band, referred to as the </a:t>
            </a:r>
            <a:r>
              <a:rPr lang="en-US" sz="1600" b="1" dirty="0">
                <a:solidFill>
                  <a:srgbClr val="820000"/>
                </a:solidFill>
                <a:latin typeface="Calibri" pitchFamily="34" charset="0"/>
              </a:rPr>
              <a:t>H band </a:t>
            </a:r>
            <a:r>
              <a:rPr lang="en-US" sz="1600" b="1" dirty="0">
                <a:solidFill>
                  <a:srgbClr val="C75F09"/>
                </a:solidFill>
                <a:latin typeface="Calibri" pitchFamily="34" charset="0"/>
              </a:rPr>
              <a:t>or </a:t>
            </a:r>
            <a:r>
              <a:rPr lang="en-US" sz="1600" b="1" dirty="0">
                <a:solidFill>
                  <a:srgbClr val="820000"/>
                </a:solidFill>
                <a:latin typeface="Calibri" pitchFamily="34" charset="0"/>
              </a:rPr>
              <a:t>H zone </a:t>
            </a:r>
            <a:r>
              <a:rPr lang="en-US" sz="1600" b="1" dirty="0">
                <a:solidFill>
                  <a:srgbClr val="C75F09"/>
                </a:solidFill>
                <a:latin typeface="Calibri" pitchFamily="34" charset="0"/>
              </a:rPr>
              <a:t>(maroon arrows).  The functional contractile unit of skeletal muscle, the </a:t>
            </a:r>
            <a:r>
              <a:rPr lang="en-US" sz="1600" b="1" dirty="0" err="1">
                <a:solidFill>
                  <a:srgbClr val="820000"/>
                </a:solidFill>
                <a:latin typeface="Calibri" pitchFamily="34" charset="0"/>
              </a:rPr>
              <a:t>scaromere</a:t>
            </a:r>
            <a:r>
              <a:rPr lang="en-US" sz="1600" b="1" dirty="0">
                <a:solidFill>
                  <a:srgbClr val="C75F09"/>
                </a:solidFill>
                <a:latin typeface="Calibri" pitchFamily="34" charset="0"/>
              </a:rPr>
              <a:t>, extends from Z line to Z line (blue bracket) </a:t>
            </a:r>
          </a:p>
        </p:txBody>
      </p:sp>
      <p:cxnSp>
        <p:nvCxnSpPr>
          <p:cNvPr id="21" name="Straight Arrow Connector 20"/>
          <p:cNvCxnSpPr/>
          <p:nvPr/>
        </p:nvCxnSpPr>
        <p:spPr>
          <a:xfrm flipV="1">
            <a:off x="7399283" y="2310939"/>
            <a:ext cx="494642" cy="133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 name="Left Brace 23"/>
          <p:cNvSpPr/>
          <p:nvPr/>
        </p:nvSpPr>
        <p:spPr>
          <a:xfrm rot="11604880">
            <a:off x="5727968" y="3569449"/>
            <a:ext cx="146574" cy="106363"/>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a:off x="777971" y="2690801"/>
            <a:ext cx="2742995" cy="41196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88276" y="2143870"/>
            <a:ext cx="998483" cy="578069"/>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1807779" y="1828800"/>
            <a:ext cx="2785242" cy="3150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8025304" y="2347725"/>
            <a:ext cx="572158" cy="27613"/>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28" name="Left Brace 27"/>
          <p:cNvSpPr/>
          <p:nvPr/>
        </p:nvSpPr>
        <p:spPr>
          <a:xfrm rot="11604880">
            <a:off x="5897570" y="4001264"/>
            <a:ext cx="97315" cy="15827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Arrow Connector 28"/>
          <p:cNvCxnSpPr/>
          <p:nvPr/>
        </p:nvCxnSpPr>
        <p:spPr>
          <a:xfrm flipH="1">
            <a:off x="4903076" y="2532753"/>
            <a:ext cx="120869" cy="46508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929351" y="3045133"/>
            <a:ext cx="147145" cy="46508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460124" y="2672912"/>
            <a:ext cx="133679" cy="4510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109138" y="5282762"/>
            <a:ext cx="120869" cy="465084"/>
          </a:xfrm>
          <a:prstGeom prst="straightConnector1">
            <a:avLst/>
          </a:prstGeom>
          <a:ln w="57150">
            <a:solidFill>
              <a:srgbClr val="82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145923" y="5868714"/>
            <a:ext cx="147145" cy="465082"/>
          </a:xfrm>
          <a:prstGeom prst="straightConnector1">
            <a:avLst/>
          </a:prstGeom>
          <a:ln w="57150">
            <a:solidFill>
              <a:srgbClr val="82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519041" y="5475473"/>
            <a:ext cx="133679" cy="451049"/>
          </a:xfrm>
          <a:prstGeom prst="straightConnector1">
            <a:avLst/>
          </a:prstGeom>
          <a:ln w="57150">
            <a:solidFill>
              <a:srgbClr val="820000"/>
            </a:solidFill>
            <a:tailEnd type="arrow"/>
          </a:ln>
        </p:spPr>
        <p:style>
          <a:lnRef idx="1">
            <a:schemeClr val="accent1"/>
          </a:lnRef>
          <a:fillRef idx="0">
            <a:schemeClr val="accent1"/>
          </a:fillRef>
          <a:effectRef idx="0">
            <a:schemeClr val="accent1"/>
          </a:effectRef>
          <a:fontRef idx="minor">
            <a:schemeClr val="tx1"/>
          </a:fontRef>
        </p:style>
      </p:cxnSp>
      <p:sp>
        <p:nvSpPr>
          <p:cNvPr id="19" name="Left Brace 18"/>
          <p:cNvSpPr/>
          <p:nvPr/>
        </p:nvSpPr>
        <p:spPr>
          <a:xfrm rot="768498">
            <a:off x="5128139" y="4479177"/>
            <a:ext cx="108379" cy="271760"/>
          </a:xfrm>
          <a:prstGeom prst="lef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82717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905000" y="2165866"/>
            <a:ext cx="5486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showing banding pattern – SL86</a:t>
            </a:r>
            <a:endParaRPr lang="en-US" dirty="0">
              <a:latin typeface="Calibri" pitchFamily="34" charset="0"/>
            </a:endParaRPr>
          </a:p>
        </p:txBody>
      </p:sp>
      <p:sp>
        <p:nvSpPr>
          <p:cNvPr id="37891" name="TextBox 4"/>
          <p:cNvSpPr txBox="1">
            <a:spLocks noChangeArrowheads="1"/>
          </p:cNvSpPr>
          <p:nvPr/>
        </p:nvSpPr>
        <p:spPr bwMode="auto">
          <a:xfrm>
            <a:off x="1884963" y="5029200"/>
            <a:ext cx="4495800" cy="1754326"/>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086</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	</a:t>
            </a:r>
          </a:p>
          <a:p>
            <a:pPr lvl="2" eaLnBrk="0" hangingPunct="0">
              <a:buFontTx/>
              <a:buChar char="•"/>
            </a:pPr>
            <a:r>
              <a:rPr lang="en-US" sz="1200" b="1" dirty="0">
                <a:solidFill>
                  <a:srgbClr val="002060"/>
                </a:solidFill>
                <a:latin typeface="Georgia" pitchFamily="18" charset="0"/>
                <a:ea typeface="Times" pitchFamily="18" charset="0"/>
                <a:cs typeface="Arial" charset="0"/>
              </a:rPr>
              <a:t>A band</a:t>
            </a:r>
          </a:p>
          <a:p>
            <a:pPr lvl="2" eaLnBrk="0" hangingPunct="0">
              <a:buFontTx/>
              <a:buChar char="•"/>
            </a:pPr>
            <a:r>
              <a:rPr lang="en-US" sz="1200" b="1" dirty="0">
                <a:solidFill>
                  <a:srgbClr val="002060"/>
                </a:solidFill>
                <a:latin typeface="Georgia" pitchFamily="18" charset="0"/>
                <a:ea typeface="Times" pitchFamily="18" charset="0"/>
                <a:cs typeface="Arial" charset="0"/>
              </a:rPr>
              <a:t>I band</a:t>
            </a:r>
          </a:p>
          <a:p>
            <a:pPr lvl="2" eaLnBrk="0" hangingPunct="0">
              <a:buFontTx/>
              <a:buChar char="•"/>
            </a:pPr>
            <a:r>
              <a:rPr lang="en-US" sz="1200" b="1" dirty="0">
                <a:solidFill>
                  <a:srgbClr val="002060"/>
                </a:solidFill>
                <a:latin typeface="Georgia" pitchFamily="18" charset="0"/>
                <a:ea typeface="Times" pitchFamily="18" charset="0"/>
                <a:cs typeface="Arial" charset="0"/>
              </a:rPr>
              <a:t>Z line</a:t>
            </a:r>
          </a:p>
          <a:p>
            <a:pPr lvl="2" eaLnBrk="0" hangingPunct="0">
              <a:buFontTx/>
              <a:buChar char="•"/>
            </a:pPr>
            <a:r>
              <a:rPr lang="en-US" sz="1200" b="1" dirty="0">
                <a:solidFill>
                  <a:srgbClr val="002060"/>
                </a:solidFill>
                <a:latin typeface="Georgia" pitchFamily="18" charset="0"/>
                <a:ea typeface="Times" pitchFamily="18" charset="0"/>
                <a:cs typeface="Arial" charset="0"/>
              </a:rPr>
              <a:t>H band (H zone)</a:t>
            </a:r>
          </a:p>
          <a:p>
            <a:pPr lvl="2" eaLnBrk="0" hangingPunct="0">
              <a:buFontTx/>
              <a:buChar char="•"/>
            </a:pPr>
            <a:r>
              <a:rPr lang="en-US" sz="1200" b="1" dirty="0">
                <a:solidFill>
                  <a:srgbClr val="002060"/>
                </a:solidFill>
                <a:latin typeface="Georgia" pitchFamily="18" charset="0"/>
                <a:ea typeface="Times" pitchFamily="18" charset="0"/>
                <a:cs typeface="Arial" charset="0"/>
              </a:rPr>
              <a:t>sarcomere</a:t>
            </a:r>
          </a:p>
        </p:txBody>
      </p:sp>
      <p:sp>
        <p:nvSpPr>
          <p:cNvPr id="5" name="Rectangle 4"/>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Tree>
    <p:extLst>
      <p:ext uri="{BB962C8B-B14F-4D97-AF65-F5344CB8AC3E}">
        <p14:creationId xmlns:p14="http://schemas.microsoft.com/office/powerpoint/2010/main" val="3548606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60" y="1173424"/>
            <a:ext cx="3962400" cy="54334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36808"/>
            <a:ext cx="4035267" cy="4549413"/>
          </a:xfrm>
          <a:prstGeom prst="rect">
            <a:avLst/>
          </a:prstGeom>
        </p:spPr>
      </p:pic>
      <p:sp>
        <p:nvSpPr>
          <p:cNvPr id="10" name="TextBox 9"/>
          <p:cNvSpPr txBox="1"/>
          <p:nvPr/>
        </p:nvSpPr>
        <p:spPr>
          <a:xfrm>
            <a:off x="97919" y="552033"/>
            <a:ext cx="8903040" cy="584775"/>
          </a:xfrm>
          <a:prstGeom prst="rect">
            <a:avLst/>
          </a:prstGeom>
          <a:noFill/>
        </p:spPr>
        <p:txBody>
          <a:bodyPr wrap="square">
            <a:spAutoFit/>
          </a:bodyPr>
          <a:lstStyle/>
          <a:p>
            <a:r>
              <a:rPr lang="en-US" sz="1600" b="1" dirty="0">
                <a:solidFill>
                  <a:srgbClr val="C75F09"/>
                </a:solidFill>
                <a:latin typeface="Calibri" pitchFamily="34" charset="0"/>
              </a:rPr>
              <a:t>Moving into the World of EMs.  Not much to say here, just showing you an EM (right) of comparable magnification to the light micrographs you have been looking at recently. </a:t>
            </a:r>
          </a:p>
        </p:txBody>
      </p:sp>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495431" y="5035138"/>
            <a:ext cx="3844636" cy="1754326"/>
          </a:xfrm>
          <a:prstGeom prst="rect">
            <a:avLst/>
          </a:prstGeom>
          <a:noFill/>
        </p:spPr>
        <p:txBody>
          <a:bodyPr wrap="square" rtlCol="0">
            <a:spAutoFit/>
          </a:bodyPr>
          <a:lstStyle/>
          <a:p>
            <a:pPr marL="342900" indent="-342900">
              <a:buAutoNum type="arabicPeriod"/>
            </a:pPr>
            <a:r>
              <a:rPr lang="en-US" dirty="0"/>
              <a:t>Longitudinal axis of muscle cell</a:t>
            </a:r>
          </a:p>
          <a:p>
            <a:pPr marL="342900" indent="-342900">
              <a:buAutoNum type="arabicPeriod"/>
            </a:pPr>
            <a:r>
              <a:rPr lang="en-US" dirty="0"/>
              <a:t>Width of muscle cell</a:t>
            </a:r>
          </a:p>
          <a:p>
            <a:pPr marL="342900" indent="-342900">
              <a:buAutoNum type="arabicPeriod"/>
            </a:pPr>
            <a:r>
              <a:rPr lang="en-US" dirty="0"/>
              <a:t>Nuclei of muscle cell</a:t>
            </a:r>
          </a:p>
          <a:p>
            <a:pPr marL="342900" indent="-342900">
              <a:buAutoNum type="arabicPeriod"/>
            </a:pPr>
            <a:r>
              <a:rPr lang="en-US" dirty="0" err="1"/>
              <a:t>Endomysium</a:t>
            </a:r>
            <a:endParaRPr lang="en-US" dirty="0"/>
          </a:p>
          <a:p>
            <a:pPr marL="342900" indent="-342900">
              <a:buAutoNum type="arabicPeriod"/>
            </a:pPr>
            <a:r>
              <a:rPr lang="en-US" dirty="0"/>
              <a:t>Capillaries</a:t>
            </a:r>
          </a:p>
          <a:p>
            <a:pPr marL="342900" indent="-342900">
              <a:buAutoNum type="arabicPeriod"/>
            </a:pPr>
            <a:r>
              <a:rPr lang="en-US" dirty="0"/>
              <a:t>Striations</a:t>
            </a:r>
          </a:p>
        </p:txBody>
      </p:sp>
    </p:spTree>
    <p:extLst>
      <p:ext uri="{BB962C8B-B14F-4D97-AF65-F5344CB8AC3E}">
        <p14:creationId xmlns:p14="http://schemas.microsoft.com/office/powerpoint/2010/main" val="1025036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7919" y="552033"/>
            <a:ext cx="8903040" cy="830997"/>
          </a:xfrm>
          <a:prstGeom prst="rect">
            <a:avLst/>
          </a:prstGeom>
          <a:noFill/>
        </p:spPr>
        <p:txBody>
          <a:bodyPr wrap="square">
            <a:spAutoFit/>
          </a:bodyPr>
          <a:lstStyle/>
          <a:p>
            <a:r>
              <a:rPr lang="en-US" sz="1600" b="1" dirty="0">
                <a:solidFill>
                  <a:srgbClr val="C75F09"/>
                </a:solidFill>
                <a:latin typeface="Calibri" pitchFamily="34" charset="0"/>
              </a:rPr>
              <a:t>This EM was taken at slightly higher magnification than the previous slide.  The width of a single muscle cell is indicated by the red double-arrow.  Note the A and I bands, as well as the Z line and H zone (later between yellow arrows)</a:t>
            </a:r>
          </a:p>
        </p:txBody>
      </p:sp>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0" y="4296428"/>
            <a:ext cx="3844636" cy="2585323"/>
          </a:xfrm>
          <a:prstGeom prst="rect">
            <a:avLst/>
          </a:prstGeom>
          <a:noFill/>
        </p:spPr>
        <p:txBody>
          <a:bodyPr wrap="square" rtlCol="0">
            <a:spAutoFit/>
          </a:bodyPr>
          <a:lstStyle/>
          <a:p>
            <a:pPr marL="342900" indent="-342900">
              <a:buAutoNum type="arabicPeriod"/>
            </a:pPr>
            <a:r>
              <a:rPr lang="en-US" dirty="0"/>
              <a:t>Capillary lumen</a:t>
            </a:r>
          </a:p>
          <a:p>
            <a:pPr marL="342900" indent="-342900">
              <a:buAutoNum type="arabicPeriod"/>
            </a:pPr>
            <a:r>
              <a:rPr lang="en-US" dirty="0"/>
              <a:t>Muscle cell nuclei</a:t>
            </a:r>
          </a:p>
          <a:p>
            <a:pPr marL="342900" indent="-342900">
              <a:buAutoNum type="arabicPeriod"/>
            </a:pPr>
            <a:r>
              <a:rPr lang="en-US" dirty="0"/>
              <a:t>Endothelial cell nucleus (capillary-lining cell)</a:t>
            </a:r>
          </a:p>
          <a:p>
            <a:pPr marL="342900" indent="-342900">
              <a:buAutoNum type="arabicPeriod"/>
            </a:pPr>
            <a:r>
              <a:rPr lang="en-US" dirty="0" err="1"/>
              <a:t>Endomysium</a:t>
            </a:r>
            <a:endParaRPr lang="en-US" dirty="0"/>
          </a:p>
          <a:p>
            <a:pPr marL="342900" indent="-342900">
              <a:buAutoNum type="arabicPeriod"/>
            </a:pPr>
            <a:r>
              <a:rPr lang="en-US" dirty="0"/>
              <a:t>A bands</a:t>
            </a:r>
          </a:p>
          <a:p>
            <a:pPr marL="342900" indent="-342900">
              <a:buAutoNum type="arabicPeriod"/>
            </a:pPr>
            <a:r>
              <a:rPr lang="en-US" dirty="0"/>
              <a:t>I bands (lines actually touching Z lines)</a:t>
            </a:r>
          </a:p>
          <a:p>
            <a:pPr marL="342900" indent="-342900">
              <a:buAutoNum type="arabicPeriod"/>
            </a:pPr>
            <a:r>
              <a:rPr lang="en-US" dirty="0"/>
              <a:t>Longitudinal axis of cell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474" y="1136807"/>
            <a:ext cx="6237326" cy="4397093"/>
          </a:xfrm>
          <a:prstGeom prst="rect">
            <a:avLst/>
          </a:prstGeom>
        </p:spPr>
      </p:pic>
      <p:cxnSp>
        <p:nvCxnSpPr>
          <p:cNvPr id="7" name="Straight Arrow Connector 6"/>
          <p:cNvCxnSpPr/>
          <p:nvPr/>
        </p:nvCxnSpPr>
        <p:spPr>
          <a:xfrm>
            <a:off x="3380335" y="5177642"/>
            <a:ext cx="2687956" cy="11875"/>
          </a:xfrm>
          <a:prstGeom prst="straightConnector1">
            <a:avLst/>
          </a:prstGeom>
          <a:ln w="571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93870" y="2493818"/>
            <a:ext cx="17098" cy="451451"/>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155510" y="2959258"/>
            <a:ext cx="24604" cy="4845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977723" y="2434441"/>
            <a:ext cx="95514" cy="45199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616668" y="2992905"/>
            <a:ext cx="24604" cy="4845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98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7919" y="552033"/>
            <a:ext cx="8903040" cy="584775"/>
          </a:xfrm>
          <a:prstGeom prst="rect">
            <a:avLst/>
          </a:prstGeom>
          <a:noFill/>
        </p:spPr>
        <p:txBody>
          <a:bodyPr wrap="square">
            <a:spAutoFit/>
          </a:bodyPr>
          <a:lstStyle/>
          <a:p>
            <a:r>
              <a:rPr lang="en-US" sz="1600" b="1" dirty="0">
                <a:solidFill>
                  <a:srgbClr val="C75F09"/>
                </a:solidFill>
                <a:latin typeface="Calibri" pitchFamily="34" charset="0"/>
              </a:rPr>
              <a:t>Enlargement of a single sarcomere is shown to the right.  The extent of a single sarcomere is indicated by the purple double-arrow.   </a:t>
            </a:r>
          </a:p>
        </p:txBody>
      </p:sp>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990600" y="5029200"/>
            <a:ext cx="3844636" cy="369332"/>
          </a:xfrm>
          <a:prstGeom prst="rect">
            <a:avLst/>
          </a:prstGeom>
          <a:noFill/>
        </p:spPr>
        <p:txBody>
          <a:bodyPr wrap="square" rtlCol="0">
            <a:spAutoFit/>
          </a:bodyPr>
          <a:lstStyle/>
          <a:p>
            <a:r>
              <a:rPr lang="en-US" dirty="0"/>
              <a:t>Full labeling on next slide…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32" y="1371600"/>
            <a:ext cx="4800600" cy="338765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890587"/>
            <a:ext cx="1343733" cy="5959496"/>
          </a:xfrm>
          <a:prstGeom prst="rect">
            <a:avLst/>
          </a:prstGeom>
        </p:spPr>
      </p:pic>
      <p:cxnSp>
        <p:nvCxnSpPr>
          <p:cNvPr id="16" name="Straight Connector 15"/>
          <p:cNvCxnSpPr/>
          <p:nvPr/>
        </p:nvCxnSpPr>
        <p:spPr>
          <a:xfrm>
            <a:off x="4448231" y="2652546"/>
            <a:ext cx="1952569" cy="41282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91990" y="2298301"/>
            <a:ext cx="256241" cy="354245"/>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8" name="Straight Connector 17"/>
          <p:cNvCxnSpPr/>
          <p:nvPr/>
        </p:nvCxnSpPr>
        <p:spPr>
          <a:xfrm flipV="1">
            <a:off x="4448231" y="914400"/>
            <a:ext cx="1952569" cy="138390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839182" y="1520575"/>
            <a:ext cx="9418" cy="4194426"/>
          </a:xfrm>
          <a:prstGeom prst="straightConnector1">
            <a:avLst/>
          </a:prstGeom>
          <a:ln w="5715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583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5733" y="499646"/>
            <a:ext cx="8845226" cy="1569660"/>
          </a:xfrm>
          <a:prstGeom prst="rect">
            <a:avLst/>
          </a:prstGeom>
          <a:noFill/>
        </p:spPr>
        <p:txBody>
          <a:bodyPr wrap="square">
            <a:spAutoFit/>
          </a:bodyPr>
          <a:lstStyle/>
          <a:p>
            <a:r>
              <a:rPr lang="en-US" sz="1600" b="1" dirty="0">
                <a:solidFill>
                  <a:schemeClr val="accent6">
                    <a:lumMod val="50000"/>
                  </a:schemeClr>
                </a:solidFill>
                <a:latin typeface="Calibri" pitchFamily="34" charset="0"/>
              </a:rPr>
              <a:t>Recall that in the Fundamentals block, we had mini-modules on skeletal and smooth muscle so that you could recognize these tissues on slides from that block.   The next 12 slides are from the portion describing skeletal muscle and comparing it to smooth muscle and dense irregular connective tissue.  I recommend that you review these now.  However, if you’re absolutely sure you can recognize these no problem in light micrographs and slides (I have provided examples for your viewing pleasure), you can click </a:t>
            </a:r>
            <a:r>
              <a:rPr lang="en-US" sz="1600" b="1" dirty="0">
                <a:solidFill>
                  <a:schemeClr val="accent6">
                    <a:lumMod val="50000"/>
                  </a:schemeClr>
                </a:solidFill>
                <a:latin typeface="Calibri" pitchFamily="34" charset="0"/>
                <a:hlinkClick r:id="rId2" action="ppaction://hlinksldjump"/>
              </a:rPr>
              <a:t>here</a:t>
            </a:r>
            <a:r>
              <a:rPr lang="en-US" sz="1600" b="1" dirty="0">
                <a:solidFill>
                  <a:schemeClr val="accent6">
                    <a:lumMod val="50000"/>
                  </a:schemeClr>
                </a:solidFill>
                <a:latin typeface="Calibri" pitchFamily="34" charset="0"/>
              </a:rPr>
              <a:t> to skip them.  Otherwise, proceed as normally.  </a:t>
            </a:r>
          </a:p>
        </p:txBody>
      </p:sp>
      <p:sp>
        <p:nvSpPr>
          <p:cNvPr id="7" name="Rectangle 6"/>
          <p:cNvSpPr/>
          <p:nvPr/>
        </p:nvSpPr>
        <p:spPr>
          <a:xfrm>
            <a:off x="1529477" y="72509"/>
            <a:ext cx="5989909"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 &amp; SMOOTH MUSCLE</a:t>
            </a:r>
          </a:p>
        </p:txBody>
      </p:sp>
      <p:sp>
        <p:nvSpPr>
          <p:cNvPr id="16" name="TextBox 15"/>
          <p:cNvSpPr txBox="1"/>
          <p:nvPr/>
        </p:nvSpPr>
        <p:spPr>
          <a:xfrm>
            <a:off x="228600" y="5867400"/>
            <a:ext cx="8686800"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FYI, a technical note:  When looking at these slides now, I had the notion to make minor changes in them to fit the module that I am creating for this block.  However, if I did so, then everyone would feel they had to go through them to see what I changed.  Therefore, I am leaving these 12 slides completely intact as they were.  Because of this, some of the statements may seem out of context for today’s assignment.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39"/>
          <a:stretch/>
        </p:blipFill>
        <p:spPr>
          <a:xfrm rot="5400000">
            <a:off x="3304714" y="2656438"/>
            <a:ext cx="3829971" cy="2667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81556" y="2268751"/>
            <a:ext cx="3751686" cy="3352800"/>
          </a:xfrm>
          <a:prstGeom prst="rect">
            <a:avLst/>
          </a:prstGeom>
        </p:spPr>
      </p:pic>
      <p:sp>
        <p:nvSpPr>
          <p:cNvPr id="11" name="TextBox 10"/>
          <p:cNvSpPr txBox="1"/>
          <p:nvPr/>
        </p:nvSpPr>
        <p:spPr>
          <a:xfrm>
            <a:off x="6638759" y="2743200"/>
            <a:ext cx="2362200" cy="1938992"/>
          </a:xfrm>
          <a:prstGeom prst="rect">
            <a:avLst/>
          </a:prstGeom>
          <a:noFill/>
        </p:spPr>
        <p:txBody>
          <a:bodyPr wrap="square" rtlCol="0">
            <a:spAutoFit/>
          </a:bodyPr>
          <a:lstStyle/>
          <a:p>
            <a:r>
              <a:rPr lang="en-US" sz="2000" dirty="0">
                <a:solidFill>
                  <a:srgbClr val="002060"/>
                </a:solidFill>
                <a:latin typeface="Blackadder ITC" pitchFamily="82" charset="0"/>
              </a:rPr>
              <a:t>Hint: If you are hoping for answers to what you’re looking at, then you aren’t 100% certain, and you probably should go through the slides.</a:t>
            </a:r>
          </a:p>
        </p:txBody>
      </p:sp>
    </p:spTree>
    <p:extLst>
      <p:ext uri="{BB962C8B-B14F-4D97-AF65-F5344CB8AC3E}">
        <p14:creationId xmlns:p14="http://schemas.microsoft.com/office/powerpoint/2010/main" val="1256317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2286000" y="985278"/>
            <a:ext cx="6705600" cy="1785104"/>
          </a:xfrm>
          <a:prstGeom prst="rect">
            <a:avLst/>
          </a:prstGeom>
          <a:noFill/>
        </p:spPr>
        <p:txBody>
          <a:bodyPr wrap="square" rtlCol="0">
            <a:spAutoFit/>
          </a:bodyPr>
          <a:lstStyle/>
          <a:p>
            <a:pPr marL="342900" indent="-342900">
              <a:buAutoNum type="arabicPeriod"/>
            </a:pPr>
            <a:r>
              <a:rPr lang="en-US" dirty="0"/>
              <a:t>Z line</a:t>
            </a:r>
          </a:p>
          <a:p>
            <a:pPr marL="342900" indent="-342900">
              <a:buAutoNum type="arabicPeriod"/>
            </a:pPr>
            <a:r>
              <a:rPr lang="en-US" dirty="0"/>
              <a:t>I band (note single I band extends on both sides of Z line)</a:t>
            </a:r>
          </a:p>
          <a:p>
            <a:pPr marL="342900" indent="-342900">
              <a:buAutoNum type="arabicPeriod"/>
            </a:pPr>
            <a:r>
              <a:rPr lang="en-US" dirty="0"/>
              <a:t>Border between A and I band</a:t>
            </a:r>
          </a:p>
          <a:p>
            <a:pPr marL="342900" indent="-342900">
              <a:buAutoNum type="arabicPeriod"/>
            </a:pPr>
            <a:r>
              <a:rPr lang="en-US" dirty="0"/>
              <a:t>A band (actually, 4,5,6, and 7 are all in A band)</a:t>
            </a:r>
          </a:p>
          <a:p>
            <a:pPr marL="342900" indent="-342900">
              <a:buAutoNum type="arabicPeriod"/>
            </a:pPr>
            <a:r>
              <a:rPr lang="en-US" sz="1000" dirty="0"/>
              <a:t>Ignore this for now</a:t>
            </a:r>
          </a:p>
          <a:p>
            <a:pPr marL="342900" indent="-342900">
              <a:buAutoNum type="arabicPeriod"/>
            </a:pPr>
            <a:r>
              <a:rPr lang="en-US" dirty="0"/>
              <a:t>H zone</a:t>
            </a:r>
          </a:p>
          <a:p>
            <a:pPr marL="342900" indent="-342900">
              <a:buAutoNum type="arabicPeriod"/>
            </a:pPr>
            <a:r>
              <a:rPr lang="en-US" sz="1000" dirty="0"/>
              <a:t>Ignore the rest of these for now</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46331"/>
            <a:ext cx="1343733" cy="5959496"/>
          </a:xfrm>
          <a:prstGeom prst="rect">
            <a:avLst/>
          </a:prstGeom>
        </p:spPr>
      </p:pic>
      <p:sp>
        <p:nvSpPr>
          <p:cNvPr id="12" name="TextBox 11"/>
          <p:cNvSpPr txBox="1"/>
          <p:nvPr/>
        </p:nvSpPr>
        <p:spPr>
          <a:xfrm>
            <a:off x="2667001" y="3352800"/>
            <a:ext cx="5105400" cy="1077218"/>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Note that adjacent sarcomeres share a Z line.</a:t>
            </a:r>
          </a:p>
          <a:p>
            <a:endParaRPr lang="en-US" sz="1600" b="1" dirty="0">
              <a:solidFill>
                <a:schemeClr val="accent3">
                  <a:lumMod val="50000"/>
                </a:schemeClr>
              </a:solidFill>
              <a:latin typeface="Tempus Sans ITC" pitchFamily="82" charset="0"/>
            </a:endParaRPr>
          </a:p>
          <a:p>
            <a:r>
              <a:rPr lang="en-US" sz="1600" b="1" dirty="0">
                <a:solidFill>
                  <a:schemeClr val="accent3">
                    <a:lumMod val="50000"/>
                  </a:schemeClr>
                </a:solidFill>
                <a:latin typeface="Tempus Sans ITC" pitchFamily="82" charset="0"/>
              </a:rPr>
              <a:t>Also, as indicated in #2 above, a single  I band consists of parts of two adjacent sarcomeres.</a:t>
            </a:r>
          </a:p>
        </p:txBody>
      </p:sp>
      <p:cxnSp>
        <p:nvCxnSpPr>
          <p:cNvPr id="6" name="Straight Arrow Connector 5"/>
          <p:cNvCxnSpPr/>
          <p:nvPr/>
        </p:nvCxnSpPr>
        <p:spPr>
          <a:xfrm flipH="1">
            <a:off x="1500028" y="1181528"/>
            <a:ext cx="832206" cy="4109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83178" y="4953000"/>
            <a:ext cx="6275671" cy="830997"/>
          </a:xfrm>
          <a:prstGeom prst="rect">
            <a:avLst/>
          </a:prstGeom>
          <a:noFill/>
        </p:spPr>
        <p:txBody>
          <a:bodyPr wrap="square" rtlCol="0">
            <a:spAutoFit/>
          </a:bodyPr>
          <a:lstStyle/>
          <a:p>
            <a:r>
              <a:rPr lang="en-US" sz="1600" b="1" dirty="0">
                <a:solidFill>
                  <a:srgbClr val="7030A0"/>
                </a:solidFill>
                <a:latin typeface="Tempus Sans ITC" pitchFamily="82" charset="0"/>
              </a:rPr>
              <a:t>Take note of the filamentous proteins that run along the longitudinal axis of the sarcomere in this image.  These are the </a:t>
            </a:r>
            <a:r>
              <a:rPr lang="en-US" sz="1600" b="1" dirty="0" err="1">
                <a:solidFill>
                  <a:srgbClr val="002060"/>
                </a:solidFill>
                <a:latin typeface="Tempus Sans ITC" pitchFamily="82" charset="0"/>
              </a:rPr>
              <a:t>myofilaments</a:t>
            </a:r>
            <a:r>
              <a:rPr lang="en-US" sz="1600" b="1" dirty="0">
                <a:solidFill>
                  <a:srgbClr val="002060"/>
                </a:solidFill>
                <a:latin typeface="Tempus Sans ITC" pitchFamily="82" charset="0"/>
              </a:rPr>
              <a:t>,</a:t>
            </a:r>
            <a:r>
              <a:rPr lang="en-US" sz="1600" b="1" dirty="0">
                <a:solidFill>
                  <a:srgbClr val="7030A0"/>
                </a:solidFill>
                <a:latin typeface="Tempus Sans ITC" pitchFamily="82" charset="0"/>
              </a:rPr>
              <a:t> and will be discussed in the next set of slides.</a:t>
            </a:r>
          </a:p>
        </p:txBody>
      </p:sp>
    </p:spTree>
    <p:extLst>
      <p:ext uri="{BB962C8B-B14F-4D97-AF65-F5344CB8AC3E}">
        <p14:creationId xmlns:p14="http://schemas.microsoft.com/office/powerpoint/2010/main" val="2922717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53" y="646330"/>
            <a:ext cx="4801944" cy="590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3697" y="0"/>
            <a:ext cx="843673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MYOFILAMENTS</a:t>
            </a:r>
          </a:p>
        </p:txBody>
      </p:sp>
      <p:sp>
        <p:nvSpPr>
          <p:cNvPr id="5" name="TextBox 4"/>
          <p:cNvSpPr txBox="1"/>
          <p:nvPr/>
        </p:nvSpPr>
        <p:spPr>
          <a:xfrm>
            <a:off x="4876797" y="721310"/>
            <a:ext cx="4124159" cy="1692771"/>
          </a:xfrm>
          <a:prstGeom prst="rect">
            <a:avLst/>
          </a:prstGeom>
          <a:noFill/>
        </p:spPr>
        <p:txBody>
          <a:bodyPr wrap="square">
            <a:spAutoFit/>
          </a:bodyPr>
          <a:lstStyle/>
          <a:p>
            <a:r>
              <a:rPr lang="en-US" sz="1600" b="1" dirty="0">
                <a:latin typeface="Calibri" pitchFamily="34" charset="0"/>
              </a:rPr>
              <a:t>There are two types of </a:t>
            </a:r>
            <a:r>
              <a:rPr lang="en-US" sz="1600" b="1" dirty="0" err="1">
                <a:latin typeface="Calibri" pitchFamily="34" charset="0"/>
              </a:rPr>
              <a:t>myofilaments</a:t>
            </a:r>
            <a:r>
              <a:rPr lang="en-US" sz="1600" b="1" dirty="0">
                <a:latin typeface="Calibri" pitchFamily="34" charset="0"/>
              </a:rPr>
              <a:t>:</a:t>
            </a:r>
          </a:p>
          <a:p>
            <a:endParaRPr lang="en-US" sz="1600" b="1" dirty="0">
              <a:solidFill>
                <a:srgbClr val="C75F09"/>
              </a:solidFill>
              <a:latin typeface="Calibri" pitchFamily="34" charset="0"/>
            </a:endParaRPr>
          </a:p>
          <a:p>
            <a:r>
              <a:rPr lang="en-US" sz="1600" b="1" dirty="0">
                <a:solidFill>
                  <a:srgbClr val="B96817"/>
                </a:solidFill>
                <a:latin typeface="Calibri" pitchFamily="34" charset="0"/>
              </a:rPr>
              <a:t>Thin filaments – made up of actin (yes, the cytoskeletal element called microfilaments)</a:t>
            </a:r>
          </a:p>
          <a:p>
            <a:endParaRPr lang="en-US" sz="800" b="1" dirty="0">
              <a:solidFill>
                <a:srgbClr val="B96817"/>
              </a:solidFill>
              <a:latin typeface="Calibri" pitchFamily="34" charset="0"/>
            </a:endParaRPr>
          </a:p>
          <a:p>
            <a:r>
              <a:rPr lang="en-US" sz="1600" b="1" dirty="0">
                <a:solidFill>
                  <a:srgbClr val="7030A0"/>
                </a:solidFill>
                <a:latin typeface="Calibri" pitchFamily="34" charset="0"/>
              </a:rPr>
              <a:t>Thick filaments – made up of myosin (neither microtubules nor intermediate filaments) </a:t>
            </a:r>
          </a:p>
        </p:txBody>
      </p:sp>
      <p:sp>
        <p:nvSpPr>
          <p:cNvPr id="6" name="TextBox 5"/>
          <p:cNvSpPr txBox="1"/>
          <p:nvPr/>
        </p:nvSpPr>
        <p:spPr>
          <a:xfrm>
            <a:off x="4931227" y="2590800"/>
            <a:ext cx="4179319" cy="3016210"/>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As you can see in the schematic drawing and electron micrograph, </a:t>
            </a:r>
            <a:r>
              <a:rPr lang="en-US" sz="1400" b="1" dirty="0" err="1">
                <a:solidFill>
                  <a:schemeClr val="accent3">
                    <a:lumMod val="50000"/>
                  </a:schemeClr>
                </a:solidFill>
                <a:latin typeface="Tempus Sans ITC" pitchFamily="82" charset="0"/>
              </a:rPr>
              <a:t>myofilaments</a:t>
            </a:r>
            <a:r>
              <a:rPr lang="en-US" sz="1400" b="1" dirty="0">
                <a:solidFill>
                  <a:schemeClr val="accent3">
                    <a:lumMod val="50000"/>
                  </a:schemeClr>
                </a:solidFill>
                <a:latin typeface="Tempus Sans ITC" pitchFamily="82" charset="0"/>
              </a:rPr>
              <a:t> are oriented along the long axis of the myofibrils (and </a:t>
            </a:r>
            <a:r>
              <a:rPr lang="en-US" sz="1400" b="1" dirty="0" err="1">
                <a:solidFill>
                  <a:schemeClr val="accent3">
                    <a:lumMod val="50000"/>
                  </a:schemeClr>
                </a:solidFill>
                <a:latin typeface="Tempus Sans ITC" pitchFamily="82" charset="0"/>
              </a:rPr>
              <a:t>myofibers</a:t>
            </a:r>
            <a:r>
              <a:rPr lang="en-US" sz="1400" b="1" dirty="0">
                <a:solidFill>
                  <a:schemeClr val="accent3">
                    <a:lumMod val="50000"/>
                  </a:schemeClr>
                </a:solidFill>
                <a:latin typeface="Tempus Sans ITC" pitchFamily="82" charset="0"/>
              </a:rPr>
              <a:t>).</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Each </a:t>
            </a:r>
            <a:r>
              <a:rPr lang="en-US" sz="1400" b="1" dirty="0" err="1">
                <a:solidFill>
                  <a:schemeClr val="accent3">
                    <a:lumMod val="50000"/>
                  </a:schemeClr>
                </a:solidFill>
                <a:latin typeface="Tempus Sans ITC" pitchFamily="82" charset="0"/>
              </a:rPr>
              <a:t>myofilament</a:t>
            </a:r>
            <a:r>
              <a:rPr lang="en-US" sz="1400" b="1" dirty="0">
                <a:solidFill>
                  <a:schemeClr val="accent3">
                    <a:lumMod val="50000"/>
                  </a:schemeClr>
                </a:solidFill>
                <a:latin typeface="Tempus Sans ITC" pitchFamily="82" charset="0"/>
              </a:rPr>
              <a:t> is anchored by a collection of proteins that form specific lines:</a:t>
            </a:r>
          </a:p>
          <a:p>
            <a:endParaRPr lang="en-US" sz="800" b="1" dirty="0">
              <a:solidFill>
                <a:schemeClr val="accent3">
                  <a:lumMod val="50000"/>
                </a:schemeClr>
              </a:solidFill>
              <a:latin typeface="Tempus Sans ITC" pitchFamily="82" charset="0"/>
            </a:endParaRPr>
          </a:p>
          <a:p>
            <a:r>
              <a:rPr lang="en-US" sz="1400" b="1" dirty="0">
                <a:solidFill>
                  <a:schemeClr val="accent6">
                    <a:lumMod val="50000"/>
                  </a:schemeClr>
                </a:solidFill>
                <a:latin typeface="Tempus Sans ITC" pitchFamily="82" charset="0"/>
              </a:rPr>
              <a:t>The Z line anchors the thin filaments</a:t>
            </a:r>
          </a:p>
          <a:p>
            <a:r>
              <a:rPr lang="en-US" sz="1400" b="1" dirty="0">
                <a:solidFill>
                  <a:srgbClr val="7030A0"/>
                </a:solidFill>
                <a:latin typeface="Tempus Sans ITC" pitchFamily="82" charset="0"/>
              </a:rPr>
              <a:t>The M line anchors the thick filaments</a:t>
            </a:r>
          </a:p>
          <a:p>
            <a:endParaRPr lang="en-US" sz="1400" b="1" dirty="0">
              <a:solidFill>
                <a:schemeClr val="accent3">
                  <a:lumMod val="50000"/>
                </a:schemeClr>
              </a:solidFill>
              <a:latin typeface="Tempus Sans ITC" pitchFamily="82" charset="0"/>
            </a:endParaRPr>
          </a:p>
          <a:p>
            <a:r>
              <a:rPr lang="en-US" sz="1400" b="1" dirty="0">
                <a:solidFill>
                  <a:schemeClr val="accent3">
                    <a:lumMod val="50000"/>
                  </a:schemeClr>
                </a:solidFill>
                <a:latin typeface="Tempus Sans ITC" pitchFamily="82" charset="0"/>
              </a:rPr>
              <a:t>Or, from a different perspective, the Z line has numerous thin filaments extending from it in both directions, and the M line has numerous thick filaments extending from it in both directions.</a:t>
            </a:r>
          </a:p>
        </p:txBody>
      </p:sp>
      <p:sp>
        <p:nvSpPr>
          <p:cNvPr id="7" name="TextBox 6"/>
          <p:cNvSpPr txBox="1"/>
          <p:nvPr/>
        </p:nvSpPr>
        <p:spPr>
          <a:xfrm>
            <a:off x="4800538" y="5867400"/>
            <a:ext cx="4200418" cy="769441"/>
          </a:xfrm>
          <a:prstGeom prst="rect">
            <a:avLst/>
          </a:prstGeom>
          <a:noFill/>
        </p:spPr>
        <p:txBody>
          <a:bodyPr wrap="square" rtlCol="0">
            <a:spAutoFit/>
          </a:bodyPr>
          <a:lstStyle/>
          <a:p>
            <a:r>
              <a:rPr lang="en-US" sz="2000" b="1" dirty="0">
                <a:solidFill>
                  <a:schemeClr val="accent1">
                    <a:lumMod val="50000"/>
                  </a:schemeClr>
                </a:solidFill>
                <a:latin typeface="Chiller" pitchFamily="82" charset="0"/>
              </a:rPr>
              <a:t>Also note that thin and thick filaments extend past each other, creating a </a:t>
            </a:r>
            <a:r>
              <a:rPr lang="en-US" sz="2400" b="1" dirty="0">
                <a:solidFill>
                  <a:srgbClr val="002060"/>
                </a:solidFill>
                <a:latin typeface="Chiller" pitchFamily="82" charset="0"/>
              </a:rPr>
              <a:t>zone of overlap</a:t>
            </a:r>
            <a:r>
              <a:rPr lang="en-US" sz="2000" b="1" dirty="0">
                <a:solidFill>
                  <a:schemeClr val="accent1">
                    <a:lumMod val="50000"/>
                  </a:schemeClr>
                </a:solidFill>
                <a:latin typeface="Chiller" pitchFamily="82" charset="0"/>
              </a:rPr>
              <a:t>.</a:t>
            </a:r>
          </a:p>
        </p:txBody>
      </p:sp>
    </p:spTree>
    <p:extLst>
      <p:ext uri="{BB962C8B-B14F-4D97-AF65-F5344CB8AC3E}">
        <p14:creationId xmlns:p14="http://schemas.microsoft.com/office/powerpoint/2010/main" val="3358386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53" y="646330"/>
            <a:ext cx="4801944" cy="590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3697" y="0"/>
            <a:ext cx="843673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MYOFILAMENTS</a:t>
            </a:r>
          </a:p>
        </p:txBody>
      </p:sp>
      <p:sp>
        <p:nvSpPr>
          <p:cNvPr id="6" name="TextBox 5"/>
          <p:cNvSpPr txBox="1"/>
          <p:nvPr/>
        </p:nvSpPr>
        <p:spPr>
          <a:xfrm>
            <a:off x="4824950" y="838200"/>
            <a:ext cx="4319050" cy="2308324"/>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It should also be pointed out that the myofibrils are cylindrical, not flat structures.  Therefore, although we use the terms Z lines and M lines when looking at longitudinal sections of muscle, these structures are actually disk shaped, and are often called Z disks or M disks.</a:t>
            </a:r>
          </a:p>
          <a:p>
            <a:endParaRPr lang="en-US" sz="1600" b="1" dirty="0">
              <a:solidFill>
                <a:schemeClr val="accent3">
                  <a:lumMod val="50000"/>
                </a:schemeClr>
              </a:solidFill>
              <a:latin typeface="Tempus Sans ITC" pitchFamily="82" charset="0"/>
            </a:endParaRPr>
          </a:p>
          <a:p>
            <a:r>
              <a:rPr lang="en-US" sz="1600" b="1" dirty="0">
                <a:solidFill>
                  <a:schemeClr val="accent3">
                    <a:lumMod val="50000"/>
                  </a:schemeClr>
                </a:solidFill>
                <a:latin typeface="Tempus Sans ITC" pitchFamily="82" charset="0"/>
              </a:rPr>
              <a:t>Also, they do have some thickness, though they are very thin, so they are really puck-shaped.</a:t>
            </a:r>
          </a:p>
        </p:txBody>
      </p:sp>
      <p:pic>
        <p:nvPicPr>
          <p:cNvPr id="1026" name="Picture 2" descr="http://www.promo-wholesale.com/Upfiles/Prod_p/Action-Line-Official-Nhl-Hockey-Puck_200907256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66452">
            <a:off x="5708372" y="3768883"/>
            <a:ext cx="2143125" cy="160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433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JPG"/>
          <p:cNvPicPr>
            <a:picLocks noChangeAspect="1"/>
          </p:cNvPicPr>
          <p:nvPr/>
        </p:nvPicPr>
        <p:blipFill rotWithShape="1">
          <a:blip r:embed="rId2">
            <a:extLst>
              <a:ext uri="{28A0092B-C50C-407E-A947-70E740481C1C}">
                <a14:useLocalDpi xmlns:a14="http://schemas.microsoft.com/office/drawing/2010/main" val="0"/>
              </a:ext>
            </a:extLst>
          </a:blip>
          <a:srcRect l="8118" t="66459" r="3471"/>
          <a:stretch/>
        </p:blipFill>
        <p:spPr bwMode="auto">
          <a:xfrm>
            <a:off x="60071" y="697336"/>
            <a:ext cx="9083929" cy="423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53697" y="0"/>
            <a:ext cx="843673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MYOFILAMENTS</a:t>
            </a:r>
          </a:p>
        </p:txBody>
      </p:sp>
      <p:sp>
        <p:nvSpPr>
          <p:cNvPr id="5" name="TextBox 4"/>
          <p:cNvSpPr txBox="1"/>
          <p:nvPr/>
        </p:nvSpPr>
        <p:spPr>
          <a:xfrm>
            <a:off x="0" y="4800600"/>
            <a:ext cx="9144000" cy="1138773"/>
          </a:xfrm>
          <a:prstGeom prst="rect">
            <a:avLst/>
          </a:prstGeom>
          <a:noFill/>
        </p:spPr>
        <p:txBody>
          <a:bodyPr wrap="square">
            <a:spAutoFit/>
          </a:bodyPr>
          <a:lstStyle/>
          <a:p>
            <a:r>
              <a:rPr lang="en-US" sz="1600" b="1" dirty="0">
                <a:latin typeface="Calibri" pitchFamily="34" charset="0"/>
              </a:rPr>
              <a:t>Just to be sure, in this enlarged EM:</a:t>
            </a:r>
          </a:p>
          <a:p>
            <a:endParaRPr lang="en-US" sz="1000" b="1" dirty="0">
              <a:solidFill>
                <a:srgbClr val="C75F09"/>
              </a:solidFill>
              <a:latin typeface="Calibri" pitchFamily="34" charset="0"/>
            </a:endParaRPr>
          </a:p>
          <a:p>
            <a:r>
              <a:rPr lang="en-US" sz="1600" b="1" dirty="0">
                <a:solidFill>
                  <a:srgbClr val="B96817"/>
                </a:solidFill>
                <a:latin typeface="Calibri" pitchFamily="34" charset="0"/>
              </a:rPr>
              <a:t>Thin filaments (orange arrows) – made up of actin (hey, these are thin, but several look a little chubby)</a:t>
            </a:r>
          </a:p>
          <a:p>
            <a:endParaRPr lang="en-US" sz="800" b="1" dirty="0">
              <a:solidFill>
                <a:srgbClr val="B96817"/>
              </a:solidFill>
              <a:latin typeface="Calibri" pitchFamily="34" charset="0"/>
            </a:endParaRPr>
          </a:p>
          <a:p>
            <a:r>
              <a:rPr lang="en-US" sz="1600" b="1" dirty="0">
                <a:solidFill>
                  <a:srgbClr val="7030A0"/>
                </a:solidFill>
                <a:latin typeface="Calibri" pitchFamily="34" charset="0"/>
              </a:rPr>
              <a:t>Thick filaments (purple arrows) – made up of myosin</a:t>
            </a:r>
          </a:p>
        </p:txBody>
      </p:sp>
      <p:cxnSp>
        <p:nvCxnSpPr>
          <p:cNvPr id="8" name="Straight Arrow Connector 7"/>
          <p:cNvCxnSpPr/>
          <p:nvPr/>
        </p:nvCxnSpPr>
        <p:spPr>
          <a:xfrm flipV="1">
            <a:off x="1666110" y="2599590"/>
            <a:ext cx="0" cy="533399"/>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31180" y="2611785"/>
            <a:ext cx="0" cy="533399"/>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018039" y="2201307"/>
            <a:ext cx="7841" cy="391276"/>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63522" y="2137181"/>
            <a:ext cx="720" cy="461483"/>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02449" y="2438835"/>
            <a:ext cx="0" cy="533399"/>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230088" y="2451030"/>
            <a:ext cx="0" cy="533399"/>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327641" y="2051246"/>
            <a:ext cx="7841" cy="391276"/>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78472" y="1965731"/>
            <a:ext cx="720" cy="461483"/>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485634" y="3147862"/>
            <a:ext cx="0" cy="53339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729316" y="3165405"/>
            <a:ext cx="0" cy="53339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32216" y="2765621"/>
            <a:ext cx="7841" cy="39127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72352" y="2701495"/>
            <a:ext cx="720" cy="461483"/>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170866" y="2993094"/>
            <a:ext cx="0" cy="53339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82463" y="2999942"/>
            <a:ext cx="0" cy="533399"/>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470937" y="2590432"/>
            <a:ext cx="7841" cy="39127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230847" y="2530685"/>
            <a:ext cx="720" cy="461483"/>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7922" y="6096000"/>
            <a:ext cx="8594802" cy="584775"/>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Only a few examples are pointed out here.  If you start at the blue block arrow and work upward, you probably will encounter 20-30 thick filaments.</a:t>
            </a:r>
          </a:p>
        </p:txBody>
      </p:sp>
      <p:sp>
        <p:nvSpPr>
          <p:cNvPr id="3" name="Down Arrow 2"/>
          <p:cNvSpPr/>
          <p:nvPr/>
        </p:nvSpPr>
        <p:spPr>
          <a:xfrm flipV="1">
            <a:off x="4191000" y="3761940"/>
            <a:ext cx="228600" cy="352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906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2025721" y="979095"/>
            <a:ext cx="5562540" cy="3139321"/>
          </a:xfrm>
          <a:prstGeom prst="rect">
            <a:avLst/>
          </a:prstGeom>
          <a:noFill/>
        </p:spPr>
        <p:txBody>
          <a:bodyPr wrap="square" rtlCol="0">
            <a:spAutoFit/>
          </a:bodyPr>
          <a:lstStyle/>
          <a:p>
            <a:pPr marL="342900" indent="-342900">
              <a:buAutoNum type="arabicPeriod"/>
            </a:pPr>
            <a:r>
              <a:rPr lang="en-US" dirty="0"/>
              <a:t>Z line</a:t>
            </a:r>
          </a:p>
          <a:p>
            <a:pPr marL="342900" indent="-342900">
              <a:buAutoNum type="arabicPeriod"/>
            </a:pPr>
            <a:r>
              <a:rPr lang="en-US" dirty="0"/>
              <a:t>I band (note it extends on both sides of Z line)</a:t>
            </a:r>
          </a:p>
          <a:p>
            <a:pPr marL="342900" indent="-342900">
              <a:buAutoNum type="arabicPeriod"/>
            </a:pPr>
            <a:r>
              <a:rPr lang="en-US" dirty="0"/>
              <a:t>Border between A and I band</a:t>
            </a:r>
          </a:p>
          <a:p>
            <a:pPr marL="342900" indent="-342900">
              <a:buAutoNum type="arabicPeriod"/>
            </a:pPr>
            <a:r>
              <a:rPr lang="en-US" dirty="0"/>
              <a:t>A band (actually, 4,5,6, and 7 are all in A band)</a:t>
            </a:r>
          </a:p>
          <a:p>
            <a:pPr marL="342900" indent="-342900">
              <a:buAutoNum type="arabicPeriod"/>
            </a:pPr>
            <a:r>
              <a:rPr lang="en-US" dirty="0"/>
              <a:t>Ends of thin filaments</a:t>
            </a:r>
          </a:p>
          <a:p>
            <a:pPr marL="342900" indent="-342900">
              <a:buAutoNum type="arabicPeriod"/>
            </a:pPr>
            <a:r>
              <a:rPr lang="en-US" dirty="0"/>
              <a:t>H zone</a:t>
            </a:r>
          </a:p>
          <a:p>
            <a:pPr marL="342900" indent="-342900">
              <a:buAutoNum type="arabicPeriod"/>
            </a:pPr>
            <a:r>
              <a:rPr lang="en-US" dirty="0"/>
              <a:t>M line</a:t>
            </a:r>
          </a:p>
          <a:p>
            <a:pPr marL="342900" indent="-342900">
              <a:buAutoNum type="arabicPeriod"/>
            </a:pPr>
            <a:r>
              <a:rPr lang="en-US" dirty="0"/>
              <a:t>Extent of thin filaments</a:t>
            </a:r>
          </a:p>
          <a:p>
            <a:pPr marL="342900" indent="-342900">
              <a:buAutoNum type="arabicPeriod"/>
            </a:pPr>
            <a:r>
              <a:rPr lang="en-US" dirty="0"/>
              <a:t>Extent of thick filaments </a:t>
            </a:r>
          </a:p>
          <a:p>
            <a:r>
              <a:rPr lang="en-US" sz="1050" dirty="0"/>
              <a:t>10-14. Ignore these for now</a:t>
            </a:r>
          </a:p>
          <a:p>
            <a:pPr marL="342900" indent="-342900">
              <a:buAutoNum type="arabicPeriod"/>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46331"/>
            <a:ext cx="1343733" cy="5959496"/>
          </a:xfrm>
          <a:prstGeom prst="rect">
            <a:avLst/>
          </a:prstGeom>
        </p:spPr>
      </p:pic>
      <p:sp>
        <p:nvSpPr>
          <p:cNvPr id="12" name="TextBox 11"/>
          <p:cNvSpPr txBox="1"/>
          <p:nvPr/>
        </p:nvSpPr>
        <p:spPr>
          <a:xfrm>
            <a:off x="1752600" y="655907"/>
            <a:ext cx="7065002" cy="338554"/>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Now we can identify more stuff….</a:t>
            </a:r>
          </a:p>
        </p:txBody>
      </p:sp>
      <p:sp>
        <p:nvSpPr>
          <p:cNvPr id="15" name="TextBox 14"/>
          <p:cNvSpPr txBox="1"/>
          <p:nvPr/>
        </p:nvSpPr>
        <p:spPr>
          <a:xfrm>
            <a:off x="2025721" y="3857533"/>
            <a:ext cx="5346399" cy="584775"/>
          </a:xfrm>
          <a:prstGeom prst="rect">
            <a:avLst/>
          </a:prstGeom>
          <a:noFill/>
        </p:spPr>
        <p:txBody>
          <a:bodyPr wrap="square" rtlCol="0">
            <a:spAutoFit/>
          </a:bodyPr>
          <a:lstStyle/>
          <a:p>
            <a:pPr>
              <a:tabLst>
                <a:tab pos="461963" algn="l"/>
              </a:tabLst>
            </a:pPr>
            <a:r>
              <a:rPr lang="en-US" sz="1600" b="1" dirty="0">
                <a:solidFill>
                  <a:srgbClr val="7030A0"/>
                </a:solidFill>
                <a:latin typeface="Tempus Sans ITC" pitchFamily="82" charset="0"/>
              </a:rPr>
              <a:t>Note the </a:t>
            </a:r>
            <a:r>
              <a:rPr lang="en-US" sz="1600" b="1" dirty="0">
                <a:solidFill>
                  <a:srgbClr val="002060"/>
                </a:solidFill>
                <a:latin typeface="Tempus Sans ITC" pitchFamily="82" charset="0"/>
              </a:rPr>
              <a:t>zone of overlap </a:t>
            </a:r>
            <a:r>
              <a:rPr lang="en-US" sz="1600" b="1" dirty="0">
                <a:solidFill>
                  <a:srgbClr val="7030A0"/>
                </a:solidFill>
                <a:latin typeface="Tempus Sans ITC" pitchFamily="82" charset="0"/>
              </a:rPr>
              <a:t>as well (4), the darkest region of the A band, except maybe the M line.</a:t>
            </a:r>
          </a:p>
        </p:txBody>
      </p:sp>
      <p:sp>
        <p:nvSpPr>
          <p:cNvPr id="7" name="TextBox 6"/>
          <p:cNvSpPr txBox="1"/>
          <p:nvPr/>
        </p:nvSpPr>
        <p:spPr>
          <a:xfrm>
            <a:off x="2133791" y="5638800"/>
            <a:ext cx="6248209" cy="584775"/>
          </a:xfrm>
          <a:prstGeom prst="rect">
            <a:avLst/>
          </a:prstGeom>
          <a:noFill/>
        </p:spPr>
        <p:txBody>
          <a:bodyPr wrap="square" rtlCol="0">
            <a:spAutoFit/>
          </a:bodyPr>
          <a:lstStyle/>
          <a:p>
            <a:pPr>
              <a:tabLst>
                <a:tab pos="461963" algn="l"/>
              </a:tabLst>
            </a:pPr>
            <a:r>
              <a:rPr lang="en-US" sz="1600" b="1" dirty="0">
                <a:solidFill>
                  <a:schemeClr val="accent3">
                    <a:lumMod val="50000"/>
                  </a:schemeClr>
                </a:solidFill>
                <a:latin typeface="Tempus Sans ITC" pitchFamily="82" charset="0"/>
              </a:rPr>
              <a:t>You will learn more about the detailed structure and function of these </a:t>
            </a:r>
            <a:r>
              <a:rPr lang="en-US" sz="1600" b="1" dirty="0" err="1">
                <a:solidFill>
                  <a:schemeClr val="accent3">
                    <a:lumMod val="50000"/>
                  </a:schemeClr>
                </a:solidFill>
                <a:latin typeface="Tempus Sans ITC" pitchFamily="82" charset="0"/>
              </a:rPr>
              <a:t>myofilaments</a:t>
            </a:r>
            <a:r>
              <a:rPr lang="en-US" sz="1600" b="1" dirty="0">
                <a:solidFill>
                  <a:schemeClr val="accent3">
                    <a:lumMod val="50000"/>
                  </a:schemeClr>
                </a:solidFill>
                <a:latin typeface="Tempus Sans ITC" pitchFamily="82" charset="0"/>
              </a:rPr>
              <a:t> in your reading assignment and large-group sessions.</a:t>
            </a:r>
          </a:p>
        </p:txBody>
      </p:sp>
    </p:spTree>
    <p:extLst>
      <p:ext uri="{BB962C8B-B14F-4D97-AF65-F5344CB8AC3E}">
        <p14:creationId xmlns:p14="http://schemas.microsoft.com/office/powerpoint/2010/main" val="3594556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4953000" y="1655877"/>
            <a:ext cx="3581400" cy="923330"/>
          </a:xfrm>
          <a:prstGeom prst="rect">
            <a:avLst/>
          </a:prstGeom>
          <a:noFill/>
        </p:spPr>
        <p:txBody>
          <a:bodyPr wrap="square" rtlCol="0">
            <a:spAutoFit/>
          </a:bodyPr>
          <a:lstStyle/>
          <a:p>
            <a:r>
              <a:rPr lang="en-US" b="1" dirty="0">
                <a:solidFill>
                  <a:srgbClr val="7030A0"/>
                </a:solidFill>
              </a:rPr>
              <a:t>Zone of overlap – note both thick (17) and thin (16) filaments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9" y="646331"/>
            <a:ext cx="1343733" cy="5959496"/>
          </a:xfrm>
          <a:prstGeom prst="rect">
            <a:avLst/>
          </a:prstGeom>
        </p:spPr>
      </p:pic>
      <p:sp>
        <p:nvSpPr>
          <p:cNvPr id="12" name="TextBox 11"/>
          <p:cNvSpPr txBox="1"/>
          <p:nvPr/>
        </p:nvSpPr>
        <p:spPr>
          <a:xfrm>
            <a:off x="1502898" y="533400"/>
            <a:ext cx="7412502"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To solidify your understanding, you probably want to think about what cross-sections through each region would look like.  This is purely FYI, since I won’t put cross-sectional EMs on an exam (though I have been known to put glass slides of skeletal muscle in cross section on exams).  However, this exercise should help you remember the structure on longitudinal sections.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0000" b="39538"/>
          <a:stretch/>
        </p:blipFill>
        <p:spPr>
          <a:xfrm>
            <a:off x="2743200" y="1447800"/>
            <a:ext cx="2066581" cy="5347121"/>
          </a:xfrm>
          <a:prstGeom prst="rect">
            <a:avLst/>
          </a:prstGeom>
        </p:spPr>
      </p:pic>
      <p:cxnSp>
        <p:nvCxnSpPr>
          <p:cNvPr id="6" name="Straight Connector 5"/>
          <p:cNvCxnSpPr/>
          <p:nvPr/>
        </p:nvCxnSpPr>
        <p:spPr>
          <a:xfrm>
            <a:off x="-22578" y="2469444"/>
            <a:ext cx="2387073" cy="14560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197" y="3537333"/>
            <a:ext cx="1515092" cy="13155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578" y="3239911"/>
            <a:ext cx="2269475" cy="210000"/>
          </a:xfrm>
          <a:prstGeom prst="line">
            <a:avLst/>
          </a:prstGeom>
          <a:ln w="57150">
            <a:solidFill>
              <a:srgbClr val="B96817"/>
            </a:solidFill>
            <a:prstDash val="sysDot"/>
          </a:ln>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a:off x="2353019" y="3303224"/>
            <a:ext cx="381000" cy="1745753"/>
          </a:xfrm>
          <a:prstGeom prst="leftBrace">
            <a:avLst>
              <a:gd name="adj1" fmla="val 8333"/>
              <a:gd name="adj2" fmla="val 9635"/>
            </a:avLst>
          </a:prstGeom>
          <a:ln w="57150">
            <a:solidFill>
              <a:srgbClr val="B968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nvSpPr>
        <p:spPr>
          <a:xfrm>
            <a:off x="2494402" y="1447801"/>
            <a:ext cx="381000" cy="1753288"/>
          </a:xfrm>
          <a:prstGeom prst="leftBrace">
            <a:avLst>
              <a:gd name="adj1" fmla="val 8333"/>
              <a:gd name="adj2" fmla="val 66575"/>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p:cNvSpPr/>
          <p:nvPr/>
        </p:nvSpPr>
        <p:spPr>
          <a:xfrm>
            <a:off x="2364495" y="5106088"/>
            <a:ext cx="381000" cy="1585281"/>
          </a:xfrm>
          <a:prstGeom prst="leftBrace">
            <a:avLst>
              <a:gd name="adj1" fmla="val 8333"/>
              <a:gd name="adj2" fmla="val 70848"/>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1524000" y="3668889"/>
            <a:ext cx="767644" cy="25738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53000" y="3382178"/>
            <a:ext cx="3962400" cy="1200329"/>
          </a:xfrm>
          <a:prstGeom prst="rect">
            <a:avLst/>
          </a:prstGeom>
          <a:noFill/>
        </p:spPr>
        <p:txBody>
          <a:bodyPr wrap="square" rtlCol="0">
            <a:spAutoFit/>
          </a:bodyPr>
          <a:lstStyle/>
          <a:p>
            <a:r>
              <a:rPr lang="en-US" b="1" dirty="0">
                <a:solidFill>
                  <a:srgbClr val="C75F09"/>
                </a:solidFill>
              </a:rPr>
              <a:t>M line – note only thick filaments (17); proteins linking thick filaments are slightly visible (arrows)</a:t>
            </a:r>
          </a:p>
        </p:txBody>
      </p:sp>
      <p:cxnSp>
        <p:nvCxnSpPr>
          <p:cNvPr id="26" name="Straight Arrow Connector 25"/>
          <p:cNvCxnSpPr/>
          <p:nvPr/>
        </p:nvCxnSpPr>
        <p:spPr>
          <a:xfrm flipH="1">
            <a:off x="4437100" y="3641517"/>
            <a:ext cx="242370" cy="363556"/>
          </a:xfrm>
          <a:prstGeom prst="straightConnector1">
            <a:avLst/>
          </a:prstGeom>
          <a:ln w="38100">
            <a:solidFill>
              <a:srgbClr val="B96817"/>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505596" y="3657600"/>
            <a:ext cx="270894" cy="371857"/>
          </a:xfrm>
          <a:prstGeom prst="straightConnector1">
            <a:avLst/>
          </a:prstGeom>
          <a:ln w="38100">
            <a:solidFill>
              <a:srgbClr val="B96817"/>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36492" y="4029752"/>
            <a:ext cx="287248" cy="196302"/>
          </a:xfrm>
          <a:prstGeom prst="straightConnector1">
            <a:avLst/>
          </a:prstGeom>
          <a:ln w="38100">
            <a:solidFill>
              <a:srgbClr val="B96817"/>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953000" y="5196159"/>
            <a:ext cx="3962400" cy="1200329"/>
          </a:xfrm>
          <a:prstGeom prst="rect">
            <a:avLst/>
          </a:prstGeom>
          <a:noFill/>
        </p:spPr>
        <p:txBody>
          <a:bodyPr wrap="square" rtlCol="0">
            <a:spAutoFit/>
          </a:bodyPr>
          <a:lstStyle/>
          <a:p>
            <a:r>
              <a:rPr lang="en-US" b="1" dirty="0">
                <a:solidFill>
                  <a:srgbClr val="002060"/>
                </a:solidFill>
              </a:rPr>
              <a:t>H zone – only thick filaments (without proteins that bind them, though I can’t deny that it sure looks like some are there)</a:t>
            </a:r>
          </a:p>
        </p:txBody>
      </p:sp>
    </p:spTree>
    <p:extLst>
      <p:ext uri="{BB962C8B-B14F-4D97-AF65-F5344CB8AC3E}">
        <p14:creationId xmlns:p14="http://schemas.microsoft.com/office/powerpoint/2010/main" val="1479000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5410114" y="2408447"/>
            <a:ext cx="3636088" cy="646331"/>
          </a:xfrm>
          <a:prstGeom prst="rect">
            <a:avLst/>
          </a:prstGeom>
          <a:noFill/>
        </p:spPr>
        <p:txBody>
          <a:bodyPr wrap="square" rtlCol="0">
            <a:spAutoFit/>
          </a:bodyPr>
          <a:lstStyle/>
          <a:p>
            <a:r>
              <a:rPr lang="en-US" b="1" dirty="0">
                <a:solidFill>
                  <a:srgbClr val="7030A0"/>
                </a:solidFill>
              </a:rPr>
              <a:t>I band – thin filaments (16) only (12 is glycogen)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9" y="646331"/>
            <a:ext cx="1343733" cy="5959496"/>
          </a:xfrm>
          <a:prstGeom prst="rect">
            <a:avLst/>
          </a:prstGeom>
        </p:spPr>
      </p:pic>
      <p:cxnSp>
        <p:nvCxnSpPr>
          <p:cNvPr id="6" name="Straight Connector 5"/>
          <p:cNvCxnSpPr/>
          <p:nvPr/>
        </p:nvCxnSpPr>
        <p:spPr>
          <a:xfrm>
            <a:off x="33867" y="1727200"/>
            <a:ext cx="2427111" cy="46284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9" name="Left Brace 18"/>
          <p:cNvSpPr/>
          <p:nvPr/>
        </p:nvSpPr>
        <p:spPr>
          <a:xfrm>
            <a:off x="2494402" y="1862668"/>
            <a:ext cx="372976" cy="1993176"/>
          </a:xfrm>
          <a:prstGeom prst="leftBrace">
            <a:avLst>
              <a:gd name="adj1" fmla="val 8333"/>
              <a:gd name="adj2" fmla="val 17866"/>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p:cNvSpPr/>
          <p:nvPr/>
        </p:nvSpPr>
        <p:spPr>
          <a:xfrm>
            <a:off x="2488672" y="3920755"/>
            <a:ext cx="381000" cy="2005912"/>
          </a:xfrm>
          <a:prstGeom prst="leftBrace">
            <a:avLst>
              <a:gd name="adj1" fmla="val 8333"/>
              <a:gd name="adj2" fmla="val 82712"/>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97919" y="5410200"/>
            <a:ext cx="2250170" cy="16651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4437100" y="3641517"/>
            <a:ext cx="242370" cy="363556"/>
          </a:xfrm>
          <a:prstGeom prst="straightConnector1">
            <a:avLst/>
          </a:prstGeom>
          <a:ln w="38100">
            <a:solidFill>
              <a:srgbClr val="B96817"/>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519652" y="3665901"/>
            <a:ext cx="242370" cy="363556"/>
          </a:xfrm>
          <a:prstGeom prst="straightConnector1">
            <a:avLst/>
          </a:prstGeom>
          <a:ln w="38100">
            <a:solidFill>
              <a:srgbClr val="B96817"/>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936492" y="4029752"/>
            <a:ext cx="287248" cy="196302"/>
          </a:xfrm>
          <a:prstGeom prst="straightConnector1">
            <a:avLst/>
          </a:prstGeom>
          <a:ln w="38100">
            <a:solidFill>
              <a:srgbClr val="B96817"/>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373425" y="4541809"/>
            <a:ext cx="3550442" cy="646331"/>
          </a:xfrm>
          <a:prstGeom prst="rect">
            <a:avLst/>
          </a:prstGeom>
          <a:noFill/>
        </p:spPr>
        <p:txBody>
          <a:bodyPr wrap="square" rtlCol="0">
            <a:spAutoFit/>
          </a:bodyPr>
          <a:lstStyle/>
          <a:p>
            <a:r>
              <a:rPr lang="en-US" b="1" dirty="0">
                <a:solidFill>
                  <a:srgbClr val="002060"/>
                </a:solidFill>
              </a:rPr>
              <a:t>Z line – thin filaments (16) cross linked by Z line proteins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572" t="60894"/>
          <a:stretch/>
        </p:blipFill>
        <p:spPr>
          <a:xfrm>
            <a:off x="2908774" y="1823111"/>
            <a:ext cx="2456184" cy="4075617"/>
          </a:xfrm>
          <a:prstGeom prst="rect">
            <a:avLst/>
          </a:prstGeom>
        </p:spPr>
      </p:pic>
    </p:spTree>
    <p:extLst>
      <p:ext uri="{BB962C8B-B14F-4D97-AF65-F5344CB8AC3E}">
        <p14:creationId xmlns:p14="http://schemas.microsoft.com/office/powerpoint/2010/main" val="818536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126" y="0"/>
            <a:ext cx="8407879"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TUBULE SYSTEM</a:t>
            </a:r>
          </a:p>
        </p:txBody>
      </p:sp>
      <p:sp>
        <p:nvSpPr>
          <p:cNvPr id="5" name="TextBox 4"/>
          <p:cNvSpPr txBox="1"/>
          <p:nvPr/>
        </p:nvSpPr>
        <p:spPr>
          <a:xfrm>
            <a:off x="4648201" y="609600"/>
            <a:ext cx="4343400" cy="5016758"/>
          </a:xfrm>
          <a:prstGeom prst="rect">
            <a:avLst/>
          </a:prstGeom>
          <a:noFill/>
        </p:spPr>
        <p:txBody>
          <a:bodyPr wrap="square">
            <a:spAutoFit/>
          </a:bodyPr>
          <a:lstStyle/>
          <a:p>
            <a:r>
              <a:rPr lang="en-US" sz="1600" b="1" dirty="0">
                <a:solidFill>
                  <a:srgbClr val="002060"/>
                </a:solidFill>
                <a:latin typeface="Calibri" pitchFamily="34" charset="0"/>
              </a:rPr>
              <a:t>As you will learn in the large-group sessions, muscle contraction requires calcium.  The large diameter of skeletal muscle requires an elaborate cellular architecture to ensure that all myofibrils receive this calcium signal at the same time.  This architecture has two major components:</a:t>
            </a:r>
          </a:p>
          <a:p>
            <a:endParaRPr lang="en-US" sz="800" b="1" dirty="0">
              <a:solidFill>
                <a:srgbClr val="002060"/>
              </a:solidFill>
              <a:latin typeface="Calibri" pitchFamily="34" charset="0"/>
            </a:endParaRPr>
          </a:p>
          <a:p>
            <a:r>
              <a:rPr lang="en-US" sz="1600" b="1" dirty="0">
                <a:solidFill>
                  <a:srgbClr val="002060"/>
                </a:solidFill>
                <a:latin typeface="Calibri" pitchFamily="34" charset="0"/>
              </a:rPr>
              <a:t>Invaginations of the sarcolemma (plasma membrane) called </a:t>
            </a:r>
            <a:r>
              <a:rPr lang="en-US" sz="1600" b="1" dirty="0">
                <a:solidFill>
                  <a:schemeClr val="accent5">
                    <a:lumMod val="75000"/>
                  </a:schemeClr>
                </a:solidFill>
                <a:latin typeface="Calibri" pitchFamily="34" charset="0"/>
              </a:rPr>
              <a:t>T tubules</a:t>
            </a:r>
            <a:r>
              <a:rPr lang="en-US" sz="1600" b="1" dirty="0">
                <a:solidFill>
                  <a:srgbClr val="002060"/>
                </a:solidFill>
                <a:latin typeface="Calibri" pitchFamily="34" charset="0"/>
              </a:rPr>
              <a:t>.  Action potentials that travel along the surface sarcolemma use the T tubule system to bring the excitation wave to the center of the cell.</a:t>
            </a:r>
          </a:p>
          <a:p>
            <a:endParaRPr lang="en-US" sz="800" b="1" dirty="0">
              <a:solidFill>
                <a:srgbClr val="002060"/>
              </a:solidFill>
              <a:latin typeface="Calibri" pitchFamily="34" charset="0"/>
            </a:endParaRPr>
          </a:p>
          <a:p>
            <a:r>
              <a:rPr lang="en-US" sz="1600" b="1" dirty="0">
                <a:solidFill>
                  <a:srgbClr val="002060"/>
                </a:solidFill>
                <a:latin typeface="Calibri" pitchFamily="34" charset="0"/>
              </a:rPr>
              <a:t>The </a:t>
            </a:r>
            <a:r>
              <a:rPr lang="en-US" sz="1600" b="1" dirty="0">
                <a:solidFill>
                  <a:schemeClr val="accent5">
                    <a:lumMod val="75000"/>
                  </a:schemeClr>
                </a:solidFill>
                <a:latin typeface="Calibri" pitchFamily="34" charset="0"/>
              </a:rPr>
              <a:t>sarcoplasmic reticulum </a:t>
            </a:r>
            <a:r>
              <a:rPr lang="en-US" sz="1600" b="1" dirty="0">
                <a:solidFill>
                  <a:srgbClr val="002060"/>
                </a:solidFill>
                <a:latin typeface="Calibri" pitchFamily="34" charset="0"/>
              </a:rPr>
              <a:t>(endoplasmic reticulum) is elaborate, highlighted by dilations called </a:t>
            </a:r>
            <a:r>
              <a:rPr lang="en-US" sz="1600" b="1" dirty="0">
                <a:solidFill>
                  <a:schemeClr val="accent5">
                    <a:lumMod val="75000"/>
                  </a:schemeClr>
                </a:solidFill>
                <a:latin typeface="Calibri" pitchFamily="34" charset="0"/>
              </a:rPr>
              <a:t>terminal cisterna</a:t>
            </a:r>
            <a:r>
              <a:rPr lang="en-US" sz="1600" b="1" dirty="0">
                <a:solidFill>
                  <a:srgbClr val="002060"/>
                </a:solidFill>
                <a:latin typeface="Calibri" pitchFamily="34" charset="0"/>
              </a:rPr>
              <a:t>, which flank the T tubules.  The sarcoplasmic reticulum stores calcium, which is released when calcium channels in the bilayer of the reticulum are exposed to action potentials travelling down the T tubules.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56" y="533400"/>
            <a:ext cx="4485309" cy="6211669"/>
          </a:xfrm>
          <a:prstGeom prst="rect">
            <a:avLst/>
          </a:prstGeom>
        </p:spPr>
      </p:pic>
      <p:sp>
        <p:nvSpPr>
          <p:cNvPr id="8" name="TextBox 7"/>
          <p:cNvSpPr txBox="1"/>
          <p:nvPr/>
        </p:nvSpPr>
        <p:spPr>
          <a:xfrm>
            <a:off x="4191000" y="5562600"/>
            <a:ext cx="4800601" cy="1169551"/>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The three tubules together, a central T tubule flanked by two terminal cisternae, form a “</a:t>
            </a:r>
            <a:r>
              <a:rPr lang="en-US" sz="1400" b="1" dirty="0">
                <a:solidFill>
                  <a:srgbClr val="303C18"/>
                </a:solidFill>
                <a:latin typeface="Tempus Sans ITC" pitchFamily="82" charset="0"/>
              </a:rPr>
              <a:t>triad</a:t>
            </a:r>
            <a:r>
              <a:rPr lang="en-US" sz="1400" b="1" dirty="0">
                <a:solidFill>
                  <a:schemeClr val="accent3">
                    <a:lumMod val="50000"/>
                  </a:schemeClr>
                </a:solidFill>
                <a:latin typeface="Tempus Sans ITC" pitchFamily="82" charset="0"/>
              </a:rPr>
              <a:t>”. Human skeletal muscle has a “triad”, while  human cardiac muscle (and muscle in other animals) has only one terminal cisternae, and, therefore, form “</a:t>
            </a:r>
            <a:r>
              <a:rPr lang="en-US" sz="1400" b="1" dirty="0" err="1">
                <a:solidFill>
                  <a:schemeClr val="accent3">
                    <a:lumMod val="50000"/>
                  </a:schemeClr>
                </a:solidFill>
                <a:latin typeface="Tempus Sans ITC" pitchFamily="82" charset="0"/>
              </a:rPr>
              <a:t>diads</a:t>
            </a:r>
            <a:r>
              <a:rPr lang="en-US" sz="1400" b="1" dirty="0">
                <a:solidFill>
                  <a:schemeClr val="accent3">
                    <a:lumMod val="50000"/>
                  </a:schemeClr>
                </a:solidFill>
                <a:latin typeface="Tempus Sans ITC" pitchFamily="82" charset="0"/>
              </a:rPr>
              <a:t>”.  </a:t>
            </a:r>
          </a:p>
        </p:txBody>
      </p:sp>
    </p:spTree>
    <p:extLst>
      <p:ext uri="{BB962C8B-B14F-4D97-AF65-F5344CB8AC3E}">
        <p14:creationId xmlns:p14="http://schemas.microsoft.com/office/powerpoint/2010/main" val="948040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126" y="0"/>
            <a:ext cx="8407879"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TUBULE SYSTEM</a:t>
            </a:r>
          </a:p>
        </p:txBody>
      </p:sp>
      <p:sp>
        <p:nvSpPr>
          <p:cNvPr id="5" name="TextBox 4"/>
          <p:cNvSpPr txBox="1"/>
          <p:nvPr/>
        </p:nvSpPr>
        <p:spPr>
          <a:xfrm>
            <a:off x="3276600" y="928281"/>
            <a:ext cx="2861380" cy="2800767"/>
          </a:xfrm>
          <a:prstGeom prst="rect">
            <a:avLst/>
          </a:prstGeom>
          <a:noFill/>
        </p:spPr>
        <p:txBody>
          <a:bodyPr wrap="square">
            <a:spAutoFit/>
          </a:bodyPr>
          <a:lstStyle/>
          <a:p>
            <a:r>
              <a:rPr lang="en-US" sz="1600" b="1" dirty="0">
                <a:solidFill>
                  <a:srgbClr val="002060"/>
                </a:solidFill>
                <a:latin typeface="Calibri" pitchFamily="34" charset="0"/>
              </a:rPr>
              <a:t>If you’re a Star Wars nerd, you might think of the action potential traveling along the muscle surface sarcolemma as the shot fired by Luke (A, maroon arrows), which then makes a 90</a:t>
            </a:r>
            <a:r>
              <a:rPr lang="en-US" sz="1600" b="1" baseline="30000" dirty="0">
                <a:solidFill>
                  <a:srgbClr val="002060"/>
                </a:solidFill>
                <a:latin typeface="Calibri" pitchFamily="34" charset="0"/>
              </a:rPr>
              <a:t>o</a:t>
            </a:r>
            <a:r>
              <a:rPr lang="en-US" sz="1600" b="1" dirty="0">
                <a:solidFill>
                  <a:srgbClr val="002060"/>
                </a:solidFill>
                <a:latin typeface="Calibri" pitchFamily="34" charset="0"/>
              </a:rPr>
              <a:t> turn to travel down the T tubule system (B, brown arrows) into the depths of the cell.  More on that in the large-group sessions.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55" y="533400"/>
            <a:ext cx="3189845" cy="441759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981" y="646331"/>
            <a:ext cx="3000375" cy="22002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544" y="4351613"/>
            <a:ext cx="3359856" cy="25063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212287"/>
            <a:ext cx="3495610" cy="2585178"/>
          </a:xfrm>
          <a:prstGeom prst="rect">
            <a:avLst/>
          </a:prstGeom>
        </p:spPr>
      </p:pic>
      <p:sp>
        <p:nvSpPr>
          <p:cNvPr id="8" name="TextBox 7"/>
          <p:cNvSpPr txBox="1"/>
          <p:nvPr/>
        </p:nvSpPr>
        <p:spPr>
          <a:xfrm>
            <a:off x="2238868" y="4473334"/>
            <a:ext cx="381000" cy="461665"/>
          </a:xfrm>
          <a:prstGeom prst="rect">
            <a:avLst/>
          </a:prstGeom>
          <a:noFill/>
        </p:spPr>
        <p:txBody>
          <a:bodyPr wrap="square" rtlCol="0">
            <a:spAutoFit/>
          </a:bodyPr>
          <a:lstStyle/>
          <a:p>
            <a:r>
              <a:rPr lang="en-US" sz="2400" b="1" dirty="0"/>
              <a:t>A</a:t>
            </a:r>
          </a:p>
        </p:txBody>
      </p:sp>
      <p:sp>
        <p:nvSpPr>
          <p:cNvPr id="9" name="TextBox 8"/>
          <p:cNvSpPr txBox="1"/>
          <p:nvPr/>
        </p:nvSpPr>
        <p:spPr>
          <a:xfrm>
            <a:off x="5562600" y="4297351"/>
            <a:ext cx="381000" cy="461665"/>
          </a:xfrm>
          <a:prstGeom prst="rect">
            <a:avLst/>
          </a:prstGeom>
          <a:noFill/>
        </p:spPr>
        <p:txBody>
          <a:bodyPr wrap="square" rtlCol="0">
            <a:spAutoFit/>
          </a:bodyPr>
          <a:lstStyle/>
          <a:p>
            <a:r>
              <a:rPr lang="en-US" sz="2400" b="1" dirty="0"/>
              <a:t>B</a:t>
            </a:r>
          </a:p>
        </p:txBody>
      </p:sp>
      <p:cxnSp>
        <p:nvCxnSpPr>
          <p:cNvPr id="12" name="Straight Arrow Connector 11"/>
          <p:cNvCxnSpPr/>
          <p:nvPr/>
        </p:nvCxnSpPr>
        <p:spPr>
          <a:xfrm flipV="1">
            <a:off x="2837464" y="2254696"/>
            <a:ext cx="0" cy="304800"/>
          </a:xfrm>
          <a:prstGeom prst="straightConnector1">
            <a:avLst/>
          </a:prstGeom>
          <a:ln w="19050">
            <a:solidFill>
              <a:srgbClr val="6C0000"/>
            </a:solidFill>
            <a:tailEnd type="arrow"/>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2590800" y="2082443"/>
            <a:ext cx="246664" cy="137036"/>
          </a:xfrm>
          <a:custGeom>
            <a:avLst/>
            <a:gdLst>
              <a:gd name="connsiteX0" fmla="*/ 246664 w 246664"/>
              <a:gd name="connsiteY0" fmla="*/ 137036 h 137036"/>
              <a:gd name="connsiteX1" fmla="*/ 244172 w 246664"/>
              <a:gd name="connsiteY1" fmla="*/ 24916 h 137036"/>
              <a:gd name="connsiteX2" fmla="*/ 234206 w 246664"/>
              <a:gd name="connsiteY2" fmla="*/ 9967 h 137036"/>
              <a:gd name="connsiteX3" fmla="*/ 219257 w 246664"/>
              <a:gd name="connsiteY3" fmla="*/ 0 h 137036"/>
              <a:gd name="connsiteX4" fmla="*/ 184375 w 246664"/>
              <a:gd name="connsiteY4" fmla="*/ 2492 h 137036"/>
              <a:gd name="connsiteX5" fmla="*/ 169426 w 246664"/>
              <a:gd name="connsiteY5" fmla="*/ 7475 h 137036"/>
              <a:gd name="connsiteX6" fmla="*/ 147002 w 246664"/>
              <a:gd name="connsiteY6" fmla="*/ 19933 h 137036"/>
              <a:gd name="connsiteX7" fmla="*/ 124578 w 246664"/>
              <a:gd name="connsiteY7" fmla="*/ 29899 h 137036"/>
              <a:gd name="connsiteX8" fmla="*/ 117103 w 246664"/>
              <a:gd name="connsiteY8" fmla="*/ 32391 h 137036"/>
              <a:gd name="connsiteX9" fmla="*/ 109629 w 246664"/>
              <a:gd name="connsiteY9" fmla="*/ 37374 h 137036"/>
              <a:gd name="connsiteX10" fmla="*/ 74747 w 246664"/>
              <a:gd name="connsiteY10" fmla="*/ 44848 h 137036"/>
              <a:gd name="connsiteX11" fmla="*/ 57306 w 246664"/>
              <a:gd name="connsiteY11" fmla="*/ 49832 h 137036"/>
              <a:gd name="connsiteX12" fmla="*/ 42357 w 246664"/>
              <a:gd name="connsiteY12" fmla="*/ 54815 h 137036"/>
              <a:gd name="connsiteX13" fmla="*/ 29899 w 246664"/>
              <a:gd name="connsiteY13" fmla="*/ 57306 h 137036"/>
              <a:gd name="connsiteX14" fmla="*/ 0 w 246664"/>
              <a:gd name="connsiteY14" fmla="*/ 59798 h 13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664" h="137036">
                <a:moveTo>
                  <a:pt x="246664" y="137036"/>
                </a:moveTo>
                <a:cubicBezTo>
                  <a:pt x="245833" y="99663"/>
                  <a:pt x="247820" y="62120"/>
                  <a:pt x="244172" y="24916"/>
                </a:cubicBezTo>
                <a:cubicBezTo>
                  <a:pt x="243588" y="18956"/>
                  <a:pt x="239189" y="13289"/>
                  <a:pt x="234206" y="9967"/>
                </a:cubicBezTo>
                <a:lnTo>
                  <a:pt x="219257" y="0"/>
                </a:lnTo>
                <a:cubicBezTo>
                  <a:pt x="207630" y="831"/>
                  <a:pt x="195903" y="763"/>
                  <a:pt x="184375" y="2492"/>
                </a:cubicBezTo>
                <a:cubicBezTo>
                  <a:pt x="179181" y="3271"/>
                  <a:pt x="169426" y="7475"/>
                  <a:pt x="169426" y="7475"/>
                </a:cubicBezTo>
                <a:cubicBezTo>
                  <a:pt x="145969" y="30932"/>
                  <a:pt x="183581" y="-4451"/>
                  <a:pt x="147002" y="19933"/>
                </a:cubicBezTo>
                <a:cubicBezTo>
                  <a:pt x="135156" y="27830"/>
                  <a:pt x="142369" y="23969"/>
                  <a:pt x="124578" y="29899"/>
                </a:cubicBezTo>
                <a:cubicBezTo>
                  <a:pt x="122086" y="30730"/>
                  <a:pt x="119288" y="30934"/>
                  <a:pt x="117103" y="32391"/>
                </a:cubicBezTo>
                <a:cubicBezTo>
                  <a:pt x="114612" y="34052"/>
                  <a:pt x="112443" y="36351"/>
                  <a:pt x="109629" y="37374"/>
                </a:cubicBezTo>
                <a:cubicBezTo>
                  <a:pt x="99121" y="41195"/>
                  <a:pt x="85885" y="42992"/>
                  <a:pt x="74747" y="44848"/>
                </a:cubicBezTo>
                <a:cubicBezTo>
                  <a:pt x="49645" y="53216"/>
                  <a:pt x="88566" y="40453"/>
                  <a:pt x="57306" y="49832"/>
                </a:cubicBezTo>
                <a:cubicBezTo>
                  <a:pt x="52275" y="51341"/>
                  <a:pt x="47508" y="53785"/>
                  <a:pt x="42357" y="54815"/>
                </a:cubicBezTo>
                <a:cubicBezTo>
                  <a:pt x="38204" y="55645"/>
                  <a:pt x="34091" y="56707"/>
                  <a:pt x="29899" y="57306"/>
                </a:cubicBezTo>
                <a:cubicBezTo>
                  <a:pt x="10528" y="60073"/>
                  <a:pt x="13164" y="59798"/>
                  <a:pt x="0" y="59798"/>
                </a:cubicBezTo>
              </a:path>
            </a:pathLst>
          </a:custGeom>
          <a:noFill/>
          <a:ln w="19050">
            <a:solidFill>
              <a:srgbClr val="9966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V="1">
            <a:off x="2925318" y="2826644"/>
            <a:ext cx="0" cy="304800"/>
          </a:xfrm>
          <a:prstGeom prst="straightConnector1">
            <a:avLst/>
          </a:prstGeom>
          <a:ln w="19050">
            <a:solidFill>
              <a:srgbClr val="6C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743200" y="3982253"/>
            <a:ext cx="0" cy="304800"/>
          </a:xfrm>
          <a:prstGeom prst="straightConnector1">
            <a:avLst/>
          </a:prstGeom>
          <a:ln w="19050">
            <a:solidFill>
              <a:srgbClr val="6C0000"/>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496536" y="3810000"/>
            <a:ext cx="246664" cy="137036"/>
          </a:xfrm>
          <a:custGeom>
            <a:avLst/>
            <a:gdLst>
              <a:gd name="connsiteX0" fmla="*/ 246664 w 246664"/>
              <a:gd name="connsiteY0" fmla="*/ 137036 h 137036"/>
              <a:gd name="connsiteX1" fmla="*/ 244172 w 246664"/>
              <a:gd name="connsiteY1" fmla="*/ 24916 h 137036"/>
              <a:gd name="connsiteX2" fmla="*/ 234206 w 246664"/>
              <a:gd name="connsiteY2" fmla="*/ 9967 h 137036"/>
              <a:gd name="connsiteX3" fmla="*/ 219257 w 246664"/>
              <a:gd name="connsiteY3" fmla="*/ 0 h 137036"/>
              <a:gd name="connsiteX4" fmla="*/ 184375 w 246664"/>
              <a:gd name="connsiteY4" fmla="*/ 2492 h 137036"/>
              <a:gd name="connsiteX5" fmla="*/ 169426 w 246664"/>
              <a:gd name="connsiteY5" fmla="*/ 7475 h 137036"/>
              <a:gd name="connsiteX6" fmla="*/ 147002 w 246664"/>
              <a:gd name="connsiteY6" fmla="*/ 19933 h 137036"/>
              <a:gd name="connsiteX7" fmla="*/ 124578 w 246664"/>
              <a:gd name="connsiteY7" fmla="*/ 29899 h 137036"/>
              <a:gd name="connsiteX8" fmla="*/ 117103 w 246664"/>
              <a:gd name="connsiteY8" fmla="*/ 32391 h 137036"/>
              <a:gd name="connsiteX9" fmla="*/ 109629 w 246664"/>
              <a:gd name="connsiteY9" fmla="*/ 37374 h 137036"/>
              <a:gd name="connsiteX10" fmla="*/ 74747 w 246664"/>
              <a:gd name="connsiteY10" fmla="*/ 44848 h 137036"/>
              <a:gd name="connsiteX11" fmla="*/ 57306 w 246664"/>
              <a:gd name="connsiteY11" fmla="*/ 49832 h 137036"/>
              <a:gd name="connsiteX12" fmla="*/ 42357 w 246664"/>
              <a:gd name="connsiteY12" fmla="*/ 54815 h 137036"/>
              <a:gd name="connsiteX13" fmla="*/ 29899 w 246664"/>
              <a:gd name="connsiteY13" fmla="*/ 57306 h 137036"/>
              <a:gd name="connsiteX14" fmla="*/ 0 w 246664"/>
              <a:gd name="connsiteY14" fmla="*/ 59798 h 137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664" h="137036">
                <a:moveTo>
                  <a:pt x="246664" y="137036"/>
                </a:moveTo>
                <a:cubicBezTo>
                  <a:pt x="245833" y="99663"/>
                  <a:pt x="247820" y="62120"/>
                  <a:pt x="244172" y="24916"/>
                </a:cubicBezTo>
                <a:cubicBezTo>
                  <a:pt x="243588" y="18956"/>
                  <a:pt x="239189" y="13289"/>
                  <a:pt x="234206" y="9967"/>
                </a:cubicBezTo>
                <a:lnTo>
                  <a:pt x="219257" y="0"/>
                </a:lnTo>
                <a:cubicBezTo>
                  <a:pt x="207630" y="831"/>
                  <a:pt x="195903" y="763"/>
                  <a:pt x="184375" y="2492"/>
                </a:cubicBezTo>
                <a:cubicBezTo>
                  <a:pt x="179181" y="3271"/>
                  <a:pt x="169426" y="7475"/>
                  <a:pt x="169426" y="7475"/>
                </a:cubicBezTo>
                <a:cubicBezTo>
                  <a:pt x="145969" y="30932"/>
                  <a:pt x="183581" y="-4451"/>
                  <a:pt x="147002" y="19933"/>
                </a:cubicBezTo>
                <a:cubicBezTo>
                  <a:pt x="135156" y="27830"/>
                  <a:pt x="142369" y="23969"/>
                  <a:pt x="124578" y="29899"/>
                </a:cubicBezTo>
                <a:cubicBezTo>
                  <a:pt x="122086" y="30730"/>
                  <a:pt x="119288" y="30934"/>
                  <a:pt x="117103" y="32391"/>
                </a:cubicBezTo>
                <a:cubicBezTo>
                  <a:pt x="114612" y="34052"/>
                  <a:pt x="112443" y="36351"/>
                  <a:pt x="109629" y="37374"/>
                </a:cubicBezTo>
                <a:cubicBezTo>
                  <a:pt x="99121" y="41195"/>
                  <a:pt x="85885" y="42992"/>
                  <a:pt x="74747" y="44848"/>
                </a:cubicBezTo>
                <a:cubicBezTo>
                  <a:pt x="49645" y="53216"/>
                  <a:pt x="88566" y="40453"/>
                  <a:pt x="57306" y="49832"/>
                </a:cubicBezTo>
                <a:cubicBezTo>
                  <a:pt x="52275" y="51341"/>
                  <a:pt x="47508" y="53785"/>
                  <a:pt x="42357" y="54815"/>
                </a:cubicBezTo>
                <a:cubicBezTo>
                  <a:pt x="38204" y="55645"/>
                  <a:pt x="34091" y="56707"/>
                  <a:pt x="29899" y="57306"/>
                </a:cubicBezTo>
                <a:cubicBezTo>
                  <a:pt x="10528" y="60073"/>
                  <a:pt x="13164" y="59798"/>
                  <a:pt x="0" y="59798"/>
                </a:cubicBezTo>
              </a:path>
            </a:pathLst>
          </a:custGeom>
          <a:noFill/>
          <a:ln w="19050">
            <a:solidFill>
              <a:srgbClr val="9966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429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97919" y="0"/>
            <a:ext cx="894828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6C0000"/>
                </a:solidFill>
                <a:latin typeface="+mn-lt"/>
              </a:rPr>
              <a:t>SKELETAL MUSCLE CELLS – BANDING PATTERN</a:t>
            </a:r>
          </a:p>
        </p:txBody>
      </p:sp>
      <p:sp>
        <p:nvSpPr>
          <p:cNvPr id="3" name="TextBox 2"/>
          <p:cNvSpPr txBox="1"/>
          <p:nvPr/>
        </p:nvSpPr>
        <p:spPr>
          <a:xfrm>
            <a:off x="2025721" y="979095"/>
            <a:ext cx="5562540" cy="3970318"/>
          </a:xfrm>
          <a:prstGeom prst="rect">
            <a:avLst/>
          </a:prstGeom>
          <a:noFill/>
        </p:spPr>
        <p:txBody>
          <a:bodyPr wrap="square" rtlCol="0">
            <a:spAutoFit/>
          </a:bodyPr>
          <a:lstStyle/>
          <a:p>
            <a:pPr marL="342900" indent="-342900">
              <a:buAutoNum type="arabicPeriod"/>
            </a:pPr>
            <a:r>
              <a:rPr lang="en-US" dirty="0"/>
              <a:t>Z line</a:t>
            </a:r>
          </a:p>
          <a:p>
            <a:pPr marL="342900" indent="-342900">
              <a:buAutoNum type="arabicPeriod"/>
            </a:pPr>
            <a:r>
              <a:rPr lang="en-US" dirty="0"/>
              <a:t>I band (note it extends on both sides of Z line)</a:t>
            </a:r>
          </a:p>
          <a:p>
            <a:pPr marL="342900" indent="-342900">
              <a:buAutoNum type="arabicPeriod"/>
            </a:pPr>
            <a:r>
              <a:rPr lang="en-US" dirty="0"/>
              <a:t>Border between A and I band</a:t>
            </a:r>
          </a:p>
          <a:p>
            <a:pPr marL="342900" indent="-342900">
              <a:buAutoNum type="arabicPeriod"/>
            </a:pPr>
            <a:r>
              <a:rPr lang="en-US" dirty="0"/>
              <a:t>A band (actually, 4,5,6, and 7 are all in A band)</a:t>
            </a:r>
          </a:p>
          <a:p>
            <a:pPr marL="342900" indent="-342900">
              <a:buAutoNum type="arabicPeriod"/>
            </a:pPr>
            <a:r>
              <a:rPr lang="en-US" dirty="0"/>
              <a:t>Ends of thin filaments</a:t>
            </a:r>
          </a:p>
          <a:p>
            <a:pPr marL="342900" indent="-342900">
              <a:buAutoNum type="arabicPeriod"/>
            </a:pPr>
            <a:r>
              <a:rPr lang="en-US" dirty="0"/>
              <a:t>H zone</a:t>
            </a:r>
          </a:p>
          <a:p>
            <a:pPr marL="342900" indent="-342900">
              <a:buAutoNum type="arabicPeriod"/>
            </a:pPr>
            <a:r>
              <a:rPr lang="en-US" dirty="0"/>
              <a:t>M line</a:t>
            </a:r>
          </a:p>
          <a:p>
            <a:pPr marL="342900" indent="-342900">
              <a:buAutoNum type="arabicPeriod"/>
            </a:pPr>
            <a:r>
              <a:rPr lang="en-US" dirty="0"/>
              <a:t>Extent of thin filaments</a:t>
            </a:r>
          </a:p>
          <a:p>
            <a:pPr marL="342900" indent="-342900">
              <a:buAutoNum type="arabicPeriod"/>
            </a:pPr>
            <a:r>
              <a:rPr lang="en-US" dirty="0"/>
              <a:t>Extent of thick filaments</a:t>
            </a:r>
          </a:p>
          <a:p>
            <a:pPr marL="342900" indent="-342900">
              <a:buAutoNum type="arabicPeriod"/>
            </a:pPr>
            <a:r>
              <a:rPr lang="en-US" dirty="0"/>
              <a:t>Profiles of sarcoplasmic reticulum</a:t>
            </a:r>
          </a:p>
          <a:p>
            <a:pPr marL="342900" indent="-342900">
              <a:buAutoNum type="arabicPeriod"/>
            </a:pPr>
            <a:r>
              <a:rPr lang="en-US" dirty="0"/>
              <a:t> terminal cisternae of sarcoplasmic reticulum</a:t>
            </a:r>
          </a:p>
          <a:p>
            <a:pPr marL="342900" indent="-342900">
              <a:buAutoNum type="arabicPeriod"/>
            </a:pPr>
            <a:r>
              <a:rPr lang="en-US" dirty="0"/>
              <a:t>Glycogen particles</a:t>
            </a:r>
          </a:p>
          <a:p>
            <a:pPr marL="342900" indent="-342900">
              <a:buAutoNum type="arabicPeriod"/>
            </a:pPr>
            <a:r>
              <a:rPr lang="en-US" dirty="0"/>
              <a:t>T tubule profile</a:t>
            </a:r>
          </a:p>
          <a:p>
            <a:pPr marL="342900" indent="-342900">
              <a:buAutoNum type="arabicPeriod"/>
            </a:pPr>
            <a:r>
              <a:rPr lang="en-US" dirty="0"/>
              <a:t>Triad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46331"/>
            <a:ext cx="1343733" cy="5959496"/>
          </a:xfrm>
          <a:prstGeom prst="rect">
            <a:avLst/>
          </a:prstGeom>
        </p:spPr>
      </p:pic>
      <p:sp>
        <p:nvSpPr>
          <p:cNvPr id="12" name="TextBox 11"/>
          <p:cNvSpPr txBox="1"/>
          <p:nvPr/>
        </p:nvSpPr>
        <p:spPr>
          <a:xfrm>
            <a:off x="1752600" y="655907"/>
            <a:ext cx="7065002" cy="338554"/>
          </a:xfrm>
          <a:prstGeom prst="rect">
            <a:avLst/>
          </a:prstGeom>
          <a:noFill/>
        </p:spPr>
        <p:txBody>
          <a:bodyPr wrap="square" rtlCol="0">
            <a:spAutoFit/>
          </a:bodyPr>
          <a:lstStyle/>
          <a:p>
            <a:r>
              <a:rPr lang="en-US" sz="1600" b="1" dirty="0">
                <a:solidFill>
                  <a:schemeClr val="accent3">
                    <a:lumMod val="50000"/>
                  </a:schemeClr>
                </a:solidFill>
                <a:latin typeface="Tempus Sans ITC" pitchFamily="82" charset="0"/>
              </a:rPr>
              <a:t>Now we can identify even more stuff….</a:t>
            </a:r>
          </a:p>
        </p:txBody>
      </p:sp>
      <p:sp>
        <p:nvSpPr>
          <p:cNvPr id="15" name="TextBox 14"/>
          <p:cNvSpPr txBox="1"/>
          <p:nvPr/>
        </p:nvSpPr>
        <p:spPr>
          <a:xfrm>
            <a:off x="2008788" y="5029200"/>
            <a:ext cx="6640498" cy="830997"/>
          </a:xfrm>
          <a:prstGeom prst="rect">
            <a:avLst/>
          </a:prstGeom>
          <a:noFill/>
        </p:spPr>
        <p:txBody>
          <a:bodyPr wrap="square" rtlCol="0">
            <a:spAutoFit/>
          </a:bodyPr>
          <a:lstStyle/>
          <a:p>
            <a:pPr>
              <a:tabLst>
                <a:tab pos="461963" algn="l"/>
              </a:tabLst>
            </a:pPr>
            <a:r>
              <a:rPr lang="en-US" sz="1600" b="1" dirty="0">
                <a:solidFill>
                  <a:srgbClr val="7030A0"/>
                </a:solidFill>
                <a:latin typeface="Tempus Sans ITC" pitchFamily="82" charset="0"/>
              </a:rPr>
              <a:t>The specific identification of these components is not something to worry about for the practical exam, but it’s good that you’ve seen them so you have a mental image when learning the function.</a:t>
            </a:r>
          </a:p>
        </p:txBody>
      </p:sp>
      <p:sp>
        <p:nvSpPr>
          <p:cNvPr id="7" name="TextBox 6"/>
          <p:cNvSpPr txBox="1"/>
          <p:nvPr/>
        </p:nvSpPr>
        <p:spPr>
          <a:xfrm>
            <a:off x="2122502" y="6026696"/>
            <a:ext cx="5943409" cy="584775"/>
          </a:xfrm>
          <a:prstGeom prst="rect">
            <a:avLst/>
          </a:prstGeom>
          <a:noFill/>
        </p:spPr>
        <p:txBody>
          <a:bodyPr wrap="square" rtlCol="0">
            <a:spAutoFit/>
          </a:bodyPr>
          <a:lstStyle/>
          <a:p>
            <a:pPr>
              <a:tabLst>
                <a:tab pos="461963" algn="l"/>
              </a:tabLst>
            </a:pPr>
            <a:r>
              <a:rPr lang="en-US" sz="1600" b="1" dirty="0">
                <a:solidFill>
                  <a:schemeClr val="accent3">
                    <a:lumMod val="50000"/>
                  </a:schemeClr>
                </a:solidFill>
                <a:latin typeface="Tempus Sans ITC" pitchFamily="82" charset="0"/>
              </a:rPr>
              <a:t>You will learn more about the detailed structure and function of these tubules in your reading and large-group sessions.</a:t>
            </a:r>
          </a:p>
        </p:txBody>
      </p:sp>
    </p:spTree>
    <p:extLst>
      <p:ext uri="{BB962C8B-B14F-4D97-AF65-F5344CB8AC3E}">
        <p14:creationId xmlns:p14="http://schemas.microsoft.com/office/powerpoint/2010/main" val="153395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1776" y="21491"/>
            <a:ext cx="3660554"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600" b="1" dirty="0">
                <a:ln/>
                <a:solidFill>
                  <a:srgbClr val="FF0000"/>
                </a:solidFill>
                <a:latin typeface="+mn-lt"/>
              </a:rPr>
              <a:t>SKELETAL MUSCLE</a:t>
            </a:r>
          </a:p>
        </p:txBody>
      </p:sp>
      <p:sp>
        <p:nvSpPr>
          <p:cNvPr id="10" name="TextBox 9"/>
          <p:cNvSpPr txBox="1"/>
          <p:nvPr/>
        </p:nvSpPr>
        <p:spPr>
          <a:xfrm>
            <a:off x="4876799" y="1066800"/>
            <a:ext cx="4048125" cy="4278094"/>
          </a:xfrm>
          <a:prstGeom prst="rect">
            <a:avLst/>
          </a:prstGeom>
          <a:noFill/>
        </p:spPr>
        <p:txBody>
          <a:bodyPr wrap="square">
            <a:spAutoFit/>
          </a:bodyPr>
          <a:lstStyle/>
          <a:p>
            <a:r>
              <a:rPr lang="en-US" sz="1600" b="1" dirty="0">
                <a:solidFill>
                  <a:schemeClr val="accent6">
                    <a:lumMod val="50000"/>
                  </a:schemeClr>
                </a:solidFill>
                <a:latin typeface="Calibri" pitchFamily="34" charset="0"/>
              </a:rPr>
              <a:t>Muscles like the biceps </a:t>
            </a:r>
            <a:r>
              <a:rPr lang="en-US" sz="1600" b="1" dirty="0" err="1">
                <a:solidFill>
                  <a:schemeClr val="accent6">
                    <a:lumMod val="50000"/>
                  </a:schemeClr>
                </a:solidFill>
                <a:latin typeface="Calibri" pitchFamily="34" charset="0"/>
              </a:rPr>
              <a:t>brachii</a:t>
            </a:r>
            <a:r>
              <a:rPr lang="en-US" sz="1600" b="1" dirty="0">
                <a:solidFill>
                  <a:schemeClr val="accent6">
                    <a:lumMod val="50000"/>
                  </a:schemeClr>
                </a:solidFill>
                <a:latin typeface="Calibri" pitchFamily="34" charset="0"/>
              </a:rPr>
              <a:t> are composed of skeletal muscle cells bundled in connective tissue sheaths; this organization is similar to the bundling of axons in nerves.  The details of the organization of the sheaths is not relevant here.  </a:t>
            </a:r>
          </a:p>
          <a:p>
            <a:endParaRPr lang="en-US" sz="16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What is important to appreciate now is that skeletal muscle cells are very large, both in length and diameter, and are called </a:t>
            </a:r>
            <a:r>
              <a:rPr lang="en-US" sz="1600" b="1" dirty="0">
                <a:solidFill>
                  <a:schemeClr val="accent6">
                    <a:lumMod val="75000"/>
                  </a:schemeClr>
                </a:solidFill>
                <a:latin typeface="Calibri" pitchFamily="34" charset="0"/>
              </a:rPr>
              <a:t>muscle fibers</a:t>
            </a:r>
            <a:r>
              <a:rPr lang="en-US" sz="1600" b="1" dirty="0">
                <a:solidFill>
                  <a:schemeClr val="accent6">
                    <a:lumMod val="50000"/>
                  </a:schemeClr>
                </a:solidFill>
                <a:latin typeface="Calibri" pitchFamily="34" charset="0"/>
              </a:rPr>
              <a:t>.  In a muscle, the muscle fibers are all arranged in the same orientation.</a:t>
            </a:r>
          </a:p>
          <a:p>
            <a:endParaRPr lang="en-US" sz="16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Also note that each </a:t>
            </a:r>
            <a:r>
              <a:rPr lang="en-US" sz="1600" b="1" dirty="0">
                <a:solidFill>
                  <a:schemeClr val="accent6">
                    <a:lumMod val="75000"/>
                  </a:schemeClr>
                </a:solidFill>
                <a:latin typeface="Calibri" pitchFamily="34" charset="0"/>
              </a:rPr>
              <a:t>muscle fiber </a:t>
            </a:r>
            <a:r>
              <a:rPr lang="en-US" sz="1600" b="1" dirty="0">
                <a:solidFill>
                  <a:schemeClr val="accent6">
                    <a:lumMod val="50000"/>
                  </a:schemeClr>
                </a:solidFill>
                <a:latin typeface="Calibri" pitchFamily="34" charset="0"/>
              </a:rPr>
              <a:t>(cell) is packed with longitudinal structures called </a:t>
            </a:r>
            <a:r>
              <a:rPr lang="en-US" sz="1600" b="1" dirty="0">
                <a:solidFill>
                  <a:schemeClr val="accent6">
                    <a:lumMod val="75000"/>
                  </a:schemeClr>
                </a:solidFill>
                <a:latin typeface="Calibri" pitchFamily="34" charset="0"/>
              </a:rPr>
              <a:t>myofibrils</a:t>
            </a:r>
            <a:r>
              <a:rPr lang="en-US" sz="1600" b="1" dirty="0">
                <a:solidFill>
                  <a:schemeClr val="accent6">
                    <a:lumMod val="50000"/>
                  </a:schemeClr>
                </a:solidFill>
                <a:latin typeface="Calibri" pitchFamily="34" charset="0"/>
              </a:rPr>
              <a:t>, which are composed of contractile proteins.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82810"/>
            <a:ext cx="4343452" cy="5098835"/>
          </a:xfrm>
          <a:prstGeom prst="rect">
            <a:avLst/>
          </a:prstGeom>
        </p:spPr>
      </p:pic>
      <p:sp>
        <p:nvSpPr>
          <p:cNvPr id="14" name="Rectangle 13"/>
          <p:cNvSpPr/>
          <p:nvPr/>
        </p:nvSpPr>
        <p:spPr>
          <a:xfrm>
            <a:off x="1200149" y="1152525"/>
            <a:ext cx="1076326" cy="2667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383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0" y="0"/>
            <a:ext cx="9067800" cy="6801862"/>
          </a:xfrm>
          <a:prstGeom prst="rect">
            <a:avLst/>
          </a:prstGeom>
          <a:noFill/>
          <a:ln w="9525">
            <a:noFill/>
            <a:miter lim="800000"/>
            <a:headEnd/>
            <a:tailEnd/>
          </a:ln>
        </p:spPr>
        <p:txBody>
          <a:bodyPr wrap="square">
            <a:spAutoFit/>
          </a:bodyPr>
          <a:lstStyle/>
          <a:p>
            <a:pPr>
              <a:tabLst>
                <a:tab pos="457200" algn="l"/>
              </a:tabLst>
            </a:pPr>
            <a:r>
              <a:rPr lang="en-US" sz="1400" b="1" dirty="0">
                <a:solidFill>
                  <a:srgbClr val="002060"/>
                </a:solidFill>
                <a:latin typeface="Georgia" pitchFamily="18" charset="0"/>
                <a:cs typeface="Times New Roman" pitchFamily="18" charset="0"/>
              </a:rPr>
              <a:t>The next set of slides is a quiz for this module.  You should review the structures covered in this module, and try to visualize each of these in light and electron micrographs.</a:t>
            </a:r>
            <a:endParaRPr lang="en-US" sz="1400" b="1" dirty="0">
              <a:solidFill>
                <a:srgbClr val="002060"/>
              </a:solidFill>
              <a:latin typeface="Georgia" pitchFamily="18" charset="0"/>
            </a:endParaRPr>
          </a:p>
          <a:p>
            <a:pPr lvl="0"/>
            <a:r>
              <a:rPr lang="en-US" sz="1600" dirty="0">
                <a:solidFill>
                  <a:srgbClr val="002060"/>
                </a:solidFill>
                <a:latin typeface="Georgia" pitchFamily="18" charset="0"/>
              </a:rPr>
              <a:t> </a:t>
            </a:r>
          </a:p>
          <a:p>
            <a:pPr lvl="0"/>
            <a:r>
              <a:rPr lang="en-US" sz="1100" b="1" dirty="0">
                <a:latin typeface="Georgia" pitchFamily="18" charset="0"/>
              </a:rPr>
              <a:t>identify, at the light microscope level, each of the following:</a:t>
            </a:r>
            <a:endParaRPr lang="en-US" sz="1100" dirty="0">
              <a:latin typeface="Georgia" pitchFamily="18" charset="0"/>
            </a:endParaRPr>
          </a:p>
          <a:p>
            <a:r>
              <a:rPr lang="en-US" sz="1100" dirty="0">
                <a:latin typeface="Georgia" pitchFamily="18" charset="0"/>
              </a:rPr>
              <a:t> </a:t>
            </a:r>
          </a:p>
          <a:p>
            <a:pPr lvl="1"/>
            <a:r>
              <a:rPr lang="en-US" sz="1200" dirty="0">
                <a:latin typeface="Georgia" pitchFamily="18" charset="0"/>
              </a:rPr>
              <a:t>Skeletal muscle</a:t>
            </a:r>
          </a:p>
          <a:p>
            <a:pPr lvl="1"/>
            <a:r>
              <a:rPr lang="en-US" sz="1200" dirty="0">
                <a:latin typeface="Georgia" pitchFamily="18" charset="0"/>
              </a:rPr>
              <a:t>	</a:t>
            </a:r>
            <a:r>
              <a:rPr lang="en-US" sz="1200" dirty="0" err="1">
                <a:latin typeface="Georgia" pitchFamily="18" charset="0"/>
              </a:rPr>
              <a:t>Myofibers</a:t>
            </a:r>
            <a:r>
              <a:rPr lang="en-US" sz="1200" dirty="0">
                <a:latin typeface="Georgia" pitchFamily="18" charset="0"/>
              </a:rPr>
              <a:t> (muscle fibers, muscle cells)</a:t>
            </a:r>
          </a:p>
          <a:p>
            <a:pPr lvl="1"/>
            <a:r>
              <a:rPr lang="en-US" sz="1200" dirty="0">
                <a:latin typeface="Georgia" pitchFamily="18" charset="0"/>
              </a:rPr>
              <a:t>	Myofibrils</a:t>
            </a:r>
          </a:p>
          <a:p>
            <a:pPr lvl="1"/>
            <a:r>
              <a:rPr lang="en-US" sz="1200" dirty="0">
                <a:latin typeface="Georgia" pitchFamily="18" charset="0"/>
              </a:rPr>
              <a:t>	Fascicle</a:t>
            </a:r>
          </a:p>
          <a:p>
            <a:pPr lvl="1"/>
            <a:r>
              <a:rPr lang="en-US" sz="1200" dirty="0">
                <a:latin typeface="Georgia" pitchFamily="18" charset="0"/>
              </a:rPr>
              <a:t>	</a:t>
            </a:r>
            <a:r>
              <a:rPr lang="en-US" sz="1200" dirty="0" err="1">
                <a:latin typeface="Georgia" pitchFamily="18" charset="0"/>
              </a:rPr>
              <a:t>Endomysium</a:t>
            </a:r>
            <a:endParaRPr lang="en-US" sz="1200" dirty="0">
              <a:latin typeface="Georgia" pitchFamily="18" charset="0"/>
            </a:endParaRPr>
          </a:p>
          <a:p>
            <a:pPr lvl="1"/>
            <a:r>
              <a:rPr lang="en-US" sz="1200" dirty="0">
                <a:latin typeface="Georgia" pitchFamily="18" charset="0"/>
              </a:rPr>
              <a:t>	Perimysium</a:t>
            </a:r>
          </a:p>
          <a:p>
            <a:pPr lvl="1"/>
            <a:r>
              <a:rPr lang="en-US" sz="1200" dirty="0">
                <a:latin typeface="Georgia" pitchFamily="18" charset="0"/>
              </a:rPr>
              <a:t>	</a:t>
            </a:r>
            <a:r>
              <a:rPr lang="en-US" sz="1200" dirty="0" err="1">
                <a:latin typeface="Georgia" pitchFamily="18" charset="0"/>
              </a:rPr>
              <a:t>Epimysium</a:t>
            </a:r>
            <a:endParaRPr lang="en-US" sz="1200" dirty="0">
              <a:latin typeface="Georgia" pitchFamily="18" charset="0"/>
            </a:endParaRPr>
          </a:p>
          <a:p>
            <a:pPr lvl="1"/>
            <a:r>
              <a:rPr lang="en-US" sz="1200" dirty="0">
                <a:latin typeface="Georgia" pitchFamily="18" charset="0"/>
              </a:rPr>
              <a:t>	Bands and lines seen in skeletal muscle</a:t>
            </a:r>
          </a:p>
          <a:p>
            <a:pPr lvl="1">
              <a:tabLst>
                <a:tab pos="914400" algn="l"/>
                <a:tab pos="1377950" algn="l"/>
              </a:tabLst>
            </a:pPr>
            <a:r>
              <a:rPr lang="en-US" sz="1200" dirty="0">
                <a:latin typeface="Georgia" pitchFamily="18" charset="0"/>
              </a:rPr>
              <a:t>		A band</a:t>
            </a:r>
          </a:p>
          <a:p>
            <a:pPr lvl="1">
              <a:tabLst>
                <a:tab pos="914400" algn="l"/>
                <a:tab pos="1377950" algn="l"/>
              </a:tabLst>
            </a:pPr>
            <a:r>
              <a:rPr lang="en-US" sz="1200" dirty="0">
                <a:latin typeface="Georgia" pitchFamily="18" charset="0"/>
              </a:rPr>
              <a:t>		I band</a:t>
            </a:r>
          </a:p>
          <a:p>
            <a:pPr lvl="1">
              <a:tabLst>
                <a:tab pos="914400" algn="l"/>
                <a:tab pos="1377950" algn="l"/>
              </a:tabLst>
            </a:pPr>
            <a:r>
              <a:rPr lang="en-US" sz="1200" dirty="0">
                <a:latin typeface="Georgia" pitchFamily="18" charset="0"/>
              </a:rPr>
              <a:t>		H band</a:t>
            </a:r>
          </a:p>
          <a:p>
            <a:pPr lvl="1">
              <a:tabLst>
                <a:tab pos="914400" algn="l"/>
                <a:tab pos="1377950" algn="l"/>
              </a:tabLst>
            </a:pPr>
            <a:r>
              <a:rPr lang="en-US" sz="1200" dirty="0">
                <a:latin typeface="Georgia" pitchFamily="18" charset="0"/>
              </a:rPr>
              <a:t>		Z line</a:t>
            </a:r>
          </a:p>
          <a:p>
            <a:pPr lvl="1">
              <a:tabLst>
                <a:tab pos="914400" algn="l"/>
                <a:tab pos="1377950" algn="l"/>
              </a:tabLst>
            </a:pPr>
            <a:r>
              <a:rPr lang="en-US" sz="1200" dirty="0">
                <a:latin typeface="Georgia" pitchFamily="18" charset="0"/>
              </a:rPr>
              <a:t>		M line</a:t>
            </a:r>
          </a:p>
          <a:p>
            <a:pPr lvl="1">
              <a:tabLst>
                <a:tab pos="914400" algn="l"/>
                <a:tab pos="1377950" algn="l"/>
              </a:tabLst>
            </a:pPr>
            <a:r>
              <a:rPr lang="en-US" sz="1200" dirty="0">
                <a:latin typeface="Georgia" pitchFamily="18" charset="0"/>
              </a:rPr>
              <a:t>		Sarcomere</a:t>
            </a:r>
          </a:p>
          <a:p>
            <a:pPr lvl="1"/>
            <a:endParaRPr lang="en-US" sz="1200" dirty="0">
              <a:latin typeface="Georgia" pitchFamily="18" charset="0"/>
            </a:endParaRPr>
          </a:p>
          <a:p>
            <a:pPr lvl="0"/>
            <a:r>
              <a:rPr lang="en-US" sz="1100" b="1" dirty="0">
                <a:latin typeface="Georgia" pitchFamily="18" charset="0"/>
              </a:rPr>
              <a:t>identify, at the electron microscope level, each of the following:</a:t>
            </a:r>
            <a:endParaRPr lang="en-US" sz="1100" dirty="0">
              <a:latin typeface="Georgia" pitchFamily="18" charset="0"/>
            </a:endParaRPr>
          </a:p>
          <a:p>
            <a:r>
              <a:rPr lang="en-US" sz="1100" dirty="0">
                <a:latin typeface="Georgia" pitchFamily="18" charset="0"/>
              </a:rPr>
              <a:t> </a:t>
            </a:r>
          </a:p>
          <a:p>
            <a:pPr lvl="1"/>
            <a:r>
              <a:rPr lang="en-US" sz="1200" dirty="0">
                <a:latin typeface="Georgia" pitchFamily="18" charset="0"/>
              </a:rPr>
              <a:t>Skeletal muscle</a:t>
            </a:r>
          </a:p>
          <a:p>
            <a:pPr lvl="1"/>
            <a:r>
              <a:rPr lang="en-US" sz="1200" dirty="0">
                <a:latin typeface="Georgia" pitchFamily="18" charset="0"/>
              </a:rPr>
              <a:t>	</a:t>
            </a:r>
            <a:r>
              <a:rPr lang="en-US" sz="1200" dirty="0" err="1">
                <a:latin typeface="Georgia" pitchFamily="18" charset="0"/>
              </a:rPr>
              <a:t>Myofibers</a:t>
            </a:r>
            <a:r>
              <a:rPr lang="en-US" sz="1200" dirty="0">
                <a:latin typeface="Georgia" pitchFamily="18" charset="0"/>
              </a:rPr>
              <a:t> (muscle fibers, muscle cells)</a:t>
            </a:r>
          </a:p>
          <a:p>
            <a:pPr lvl="1"/>
            <a:r>
              <a:rPr lang="en-US" sz="1200" dirty="0">
                <a:latin typeface="Georgia" pitchFamily="18" charset="0"/>
              </a:rPr>
              <a:t>	Myofibrils</a:t>
            </a:r>
          </a:p>
          <a:p>
            <a:pPr lvl="1"/>
            <a:r>
              <a:rPr lang="en-US" sz="1200" dirty="0">
                <a:latin typeface="Georgia" pitchFamily="18" charset="0"/>
              </a:rPr>
              <a:t>	</a:t>
            </a:r>
            <a:r>
              <a:rPr lang="en-US" sz="1200" dirty="0" err="1">
                <a:latin typeface="Georgia" pitchFamily="18" charset="0"/>
              </a:rPr>
              <a:t>Myofilaments</a:t>
            </a:r>
            <a:r>
              <a:rPr lang="en-US" sz="1200" dirty="0">
                <a:latin typeface="Georgia" pitchFamily="18" charset="0"/>
              </a:rPr>
              <a:t> </a:t>
            </a:r>
          </a:p>
          <a:p>
            <a:pPr lvl="1">
              <a:tabLst>
                <a:tab pos="914400" algn="l"/>
                <a:tab pos="1377950" algn="l"/>
              </a:tabLst>
            </a:pPr>
            <a:r>
              <a:rPr lang="en-US" sz="1200" dirty="0">
                <a:latin typeface="Georgia" pitchFamily="18" charset="0"/>
              </a:rPr>
              <a:t>		Thick filaments</a:t>
            </a:r>
          </a:p>
          <a:p>
            <a:pPr lvl="1">
              <a:tabLst>
                <a:tab pos="914400" algn="l"/>
                <a:tab pos="1377950" algn="l"/>
              </a:tabLst>
            </a:pPr>
            <a:r>
              <a:rPr lang="en-US" sz="1200" dirty="0">
                <a:latin typeface="Georgia" pitchFamily="18" charset="0"/>
              </a:rPr>
              <a:t>		Thin filaments</a:t>
            </a:r>
          </a:p>
          <a:p>
            <a:pPr lvl="1"/>
            <a:r>
              <a:rPr lang="en-US" sz="1200" dirty="0">
                <a:latin typeface="Georgia" pitchFamily="18" charset="0"/>
              </a:rPr>
              <a:t>	Sarcolemma</a:t>
            </a:r>
          </a:p>
          <a:p>
            <a:pPr lvl="1"/>
            <a:r>
              <a:rPr lang="en-US" sz="1200" dirty="0">
                <a:latin typeface="Georgia" pitchFamily="18" charset="0"/>
              </a:rPr>
              <a:t>	External lamina</a:t>
            </a:r>
          </a:p>
          <a:p>
            <a:pPr lvl="1"/>
            <a:r>
              <a:rPr lang="en-US" sz="1200" dirty="0">
                <a:latin typeface="Georgia" pitchFamily="18" charset="0"/>
              </a:rPr>
              <a:t>	Sarcoplasmic reticulum</a:t>
            </a:r>
          </a:p>
          <a:p>
            <a:pPr lvl="1"/>
            <a:r>
              <a:rPr lang="en-US" sz="1200" dirty="0">
                <a:latin typeface="Georgia" pitchFamily="18" charset="0"/>
              </a:rPr>
              <a:t>	Triad</a:t>
            </a:r>
          </a:p>
          <a:p>
            <a:pPr lvl="1">
              <a:tabLst>
                <a:tab pos="914400" algn="l"/>
                <a:tab pos="1377950" algn="l"/>
              </a:tabLst>
            </a:pPr>
            <a:r>
              <a:rPr lang="en-US" sz="1200" dirty="0">
                <a:latin typeface="Georgia" pitchFamily="18" charset="0"/>
              </a:rPr>
              <a:t>		Terminal cisternae of sarcoplasmic reticulum (x2)</a:t>
            </a:r>
          </a:p>
          <a:p>
            <a:pPr lvl="1">
              <a:tabLst>
                <a:tab pos="914400" algn="l"/>
                <a:tab pos="1377950" algn="l"/>
              </a:tabLst>
            </a:pPr>
            <a:r>
              <a:rPr lang="en-US" sz="1200" dirty="0">
                <a:latin typeface="Georgia" pitchFamily="18" charset="0"/>
              </a:rPr>
              <a:t>		Transverse tubule (T-tubule) (x1)</a:t>
            </a:r>
          </a:p>
          <a:p>
            <a:pPr lvl="1"/>
            <a:r>
              <a:rPr lang="en-US" sz="1200" dirty="0">
                <a:latin typeface="Georgia" pitchFamily="18" charset="0"/>
              </a:rPr>
              <a:t>	Bands and lines noted above for light microscopy</a:t>
            </a:r>
          </a:p>
          <a:p>
            <a:pPr lvl="1"/>
            <a:r>
              <a:rPr lang="en-US" sz="1200" dirty="0">
                <a:latin typeface="Georgia" pitchFamily="18" charset="0"/>
              </a:rPr>
              <a:t>	Glycogen and Mitochondria</a:t>
            </a:r>
          </a:p>
        </p:txBody>
      </p:sp>
    </p:spTree>
    <p:extLst>
      <p:ext uri="{BB962C8B-B14F-4D97-AF65-F5344CB8AC3E}">
        <p14:creationId xmlns:p14="http://schemas.microsoft.com/office/powerpoint/2010/main" val="3135904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295400"/>
            <a:ext cx="5444698" cy="5444698"/>
          </a:xfrm>
          <a:prstGeom prst="rect">
            <a:avLst/>
          </a:prstGeom>
        </p:spPr>
      </p:pic>
      <p:sp>
        <p:nvSpPr>
          <p:cNvPr id="6" name="Rectangle 5"/>
          <p:cNvSpPr/>
          <p:nvPr/>
        </p:nvSpPr>
        <p:spPr>
          <a:xfrm>
            <a:off x="1447800" y="1524000"/>
            <a:ext cx="27455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A bands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regions indicated by the brackets. (advance slide for answers)</a:t>
            </a:r>
          </a:p>
        </p:txBody>
      </p:sp>
      <p:sp>
        <p:nvSpPr>
          <p:cNvPr id="5" name="Right Brace 4"/>
          <p:cNvSpPr/>
          <p:nvPr/>
        </p:nvSpPr>
        <p:spPr>
          <a:xfrm rot="1276508">
            <a:off x="5501825" y="4929317"/>
            <a:ext cx="78846" cy="8319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1276508">
            <a:off x="5858872" y="4241754"/>
            <a:ext cx="99155" cy="8283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1276508">
            <a:off x="4979254" y="4257906"/>
            <a:ext cx="90311" cy="8049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17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18" y="1752600"/>
            <a:ext cx="8486775" cy="4267200"/>
          </a:xfrm>
          <a:prstGeom prst="rect">
            <a:avLst/>
          </a:prstGeom>
        </p:spPr>
      </p:pic>
      <p:sp>
        <p:nvSpPr>
          <p:cNvPr id="6" name="Rectangle 5"/>
          <p:cNvSpPr/>
          <p:nvPr/>
        </p:nvSpPr>
        <p:spPr>
          <a:xfrm>
            <a:off x="302418" y="17526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Skeletal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36869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02418" y="17526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About 10</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How many myofibrils on this slide. (advance slide for answers)</a:t>
            </a:r>
          </a:p>
        </p:txBody>
      </p:sp>
    </p:spTree>
    <p:extLst>
      <p:ext uri="{BB962C8B-B14F-4D97-AF65-F5344CB8AC3E}">
        <p14:creationId xmlns:p14="http://schemas.microsoft.com/office/powerpoint/2010/main" val="289548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75164" y="894670"/>
            <a:ext cx="5730775" cy="5909102"/>
          </a:xfrm>
          <a:prstGeom prst="rect">
            <a:avLst/>
          </a:prstGeom>
        </p:spPr>
      </p:pic>
      <p:sp>
        <p:nvSpPr>
          <p:cNvPr id="6" name="Rectangle 5"/>
          <p:cNvSpPr/>
          <p:nvPr/>
        </p:nvSpPr>
        <p:spPr>
          <a:xfrm>
            <a:off x="302418" y="1752600"/>
            <a:ext cx="25931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perimysium</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structure indicated by the arrows. (advance slide for answers)</a:t>
            </a:r>
          </a:p>
        </p:txBody>
      </p:sp>
      <p:cxnSp>
        <p:nvCxnSpPr>
          <p:cNvPr id="7" name="Straight Arrow Connector 6"/>
          <p:cNvCxnSpPr/>
          <p:nvPr/>
        </p:nvCxnSpPr>
        <p:spPr>
          <a:xfrm>
            <a:off x="3647392" y="2819400"/>
            <a:ext cx="403747" cy="1029821"/>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14843" y="2667000"/>
            <a:ext cx="338157" cy="874052"/>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647392" y="4219932"/>
            <a:ext cx="315008" cy="107484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398300" y="3820284"/>
            <a:ext cx="433086" cy="121919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24600" y="3199274"/>
            <a:ext cx="304800" cy="102065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7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364397"/>
            <a:ext cx="5867400" cy="5348161"/>
          </a:xfrm>
          <a:prstGeom prst="rect">
            <a:avLst/>
          </a:prstGeom>
        </p:spPr>
      </p:pic>
      <p:sp>
        <p:nvSpPr>
          <p:cNvPr id="6" name="Rectangle 5"/>
          <p:cNvSpPr/>
          <p:nvPr/>
        </p:nvSpPr>
        <p:spPr>
          <a:xfrm>
            <a:off x="0" y="2057400"/>
            <a:ext cx="20597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fascicle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Freeform 4"/>
          <p:cNvSpPr/>
          <p:nvPr/>
        </p:nvSpPr>
        <p:spPr>
          <a:xfrm>
            <a:off x="3429024" y="1909823"/>
            <a:ext cx="1814308" cy="3565002"/>
          </a:xfrm>
          <a:custGeom>
            <a:avLst/>
            <a:gdLst>
              <a:gd name="connsiteX0" fmla="*/ 772586 w 1814308"/>
              <a:gd name="connsiteY0" fmla="*/ 11574 h 3565002"/>
              <a:gd name="connsiteX1" fmla="*/ 714713 w 1814308"/>
              <a:gd name="connsiteY1" fmla="*/ 0 h 3565002"/>
              <a:gd name="connsiteX2" fmla="*/ 633690 w 1814308"/>
              <a:gd name="connsiteY2" fmla="*/ 34724 h 3565002"/>
              <a:gd name="connsiteX3" fmla="*/ 598966 w 1814308"/>
              <a:gd name="connsiteY3" fmla="*/ 46299 h 3565002"/>
              <a:gd name="connsiteX4" fmla="*/ 529518 w 1814308"/>
              <a:gd name="connsiteY4" fmla="*/ 92597 h 3565002"/>
              <a:gd name="connsiteX5" fmla="*/ 506368 w 1814308"/>
              <a:gd name="connsiteY5" fmla="*/ 115747 h 3565002"/>
              <a:gd name="connsiteX6" fmla="*/ 471644 w 1814308"/>
              <a:gd name="connsiteY6" fmla="*/ 127321 h 3565002"/>
              <a:gd name="connsiteX7" fmla="*/ 448495 w 1814308"/>
              <a:gd name="connsiteY7" fmla="*/ 150471 h 3565002"/>
              <a:gd name="connsiteX8" fmla="*/ 413771 w 1814308"/>
              <a:gd name="connsiteY8" fmla="*/ 173620 h 3565002"/>
              <a:gd name="connsiteX9" fmla="*/ 344323 w 1814308"/>
              <a:gd name="connsiteY9" fmla="*/ 243068 h 3565002"/>
              <a:gd name="connsiteX10" fmla="*/ 321173 w 1814308"/>
              <a:gd name="connsiteY10" fmla="*/ 266218 h 3565002"/>
              <a:gd name="connsiteX11" fmla="*/ 286449 w 1814308"/>
              <a:gd name="connsiteY11" fmla="*/ 324091 h 3565002"/>
              <a:gd name="connsiteX12" fmla="*/ 240151 w 1814308"/>
              <a:gd name="connsiteY12" fmla="*/ 393539 h 3565002"/>
              <a:gd name="connsiteX13" fmla="*/ 193852 w 1814308"/>
              <a:gd name="connsiteY13" fmla="*/ 474562 h 3565002"/>
              <a:gd name="connsiteX14" fmla="*/ 182277 w 1814308"/>
              <a:gd name="connsiteY14" fmla="*/ 520861 h 3565002"/>
              <a:gd name="connsiteX15" fmla="*/ 159128 w 1814308"/>
              <a:gd name="connsiteY15" fmla="*/ 555585 h 3565002"/>
              <a:gd name="connsiteX16" fmla="*/ 135979 w 1814308"/>
              <a:gd name="connsiteY16" fmla="*/ 636607 h 3565002"/>
              <a:gd name="connsiteX17" fmla="*/ 124404 w 1814308"/>
              <a:gd name="connsiteY17" fmla="*/ 671331 h 3565002"/>
              <a:gd name="connsiteX18" fmla="*/ 101254 w 1814308"/>
              <a:gd name="connsiteY18" fmla="*/ 752354 h 3565002"/>
              <a:gd name="connsiteX19" fmla="*/ 78105 w 1814308"/>
              <a:gd name="connsiteY19" fmla="*/ 775504 h 3565002"/>
              <a:gd name="connsiteX20" fmla="*/ 43381 w 1814308"/>
              <a:gd name="connsiteY20" fmla="*/ 891250 h 3565002"/>
              <a:gd name="connsiteX21" fmla="*/ 20232 w 1814308"/>
              <a:gd name="connsiteY21" fmla="*/ 925974 h 3565002"/>
              <a:gd name="connsiteX22" fmla="*/ 20232 w 1814308"/>
              <a:gd name="connsiteY22" fmla="*/ 1365812 h 3565002"/>
              <a:gd name="connsiteX23" fmla="*/ 43381 w 1814308"/>
              <a:gd name="connsiteY23" fmla="*/ 1458410 h 3565002"/>
              <a:gd name="connsiteX24" fmla="*/ 78105 w 1814308"/>
              <a:gd name="connsiteY24" fmla="*/ 1574157 h 3565002"/>
              <a:gd name="connsiteX25" fmla="*/ 66530 w 1814308"/>
              <a:gd name="connsiteY25" fmla="*/ 1990845 h 3565002"/>
              <a:gd name="connsiteX26" fmla="*/ 54956 w 1814308"/>
              <a:gd name="connsiteY26" fmla="*/ 2048719 h 3565002"/>
              <a:gd name="connsiteX27" fmla="*/ 66530 w 1814308"/>
              <a:gd name="connsiteY27" fmla="*/ 2326511 h 3565002"/>
              <a:gd name="connsiteX28" fmla="*/ 78105 w 1814308"/>
              <a:gd name="connsiteY28" fmla="*/ 2372810 h 3565002"/>
              <a:gd name="connsiteX29" fmla="*/ 124404 w 1814308"/>
              <a:gd name="connsiteY29" fmla="*/ 2465407 h 3565002"/>
              <a:gd name="connsiteX30" fmla="*/ 170703 w 1814308"/>
              <a:gd name="connsiteY30" fmla="*/ 2558005 h 3565002"/>
              <a:gd name="connsiteX31" fmla="*/ 182277 w 1814308"/>
              <a:gd name="connsiteY31" fmla="*/ 2592729 h 3565002"/>
              <a:gd name="connsiteX32" fmla="*/ 193852 w 1814308"/>
              <a:gd name="connsiteY32" fmla="*/ 2639028 h 3565002"/>
              <a:gd name="connsiteX33" fmla="*/ 228576 w 1814308"/>
              <a:gd name="connsiteY33" fmla="*/ 2685326 h 3565002"/>
              <a:gd name="connsiteX34" fmla="*/ 240151 w 1814308"/>
              <a:gd name="connsiteY34" fmla="*/ 2720050 h 3565002"/>
              <a:gd name="connsiteX35" fmla="*/ 263300 w 1814308"/>
              <a:gd name="connsiteY35" fmla="*/ 2743200 h 3565002"/>
              <a:gd name="connsiteX36" fmla="*/ 309599 w 1814308"/>
              <a:gd name="connsiteY36" fmla="*/ 2801073 h 3565002"/>
              <a:gd name="connsiteX37" fmla="*/ 379047 w 1814308"/>
              <a:gd name="connsiteY37" fmla="*/ 2893671 h 3565002"/>
              <a:gd name="connsiteX38" fmla="*/ 413771 w 1814308"/>
              <a:gd name="connsiteY38" fmla="*/ 2928395 h 3565002"/>
              <a:gd name="connsiteX39" fmla="*/ 483219 w 1814308"/>
              <a:gd name="connsiteY39" fmla="*/ 2974693 h 3565002"/>
              <a:gd name="connsiteX40" fmla="*/ 506368 w 1814308"/>
              <a:gd name="connsiteY40" fmla="*/ 3009418 h 3565002"/>
              <a:gd name="connsiteX41" fmla="*/ 610541 w 1814308"/>
              <a:gd name="connsiteY41" fmla="*/ 3102015 h 3565002"/>
              <a:gd name="connsiteX42" fmla="*/ 668414 w 1814308"/>
              <a:gd name="connsiteY42" fmla="*/ 3159888 h 3565002"/>
              <a:gd name="connsiteX43" fmla="*/ 691563 w 1814308"/>
              <a:gd name="connsiteY43" fmla="*/ 3194612 h 3565002"/>
              <a:gd name="connsiteX44" fmla="*/ 726287 w 1814308"/>
              <a:gd name="connsiteY44" fmla="*/ 3217762 h 3565002"/>
              <a:gd name="connsiteX45" fmla="*/ 772586 w 1814308"/>
              <a:gd name="connsiteY45" fmla="*/ 3264061 h 3565002"/>
              <a:gd name="connsiteX46" fmla="*/ 807310 w 1814308"/>
              <a:gd name="connsiteY46" fmla="*/ 3287210 h 3565002"/>
              <a:gd name="connsiteX47" fmla="*/ 830460 w 1814308"/>
              <a:gd name="connsiteY47" fmla="*/ 3310359 h 3565002"/>
              <a:gd name="connsiteX48" fmla="*/ 899908 w 1814308"/>
              <a:gd name="connsiteY48" fmla="*/ 3356658 h 3565002"/>
              <a:gd name="connsiteX49" fmla="*/ 934632 w 1814308"/>
              <a:gd name="connsiteY49" fmla="*/ 3379807 h 3565002"/>
              <a:gd name="connsiteX50" fmla="*/ 957781 w 1814308"/>
              <a:gd name="connsiteY50" fmla="*/ 3414531 h 3565002"/>
              <a:gd name="connsiteX51" fmla="*/ 1004080 w 1814308"/>
              <a:gd name="connsiteY51" fmla="*/ 3426106 h 3565002"/>
              <a:gd name="connsiteX52" fmla="*/ 1038804 w 1814308"/>
              <a:gd name="connsiteY52" fmla="*/ 3449255 h 3565002"/>
              <a:gd name="connsiteX53" fmla="*/ 1108252 w 1814308"/>
              <a:gd name="connsiteY53" fmla="*/ 3472405 h 3565002"/>
              <a:gd name="connsiteX54" fmla="*/ 1154551 w 1814308"/>
              <a:gd name="connsiteY54" fmla="*/ 3495554 h 3565002"/>
              <a:gd name="connsiteX55" fmla="*/ 1189275 w 1814308"/>
              <a:gd name="connsiteY55" fmla="*/ 3518704 h 3565002"/>
              <a:gd name="connsiteX56" fmla="*/ 1258723 w 1814308"/>
              <a:gd name="connsiteY56" fmla="*/ 3541853 h 3565002"/>
              <a:gd name="connsiteX57" fmla="*/ 1339746 w 1814308"/>
              <a:gd name="connsiteY57" fmla="*/ 3565002 h 3565002"/>
              <a:gd name="connsiteX58" fmla="*/ 1409194 w 1814308"/>
              <a:gd name="connsiteY58" fmla="*/ 3553428 h 3565002"/>
              <a:gd name="connsiteX59" fmla="*/ 1432343 w 1814308"/>
              <a:gd name="connsiteY59" fmla="*/ 3530278 h 3565002"/>
              <a:gd name="connsiteX60" fmla="*/ 1467067 w 1814308"/>
              <a:gd name="connsiteY60" fmla="*/ 3518704 h 3565002"/>
              <a:gd name="connsiteX61" fmla="*/ 1513366 w 1814308"/>
              <a:gd name="connsiteY61" fmla="*/ 3460830 h 3565002"/>
              <a:gd name="connsiteX62" fmla="*/ 1582814 w 1814308"/>
              <a:gd name="connsiteY62" fmla="*/ 3437681 h 3565002"/>
              <a:gd name="connsiteX63" fmla="*/ 1629113 w 1814308"/>
              <a:gd name="connsiteY63" fmla="*/ 3391382 h 3565002"/>
              <a:gd name="connsiteX64" fmla="*/ 1698561 w 1814308"/>
              <a:gd name="connsiteY64" fmla="*/ 3298785 h 3565002"/>
              <a:gd name="connsiteX65" fmla="*/ 1733285 w 1814308"/>
              <a:gd name="connsiteY65" fmla="*/ 3194612 h 3565002"/>
              <a:gd name="connsiteX66" fmla="*/ 1756434 w 1814308"/>
              <a:gd name="connsiteY66" fmla="*/ 3125164 h 3565002"/>
              <a:gd name="connsiteX67" fmla="*/ 1779584 w 1814308"/>
              <a:gd name="connsiteY67" fmla="*/ 3020992 h 3565002"/>
              <a:gd name="connsiteX68" fmla="*/ 1802733 w 1814308"/>
              <a:gd name="connsiteY68" fmla="*/ 2939969 h 3565002"/>
              <a:gd name="connsiteX69" fmla="*/ 1814308 w 1814308"/>
              <a:gd name="connsiteY69" fmla="*/ 2870521 h 3565002"/>
              <a:gd name="connsiteX70" fmla="*/ 1791158 w 1814308"/>
              <a:gd name="connsiteY70" fmla="*/ 2534855 h 3565002"/>
              <a:gd name="connsiteX71" fmla="*/ 1779584 w 1814308"/>
              <a:gd name="connsiteY71" fmla="*/ 2500131 h 3565002"/>
              <a:gd name="connsiteX72" fmla="*/ 1768009 w 1814308"/>
              <a:gd name="connsiteY72" fmla="*/ 2442258 h 3565002"/>
              <a:gd name="connsiteX73" fmla="*/ 1756434 w 1814308"/>
              <a:gd name="connsiteY73" fmla="*/ 2395959 h 3565002"/>
              <a:gd name="connsiteX74" fmla="*/ 1744860 w 1814308"/>
              <a:gd name="connsiteY74" fmla="*/ 2338086 h 3565002"/>
              <a:gd name="connsiteX75" fmla="*/ 1733285 w 1814308"/>
              <a:gd name="connsiteY75" fmla="*/ 2291787 h 3565002"/>
              <a:gd name="connsiteX76" fmla="*/ 1710135 w 1814308"/>
              <a:gd name="connsiteY76" fmla="*/ 2187615 h 3565002"/>
              <a:gd name="connsiteX77" fmla="*/ 1686986 w 1814308"/>
              <a:gd name="connsiteY77" fmla="*/ 2106592 h 3565002"/>
              <a:gd name="connsiteX78" fmla="*/ 1663837 w 1814308"/>
              <a:gd name="connsiteY78" fmla="*/ 2060293 h 3565002"/>
              <a:gd name="connsiteX79" fmla="*/ 1640687 w 1814308"/>
              <a:gd name="connsiteY79" fmla="*/ 1979271 h 3565002"/>
              <a:gd name="connsiteX80" fmla="*/ 1617538 w 1814308"/>
              <a:gd name="connsiteY80" fmla="*/ 1909823 h 3565002"/>
              <a:gd name="connsiteX81" fmla="*/ 1594389 w 1814308"/>
              <a:gd name="connsiteY81" fmla="*/ 1875099 h 3565002"/>
              <a:gd name="connsiteX82" fmla="*/ 1582814 w 1814308"/>
              <a:gd name="connsiteY82" fmla="*/ 1828800 h 3565002"/>
              <a:gd name="connsiteX83" fmla="*/ 1571239 w 1814308"/>
              <a:gd name="connsiteY83" fmla="*/ 1794076 h 3565002"/>
              <a:gd name="connsiteX84" fmla="*/ 1548090 w 1814308"/>
              <a:gd name="connsiteY84" fmla="*/ 1701478 h 3565002"/>
              <a:gd name="connsiteX85" fmla="*/ 1536515 w 1814308"/>
              <a:gd name="connsiteY85" fmla="*/ 1666754 h 3565002"/>
              <a:gd name="connsiteX86" fmla="*/ 1513366 w 1814308"/>
              <a:gd name="connsiteY86" fmla="*/ 1551007 h 3565002"/>
              <a:gd name="connsiteX87" fmla="*/ 1501791 w 1814308"/>
              <a:gd name="connsiteY87" fmla="*/ 1493134 h 3565002"/>
              <a:gd name="connsiteX88" fmla="*/ 1467067 w 1814308"/>
              <a:gd name="connsiteY88" fmla="*/ 1365812 h 3565002"/>
              <a:gd name="connsiteX89" fmla="*/ 1443918 w 1814308"/>
              <a:gd name="connsiteY89" fmla="*/ 1331088 h 3565002"/>
              <a:gd name="connsiteX90" fmla="*/ 1420768 w 1814308"/>
              <a:gd name="connsiteY90" fmla="*/ 1238491 h 3565002"/>
              <a:gd name="connsiteX91" fmla="*/ 1409194 w 1814308"/>
              <a:gd name="connsiteY91" fmla="*/ 1203767 h 3565002"/>
              <a:gd name="connsiteX92" fmla="*/ 1386044 w 1814308"/>
              <a:gd name="connsiteY92" fmla="*/ 1169043 h 3565002"/>
              <a:gd name="connsiteX93" fmla="*/ 1351320 w 1814308"/>
              <a:gd name="connsiteY93" fmla="*/ 1064871 h 3565002"/>
              <a:gd name="connsiteX94" fmla="*/ 1328171 w 1814308"/>
              <a:gd name="connsiteY94" fmla="*/ 995423 h 3565002"/>
              <a:gd name="connsiteX95" fmla="*/ 1305022 w 1814308"/>
              <a:gd name="connsiteY95" fmla="*/ 972273 h 3565002"/>
              <a:gd name="connsiteX96" fmla="*/ 1247148 w 1814308"/>
              <a:gd name="connsiteY96" fmla="*/ 868101 h 3565002"/>
              <a:gd name="connsiteX97" fmla="*/ 1235573 w 1814308"/>
              <a:gd name="connsiteY97" fmla="*/ 833377 h 3565002"/>
              <a:gd name="connsiteX98" fmla="*/ 1212424 w 1814308"/>
              <a:gd name="connsiteY98" fmla="*/ 798653 h 3565002"/>
              <a:gd name="connsiteX99" fmla="*/ 1166125 w 1814308"/>
              <a:gd name="connsiteY99" fmla="*/ 694481 h 3565002"/>
              <a:gd name="connsiteX100" fmla="*/ 1154551 w 1814308"/>
              <a:gd name="connsiteY100" fmla="*/ 659757 h 3565002"/>
              <a:gd name="connsiteX101" fmla="*/ 1131401 w 1814308"/>
              <a:gd name="connsiteY101" fmla="*/ 636607 h 3565002"/>
              <a:gd name="connsiteX102" fmla="*/ 1108252 w 1814308"/>
              <a:gd name="connsiteY102" fmla="*/ 567159 h 3565002"/>
              <a:gd name="connsiteX103" fmla="*/ 1096677 w 1814308"/>
              <a:gd name="connsiteY103" fmla="*/ 532435 h 3565002"/>
              <a:gd name="connsiteX104" fmla="*/ 1073528 w 1814308"/>
              <a:gd name="connsiteY104" fmla="*/ 497711 h 3565002"/>
              <a:gd name="connsiteX105" fmla="*/ 1050379 w 1814308"/>
              <a:gd name="connsiteY105" fmla="*/ 428263 h 3565002"/>
              <a:gd name="connsiteX106" fmla="*/ 1004080 w 1814308"/>
              <a:gd name="connsiteY106" fmla="*/ 358815 h 3565002"/>
              <a:gd name="connsiteX107" fmla="*/ 992505 w 1814308"/>
              <a:gd name="connsiteY107" fmla="*/ 324091 h 3565002"/>
              <a:gd name="connsiteX108" fmla="*/ 957781 w 1814308"/>
              <a:gd name="connsiteY108" fmla="*/ 300942 h 3565002"/>
              <a:gd name="connsiteX109" fmla="*/ 923057 w 1814308"/>
              <a:gd name="connsiteY109" fmla="*/ 243068 h 3565002"/>
              <a:gd name="connsiteX110" fmla="*/ 899908 w 1814308"/>
              <a:gd name="connsiteY110" fmla="*/ 208344 h 3565002"/>
              <a:gd name="connsiteX111" fmla="*/ 853609 w 1814308"/>
              <a:gd name="connsiteY111" fmla="*/ 162045 h 3565002"/>
              <a:gd name="connsiteX112" fmla="*/ 842034 w 1814308"/>
              <a:gd name="connsiteY112" fmla="*/ 127321 h 3565002"/>
              <a:gd name="connsiteX113" fmla="*/ 795735 w 1814308"/>
              <a:gd name="connsiteY113" fmla="*/ 69448 h 3565002"/>
              <a:gd name="connsiteX114" fmla="*/ 772586 w 1814308"/>
              <a:gd name="connsiteY114" fmla="*/ 11574 h 356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14308" h="3565002">
                <a:moveTo>
                  <a:pt x="772586" y="11574"/>
                </a:moveTo>
                <a:cubicBezTo>
                  <a:pt x="759082" y="-1"/>
                  <a:pt x="734386" y="0"/>
                  <a:pt x="714713" y="0"/>
                </a:cubicBezTo>
                <a:cubicBezTo>
                  <a:pt x="666531" y="0"/>
                  <a:pt x="671495" y="15821"/>
                  <a:pt x="633690" y="34724"/>
                </a:cubicBezTo>
                <a:cubicBezTo>
                  <a:pt x="622777" y="40180"/>
                  <a:pt x="609631" y="40374"/>
                  <a:pt x="598966" y="46299"/>
                </a:cubicBezTo>
                <a:cubicBezTo>
                  <a:pt x="574645" y="59810"/>
                  <a:pt x="549191" y="72924"/>
                  <a:pt x="529518" y="92597"/>
                </a:cubicBezTo>
                <a:cubicBezTo>
                  <a:pt x="521801" y="100314"/>
                  <a:pt x="515726" y="110132"/>
                  <a:pt x="506368" y="115747"/>
                </a:cubicBezTo>
                <a:cubicBezTo>
                  <a:pt x="495906" y="122024"/>
                  <a:pt x="483219" y="123463"/>
                  <a:pt x="471644" y="127321"/>
                </a:cubicBezTo>
                <a:cubicBezTo>
                  <a:pt x="463928" y="135038"/>
                  <a:pt x="457016" y="143654"/>
                  <a:pt x="448495" y="150471"/>
                </a:cubicBezTo>
                <a:cubicBezTo>
                  <a:pt x="437632" y="159161"/>
                  <a:pt x="424168" y="164378"/>
                  <a:pt x="413771" y="173620"/>
                </a:cubicBezTo>
                <a:cubicBezTo>
                  <a:pt x="389302" y="195370"/>
                  <a:pt x="367472" y="219919"/>
                  <a:pt x="344323" y="243068"/>
                </a:cubicBezTo>
                <a:lnTo>
                  <a:pt x="321173" y="266218"/>
                </a:lnTo>
                <a:cubicBezTo>
                  <a:pt x="299043" y="332613"/>
                  <a:pt x="324582" y="273247"/>
                  <a:pt x="286449" y="324091"/>
                </a:cubicBezTo>
                <a:cubicBezTo>
                  <a:pt x="269756" y="346349"/>
                  <a:pt x="240151" y="393539"/>
                  <a:pt x="240151" y="393539"/>
                </a:cubicBezTo>
                <a:cubicBezTo>
                  <a:pt x="209713" y="515289"/>
                  <a:pt x="255149" y="367292"/>
                  <a:pt x="193852" y="474562"/>
                </a:cubicBezTo>
                <a:cubicBezTo>
                  <a:pt x="185959" y="488374"/>
                  <a:pt x="188543" y="506239"/>
                  <a:pt x="182277" y="520861"/>
                </a:cubicBezTo>
                <a:cubicBezTo>
                  <a:pt x="176797" y="533647"/>
                  <a:pt x="165349" y="543143"/>
                  <a:pt x="159128" y="555585"/>
                </a:cubicBezTo>
                <a:cubicBezTo>
                  <a:pt x="149875" y="574091"/>
                  <a:pt x="140925" y="619294"/>
                  <a:pt x="135979" y="636607"/>
                </a:cubicBezTo>
                <a:cubicBezTo>
                  <a:pt x="132627" y="648338"/>
                  <a:pt x="127756" y="659600"/>
                  <a:pt x="124404" y="671331"/>
                </a:cubicBezTo>
                <a:cubicBezTo>
                  <a:pt x="121652" y="680964"/>
                  <a:pt x="108823" y="739738"/>
                  <a:pt x="101254" y="752354"/>
                </a:cubicBezTo>
                <a:cubicBezTo>
                  <a:pt x="95639" y="761712"/>
                  <a:pt x="85821" y="767787"/>
                  <a:pt x="78105" y="775504"/>
                </a:cubicBezTo>
                <a:cubicBezTo>
                  <a:pt x="71635" y="801383"/>
                  <a:pt x="54651" y="874344"/>
                  <a:pt x="43381" y="891250"/>
                </a:cubicBezTo>
                <a:lnTo>
                  <a:pt x="20232" y="925974"/>
                </a:lnTo>
                <a:cubicBezTo>
                  <a:pt x="-9393" y="1103719"/>
                  <a:pt x="-3959" y="1043263"/>
                  <a:pt x="20232" y="1365812"/>
                </a:cubicBezTo>
                <a:cubicBezTo>
                  <a:pt x="22612" y="1397539"/>
                  <a:pt x="33320" y="1428227"/>
                  <a:pt x="43381" y="1458410"/>
                </a:cubicBezTo>
                <a:cubicBezTo>
                  <a:pt x="71560" y="1542950"/>
                  <a:pt x="60612" y="1504185"/>
                  <a:pt x="78105" y="1574157"/>
                </a:cubicBezTo>
                <a:cubicBezTo>
                  <a:pt x="74247" y="1713053"/>
                  <a:pt x="73300" y="1852060"/>
                  <a:pt x="66530" y="1990845"/>
                </a:cubicBezTo>
                <a:cubicBezTo>
                  <a:pt x="65571" y="2010495"/>
                  <a:pt x="54956" y="2029046"/>
                  <a:pt x="54956" y="2048719"/>
                </a:cubicBezTo>
                <a:cubicBezTo>
                  <a:pt x="54956" y="2141397"/>
                  <a:pt x="59927" y="2234069"/>
                  <a:pt x="66530" y="2326511"/>
                </a:cubicBezTo>
                <a:cubicBezTo>
                  <a:pt x="67663" y="2342379"/>
                  <a:pt x="73534" y="2357573"/>
                  <a:pt x="78105" y="2372810"/>
                </a:cubicBezTo>
                <a:cubicBezTo>
                  <a:pt x="100905" y="2448811"/>
                  <a:pt x="85698" y="2426703"/>
                  <a:pt x="124404" y="2465407"/>
                </a:cubicBezTo>
                <a:cubicBezTo>
                  <a:pt x="139837" y="2496273"/>
                  <a:pt x="159791" y="2525266"/>
                  <a:pt x="170703" y="2558005"/>
                </a:cubicBezTo>
                <a:cubicBezTo>
                  <a:pt x="174561" y="2569580"/>
                  <a:pt x="178925" y="2580998"/>
                  <a:pt x="182277" y="2592729"/>
                </a:cubicBezTo>
                <a:cubicBezTo>
                  <a:pt x="186647" y="2608025"/>
                  <a:pt x="186738" y="2624799"/>
                  <a:pt x="193852" y="2639028"/>
                </a:cubicBezTo>
                <a:cubicBezTo>
                  <a:pt x="202479" y="2656282"/>
                  <a:pt x="217001" y="2669893"/>
                  <a:pt x="228576" y="2685326"/>
                </a:cubicBezTo>
                <a:cubicBezTo>
                  <a:pt x="232434" y="2696901"/>
                  <a:pt x="233874" y="2709588"/>
                  <a:pt x="240151" y="2720050"/>
                </a:cubicBezTo>
                <a:cubicBezTo>
                  <a:pt x="245766" y="2729408"/>
                  <a:pt x="256483" y="2734678"/>
                  <a:pt x="263300" y="2743200"/>
                </a:cubicBezTo>
                <a:cubicBezTo>
                  <a:pt x="321694" y="2816195"/>
                  <a:pt x="253712" y="2745188"/>
                  <a:pt x="309599" y="2801073"/>
                </a:cubicBezTo>
                <a:cubicBezTo>
                  <a:pt x="329800" y="2861679"/>
                  <a:pt x="312546" y="2827170"/>
                  <a:pt x="379047" y="2893671"/>
                </a:cubicBezTo>
                <a:cubicBezTo>
                  <a:pt x="390622" y="2905246"/>
                  <a:pt x="400151" y="2919315"/>
                  <a:pt x="413771" y="2928395"/>
                </a:cubicBezTo>
                <a:lnTo>
                  <a:pt x="483219" y="2974693"/>
                </a:lnTo>
                <a:cubicBezTo>
                  <a:pt x="490935" y="2986268"/>
                  <a:pt x="497207" y="2998949"/>
                  <a:pt x="506368" y="3009418"/>
                </a:cubicBezTo>
                <a:cubicBezTo>
                  <a:pt x="551874" y="3061425"/>
                  <a:pt x="560807" y="3064715"/>
                  <a:pt x="610541" y="3102015"/>
                </a:cubicBezTo>
                <a:cubicBezTo>
                  <a:pt x="667246" y="3215427"/>
                  <a:pt x="597452" y="3103119"/>
                  <a:pt x="668414" y="3159888"/>
                </a:cubicBezTo>
                <a:cubicBezTo>
                  <a:pt x="679277" y="3168578"/>
                  <a:pt x="681727" y="3184775"/>
                  <a:pt x="691563" y="3194612"/>
                </a:cubicBezTo>
                <a:cubicBezTo>
                  <a:pt x="701400" y="3204449"/>
                  <a:pt x="715725" y="3208709"/>
                  <a:pt x="726287" y="3217762"/>
                </a:cubicBezTo>
                <a:cubicBezTo>
                  <a:pt x="742858" y="3231966"/>
                  <a:pt x="754426" y="3251954"/>
                  <a:pt x="772586" y="3264061"/>
                </a:cubicBezTo>
                <a:cubicBezTo>
                  <a:pt x="784161" y="3271777"/>
                  <a:pt x="796447" y="3278520"/>
                  <a:pt x="807310" y="3287210"/>
                </a:cubicBezTo>
                <a:cubicBezTo>
                  <a:pt x="815832" y="3294027"/>
                  <a:pt x="821730" y="3303811"/>
                  <a:pt x="830460" y="3310359"/>
                </a:cubicBezTo>
                <a:cubicBezTo>
                  <a:pt x="852718" y="3327052"/>
                  <a:pt x="876759" y="3341225"/>
                  <a:pt x="899908" y="3356658"/>
                </a:cubicBezTo>
                <a:lnTo>
                  <a:pt x="934632" y="3379807"/>
                </a:lnTo>
                <a:cubicBezTo>
                  <a:pt x="942348" y="3391382"/>
                  <a:pt x="946206" y="3406815"/>
                  <a:pt x="957781" y="3414531"/>
                </a:cubicBezTo>
                <a:cubicBezTo>
                  <a:pt x="971017" y="3423355"/>
                  <a:pt x="989458" y="3419840"/>
                  <a:pt x="1004080" y="3426106"/>
                </a:cubicBezTo>
                <a:cubicBezTo>
                  <a:pt x="1016866" y="3431586"/>
                  <a:pt x="1026092" y="3443605"/>
                  <a:pt x="1038804" y="3449255"/>
                </a:cubicBezTo>
                <a:cubicBezTo>
                  <a:pt x="1061102" y="3459165"/>
                  <a:pt x="1086426" y="3461492"/>
                  <a:pt x="1108252" y="3472405"/>
                </a:cubicBezTo>
                <a:cubicBezTo>
                  <a:pt x="1123685" y="3480121"/>
                  <a:pt x="1139570" y="3486993"/>
                  <a:pt x="1154551" y="3495554"/>
                </a:cubicBezTo>
                <a:cubicBezTo>
                  <a:pt x="1166629" y="3502456"/>
                  <a:pt x="1176563" y="3513054"/>
                  <a:pt x="1189275" y="3518704"/>
                </a:cubicBezTo>
                <a:cubicBezTo>
                  <a:pt x="1211573" y="3528614"/>
                  <a:pt x="1235574" y="3534137"/>
                  <a:pt x="1258723" y="3541853"/>
                </a:cubicBezTo>
                <a:cubicBezTo>
                  <a:pt x="1308544" y="3558460"/>
                  <a:pt x="1281603" y="3550467"/>
                  <a:pt x="1339746" y="3565002"/>
                </a:cubicBezTo>
                <a:cubicBezTo>
                  <a:pt x="1362895" y="3561144"/>
                  <a:pt x="1387220" y="3561668"/>
                  <a:pt x="1409194" y="3553428"/>
                </a:cubicBezTo>
                <a:cubicBezTo>
                  <a:pt x="1419412" y="3549596"/>
                  <a:pt x="1422985" y="3535893"/>
                  <a:pt x="1432343" y="3530278"/>
                </a:cubicBezTo>
                <a:cubicBezTo>
                  <a:pt x="1442805" y="3524001"/>
                  <a:pt x="1455492" y="3522562"/>
                  <a:pt x="1467067" y="3518704"/>
                </a:cubicBezTo>
                <a:cubicBezTo>
                  <a:pt x="1475244" y="3506439"/>
                  <a:pt x="1496875" y="3469075"/>
                  <a:pt x="1513366" y="3460830"/>
                </a:cubicBezTo>
                <a:cubicBezTo>
                  <a:pt x="1535191" y="3449917"/>
                  <a:pt x="1582814" y="3437681"/>
                  <a:pt x="1582814" y="3437681"/>
                </a:cubicBezTo>
                <a:cubicBezTo>
                  <a:pt x="1598247" y="3422248"/>
                  <a:pt x="1617006" y="3409542"/>
                  <a:pt x="1629113" y="3391382"/>
                </a:cubicBezTo>
                <a:cubicBezTo>
                  <a:pt x="1681464" y="3312854"/>
                  <a:pt x="1655738" y="3341607"/>
                  <a:pt x="1698561" y="3298785"/>
                </a:cubicBezTo>
                <a:lnTo>
                  <a:pt x="1733285" y="3194612"/>
                </a:lnTo>
                <a:lnTo>
                  <a:pt x="1756434" y="3125164"/>
                </a:lnTo>
                <a:cubicBezTo>
                  <a:pt x="1764391" y="3085378"/>
                  <a:pt x="1768686" y="3059137"/>
                  <a:pt x="1779584" y="3020992"/>
                </a:cubicBezTo>
                <a:cubicBezTo>
                  <a:pt x="1794291" y="2969518"/>
                  <a:pt x="1790673" y="3000266"/>
                  <a:pt x="1802733" y="2939969"/>
                </a:cubicBezTo>
                <a:cubicBezTo>
                  <a:pt x="1807336" y="2916956"/>
                  <a:pt x="1810450" y="2893670"/>
                  <a:pt x="1814308" y="2870521"/>
                </a:cubicBezTo>
                <a:cubicBezTo>
                  <a:pt x="1810516" y="2794680"/>
                  <a:pt x="1806957" y="2629649"/>
                  <a:pt x="1791158" y="2534855"/>
                </a:cubicBezTo>
                <a:cubicBezTo>
                  <a:pt x="1789152" y="2522820"/>
                  <a:pt x="1782543" y="2511967"/>
                  <a:pt x="1779584" y="2500131"/>
                </a:cubicBezTo>
                <a:cubicBezTo>
                  <a:pt x="1774813" y="2481045"/>
                  <a:pt x="1772277" y="2461463"/>
                  <a:pt x="1768009" y="2442258"/>
                </a:cubicBezTo>
                <a:cubicBezTo>
                  <a:pt x="1764558" y="2426729"/>
                  <a:pt x="1759885" y="2411488"/>
                  <a:pt x="1756434" y="2395959"/>
                </a:cubicBezTo>
                <a:cubicBezTo>
                  <a:pt x="1752166" y="2376754"/>
                  <a:pt x="1749128" y="2357291"/>
                  <a:pt x="1744860" y="2338086"/>
                </a:cubicBezTo>
                <a:cubicBezTo>
                  <a:pt x="1741409" y="2322557"/>
                  <a:pt x="1736405" y="2307386"/>
                  <a:pt x="1733285" y="2291787"/>
                </a:cubicBezTo>
                <a:cubicBezTo>
                  <a:pt x="1698464" y="2117686"/>
                  <a:pt x="1740174" y="2292753"/>
                  <a:pt x="1710135" y="2187615"/>
                </a:cubicBezTo>
                <a:cubicBezTo>
                  <a:pt x="1701741" y="2158236"/>
                  <a:pt x="1698883" y="2134352"/>
                  <a:pt x="1686986" y="2106592"/>
                </a:cubicBezTo>
                <a:cubicBezTo>
                  <a:pt x="1680189" y="2090733"/>
                  <a:pt x="1670634" y="2076152"/>
                  <a:pt x="1663837" y="2060293"/>
                </a:cubicBezTo>
                <a:cubicBezTo>
                  <a:pt x="1650870" y="2030038"/>
                  <a:pt x="1650477" y="2011903"/>
                  <a:pt x="1640687" y="1979271"/>
                </a:cubicBezTo>
                <a:cubicBezTo>
                  <a:pt x="1633675" y="1955899"/>
                  <a:pt x="1631073" y="1930126"/>
                  <a:pt x="1617538" y="1909823"/>
                </a:cubicBezTo>
                <a:lnTo>
                  <a:pt x="1594389" y="1875099"/>
                </a:lnTo>
                <a:cubicBezTo>
                  <a:pt x="1590531" y="1859666"/>
                  <a:pt x="1587184" y="1844096"/>
                  <a:pt x="1582814" y="1828800"/>
                </a:cubicBezTo>
                <a:cubicBezTo>
                  <a:pt x="1579462" y="1817069"/>
                  <a:pt x="1574449" y="1805847"/>
                  <a:pt x="1571239" y="1794076"/>
                </a:cubicBezTo>
                <a:cubicBezTo>
                  <a:pt x="1562868" y="1763381"/>
                  <a:pt x="1558151" y="1731661"/>
                  <a:pt x="1548090" y="1701478"/>
                </a:cubicBezTo>
                <a:cubicBezTo>
                  <a:pt x="1544232" y="1689903"/>
                  <a:pt x="1539258" y="1678642"/>
                  <a:pt x="1536515" y="1666754"/>
                </a:cubicBezTo>
                <a:cubicBezTo>
                  <a:pt x="1527668" y="1628415"/>
                  <a:pt x="1521082" y="1589589"/>
                  <a:pt x="1513366" y="1551007"/>
                </a:cubicBezTo>
                <a:lnTo>
                  <a:pt x="1501791" y="1493134"/>
                </a:lnTo>
                <a:cubicBezTo>
                  <a:pt x="1495578" y="1462071"/>
                  <a:pt x="1483852" y="1390991"/>
                  <a:pt x="1467067" y="1365812"/>
                </a:cubicBezTo>
                <a:lnTo>
                  <a:pt x="1443918" y="1331088"/>
                </a:lnTo>
                <a:cubicBezTo>
                  <a:pt x="1436201" y="1300222"/>
                  <a:pt x="1430828" y="1268674"/>
                  <a:pt x="1420768" y="1238491"/>
                </a:cubicBezTo>
                <a:cubicBezTo>
                  <a:pt x="1416910" y="1226916"/>
                  <a:pt x="1414650" y="1214680"/>
                  <a:pt x="1409194" y="1203767"/>
                </a:cubicBezTo>
                <a:cubicBezTo>
                  <a:pt x="1402973" y="1191324"/>
                  <a:pt x="1393761" y="1180618"/>
                  <a:pt x="1386044" y="1169043"/>
                </a:cubicBezTo>
                <a:lnTo>
                  <a:pt x="1351320" y="1064871"/>
                </a:lnTo>
                <a:lnTo>
                  <a:pt x="1328171" y="995423"/>
                </a:lnTo>
                <a:lnTo>
                  <a:pt x="1305022" y="972273"/>
                </a:lnTo>
                <a:cubicBezTo>
                  <a:pt x="1276696" y="887296"/>
                  <a:pt x="1299127" y="920080"/>
                  <a:pt x="1247148" y="868101"/>
                </a:cubicBezTo>
                <a:cubicBezTo>
                  <a:pt x="1243290" y="856526"/>
                  <a:pt x="1241029" y="844290"/>
                  <a:pt x="1235573" y="833377"/>
                </a:cubicBezTo>
                <a:cubicBezTo>
                  <a:pt x="1229352" y="820935"/>
                  <a:pt x="1218074" y="811365"/>
                  <a:pt x="1212424" y="798653"/>
                </a:cubicBezTo>
                <a:cubicBezTo>
                  <a:pt x="1157330" y="674690"/>
                  <a:pt x="1218514" y="773063"/>
                  <a:pt x="1166125" y="694481"/>
                </a:cubicBezTo>
                <a:cubicBezTo>
                  <a:pt x="1162267" y="682906"/>
                  <a:pt x="1160828" y="670219"/>
                  <a:pt x="1154551" y="659757"/>
                </a:cubicBezTo>
                <a:cubicBezTo>
                  <a:pt x="1148936" y="650399"/>
                  <a:pt x="1136281" y="646368"/>
                  <a:pt x="1131401" y="636607"/>
                </a:cubicBezTo>
                <a:cubicBezTo>
                  <a:pt x="1120488" y="614782"/>
                  <a:pt x="1115968" y="590308"/>
                  <a:pt x="1108252" y="567159"/>
                </a:cubicBezTo>
                <a:cubicBezTo>
                  <a:pt x="1104394" y="555584"/>
                  <a:pt x="1103445" y="542587"/>
                  <a:pt x="1096677" y="532435"/>
                </a:cubicBezTo>
                <a:cubicBezTo>
                  <a:pt x="1088961" y="520860"/>
                  <a:pt x="1079178" y="510423"/>
                  <a:pt x="1073528" y="497711"/>
                </a:cubicBezTo>
                <a:cubicBezTo>
                  <a:pt x="1063618" y="475413"/>
                  <a:pt x="1063915" y="448566"/>
                  <a:pt x="1050379" y="428263"/>
                </a:cubicBezTo>
                <a:cubicBezTo>
                  <a:pt x="1034946" y="405114"/>
                  <a:pt x="1012878" y="385209"/>
                  <a:pt x="1004080" y="358815"/>
                </a:cubicBezTo>
                <a:cubicBezTo>
                  <a:pt x="1000222" y="347240"/>
                  <a:pt x="1000127" y="333618"/>
                  <a:pt x="992505" y="324091"/>
                </a:cubicBezTo>
                <a:cubicBezTo>
                  <a:pt x="983815" y="313228"/>
                  <a:pt x="969356" y="308658"/>
                  <a:pt x="957781" y="300942"/>
                </a:cubicBezTo>
                <a:cubicBezTo>
                  <a:pt x="937680" y="240640"/>
                  <a:pt x="959373" y="288464"/>
                  <a:pt x="923057" y="243068"/>
                </a:cubicBezTo>
                <a:cubicBezTo>
                  <a:pt x="914367" y="232205"/>
                  <a:pt x="908961" y="218906"/>
                  <a:pt x="899908" y="208344"/>
                </a:cubicBezTo>
                <a:cubicBezTo>
                  <a:pt x="885704" y="191773"/>
                  <a:pt x="853609" y="162045"/>
                  <a:pt x="853609" y="162045"/>
                </a:cubicBezTo>
                <a:cubicBezTo>
                  <a:pt x="849751" y="150470"/>
                  <a:pt x="847490" y="138234"/>
                  <a:pt x="842034" y="127321"/>
                </a:cubicBezTo>
                <a:cubicBezTo>
                  <a:pt x="827432" y="98116"/>
                  <a:pt x="817269" y="90981"/>
                  <a:pt x="795735" y="69448"/>
                </a:cubicBezTo>
                <a:cubicBezTo>
                  <a:pt x="782069" y="14779"/>
                  <a:pt x="786090" y="23149"/>
                  <a:pt x="772586" y="11574"/>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Sk mus EM long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7010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02418" y="1752600"/>
            <a:ext cx="2214563" cy="1908215"/>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X = zone of overlap</a:t>
            </a:r>
          </a:p>
          <a:p>
            <a:pPr algn="ctr" fontAlgn="auto">
              <a:spcBef>
                <a:spcPts val="0"/>
              </a:spcBef>
              <a:spcAft>
                <a:spcPts val="0"/>
              </a:spcAft>
              <a:defRPr/>
            </a:pPr>
            <a:endParaRPr lang="en-US" sz="1000" b="1" spc="50" dirty="0">
              <a:ln w="11430"/>
              <a:solidFill>
                <a:srgbClr val="C00000"/>
              </a:solidFill>
              <a:effectLst>
                <a:outerShdw blurRad="76200" dist="50800" dir="5400000" algn="tl" rotWithShape="0">
                  <a:srgbClr val="000000">
                    <a:alpha val="65000"/>
                  </a:srgbClr>
                </a:outerShdw>
              </a:effectLst>
              <a:latin typeface="+mn-lt"/>
            </a:endParaRPr>
          </a:p>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Y = H zone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regions indicated at X and Y. (advance slide for answers)</a:t>
            </a:r>
          </a:p>
        </p:txBody>
      </p:sp>
    </p:spTree>
    <p:extLst>
      <p:ext uri="{BB962C8B-B14F-4D97-AF65-F5344CB8AC3E}">
        <p14:creationId xmlns:p14="http://schemas.microsoft.com/office/powerpoint/2010/main" val="171605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08" y="1752600"/>
            <a:ext cx="8724900" cy="4267200"/>
          </a:xfrm>
          <a:prstGeom prst="rect">
            <a:avLst/>
          </a:prstGeom>
        </p:spPr>
      </p:pic>
      <p:sp>
        <p:nvSpPr>
          <p:cNvPr id="6" name="Rectangle 5"/>
          <p:cNvSpPr/>
          <p:nvPr/>
        </p:nvSpPr>
        <p:spPr>
          <a:xfrm>
            <a:off x="1524000" y="1524000"/>
            <a:ext cx="2362200" cy="286232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Thick skin, so palms of hands or soles of feet</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From where was this image taken?  Be specific. (advance slide for answers)</a:t>
            </a:r>
          </a:p>
        </p:txBody>
      </p:sp>
    </p:spTree>
    <p:extLst>
      <p:ext uri="{BB962C8B-B14F-4D97-AF65-F5344CB8AC3E}">
        <p14:creationId xmlns:p14="http://schemas.microsoft.com/office/powerpoint/2010/main" val="359101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62289" y="535608"/>
            <a:ext cx="5200422" cy="6858000"/>
          </a:xfrm>
          <a:prstGeom prst="rect">
            <a:avLst/>
          </a:prstGeom>
        </p:spPr>
      </p:pic>
      <p:sp>
        <p:nvSpPr>
          <p:cNvPr id="6" name="Rectangle 5"/>
          <p:cNvSpPr/>
          <p:nvPr/>
        </p:nvSpPr>
        <p:spPr>
          <a:xfrm>
            <a:off x="302418" y="1752600"/>
            <a:ext cx="2593182"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Dense irregular connective tissue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144940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71864" y="1710242"/>
            <a:ext cx="8667336" cy="4690558"/>
          </a:xfrm>
          <a:prstGeom prst="rect">
            <a:avLst/>
          </a:prstGeom>
        </p:spPr>
      </p:pic>
      <p:sp>
        <p:nvSpPr>
          <p:cNvPr id="6" name="Rectangle 5"/>
          <p:cNvSpPr/>
          <p:nvPr/>
        </p:nvSpPr>
        <p:spPr>
          <a:xfrm>
            <a:off x="951263" y="1447800"/>
            <a:ext cx="23622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Lymph node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24717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685800"/>
            <a:ext cx="6889213" cy="4832350"/>
            <a:chOff x="760681" y="914400"/>
            <a:chExt cx="6889213" cy="4832350"/>
          </a:xfrm>
        </p:grpSpPr>
        <p:pic>
          <p:nvPicPr>
            <p:cNvPr id="7170"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681" y="914400"/>
              <a:ext cx="68796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clcpages.clcillinois.edu/home/bio567/pages/newtissues/Skeletal%20muscle%20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1104900"/>
              <a:ext cx="3439844" cy="186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2" name="TextBox 3"/>
          <p:cNvSpPr txBox="1">
            <a:spLocks noChangeArrowheads="1"/>
          </p:cNvSpPr>
          <p:nvPr/>
        </p:nvSpPr>
        <p:spPr bwMode="auto">
          <a:xfrm>
            <a:off x="157163" y="100013"/>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C00000"/>
                </a:solidFill>
              </a:rPr>
              <a:t>Formation of a skeletal muscle fiber (muscle cell)</a:t>
            </a:r>
          </a:p>
        </p:txBody>
      </p:sp>
      <p:sp>
        <p:nvSpPr>
          <p:cNvPr id="6" name="TextBox 5"/>
          <p:cNvSpPr txBox="1"/>
          <p:nvPr/>
        </p:nvSpPr>
        <p:spPr>
          <a:xfrm>
            <a:off x="157163" y="5551130"/>
            <a:ext cx="8834437" cy="1323439"/>
          </a:xfrm>
          <a:prstGeom prst="rect">
            <a:avLst/>
          </a:prstGeom>
          <a:noFill/>
        </p:spPr>
        <p:txBody>
          <a:bodyPr wrap="square">
            <a:spAutoFit/>
          </a:bodyPr>
          <a:lstStyle/>
          <a:p>
            <a:r>
              <a:rPr lang="en-US" sz="1600" b="1" dirty="0">
                <a:solidFill>
                  <a:schemeClr val="accent6">
                    <a:lumMod val="50000"/>
                  </a:schemeClr>
                </a:solidFill>
                <a:latin typeface="Calibri" pitchFamily="34" charset="0"/>
              </a:rPr>
              <a:t>Skeletal muscle cells (fibers) develop from the fusion of myoblasts, resulting in large, multinuclear cells (each cell is a syncytium – how cool is that).   The cells then assemble their contractile machinery in the cytoplasm.  These come in the form of myofibrils, which have an alternate dark-light banding pattern when viewed from the side.  The fact that the cell is chock-full of these myofibrils pushes the nuclei to the periphery of the cell.</a:t>
            </a:r>
          </a:p>
        </p:txBody>
      </p:sp>
      <p:sp>
        <p:nvSpPr>
          <p:cNvPr id="7" name="TextBox 6"/>
          <p:cNvSpPr txBox="1"/>
          <p:nvPr/>
        </p:nvSpPr>
        <p:spPr>
          <a:xfrm>
            <a:off x="6096000" y="2819400"/>
            <a:ext cx="2971800" cy="2031325"/>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 longitudinal section of skeletal muscle like the one shown above will have a characteristic dark-light banding pattern.</a:t>
            </a:r>
          </a:p>
          <a:p>
            <a:r>
              <a:rPr lang="en-US" sz="1400" b="1" dirty="0">
                <a:solidFill>
                  <a:schemeClr val="accent3">
                    <a:lumMod val="50000"/>
                  </a:schemeClr>
                </a:solidFill>
                <a:latin typeface="Tempus Sans ITC" pitchFamily="82" charset="0"/>
              </a:rPr>
              <a:t>However, also note that a good, high magnification view of skeletal muscle in cross section will show stippling within the cell due to sectioning of the myofibrils.</a:t>
            </a:r>
          </a:p>
        </p:txBody>
      </p:sp>
      <p:sp>
        <p:nvSpPr>
          <p:cNvPr id="3" name="Freeform 2"/>
          <p:cNvSpPr/>
          <p:nvPr/>
        </p:nvSpPr>
        <p:spPr>
          <a:xfrm>
            <a:off x="3158244" y="4143186"/>
            <a:ext cx="4357254" cy="847914"/>
          </a:xfrm>
          <a:custGeom>
            <a:avLst/>
            <a:gdLst>
              <a:gd name="connsiteX0" fmla="*/ 4156956 w 4357254"/>
              <a:gd name="connsiteY0" fmla="*/ 533589 h 847914"/>
              <a:gd name="connsiteX1" fmla="*/ 4280781 w 4357254"/>
              <a:gd name="connsiteY1" fmla="*/ 552639 h 847914"/>
              <a:gd name="connsiteX2" fmla="*/ 4309356 w 4357254"/>
              <a:gd name="connsiteY2" fmla="*/ 562164 h 847914"/>
              <a:gd name="connsiteX3" fmla="*/ 4337931 w 4357254"/>
              <a:gd name="connsiteY3" fmla="*/ 581214 h 847914"/>
              <a:gd name="connsiteX4" fmla="*/ 4356981 w 4357254"/>
              <a:gd name="connsiteY4" fmla="*/ 638364 h 847914"/>
              <a:gd name="connsiteX5" fmla="*/ 4347456 w 4357254"/>
              <a:gd name="connsiteY5" fmla="*/ 714564 h 847914"/>
              <a:gd name="connsiteX6" fmla="*/ 4337931 w 4357254"/>
              <a:gd name="connsiteY6" fmla="*/ 743139 h 847914"/>
              <a:gd name="connsiteX7" fmla="*/ 4271256 w 4357254"/>
              <a:gd name="connsiteY7" fmla="*/ 781239 h 847914"/>
              <a:gd name="connsiteX8" fmla="*/ 4214106 w 4357254"/>
              <a:gd name="connsiteY8" fmla="*/ 800289 h 847914"/>
              <a:gd name="connsiteX9" fmla="*/ 4185531 w 4357254"/>
              <a:gd name="connsiteY9" fmla="*/ 809814 h 847914"/>
              <a:gd name="connsiteX10" fmla="*/ 4156956 w 4357254"/>
              <a:gd name="connsiteY10" fmla="*/ 819339 h 847914"/>
              <a:gd name="connsiteX11" fmla="*/ 4109331 w 4357254"/>
              <a:gd name="connsiteY11" fmla="*/ 828864 h 847914"/>
              <a:gd name="connsiteX12" fmla="*/ 4052181 w 4357254"/>
              <a:gd name="connsiteY12" fmla="*/ 838389 h 847914"/>
              <a:gd name="connsiteX13" fmla="*/ 4023606 w 4357254"/>
              <a:gd name="connsiteY13" fmla="*/ 847914 h 847914"/>
              <a:gd name="connsiteX14" fmla="*/ 3709281 w 4357254"/>
              <a:gd name="connsiteY14" fmla="*/ 828864 h 847914"/>
              <a:gd name="connsiteX15" fmla="*/ 3661656 w 4357254"/>
              <a:gd name="connsiteY15" fmla="*/ 819339 h 847914"/>
              <a:gd name="connsiteX16" fmla="*/ 3518781 w 4357254"/>
              <a:gd name="connsiteY16" fmla="*/ 790764 h 847914"/>
              <a:gd name="connsiteX17" fmla="*/ 3490206 w 4357254"/>
              <a:gd name="connsiteY17" fmla="*/ 781239 h 847914"/>
              <a:gd name="connsiteX18" fmla="*/ 3423531 w 4357254"/>
              <a:gd name="connsiteY18" fmla="*/ 771714 h 847914"/>
              <a:gd name="connsiteX19" fmla="*/ 3347331 w 4357254"/>
              <a:gd name="connsiteY19" fmla="*/ 752664 h 847914"/>
              <a:gd name="connsiteX20" fmla="*/ 3213981 w 4357254"/>
              <a:gd name="connsiteY20" fmla="*/ 733614 h 847914"/>
              <a:gd name="connsiteX21" fmla="*/ 3137781 w 4357254"/>
              <a:gd name="connsiteY21" fmla="*/ 714564 h 847914"/>
              <a:gd name="connsiteX22" fmla="*/ 3109206 w 4357254"/>
              <a:gd name="connsiteY22" fmla="*/ 705039 h 847914"/>
              <a:gd name="connsiteX23" fmla="*/ 3033006 w 4357254"/>
              <a:gd name="connsiteY23" fmla="*/ 695514 h 847914"/>
              <a:gd name="connsiteX24" fmla="*/ 2823456 w 4357254"/>
              <a:gd name="connsiteY24" fmla="*/ 676464 h 847914"/>
              <a:gd name="connsiteX25" fmla="*/ 2604381 w 4357254"/>
              <a:gd name="connsiteY25" fmla="*/ 657414 h 847914"/>
              <a:gd name="connsiteX26" fmla="*/ 2547231 w 4357254"/>
              <a:gd name="connsiteY26" fmla="*/ 647889 h 847914"/>
              <a:gd name="connsiteX27" fmla="*/ 2518656 w 4357254"/>
              <a:gd name="connsiteY27" fmla="*/ 638364 h 847914"/>
              <a:gd name="connsiteX28" fmla="*/ 2366256 w 4357254"/>
              <a:gd name="connsiteY28" fmla="*/ 628839 h 847914"/>
              <a:gd name="connsiteX29" fmla="*/ 2318631 w 4357254"/>
              <a:gd name="connsiteY29" fmla="*/ 619314 h 847914"/>
              <a:gd name="connsiteX30" fmla="*/ 2223381 w 4357254"/>
              <a:gd name="connsiteY30" fmla="*/ 590739 h 847914"/>
              <a:gd name="connsiteX31" fmla="*/ 2061456 w 4357254"/>
              <a:gd name="connsiteY31" fmla="*/ 581214 h 847914"/>
              <a:gd name="connsiteX32" fmla="*/ 2032881 w 4357254"/>
              <a:gd name="connsiteY32" fmla="*/ 571689 h 847914"/>
              <a:gd name="connsiteX33" fmla="*/ 1890006 w 4357254"/>
              <a:gd name="connsiteY33" fmla="*/ 552639 h 847914"/>
              <a:gd name="connsiteX34" fmla="*/ 1689981 w 4357254"/>
              <a:gd name="connsiteY34" fmla="*/ 533589 h 847914"/>
              <a:gd name="connsiteX35" fmla="*/ 1537581 w 4357254"/>
              <a:gd name="connsiteY35" fmla="*/ 514539 h 847914"/>
              <a:gd name="connsiteX36" fmla="*/ 1337556 w 4357254"/>
              <a:gd name="connsiteY36" fmla="*/ 505014 h 847914"/>
              <a:gd name="connsiteX37" fmla="*/ 1251831 w 4357254"/>
              <a:gd name="connsiteY37" fmla="*/ 495489 h 847914"/>
              <a:gd name="connsiteX38" fmla="*/ 1004181 w 4357254"/>
              <a:gd name="connsiteY38" fmla="*/ 476439 h 847914"/>
              <a:gd name="connsiteX39" fmla="*/ 937506 w 4357254"/>
              <a:gd name="connsiteY39" fmla="*/ 466914 h 847914"/>
              <a:gd name="connsiteX40" fmla="*/ 861306 w 4357254"/>
              <a:gd name="connsiteY40" fmla="*/ 457389 h 847914"/>
              <a:gd name="connsiteX41" fmla="*/ 766056 w 4357254"/>
              <a:gd name="connsiteY41" fmla="*/ 447864 h 847914"/>
              <a:gd name="connsiteX42" fmla="*/ 699381 w 4357254"/>
              <a:gd name="connsiteY42" fmla="*/ 438339 h 847914"/>
              <a:gd name="connsiteX43" fmla="*/ 594606 w 4357254"/>
              <a:gd name="connsiteY43" fmla="*/ 428814 h 847914"/>
              <a:gd name="connsiteX44" fmla="*/ 470781 w 4357254"/>
              <a:gd name="connsiteY44" fmla="*/ 400239 h 847914"/>
              <a:gd name="connsiteX45" fmla="*/ 375531 w 4357254"/>
              <a:gd name="connsiteY45" fmla="*/ 390714 h 847914"/>
              <a:gd name="connsiteX46" fmla="*/ 289806 w 4357254"/>
              <a:gd name="connsiteY46" fmla="*/ 362139 h 847914"/>
              <a:gd name="connsiteX47" fmla="*/ 261231 w 4357254"/>
              <a:gd name="connsiteY47" fmla="*/ 352614 h 847914"/>
              <a:gd name="connsiteX48" fmla="*/ 213606 w 4357254"/>
              <a:gd name="connsiteY48" fmla="*/ 314514 h 847914"/>
              <a:gd name="connsiteX49" fmla="*/ 156456 w 4357254"/>
              <a:gd name="connsiteY49" fmla="*/ 276414 h 847914"/>
              <a:gd name="connsiteX50" fmla="*/ 137406 w 4357254"/>
              <a:gd name="connsiteY50" fmla="*/ 247839 h 847914"/>
              <a:gd name="connsiteX51" fmla="*/ 108831 w 4357254"/>
              <a:gd name="connsiteY51" fmla="*/ 219264 h 847914"/>
              <a:gd name="connsiteX52" fmla="*/ 89781 w 4357254"/>
              <a:gd name="connsiteY52" fmla="*/ 162114 h 847914"/>
              <a:gd name="connsiteX53" fmla="*/ 99306 w 4357254"/>
              <a:gd name="connsiteY53" fmla="*/ 57339 h 847914"/>
              <a:gd name="connsiteX54" fmla="*/ 118356 w 4357254"/>
              <a:gd name="connsiteY54" fmla="*/ 189 h 847914"/>
              <a:gd name="connsiteX55" fmla="*/ 61206 w 4357254"/>
              <a:gd name="connsiteY55" fmla="*/ 9714 h 847914"/>
              <a:gd name="connsiteX56" fmla="*/ 4056 w 4357254"/>
              <a:gd name="connsiteY56" fmla="*/ 28764 h 847914"/>
              <a:gd name="connsiteX57" fmla="*/ 51681 w 4357254"/>
              <a:gd name="connsiteY57" fmla="*/ 19239 h 847914"/>
              <a:gd name="connsiteX58" fmla="*/ 108831 w 4357254"/>
              <a:gd name="connsiteY58" fmla="*/ 189 h 847914"/>
              <a:gd name="connsiteX59" fmla="*/ 175506 w 4357254"/>
              <a:gd name="connsiteY59" fmla="*/ 47814 h 847914"/>
              <a:gd name="connsiteX60" fmla="*/ 185031 w 4357254"/>
              <a:gd name="connsiteY60" fmla="*/ 76389 h 847914"/>
              <a:gd name="connsiteX61" fmla="*/ 204081 w 4357254"/>
              <a:gd name="connsiteY61" fmla="*/ 104964 h 84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57254" h="847914">
                <a:moveTo>
                  <a:pt x="4156956" y="533589"/>
                </a:moveTo>
                <a:cubicBezTo>
                  <a:pt x="4226046" y="541266"/>
                  <a:pt x="4228287" y="537641"/>
                  <a:pt x="4280781" y="552639"/>
                </a:cubicBezTo>
                <a:cubicBezTo>
                  <a:pt x="4290435" y="555397"/>
                  <a:pt x="4300376" y="557674"/>
                  <a:pt x="4309356" y="562164"/>
                </a:cubicBezTo>
                <a:cubicBezTo>
                  <a:pt x="4319595" y="567284"/>
                  <a:pt x="4328406" y="574864"/>
                  <a:pt x="4337931" y="581214"/>
                </a:cubicBezTo>
                <a:cubicBezTo>
                  <a:pt x="4344281" y="600264"/>
                  <a:pt x="4359472" y="618439"/>
                  <a:pt x="4356981" y="638364"/>
                </a:cubicBezTo>
                <a:cubicBezTo>
                  <a:pt x="4353806" y="663764"/>
                  <a:pt x="4352035" y="689379"/>
                  <a:pt x="4347456" y="714564"/>
                </a:cubicBezTo>
                <a:cubicBezTo>
                  <a:pt x="4345660" y="724442"/>
                  <a:pt x="4344203" y="735299"/>
                  <a:pt x="4337931" y="743139"/>
                </a:cubicBezTo>
                <a:cubicBezTo>
                  <a:pt x="4329845" y="753247"/>
                  <a:pt x="4279528" y="777930"/>
                  <a:pt x="4271256" y="781239"/>
                </a:cubicBezTo>
                <a:cubicBezTo>
                  <a:pt x="4252612" y="788697"/>
                  <a:pt x="4233156" y="793939"/>
                  <a:pt x="4214106" y="800289"/>
                </a:cubicBezTo>
                <a:lnTo>
                  <a:pt x="4185531" y="809814"/>
                </a:lnTo>
                <a:cubicBezTo>
                  <a:pt x="4176006" y="812989"/>
                  <a:pt x="4166801" y="817370"/>
                  <a:pt x="4156956" y="819339"/>
                </a:cubicBezTo>
                <a:lnTo>
                  <a:pt x="4109331" y="828864"/>
                </a:lnTo>
                <a:cubicBezTo>
                  <a:pt x="4090330" y="832319"/>
                  <a:pt x="4071034" y="834199"/>
                  <a:pt x="4052181" y="838389"/>
                </a:cubicBezTo>
                <a:cubicBezTo>
                  <a:pt x="4042380" y="840567"/>
                  <a:pt x="4033131" y="844739"/>
                  <a:pt x="4023606" y="847914"/>
                </a:cubicBezTo>
                <a:cubicBezTo>
                  <a:pt x="3966844" y="844927"/>
                  <a:pt x="3778426" y="836142"/>
                  <a:pt x="3709281" y="828864"/>
                </a:cubicBezTo>
                <a:cubicBezTo>
                  <a:pt x="3693181" y="827169"/>
                  <a:pt x="3677625" y="822001"/>
                  <a:pt x="3661656" y="819339"/>
                </a:cubicBezTo>
                <a:cubicBezTo>
                  <a:pt x="3597843" y="808704"/>
                  <a:pt x="3583197" y="812236"/>
                  <a:pt x="3518781" y="790764"/>
                </a:cubicBezTo>
                <a:cubicBezTo>
                  <a:pt x="3509256" y="787589"/>
                  <a:pt x="3500051" y="783208"/>
                  <a:pt x="3490206" y="781239"/>
                </a:cubicBezTo>
                <a:cubicBezTo>
                  <a:pt x="3468191" y="776836"/>
                  <a:pt x="3445546" y="776117"/>
                  <a:pt x="3423531" y="771714"/>
                </a:cubicBezTo>
                <a:cubicBezTo>
                  <a:pt x="3397858" y="766579"/>
                  <a:pt x="3373250" y="756367"/>
                  <a:pt x="3347331" y="752664"/>
                </a:cubicBezTo>
                <a:cubicBezTo>
                  <a:pt x="3302881" y="746314"/>
                  <a:pt x="3257542" y="744504"/>
                  <a:pt x="3213981" y="733614"/>
                </a:cubicBezTo>
                <a:cubicBezTo>
                  <a:pt x="3188581" y="727264"/>
                  <a:pt x="3162619" y="722843"/>
                  <a:pt x="3137781" y="714564"/>
                </a:cubicBezTo>
                <a:cubicBezTo>
                  <a:pt x="3128256" y="711389"/>
                  <a:pt x="3119084" y="706835"/>
                  <a:pt x="3109206" y="705039"/>
                </a:cubicBezTo>
                <a:cubicBezTo>
                  <a:pt x="3084021" y="700460"/>
                  <a:pt x="3058346" y="699134"/>
                  <a:pt x="3033006" y="695514"/>
                </a:cubicBezTo>
                <a:cubicBezTo>
                  <a:pt x="2893840" y="675633"/>
                  <a:pt x="3078965" y="692433"/>
                  <a:pt x="2823456" y="676464"/>
                </a:cubicBezTo>
                <a:cubicBezTo>
                  <a:pt x="2690129" y="654243"/>
                  <a:pt x="2849540" y="678732"/>
                  <a:pt x="2604381" y="657414"/>
                </a:cubicBezTo>
                <a:cubicBezTo>
                  <a:pt x="2585141" y="655741"/>
                  <a:pt x="2566084" y="652079"/>
                  <a:pt x="2547231" y="647889"/>
                </a:cubicBezTo>
                <a:cubicBezTo>
                  <a:pt x="2537430" y="645711"/>
                  <a:pt x="2528641" y="639415"/>
                  <a:pt x="2518656" y="638364"/>
                </a:cubicBezTo>
                <a:cubicBezTo>
                  <a:pt x="2468037" y="633036"/>
                  <a:pt x="2417056" y="632014"/>
                  <a:pt x="2366256" y="628839"/>
                </a:cubicBezTo>
                <a:cubicBezTo>
                  <a:pt x="2350381" y="625664"/>
                  <a:pt x="2334250" y="623574"/>
                  <a:pt x="2318631" y="619314"/>
                </a:cubicBezTo>
                <a:cubicBezTo>
                  <a:pt x="2302322" y="614866"/>
                  <a:pt x="2246241" y="592916"/>
                  <a:pt x="2223381" y="590739"/>
                </a:cubicBezTo>
                <a:cubicBezTo>
                  <a:pt x="2169556" y="585613"/>
                  <a:pt x="2115431" y="584389"/>
                  <a:pt x="2061456" y="581214"/>
                </a:cubicBezTo>
                <a:cubicBezTo>
                  <a:pt x="2051931" y="578039"/>
                  <a:pt x="2042726" y="573658"/>
                  <a:pt x="2032881" y="571689"/>
                </a:cubicBezTo>
                <a:cubicBezTo>
                  <a:pt x="2005890" y="566291"/>
                  <a:pt x="1914344" y="556116"/>
                  <a:pt x="1890006" y="552639"/>
                </a:cubicBezTo>
                <a:cubicBezTo>
                  <a:pt x="1753202" y="533096"/>
                  <a:pt x="1932627" y="549765"/>
                  <a:pt x="1689981" y="533589"/>
                </a:cubicBezTo>
                <a:cubicBezTo>
                  <a:pt x="1644056" y="527028"/>
                  <a:pt x="1582597" y="517540"/>
                  <a:pt x="1537581" y="514539"/>
                </a:cubicBezTo>
                <a:cubicBezTo>
                  <a:pt x="1470978" y="510099"/>
                  <a:pt x="1404231" y="508189"/>
                  <a:pt x="1337556" y="505014"/>
                </a:cubicBezTo>
                <a:cubicBezTo>
                  <a:pt x="1308981" y="501839"/>
                  <a:pt x="1280474" y="497980"/>
                  <a:pt x="1251831" y="495489"/>
                </a:cubicBezTo>
                <a:cubicBezTo>
                  <a:pt x="1156494" y="487199"/>
                  <a:pt x="1097561" y="486268"/>
                  <a:pt x="1004181" y="476439"/>
                </a:cubicBezTo>
                <a:cubicBezTo>
                  <a:pt x="981854" y="474089"/>
                  <a:pt x="959760" y="469881"/>
                  <a:pt x="937506" y="466914"/>
                </a:cubicBezTo>
                <a:lnTo>
                  <a:pt x="861306" y="457389"/>
                </a:lnTo>
                <a:cubicBezTo>
                  <a:pt x="829593" y="453865"/>
                  <a:pt x="797746" y="451592"/>
                  <a:pt x="766056" y="447864"/>
                </a:cubicBezTo>
                <a:cubicBezTo>
                  <a:pt x="743759" y="445241"/>
                  <a:pt x="721694" y="440818"/>
                  <a:pt x="699381" y="438339"/>
                </a:cubicBezTo>
                <a:cubicBezTo>
                  <a:pt x="664526" y="434466"/>
                  <a:pt x="629435" y="432912"/>
                  <a:pt x="594606" y="428814"/>
                </a:cubicBezTo>
                <a:cubicBezTo>
                  <a:pt x="449007" y="411685"/>
                  <a:pt x="634598" y="429148"/>
                  <a:pt x="470781" y="400239"/>
                </a:cubicBezTo>
                <a:cubicBezTo>
                  <a:pt x="439358" y="394694"/>
                  <a:pt x="407281" y="393889"/>
                  <a:pt x="375531" y="390714"/>
                </a:cubicBezTo>
                <a:lnTo>
                  <a:pt x="289806" y="362139"/>
                </a:lnTo>
                <a:lnTo>
                  <a:pt x="261231" y="352614"/>
                </a:lnTo>
                <a:cubicBezTo>
                  <a:pt x="226032" y="299816"/>
                  <a:pt x="262320" y="341577"/>
                  <a:pt x="213606" y="314514"/>
                </a:cubicBezTo>
                <a:cubicBezTo>
                  <a:pt x="193592" y="303395"/>
                  <a:pt x="156456" y="276414"/>
                  <a:pt x="156456" y="276414"/>
                </a:cubicBezTo>
                <a:cubicBezTo>
                  <a:pt x="150106" y="266889"/>
                  <a:pt x="144735" y="256633"/>
                  <a:pt x="137406" y="247839"/>
                </a:cubicBezTo>
                <a:cubicBezTo>
                  <a:pt x="128782" y="237491"/>
                  <a:pt x="115373" y="231039"/>
                  <a:pt x="108831" y="219264"/>
                </a:cubicBezTo>
                <a:cubicBezTo>
                  <a:pt x="99079" y="201711"/>
                  <a:pt x="89781" y="162114"/>
                  <a:pt x="89781" y="162114"/>
                </a:cubicBezTo>
                <a:cubicBezTo>
                  <a:pt x="92956" y="127189"/>
                  <a:pt x="93212" y="91874"/>
                  <a:pt x="99306" y="57339"/>
                </a:cubicBezTo>
                <a:cubicBezTo>
                  <a:pt x="102796" y="37564"/>
                  <a:pt x="138163" y="-3112"/>
                  <a:pt x="118356" y="189"/>
                </a:cubicBezTo>
                <a:cubicBezTo>
                  <a:pt x="99306" y="3364"/>
                  <a:pt x="79942" y="5030"/>
                  <a:pt x="61206" y="9714"/>
                </a:cubicBezTo>
                <a:cubicBezTo>
                  <a:pt x="41725" y="14584"/>
                  <a:pt x="-15635" y="32702"/>
                  <a:pt x="4056" y="28764"/>
                </a:cubicBezTo>
                <a:cubicBezTo>
                  <a:pt x="19931" y="25589"/>
                  <a:pt x="36062" y="23499"/>
                  <a:pt x="51681" y="19239"/>
                </a:cubicBezTo>
                <a:cubicBezTo>
                  <a:pt x="71054" y="13955"/>
                  <a:pt x="108831" y="189"/>
                  <a:pt x="108831" y="189"/>
                </a:cubicBezTo>
                <a:cubicBezTo>
                  <a:pt x="153767" y="18163"/>
                  <a:pt x="155889" y="8579"/>
                  <a:pt x="175506" y="47814"/>
                </a:cubicBezTo>
                <a:cubicBezTo>
                  <a:pt x="179996" y="56794"/>
                  <a:pt x="180541" y="67409"/>
                  <a:pt x="185031" y="76389"/>
                </a:cubicBezTo>
                <a:cubicBezTo>
                  <a:pt x="190151" y="86628"/>
                  <a:pt x="204081" y="104964"/>
                  <a:pt x="204081" y="104964"/>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425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7" y="1676400"/>
            <a:ext cx="7755721" cy="4724400"/>
          </a:xfrm>
          <a:prstGeom prst="rect">
            <a:avLst/>
          </a:prstGeom>
        </p:spPr>
      </p:pic>
      <p:sp>
        <p:nvSpPr>
          <p:cNvPr id="6" name="Rectangle 5"/>
          <p:cNvSpPr/>
          <p:nvPr/>
        </p:nvSpPr>
        <p:spPr>
          <a:xfrm>
            <a:off x="1524000" y="1524000"/>
            <a:ext cx="2362200"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Ducts (from sweat glands)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answers)</a:t>
            </a:r>
          </a:p>
        </p:txBody>
      </p:sp>
      <p:sp>
        <p:nvSpPr>
          <p:cNvPr id="5" name="Freeform 4"/>
          <p:cNvSpPr/>
          <p:nvPr/>
        </p:nvSpPr>
        <p:spPr>
          <a:xfrm>
            <a:off x="6887688" y="2133600"/>
            <a:ext cx="1418112" cy="1597947"/>
          </a:xfrm>
          <a:custGeom>
            <a:avLst/>
            <a:gdLst>
              <a:gd name="connsiteX0" fmla="*/ 961902 w 1365663"/>
              <a:gd name="connsiteY0" fmla="*/ 8514 h 1495625"/>
              <a:gd name="connsiteX1" fmla="*/ 914400 w 1365663"/>
              <a:gd name="connsiteY1" fmla="*/ 67891 h 1495625"/>
              <a:gd name="connsiteX2" fmla="*/ 878774 w 1365663"/>
              <a:gd name="connsiteY2" fmla="*/ 91642 h 1495625"/>
              <a:gd name="connsiteX3" fmla="*/ 855024 w 1365663"/>
              <a:gd name="connsiteY3" fmla="*/ 127268 h 1495625"/>
              <a:gd name="connsiteX4" fmla="*/ 795647 w 1365663"/>
              <a:gd name="connsiteY4" fmla="*/ 210395 h 1495625"/>
              <a:gd name="connsiteX5" fmla="*/ 771896 w 1365663"/>
              <a:gd name="connsiteY5" fmla="*/ 341023 h 1495625"/>
              <a:gd name="connsiteX6" fmla="*/ 760021 w 1365663"/>
              <a:gd name="connsiteY6" fmla="*/ 376649 h 1495625"/>
              <a:gd name="connsiteX7" fmla="*/ 653143 w 1365663"/>
              <a:gd name="connsiteY7" fmla="*/ 471652 h 1495625"/>
              <a:gd name="connsiteX8" fmla="*/ 570016 w 1365663"/>
              <a:gd name="connsiteY8" fmla="*/ 531029 h 1495625"/>
              <a:gd name="connsiteX9" fmla="*/ 451263 w 1365663"/>
              <a:gd name="connsiteY9" fmla="*/ 578530 h 1495625"/>
              <a:gd name="connsiteX10" fmla="*/ 415637 w 1365663"/>
              <a:gd name="connsiteY10" fmla="*/ 590405 h 1495625"/>
              <a:gd name="connsiteX11" fmla="*/ 368135 w 1365663"/>
              <a:gd name="connsiteY11" fmla="*/ 602281 h 1495625"/>
              <a:gd name="connsiteX12" fmla="*/ 332509 w 1365663"/>
              <a:gd name="connsiteY12" fmla="*/ 614156 h 1495625"/>
              <a:gd name="connsiteX13" fmla="*/ 237507 w 1365663"/>
              <a:gd name="connsiteY13" fmla="*/ 637907 h 1495625"/>
              <a:gd name="connsiteX14" fmla="*/ 118754 w 1365663"/>
              <a:gd name="connsiteY14" fmla="*/ 721034 h 1495625"/>
              <a:gd name="connsiteX15" fmla="*/ 71252 w 1365663"/>
              <a:gd name="connsiteY15" fmla="*/ 792286 h 1495625"/>
              <a:gd name="connsiteX16" fmla="*/ 47502 w 1365663"/>
              <a:gd name="connsiteY16" fmla="*/ 827912 h 1495625"/>
              <a:gd name="connsiteX17" fmla="*/ 23751 w 1365663"/>
              <a:gd name="connsiteY17" fmla="*/ 899164 h 1495625"/>
              <a:gd name="connsiteX18" fmla="*/ 0 w 1365663"/>
              <a:gd name="connsiteY18" fmla="*/ 1029792 h 1495625"/>
              <a:gd name="connsiteX19" fmla="*/ 11876 w 1365663"/>
              <a:gd name="connsiteY19" fmla="*/ 1160421 h 1495625"/>
              <a:gd name="connsiteX20" fmla="*/ 23751 w 1365663"/>
              <a:gd name="connsiteY20" fmla="*/ 1207922 h 1495625"/>
              <a:gd name="connsiteX21" fmla="*/ 59377 w 1365663"/>
              <a:gd name="connsiteY21" fmla="*/ 1243548 h 1495625"/>
              <a:gd name="connsiteX22" fmla="*/ 130629 w 1365663"/>
              <a:gd name="connsiteY22" fmla="*/ 1314800 h 1495625"/>
              <a:gd name="connsiteX23" fmla="*/ 154380 w 1365663"/>
              <a:gd name="connsiteY23" fmla="*/ 1350426 h 1495625"/>
              <a:gd name="connsiteX24" fmla="*/ 225631 w 1365663"/>
              <a:gd name="connsiteY24" fmla="*/ 1386052 h 1495625"/>
              <a:gd name="connsiteX25" fmla="*/ 332509 w 1365663"/>
              <a:gd name="connsiteY25" fmla="*/ 1445429 h 1495625"/>
              <a:gd name="connsiteX26" fmla="*/ 368135 w 1365663"/>
              <a:gd name="connsiteY26" fmla="*/ 1457304 h 1495625"/>
              <a:gd name="connsiteX27" fmla="*/ 403761 w 1365663"/>
              <a:gd name="connsiteY27" fmla="*/ 1481055 h 1495625"/>
              <a:gd name="connsiteX28" fmla="*/ 593767 w 1365663"/>
              <a:gd name="connsiteY28" fmla="*/ 1481055 h 1495625"/>
              <a:gd name="connsiteX29" fmla="*/ 676894 w 1365663"/>
              <a:gd name="connsiteY29" fmla="*/ 1457304 h 1495625"/>
              <a:gd name="connsiteX30" fmla="*/ 748146 w 1365663"/>
              <a:gd name="connsiteY30" fmla="*/ 1445429 h 1495625"/>
              <a:gd name="connsiteX31" fmla="*/ 950026 w 1365663"/>
              <a:gd name="connsiteY31" fmla="*/ 1421678 h 1495625"/>
              <a:gd name="connsiteX32" fmla="*/ 997528 w 1365663"/>
              <a:gd name="connsiteY32" fmla="*/ 1409803 h 1495625"/>
              <a:gd name="connsiteX33" fmla="*/ 1163782 w 1365663"/>
              <a:gd name="connsiteY33" fmla="*/ 1397927 h 1495625"/>
              <a:gd name="connsiteX34" fmla="*/ 1270660 w 1365663"/>
              <a:gd name="connsiteY34" fmla="*/ 1374177 h 1495625"/>
              <a:gd name="connsiteX35" fmla="*/ 1294411 w 1365663"/>
              <a:gd name="connsiteY35" fmla="*/ 1338551 h 1495625"/>
              <a:gd name="connsiteX36" fmla="*/ 1330037 w 1365663"/>
              <a:gd name="connsiteY36" fmla="*/ 1314800 h 1495625"/>
              <a:gd name="connsiteX37" fmla="*/ 1365663 w 1365663"/>
              <a:gd name="connsiteY37" fmla="*/ 1184172 h 1495625"/>
              <a:gd name="connsiteX38" fmla="*/ 1341912 w 1365663"/>
              <a:gd name="connsiteY38" fmla="*/ 875413 h 1495625"/>
              <a:gd name="connsiteX39" fmla="*/ 1318161 w 1365663"/>
              <a:gd name="connsiteY39" fmla="*/ 637907 h 1495625"/>
              <a:gd name="connsiteX40" fmla="*/ 1306286 w 1365663"/>
              <a:gd name="connsiteY40" fmla="*/ 578530 h 1495625"/>
              <a:gd name="connsiteX41" fmla="*/ 1294411 w 1365663"/>
              <a:gd name="connsiteY41" fmla="*/ 400400 h 1495625"/>
              <a:gd name="connsiteX42" fmla="*/ 1282535 w 1365663"/>
              <a:gd name="connsiteY42" fmla="*/ 257896 h 1495625"/>
              <a:gd name="connsiteX43" fmla="*/ 1258785 w 1365663"/>
              <a:gd name="connsiteY43" fmla="*/ 115392 h 1495625"/>
              <a:gd name="connsiteX44" fmla="*/ 1211283 w 1365663"/>
              <a:gd name="connsiteY44" fmla="*/ 44140 h 1495625"/>
              <a:gd name="connsiteX45" fmla="*/ 1175657 w 1365663"/>
              <a:gd name="connsiteY45" fmla="*/ 32265 h 1495625"/>
              <a:gd name="connsiteX46" fmla="*/ 1140031 w 1365663"/>
              <a:gd name="connsiteY46" fmla="*/ 8514 h 1495625"/>
              <a:gd name="connsiteX47" fmla="*/ 961902 w 1365663"/>
              <a:gd name="connsiteY47" fmla="*/ 8514 h 14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65663" h="1495625">
                <a:moveTo>
                  <a:pt x="961902" y="8514"/>
                </a:moveTo>
                <a:cubicBezTo>
                  <a:pt x="924297" y="18410"/>
                  <a:pt x="932323" y="49968"/>
                  <a:pt x="914400" y="67891"/>
                </a:cubicBezTo>
                <a:cubicBezTo>
                  <a:pt x="904308" y="77983"/>
                  <a:pt x="888866" y="81550"/>
                  <a:pt x="878774" y="91642"/>
                </a:cubicBezTo>
                <a:cubicBezTo>
                  <a:pt x="868682" y="101734"/>
                  <a:pt x="863320" y="115654"/>
                  <a:pt x="855024" y="127268"/>
                </a:cubicBezTo>
                <a:cubicBezTo>
                  <a:pt x="781357" y="230402"/>
                  <a:pt x="851633" y="126416"/>
                  <a:pt x="795647" y="210395"/>
                </a:cubicBezTo>
                <a:cubicBezTo>
                  <a:pt x="786035" y="277682"/>
                  <a:pt x="787896" y="285025"/>
                  <a:pt x="771896" y="341023"/>
                </a:cubicBezTo>
                <a:cubicBezTo>
                  <a:pt x="768457" y="353059"/>
                  <a:pt x="767706" y="366768"/>
                  <a:pt x="760021" y="376649"/>
                </a:cubicBezTo>
                <a:cubicBezTo>
                  <a:pt x="706883" y="444970"/>
                  <a:pt x="704731" y="434803"/>
                  <a:pt x="653143" y="471652"/>
                </a:cubicBezTo>
                <a:cubicBezTo>
                  <a:pt x="627659" y="489855"/>
                  <a:pt x="597999" y="515039"/>
                  <a:pt x="570016" y="531029"/>
                </a:cubicBezTo>
                <a:cubicBezTo>
                  <a:pt x="521095" y="558984"/>
                  <a:pt x="509650" y="559068"/>
                  <a:pt x="451263" y="578530"/>
                </a:cubicBezTo>
                <a:cubicBezTo>
                  <a:pt x="439388" y="582488"/>
                  <a:pt x="427781" y="587369"/>
                  <a:pt x="415637" y="590405"/>
                </a:cubicBezTo>
                <a:cubicBezTo>
                  <a:pt x="399803" y="594364"/>
                  <a:pt x="383828" y="597797"/>
                  <a:pt x="368135" y="602281"/>
                </a:cubicBezTo>
                <a:cubicBezTo>
                  <a:pt x="356099" y="605720"/>
                  <a:pt x="344653" y="611120"/>
                  <a:pt x="332509" y="614156"/>
                </a:cubicBezTo>
                <a:cubicBezTo>
                  <a:pt x="313360" y="618943"/>
                  <a:pt x="259720" y="625566"/>
                  <a:pt x="237507" y="637907"/>
                </a:cubicBezTo>
                <a:cubicBezTo>
                  <a:pt x="233704" y="640020"/>
                  <a:pt x="130905" y="707364"/>
                  <a:pt x="118754" y="721034"/>
                </a:cubicBezTo>
                <a:cubicBezTo>
                  <a:pt x="99790" y="742369"/>
                  <a:pt x="87086" y="768535"/>
                  <a:pt x="71252" y="792286"/>
                </a:cubicBezTo>
                <a:cubicBezTo>
                  <a:pt x="63335" y="804161"/>
                  <a:pt x="52015" y="814372"/>
                  <a:pt x="47502" y="827912"/>
                </a:cubicBezTo>
                <a:cubicBezTo>
                  <a:pt x="39585" y="851663"/>
                  <a:pt x="27867" y="874469"/>
                  <a:pt x="23751" y="899164"/>
                </a:cubicBezTo>
                <a:cubicBezTo>
                  <a:pt x="8558" y="990325"/>
                  <a:pt x="16598" y="946805"/>
                  <a:pt x="0" y="1029792"/>
                </a:cubicBezTo>
                <a:cubicBezTo>
                  <a:pt x="3959" y="1073335"/>
                  <a:pt x="6097" y="1117082"/>
                  <a:pt x="11876" y="1160421"/>
                </a:cubicBezTo>
                <a:cubicBezTo>
                  <a:pt x="14033" y="1176599"/>
                  <a:pt x="15654" y="1193751"/>
                  <a:pt x="23751" y="1207922"/>
                </a:cubicBezTo>
                <a:cubicBezTo>
                  <a:pt x="32083" y="1222504"/>
                  <a:pt x="48447" y="1230797"/>
                  <a:pt x="59377" y="1243548"/>
                </a:cubicBezTo>
                <a:cubicBezTo>
                  <a:pt x="118296" y="1312287"/>
                  <a:pt x="67913" y="1272989"/>
                  <a:pt x="130629" y="1314800"/>
                </a:cubicBezTo>
                <a:cubicBezTo>
                  <a:pt x="138546" y="1326675"/>
                  <a:pt x="144288" y="1340334"/>
                  <a:pt x="154380" y="1350426"/>
                </a:cubicBezTo>
                <a:cubicBezTo>
                  <a:pt x="177401" y="1373447"/>
                  <a:pt x="196655" y="1376393"/>
                  <a:pt x="225631" y="1386052"/>
                </a:cubicBezTo>
                <a:cubicBezTo>
                  <a:pt x="278959" y="1439380"/>
                  <a:pt x="245325" y="1416368"/>
                  <a:pt x="332509" y="1445429"/>
                </a:cubicBezTo>
                <a:lnTo>
                  <a:pt x="368135" y="1457304"/>
                </a:lnTo>
                <a:cubicBezTo>
                  <a:pt x="380010" y="1465221"/>
                  <a:pt x="390995" y="1474672"/>
                  <a:pt x="403761" y="1481055"/>
                </a:cubicBezTo>
                <a:cubicBezTo>
                  <a:pt x="463912" y="1511131"/>
                  <a:pt x="527669" y="1486139"/>
                  <a:pt x="593767" y="1481055"/>
                </a:cubicBezTo>
                <a:cubicBezTo>
                  <a:pt x="627725" y="1469735"/>
                  <a:pt x="639612" y="1464760"/>
                  <a:pt x="676894" y="1457304"/>
                </a:cubicBezTo>
                <a:cubicBezTo>
                  <a:pt x="700505" y="1452582"/>
                  <a:pt x="724395" y="1449387"/>
                  <a:pt x="748146" y="1445429"/>
                </a:cubicBezTo>
                <a:cubicBezTo>
                  <a:pt x="843670" y="1413586"/>
                  <a:pt x="739372" y="1445083"/>
                  <a:pt x="950026" y="1421678"/>
                </a:cubicBezTo>
                <a:cubicBezTo>
                  <a:pt x="966247" y="1419876"/>
                  <a:pt x="981307" y="1411605"/>
                  <a:pt x="997528" y="1409803"/>
                </a:cubicBezTo>
                <a:cubicBezTo>
                  <a:pt x="1052747" y="1403667"/>
                  <a:pt x="1108364" y="1401886"/>
                  <a:pt x="1163782" y="1397927"/>
                </a:cubicBezTo>
                <a:cubicBezTo>
                  <a:pt x="1165090" y="1397665"/>
                  <a:pt x="1263472" y="1378969"/>
                  <a:pt x="1270660" y="1374177"/>
                </a:cubicBezTo>
                <a:cubicBezTo>
                  <a:pt x="1282535" y="1366260"/>
                  <a:pt x="1284319" y="1348643"/>
                  <a:pt x="1294411" y="1338551"/>
                </a:cubicBezTo>
                <a:cubicBezTo>
                  <a:pt x="1304503" y="1328459"/>
                  <a:pt x="1318162" y="1322717"/>
                  <a:pt x="1330037" y="1314800"/>
                </a:cubicBezTo>
                <a:cubicBezTo>
                  <a:pt x="1360170" y="1224400"/>
                  <a:pt x="1348877" y="1268097"/>
                  <a:pt x="1365663" y="1184172"/>
                </a:cubicBezTo>
                <a:cubicBezTo>
                  <a:pt x="1343837" y="791320"/>
                  <a:pt x="1366296" y="1107071"/>
                  <a:pt x="1341912" y="875413"/>
                </a:cubicBezTo>
                <a:cubicBezTo>
                  <a:pt x="1334015" y="800391"/>
                  <a:pt x="1328944" y="713385"/>
                  <a:pt x="1318161" y="637907"/>
                </a:cubicBezTo>
                <a:cubicBezTo>
                  <a:pt x="1315306" y="617926"/>
                  <a:pt x="1310244" y="598322"/>
                  <a:pt x="1306286" y="578530"/>
                </a:cubicBezTo>
                <a:cubicBezTo>
                  <a:pt x="1302328" y="519153"/>
                  <a:pt x="1298807" y="459746"/>
                  <a:pt x="1294411" y="400400"/>
                </a:cubicBezTo>
                <a:cubicBezTo>
                  <a:pt x="1290890" y="352864"/>
                  <a:pt x="1287525" y="305300"/>
                  <a:pt x="1282535" y="257896"/>
                </a:cubicBezTo>
                <a:cubicBezTo>
                  <a:pt x="1282086" y="253632"/>
                  <a:pt x="1265851" y="130938"/>
                  <a:pt x="1258785" y="115392"/>
                </a:cubicBezTo>
                <a:cubicBezTo>
                  <a:pt x="1246973" y="89406"/>
                  <a:pt x="1238363" y="53166"/>
                  <a:pt x="1211283" y="44140"/>
                </a:cubicBezTo>
                <a:lnTo>
                  <a:pt x="1175657" y="32265"/>
                </a:lnTo>
                <a:cubicBezTo>
                  <a:pt x="1163782" y="24348"/>
                  <a:pt x="1154086" y="10994"/>
                  <a:pt x="1140031" y="8514"/>
                </a:cubicBezTo>
                <a:cubicBezTo>
                  <a:pt x="1067945" y="-4207"/>
                  <a:pt x="999507" y="-1382"/>
                  <a:pt x="961902" y="8514"/>
                </a:cubicBezTo>
                <a:close/>
              </a:path>
            </a:pathLst>
          </a:custGeom>
          <a:no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16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Sk mus EM long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7010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225707"/>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Thin filaments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cxnSp>
        <p:nvCxnSpPr>
          <p:cNvPr id="8" name="Straight Arrow Connector 7"/>
          <p:cNvCxnSpPr/>
          <p:nvPr/>
        </p:nvCxnSpPr>
        <p:spPr>
          <a:xfrm flipV="1">
            <a:off x="2901538" y="5259682"/>
            <a:ext cx="0" cy="78189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914579" y="5361346"/>
            <a:ext cx="0" cy="103335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88947" y="2891279"/>
            <a:ext cx="0" cy="77616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396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863455"/>
            <a:ext cx="8805842" cy="4632596"/>
          </a:xfrm>
          <a:prstGeom prst="rect">
            <a:avLst/>
          </a:prstGeom>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Where would you find a Meissner’s corpuscle. (advance slide for answers)</a:t>
            </a:r>
          </a:p>
        </p:txBody>
      </p:sp>
      <p:cxnSp>
        <p:nvCxnSpPr>
          <p:cNvPr id="7" name="Straight Arrow Connector 6"/>
          <p:cNvCxnSpPr/>
          <p:nvPr/>
        </p:nvCxnSpPr>
        <p:spPr>
          <a:xfrm flipH="1">
            <a:off x="4267200" y="1447800"/>
            <a:ext cx="228600" cy="5334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94365" y="908547"/>
            <a:ext cx="550078" cy="584775"/>
          </a:xfrm>
          <a:prstGeom prst="rect">
            <a:avLst/>
          </a:prstGeom>
          <a:noFill/>
        </p:spPr>
        <p:txBody>
          <a:bodyPr wrap="square" rtlCol="0">
            <a:spAutoFit/>
          </a:bodyPr>
          <a:lstStyle/>
          <a:p>
            <a:r>
              <a:rPr lang="en-US" sz="3200" b="1" dirty="0">
                <a:solidFill>
                  <a:srgbClr val="002060"/>
                </a:solidFill>
              </a:rPr>
              <a:t>A</a:t>
            </a:r>
          </a:p>
        </p:txBody>
      </p:sp>
      <p:cxnSp>
        <p:nvCxnSpPr>
          <p:cNvPr id="11" name="Straight Arrow Connector 10"/>
          <p:cNvCxnSpPr/>
          <p:nvPr/>
        </p:nvCxnSpPr>
        <p:spPr>
          <a:xfrm flipH="1">
            <a:off x="2614551" y="2526475"/>
            <a:ext cx="228600" cy="5334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41716" y="1987222"/>
            <a:ext cx="550078" cy="584775"/>
          </a:xfrm>
          <a:prstGeom prst="rect">
            <a:avLst/>
          </a:prstGeom>
          <a:noFill/>
        </p:spPr>
        <p:txBody>
          <a:bodyPr wrap="square" rtlCol="0">
            <a:spAutoFit/>
          </a:bodyPr>
          <a:lstStyle/>
          <a:p>
            <a:r>
              <a:rPr lang="en-US" sz="3200" b="1" dirty="0">
                <a:solidFill>
                  <a:srgbClr val="002060"/>
                </a:solidFill>
              </a:rPr>
              <a:t>B</a:t>
            </a:r>
          </a:p>
        </p:txBody>
      </p:sp>
      <p:cxnSp>
        <p:nvCxnSpPr>
          <p:cNvPr id="13" name="Straight Arrow Connector 12"/>
          <p:cNvCxnSpPr/>
          <p:nvPr/>
        </p:nvCxnSpPr>
        <p:spPr>
          <a:xfrm flipH="1">
            <a:off x="4894613" y="3108367"/>
            <a:ext cx="228600" cy="5334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21778" y="2569114"/>
            <a:ext cx="550078" cy="584775"/>
          </a:xfrm>
          <a:prstGeom prst="rect">
            <a:avLst/>
          </a:prstGeom>
          <a:noFill/>
        </p:spPr>
        <p:txBody>
          <a:bodyPr wrap="square" rtlCol="0">
            <a:spAutoFit/>
          </a:bodyPr>
          <a:lstStyle/>
          <a:p>
            <a:r>
              <a:rPr lang="en-US" sz="3200" b="1" dirty="0">
                <a:solidFill>
                  <a:srgbClr val="002060"/>
                </a:solidFill>
              </a:rPr>
              <a:t>C</a:t>
            </a:r>
          </a:p>
        </p:txBody>
      </p:sp>
      <p:cxnSp>
        <p:nvCxnSpPr>
          <p:cNvPr id="15" name="Straight Arrow Connector 14"/>
          <p:cNvCxnSpPr/>
          <p:nvPr/>
        </p:nvCxnSpPr>
        <p:spPr>
          <a:xfrm flipH="1">
            <a:off x="3695205" y="3951514"/>
            <a:ext cx="228600" cy="5334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22370" y="3412261"/>
            <a:ext cx="550078" cy="584775"/>
          </a:xfrm>
          <a:prstGeom prst="rect">
            <a:avLst/>
          </a:prstGeom>
          <a:noFill/>
        </p:spPr>
        <p:txBody>
          <a:bodyPr wrap="square" rtlCol="0">
            <a:spAutoFit/>
          </a:bodyPr>
          <a:lstStyle/>
          <a:p>
            <a:r>
              <a:rPr lang="en-US" sz="3200" b="1" dirty="0">
                <a:solidFill>
                  <a:srgbClr val="002060"/>
                </a:solidFill>
              </a:rPr>
              <a:t>D</a:t>
            </a:r>
          </a:p>
        </p:txBody>
      </p:sp>
      <p:sp>
        <p:nvSpPr>
          <p:cNvPr id="17" name="Rectangle 16"/>
          <p:cNvSpPr/>
          <p:nvPr/>
        </p:nvSpPr>
        <p:spPr>
          <a:xfrm>
            <a:off x="1707078" y="1863455"/>
            <a:ext cx="6858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B</a:t>
            </a:r>
          </a:p>
        </p:txBody>
      </p:sp>
    </p:spTree>
    <p:extLst>
      <p:ext uri="{BB962C8B-B14F-4D97-AF65-F5344CB8AC3E}">
        <p14:creationId xmlns:p14="http://schemas.microsoft.com/office/powerpoint/2010/main" val="27627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82210"/>
            <a:ext cx="5632487" cy="5397073"/>
          </a:xfrm>
          <a:prstGeom prst="rect">
            <a:avLst/>
          </a:prstGeom>
        </p:spPr>
      </p:pic>
      <p:sp>
        <p:nvSpPr>
          <p:cNvPr id="6" name="Rectangle 5"/>
          <p:cNvSpPr/>
          <p:nvPr/>
        </p:nvSpPr>
        <p:spPr>
          <a:xfrm>
            <a:off x="5938" y="1752600"/>
            <a:ext cx="2593182"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Skeletal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in the outlined region. (advance slide for answers)</a:t>
            </a:r>
          </a:p>
        </p:txBody>
      </p:sp>
      <p:sp>
        <p:nvSpPr>
          <p:cNvPr id="5" name="Freeform 4"/>
          <p:cNvSpPr/>
          <p:nvPr/>
        </p:nvSpPr>
        <p:spPr>
          <a:xfrm>
            <a:off x="2291938" y="1377538"/>
            <a:ext cx="4693257" cy="3550722"/>
          </a:xfrm>
          <a:custGeom>
            <a:avLst/>
            <a:gdLst>
              <a:gd name="connsiteX0" fmla="*/ 3253839 w 4693257"/>
              <a:gd name="connsiteY0" fmla="*/ 1840675 h 3550722"/>
              <a:gd name="connsiteX1" fmla="*/ 3325091 w 4693257"/>
              <a:gd name="connsiteY1" fmla="*/ 1757548 h 3550722"/>
              <a:gd name="connsiteX2" fmla="*/ 3420093 w 4693257"/>
              <a:gd name="connsiteY2" fmla="*/ 1686296 h 3550722"/>
              <a:gd name="connsiteX3" fmla="*/ 3479470 w 4693257"/>
              <a:gd name="connsiteY3" fmla="*/ 1638794 h 3550722"/>
              <a:gd name="connsiteX4" fmla="*/ 3574472 w 4693257"/>
              <a:gd name="connsiteY4" fmla="*/ 1579418 h 3550722"/>
              <a:gd name="connsiteX5" fmla="*/ 3610098 w 4693257"/>
              <a:gd name="connsiteY5" fmla="*/ 1555667 h 3550722"/>
              <a:gd name="connsiteX6" fmla="*/ 3657600 w 4693257"/>
              <a:gd name="connsiteY6" fmla="*/ 1520041 h 3550722"/>
              <a:gd name="connsiteX7" fmla="*/ 3705101 w 4693257"/>
              <a:gd name="connsiteY7" fmla="*/ 1496291 h 3550722"/>
              <a:gd name="connsiteX8" fmla="*/ 3776353 w 4693257"/>
              <a:gd name="connsiteY8" fmla="*/ 1436914 h 3550722"/>
              <a:gd name="connsiteX9" fmla="*/ 3883231 w 4693257"/>
              <a:gd name="connsiteY9" fmla="*/ 1377537 h 3550722"/>
              <a:gd name="connsiteX10" fmla="*/ 3954483 w 4693257"/>
              <a:gd name="connsiteY10" fmla="*/ 1330036 h 3550722"/>
              <a:gd name="connsiteX11" fmla="*/ 3990109 w 4693257"/>
              <a:gd name="connsiteY11" fmla="*/ 1306285 h 3550722"/>
              <a:gd name="connsiteX12" fmla="*/ 4025735 w 4693257"/>
              <a:gd name="connsiteY12" fmla="*/ 1294410 h 3550722"/>
              <a:gd name="connsiteX13" fmla="*/ 4096987 w 4693257"/>
              <a:gd name="connsiteY13" fmla="*/ 1246909 h 3550722"/>
              <a:gd name="connsiteX14" fmla="*/ 4132613 w 4693257"/>
              <a:gd name="connsiteY14" fmla="*/ 1211283 h 3550722"/>
              <a:gd name="connsiteX15" fmla="*/ 4168239 w 4693257"/>
              <a:gd name="connsiteY15" fmla="*/ 1187532 h 3550722"/>
              <a:gd name="connsiteX16" fmla="*/ 4215740 w 4693257"/>
              <a:gd name="connsiteY16" fmla="*/ 1151906 h 3550722"/>
              <a:gd name="connsiteX17" fmla="*/ 4286992 w 4693257"/>
              <a:gd name="connsiteY17" fmla="*/ 1104405 h 3550722"/>
              <a:gd name="connsiteX18" fmla="*/ 4370119 w 4693257"/>
              <a:gd name="connsiteY18" fmla="*/ 1033153 h 3550722"/>
              <a:gd name="connsiteX19" fmla="*/ 4405745 w 4693257"/>
              <a:gd name="connsiteY19" fmla="*/ 1021278 h 3550722"/>
              <a:gd name="connsiteX20" fmla="*/ 4429496 w 4693257"/>
              <a:gd name="connsiteY20" fmla="*/ 985652 h 3550722"/>
              <a:gd name="connsiteX21" fmla="*/ 4500748 w 4693257"/>
              <a:gd name="connsiteY21" fmla="*/ 938150 h 3550722"/>
              <a:gd name="connsiteX22" fmla="*/ 4583875 w 4693257"/>
              <a:gd name="connsiteY22" fmla="*/ 878774 h 3550722"/>
              <a:gd name="connsiteX23" fmla="*/ 4655127 w 4693257"/>
              <a:gd name="connsiteY23" fmla="*/ 795646 h 3550722"/>
              <a:gd name="connsiteX24" fmla="*/ 4690753 w 4693257"/>
              <a:gd name="connsiteY24" fmla="*/ 771896 h 3550722"/>
              <a:gd name="connsiteX25" fmla="*/ 4655127 w 4693257"/>
              <a:gd name="connsiteY25" fmla="*/ 558140 h 3550722"/>
              <a:gd name="connsiteX26" fmla="*/ 4619501 w 4693257"/>
              <a:gd name="connsiteY26" fmla="*/ 546265 h 3550722"/>
              <a:gd name="connsiteX27" fmla="*/ 4524498 w 4693257"/>
              <a:gd name="connsiteY27" fmla="*/ 510639 h 3550722"/>
              <a:gd name="connsiteX28" fmla="*/ 4476997 w 4693257"/>
              <a:gd name="connsiteY28" fmla="*/ 486888 h 3550722"/>
              <a:gd name="connsiteX29" fmla="*/ 4298867 w 4693257"/>
              <a:gd name="connsiteY29" fmla="*/ 475013 h 3550722"/>
              <a:gd name="connsiteX30" fmla="*/ 4132613 w 4693257"/>
              <a:gd name="connsiteY30" fmla="*/ 451262 h 3550722"/>
              <a:gd name="connsiteX31" fmla="*/ 4025735 w 4693257"/>
              <a:gd name="connsiteY31" fmla="*/ 439387 h 3550722"/>
              <a:gd name="connsiteX32" fmla="*/ 3954483 w 4693257"/>
              <a:gd name="connsiteY32" fmla="*/ 427511 h 3550722"/>
              <a:gd name="connsiteX33" fmla="*/ 3906981 w 4693257"/>
              <a:gd name="connsiteY33" fmla="*/ 415636 h 3550722"/>
              <a:gd name="connsiteX34" fmla="*/ 3788228 w 4693257"/>
              <a:gd name="connsiteY34" fmla="*/ 403761 h 3550722"/>
              <a:gd name="connsiteX35" fmla="*/ 3752602 w 4693257"/>
              <a:gd name="connsiteY35" fmla="*/ 391885 h 3550722"/>
              <a:gd name="connsiteX36" fmla="*/ 3550722 w 4693257"/>
              <a:gd name="connsiteY36" fmla="*/ 356259 h 3550722"/>
              <a:gd name="connsiteX37" fmla="*/ 3467594 w 4693257"/>
              <a:gd name="connsiteY37" fmla="*/ 344384 h 3550722"/>
              <a:gd name="connsiteX38" fmla="*/ 3206337 w 4693257"/>
              <a:gd name="connsiteY38" fmla="*/ 308758 h 3550722"/>
              <a:gd name="connsiteX39" fmla="*/ 3158836 w 4693257"/>
              <a:gd name="connsiteY39" fmla="*/ 296883 h 3550722"/>
              <a:gd name="connsiteX40" fmla="*/ 3075709 w 4693257"/>
              <a:gd name="connsiteY40" fmla="*/ 273132 h 3550722"/>
              <a:gd name="connsiteX41" fmla="*/ 2992581 w 4693257"/>
              <a:gd name="connsiteY41" fmla="*/ 261257 h 3550722"/>
              <a:gd name="connsiteX42" fmla="*/ 2945080 w 4693257"/>
              <a:gd name="connsiteY42" fmla="*/ 249381 h 3550722"/>
              <a:gd name="connsiteX43" fmla="*/ 2885704 w 4693257"/>
              <a:gd name="connsiteY43" fmla="*/ 237506 h 3550722"/>
              <a:gd name="connsiteX44" fmla="*/ 2719449 w 4693257"/>
              <a:gd name="connsiteY44" fmla="*/ 190005 h 3550722"/>
              <a:gd name="connsiteX45" fmla="*/ 2612571 w 4693257"/>
              <a:gd name="connsiteY45" fmla="*/ 178130 h 3550722"/>
              <a:gd name="connsiteX46" fmla="*/ 2576945 w 4693257"/>
              <a:gd name="connsiteY46" fmla="*/ 166254 h 3550722"/>
              <a:gd name="connsiteX47" fmla="*/ 2481943 w 4693257"/>
              <a:gd name="connsiteY47" fmla="*/ 118753 h 3550722"/>
              <a:gd name="connsiteX48" fmla="*/ 2422566 w 4693257"/>
              <a:gd name="connsiteY48" fmla="*/ 106878 h 3550722"/>
              <a:gd name="connsiteX49" fmla="*/ 2386940 w 4693257"/>
              <a:gd name="connsiteY49" fmla="*/ 95002 h 3550722"/>
              <a:gd name="connsiteX50" fmla="*/ 2339439 w 4693257"/>
              <a:gd name="connsiteY50" fmla="*/ 83127 h 3550722"/>
              <a:gd name="connsiteX51" fmla="*/ 2280062 w 4693257"/>
              <a:gd name="connsiteY51" fmla="*/ 59376 h 3550722"/>
              <a:gd name="connsiteX52" fmla="*/ 2113807 w 4693257"/>
              <a:gd name="connsiteY52" fmla="*/ 47501 h 3550722"/>
              <a:gd name="connsiteX53" fmla="*/ 1805049 w 4693257"/>
              <a:gd name="connsiteY53" fmla="*/ 23750 h 3550722"/>
              <a:gd name="connsiteX54" fmla="*/ 1341911 w 4693257"/>
              <a:gd name="connsiteY54" fmla="*/ 0 h 3550722"/>
              <a:gd name="connsiteX55" fmla="*/ 570015 w 4693257"/>
              <a:gd name="connsiteY55" fmla="*/ 23750 h 3550722"/>
              <a:gd name="connsiteX56" fmla="*/ 427511 w 4693257"/>
              <a:gd name="connsiteY56" fmla="*/ 35626 h 3550722"/>
              <a:gd name="connsiteX57" fmla="*/ 237506 w 4693257"/>
              <a:gd name="connsiteY57" fmla="*/ 59376 h 3550722"/>
              <a:gd name="connsiteX58" fmla="*/ 201880 w 4693257"/>
              <a:gd name="connsiteY58" fmla="*/ 95002 h 3550722"/>
              <a:gd name="connsiteX59" fmla="*/ 166254 w 4693257"/>
              <a:gd name="connsiteY59" fmla="*/ 118753 h 3550722"/>
              <a:gd name="connsiteX60" fmla="*/ 118753 w 4693257"/>
              <a:gd name="connsiteY60" fmla="*/ 225631 h 3550722"/>
              <a:gd name="connsiteX61" fmla="*/ 83127 w 4693257"/>
              <a:gd name="connsiteY61" fmla="*/ 249381 h 3550722"/>
              <a:gd name="connsiteX62" fmla="*/ 71252 w 4693257"/>
              <a:gd name="connsiteY62" fmla="*/ 308758 h 3550722"/>
              <a:gd name="connsiteX63" fmla="*/ 59376 w 4693257"/>
              <a:gd name="connsiteY63" fmla="*/ 344384 h 3550722"/>
              <a:gd name="connsiteX64" fmla="*/ 47501 w 4693257"/>
              <a:gd name="connsiteY64" fmla="*/ 391885 h 3550722"/>
              <a:gd name="connsiteX65" fmla="*/ 35626 w 4693257"/>
              <a:gd name="connsiteY65" fmla="*/ 1353787 h 3550722"/>
              <a:gd name="connsiteX66" fmla="*/ 23750 w 4693257"/>
              <a:gd name="connsiteY66" fmla="*/ 2410691 h 3550722"/>
              <a:gd name="connsiteX67" fmla="*/ 0 w 4693257"/>
              <a:gd name="connsiteY67" fmla="*/ 2755075 h 3550722"/>
              <a:gd name="connsiteX68" fmla="*/ 11875 w 4693257"/>
              <a:gd name="connsiteY68" fmla="*/ 2956956 h 3550722"/>
              <a:gd name="connsiteX69" fmla="*/ 35626 w 4693257"/>
              <a:gd name="connsiteY69" fmla="*/ 3087584 h 3550722"/>
              <a:gd name="connsiteX70" fmla="*/ 95002 w 4693257"/>
              <a:gd name="connsiteY70" fmla="*/ 3158836 h 3550722"/>
              <a:gd name="connsiteX71" fmla="*/ 154379 w 4693257"/>
              <a:gd name="connsiteY71" fmla="*/ 3230088 h 3550722"/>
              <a:gd name="connsiteX72" fmla="*/ 178130 w 4693257"/>
              <a:gd name="connsiteY72" fmla="*/ 3265714 h 3550722"/>
              <a:gd name="connsiteX73" fmla="*/ 249381 w 4693257"/>
              <a:gd name="connsiteY73" fmla="*/ 3325091 h 3550722"/>
              <a:gd name="connsiteX74" fmla="*/ 285007 w 4693257"/>
              <a:gd name="connsiteY74" fmla="*/ 3336966 h 3550722"/>
              <a:gd name="connsiteX75" fmla="*/ 320633 w 4693257"/>
              <a:gd name="connsiteY75" fmla="*/ 3360717 h 3550722"/>
              <a:gd name="connsiteX76" fmla="*/ 391885 w 4693257"/>
              <a:gd name="connsiteY76" fmla="*/ 3384467 h 3550722"/>
              <a:gd name="connsiteX77" fmla="*/ 427511 w 4693257"/>
              <a:gd name="connsiteY77" fmla="*/ 3396343 h 3550722"/>
              <a:gd name="connsiteX78" fmla="*/ 546265 w 4693257"/>
              <a:gd name="connsiteY78" fmla="*/ 3408218 h 3550722"/>
              <a:gd name="connsiteX79" fmla="*/ 676893 w 4693257"/>
              <a:gd name="connsiteY79" fmla="*/ 3431968 h 3550722"/>
              <a:gd name="connsiteX80" fmla="*/ 914400 w 4693257"/>
              <a:gd name="connsiteY80" fmla="*/ 3455719 h 3550722"/>
              <a:gd name="connsiteX81" fmla="*/ 950026 w 4693257"/>
              <a:gd name="connsiteY81" fmla="*/ 3467594 h 3550722"/>
              <a:gd name="connsiteX82" fmla="*/ 1104405 w 4693257"/>
              <a:gd name="connsiteY82" fmla="*/ 3491345 h 3550722"/>
              <a:gd name="connsiteX83" fmla="*/ 1187532 w 4693257"/>
              <a:gd name="connsiteY83" fmla="*/ 3526971 h 3550722"/>
              <a:gd name="connsiteX84" fmla="*/ 1270659 w 4693257"/>
              <a:gd name="connsiteY84" fmla="*/ 3550722 h 3550722"/>
              <a:gd name="connsiteX85" fmla="*/ 1413163 w 4693257"/>
              <a:gd name="connsiteY85" fmla="*/ 3538846 h 3550722"/>
              <a:gd name="connsiteX86" fmla="*/ 1484415 w 4693257"/>
              <a:gd name="connsiteY86" fmla="*/ 3515096 h 3550722"/>
              <a:gd name="connsiteX87" fmla="*/ 1496291 w 4693257"/>
              <a:gd name="connsiteY87" fmla="*/ 3479470 h 3550722"/>
              <a:gd name="connsiteX88" fmla="*/ 1555667 w 4693257"/>
              <a:gd name="connsiteY88" fmla="*/ 3408218 h 3550722"/>
              <a:gd name="connsiteX89" fmla="*/ 1567543 w 4693257"/>
              <a:gd name="connsiteY89" fmla="*/ 3372592 h 3550722"/>
              <a:gd name="connsiteX90" fmla="*/ 1615044 w 4693257"/>
              <a:gd name="connsiteY90" fmla="*/ 3301340 h 3550722"/>
              <a:gd name="connsiteX91" fmla="*/ 1638794 w 4693257"/>
              <a:gd name="connsiteY91" fmla="*/ 3265714 h 3550722"/>
              <a:gd name="connsiteX92" fmla="*/ 1698171 w 4693257"/>
              <a:gd name="connsiteY92" fmla="*/ 3182587 h 3550722"/>
              <a:gd name="connsiteX93" fmla="*/ 1710046 w 4693257"/>
              <a:gd name="connsiteY93" fmla="*/ 3146961 h 3550722"/>
              <a:gd name="connsiteX94" fmla="*/ 1781298 w 4693257"/>
              <a:gd name="connsiteY94" fmla="*/ 3051958 h 3550722"/>
              <a:gd name="connsiteX95" fmla="*/ 1805049 w 4693257"/>
              <a:gd name="connsiteY95" fmla="*/ 3004457 h 3550722"/>
              <a:gd name="connsiteX96" fmla="*/ 1840675 w 4693257"/>
              <a:gd name="connsiteY96" fmla="*/ 2968831 h 3550722"/>
              <a:gd name="connsiteX97" fmla="*/ 1864426 w 4693257"/>
              <a:gd name="connsiteY97" fmla="*/ 2933205 h 3550722"/>
              <a:gd name="connsiteX98" fmla="*/ 1900052 w 4693257"/>
              <a:gd name="connsiteY98" fmla="*/ 2897579 h 3550722"/>
              <a:gd name="connsiteX99" fmla="*/ 1971304 w 4693257"/>
              <a:gd name="connsiteY99" fmla="*/ 2778826 h 3550722"/>
              <a:gd name="connsiteX100" fmla="*/ 2042556 w 4693257"/>
              <a:gd name="connsiteY100" fmla="*/ 2695698 h 3550722"/>
              <a:gd name="connsiteX101" fmla="*/ 2066306 w 4693257"/>
              <a:gd name="connsiteY101" fmla="*/ 2660072 h 3550722"/>
              <a:gd name="connsiteX102" fmla="*/ 2101932 w 4693257"/>
              <a:gd name="connsiteY102" fmla="*/ 2624446 h 3550722"/>
              <a:gd name="connsiteX103" fmla="*/ 2125683 w 4693257"/>
              <a:gd name="connsiteY103" fmla="*/ 2588820 h 3550722"/>
              <a:gd name="connsiteX104" fmla="*/ 2173184 w 4693257"/>
              <a:gd name="connsiteY104" fmla="*/ 2553194 h 3550722"/>
              <a:gd name="connsiteX105" fmla="*/ 2208810 w 4693257"/>
              <a:gd name="connsiteY105" fmla="*/ 2517568 h 3550722"/>
              <a:gd name="connsiteX106" fmla="*/ 2280062 w 4693257"/>
              <a:gd name="connsiteY106" fmla="*/ 2470067 h 3550722"/>
              <a:gd name="connsiteX107" fmla="*/ 2363189 w 4693257"/>
              <a:gd name="connsiteY107" fmla="*/ 2410691 h 3550722"/>
              <a:gd name="connsiteX108" fmla="*/ 2446317 w 4693257"/>
              <a:gd name="connsiteY108" fmla="*/ 2351314 h 3550722"/>
              <a:gd name="connsiteX109" fmla="*/ 2493818 w 4693257"/>
              <a:gd name="connsiteY109" fmla="*/ 2327563 h 3550722"/>
              <a:gd name="connsiteX110" fmla="*/ 2600696 w 4693257"/>
              <a:gd name="connsiteY110" fmla="*/ 2256311 h 3550722"/>
              <a:gd name="connsiteX111" fmla="*/ 2636322 w 4693257"/>
              <a:gd name="connsiteY111" fmla="*/ 2232561 h 3550722"/>
              <a:gd name="connsiteX112" fmla="*/ 2683823 w 4693257"/>
              <a:gd name="connsiteY112" fmla="*/ 2208810 h 3550722"/>
              <a:gd name="connsiteX113" fmla="*/ 2731324 w 4693257"/>
              <a:gd name="connsiteY113" fmla="*/ 2173184 h 3550722"/>
              <a:gd name="connsiteX114" fmla="*/ 2766950 w 4693257"/>
              <a:gd name="connsiteY114" fmla="*/ 2149433 h 3550722"/>
              <a:gd name="connsiteX115" fmla="*/ 2814452 w 4693257"/>
              <a:gd name="connsiteY115" fmla="*/ 2113807 h 3550722"/>
              <a:gd name="connsiteX116" fmla="*/ 2885704 w 4693257"/>
              <a:gd name="connsiteY116" fmla="*/ 2066306 h 3550722"/>
              <a:gd name="connsiteX117" fmla="*/ 2921330 w 4693257"/>
              <a:gd name="connsiteY117" fmla="*/ 2030680 h 3550722"/>
              <a:gd name="connsiteX118" fmla="*/ 3016332 w 4693257"/>
              <a:gd name="connsiteY118" fmla="*/ 2006930 h 3550722"/>
              <a:gd name="connsiteX119" fmla="*/ 3087584 w 4693257"/>
              <a:gd name="connsiteY119" fmla="*/ 1971304 h 3550722"/>
              <a:gd name="connsiteX120" fmla="*/ 3123210 w 4693257"/>
              <a:gd name="connsiteY120" fmla="*/ 1959428 h 3550722"/>
              <a:gd name="connsiteX121" fmla="*/ 3158836 w 4693257"/>
              <a:gd name="connsiteY121" fmla="*/ 1935678 h 3550722"/>
              <a:gd name="connsiteX122" fmla="*/ 3194462 w 4693257"/>
              <a:gd name="connsiteY122" fmla="*/ 1923802 h 3550722"/>
              <a:gd name="connsiteX123" fmla="*/ 3265714 w 4693257"/>
              <a:gd name="connsiteY123" fmla="*/ 1876301 h 3550722"/>
              <a:gd name="connsiteX124" fmla="*/ 3289465 w 4693257"/>
              <a:gd name="connsiteY124" fmla="*/ 1840675 h 3550722"/>
              <a:gd name="connsiteX125" fmla="*/ 3325091 w 4693257"/>
              <a:gd name="connsiteY125" fmla="*/ 1816924 h 355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693257" h="3550722">
                <a:moveTo>
                  <a:pt x="3253839" y="1840675"/>
                </a:moveTo>
                <a:cubicBezTo>
                  <a:pt x="3277590" y="1812966"/>
                  <a:pt x="3299285" y="1783354"/>
                  <a:pt x="3325091" y="1757548"/>
                </a:cubicBezTo>
                <a:cubicBezTo>
                  <a:pt x="3353305" y="1729334"/>
                  <a:pt x="3387200" y="1708224"/>
                  <a:pt x="3420093" y="1686296"/>
                </a:cubicBezTo>
                <a:cubicBezTo>
                  <a:pt x="3444352" y="1613518"/>
                  <a:pt x="3410407" y="1681959"/>
                  <a:pt x="3479470" y="1638794"/>
                </a:cubicBezTo>
                <a:cubicBezTo>
                  <a:pt x="3597552" y="1564993"/>
                  <a:pt x="3462215" y="1607482"/>
                  <a:pt x="3574472" y="1579418"/>
                </a:cubicBezTo>
                <a:cubicBezTo>
                  <a:pt x="3586347" y="1571501"/>
                  <a:pt x="3598484" y="1563963"/>
                  <a:pt x="3610098" y="1555667"/>
                </a:cubicBezTo>
                <a:cubicBezTo>
                  <a:pt x="3626204" y="1544163"/>
                  <a:pt x="3640816" y="1530531"/>
                  <a:pt x="3657600" y="1520041"/>
                </a:cubicBezTo>
                <a:cubicBezTo>
                  <a:pt x="3672612" y="1510659"/>
                  <a:pt x="3690599" y="1506443"/>
                  <a:pt x="3705101" y="1496291"/>
                </a:cubicBezTo>
                <a:cubicBezTo>
                  <a:pt x="3730429" y="1478562"/>
                  <a:pt x="3751350" y="1455098"/>
                  <a:pt x="3776353" y="1436914"/>
                </a:cubicBezTo>
                <a:cubicBezTo>
                  <a:pt x="3846157" y="1386148"/>
                  <a:pt x="3818731" y="1416237"/>
                  <a:pt x="3883231" y="1377537"/>
                </a:cubicBezTo>
                <a:cubicBezTo>
                  <a:pt x="3907708" y="1362851"/>
                  <a:pt x="3930732" y="1345870"/>
                  <a:pt x="3954483" y="1330036"/>
                </a:cubicBezTo>
                <a:cubicBezTo>
                  <a:pt x="3966358" y="1322119"/>
                  <a:pt x="3976569" y="1310798"/>
                  <a:pt x="3990109" y="1306285"/>
                </a:cubicBezTo>
                <a:lnTo>
                  <a:pt x="4025735" y="1294410"/>
                </a:lnTo>
                <a:cubicBezTo>
                  <a:pt x="4049486" y="1278576"/>
                  <a:pt x="4076803" y="1267093"/>
                  <a:pt x="4096987" y="1246909"/>
                </a:cubicBezTo>
                <a:cubicBezTo>
                  <a:pt x="4108862" y="1235034"/>
                  <a:pt x="4119711" y="1222034"/>
                  <a:pt x="4132613" y="1211283"/>
                </a:cubicBezTo>
                <a:cubicBezTo>
                  <a:pt x="4143577" y="1202146"/>
                  <a:pt x="4156625" y="1195828"/>
                  <a:pt x="4168239" y="1187532"/>
                </a:cubicBezTo>
                <a:cubicBezTo>
                  <a:pt x="4184344" y="1176028"/>
                  <a:pt x="4199526" y="1163256"/>
                  <a:pt x="4215740" y="1151906"/>
                </a:cubicBezTo>
                <a:cubicBezTo>
                  <a:pt x="4239125" y="1135537"/>
                  <a:pt x="4266808" y="1124589"/>
                  <a:pt x="4286992" y="1104405"/>
                </a:cubicBezTo>
                <a:cubicBezTo>
                  <a:pt x="4315068" y="1076329"/>
                  <a:pt x="4334574" y="1053465"/>
                  <a:pt x="4370119" y="1033153"/>
                </a:cubicBezTo>
                <a:cubicBezTo>
                  <a:pt x="4380987" y="1026943"/>
                  <a:pt x="4393870" y="1025236"/>
                  <a:pt x="4405745" y="1021278"/>
                </a:cubicBezTo>
                <a:cubicBezTo>
                  <a:pt x="4413662" y="1009403"/>
                  <a:pt x="4418755" y="995050"/>
                  <a:pt x="4429496" y="985652"/>
                </a:cubicBezTo>
                <a:cubicBezTo>
                  <a:pt x="4450978" y="966855"/>
                  <a:pt x="4477912" y="955277"/>
                  <a:pt x="4500748" y="938150"/>
                </a:cubicBezTo>
                <a:cubicBezTo>
                  <a:pt x="4559667" y="893961"/>
                  <a:pt x="4531781" y="913502"/>
                  <a:pt x="4583875" y="878774"/>
                </a:cubicBezTo>
                <a:cubicBezTo>
                  <a:pt x="4610084" y="843828"/>
                  <a:pt x="4622046" y="823213"/>
                  <a:pt x="4655127" y="795646"/>
                </a:cubicBezTo>
                <a:cubicBezTo>
                  <a:pt x="4666091" y="786509"/>
                  <a:pt x="4678878" y="779813"/>
                  <a:pt x="4690753" y="771896"/>
                </a:cubicBezTo>
                <a:cubicBezTo>
                  <a:pt x="4689595" y="754518"/>
                  <a:pt x="4709090" y="601310"/>
                  <a:pt x="4655127" y="558140"/>
                </a:cubicBezTo>
                <a:cubicBezTo>
                  <a:pt x="4645352" y="550320"/>
                  <a:pt x="4631376" y="550223"/>
                  <a:pt x="4619501" y="546265"/>
                </a:cubicBezTo>
                <a:cubicBezTo>
                  <a:pt x="4546327" y="497482"/>
                  <a:pt x="4627220" y="544880"/>
                  <a:pt x="4524498" y="510639"/>
                </a:cubicBezTo>
                <a:cubicBezTo>
                  <a:pt x="4507704" y="505041"/>
                  <a:pt x="4494483" y="489649"/>
                  <a:pt x="4476997" y="486888"/>
                </a:cubicBezTo>
                <a:cubicBezTo>
                  <a:pt x="4418217" y="477607"/>
                  <a:pt x="4358244" y="478971"/>
                  <a:pt x="4298867" y="475013"/>
                </a:cubicBezTo>
                <a:cubicBezTo>
                  <a:pt x="4220167" y="448778"/>
                  <a:pt x="4281282" y="466128"/>
                  <a:pt x="4132613" y="451262"/>
                </a:cubicBezTo>
                <a:cubicBezTo>
                  <a:pt x="4096946" y="447695"/>
                  <a:pt x="4061266" y="444125"/>
                  <a:pt x="4025735" y="439387"/>
                </a:cubicBezTo>
                <a:cubicBezTo>
                  <a:pt x="4001868" y="436205"/>
                  <a:pt x="3978094" y="432233"/>
                  <a:pt x="3954483" y="427511"/>
                </a:cubicBezTo>
                <a:cubicBezTo>
                  <a:pt x="3938479" y="424310"/>
                  <a:pt x="3923138" y="417944"/>
                  <a:pt x="3906981" y="415636"/>
                </a:cubicBezTo>
                <a:cubicBezTo>
                  <a:pt x="3867599" y="410010"/>
                  <a:pt x="3827812" y="407719"/>
                  <a:pt x="3788228" y="403761"/>
                </a:cubicBezTo>
                <a:cubicBezTo>
                  <a:pt x="3776353" y="399802"/>
                  <a:pt x="3764746" y="394921"/>
                  <a:pt x="3752602" y="391885"/>
                </a:cubicBezTo>
                <a:cubicBezTo>
                  <a:pt x="3710884" y="381455"/>
                  <a:pt x="3558340" y="357347"/>
                  <a:pt x="3550722" y="356259"/>
                </a:cubicBezTo>
                <a:cubicBezTo>
                  <a:pt x="3523013" y="352301"/>
                  <a:pt x="3495105" y="349542"/>
                  <a:pt x="3467594" y="344384"/>
                </a:cubicBezTo>
                <a:cubicBezTo>
                  <a:pt x="3260947" y="305638"/>
                  <a:pt x="3466949" y="328804"/>
                  <a:pt x="3206337" y="308758"/>
                </a:cubicBezTo>
                <a:cubicBezTo>
                  <a:pt x="3190503" y="304800"/>
                  <a:pt x="3174529" y="301367"/>
                  <a:pt x="3158836" y="296883"/>
                </a:cubicBezTo>
                <a:cubicBezTo>
                  <a:pt x="3114315" y="284163"/>
                  <a:pt x="3126764" y="282414"/>
                  <a:pt x="3075709" y="273132"/>
                </a:cubicBezTo>
                <a:cubicBezTo>
                  <a:pt x="3048170" y="268125"/>
                  <a:pt x="3020120" y="266264"/>
                  <a:pt x="2992581" y="261257"/>
                </a:cubicBezTo>
                <a:cubicBezTo>
                  <a:pt x="2976523" y="258337"/>
                  <a:pt x="2961012" y="252922"/>
                  <a:pt x="2945080" y="249381"/>
                </a:cubicBezTo>
                <a:cubicBezTo>
                  <a:pt x="2925377" y="245002"/>
                  <a:pt x="2905177" y="242817"/>
                  <a:pt x="2885704" y="237506"/>
                </a:cubicBezTo>
                <a:cubicBezTo>
                  <a:pt x="2823784" y="220619"/>
                  <a:pt x="2786196" y="197421"/>
                  <a:pt x="2719449" y="190005"/>
                </a:cubicBezTo>
                <a:lnTo>
                  <a:pt x="2612571" y="178130"/>
                </a:lnTo>
                <a:cubicBezTo>
                  <a:pt x="2600696" y="174171"/>
                  <a:pt x="2588141" y="171852"/>
                  <a:pt x="2576945" y="166254"/>
                </a:cubicBezTo>
                <a:cubicBezTo>
                  <a:pt x="2503434" y="129498"/>
                  <a:pt x="2584664" y="149569"/>
                  <a:pt x="2481943" y="118753"/>
                </a:cubicBezTo>
                <a:cubicBezTo>
                  <a:pt x="2462610" y="112953"/>
                  <a:pt x="2442148" y="111773"/>
                  <a:pt x="2422566" y="106878"/>
                </a:cubicBezTo>
                <a:cubicBezTo>
                  <a:pt x="2410422" y="103842"/>
                  <a:pt x="2398976" y="98441"/>
                  <a:pt x="2386940" y="95002"/>
                </a:cubicBezTo>
                <a:cubicBezTo>
                  <a:pt x="2371247" y="90518"/>
                  <a:pt x="2354922" y="88288"/>
                  <a:pt x="2339439" y="83127"/>
                </a:cubicBezTo>
                <a:cubicBezTo>
                  <a:pt x="2319216" y="76386"/>
                  <a:pt x="2301118" y="62701"/>
                  <a:pt x="2280062" y="59376"/>
                </a:cubicBezTo>
                <a:cubicBezTo>
                  <a:pt x="2225182" y="50711"/>
                  <a:pt x="2169225" y="51459"/>
                  <a:pt x="2113807" y="47501"/>
                </a:cubicBezTo>
                <a:cubicBezTo>
                  <a:pt x="1969234" y="18587"/>
                  <a:pt x="2089399" y="39547"/>
                  <a:pt x="1805049" y="23750"/>
                </a:cubicBezTo>
                <a:cubicBezTo>
                  <a:pt x="1313724" y="-3546"/>
                  <a:pt x="2035218" y="28887"/>
                  <a:pt x="1341911" y="0"/>
                </a:cubicBezTo>
                <a:cubicBezTo>
                  <a:pt x="1084612" y="7917"/>
                  <a:pt x="826546" y="2371"/>
                  <a:pt x="570015" y="23750"/>
                </a:cubicBezTo>
                <a:cubicBezTo>
                  <a:pt x="522514" y="27709"/>
                  <a:pt x="474906" y="30548"/>
                  <a:pt x="427511" y="35626"/>
                </a:cubicBezTo>
                <a:cubicBezTo>
                  <a:pt x="364046" y="42426"/>
                  <a:pt x="237506" y="59376"/>
                  <a:pt x="237506" y="59376"/>
                </a:cubicBezTo>
                <a:cubicBezTo>
                  <a:pt x="225631" y="71251"/>
                  <a:pt x="214782" y="84251"/>
                  <a:pt x="201880" y="95002"/>
                </a:cubicBezTo>
                <a:cubicBezTo>
                  <a:pt x="190916" y="104139"/>
                  <a:pt x="173818" y="106650"/>
                  <a:pt x="166254" y="118753"/>
                </a:cubicBezTo>
                <a:cubicBezTo>
                  <a:pt x="127058" y="181467"/>
                  <a:pt x="162624" y="181761"/>
                  <a:pt x="118753" y="225631"/>
                </a:cubicBezTo>
                <a:cubicBezTo>
                  <a:pt x="108661" y="235723"/>
                  <a:pt x="95002" y="241464"/>
                  <a:pt x="83127" y="249381"/>
                </a:cubicBezTo>
                <a:cubicBezTo>
                  <a:pt x="79169" y="269173"/>
                  <a:pt x="76147" y="289176"/>
                  <a:pt x="71252" y="308758"/>
                </a:cubicBezTo>
                <a:cubicBezTo>
                  <a:pt x="68216" y="320902"/>
                  <a:pt x="62815" y="332348"/>
                  <a:pt x="59376" y="344384"/>
                </a:cubicBezTo>
                <a:cubicBezTo>
                  <a:pt x="54892" y="360077"/>
                  <a:pt x="51459" y="376051"/>
                  <a:pt x="47501" y="391885"/>
                </a:cubicBezTo>
                <a:cubicBezTo>
                  <a:pt x="-3793" y="853529"/>
                  <a:pt x="22612" y="533960"/>
                  <a:pt x="35626" y="1353787"/>
                </a:cubicBezTo>
                <a:cubicBezTo>
                  <a:pt x="31667" y="1706088"/>
                  <a:pt x="32704" y="2058481"/>
                  <a:pt x="23750" y="2410691"/>
                </a:cubicBezTo>
                <a:cubicBezTo>
                  <a:pt x="20826" y="2525721"/>
                  <a:pt x="0" y="2755075"/>
                  <a:pt x="0" y="2755075"/>
                </a:cubicBezTo>
                <a:cubicBezTo>
                  <a:pt x="3958" y="2822369"/>
                  <a:pt x="6500" y="2889761"/>
                  <a:pt x="11875" y="2956956"/>
                </a:cubicBezTo>
                <a:cubicBezTo>
                  <a:pt x="14215" y="2986205"/>
                  <a:pt x="18007" y="3052345"/>
                  <a:pt x="35626" y="3087584"/>
                </a:cubicBezTo>
                <a:cubicBezTo>
                  <a:pt x="67040" y="3150412"/>
                  <a:pt x="51227" y="3097552"/>
                  <a:pt x="95002" y="3158836"/>
                </a:cubicBezTo>
                <a:cubicBezTo>
                  <a:pt x="149791" y="3235539"/>
                  <a:pt x="84146" y="3183265"/>
                  <a:pt x="154379" y="3230088"/>
                </a:cubicBezTo>
                <a:cubicBezTo>
                  <a:pt x="162296" y="3241963"/>
                  <a:pt x="168993" y="3254750"/>
                  <a:pt x="178130" y="3265714"/>
                </a:cubicBezTo>
                <a:cubicBezTo>
                  <a:pt x="196888" y="3288223"/>
                  <a:pt x="222694" y="3311747"/>
                  <a:pt x="249381" y="3325091"/>
                </a:cubicBezTo>
                <a:cubicBezTo>
                  <a:pt x="260577" y="3330689"/>
                  <a:pt x="273132" y="3333008"/>
                  <a:pt x="285007" y="3336966"/>
                </a:cubicBezTo>
                <a:cubicBezTo>
                  <a:pt x="296882" y="3344883"/>
                  <a:pt x="307591" y="3354920"/>
                  <a:pt x="320633" y="3360717"/>
                </a:cubicBezTo>
                <a:cubicBezTo>
                  <a:pt x="343511" y="3370885"/>
                  <a:pt x="368134" y="3376550"/>
                  <a:pt x="391885" y="3384467"/>
                </a:cubicBezTo>
                <a:cubicBezTo>
                  <a:pt x="403760" y="3388425"/>
                  <a:pt x="415055" y="3395097"/>
                  <a:pt x="427511" y="3396343"/>
                </a:cubicBezTo>
                <a:lnTo>
                  <a:pt x="546265" y="3408218"/>
                </a:lnTo>
                <a:cubicBezTo>
                  <a:pt x="616119" y="3431502"/>
                  <a:pt x="559396" y="3415182"/>
                  <a:pt x="676893" y="3431968"/>
                </a:cubicBezTo>
                <a:cubicBezTo>
                  <a:pt x="844976" y="3455980"/>
                  <a:pt x="627151" y="3435202"/>
                  <a:pt x="914400" y="3455719"/>
                </a:cubicBezTo>
                <a:cubicBezTo>
                  <a:pt x="926275" y="3459677"/>
                  <a:pt x="937806" y="3464879"/>
                  <a:pt x="950026" y="3467594"/>
                </a:cubicBezTo>
                <a:cubicBezTo>
                  <a:pt x="979698" y="3474188"/>
                  <a:pt x="1077872" y="3487555"/>
                  <a:pt x="1104405" y="3491345"/>
                </a:cubicBezTo>
                <a:cubicBezTo>
                  <a:pt x="1187954" y="3519194"/>
                  <a:pt x="1084812" y="3482948"/>
                  <a:pt x="1187532" y="3526971"/>
                </a:cubicBezTo>
                <a:cubicBezTo>
                  <a:pt x="1211378" y="3537191"/>
                  <a:pt x="1246562" y="3544697"/>
                  <a:pt x="1270659" y="3550722"/>
                </a:cubicBezTo>
                <a:cubicBezTo>
                  <a:pt x="1318160" y="3546763"/>
                  <a:pt x="1366146" y="3546682"/>
                  <a:pt x="1413163" y="3538846"/>
                </a:cubicBezTo>
                <a:cubicBezTo>
                  <a:pt x="1437858" y="3534730"/>
                  <a:pt x="1484415" y="3515096"/>
                  <a:pt x="1484415" y="3515096"/>
                </a:cubicBezTo>
                <a:cubicBezTo>
                  <a:pt x="1488374" y="3503221"/>
                  <a:pt x="1490693" y="3490666"/>
                  <a:pt x="1496291" y="3479470"/>
                </a:cubicBezTo>
                <a:cubicBezTo>
                  <a:pt x="1512825" y="3446402"/>
                  <a:pt x="1529402" y="3434483"/>
                  <a:pt x="1555667" y="3408218"/>
                </a:cubicBezTo>
                <a:cubicBezTo>
                  <a:pt x="1559626" y="3396343"/>
                  <a:pt x="1561464" y="3383534"/>
                  <a:pt x="1567543" y="3372592"/>
                </a:cubicBezTo>
                <a:cubicBezTo>
                  <a:pt x="1581406" y="3347639"/>
                  <a:pt x="1599210" y="3325091"/>
                  <a:pt x="1615044" y="3301340"/>
                </a:cubicBezTo>
                <a:cubicBezTo>
                  <a:pt x="1622961" y="3289465"/>
                  <a:pt x="1632411" y="3278479"/>
                  <a:pt x="1638794" y="3265714"/>
                </a:cubicBezTo>
                <a:cubicBezTo>
                  <a:pt x="1670056" y="3203192"/>
                  <a:pt x="1650027" y="3230731"/>
                  <a:pt x="1698171" y="3182587"/>
                </a:cubicBezTo>
                <a:cubicBezTo>
                  <a:pt x="1702129" y="3170712"/>
                  <a:pt x="1703326" y="3157522"/>
                  <a:pt x="1710046" y="3146961"/>
                </a:cubicBezTo>
                <a:cubicBezTo>
                  <a:pt x="1731298" y="3113565"/>
                  <a:pt x="1763595" y="3087363"/>
                  <a:pt x="1781298" y="3051958"/>
                </a:cubicBezTo>
                <a:cubicBezTo>
                  <a:pt x="1789215" y="3036124"/>
                  <a:pt x="1794759" y="3018862"/>
                  <a:pt x="1805049" y="3004457"/>
                </a:cubicBezTo>
                <a:cubicBezTo>
                  <a:pt x="1814811" y="2990791"/>
                  <a:pt x="1829924" y="2981733"/>
                  <a:pt x="1840675" y="2968831"/>
                </a:cubicBezTo>
                <a:cubicBezTo>
                  <a:pt x="1849812" y="2957867"/>
                  <a:pt x="1855289" y="2944169"/>
                  <a:pt x="1864426" y="2933205"/>
                </a:cubicBezTo>
                <a:cubicBezTo>
                  <a:pt x="1875177" y="2920303"/>
                  <a:pt x="1889741" y="2910836"/>
                  <a:pt x="1900052" y="2897579"/>
                </a:cubicBezTo>
                <a:cubicBezTo>
                  <a:pt x="1993223" y="2777787"/>
                  <a:pt x="1912554" y="2872826"/>
                  <a:pt x="1971304" y="2778826"/>
                </a:cubicBezTo>
                <a:cubicBezTo>
                  <a:pt x="2015783" y="2707661"/>
                  <a:pt x="1993973" y="2753998"/>
                  <a:pt x="2042556" y="2695698"/>
                </a:cubicBezTo>
                <a:cubicBezTo>
                  <a:pt x="2051693" y="2684734"/>
                  <a:pt x="2057169" y="2671036"/>
                  <a:pt x="2066306" y="2660072"/>
                </a:cubicBezTo>
                <a:cubicBezTo>
                  <a:pt x="2077057" y="2647170"/>
                  <a:pt x="2091181" y="2637348"/>
                  <a:pt x="2101932" y="2624446"/>
                </a:cubicBezTo>
                <a:cubicBezTo>
                  <a:pt x="2111069" y="2613482"/>
                  <a:pt x="2115591" y="2598912"/>
                  <a:pt x="2125683" y="2588820"/>
                </a:cubicBezTo>
                <a:cubicBezTo>
                  <a:pt x="2139678" y="2574825"/>
                  <a:pt x="2158157" y="2566075"/>
                  <a:pt x="2173184" y="2553194"/>
                </a:cubicBezTo>
                <a:cubicBezTo>
                  <a:pt x="2185935" y="2542264"/>
                  <a:pt x="2195553" y="2527879"/>
                  <a:pt x="2208810" y="2517568"/>
                </a:cubicBezTo>
                <a:cubicBezTo>
                  <a:pt x="2231342" y="2500043"/>
                  <a:pt x="2259878" y="2490251"/>
                  <a:pt x="2280062" y="2470067"/>
                </a:cubicBezTo>
                <a:cubicBezTo>
                  <a:pt x="2336414" y="2413715"/>
                  <a:pt x="2306320" y="2429647"/>
                  <a:pt x="2363189" y="2410691"/>
                </a:cubicBezTo>
                <a:cubicBezTo>
                  <a:pt x="2383576" y="2395401"/>
                  <a:pt x="2422009" y="2365204"/>
                  <a:pt x="2446317" y="2351314"/>
                </a:cubicBezTo>
                <a:cubicBezTo>
                  <a:pt x="2461687" y="2342531"/>
                  <a:pt x="2478638" y="2336671"/>
                  <a:pt x="2493818" y="2327563"/>
                </a:cubicBezTo>
                <a:cubicBezTo>
                  <a:pt x="2493843" y="2327548"/>
                  <a:pt x="2582871" y="2268194"/>
                  <a:pt x="2600696" y="2256311"/>
                </a:cubicBezTo>
                <a:cubicBezTo>
                  <a:pt x="2612571" y="2248394"/>
                  <a:pt x="2623557" y="2238944"/>
                  <a:pt x="2636322" y="2232561"/>
                </a:cubicBezTo>
                <a:cubicBezTo>
                  <a:pt x="2652156" y="2224644"/>
                  <a:pt x="2668811" y="2218192"/>
                  <a:pt x="2683823" y="2208810"/>
                </a:cubicBezTo>
                <a:cubicBezTo>
                  <a:pt x="2700607" y="2198320"/>
                  <a:pt x="2715219" y="2184688"/>
                  <a:pt x="2731324" y="2173184"/>
                </a:cubicBezTo>
                <a:cubicBezTo>
                  <a:pt x="2742938" y="2164888"/>
                  <a:pt x="2755336" y="2157729"/>
                  <a:pt x="2766950" y="2149433"/>
                </a:cubicBezTo>
                <a:cubicBezTo>
                  <a:pt x="2783056" y="2137929"/>
                  <a:pt x="2798237" y="2125157"/>
                  <a:pt x="2814452" y="2113807"/>
                </a:cubicBezTo>
                <a:cubicBezTo>
                  <a:pt x="2837837" y="2097438"/>
                  <a:pt x="2865520" y="2086490"/>
                  <a:pt x="2885704" y="2066306"/>
                </a:cubicBezTo>
                <a:cubicBezTo>
                  <a:pt x="2897579" y="2054431"/>
                  <a:pt x="2907356" y="2039996"/>
                  <a:pt x="2921330" y="2030680"/>
                </a:cubicBezTo>
                <a:cubicBezTo>
                  <a:pt x="2937617" y="2019822"/>
                  <a:pt x="3006740" y="2009328"/>
                  <a:pt x="3016332" y="2006930"/>
                </a:cubicBezTo>
                <a:cubicBezTo>
                  <a:pt x="3076025" y="1992006"/>
                  <a:pt x="3029540" y="2000326"/>
                  <a:pt x="3087584" y="1971304"/>
                </a:cubicBezTo>
                <a:cubicBezTo>
                  <a:pt x="3098780" y="1965706"/>
                  <a:pt x="3112014" y="1965026"/>
                  <a:pt x="3123210" y="1959428"/>
                </a:cubicBezTo>
                <a:cubicBezTo>
                  <a:pt x="3135975" y="1953045"/>
                  <a:pt x="3146071" y="1942061"/>
                  <a:pt x="3158836" y="1935678"/>
                </a:cubicBezTo>
                <a:cubicBezTo>
                  <a:pt x="3170032" y="1930080"/>
                  <a:pt x="3183520" y="1929881"/>
                  <a:pt x="3194462" y="1923802"/>
                </a:cubicBezTo>
                <a:cubicBezTo>
                  <a:pt x="3219415" y="1909939"/>
                  <a:pt x="3265714" y="1876301"/>
                  <a:pt x="3265714" y="1876301"/>
                </a:cubicBezTo>
                <a:cubicBezTo>
                  <a:pt x="3273631" y="1864426"/>
                  <a:pt x="3279373" y="1850767"/>
                  <a:pt x="3289465" y="1840675"/>
                </a:cubicBezTo>
                <a:cubicBezTo>
                  <a:pt x="3299557" y="1830583"/>
                  <a:pt x="3325091" y="1816924"/>
                  <a:pt x="3325091" y="1816924"/>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80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Sk mus EM long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301" y="1600200"/>
            <a:ext cx="7010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225707"/>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1</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How many cells are on this slide. (advance slide for answers)</a:t>
            </a:r>
          </a:p>
        </p:txBody>
      </p:sp>
    </p:spTree>
    <p:extLst>
      <p:ext uri="{BB962C8B-B14F-4D97-AF65-F5344CB8AC3E}">
        <p14:creationId xmlns:p14="http://schemas.microsoft.com/office/powerpoint/2010/main" val="332851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71053"/>
            <a:ext cx="7243322" cy="5105948"/>
          </a:xfrm>
          <a:prstGeom prst="rect">
            <a:avLst/>
          </a:prstGeom>
        </p:spPr>
      </p:pic>
      <p:sp>
        <p:nvSpPr>
          <p:cNvPr id="6" name="Rectangle 5"/>
          <p:cNvSpPr/>
          <p:nvPr/>
        </p:nvSpPr>
        <p:spPr>
          <a:xfrm>
            <a:off x="685800" y="1905000"/>
            <a:ext cx="25908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lymphocyte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answers)</a:t>
            </a:r>
          </a:p>
        </p:txBody>
      </p:sp>
      <p:cxnSp>
        <p:nvCxnSpPr>
          <p:cNvPr id="7" name="Straight Arrow Connector 6"/>
          <p:cNvCxnSpPr/>
          <p:nvPr/>
        </p:nvCxnSpPr>
        <p:spPr>
          <a:xfrm>
            <a:off x="4238501" y="2093026"/>
            <a:ext cx="152400" cy="1066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35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995" y="1143000"/>
            <a:ext cx="7124700" cy="5572125"/>
          </a:xfrm>
          <a:prstGeom prst="rect">
            <a:avLst/>
          </a:prstGeom>
        </p:spPr>
      </p:pic>
      <p:sp>
        <p:nvSpPr>
          <p:cNvPr id="6" name="Rectangle 5"/>
          <p:cNvSpPr/>
          <p:nvPr/>
        </p:nvSpPr>
        <p:spPr>
          <a:xfrm>
            <a:off x="685800" y="1905000"/>
            <a:ext cx="25908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Pharyngeal tonsil</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38430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02418" y="17526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1 or 2</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How many muscle cells on this slide. (advance slide for answers)</a:t>
            </a:r>
          </a:p>
        </p:txBody>
      </p:sp>
    </p:spTree>
    <p:extLst>
      <p:ext uri="{BB962C8B-B14F-4D97-AF65-F5344CB8AC3E}">
        <p14:creationId xmlns:p14="http://schemas.microsoft.com/office/powerpoint/2010/main" val="131481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356059"/>
            <a:ext cx="8805843" cy="5141369"/>
          </a:xfrm>
          <a:prstGeom prst="rect">
            <a:avLst/>
          </a:prstGeom>
        </p:spPr>
      </p:pic>
      <p:sp>
        <p:nvSpPr>
          <p:cNvPr id="6" name="Rectangle 5"/>
          <p:cNvSpPr/>
          <p:nvPr/>
        </p:nvSpPr>
        <p:spPr>
          <a:xfrm>
            <a:off x="302418" y="17526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Skeletal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143560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Sk mus EM long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7010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225707"/>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Z lines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cxnSp>
        <p:nvCxnSpPr>
          <p:cNvPr id="8" name="Straight Arrow Connector 7"/>
          <p:cNvCxnSpPr/>
          <p:nvPr/>
        </p:nvCxnSpPr>
        <p:spPr>
          <a:xfrm flipH="1">
            <a:off x="2438400" y="2639556"/>
            <a:ext cx="704928" cy="755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472549" y="5456349"/>
            <a:ext cx="774539"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214422" y="5104411"/>
            <a:ext cx="704928" cy="755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06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4727" y="561974"/>
            <a:ext cx="4229100" cy="3171825"/>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9" name="TextBox 8"/>
          <p:cNvSpPr txBox="1"/>
          <p:nvPr/>
        </p:nvSpPr>
        <p:spPr>
          <a:xfrm>
            <a:off x="216113" y="5827693"/>
            <a:ext cx="8857714"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Actually, some nuclei belong to the muscle cells, while others are of fibroblasts.  Difficult to tell for sure, but the muscle nucleus is typically more </a:t>
            </a:r>
            <a:r>
              <a:rPr lang="en-US" sz="1400" b="1" dirty="0" err="1">
                <a:solidFill>
                  <a:schemeClr val="accent3">
                    <a:lumMod val="50000"/>
                  </a:schemeClr>
                </a:solidFill>
                <a:latin typeface="Tempus Sans ITC" pitchFamily="82" charset="0"/>
              </a:rPr>
              <a:t>euchromatic</a:t>
            </a:r>
            <a:r>
              <a:rPr lang="en-US" sz="1400" b="1" dirty="0">
                <a:solidFill>
                  <a:schemeClr val="accent3">
                    <a:lumMod val="50000"/>
                  </a:schemeClr>
                </a:solidFill>
                <a:latin typeface="Tempus Sans ITC" pitchFamily="82" charset="0"/>
              </a:rPr>
              <a:t> than the fibroblast nucleus, so I’m going with the nucleus indicated by the black arrow belonging to the muscle cell, and the one indicated by the blue arrow belonging to a fibroblast that is in the loose connective tissue between cells.  Just an educated guess.  Nothing to worry about now.</a:t>
            </a:r>
          </a:p>
        </p:txBody>
      </p:sp>
      <p:sp>
        <p:nvSpPr>
          <p:cNvPr id="10" name="TextBox 9"/>
          <p:cNvSpPr txBox="1"/>
          <p:nvPr/>
        </p:nvSpPr>
        <p:spPr>
          <a:xfrm>
            <a:off x="70174" y="3962400"/>
            <a:ext cx="8845226" cy="1723549"/>
          </a:xfrm>
          <a:prstGeom prst="rect">
            <a:avLst/>
          </a:prstGeom>
          <a:noFill/>
        </p:spPr>
        <p:txBody>
          <a:bodyPr wrap="square">
            <a:spAutoFit/>
          </a:bodyPr>
          <a:lstStyle/>
          <a:p>
            <a:r>
              <a:rPr lang="en-US" sz="1600" b="1" dirty="0">
                <a:solidFill>
                  <a:schemeClr val="accent6">
                    <a:lumMod val="50000"/>
                  </a:schemeClr>
                </a:solidFill>
                <a:latin typeface="Calibri" pitchFamily="34" charset="0"/>
              </a:rPr>
              <a:t>Here are two images from our slide set, taken at medium and very high magnification (oil).  Both are longitudinal views of skeletal muscle.  The muscle fibers (cells) are indicated by the brackets.  Typically, within a single muscle, all fibers are the same diameter, so the apparent difference you see is due to sectioning (e.g. the section goes through the middle of some fibers, cuts the edge of others).  </a:t>
            </a:r>
          </a:p>
          <a:p>
            <a:endParaRPr lang="en-US" sz="1000" b="1" dirty="0">
              <a:solidFill>
                <a:schemeClr val="accent6">
                  <a:lumMod val="50000"/>
                </a:schemeClr>
              </a:solidFill>
              <a:latin typeface="Calibri" pitchFamily="34" charset="0"/>
            </a:endParaRPr>
          </a:p>
          <a:p>
            <a:r>
              <a:rPr lang="en-US" sz="1600" b="1" dirty="0">
                <a:solidFill>
                  <a:schemeClr val="accent6">
                    <a:lumMod val="50000"/>
                  </a:schemeClr>
                </a:solidFill>
                <a:latin typeface="Calibri" pitchFamily="34" charset="0"/>
              </a:rPr>
              <a:t>Note the fact that these are long, wide-diameter cells (compare to the size of the nuclei), with an alternating dark-light pattern, with most nuclei situated in the periphery of the cell.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25" y="533400"/>
            <a:ext cx="4572000" cy="3429000"/>
          </a:xfrm>
          <a:prstGeom prst="rect">
            <a:avLst/>
          </a:prstGeom>
        </p:spPr>
      </p:pic>
      <p:sp>
        <p:nvSpPr>
          <p:cNvPr id="4" name="Left Brace 3"/>
          <p:cNvSpPr/>
          <p:nvPr/>
        </p:nvSpPr>
        <p:spPr>
          <a:xfrm>
            <a:off x="4844727" y="1905000"/>
            <a:ext cx="260673" cy="914400"/>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a:off x="5410200" y="762000"/>
            <a:ext cx="260673" cy="1143000"/>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a:off x="1676400" y="2147886"/>
            <a:ext cx="260673" cy="366714"/>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p:cNvSpPr/>
          <p:nvPr/>
        </p:nvSpPr>
        <p:spPr>
          <a:xfrm>
            <a:off x="3120437" y="1304925"/>
            <a:ext cx="260673" cy="37147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H="1" flipV="1">
            <a:off x="6534150" y="2835057"/>
            <a:ext cx="95250" cy="428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315200" y="1958757"/>
            <a:ext cx="95250" cy="4286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183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64397"/>
            <a:ext cx="6867525" cy="5124450"/>
          </a:xfrm>
          <a:prstGeom prst="rect">
            <a:avLst/>
          </a:prstGeom>
        </p:spPr>
      </p:pic>
      <p:sp>
        <p:nvSpPr>
          <p:cNvPr id="6" name="Rectangle 5"/>
          <p:cNvSpPr/>
          <p:nvPr/>
        </p:nvSpPr>
        <p:spPr>
          <a:xfrm>
            <a:off x="302418" y="1752600"/>
            <a:ext cx="2364582" cy="230832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Dense regular connective tissue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on this slide. (advance slide for answers)</a:t>
            </a:r>
          </a:p>
        </p:txBody>
      </p:sp>
    </p:spTree>
    <p:extLst>
      <p:ext uri="{BB962C8B-B14F-4D97-AF65-F5344CB8AC3E}">
        <p14:creationId xmlns:p14="http://schemas.microsoft.com/office/powerpoint/2010/main" val="303933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30" y="1299772"/>
            <a:ext cx="7058025" cy="5353050"/>
          </a:xfrm>
          <a:prstGeom prst="rect">
            <a:avLst/>
          </a:prstGeom>
        </p:spPr>
      </p:pic>
      <p:sp>
        <p:nvSpPr>
          <p:cNvPr id="6" name="Rectangle 5"/>
          <p:cNvSpPr/>
          <p:nvPr/>
        </p:nvSpPr>
        <p:spPr>
          <a:xfrm>
            <a:off x="175096" y="1497957"/>
            <a:ext cx="29741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endomysium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structure indicated by the arrows. (advance slide for answers)</a:t>
            </a:r>
          </a:p>
        </p:txBody>
      </p:sp>
      <p:cxnSp>
        <p:nvCxnSpPr>
          <p:cNvPr id="7" name="Straight Arrow Connector 6"/>
          <p:cNvCxnSpPr/>
          <p:nvPr/>
        </p:nvCxnSpPr>
        <p:spPr>
          <a:xfrm>
            <a:off x="3051577" y="2230775"/>
            <a:ext cx="403747" cy="1029821"/>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37276" y="2558005"/>
            <a:ext cx="632267" cy="55839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499658" y="4128627"/>
            <a:ext cx="433086" cy="121919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27585" y="3551826"/>
            <a:ext cx="54015" cy="90442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22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4739" y="188491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nucleus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X. (advance slide for answers)</a:t>
            </a:r>
          </a:p>
        </p:txBody>
      </p:sp>
      <p:sp>
        <p:nvSpPr>
          <p:cNvPr id="2" name="Rectangle 1"/>
          <p:cNvSpPr/>
          <p:nvPr/>
        </p:nvSpPr>
        <p:spPr>
          <a:xfrm>
            <a:off x="5715000" y="4876800"/>
            <a:ext cx="64633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p>
        </p:txBody>
      </p:sp>
    </p:spTree>
    <p:extLst>
      <p:ext uri="{BB962C8B-B14F-4D97-AF65-F5344CB8AC3E}">
        <p14:creationId xmlns:p14="http://schemas.microsoft.com/office/powerpoint/2010/main" val="35469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93" y="1254550"/>
            <a:ext cx="7296150" cy="5524500"/>
          </a:xfrm>
          <a:prstGeom prst="rect">
            <a:avLst/>
          </a:prstGeom>
        </p:spPr>
      </p:pic>
      <p:sp>
        <p:nvSpPr>
          <p:cNvPr id="6" name="Rectangle 5"/>
          <p:cNvSpPr/>
          <p:nvPr/>
        </p:nvSpPr>
        <p:spPr>
          <a:xfrm>
            <a:off x="685800" y="1905000"/>
            <a:ext cx="25908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Palatine tonsil</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159518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k mus EM long very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933575"/>
            <a:ext cx="91471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cxnSp>
        <p:nvCxnSpPr>
          <p:cNvPr id="8" name="Straight Arrow Connector 7"/>
          <p:cNvCxnSpPr/>
          <p:nvPr/>
        </p:nvCxnSpPr>
        <p:spPr>
          <a:xfrm flipV="1">
            <a:off x="2580904" y="2267100"/>
            <a:ext cx="0" cy="78189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373259" y="2535020"/>
            <a:ext cx="6263" cy="790071"/>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291943" y="2730868"/>
            <a:ext cx="0" cy="77616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0" y="2225707"/>
            <a:ext cx="8534400" cy="4384822"/>
            <a:chOff x="0" y="2225707"/>
            <a:chExt cx="8534400" cy="4384822"/>
          </a:xfrm>
        </p:grpSpPr>
        <p:sp>
          <p:nvSpPr>
            <p:cNvPr id="6" name="Rectangle 5"/>
            <p:cNvSpPr/>
            <p:nvPr/>
          </p:nvSpPr>
          <p:spPr>
            <a:xfrm>
              <a:off x="0" y="2225707"/>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Thin filaments</a:t>
              </a:r>
            </a:p>
          </p:txBody>
        </p:sp>
        <p:sp>
          <p:nvSpPr>
            <p:cNvPr id="13" name="Rectangle 12"/>
            <p:cNvSpPr/>
            <p:nvPr/>
          </p:nvSpPr>
          <p:spPr>
            <a:xfrm>
              <a:off x="3655218" y="54102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Z lines are here</a:t>
              </a:r>
            </a:p>
          </p:txBody>
        </p:sp>
        <p:cxnSp>
          <p:nvCxnSpPr>
            <p:cNvPr id="14" name="Straight Arrow Connector 13"/>
            <p:cNvCxnSpPr/>
            <p:nvPr/>
          </p:nvCxnSpPr>
          <p:spPr>
            <a:xfrm flipH="1" flipV="1">
              <a:off x="1009403" y="4797631"/>
              <a:ext cx="2645816" cy="92843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883311" y="4829175"/>
              <a:ext cx="2651089" cy="91389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312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295400"/>
            <a:ext cx="5444698" cy="5444698"/>
          </a:xfrm>
          <a:prstGeom prst="rect">
            <a:avLst/>
          </a:prstGeom>
        </p:spPr>
      </p:pic>
      <p:sp>
        <p:nvSpPr>
          <p:cNvPr id="6" name="Rectangle 5"/>
          <p:cNvSpPr/>
          <p:nvPr/>
        </p:nvSpPr>
        <p:spPr>
          <a:xfrm>
            <a:off x="1447800" y="1524000"/>
            <a:ext cx="27455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sarcomere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answers)</a:t>
            </a:r>
          </a:p>
        </p:txBody>
      </p:sp>
      <p:sp>
        <p:nvSpPr>
          <p:cNvPr id="5" name="Right Brace 4"/>
          <p:cNvSpPr/>
          <p:nvPr/>
        </p:nvSpPr>
        <p:spPr>
          <a:xfrm rot="1276508">
            <a:off x="5415771" y="4420647"/>
            <a:ext cx="152400" cy="19788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1276508">
            <a:off x="5437136" y="3803925"/>
            <a:ext cx="152400" cy="19788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1276508">
            <a:off x="4813292" y="4786691"/>
            <a:ext cx="152400" cy="19788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7109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4739" y="188491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Z lines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cxnSp>
        <p:nvCxnSpPr>
          <p:cNvPr id="9" name="Straight Arrow Connector 8"/>
          <p:cNvCxnSpPr/>
          <p:nvPr/>
        </p:nvCxnSpPr>
        <p:spPr>
          <a:xfrm>
            <a:off x="2184071" y="4134229"/>
            <a:ext cx="774539"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223332" y="2541319"/>
            <a:ext cx="704928" cy="755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966855" y="3330665"/>
            <a:ext cx="774539"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4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32" y="1333500"/>
            <a:ext cx="7286625" cy="5372100"/>
          </a:xfrm>
          <a:prstGeom prst="rect">
            <a:avLst/>
          </a:prstGeom>
        </p:spPr>
      </p:pic>
      <p:sp>
        <p:nvSpPr>
          <p:cNvPr id="6" name="Rectangle 5"/>
          <p:cNvSpPr/>
          <p:nvPr/>
        </p:nvSpPr>
        <p:spPr>
          <a:xfrm>
            <a:off x="760021" y="1873827"/>
            <a:ext cx="1830779"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bone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in the outlined region. (advance slide for answers)</a:t>
            </a:r>
          </a:p>
        </p:txBody>
      </p:sp>
      <p:sp>
        <p:nvSpPr>
          <p:cNvPr id="7" name="Freeform 6"/>
          <p:cNvSpPr/>
          <p:nvPr/>
        </p:nvSpPr>
        <p:spPr>
          <a:xfrm>
            <a:off x="760021" y="1230581"/>
            <a:ext cx="7600208" cy="5343901"/>
          </a:xfrm>
          <a:custGeom>
            <a:avLst/>
            <a:gdLst>
              <a:gd name="connsiteX0" fmla="*/ 5771408 w 7600208"/>
              <a:gd name="connsiteY0" fmla="*/ 178129 h 5343901"/>
              <a:gd name="connsiteX1" fmla="*/ 4595750 w 7600208"/>
              <a:gd name="connsiteY1" fmla="*/ 771896 h 5343901"/>
              <a:gd name="connsiteX2" fmla="*/ 4524498 w 7600208"/>
              <a:gd name="connsiteY2" fmla="*/ 783771 h 5343901"/>
              <a:gd name="connsiteX3" fmla="*/ 4488873 w 7600208"/>
              <a:gd name="connsiteY3" fmla="*/ 795646 h 5343901"/>
              <a:gd name="connsiteX4" fmla="*/ 4393870 w 7600208"/>
              <a:gd name="connsiteY4" fmla="*/ 819397 h 5343901"/>
              <a:gd name="connsiteX5" fmla="*/ 4358244 w 7600208"/>
              <a:gd name="connsiteY5" fmla="*/ 843148 h 5343901"/>
              <a:gd name="connsiteX6" fmla="*/ 4203865 w 7600208"/>
              <a:gd name="connsiteY6" fmla="*/ 878774 h 5343901"/>
              <a:gd name="connsiteX7" fmla="*/ 4144488 w 7600208"/>
              <a:gd name="connsiteY7" fmla="*/ 902524 h 5343901"/>
              <a:gd name="connsiteX8" fmla="*/ 4108862 w 7600208"/>
              <a:gd name="connsiteY8" fmla="*/ 914400 h 5343901"/>
              <a:gd name="connsiteX9" fmla="*/ 4061361 w 7600208"/>
              <a:gd name="connsiteY9" fmla="*/ 938150 h 5343901"/>
              <a:gd name="connsiteX10" fmla="*/ 3990109 w 7600208"/>
              <a:gd name="connsiteY10" fmla="*/ 961901 h 5343901"/>
              <a:gd name="connsiteX11" fmla="*/ 3942608 w 7600208"/>
              <a:gd name="connsiteY11" fmla="*/ 985651 h 5343901"/>
              <a:gd name="connsiteX12" fmla="*/ 3895106 w 7600208"/>
              <a:gd name="connsiteY12" fmla="*/ 997527 h 5343901"/>
              <a:gd name="connsiteX13" fmla="*/ 3847605 w 7600208"/>
              <a:gd name="connsiteY13" fmla="*/ 1021277 h 5343901"/>
              <a:gd name="connsiteX14" fmla="*/ 3788228 w 7600208"/>
              <a:gd name="connsiteY14" fmla="*/ 1033153 h 5343901"/>
              <a:gd name="connsiteX15" fmla="*/ 3752602 w 7600208"/>
              <a:gd name="connsiteY15" fmla="*/ 1045028 h 5343901"/>
              <a:gd name="connsiteX16" fmla="*/ 3621974 w 7600208"/>
              <a:gd name="connsiteY16" fmla="*/ 1116280 h 5343901"/>
              <a:gd name="connsiteX17" fmla="*/ 3586348 w 7600208"/>
              <a:gd name="connsiteY17" fmla="*/ 1128155 h 5343901"/>
              <a:gd name="connsiteX18" fmla="*/ 3503221 w 7600208"/>
              <a:gd name="connsiteY18" fmla="*/ 1187532 h 5343901"/>
              <a:gd name="connsiteX19" fmla="*/ 3467595 w 7600208"/>
              <a:gd name="connsiteY19" fmla="*/ 1211283 h 5343901"/>
              <a:gd name="connsiteX20" fmla="*/ 3396343 w 7600208"/>
              <a:gd name="connsiteY20" fmla="*/ 1258784 h 5343901"/>
              <a:gd name="connsiteX21" fmla="*/ 3313215 w 7600208"/>
              <a:gd name="connsiteY21" fmla="*/ 1306285 h 5343901"/>
              <a:gd name="connsiteX22" fmla="*/ 3241963 w 7600208"/>
              <a:gd name="connsiteY22" fmla="*/ 1353787 h 5343901"/>
              <a:gd name="connsiteX23" fmla="*/ 3158836 w 7600208"/>
              <a:gd name="connsiteY23" fmla="*/ 1389413 h 5343901"/>
              <a:gd name="connsiteX24" fmla="*/ 3063834 w 7600208"/>
              <a:gd name="connsiteY24" fmla="*/ 1448789 h 5343901"/>
              <a:gd name="connsiteX25" fmla="*/ 2992582 w 7600208"/>
              <a:gd name="connsiteY25" fmla="*/ 1496290 h 5343901"/>
              <a:gd name="connsiteX26" fmla="*/ 2921330 w 7600208"/>
              <a:gd name="connsiteY26" fmla="*/ 1543792 h 5343901"/>
              <a:gd name="connsiteX27" fmla="*/ 2885704 w 7600208"/>
              <a:gd name="connsiteY27" fmla="*/ 1567542 h 5343901"/>
              <a:gd name="connsiteX28" fmla="*/ 2838202 w 7600208"/>
              <a:gd name="connsiteY28" fmla="*/ 1591293 h 5343901"/>
              <a:gd name="connsiteX29" fmla="*/ 2731324 w 7600208"/>
              <a:gd name="connsiteY29" fmla="*/ 1662545 h 5343901"/>
              <a:gd name="connsiteX30" fmla="*/ 2695698 w 7600208"/>
              <a:gd name="connsiteY30" fmla="*/ 1686296 h 5343901"/>
              <a:gd name="connsiteX31" fmla="*/ 2600696 w 7600208"/>
              <a:gd name="connsiteY31" fmla="*/ 1733797 h 5343901"/>
              <a:gd name="connsiteX32" fmla="*/ 2565070 w 7600208"/>
              <a:gd name="connsiteY32" fmla="*/ 1769423 h 5343901"/>
              <a:gd name="connsiteX33" fmla="*/ 2481943 w 7600208"/>
              <a:gd name="connsiteY33" fmla="*/ 1816924 h 5343901"/>
              <a:gd name="connsiteX34" fmla="*/ 2446317 w 7600208"/>
              <a:gd name="connsiteY34" fmla="*/ 1852550 h 5343901"/>
              <a:gd name="connsiteX35" fmla="*/ 2410691 w 7600208"/>
              <a:gd name="connsiteY35" fmla="*/ 1876301 h 5343901"/>
              <a:gd name="connsiteX36" fmla="*/ 2363189 w 7600208"/>
              <a:gd name="connsiteY36" fmla="*/ 1911927 h 5343901"/>
              <a:gd name="connsiteX37" fmla="*/ 2291937 w 7600208"/>
              <a:gd name="connsiteY37" fmla="*/ 1971303 h 5343901"/>
              <a:gd name="connsiteX38" fmla="*/ 2268187 w 7600208"/>
              <a:gd name="connsiteY38" fmla="*/ 2006929 h 5343901"/>
              <a:gd name="connsiteX39" fmla="*/ 2232561 w 7600208"/>
              <a:gd name="connsiteY39" fmla="*/ 2042555 h 5343901"/>
              <a:gd name="connsiteX40" fmla="*/ 2208810 w 7600208"/>
              <a:gd name="connsiteY40" fmla="*/ 2078181 h 5343901"/>
              <a:gd name="connsiteX41" fmla="*/ 2173184 w 7600208"/>
              <a:gd name="connsiteY41" fmla="*/ 2125683 h 5343901"/>
              <a:gd name="connsiteX42" fmla="*/ 2149434 w 7600208"/>
              <a:gd name="connsiteY42" fmla="*/ 2161309 h 5343901"/>
              <a:gd name="connsiteX43" fmla="*/ 2113808 w 7600208"/>
              <a:gd name="connsiteY43" fmla="*/ 2220685 h 5343901"/>
              <a:gd name="connsiteX44" fmla="*/ 2066306 w 7600208"/>
              <a:gd name="connsiteY44" fmla="*/ 2256311 h 5343901"/>
              <a:gd name="connsiteX45" fmla="*/ 2030680 w 7600208"/>
              <a:gd name="connsiteY45" fmla="*/ 2291937 h 5343901"/>
              <a:gd name="connsiteX46" fmla="*/ 1935678 w 7600208"/>
              <a:gd name="connsiteY46" fmla="*/ 2386940 h 5343901"/>
              <a:gd name="connsiteX47" fmla="*/ 1935678 w 7600208"/>
              <a:gd name="connsiteY47" fmla="*/ 2386940 h 5343901"/>
              <a:gd name="connsiteX48" fmla="*/ 1900052 w 7600208"/>
              <a:gd name="connsiteY48" fmla="*/ 2434441 h 5343901"/>
              <a:gd name="connsiteX49" fmla="*/ 1816924 w 7600208"/>
              <a:gd name="connsiteY49" fmla="*/ 2481942 h 5343901"/>
              <a:gd name="connsiteX50" fmla="*/ 1769423 w 7600208"/>
              <a:gd name="connsiteY50" fmla="*/ 2517568 h 5343901"/>
              <a:gd name="connsiteX51" fmla="*/ 1721922 w 7600208"/>
              <a:gd name="connsiteY51" fmla="*/ 2541319 h 5343901"/>
              <a:gd name="connsiteX52" fmla="*/ 1686296 w 7600208"/>
              <a:gd name="connsiteY52" fmla="*/ 2565070 h 5343901"/>
              <a:gd name="connsiteX53" fmla="*/ 1615044 w 7600208"/>
              <a:gd name="connsiteY53" fmla="*/ 2588820 h 5343901"/>
              <a:gd name="connsiteX54" fmla="*/ 1531917 w 7600208"/>
              <a:gd name="connsiteY54" fmla="*/ 2636322 h 5343901"/>
              <a:gd name="connsiteX55" fmla="*/ 1460665 w 7600208"/>
              <a:gd name="connsiteY55" fmla="*/ 2660072 h 5343901"/>
              <a:gd name="connsiteX56" fmla="*/ 1425039 w 7600208"/>
              <a:gd name="connsiteY56" fmla="*/ 2683823 h 5343901"/>
              <a:gd name="connsiteX57" fmla="*/ 1377537 w 7600208"/>
              <a:gd name="connsiteY57" fmla="*/ 2695698 h 5343901"/>
              <a:gd name="connsiteX58" fmla="*/ 1175657 w 7600208"/>
              <a:gd name="connsiteY58" fmla="*/ 2719449 h 5343901"/>
              <a:gd name="connsiteX59" fmla="*/ 961901 w 7600208"/>
              <a:gd name="connsiteY59" fmla="*/ 2755075 h 5343901"/>
              <a:gd name="connsiteX60" fmla="*/ 878774 w 7600208"/>
              <a:gd name="connsiteY60" fmla="*/ 2766950 h 5343901"/>
              <a:gd name="connsiteX61" fmla="*/ 700644 w 7600208"/>
              <a:gd name="connsiteY61" fmla="*/ 2778825 h 5343901"/>
              <a:gd name="connsiteX62" fmla="*/ 118753 w 7600208"/>
              <a:gd name="connsiteY62" fmla="*/ 2802576 h 5343901"/>
              <a:gd name="connsiteX63" fmla="*/ 83127 w 7600208"/>
              <a:gd name="connsiteY63" fmla="*/ 2814451 h 5343901"/>
              <a:gd name="connsiteX64" fmla="*/ 11875 w 7600208"/>
              <a:gd name="connsiteY64" fmla="*/ 2933205 h 5343901"/>
              <a:gd name="connsiteX65" fmla="*/ 0 w 7600208"/>
              <a:gd name="connsiteY65" fmla="*/ 3004457 h 5343901"/>
              <a:gd name="connsiteX66" fmla="*/ 23750 w 7600208"/>
              <a:gd name="connsiteY66" fmla="*/ 3372592 h 5343901"/>
              <a:gd name="connsiteX67" fmla="*/ 47501 w 7600208"/>
              <a:gd name="connsiteY67" fmla="*/ 3633849 h 5343901"/>
              <a:gd name="connsiteX68" fmla="*/ 59376 w 7600208"/>
              <a:gd name="connsiteY68" fmla="*/ 3669475 h 5343901"/>
              <a:gd name="connsiteX69" fmla="*/ 71252 w 7600208"/>
              <a:gd name="connsiteY69" fmla="*/ 3740727 h 5343901"/>
              <a:gd name="connsiteX70" fmla="*/ 106878 w 7600208"/>
              <a:gd name="connsiteY70" fmla="*/ 3835729 h 5343901"/>
              <a:gd name="connsiteX71" fmla="*/ 142504 w 7600208"/>
              <a:gd name="connsiteY71" fmla="*/ 3906981 h 5343901"/>
              <a:gd name="connsiteX72" fmla="*/ 166254 w 7600208"/>
              <a:gd name="connsiteY72" fmla="*/ 3978233 h 5343901"/>
              <a:gd name="connsiteX73" fmla="*/ 201880 w 7600208"/>
              <a:gd name="connsiteY73" fmla="*/ 4037610 h 5343901"/>
              <a:gd name="connsiteX74" fmla="*/ 213756 w 7600208"/>
              <a:gd name="connsiteY74" fmla="*/ 4073236 h 5343901"/>
              <a:gd name="connsiteX75" fmla="*/ 249382 w 7600208"/>
              <a:gd name="connsiteY75" fmla="*/ 4096987 h 5343901"/>
              <a:gd name="connsiteX76" fmla="*/ 320634 w 7600208"/>
              <a:gd name="connsiteY76" fmla="*/ 4168238 h 5343901"/>
              <a:gd name="connsiteX77" fmla="*/ 356260 w 7600208"/>
              <a:gd name="connsiteY77" fmla="*/ 4203864 h 5343901"/>
              <a:gd name="connsiteX78" fmla="*/ 451262 w 7600208"/>
              <a:gd name="connsiteY78" fmla="*/ 4251366 h 5343901"/>
              <a:gd name="connsiteX79" fmla="*/ 486888 w 7600208"/>
              <a:gd name="connsiteY79" fmla="*/ 4263241 h 5343901"/>
              <a:gd name="connsiteX80" fmla="*/ 617517 w 7600208"/>
              <a:gd name="connsiteY80" fmla="*/ 4334493 h 5343901"/>
              <a:gd name="connsiteX81" fmla="*/ 736270 w 7600208"/>
              <a:gd name="connsiteY81" fmla="*/ 4393870 h 5343901"/>
              <a:gd name="connsiteX82" fmla="*/ 819397 w 7600208"/>
              <a:gd name="connsiteY82" fmla="*/ 4441371 h 5343901"/>
              <a:gd name="connsiteX83" fmla="*/ 914400 w 7600208"/>
              <a:gd name="connsiteY83" fmla="*/ 4476997 h 5343901"/>
              <a:gd name="connsiteX84" fmla="*/ 997527 w 7600208"/>
              <a:gd name="connsiteY84" fmla="*/ 4524498 h 5343901"/>
              <a:gd name="connsiteX85" fmla="*/ 1033153 w 7600208"/>
              <a:gd name="connsiteY85" fmla="*/ 4536374 h 5343901"/>
              <a:gd name="connsiteX86" fmla="*/ 1068779 w 7600208"/>
              <a:gd name="connsiteY86" fmla="*/ 4560124 h 5343901"/>
              <a:gd name="connsiteX87" fmla="*/ 1270660 w 7600208"/>
              <a:gd name="connsiteY87" fmla="*/ 4655127 h 5343901"/>
              <a:gd name="connsiteX88" fmla="*/ 1330036 w 7600208"/>
              <a:gd name="connsiteY88" fmla="*/ 4690753 h 5343901"/>
              <a:gd name="connsiteX89" fmla="*/ 1413163 w 7600208"/>
              <a:gd name="connsiteY89" fmla="*/ 4750129 h 5343901"/>
              <a:gd name="connsiteX90" fmla="*/ 1484415 w 7600208"/>
              <a:gd name="connsiteY90" fmla="*/ 4773880 h 5343901"/>
              <a:gd name="connsiteX91" fmla="*/ 1520041 w 7600208"/>
              <a:gd name="connsiteY91" fmla="*/ 4797631 h 5343901"/>
              <a:gd name="connsiteX92" fmla="*/ 1567543 w 7600208"/>
              <a:gd name="connsiteY92" fmla="*/ 4833257 h 5343901"/>
              <a:gd name="connsiteX93" fmla="*/ 1603169 w 7600208"/>
              <a:gd name="connsiteY93" fmla="*/ 4845132 h 5343901"/>
              <a:gd name="connsiteX94" fmla="*/ 1650670 w 7600208"/>
              <a:gd name="connsiteY94" fmla="*/ 4868883 h 5343901"/>
              <a:gd name="connsiteX95" fmla="*/ 1733797 w 7600208"/>
              <a:gd name="connsiteY95" fmla="*/ 4928259 h 5343901"/>
              <a:gd name="connsiteX96" fmla="*/ 1781298 w 7600208"/>
              <a:gd name="connsiteY96" fmla="*/ 4963885 h 5343901"/>
              <a:gd name="connsiteX97" fmla="*/ 1828800 w 7600208"/>
              <a:gd name="connsiteY97" fmla="*/ 4987636 h 5343901"/>
              <a:gd name="connsiteX98" fmla="*/ 1947553 w 7600208"/>
              <a:gd name="connsiteY98" fmla="*/ 5058888 h 5343901"/>
              <a:gd name="connsiteX99" fmla="*/ 2018805 w 7600208"/>
              <a:gd name="connsiteY99" fmla="*/ 5082638 h 5343901"/>
              <a:gd name="connsiteX100" fmla="*/ 2054431 w 7600208"/>
              <a:gd name="connsiteY100" fmla="*/ 5118264 h 5343901"/>
              <a:gd name="connsiteX101" fmla="*/ 2125683 w 7600208"/>
              <a:gd name="connsiteY101" fmla="*/ 5142015 h 5343901"/>
              <a:gd name="connsiteX102" fmla="*/ 2173184 w 7600208"/>
              <a:gd name="connsiteY102" fmla="*/ 5165766 h 5343901"/>
              <a:gd name="connsiteX103" fmla="*/ 2244436 w 7600208"/>
              <a:gd name="connsiteY103" fmla="*/ 5189516 h 5343901"/>
              <a:gd name="connsiteX104" fmla="*/ 2291937 w 7600208"/>
              <a:gd name="connsiteY104" fmla="*/ 5213267 h 5343901"/>
              <a:gd name="connsiteX105" fmla="*/ 2422566 w 7600208"/>
              <a:gd name="connsiteY105" fmla="*/ 5237018 h 5343901"/>
              <a:gd name="connsiteX106" fmla="*/ 2458192 w 7600208"/>
              <a:gd name="connsiteY106" fmla="*/ 5248893 h 5343901"/>
              <a:gd name="connsiteX107" fmla="*/ 2576945 w 7600208"/>
              <a:gd name="connsiteY107" fmla="*/ 5272644 h 5343901"/>
              <a:gd name="connsiteX108" fmla="*/ 2755075 w 7600208"/>
              <a:gd name="connsiteY108" fmla="*/ 5296394 h 5343901"/>
              <a:gd name="connsiteX109" fmla="*/ 2885704 w 7600208"/>
              <a:gd name="connsiteY109" fmla="*/ 5332020 h 5343901"/>
              <a:gd name="connsiteX110" fmla="*/ 3408218 w 7600208"/>
              <a:gd name="connsiteY110" fmla="*/ 5332020 h 5343901"/>
              <a:gd name="connsiteX111" fmla="*/ 3479470 w 7600208"/>
              <a:gd name="connsiteY111" fmla="*/ 5284519 h 5343901"/>
              <a:gd name="connsiteX112" fmla="*/ 3515096 w 7600208"/>
              <a:gd name="connsiteY112" fmla="*/ 5260768 h 5343901"/>
              <a:gd name="connsiteX113" fmla="*/ 3586348 w 7600208"/>
              <a:gd name="connsiteY113" fmla="*/ 5189516 h 5343901"/>
              <a:gd name="connsiteX114" fmla="*/ 3621974 w 7600208"/>
              <a:gd name="connsiteY114" fmla="*/ 5153890 h 5343901"/>
              <a:gd name="connsiteX115" fmla="*/ 3657600 w 7600208"/>
              <a:gd name="connsiteY115" fmla="*/ 5130140 h 5343901"/>
              <a:gd name="connsiteX116" fmla="*/ 3681350 w 7600208"/>
              <a:gd name="connsiteY116" fmla="*/ 5094514 h 5343901"/>
              <a:gd name="connsiteX117" fmla="*/ 3728852 w 7600208"/>
              <a:gd name="connsiteY117" fmla="*/ 5011387 h 5343901"/>
              <a:gd name="connsiteX118" fmla="*/ 3811979 w 7600208"/>
              <a:gd name="connsiteY118" fmla="*/ 4940135 h 5343901"/>
              <a:gd name="connsiteX119" fmla="*/ 3883231 w 7600208"/>
              <a:gd name="connsiteY119" fmla="*/ 4868883 h 5343901"/>
              <a:gd name="connsiteX120" fmla="*/ 3942608 w 7600208"/>
              <a:gd name="connsiteY120" fmla="*/ 4785755 h 5343901"/>
              <a:gd name="connsiteX121" fmla="*/ 3990109 w 7600208"/>
              <a:gd name="connsiteY121" fmla="*/ 4726379 h 5343901"/>
              <a:gd name="connsiteX122" fmla="*/ 4096987 w 7600208"/>
              <a:gd name="connsiteY122" fmla="*/ 4607625 h 5343901"/>
              <a:gd name="connsiteX123" fmla="*/ 4108862 w 7600208"/>
              <a:gd name="connsiteY123" fmla="*/ 4572000 h 5343901"/>
              <a:gd name="connsiteX124" fmla="*/ 4156363 w 7600208"/>
              <a:gd name="connsiteY124" fmla="*/ 4500748 h 5343901"/>
              <a:gd name="connsiteX125" fmla="*/ 4191989 w 7600208"/>
              <a:gd name="connsiteY125" fmla="*/ 4429496 h 5343901"/>
              <a:gd name="connsiteX126" fmla="*/ 4215740 w 7600208"/>
              <a:gd name="connsiteY126" fmla="*/ 4370119 h 5343901"/>
              <a:gd name="connsiteX127" fmla="*/ 4251366 w 7600208"/>
              <a:gd name="connsiteY127" fmla="*/ 4298867 h 5343901"/>
              <a:gd name="connsiteX128" fmla="*/ 4298867 w 7600208"/>
              <a:gd name="connsiteY128" fmla="*/ 4215740 h 5343901"/>
              <a:gd name="connsiteX129" fmla="*/ 4310743 w 7600208"/>
              <a:gd name="connsiteY129" fmla="*/ 4180114 h 5343901"/>
              <a:gd name="connsiteX130" fmla="*/ 4358244 w 7600208"/>
              <a:gd name="connsiteY130" fmla="*/ 4085111 h 5343901"/>
              <a:gd name="connsiteX131" fmla="*/ 4381995 w 7600208"/>
              <a:gd name="connsiteY131" fmla="*/ 4037610 h 5343901"/>
              <a:gd name="connsiteX132" fmla="*/ 4429496 w 7600208"/>
              <a:gd name="connsiteY132" fmla="*/ 3930732 h 5343901"/>
              <a:gd name="connsiteX133" fmla="*/ 4500748 w 7600208"/>
              <a:gd name="connsiteY133" fmla="*/ 3681350 h 5343901"/>
              <a:gd name="connsiteX134" fmla="*/ 4524498 w 7600208"/>
              <a:gd name="connsiteY134" fmla="*/ 3645724 h 5343901"/>
              <a:gd name="connsiteX135" fmla="*/ 4548249 w 7600208"/>
              <a:gd name="connsiteY135" fmla="*/ 3562597 h 5343901"/>
              <a:gd name="connsiteX136" fmla="*/ 4572000 w 7600208"/>
              <a:gd name="connsiteY136" fmla="*/ 3526971 h 5343901"/>
              <a:gd name="connsiteX137" fmla="*/ 4595750 w 7600208"/>
              <a:gd name="connsiteY137" fmla="*/ 3455719 h 5343901"/>
              <a:gd name="connsiteX138" fmla="*/ 4607626 w 7600208"/>
              <a:gd name="connsiteY138" fmla="*/ 3408218 h 5343901"/>
              <a:gd name="connsiteX139" fmla="*/ 4643252 w 7600208"/>
              <a:gd name="connsiteY139" fmla="*/ 3325090 h 5343901"/>
              <a:gd name="connsiteX140" fmla="*/ 4655127 w 7600208"/>
              <a:gd name="connsiteY140" fmla="*/ 3289464 h 5343901"/>
              <a:gd name="connsiteX141" fmla="*/ 4690753 w 7600208"/>
              <a:gd name="connsiteY141" fmla="*/ 3241963 h 5343901"/>
              <a:gd name="connsiteX142" fmla="*/ 4714504 w 7600208"/>
              <a:gd name="connsiteY142" fmla="*/ 3194462 h 5343901"/>
              <a:gd name="connsiteX143" fmla="*/ 4750130 w 7600208"/>
              <a:gd name="connsiteY143" fmla="*/ 3158836 h 5343901"/>
              <a:gd name="connsiteX144" fmla="*/ 4773880 w 7600208"/>
              <a:gd name="connsiteY144" fmla="*/ 3123210 h 5343901"/>
              <a:gd name="connsiteX145" fmla="*/ 4940135 w 7600208"/>
              <a:gd name="connsiteY145" fmla="*/ 2980706 h 5343901"/>
              <a:gd name="connsiteX146" fmla="*/ 4987636 w 7600208"/>
              <a:gd name="connsiteY146" fmla="*/ 2945080 h 5343901"/>
              <a:gd name="connsiteX147" fmla="*/ 5047013 w 7600208"/>
              <a:gd name="connsiteY147" fmla="*/ 2897579 h 5343901"/>
              <a:gd name="connsiteX148" fmla="*/ 5130140 w 7600208"/>
              <a:gd name="connsiteY148" fmla="*/ 2861953 h 5343901"/>
              <a:gd name="connsiteX149" fmla="*/ 5237018 w 7600208"/>
              <a:gd name="connsiteY149" fmla="*/ 2802576 h 5343901"/>
              <a:gd name="connsiteX150" fmla="*/ 5343896 w 7600208"/>
              <a:gd name="connsiteY150" fmla="*/ 2731324 h 5343901"/>
              <a:gd name="connsiteX151" fmla="*/ 5391397 w 7600208"/>
              <a:gd name="connsiteY151" fmla="*/ 2707574 h 5343901"/>
              <a:gd name="connsiteX152" fmla="*/ 5438898 w 7600208"/>
              <a:gd name="connsiteY152" fmla="*/ 2671948 h 5343901"/>
              <a:gd name="connsiteX153" fmla="*/ 5510150 w 7600208"/>
              <a:gd name="connsiteY153" fmla="*/ 2648197 h 5343901"/>
              <a:gd name="connsiteX154" fmla="*/ 5640779 w 7600208"/>
              <a:gd name="connsiteY154" fmla="*/ 2588820 h 5343901"/>
              <a:gd name="connsiteX155" fmla="*/ 5807034 w 7600208"/>
              <a:gd name="connsiteY155" fmla="*/ 2505693 h 5343901"/>
              <a:gd name="connsiteX156" fmla="*/ 5902036 w 7600208"/>
              <a:gd name="connsiteY156" fmla="*/ 2470067 h 5343901"/>
              <a:gd name="connsiteX157" fmla="*/ 5937662 w 7600208"/>
              <a:gd name="connsiteY157" fmla="*/ 2446316 h 5343901"/>
              <a:gd name="connsiteX158" fmla="*/ 6032665 w 7600208"/>
              <a:gd name="connsiteY158" fmla="*/ 2422566 h 5343901"/>
              <a:gd name="connsiteX159" fmla="*/ 6080166 w 7600208"/>
              <a:gd name="connsiteY159" fmla="*/ 2386940 h 5343901"/>
              <a:gd name="connsiteX160" fmla="*/ 6163293 w 7600208"/>
              <a:gd name="connsiteY160" fmla="*/ 2351314 h 5343901"/>
              <a:gd name="connsiteX161" fmla="*/ 6198919 w 7600208"/>
              <a:gd name="connsiteY161" fmla="*/ 2339438 h 5343901"/>
              <a:gd name="connsiteX162" fmla="*/ 6234545 w 7600208"/>
              <a:gd name="connsiteY162" fmla="*/ 2315688 h 5343901"/>
              <a:gd name="connsiteX163" fmla="*/ 6353298 w 7600208"/>
              <a:gd name="connsiteY163" fmla="*/ 2268187 h 5343901"/>
              <a:gd name="connsiteX164" fmla="*/ 6400800 w 7600208"/>
              <a:gd name="connsiteY164" fmla="*/ 2244436 h 5343901"/>
              <a:gd name="connsiteX165" fmla="*/ 6436426 w 7600208"/>
              <a:gd name="connsiteY165" fmla="*/ 2220685 h 5343901"/>
              <a:gd name="connsiteX166" fmla="*/ 6507678 w 7600208"/>
              <a:gd name="connsiteY166" fmla="*/ 2196935 h 5343901"/>
              <a:gd name="connsiteX167" fmla="*/ 6602680 w 7600208"/>
              <a:gd name="connsiteY167" fmla="*/ 2125683 h 5343901"/>
              <a:gd name="connsiteX168" fmla="*/ 6673932 w 7600208"/>
              <a:gd name="connsiteY168" fmla="*/ 2078181 h 5343901"/>
              <a:gd name="connsiteX169" fmla="*/ 6733309 w 7600208"/>
              <a:gd name="connsiteY169" fmla="*/ 2030680 h 5343901"/>
              <a:gd name="connsiteX170" fmla="*/ 6780810 w 7600208"/>
              <a:gd name="connsiteY170" fmla="*/ 2006929 h 5343901"/>
              <a:gd name="connsiteX171" fmla="*/ 6816436 w 7600208"/>
              <a:gd name="connsiteY171" fmla="*/ 1971303 h 5343901"/>
              <a:gd name="connsiteX172" fmla="*/ 6887688 w 7600208"/>
              <a:gd name="connsiteY172" fmla="*/ 1935677 h 5343901"/>
              <a:gd name="connsiteX173" fmla="*/ 6982691 w 7600208"/>
              <a:gd name="connsiteY173" fmla="*/ 1888176 h 5343901"/>
              <a:gd name="connsiteX174" fmla="*/ 7018317 w 7600208"/>
              <a:gd name="connsiteY174" fmla="*/ 1852550 h 5343901"/>
              <a:gd name="connsiteX175" fmla="*/ 7089569 w 7600208"/>
              <a:gd name="connsiteY175" fmla="*/ 1816924 h 5343901"/>
              <a:gd name="connsiteX176" fmla="*/ 7125195 w 7600208"/>
              <a:gd name="connsiteY176" fmla="*/ 1793174 h 5343901"/>
              <a:gd name="connsiteX177" fmla="*/ 7160821 w 7600208"/>
              <a:gd name="connsiteY177" fmla="*/ 1781298 h 5343901"/>
              <a:gd name="connsiteX178" fmla="*/ 7208322 w 7600208"/>
              <a:gd name="connsiteY178" fmla="*/ 1757548 h 5343901"/>
              <a:gd name="connsiteX179" fmla="*/ 7243948 w 7600208"/>
              <a:gd name="connsiteY179" fmla="*/ 1733797 h 5343901"/>
              <a:gd name="connsiteX180" fmla="*/ 7350826 w 7600208"/>
              <a:gd name="connsiteY180" fmla="*/ 1686296 h 5343901"/>
              <a:gd name="connsiteX181" fmla="*/ 7374576 w 7600208"/>
              <a:gd name="connsiteY181" fmla="*/ 1650670 h 5343901"/>
              <a:gd name="connsiteX182" fmla="*/ 7410202 w 7600208"/>
              <a:gd name="connsiteY182" fmla="*/ 1626919 h 5343901"/>
              <a:gd name="connsiteX183" fmla="*/ 7422078 w 7600208"/>
              <a:gd name="connsiteY183" fmla="*/ 1591293 h 5343901"/>
              <a:gd name="connsiteX184" fmla="*/ 7457704 w 7600208"/>
              <a:gd name="connsiteY184" fmla="*/ 1555667 h 5343901"/>
              <a:gd name="connsiteX185" fmla="*/ 7505205 w 7600208"/>
              <a:gd name="connsiteY185" fmla="*/ 1484415 h 5343901"/>
              <a:gd name="connsiteX186" fmla="*/ 7517080 w 7600208"/>
              <a:gd name="connsiteY186" fmla="*/ 1436914 h 5343901"/>
              <a:gd name="connsiteX187" fmla="*/ 7528956 w 7600208"/>
              <a:gd name="connsiteY187" fmla="*/ 1401288 h 5343901"/>
              <a:gd name="connsiteX188" fmla="*/ 7552706 w 7600208"/>
              <a:gd name="connsiteY188" fmla="*/ 1282535 h 5343901"/>
              <a:gd name="connsiteX189" fmla="*/ 7564582 w 7600208"/>
              <a:gd name="connsiteY189" fmla="*/ 1104405 h 5343901"/>
              <a:gd name="connsiteX190" fmla="*/ 7576457 w 7600208"/>
              <a:gd name="connsiteY190" fmla="*/ 1033153 h 5343901"/>
              <a:gd name="connsiteX191" fmla="*/ 7588332 w 7600208"/>
              <a:gd name="connsiteY191" fmla="*/ 950025 h 5343901"/>
              <a:gd name="connsiteX192" fmla="*/ 7600208 w 7600208"/>
              <a:gd name="connsiteY192" fmla="*/ 736270 h 5343901"/>
              <a:gd name="connsiteX193" fmla="*/ 7588332 w 7600208"/>
              <a:gd name="connsiteY193" fmla="*/ 225631 h 5343901"/>
              <a:gd name="connsiteX194" fmla="*/ 7552706 w 7600208"/>
              <a:gd name="connsiteY194" fmla="*/ 142503 h 5343901"/>
              <a:gd name="connsiteX195" fmla="*/ 7469579 w 7600208"/>
              <a:gd name="connsiteY195" fmla="*/ 35625 h 5343901"/>
              <a:gd name="connsiteX196" fmla="*/ 7398327 w 7600208"/>
              <a:gd name="connsiteY196" fmla="*/ 23750 h 5343901"/>
              <a:gd name="connsiteX197" fmla="*/ 7362701 w 7600208"/>
              <a:gd name="connsiteY197" fmla="*/ 11875 h 5343901"/>
              <a:gd name="connsiteX198" fmla="*/ 7113319 w 7600208"/>
              <a:gd name="connsiteY198" fmla="*/ 0 h 5343901"/>
              <a:gd name="connsiteX199" fmla="*/ 6709558 w 7600208"/>
              <a:gd name="connsiteY199" fmla="*/ 11875 h 5343901"/>
              <a:gd name="connsiteX200" fmla="*/ 6282047 w 7600208"/>
              <a:gd name="connsiteY200" fmla="*/ 35625 h 5343901"/>
              <a:gd name="connsiteX201" fmla="*/ 6246421 w 7600208"/>
              <a:gd name="connsiteY201" fmla="*/ 47501 h 5343901"/>
              <a:gd name="connsiteX202" fmla="*/ 6044540 w 7600208"/>
              <a:gd name="connsiteY202" fmla="*/ 71251 h 5343901"/>
              <a:gd name="connsiteX203" fmla="*/ 5973288 w 7600208"/>
              <a:gd name="connsiteY203" fmla="*/ 83127 h 5343901"/>
              <a:gd name="connsiteX204" fmla="*/ 5842660 w 7600208"/>
              <a:gd name="connsiteY204" fmla="*/ 95002 h 5343901"/>
              <a:gd name="connsiteX205" fmla="*/ 5759532 w 7600208"/>
              <a:gd name="connsiteY205" fmla="*/ 118753 h 5343901"/>
              <a:gd name="connsiteX206" fmla="*/ 5712031 w 7600208"/>
              <a:gd name="connsiteY206" fmla="*/ 142503 h 5343901"/>
              <a:gd name="connsiteX207" fmla="*/ 5771408 w 7600208"/>
              <a:gd name="connsiteY207" fmla="*/ 178129 h 534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7600208" h="5343901">
                <a:moveTo>
                  <a:pt x="5771408" y="178129"/>
                </a:moveTo>
                <a:lnTo>
                  <a:pt x="4595750" y="771896"/>
                </a:lnTo>
                <a:cubicBezTo>
                  <a:pt x="4574091" y="782416"/>
                  <a:pt x="4548003" y="778548"/>
                  <a:pt x="4524498" y="783771"/>
                </a:cubicBezTo>
                <a:cubicBezTo>
                  <a:pt x="4512279" y="786486"/>
                  <a:pt x="4500949" y="792352"/>
                  <a:pt x="4488873" y="795646"/>
                </a:cubicBezTo>
                <a:cubicBezTo>
                  <a:pt x="4457381" y="804235"/>
                  <a:pt x="4393870" y="819397"/>
                  <a:pt x="4393870" y="819397"/>
                </a:cubicBezTo>
                <a:cubicBezTo>
                  <a:pt x="4381995" y="827314"/>
                  <a:pt x="4371915" y="839047"/>
                  <a:pt x="4358244" y="843148"/>
                </a:cubicBezTo>
                <a:cubicBezTo>
                  <a:pt x="4153620" y="904535"/>
                  <a:pt x="4388174" y="805053"/>
                  <a:pt x="4203865" y="878774"/>
                </a:cubicBezTo>
                <a:cubicBezTo>
                  <a:pt x="4184073" y="886691"/>
                  <a:pt x="4164448" y="895039"/>
                  <a:pt x="4144488" y="902524"/>
                </a:cubicBezTo>
                <a:cubicBezTo>
                  <a:pt x="4132767" y="906919"/>
                  <a:pt x="4120368" y="909469"/>
                  <a:pt x="4108862" y="914400"/>
                </a:cubicBezTo>
                <a:cubicBezTo>
                  <a:pt x="4092591" y="921373"/>
                  <a:pt x="4077797" y="931575"/>
                  <a:pt x="4061361" y="938150"/>
                </a:cubicBezTo>
                <a:cubicBezTo>
                  <a:pt x="4038116" y="947448"/>
                  <a:pt x="4012501" y="950705"/>
                  <a:pt x="3990109" y="961901"/>
                </a:cubicBezTo>
                <a:cubicBezTo>
                  <a:pt x="3974275" y="969818"/>
                  <a:pt x="3959183" y="979435"/>
                  <a:pt x="3942608" y="985651"/>
                </a:cubicBezTo>
                <a:cubicBezTo>
                  <a:pt x="3927326" y="991382"/>
                  <a:pt x="3910388" y="991796"/>
                  <a:pt x="3895106" y="997527"/>
                </a:cubicBezTo>
                <a:cubicBezTo>
                  <a:pt x="3878531" y="1003743"/>
                  <a:pt x="3864399" y="1015679"/>
                  <a:pt x="3847605" y="1021277"/>
                </a:cubicBezTo>
                <a:cubicBezTo>
                  <a:pt x="3828456" y="1027660"/>
                  <a:pt x="3807810" y="1028258"/>
                  <a:pt x="3788228" y="1033153"/>
                </a:cubicBezTo>
                <a:cubicBezTo>
                  <a:pt x="3776084" y="1036189"/>
                  <a:pt x="3764477" y="1041070"/>
                  <a:pt x="3752602" y="1045028"/>
                </a:cubicBezTo>
                <a:cubicBezTo>
                  <a:pt x="3709239" y="1073937"/>
                  <a:pt x="3675858" y="1098319"/>
                  <a:pt x="3621974" y="1116280"/>
                </a:cubicBezTo>
                <a:lnTo>
                  <a:pt x="3586348" y="1128155"/>
                </a:lnTo>
                <a:cubicBezTo>
                  <a:pt x="3502388" y="1184129"/>
                  <a:pt x="3606329" y="1113882"/>
                  <a:pt x="3503221" y="1187532"/>
                </a:cubicBezTo>
                <a:cubicBezTo>
                  <a:pt x="3491607" y="1195828"/>
                  <a:pt x="3478559" y="1202146"/>
                  <a:pt x="3467595" y="1211283"/>
                </a:cubicBezTo>
                <a:cubicBezTo>
                  <a:pt x="3408293" y="1260702"/>
                  <a:pt x="3458951" y="1237915"/>
                  <a:pt x="3396343" y="1258784"/>
                </a:cubicBezTo>
                <a:cubicBezTo>
                  <a:pt x="3240507" y="1375660"/>
                  <a:pt x="3429800" y="1241515"/>
                  <a:pt x="3313215" y="1306285"/>
                </a:cubicBezTo>
                <a:cubicBezTo>
                  <a:pt x="3288262" y="1320148"/>
                  <a:pt x="3266440" y="1339101"/>
                  <a:pt x="3241963" y="1353787"/>
                </a:cubicBezTo>
                <a:cubicBezTo>
                  <a:pt x="3205281" y="1375796"/>
                  <a:pt x="3195688" y="1377128"/>
                  <a:pt x="3158836" y="1389413"/>
                </a:cubicBezTo>
                <a:cubicBezTo>
                  <a:pt x="3089236" y="1459011"/>
                  <a:pt x="3162793" y="1394811"/>
                  <a:pt x="3063834" y="1448789"/>
                </a:cubicBezTo>
                <a:cubicBezTo>
                  <a:pt x="3038775" y="1462458"/>
                  <a:pt x="3016333" y="1480456"/>
                  <a:pt x="2992582" y="1496290"/>
                </a:cubicBezTo>
                <a:lnTo>
                  <a:pt x="2921330" y="1543792"/>
                </a:lnTo>
                <a:cubicBezTo>
                  <a:pt x="2909455" y="1551709"/>
                  <a:pt x="2898469" y="1561159"/>
                  <a:pt x="2885704" y="1567542"/>
                </a:cubicBezTo>
                <a:cubicBezTo>
                  <a:pt x="2869870" y="1575459"/>
                  <a:pt x="2853382" y="1582185"/>
                  <a:pt x="2838202" y="1591293"/>
                </a:cubicBezTo>
                <a:cubicBezTo>
                  <a:pt x="2838185" y="1591303"/>
                  <a:pt x="2749145" y="1650664"/>
                  <a:pt x="2731324" y="1662545"/>
                </a:cubicBezTo>
                <a:cubicBezTo>
                  <a:pt x="2719449" y="1670462"/>
                  <a:pt x="2709238" y="1681783"/>
                  <a:pt x="2695698" y="1686296"/>
                </a:cubicBezTo>
                <a:cubicBezTo>
                  <a:pt x="2651864" y="1700907"/>
                  <a:pt x="2645566" y="1700144"/>
                  <a:pt x="2600696" y="1733797"/>
                </a:cubicBezTo>
                <a:cubicBezTo>
                  <a:pt x="2587261" y="1743874"/>
                  <a:pt x="2577972" y="1758672"/>
                  <a:pt x="2565070" y="1769423"/>
                </a:cubicBezTo>
                <a:cubicBezTo>
                  <a:pt x="2539890" y="1790406"/>
                  <a:pt x="2510983" y="1802404"/>
                  <a:pt x="2481943" y="1816924"/>
                </a:cubicBezTo>
                <a:cubicBezTo>
                  <a:pt x="2470068" y="1828799"/>
                  <a:pt x="2459219" y="1841799"/>
                  <a:pt x="2446317" y="1852550"/>
                </a:cubicBezTo>
                <a:cubicBezTo>
                  <a:pt x="2435353" y="1861687"/>
                  <a:pt x="2422305" y="1868005"/>
                  <a:pt x="2410691" y="1876301"/>
                </a:cubicBezTo>
                <a:cubicBezTo>
                  <a:pt x="2394585" y="1887805"/>
                  <a:pt x="2379295" y="1900423"/>
                  <a:pt x="2363189" y="1911927"/>
                </a:cubicBezTo>
                <a:cubicBezTo>
                  <a:pt x="2324725" y="1939401"/>
                  <a:pt x="2324552" y="1932165"/>
                  <a:pt x="2291937" y="1971303"/>
                </a:cubicBezTo>
                <a:cubicBezTo>
                  <a:pt x="2282800" y="1982267"/>
                  <a:pt x="2277324" y="1995965"/>
                  <a:pt x="2268187" y="2006929"/>
                </a:cubicBezTo>
                <a:cubicBezTo>
                  <a:pt x="2257436" y="2019831"/>
                  <a:pt x="2243312" y="2029653"/>
                  <a:pt x="2232561" y="2042555"/>
                </a:cubicBezTo>
                <a:cubicBezTo>
                  <a:pt x="2223424" y="2053519"/>
                  <a:pt x="2217106" y="2066567"/>
                  <a:pt x="2208810" y="2078181"/>
                </a:cubicBezTo>
                <a:cubicBezTo>
                  <a:pt x="2197306" y="2094287"/>
                  <a:pt x="2184688" y="2109577"/>
                  <a:pt x="2173184" y="2125683"/>
                </a:cubicBezTo>
                <a:cubicBezTo>
                  <a:pt x="2164889" y="2137297"/>
                  <a:pt x="2156998" y="2149206"/>
                  <a:pt x="2149434" y="2161309"/>
                </a:cubicBezTo>
                <a:cubicBezTo>
                  <a:pt x="2137201" y="2180882"/>
                  <a:pt x="2129007" y="2203315"/>
                  <a:pt x="2113808" y="2220685"/>
                </a:cubicBezTo>
                <a:cubicBezTo>
                  <a:pt x="2100775" y="2235580"/>
                  <a:pt x="2081334" y="2243430"/>
                  <a:pt x="2066306" y="2256311"/>
                </a:cubicBezTo>
                <a:cubicBezTo>
                  <a:pt x="2053555" y="2267241"/>
                  <a:pt x="2042555" y="2280062"/>
                  <a:pt x="2030680" y="2291937"/>
                </a:cubicBezTo>
                <a:cubicBezTo>
                  <a:pt x="1994165" y="2364969"/>
                  <a:pt x="2021659" y="2329618"/>
                  <a:pt x="1935678" y="2386940"/>
                </a:cubicBezTo>
                <a:lnTo>
                  <a:pt x="1935678" y="2386940"/>
                </a:lnTo>
                <a:cubicBezTo>
                  <a:pt x="1923803" y="2402774"/>
                  <a:pt x="1914047" y="2420446"/>
                  <a:pt x="1900052" y="2434441"/>
                </a:cubicBezTo>
                <a:cubicBezTo>
                  <a:pt x="1878257" y="2456236"/>
                  <a:pt x="1841767" y="2466416"/>
                  <a:pt x="1816924" y="2481942"/>
                </a:cubicBezTo>
                <a:cubicBezTo>
                  <a:pt x="1800140" y="2492432"/>
                  <a:pt x="1786207" y="2507078"/>
                  <a:pt x="1769423" y="2517568"/>
                </a:cubicBezTo>
                <a:cubicBezTo>
                  <a:pt x="1754411" y="2526950"/>
                  <a:pt x="1737292" y="2532536"/>
                  <a:pt x="1721922" y="2541319"/>
                </a:cubicBezTo>
                <a:cubicBezTo>
                  <a:pt x="1709530" y="2548400"/>
                  <a:pt x="1699338" y="2559273"/>
                  <a:pt x="1686296" y="2565070"/>
                </a:cubicBezTo>
                <a:cubicBezTo>
                  <a:pt x="1663418" y="2575238"/>
                  <a:pt x="1615044" y="2588820"/>
                  <a:pt x="1615044" y="2588820"/>
                </a:cubicBezTo>
                <a:cubicBezTo>
                  <a:pt x="1582911" y="2610242"/>
                  <a:pt x="1569582" y="2621256"/>
                  <a:pt x="1531917" y="2636322"/>
                </a:cubicBezTo>
                <a:cubicBezTo>
                  <a:pt x="1508672" y="2645620"/>
                  <a:pt x="1460665" y="2660072"/>
                  <a:pt x="1460665" y="2660072"/>
                </a:cubicBezTo>
                <a:cubicBezTo>
                  <a:pt x="1448790" y="2667989"/>
                  <a:pt x="1438157" y="2678201"/>
                  <a:pt x="1425039" y="2683823"/>
                </a:cubicBezTo>
                <a:cubicBezTo>
                  <a:pt x="1410037" y="2690252"/>
                  <a:pt x="1393230" y="2691214"/>
                  <a:pt x="1377537" y="2695698"/>
                </a:cubicBezTo>
                <a:cubicBezTo>
                  <a:pt x="1269567" y="2726547"/>
                  <a:pt x="1441552" y="2700457"/>
                  <a:pt x="1175657" y="2719449"/>
                </a:cubicBezTo>
                <a:cubicBezTo>
                  <a:pt x="1050729" y="2761092"/>
                  <a:pt x="1145454" y="2735754"/>
                  <a:pt x="961901" y="2755075"/>
                </a:cubicBezTo>
                <a:cubicBezTo>
                  <a:pt x="934064" y="2758005"/>
                  <a:pt x="906649" y="2764416"/>
                  <a:pt x="878774" y="2766950"/>
                </a:cubicBezTo>
                <a:cubicBezTo>
                  <a:pt x="819510" y="2772337"/>
                  <a:pt x="759990" y="2774429"/>
                  <a:pt x="700644" y="2778825"/>
                </a:cubicBezTo>
                <a:cubicBezTo>
                  <a:pt x="355328" y="2804404"/>
                  <a:pt x="780387" y="2784694"/>
                  <a:pt x="118753" y="2802576"/>
                </a:cubicBezTo>
                <a:cubicBezTo>
                  <a:pt x="106878" y="2806534"/>
                  <a:pt x="91978" y="2805600"/>
                  <a:pt x="83127" y="2814451"/>
                </a:cubicBezTo>
                <a:cubicBezTo>
                  <a:pt x="54467" y="2843111"/>
                  <a:pt x="30616" y="2895722"/>
                  <a:pt x="11875" y="2933205"/>
                </a:cubicBezTo>
                <a:cubicBezTo>
                  <a:pt x="7917" y="2956956"/>
                  <a:pt x="0" y="2980379"/>
                  <a:pt x="0" y="3004457"/>
                </a:cubicBezTo>
                <a:cubicBezTo>
                  <a:pt x="0" y="3276952"/>
                  <a:pt x="7800" y="3189175"/>
                  <a:pt x="23750" y="3372592"/>
                </a:cubicBezTo>
                <a:cubicBezTo>
                  <a:pt x="30181" y="3446545"/>
                  <a:pt x="33169" y="3555020"/>
                  <a:pt x="47501" y="3633849"/>
                </a:cubicBezTo>
                <a:cubicBezTo>
                  <a:pt x="49740" y="3646165"/>
                  <a:pt x="56661" y="3657255"/>
                  <a:pt x="59376" y="3669475"/>
                </a:cubicBezTo>
                <a:cubicBezTo>
                  <a:pt x="64599" y="3692980"/>
                  <a:pt x="66029" y="3717222"/>
                  <a:pt x="71252" y="3740727"/>
                </a:cubicBezTo>
                <a:cubicBezTo>
                  <a:pt x="75553" y="3760081"/>
                  <a:pt x="102855" y="3826878"/>
                  <a:pt x="106878" y="3835729"/>
                </a:cubicBezTo>
                <a:cubicBezTo>
                  <a:pt x="117866" y="3859903"/>
                  <a:pt x="132291" y="3882470"/>
                  <a:pt x="142504" y="3906981"/>
                </a:cubicBezTo>
                <a:cubicBezTo>
                  <a:pt x="152133" y="3930091"/>
                  <a:pt x="153373" y="3956765"/>
                  <a:pt x="166254" y="3978233"/>
                </a:cubicBezTo>
                <a:cubicBezTo>
                  <a:pt x="178129" y="3998025"/>
                  <a:pt x="191558" y="4016965"/>
                  <a:pt x="201880" y="4037610"/>
                </a:cubicBezTo>
                <a:cubicBezTo>
                  <a:pt x="207478" y="4048806"/>
                  <a:pt x="205936" y="4063461"/>
                  <a:pt x="213756" y="4073236"/>
                </a:cubicBezTo>
                <a:cubicBezTo>
                  <a:pt x="222672" y="4084381"/>
                  <a:pt x="238715" y="4087505"/>
                  <a:pt x="249382" y="4096987"/>
                </a:cubicBezTo>
                <a:cubicBezTo>
                  <a:pt x="274486" y="4119302"/>
                  <a:pt x="296883" y="4144488"/>
                  <a:pt x="320634" y="4168238"/>
                </a:cubicBezTo>
                <a:cubicBezTo>
                  <a:pt x="332509" y="4180113"/>
                  <a:pt x="340328" y="4198553"/>
                  <a:pt x="356260" y="4203864"/>
                </a:cubicBezTo>
                <a:cubicBezTo>
                  <a:pt x="436600" y="4230646"/>
                  <a:pt x="339076" y="4195273"/>
                  <a:pt x="451262" y="4251366"/>
                </a:cubicBezTo>
                <a:cubicBezTo>
                  <a:pt x="462458" y="4256964"/>
                  <a:pt x="475013" y="4259283"/>
                  <a:pt x="486888" y="4263241"/>
                </a:cubicBezTo>
                <a:cubicBezTo>
                  <a:pt x="593060" y="4342870"/>
                  <a:pt x="463566" y="4251597"/>
                  <a:pt x="617517" y="4334493"/>
                </a:cubicBezTo>
                <a:cubicBezTo>
                  <a:pt x="740055" y="4400474"/>
                  <a:pt x="639518" y="4369680"/>
                  <a:pt x="736270" y="4393870"/>
                </a:cubicBezTo>
                <a:cubicBezTo>
                  <a:pt x="770427" y="4416640"/>
                  <a:pt x="779223" y="4424632"/>
                  <a:pt x="819397" y="4441371"/>
                </a:cubicBezTo>
                <a:cubicBezTo>
                  <a:pt x="850616" y="4454379"/>
                  <a:pt x="883181" y="4463989"/>
                  <a:pt x="914400" y="4476997"/>
                </a:cubicBezTo>
                <a:cubicBezTo>
                  <a:pt x="1039300" y="4529039"/>
                  <a:pt x="895063" y="4473266"/>
                  <a:pt x="997527" y="4524498"/>
                </a:cubicBezTo>
                <a:cubicBezTo>
                  <a:pt x="1008723" y="4530096"/>
                  <a:pt x="1021957" y="4530776"/>
                  <a:pt x="1033153" y="4536374"/>
                </a:cubicBezTo>
                <a:cubicBezTo>
                  <a:pt x="1045918" y="4542757"/>
                  <a:pt x="1056340" y="4553127"/>
                  <a:pt x="1068779" y="4560124"/>
                </a:cubicBezTo>
                <a:cubicBezTo>
                  <a:pt x="1224549" y="4647744"/>
                  <a:pt x="1170082" y="4629982"/>
                  <a:pt x="1270660" y="4655127"/>
                </a:cubicBezTo>
                <a:cubicBezTo>
                  <a:pt x="1290452" y="4667002"/>
                  <a:pt x="1310831" y="4677950"/>
                  <a:pt x="1330036" y="4690753"/>
                </a:cubicBezTo>
                <a:cubicBezTo>
                  <a:pt x="1358369" y="4709641"/>
                  <a:pt x="1383182" y="4733985"/>
                  <a:pt x="1413163" y="4750129"/>
                </a:cubicBezTo>
                <a:cubicBezTo>
                  <a:pt x="1435206" y="4761998"/>
                  <a:pt x="1484415" y="4773880"/>
                  <a:pt x="1484415" y="4773880"/>
                </a:cubicBezTo>
                <a:cubicBezTo>
                  <a:pt x="1496290" y="4781797"/>
                  <a:pt x="1508427" y="4789335"/>
                  <a:pt x="1520041" y="4797631"/>
                </a:cubicBezTo>
                <a:cubicBezTo>
                  <a:pt x="1536147" y="4809135"/>
                  <a:pt x="1550358" y="4823437"/>
                  <a:pt x="1567543" y="4833257"/>
                </a:cubicBezTo>
                <a:cubicBezTo>
                  <a:pt x="1578411" y="4839467"/>
                  <a:pt x="1591663" y="4840201"/>
                  <a:pt x="1603169" y="4845132"/>
                </a:cubicBezTo>
                <a:cubicBezTo>
                  <a:pt x="1619440" y="4852105"/>
                  <a:pt x="1634836" y="4860966"/>
                  <a:pt x="1650670" y="4868883"/>
                </a:cubicBezTo>
                <a:cubicBezTo>
                  <a:pt x="1694255" y="4934260"/>
                  <a:pt x="1649206" y="4881264"/>
                  <a:pt x="1733797" y="4928259"/>
                </a:cubicBezTo>
                <a:cubicBezTo>
                  <a:pt x="1751098" y="4937871"/>
                  <a:pt x="1764514" y="4953395"/>
                  <a:pt x="1781298" y="4963885"/>
                </a:cubicBezTo>
                <a:cubicBezTo>
                  <a:pt x="1796310" y="4973268"/>
                  <a:pt x="1813620" y="4978528"/>
                  <a:pt x="1828800" y="4987636"/>
                </a:cubicBezTo>
                <a:cubicBezTo>
                  <a:pt x="1884554" y="5021088"/>
                  <a:pt x="1893267" y="5037174"/>
                  <a:pt x="1947553" y="5058888"/>
                </a:cubicBezTo>
                <a:cubicBezTo>
                  <a:pt x="1970798" y="5068186"/>
                  <a:pt x="1995054" y="5074721"/>
                  <a:pt x="2018805" y="5082638"/>
                </a:cubicBezTo>
                <a:cubicBezTo>
                  <a:pt x="2030680" y="5094513"/>
                  <a:pt x="2039750" y="5110108"/>
                  <a:pt x="2054431" y="5118264"/>
                </a:cubicBezTo>
                <a:cubicBezTo>
                  <a:pt x="2076316" y="5130422"/>
                  <a:pt x="2103291" y="5130819"/>
                  <a:pt x="2125683" y="5142015"/>
                </a:cubicBezTo>
                <a:cubicBezTo>
                  <a:pt x="2141517" y="5149932"/>
                  <a:pt x="2156747" y="5159191"/>
                  <a:pt x="2173184" y="5165766"/>
                </a:cubicBezTo>
                <a:cubicBezTo>
                  <a:pt x="2196429" y="5175064"/>
                  <a:pt x="2222044" y="5178320"/>
                  <a:pt x="2244436" y="5189516"/>
                </a:cubicBezTo>
                <a:cubicBezTo>
                  <a:pt x="2260270" y="5197433"/>
                  <a:pt x="2275143" y="5207669"/>
                  <a:pt x="2291937" y="5213267"/>
                </a:cubicBezTo>
                <a:cubicBezTo>
                  <a:pt x="2313538" y="5220467"/>
                  <a:pt x="2404635" y="5233033"/>
                  <a:pt x="2422566" y="5237018"/>
                </a:cubicBezTo>
                <a:cubicBezTo>
                  <a:pt x="2434786" y="5239733"/>
                  <a:pt x="2445995" y="5246078"/>
                  <a:pt x="2458192" y="5248893"/>
                </a:cubicBezTo>
                <a:cubicBezTo>
                  <a:pt x="2497526" y="5257970"/>
                  <a:pt x="2536982" y="5266935"/>
                  <a:pt x="2576945" y="5272644"/>
                </a:cubicBezTo>
                <a:cubicBezTo>
                  <a:pt x="2691666" y="5289032"/>
                  <a:pt x="2632299" y="5281047"/>
                  <a:pt x="2755075" y="5296394"/>
                </a:cubicBezTo>
                <a:cubicBezTo>
                  <a:pt x="2798618" y="5308269"/>
                  <a:pt x="2841024" y="5325637"/>
                  <a:pt x="2885704" y="5332020"/>
                </a:cubicBezTo>
                <a:cubicBezTo>
                  <a:pt x="3050179" y="5355517"/>
                  <a:pt x="3248962" y="5337919"/>
                  <a:pt x="3408218" y="5332020"/>
                </a:cubicBezTo>
                <a:cubicBezTo>
                  <a:pt x="3470826" y="5311151"/>
                  <a:pt x="3420168" y="5333938"/>
                  <a:pt x="3479470" y="5284519"/>
                </a:cubicBezTo>
                <a:cubicBezTo>
                  <a:pt x="3490434" y="5275382"/>
                  <a:pt x="3504429" y="5270250"/>
                  <a:pt x="3515096" y="5260768"/>
                </a:cubicBezTo>
                <a:cubicBezTo>
                  <a:pt x="3540200" y="5238453"/>
                  <a:pt x="3562597" y="5213267"/>
                  <a:pt x="3586348" y="5189516"/>
                </a:cubicBezTo>
                <a:cubicBezTo>
                  <a:pt x="3598223" y="5177641"/>
                  <a:pt x="3608000" y="5163206"/>
                  <a:pt x="3621974" y="5153890"/>
                </a:cubicBezTo>
                <a:lnTo>
                  <a:pt x="3657600" y="5130140"/>
                </a:lnTo>
                <a:cubicBezTo>
                  <a:pt x="3665517" y="5118265"/>
                  <a:pt x="3674269" y="5106906"/>
                  <a:pt x="3681350" y="5094514"/>
                </a:cubicBezTo>
                <a:cubicBezTo>
                  <a:pt x="3702468" y="5057558"/>
                  <a:pt x="3702550" y="5042949"/>
                  <a:pt x="3728852" y="5011387"/>
                </a:cubicBezTo>
                <a:cubicBezTo>
                  <a:pt x="3793486" y="4933827"/>
                  <a:pt x="3733350" y="5018764"/>
                  <a:pt x="3811979" y="4940135"/>
                </a:cubicBezTo>
                <a:cubicBezTo>
                  <a:pt x="3916167" y="4835947"/>
                  <a:pt x="3727992" y="4985313"/>
                  <a:pt x="3883231" y="4868883"/>
                </a:cubicBezTo>
                <a:cubicBezTo>
                  <a:pt x="3910062" y="4788387"/>
                  <a:pt x="3872167" y="4884373"/>
                  <a:pt x="3942608" y="4785755"/>
                </a:cubicBezTo>
                <a:cubicBezTo>
                  <a:pt x="3994753" y="4712752"/>
                  <a:pt x="3903299" y="4784251"/>
                  <a:pt x="3990109" y="4726379"/>
                </a:cubicBezTo>
                <a:cubicBezTo>
                  <a:pt x="4051670" y="4634037"/>
                  <a:pt x="4015320" y="4672959"/>
                  <a:pt x="4096987" y="4607625"/>
                </a:cubicBezTo>
                <a:cubicBezTo>
                  <a:pt x="4100945" y="4595750"/>
                  <a:pt x="4102783" y="4582942"/>
                  <a:pt x="4108862" y="4572000"/>
                </a:cubicBezTo>
                <a:cubicBezTo>
                  <a:pt x="4122725" y="4547047"/>
                  <a:pt x="4147336" y="4527828"/>
                  <a:pt x="4156363" y="4500748"/>
                </a:cubicBezTo>
                <a:cubicBezTo>
                  <a:pt x="4186215" y="4411198"/>
                  <a:pt x="4145947" y="4521582"/>
                  <a:pt x="4191989" y="4429496"/>
                </a:cubicBezTo>
                <a:cubicBezTo>
                  <a:pt x="4201522" y="4410429"/>
                  <a:pt x="4206919" y="4389525"/>
                  <a:pt x="4215740" y="4370119"/>
                </a:cubicBezTo>
                <a:cubicBezTo>
                  <a:pt x="4226728" y="4345945"/>
                  <a:pt x="4239491" y="4322618"/>
                  <a:pt x="4251366" y="4298867"/>
                </a:cubicBezTo>
                <a:cubicBezTo>
                  <a:pt x="4276481" y="4198406"/>
                  <a:pt x="4242268" y="4300638"/>
                  <a:pt x="4298867" y="4215740"/>
                </a:cubicBezTo>
                <a:cubicBezTo>
                  <a:pt x="4305811" y="4205325"/>
                  <a:pt x="4305563" y="4191510"/>
                  <a:pt x="4310743" y="4180114"/>
                </a:cubicBezTo>
                <a:cubicBezTo>
                  <a:pt x="4325394" y="4147882"/>
                  <a:pt x="4342410" y="4116779"/>
                  <a:pt x="4358244" y="4085111"/>
                </a:cubicBezTo>
                <a:cubicBezTo>
                  <a:pt x="4366161" y="4069277"/>
                  <a:pt x="4376397" y="4054404"/>
                  <a:pt x="4381995" y="4037610"/>
                </a:cubicBezTo>
                <a:cubicBezTo>
                  <a:pt x="4410258" y="3952818"/>
                  <a:pt x="4391858" y="3987189"/>
                  <a:pt x="4429496" y="3930732"/>
                </a:cubicBezTo>
                <a:cubicBezTo>
                  <a:pt x="4450157" y="3827422"/>
                  <a:pt x="4449246" y="3821143"/>
                  <a:pt x="4500748" y="3681350"/>
                </a:cubicBezTo>
                <a:cubicBezTo>
                  <a:pt x="4505682" y="3667958"/>
                  <a:pt x="4518115" y="3658489"/>
                  <a:pt x="4524498" y="3645724"/>
                </a:cubicBezTo>
                <a:cubicBezTo>
                  <a:pt x="4547617" y="3599486"/>
                  <a:pt x="4525409" y="3615890"/>
                  <a:pt x="4548249" y="3562597"/>
                </a:cubicBezTo>
                <a:cubicBezTo>
                  <a:pt x="4553871" y="3549479"/>
                  <a:pt x="4564083" y="3538846"/>
                  <a:pt x="4572000" y="3526971"/>
                </a:cubicBezTo>
                <a:cubicBezTo>
                  <a:pt x="4579917" y="3503220"/>
                  <a:pt x="4588556" y="3479698"/>
                  <a:pt x="4595750" y="3455719"/>
                </a:cubicBezTo>
                <a:cubicBezTo>
                  <a:pt x="4600440" y="3440086"/>
                  <a:pt x="4602048" y="3423556"/>
                  <a:pt x="4607626" y="3408218"/>
                </a:cubicBezTo>
                <a:cubicBezTo>
                  <a:pt x="4617929" y="3379886"/>
                  <a:pt x="4632056" y="3353081"/>
                  <a:pt x="4643252" y="3325090"/>
                </a:cubicBezTo>
                <a:cubicBezTo>
                  <a:pt x="4647901" y="3313468"/>
                  <a:pt x="4648917" y="3300332"/>
                  <a:pt x="4655127" y="3289464"/>
                </a:cubicBezTo>
                <a:cubicBezTo>
                  <a:pt x="4664947" y="3272280"/>
                  <a:pt x="4680263" y="3258747"/>
                  <a:pt x="4690753" y="3241963"/>
                </a:cubicBezTo>
                <a:cubicBezTo>
                  <a:pt x="4700135" y="3226951"/>
                  <a:pt x="4704214" y="3208867"/>
                  <a:pt x="4714504" y="3194462"/>
                </a:cubicBezTo>
                <a:cubicBezTo>
                  <a:pt x="4724266" y="3180796"/>
                  <a:pt x="4739379" y="3171738"/>
                  <a:pt x="4750130" y="3158836"/>
                </a:cubicBezTo>
                <a:cubicBezTo>
                  <a:pt x="4759267" y="3147872"/>
                  <a:pt x="4764398" y="3133877"/>
                  <a:pt x="4773880" y="3123210"/>
                </a:cubicBezTo>
                <a:cubicBezTo>
                  <a:pt x="4840041" y="3048778"/>
                  <a:pt x="4857248" y="3042871"/>
                  <a:pt x="4940135" y="2980706"/>
                </a:cubicBezTo>
                <a:cubicBezTo>
                  <a:pt x="4955969" y="2968831"/>
                  <a:pt x="4972013" y="2957231"/>
                  <a:pt x="4987636" y="2945080"/>
                </a:cubicBezTo>
                <a:cubicBezTo>
                  <a:pt x="5007643" y="2929519"/>
                  <a:pt x="5024343" y="2908914"/>
                  <a:pt x="5047013" y="2897579"/>
                </a:cubicBezTo>
                <a:cubicBezTo>
                  <a:pt x="5105710" y="2868230"/>
                  <a:pt x="5077720" y="2879426"/>
                  <a:pt x="5130140" y="2861953"/>
                </a:cubicBezTo>
                <a:cubicBezTo>
                  <a:pt x="5263996" y="2761561"/>
                  <a:pt x="5084624" y="2889658"/>
                  <a:pt x="5237018" y="2802576"/>
                </a:cubicBezTo>
                <a:cubicBezTo>
                  <a:pt x="5274194" y="2781333"/>
                  <a:pt x="5307430" y="2753764"/>
                  <a:pt x="5343896" y="2731324"/>
                </a:cubicBezTo>
                <a:cubicBezTo>
                  <a:pt x="5358973" y="2722046"/>
                  <a:pt x="5376385" y="2716956"/>
                  <a:pt x="5391397" y="2707574"/>
                </a:cubicBezTo>
                <a:cubicBezTo>
                  <a:pt x="5408181" y="2697084"/>
                  <a:pt x="5421195" y="2680799"/>
                  <a:pt x="5438898" y="2671948"/>
                </a:cubicBezTo>
                <a:cubicBezTo>
                  <a:pt x="5461290" y="2660752"/>
                  <a:pt x="5486399" y="2656114"/>
                  <a:pt x="5510150" y="2648197"/>
                </a:cubicBezTo>
                <a:cubicBezTo>
                  <a:pt x="5577967" y="2580380"/>
                  <a:pt x="5511778" y="2634350"/>
                  <a:pt x="5640779" y="2588820"/>
                </a:cubicBezTo>
                <a:cubicBezTo>
                  <a:pt x="5795711" y="2534138"/>
                  <a:pt x="5698264" y="2560079"/>
                  <a:pt x="5807034" y="2505693"/>
                </a:cubicBezTo>
                <a:cubicBezTo>
                  <a:pt x="5835439" y="2491490"/>
                  <a:pt x="5871199" y="2480346"/>
                  <a:pt x="5902036" y="2470067"/>
                </a:cubicBezTo>
                <a:cubicBezTo>
                  <a:pt x="5913911" y="2462150"/>
                  <a:pt x="5924896" y="2452699"/>
                  <a:pt x="5937662" y="2446316"/>
                </a:cubicBezTo>
                <a:cubicBezTo>
                  <a:pt x="5962005" y="2434144"/>
                  <a:pt x="6010083" y="2427082"/>
                  <a:pt x="6032665" y="2422566"/>
                </a:cubicBezTo>
                <a:cubicBezTo>
                  <a:pt x="6048499" y="2410691"/>
                  <a:pt x="6062791" y="2396418"/>
                  <a:pt x="6080166" y="2386940"/>
                </a:cubicBezTo>
                <a:cubicBezTo>
                  <a:pt x="6106631" y="2372504"/>
                  <a:pt x="6135303" y="2362510"/>
                  <a:pt x="6163293" y="2351314"/>
                </a:cubicBezTo>
                <a:cubicBezTo>
                  <a:pt x="6174915" y="2346665"/>
                  <a:pt x="6187723" y="2345036"/>
                  <a:pt x="6198919" y="2339438"/>
                </a:cubicBezTo>
                <a:cubicBezTo>
                  <a:pt x="6211684" y="2333055"/>
                  <a:pt x="6221586" y="2321669"/>
                  <a:pt x="6234545" y="2315688"/>
                </a:cubicBezTo>
                <a:cubicBezTo>
                  <a:pt x="6273255" y="2297822"/>
                  <a:pt x="6315165" y="2287253"/>
                  <a:pt x="6353298" y="2268187"/>
                </a:cubicBezTo>
                <a:cubicBezTo>
                  <a:pt x="6369132" y="2260270"/>
                  <a:pt x="6385430" y="2253219"/>
                  <a:pt x="6400800" y="2244436"/>
                </a:cubicBezTo>
                <a:cubicBezTo>
                  <a:pt x="6413192" y="2237355"/>
                  <a:pt x="6423384" y="2226482"/>
                  <a:pt x="6436426" y="2220685"/>
                </a:cubicBezTo>
                <a:cubicBezTo>
                  <a:pt x="6459304" y="2210517"/>
                  <a:pt x="6507678" y="2196935"/>
                  <a:pt x="6507678" y="2196935"/>
                </a:cubicBezTo>
                <a:cubicBezTo>
                  <a:pt x="6612046" y="2127355"/>
                  <a:pt x="6447533" y="2238518"/>
                  <a:pt x="6602680" y="2125683"/>
                </a:cubicBezTo>
                <a:cubicBezTo>
                  <a:pt x="6625765" y="2108894"/>
                  <a:pt x="6651642" y="2096013"/>
                  <a:pt x="6673932" y="2078181"/>
                </a:cubicBezTo>
                <a:cubicBezTo>
                  <a:pt x="6693724" y="2062347"/>
                  <a:pt x="6712219" y="2044740"/>
                  <a:pt x="6733309" y="2030680"/>
                </a:cubicBezTo>
                <a:cubicBezTo>
                  <a:pt x="6748038" y="2020860"/>
                  <a:pt x="6766405" y="2017219"/>
                  <a:pt x="6780810" y="2006929"/>
                </a:cubicBezTo>
                <a:cubicBezTo>
                  <a:pt x="6794476" y="1997167"/>
                  <a:pt x="6803534" y="1982054"/>
                  <a:pt x="6816436" y="1971303"/>
                </a:cubicBezTo>
                <a:cubicBezTo>
                  <a:pt x="6867482" y="1928765"/>
                  <a:pt x="6834133" y="1962455"/>
                  <a:pt x="6887688" y="1935677"/>
                </a:cubicBezTo>
                <a:cubicBezTo>
                  <a:pt x="6999858" y="1879591"/>
                  <a:pt x="6902358" y="1914953"/>
                  <a:pt x="6982691" y="1888176"/>
                </a:cubicBezTo>
                <a:cubicBezTo>
                  <a:pt x="6994566" y="1876301"/>
                  <a:pt x="7005415" y="1863301"/>
                  <a:pt x="7018317" y="1852550"/>
                </a:cubicBezTo>
                <a:cubicBezTo>
                  <a:pt x="7069362" y="1810013"/>
                  <a:pt x="7036015" y="1843701"/>
                  <a:pt x="7089569" y="1816924"/>
                </a:cubicBezTo>
                <a:cubicBezTo>
                  <a:pt x="7102334" y="1810541"/>
                  <a:pt x="7112430" y="1799557"/>
                  <a:pt x="7125195" y="1793174"/>
                </a:cubicBezTo>
                <a:cubicBezTo>
                  <a:pt x="7136391" y="1787576"/>
                  <a:pt x="7149315" y="1786229"/>
                  <a:pt x="7160821" y="1781298"/>
                </a:cubicBezTo>
                <a:cubicBezTo>
                  <a:pt x="7177092" y="1774325"/>
                  <a:pt x="7192952" y="1766331"/>
                  <a:pt x="7208322" y="1757548"/>
                </a:cubicBezTo>
                <a:cubicBezTo>
                  <a:pt x="7220714" y="1750467"/>
                  <a:pt x="7230906" y="1739594"/>
                  <a:pt x="7243948" y="1733797"/>
                </a:cubicBezTo>
                <a:cubicBezTo>
                  <a:pt x="7371141" y="1677266"/>
                  <a:pt x="7270197" y="1740047"/>
                  <a:pt x="7350826" y="1686296"/>
                </a:cubicBezTo>
                <a:cubicBezTo>
                  <a:pt x="7358743" y="1674421"/>
                  <a:pt x="7364484" y="1660762"/>
                  <a:pt x="7374576" y="1650670"/>
                </a:cubicBezTo>
                <a:cubicBezTo>
                  <a:pt x="7384668" y="1640578"/>
                  <a:pt x="7401286" y="1638064"/>
                  <a:pt x="7410202" y="1626919"/>
                </a:cubicBezTo>
                <a:cubicBezTo>
                  <a:pt x="7418022" y="1617144"/>
                  <a:pt x="7415134" y="1601708"/>
                  <a:pt x="7422078" y="1591293"/>
                </a:cubicBezTo>
                <a:cubicBezTo>
                  <a:pt x="7431394" y="1577319"/>
                  <a:pt x="7447393" y="1568924"/>
                  <a:pt x="7457704" y="1555667"/>
                </a:cubicBezTo>
                <a:cubicBezTo>
                  <a:pt x="7475229" y="1533135"/>
                  <a:pt x="7505205" y="1484415"/>
                  <a:pt x="7505205" y="1484415"/>
                </a:cubicBezTo>
                <a:cubicBezTo>
                  <a:pt x="7509163" y="1468581"/>
                  <a:pt x="7512596" y="1452607"/>
                  <a:pt x="7517080" y="1436914"/>
                </a:cubicBezTo>
                <a:cubicBezTo>
                  <a:pt x="7520519" y="1424878"/>
                  <a:pt x="7526501" y="1413563"/>
                  <a:pt x="7528956" y="1401288"/>
                </a:cubicBezTo>
                <a:cubicBezTo>
                  <a:pt x="7556249" y="1264824"/>
                  <a:pt x="7525876" y="1363026"/>
                  <a:pt x="7552706" y="1282535"/>
                </a:cubicBezTo>
                <a:cubicBezTo>
                  <a:pt x="7556665" y="1223158"/>
                  <a:pt x="7558940" y="1163645"/>
                  <a:pt x="7564582" y="1104405"/>
                </a:cubicBezTo>
                <a:cubicBezTo>
                  <a:pt x="7566865" y="1080435"/>
                  <a:pt x="7572796" y="1056951"/>
                  <a:pt x="7576457" y="1033153"/>
                </a:cubicBezTo>
                <a:cubicBezTo>
                  <a:pt x="7580713" y="1005488"/>
                  <a:pt x="7584374" y="977734"/>
                  <a:pt x="7588332" y="950025"/>
                </a:cubicBezTo>
                <a:cubicBezTo>
                  <a:pt x="7592291" y="878773"/>
                  <a:pt x="7600208" y="807632"/>
                  <a:pt x="7600208" y="736270"/>
                </a:cubicBezTo>
                <a:cubicBezTo>
                  <a:pt x="7600208" y="566011"/>
                  <a:pt x="7595728" y="395729"/>
                  <a:pt x="7588332" y="225631"/>
                </a:cubicBezTo>
                <a:cubicBezTo>
                  <a:pt x="7587564" y="207970"/>
                  <a:pt x="7558430" y="152043"/>
                  <a:pt x="7552706" y="142503"/>
                </a:cubicBezTo>
                <a:cubicBezTo>
                  <a:pt x="7546754" y="132583"/>
                  <a:pt x="7495463" y="47129"/>
                  <a:pt x="7469579" y="35625"/>
                </a:cubicBezTo>
                <a:cubicBezTo>
                  <a:pt x="7447576" y="25846"/>
                  <a:pt x="7421832" y="28973"/>
                  <a:pt x="7398327" y="23750"/>
                </a:cubicBezTo>
                <a:cubicBezTo>
                  <a:pt x="7386107" y="21035"/>
                  <a:pt x="7375175" y="12915"/>
                  <a:pt x="7362701" y="11875"/>
                </a:cubicBezTo>
                <a:cubicBezTo>
                  <a:pt x="7279767" y="4964"/>
                  <a:pt x="7196446" y="3958"/>
                  <a:pt x="7113319" y="0"/>
                </a:cubicBezTo>
                <a:lnTo>
                  <a:pt x="6709558" y="11875"/>
                </a:lnTo>
                <a:cubicBezTo>
                  <a:pt x="6623539" y="15121"/>
                  <a:pt x="6373901" y="30222"/>
                  <a:pt x="6282047" y="35625"/>
                </a:cubicBezTo>
                <a:cubicBezTo>
                  <a:pt x="6270172" y="39584"/>
                  <a:pt x="6258696" y="45046"/>
                  <a:pt x="6246421" y="47501"/>
                </a:cubicBezTo>
                <a:cubicBezTo>
                  <a:pt x="6182873" y="60211"/>
                  <a:pt x="6107345" y="63400"/>
                  <a:pt x="6044540" y="71251"/>
                </a:cubicBezTo>
                <a:cubicBezTo>
                  <a:pt x="6020648" y="74238"/>
                  <a:pt x="5997201" y="80314"/>
                  <a:pt x="5973288" y="83127"/>
                </a:cubicBezTo>
                <a:cubicBezTo>
                  <a:pt x="5929865" y="88236"/>
                  <a:pt x="5886203" y="91044"/>
                  <a:pt x="5842660" y="95002"/>
                </a:cubicBezTo>
                <a:cubicBezTo>
                  <a:pt x="5818546" y="101030"/>
                  <a:pt x="5783390" y="108528"/>
                  <a:pt x="5759532" y="118753"/>
                </a:cubicBezTo>
                <a:cubicBezTo>
                  <a:pt x="5743261" y="125726"/>
                  <a:pt x="5727865" y="134586"/>
                  <a:pt x="5712031" y="142503"/>
                </a:cubicBezTo>
                <a:lnTo>
                  <a:pt x="5771408" y="178129"/>
                </a:lnTo>
                <a:close/>
              </a:path>
            </a:pathLst>
          </a:custGeom>
          <a:no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79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6718" y="28956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I band</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2" name="Right Brace 1"/>
          <p:cNvSpPr/>
          <p:nvPr/>
        </p:nvSpPr>
        <p:spPr>
          <a:xfrm rot="16363347">
            <a:off x="2778537" y="3567460"/>
            <a:ext cx="381000" cy="723598"/>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5400000">
            <a:off x="7075516" y="4376859"/>
            <a:ext cx="388928" cy="684207"/>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6931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32" y="1257300"/>
            <a:ext cx="7286625" cy="5372100"/>
          </a:xfrm>
          <a:prstGeom prst="rect">
            <a:avLst/>
          </a:prstGeom>
        </p:spPr>
      </p:pic>
      <p:sp>
        <p:nvSpPr>
          <p:cNvPr id="6" name="Rectangle 5"/>
          <p:cNvSpPr/>
          <p:nvPr/>
        </p:nvSpPr>
        <p:spPr>
          <a:xfrm>
            <a:off x="5839257" y="4038600"/>
            <a:ext cx="23622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Unilocular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adipose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in the outlined region. (advance slide for answers)</a:t>
            </a:r>
          </a:p>
        </p:txBody>
      </p:sp>
      <p:sp>
        <p:nvSpPr>
          <p:cNvPr id="2" name="Freeform 1"/>
          <p:cNvSpPr/>
          <p:nvPr/>
        </p:nvSpPr>
        <p:spPr>
          <a:xfrm>
            <a:off x="1270660" y="5113317"/>
            <a:ext cx="6341423" cy="1686296"/>
          </a:xfrm>
          <a:custGeom>
            <a:avLst/>
            <a:gdLst>
              <a:gd name="connsiteX0" fmla="*/ 6092041 w 6341423"/>
              <a:gd name="connsiteY0" fmla="*/ 605641 h 1686296"/>
              <a:gd name="connsiteX1" fmla="*/ 6163293 w 6341423"/>
              <a:gd name="connsiteY1" fmla="*/ 581891 h 1686296"/>
              <a:gd name="connsiteX2" fmla="*/ 6258296 w 6341423"/>
              <a:gd name="connsiteY2" fmla="*/ 522514 h 1686296"/>
              <a:gd name="connsiteX3" fmla="*/ 6293922 w 6341423"/>
              <a:gd name="connsiteY3" fmla="*/ 486888 h 1686296"/>
              <a:gd name="connsiteX4" fmla="*/ 6341423 w 6341423"/>
              <a:gd name="connsiteY4" fmla="*/ 415636 h 1686296"/>
              <a:gd name="connsiteX5" fmla="*/ 6317672 w 6341423"/>
              <a:gd name="connsiteY5" fmla="*/ 308758 h 1686296"/>
              <a:gd name="connsiteX6" fmla="*/ 6282046 w 6341423"/>
              <a:gd name="connsiteY6" fmla="*/ 285008 h 1686296"/>
              <a:gd name="connsiteX7" fmla="*/ 6258296 w 6341423"/>
              <a:gd name="connsiteY7" fmla="*/ 249382 h 1686296"/>
              <a:gd name="connsiteX8" fmla="*/ 6222670 w 6341423"/>
              <a:gd name="connsiteY8" fmla="*/ 237506 h 1686296"/>
              <a:gd name="connsiteX9" fmla="*/ 6187044 w 6341423"/>
              <a:gd name="connsiteY9" fmla="*/ 213756 h 1686296"/>
              <a:gd name="connsiteX10" fmla="*/ 6151418 w 6341423"/>
              <a:gd name="connsiteY10" fmla="*/ 201880 h 1686296"/>
              <a:gd name="connsiteX11" fmla="*/ 6115792 w 6341423"/>
              <a:gd name="connsiteY11" fmla="*/ 178130 h 1686296"/>
              <a:gd name="connsiteX12" fmla="*/ 6080166 w 6341423"/>
              <a:gd name="connsiteY12" fmla="*/ 166254 h 1686296"/>
              <a:gd name="connsiteX13" fmla="*/ 6044540 w 6341423"/>
              <a:gd name="connsiteY13" fmla="*/ 142504 h 1686296"/>
              <a:gd name="connsiteX14" fmla="*/ 5973288 w 6341423"/>
              <a:gd name="connsiteY14" fmla="*/ 130628 h 1686296"/>
              <a:gd name="connsiteX15" fmla="*/ 5890161 w 6341423"/>
              <a:gd name="connsiteY15" fmla="*/ 106878 h 1686296"/>
              <a:gd name="connsiteX16" fmla="*/ 5842659 w 6341423"/>
              <a:gd name="connsiteY16" fmla="*/ 95002 h 1686296"/>
              <a:gd name="connsiteX17" fmla="*/ 5474524 w 6341423"/>
              <a:gd name="connsiteY17" fmla="*/ 106878 h 1686296"/>
              <a:gd name="connsiteX18" fmla="*/ 5427023 w 6341423"/>
              <a:gd name="connsiteY18" fmla="*/ 118753 h 1686296"/>
              <a:gd name="connsiteX19" fmla="*/ 5343896 w 6341423"/>
              <a:gd name="connsiteY19" fmla="*/ 130628 h 1686296"/>
              <a:gd name="connsiteX20" fmla="*/ 5237018 w 6341423"/>
              <a:gd name="connsiteY20" fmla="*/ 190005 h 1686296"/>
              <a:gd name="connsiteX21" fmla="*/ 5213267 w 6341423"/>
              <a:gd name="connsiteY21" fmla="*/ 225631 h 1686296"/>
              <a:gd name="connsiteX22" fmla="*/ 5177641 w 6341423"/>
              <a:gd name="connsiteY22" fmla="*/ 308758 h 1686296"/>
              <a:gd name="connsiteX23" fmla="*/ 5142015 w 6341423"/>
              <a:gd name="connsiteY23" fmla="*/ 332509 h 1686296"/>
              <a:gd name="connsiteX24" fmla="*/ 5094514 w 6341423"/>
              <a:gd name="connsiteY24" fmla="*/ 403761 h 1686296"/>
              <a:gd name="connsiteX25" fmla="*/ 5070763 w 6341423"/>
              <a:gd name="connsiteY25" fmla="*/ 439387 h 1686296"/>
              <a:gd name="connsiteX26" fmla="*/ 5035137 w 6341423"/>
              <a:gd name="connsiteY26" fmla="*/ 451262 h 1686296"/>
              <a:gd name="connsiteX27" fmla="*/ 4963885 w 6341423"/>
              <a:gd name="connsiteY27" fmla="*/ 498764 h 1686296"/>
              <a:gd name="connsiteX28" fmla="*/ 4892634 w 6341423"/>
              <a:gd name="connsiteY28" fmla="*/ 546265 h 1686296"/>
              <a:gd name="connsiteX29" fmla="*/ 4738254 w 6341423"/>
              <a:gd name="connsiteY29" fmla="*/ 510639 h 1686296"/>
              <a:gd name="connsiteX30" fmla="*/ 4690753 w 6341423"/>
              <a:gd name="connsiteY30" fmla="*/ 439387 h 1686296"/>
              <a:gd name="connsiteX31" fmla="*/ 4667002 w 6341423"/>
              <a:gd name="connsiteY31" fmla="*/ 403761 h 1686296"/>
              <a:gd name="connsiteX32" fmla="*/ 4643252 w 6341423"/>
              <a:gd name="connsiteY32" fmla="*/ 308758 h 1686296"/>
              <a:gd name="connsiteX33" fmla="*/ 4619501 w 6341423"/>
              <a:gd name="connsiteY33" fmla="*/ 166254 h 1686296"/>
              <a:gd name="connsiteX34" fmla="*/ 4595750 w 6341423"/>
              <a:gd name="connsiteY34" fmla="*/ 130628 h 1686296"/>
              <a:gd name="connsiteX35" fmla="*/ 4488872 w 6341423"/>
              <a:gd name="connsiteY35" fmla="*/ 83127 h 1686296"/>
              <a:gd name="connsiteX36" fmla="*/ 4417621 w 6341423"/>
              <a:gd name="connsiteY36" fmla="*/ 59377 h 1686296"/>
              <a:gd name="connsiteX37" fmla="*/ 4381995 w 6341423"/>
              <a:gd name="connsiteY37" fmla="*/ 47501 h 1686296"/>
              <a:gd name="connsiteX38" fmla="*/ 4346369 w 6341423"/>
              <a:gd name="connsiteY38" fmla="*/ 23751 h 1686296"/>
              <a:gd name="connsiteX39" fmla="*/ 4239491 w 6341423"/>
              <a:gd name="connsiteY39" fmla="*/ 0 h 1686296"/>
              <a:gd name="connsiteX40" fmla="*/ 3954483 w 6341423"/>
              <a:gd name="connsiteY40" fmla="*/ 11875 h 1686296"/>
              <a:gd name="connsiteX41" fmla="*/ 3883231 w 6341423"/>
              <a:gd name="connsiteY41" fmla="*/ 35626 h 1686296"/>
              <a:gd name="connsiteX42" fmla="*/ 3800104 w 6341423"/>
              <a:gd name="connsiteY42" fmla="*/ 213756 h 1686296"/>
              <a:gd name="connsiteX43" fmla="*/ 3811979 w 6341423"/>
              <a:gd name="connsiteY43" fmla="*/ 415636 h 1686296"/>
              <a:gd name="connsiteX44" fmla="*/ 3811979 w 6341423"/>
              <a:gd name="connsiteY44" fmla="*/ 653143 h 1686296"/>
              <a:gd name="connsiteX45" fmla="*/ 3728852 w 6341423"/>
              <a:gd name="connsiteY45" fmla="*/ 760021 h 1686296"/>
              <a:gd name="connsiteX46" fmla="*/ 3705101 w 6341423"/>
              <a:gd name="connsiteY46" fmla="*/ 795647 h 1686296"/>
              <a:gd name="connsiteX47" fmla="*/ 3669475 w 6341423"/>
              <a:gd name="connsiteY47" fmla="*/ 819397 h 1686296"/>
              <a:gd name="connsiteX48" fmla="*/ 3633849 w 6341423"/>
              <a:gd name="connsiteY48" fmla="*/ 855023 h 1686296"/>
              <a:gd name="connsiteX49" fmla="*/ 3598223 w 6341423"/>
              <a:gd name="connsiteY49" fmla="*/ 878774 h 1686296"/>
              <a:gd name="connsiteX50" fmla="*/ 3562597 w 6341423"/>
              <a:gd name="connsiteY50" fmla="*/ 914400 h 1686296"/>
              <a:gd name="connsiteX51" fmla="*/ 3491345 w 6341423"/>
              <a:gd name="connsiteY51" fmla="*/ 973777 h 1686296"/>
              <a:gd name="connsiteX52" fmla="*/ 3372592 w 6341423"/>
              <a:gd name="connsiteY52" fmla="*/ 1104405 h 1686296"/>
              <a:gd name="connsiteX53" fmla="*/ 3325091 w 6341423"/>
              <a:gd name="connsiteY53" fmla="*/ 1140031 h 1686296"/>
              <a:gd name="connsiteX54" fmla="*/ 3253839 w 6341423"/>
              <a:gd name="connsiteY54" fmla="*/ 1163782 h 1686296"/>
              <a:gd name="connsiteX55" fmla="*/ 3218213 w 6341423"/>
              <a:gd name="connsiteY55" fmla="*/ 1175657 h 1686296"/>
              <a:gd name="connsiteX56" fmla="*/ 3170711 w 6341423"/>
              <a:gd name="connsiteY56" fmla="*/ 1199408 h 1686296"/>
              <a:gd name="connsiteX57" fmla="*/ 3135085 w 6341423"/>
              <a:gd name="connsiteY57" fmla="*/ 1223158 h 1686296"/>
              <a:gd name="connsiteX58" fmla="*/ 3099459 w 6341423"/>
              <a:gd name="connsiteY58" fmla="*/ 1235034 h 1686296"/>
              <a:gd name="connsiteX59" fmla="*/ 3051958 w 6341423"/>
              <a:gd name="connsiteY59" fmla="*/ 1258784 h 1686296"/>
              <a:gd name="connsiteX60" fmla="*/ 2992582 w 6341423"/>
              <a:gd name="connsiteY60" fmla="*/ 1282535 h 1686296"/>
              <a:gd name="connsiteX61" fmla="*/ 2838202 w 6341423"/>
              <a:gd name="connsiteY61" fmla="*/ 1341912 h 1686296"/>
              <a:gd name="connsiteX62" fmla="*/ 2766950 w 6341423"/>
              <a:gd name="connsiteY62" fmla="*/ 1365662 h 1686296"/>
              <a:gd name="connsiteX63" fmla="*/ 2731324 w 6341423"/>
              <a:gd name="connsiteY63" fmla="*/ 1389413 h 1686296"/>
              <a:gd name="connsiteX64" fmla="*/ 2339439 w 6341423"/>
              <a:gd name="connsiteY64" fmla="*/ 1389413 h 1686296"/>
              <a:gd name="connsiteX65" fmla="*/ 2208810 w 6341423"/>
              <a:gd name="connsiteY65" fmla="*/ 1353787 h 1686296"/>
              <a:gd name="connsiteX66" fmla="*/ 2161309 w 6341423"/>
              <a:gd name="connsiteY66" fmla="*/ 1330036 h 1686296"/>
              <a:gd name="connsiteX67" fmla="*/ 2078182 w 6341423"/>
              <a:gd name="connsiteY67" fmla="*/ 1294410 h 1686296"/>
              <a:gd name="connsiteX68" fmla="*/ 2042556 w 6341423"/>
              <a:gd name="connsiteY68" fmla="*/ 1258784 h 1686296"/>
              <a:gd name="connsiteX69" fmla="*/ 2006930 w 6341423"/>
              <a:gd name="connsiteY69" fmla="*/ 1235034 h 1686296"/>
              <a:gd name="connsiteX70" fmla="*/ 1971304 w 6341423"/>
              <a:gd name="connsiteY70" fmla="*/ 1199408 h 1686296"/>
              <a:gd name="connsiteX71" fmla="*/ 1935678 w 6341423"/>
              <a:gd name="connsiteY71" fmla="*/ 1175657 h 1686296"/>
              <a:gd name="connsiteX72" fmla="*/ 1900052 w 6341423"/>
              <a:gd name="connsiteY72" fmla="*/ 1140031 h 1686296"/>
              <a:gd name="connsiteX73" fmla="*/ 1864426 w 6341423"/>
              <a:gd name="connsiteY73" fmla="*/ 1116280 h 1686296"/>
              <a:gd name="connsiteX74" fmla="*/ 1769423 w 6341423"/>
              <a:gd name="connsiteY74" fmla="*/ 1033153 h 1686296"/>
              <a:gd name="connsiteX75" fmla="*/ 1733797 w 6341423"/>
              <a:gd name="connsiteY75" fmla="*/ 1021278 h 1686296"/>
              <a:gd name="connsiteX76" fmla="*/ 1710046 w 6341423"/>
              <a:gd name="connsiteY76" fmla="*/ 985652 h 1686296"/>
              <a:gd name="connsiteX77" fmla="*/ 1626919 w 6341423"/>
              <a:gd name="connsiteY77" fmla="*/ 950026 h 1686296"/>
              <a:gd name="connsiteX78" fmla="*/ 1520041 w 6341423"/>
              <a:gd name="connsiteY78" fmla="*/ 902525 h 1686296"/>
              <a:gd name="connsiteX79" fmla="*/ 1484415 w 6341423"/>
              <a:gd name="connsiteY79" fmla="*/ 878774 h 1686296"/>
              <a:gd name="connsiteX80" fmla="*/ 1448789 w 6341423"/>
              <a:gd name="connsiteY80" fmla="*/ 866899 h 1686296"/>
              <a:gd name="connsiteX81" fmla="*/ 1330036 w 6341423"/>
              <a:gd name="connsiteY81" fmla="*/ 831273 h 1686296"/>
              <a:gd name="connsiteX82" fmla="*/ 1294410 w 6341423"/>
              <a:gd name="connsiteY82" fmla="*/ 819397 h 1686296"/>
              <a:gd name="connsiteX83" fmla="*/ 1246909 w 6341423"/>
              <a:gd name="connsiteY83" fmla="*/ 795647 h 1686296"/>
              <a:gd name="connsiteX84" fmla="*/ 1199408 w 6341423"/>
              <a:gd name="connsiteY84" fmla="*/ 783771 h 1686296"/>
              <a:gd name="connsiteX85" fmla="*/ 1163782 w 6341423"/>
              <a:gd name="connsiteY85" fmla="*/ 771896 h 1686296"/>
              <a:gd name="connsiteX86" fmla="*/ 1116280 w 6341423"/>
              <a:gd name="connsiteY86" fmla="*/ 760021 h 1686296"/>
              <a:gd name="connsiteX87" fmla="*/ 1080654 w 6341423"/>
              <a:gd name="connsiteY87" fmla="*/ 748145 h 1686296"/>
              <a:gd name="connsiteX88" fmla="*/ 1009402 w 6341423"/>
              <a:gd name="connsiteY88" fmla="*/ 736270 h 1686296"/>
              <a:gd name="connsiteX89" fmla="*/ 831272 w 6341423"/>
              <a:gd name="connsiteY89" fmla="*/ 748145 h 1686296"/>
              <a:gd name="connsiteX90" fmla="*/ 760021 w 6341423"/>
              <a:gd name="connsiteY90" fmla="*/ 771896 h 1686296"/>
              <a:gd name="connsiteX91" fmla="*/ 629392 w 6341423"/>
              <a:gd name="connsiteY91" fmla="*/ 783771 h 1686296"/>
              <a:gd name="connsiteX92" fmla="*/ 296883 w 6341423"/>
              <a:gd name="connsiteY92" fmla="*/ 807522 h 1686296"/>
              <a:gd name="connsiteX93" fmla="*/ 237506 w 6341423"/>
              <a:gd name="connsiteY93" fmla="*/ 819397 h 1686296"/>
              <a:gd name="connsiteX94" fmla="*/ 201880 w 6341423"/>
              <a:gd name="connsiteY94" fmla="*/ 831273 h 1686296"/>
              <a:gd name="connsiteX95" fmla="*/ 142504 w 6341423"/>
              <a:gd name="connsiteY95" fmla="*/ 843148 h 1686296"/>
              <a:gd name="connsiteX96" fmla="*/ 106878 w 6341423"/>
              <a:gd name="connsiteY96" fmla="*/ 855023 h 1686296"/>
              <a:gd name="connsiteX97" fmla="*/ 59376 w 6341423"/>
              <a:gd name="connsiteY97" fmla="*/ 866899 h 1686296"/>
              <a:gd name="connsiteX98" fmla="*/ 23750 w 6341423"/>
              <a:gd name="connsiteY98" fmla="*/ 902525 h 1686296"/>
              <a:gd name="connsiteX99" fmla="*/ 11875 w 6341423"/>
              <a:gd name="connsiteY99" fmla="*/ 961901 h 1686296"/>
              <a:gd name="connsiteX100" fmla="*/ 0 w 6341423"/>
              <a:gd name="connsiteY100" fmla="*/ 997527 h 1686296"/>
              <a:gd name="connsiteX101" fmla="*/ 11875 w 6341423"/>
              <a:gd name="connsiteY101" fmla="*/ 1235034 h 1686296"/>
              <a:gd name="connsiteX102" fmla="*/ 23750 w 6341423"/>
              <a:gd name="connsiteY102" fmla="*/ 1353787 h 1686296"/>
              <a:gd name="connsiteX103" fmla="*/ 35626 w 6341423"/>
              <a:gd name="connsiteY103" fmla="*/ 1389413 h 1686296"/>
              <a:gd name="connsiteX104" fmla="*/ 71252 w 6341423"/>
              <a:gd name="connsiteY104" fmla="*/ 1413164 h 1686296"/>
              <a:gd name="connsiteX105" fmla="*/ 83127 w 6341423"/>
              <a:gd name="connsiteY105" fmla="*/ 1448789 h 1686296"/>
              <a:gd name="connsiteX106" fmla="*/ 130628 w 6341423"/>
              <a:gd name="connsiteY106" fmla="*/ 1472540 h 1686296"/>
              <a:gd name="connsiteX107" fmla="*/ 213756 w 6341423"/>
              <a:gd name="connsiteY107" fmla="*/ 1508166 h 1686296"/>
              <a:gd name="connsiteX108" fmla="*/ 475013 w 6341423"/>
              <a:gd name="connsiteY108" fmla="*/ 1520041 h 1686296"/>
              <a:gd name="connsiteX109" fmla="*/ 617517 w 6341423"/>
              <a:gd name="connsiteY109" fmla="*/ 1531917 h 1686296"/>
              <a:gd name="connsiteX110" fmla="*/ 736270 w 6341423"/>
              <a:gd name="connsiteY110" fmla="*/ 1555667 h 1686296"/>
              <a:gd name="connsiteX111" fmla="*/ 914400 w 6341423"/>
              <a:gd name="connsiteY111" fmla="*/ 1579418 h 1686296"/>
              <a:gd name="connsiteX112" fmla="*/ 985652 w 6341423"/>
              <a:gd name="connsiteY112" fmla="*/ 1591293 h 1686296"/>
              <a:gd name="connsiteX113" fmla="*/ 1175657 w 6341423"/>
              <a:gd name="connsiteY113" fmla="*/ 1626919 h 1686296"/>
              <a:gd name="connsiteX114" fmla="*/ 1531917 w 6341423"/>
              <a:gd name="connsiteY114" fmla="*/ 1650670 h 1686296"/>
              <a:gd name="connsiteX115" fmla="*/ 1591293 w 6341423"/>
              <a:gd name="connsiteY115" fmla="*/ 1662545 h 1686296"/>
              <a:gd name="connsiteX116" fmla="*/ 2006930 w 6341423"/>
              <a:gd name="connsiteY116" fmla="*/ 1686296 h 1686296"/>
              <a:gd name="connsiteX117" fmla="*/ 2339439 w 6341423"/>
              <a:gd name="connsiteY117" fmla="*/ 1674421 h 1686296"/>
              <a:gd name="connsiteX118" fmla="*/ 2446317 w 6341423"/>
              <a:gd name="connsiteY118" fmla="*/ 1662545 h 1686296"/>
              <a:gd name="connsiteX119" fmla="*/ 2636322 w 6341423"/>
              <a:gd name="connsiteY119" fmla="*/ 1650670 h 1686296"/>
              <a:gd name="connsiteX120" fmla="*/ 2909454 w 6341423"/>
              <a:gd name="connsiteY120" fmla="*/ 1626919 h 1686296"/>
              <a:gd name="connsiteX121" fmla="*/ 2968831 w 6341423"/>
              <a:gd name="connsiteY121" fmla="*/ 1615044 h 1686296"/>
              <a:gd name="connsiteX122" fmla="*/ 3550722 w 6341423"/>
              <a:gd name="connsiteY122" fmla="*/ 1579418 h 1686296"/>
              <a:gd name="connsiteX123" fmla="*/ 3681350 w 6341423"/>
              <a:gd name="connsiteY123" fmla="*/ 1567543 h 1686296"/>
              <a:gd name="connsiteX124" fmla="*/ 3847605 w 6341423"/>
              <a:gd name="connsiteY124" fmla="*/ 1555667 h 1686296"/>
              <a:gd name="connsiteX125" fmla="*/ 3954483 w 6341423"/>
              <a:gd name="connsiteY125" fmla="*/ 1531917 h 1686296"/>
              <a:gd name="connsiteX126" fmla="*/ 4085111 w 6341423"/>
              <a:gd name="connsiteY126" fmla="*/ 1520041 h 1686296"/>
              <a:gd name="connsiteX127" fmla="*/ 4132613 w 6341423"/>
              <a:gd name="connsiteY127" fmla="*/ 1508166 h 1686296"/>
              <a:gd name="connsiteX128" fmla="*/ 4227615 w 6341423"/>
              <a:gd name="connsiteY128" fmla="*/ 1484415 h 1686296"/>
              <a:gd name="connsiteX129" fmla="*/ 4263241 w 6341423"/>
              <a:gd name="connsiteY129" fmla="*/ 1460665 h 1686296"/>
              <a:gd name="connsiteX130" fmla="*/ 4286992 w 6341423"/>
              <a:gd name="connsiteY130" fmla="*/ 1425039 h 1686296"/>
              <a:gd name="connsiteX131" fmla="*/ 4370119 w 6341423"/>
              <a:gd name="connsiteY131" fmla="*/ 1318161 h 1686296"/>
              <a:gd name="connsiteX132" fmla="*/ 4393870 w 6341423"/>
              <a:gd name="connsiteY132" fmla="*/ 1270660 h 1686296"/>
              <a:gd name="connsiteX133" fmla="*/ 4453246 w 6341423"/>
              <a:gd name="connsiteY133" fmla="*/ 1163782 h 1686296"/>
              <a:gd name="connsiteX134" fmla="*/ 4524498 w 6341423"/>
              <a:gd name="connsiteY134" fmla="*/ 1104405 h 1686296"/>
              <a:gd name="connsiteX135" fmla="*/ 4583875 w 6341423"/>
              <a:gd name="connsiteY135" fmla="*/ 1033153 h 1686296"/>
              <a:gd name="connsiteX136" fmla="*/ 4619501 w 6341423"/>
              <a:gd name="connsiteY136" fmla="*/ 1009402 h 1686296"/>
              <a:gd name="connsiteX137" fmla="*/ 4678878 w 6341423"/>
              <a:gd name="connsiteY137" fmla="*/ 938151 h 1686296"/>
              <a:gd name="connsiteX138" fmla="*/ 4714504 w 6341423"/>
              <a:gd name="connsiteY138" fmla="*/ 914400 h 1686296"/>
              <a:gd name="connsiteX139" fmla="*/ 4785756 w 6341423"/>
              <a:gd name="connsiteY139" fmla="*/ 807522 h 1686296"/>
              <a:gd name="connsiteX140" fmla="*/ 4809506 w 6341423"/>
              <a:gd name="connsiteY140" fmla="*/ 771896 h 1686296"/>
              <a:gd name="connsiteX141" fmla="*/ 4833257 w 6341423"/>
              <a:gd name="connsiteY141" fmla="*/ 736270 h 1686296"/>
              <a:gd name="connsiteX142" fmla="*/ 4880758 w 6341423"/>
              <a:gd name="connsiteY142" fmla="*/ 748145 h 1686296"/>
              <a:gd name="connsiteX143" fmla="*/ 4904509 w 6341423"/>
              <a:gd name="connsiteY143" fmla="*/ 783771 h 1686296"/>
              <a:gd name="connsiteX144" fmla="*/ 4940135 w 6341423"/>
              <a:gd name="connsiteY144" fmla="*/ 831273 h 1686296"/>
              <a:gd name="connsiteX145" fmla="*/ 4975761 w 6341423"/>
              <a:gd name="connsiteY145" fmla="*/ 843148 h 1686296"/>
              <a:gd name="connsiteX146" fmla="*/ 5047013 w 6341423"/>
              <a:gd name="connsiteY146" fmla="*/ 914400 h 1686296"/>
              <a:gd name="connsiteX147" fmla="*/ 5082639 w 6341423"/>
              <a:gd name="connsiteY147" fmla="*/ 950026 h 1686296"/>
              <a:gd name="connsiteX148" fmla="*/ 5153891 w 6341423"/>
              <a:gd name="connsiteY148" fmla="*/ 997527 h 1686296"/>
              <a:gd name="connsiteX149" fmla="*/ 5189517 w 6341423"/>
              <a:gd name="connsiteY149" fmla="*/ 1021278 h 1686296"/>
              <a:gd name="connsiteX150" fmla="*/ 5260769 w 6341423"/>
              <a:gd name="connsiteY150" fmla="*/ 1045028 h 1686296"/>
              <a:gd name="connsiteX151" fmla="*/ 5296395 w 6341423"/>
              <a:gd name="connsiteY151" fmla="*/ 1056904 h 1686296"/>
              <a:gd name="connsiteX152" fmla="*/ 5545776 w 6341423"/>
              <a:gd name="connsiteY152" fmla="*/ 1009402 h 1686296"/>
              <a:gd name="connsiteX153" fmla="*/ 5593278 w 6341423"/>
              <a:gd name="connsiteY153" fmla="*/ 985652 h 1686296"/>
              <a:gd name="connsiteX154" fmla="*/ 5688280 w 6341423"/>
              <a:gd name="connsiteY154" fmla="*/ 961901 h 1686296"/>
              <a:gd name="connsiteX155" fmla="*/ 5723906 w 6341423"/>
              <a:gd name="connsiteY155" fmla="*/ 938151 h 1686296"/>
              <a:gd name="connsiteX156" fmla="*/ 5759532 w 6341423"/>
              <a:gd name="connsiteY156" fmla="*/ 926275 h 1686296"/>
              <a:gd name="connsiteX157" fmla="*/ 5830784 w 6341423"/>
              <a:gd name="connsiteY157" fmla="*/ 890649 h 1686296"/>
              <a:gd name="connsiteX158" fmla="*/ 5866410 w 6341423"/>
              <a:gd name="connsiteY158" fmla="*/ 866899 h 1686296"/>
              <a:gd name="connsiteX159" fmla="*/ 5961413 w 6341423"/>
              <a:gd name="connsiteY159" fmla="*/ 843148 h 1686296"/>
              <a:gd name="connsiteX160" fmla="*/ 6044540 w 6341423"/>
              <a:gd name="connsiteY160" fmla="*/ 795647 h 1686296"/>
              <a:gd name="connsiteX161" fmla="*/ 6080166 w 6341423"/>
              <a:gd name="connsiteY161" fmla="*/ 783771 h 1686296"/>
              <a:gd name="connsiteX162" fmla="*/ 6151418 w 6341423"/>
              <a:gd name="connsiteY162" fmla="*/ 736270 h 1686296"/>
              <a:gd name="connsiteX163" fmla="*/ 6187044 w 6341423"/>
              <a:gd name="connsiteY163" fmla="*/ 712519 h 1686296"/>
              <a:gd name="connsiteX164" fmla="*/ 6187044 w 6341423"/>
              <a:gd name="connsiteY164" fmla="*/ 558140 h 1686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341423" h="1686296">
                <a:moveTo>
                  <a:pt x="6092041" y="605641"/>
                </a:moveTo>
                <a:cubicBezTo>
                  <a:pt x="6115792" y="597724"/>
                  <a:pt x="6140502" y="592251"/>
                  <a:pt x="6163293" y="581891"/>
                </a:cubicBezTo>
                <a:cubicBezTo>
                  <a:pt x="6168394" y="579572"/>
                  <a:pt x="6244594" y="533932"/>
                  <a:pt x="6258296" y="522514"/>
                </a:cubicBezTo>
                <a:cubicBezTo>
                  <a:pt x="6271198" y="511763"/>
                  <a:pt x="6283611" y="500145"/>
                  <a:pt x="6293922" y="486888"/>
                </a:cubicBezTo>
                <a:cubicBezTo>
                  <a:pt x="6311447" y="464356"/>
                  <a:pt x="6341423" y="415636"/>
                  <a:pt x="6341423" y="415636"/>
                </a:cubicBezTo>
                <a:cubicBezTo>
                  <a:pt x="6341301" y="414903"/>
                  <a:pt x="6329983" y="324146"/>
                  <a:pt x="6317672" y="308758"/>
                </a:cubicBezTo>
                <a:cubicBezTo>
                  <a:pt x="6308756" y="297613"/>
                  <a:pt x="6293921" y="292925"/>
                  <a:pt x="6282046" y="285008"/>
                </a:cubicBezTo>
                <a:cubicBezTo>
                  <a:pt x="6274129" y="273133"/>
                  <a:pt x="6269441" y="258298"/>
                  <a:pt x="6258296" y="249382"/>
                </a:cubicBezTo>
                <a:cubicBezTo>
                  <a:pt x="6248521" y="241562"/>
                  <a:pt x="6233866" y="243104"/>
                  <a:pt x="6222670" y="237506"/>
                </a:cubicBezTo>
                <a:cubicBezTo>
                  <a:pt x="6209905" y="231123"/>
                  <a:pt x="6199809" y="220139"/>
                  <a:pt x="6187044" y="213756"/>
                </a:cubicBezTo>
                <a:cubicBezTo>
                  <a:pt x="6175848" y="208158"/>
                  <a:pt x="6162614" y="207478"/>
                  <a:pt x="6151418" y="201880"/>
                </a:cubicBezTo>
                <a:cubicBezTo>
                  <a:pt x="6138653" y="195497"/>
                  <a:pt x="6128557" y="184513"/>
                  <a:pt x="6115792" y="178130"/>
                </a:cubicBezTo>
                <a:cubicBezTo>
                  <a:pt x="6104596" y="172532"/>
                  <a:pt x="6091362" y="171852"/>
                  <a:pt x="6080166" y="166254"/>
                </a:cubicBezTo>
                <a:cubicBezTo>
                  <a:pt x="6067401" y="159871"/>
                  <a:pt x="6058080" y="147017"/>
                  <a:pt x="6044540" y="142504"/>
                </a:cubicBezTo>
                <a:cubicBezTo>
                  <a:pt x="6021697" y="134890"/>
                  <a:pt x="5996899" y="135350"/>
                  <a:pt x="5973288" y="130628"/>
                </a:cubicBezTo>
                <a:cubicBezTo>
                  <a:pt x="5911417" y="118254"/>
                  <a:pt x="5942978" y="121969"/>
                  <a:pt x="5890161" y="106878"/>
                </a:cubicBezTo>
                <a:cubicBezTo>
                  <a:pt x="5874468" y="102394"/>
                  <a:pt x="5858493" y="98961"/>
                  <a:pt x="5842659" y="95002"/>
                </a:cubicBezTo>
                <a:cubicBezTo>
                  <a:pt x="5719947" y="98961"/>
                  <a:pt x="5597100" y="99874"/>
                  <a:pt x="5474524" y="106878"/>
                </a:cubicBezTo>
                <a:cubicBezTo>
                  <a:pt x="5458230" y="107809"/>
                  <a:pt x="5443081" y="115833"/>
                  <a:pt x="5427023" y="118753"/>
                </a:cubicBezTo>
                <a:cubicBezTo>
                  <a:pt x="5399484" y="123760"/>
                  <a:pt x="5371605" y="126670"/>
                  <a:pt x="5343896" y="130628"/>
                </a:cubicBezTo>
                <a:cubicBezTo>
                  <a:pt x="5275057" y="153575"/>
                  <a:pt x="5278040" y="140778"/>
                  <a:pt x="5237018" y="190005"/>
                </a:cubicBezTo>
                <a:cubicBezTo>
                  <a:pt x="5227881" y="200969"/>
                  <a:pt x="5221184" y="213756"/>
                  <a:pt x="5213267" y="225631"/>
                </a:cubicBezTo>
                <a:cubicBezTo>
                  <a:pt x="5204182" y="261971"/>
                  <a:pt x="5204978" y="281421"/>
                  <a:pt x="5177641" y="308758"/>
                </a:cubicBezTo>
                <a:cubicBezTo>
                  <a:pt x="5167549" y="318850"/>
                  <a:pt x="5153890" y="324592"/>
                  <a:pt x="5142015" y="332509"/>
                </a:cubicBezTo>
                <a:lnTo>
                  <a:pt x="5094514" y="403761"/>
                </a:lnTo>
                <a:cubicBezTo>
                  <a:pt x="5086597" y="415636"/>
                  <a:pt x="5084303" y="434874"/>
                  <a:pt x="5070763" y="439387"/>
                </a:cubicBezTo>
                <a:lnTo>
                  <a:pt x="5035137" y="451262"/>
                </a:lnTo>
                <a:cubicBezTo>
                  <a:pt x="4956074" y="530325"/>
                  <a:pt x="5041222" y="455798"/>
                  <a:pt x="4963885" y="498764"/>
                </a:cubicBezTo>
                <a:cubicBezTo>
                  <a:pt x="4938933" y="512627"/>
                  <a:pt x="4892634" y="546265"/>
                  <a:pt x="4892634" y="546265"/>
                </a:cubicBezTo>
                <a:cubicBezTo>
                  <a:pt x="4847156" y="541717"/>
                  <a:pt x="4775598" y="553317"/>
                  <a:pt x="4738254" y="510639"/>
                </a:cubicBezTo>
                <a:cubicBezTo>
                  <a:pt x="4719457" y="489157"/>
                  <a:pt x="4706587" y="463138"/>
                  <a:pt x="4690753" y="439387"/>
                </a:cubicBezTo>
                <a:lnTo>
                  <a:pt x="4667002" y="403761"/>
                </a:lnTo>
                <a:cubicBezTo>
                  <a:pt x="4653187" y="362316"/>
                  <a:pt x="4650418" y="358916"/>
                  <a:pt x="4643252" y="308758"/>
                </a:cubicBezTo>
                <a:cubicBezTo>
                  <a:pt x="4637985" y="271891"/>
                  <a:pt x="4639920" y="207092"/>
                  <a:pt x="4619501" y="166254"/>
                </a:cubicBezTo>
                <a:cubicBezTo>
                  <a:pt x="4613118" y="153488"/>
                  <a:pt x="4605842" y="140720"/>
                  <a:pt x="4595750" y="130628"/>
                </a:cubicBezTo>
                <a:cubicBezTo>
                  <a:pt x="4567523" y="102401"/>
                  <a:pt x="4524145" y="94885"/>
                  <a:pt x="4488872" y="83127"/>
                </a:cubicBezTo>
                <a:lnTo>
                  <a:pt x="4417621" y="59377"/>
                </a:lnTo>
                <a:cubicBezTo>
                  <a:pt x="4405746" y="55418"/>
                  <a:pt x="4392411" y="54444"/>
                  <a:pt x="4381995" y="47501"/>
                </a:cubicBezTo>
                <a:cubicBezTo>
                  <a:pt x="4370120" y="39584"/>
                  <a:pt x="4359487" y="29373"/>
                  <a:pt x="4346369" y="23751"/>
                </a:cubicBezTo>
                <a:cubicBezTo>
                  <a:pt x="4331690" y="17460"/>
                  <a:pt x="4250065" y="2115"/>
                  <a:pt x="4239491" y="0"/>
                </a:cubicBezTo>
                <a:cubicBezTo>
                  <a:pt x="4144488" y="3958"/>
                  <a:pt x="4049096" y="2414"/>
                  <a:pt x="3954483" y="11875"/>
                </a:cubicBezTo>
                <a:cubicBezTo>
                  <a:pt x="3929572" y="14366"/>
                  <a:pt x="3883231" y="35626"/>
                  <a:pt x="3883231" y="35626"/>
                </a:cubicBezTo>
                <a:cubicBezTo>
                  <a:pt x="3786633" y="132224"/>
                  <a:pt x="3815688" y="73495"/>
                  <a:pt x="3800104" y="213756"/>
                </a:cubicBezTo>
                <a:cubicBezTo>
                  <a:pt x="3804062" y="281049"/>
                  <a:pt x="3806139" y="348480"/>
                  <a:pt x="3811979" y="415636"/>
                </a:cubicBezTo>
                <a:cubicBezTo>
                  <a:pt x="3821733" y="527810"/>
                  <a:pt x="3851539" y="494901"/>
                  <a:pt x="3811979" y="653143"/>
                </a:cubicBezTo>
                <a:cubicBezTo>
                  <a:pt x="3799116" y="704596"/>
                  <a:pt x="3758802" y="724081"/>
                  <a:pt x="3728852" y="760021"/>
                </a:cubicBezTo>
                <a:cubicBezTo>
                  <a:pt x="3719715" y="770985"/>
                  <a:pt x="3715193" y="785555"/>
                  <a:pt x="3705101" y="795647"/>
                </a:cubicBezTo>
                <a:cubicBezTo>
                  <a:pt x="3695009" y="805739"/>
                  <a:pt x="3680439" y="810260"/>
                  <a:pt x="3669475" y="819397"/>
                </a:cubicBezTo>
                <a:cubicBezTo>
                  <a:pt x="3656573" y="830148"/>
                  <a:pt x="3646751" y="844272"/>
                  <a:pt x="3633849" y="855023"/>
                </a:cubicBezTo>
                <a:cubicBezTo>
                  <a:pt x="3622885" y="864160"/>
                  <a:pt x="3609187" y="869637"/>
                  <a:pt x="3598223" y="878774"/>
                </a:cubicBezTo>
                <a:cubicBezTo>
                  <a:pt x="3585321" y="889525"/>
                  <a:pt x="3575499" y="903649"/>
                  <a:pt x="3562597" y="914400"/>
                </a:cubicBezTo>
                <a:cubicBezTo>
                  <a:pt x="3504222" y="963046"/>
                  <a:pt x="3547389" y="909727"/>
                  <a:pt x="3491345" y="973777"/>
                </a:cubicBezTo>
                <a:cubicBezTo>
                  <a:pt x="3447006" y="1024450"/>
                  <a:pt x="3429770" y="1061521"/>
                  <a:pt x="3372592" y="1104405"/>
                </a:cubicBezTo>
                <a:cubicBezTo>
                  <a:pt x="3356758" y="1116280"/>
                  <a:pt x="3342794" y="1131180"/>
                  <a:pt x="3325091" y="1140031"/>
                </a:cubicBezTo>
                <a:cubicBezTo>
                  <a:pt x="3302699" y="1151227"/>
                  <a:pt x="3277590" y="1155865"/>
                  <a:pt x="3253839" y="1163782"/>
                </a:cubicBezTo>
                <a:cubicBezTo>
                  <a:pt x="3241964" y="1167740"/>
                  <a:pt x="3229409" y="1170059"/>
                  <a:pt x="3218213" y="1175657"/>
                </a:cubicBezTo>
                <a:cubicBezTo>
                  <a:pt x="3202379" y="1183574"/>
                  <a:pt x="3186082" y="1190625"/>
                  <a:pt x="3170711" y="1199408"/>
                </a:cubicBezTo>
                <a:cubicBezTo>
                  <a:pt x="3158319" y="1206489"/>
                  <a:pt x="3147850" y="1216775"/>
                  <a:pt x="3135085" y="1223158"/>
                </a:cubicBezTo>
                <a:cubicBezTo>
                  <a:pt x="3123889" y="1228756"/>
                  <a:pt x="3110965" y="1230103"/>
                  <a:pt x="3099459" y="1235034"/>
                </a:cubicBezTo>
                <a:cubicBezTo>
                  <a:pt x="3083188" y="1242007"/>
                  <a:pt x="3068135" y="1251594"/>
                  <a:pt x="3051958" y="1258784"/>
                </a:cubicBezTo>
                <a:cubicBezTo>
                  <a:pt x="3032479" y="1267442"/>
                  <a:pt x="3011937" y="1273602"/>
                  <a:pt x="2992582" y="1282535"/>
                </a:cubicBezTo>
                <a:cubicBezTo>
                  <a:pt x="2792934" y="1374681"/>
                  <a:pt x="2981662" y="1302787"/>
                  <a:pt x="2838202" y="1341912"/>
                </a:cubicBezTo>
                <a:cubicBezTo>
                  <a:pt x="2814049" y="1348499"/>
                  <a:pt x="2766950" y="1365662"/>
                  <a:pt x="2766950" y="1365662"/>
                </a:cubicBezTo>
                <a:cubicBezTo>
                  <a:pt x="2755075" y="1373579"/>
                  <a:pt x="2745231" y="1386204"/>
                  <a:pt x="2731324" y="1389413"/>
                </a:cubicBezTo>
                <a:cubicBezTo>
                  <a:pt x="2621758" y="1414697"/>
                  <a:pt x="2423549" y="1393070"/>
                  <a:pt x="2339439" y="1389413"/>
                </a:cubicBezTo>
                <a:cubicBezTo>
                  <a:pt x="2296003" y="1380726"/>
                  <a:pt x="2248989" y="1373877"/>
                  <a:pt x="2208810" y="1353787"/>
                </a:cubicBezTo>
                <a:cubicBezTo>
                  <a:pt x="2192976" y="1345870"/>
                  <a:pt x="2177580" y="1337009"/>
                  <a:pt x="2161309" y="1330036"/>
                </a:cubicBezTo>
                <a:cubicBezTo>
                  <a:pt x="2122541" y="1313421"/>
                  <a:pt x="2117571" y="1322546"/>
                  <a:pt x="2078182" y="1294410"/>
                </a:cubicBezTo>
                <a:cubicBezTo>
                  <a:pt x="2064516" y="1284648"/>
                  <a:pt x="2055458" y="1269535"/>
                  <a:pt x="2042556" y="1258784"/>
                </a:cubicBezTo>
                <a:cubicBezTo>
                  <a:pt x="2031592" y="1249647"/>
                  <a:pt x="2017894" y="1244171"/>
                  <a:pt x="2006930" y="1235034"/>
                </a:cubicBezTo>
                <a:cubicBezTo>
                  <a:pt x="1994028" y="1224283"/>
                  <a:pt x="1984206" y="1210159"/>
                  <a:pt x="1971304" y="1199408"/>
                </a:cubicBezTo>
                <a:cubicBezTo>
                  <a:pt x="1960340" y="1190271"/>
                  <a:pt x="1946642" y="1184794"/>
                  <a:pt x="1935678" y="1175657"/>
                </a:cubicBezTo>
                <a:cubicBezTo>
                  <a:pt x="1922776" y="1164906"/>
                  <a:pt x="1912954" y="1150782"/>
                  <a:pt x="1900052" y="1140031"/>
                </a:cubicBezTo>
                <a:cubicBezTo>
                  <a:pt x="1889088" y="1130894"/>
                  <a:pt x="1875262" y="1125568"/>
                  <a:pt x="1864426" y="1116280"/>
                </a:cubicBezTo>
                <a:cubicBezTo>
                  <a:pt x="1818441" y="1076864"/>
                  <a:pt x="1821127" y="1062698"/>
                  <a:pt x="1769423" y="1033153"/>
                </a:cubicBezTo>
                <a:cubicBezTo>
                  <a:pt x="1758555" y="1026943"/>
                  <a:pt x="1745672" y="1025236"/>
                  <a:pt x="1733797" y="1021278"/>
                </a:cubicBezTo>
                <a:cubicBezTo>
                  <a:pt x="1725880" y="1009403"/>
                  <a:pt x="1721010" y="994789"/>
                  <a:pt x="1710046" y="985652"/>
                </a:cubicBezTo>
                <a:cubicBezTo>
                  <a:pt x="1690479" y="969346"/>
                  <a:pt x="1651670" y="958276"/>
                  <a:pt x="1626919" y="950026"/>
                </a:cubicBezTo>
                <a:cubicBezTo>
                  <a:pt x="1558954" y="882061"/>
                  <a:pt x="1629814" y="939116"/>
                  <a:pt x="1520041" y="902525"/>
                </a:cubicBezTo>
                <a:cubicBezTo>
                  <a:pt x="1506501" y="898012"/>
                  <a:pt x="1497181" y="885157"/>
                  <a:pt x="1484415" y="878774"/>
                </a:cubicBezTo>
                <a:cubicBezTo>
                  <a:pt x="1473219" y="873176"/>
                  <a:pt x="1460295" y="871830"/>
                  <a:pt x="1448789" y="866899"/>
                </a:cubicBezTo>
                <a:cubicBezTo>
                  <a:pt x="1360922" y="829241"/>
                  <a:pt x="1444362" y="850327"/>
                  <a:pt x="1330036" y="831273"/>
                </a:cubicBezTo>
                <a:cubicBezTo>
                  <a:pt x="1318161" y="827314"/>
                  <a:pt x="1305916" y="824328"/>
                  <a:pt x="1294410" y="819397"/>
                </a:cubicBezTo>
                <a:cubicBezTo>
                  <a:pt x="1278139" y="812424"/>
                  <a:pt x="1263484" y="801863"/>
                  <a:pt x="1246909" y="795647"/>
                </a:cubicBezTo>
                <a:cubicBezTo>
                  <a:pt x="1231627" y="789916"/>
                  <a:pt x="1215101" y="788255"/>
                  <a:pt x="1199408" y="783771"/>
                </a:cubicBezTo>
                <a:cubicBezTo>
                  <a:pt x="1187372" y="780332"/>
                  <a:pt x="1175818" y="775335"/>
                  <a:pt x="1163782" y="771896"/>
                </a:cubicBezTo>
                <a:cubicBezTo>
                  <a:pt x="1148089" y="767412"/>
                  <a:pt x="1131973" y="764505"/>
                  <a:pt x="1116280" y="760021"/>
                </a:cubicBezTo>
                <a:cubicBezTo>
                  <a:pt x="1104244" y="756582"/>
                  <a:pt x="1092874" y="750861"/>
                  <a:pt x="1080654" y="748145"/>
                </a:cubicBezTo>
                <a:cubicBezTo>
                  <a:pt x="1057149" y="742922"/>
                  <a:pt x="1033153" y="740228"/>
                  <a:pt x="1009402" y="736270"/>
                </a:cubicBezTo>
                <a:cubicBezTo>
                  <a:pt x="950025" y="740228"/>
                  <a:pt x="890182" y="739729"/>
                  <a:pt x="831272" y="748145"/>
                </a:cubicBezTo>
                <a:cubicBezTo>
                  <a:pt x="806488" y="751686"/>
                  <a:pt x="784953" y="769629"/>
                  <a:pt x="760021" y="771896"/>
                </a:cubicBezTo>
                <a:lnTo>
                  <a:pt x="629392" y="783771"/>
                </a:lnTo>
                <a:lnTo>
                  <a:pt x="296883" y="807522"/>
                </a:lnTo>
                <a:cubicBezTo>
                  <a:pt x="277091" y="811480"/>
                  <a:pt x="257088" y="814502"/>
                  <a:pt x="237506" y="819397"/>
                </a:cubicBezTo>
                <a:cubicBezTo>
                  <a:pt x="225362" y="822433"/>
                  <a:pt x="214024" y="828237"/>
                  <a:pt x="201880" y="831273"/>
                </a:cubicBezTo>
                <a:cubicBezTo>
                  <a:pt x="182299" y="836168"/>
                  <a:pt x="162085" y="838253"/>
                  <a:pt x="142504" y="843148"/>
                </a:cubicBezTo>
                <a:cubicBezTo>
                  <a:pt x="130360" y="846184"/>
                  <a:pt x="118914" y="851584"/>
                  <a:pt x="106878" y="855023"/>
                </a:cubicBezTo>
                <a:cubicBezTo>
                  <a:pt x="91185" y="859507"/>
                  <a:pt x="75210" y="862940"/>
                  <a:pt x="59376" y="866899"/>
                </a:cubicBezTo>
                <a:cubicBezTo>
                  <a:pt x="47501" y="878774"/>
                  <a:pt x="31261" y="887504"/>
                  <a:pt x="23750" y="902525"/>
                </a:cubicBezTo>
                <a:cubicBezTo>
                  <a:pt x="14723" y="920578"/>
                  <a:pt x="16770" y="942320"/>
                  <a:pt x="11875" y="961901"/>
                </a:cubicBezTo>
                <a:cubicBezTo>
                  <a:pt x="8839" y="974045"/>
                  <a:pt x="3958" y="985652"/>
                  <a:pt x="0" y="997527"/>
                </a:cubicBezTo>
                <a:cubicBezTo>
                  <a:pt x="3958" y="1076696"/>
                  <a:pt x="6602" y="1155942"/>
                  <a:pt x="11875" y="1235034"/>
                </a:cubicBezTo>
                <a:cubicBezTo>
                  <a:pt x="14521" y="1274728"/>
                  <a:pt x="17701" y="1314468"/>
                  <a:pt x="23750" y="1353787"/>
                </a:cubicBezTo>
                <a:cubicBezTo>
                  <a:pt x="25653" y="1366159"/>
                  <a:pt x="27806" y="1379638"/>
                  <a:pt x="35626" y="1389413"/>
                </a:cubicBezTo>
                <a:cubicBezTo>
                  <a:pt x="44542" y="1400558"/>
                  <a:pt x="59377" y="1405247"/>
                  <a:pt x="71252" y="1413164"/>
                </a:cubicBezTo>
                <a:cubicBezTo>
                  <a:pt x="75210" y="1425039"/>
                  <a:pt x="74276" y="1439938"/>
                  <a:pt x="83127" y="1448789"/>
                </a:cubicBezTo>
                <a:cubicBezTo>
                  <a:pt x="95645" y="1461307"/>
                  <a:pt x="115258" y="1463757"/>
                  <a:pt x="130628" y="1472540"/>
                </a:cubicBezTo>
                <a:cubicBezTo>
                  <a:pt x="170535" y="1495345"/>
                  <a:pt x="163041" y="1504265"/>
                  <a:pt x="213756" y="1508166"/>
                </a:cubicBezTo>
                <a:cubicBezTo>
                  <a:pt x="300675" y="1514852"/>
                  <a:pt x="387988" y="1514922"/>
                  <a:pt x="475013" y="1520041"/>
                </a:cubicBezTo>
                <a:cubicBezTo>
                  <a:pt x="522597" y="1522840"/>
                  <a:pt x="570016" y="1527958"/>
                  <a:pt x="617517" y="1531917"/>
                </a:cubicBezTo>
                <a:cubicBezTo>
                  <a:pt x="657101" y="1539834"/>
                  <a:pt x="696214" y="1550660"/>
                  <a:pt x="736270" y="1555667"/>
                </a:cubicBezTo>
                <a:cubicBezTo>
                  <a:pt x="809195" y="1564783"/>
                  <a:pt x="843402" y="1568496"/>
                  <a:pt x="914400" y="1579418"/>
                </a:cubicBezTo>
                <a:cubicBezTo>
                  <a:pt x="938198" y="1583079"/>
                  <a:pt x="962041" y="1586571"/>
                  <a:pt x="985652" y="1591293"/>
                </a:cubicBezTo>
                <a:cubicBezTo>
                  <a:pt x="1070255" y="1608214"/>
                  <a:pt x="1045429" y="1620064"/>
                  <a:pt x="1175657" y="1626919"/>
                </a:cubicBezTo>
                <a:cubicBezTo>
                  <a:pt x="1444950" y="1641093"/>
                  <a:pt x="1326283" y="1631977"/>
                  <a:pt x="1531917" y="1650670"/>
                </a:cubicBezTo>
                <a:cubicBezTo>
                  <a:pt x="1551709" y="1654628"/>
                  <a:pt x="1571265" y="1660041"/>
                  <a:pt x="1591293" y="1662545"/>
                </a:cubicBezTo>
                <a:cubicBezTo>
                  <a:pt x="1724450" y="1679190"/>
                  <a:pt x="1878675" y="1680952"/>
                  <a:pt x="2006930" y="1686296"/>
                </a:cubicBezTo>
                <a:lnTo>
                  <a:pt x="2339439" y="1674421"/>
                </a:lnTo>
                <a:cubicBezTo>
                  <a:pt x="2375232" y="1672486"/>
                  <a:pt x="2410586" y="1665404"/>
                  <a:pt x="2446317" y="1662545"/>
                </a:cubicBezTo>
                <a:cubicBezTo>
                  <a:pt x="2509573" y="1657484"/>
                  <a:pt x="2573050" y="1655537"/>
                  <a:pt x="2636322" y="1650670"/>
                </a:cubicBezTo>
                <a:cubicBezTo>
                  <a:pt x="2727440" y="1643661"/>
                  <a:pt x="2909454" y="1626919"/>
                  <a:pt x="2909454" y="1626919"/>
                </a:cubicBezTo>
                <a:cubicBezTo>
                  <a:pt x="2929246" y="1622961"/>
                  <a:pt x="2948762" y="1617194"/>
                  <a:pt x="2968831" y="1615044"/>
                </a:cubicBezTo>
                <a:cubicBezTo>
                  <a:pt x="3234146" y="1586617"/>
                  <a:pt x="3275095" y="1590019"/>
                  <a:pt x="3550722" y="1579418"/>
                </a:cubicBezTo>
                <a:lnTo>
                  <a:pt x="3681350" y="1567543"/>
                </a:lnTo>
                <a:cubicBezTo>
                  <a:pt x="3736733" y="1563112"/>
                  <a:pt x="3792351" y="1561483"/>
                  <a:pt x="3847605" y="1555667"/>
                </a:cubicBezTo>
                <a:cubicBezTo>
                  <a:pt x="4013378" y="1538217"/>
                  <a:pt x="3814310" y="1550607"/>
                  <a:pt x="3954483" y="1531917"/>
                </a:cubicBezTo>
                <a:cubicBezTo>
                  <a:pt x="3997822" y="1526138"/>
                  <a:pt x="4041568" y="1524000"/>
                  <a:pt x="4085111" y="1520041"/>
                </a:cubicBezTo>
                <a:cubicBezTo>
                  <a:pt x="4100945" y="1516083"/>
                  <a:pt x="4116680" y="1511706"/>
                  <a:pt x="4132613" y="1508166"/>
                </a:cubicBezTo>
                <a:cubicBezTo>
                  <a:pt x="4157011" y="1502744"/>
                  <a:pt x="4202147" y="1497149"/>
                  <a:pt x="4227615" y="1484415"/>
                </a:cubicBezTo>
                <a:cubicBezTo>
                  <a:pt x="4240380" y="1478032"/>
                  <a:pt x="4251366" y="1468582"/>
                  <a:pt x="4263241" y="1460665"/>
                </a:cubicBezTo>
                <a:cubicBezTo>
                  <a:pt x="4271158" y="1448790"/>
                  <a:pt x="4277855" y="1436003"/>
                  <a:pt x="4286992" y="1425039"/>
                </a:cubicBezTo>
                <a:cubicBezTo>
                  <a:pt x="4335864" y="1366393"/>
                  <a:pt x="4325096" y="1408206"/>
                  <a:pt x="4370119" y="1318161"/>
                </a:cubicBezTo>
                <a:cubicBezTo>
                  <a:pt x="4378036" y="1302327"/>
                  <a:pt x="4386897" y="1286931"/>
                  <a:pt x="4393870" y="1270660"/>
                </a:cubicBezTo>
                <a:cubicBezTo>
                  <a:pt x="4416270" y="1218393"/>
                  <a:pt x="4395384" y="1221644"/>
                  <a:pt x="4453246" y="1163782"/>
                </a:cubicBezTo>
                <a:cubicBezTo>
                  <a:pt x="4557328" y="1059700"/>
                  <a:pt x="4425299" y="1187071"/>
                  <a:pt x="4524498" y="1104405"/>
                </a:cubicBezTo>
                <a:cubicBezTo>
                  <a:pt x="4641225" y="1007132"/>
                  <a:pt x="4490462" y="1126566"/>
                  <a:pt x="4583875" y="1033153"/>
                </a:cubicBezTo>
                <a:cubicBezTo>
                  <a:pt x="4593967" y="1023061"/>
                  <a:pt x="4607626" y="1017319"/>
                  <a:pt x="4619501" y="1009402"/>
                </a:cubicBezTo>
                <a:cubicBezTo>
                  <a:pt x="4642854" y="974374"/>
                  <a:pt x="4644590" y="966724"/>
                  <a:pt x="4678878" y="938151"/>
                </a:cubicBezTo>
                <a:cubicBezTo>
                  <a:pt x="4689842" y="929014"/>
                  <a:pt x="4702629" y="922317"/>
                  <a:pt x="4714504" y="914400"/>
                </a:cubicBezTo>
                <a:lnTo>
                  <a:pt x="4785756" y="807522"/>
                </a:lnTo>
                <a:lnTo>
                  <a:pt x="4809506" y="771896"/>
                </a:lnTo>
                <a:lnTo>
                  <a:pt x="4833257" y="736270"/>
                </a:lnTo>
                <a:cubicBezTo>
                  <a:pt x="4849091" y="740228"/>
                  <a:pt x="4867178" y="739092"/>
                  <a:pt x="4880758" y="748145"/>
                </a:cubicBezTo>
                <a:cubicBezTo>
                  <a:pt x="4892633" y="756062"/>
                  <a:pt x="4896213" y="772157"/>
                  <a:pt x="4904509" y="783771"/>
                </a:cubicBezTo>
                <a:cubicBezTo>
                  <a:pt x="4916013" y="799877"/>
                  <a:pt x="4924930" y="818602"/>
                  <a:pt x="4940135" y="831273"/>
                </a:cubicBezTo>
                <a:cubicBezTo>
                  <a:pt x="4949751" y="839287"/>
                  <a:pt x="4963886" y="839190"/>
                  <a:pt x="4975761" y="843148"/>
                </a:cubicBezTo>
                <a:lnTo>
                  <a:pt x="5047013" y="914400"/>
                </a:lnTo>
                <a:cubicBezTo>
                  <a:pt x="5058888" y="926275"/>
                  <a:pt x="5068665" y="940710"/>
                  <a:pt x="5082639" y="950026"/>
                </a:cubicBezTo>
                <a:lnTo>
                  <a:pt x="5153891" y="997527"/>
                </a:lnTo>
                <a:cubicBezTo>
                  <a:pt x="5165766" y="1005444"/>
                  <a:pt x="5175977" y="1016765"/>
                  <a:pt x="5189517" y="1021278"/>
                </a:cubicBezTo>
                <a:lnTo>
                  <a:pt x="5260769" y="1045028"/>
                </a:lnTo>
                <a:lnTo>
                  <a:pt x="5296395" y="1056904"/>
                </a:lnTo>
                <a:cubicBezTo>
                  <a:pt x="5368505" y="1048891"/>
                  <a:pt x="5482461" y="1041058"/>
                  <a:pt x="5545776" y="1009402"/>
                </a:cubicBezTo>
                <a:cubicBezTo>
                  <a:pt x="5561610" y="1001485"/>
                  <a:pt x="5577006" y="992625"/>
                  <a:pt x="5593278" y="985652"/>
                </a:cubicBezTo>
                <a:cubicBezTo>
                  <a:pt x="5625228" y="971960"/>
                  <a:pt x="5653432" y="968871"/>
                  <a:pt x="5688280" y="961901"/>
                </a:cubicBezTo>
                <a:cubicBezTo>
                  <a:pt x="5700155" y="953984"/>
                  <a:pt x="5711141" y="944534"/>
                  <a:pt x="5723906" y="938151"/>
                </a:cubicBezTo>
                <a:cubicBezTo>
                  <a:pt x="5735102" y="932553"/>
                  <a:pt x="5748093" y="931359"/>
                  <a:pt x="5759532" y="926275"/>
                </a:cubicBezTo>
                <a:cubicBezTo>
                  <a:pt x="5783797" y="915490"/>
                  <a:pt x="5807572" y="903545"/>
                  <a:pt x="5830784" y="890649"/>
                </a:cubicBezTo>
                <a:cubicBezTo>
                  <a:pt x="5843260" y="883718"/>
                  <a:pt x="5852997" y="871776"/>
                  <a:pt x="5866410" y="866899"/>
                </a:cubicBezTo>
                <a:cubicBezTo>
                  <a:pt x="5897087" y="855744"/>
                  <a:pt x="5961413" y="843148"/>
                  <a:pt x="5961413" y="843148"/>
                </a:cubicBezTo>
                <a:cubicBezTo>
                  <a:pt x="5997194" y="819293"/>
                  <a:pt x="6002350" y="813729"/>
                  <a:pt x="6044540" y="795647"/>
                </a:cubicBezTo>
                <a:cubicBezTo>
                  <a:pt x="6056046" y="790716"/>
                  <a:pt x="6069224" y="789850"/>
                  <a:pt x="6080166" y="783771"/>
                </a:cubicBezTo>
                <a:cubicBezTo>
                  <a:pt x="6105119" y="769908"/>
                  <a:pt x="6127667" y="752104"/>
                  <a:pt x="6151418" y="736270"/>
                </a:cubicBezTo>
                <a:cubicBezTo>
                  <a:pt x="6163293" y="728353"/>
                  <a:pt x="6187044" y="726791"/>
                  <a:pt x="6187044" y="712519"/>
                </a:cubicBezTo>
                <a:lnTo>
                  <a:pt x="6187044" y="558140"/>
                </a:lnTo>
              </a:path>
            </a:pathLst>
          </a:custGeom>
          <a:no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0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37789" y="1981200"/>
            <a:ext cx="3232227"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skeletal muscle – SL86</a:t>
            </a:r>
            <a:endParaRPr lang="en-US" dirty="0">
              <a:latin typeface="Calibri" pitchFamily="34" charset="0"/>
            </a:endParaRPr>
          </a:p>
        </p:txBody>
      </p:sp>
      <p:sp>
        <p:nvSpPr>
          <p:cNvPr id="37891" name="TextBox 4"/>
          <p:cNvSpPr txBox="1">
            <a:spLocks noChangeArrowheads="1"/>
          </p:cNvSpPr>
          <p:nvPr/>
        </p:nvSpPr>
        <p:spPr bwMode="auto">
          <a:xfrm>
            <a:off x="1996998" y="5791200"/>
            <a:ext cx="4495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086</a:t>
            </a:r>
            <a:endParaRPr lang="en-US" u="sng" dirty="0"/>
          </a:p>
          <a:p>
            <a:r>
              <a:rPr lang="en-US" dirty="0">
                <a:latin typeface="Calibri" pitchFamily="34" charset="0"/>
              </a:rPr>
              <a:t> </a:t>
            </a:r>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Skeletal muscle</a:t>
            </a:r>
          </a:p>
        </p:txBody>
      </p:sp>
      <p:sp>
        <p:nvSpPr>
          <p:cNvPr id="6" name="Rectangle 5"/>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Tree>
    <p:extLst>
      <p:ext uri="{BB962C8B-B14F-4D97-AF65-F5344CB8AC3E}">
        <p14:creationId xmlns:p14="http://schemas.microsoft.com/office/powerpoint/2010/main" val="1894683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1484453"/>
            <a:ext cx="6915150" cy="5010150"/>
          </a:xfrm>
          <a:prstGeom prst="rect">
            <a:avLst/>
          </a:prstGeom>
        </p:spPr>
      </p:pic>
      <p:sp>
        <p:nvSpPr>
          <p:cNvPr id="6" name="Rectangle 5"/>
          <p:cNvSpPr/>
          <p:nvPr/>
        </p:nvSpPr>
        <p:spPr>
          <a:xfrm>
            <a:off x="302418" y="17526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Skeletal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428606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1524000"/>
            <a:ext cx="8629650" cy="4467225"/>
          </a:xfrm>
          <a:prstGeom prst="rect">
            <a:avLst/>
          </a:prstGeom>
        </p:spPr>
      </p:pic>
      <p:sp>
        <p:nvSpPr>
          <p:cNvPr id="6" name="Rectangle 5"/>
          <p:cNvSpPr/>
          <p:nvPr/>
        </p:nvSpPr>
        <p:spPr>
          <a:xfrm>
            <a:off x="685800" y="1905000"/>
            <a:ext cx="23622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thymus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35327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Sk mus EM long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7010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225707"/>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2</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How many myofibrils are on this slide. (advance slide for answers)</a:t>
            </a:r>
          </a:p>
        </p:txBody>
      </p:sp>
    </p:spTree>
    <p:extLst>
      <p:ext uri="{BB962C8B-B14F-4D97-AF65-F5344CB8AC3E}">
        <p14:creationId xmlns:p14="http://schemas.microsoft.com/office/powerpoint/2010/main" val="1837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68858"/>
            <a:ext cx="7315200" cy="5589142"/>
          </a:xfrm>
          <a:prstGeom prst="rect">
            <a:avLst/>
          </a:prstGeom>
        </p:spPr>
      </p:pic>
      <p:sp>
        <p:nvSpPr>
          <p:cNvPr id="6" name="Rectangle 5"/>
          <p:cNvSpPr/>
          <p:nvPr/>
        </p:nvSpPr>
        <p:spPr>
          <a:xfrm>
            <a:off x="685800" y="2308761"/>
            <a:ext cx="25908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Plasma cells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7" name="Straight Arrow Connector 6"/>
          <p:cNvCxnSpPr/>
          <p:nvPr/>
        </p:nvCxnSpPr>
        <p:spPr>
          <a:xfrm flipV="1">
            <a:off x="1982684" y="4050971"/>
            <a:ext cx="258288" cy="7115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62596" y="1507673"/>
            <a:ext cx="258288" cy="7115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607629" y="5721433"/>
            <a:ext cx="258288" cy="7115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57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087" y="1155959"/>
            <a:ext cx="5838825" cy="5400675"/>
          </a:xfrm>
          <a:prstGeom prst="rect">
            <a:avLst/>
          </a:prstGeom>
        </p:spPr>
      </p:pic>
      <p:sp>
        <p:nvSpPr>
          <p:cNvPr id="6" name="Rectangle 5"/>
          <p:cNvSpPr/>
          <p:nvPr/>
        </p:nvSpPr>
        <p:spPr>
          <a:xfrm>
            <a:off x="302418" y="17526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Peripheral nerve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5" name="Freeform 4"/>
          <p:cNvSpPr/>
          <p:nvPr/>
        </p:nvSpPr>
        <p:spPr>
          <a:xfrm>
            <a:off x="4074289" y="2720051"/>
            <a:ext cx="1365812" cy="1284790"/>
          </a:xfrm>
          <a:custGeom>
            <a:avLst/>
            <a:gdLst>
              <a:gd name="connsiteX0" fmla="*/ 914400 w 1365812"/>
              <a:gd name="connsiteY0" fmla="*/ 69448 h 1284790"/>
              <a:gd name="connsiteX1" fmla="*/ 787078 w 1365812"/>
              <a:gd name="connsiteY1" fmla="*/ 23149 h 1284790"/>
              <a:gd name="connsiteX2" fmla="*/ 752354 w 1365812"/>
              <a:gd name="connsiteY2" fmla="*/ 11574 h 1284790"/>
              <a:gd name="connsiteX3" fmla="*/ 706055 w 1365812"/>
              <a:gd name="connsiteY3" fmla="*/ 0 h 1284790"/>
              <a:gd name="connsiteX4" fmla="*/ 486136 w 1365812"/>
              <a:gd name="connsiteY4" fmla="*/ 23149 h 1284790"/>
              <a:gd name="connsiteX5" fmla="*/ 451412 w 1365812"/>
              <a:gd name="connsiteY5" fmla="*/ 46298 h 1284790"/>
              <a:gd name="connsiteX6" fmla="*/ 416688 w 1365812"/>
              <a:gd name="connsiteY6" fmla="*/ 57873 h 1284790"/>
              <a:gd name="connsiteX7" fmla="*/ 358815 w 1365812"/>
              <a:gd name="connsiteY7" fmla="*/ 81022 h 1284790"/>
              <a:gd name="connsiteX8" fmla="*/ 300941 w 1365812"/>
              <a:gd name="connsiteY8" fmla="*/ 115746 h 1284790"/>
              <a:gd name="connsiteX9" fmla="*/ 243068 w 1365812"/>
              <a:gd name="connsiteY9" fmla="*/ 173620 h 1284790"/>
              <a:gd name="connsiteX10" fmla="*/ 185195 w 1365812"/>
              <a:gd name="connsiteY10" fmla="*/ 219919 h 1284790"/>
              <a:gd name="connsiteX11" fmla="*/ 150470 w 1365812"/>
              <a:gd name="connsiteY11" fmla="*/ 243068 h 1284790"/>
              <a:gd name="connsiteX12" fmla="*/ 69448 w 1365812"/>
              <a:gd name="connsiteY12" fmla="*/ 347240 h 1284790"/>
              <a:gd name="connsiteX13" fmla="*/ 46298 w 1365812"/>
              <a:gd name="connsiteY13" fmla="*/ 370390 h 1284790"/>
              <a:gd name="connsiteX14" fmla="*/ 23149 w 1365812"/>
              <a:gd name="connsiteY14" fmla="*/ 451412 h 1284790"/>
              <a:gd name="connsiteX15" fmla="*/ 0 w 1365812"/>
              <a:gd name="connsiteY15" fmla="*/ 474562 h 1284790"/>
              <a:gd name="connsiteX16" fmla="*/ 11574 w 1365812"/>
              <a:gd name="connsiteY16" fmla="*/ 613458 h 1284790"/>
              <a:gd name="connsiteX17" fmla="*/ 57873 w 1365812"/>
              <a:gd name="connsiteY17" fmla="*/ 659757 h 1284790"/>
              <a:gd name="connsiteX18" fmla="*/ 162045 w 1365812"/>
              <a:gd name="connsiteY18" fmla="*/ 717630 h 1284790"/>
              <a:gd name="connsiteX19" fmla="*/ 208344 w 1365812"/>
              <a:gd name="connsiteY19" fmla="*/ 763929 h 1284790"/>
              <a:gd name="connsiteX20" fmla="*/ 243068 w 1365812"/>
              <a:gd name="connsiteY20" fmla="*/ 798653 h 1284790"/>
              <a:gd name="connsiteX21" fmla="*/ 266217 w 1365812"/>
              <a:gd name="connsiteY21" fmla="*/ 833377 h 1284790"/>
              <a:gd name="connsiteX22" fmla="*/ 312516 w 1365812"/>
              <a:gd name="connsiteY22" fmla="*/ 879676 h 1284790"/>
              <a:gd name="connsiteX23" fmla="*/ 358815 w 1365812"/>
              <a:gd name="connsiteY23" fmla="*/ 937549 h 1284790"/>
              <a:gd name="connsiteX24" fmla="*/ 393539 w 1365812"/>
              <a:gd name="connsiteY24" fmla="*/ 949124 h 1284790"/>
              <a:gd name="connsiteX25" fmla="*/ 497711 w 1365812"/>
              <a:gd name="connsiteY25" fmla="*/ 1030146 h 1284790"/>
              <a:gd name="connsiteX26" fmla="*/ 532435 w 1365812"/>
              <a:gd name="connsiteY26" fmla="*/ 1053296 h 1284790"/>
              <a:gd name="connsiteX27" fmla="*/ 567159 w 1365812"/>
              <a:gd name="connsiteY27" fmla="*/ 1076445 h 1284790"/>
              <a:gd name="connsiteX28" fmla="*/ 625033 w 1365812"/>
              <a:gd name="connsiteY28" fmla="*/ 1122744 h 1284790"/>
              <a:gd name="connsiteX29" fmla="*/ 659757 w 1365812"/>
              <a:gd name="connsiteY29" fmla="*/ 1134319 h 1284790"/>
              <a:gd name="connsiteX30" fmla="*/ 729205 w 1365812"/>
              <a:gd name="connsiteY30" fmla="*/ 1180617 h 1284790"/>
              <a:gd name="connsiteX31" fmla="*/ 798653 w 1365812"/>
              <a:gd name="connsiteY31" fmla="*/ 1226916 h 1284790"/>
              <a:gd name="connsiteX32" fmla="*/ 833377 w 1365812"/>
              <a:gd name="connsiteY32" fmla="*/ 1238491 h 1284790"/>
              <a:gd name="connsiteX33" fmla="*/ 902825 w 1365812"/>
              <a:gd name="connsiteY33" fmla="*/ 1284790 h 1284790"/>
              <a:gd name="connsiteX34" fmla="*/ 1134319 w 1365812"/>
              <a:gd name="connsiteY34" fmla="*/ 1273215 h 1284790"/>
              <a:gd name="connsiteX35" fmla="*/ 1169043 w 1365812"/>
              <a:gd name="connsiteY35" fmla="*/ 1261640 h 1284790"/>
              <a:gd name="connsiteX36" fmla="*/ 1215341 w 1365812"/>
              <a:gd name="connsiteY36" fmla="*/ 1250065 h 1284790"/>
              <a:gd name="connsiteX37" fmla="*/ 1261640 w 1365812"/>
              <a:gd name="connsiteY37" fmla="*/ 1192192 h 1284790"/>
              <a:gd name="connsiteX38" fmla="*/ 1296364 w 1365812"/>
              <a:gd name="connsiteY38" fmla="*/ 1111169 h 1284790"/>
              <a:gd name="connsiteX39" fmla="*/ 1307939 w 1365812"/>
              <a:gd name="connsiteY39" fmla="*/ 1064871 h 1284790"/>
              <a:gd name="connsiteX40" fmla="*/ 1319514 w 1365812"/>
              <a:gd name="connsiteY40" fmla="*/ 1030146 h 1284790"/>
              <a:gd name="connsiteX41" fmla="*/ 1342663 w 1365812"/>
              <a:gd name="connsiteY41" fmla="*/ 925974 h 1284790"/>
              <a:gd name="connsiteX42" fmla="*/ 1354238 w 1365812"/>
              <a:gd name="connsiteY42" fmla="*/ 844952 h 1284790"/>
              <a:gd name="connsiteX43" fmla="*/ 1365812 w 1365812"/>
              <a:gd name="connsiteY43" fmla="*/ 798653 h 1284790"/>
              <a:gd name="connsiteX44" fmla="*/ 1354238 w 1365812"/>
              <a:gd name="connsiteY44" fmla="*/ 625033 h 1284790"/>
              <a:gd name="connsiteX45" fmla="*/ 1331088 w 1365812"/>
              <a:gd name="connsiteY45" fmla="*/ 520860 h 1284790"/>
              <a:gd name="connsiteX46" fmla="*/ 1284789 w 1365812"/>
              <a:gd name="connsiteY46" fmla="*/ 451412 h 1284790"/>
              <a:gd name="connsiteX47" fmla="*/ 1261640 w 1365812"/>
              <a:gd name="connsiteY47" fmla="*/ 416688 h 1284790"/>
              <a:gd name="connsiteX48" fmla="*/ 1238491 w 1365812"/>
              <a:gd name="connsiteY48" fmla="*/ 347240 h 1284790"/>
              <a:gd name="connsiteX49" fmla="*/ 1192192 w 1365812"/>
              <a:gd name="connsiteY49" fmla="*/ 300941 h 1284790"/>
              <a:gd name="connsiteX50" fmla="*/ 1134319 w 1365812"/>
              <a:gd name="connsiteY50" fmla="*/ 231493 h 1284790"/>
              <a:gd name="connsiteX51" fmla="*/ 1076445 w 1365812"/>
              <a:gd name="connsiteY51" fmla="*/ 162045 h 1284790"/>
              <a:gd name="connsiteX52" fmla="*/ 1041721 w 1365812"/>
              <a:gd name="connsiteY52" fmla="*/ 150471 h 1284790"/>
              <a:gd name="connsiteX53" fmla="*/ 1018572 w 1365812"/>
              <a:gd name="connsiteY53" fmla="*/ 127321 h 1284790"/>
              <a:gd name="connsiteX54" fmla="*/ 949124 w 1365812"/>
              <a:gd name="connsiteY54" fmla="*/ 104172 h 1284790"/>
              <a:gd name="connsiteX55" fmla="*/ 914400 w 1365812"/>
              <a:gd name="connsiteY55" fmla="*/ 69448 h 12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65812" h="1284790">
                <a:moveTo>
                  <a:pt x="914400" y="69448"/>
                </a:moveTo>
                <a:cubicBezTo>
                  <a:pt x="833864" y="37233"/>
                  <a:pt x="876244" y="52871"/>
                  <a:pt x="787078" y="23149"/>
                </a:cubicBezTo>
                <a:cubicBezTo>
                  <a:pt x="775503" y="19291"/>
                  <a:pt x="764191" y="14533"/>
                  <a:pt x="752354" y="11574"/>
                </a:cubicBezTo>
                <a:lnTo>
                  <a:pt x="706055" y="0"/>
                </a:lnTo>
                <a:cubicBezTo>
                  <a:pt x="700473" y="399"/>
                  <a:pt x="533140" y="5523"/>
                  <a:pt x="486136" y="23149"/>
                </a:cubicBezTo>
                <a:cubicBezTo>
                  <a:pt x="473111" y="28033"/>
                  <a:pt x="463854" y="40077"/>
                  <a:pt x="451412" y="46298"/>
                </a:cubicBezTo>
                <a:cubicBezTo>
                  <a:pt x="440499" y="51754"/>
                  <a:pt x="428112" y="53589"/>
                  <a:pt x="416688" y="57873"/>
                </a:cubicBezTo>
                <a:cubicBezTo>
                  <a:pt x="397234" y="65168"/>
                  <a:pt x="378106" y="73306"/>
                  <a:pt x="358815" y="81022"/>
                </a:cubicBezTo>
                <a:cubicBezTo>
                  <a:pt x="259834" y="180003"/>
                  <a:pt x="421151" y="25588"/>
                  <a:pt x="300941" y="115746"/>
                </a:cubicBezTo>
                <a:cubicBezTo>
                  <a:pt x="279116" y="132115"/>
                  <a:pt x="265768" y="158487"/>
                  <a:pt x="243068" y="173620"/>
                </a:cubicBezTo>
                <a:cubicBezTo>
                  <a:pt x="136181" y="244877"/>
                  <a:pt x="267668" y="153941"/>
                  <a:pt x="185195" y="219919"/>
                </a:cubicBezTo>
                <a:cubicBezTo>
                  <a:pt x="174332" y="228609"/>
                  <a:pt x="161157" y="234162"/>
                  <a:pt x="150470" y="243068"/>
                </a:cubicBezTo>
                <a:cubicBezTo>
                  <a:pt x="52731" y="324516"/>
                  <a:pt x="198493" y="218195"/>
                  <a:pt x="69448" y="347240"/>
                </a:cubicBezTo>
                <a:lnTo>
                  <a:pt x="46298" y="370390"/>
                </a:lnTo>
                <a:cubicBezTo>
                  <a:pt x="44135" y="379043"/>
                  <a:pt x="30267" y="439548"/>
                  <a:pt x="23149" y="451412"/>
                </a:cubicBezTo>
                <a:cubicBezTo>
                  <a:pt x="17534" y="460770"/>
                  <a:pt x="7716" y="466845"/>
                  <a:pt x="0" y="474562"/>
                </a:cubicBezTo>
                <a:cubicBezTo>
                  <a:pt x="3858" y="520861"/>
                  <a:pt x="-2284" y="569114"/>
                  <a:pt x="11574" y="613458"/>
                </a:cubicBezTo>
                <a:cubicBezTo>
                  <a:pt x="18084" y="634290"/>
                  <a:pt x="39713" y="647650"/>
                  <a:pt x="57873" y="659757"/>
                </a:cubicBezTo>
                <a:cubicBezTo>
                  <a:pt x="137473" y="712823"/>
                  <a:pt x="100927" y="697257"/>
                  <a:pt x="162045" y="717630"/>
                </a:cubicBezTo>
                <a:lnTo>
                  <a:pt x="208344" y="763929"/>
                </a:lnTo>
                <a:cubicBezTo>
                  <a:pt x="219919" y="775504"/>
                  <a:pt x="233988" y="785033"/>
                  <a:pt x="243068" y="798653"/>
                </a:cubicBezTo>
                <a:cubicBezTo>
                  <a:pt x="250784" y="810228"/>
                  <a:pt x="257164" y="822815"/>
                  <a:pt x="266217" y="833377"/>
                </a:cubicBezTo>
                <a:cubicBezTo>
                  <a:pt x="280421" y="849948"/>
                  <a:pt x="300409" y="861516"/>
                  <a:pt x="312516" y="879676"/>
                </a:cubicBezTo>
                <a:cubicBezTo>
                  <a:pt x="323032" y="895450"/>
                  <a:pt x="340487" y="926552"/>
                  <a:pt x="358815" y="937549"/>
                </a:cubicBezTo>
                <a:cubicBezTo>
                  <a:pt x="369277" y="943826"/>
                  <a:pt x="381964" y="945266"/>
                  <a:pt x="393539" y="949124"/>
                </a:cubicBezTo>
                <a:cubicBezTo>
                  <a:pt x="447937" y="1003522"/>
                  <a:pt x="414641" y="974766"/>
                  <a:pt x="497711" y="1030146"/>
                </a:cubicBezTo>
                <a:lnTo>
                  <a:pt x="532435" y="1053296"/>
                </a:lnTo>
                <a:cubicBezTo>
                  <a:pt x="544010" y="1061012"/>
                  <a:pt x="557323" y="1066608"/>
                  <a:pt x="567159" y="1076445"/>
                </a:cubicBezTo>
                <a:cubicBezTo>
                  <a:pt x="588693" y="1097980"/>
                  <a:pt x="595826" y="1108141"/>
                  <a:pt x="625033" y="1122744"/>
                </a:cubicBezTo>
                <a:cubicBezTo>
                  <a:pt x="635946" y="1128200"/>
                  <a:pt x="648182" y="1130461"/>
                  <a:pt x="659757" y="1134319"/>
                </a:cubicBezTo>
                <a:cubicBezTo>
                  <a:pt x="736821" y="1211383"/>
                  <a:pt x="653824" y="1138739"/>
                  <a:pt x="729205" y="1180617"/>
                </a:cubicBezTo>
                <a:cubicBezTo>
                  <a:pt x="753526" y="1194129"/>
                  <a:pt x="772259" y="1218118"/>
                  <a:pt x="798653" y="1226916"/>
                </a:cubicBezTo>
                <a:cubicBezTo>
                  <a:pt x="810228" y="1230774"/>
                  <a:pt x="822712" y="1232566"/>
                  <a:pt x="833377" y="1238491"/>
                </a:cubicBezTo>
                <a:cubicBezTo>
                  <a:pt x="857698" y="1252003"/>
                  <a:pt x="902825" y="1284790"/>
                  <a:pt x="902825" y="1284790"/>
                </a:cubicBezTo>
                <a:cubicBezTo>
                  <a:pt x="979990" y="1280932"/>
                  <a:pt x="1057348" y="1279908"/>
                  <a:pt x="1134319" y="1273215"/>
                </a:cubicBezTo>
                <a:cubicBezTo>
                  <a:pt x="1146474" y="1272158"/>
                  <a:pt x="1157312" y="1264992"/>
                  <a:pt x="1169043" y="1261640"/>
                </a:cubicBezTo>
                <a:cubicBezTo>
                  <a:pt x="1184339" y="1257270"/>
                  <a:pt x="1199908" y="1253923"/>
                  <a:pt x="1215341" y="1250065"/>
                </a:cubicBezTo>
                <a:cubicBezTo>
                  <a:pt x="1234011" y="1231396"/>
                  <a:pt x="1250688" y="1217746"/>
                  <a:pt x="1261640" y="1192192"/>
                </a:cubicBezTo>
                <a:cubicBezTo>
                  <a:pt x="1306486" y="1087552"/>
                  <a:pt x="1238247" y="1198345"/>
                  <a:pt x="1296364" y="1111169"/>
                </a:cubicBezTo>
                <a:cubicBezTo>
                  <a:pt x="1300222" y="1095736"/>
                  <a:pt x="1303569" y="1080167"/>
                  <a:pt x="1307939" y="1064871"/>
                </a:cubicBezTo>
                <a:cubicBezTo>
                  <a:pt x="1311291" y="1053139"/>
                  <a:pt x="1316867" y="1042057"/>
                  <a:pt x="1319514" y="1030146"/>
                </a:cubicBezTo>
                <a:cubicBezTo>
                  <a:pt x="1346674" y="907924"/>
                  <a:pt x="1316606" y="1004142"/>
                  <a:pt x="1342663" y="925974"/>
                </a:cubicBezTo>
                <a:cubicBezTo>
                  <a:pt x="1346521" y="898967"/>
                  <a:pt x="1349358" y="871794"/>
                  <a:pt x="1354238" y="844952"/>
                </a:cubicBezTo>
                <a:cubicBezTo>
                  <a:pt x="1357084" y="829301"/>
                  <a:pt x="1365812" y="814561"/>
                  <a:pt x="1365812" y="798653"/>
                </a:cubicBezTo>
                <a:cubicBezTo>
                  <a:pt x="1365812" y="740651"/>
                  <a:pt x="1360009" y="682747"/>
                  <a:pt x="1354238" y="625033"/>
                </a:cubicBezTo>
                <a:cubicBezTo>
                  <a:pt x="1353781" y="620466"/>
                  <a:pt x="1335922" y="530527"/>
                  <a:pt x="1331088" y="520860"/>
                </a:cubicBezTo>
                <a:cubicBezTo>
                  <a:pt x="1318645" y="495975"/>
                  <a:pt x="1300222" y="474561"/>
                  <a:pt x="1284789" y="451412"/>
                </a:cubicBezTo>
                <a:cubicBezTo>
                  <a:pt x="1277073" y="439837"/>
                  <a:pt x="1266039" y="429885"/>
                  <a:pt x="1261640" y="416688"/>
                </a:cubicBezTo>
                <a:cubicBezTo>
                  <a:pt x="1253924" y="393539"/>
                  <a:pt x="1255745" y="364494"/>
                  <a:pt x="1238491" y="347240"/>
                </a:cubicBezTo>
                <a:lnTo>
                  <a:pt x="1192192" y="300941"/>
                </a:lnTo>
                <a:cubicBezTo>
                  <a:pt x="1170085" y="234621"/>
                  <a:pt x="1197385" y="294559"/>
                  <a:pt x="1134319" y="231493"/>
                </a:cubicBezTo>
                <a:cubicBezTo>
                  <a:pt x="1091619" y="188793"/>
                  <a:pt x="1133326" y="199965"/>
                  <a:pt x="1076445" y="162045"/>
                </a:cubicBezTo>
                <a:cubicBezTo>
                  <a:pt x="1066293" y="155277"/>
                  <a:pt x="1053296" y="154329"/>
                  <a:pt x="1041721" y="150471"/>
                </a:cubicBezTo>
                <a:cubicBezTo>
                  <a:pt x="1034005" y="142754"/>
                  <a:pt x="1028333" y="132201"/>
                  <a:pt x="1018572" y="127321"/>
                </a:cubicBezTo>
                <a:cubicBezTo>
                  <a:pt x="996747" y="116408"/>
                  <a:pt x="949124" y="104172"/>
                  <a:pt x="949124" y="104172"/>
                </a:cubicBezTo>
                <a:lnTo>
                  <a:pt x="914400" y="69448"/>
                </a:lnTo>
                <a:close/>
              </a:path>
            </a:pathLst>
          </a:cu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65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Sk mus EM long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7010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225707"/>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M lines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cxnSp>
        <p:nvCxnSpPr>
          <p:cNvPr id="8" name="Straight Arrow Connector 7"/>
          <p:cNvCxnSpPr/>
          <p:nvPr/>
        </p:nvCxnSpPr>
        <p:spPr>
          <a:xfrm flipH="1">
            <a:off x="5529617" y="2161309"/>
            <a:ext cx="704928" cy="755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81848" y="3033782"/>
            <a:ext cx="774539"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218879" y="5603174"/>
            <a:ext cx="704928" cy="755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4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64397"/>
            <a:ext cx="6781800" cy="5286375"/>
          </a:xfrm>
          <a:prstGeom prst="rect">
            <a:avLst/>
          </a:prstGeom>
        </p:spPr>
      </p:pic>
      <p:sp>
        <p:nvSpPr>
          <p:cNvPr id="6" name="Rectangle 5"/>
          <p:cNvSpPr/>
          <p:nvPr/>
        </p:nvSpPr>
        <p:spPr>
          <a:xfrm>
            <a:off x="271443" y="2133600"/>
            <a:ext cx="2996694"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myofibrils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0" y="533400"/>
            <a:ext cx="91440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The discontinuity indicated by the series of arrows is a fixation artifact from sliding of adjacent ????. (advance slide for answers)</a:t>
            </a:r>
          </a:p>
        </p:txBody>
      </p:sp>
      <p:cxnSp>
        <p:nvCxnSpPr>
          <p:cNvPr id="5" name="Straight Arrow Connector 4"/>
          <p:cNvCxnSpPr/>
          <p:nvPr/>
        </p:nvCxnSpPr>
        <p:spPr>
          <a:xfrm flipH="1">
            <a:off x="4031848" y="3705827"/>
            <a:ext cx="4572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080075" y="3314217"/>
            <a:ext cx="4572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000982" y="4091649"/>
            <a:ext cx="4572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910314" y="4649164"/>
            <a:ext cx="4572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8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68858"/>
            <a:ext cx="7315200" cy="5589142"/>
          </a:xfrm>
          <a:prstGeom prst="rect">
            <a:avLst/>
          </a:prstGeom>
        </p:spPr>
      </p:pic>
      <p:sp>
        <p:nvSpPr>
          <p:cNvPr id="6" name="Rectangle 5"/>
          <p:cNvSpPr/>
          <p:nvPr/>
        </p:nvSpPr>
        <p:spPr>
          <a:xfrm>
            <a:off x="685800" y="2308761"/>
            <a:ext cx="25908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neutrophils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answers)</a:t>
            </a:r>
          </a:p>
        </p:txBody>
      </p:sp>
      <p:cxnSp>
        <p:nvCxnSpPr>
          <p:cNvPr id="7" name="Straight Arrow Connector 6"/>
          <p:cNvCxnSpPr/>
          <p:nvPr/>
        </p:nvCxnSpPr>
        <p:spPr>
          <a:xfrm flipV="1">
            <a:off x="2718955" y="5547261"/>
            <a:ext cx="258288" cy="7115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18213" y="4322618"/>
            <a:ext cx="89559" cy="7714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479471" y="5367647"/>
            <a:ext cx="1199407" cy="15437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5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085" y="1336605"/>
            <a:ext cx="7218830" cy="5259253"/>
          </a:xfrm>
          <a:prstGeom prst="rect">
            <a:avLst/>
          </a:prstGeom>
        </p:spPr>
      </p:pic>
      <p:sp>
        <p:nvSpPr>
          <p:cNvPr id="6" name="Rectangle 5"/>
          <p:cNvSpPr/>
          <p:nvPr/>
        </p:nvSpPr>
        <p:spPr>
          <a:xfrm>
            <a:off x="302418" y="17526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Skeletal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on this slide. (advance slide for answers)</a:t>
            </a:r>
          </a:p>
        </p:txBody>
      </p:sp>
    </p:spTree>
    <p:extLst>
      <p:ext uri="{BB962C8B-B14F-4D97-AF65-F5344CB8AC3E}">
        <p14:creationId xmlns:p14="http://schemas.microsoft.com/office/powerpoint/2010/main" val="2074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6718" y="28956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A band</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2" name="Right Brace 1"/>
          <p:cNvSpPr/>
          <p:nvPr/>
        </p:nvSpPr>
        <p:spPr>
          <a:xfrm rot="16363347">
            <a:off x="1733508" y="1192396"/>
            <a:ext cx="381000" cy="723598"/>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5400000">
            <a:off x="6327279" y="3517980"/>
            <a:ext cx="381000" cy="723598"/>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529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13283"/>
          <a:stretch/>
        </p:blipFill>
        <p:spPr>
          <a:xfrm>
            <a:off x="214382" y="1634907"/>
            <a:ext cx="8607267" cy="4190107"/>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9" name="TextBox 8"/>
          <p:cNvSpPr txBox="1"/>
          <p:nvPr/>
        </p:nvSpPr>
        <p:spPr>
          <a:xfrm>
            <a:off x="457199" y="5867400"/>
            <a:ext cx="8364449" cy="738664"/>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Here you can still see striations, and that most nuclei are toward the periphery of the cell.  However, cell borders are not as obvious; in fact, it’s actually the nuclei that help you “see” the cell borders.  The nuclei are elongated, but plump, like a bratwurst.</a:t>
            </a:r>
          </a:p>
        </p:txBody>
      </p:sp>
      <p:sp>
        <p:nvSpPr>
          <p:cNvPr id="10" name="TextBox 9"/>
          <p:cNvSpPr txBox="1"/>
          <p:nvPr/>
        </p:nvSpPr>
        <p:spPr>
          <a:xfrm>
            <a:off x="155733" y="457200"/>
            <a:ext cx="8845226" cy="1077218"/>
          </a:xfrm>
          <a:prstGeom prst="rect">
            <a:avLst/>
          </a:prstGeom>
          <a:noFill/>
        </p:spPr>
        <p:txBody>
          <a:bodyPr wrap="square">
            <a:spAutoFit/>
          </a:bodyPr>
          <a:lstStyle/>
          <a:p>
            <a:r>
              <a:rPr lang="en-US" sz="1600" b="1" dirty="0">
                <a:solidFill>
                  <a:schemeClr val="accent6">
                    <a:lumMod val="50000"/>
                  </a:schemeClr>
                </a:solidFill>
                <a:latin typeface="Calibri" pitchFamily="34" charset="0"/>
              </a:rPr>
              <a:t>The previous slide was a plastic section, and oriented so the muscle fibers were all cut longitudinally.  Like real life, the rest of our slides aren’t so perfect.  Here you have a typical longitudinal view of skeletal muscle.  The diameter of a single fiber (cell) is indicated by the brackets.  Note the intense cytoplasmic eosinophilia, caused by the tremendous amount of contractile proteins in these cells.</a:t>
            </a:r>
          </a:p>
        </p:txBody>
      </p:sp>
      <p:sp>
        <p:nvSpPr>
          <p:cNvPr id="4" name="Left Brace 3"/>
          <p:cNvSpPr/>
          <p:nvPr/>
        </p:nvSpPr>
        <p:spPr>
          <a:xfrm rot="794098">
            <a:off x="2343622" y="3049236"/>
            <a:ext cx="154338" cy="278672"/>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p:cNvSpPr/>
          <p:nvPr/>
        </p:nvSpPr>
        <p:spPr>
          <a:xfrm rot="10800000">
            <a:off x="7898003" y="2305909"/>
            <a:ext cx="205428" cy="392072"/>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e 14"/>
          <p:cNvSpPr/>
          <p:nvPr/>
        </p:nvSpPr>
        <p:spPr>
          <a:xfrm rot="10800000">
            <a:off x="6586694" y="4122032"/>
            <a:ext cx="226115" cy="284169"/>
          </a:xfrm>
          <a:prstGeom prst="leftBrace">
            <a:avLst>
              <a:gd name="adj1" fmla="val 0"/>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355024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112" y="1364397"/>
            <a:ext cx="6962775" cy="5374589"/>
          </a:xfrm>
          <a:prstGeom prst="rect">
            <a:avLst/>
          </a:prstGeom>
        </p:spPr>
      </p:pic>
      <p:sp>
        <p:nvSpPr>
          <p:cNvPr id="6" name="Rectangle 5"/>
          <p:cNvSpPr/>
          <p:nvPr/>
        </p:nvSpPr>
        <p:spPr>
          <a:xfrm>
            <a:off x="302418" y="17526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Smooth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185939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955" y="1262062"/>
            <a:ext cx="7343775" cy="5553075"/>
          </a:xfrm>
          <a:prstGeom prst="rect">
            <a:avLst/>
          </a:prstGeom>
        </p:spPr>
      </p:pic>
      <p:sp>
        <p:nvSpPr>
          <p:cNvPr id="6" name="Rectangle 5"/>
          <p:cNvSpPr/>
          <p:nvPr/>
        </p:nvSpPr>
        <p:spPr>
          <a:xfrm>
            <a:off x="1524000" y="1524000"/>
            <a:ext cx="23622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Elastic cartilage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99076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02418" y="1752600"/>
            <a:ext cx="2214563"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A </a:t>
            </a:r>
            <a:r>
              <a:rPr lang="en-US" sz="3600" b="1" spc="50" dirty="0" err="1">
                <a:ln w="11430"/>
                <a:solidFill>
                  <a:srgbClr val="C00000"/>
                </a:solidFill>
                <a:effectLst>
                  <a:outerShdw blurRad="76200" dist="50800" dir="5400000" algn="tl" rotWithShape="0">
                    <a:srgbClr val="000000">
                      <a:alpha val="65000"/>
                    </a:srgbClr>
                  </a:outerShdw>
                </a:effectLst>
                <a:latin typeface="+mn-lt"/>
              </a:rPr>
              <a:t>google</a:t>
            </a:r>
            <a:endParaRPr lang="en-US" sz="3600" b="1" spc="50" dirty="0">
              <a:ln w="11430"/>
              <a:solidFill>
                <a:srgbClr val="C00000"/>
              </a:solidFill>
              <a:effectLst>
                <a:outerShdw blurRad="76200" dist="50800" dir="5400000" algn="tl" rotWithShape="0">
                  <a:srgbClr val="000000">
                    <a:alpha val="65000"/>
                  </a:srgbClr>
                </a:outerShdw>
              </a:effectLst>
              <a:latin typeface="+mn-lt"/>
            </a:endParaRP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How many </a:t>
            </a:r>
            <a:r>
              <a:rPr lang="en-US" sz="2400" b="1" dirty="0" err="1">
                <a:solidFill>
                  <a:schemeClr val="accent3">
                    <a:lumMod val="50000"/>
                  </a:schemeClr>
                </a:solidFill>
                <a:latin typeface="Script MT Bold" pitchFamily="66" charset="0"/>
              </a:rPr>
              <a:t>myofilaments</a:t>
            </a:r>
            <a:r>
              <a:rPr lang="en-US" sz="2400" b="1" dirty="0">
                <a:solidFill>
                  <a:schemeClr val="accent3">
                    <a:lumMod val="50000"/>
                  </a:schemeClr>
                </a:solidFill>
                <a:latin typeface="Script MT Bold" pitchFamily="66" charset="0"/>
              </a:rPr>
              <a:t> on this slide. (advance slide for answers)</a:t>
            </a:r>
          </a:p>
        </p:txBody>
      </p:sp>
    </p:spTree>
    <p:extLst>
      <p:ext uri="{BB962C8B-B14F-4D97-AF65-F5344CB8AC3E}">
        <p14:creationId xmlns:p14="http://schemas.microsoft.com/office/powerpoint/2010/main" val="221173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43" y="1352453"/>
            <a:ext cx="7239000" cy="5372100"/>
          </a:xfrm>
          <a:prstGeom prst="rect">
            <a:avLst/>
          </a:prstGeom>
        </p:spPr>
      </p:pic>
      <p:sp>
        <p:nvSpPr>
          <p:cNvPr id="6" name="Rectangle 5"/>
          <p:cNvSpPr/>
          <p:nvPr/>
        </p:nvSpPr>
        <p:spPr>
          <a:xfrm>
            <a:off x="1524000" y="1524000"/>
            <a:ext cx="23622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fibrous cartilage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40587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82210"/>
            <a:ext cx="5632487" cy="5397073"/>
          </a:xfrm>
          <a:prstGeom prst="rect">
            <a:avLst/>
          </a:prstGeom>
        </p:spPr>
      </p:pic>
      <p:sp>
        <p:nvSpPr>
          <p:cNvPr id="6" name="Rectangle 5"/>
          <p:cNvSpPr/>
          <p:nvPr/>
        </p:nvSpPr>
        <p:spPr>
          <a:xfrm>
            <a:off x="5938" y="1752600"/>
            <a:ext cx="2593182"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Smooth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in the outlined region. (advance slide for answers)</a:t>
            </a:r>
          </a:p>
        </p:txBody>
      </p:sp>
      <p:sp>
        <p:nvSpPr>
          <p:cNvPr id="2" name="Freeform 1"/>
          <p:cNvSpPr/>
          <p:nvPr/>
        </p:nvSpPr>
        <p:spPr>
          <a:xfrm>
            <a:off x="3883231" y="2326910"/>
            <a:ext cx="4049486" cy="4109516"/>
          </a:xfrm>
          <a:custGeom>
            <a:avLst/>
            <a:gdLst>
              <a:gd name="connsiteX0" fmla="*/ 2149434 w 4049486"/>
              <a:gd name="connsiteY0" fmla="*/ 499417 h 4109516"/>
              <a:gd name="connsiteX1" fmla="*/ 2090057 w 4049486"/>
              <a:gd name="connsiteY1" fmla="*/ 535043 h 4109516"/>
              <a:gd name="connsiteX2" fmla="*/ 2054431 w 4049486"/>
              <a:gd name="connsiteY2" fmla="*/ 570669 h 4109516"/>
              <a:gd name="connsiteX3" fmla="*/ 2006930 w 4049486"/>
              <a:gd name="connsiteY3" fmla="*/ 582545 h 4109516"/>
              <a:gd name="connsiteX4" fmla="*/ 1900052 w 4049486"/>
              <a:gd name="connsiteY4" fmla="*/ 653796 h 4109516"/>
              <a:gd name="connsiteX5" fmla="*/ 1864426 w 4049486"/>
              <a:gd name="connsiteY5" fmla="*/ 677547 h 4109516"/>
              <a:gd name="connsiteX6" fmla="*/ 1828800 w 4049486"/>
              <a:gd name="connsiteY6" fmla="*/ 689422 h 4109516"/>
              <a:gd name="connsiteX7" fmla="*/ 1793174 w 4049486"/>
              <a:gd name="connsiteY7" fmla="*/ 713173 h 4109516"/>
              <a:gd name="connsiteX8" fmla="*/ 1710047 w 4049486"/>
              <a:gd name="connsiteY8" fmla="*/ 748799 h 4109516"/>
              <a:gd name="connsiteX9" fmla="*/ 1626920 w 4049486"/>
              <a:gd name="connsiteY9" fmla="*/ 796300 h 4109516"/>
              <a:gd name="connsiteX10" fmla="*/ 1579418 w 4049486"/>
              <a:gd name="connsiteY10" fmla="*/ 831926 h 4109516"/>
              <a:gd name="connsiteX11" fmla="*/ 1531917 w 4049486"/>
              <a:gd name="connsiteY11" fmla="*/ 855677 h 4109516"/>
              <a:gd name="connsiteX12" fmla="*/ 1496291 w 4049486"/>
              <a:gd name="connsiteY12" fmla="*/ 879428 h 4109516"/>
              <a:gd name="connsiteX13" fmla="*/ 1472540 w 4049486"/>
              <a:gd name="connsiteY13" fmla="*/ 915054 h 4109516"/>
              <a:gd name="connsiteX14" fmla="*/ 1436914 w 4049486"/>
              <a:gd name="connsiteY14" fmla="*/ 938804 h 4109516"/>
              <a:gd name="connsiteX15" fmla="*/ 1318161 w 4049486"/>
              <a:gd name="connsiteY15" fmla="*/ 1021932 h 4109516"/>
              <a:gd name="connsiteX16" fmla="*/ 1282535 w 4049486"/>
              <a:gd name="connsiteY16" fmla="*/ 1045682 h 4109516"/>
              <a:gd name="connsiteX17" fmla="*/ 1199408 w 4049486"/>
              <a:gd name="connsiteY17" fmla="*/ 1105059 h 4109516"/>
              <a:gd name="connsiteX18" fmla="*/ 1104405 w 4049486"/>
              <a:gd name="connsiteY18" fmla="*/ 1152560 h 4109516"/>
              <a:gd name="connsiteX19" fmla="*/ 1056904 w 4049486"/>
              <a:gd name="connsiteY19" fmla="*/ 1188186 h 4109516"/>
              <a:gd name="connsiteX20" fmla="*/ 973777 w 4049486"/>
              <a:gd name="connsiteY20" fmla="*/ 1223812 h 4109516"/>
              <a:gd name="connsiteX21" fmla="*/ 938151 w 4049486"/>
              <a:gd name="connsiteY21" fmla="*/ 1271313 h 4109516"/>
              <a:gd name="connsiteX22" fmla="*/ 890650 w 4049486"/>
              <a:gd name="connsiteY22" fmla="*/ 1295064 h 4109516"/>
              <a:gd name="connsiteX23" fmla="*/ 855024 w 4049486"/>
              <a:gd name="connsiteY23" fmla="*/ 1318815 h 4109516"/>
              <a:gd name="connsiteX24" fmla="*/ 807522 w 4049486"/>
              <a:gd name="connsiteY24" fmla="*/ 1366316 h 4109516"/>
              <a:gd name="connsiteX25" fmla="*/ 771896 w 4049486"/>
              <a:gd name="connsiteY25" fmla="*/ 1390067 h 4109516"/>
              <a:gd name="connsiteX26" fmla="*/ 736270 w 4049486"/>
              <a:gd name="connsiteY26" fmla="*/ 1437568 h 4109516"/>
              <a:gd name="connsiteX27" fmla="*/ 688769 w 4049486"/>
              <a:gd name="connsiteY27" fmla="*/ 1473194 h 4109516"/>
              <a:gd name="connsiteX28" fmla="*/ 665018 w 4049486"/>
              <a:gd name="connsiteY28" fmla="*/ 1508820 h 4109516"/>
              <a:gd name="connsiteX29" fmla="*/ 617517 w 4049486"/>
              <a:gd name="connsiteY29" fmla="*/ 1556321 h 4109516"/>
              <a:gd name="connsiteX30" fmla="*/ 570016 w 4049486"/>
              <a:gd name="connsiteY30" fmla="*/ 1627573 h 4109516"/>
              <a:gd name="connsiteX31" fmla="*/ 498764 w 4049486"/>
              <a:gd name="connsiteY31" fmla="*/ 1698825 h 4109516"/>
              <a:gd name="connsiteX32" fmla="*/ 463138 w 4049486"/>
              <a:gd name="connsiteY32" fmla="*/ 1770077 h 4109516"/>
              <a:gd name="connsiteX33" fmla="*/ 427512 w 4049486"/>
              <a:gd name="connsiteY33" fmla="*/ 1805703 h 4109516"/>
              <a:gd name="connsiteX34" fmla="*/ 380011 w 4049486"/>
              <a:gd name="connsiteY34" fmla="*/ 1888830 h 4109516"/>
              <a:gd name="connsiteX35" fmla="*/ 356260 w 4049486"/>
              <a:gd name="connsiteY35" fmla="*/ 1924456 h 4109516"/>
              <a:gd name="connsiteX36" fmla="*/ 320634 w 4049486"/>
              <a:gd name="connsiteY36" fmla="*/ 1995708 h 4109516"/>
              <a:gd name="connsiteX37" fmla="*/ 296883 w 4049486"/>
              <a:gd name="connsiteY37" fmla="*/ 2066960 h 4109516"/>
              <a:gd name="connsiteX38" fmla="*/ 273133 w 4049486"/>
              <a:gd name="connsiteY38" fmla="*/ 2102586 h 4109516"/>
              <a:gd name="connsiteX39" fmla="*/ 249382 w 4049486"/>
              <a:gd name="connsiteY39" fmla="*/ 2173838 h 4109516"/>
              <a:gd name="connsiteX40" fmla="*/ 190005 w 4049486"/>
              <a:gd name="connsiteY40" fmla="*/ 2268841 h 4109516"/>
              <a:gd name="connsiteX41" fmla="*/ 142504 w 4049486"/>
              <a:gd name="connsiteY41" fmla="*/ 2375719 h 4109516"/>
              <a:gd name="connsiteX42" fmla="*/ 106878 w 4049486"/>
              <a:gd name="connsiteY42" fmla="*/ 2470721 h 4109516"/>
              <a:gd name="connsiteX43" fmla="*/ 83127 w 4049486"/>
              <a:gd name="connsiteY43" fmla="*/ 2541973 h 4109516"/>
              <a:gd name="connsiteX44" fmla="*/ 71252 w 4049486"/>
              <a:gd name="connsiteY44" fmla="*/ 2601350 h 4109516"/>
              <a:gd name="connsiteX45" fmla="*/ 59377 w 4049486"/>
              <a:gd name="connsiteY45" fmla="*/ 2636976 h 4109516"/>
              <a:gd name="connsiteX46" fmla="*/ 47501 w 4049486"/>
              <a:gd name="connsiteY46" fmla="*/ 2684477 h 4109516"/>
              <a:gd name="connsiteX47" fmla="*/ 35626 w 4049486"/>
              <a:gd name="connsiteY47" fmla="*/ 2743854 h 4109516"/>
              <a:gd name="connsiteX48" fmla="*/ 23751 w 4049486"/>
              <a:gd name="connsiteY48" fmla="*/ 2791355 h 4109516"/>
              <a:gd name="connsiteX49" fmla="*/ 0 w 4049486"/>
              <a:gd name="connsiteY49" fmla="*/ 2921984 h 4109516"/>
              <a:gd name="connsiteX50" fmla="*/ 11875 w 4049486"/>
              <a:gd name="connsiteY50" fmla="*/ 3195116 h 4109516"/>
              <a:gd name="connsiteX51" fmla="*/ 23751 w 4049486"/>
              <a:gd name="connsiteY51" fmla="*/ 3230742 h 4109516"/>
              <a:gd name="connsiteX52" fmla="*/ 47501 w 4049486"/>
              <a:gd name="connsiteY52" fmla="*/ 3325745 h 4109516"/>
              <a:gd name="connsiteX53" fmla="*/ 71252 w 4049486"/>
              <a:gd name="connsiteY53" fmla="*/ 3420747 h 4109516"/>
              <a:gd name="connsiteX54" fmla="*/ 83127 w 4049486"/>
              <a:gd name="connsiteY54" fmla="*/ 3468248 h 4109516"/>
              <a:gd name="connsiteX55" fmla="*/ 106878 w 4049486"/>
              <a:gd name="connsiteY55" fmla="*/ 3503874 h 4109516"/>
              <a:gd name="connsiteX56" fmla="*/ 166255 w 4049486"/>
              <a:gd name="connsiteY56" fmla="*/ 3610752 h 4109516"/>
              <a:gd name="connsiteX57" fmla="*/ 213756 w 4049486"/>
              <a:gd name="connsiteY57" fmla="*/ 3682004 h 4109516"/>
              <a:gd name="connsiteX58" fmla="*/ 237507 w 4049486"/>
              <a:gd name="connsiteY58" fmla="*/ 3717630 h 4109516"/>
              <a:gd name="connsiteX59" fmla="*/ 261257 w 4049486"/>
              <a:gd name="connsiteY59" fmla="*/ 3753256 h 4109516"/>
              <a:gd name="connsiteX60" fmla="*/ 296883 w 4049486"/>
              <a:gd name="connsiteY60" fmla="*/ 3777007 h 4109516"/>
              <a:gd name="connsiteX61" fmla="*/ 415637 w 4049486"/>
              <a:gd name="connsiteY61" fmla="*/ 3872009 h 4109516"/>
              <a:gd name="connsiteX62" fmla="*/ 451263 w 4049486"/>
              <a:gd name="connsiteY62" fmla="*/ 3895760 h 4109516"/>
              <a:gd name="connsiteX63" fmla="*/ 534390 w 4049486"/>
              <a:gd name="connsiteY63" fmla="*/ 3919511 h 4109516"/>
              <a:gd name="connsiteX64" fmla="*/ 570016 w 4049486"/>
              <a:gd name="connsiteY64" fmla="*/ 3943261 h 4109516"/>
              <a:gd name="connsiteX65" fmla="*/ 605642 w 4049486"/>
              <a:gd name="connsiteY65" fmla="*/ 3955137 h 4109516"/>
              <a:gd name="connsiteX66" fmla="*/ 641268 w 4049486"/>
              <a:gd name="connsiteY66" fmla="*/ 3978887 h 4109516"/>
              <a:gd name="connsiteX67" fmla="*/ 712520 w 4049486"/>
              <a:gd name="connsiteY67" fmla="*/ 4002638 h 4109516"/>
              <a:gd name="connsiteX68" fmla="*/ 783772 w 4049486"/>
              <a:gd name="connsiteY68" fmla="*/ 4026389 h 4109516"/>
              <a:gd name="connsiteX69" fmla="*/ 819398 w 4049486"/>
              <a:gd name="connsiteY69" fmla="*/ 4038264 h 4109516"/>
              <a:gd name="connsiteX70" fmla="*/ 902525 w 4049486"/>
              <a:gd name="connsiteY70" fmla="*/ 4050139 h 4109516"/>
              <a:gd name="connsiteX71" fmla="*/ 1128156 w 4049486"/>
              <a:gd name="connsiteY71" fmla="*/ 4073890 h 4109516"/>
              <a:gd name="connsiteX72" fmla="*/ 1175657 w 4049486"/>
              <a:gd name="connsiteY72" fmla="*/ 4085765 h 4109516"/>
              <a:gd name="connsiteX73" fmla="*/ 1306286 w 4049486"/>
              <a:gd name="connsiteY73" fmla="*/ 4097641 h 4109516"/>
              <a:gd name="connsiteX74" fmla="*/ 1365663 w 4049486"/>
              <a:gd name="connsiteY74" fmla="*/ 4109516 h 4109516"/>
              <a:gd name="connsiteX75" fmla="*/ 1686296 w 4049486"/>
              <a:gd name="connsiteY75" fmla="*/ 4085765 h 4109516"/>
              <a:gd name="connsiteX76" fmla="*/ 1757548 w 4049486"/>
              <a:gd name="connsiteY76" fmla="*/ 4062015 h 4109516"/>
              <a:gd name="connsiteX77" fmla="*/ 1793174 w 4049486"/>
              <a:gd name="connsiteY77" fmla="*/ 4050139 h 4109516"/>
              <a:gd name="connsiteX78" fmla="*/ 1864426 w 4049486"/>
              <a:gd name="connsiteY78" fmla="*/ 4014513 h 4109516"/>
              <a:gd name="connsiteX79" fmla="*/ 1947553 w 4049486"/>
              <a:gd name="connsiteY79" fmla="*/ 3967012 h 4109516"/>
              <a:gd name="connsiteX80" fmla="*/ 2030681 w 4049486"/>
              <a:gd name="connsiteY80" fmla="*/ 3931386 h 4109516"/>
              <a:gd name="connsiteX81" fmla="*/ 2078182 w 4049486"/>
              <a:gd name="connsiteY81" fmla="*/ 3907635 h 4109516"/>
              <a:gd name="connsiteX82" fmla="*/ 2113808 w 4049486"/>
              <a:gd name="connsiteY82" fmla="*/ 3895760 h 4109516"/>
              <a:gd name="connsiteX83" fmla="*/ 2149434 w 4049486"/>
              <a:gd name="connsiteY83" fmla="*/ 3872009 h 4109516"/>
              <a:gd name="connsiteX84" fmla="*/ 2196935 w 4049486"/>
              <a:gd name="connsiteY84" fmla="*/ 3860134 h 4109516"/>
              <a:gd name="connsiteX85" fmla="*/ 2232561 w 4049486"/>
              <a:gd name="connsiteY85" fmla="*/ 3848259 h 4109516"/>
              <a:gd name="connsiteX86" fmla="*/ 2280063 w 4049486"/>
              <a:gd name="connsiteY86" fmla="*/ 3836384 h 4109516"/>
              <a:gd name="connsiteX87" fmla="*/ 2315688 w 4049486"/>
              <a:gd name="connsiteY87" fmla="*/ 3824508 h 4109516"/>
              <a:gd name="connsiteX88" fmla="*/ 2410691 w 4049486"/>
              <a:gd name="connsiteY88" fmla="*/ 3800758 h 4109516"/>
              <a:gd name="connsiteX89" fmla="*/ 2481943 w 4049486"/>
              <a:gd name="connsiteY89" fmla="*/ 3777007 h 4109516"/>
              <a:gd name="connsiteX90" fmla="*/ 2517569 w 4049486"/>
              <a:gd name="connsiteY90" fmla="*/ 3765132 h 4109516"/>
              <a:gd name="connsiteX91" fmla="*/ 2565070 w 4049486"/>
              <a:gd name="connsiteY91" fmla="*/ 3753256 h 4109516"/>
              <a:gd name="connsiteX92" fmla="*/ 2600696 w 4049486"/>
              <a:gd name="connsiteY92" fmla="*/ 3729506 h 4109516"/>
              <a:gd name="connsiteX93" fmla="*/ 2636322 w 4049486"/>
              <a:gd name="connsiteY93" fmla="*/ 3717630 h 4109516"/>
              <a:gd name="connsiteX94" fmla="*/ 2707574 w 4049486"/>
              <a:gd name="connsiteY94" fmla="*/ 3670129 h 4109516"/>
              <a:gd name="connsiteX95" fmla="*/ 2743200 w 4049486"/>
              <a:gd name="connsiteY95" fmla="*/ 3646378 h 4109516"/>
              <a:gd name="connsiteX96" fmla="*/ 2766951 w 4049486"/>
              <a:gd name="connsiteY96" fmla="*/ 3610752 h 4109516"/>
              <a:gd name="connsiteX97" fmla="*/ 2885704 w 4049486"/>
              <a:gd name="connsiteY97" fmla="*/ 3527625 h 4109516"/>
              <a:gd name="connsiteX98" fmla="*/ 2956956 w 4049486"/>
              <a:gd name="connsiteY98" fmla="*/ 3468248 h 4109516"/>
              <a:gd name="connsiteX99" fmla="*/ 3004457 w 4049486"/>
              <a:gd name="connsiteY99" fmla="*/ 3432622 h 4109516"/>
              <a:gd name="connsiteX100" fmla="*/ 3028208 w 4049486"/>
              <a:gd name="connsiteY100" fmla="*/ 3396996 h 4109516"/>
              <a:gd name="connsiteX101" fmla="*/ 3087585 w 4049486"/>
              <a:gd name="connsiteY101" fmla="*/ 3325745 h 4109516"/>
              <a:gd name="connsiteX102" fmla="*/ 3135086 w 4049486"/>
              <a:gd name="connsiteY102" fmla="*/ 3301994 h 4109516"/>
              <a:gd name="connsiteX103" fmla="*/ 3194463 w 4049486"/>
              <a:gd name="connsiteY103" fmla="*/ 3242617 h 4109516"/>
              <a:gd name="connsiteX104" fmla="*/ 3253839 w 4049486"/>
              <a:gd name="connsiteY104" fmla="*/ 3183241 h 4109516"/>
              <a:gd name="connsiteX105" fmla="*/ 3301340 w 4049486"/>
              <a:gd name="connsiteY105" fmla="*/ 3111989 h 4109516"/>
              <a:gd name="connsiteX106" fmla="*/ 3336966 w 4049486"/>
              <a:gd name="connsiteY106" fmla="*/ 3076363 h 4109516"/>
              <a:gd name="connsiteX107" fmla="*/ 3372592 w 4049486"/>
              <a:gd name="connsiteY107" fmla="*/ 3016986 h 4109516"/>
              <a:gd name="connsiteX108" fmla="*/ 3443844 w 4049486"/>
              <a:gd name="connsiteY108" fmla="*/ 2910108 h 4109516"/>
              <a:gd name="connsiteX109" fmla="*/ 3467595 w 4049486"/>
              <a:gd name="connsiteY109" fmla="*/ 2874482 h 4109516"/>
              <a:gd name="connsiteX110" fmla="*/ 3515096 w 4049486"/>
              <a:gd name="connsiteY110" fmla="*/ 2803230 h 4109516"/>
              <a:gd name="connsiteX111" fmla="*/ 3526972 w 4049486"/>
              <a:gd name="connsiteY111" fmla="*/ 2755729 h 4109516"/>
              <a:gd name="connsiteX112" fmla="*/ 3550722 w 4049486"/>
              <a:gd name="connsiteY112" fmla="*/ 2720103 h 4109516"/>
              <a:gd name="connsiteX113" fmla="*/ 3598224 w 4049486"/>
              <a:gd name="connsiteY113" fmla="*/ 2648851 h 4109516"/>
              <a:gd name="connsiteX114" fmla="*/ 3645725 w 4049486"/>
              <a:gd name="connsiteY114" fmla="*/ 2541973 h 4109516"/>
              <a:gd name="connsiteX115" fmla="*/ 3657600 w 4049486"/>
              <a:gd name="connsiteY115" fmla="*/ 2506347 h 4109516"/>
              <a:gd name="connsiteX116" fmla="*/ 3705101 w 4049486"/>
              <a:gd name="connsiteY116" fmla="*/ 2423220 h 4109516"/>
              <a:gd name="connsiteX117" fmla="*/ 3728852 w 4049486"/>
              <a:gd name="connsiteY117" fmla="*/ 2340093 h 4109516"/>
              <a:gd name="connsiteX118" fmla="*/ 3776353 w 4049486"/>
              <a:gd name="connsiteY118" fmla="*/ 2268841 h 4109516"/>
              <a:gd name="connsiteX119" fmla="*/ 3800104 w 4049486"/>
              <a:gd name="connsiteY119" fmla="*/ 2233215 h 4109516"/>
              <a:gd name="connsiteX120" fmla="*/ 3847605 w 4049486"/>
              <a:gd name="connsiteY120" fmla="*/ 2102586 h 4109516"/>
              <a:gd name="connsiteX121" fmla="*/ 3859481 w 4049486"/>
              <a:gd name="connsiteY121" fmla="*/ 2066960 h 4109516"/>
              <a:gd name="connsiteX122" fmla="*/ 3883231 w 4049486"/>
              <a:gd name="connsiteY122" fmla="*/ 2031334 h 4109516"/>
              <a:gd name="connsiteX123" fmla="*/ 3906982 w 4049486"/>
              <a:gd name="connsiteY123" fmla="*/ 1948207 h 4109516"/>
              <a:gd name="connsiteX124" fmla="*/ 3918857 w 4049486"/>
              <a:gd name="connsiteY124" fmla="*/ 1912581 h 4109516"/>
              <a:gd name="connsiteX125" fmla="*/ 3942608 w 4049486"/>
              <a:gd name="connsiteY125" fmla="*/ 1758202 h 4109516"/>
              <a:gd name="connsiteX126" fmla="*/ 3954483 w 4049486"/>
              <a:gd name="connsiteY126" fmla="*/ 1698825 h 4109516"/>
              <a:gd name="connsiteX127" fmla="*/ 3966359 w 4049486"/>
              <a:gd name="connsiteY127" fmla="*/ 1580072 h 4109516"/>
              <a:gd name="connsiteX128" fmla="*/ 3990109 w 4049486"/>
              <a:gd name="connsiteY128" fmla="*/ 1485069 h 4109516"/>
              <a:gd name="connsiteX129" fmla="*/ 4001985 w 4049486"/>
              <a:gd name="connsiteY129" fmla="*/ 1390067 h 4109516"/>
              <a:gd name="connsiteX130" fmla="*/ 4013860 w 4049486"/>
              <a:gd name="connsiteY130" fmla="*/ 1247563 h 4109516"/>
              <a:gd name="connsiteX131" fmla="*/ 4025735 w 4049486"/>
              <a:gd name="connsiteY131" fmla="*/ 1176311 h 4109516"/>
              <a:gd name="connsiteX132" fmla="*/ 4049486 w 4049486"/>
              <a:gd name="connsiteY132" fmla="*/ 903178 h 4109516"/>
              <a:gd name="connsiteX133" fmla="*/ 4037611 w 4049486"/>
              <a:gd name="connsiteY133" fmla="*/ 499417 h 4109516"/>
              <a:gd name="connsiteX134" fmla="*/ 4025735 w 4049486"/>
              <a:gd name="connsiteY134" fmla="*/ 440041 h 4109516"/>
              <a:gd name="connsiteX135" fmla="*/ 4001985 w 4049486"/>
              <a:gd name="connsiteY135" fmla="*/ 356913 h 4109516"/>
              <a:gd name="connsiteX136" fmla="*/ 3966359 w 4049486"/>
              <a:gd name="connsiteY136" fmla="*/ 238160 h 4109516"/>
              <a:gd name="connsiteX137" fmla="*/ 3942608 w 4049486"/>
              <a:gd name="connsiteY137" fmla="*/ 202534 h 4109516"/>
              <a:gd name="connsiteX138" fmla="*/ 3906982 w 4049486"/>
              <a:gd name="connsiteY138" fmla="*/ 178784 h 4109516"/>
              <a:gd name="connsiteX139" fmla="*/ 3811979 w 4049486"/>
              <a:gd name="connsiteY139" fmla="*/ 95656 h 4109516"/>
              <a:gd name="connsiteX140" fmla="*/ 3776353 w 4049486"/>
              <a:gd name="connsiteY140" fmla="*/ 71906 h 4109516"/>
              <a:gd name="connsiteX141" fmla="*/ 3705101 w 4049486"/>
              <a:gd name="connsiteY141" fmla="*/ 48155 h 4109516"/>
              <a:gd name="connsiteX142" fmla="*/ 3669475 w 4049486"/>
              <a:gd name="connsiteY142" fmla="*/ 36280 h 4109516"/>
              <a:gd name="connsiteX143" fmla="*/ 3633850 w 4049486"/>
              <a:gd name="connsiteY143" fmla="*/ 12529 h 4109516"/>
              <a:gd name="connsiteX144" fmla="*/ 3170712 w 4049486"/>
              <a:gd name="connsiteY144" fmla="*/ 12529 h 4109516"/>
              <a:gd name="connsiteX145" fmla="*/ 3051959 w 4049486"/>
              <a:gd name="connsiteY145" fmla="*/ 36280 h 4109516"/>
              <a:gd name="connsiteX146" fmla="*/ 3004457 w 4049486"/>
              <a:gd name="connsiteY146" fmla="*/ 48155 h 4109516"/>
              <a:gd name="connsiteX147" fmla="*/ 2968831 w 4049486"/>
              <a:gd name="connsiteY147" fmla="*/ 60030 h 4109516"/>
              <a:gd name="connsiteX148" fmla="*/ 2873829 w 4049486"/>
              <a:gd name="connsiteY148" fmla="*/ 83781 h 4109516"/>
              <a:gd name="connsiteX149" fmla="*/ 2826327 w 4049486"/>
              <a:gd name="connsiteY149" fmla="*/ 107532 h 4109516"/>
              <a:gd name="connsiteX150" fmla="*/ 2790701 w 4049486"/>
              <a:gd name="connsiteY150" fmla="*/ 131282 h 4109516"/>
              <a:gd name="connsiteX151" fmla="*/ 2719450 w 4049486"/>
              <a:gd name="connsiteY151" fmla="*/ 143158 h 4109516"/>
              <a:gd name="connsiteX152" fmla="*/ 2683824 w 4049486"/>
              <a:gd name="connsiteY152" fmla="*/ 155033 h 4109516"/>
              <a:gd name="connsiteX153" fmla="*/ 2648198 w 4049486"/>
              <a:gd name="connsiteY153" fmla="*/ 178784 h 4109516"/>
              <a:gd name="connsiteX154" fmla="*/ 2576946 w 4049486"/>
              <a:gd name="connsiteY154" fmla="*/ 202534 h 4109516"/>
              <a:gd name="connsiteX155" fmla="*/ 2470068 w 4049486"/>
              <a:gd name="connsiteY155" fmla="*/ 250035 h 4109516"/>
              <a:gd name="connsiteX156" fmla="*/ 2434442 w 4049486"/>
              <a:gd name="connsiteY156" fmla="*/ 261911 h 4109516"/>
              <a:gd name="connsiteX157" fmla="*/ 2398816 w 4049486"/>
              <a:gd name="connsiteY157" fmla="*/ 285661 h 4109516"/>
              <a:gd name="connsiteX158" fmla="*/ 2327564 w 4049486"/>
              <a:gd name="connsiteY158" fmla="*/ 309412 h 4109516"/>
              <a:gd name="connsiteX159" fmla="*/ 2220686 w 4049486"/>
              <a:gd name="connsiteY159" fmla="*/ 392539 h 4109516"/>
              <a:gd name="connsiteX160" fmla="*/ 2173185 w 4049486"/>
              <a:gd name="connsiteY160" fmla="*/ 428165 h 4109516"/>
              <a:gd name="connsiteX161" fmla="*/ 2125683 w 4049486"/>
              <a:gd name="connsiteY161" fmla="*/ 499417 h 4109516"/>
              <a:gd name="connsiteX162" fmla="*/ 2090057 w 4049486"/>
              <a:gd name="connsiteY162" fmla="*/ 558794 h 410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049486" h="4109516">
                <a:moveTo>
                  <a:pt x="2149434" y="499417"/>
                </a:moveTo>
                <a:cubicBezTo>
                  <a:pt x="2129642" y="511292"/>
                  <a:pt x="2108522" y="521194"/>
                  <a:pt x="2090057" y="535043"/>
                </a:cubicBezTo>
                <a:cubicBezTo>
                  <a:pt x="2076622" y="545120"/>
                  <a:pt x="2069012" y="562337"/>
                  <a:pt x="2054431" y="570669"/>
                </a:cubicBezTo>
                <a:cubicBezTo>
                  <a:pt x="2040260" y="578767"/>
                  <a:pt x="2022764" y="578586"/>
                  <a:pt x="2006930" y="582545"/>
                </a:cubicBezTo>
                <a:lnTo>
                  <a:pt x="1900052" y="653796"/>
                </a:lnTo>
                <a:cubicBezTo>
                  <a:pt x="1888177" y="661713"/>
                  <a:pt x="1877966" y="673034"/>
                  <a:pt x="1864426" y="677547"/>
                </a:cubicBezTo>
                <a:lnTo>
                  <a:pt x="1828800" y="689422"/>
                </a:lnTo>
                <a:cubicBezTo>
                  <a:pt x="1816925" y="697339"/>
                  <a:pt x="1805940" y="706790"/>
                  <a:pt x="1793174" y="713173"/>
                </a:cubicBezTo>
                <a:cubicBezTo>
                  <a:pt x="1712362" y="753579"/>
                  <a:pt x="1808896" y="687018"/>
                  <a:pt x="1710047" y="748799"/>
                </a:cubicBezTo>
                <a:cubicBezTo>
                  <a:pt x="1627885" y="800151"/>
                  <a:pt x="1696911" y="772970"/>
                  <a:pt x="1626920" y="796300"/>
                </a:cubicBezTo>
                <a:cubicBezTo>
                  <a:pt x="1611086" y="808175"/>
                  <a:pt x="1596202" y="821436"/>
                  <a:pt x="1579418" y="831926"/>
                </a:cubicBezTo>
                <a:cubicBezTo>
                  <a:pt x="1564406" y="841308"/>
                  <a:pt x="1547287" y="846894"/>
                  <a:pt x="1531917" y="855677"/>
                </a:cubicBezTo>
                <a:cubicBezTo>
                  <a:pt x="1519525" y="862758"/>
                  <a:pt x="1508166" y="871511"/>
                  <a:pt x="1496291" y="879428"/>
                </a:cubicBezTo>
                <a:cubicBezTo>
                  <a:pt x="1488374" y="891303"/>
                  <a:pt x="1482632" y="904962"/>
                  <a:pt x="1472540" y="915054"/>
                </a:cubicBezTo>
                <a:cubicBezTo>
                  <a:pt x="1462448" y="925146"/>
                  <a:pt x="1448528" y="930508"/>
                  <a:pt x="1436914" y="938804"/>
                </a:cubicBezTo>
                <a:cubicBezTo>
                  <a:pt x="1313815" y="1026731"/>
                  <a:pt x="1481976" y="912722"/>
                  <a:pt x="1318161" y="1021932"/>
                </a:cubicBezTo>
                <a:cubicBezTo>
                  <a:pt x="1306286" y="1029849"/>
                  <a:pt x="1293953" y="1037119"/>
                  <a:pt x="1282535" y="1045682"/>
                </a:cubicBezTo>
                <a:cubicBezTo>
                  <a:pt x="1266428" y="1057762"/>
                  <a:pt x="1220630" y="1093484"/>
                  <a:pt x="1199408" y="1105059"/>
                </a:cubicBezTo>
                <a:cubicBezTo>
                  <a:pt x="1168326" y="1122013"/>
                  <a:pt x="1132729" y="1131317"/>
                  <a:pt x="1104405" y="1152560"/>
                </a:cubicBezTo>
                <a:cubicBezTo>
                  <a:pt x="1088571" y="1164435"/>
                  <a:pt x="1073688" y="1177696"/>
                  <a:pt x="1056904" y="1188186"/>
                </a:cubicBezTo>
                <a:cubicBezTo>
                  <a:pt x="1023361" y="1209151"/>
                  <a:pt x="1008411" y="1212268"/>
                  <a:pt x="973777" y="1223812"/>
                </a:cubicBezTo>
                <a:cubicBezTo>
                  <a:pt x="961902" y="1239646"/>
                  <a:pt x="953178" y="1258432"/>
                  <a:pt x="938151" y="1271313"/>
                </a:cubicBezTo>
                <a:cubicBezTo>
                  <a:pt x="924710" y="1282834"/>
                  <a:pt x="906020" y="1286281"/>
                  <a:pt x="890650" y="1295064"/>
                </a:cubicBezTo>
                <a:cubicBezTo>
                  <a:pt x="878258" y="1302145"/>
                  <a:pt x="865860" y="1309527"/>
                  <a:pt x="855024" y="1318815"/>
                </a:cubicBezTo>
                <a:cubicBezTo>
                  <a:pt x="838022" y="1333388"/>
                  <a:pt x="824524" y="1351743"/>
                  <a:pt x="807522" y="1366316"/>
                </a:cubicBezTo>
                <a:cubicBezTo>
                  <a:pt x="796686" y="1375604"/>
                  <a:pt x="781988" y="1379975"/>
                  <a:pt x="771896" y="1390067"/>
                </a:cubicBezTo>
                <a:cubicBezTo>
                  <a:pt x="757901" y="1404062"/>
                  <a:pt x="750265" y="1423573"/>
                  <a:pt x="736270" y="1437568"/>
                </a:cubicBezTo>
                <a:cubicBezTo>
                  <a:pt x="722275" y="1451563"/>
                  <a:pt x="702764" y="1459199"/>
                  <a:pt x="688769" y="1473194"/>
                </a:cubicBezTo>
                <a:cubicBezTo>
                  <a:pt x="678677" y="1483286"/>
                  <a:pt x="674306" y="1497984"/>
                  <a:pt x="665018" y="1508820"/>
                </a:cubicBezTo>
                <a:cubicBezTo>
                  <a:pt x="650445" y="1525821"/>
                  <a:pt x="631505" y="1538836"/>
                  <a:pt x="617517" y="1556321"/>
                </a:cubicBezTo>
                <a:cubicBezTo>
                  <a:pt x="599685" y="1578611"/>
                  <a:pt x="590200" y="1607389"/>
                  <a:pt x="570016" y="1627573"/>
                </a:cubicBezTo>
                <a:lnTo>
                  <a:pt x="498764" y="1698825"/>
                </a:lnTo>
                <a:cubicBezTo>
                  <a:pt x="486862" y="1734529"/>
                  <a:pt x="488715" y="1739384"/>
                  <a:pt x="463138" y="1770077"/>
                </a:cubicBezTo>
                <a:cubicBezTo>
                  <a:pt x="452387" y="1782979"/>
                  <a:pt x="438263" y="1792801"/>
                  <a:pt x="427512" y="1805703"/>
                </a:cubicBezTo>
                <a:cubicBezTo>
                  <a:pt x="401207" y="1837269"/>
                  <a:pt x="401132" y="1851869"/>
                  <a:pt x="380011" y="1888830"/>
                </a:cubicBezTo>
                <a:cubicBezTo>
                  <a:pt x="372930" y="1901222"/>
                  <a:pt x="364177" y="1912581"/>
                  <a:pt x="356260" y="1924456"/>
                </a:cubicBezTo>
                <a:cubicBezTo>
                  <a:pt x="312956" y="2054373"/>
                  <a:pt x="382018" y="1857596"/>
                  <a:pt x="320634" y="1995708"/>
                </a:cubicBezTo>
                <a:cubicBezTo>
                  <a:pt x="310466" y="2018586"/>
                  <a:pt x="310770" y="2046129"/>
                  <a:pt x="296883" y="2066960"/>
                </a:cubicBezTo>
                <a:cubicBezTo>
                  <a:pt x="288966" y="2078835"/>
                  <a:pt x="278929" y="2089544"/>
                  <a:pt x="273133" y="2102586"/>
                </a:cubicBezTo>
                <a:cubicBezTo>
                  <a:pt x="262965" y="2125464"/>
                  <a:pt x="263269" y="2153007"/>
                  <a:pt x="249382" y="2173838"/>
                </a:cubicBezTo>
                <a:cubicBezTo>
                  <a:pt x="233070" y="2198305"/>
                  <a:pt x="200237" y="2246331"/>
                  <a:pt x="190005" y="2268841"/>
                </a:cubicBezTo>
                <a:cubicBezTo>
                  <a:pt x="129441" y="2402083"/>
                  <a:pt x="198557" y="2291641"/>
                  <a:pt x="142504" y="2375719"/>
                </a:cubicBezTo>
                <a:cubicBezTo>
                  <a:pt x="107219" y="2481575"/>
                  <a:pt x="163664" y="2314563"/>
                  <a:pt x="106878" y="2470721"/>
                </a:cubicBezTo>
                <a:cubicBezTo>
                  <a:pt x="98322" y="2494249"/>
                  <a:pt x="88037" y="2517424"/>
                  <a:pt x="83127" y="2541973"/>
                </a:cubicBezTo>
                <a:cubicBezTo>
                  <a:pt x="79169" y="2561765"/>
                  <a:pt x="76147" y="2581768"/>
                  <a:pt x="71252" y="2601350"/>
                </a:cubicBezTo>
                <a:cubicBezTo>
                  <a:pt x="68216" y="2613494"/>
                  <a:pt x="62816" y="2624940"/>
                  <a:pt x="59377" y="2636976"/>
                </a:cubicBezTo>
                <a:cubicBezTo>
                  <a:pt x="54893" y="2652669"/>
                  <a:pt x="51042" y="2668545"/>
                  <a:pt x="47501" y="2684477"/>
                </a:cubicBezTo>
                <a:cubicBezTo>
                  <a:pt x="43122" y="2704181"/>
                  <a:pt x="40004" y="2724150"/>
                  <a:pt x="35626" y="2743854"/>
                </a:cubicBezTo>
                <a:cubicBezTo>
                  <a:pt x="32086" y="2759786"/>
                  <a:pt x="26434" y="2775256"/>
                  <a:pt x="23751" y="2791355"/>
                </a:cubicBezTo>
                <a:cubicBezTo>
                  <a:pt x="1371" y="2925634"/>
                  <a:pt x="25478" y="2845548"/>
                  <a:pt x="0" y="2921984"/>
                </a:cubicBezTo>
                <a:cubicBezTo>
                  <a:pt x="3958" y="3013028"/>
                  <a:pt x="4886" y="3104254"/>
                  <a:pt x="11875" y="3195116"/>
                </a:cubicBezTo>
                <a:cubicBezTo>
                  <a:pt x="12835" y="3207597"/>
                  <a:pt x="20457" y="3218665"/>
                  <a:pt x="23751" y="3230742"/>
                </a:cubicBezTo>
                <a:cubicBezTo>
                  <a:pt x="32340" y="3262234"/>
                  <a:pt x="41099" y="3293737"/>
                  <a:pt x="47501" y="3325745"/>
                </a:cubicBezTo>
                <a:cubicBezTo>
                  <a:pt x="71648" y="3446472"/>
                  <a:pt x="46907" y="3335537"/>
                  <a:pt x="71252" y="3420747"/>
                </a:cubicBezTo>
                <a:cubicBezTo>
                  <a:pt x="75736" y="3436440"/>
                  <a:pt x="76698" y="3453247"/>
                  <a:pt x="83127" y="3468248"/>
                </a:cubicBezTo>
                <a:cubicBezTo>
                  <a:pt x="88749" y="3481366"/>
                  <a:pt x="98961" y="3491999"/>
                  <a:pt x="106878" y="3503874"/>
                </a:cubicBezTo>
                <a:cubicBezTo>
                  <a:pt x="149190" y="3630809"/>
                  <a:pt x="104038" y="3530758"/>
                  <a:pt x="166255" y="3610752"/>
                </a:cubicBezTo>
                <a:cubicBezTo>
                  <a:pt x="183780" y="3633284"/>
                  <a:pt x="197922" y="3658253"/>
                  <a:pt x="213756" y="3682004"/>
                </a:cubicBezTo>
                <a:lnTo>
                  <a:pt x="237507" y="3717630"/>
                </a:lnTo>
                <a:cubicBezTo>
                  <a:pt x="245424" y="3729505"/>
                  <a:pt x="249382" y="3745339"/>
                  <a:pt x="261257" y="3753256"/>
                </a:cubicBezTo>
                <a:cubicBezTo>
                  <a:pt x="273132" y="3761173"/>
                  <a:pt x="286274" y="3767459"/>
                  <a:pt x="296883" y="3777007"/>
                </a:cubicBezTo>
                <a:cubicBezTo>
                  <a:pt x="405093" y="3874395"/>
                  <a:pt x="337651" y="3846014"/>
                  <a:pt x="415637" y="3872009"/>
                </a:cubicBezTo>
                <a:cubicBezTo>
                  <a:pt x="427512" y="3879926"/>
                  <a:pt x="438145" y="3890138"/>
                  <a:pt x="451263" y="3895760"/>
                </a:cubicBezTo>
                <a:cubicBezTo>
                  <a:pt x="504556" y="3918600"/>
                  <a:pt x="488152" y="3896392"/>
                  <a:pt x="534390" y="3919511"/>
                </a:cubicBezTo>
                <a:cubicBezTo>
                  <a:pt x="547155" y="3925894"/>
                  <a:pt x="557251" y="3936878"/>
                  <a:pt x="570016" y="3943261"/>
                </a:cubicBezTo>
                <a:cubicBezTo>
                  <a:pt x="581212" y="3948859"/>
                  <a:pt x="594446" y="3949539"/>
                  <a:pt x="605642" y="3955137"/>
                </a:cubicBezTo>
                <a:cubicBezTo>
                  <a:pt x="618407" y="3961520"/>
                  <a:pt x="628226" y="3973091"/>
                  <a:pt x="641268" y="3978887"/>
                </a:cubicBezTo>
                <a:cubicBezTo>
                  <a:pt x="664146" y="3989055"/>
                  <a:pt x="688769" y="3994721"/>
                  <a:pt x="712520" y="4002638"/>
                </a:cubicBezTo>
                <a:lnTo>
                  <a:pt x="783772" y="4026389"/>
                </a:lnTo>
                <a:cubicBezTo>
                  <a:pt x="795647" y="4030347"/>
                  <a:pt x="807006" y="4036494"/>
                  <a:pt x="819398" y="4038264"/>
                </a:cubicBezTo>
                <a:lnTo>
                  <a:pt x="902525" y="4050139"/>
                </a:lnTo>
                <a:cubicBezTo>
                  <a:pt x="1004772" y="4084223"/>
                  <a:pt x="893117" y="4050387"/>
                  <a:pt x="1128156" y="4073890"/>
                </a:cubicBezTo>
                <a:cubicBezTo>
                  <a:pt x="1144396" y="4075514"/>
                  <a:pt x="1159479" y="4083608"/>
                  <a:pt x="1175657" y="4085765"/>
                </a:cubicBezTo>
                <a:cubicBezTo>
                  <a:pt x="1218996" y="4091544"/>
                  <a:pt x="1262743" y="4093682"/>
                  <a:pt x="1306286" y="4097641"/>
                </a:cubicBezTo>
                <a:cubicBezTo>
                  <a:pt x="1326078" y="4101599"/>
                  <a:pt x="1345479" y="4109516"/>
                  <a:pt x="1365663" y="4109516"/>
                </a:cubicBezTo>
                <a:cubicBezTo>
                  <a:pt x="1514752" y="4109516"/>
                  <a:pt x="1562500" y="4101241"/>
                  <a:pt x="1686296" y="4085765"/>
                </a:cubicBezTo>
                <a:lnTo>
                  <a:pt x="1757548" y="4062015"/>
                </a:lnTo>
                <a:cubicBezTo>
                  <a:pt x="1769423" y="4058057"/>
                  <a:pt x="1782758" y="4057082"/>
                  <a:pt x="1793174" y="4050139"/>
                </a:cubicBezTo>
                <a:cubicBezTo>
                  <a:pt x="1839216" y="4019446"/>
                  <a:pt x="1815260" y="4030903"/>
                  <a:pt x="1864426" y="4014513"/>
                </a:cubicBezTo>
                <a:cubicBezTo>
                  <a:pt x="1979288" y="3928366"/>
                  <a:pt x="1856881" y="4012348"/>
                  <a:pt x="1947553" y="3967012"/>
                </a:cubicBezTo>
                <a:cubicBezTo>
                  <a:pt x="2029564" y="3926007"/>
                  <a:pt x="1931819" y="3956100"/>
                  <a:pt x="2030681" y="3931386"/>
                </a:cubicBezTo>
                <a:cubicBezTo>
                  <a:pt x="2046515" y="3923469"/>
                  <a:pt x="2061911" y="3914608"/>
                  <a:pt x="2078182" y="3907635"/>
                </a:cubicBezTo>
                <a:cubicBezTo>
                  <a:pt x="2089688" y="3902704"/>
                  <a:pt x="2102612" y="3901358"/>
                  <a:pt x="2113808" y="3895760"/>
                </a:cubicBezTo>
                <a:cubicBezTo>
                  <a:pt x="2126574" y="3889377"/>
                  <a:pt x="2136316" y="3877631"/>
                  <a:pt x="2149434" y="3872009"/>
                </a:cubicBezTo>
                <a:cubicBezTo>
                  <a:pt x="2164435" y="3865580"/>
                  <a:pt x="2181242" y="3864618"/>
                  <a:pt x="2196935" y="3860134"/>
                </a:cubicBezTo>
                <a:cubicBezTo>
                  <a:pt x="2208971" y="3856695"/>
                  <a:pt x="2220525" y="3851698"/>
                  <a:pt x="2232561" y="3848259"/>
                </a:cubicBezTo>
                <a:cubicBezTo>
                  <a:pt x="2248254" y="3843775"/>
                  <a:pt x="2264370" y="3840868"/>
                  <a:pt x="2280063" y="3836384"/>
                </a:cubicBezTo>
                <a:cubicBezTo>
                  <a:pt x="2292099" y="3832945"/>
                  <a:pt x="2303612" y="3827802"/>
                  <a:pt x="2315688" y="3824508"/>
                </a:cubicBezTo>
                <a:cubicBezTo>
                  <a:pt x="2347180" y="3815919"/>
                  <a:pt x="2379724" y="3811081"/>
                  <a:pt x="2410691" y="3800758"/>
                </a:cubicBezTo>
                <a:lnTo>
                  <a:pt x="2481943" y="3777007"/>
                </a:lnTo>
                <a:cubicBezTo>
                  <a:pt x="2493818" y="3773049"/>
                  <a:pt x="2505425" y="3768168"/>
                  <a:pt x="2517569" y="3765132"/>
                </a:cubicBezTo>
                <a:lnTo>
                  <a:pt x="2565070" y="3753256"/>
                </a:lnTo>
                <a:cubicBezTo>
                  <a:pt x="2576945" y="3745339"/>
                  <a:pt x="2587931" y="3735889"/>
                  <a:pt x="2600696" y="3729506"/>
                </a:cubicBezTo>
                <a:cubicBezTo>
                  <a:pt x="2611892" y="3723908"/>
                  <a:pt x="2625380" y="3723709"/>
                  <a:pt x="2636322" y="3717630"/>
                </a:cubicBezTo>
                <a:cubicBezTo>
                  <a:pt x="2661275" y="3703767"/>
                  <a:pt x="2683823" y="3685963"/>
                  <a:pt x="2707574" y="3670129"/>
                </a:cubicBezTo>
                <a:lnTo>
                  <a:pt x="2743200" y="3646378"/>
                </a:lnTo>
                <a:cubicBezTo>
                  <a:pt x="2751117" y="3634503"/>
                  <a:pt x="2756859" y="3620844"/>
                  <a:pt x="2766951" y="3610752"/>
                </a:cubicBezTo>
                <a:cubicBezTo>
                  <a:pt x="2784537" y="3593166"/>
                  <a:pt x="2874062" y="3535386"/>
                  <a:pt x="2885704" y="3527625"/>
                </a:cubicBezTo>
                <a:cubicBezTo>
                  <a:pt x="2964440" y="3475134"/>
                  <a:pt x="2876954" y="3536822"/>
                  <a:pt x="2956956" y="3468248"/>
                </a:cubicBezTo>
                <a:cubicBezTo>
                  <a:pt x="2971983" y="3455367"/>
                  <a:pt x="2990462" y="3446617"/>
                  <a:pt x="3004457" y="3432622"/>
                </a:cubicBezTo>
                <a:cubicBezTo>
                  <a:pt x="3014549" y="3422530"/>
                  <a:pt x="3019445" y="3408262"/>
                  <a:pt x="3028208" y="3396996"/>
                </a:cubicBezTo>
                <a:cubicBezTo>
                  <a:pt x="3047189" y="3372592"/>
                  <a:pt x="3064478" y="3346285"/>
                  <a:pt x="3087585" y="3325745"/>
                </a:cubicBezTo>
                <a:cubicBezTo>
                  <a:pt x="3100816" y="3313984"/>
                  <a:pt x="3119252" y="3309911"/>
                  <a:pt x="3135086" y="3301994"/>
                </a:cubicBezTo>
                <a:cubicBezTo>
                  <a:pt x="3198425" y="3206987"/>
                  <a:pt x="3115291" y="3321790"/>
                  <a:pt x="3194463" y="3242617"/>
                </a:cubicBezTo>
                <a:cubicBezTo>
                  <a:pt x="3273627" y="3163452"/>
                  <a:pt x="3158840" y="3246572"/>
                  <a:pt x="3253839" y="3183241"/>
                </a:cubicBezTo>
                <a:cubicBezTo>
                  <a:pt x="3269673" y="3159490"/>
                  <a:pt x="3281156" y="3132173"/>
                  <a:pt x="3301340" y="3111989"/>
                </a:cubicBezTo>
                <a:cubicBezTo>
                  <a:pt x="3313215" y="3100114"/>
                  <a:pt x="3326889" y="3089798"/>
                  <a:pt x="3336966" y="3076363"/>
                </a:cubicBezTo>
                <a:cubicBezTo>
                  <a:pt x="3350815" y="3057898"/>
                  <a:pt x="3360200" y="3036459"/>
                  <a:pt x="3372592" y="3016986"/>
                </a:cubicBezTo>
                <a:cubicBezTo>
                  <a:pt x="3395580" y="2980863"/>
                  <a:pt x="3420093" y="2945734"/>
                  <a:pt x="3443844" y="2910108"/>
                </a:cubicBezTo>
                <a:lnTo>
                  <a:pt x="3467595" y="2874482"/>
                </a:lnTo>
                <a:cubicBezTo>
                  <a:pt x="3501686" y="2738115"/>
                  <a:pt x="3449490" y="2901638"/>
                  <a:pt x="3515096" y="2803230"/>
                </a:cubicBezTo>
                <a:cubicBezTo>
                  <a:pt x="3524149" y="2789650"/>
                  <a:pt x="3520543" y="2770730"/>
                  <a:pt x="3526972" y="2755729"/>
                </a:cubicBezTo>
                <a:cubicBezTo>
                  <a:pt x="3532594" y="2742611"/>
                  <a:pt x="3544339" y="2732868"/>
                  <a:pt x="3550722" y="2720103"/>
                </a:cubicBezTo>
                <a:cubicBezTo>
                  <a:pt x="3585093" y="2651360"/>
                  <a:pt x="3530692" y="2716383"/>
                  <a:pt x="3598224" y="2648851"/>
                </a:cubicBezTo>
                <a:cubicBezTo>
                  <a:pt x="3626487" y="2564059"/>
                  <a:pt x="3608087" y="2598430"/>
                  <a:pt x="3645725" y="2541973"/>
                </a:cubicBezTo>
                <a:cubicBezTo>
                  <a:pt x="3649683" y="2530098"/>
                  <a:pt x="3652669" y="2517853"/>
                  <a:pt x="3657600" y="2506347"/>
                </a:cubicBezTo>
                <a:cubicBezTo>
                  <a:pt x="3675678" y="2464164"/>
                  <a:pt x="3681251" y="2458996"/>
                  <a:pt x="3705101" y="2423220"/>
                </a:cubicBezTo>
                <a:cubicBezTo>
                  <a:pt x="3707895" y="2412044"/>
                  <a:pt x="3721110" y="2354029"/>
                  <a:pt x="3728852" y="2340093"/>
                </a:cubicBezTo>
                <a:cubicBezTo>
                  <a:pt x="3742714" y="2315140"/>
                  <a:pt x="3760519" y="2292592"/>
                  <a:pt x="3776353" y="2268841"/>
                </a:cubicBezTo>
                <a:lnTo>
                  <a:pt x="3800104" y="2233215"/>
                </a:lnTo>
                <a:cubicBezTo>
                  <a:pt x="3849997" y="2083539"/>
                  <a:pt x="3798038" y="2234764"/>
                  <a:pt x="3847605" y="2102586"/>
                </a:cubicBezTo>
                <a:cubicBezTo>
                  <a:pt x="3852000" y="2090865"/>
                  <a:pt x="3853883" y="2078156"/>
                  <a:pt x="3859481" y="2066960"/>
                </a:cubicBezTo>
                <a:cubicBezTo>
                  <a:pt x="3865864" y="2054195"/>
                  <a:pt x="3876848" y="2044099"/>
                  <a:pt x="3883231" y="2031334"/>
                </a:cubicBezTo>
                <a:cubicBezTo>
                  <a:pt x="3892725" y="2012347"/>
                  <a:pt x="3901907" y="1965970"/>
                  <a:pt x="3906982" y="1948207"/>
                </a:cubicBezTo>
                <a:cubicBezTo>
                  <a:pt x="3910421" y="1936171"/>
                  <a:pt x="3916142" y="1924801"/>
                  <a:pt x="3918857" y="1912581"/>
                </a:cubicBezTo>
                <a:cubicBezTo>
                  <a:pt x="3927624" y="1873129"/>
                  <a:pt x="3936291" y="1796104"/>
                  <a:pt x="3942608" y="1758202"/>
                </a:cubicBezTo>
                <a:cubicBezTo>
                  <a:pt x="3945926" y="1738292"/>
                  <a:pt x="3951815" y="1718832"/>
                  <a:pt x="3954483" y="1698825"/>
                </a:cubicBezTo>
                <a:cubicBezTo>
                  <a:pt x="3959741" y="1659392"/>
                  <a:pt x="3961101" y="1619505"/>
                  <a:pt x="3966359" y="1580072"/>
                </a:cubicBezTo>
                <a:cubicBezTo>
                  <a:pt x="3972728" y="1532303"/>
                  <a:pt x="3976788" y="1525033"/>
                  <a:pt x="3990109" y="1485069"/>
                </a:cubicBezTo>
                <a:cubicBezTo>
                  <a:pt x="3994068" y="1453402"/>
                  <a:pt x="3998809" y="1421822"/>
                  <a:pt x="4001985" y="1390067"/>
                </a:cubicBezTo>
                <a:cubicBezTo>
                  <a:pt x="4006728" y="1342638"/>
                  <a:pt x="4008596" y="1294937"/>
                  <a:pt x="4013860" y="1247563"/>
                </a:cubicBezTo>
                <a:cubicBezTo>
                  <a:pt x="4016519" y="1223632"/>
                  <a:pt x="4023257" y="1200261"/>
                  <a:pt x="4025735" y="1176311"/>
                </a:cubicBezTo>
                <a:cubicBezTo>
                  <a:pt x="4035139" y="1085408"/>
                  <a:pt x="4049486" y="903178"/>
                  <a:pt x="4049486" y="903178"/>
                </a:cubicBezTo>
                <a:cubicBezTo>
                  <a:pt x="4045528" y="768591"/>
                  <a:pt x="4044507" y="633885"/>
                  <a:pt x="4037611" y="499417"/>
                </a:cubicBezTo>
                <a:cubicBezTo>
                  <a:pt x="4036577" y="479259"/>
                  <a:pt x="4030114" y="459744"/>
                  <a:pt x="4025735" y="440041"/>
                </a:cubicBezTo>
                <a:cubicBezTo>
                  <a:pt x="4007173" y="356513"/>
                  <a:pt x="4021821" y="426339"/>
                  <a:pt x="4001985" y="356913"/>
                </a:cubicBezTo>
                <a:cubicBezTo>
                  <a:pt x="3993688" y="327875"/>
                  <a:pt x="3980465" y="259319"/>
                  <a:pt x="3966359" y="238160"/>
                </a:cubicBezTo>
                <a:cubicBezTo>
                  <a:pt x="3958442" y="226285"/>
                  <a:pt x="3952700" y="212626"/>
                  <a:pt x="3942608" y="202534"/>
                </a:cubicBezTo>
                <a:cubicBezTo>
                  <a:pt x="3932516" y="192442"/>
                  <a:pt x="3918857" y="186701"/>
                  <a:pt x="3906982" y="178784"/>
                </a:cubicBezTo>
                <a:cubicBezTo>
                  <a:pt x="3867397" y="119408"/>
                  <a:pt x="3895105" y="151074"/>
                  <a:pt x="3811979" y="95656"/>
                </a:cubicBezTo>
                <a:cubicBezTo>
                  <a:pt x="3800104" y="87739"/>
                  <a:pt x="3789893" y="76419"/>
                  <a:pt x="3776353" y="71906"/>
                </a:cubicBezTo>
                <a:lnTo>
                  <a:pt x="3705101" y="48155"/>
                </a:lnTo>
                <a:lnTo>
                  <a:pt x="3669475" y="36280"/>
                </a:lnTo>
                <a:cubicBezTo>
                  <a:pt x="3657600" y="28363"/>
                  <a:pt x="3647757" y="15738"/>
                  <a:pt x="3633850" y="12529"/>
                </a:cubicBezTo>
                <a:cubicBezTo>
                  <a:pt x="3515699" y="-14737"/>
                  <a:pt x="3223116" y="10722"/>
                  <a:pt x="3170712" y="12529"/>
                </a:cubicBezTo>
                <a:cubicBezTo>
                  <a:pt x="3131128" y="20446"/>
                  <a:pt x="3091122" y="26490"/>
                  <a:pt x="3051959" y="36280"/>
                </a:cubicBezTo>
                <a:cubicBezTo>
                  <a:pt x="3036125" y="40238"/>
                  <a:pt x="3020150" y="43671"/>
                  <a:pt x="3004457" y="48155"/>
                </a:cubicBezTo>
                <a:cubicBezTo>
                  <a:pt x="2992421" y="51594"/>
                  <a:pt x="2980975" y="56994"/>
                  <a:pt x="2968831" y="60030"/>
                </a:cubicBezTo>
                <a:cubicBezTo>
                  <a:pt x="2924230" y="71180"/>
                  <a:pt x="2911828" y="67496"/>
                  <a:pt x="2873829" y="83781"/>
                </a:cubicBezTo>
                <a:cubicBezTo>
                  <a:pt x="2857557" y="90754"/>
                  <a:pt x="2841698" y="98749"/>
                  <a:pt x="2826327" y="107532"/>
                </a:cubicBezTo>
                <a:cubicBezTo>
                  <a:pt x="2813935" y="114613"/>
                  <a:pt x="2804241" y="126769"/>
                  <a:pt x="2790701" y="131282"/>
                </a:cubicBezTo>
                <a:cubicBezTo>
                  <a:pt x="2767859" y="138896"/>
                  <a:pt x="2742955" y="137935"/>
                  <a:pt x="2719450" y="143158"/>
                </a:cubicBezTo>
                <a:cubicBezTo>
                  <a:pt x="2707230" y="145874"/>
                  <a:pt x="2695699" y="151075"/>
                  <a:pt x="2683824" y="155033"/>
                </a:cubicBezTo>
                <a:cubicBezTo>
                  <a:pt x="2671949" y="162950"/>
                  <a:pt x="2661240" y="172987"/>
                  <a:pt x="2648198" y="178784"/>
                </a:cubicBezTo>
                <a:cubicBezTo>
                  <a:pt x="2625320" y="188952"/>
                  <a:pt x="2576946" y="202534"/>
                  <a:pt x="2576946" y="202534"/>
                </a:cubicBezTo>
                <a:cubicBezTo>
                  <a:pt x="2520488" y="240173"/>
                  <a:pt x="2554862" y="221770"/>
                  <a:pt x="2470068" y="250035"/>
                </a:cubicBezTo>
                <a:cubicBezTo>
                  <a:pt x="2458193" y="253993"/>
                  <a:pt x="2444858" y="254968"/>
                  <a:pt x="2434442" y="261911"/>
                </a:cubicBezTo>
                <a:cubicBezTo>
                  <a:pt x="2422567" y="269828"/>
                  <a:pt x="2411858" y="279865"/>
                  <a:pt x="2398816" y="285661"/>
                </a:cubicBezTo>
                <a:cubicBezTo>
                  <a:pt x="2375938" y="295829"/>
                  <a:pt x="2327564" y="309412"/>
                  <a:pt x="2327564" y="309412"/>
                </a:cubicBezTo>
                <a:cubicBezTo>
                  <a:pt x="2171199" y="413655"/>
                  <a:pt x="2318351" y="308826"/>
                  <a:pt x="2220686" y="392539"/>
                </a:cubicBezTo>
                <a:cubicBezTo>
                  <a:pt x="2205659" y="405420"/>
                  <a:pt x="2186334" y="413372"/>
                  <a:pt x="2173185" y="428165"/>
                </a:cubicBezTo>
                <a:cubicBezTo>
                  <a:pt x="2154221" y="449500"/>
                  <a:pt x="2141517" y="475666"/>
                  <a:pt x="2125683" y="499417"/>
                </a:cubicBezTo>
                <a:cubicBezTo>
                  <a:pt x="2097026" y="542403"/>
                  <a:pt x="2108314" y="522281"/>
                  <a:pt x="2090057" y="558794"/>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86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375164" y="894670"/>
            <a:ext cx="5730775" cy="5909102"/>
          </a:xfrm>
          <a:prstGeom prst="rect">
            <a:avLst/>
          </a:prstGeom>
        </p:spPr>
      </p:pic>
      <p:sp>
        <p:nvSpPr>
          <p:cNvPr id="6" name="Rectangle 5"/>
          <p:cNvSpPr/>
          <p:nvPr/>
        </p:nvSpPr>
        <p:spPr>
          <a:xfrm>
            <a:off x="302418" y="1752600"/>
            <a:ext cx="25931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epimysium</a:t>
            </a:r>
            <a:endPar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endParaRP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structure indicated by the arrows. (advance slide for answers)</a:t>
            </a:r>
          </a:p>
        </p:txBody>
      </p:sp>
      <p:cxnSp>
        <p:nvCxnSpPr>
          <p:cNvPr id="7" name="Straight Arrow Connector 6"/>
          <p:cNvCxnSpPr/>
          <p:nvPr/>
        </p:nvCxnSpPr>
        <p:spPr>
          <a:xfrm flipV="1">
            <a:off x="1143000" y="3849221"/>
            <a:ext cx="1219200" cy="34177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937076" y="3849221"/>
            <a:ext cx="1025324" cy="416852"/>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325792" y="5294779"/>
            <a:ext cx="941408" cy="344022"/>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776714" y="6172200"/>
            <a:ext cx="1219200" cy="34177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450694" y="4953000"/>
            <a:ext cx="1219200" cy="34177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1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64397"/>
            <a:ext cx="6781800" cy="5286375"/>
          </a:xfrm>
          <a:prstGeom prst="rect">
            <a:avLst/>
          </a:prstGeom>
        </p:spPr>
      </p:pic>
      <p:sp>
        <p:nvSpPr>
          <p:cNvPr id="6" name="Rectangle 5"/>
          <p:cNvSpPr/>
          <p:nvPr/>
        </p:nvSpPr>
        <p:spPr>
          <a:xfrm>
            <a:off x="271443" y="2133600"/>
            <a:ext cx="2996694"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err="1">
                <a:ln w="11430"/>
                <a:solidFill>
                  <a:schemeClr val="accent3">
                    <a:lumMod val="50000"/>
                  </a:schemeClr>
                </a:solidFill>
                <a:effectLst>
                  <a:outerShdw blurRad="76200" dist="50800" dir="5400000" algn="tl" rotWithShape="0">
                    <a:srgbClr val="000000">
                      <a:alpha val="65000"/>
                    </a:srgbClr>
                  </a:outerShdw>
                </a:effectLst>
                <a:latin typeface="+mn-lt"/>
              </a:rPr>
              <a:t>Myofiber</a:t>
            </a: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 (muscle fiber, muscle cell)</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answers)</a:t>
            </a:r>
          </a:p>
        </p:txBody>
      </p:sp>
      <p:sp>
        <p:nvSpPr>
          <p:cNvPr id="7" name="Right Brace 6"/>
          <p:cNvSpPr/>
          <p:nvPr/>
        </p:nvSpPr>
        <p:spPr>
          <a:xfrm rot="16502845">
            <a:off x="3822793" y="869500"/>
            <a:ext cx="332909" cy="135624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16874240">
            <a:off x="7226117" y="3209814"/>
            <a:ext cx="332909" cy="105099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1938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1320854"/>
            <a:ext cx="8972550" cy="5314950"/>
          </a:xfrm>
          <a:prstGeom prst="rect">
            <a:avLst/>
          </a:prstGeom>
        </p:spPr>
      </p:pic>
      <p:sp>
        <p:nvSpPr>
          <p:cNvPr id="6" name="Rectangle 5"/>
          <p:cNvSpPr/>
          <p:nvPr/>
        </p:nvSpPr>
        <p:spPr>
          <a:xfrm>
            <a:off x="1524000" y="1524000"/>
            <a:ext cx="23622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Hyaline cartilage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on this slide. (advance slide for answers)</a:t>
            </a:r>
          </a:p>
        </p:txBody>
      </p:sp>
    </p:spTree>
    <p:extLst>
      <p:ext uri="{BB962C8B-B14F-4D97-AF65-F5344CB8AC3E}">
        <p14:creationId xmlns:p14="http://schemas.microsoft.com/office/powerpoint/2010/main" val="73053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295400"/>
            <a:ext cx="5444698" cy="5444698"/>
          </a:xfrm>
          <a:prstGeom prst="rect">
            <a:avLst/>
          </a:prstGeom>
        </p:spPr>
      </p:pic>
      <p:sp>
        <p:nvSpPr>
          <p:cNvPr id="6" name="Rectangle 5"/>
          <p:cNvSpPr/>
          <p:nvPr/>
        </p:nvSpPr>
        <p:spPr>
          <a:xfrm>
            <a:off x="1447800" y="1524000"/>
            <a:ext cx="27455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I band</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region indicated by the brackets. (advance slide for answers)</a:t>
            </a:r>
          </a:p>
        </p:txBody>
      </p:sp>
      <p:sp>
        <p:nvSpPr>
          <p:cNvPr id="5" name="Right Brace 4"/>
          <p:cNvSpPr/>
          <p:nvPr/>
        </p:nvSpPr>
        <p:spPr>
          <a:xfrm rot="1276508">
            <a:off x="5702634" y="4684477"/>
            <a:ext cx="80997" cy="11473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1276508">
            <a:off x="5658552" y="4039044"/>
            <a:ext cx="99155" cy="11379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1276508">
            <a:off x="5112505" y="4613477"/>
            <a:ext cx="64254" cy="11670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1486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1305720"/>
            <a:ext cx="6705600" cy="5389744"/>
          </a:xfrm>
          <a:prstGeom prst="rect">
            <a:avLst/>
          </a:prstGeom>
        </p:spPr>
      </p:pic>
      <p:sp>
        <p:nvSpPr>
          <p:cNvPr id="6" name="Rectangle 5"/>
          <p:cNvSpPr/>
          <p:nvPr/>
        </p:nvSpPr>
        <p:spPr>
          <a:xfrm>
            <a:off x="302418" y="1752600"/>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Smooth muscle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on this slide. (advance slide for answers)</a:t>
            </a:r>
          </a:p>
        </p:txBody>
      </p:sp>
    </p:spTree>
    <p:extLst>
      <p:ext uri="{BB962C8B-B14F-4D97-AF65-F5344CB8AC3E}">
        <p14:creationId xmlns:p14="http://schemas.microsoft.com/office/powerpoint/2010/main" val="40683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06" y="1295400"/>
            <a:ext cx="6778393" cy="4217210"/>
          </a:xfrm>
          <a:prstGeom prst="rect">
            <a:avLst/>
          </a:prstGeom>
        </p:spPr>
      </p:pic>
      <p:sp>
        <p:nvSpPr>
          <p:cNvPr id="3" name="Rectangle 2"/>
          <p:cNvSpPr/>
          <p:nvPr/>
        </p:nvSpPr>
        <p:spPr>
          <a:xfrm>
            <a:off x="3078839" y="72509"/>
            <a:ext cx="2891177" cy="52322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2800" b="1" dirty="0">
                <a:ln/>
                <a:solidFill>
                  <a:srgbClr val="FF0000"/>
                </a:solidFill>
                <a:latin typeface="+mn-lt"/>
              </a:rPr>
              <a:t>SKELETAL MUSCLE</a:t>
            </a:r>
          </a:p>
        </p:txBody>
      </p:sp>
      <p:sp>
        <p:nvSpPr>
          <p:cNvPr id="9" name="TextBox 8"/>
          <p:cNvSpPr txBox="1"/>
          <p:nvPr/>
        </p:nvSpPr>
        <p:spPr>
          <a:xfrm>
            <a:off x="440266" y="5512610"/>
            <a:ext cx="8364449" cy="954107"/>
          </a:xfrm>
          <a:prstGeom prst="rect">
            <a:avLst/>
          </a:prstGeom>
          <a:noFill/>
        </p:spPr>
        <p:txBody>
          <a:bodyPr wrap="square" rtlCol="0">
            <a:spAutoFit/>
          </a:bodyPr>
          <a:lstStyle/>
          <a:p>
            <a:r>
              <a:rPr lang="en-US" sz="1400" b="1" dirty="0">
                <a:solidFill>
                  <a:schemeClr val="accent3">
                    <a:lumMod val="50000"/>
                  </a:schemeClr>
                </a:solidFill>
                <a:latin typeface="Tempus Sans ITC" pitchFamily="82" charset="0"/>
              </a:rPr>
              <a:t>Here you can still see that the diameter of a cell is wide (yellow brackets), based on the positioning of the nuclei and the loose connective tissue that separates the cells.</a:t>
            </a:r>
          </a:p>
          <a:p>
            <a:r>
              <a:rPr lang="en-US" sz="1400" b="1" dirty="0">
                <a:solidFill>
                  <a:schemeClr val="accent3">
                    <a:lumMod val="50000"/>
                  </a:schemeClr>
                </a:solidFill>
                <a:latin typeface="Tempus Sans ITC" pitchFamily="82" charset="0"/>
              </a:rPr>
              <a:t>Fortunately, you should have the option of scanning around the slide to find nice striations – but no guarantees.</a:t>
            </a:r>
          </a:p>
        </p:txBody>
      </p:sp>
      <p:sp>
        <p:nvSpPr>
          <p:cNvPr id="10" name="TextBox 9"/>
          <p:cNvSpPr txBox="1"/>
          <p:nvPr/>
        </p:nvSpPr>
        <p:spPr>
          <a:xfrm>
            <a:off x="155733" y="457200"/>
            <a:ext cx="8845226" cy="830997"/>
          </a:xfrm>
          <a:prstGeom prst="rect">
            <a:avLst/>
          </a:prstGeom>
          <a:noFill/>
        </p:spPr>
        <p:txBody>
          <a:bodyPr wrap="square">
            <a:spAutoFit/>
          </a:bodyPr>
          <a:lstStyle/>
          <a:p>
            <a:r>
              <a:rPr lang="en-US" sz="1600" b="1" dirty="0">
                <a:solidFill>
                  <a:schemeClr val="accent6">
                    <a:lumMod val="50000"/>
                  </a:schemeClr>
                </a:solidFill>
                <a:latin typeface="Calibri" pitchFamily="34" charset="0"/>
              </a:rPr>
              <a:t>Life is even less fair.  The previous image was selected because it was a region in which the cells were at a perfect longitudinal angle.  Turning the angle ever so slightly eliminates the striations you would like to rely on.</a:t>
            </a:r>
          </a:p>
        </p:txBody>
      </p:sp>
      <p:sp>
        <p:nvSpPr>
          <p:cNvPr id="5" name="Left Brace 4"/>
          <p:cNvSpPr/>
          <p:nvPr/>
        </p:nvSpPr>
        <p:spPr>
          <a:xfrm rot="1601626">
            <a:off x="4807722" y="2700334"/>
            <a:ext cx="232315" cy="302685"/>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rot="1601626">
            <a:off x="2521722" y="3496201"/>
            <a:ext cx="232315" cy="302685"/>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rot="1601626">
            <a:off x="4756923" y="3642955"/>
            <a:ext cx="232315" cy="302685"/>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34679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k mus EM long 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8" y="1419980"/>
            <a:ext cx="880427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6718" y="2895600"/>
            <a:ext cx="2631282"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sarcomere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answers)</a:t>
            </a:r>
          </a:p>
        </p:txBody>
      </p:sp>
      <p:sp>
        <p:nvSpPr>
          <p:cNvPr id="2" name="Right Brace 1"/>
          <p:cNvSpPr/>
          <p:nvPr/>
        </p:nvSpPr>
        <p:spPr>
          <a:xfrm rot="16363347">
            <a:off x="3185809" y="852868"/>
            <a:ext cx="381000" cy="1473623"/>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5400000">
            <a:off x="7811787" y="3806846"/>
            <a:ext cx="341424" cy="1396725"/>
          </a:xfrm>
          <a:prstGeom prst="righ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313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955" y="1288197"/>
            <a:ext cx="7150763" cy="5379303"/>
          </a:xfrm>
          <a:prstGeom prst="rect">
            <a:avLst/>
          </a:prstGeom>
        </p:spPr>
      </p:pic>
      <p:sp>
        <p:nvSpPr>
          <p:cNvPr id="6" name="Rectangle 5"/>
          <p:cNvSpPr/>
          <p:nvPr/>
        </p:nvSpPr>
        <p:spPr>
          <a:xfrm>
            <a:off x="1524000" y="1524000"/>
            <a:ext cx="2362200" cy="175432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Skin from the axilla or groin</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From where was this image taken?  Be specific. (advance slide for answers)</a:t>
            </a:r>
          </a:p>
        </p:txBody>
      </p:sp>
    </p:spTree>
    <p:extLst>
      <p:ext uri="{BB962C8B-B14F-4D97-AF65-F5344CB8AC3E}">
        <p14:creationId xmlns:p14="http://schemas.microsoft.com/office/powerpoint/2010/main" val="28961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128" y="1288197"/>
            <a:ext cx="7067550" cy="5524500"/>
          </a:xfrm>
          <a:prstGeom prst="rect">
            <a:avLst/>
          </a:prstGeom>
        </p:spPr>
      </p:pic>
      <p:sp>
        <p:nvSpPr>
          <p:cNvPr id="6" name="Rectangle 5"/>
          <p:cNvSpPr/>
          <p:nvPr/>
        </p:nvSpPr>
        <p:spPr>
          <a:xfrm>
            <a:off x="951263" y="1447800"/>
            <a:ext cx="2362200"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Pacinian corpuscle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answers)</a:t>
            </a:r>
          </a:p>
        </p:txBody>
      </p:sp>
      <p:sp>
        <p:nvSpPr>
          <p:cNvPr id="7" name="Freeform 6"/>
          <p:cNvSpPr/>
          <p:nvPr/>
        </p:nvSpPr>
        <p:spPr>
          <a:xfrm>
            <a:off x="2132674" y="3360704"/>
            <a:ext cx="3199674" cy="2327577"/>
          </a:xfrm>
          <a:custGeom>
            <a:avLst/>
            <a:gdLst>
              <a:gd name="connsiteX0" fmla="*/ 1572427 w 3199674"/>
              <a:gd name="connsiteY0" fmla="*/ 225644 h 2327577"/>
              <a:gd name="connsiteX1" fmla="*/ 1382422 w 3199674"/>
              <a:gd name="connsiteY1" fmla="*/ 213769 h 2327577"/>
              <a:gd name="connsiteX2" fmla="*/ 1334921 w 3199674"/>
              <a:gd name="connsiteY2" fmla="*/ 201893 h 2327577"/>
              <a:gd name="connsiteX3" fmla="*/ 1228043 w 3199674"/>
              <a:gd name="connsiteY3" fmla="*/ 178143 h 2327577"/>
              <a:gd name="connsiteX4" fmla="*/ 1156791 w 3199674"/>
              <a:gd name="connsiteY4" fmla="*/ 130641 h 2327577"/>
              <a:gd name="connsiteX5" fmla="*/ 1085539 w 3199674"/>
              <a:gd name="connsiteY5" fmla="*/ 106891 h 2327577"/>
              <a:gd name="connsiteX6" fmla="*/ 1049913 w 3199674"/>
              <a:gd name="connsiteY6" fmla="*/ 95015 h 2327577"/>
              <a:gd name="connsiteX7" fmla="*/ 1002412 w 3199674"/>
              <a:gd name="connsiteY7" fmla="*/ 83140 h 2327577"/>
              <a:gd name="connsiteX8" fmla="*/ 931160 w 3199674"/>
              <a:gd name="connsiteY8" fmla="*/ 59390 h 2327577"/>
              <a:gd name="connsiteX9" fmla="*/ 848032 w 3199674"/>
              <a:gd name="connsiteY9" fmla="*/ 35639 h 2327577"/>
              <a:gd name="connsiteX10" fmla="*/ 812407 w 3199674"/>
              <a:gd name="connsiteY10" fmla="*/ 11888 h 2327577"/>
              <a:gd name="connsiteX11" fmla="*/ 551149 w 3199674"/>
              <a:gd name="connsiteY11" fmla="*/ 11888 h 2327577"/>
              <a:gd name="connsiteX12" fmla="*/ 515523 w 3199674"/>
              <a:gd name="connsiteY12" fmla="*/ 35639 h 2327577"/>
              <a:gd name="connsiteX13" fmla="*/ 468022 w 3199674"/>
              <a:gd name="connsiteY13" fmla="*/ 59390 h 2327577"/>
              <a:gd name="connsiteX14" fmla="*/ 444271 w 3199674"/>
              <a:gd name="connsiteY14" fmla="*/ 95015 h 2327577"/>
              <a:gd name="connsiteX15" fmla="*/ 396770 w 3199674"/>
              <a:gd name="connsiteY15" fmla="*/ 142517 h 2327577"/>
              <a:gd name="connsiteX16" fmla="*/ 373020 w 3199674"/>
              <a:gd name="connsiteY16" fmla="*/ 178143 h 2327577"/>
              <a:gd name="connsiteX17" fmla="*/ 325518 w 3199674"/>
              <a:gd name="connsiteY17" fmla="*/ 237519 h 2327577"/>
              <a:gd name="connsiteX18" fmla="*/ 278017 w 3199674"/>
              <a:gd name="connsiteY18" fmla="*/ 308771 h 2327577"/>
              <a:gd name="connsiteX19" fmla="*/ 266142 w 3199674"/>
              <a:gd name="connsiteY19" fmla="*/ 356273 h 2327577"/>
              <a:gd name="connsiteX20" fmla="*/ 242391 w 3199674"/>
              <a:gd name="connsiteY20" fmla="*/ 403774 h 2327577"/>
              <a:gd name="connsiteX21" fmla="*/ 230516 w 3199674"/>
              <a:gd name="connsiteY21" fmla="*/ 439400 h 2327577"/>
              <a:gd name="connsiteX22" fmla="*/ 206765 w 3199674"/>
              <a:gd name="connsiteY22" fmla="*/ 498777 h 2327577"/>
              <a:gd name="connsiteX23" fmla="*/ 171139 w 3199674"/>
              <a:gd name="connsiteY23" fmla="*/ 605654 h 2327577"/>
              <a:gd name="connsiteX24" fmla="*/ 159264 w 3199674"/>
              <a:gd name="connsiteY24" fmla="*/ 641280 h 2327577"/>
              <a:gd name="connsiteX25" fmla="*/ 147388 w 3199674"/>
              <a:gd name="connsiteY25" fmla="*/ 676906 h 2327577"/>
              <a:gd name="connsiteX26" fmla="*/ 135513 w 3199674"/>
              <a:gd name="connsiteY26" fmla="*/ 724408 h 2327577"/>
              <a:gd name="connsiteX27" fmla="*/ 111762 w 3199674"/>
              <a:gd name="connsiteY27" fmla="*/ 795660 h 2327577"/>
              <a:gd name="connsiteX28" fmla="*/ 99887 w 3199674"/>
              <a:gd name="connsiteY28" fmla="*/ 831286 h 2327577"/>
              <a:gd name="connsiteX29" fmla="*/ 88012 w 3199674"/>
              <a:gd name="connsiteY29" fmla="*/ 866912 h 2327577"/>
              <a:gd name="connsiteX30" fmla="*/ 64261 w 3199674"/>
              <a:gd name="connsiteY30" fmla="*/ 961914 h 2327577"/>
              <a:gd name="connsiteX31" fmla="*/ 52386 w 3199674"/>
              <a:gd name="connsiteY31" fmla="*/ 997540 h 2327577"/>
              <a:gd name="connsiteX32" fmla="*/ 16760 w 3199674"/>
              <a:gd name="connsiteY32" fmla="*/ 1140044 h 2327577"/>
              <a:gd name="connsiteX33" fmla="*/ 16760 w 3199674"/>
              <a:gd name="connsiteY33" fmla="*/ 1543805 h 2327577"/>
              <a:gd name="connsiteX34" fmla="*/ 28635 w 3199674"/>
              <a:gd name="connsiteY34" fmla="*/ 1603182 h 2327577"/>
              <a:gd name="connsiteX35" fmla="*/ 52386 w 3199674"/>
              <a:gd name="connsiteY35" fmla="*/ 1662558 h 2327577"/>
              <a:gd name="connsiteX36" fmla="*/ 76136 w 3199674"/>
              <a:gd name="connsiteY36" fmla="*/ 1745686 h 2327577"/>
              <a:gd name="connsiteX37" fmla="*/ 123638 w 3199674"/>
              <a:gd name="connsiteY37" fmla="*/ 1828813 h 2327577"/>
              <a:gd name="connsiteX38" fmla="*/ 147388 w 3199674"/>
              <a:gd name="connsiteY38" fmla="*/ 1876314 h 2327577"/>
              <a:gd name="connsiteX39" fmla="*/ 194890 w 3199674"/>
              <a:gd name="connsiteY39" fmla="*/ 1923815 h 2327577"/>
              <a:gd name="connsiteX40" fmla="*/ 242391 w 3199674"/>
              <a:gd name="connsiteY40" fmla="*/ 1995067 h 2327577"/>
              <a:gd name="connsiteX41" fmla="*/ 361144 w 3199674"/>
              <a:gd name="connsiteY41" fmla="*/ 2113821 h 2327577"/>
              <a:gd name="connsiteX42" fmla="*/ 396770 w 3199674"/>
              <a:gd name="connsiteY42" fmla="*/ 2149447 h 2327577"/>
              <a:gd name="connsiteX43" fmla="*/ 456147 w 3199674"/>
              <a:gd name="connsiteY43" fmla="*/ 2220699 h 2327577"/>
              <a:gd name="connsiteX44" fmla="*/ 479897 w 3199674"/>
              <a:gd name="connsiteY44" fmla="*/ 2256325 h 2327577"/>
              <a:gd name="connsiteX45" fmla="*/ 551149 w 3199674"/>
              <a:gd name="connsiteY45" fmla="*/ 2303826 h 2327577"/>
              <a:gd name="connsiteX46" fmla="*/ 622401 w 3199674"/>
              <a:gd name="connsiteY46" fmla="*/ 2327577 h 2327577"/>
              <a:gd name="connsiteX47" fmla="*/ 1026162 w 3199674"/>
              <a:gd name="connsiteY47" fmla="*/ 2315701 h 2327577"/>
              <a:gd name="connsiteX48" fmla="*/ 1133040 w 3199674"/>
              <a:gd name="connsiteY48" fmla="*/ 2291951 h 2327577"/>
              <a:gd name="connsiteX49" fmla="*/ 1204292 w 3199674"/>
              <a:gd name="connsiteY49" fmla="*/ 2280075 h 2327577"/>
              <a:gd name="connsiteX50" fmla="*/ 1323045 w 3199674"/>
              <a:gd name="connsiteY50" fmla="*/ 2244449 h 2327577"/>
              <a:gd name="connsiteX51" fmla="*/ 1394297 w 3199674"/>
              <a:gd name="connsiteY51" fmla="*/ 2220699 h 2327577"/>
              <a:gd name="connsiteX52" fmla="*/ 1441799 w 3199674"/>
              <a:gd name="connsiteY52" fmla="*/ 2208823 h 2327577"/>
              <a:gd name="connsiteX53" fmla="*/ 1513051 w 3199674"/>
              <a:gd name="connsiteY53" fmla="*/ 2173197 h 2327577"/>
              <a:gd name="connsiteX54" fmla="*/ 1548677 w 3199674"/>
              <a:gd name="connsiteY54" fmla="*/ 2149447 h 2327577"/>
              <a:gd name="connsiteX55" fmla="*/ 1584303 w 3199674"/>
              <a:gd name="connsiteY55" fmla="*/ 2137571 h 2327577"/>
              <a:gd name="connsiteX56" fmla="*/ 1679305 w 3199674"/>
              <a:gd name="connsiteY56" fmla="*/ 2101945 h 2327577"/>
              <a:gd name="connsiteX57" fmla="*/ 1703056 w 3199674"/>
              <a:gd name="connsiteY57" fmla="*/ 2066319 h 2327577"/>
              <a:gd name="connsiteX58" fmla="*/ 1798058 w 3199674"/>
              <a:gd name="connsiteY58" fmla="*/ 2042569 h 2327577"/>
              <a:gd name="connsiteX59" fmla="*/ 1833684 w 3199674"/>
              <a:gd name="connsiteY59" fmla="*/ 2006943 h 2327577"/>
              <a:gd name="connsiteX60" fmla="*/ 1869310 w 3199674"/>
              <a:gd name="connsiteY60" fmla="*/ 1995067 h 2327577"/>
              <a:gd name="connsiteX61" fmla="*/ 1916812 w 3199674"/>
              <a:gd name="connsiteY61" fmla="*/ 1971317 h 2327577"/>
              <a:gd name="connsiteX62" fmla="*/ 1988064 w 3199674"/>
              <a:gd name="connsiteY62" fmla="*/ 1947566 h 2327577"/>
              <a:gd name="connsiteX63" fmla="*/ 2023690 w 3199674"/>
              <a:gd name="connsiteY63" fmla="*/ 1923815 h 2327577"/>
              <a:gd name="connsiteX64" fmla="*/ 2059316 w 3199674"/>
              <a:gd name="connsiteY64" fmla="*/ 1911940 h 2327577"/>
              <a:gd name="connsiteX65" fmla="*/ 2106817 w 3199674"/>
              <a:gd name="connsiteY65" fmla="*/ 1888190 h 2327577"/>
              <a:gd name="connsiteX66" fmla="*/ 2178069 w 3199674"/>
              <a:gd name="connsiteY66" fmla="*/ 1852564 h 2327577"/>
              <a:gd name="connsiteX67" fmla="*/ 2249321 w 3199674"/>
              <a:gd name="connsiteY67" fmla="*/ 1805062 h 2327577"/>
              <a:gd name="connsiteX68" fmla="*/ 2284947 w 3199674"/>
              <a:gd name="connsiteY68" fmla="*/ 1781312 h 2327577"/>
              <a:gd name="connsiteX69" fmla="*/ 2320573 w 3199674"/>
              <a:gd name="connsiteY69" fmla="*/ 1745686 h 2327577"/>
              <a:gd name="connsiteX70" fmla="*/ 2379949 w 3199674"/>
              <a:gd name="connsiteY70" fmla="*/ 1710060 h 2327577"/>
              <a:gd name="connsiteX71" fmla="*/ 2463077 w 3199674"/>
              <a:gd name="connsiteY71" fmla="*/ 1662558 h 2327577"/>
              <a:gd name="connsiteX72" fmla="*/ 2486827 w 3199674"/>
              <a:gd name="connsiteY72" fmla="*/ 1626932 h 2327577"/>
              <a:gd name="connsiteX73" fmla="*/ 2522453 w 3199674"/>
              <a:gd name="connsiteY73" fmla="*/ 1615057 h 2327577"/>
              <a:gd name="connsiteX74" fmla="*/ 2558079 w 3199674"/>
              <a:gd name="connsiteY74" fmla="*/ 1591306 h 2327577"/>
              <a:gd name="connsiteX75" fmla="*/ 2629331 w 3199674"/>
              <a:gd name="connsiteY75" fmla="*/ 1531930 h 2327577"/>
              <a:gd name="connsiteX76" fmla="*/ 2700583 w 3199674"/>
              <a:gd name="connsiteY76" fmla="*/ 1460678 h 2327577"/>
              <a:gd name="connsiteX77" fmla="*/ 2748084 w 3199674"/>
              <a:gd name="connsiteY77" fmla="*/ 1413177 h 2327577"/>
              <a:gd name="connsiteX78" fmla="*/ 2783710 w 3199674"/>
              <a:gd name="connsiteY78" fmla="*/ 1377551 h 2327577"/>
              <a:gd name="connsiteX79" fmla="*/ 2831212 w 3199674"/>
              <a:gd name="connsiteY79" fmla="*/ 1341925 h 2327577"/>
              <a:gd name="connsiteX80" fmla="*/ 2878713 w 3199674"/>
              <a:gd name="connsiteY80" fmla="*/ 1294423 h 2327577"/>
              <a:gd name="connsiteX81" fmla="*/ 2902464 w 3199674"/>
              <a:gd name="connsiteY81" fmla="*/ 1258797 h 2327577"/>
              <a:gd name="connsiteX82" fmla="*/ 2938090 w 3199674"/>
              <a:gd name="connsiteY82" fmla="*/ 1235047 h 2327577"/>
              <a:gd name="connsiteX83" fmla="*/ 2961840 w 3199674"/>
              <a:gd name="connsiteY83" fmla="*/ 1199421 h 2327577"/>
              <a:gd name="connsiteX84" fmla="*/ 2997466 w 3199674"/>
              <a:gd name="connsiteY84" fmla="*/ 1175670 h 2327577"/>
              <a:gd name="connsiteX85" fmla="*/ 3009342 w 3199674"/>
              <a:gd name="connsiteY85" fmla="*/ 1140044 h 2327577"/>
              <a:gd name="connsiteX86" fmla="*/ 3044968 w 3199674"/>
              <a:gd name="connsiteY86" fmla="*/ 1104418 h 2327577"/>
              <a:gd name="connsiteX87" fmla="*/ 3080594 w 3199674"/>
              <a:gd name="connsiteY87" fmla="*/ 1033166 h 2327577"/>
              <a:gd name="connsiteX88" fmla="*/ 3092469 w 3199674"/>
              <a:gd name="connsiteY88" fmla="*/ 997540 h 2327577"/>
              <a:gd name="connsiteX89" fmla="*/ 3139970 w 3199674"/>
              <a:gd name="connsiteY89" fmla="*/ 926288 h 2327577"/>
              <a:gd name="connsiteX90" fmla="*/ 3151845 w 3199674"/>
              <a:gd name="connsiteY90" fmla="*/ 831286 h 2327577"/>
              <a:gd name="connsiteX91" fmla="*/ 3163721 w 3199674"/>
              <a:gd name="connsiteY91" fmla="*/ 795660 h 2327577"/>
              <a:gd name="connsiteX92" fmla="*/ 3187471 w 3199674"/>
              <a:gd name="connsiteY92" fmla="*/ 712532 h 2327577"/>
              <a:gd name="connsiteX93" fmla="*/ 3199347 w 3199674"/>
              <a:gd name="connsiteY93" fmla="*/ 617530 h 2327577"/>
              <a:gd name="connsiteX94" fmla="*/ 3175596 w 3199674"/>
              <a:gd name="connsiteY94" fmla="*/ 546278 h 2327577"/>
              <a:gd name="connsiteX95" fmla="*/ 3163721 w 3199674"/>
              <a:gd name="connsiteY95" fmla="*/ 510652 h 2327577"/>
              <a:gd name="connsiteX96" fmla="*/ 3139970 w 3199674"/>
              <a:gd name="connsiteY96" fmla="*/ 475026 h 2327577"/>
              <a:gd name="connsiteX97" fmla="*/ 2997466 w 3199674"/>
              <a:gd name="connsiteY97" fmla="*/ 356273 h 2327577"/>
              <a:gd name="connsiteX98" fmla="*/ 2949965 w 3199674"/>
              <a:gd name="connsiteY98" fmla="*/ 332522 h 2327577"/>
              <a:gd name="connsiteX99" fmla="*/ 2902464 w 3199674"/>
              <a:gd name="connsiteY99" fmla="*/ 320647 h 2327577"/>
              <a:gd name="connsiteX100" fmla="*/ 2819336 w 3199674"/>
              <a:gd name="connsiteY100" fmla="*/ 285021 h 2327577"/>
              <a:gd name="connsiteX101" fmla="*/ 2736209 w 3199674"/>
              <a:gd name="connsiteY101" fmla="*/ 273145 h 2327577"/>
              <a:gd name="connsiteX102" fmla="*/ 2653082 w 3199674"/>
              <a:gd name="connsiteY102" fmla="*/ 249395 h 2327577"/>
              <a:gd name="connsiteX103" fmla="*/ 2617456 w 3199674"/>
              <a:gd name="connsiteY103" fmla="*/ 237519 h 2327577"/>
              <a:gd name="connsiteX104" fmla="*/ 2320573 w 3199674"/>
              <a:gd name="connsiteY104" fmla="*/ 213769 h 2327577"/>
              <a:gd name="connsiteX105" fmla="*/ 2106817 w 3199674"/>
              <a:gd name="connsiteY105" fmla="*/ 225644 h 2327577"/>
              <a:gd name="connsiteX106" fmla="*/ 2023690 w 3199674"/>
              <a:gd name="connsiteY106" fmla="*/ 237519 h 2327577"/>
              <a:gd name="connsiteX107" fmla="*/ 1501175 w 3199674"/>
              <a:gd name="connsiteY107" fmla="*/ 225644 h 2327577"/>
              <a:gd name="connsiteX108" fmla="*/ 1441799 w 3199674"/>
              <a:gd name="connsiteY108" fmla="*/ 213769 h 232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199674" h="2327577">
                <a:moveTo>
                  <a:pt x="1572427" y="225644"/>
                </a:moveTo>
                <a:cubicBezTo>
                  <a:pt x="1509092" y="221686"/>
                  <a:pt x="1445566" y="220083"/>
                  <a:pt x="1382422" y="213769"/>
                </a:cubicBezTo>
                <a:cubicBezTo>
                  <a:pt x="1366182" y="212145"/>
                  <a:pt x="1350925" y="205094"/>
                  <a:pt x="1334921" y="201893"/>
                </a:cubicBezTo>
                <a:cubicBezTo>
                  <a:pt x="1230415" y="180991"/>
                  <a:pt x="1297381" y="201255"/>
                  <a:pt x="1228043" y="178143"/>
                </a:cubicBezTo>
                <a:cubicBezTo>
                  <a:pt x="1204292" y="162309"/>
                  <a:pt x="1183871" y="139667"/>
                  <a:pt x="1156791" y="130641"/>
                </a:cubicBezTo>
                <a:lnTo>
                  <a:pt x="1085539" y="106891"/>
                </a:lnTo>
                <a:cubicBezTo>
                  <a:pt x="1073664" y="102933"/>
                  <a:pt x="1062057" y="98051"/>
                  <a:pt x="1049913" y="95015"/>
                </a:cubicBezTo>
                <a:cubicBezTo>
                  <a:pt x="1034079" y="91057"/>
                  <a:pt x="1018045" y="87830"/>
                  <a:pt x="1002412" y="83140"/>
                </a:cubicBezTo>
                <a:cubicBezTo>
                  <a:pt x="978432" y="75946"/>
                  <a:pt x="955448" y="65462"/>
                  <a:pt x="931160" y="59390"/>
                </a:cubicBezTo>
                <a:cubicBezTo>
                  <a:pt x="871514" y="44478"/>
                  <a:pt x="899142" y="52675"/>
                  <a:pt x="848032" y="35639"/>
                </a:cubicBezTo>
                <a:cubicBezTo>
                  <a:pt x="836157" y="27722"/>
                  <a:pt x="826176" y="15643"/>
                  <a:pt x="812407" y="11888"/>
                </a:cubicBezTo>
                <a:cubicBezTo>
                  <a:pt x="726720" y="-11481"/>
                  <a:pt x="637041" y="5753"/>
                  <a:pt x="551149" y="11888"/>
                </a:cubicBezTo>
                <a:cubicBezTo>
                  <a:pt x="539274" y="19805"/>
                  <a:pt x="527915" y="28558"/>
                  <a:pt x="515523" y="35639"/>
                </a:cubicBezTo>
                <a:cubicBezTo>
                  <a:pt x="500153" y="44422"/>
                  <a:pt x="481622" y="48057"/>
                  <a:pt x="468022" y="59390"/>
                </a:cubicBezTo>
                <a:cubicBezTo>
                  <a:pt x="457058" y="68527"/>
                  <a:pt x="453559" y="84179"/>
                  <a:pt x="444271" y="95015"/>
                </a:cubicBezTo>
                <a:cubicBezTo>
                  <a:pt x="429698" y="112017"/>
                  <a:pt x="411343" y="125515"/>
                  <a:pt x="396770" y="142517"/>
                </a:cubicBezTo>
                <a:cubicBezTo>
                  <a:pt x="387482" y="153353"/>
                  <a:pt x="381583" y="166725"/>
                  <a:pt x="373020" y="178143"/>
                </a:cubicBezTo>
                <a:cubicBezTo>
                  <a:pt x="357812" y="198420"/>
                  <a:pt x="341352" y="217727"/>
                  <a:pt x="325518" y="237519"/>
                </a:cubicBezTo>
                <a:cubicBezTo>
                  <a:pt x="288442" y="348751"/>
                  <a:pt x="349180" y="184233"/>
                  <a:pt x="278017" y="308771"/>
                </a:cubicBezTo>
                <a:cubicBezTo>
                  <a:pt x="269919" y="322942"/>
                  <a:pt x="271873" y="340991"/>
                  <a:pt x="266142" y="356273"/>
                </a:cubicBezTo>
                <a:cubicBezTo>
                  <a:pt x="259926" y="372849"/>
                  <a:pt x="249364" y="387503"/>
                  <a:pt x="242391" y="403774"/>
                </a:cubicBezTo>
                <a:cubicBezTo>
                  <a:pt x="237460" y="415280"/>
                  <a:pt x="234911" y="427679"/>
                  <a:pt x="230516" y="439400"/>
                </a:cubicBezTo>
                <a:cubicBezTo>
                  <a:pt x="223031" y="459360"/>
                  <a:pt x="214050" y="478743"/>
                  <a:pt x="206765" y="498777"/>
                </a:cubicBezTo>
                <a:cubicBezTo>
                  <a:pt x="206746" y="498828"/>
                  <a:pt x="177085" y="587815"/>
                  <a:pt x="171139" y="605654"/>
                </a:cubicBezTo>
                <a:lnTo>
                  <a:pt x="159264" y="641280"/>
                </a:lnTo>
                <a:cubicBezTo>
                  <a:pt x="155305" y="653155"/>
                  <a:pt x="150424" y="664762"/>
                  <a:pt x="147388" y="676906"/>
                </a:cubicBezTo>
                <a:cubicBezTo>
                  <a:pt x="143430" y="692740"/>
                  <a:pt x="140203" y="708775"/>
                  <a:pt x="135513" y="724408"/>
                </a:cubicBezTo>
                <a:cubicBezTo>
                  <a:pt x="128319" y="748388"/>
                  <a:pt x="119679" y="771909"/>
                  <a:pt x="111762" y="795660"/>
                </a:cubicBezTo>
                <a:lnTo>
                  <a:pt x="99887" y="831286"/>
                </a:lnTo>
                <a:cubicBezTo>
                  <a:pt x="95929" y="843161"/>
                  <a:pt x="91048" y="854768"/>
                  <a:pt x="88012" y="866912"/>
                </a:cubicBezTo>
                <a:cubicBezTo>
                  <a:pt x="80095" y="898579"/>
                  <a:pt x="74583" y="930947"/>
                  <a:pt x="64261" y="961914"/>
                </a:cubicBezTo>
                <a:cubicBezTo>
                  <a:pt x="60303" y="973789"/>
                  <a:pt x="55422" y="985396"/>
                  <a:pt x="52386" y="997540"/>
                </a:cubicBezTo>
                <a:cubicBezTo>
                  <a:pt x="12687" y="1156337"/>
                  <a:pt x="44714" y="1056179"/>
                  <a:pt x="16760" y="1140044"/>
                </a:cubicBezTo>
                <a:cubicBezTo>
                  <a:pt x="-8626" y="1317736"/>
                  <a:pt x="-2327" y="1238421"/>
                  <a:pt x="16760" y="1543805"/>
                </a:cubicBezTo>
                <a:cubicBezTo>
                  <a:pt x="18019" y="1563950"/>
                  <a:pt x="22835" y="1583849"/>
                  <a:pt x="28635" y="1603182"/>
                </a:cubicBezTo>
                <a:cubicBezTo>
                  <a:pt x="34760" y="1623600"/>
                  <a:pt x="45645" y="1642335"/>
                  <a:pt x="52386" y="1662558"/>
                </a:cubicBezTo>
                <a:cubicBezTo>
                  <a:pt x="61499" y="1689897"/>
                  <a:pt x="66288" y="1718603"/>
                  <a:pt x="76136" y="1745686"/>
                </a:cubicBezTo>
                <a:cubicBezTo>
                  <a:pt x="94079" y="1795028"/>
                  <a:pt x="99896" y="1787265"/>
                  <a:pt x="123638" y="1828813"/>
                </a:cubicBezTo>
                <a:cubicBezTo>
                  <a:pt x="132421" y="1844183"/>
                  <a:pt x="136766" y="1862152"/>
                  <a:pt x="147388" y="1876314"/>
                </a:cubicBezTo>
                <a:cubicBezTo>
                  <a:pt x="160824" y="1894228"/>
                  <a:pt x="180902" y="1906329"/>
                  <a:pt x="194890" y="1923815"/>
                </a:cubicBezTo>
                <a:cubicBezTo>
                  <a:pt x="212722" y="1946105"/>
                  <a:pt x="222207" y="1974883"/>
                  <a:pt x="242391" y="1995067"/>
                </a:cubicBezTo>
                <a:lnTo>
                  <a:pt x="361144" y="2113821"/>
                </a:lnTo>
                <a:cubicBezTo>
                  <a:pt x="373019" y="2125696"/>
                  <a:pt x="387454" y="2135473"/>
                  <a:pt x="396770" y="2149447"/>
                </a:cubicBezTo>
                <a:cubicBezTo>
                  <a:pt x="455744" y="2237906"/>
                  <a:pt x="379945" y="2129255"/>
                  <a:pt x="456147" y="2220699"/>
                </a:cubicBezTo>
                <a:cubicBezTo>
                  <a:pt x="465284" y="2231663"/>
                  <a:pt x="469156" y="2246927"/>
                  <a:pt x="479897" y="2256325"/>
                </a:cubicBezTo>
                <a:cubicBezTo>
                  <a:pt x="501379" y="2275122"/>
                  <a:pt x="524069" y="2294799"/>
                  <a:pt x="551149" y="2303826"/>
                </a:cubicBezTo>
                <a:lnTo>
                  <a:pt x="622401" y="2327577"/>
                </a:lnTo>
                <a:cubicBezTo>
                  <a:pt x="756988" y="2323618"/>
                  <a:pt x="891693" y="2322597"/>
                  <a:pt x="1026162" y="2315701"/>
                </a:cubicBezTo>
                <a:cubicBezTo>
                  <a:pt x="1054054" y="2314271"/>
                  <a:pt x="1104357" y="2297688"/>
                  <a:pt x="1133040" y="2291951"/>
                </a:cubicBezTo>
                <a:cubicBezTo>
                  <a:pt x="1156651" y="2287229"/>
                  <a:pt x="1180541" y="2284034"/>
                  <a:pt x="1204292" y="2280075"/>
                </a:cubicBezTo>
                <a:cubicBezTo>
                  <a:pt x="1330856" y="2229451"/>
                  <a:pt x="1196895" y="2278854"/>
                  <a:pt x="1323045" y="2244449"/>
                </a:cubicBezTo>
                <a:cubicBezTo>
                  <a:pt x="1347198" y="2237862"/>
                  <a:pt x="1370009" y="2226771"/>
                  <a:pt x="1394297" y="2220699"/>
                </a:cubicBezTo>
                <a:lnTo>
                  <a:pt x="1441799" y="2208823"/>
                </a:lnTo>
                <a:cubicBezTo>
                  <a:pt x="1543897" y="2140759"/>
                  <a:pt x="1414719" y="2222363"/>
                  <a:pt x="1513051" y="2173197"/>
                </a:cubicBezTo>
                <a:cubicBezTo>
                  <a:pt x="1525816" y="2166814"/>
                  <a:pt x="1535912" y="2155830"/>
                  <a:pt x="1548677" y="2149447"/>
                </a:cubicBezTo>
                <a:cubicBezTo>
                  <a:pt x="1559873" y="2143849"/>
                  <a:pt x="1572582" y="2141966"/>
                  <a:pt x="1584303" y="2137571"/>
                </a:cubicBezTo>
                <a:cubicBezTo>
                  <a:pt x="1697901" y="2094971"/>
                  <a:pt x="1598441" y="2128901"/>
                  <a:pt x="1679305" y="2101945"/>
                </a:cubicBezTo>
                <a:cubicBezTo>
                  <a:pt x="1687222" y="2090070"/>
                  <a:pt x="1690290" y="2072702"/>
                  <a:pt x="1703056" y="2066319"/>
                </a:cubicBezTo>
                <a:cubicBezTo>
                  <a:pt x="1732252" y="2051721"/>
                  <a:pt x="1798058" y="2042569"/>
                  <a:pt x="1798058" y="2042569"/>
                </a:cubicBezTo>
                <a:cubicBezTo>
                  <a:pt x="1809933" y="2030694"/>
                  <a:pt x="1819710" y="2016259"/>
                  <a:pt x="1833684" y="2006943"/>
                </a:cubicBezTo>
                <a:cubicBezTo>
                  <a:pt x="1844099" y="1999999"/>
                  <a:pt x="1857804" y="1999998"/>
                  <a:pt x="1869310" y="1995067"/>
                </a:cubicBezTo>
                <a:cubicBezTo>
                  <a:pt x="1885581" y="1988094"/>
                  <a:pt x="1900375" y="1977892"/>
                  <a:pt x="1916812" y="1971317"/>
                </a:cubicBezTo>
                <a:cubicBezTo>
                  <a:pt x="1940057" y="1962019"/>
                  <a:pt x="1988064" y="1947566"/>
                  <a:pt x="1988064" y="1947566"/>
                </a:cubicBezTo>
                <a:cubicBezTo>
                  <a:pt x="1999939" y="1939649"/>
                  <a:pt x="2010924" y="1930198"/>
                  <a:pt x="2023690" y="1923815"/>
                </a:cubicBezTo>
                <a:cubicBezTo>
                  <a:pt x="2034886" y="1918217"/>
                  <a:pt x="2047810" y="1916871"/>
                  <a:pt x="2059316" y="1911940"/>
                </a:cubicBezTo>
                <a:cubicBezTo>
                  <a:pt x="2075587" y="1904967"/>
                  <a:pt x="2091447" y="1896973"/>
                  <a:pt x="2106817" y="1888190"/>
                </a:cubicBezTo>
                <a:cubicBezTo>
                  <a:pt x="2171276" y="1851356"/>
                  <a:pt x="2112749" y="1874337"/>
                  <a:pt x="2178069" y="1852564"/>
                </a:cubicBezTo>
                <a:lnTo>
                  <a:pt x="2249321" y="1805062"/>
                </a:lnTo>
                <a:cubicBezTo>
                  <a:pt x="2261196" y="1797145"/>
                  <a:pt x="2274855" y="1791404"/>
                  <a:pt x="2284947" y="1781312"/>
                </a:cubicBezTo>
                <a:cubicBezTo>
                  <a:pt x="2296822" y="1769437"/>
                  <a:pt x="2307138" y="1755763"/>
                  <a:pt x="2320573" y="1745686"/>
                </a:cubicBezTo>
                <a:cubicBezTo>
                  <a:pt x="2339038" y="1731837"/>
                  <a:pt x="2360376" y="1722293"/>
                  <a:pt x="2379949" y="1710060"/>
                </a:cubicBezTo>
                <a:cubicBezTo>
                  <a:pt x="2447089" y="1668097"/>
                  <a:pt x="2381990" y="1703101"/>
                  <a:pt x="2463077" y="1662558"/>
                </a:cubicBezTo>
                <a:cubicBezTo>
                  <a:pt x="2470994" y="1650683"/>
                  <a:pt x="2475682" y="1635848"/>
                  <a:pt x="2486827" y="1626932"/>
                </a:cubicBezTo>
                <a:cubicBezTo>
                  <a:pt x="2496602" y="1619112"/>
                  <a:pt x="2511257" y="1620655"/>
                  <a:pt x="2522453" y="1615057"/>
                </a:cubicBezTo>
                <a:cubicBezTo>
                  <a:pt x="2535219" y="1608674"/>
                  <a:pt x="2546204" y="1599223"/>
                  <a:pt x="2558079" y="1591306"/>
                </a:cubicBezTo>
                <a:cubicBezTo>
                  <a:pt x="2612475" y="1509714"/>
                  <a:pt x="2543234" y="1600807"/>
                  <a:pt x="2629331" y="1531930"/>
                </a:cubicBezTo>
                <a:cubicBezTo>
                  <a:pt x="2655559" y="1510947"/>
                  <a:pt x="2676832" y="1484429"/>
                  <a:pt x="2700583" y="1460678"/>
                </a:cubicBezTo>
                <a:lnTo>
                  <a:pt x="2748084" y="1413177"/>
                </a:lnTo>
                <a:cubicBezTo>
                  <a:pt x="2759959" y="1401302"/>
                  <a:pt x="2770275" y="1387627"/>
                  <a:pt x="2783710" y="1377551"/>
                </a:cubicBezTo>
                <a:lnTo>
                  <a:pt x="2831212" y="1341925"/>
                </a:lnTo>
                <a:cubicBezTo>
                  <a:pt x="2857121" y="1264197"/>
                  <a:pt x="2821136" y="1340485"/>
                  <a:pt x="2878713" y="1294423"/>
                </a:cubicBezTo>
                <a:cubicBezTo>
                  <a:pt x="2889858" y="1285507"/>
                  <a:pt x="2892372" y="1268889"/>
                  <a:pt x="2902464" y="1258797"/>
                </a:cubicBezTo>
                <a:cubicBezTo>
                  <a:pt x="2912556" y="1248705"/>
                  <a:pt x="2926215" y="1242964"/>
                  <a:pt x="2938090" y="1235047"/>
                </a:cubicBezTo>
                <a:cubicBezTo>
                  <a:pt x="2946007" y="1223172"/>
                  <a:pt x="2951748" y="1209513"/>
                  <a:pt x="2961840" y="1199421"/>
                </a:cubicBezTo>
                <a:cubicBezTo>
                  <a:pt x="2971932" y="1189329"/>
                  <a:pt x="2988550" y="1186815"/>
                  <a:pt x="2997466" y="1175670"/>
                </a:cubicBezTo>
                <a:cubicBezTo>
                  <a:pt x="3005286" y="1165895"/>
                  <a:pt x="3002398" y="1150459"/>
                  <a:pt x="3009342" y="1140044"/>
                </a:cubicBezTo>
                <a:cubicBezTo>
                  <a:pt x="3018658" y="1126070"/>
                  <a:pt x="3033093" y="1116293"/>
                  <a:pt x="3044968" y="1104418"/>
                </a:cubicBezTo>
                <a:cubicBezTo>
                  <a:pt x="3074816" y="1014871"/>
                  <a:pt x="3034553" y="1125249"/>
                  <a:pt x="3080594" y="1033166"/>
                </a:cubicBezTo>
                <a:cubicBezTo>
                  <a:pt x="3086192" y="1021970"/>
                  <a:pt x="3086390" y="1008482"/>
                  <a:pt x="3092469" y="997540"/>
                </a:cubicBezTo>
                <a:cubicBezTo>
                  <a:pt x="3106331" y="972587"/>
                  <a:pt x="3139970" y="926288"/>
                  <a:pt x="3139970" y="926288"/>
                </a:cubicBezTo>
                <a:cubicBezTo>
                  <a:pt x="3143928" y="894621"/>
                  <a:pt x="3146136" y="862685"/>
                  <a:pt x="3151845" y="831286"/>
                </a:cubicBezTo>
                <a:cubicBezTo>
                  <a:pt x="3154084" y="818970"/>
                  <a:pt x="3160282" y="807696"/>
                  <a:pt x="3163721" y="795660"/>
                </a:cubicBezTo>
                <a:cubicBezTo>
                  <a:pt x="3193552" y="691254"/>
                  <a:pt x="3158992" y="797971"/>
                  <a:pt x="3187471" y="712532"/>
                </a:cubicBezTo>
                <a:cubicBezTo>
                  <a:pt x="3191430" y="680865"/>
                  <a:pt x="3201621" y="649363"/>
                  <a:pt x="3199347" y="617530"/>
                </a:cubicBezTo>
                <a:cubicBezTo>
                  <a:pt x="3197563" y="592558"/>
                  <a:pt x="3183513" y="570029"/>
                  <a:pt x="3175596" y="546278"/>
                </a:cubicBezTo>
                <a:cubicBezTo>
                  <a:pt x="3171638" y="534403"/>
                  <a:pt x="3170665" y="521067"/>
                  <a:pt x="3163721" y="510652"/>
                </a:cubicBezTo>
                <a:cubicBezTo>
                  <a:pt x="3155804" y="498777"/>
                  <a:pt x="3149452" y="485693"/>
                  <a:pt x="3139970" y="475026"/>
                </a:cubicBezTo>
                <a:cubicBezTo>
                  <a:pt x="3097946" y="427749"/>
                  <a:pt x="3054673" y="384877"/>
                  <a:pt x="2997466" y="356273"/>
                </a:cubicBezTo>
                <a:cubicBezTo>
                  <a:pt x="2981632" y="348356"/>
                  <a:pt x="2966540" y="338738"/>
                  <a:pt x="2949965" y="332522"/>
                </a:cubicBezTo>
                <a:cubicBezTo>
                  <a:pt x="2934683" y="326791"/>
                  <a:pt x="2918298" y="324605"/>
                  <a:pt x="2902464" y="320647"/>
                </a:cubicBezTo>
                <a:cubicBezTo>
                  <a:pt x="2876712" y="307771"/>
                  <a:pt x="2848460" y="290846"/>
                  <a:pt x="2819336" y="285021"/>
                </a:cubicBezTo>
                <a:cubicBezTo>
                  <a:pt x="2791889" y="279532"/>
                  <a:pt x="2763918" y="277104"/>
                  <a:pt x="2736209" y="273145"/>
                </a:cubicBezTo>
                <a:cubicBezTo>
                  <a:pt x="2650770" y="244666"/>
                  <a:pt x="2757487" y="279226"/>
                  <a:pt x="2653082" y="249395"/>
                </a:cubicBezTo>
                <a:cubicBezTo>
                  <a:pt x="2641046" y="245956"/>
                  <a:pt x="2629848" y="239289"/>
                  <a:pt x="2617456" y="237519"/>
                </a:cubicBezTo>
                <a:cubicBezTo>
                  <a:pt x="2566745" y="230274"/>
                  <a:pt x="2358575" y="216483"/>
                  <a:pt x="2320573" y="213769"/>
                </a:cubicBezTo>
                <a:cubicBezTo>
                  <a:pt x="2249321" y="217727"/>
                  <a:pt x="2177952" y="219953"/>
                  <a:pt x="2106817" y="225644"/>
                </a:cubicBezTo>
                <a:cubicBezTo>
                  <a:pt x="2078916" y="227876"/>
                  <a:pt x="2051680" y="237519"/>
                  <a:pt x="2023690" y="237519"/>
                </a:cubicBezTo>
                <a:cubicBezTo>
                  <a:pt x="1849473" y="237519"/>
                  <a:pt x="1675347" y="229602"/>
                  <a:pt x="1501175" y="225644"/>
                </a:cubicBezTo>
                <a:lnTo>
                  <a:pt x="1441799" y="213769"/>
                </a:ln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02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402278"/>
            <a:ext cx="5638800" cy="5419106"/>
          </a:xfrm>
          <a:prstGeom prst="rect">
            <a:avLst/>
          </a:prstGeom>
        </p:spPr>
      </p:pic>
      <p:sp>
        <p:nvSpPr>
          <p:cNvPr id="6" name="Rectangle 5"/>
          <p:cNvSpPr/>
          <p:nvPr/>
        </p:nvSpPr>
        <p:spPr>
          <a:xfrm>
            <a:off x="760021" y="1873827"/>
            <a:ext cx="1830779"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chemeClr val="accent3">
                    <a:lumMod val="50000"/>
                  </a:schemeClr>
                </a:solidFill>
                <a:effectLst>
                  <a:outerShdw blurRad="76200" dist="50800" dir="5400000" algn="tl" rotWithShape="0">
                    <a:srgbClr val="000000">
                      <a:alpha val="65000"/>
                    </a:srgbClr>
                  </a:outerShdw>
                </a:effectLst>
                <a:latin typeface="+mn-lt"/>
              </a:rPr>
              <a:t>bone</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predominant tissue in the outlined region. (advance slide for answers)</a:t>
            </a:r>
          </a:p>
        </p:txBody>
      </p:sp>
      <p:sp>
        <p:nvSpPr>
          <p:cNvPr id="4" name="Freeform 3"/>
          <p:cNvSpPr/>
          <p:nvPr/>
        </p:nvSpPr>
        <p:spPr>
          <a:xfrm>
            <a:off x="2873829" y="1353787"/>
            <a:ext cx="4013859" cy="5474525"/>
          </a:xfrm>
          <a:custGeom>
            <a:avLst/>
            <a:gdLst>
              <a:gd name="connsiteX0" fmla="*/ 1151906 w 4013859"/>
              <a:gd name="connsiteY0" fmla="*/ 783771 h 5474525"/>
              <a:gd name="connsiteX1" fmla="*/ 1116280 w 4013859"/>
              <a:gd name="connsiteY1" fmla="*/ 688769 h 5474525"/>
              <a:gd name="connsiteX2" fmla="*/ 1104405 w 4013859"/>
              <a:gd name="connsiteY2" fmla="*/ 653143 h 5474525"/>
              <a:gd name="connsiteX3" fmla="*/ 1021277 w 4013859"/>
              <a:gd name="connsiteY3" fmla="*/ 486888 h 5474525"/>
              <a:gd name="connsiteX4" fmla="*/ 961901 w 4013859"/>
              <a:gd name="connsiteY4" fmla="*/ 403761 h 5474525"/>
              <a:gd name="connsiteX5" fmla="*/ 938150 w 4013859"/>
              <a:gd name="connsiteY5" fmla="*/ 368135 h 5474525"/>
              <a:gd name="connsiteX6" fmla="*/ 866898 w 4013859"/>
              <a:gd name="connsiteY6" fmla="*/ 296883 h 5474525"/>
              <a:gd name="connsiteX7" fmla="*/ 760020 w 4013859"/>
              <a:gd name="connsiteY7" fmla="*/ 178130 h 5474525"/>
              <a:gd name="connsiteX8" fmla="*/ 724394 w 4013859"/>
              <a:gd name="connsiteY8" fmla="*/ 142504 h 5474525"/>
              <a:gd name="connsiteX9" fmla="*/ 653142 w 4013859"/>
              <a:gd name="connsiteY9" fmla="*/ 95003 h 5474525"/>
              <a:gd name="connsiteX10" fmla="*/ 605641 w 4013859"/>
              <a:gd name="connsiteY10" fmla="*/ 59377 h 5474525"/>
              <a:gd name="connsiteX11" fmla="*/ 558140 w 4013859"/>
              <a:gd name="connsiteY11" fmla="*/ 47501 h 5474525"/>
              <a:gd name="connsiteX12" fmla="*/ 522514 w 4013859"/>
              <a:gd name="connsiteY12" fmla="*/ 35626 h 5474525"/>
              <a:gd name="connsiteX13" fmla="*/ 475013 w 4013859"/>
              <a:gd name="connsiteY13" fmla="*/ 23751 h 5474525"/>
              <a:gd name="connsiteX14" fmla="*/ 391885 w 4013859"/>
              <a:gd name="connsiteY14" fmla="*/ 0 h 5474525"/>
              <a:gd name="connsiteX15" fmla="*/ 130628 w 4013859"/>
              <a:gd name="connsiteY15" fmla="*/ 23751 h 5474525"/>
              <a:gd name="connsiteX16" fmla="*/ 95002 w 4013859"/>
              <a:gd name="connsiteY16" fmla="*/ 35626 h 5474525"/>
              <a:gd name="connsiteX17" fmla="*/ 47501 w 4013859"/>
              <a:gd name="connsiteY17" fmla="*/ 95003 h 5474525"/>
              <a:gd name="connsiteX18" fmla="*/ 23750 w 4013859"/>
              <a:gd name="connsiteY18" fmla="*/ 190005 h 5474525"/>
              <a:gd name="connsiteX19" fmla="*/ 11875 w 4013859"/>
              <a:gd name="connsiteY19" fmla="*/ 415636 h 5474525"/>
              <a:gd name="connsiteX20" fmla="*/ 0 w 4013859"/>
              <a:gd name="connsiteY20" fmla="*/ 581891 h 5474525"/>
              <a:gd name="connsiteX21" fmla="*/ 11875 w 4013859"/>
              <a:gd name="connsiteY21" fmla="*/ 985652 h 5474525"/>
              <a:gd name="connsiteX22" fmla="*/ 47501 w 4013859"/>
              <a:gd name="connsiteY22" fmla="*/ 1163782 h 5474525"/>
              <a:gd name="connsiteX23" fmla="*/ 71252 w 4013859"/>
              <a:gd name="connsiteY23" fmla="*/ 1246909 h 5474525"/>
              <a:gd name="connsiteX24" fmla="*/ 95002 w 4013859"/>
              <a:gd name="connsiteY24" fmla="*/ 1282535 h 5474525"/>
              <a:gd name="connsiteX25" fmla="*/ 106877 w 4013859"/>
              <a:gd name="connsiteY25" fmla="*/ 1330036 h 5474525"/>
              <a:gd name="connsiteX26" fmla="*/ 178129 w 4013859"/>
              <a:gd name="connsiteY26" fmla="*/ 1460665 h 5474525"/>
              <a:gd name="connsiteX27" fmla="*/ 225631 w 4013859"/>
              <a:gd name="connsiteY27" fmla="*/ 1591294 h 5474525"/>
              <a:gd name="connsiteX28" fmla="*/ 273132 w 4013859"/>
              <a:gd name="connsiteY28" fmla="*/ 1686296 h 5474525"/>
              <a:gd name="connsiteX29" fmla="*/ 356259 w 4013859"/>
              <a:gd name="connsiteY29" fmla="*/ 1864426 h 5474525"/>
              <a:gd name="connsiteX30" fmla="*/ 403761 w 4013859"/>
              <a:gd name="connsiteY30" fmla="*/ 1959429 h 5474525"/>
              <a:gd name="connsiteX31" fmla="*/ 439387 w 4013859"/>
              <a:gd name="connsiteY31" fmla="*/ 2042556 h 5474525"/>
              <a:gd name="connsiteX32" fmla="*/ 475013 w 4013859"/>
              <a:gd name="connsiteY32" fmla="*/ 2173184 h 5474525"/>
              <a:gd name="connsiteX33" fmla="*/ 498763 w 4013859"/>
              <a:gd name="connsiteY33" fmla="*/ 2256312 h 5474525"/>
              <a:gd name="connsiteX34" fmla="*/ 522514 w 4013859"/>
              <a:gd name="connsiteY34" fmla="*/ 2327564 h 5474525"/>
              <a:gd name="connsiteX35" fmla="*/ 534389 w 4013859"/>
              <a:gd name="connsiteY35" fmla="*/ 2363190 h 5474525"/>
              <a:gd name="connsiteX36" fmla="*/ 546265 w 4013859"/>
              <a:gd name="connsiteY36" fmla="*/ 2398816 h 5474525"/>
              <a:gd name="connsiteX37" fmla="*/ 570015 w 4013859"/>
              <a:gd name="connsiteY37" fmla="*/ 2481943 h 5474525"/>
              <a:gd name="connsiteX38" fmla="*/ 593766 w 4013859"/>
              <a:gd name="connsiteY38" fmla="*/ 2529444 h 5474525"/>
              <a:gd name="connsiteX39" fmla="*/ 617516 w 4013859"/>
              <a:gd name="connsiteY39" fmla="*/ 2600696 h 5474525"/>
              <a:gd name="connsiteX40" fmla="*/ 676893 w 4013859"/>
              <a:gd name="connsiteY40" fmla="*/ 2695699 h 5474525"/>
              <a:gd name="connsiteX41" fmla="*/ 724394 w 4013859"/>
              <a:gd name="connsiteY41" fmla="*/ 2790701 h 5474525"/>
              <a:gd name="connsiteX42" fmla="*/ 748145 w 4013859"/>
              <a:gd name="connsiteY42" fmla="*/ 2850078 h 5474525"/>
              <a:gd name="connsiteX43" fmla="*/ 760020 w 4013859"/>
              <a:gd name="connsiteY43" fmla="*/ 2885704 h 5474525"/>
              <a:gd name="connsiteX44" fmla="*/ 783771 w 4013859"/>
              <a:gd name="connsiteY44" fmla="*/ 2945081 h 5474525"/>
              <a:gd name="connsiteX45" fmla="*/ 795646 w 4013859"/>
              <a:gd name="connsiteY45" fmla="*/ 2980707 h 5474525"/>
              <a:gd name="connsiteX46" fmla="*/ 819397 w 4013859"/>
              <a:gd name="connsiteY46" fmla="*/ 3028208 h 5474525"/>
              <a:gd name="connsiteX47" fmla="*/ 855023 w 4013859"/>
              <a:gd name="connsiteY47" fmla="*/ 3099460 h 5474525"/>
              <a:gd name="connsiteX48" fmla="*/ 878774 w 4013859"/>
              <a:gd name="connsiteY48" fmla="*/ 3170712 h 5474525"/>
              <a:gd name="connsiteX49" fmla="*/ 938150 w 4013859"/>
              <a:gd name="connsiteY49" fmla="*/ 3265714 h 5474525"/>
              <a:gd name="connsiteX50" fmla="*/ 997527 w 4013859"/>
              <a:gd name="connsiteY50" fmla="*/ 3360717 h 5474525"/>
              <a:gd name="connsiteX51" fmla="*/ 1045028 w 4013859"/>
              <a:gd name="connsiteY51" fmla="*/ 3479470 h 5474525"/>
              <a:gd name="connsiteX52" fmla="*/ 1080654 w 4013859"/>
              <a:gd name="connsiteY52" fmla="*/ 3526971 h 5474525"/>
              <a:gd name="connsiteX53" fmla="*/ 1140031 w 4013859"/>
              <a:gd name="connsiteY53" fmla="*/ 3621974 h 5474525"/>
              <a:gd name="connsiteX54" fmla="*/ 1187532 w 4013859"/>
              <a:gd name="connsiteY54" fmla="*/ 3681351 h 5474525"/>
              <a:gd name="connsiteX55" fmla="*/ 1246909 w 4013859"/>
              <a:gd name="connsiteY55" fmla="*/ 3788229 h 5474525"/>
              <a:gd name="connsiteX56" fmla="*/ 1306285 w 4013859"/>
              <a:gd name="connsiteY56" fmla="*/ 3906982 h 5474525"/>
              <a:gd name="connsiteX57" fmla="*/ 1377537 w 4013859"/>
              <a:gd name="connsiteY57" fmla="*/ 4013860 h 5474525"/>
              <a:gd name="connsiteX58" fmla="*/ 1436914 w 4013859"/>
              <a:gd name="connsiteY58" fmla="*/ 4096987 h 5474525"/>
              <a:gd name="connsiteX59" fmla="*/ 1496290 w 4013859"/>
              <a:gd name="connsiteY59" fmla="*/ 4168239 h 5474525"/>
              <a:gd name="connsiteX60" fmla="*/ 1579418 w 4013859"/>
              <a:gd name="connsiteY60" fmla="*/ 4275117 h 5474525"/>
              <a:gd name="connsiteX61" fmla="*/ 1638794 w 4013859"/>
              <a:gd name="connsiteY61" fmla="*/ 4334494 h 5474525"/>
              <a:gd name="connsiteX62" fmla="*/ 1721922 w 4013859"/>
              <a:gd name="connsiteY62" fmla="*/ 4441371 h 5474525"/>
              <a:gd name="connsiteX63" fmla="*/ 1781298 w 4013859"/>
              <a:gd name="connsiteY63" fmla="*/ 4512623 h 5474525"/>
              <a:gd name="connsiteX64" fmla="*/ 1828800 w 4013859"/>
              <a:gd name="connsiteY64" fmla="*/ 4595751 h 5474525"/>
              <a:gd name="connsiteX65" fmla="*/ 1840675 w 4013859"/>
              <a:gd name="connsiteY65" fmla="*/ 4631377 h 5474525"/>
              <a:gd name="connsiteX66" fmla="*/ 1876301 w 4013859"/>
              <a:gd name="connsiteY66" fmla="*/ 4667003 h 5474525"/>
              <a:gd name="connsiteX67" fmla="*/ 1900052 w 4013859"/>
              <a:gd name="connsiteY67" fmla="*/ 4702629 h 5474525"/>
              <a:gd name="connsiteX68" fmla="*/ 1935677 w 4013859"/>
              <a:gd name="connsiteY68" fmla="*/ 4809507 h 5474525"/>
              <a:gd name="connsiteX69" fmla="*/ 2018805 w 4013859"/>
              <a:gd name="connsiteY69" fmla="*/ 4916384 h 5474525"/>
              <a:gd name="connsiteX70" fmla="*/ 2066306 w 4013859"/>
              <a:gd name="connsiteY70" fmla="*/ 4975761 h 5474525"/>
              <a:gd name="connsiteX71" fmla="*/ 2125683 w 4013859"/>
              <a:gd name="connsiteY71" fmla="*/ 5035138 h 5474525"/>
              <a:gd name="connsiteX72" fmla="*/ 2149433 w 4013859"/>
              <a:gd name="connsiteY72" fmla="*/ 5070764 h 5474525"/>
              <a:gd name="connsiteX73" fmla="*/ 2232561 w 4013859"/>
              <a:gd name="connsiteY73" fmla="*/ 5106390 h 5474525"/>
              <a:gd name="connsiteX74" fmla="*/ 2327563 w 4013859"/>
              <a:gd name="connsiteY74" fmla="*/ 5165766 h 5474525"/>
              <a:gd name="connsiteX75" fmla="*/ 2422566 w 4013859"/>
              <a:gd name="connsiteY75" fmla="*/ 5213268 h 5474525"/>
              <a:gd name="connsiteX76" fmla="*/ 2446316 w 4013859"/>
              <a:gd name="connsiteY76" fmla="*/ 5248894 h 5474525"/>
              <a:gd name="connsiteX77" fmla="*/ 2481942 w 4013859"/>
              <a:gd name="connsiteY77" fmla="*/ 5260769 h 5474525"/>
              <a:gd name="connsiteX78" fmla="*/ 2517568 w 4013859"/>
              <a:gd name="connsiteY78" fmla="*/ 5284519 h 5474525"/>
              <a:gd name="connsiteX79" fmla="*/ 2565070 w 4013859"/>
              <a:gd name="connsiteY79" fmla="*/ 5308270 h 5474525"/>
              <a:gd name="connsiteX80" fmla="*/ 2600696 w 4013859"/>
              <a:gd name="connsiteY80" fmla="*/ 5332021 h 5474525"/>
              <a:gd name="connsiteX81" fmla="*/ 2671948 w 4013859"/>
              <a:gd name="connsiteY81" fmla="*/ 5355771 h 5474525"/>
              <a:gd name="connsiteX82" fmla="*/ 2707574 w 4013859"/>
              <a:gd name="connsiteY82" fmla="*/ 5379522 h 5474525"/>
              <a:gd name="connsiteX83" fmla="*/ 2778826 w 4013859"/>
              <a:gd name="connsiteY83" fmla="*/ 5391397 h 5474525"/>
              <a:gd name="connsiteX84" fmla="*/ 2826327 w 4013859"/>
              <a:gd name="connsiteY84" fmla="*/ 5403273 h 5474525"/>
              <a:gd name="connsiteX85" fmla="*/ 2897579 w 4013859"/>
              <a:gd name="connsiteY85" fmla="*/ 5415148 h 5474525"/>
              <a:gd name="connsiteX86" fmla="*/ 3040083 w 4013859"/>
              <a:gd name="connsiteY86" fmla="*/ 5438899 h 5474525"/>
              <a:gd name="connsiteX87" fmla="*/ 3111335 w 4013859"/>
              <a:gd name="connsiteY87" fmla="*/ 5450774 h 5474525"/>
              <a:gd name="connsiteX88" fmla="*/ 3491345 w 4013859"/>
              <a:gd name="connsiteY88" fmla="*/ 5474525 h 5474525"/>
              <a:gd name="connsiteX89" fmla="*/ 3716976 w 4013859"/>
              <a:gd name="connsiteY89" fmla="*/ 5462649 h 5474525"/>
              <a:gd name="connsiteX90" fmla="*/ 3871355 w 4013859"/>
              <a:gd name="connsiteY90" fmla="*/ 5427023 h 5474525"/>
              <a:gd name="connsiteX91" fmla="*/ 3918857 w 4013859"/>
              <a:gd name="connsiteY91" fmla="*/ 5415148 h 5474525"/>
              <a:gd name="connsiteX92" fmla="*/ 3978233 w 4013859"/>
              <a:gd name="connsiteY92" fmla="*/ 5308270 h 5474525"/>
              <a:gd name="connsiteX93" fmla="*/ 3990109 w 4013859"/>
              <a:gd name="connsiteY93" fmla="*/ 5272644 h 5474525"/>
              <a:gd name="connsiteX94" fmla="*/ 3990109 w 4013859"/>
              <a:gd name="connsiteY94" fmla="*/ 5058888 h 5474525"/>
              <a:gd name="connsiteX95" fmla="*/ 3978233 w 4013859"/>
              <a:gd name="connsiteY95" fmla="*/ 5023262 h 5474525"/>
              <a:gd name="connsiteX96" fmla="*/ 3954483 w 4013859"/>
              <a:gd name="connsiteY96" fmla="*/ 4987636 h 5474525"/>
              <a:gd name="connsiteX97" fmla="*/ 3930732 w 4013859"/>
              <a:gd name="connsiteY97" fmla="*/ 4916384 h 5474525"/>
              <a:gd name="connsiteX98" fmla="*/ 3942607 w 4013859"/>
              <a:gd name="connsiteY98" fmla="*/ 4655127 h 5474525"/>
              <a:gd name="connsiteX99" fmla="*/ 3954483 w 4013859"/>
              <a:gd name="connsiteY99" fmla="*/ 4607626 h 5474525"/>
              <a:gd name="connsiteX100" fmla="*/ 3966358 w 4013859"/>
              <a:gd name="connsiteY100" fmla="*/ 4548249 h 5474525"/>
              <a:gd name="connsiteX101" fmla="*/ 3990109 w 4013859"/>
              <a:gd name="connsiteY101" fmla="*/ 4476997 h 5474525"/>
              <a:gd name="connsiteX102" fmla="*/ 4001984 w 4013859"/>
              <a:gd name="connsiteY102" fmla="*/ 4441371 h 5474525"/>
              <a:gd name="connsiteX103" fmla="*/ 4013859 w 4013859"/>
              <a:gd name="connsiteY103" fmla="*/ 4405745 h 5474525"/>
              <a:gd name="connsiteX104" fmla="*/ 4001984 w 4013859"/>
              <a:gd name="connsiteY104" fmla="*/ 4156364 h 5474525"/>
              <a:gd name="connsiteX105" fmla="*/ 3990109 w 4013859"/>
              <a:gd name="connsiteY105" fmla="*/ 4120738 h 5474525"/>
              <a:gd name="connsiteX106" fmla="*/ 3942607 w 4013859"/>
              <a:gd name="connsiteY106" fmla="*/ 4049486 h 5474525"/>
              <a:gd name="connsiteX107" fmla="*/ 3871355 w 4013859"/>
              <a:gd name="connsiteY107" fmla="*/ 3990109 h 5474525"/>
              <a:gd name="connsiteX108" fmla="*/ 3788228 w 4013859"/>
              <a:gd name="connsiteY108" fmla="*/ 3930732 h 5474525"/>
              <a:gd name="connsiteX109" fmla="*/ 3716976 w 4013859"/>
              <a:gd name="connsiteY109" fmla="*/ 3906982 h 5474525"/>
              <a:gd name="connsiteX110" fmla="*/ 3633849 w 4013859"/>
              <a:gd name="connsiteY110" fmla="*/ 3918857 h 5474525"/>
              <a:gd name="connsiteX111" fmla="*/ 3562597 w 4013859"/>
              <a:gd name="connsiteY111" fmla="*/ 3966358 h 5474525"/>
              <a:gd name="connsiteX112" fmla="*/ 3526971 w 4013859"/>
              <a:gd name="connsiteY112" fmla="*/ 3990109 h 5474525"/>
              <a:gd name="connsiteX113" fmla="*/ 3491345 w 4013859"/>
              <a:gd name="connsiteY113" fmla="*/ 4001984 h 5474525"/>
              <a:gd name="connsiteX114" fmla="*/ 3420093 w 4013859"/>
              <a:gd name="connsiteY114" fmla="*/ 4049486 h 5474525"/>
              <a:gd name="connsiteX115" fmla="*/ 3384467 w 4013859"/>
              <a:gd name="connsiteY115" fmla="*/ 4073236 h 5474525"/>
              <a:gd name="connsiteX116" fmla="*/ 3325090 w 4013859"/>
              <a:gd name="connsiteY116" fmla="*/ 4120738 h 5474525"/>
              <a:gd name="connsiteX117" fmla="*/ 3301340 w 4013859"/>
              <a:gd name="connsiteY117" fmla="*/ 4156364 h 5474525"/>
              <a:gd name="connsiteX118" fmla="*/ 3265714 w 4013859"/>
              <a:gd name="connsiteY118" fmla="*/ 4180114 h 5474525"/>
              <a:gd name="connsiteX119" fmla="*/ 3230088 w 4013859"/>
              <a:gd name="connsiteY119" fmla="*/ 4215740 h 5474525"/>
              <a:gd name="connsiteX120" fmla="*/ 3158836 w 4013859"/>
              <a:gd name="connsiteY120" fmla="*/ 4251366 h 5474525"/>
              <a:gd name="connsiteX121" fmla="*/ 3051958 w 4013859"/>
              <a:gd name="connsiteY121" fmla="*/ 4239491 h 5474525"/>
              <a:gd name="connsiteX122" fmla="*/ 3016332 w 4013859"/>
              <a:gd name="connsiteY122" fmla="*/ 4227616 h 5474525"/>
              <a:gd name="connsiteX123" fmla="*/ 2968831 w 4013859"/>
              <a:gd name="connsiteY123" fmla="*/ 4215740 h 5474525"/>
              <a:gd name="connsiteX124" fmla="*/ 2873828 w 4013859"/>
              <a:gd name="connsiteY124" fmla="*/ 4168239 h 5474525"/>
              <a:gd name="connsiteX125" fmla="*/ 2790701 w 4013859"/>
              <a:gd name="connsiteY125" fmla="*/ 4108862 h 5474525"/>
              <a:gd name="connsiteX126" fmla="*/ 2755075 w 4013859"/>
              <a:gd name="connsiteY126" fmla="*/ 4096987 h 5474525"/>
              <a:gd name="connsiteX127" fmla="*/ 2671948 w 4013859"/>
              <a:gd name="connsiteY127" fmla="*/ 4061361 h 5474525"/>
              <a:gd name="connsiteX128" fmla="*/ 2600696 w 4013859"/>
              <a:gd name="connsiteY128" fmla="*/ 4037610 h 5474525"/>
              <a:gd name="connsiteX129" fmla="*/ 2541319 w 4013859"/>
              <a:gd name="connsiteY129" fmla="*/ 3966358 h 5474525"/>
              <a:gd name="connsiteX130" fmla="*/ 2470067 w 4013859"/>
              <a:gd name="connsiteY130" fmla="*/ 3883231 h 5474525"/>
              <a:gd name="connsiteX131" fmla="*/ 2410690 w 4013859"/>
              <a:gd name="connsiteY131" fmla="*/ 3752603 h 5474525"/>
              <a:gd name="connsiteX132" fmla="*/ 2363189 w 4013859"/>
              <a:gd name="connsiteY132" fmla="*/ 3669475 h 5474525"/>
              <a:gd name="connsiteX133" fmla="*/ 2351314 w 4013859"/>
              <a:gd name="connsiteY133" fmla="*/ 3621974 h 5474525"/>
              <a:gd name="connsiteX134" fmla="*/ 2339439 w 4013859"/>
              <a:gd name="connsiteY134" fmla="*/ 3586348 h 5474525"/>
              <a:gd name="connsiteX135" fmla="*/ 2327563 w 4013859"/>
              <a:gd name="connsiteY135" fmla="*/ 3253839 h 5474525"/>
              <a:gd name="connsiteX136" fmla="*/ 2303813 w 4013859"/>
              <a:gd name="connsiteY136" fmla="*/ 3111335 h 5474525"/>
              <a:gd name="connsiteX137" fmla="*/ 2291937 w 4013859"/>
              <a:gd name="connsiteY137" fmla="*/ 3028208 h 5474525"/>
              <a:gd name="connsiteX138" fmla="*/ 2268187 w 4013859"/>
              <a:gd name="connsiteY138" fmla="*/ 2956956 h 5474525"/>
              <a:gd name="connsiteX139" fmla="*/ 2244436 w 4013859"/>
              <a:gd name="connsiteY139" fmla="*/ 2850078 h 5474525"/>
              <a:gd name="connsiteX140" fmla="*/ 2220685 w 4013859"/>
              <a:gd name="connsiteY140" fmla="*/ 2814452 h 5474525"/>
              <a:gd name="connsiteX141" fmla="*/ 2196935 w 4013859"/>
              <a:gd name="connsiteY141" fmla="*/ 2719449 h 5474525"/>
              <a:gd name="connsiteX142" fmla="*/ 2173184 w 4013859"/>
              <a:gd name="connsiteY142" fmla="*/ 2648197 h 5474525"/>
              <a:gd name="connsiteX143" fmla="*/ 2137558 w 4013859"/>
              <a:gd name="connsiteY143" fmla="*/ 2541319 h 5474525"/>
              <a:gd name="connsiteX144" fmla="*/ 2125683 w 4013859"/>
              <a:gd name="connsiteY144" fmla="*/ 2505694 h 5474525"/>
              <a:gd name="connsiteX145" fmla="*/ 2113807 w 4013859"/>
              <a:gd name="connsiteY145" fmla="*/ 2446317 h 5474525"/>
              <a:gd name="connsiteX146" fmla="*/ 2090057 w 4013859"/>
              <a:gd name="connsiteY146" fmla="*/ 2398816 h 5474525"/>
              <a:gd name="connsiteX147" fmla="*/ 2042555 w 4013859"/>
              <a:gd name="connsiteY147" fmla="*/ 2280062 h 5474525"/>
              <a:gd name="connsiteX148" fmla="*/ 2018805 w 4013859"/>
              <a:gd name="connsiteY148" fmla="*/ 2220686 h 5474525"/>
              <a:gd name="connsiteX149" fmla="*/ 1971303 w 4013859"/>
              <a:gd name="connsiteY149" fmla="*/ 2125683 h 5474525"/>
              <a:gd name="connsiteX150" fmla="*/ 1935677 w 4013859"/>
              <a:gd name="connsiteY150" fmla="*/ 2054431 h 5474525"/>
              <a:gd name="connsiteX151" fmla="*/ 1900052 w 4013859"/>
              <a:gd name="connsiteY151" fmla="*/ 1995055 h 5474525"/>
              <a:gd name="connsiteX152" fmla="*/ 1888176 w 4013859"/>
              <a:gd name="connsiteY152" fmla="*/ 1959429 h 5474525"/>
              <a:gd name="connsiteX153" fmla="*/ 1852550 w 4013859"/>
              <a:gd name="connsiteY153" fmla="*/ 1911927 h 5474525"/>
              <a:gd name="connsiteX154" fmla="*/ 1828800 w 4013859"/>
              <a:gd name="connsiteY154" fmla="*/ 1876301 h 5474525"/>
              <a:gd name="connsiteX155" fmla="*/ 1757548 w 4013859"/>
              <a:gd name="connsiteY155" fmla="*/ 1769423 h 5474525"/>
              <a:gd name="connsiteX156" fmla="*/ 1686296 w 4013859"/>
              <a:gd name="connsiteY156" fmla="*/ 1674421 h 5474525"/>
              <a:gd name="connsiteX157" fmla="*/ 1579418 w 4013859"/>
              <a:gd name="connsiteY157" fmla="*/ 1508166 h 5474525"/>
              <a:gd name="connsiteX158" fmla="*/ 1555667 w 4013859"/>
              <a:gd name="connsiteY158" fmla="*/ 1472540 h 5474525"/>
              <a:gd name="connsiteX159" fmla="*/ 1531916 w 4013859"/>
              <a:gd name="connsiteY159" fmla="*/ 1436914 h 5474525"/>
              <a:gd name="connsiteX160" fmla="*/ 1496290 w 4013859"/>
              <a:gd name="connsiteY160" fmla="*/ 1389413 h 5474525"/>
              <a:gd name="connsiteX161" fmla="*/ 1472540 w 4013859"/>
              <a:gd name="connsiteY161" fmla="*/ 1353787 h 5474525"/>
              <a:gd name="connsiteX162" fmla="*/ 1401288 w 4013859"/>
              <a:gd name="connsiteY162" fmla="*/ 1246909 h 5474525"/>
              <a:gd name="connsiteX163" fmla="*/ 1389413 w 4013859"/>
              <a:gd name="connsiteY163" fmla="*/ 1211283 h 5474525"/>
              <a:gd name="connsiteX164" fmla="*/ 1341911 w 4013859"/>
              <a:gd name="connsiteY164" fmla="*/ 1140031 h 5474525"/>
              <a:gd name="connsiteX165" fmla="*/ 1330036 w 4013859"/>
              <a:gd name="connsiteY165" fmla="*/ 1104405 h 5474525"/>
              <a:gd name="connsiteX166" fmla="*/ 1282535 w 4013859"/>
              <a:gd name="connsiteY166" fmla="*/ 997527 h 5474525"/>
              <a:gd name="connsiteX167" fmla="*/ 1258784 w 4013859"/>
              <a:gd name="connsiteY167" fmla="*/ 890649 h 5474525"/>
              <a:gd name="connsiteX168" fmla="*/ 1235033 w 4013859"/>
              <a:gd name="connsiteY168" fmla="*/ 855023 h 5474525"/>
              <a:gd name="connsiteX169" fmla="*/ 1223158 w 4013859"/>
              <a:gd name="connsiteY169" fmla="*/ 819397 h 5474525"/>
              <a:gd name="connsiteX170" fmla="*/ 1187532 w 4013859"/>
              <a:gd name="connsiteY170" fmla="*/ 807522 h 5474525"/>
              <a:gd name="connsiteX171" fmla="*/ 1151906 w 4013859"/>
              <a:gd name="connsiteY171" fmla="*/ 783771 h 5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013859" h="5474525">
                <a:moveTo>
                  <a:pt x="1151906" y="783771"/>
                </a:moveTo>
                <a:cubicBezTo>
                  <a:pt x="1140031" y="763979"/>
                  <a:pt x="1157052" y="770313"/>
                  <a:pt x="1116280" y="688769"/>
                </a:cubicBezTo>
                <a:cubicBezTo>
                  <a:pt x="1110682" y="677573"/>
                  <a:pt x="1109735" y="664469"/>
                  <a:pt x="1104405" y="653143"/>
                </a:cubicBezTo>
                <a:cubicBezTo>
                  <a:pt x="1078023" y="597081"/>
                  <a:pt x="1050267" y="541647"/>
                  <a:pt x="1021277" y="486888"/>
                </a:cubicBezTo>
                <a:cubicBezTo>
                  <a:pt x="1009825" y="465256"/>
                  <a:pt x="973812" y="420436"/>
                  <a:pt x="961901" y="403761"/>
                </a:cubicBezTo>
                <a:cubicBezTo>
                  <a:pt x="953605" y="392147"/>
                  <a:pt x="947632" y="378802"/>
                  <a:pt x="938150" y="368135"/>
                </a:cubicBezTo>
                <a:cubicBezTo>
                  <a:pt x="915835" y="343031"/>
                  <a:pt x="885529" y="324831"/>
                  <a:pt x="866898" y="296883"/>
                </a:cubicBezTo>
                <a:cubicBezTo>
                  <a:pt x="821411" y="228651"/>
                  <a:pt x="853241" y="271350"/>
                  <a:pt x="760020" y="178130"/>
                </a:cubicBezTo>
                <a:cubicBezTo>
                  <a:pt x="748145" y="166255"/>
                  <a:pt x="738368" y="151820"/>
                  <a:pt x="724394" y="142504"/>
                </a:cubicBezTo>
                <a:cubicBezTo>
                  <a:pt x="700643" y="126670"/>
                  <a:pt x="675978" y="112130"/>
                  <a:pt x="653142" y="95003"/>
                </a:cubicBezTo>
                <a:cubicBezTo>
                  <a:pt x="637308" y="83128"/>
                  <a:pt x="623344" y="68228"/>
                  <a:pt x="605641" y="59377"/>
                </a:cubicBezTo>
                <a:cubicBezTo>
                  <a:pt x="591043" y="52078"/>
                  <a:pt x="573833" y="51985"/>
                  <a:pt x="558140" y="47501"/>
                </a:cubicBezTo>
                <a:cubicBezTo>
                  <a:pt x="546104" y="44062"/>
                  <a:pt x="534550" y="39065"/>
                  <a:pt x="522514" y="35626"/>
                </a:cubicBezTo>
                <a:cubicBezTo>
                  <a:pt x="506821" y="31142"/>
                  <a:pt x="490706" y="28235"/>
                  <a:pt x="475013" y="23751"/>
                </a:cubicBezTo>
                <a:cubicBezTo>
                  <a:pt x="355768" y="-10320"/>
                  <a:pt x="540370" y="37120"/>
                  <a:pt x="391885" y="0"/>
                </a:cubicBezTo>
                <a:cubicBezTo>
                  <a:pt x="315228" y="5110"/>
                  <a:pt x="211800" y="7516"/>
                  <a:pt x="130628" y="23751"/>
                </a:cubicBezTo>
                <a:cubicBezTo>
                  <a:pt x="118353" y="26206"/>
                  <a:pt x="106877" y="31668"/>
                  <a:pt x="95002" y="35626"/>
                </a:cubicBezTo>
                <a:cubicBezTo>
                  <a:pt x="53112" y="63553"/>
                  <a:pt x="60248" y="48265"/>
                  <a:pt x="47501" y="95003"/>
                </a:cubicBezTo>
                <a:cubicBezTo>
                  <a:pt x="38912" y="126495"/>
                  <a:pt x="23750" y="190005"/>
                  <a:pt x="23750" y="190005"/>
                </a:cubicBezTo>
                <a:cubicBezTo>
                  <a:pt x="19792" y="265215"/>
                  <a:pt x="16431" y="340460"/>
                  <a:pt x="11875" y="415636"/>
                </a:cubicBezTo>
                <a:cubicBezTo>
                  <a:pt x="8514" y="471094"/>
                  <a:pt x="0" y="526331"/>
                  <a:pt x="0" y="581891"/>
                </a:cubicBezTo>
                <a:cubicBezTo>
                  <a:pt x="0" y="716536"/>
                  <a:pt x="5619" y="851152"/>
                  <a:pt x="11875" y="985652"/>
                </a:cubicBezTo>
                <a:cubicBezTo>
                  <a:pt x="18929" y="1137310"/>
                  <a:pt x="17713" y="1044627"/>
                  <a:pt x="47501" y="1163782"/>
                </a:cubicBezTo>
                <a:cubicBezTo>
                  <a:pt x="51307" y="1179008"/>
                  <a:pt x="62732" y="1229868"/>
                  <a:pt x="71252" y="1246909"/>
                </a:cubicBezTo>
                <a:cubicBezTo>
                  <a:pt x="77635" y="1259674"/>
                  <a:pt x="87085" y="1270660"/>
                  <a:pt x="95002" y="1282535"/>
                </a:cubicBezTo>
                <a:cubicBezTo>
                  <a:pt x="98960" y="1298369"/>
                  <a:pt x="101146" y="1314754"/>
                  <a:pt x="106877" y="1330036"/>
                </a:cubicBezTo>
                <a:cubicBezTo>
                  <a:pt x="119923" y="1364824"/>
                  <a:pt x="166873" y="1436545"/>
                  <a:pt x="178129" y="1460665"/>
                </a:cubicBezTo>
                <a:cubicBezTo>
                  <a:pt x="216920" y="1543789"/>
                  <a:pt x="203515" y="1532317"/>
                  <a:pt x="225631" y="1591294"/>
                </a:cubicBezTo>
                <a:cubicBezTo>
                  <a:pt x="287274" y="1755675"/>
                  <a:pt x="215734" y="1571500"/>
                  <a:pt x="273132" y="1686296"/>
                </a:cubicBezTo>
                <a:cubicBezTo>
                  <a:pt x="302435" y="1744902"/>
                  <a:pt x="331924" y="1803589"/>
                  <a:pt x="356259" y="1864426"/>
                </a:cubicBezTo>
                <a:cubicBezTo>
                  <a:pt x="385311" y="1937055"/>
                  <a:pt x="368185" y="1906066"/>
                  <a:pt x="403761" y="1959429"/>
                </a:cubicBezTo>
                <a:cubicBezTo>
                  <a:pt x="431610" y="2042978"/>
                  <a:pt x="395364" y="1939836"/>
                  <a:pt x="439387" y="2042556"/>
                </a:cubicBezTo>
                <a:cubicBezTo>
                  <a:pt x="454791" y="2078498"/>
                  <a:pt x="465940" y="2145966"/>
                  <a:pt x="475013" y="2173184"/>
                </a:cubicBezTo>
                <a:cubicBezTo>
                  <a:pt x="514931" y="2292940"/>
                  <a:pt x="454018" y="2107161"/>
                  <a:pt x="498763" y="2256312"/>
                </a:cubicBezTo>
                <a:cubicBezTo>
                  <a:pt x="505957" y="2280292"/>
                  <a:pt x="514597" y="2303813"/>
                  <a:pt x="522514" y="2327564"/>
                </a:cubicBezTo>
                <a:lnTo>
                  <a:pt x="534389" y="2363190"/>
                </a:lnTo>
                <a:cubicBezTo>
                  <a:pt x="538348" y="2375065"/>
                  <a:pt x="543229" y="2386672"/>
                  <a:pt x="546265" y="2398816"/>
                </a:cubicBezTo>
                <a:cubicBezTo>
                  <a:pt x="552290" y="2422918"/>
                  <a:pt x="559794" y="2458094"/>
                  <a:pt x="570015" y="2481943"/>
                </a:cubicBezTo>
                <a:cubicBezTo>
                  <a:pt x="576988" y="2498214"/>
                  <a:pt x="587191" y="2513007"/>
                  <a:pt x="593766" y="2529444"/>
                </a:cubicBezTo>
                <a:cubicBezTo>
                  <a:pt x="603064" y="2552689"/>
                  <a:pt x="603629" y="2579865"/>
                  <a:pt x="617516" y="2600696"/>
                </a:cubicBezTo>
                <a:cubicBezTo>
                  <a:pt x="639901" y="2634274"/>
                  <a:pt x="656838" y="2658455"/>
                  <a:pt x="676893" y="2695699"/>
                </a:cubicBezTo>
                <a:cubicBezTo>
                  <a:pt x="693679" y="2726872"/>
                  <a:pt x="711245" y="2757828"/>
                  <a:pt x="724394" y="2790701"/>
                </a:cubicBezTo>
                <a:cubicBezTo>
                  <a:pt x="732311" y="2810493"/>
                  <a:pt x="740660" y="2830118"/>
                  <a:pt x="748145" y="2850078"/>
                </a:cubicBezTo>
                <a:cubicBezTo>
                  <a:pt x="752540" y="2861799"/>
                  <a:pt x="755625" y="2873983"/>
                  <a:pt x="760020" y="2885704"/>
                </a:cubicBezTo>
                <a:cubicBezTo>
                  <a:pt x="767505" y="2905664"/>
                  <a:pt x="776286" y="2925121"/>
                  <a:pt x="783771" y="2945081"/>
                </a:cubicBezTo>
                <a:cubicBezTo>
                  <a:pt x="788166" y="2956802"/>
                  <a:pt x="790715" y="2969201"/>
                  <a:pt x="795646" y="2980707"/>
                </a:cubicBezTo>
                <a:cubicBezTo>
                  <a:pt x="802619" y="2996978"/>
                  <a:pt x="812424" y="3011937"/>
                  <a:pt x="819397" y="3028208"/>
                </a:cubicBezTo>
                <a:cubicBezTo>
                  <a:pt x="848897" y="3097042"/>
                  <a:pt x="809378" y="3030993"/>
                  <a:pt x="855023" y="3099460"/>
                </a:cubicBezTo>
                <a:cubicBezTo>
                  <a:pt x="862940" y="3123211"/>
                  <a:pt x="863753" y="3150684"/>
                  <a:pt x="878774" y="3170712"/>
                </a:cubicBezTo>
                <a:cubicBezTo>
                  <a:pt x="946894" y="3261538"/>
                  <a:pt x="885986" y="3174427"/>
                  <a:pt x="938150" y="3265714"/>
                </a:cubicBezTo>
                <a:cubicBezTo>
                  <a:pt x="963524" y="3310119"/>
                  <a:pt x="972639" y="3305963"/>
                  <a:pt x="997527" y="3360717"/>
                </a:cubicBezTo>
                <a:cubicBezTo>
                  <a:pt x="1033061" y="3438892"/>
                  <a:pt x="1005707" y="3416557"/>
                  <a:pt x="1045028" y="3479470"/>
                </a:cubicBezTo>
                <a:cubicBezTo>
                  <a:pt x="1055518" y="3496254"/>
                  <a:pt x="1069675" y="3510503"/>
                  <a:pt x="1080654" y="3526971"/>
                </a:cubicBezTo>
                <a:cubicBezTo>
                  <a:pt x="1107487" y="3567220"/>
                  <a:pt x="1113454" y="3586538"/>
                  <a:pt x="1140031" y="3621974"/>
                </a:cubicBezTo>
                <a:cubicBezTo>
                  <a:pt x="1155239" y="3642251"/>
                  <a:pt x="1171698" y="3661559"/>
                  <a:pt x="1187532" y="3681351"/>
                </a:cubicBezTo>
                <a:cubicBezTo>
                  <a:pt x="1212189" y="3779979"/>
                  <a:pt x="1178908" y="3674894"/>
                  <a:pt x="1246909" y="3788229"/>
                </a:cubicBezTo>
                <a:cubicBezTo>
                  <a:pt x="1269679" y="3826179"/>
                  <a:pt x="1278638" y="3872424"/>
                  <a:pt x="1306285" y="3906982"/>
                </a:cubicBezTo>
                <a:cubicBezTo>
                  <a:pt x="1389966" y="4011580"/>
                  <a:pt x="1324908" y="3921757"/>
                  <a:pt x="1377537" y="4013860"/>
                </a:cubicBezTo>
                <a:cubicBezTo>
                  <a:pt x="1411021" y="4072458"/>
                  <a:pt x="1394452" y="4029048"/>
                  <a:pt x="1436914" y="4096987"/>
                </a:cubicBezTo>
                <a:cubicBezTo>
                  <a:pt x="1479962" y="4165863"/>
                  <a:pt x="1435524" y="4127727"/>
                  <a:pt x="1496290" y="4168239"/>
                </a:cubicBezTo>
                <a:cubicBezTo>
                  <a:pt x="1616359" y="4348340"/>
                  <a:pt x="1486394" y="4163487"/>
                  <a:pt x="1579418" y="4275117"/>
                </a:cubicBezTo>
                <a:cubicBezTo>
                  <a:pt x="1628899" y="4334495"/>
                  <a:pt x="1573478" y="4290950"/>
                  <a:pt x="1638794" y="4334494"/>
                </a:cubicBezTo>
                <a:cubicBezTo>
                  <a:pt x="1758867" y="4514598"/>
                  <a:pt x="1628896" y="4329738"/>
                  <a:pt x="1721922" y="4441371"/>
                </a:cubicBezTo>
                <a:cubicBezTo>
                  <a:pt x="1804587" y="4540571"/>
                  <a:pt x="1677216" y="4408541"/>
                  <a:pt x="1781298" y="4512623"/>
                </a:cubicBezTo>
                <a:cubicBezTo>
                  <a:pt x="1808529" y="4594311"/>
                  <a:pt x="1771282" y="4495093"/>
                  <a:pt x="1828800" y="4595751"/>
                </a:cubicBezTo>
                <a:cubicBezTo>
                  <a:pt x="1835010" y="4606619"/>
                  <a:pt x="1833731" y="4620962"/>
                  <a:pt x="1840675" y="4631377"/>
                </a:cubicBezTo>
                <a:cubicBezTo>
                  <a:pt x="1849991" y="4645351"/>
                  <a:pt x="1865550" y="4654101"/>
                  <a:pt x="1876301" y="4667003"/>
                </a:cubicBezTo>
                <a:cubicBezTo>
                  <a:pt x="1885438" y="4677967"/>
                  <a:pt x="1892135" y="4690754"/>
                  <a:pt x="1900052" y="4702629"/>
                </a:cubicBezTo>
                <a:cubicBezTo>
                  <a:pt x="1911927" y="4738255"/>
                  <a:pt x="1914846" y="4778261"/>
                  <a:pt x="1935677" y="4809507"/>
                </a:cubicBezTo>
                <a:cubicBezTo>
                  <a:pt x="1992495" y="4894732"/>
                  <a:pt x="1962995" y="4860574"/>
                  <a:pt x="2018805" y="4916384"/>
                </a:cubicBezTo>
                <a:cubicBezTo>
                  <a:pt x="2041923" y="4985740"/>
                  <a:pt x="2012592" y="4922047"/>
                  <a:pt x="2066306" y="4975761"/>
                </a:cubicBezTo>
                <a:cubicBezTo>
                  <a:pt x="2145475" y="5054930"/>
                  <a:pt x="2030680" y="4971802"/>
                  <a:pt x="2125683" y="5035138"/>
                </a:cubicBezTo>
                <a:cubicBezTo>
                  <a:pt x="2133600" y="5047013"/>
                  <a:pt x="2138469" y="5061627"/>
                  <a:pt x="2149433" y="5070764"/>
                </a:cubicBezTo>
                <a:cubicBezTo>
                  <a:pt x="2186495" y="5101648"/>
                  <a:pt x="2195440" y="5087829"/>
                  <a:pt x="2232561" y="5106390"/>
                </a:cubicBezTo>
                <a:cubicBezTo>
                  <a:pt x="2383079" y="5181651"/>
                  <a:pt x="2223942" y="5109246"/>
                  <a:pt x="2327563" y="5165766"/>
                </a:cubicBezTo>
                <a:cubicBezTo>
                  <a:pt x="2358645" y="5182720"/>
                  <a:pt x="2422566" y="5213268"/>
                  <a:pt x="2422566" y="5213268"/>
                </a:cubicBezTo>
                <a:cubicBezTo>
                  <a:pt x="2430483" y="5225143"/>
                  <a:pt x="2435171" y="5239978"/>
                  <a:pt x="2446316" y="5248894"/>
                </a:cubicBezTo>
                <a:cubicBezTo>
                  <a:pt x="2456091" y="5256714"/>
                  <a:pt x="2470746" y="5255171"/>
                  <a:pt x="2481942" y="5260769"/>
                </a:cubicBezTo>
                <a:cubicBezTo>
                  <a:pt x="2494708" y="5267152"/>
                  <a:pt x="2505176" y="5277438"/>
                  <a:pt x="2517568" y="5284519"/>
                </a:cubicBezTo>
                <a:cubicBezTo>
                  <a:pt x="2532939" y="5293302"/>
                  <a:pt x="2549700" y="5299487"/>
                  <a:pt x="2565070" y="5308270"/>
                </a:cubicBezTo>
                <a:cubicBezTo>
                  <a:pt x="2577462" y="5315351"/>
                  <a:pt x="2587654" y="5326224"/>
                  <a:pt x="2600696" y="5332021"/>
                </a:cubicBezTo>
                <a:cubicBezTo>
                  <a:pt x="2623574" y="5342189"/>
                  <a:pt x="2671948" y="5355771"/>
                  <a:pt x="2671948" y="5355771"/>
                </a:cubicBezTo>
                <a:cubicBezTo>
                  <a:pt x="2683823" y="5363688"/>
                  <a:pt x="2694034" y="5375009"/>
                  <a:pt x="2707574" y="5379522"/>
                </a:cubicBezTo>
                <a:cubicBezTo>
                  <a:pt x="2730417" y="5387136"/>
                  <a:pt x="2755215" y="5386675"/>
                  <a:pt x="2778826" y="5391397"/>
                </a:cubicBezTo>
                <a:cubicBezTo>
                  <a:pt x="2794830" y="5394598"/>
                  <a:pt x="2810323" y="5400072"/>
                  <a:pt x="2826327" y="5403273"/>
                </a:cubicBezTo>
                <a:cubicBezTo>
                  <a:pt x="2849938" y="5407995"/>
                  <a:pt x="2873968" y="5410426"/>
                  <a:pt x="2897579" y="5415148"/>
                </a:cubicBezTo>
                <a:cubicBezTo>
                  <a:pt x="3062472" y="5448126"/>
                  <a:pt x="2759878" y="5398869"/>
                  <a:pt x="3040083" y="5438899"/>
                </a:cubicBezTo>
                <a:cubicBezTo>
                  <a:pt x="3063919" y="5442304"/>
                  <a:pt x="3087365" y="5448491"/>
                  <a:pt x="3111335" y="5450774"/>
                </a:cubicBezTo>
                <a:cubicBezTo>
                  <a:pt x="3164161" y="5455805"/>
                  <a:pt x="3448191" y="5471986"/>
                  <a:pt x="3491345" y="5474525"/>
                </a:cubicBezTo>
                <a:cubicBezTo>
                  <a:pt x="3566555" y="5470566"/>
                  <a:pt x="3642061" y="5470399"/>
                  <a:pt x="3716976" y="5462649"/>
                </a:cubicBezTo>
                <a:cubicBezTo>
                  <a:pt x="3840903" y="5449829"/>
                  <a:pt x="3799635" y="5447515"/>
                  <a:pt x="3871355" y="5427023"/>
                </a:cubicBezTo>
                <a:cubicBezTo>
                  <a:pt x="3887048" y="5422539"/>
                  <a:pt x="3903023" y="5419106"/>
                  <a:pt x="3918857" y="5415148"/>
                </a:cubicBezTo>
                <a:cubicBezTo>
                  <a:pt x="3972186" y="5361819"/>
                  <a:pt x="3949171" y="5395456"/>
                  <a:pt x="3978233" y="5308270"/>
                </a:cubicBezTo>
                <a:lnTo>
                  <a:pt x="3990109" y="5272644"/>
                </a:lnTo>
                <a:cubicBezTo>
                  <a:pt x="4007484" y="5168394"/>
                  <a:pt x="4008609" y="5197635"/>
                  <a:pt x="3990109" y="5058888"/>
                </a:cubicBezTo>
                <a:cubicBezTo>
                  <a:pt x="3988455" y="5046480"/>
                  <a:pt x="3983831" y="5034458"/>
                  <a:pt x="3978233" y="5023262"/>
                </a:cubicBezTo>
                <a:cubicBezTo>
                  <a:pt x="3971850" y="5010497"/>
                  <a:pt x="3960279" y="5000678"/>
                  <a:pt x="3954483" y="4987636"/>
                </a:cubicBezTo>
                <a:cubicBezTo>
                  <a:pt x="3944315" y="4964758"/>
                  <a:pt x="3930732" y="4916384"/>
                  <a:pt x="3930732" y="4916384"/>
                </a:cubicBezTo>
                <a:cubicBezTo>
                  <a:pt x="3934690" y="4829298"/>
                  <a:pt x="3935921" y="4742046"/>
                  <a:pt x="3942607" y="4655127"/>
                </a:cubicBezTo>
                <a:cubicBezTo>
                  <a:pt x="3943859" y="4638854"/>
                  <a:pt x="3950942" y="4623558"/>
                  <a:pt x="3954483" y="4607626"/>
                </a:cubicBezTo>
                <a:cubicBezTo>
                  <a:pt x="3958862" y="4587922"/>
                  <a:pt x="3961047" y="4567722"/>
                  <a:pt x="3966358" y="4548249"/>
                </a:cubicBezTo>
                <a:cubicBezTo>
                  <a:pt x="3972945" y="4524096"/>
                  <a:pt x="3982192" y="4500748"/>
                  <a:pt x="3990109" y="4476997"/>
                </a:cubicBezTo>
                <a:lnTo>
                  <a:pt x="4001984" y="4441371"/>
                </a:lnTo>
                <a:lnTo>
                  <a:pt x="4013859" y="4405745"/>
                </a:lnTo>
                <a:cubicBezTo>
                  <a:pt x="4009901" y="4322618"/>
                  <a:pt x="4008895" y="4239298"/>
                  <a:pt x="4001984" y="4156364"/>
                </a:cubicBezTo>
                <a:cubicBezTo>
                  <a:pt x="4000944" y="4143890"/>
                  <a:pt x="3996188" y="4131680"/>
                  <a:pt x="3990109" y="4120738"/>
                </a:cubicBezTo>
                <a:cubicBezTo>
                  <a:pt x="3976246" y="4095785"/>
                  <a:pt x="3962791" y="4069670"/>
                  <a:pt x="3942607" y="4049486"/>
                </a:cubicBezTo>
                <a:cubicBezTo>
                  <a:pt x="3887162" y="3994041"/>
                  <a:pt x="3929221" y="4031442"/>
                  <a:pt x="3871355" y="3990109"/>
                </a:cubicBezTo>
                <a:cubicBezTo>
                  <a:pt x="3864132" y="3984950"/>
                  <a:pt x="3803043" y="3937316"/>
                  <a:pt x="3788228" y="3930732"/>
                </a:cubicBezTo>
                <a:cubicBezTo>
                  <a:pt x="3765350" y="3920564"/>
                  <a:pt x="3716976" y="3906982"/>
                  <a:pt x="3716976" y="3906982"/>
                </a:cubicBezTo>
                <a:cubicBezTo>
                  <a:pt x="3689267" y="3910940"/>
                  <a:pt x="3659974" y="3908809"/>
                  <a:pt x="3633849" y="3918857"/>
                </a:cubicBezTo>
                <a:cubicBezTo>
                  <a:pt x="3607207" y="3929104"/>
                  <a:pt x="3586348" y="3950524"/>
                  <a:pt x="3562597" y="3966358"/>
                </a:cubicBezTo>
                <a:cubicBezTo>
                  <a:pt x="3550722" y="3974275"/>
                  <a:pt x="3540511" y="3985596"/>
                  <a:pt x="3526971" y="3990109"/>
                </a:cubicBezTo>
                <a:lnTo>
                  <a:pt x="3491345" y="4001984"/>
                </a:lnTo>
                <a:lnTo>
                  <a:pt x="3420093" y="4049486"/>
                </a:lnTo>
                <a:lnTo>
                  <a:pt x="3384467" y="4073236"/>
                </a:lnTo>
                <a:cubicBezTo>
                  <a:pt x="3316398" y="4175338"/>
                  <a:pt x="3407035" y="4055180"/>
                  <a:pt x="3325090" y="4120738"/>
                </a:cubicBezTo>
                <a:cubicBezTo>
                  <a:pt x="3313945" y="4129654"/>
                  <a:pt x="3311432" y="4146272"/>
                  <a:pt x="3301340" y="4156364"/>
                </a:cubicBezTo>
                <a:cubicBezTo>
                  <a:pt x="3291248" y="4166456"/>
                  <a:pt x="3276678" y="4170977"/>
                  <a:pt x="3265714" y="4180114"/>
                </a:cubicBezTo>
                <a:cubicBezTo>
                  <a:pt x="3252812" y="4190865"/>
                  <a:pt x="3242990" y="4204989"/>
                  <a:pt x="3230088" y="4215740"/>
                </a:cubicBezTo>
                <a:cubicBezTo>
                  <a:pt x="3199393" y="4241319"/>
                  <a:pt x="3194543" y="4239464"/>
                  <a:pt x="3158836" y="4251366"/>
                </a:cubicBezTo>
                <a:cubicBezTo>
                  <a:pt x="3123210" y="4247408"/>
                  <a:pt x="3087316" y="4245384"/>
                  <a:pt x="3051958" y="4239491"/>
                </a:cubicBezTo>
                <a:cubicBezTo>
                  <a:pt x="3039611" y="4237433"/>
                  <a:pt x="3028368" y="4231055"/>
                  <a:pt x="3016332" y="4227616"/>
                </a:cubicBezTo>
                <a:cubicBezTo>
                  <a:pt x="3000639" y="4223132"/>
                  <a:pt x="2984665" y="4219699"/>
                  <a:pt x="2968831" y="4215740"/>
                </a:cubicBezTo>
                <a:cubicBezTo>
                  <a:pt x="2847378" y="4134773"/>
                  <a:pt x="3048156" y="4265088"/>
                  <a:pt x="2873828" y="4168239"/>
                </a:cubicBezTo>
                <a:cubicBezTo>
                  <a:pt x="2825424" y="4141348"/>
                  <a:pt x="2835212" y="4131118"/>
                  <a:pt x="2790701" y="4108862"/>
                </a:cubicBezTo>
                <a:cubicBezTo>
                  <a:pt x="2779505" y="4103264"/>
                  <a:pt x="2766950" y="4100945"/>
                  <a:pt x="2755075" y="4096987"/>
                </a:cubicBezTo>
                <a:cubicBezTo>
                  <a:pt x="2698553" y="4059305"/>
                  <a:pt x="2741662" y="4082275"/>
                  <a:pt x="2671948" y="4061361"/>
                </a:cubicBezTo>
                <a:cubicBezTo>
                  <a:pt x="2647968" y="4054167"/>
                  <a:pt x="2600696" y="4037610"/>
                  <a:pt x="2600696" y="4037610"/>
                </a:cubicBezTo>
                <a:cubicBezTo>
                  <a:pt x="2496614" y="3933528"/>
                  <a:pt x="2623985" y="4065557"/>
                  <a:pt x="2541319" y="3966358"/>
                </a:cubicBezTo>
                <a:cubicBezTo>
                  <a:pt x="2498133" y="3914535"/>
                  <a:pt x="2508186" y="3946762"/>
                  <a:pt x="2470067" y="3883231"/>
                </a:cubicBezTo>
                <a:cubicBezTo>
                  <a:pt x="2432774" y="3821076"/>
                  <a:pt x="2437989" y="3814025"/>
                  <a:pt x="2410690" y="3752603"/>
                </a:cubicBezTo>
                <a:cubicBezTo>
                  <a:pt x="2390598" y="3707396"/>
                  <a:pt x="2388665" y="3707688"/>
                  <a:pt x="2363189" y="3669475"/>
                </a:cubicBezTo>
                <a:cubicBezTo>
                  <a:pt x="2359231" y="3653641"/>
                  <a:pt x="2355798" y="3637667"/>
                  <a:pt x="2351314" y="3621974"/>
                </a:cubicBezTo>
                <a:cubicBezTo>
                  <a:pt x="2347875" y="3609938"/>
                  <a:pt x="2340245" y="3598840"/>
                  <a:pt x="2339439" y="3586348"/>
                </a:cubicBezTo>
                <a:cubicBezTo>
                  <a:pt x="2332298" y="3475671"/>
                  <a:pt x="2333890" y="3364565"/>
                  <a:pt x="2327563" y="3253839"/>
                </a:cubicBezTo>
                <a:cubicBezTo>
                  <a:pt x="2324188" y="3194785"/>
                  <a:pt x="2312989" y="3166390"/>
                  <a:pt x="2303813" y="3111335"/>
                </a:cubicBezTo>
                <a:cubicBezTo>
                  <a:pt x="2299211" y="3083725"/>
                  <a:pt x="2298231" y="3055482"/>
                  <a:pt x="2291937" y="3028208"/>
                </a:cubicBezTo>
                <a:cubicBezTo>
                  <a:pt x="2286308" y="3003814"/>
                  <a:pt x="2273097" y="2981505"/>
                  <a:pt x="2268187" y="2956956"/>
                </a:cubicBezTo>
                <a:cubicBezTo>
                  <a:pt x="2266075" y="2946394"/>
                  <a:pt x="2250723" y="2864748"/>
                  <a:pt x="2244436" y="2850078"/>
                </a:cubicBezTo>
                <a:cubicBezTo>
                  <a:pt x="2238814" y="2836960"/>
                  <a:pt x="2228602" y="2826327"/>
                  <a:pt x="2220685" y="2814452"/>
                </a:cubicBezTo>
                <a:cubicBezTo>
                  <a:pt x="2184649" y="2706342"/>
                  <a:pt x="2239931" y="2877102"/>
                  <a:pt x="2196935" y="2719449"/>
                </a:cubicBezTo>
                <a:cubicBezTo>
                  <a:pt x="2190348" y="2695296"/>
                  <a:pt x="2181101" y="2671948"/>
                  <a:pt x="2173184" y="2648197"/>
                </a:cubicBezTo>
                <a:lnTo>
                  <a:pt x="2137558" y="2541319"/>
                </a:lnTo>
                <a:cubicBezTo>
                  <a:pt x="2133600" y="2529444"/>
                  <a:pt x="2128138" y="2517968"/>
                  <a:pt x="2125683" y="2505694"/>
                </a:cubicBezTo>
                <a:cubicBezTo>
                  <a:pt x="2121724" y="2485902"/>
                  <a:pt x="2120190" y="2465466"/>
                  <a:pt x="2113807" y="2446317"/>
                </a:cubicBezTo>
                <a:cubicBezTo>
                  <a:pt x="2108209" y="2429523"/>
                  <a:pt x="2097030" y="2415087"/>
                  <a:pt x="2090057" y="2398816"/>
                </a:cubicBezTo>
                <a:cubicBezTo>
                  <a:pt x="2073263" y="2359629"/>
                  <a:pt x="2058389" y="2319647"/>
                  <a:pt x="2042555" y="2280062"/>
                </a:cubicBezTo>
                <a:cubicBezTo>
                  <a:pt x="2034638" y="2260270"/>
                  <a:pt x="2028338" y="2239752"/>
                  <a:pt x="2018805" y="2220686"/>
                </a:cubicBezTo>
                <a:lnTo>
                  <a:pt x="1971303" y="2125683"/>
                </a:lnTo>
                <a:cubicBezTo>
                  <a:pt x="1959428" y="2101932"/>
                  <a:pt x="1949339" y="2077201"/>
                  <a:pt x="1935677" y="2054431"/>
                </a:cubicBezTo>
                <a:cubicBezTo>
                  <a:pt x="1923802" y="2034639"/>
                  <a:pt x="1910374" y="2015699"/>
                  <a:pt x="1900052" y="1995055"/>
                </a:cubicBezTo>
                <a:cubicBezTo>
                  <a:pt x="1894454" y="1983859"/>
                  <a:pt x="1894387" y="1970297"/>
                  <a:pt x="1888176" y="1959429"/>
                </a:cubicBezTo>
                <a:cubicBezTo>
                  <a:pt x="1878356" y="1942244"/>
                  <a:pt x="1864054" y="1928033"/>
                  <a:pt x="1852550" y="1911927"/>
                </a:cubicBezTo>
                <a:cubicBezTo>
                  <a:pt x="1844255" y="1900313"/>
                  <a:pt x="1835881" y="1888693"/>
                  <a:pt x="1828800" y="1876301"/>
                </a:cubicBezTo>
                <a:cubicBezTo>
                  <a:pt x="1776173" y="1784204"/>
                  <a:pt x="1841222" y="1874016"/>
                  <a:pt x="1757548" y="1769423"/>
                </a:cubicBezTo>
                <a:cubicBezTo>
                  <a:pt x="1733006" y="1695801"/>
                  <a:pt x="1763052" y="1768234"/>
                  <a:pt x="1686296" y="1674421"/>
                </a:cubicBezTo>
                <a:cubicBezTo>
                  <a:pt x="1667676" y="1651663"/>
                  <a:pt x="1589038" y="1523283"/>
                  <a:pt x="1579418" y="1508166"/>
                </a:cubicBezTo>
                <a:cubicBezTo>
                  <a:pt x="1571756" y="1496125"/>
                  <a:pt x="1563584" y="1484415"/>
                  <a:pt x="1555667" y="1472540"/>
                </a:cubicBezTo>
                <a:cubicBezTo>
                  <a:pt x="1547750" y="1460665"/>
                  <a:pt x="1540480" y="1448332"/>
                  <a:pt x="1531916" y="1436914"/>
                </a:cubicBezTo>
                <a:cubicBezTo>
                  <a:pt x="1520041" y="1421080"/>
                  <a:pt x="1507794" y="1405519"/>
                  <a:pt x="1496290" y="1389413"/>
                </a:cubicBezTo>
                <a:cubicBezTo>
                  <a:pt x="1487994" y="1377799"/>
                  <a:pt x="1480836" y="1365401"/>
                  <a:pt x="1472540" y="1353787"/>
                </a:cubicBezTo>
                <a:cubicBezTo>
                  <a:pt x="1439389" y="1307375"/>
                  <a:pt x="1428060" y="1300453"/>
                  <a:pt x="1401288" y="1246909"/>
                </a:cubicBezTo>
                <a:cubicBezTo>
                  <a:pt x="1395690" y="1235713"/>
                  <a:pt x="1395492" y="1222225"/>
                  <a:pt x="1389413" y="1211283"/>
                </a:cubicBezTo>
                <a:cubicBezTo>
                  <a:pt x="1375550" y="1186330"/>
                  <a:pt x="1341911" y="1140031"/>
                  <a:pt x="1341911" y="1140031"/>
                </a:cubicBezTo>
                <a:cubicBezTo>
                  <a:pt x="1337953" y="1128156"/>
                  <a:pt x="1335634" y="1115601"/>
                  <a:pt x="1330036" y="1104405"/>
                </a:cubicBezTo>
                <a:cubicBezTo>
                  <a:pt x="1296864" y="1038062"/>
                  <a:pt x="1302963" y="1099661"/>
                  <a:pt x="1282535" y="997527"/>
                </a:cubicBezTo>
                <a:cubicBezTo>
                  <a:pt x="1280423" y="986967"/>
                  <a:pt x="1265070" y="905318"/>
                  <a:pt x="1258784" y="890649"/>
                </a:cubicBezTo>
                <a:cubicBezTo>
                  <a:pt x="1253162" y="877531"/>
                  <a:pt x="1242950" y="866898"/>
                  <a:pt x="1235033" y="855023"/>
                </a:cubicBezTo>
                <a:cubicBezTo>
                  <a:pt x="1231075" y="843148"/>
                  <a:pt x="1232009" y="828248"/>
                  <a:pt x="1223158" y="819397"/>
                </a:cubicBezTo>
                <a:cubicBezTo>
                  <a:pt x="1214307" y="810546"/>
                  <a:pt x="1196383" y="816373"/>
                  <a:pt x="1187532" y="807522"/>
                </a:cubicBezTo>
                <a:cubicBezTo>
                  <a:pt x="1178681" y="798671"/>
                  <a:pt x="1163781" y="803563"/>
                  <a:pt x="1151906" y="783771"/>
                </a:cubicBezTo>
                <a:close/>
              </a:path>
            </a:pathLst>
          </a:custGeom>
          <a:noFill/>
          <a:ln w="5715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43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Sk mus EM long 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70104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225707"/>
            <a:ext cx="2214563" cy="12003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solidFill>
                  <a:srgbClr val="C00000"/>
                </a:solidFill>
                <a:effectLst>
                  <a:outerShdw blurRad="76200" dist="50800" dir="5400000" algn="tl" rotWithShape="0">
                    <a:srgbClr val="000000">
                      <a:alpha val="65000"/>
                    </a:srgbClr>
                  </a:outerShdw>
                </a:effectLst>
                <a:latin typeface="+mn-lt"/>
              </a:rPr>
              <a:t>Thick filaments</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5334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answers)</a:t>
            </a:r>
          </a:p>
        </p:txBody>
      </p:sp>
      <p:cxnSp>
        <p:nvCxnSpPr>
          <p:cNvPr id="8" name="Straight Arrow Connector 7"/>
          <p:cNvCxnSpPr/>
          <p:nvPr/>
        </p:nvCxnSpPr>
        <p:spPr>
          <a:xfrm flipV="1">
            <a:off x="4516582" y="5497188"/>
            <a:ext cx="0" cy="78189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527639" y="2933206"/>
            <a:ext cx="18138" cy="119310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515762" y="5385096"/>
            <a:ext cx="0" cy="77616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6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38372" y="1600200"/>
            <a:ext cx="8629650" cy="4381500"/>
          </a:xfrm>
          <a:prstGeom prst="rect">
            <a:avLst/>
          </a:prstGeom>
        </p:spPr>
      </p:pic>
      <p:sp>
        <p:nvSpPr>
          <p:cNvPr id="6" name="Rectangle 5"/>
          <p:cNvSpPr/>
          <p:nvPr/>
        </p:nvSpPr>
        <p:spPr>
          <a:xfrm>
            <a:off x="685800" y="1905000"/>
            <a:ext cx="2362200" cy="64633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3600" b="1" spc="50" dirty="0">
                <a:ln w="11430"/>
                <a:effectLst>
                  <a:outerShdw blurRad="76200" dist="50800" dir="5400000" algn="tl" rotWithShape="0">
                    <a:srgbClr val="000000">
                      <a:alpha val="65000"/>
                    </a:srgbClr>
                  </a:outerShdw>
                </a:effectLst>
                <a:latin typeface="+mn-lt"/>
              </a:rPr>
              <a:t>spleen</a:t>
            </a:r>
          </a:p>
        </p:txBody>
      </p:sp>
      <p:sp>
        <p:nvSpPr>
          <p:cNvPr id="3" name="Rectangle 2"/>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10" name="TextBox 9"/>
          <p:cNvSpPr txBox="1"/>
          <p:nvPr/>
        </p:nvSpPr>
        <p:spPr>
          <a:xfrm>
            <a:off x="271443" y="4572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 (advance slide for answers)</a:t>
            </a:r>
          </a:p>
        </p:txBody>
      </p:sp>
    </p:spTree>
    <p:extLst>
      <p:ext uri="{BB962C8B-B14F-4D97-AF65-F5344CB8AC3E}">
        <p14:creationId xmlns:p14="http://schemas.microsoft.com/office/powerpoint/2010/main" val="11387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8843</TotalTime>
  <Words>5313</Words>
  <Application>Microsoft Office PowerPoint</Application>
  <PresentationFormat>On-screen Show (4:3)</PresentationFormat>
  <Paragraphs>495</Paragraphs>
  <Slides>95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Arial</vt:lpstr>
      <vt:lpstr>Blackadder ITC</vt:lpstr>
      <vt:lpstr>Bradley Hand ITC</vt:lpstr>
      <vt:lpstr>Calibri</vt:lpstr>
      <vt:lpstr>Chiller</vt:lpstr>
      <vt:lpstr>Georgia</vt:lpstr>
      <vt:lpstr>Script MT Bold</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Lowrie, DJ (lowriedj)</cp:lastModifiedBy>
  <cp:revision>435</cp:revision>
  <cp:lastPrinted>2012-04-19T17:43:00Z</cp:lastPrinted>
  <dcterms:created xsi:type="dcterms:W3CDTF">2011-12-20T15:52:42Z</dcterms:created>
  <dcterms:modified xsi:type="dcterms:W3CDTF">2021-11-04T16:56:54Z</dcterms:modified>
</cp:coreProperties>
</file>