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345" r:id="rId2"/>
    <p:sldId id="346" r:id="rId3"/>
    <p:sldId id="279" r:id="rId4"/>
    <p:sldId id="288" r:id="rId5"/>
    <p:sldId id="287" r:id="rId6"/>
    <p:sldId id="289" r:id="rId7"/>
    <p:sldId id="290" r:id="rId8"/>
    <p:sldId id="291" r:id="rId9"/>
    <p:sldId id="286" r:id="rId10"/>
    <p:sldId id="259" r:id="rId11"/>
    <p:sldId id="292" r:id="rId12"/>
    <p:sldId id="282" r:id="rId13"/>
    <p:sldId id="347" r:id="rId14"/>
    <p:sldId id="280" r:id="rId15"/>
    <p:sldId id="283" r:id="rId16"/>
    <p:sldId id="348" r:id="rId17"/>
    <p:sldId id="285" r:id="rId18"/>
    <p:sldId id="297" r:id="rId19"/>
    <p:sldId id="298" r:id="rId20"/>
    <p:sldId id="300" r:id="rId21"/>
    <p:sldId id="299" r:id="rId22"/>
    <p:sldId id="301" r:id="rId23"/>
    <p:sldId id="332" r:id="rId24"/>
    <p:sldId id="295" r:id="rId25"/>
    <p:sldId id="302" r:id="rId26"/>
    <p:sldId id="350" r:id="rId27"/>
    <p:sldId id="296" r:id="rId28"/>
    <p:sldId id="333" r:id="rId29"/>
    <p:sldId id="303" r:id="rId30"/>
    <p:sldId id="304" r:id="rId31"/>
    <p:sldId id="307" r:id="rId32"/>
    <p:sldId id="306" r:id="rId33"/>
    <p:sldId id="309" r:id="rId34"/>
    <p:sldId id="308" r:id="rId35"/>
    <p:sldId id="310" r:id="rId36"/>
    <p:sldId id="311" r:id="rId37"/>
    <p:sldId id="312" r:id="rId38"/>
    <p:sldId id="314" r:id="rId39"/>
    <p:sldId id="315" r:id="rId40"/>
    <p:sldId id="381" r:id="rId41"/>
    <p:sldId id="317" r:id="rId42"/>
    <p:sldId id="318" r:id="rId43"/>
    <p:sldId id="331" r:id="rId44"/>
    <p:sldId id="319" r:id="rId45"/>
    <p:sldId id="316" r:id="rId46"/>
    <p:sldId id="281" r:id="rId47"/>
    <p:sldId id="372" r:id="rId48"/>
    <p:sldId id="337" r:id="rId49"/>
    <p:sldId id="379" r:id="rId50"/>
    <p:sldId id="368" r:id="rId51"/>
    <p:sldId id="375" r:id="rId52"/>
    <p:sldId id="361" r:id="rId53"/>
    <p:sldId id="356" r:id="rId54"/>
    <p:sldId id="373" r:id="rId55"/>
    <p:sldId id="334" r:id="rId56"/>
    <p:sldId id="377" r:id="rId57"/>
    <p:sldId id="343" r:id="rId58"/>
    <p:sldId id="321" r:id="rId59"/>
    <p:sldId id="336" r:id="rId60"/>
    <p:sldId id="367" r:id="rId61"/>
    <p:sldId id="341" r:id="rId62"/>
    <p:sldId id="342" r:id="rId63"/>
    <p:sldId id="371" r:id="rId64"/>
    <p:sldId id="359" r:id="rId65"/>
    <p:sldId id="357" r:id="rId66"/>
    <p:sldId id="353" r:id="rId67"/>
    <p:sldId id="380" r:id="rId68"/>
    <p:sldId id="355" r:id="rId69"/>
    <p:sldId id="344" r:id="rId70"/>
    <p:sldId id="364" r:id="rId71"/>
    <p:sldId id="365" r:id="rId72"/>
    <p:sldId id="374" r:id="rId73"/>
    <p:sldId id="378" r:id="rId74"/>
    <p:sldId id="376" r:id="rId75"/>
    <p:sldId id="339" r:id="rId76"/>
    <p:sldId id="369" r:id="rId77"/>
    <p:sldId id="340" r:id="rId78"/>
    <p:sldId id="360" r:id="rId79"/>
    <p:sldId id="366" r:id="rId80"/>
    <p:sldId id="354" r:id="rId81"/>
    <p:sldId id="335" r:id="rId82"/>
    <p:sldId id="352" r:id="rId83"/>
    <p:sldId id="358"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8" autoAdjust="0"/>
    <p:restoredTop sz="94674"/>
  </p:normalViewPr>
  <p:slideViewPr>
    <p:cSldViewPr>
      <p:cViewPr varScale="1">
        <p:scale>
          <a:sx n="109" d="100"/>
          <a:sy n="109" d="100"/>
        </p:scale>
        <p:origin x="1734" y="10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998"/>
    </p:cViewPr>
  </p:sorterViewPr>
  <p:notesViewPr>
    <p:cSldViewPr>
      <p:cViewPr varScale="1">
        <p:scale>
          <a:sx n="78" d="100"/>
          <a:sy n="78" d="100"/>
        </p:scale>
        <p:origin x="-198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53AFA11-5423-4D01-9056-E7F9845148CF}" type="datetimeFigureOut">
              <a:rPr lang="en-US" smtClean="0"/>
              <a:t>7/31/2020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9708E56-9572-4F78-BDA8-22256736256C}" type="slidenum">
              <a:rPr lang="en-US" smtClean="0"/>
              <a:t>‹#›</a:t>
            </a:fld>
            <a:endParaRPr lang="en-US"/>
          </a:p>
        </p:txBody>
      </p:sp>
    </p:spTree>
    <p:extLst>
      <p:ext uri="{BB962C8B-B14F-4D97-AF65-F5344CB8AC3E}">
        <p14:creationId xmlns:p14="http://schemas.microsoft.com/office/powerpoint/2010/main" val="360758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72AEFDB-63D7-4D88-9D16-38F803B24054}" type="datetimeFigureOut">
              <a:rPr lang="en-US" smtClean="0"/>
              <a:pPr/>
              <a:t>7/31/2020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39791C6-BF44-4388-A553-8C39DEB99220}" type="slidenum">
              <a:rPr lang="en-US" smtClean="0"/>
              <a:pPr/>
              <a:t>‹#›</a:t>
            </a:fld>
            <a:endParaRPr lang="en-US"/>
          </a:p>
        </p:txBody>
      </p:sp>
    </p:spTree>
    <p:extLst>
      <p:ext uri="{BB962C8B-B14F-4D97-AF65-F5344CB8AC3E}">
        <p14:creationId xmlns:p14="http://schemas.microsoft.com/office/powerpoint/2010/main" val="137253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791C6-BF44-4388-A553-8C39DEB99220}" type="slidenum">
              <a:rPr lang="en-US" smtClean="0"/>
              <a:pPr/>
              <a:t>46</a:t>
            </a:fld>
            <a:endParaRPr lang="en-US"/>
          </a:p>
        </p:txBody>
      </p:sp>
    </p:spTree>
    <p:extLst>
      <p:ext uri="{BB962C8B-B14F-4D97-AF65-F5344CB8AC3E}">
        <p14:creationId xmlns:p14="http://schemas.microsoft.com/office/powerpoint/2010/main" val="310447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389B9C-2F59-4A91-88B5-E4FE94226294}" type="datetimeFigureOut">
              <a:rPr lang="en-US" smtClean="0"/>
              <a:pPr/>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pPr/>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pPr/>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389B9C-2F59-4A91-88B5-E4FE94226294}" type="datetimeFigureOut">
              <a:rPr lang="en-US" smtClean="0"/>
              <a:pPr/>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389B9C-2F59-4A91-88B5-E4FE94226294}" type="datetimeFigureOut">
              <a:rPr lang="en-US" smtClean="0"/>
              <a:pPr/>
              <a:t>7/31/2020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389B9C-2F59-4A91-88B5-E4FE94226294}" type="datetimeFigureOut">
              <a:rPr lang="en-US" smtClean="0"/>
              <a:pPr/>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389B9C-2F59-4A91-88B5-E4FE94226294}" type="datetimeFigureOut">
              <a:rPr lang="en-US" smtClean="0"/>
              <a:pPr/>
              <a:t>7/31/2020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389B9C-2F59-4A91-88B5-E4FE94226294}" type="datetimeFigureOut">
              <a:rPr lang="en-US" smtClean="0"/>
              <a:pPr/>
              <a:t>7/31/2020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89B9C-2F59-4A91-88B5-E4FE94226294}" type="datetimeFigureOut">
              <a:rPr lang="en-US" smtClean="0"/>
              <a:pPr/>
              <a:t>7/31/2020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pPr/>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389B9C-2F59-4A91-88B5-E4FE94226294}" type="datetimeFigureOut">
              <a:rPr lang="en-US" smtClean="0"/>
              <a:pPr/>
              <a:t>7/31/2020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6520D-FAFD-43F4-991C-7381AFF680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89B9C-2F59-4A91-88B5-E4FE94226294}" type="datetimeFigureOut">
              <a:rPr lang="en-US" smtClean="0"/>
              <a:pPr/>
              <a:t>7/31/2020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6520D-FAFD-43F4-991C-7381AFF680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upload.wikimedia.org/wikipedia/commons/4/40/Placenta_held.jp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med2.uc.edu/labmanuals/ma/virtuallabs/Placenta/amnionchorionSL145_xvid.mp4.mp4" TargetMode="External"/><Relationship Id="rId2" Type="http://schemas.openxmlformats.org/officeDocument/2006/relationships/hyperlink" Target="http://webslideserver.uc.edu:82/@247/view.apml?u=guest2&amp;p=gues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hyperlink" Target="http://med2.uc.edu/labmanuals/ma/virtuallabs/Placenta/amnionchorionSL146_xvid.mp4.mp4" TargetMode="External"/><Relationship Id="rId2" Type="http://schemas.openxmlformats.org/officeDocument/2006/relationships/hyperlink" Target="http://webslideserver.uc.edu:82/@194/view.apml?u=guest2&amp;p=gues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10.97.106.250/activex/slide153.html" TargetMode="External"/><Relationship Id="rId2" Type="http://schemas.openxmlformats.org/officeDocument/2006/relationships/hyperlink" Target="http://webslideserver.uc.edu:82/@247/view.apml?u=guest2&amp;p=guest" TargetMode="External"/><Relationship Id="rId1" Type="http://schemas.openxmlformats.org/officeDocument/2006/relationships/slideLayout" Target="../slideLayouts/slideLayout7.xml"/><Relationship Id="rId4" Type="http://schemas.openxmlformats.org/officeDocument/2006/relationships/hyperlink" Target="http://med2.uc.edu/labmanuals/ma/virtuallabs/Placenta/villiSL145_xvid.mp4.mp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hyperlink" Target="http://webslideserver.uc.edu:82/@194/view.apml?u=guest2&amp;p=guest" TargetMode="External"/><Relationship Id="rId2" Type="http://schemas.openxmlformats.org/officeDocument/2006/relationships/hyperlink" Target="http://med2.uc.edu/labmanuals/ma/virtuallabs/Placenta/villiSL146_xvid.mp4.mp4"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med2.uc.edu/labmanuals/ma/virtuallabs/Placenta/firstweek.mp3" TargetMode="Externa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ebslideserver.uc.edu:82/@247/view.apml?u=guest2&amp;p=guest" TargetMode="External"/><Relationship Id="rId2" Type="http://schemas.openxmlformats.org/officeDocument/2006/relationships/hyperlink" Target="http://med2.uc.edu/labmanuals/ma/virtuallabs/Placenta/maternalsideSL145_xvid.mp4.mp4"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ebslideserver.uc.edu:82/@194/view.apml?u=guest2&amp;p=guest" TargetMode="External"/><Relationship Id="rId2" Type="http://schemas.openxmlformats.org/officeDocument/2006/relationships/hyperlink" Target="http://med2.uc.edu/labmanuals/ma/virtuallabs/Placenta/maternalsideSL146_xvid.mp4.mp4"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ebslideserver.uc.edu:82/@195/view.apml?u=guest2&amp;p=guest" TargetMode="External"/><Relationship Id="rId2" Type="http://schemas.openxmlformats.org/officeDocument/2006/relationships/hyperlink" Target="http://med2.uc.edu/labmanuals/ma/virtuallabs/Placenta/parietalisSL147_xvid.mp4.mp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med2.uc.edu/labmanuals/ma/virtuallabs/Placenta/implantation.mp3" TargetMode="Externa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hyperlink" Target="http://webslideserver.uc.edu:82/@85/view.apml?u=guest2&amp;p=guest" TargetMode="External"/><Relationship Id="rId2" Type="http://schemas.openxmlformats.org/officeDocument/2006/relationships/hyperlink" Target="http://med2.uc.edu/labmanuals/ma/virtuallabs/Placenta/umbilicalcordSL35_xvid.mp4.mp4"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ebslideserver.uc.edu:82/@210/view.apml?u=guest2&amp;p=guest" TargetMode="External"/><Relationship Id="rId2" Type="http://schemas.openxmlformats.org/officeDocument/2006/relationships/hyperlink" Target="http://med2.uc.edu/labmanuals/ma/virtuallabs/Placenta/umbilicalcordSL148_xvid.mp4.mp4"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ed2.uc.edu/labmanuals/ma/virtuallabs/Placenta/chorionlacuna.mp3"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ed2.uc.edu/labmanuals/ma/virtuallabs/Placenta/villi.mp3"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med2.uc.edu/labmanuals/ma/virtuallabs/Placenta/embryoproper.mp3"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med2.uc.edu/labmanuals/ma/virtuallabs/Placenta/placentaformation.mp3" TargetMode="Externa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6324600" cy="1323439"/>
          </a:xfrm>
          <a:prstGeom prst="rect">
            <a:avLst/>
          </a:prstGeom>
          <a:noFill/>
        </p:spPr>
        <p:txBody>
          <a:bodyPr wrap="square" rtlCol="0">
            <a:spAutoFit/>
          </a:bodyPr>
          <a:lstStyle/>
          <a:p>
            <a:pPr algn="ctr"/>
            <a:r>
              <a:rPr lang="en-US" sz="4000" dirty="0">
                <a:solidFill>
                  <a:schemeClr val="accent6">
                    <a:lumMod val="50000"/>
                  </a:schemeClr>
                </a:solidFill>
              </a:rPr>
              <a:t>Placenta and Umbilical Cord</a:t>
            </a:r>
          </a:p>
          <a:p>
            <a:pPr algn="ctr"/>
            <a:r>
              <a:rPr lang="en-US" sz="4000" dirty="0">
                <a:solidFill>
                  <a:srgbClr val="36174D"/>
                </a:solidFill>
                <a:latin typeface="Chiller" pitchFamily="82" charset="0"/>
              </a:rPr>
              <a:t>Digital Laboratory</a:t>
            </a:r>
          </a:p>
        </p:txBody>
      </p:sp>
      <p:sp>
        <p:nvSpPr>
          <p:cNvPr id="3" name="TextBox 2"/>
          <p:cNvSpPr txBox="1"/>
          <p:nvPr/>
        </p:nvSpPr>
        <p:spPr>
          <a:xfrm>
            <a:off x="152400" y="2819400"/>
            <a:ext cx="8839200" cy="461665"/>
          </a:xfrm>
          <a:prstGeom prst="rect">
            <a:avLst/>
          </a:prstGeom>
          <a:noFill/>
        </p:spPr>
        <p:txBody>
          <a:bodyPr wrap="square" rtlCol="0">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pic>
        <p:nvPicPr>
          <p:cNvPr id="23560" name="Picture 8" descr="File:Placenta held.jpg">
            <a:hlinkClick r:id="rId2"/>
          </p:cNvPr>
          <p:cNvPicPr>
            <a:picLocks noChangeAspect="1" noChangeArrowheads="1"/>
          </p:cNvPicPr>
          <p:nvPr/>
        </p:nvPicPr>
        <p:blipFill>
          <a:blip r:embed="rId3" cstate="print"/>
          <a:srcRect l="14000" t="10526" r="25000" b="6767"/>
          <a:stretch>
            <a:fillRect/>
          </a:stretch>
        </p:blipFill>
        <p:spPr bwMode="auto">
          <a:xfrm>
            <a:off x="5685971" y="3766278"/>
            <a:ext cx="3429000" cy="3091722"/>
          </a:xfrm>
          <a:prstGeom prst="rect">
            <a:avLst/>
          </a:prstGeom>
          <a:noFill/>
        </p:spPr>
      </p:pic>
      <p:sp>
        <p:nvSpPr>
          <p:cNvPr id="5" name="TextBox 4"/>
          <p:cNvSpPr txBox="1"/>
          <p:nvPr/>
        </p:nvSpPr>
        <p:spPr>
          <a:xfrm>
            <a:off x="0" y="4800599"/>
            <a:ext cx="57912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75minutes to complete.</a:t>
            </a:r>
          </a:p>
        </p:txBody>
      </p:sp>
    </p:spTree>
    <p:extLst>
      <p:ext uri="{BB962C8B-B14F-4D97-AF65-F5344CB8AC3E}">
        <p14:creationId xmlns:p14="http://schemas.microsoft.com/office/powerpoint/2010/main" val="260754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0"/>
            <a:ext cx="6858000" cy="132343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placenta is formed by the joining of three structures:</a:t>
            </a:r>
          </a:p>
          <a:p>
            <a:endParaRPr lang="en-US" sz="8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Amnion (amniotic membrane)</a:t>
            </a:r>
          </a:p>
          <a:p>
            <a:pPr>
              <a:buFont typeface="Arial" pitchFamily="34" charset="0"/>
              <a:buChar char="•"/>
            </a:pPr>
            <a:r>
              <a:rPr lang="en-US" b="1" dirty="0" err="1">
                <a:solidFill>
                  <a:schemeClr val="accent2">
                    <a:lumMod val="75000"/>
                  </a:schemeClr>
                </a:solidFill>
                <a:latin typeface="Times New Roman" pitchFamily="18" charset="0"/>
                <a:cs typeface="Times New Roman" pitchFamily="18" charset="0"/>
              </a:rPr>
              <a:t>Chorion</a:t>
            </a:r>
            <a:r>
              <a:rPr lang="en-US" b="1" dirty="0">
                <a:solidFill>
                  <a:schemeClr val="accent2">
                    <a:lumMod val="75000"/>
                  </a:schemeClr>
                </a:solidFill>
                <a:latin typeface="Times New Roman" pitchFamily="18" charset="0"/>
                <a:cs typeface="Times New Roman" pitchFamily="18" charset="0"/>
              </a:rPr>
              <a:t> (including region containing </a:t>
            </a:r>
            <a:r>
              <a:rPr lang="en-US" b="1" dirty="0" err="1">
                <a:solidFill>
                  <a:schemeClr val="accent2">
                    <a:lumMod val="75000"/>
                  </a:schemeClr>
                </a:solidFill>
                <a:latin typeface="Times New Roman" pitchFamily="18" charset="0"/>
                <a:cs typeface="Times New Roman" pitchFamily="18" charset="0"/>
              </a:rPr>
              <a:t>villi</a:t>
            </a:r>
            <a:r>
              <a:rPr lang="en-US" b="1" dirty="0">
                <a:solidFill>
                  <a:schemeClr val="accent2">
                    <a:lumMod val="75000"/>
                  </a:schemeClr>
                </a:solidFill>
                <a:latin typeface="Times New Roman" pitchFamily="18" charset="0"/>
                <a:cs typeface="Times New Roman" pitchFamily="18" charset="0"/>
              </a:rPr>
              <a:t>)</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Maternal </a:t>
            </a:r>
            <a:r>
              <a:rPr lang="en-US" b="1" dirty="0" err="1">
                <a:solidFill>
                  <a:schemeClr val="accent2">
                    <a:lumMod val="75000"/>
                  </a:schemeClr>
                </a:solidFill>
                <a:latin typeface="Times New Roman" pitchFamily="18" charset="0"/>
                <a:cs typeface="Times New Roman" pitchFamily="18" charset="0"/>
              </a:rPr>
              <a:t>decidua</a:t>
            </a:r>
            <a:endParaRPr lang="en-US" b="1" dirty="0">
              <a:solidFill>
                <a:schemeClr val="accent2">
                  <a:lumMod val="75000"/>
                </a:schemeClr>
              </a:solidFill>
              <a:latin typeface="Times New Roman" pitchFamily="18" charset="0"/>
              <a:cs typeface="Times New Roman" pitchFamily="18" charset="0"/>
            </a:endParaRPr>
          </a:p>
        </p:txBody>
      </p:sp>
      <p:sp>
        <p:nvSpPr>
          <p:cNvPr id="9" name="TextBox 8"/>
          <p:cNvSpPr txBox="1"/>
          <p:nvPr/>
        </p:nvSpPr>
        <p:spPr>
          <a:xfrm>
            <a:off x="228600" y="2743200"/>
            <a:ext cx="4267200" cy="1754326"/>
          </a:xfrm>
          <a:prstGeom prst="rect">
            <a:avLst/>
          </a:prstGeom>
          <a:noFill/>
        </p:spPr>
        <p:txBody>
          <a:bodyPr wrap="square" rtlCol="0">
            <a:spAutoFit/>
          </a:bodyPr>
          <a:lstStyle/>
          <a:p>
            <a:r>
              <a:rPr lang="en-US" b="1" dirty="0">
                <a:solidFill>
                  <a:srgbClr val="0070C0"/>
                </a:solidFill>
                <a:latin typeface="Tempus Sans ITC" pitchFamily="82" charset="0"/>
              </a:rPr>
              <a:t>The </a:t>
            </a:r>
            <a:r>
              <a:rPr lang="en-US" b="1" dirty="0" err="1">
                <a:solidFill>
                  <a:srgbClr val="0070C0"/>
                </a:solidFill>
                <a:latin typeface="Tempus Sans ITC" pitchFamily="82" charset="0"/>
              </a:rPr>
              <a:t>chorion</a:t>
            </a:r>
            <a:r>
              <a:rPr lang="en-US" b="1" dirty="0">
                <a:solidFill>
                  <a:srgbClr val="0070C0"/>
                </a:solidFill>
                <a:latin typeface="Tempus Sans ITC" pitchFamily="82" charset="0"/>
              </a:rPr>
              <a:t> is tightly attached to the maternal </a:t>
            </a:r>
            <a:r>
              <a:rPr lang="en-US" b="1" dirty="0" err="1">
                <a:solidFill>
                  <a:srgbClr val="0070C0"/>
                </a:solidFill>
                <a:latin typeface="Tempus Sans ITC" pitchFamily="82" charset="0"/>
              </a:rPr>
              <a:t>decidua</a:t>
            </a:r>
            <a:r>
              <a:rPr lang="en-US" b="1" dirty="0">
                <a:solidFill>
                  <a:srgbClr val="0070C0"/>
                </a:solidFill>
                <a:latin typeface="Tempus Sans ITC" pitchFamily="82" charset="0"/>
              </a:rPr>
              <a:t> when the </a:t>
            </a:r>
            <a:r>
              <a:rPr lang="en-US" b="1" dirty="0" err="1">
                <a:solidFill>
                  <a:srgbClr val="0070C0"/>
                </a:solidFill>
                <a:latin typeface="Tempus Sans ITC" pitchFamily="82" charset="0"/>
              </a:rPr>
              <a:t>conceptus</a:t>
            </a:r>
            <a:r>
              <a:rPr lang="en-US" b="1" dirty="0">
                <a:solidFill>
                  <a:srgbClr val="0070C0"/>
                </a:solidFill>
                <a:latin typeface="Tempus Sans ITC" pitchFamily="82" charset="0"/>
              </a:rPr>
              <a:t> implants into the uterine lining.  In contrast, the amnion is only loosely opposed to the chorion, and these layers will separate during tissue preparation.</a:t>
            </a:r>
          </a:p>
        </p:txBody>
      </p:sp>
      <p:pic>
        <p:nvPicPr>
          <p:cNvPr id="6" name="Picture 3" descr="carlson6-7D"/>
          <p:cNvPicPr>
            <a:picLocks noChangeAspect="1" noChangeArrowheads="1"/>
          </p:cNvPicPr>
          <p:nvPr/>
        </p:nvPicPr>
        <p:blipFill>
          <a:blip r:embed="rId3" cstate="print"/>
          <a:srcRect/>
          <a:stretch>
            <a:fillRect/>
          </a:stretch>
        </p:blipFill>
        <p:spPr bwMode="auto">
          <a:xfrm>
            <a:off x="4383032" y="1676399"/>
            <a:ext cx="4760968" cy="5181601"/>
          </a:xfrm>
          <a:prstGeom prst="rect">
            <a:avLst/>
          </a:prstGeom>
          <a:noFill/>
        </p:spPr>
      </p:pic>
      <p:sp>
        <p:nvSpPr>
          <p:cNvPr id="7" name="Rectangle 6"/>
          <p:cNvSpPr/>
          <p:nvPr/>
        </p:nvSpPr>
        <p:spPr>
          <a:xfrm>
            <a:off x="790641" y="-22445"/>
            <a:ext cx="732117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000"/>
            <a:ext cx="6858000" cy="132343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placenta is formed by the joining of three structures:</a:t>
            </a:r>
          </a:p>
          <a:p>
            <a:endParaRPr lang="en-US" sz="8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Amnion (amniotic membrane)</a:t>
            </a:r>
          </a:p>
          <a:p>
            <a:pPr>
              <a:buFont typeface="Arial" pitchFamily="34" charset="0"/>
              <a:buChar char="•"/>
            </a:pPr>
            <a:r>
              <a:rPr lang="en-US" b="1" dirty="0" err="1">
                <a:solidFill>
                  <a:schemeClr val="accent2">
                    <a:lumMod val="75000"/>
                  </a:schemeClr>
                </a:solidFill>
                <a:latin typeface="Times New Roman" pitchFamily="18" charset="0"/>
                <a:cs typeface="Times New Roman" pitchFamily="18" charset="0"/>
              </a:rPr>
              <a:t>Chorion</a:t>
            </a:r>
            <a:endParaRPr lang="en-US"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Maternal </a:t>
            </a:r>
            <a:r>
              <a:rPr lang="en-US" b="1" dirty="0" err="1">
                <a:solidFill>
                  <a:schemeClr val="accent2">
                    <a:lumMod val="75000"/>
                  </a:schemeClr>
                </a:solidFill>
                <a:latin typeface="Times New Roman" pitchFamily="18" charset="0"/>
                <a:cs typeface="Times New Roman" pitchFamily="18" charset="0"/>
              </a:rPr>
              <a:t>decidua</a:t>
            </a:r>
            <a:endParaRPr lang="en-US" b="1" dirty="0">
              <a:solidFill>
                <a:schemeClr val="accent2">
                  <a:lumMod val="75000"/>
                </a:schemeClr>
              </a:solidFill>
              <a:latin typeface="Times New Roman" pitchFamily="18" charset="0"/>
              <a:cs typeface="Times New Roman" pitchFamily="18" charset="0"/>
            </a:endParaRPr>
          </a:p>
        </p:txBody>
      </p:sp>
      <p:sp>
        <p:nvSpPr>
          <p:cNvPr id="9" name="TextBox 8"/>
          <p:cNvSpPr txBox="1"/>
          <p:nvPr/>
        </p:nvSpPr>
        <p:spPr>
          <a:xfrm>
            <a:off x="228600" y="2362200"/>
            <a:ext cx="3581400" cy="3970318"/>
          </a:xfrm>
          <a:prstGeom prst="rect">
            <a:avLst/>
          </a:prstGeom>
          <a:noFill/>
        </p:spPr>
        <p:txBody>
          <a:bodyPr wrap="square" rtlCol="0">
            <a:spAutoFit/>
          </a:bodyPr>
          <a:lstStyle/>
          <a:p>
            <a:r>
              <a:rPr lang="en-US" b="1" dirty="0">
                <a:solidFill>
                  <a:srgbClr val="0070C0"/>
                </a:solidFill>
                <a:latin typeface="Tempus Sans ITC" pitchFamily="82" charset="0"/>
              </a:rPr>
              <a:t>Our discussion of the placenta will start on the fetal side with the amnion and </a:t>
            </a:r>
            <a:r>
              <a:rPr lang="en-US" b="1" dirty="0" err="1">
                <a:solidFill>
                  <a:srgbClr val="0070C0"/>
                </a:solidFill>
                <a:latin typeface="Tempus Sans ITC" pitchFamily="82" charset="0"/>
              </a:rPr>
              <a:t>chorion</a:t>
            </a:r>
            <a:r>
              <a:rPr lang="en-US" b="1" dirty="0">
                <a:solidFill>
                  <a:srgbClr val="0070C0"/>
                </a:solidFill>
                <a:latin typeface="Tempus Sans ITC" pitchFamily="82" charset="0"/>
              </a:rPr>
              <a:t>, and progress in the direction of the arrow.</a:t>
            </a:r>
          </a:p>
          <a:p>
            <a:endParaRPr lang="en-US" b="1" dirty="0">
              <a:solidFill>
                <a:srgbClr val="0070C0"/>
              </a:solidFill>
              <a:latin typeface="Tempus Sans ITC" pitchFamily="82" charset="0"/>
            </a:endParaRPr>
          </a:p>
          <a:p>
            <a:r>
              <a:rPr lang="en-US" b="1" dirty="0">
                <a:solidFill>
                  <a:srgbClr val="0070C0"/>
                </a:solidFill>
                <a:latin typeface="Tempus Sans ITC" pitchFamily="82" charset="0"/>
              </a:rPr>
              <a:t>The first placental slide is oriented opposite this drawing, so the amniotic fluid is to the right, and the maternal tissue is to the left.  The images are from a region similar to that within the blue box, and includes the amnion, chorion, and  villi.</a:t>
            </a:r>
          </a:p>
          <a:p>
            <a:endParaRPr lang="en-US" b="1" dirty="0">
              <a:solidFill>
                <a:srgbClr val="0070C0"/>
              </a:solidFill>
              <a:latin typeface="Tempus Sans ITC" pitchFamily="82" charset="0"/>
            </a:endParaRPr>
          </a:p>
        </p:txBody>
      </p:sp>
      <p:pic>
        <p:nvPicPr>
          <p:cNvPr id="6" name="Picture 3" descr="carlson6-7D"/>
          <p:cNvPicPr>
            <a:picLocks noChangeAspect="1" noChangeArrowheads="1"/>
          </p:cNvPicPr>
          <p:nvPr/>
        </p:nvPicPr>
        <p:blipFill>
          <a:blip r:embed="rId3" cstate="print"/>
          <a:srcRect/>
          <a:stretch>
            <a:fillRect/>
          </a:stretch>
        </p:blipFill>
        <p:spPr bwMode="auto">
          <a:xfrm>
            <a:off x="3886200" y="1135672"/>
            <a:ext cx="5257800" cy="5722328"/>
          </a:xfrm>
          <a:prstGeom prst="rect">
            <a:avLst/>
          </a:prstGeom>
          <a:noFill/>
        </p:spPr>
      </p:pic>
      <p:sp>
        <p:nvSpPr>
          <p:cNvPr id="7" name="Rectangle 6"/>
          <p:cNvSpPr/>
          <p:nvPr/>
        </p:nvSpPr>
        <p:spPr>
          <a:xfrm>
            <a:off x="790641" y="-22445"/>
            <a:ext cx="732117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1" name="Straight Arrow Connector 10"/>
          <p:cNvCxnSpPr/>
          <p:nvPr/>
        </p:nvCxnSpPr>
        <p:spPr>
          <a:xfrm>
            <a:off x="6172200" y="2514600"/>
            <a:ext cx="762000"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239000" y="3810000"/>
            <a:ext cx="381000" cy="3048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762000"/>
            <a:ext cx="57912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fetal side is composed of the amnion and the </a:t>
            </a:r>
            <a:r>
              <a:rPr lang="en-US" b="1" dirty="0" err="1">
                <a:solidFill>
                  <a:schemeClr val="accent2">
                    <a:lumMod val="75000"/>
                  </a:schemeClr>
                </a:solidFill>
                <a:latin typeface="Times New Roman" pitchFamily="18" charset="0"/>
                <a:cs typeface="Times New Roman" pitchFamily="18" charset="0"/>
              </a:rPr>
              <a:t>chorion</a:t>
            </a:r>
            <a:r>
              <a:rPr lang="en-US" b="1" dirty="0">
                <a:solidFill>
                  <a:schemeClr val="accent2">
                    <a:lumMod val="75000"/>
                  </a:schemeClr>
                </a:solidFill>
                <a:latin typeface="Times New Roman" pitchFamily="18" charset="0"/>
                <a:cs typeface="Times New Roman" pitchFamily="18" charset="0"/>
              </a:rPr>
              <a:t>.</a:t>
            </a:r>
          </a:p>
        </p:txBody>
      </p:sp>
      <p:pic>
        <p:nvPicPr>
          <p:cNvPr id="1026" name="Picture 2" descr="C:\Users\DJ.Lowrie\Desktop\My Documents\DJ\Block 3 digital labs\Placenta and Mammary Gland\placenta images\SL145LP.jpg"/>
          <p:cNvPicPr>
            <a:picLocks noChangeAspect="1" noChangeArrowheads="1"/>
          </p:cNvPicPr>
          <p:nvPr/>
        </p:nvPicPr>
        <p:blipFill>
          <a:blip r:embed="rId3" cstate="print"/>
          <a:srcRect/>
          <a:stretch>
            <a:fillRect/>
          </a:stretch>
        </p:blipFill>
        <p:spPr bwMode="auto">
          <a:xfrm>
            <a:off x="304800" y="1409700"/>
            <a:ext cx="6858000" cy="5143500"/>
          </a:xfrm>
          <a:prstGeom prst="rect">
            <a:avLst/>
          </a:prstGeom>
          <a:noFill/>
        </p:spPr>
      </p:pic>
      <p:sp>
        <p:nvSpPr>
          <p:cNvPr id="7" name="TextBox 6"/>
          <p:cNvSpPr txBox="1"/>
          <p:nvPr/>
        </p:nvSpPr>
        <p:spPr>
          <a:xfrm>
            <a:off x="7772400" y="3691235"/>
            <a:ext cx="1295400" cy="461665"/>
          </a:xfrm>
          <a:prstGeom prst="rect">
            <a:avLst/>
          </a:prstGeom>
          <a:noFill/>
        </p:spPr>
        <p:txBody>
          <a:bodyPr wrap="square" rtlCol="0">
            <a:spAutoFit/>
          </a:bodyPr>
          <a:lstStyle/>
          <a:p>
            <a:r>
              <a:rPr lang="en-US" sz="2400" b="1" dirty="0">
                <a:solidFill>
                  <a:schemeClr val="accent6">
                    <a:lumMod val="50000"/>
                  </a:schemeClr>
                </a:solidFill>
              </a:rPr>
              <a:t>amnion</a:t>
            </a:r>
          </a:p>
        </p:txBody>
      </p:sp>
      <p:sp>
        <p:nvSpPr>
          <p:cNvPr id="10" name="TextBox 9"/>
          <p:cNvSpPr txBox="1"/>
          <p:nvPr/>
        </p:nvSpPr>
        <p:spPr>
          <a:xfrm>
            <a:off x="7543800" y="2324100"/>
            <a:ext cx="1295400" cy="461665"/>
          </a:xfrm>
          <a:prstGeom prst="rect">
            <a:avLst/>
          </a:prstGeom>
          <a:noFill/>
        </p:spPr>
        <p:txBody>
          <a:bodyPr wrap="square" rtlCol="0">
            <a:spAutoFit/>
          </a:bodyPr>
          <a:lstStyle/>
          <a:p>
            <a:r>
              <a:rPr lang="en-US" sz="2400" b="1" dirty="0" err="1">
                <a:solidFill>
                  <a:schemeClr val="accent3">
                    <a:lumMod val="50000"/>
                  </a:schemeClr>
                </a:solidFill>
              </a:rPr>
              <a:t>chorion</a:t>
            </a:r>
            <a:endParaRPr lang="en-US" sz="2400" b="1" dirty="0">
              <a:solidFill>
                <a:schemeClr val="accent3">
                  <a:lumMod val="50000"/>
                </a:schemeClr>
              </a:solidFill>
            </a:endParaRPr>
          </a:p>
        </p:txBody>
      </p:sp>
      <p:cxnSp>
        <p:nvCxnSpPr>
          <p:cNvPr id="12" name="Straight Arrow Connector 11"/>
          <p:cNvCxnSpPr/>
          <p:nvPr/>
        </p:nvCxnSpPr>
        <p:spPr>
          <a:xfrm rot="10800000" flipV="1">
            <a:off x="7086600" y="4014787"/>
            <a:ext cx="700088" cy="250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7162800" y="1409700"/>
            <a:ext cx="304800" cy="22860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4" name="Right Brace 13"/>
          <p:cNvSpPr/>
          <p:nvPr/>
        </p:nvSpPr>
        <p:spPr>
          <a:xfrm rot="16200000">
            <a:off x="6515100" y="762000"/>
            <a:ext cx="228600" cy="10668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5" name="TextBox 14"/>
          <p:cNvSpPr txBox="1"/>
          <p:nvPr/>
        </p:nvSpPr>
        <p:spPr>
          <a:xfrm>
            <a:off x="6019800" y="723900"/>
            <a:ext cx="1295400" cy="461665"/>
          </a:xfrm>
          <a:prstGeom prst="rect">
            <a:avLst/>
          </a:prstGeom>
          <a:noFill/>
        </p:spPr>
        <p:txBody>
          <a:bodyPr wrap="square" rtlCol="0">
            <a:spAutoFit/>
          </a:bodyPr>
          <a:lstStyle/>
          <a:p>
            <a:r>
              <a:rPr lang="en-US" sz="2400" b="1" dirty="0" err="1">
                <a:solidFill>
                  <a:schemeClr val="accent3">
                    <a:lumMod val="50000"/>
                  </a:schemeClr>
                </a:solidFill>
              </a:rPr>
              <a:t>chorion</a:t>
            </a:r>
            <a:endParaRPr lang="en-US" sz="2400" b="1" dirty="0">
              <a:solidFill>
                <a:schemeClr val="accent3">
                  <a:lumMod val="50000"/>
                </a:schemeClr>
              </a:solidFill>
            </a:endParaRPr>
          </a:p>
        </p:txBody>
      </p:sp>
      <p:cxnSp>
        <p:nvCxnSpPr>
          <p:cNvPr id="16" name="Straight Arrow Connector 15"/>
          <p:cNvCxnSpPr/>
          <p:nvPr/>
        </p:nvCxnSpPr>
        <p:spPr>
          <a:xfrm flipH="1">
            <a:off x="7136130" y="3957638"/>
            <a:ext cx="621985" cy="6953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34200" y="4940595"/>
            <a:ext cx="1905000" cy="646331"/>
          </a:xfrm>
          <a:prstGeom prst="rect">
            <a:avLst/>
          </a:prstGeom>
          <a:noFill/>
        </p:spPr>
        <p:txBody>
          <a:bodyPr wrap="square" rtlCol="0">
            <a:spAutoFit/>
          </a:bodyPr>
          <a:lstStyle/>
          <a:p>
            <a:r>
              <a:rPr lang="en-US" b="1" dirty="0">
                <a:solidFill>
                  <a:srgbClr val="0070C0"/>
                </a:solidFill>
                <a:latin typeface="Tempus Sans ITC" pitchFamily="82" charset="0"/>
              </a:rPr>
              <a:t>Amniotic fluid would be here</a:t>
            </a:r>
          </a:p>
        </p:txBody>
      </p:sp>
      <p:sp>
        <p:nvSpPr>
          <p:cNvPr id="17" name="Rectangle 16"/>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TextBox 17"/>
          <p:cNvSpPr txBox="1"/>
          <p:nvPr/>
        </p:nvSpPr>
        <p:spPr>
          <a:xfrm>
            <a:off x="2743200" y="1524000"/>
            <a:ext cx="1524000" cy="830997"/>
          </a:xfrm>
          <a:prstGeom prst="rect">
            <a:avLst/>
          </a:prstGeom>
          <a:noFill/>
        </p:spPr>
        <p:txBody>
          <a:bodyPr wrap="square" rtlCol="0">
            <a:spAutoFit/>
          </a:bodyPr>
          <a:lstStyle/>
          <a:p>
            <a:r>
              <a:rPr lang="en-US" sz="4800" b="1" dirty="0" err="1">
                <a:solidFill>
                  <a:schemeClr val="accent3">
                    <a:lumMod val="50000"/>
                  </a:schemeClr>
                </a:solidFill>
              </a:rPr>
              <a:t>villi</a:t>
            </a:r>
            <a:endParaRPr lang="en-US" sz="4800" b="1" dirty="0">
              <a:solidFill>
                <a:schemeClr val="accent3">
                  <a:lumMod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568" y="623886"/>
            <a:ext cx="5340471" cy="4649071"/>
          </a:xfrm>
          <a:prstGeom prst="rect">
            <a:avLst/>
          </a:prstGeom>
        </p:spPr>
      </p:pic>
      <p:sp>
        <p:nvSpPr>
          <p:cNvPr id="9" name="TextBox 8"/>
          <p:cNvSpPr txBox="1"/>
          <p:nvPr/>
        </p:nvSpPr>
        <p:spPr>
          <a:xfrm>
            <a:off x="7315200" y="4744881"/>
            <a:ext cx="1599839" cy="523220"/>
          </a:xfrm>
          <a:prstGeom prst="rect">
            <a:avLst/>
          </a:prstGeom>
          <a:noFill/>
        </p:spPr>
        <p:txBody>
          <a:bodyPr wrap="square" rtlCol="0">
            <a:spAutoFit/>
          </a:bodyPr>
          <a:lstStyle/>
          <a:p>
            <a:r>
              <a:rPr lang="en-US" sz="1400" b="1" dirty="0">
                <a:solidFill>
                  <a:srgbClr val="0070C0"/>
                </a:solidFill>
                <a:latin typeface="Tempus Sans ITC" pitchFamily="82" charset="0"/>
              </a:rPr>
              <a:t>Amniotic fluid would be here</a:t>
            </a:r>
          </a:p>
        </p:txBody>
      </p:sp>
      <p:sp>
        <p:nvSpPr>
          <p:cNvPr id="17" name="TextBox 16"/>
          <p:cNvSpPr txBox="1"/>
          <p:nvPr/>
        </p:nvSpPr>
        <p:spPr>
          <a:xfrm>
            <a:off x="4614848" y="5410200"/>
            <a:ext cx="4529152" cy="129266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a:t>
            </a:r>
            <a:r>
              <a:rPr lang="en-US" b="1" dirty="0" err="1">
                <a:solidFill>
                  <a:schemeClr val="accent2">
                    <a:lumMod val="75000"/>
                  </a:schemeClr>
                </a:solidFill>
                <a:latin typeface="Times New Roman" pitchFamily="18" charset="0"/>
                <a:cs typeface="Times New Roman" pitchFamily="18" charset="0"/>
              </a:rPr>
              <a:t>chorion</a:t>
            </a:r>
            <a:r>
              <a:rPr lang="en-US" b="1" dirty="0">
                <a:solidFill>
                  <a:schemeClr val="accent2">
                    <a:lumMod val="75000"/>
                  </a:schemeClr>
                </a:solidFill>
                <a:latin typeface="Times New Roman" pitchFamily="18" charset="0"/>
                <a:cs typeface="Times New Roman" pitchFamily="18" charset="0"/>
              </a:rPr>
              <a:t> is composed of three layers:</a:t>
            </a:r>
          </a:p>
          <a:p>
            <a:endParaRPr lang="en-US" sz="10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sz="1600" b="1" dirty="0" err="1">
                <a:solidFill>
                  <a:schemeClr val="accent2">
                    <a:lumMod val="75000"/>
                  </a:schemeClr>
                </a:solidFill>
                <a:latin typeface="Times New Roman" pitchFamily="18" charset="0"/>
                <a:cs typeface="Times New Roman" pitchFamily="18" charset="0"/>
              </a:rPr>
              <a:t>Extraembryonic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mesenchyme</a:t>
            </a:r>
            <a:endParaRPr lang="en-US" sz="16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sz="1600" b="1" dirty="0">
                <a:solidFill>
                  <a:schemeClr val="accent2">
                    <a:lumMod val="75000"/>
                  </a:schemeClr>
                </a:solidFill>
                <a:latin typeface="Times New Roman" pitchFamily="18" charset="0"/>
                <a:cs typeface="Times New Roman" pitchFamily="18" charset="0"/>
              </a:rPr>
              <a:t>Cytotrophoblasts (yellow arrows)</a:t>
            </a:r>
          </a:p>
          <a:p>
            <a:pPr>
              <a:buFont typeface="Arial" pitchFamily="34" charset="0"/>
              <a:buChar char="•"/>
            </a:pPr>
            <a:r>
              <a:rPr lang="en-US" sz="1600" b="1" dirty="0">
                <a:solidFill>
                  <a:schemeClr val="accent2">
                    <a:lumMod val="75000"/>
                  </a:schemeClr>
                </a:solidFill>
                <a:latin typeface="Times New Roman" pitchFamily="18" charset="0"/>
                <a:cs typeface="Times New Roman" pitchFamily="18" charset="0"/>
              </a:rPr>
              <a:t>Syncytiotrophoblasts (red arrows)</a:t>
            </a:r>
          </a:p>
        </p:txBody>
      </p:sp>
      <p:sp>
        <p:nvSpPr>
          <p:cNvPr id="8" name="Rectangle 7"/>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37404" y="5549950"/>
            <a:ext cx="4638010" cy="1308050"/>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Closer examination of the amnion reveals it consists of two layers:</a:t>
            </a:r>
          </a:p>
          <a:p>
            <a:endParaRPr lang="en-US" sz="900" b="1" dirty="0">
              <a:solidFill>
                <a:srgbClr val="002060"/>
              </a:solidFill>
              <a:latin typeface="Times New Roman" pitchFamily="18" charset="0"/>
              <a:cs typeface="Times New Roman" pitchFamily="18" charset="0"/>
            </a:endParaRPr>
          </a:p>
          <a:p>
            <a:pPr>
              <a:buFont typeface="Arial" pitchFamily="34" charset="0"/>
              <a:buChar char="•"/>
            </a:pPr>
            <a:r>
              <a:rPr lang="en-US" sz="1600" b="1" dirty="0">
                <a:solidFill>
                  <a:srgbClr val="002060"/>
                </a:solidFill>
                <a:latin typeface="Times New Roman" pitchFamily="18" charset="0"/>
                <a:cs typeface="Times New Roman" pitchFamily="18" charset="0"/>
              </a:rPr>
              <a:t>Amniotic epithelium (amnioblasts, blue arrows)</a:t>
            </a:r>
          </a:p>
          <a:p>
            <a:pPr>
              <a:buFont typeface="Arial" pitchFamily="34" charset="0"/>
              <a:buChar char="•"/>
            </a:pPr>
            <a:r>
              <a:rPr lang="en-US" sz="1600" b="1" dirty="0" err="1">
                <a:solidFill>
                  <a:srgbClr val="002060"/>
                </a:solidFill>
                <a:latin typeface="Times New Roman" pitchFamily="18" charset="0"/>
                <a:cs typeface="Times New Roman" pitchFamily="18" charset="0"/>
              </a:rPr>
              <a:t>Extraembryonic</a:t>
            </a:r>
            <a:r>
              <a:rPr lang="en-US" sz="1600" b="1" dirty="0">
                <a:solidFill>
                  <a:srgbClr val="002060"/>
                </a:solidFill>
                <a:latin typeface="Times New Roman" pitchFamily="18" charset="0"/>
                <a:cs typeface="Times New Roman" pitchFamily="18" charset="0"/>
              </a:rPr>
              <a:t> </a:t>
            </a:r>
            <a:r>
              <a:rPr lang="en-US" sz="1600" b="1" dirty="0" err="1">
                <a:solidFill>
                  <a:srgbClr val="002060"/>
                </a:solidFill>
                <a:latin typeface="Times New Roman" pitchFamily="18" charset="0"/>
                <a:cs typeface="Times New Roman" pitchFamily="18" charset="0"/>
              </a:rPr>
              <a:t>mesenchyme</a:t>
            </a:r>
            <a:endParaRPr lang="en-US" sz="1600" b="1" dirty="0">
              <a:solidFill>
                <a:srgbClr val="002060"/>
              </a:solidFill>
              <a:latin typeface="Times New Roman" pitchFamily="18" charset="0"/>
              <a:cs typeface="Times New Roman" pitchFamily="18" charset="0"/>
            </a:endParaRPr>
          </a:p>
        </p:txBody>
      </p:sp>
      <p:pic>
        <p:nvPicPr>
          <p:cNvPr id="11" name="Picture 2" descr="C:\Users\DJ.Lowrie\Desktop\My Documents\DJ\Block 3 digital labs\Placenta and Mammary Gland\placenta images\SL145LP.jpg"/>
          <p:cNvPicPr>
            <a:picLocks noChangeAspect="1" noChangeArrowheads="1"/>
          </p:cNvPicPr>
          <p:nvPr/>
        </p:nvPicPr>
        <p:blipFill>
          <a:blip r:embed="rId4" cstate="print"/>
          <a:srcRect l="41111"/>
          <a:stretch>
            <a:fillRect/>
          </a:stretch>
        </p:blipFill>
        <p:spPr bwMode="auto">
          <a:xfrm>
            <a:off x="326571" y="623886"/>
            <a:ext cx="1536565" cy="1956946"/>
          </a:xfrm>
          <a:prstGeom prst="rect">
            <a:avLst/>
          </a:prstGeom>
          <a:noFill/>
        </p:spPr>
      </p:pic>
      <p:sp>
        <p:nvSpPr>
          <p:cNvPr id="4" name="Rectangle 3"/>
          <p:cNvSpPr/>
          <p:nvPr/>
        </p:nvSpPr>
        <p:spPr>
          <a:xfrm>
            <a:off x="1371600" y="2286000"/>
            <a:ext cx="475208" cy="294832"/>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863136" y="623886"/>
            <a:ext cx="1700546" cy="16621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63136" y="2569028"/>
            <a:ext cx="1740035" cy="2645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856514" y="642257"/>
            <a:ext cx="1730829" cy="4593772"/>
          </a:xfrm>
          <a:custGeom>
            <a:avLst/>
            <a:gdLst>
              <a:gd name="connsiteX0" fmla="*/ 1534886 w 1730829"/>
              <a:gd name="connsiteY0" fmla="*/ 0 h 4593772"/>
              <a:gd name="connsiteX1" fmla="*/ 1491343 w 1730829"/>
              <a:gd name="connsiteY1" fmla="*/ 76200 h 4593772"/>
              <a:gd name="connsiteX2" fmla="*/ 1469572 w 1730829"/>
              <a:gd name="connsiteY2" fmla="*/ 108857 h 4593772"/>
              <a:gd name="connsiteX3" fmla="*/ 1447800 w 1730829"/>
              <a:gd name="connsiteY3" fmla="*/ 152400 h 4593772"/>
              <a:gd name="connsiteX4" fmla="*/ 1426029 w 1730829"/>
              <a:gd name="connsiteY4" fmla="*/ 174172 h 4593772"/>
              <a:gd name="connsiteX5" fmla="*/ 1404257 w 1730829"/>
              <a:gd name="connsiteY5" fmla="*/ 206829 h 4593772"/>
              <a:gd name="connsiteX6" fmla="*/ 1360715 w 1730829"/>
              <a:gd name="connsiteY6" fmla="*/ 315686 h 4593772"/>
              <a:gd name="connsiteX7" fmla="*/ 1349829 w 1730829"/>
              <a:gd name="connsiteY7" fmla="*/ 348343 h 4593772"/>
              <a:gd name="connsiteX8" fmla="*/ 1306286 w 1730829"/>
              <a:gd name="connsiteY8" fmla="*/ 424543 h 4593772"/>
              <a:gd name="connsiteX9" fmla="*/ 1295400 w 1730829"/>
              <a:gd name="connsiteY9" fmla="*/ 457200 h 4593772"/>
              <a:gd name="connsiteX10" fmla="*/ 1251857 w 1730829"/>
              <a:gd name="connsiteY10" fmla="*/ 544286 h 4593772"/>
              <a:gd name="connsiteX11" fmla="*/ 1240972 w 1730829"/>
              <a:gd name="connsiteY11" fmla="*/ 620486 h 4593772"/>
              <a:gd name="connsiteX12" fmla="*/ 1219200 w 1730829"/>
              <a:gd name="connsiteY12" fmla="*/ 664029 h 4593772"/>
              <a:gd name="connsiteX13" fmla="*/ 1208315 w 1730829"/>
              <a:gd name="connsiteY13" fmla="*/ 729343 h 4593772"/>
              <a:gd name="connsiteX14" fmla="*/ 1186543 w 1730829"/>
              <a:gd name="connsiteY14" fmla="*/ 794657 h 4593772"/>
              <a:gd name="connsiteX15" fmla="*/ 1164772 w 1730829"/>
              <a:gd name="connsiteY15" fmla="*/ 881743 h 4593772"/>
              <a:gd name="connsiteX16" fmla="*/ 1164772 w 1730829"/>
              <a:gd name="connsiteY16" fmla="*/ 1208314 h 4593772"/>
              <a:gd name="connsiteX17" fmla="*/ 1197429 w 1730829"/>
              <a:gd name="connsiteY17" fmla="*/ 1284514 h 4593772"/>
              <a:gd name="connsiteX18" fmla="*/ 1230086 w 1730829"/>
              <a:gd name="connsiteY18" fmla="*/ 1447800 h 4593772"/>
              <a:gd name="connsiteX19" fmla="*/ 1240972 w 1730829"/>
              <a:gd name="connsiteY19" fmla="*/ 1480457 h 4593772"/>
              <a:gd name="connsiteX20" fmla="*/ 1251857 w 1730829"/>
              <a:gd name="connsiteY20" fmla="*/ 1524000 h 4593772"/>
              <a:gd name="connsiteX21" fmla="*/ 1295400 w 1730829"/>
              <a:gd name="connsiteY21" fmla="*/ 1578429 h 4593772"/>
              <a:gd name="connsiteX22" fmla="*/ 1317172 w 1730829"/>
              <a:gd name="connsiteY22" fmla="*/ 1611086 h 4593772"/>
              <a:gd name="connsiteX23" fmla="*/ 1382486 w 1730829"/>
              <a:gd name="connsiteY23" fmla="*/ 1698172 h 4593772"/>
              <a:gd name="connsiteX24" fmla="*/ 1415143 w 1730829"/>
              <a:gd name="connsiteY24" fmla="*/ 1719943 h 4593772"/>
              <a:gd name="connsiteX25" fmla="*/ 1458686 w 1730829"/>
              <a:gd name="connsiteY25" fmla="*/ 1730829 h 4593772"/>
              <a:gd name="connsiteX26" fmla="*/ 1534886 w 1730829"/>
              <a:gd name="connsiteY26" fmla="*/ 1763486 h 4593772"/>
              <a:gd name="connsiteX27" fmla="*/ 1600200 w 1730829"/>
              <a:gd name="connsiteY27" fmla="*/ 1807029 h 4593772"/>
              <a:gd name="connsiteX28" fmla="*/ 1621972 w 1730829"/>
              <a:gd name="connsiteY28" fmla="*/ 1839686 h 4593772"/>
              <a:gd name="connsiteX29" fmla="*/ 1654629 w 1730829"/>
              <a:gd name="connsiteY29" fmla="*/ 1850572 h 4593772"/>
              <a:gd name="connsiteX30" fmla="*/ 1676400 w 1730829"/>
              <a:gd name="connsiteY30" fmla="*/ 1894114 h 4593772"/>
              <a:gd name="connsiteX31" fmla="*/ 1698172 w 1730829"/>
              <a:gd name="connsiteY31" fmla="*/ 1926772 h 4593772"/>
              <a:gd name="connsiteX32" fmla="*/ 1709057 w 1730829"/>
              <a:gd name="connsiteY32" fmla="*/ 1970314 h 4593772"/>
              <a:gd name="connsiteX33" fmla="*/ 1719943 w 1730829"/>
              <a:gd name="connsiteY33" fmla="*/ 2002972 h 4593772"/>
              <a:gd name="connsiteX34" fmla="*/ 1730829 w 1730829"/>
              <a:gd name="connsiteY34" fmla="*/ 2068286 h 4593772"/>
              <a:gd name="connsiteX35" fmla="*/ 1719943 w 1730829"/>
              <a:gd name="connsiteY35" fmla="*/ 2242457 h 4593772"/>
              <a:gd name="connsiteX36" fmla="*/ 1709057 w 1730829"/>
              <a:gd name="connsiteY36" fmla="*/ 2275114 h 4593772"/>
              <a:gd name="connsiteX37" fmla="*/ 1698172 w 1730829"/>
              <a:gd name="connsiteY37" fmla="*/ 2318657 h 4593772"/>
              <a:gd name="connsiteX38" fmla="*/ 1687286 w 1730829"/>
              <a:gd name="connsiteY38" fmla="*/ 2351314 h 4593772"/>
              <a:gd name="connsiteX39" fmla="*/ 1654629 w 1730829"/>
              <a:gd name="connsiteY39" fmla="*/ 2460172 h 4593772"/>
              <a:gd name="connsiteX40" fmla="*/ 1632857 w 1730829"/>
              <a:gd name="connsiteY40" fmla="*/ 2492829 h 4593772"/>
              <a:gd name="connsiteX41" fmla="*/ 1611086 w 1730829"/>
              <a:gd name="connsiteY41" fmla="*/ 2579914 h 4593772"/>
              <a:gd name="connsiteX42" fmla="*/ 1589315 w 1730829"/>
              <a:gd name="connsiteY42" fmla="*/ 2601686 h 4593772"/>
              <a:gd name="connsiteX43" fmla="*/ 1556657 w 1730829"/>
              <a:gd name="connsiteY43" fmla="*/ 2710543 h 4593772"/>
              <a:gd name="connsiteX44" fmla="*/ 1513115 w 1730829"/>
              <a:gd name="connsiteY44" fmla="*/ 2764972 h 4593772"/>
              <a:gd name="connsiteX45" fmla="*/ 1502229 w 1730829"/>
              <a:gd name="connsiteY45" fmla="*/ 2797629 h 4593772"/>
              <a:gd name="connsiteX46" fmla="*/ 1480457 w 1730829"/>
              <a:gd name="connsiteY46" fmla="*/ 2819400 h 4593772"/>
              <a:gd name="connsiteX47" fmla="*/ 1447800 w 1730829"/>
              <a:gd name="connsiteY47" fmla="*/ 2884714 h 4593772"/>
              <a:gd name="connsiteX48" fmla="*/ 1371600 w 1730829"/>
              <a:gd name="connsiteY48" fmla="*/ 2982686 h 4593772"/>
              <a:gd name="connsiteX49" fmla="*/ 1349829 w 1730829"/>
              <a:gd name="connsiteY49" fmla="*/ 3058886 h 4593772"/>
              <a:gd name="connsiteX50" fmla="*/ 1328057 w 1730829"/>
              <a:gd name="connsiteY50" fmla="*/ 3080657 h 4593772"/>
              <a:gd name="connsiteX51" fmla="*/ 1284515 w 1730829"/>
              <a:gd name="connsiteY51" fmla="*/ 3135086 h 4593772"/>
              <a:gd name="connsiteX52" fmla="*/ 1273629 w 1730829"/>
              <a:gd name="connsiteY52" fmla="*/ 3167743 h 4593772"/>
              <a:gd name="connsiteX53" fmla="*/ 1240972 w 1730829"/>
              <a:gd name="connsiteY53" fmla="*/ 3200400 h 4593772"/>
              <a:gd name="connsiteX54" fmla="*/ 1219200 w 1730829"/>
              <a:gd name="connsiteY54" fmla="*/ 3233057 h 4593772"/>
              <a:gd name="connsiteX55" fmla="*/ 1186543 w 1730829"/>
              <a:gd name="connsiteY55" fmla="*/ 3265714 h 4593772"/>
              <a:gd name="connsiteX56" fmla="*/ 1164772 w 1730829"/>
              <a:gd name="connsiteY56" fmla="*/ 3298372 h 4593772"/>
              <a:gd name="connsiteX57" fmla="*/ 1055915 w 1730829"/>
              <a:gd name="connsiteY57" fmla="*/ 3396343 h 4593772"/>
              <a:gd name="connsiteX58" fmla="*/ 1001486 w 1730829"/>
              <a:gd name="connsiteY58" fmla="*/ 3450772 h 4593772"/>
              <a:gd name="connsiteX59" fmla="*/ 968829 w 1730829"/>
              <a:gd name="connsiteY59" fmla="*/ 3472543 h 4593772"/>
              <a:gd name="connsiteX60" fmla="*/ 925286 w 1730829"/>
              <a:gd name="connsiteY60" fmla="*/ 3516086 h 4593772"/>
              <a:gd name="connsiteX61" fmla="*/ 805543 w 1730829"/>
              <a:gd name="connsiteY61" fmla="*/ 3592286 h 4593772"/>
              <a:gd name="connsiteX62" fmla="*/ 707572 w 1730829"/>
              <a:gd name="connsiteY62" fmla="*/ 3657600 h 4593772"/>
              <a:gd name="connsiteX63" fmla="*/ 674915 w 1730829"/>
              <a:gd name="connsiteY63" fmla="*/ 3679372 h 4593772"/>
              <a:gd name="connsiteX64" fmla="*/ 653143 w 1730829"/>
              <a:gd name="connsiteY64" fmla="*/ 3701143 h 4593772"/>
              <a:gd name="connsiteX65" fmla="*/ 620486 w 1730829"/>
              <a:gd name="connsiteY65" fmla="*/ 3712029 h 4593772"/>
              <a:gd name="connsiteX66" fmla="*/ 533400 w 1730829"/>
              <a:gd name="connsiteY66" fmla="*/ 3788229 h 4593772"/>
              <a:gd name="connsiteX67" fmla="*/ 500743 w 1730829"/>
              <a:gd name="connsiteY67" fmla="*/ 3810000 h 4593772"/>
              <a:gd name="connsiteX68" fmla="*/ 457200 w 1730829"/>
              <a:gd name="connsiteY68" fmla="*/ 3875314 h 4593772"/>
              <a:gd name="connsiteX69" fmla="*/ 370115 w 1730829"/>
              <a:gd name="connsiteY69" fmla="*/ 3940629 h 4593772"/>
              <a:gd name="connsiteX70" fmla="*/ 337457 w 1730829"/>
              <a:gd name="connsiteY70" fmla="*/ 3962400 h 4593772"/>
              <a:gd name="connsiteX71" fmla="*/ 283029 w 1730829"/>
              <a:gd name="connsiteY71" fmla="*/ 4016829 h 4593772"/>
              <a:gd name="connsiteX72" fmla="*/ 261257 w 1730829"/>
              <a:gd name="connsiteY72" fmla="*/ 4049486 h 4593772"/>
              <a:gd name="connsiteX73" fmla="*/ 228600 w 1730829"/>
              <a:gd name="connsiteY73" fmla="*/ 4060372 h 4593772"/>
              <a:gd name="connsiteX74" fmla="*/ 206829 w 1730829"/>
              <a:gd name="connsiteY74" fmla="*/ 4093029 h 4593772"/>
              <a:gd name="connsiteX75" fmla="*/ 141515 w 1730829"/>
              <a:gd name="connsiteY75" fmla="*/ 4180114 h 4593772"/>
              <a:gd name="connsiteX76" fmla="*/ 119743 w 1730829"/>
              <a:gd name="connsiteY76" fmla="*/ 4245429 h 4593772"/>
              <a:gd name="connsiteX77" fmla="*/ 97972 w 1730829"/>
              <a:gd name="connsiteY77" fmla="*/ 4321629 h 4593772"/>
              <a:gd name="connsiteX78" fmla="*/ 76200 w 1730829"/>
              <a:gd name="connsiteY78" fmla="*/ 4386943 h 4593772"/>
              <a:gd name="connsiteX79" fmla="*/ 65315 w 1730829"/>
              <a:gd name="connsiteY79" fmla="*/ 4419600 h 4593772"/>
              <a:gd name="connsiteX80" fmla="*/ 54429 w 1730829"/>
              <a:gd name="connsiteY80" fmla="*/ 4452257 h 4593772"/>
              <a:gd name="connsiteX81" fmla="*/ 43543 w 1730829"/>
              <a:gd name="connsiteY81" fmla="*/ 4484914 h 4593772"/>
              <a:gd name="connsiteX82" fmla="*/ 21772 w 1730829"/>
              <a:gd name="connsiteY82" fmla="*/ 4517572 h 4593772"/>
              <a:gd name="connsiteX83" fmla="*/ 10886 w 1730829"/>
              <a:gd name="connsiteY83" fmla="*/ 4550229 h 4593772"/>
              <a:gd name="connsiteX84" fmla="*/ 0 w 1730829"/>
              <a:gd name="connsiteY84" fmla="*/ 4593772 h 459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730829" h="4593772">
                <a:moveTo>
                  <a:pt x="1534886" y="0"/>
                </a:moveTo>
                <a:cubicBezTo>
                  <a:pt x="1520372" y="25400"/>
                  <a:pt x="1506394" y="51114"/>
                  <a:pt x="1491343" y="76200"/>
                </a:cubicBezTo>
                <a:cubicBezTo>
                  <a:pt x="1484612" y="87418"/>
                  <a:pt x="1476063" y="97498"/>
                  <a:pt x="1469572" y="108857"/>
                </a:cubicBezTo>
                <a:cubicBezTo>
                  <a:pt x="1461521" y="122946"/>
                  <a:pt x="1456801" y="138898"/>
                  <a:pt x="1447800" y="152400"/>
                </a:cubicBezTo>
                <a:cubicBezTo>
                  <a:pt x="1442107" y="160940"/>
                  <a:pt x="1432440" y="166158"/>
                  <a:pt x="1426029" y="174172"/>
                </a:cubicBezTo>
                <a:cubicBezTo>
                  <a:pt x="1417856" y="184388"/>
                  <a:pt x="1411514" y="195943"/>
                  <a:pt x="1404257" y="206829"/>
                </a:cubicBezTo>
                <a:cubicBezTo>
                  <a:pt x="1354707" y="355482"/>
                  <a:pt x="1408763" y="203573"/>
                  <a:pt x="1360715" y="315686"/>
                </a:cubicBezTo>
                <a:cubicBezTo>
                  <a:pt x="1356195" y="326233"/>
                  <a:pt x="1354349" y="337796"/>
                  <a:pt x="1349829" y="348343"/>
                </a:cubicBezTo>
                <a:cubicBezTo>
                  <a:pt x="1292571" y="481941"/>
                  <a:pt x="1360950" y="315215"/>
                  <a:pt x="1306286" y="424543"/>
                </a:cubicBezTo>
                <a:cubicBezTo>
                  <a:pt x="1301154" y="434806"/>
                  <a:pt x="1300148" y="446754"/>
                  <a:pt x="1295400" y="457200"/>
                </a:cubicBezTo>
                <a:cubicBezTo>
                  <a:pt x="1281970" y="486746"/>
                  <a:pt x="1251857" y="544286"/>
                  <a:pt x="1251857" y="544286"/>
                </a:cubicBezTo>
                <a:cubicBezTo>
                  <a:pt x="1248229" y="569686"/>
                  <a:pt x="1247723" y="595732"/>
                  <a:pt x="1240972" y="620486"/>
                </a:cubicBezTo>
                <a:cubicBezTo>
                  <a:pt x="1236702" y="636142"/>
                  <a:pt x="1223863" y="648486"/>
                  <a:pt x="1219200" y="664029"/>
                </a:cubicBezTo>
                <a:cubicBezTo>
                  <a:pt x="1212858" y="685170"/>
                  <a:pt x="1213668" y="707930"/>
                  <a:pt x="1208315" y="729343"/>
                </a:cubicBezTo>
                <a:cubicBezTo>
                  <a:pt x="1202749" y="751607"/>
                  <a:pt x="1192109" y="772393"/>
                  <a:pt x="1186543" y="794657"/>
                </a:cubicBezTo>
                <a:lnTo>
                  <a:pt x="1164772" y="881743"/>
                </a:lnTo>
                <a:cubicBezTo>
                  <a:pt x="1149931" y="1044993"/>
                  <a:pt x="1147826" y="1004953"/>
                  <a:pt x="1164772" y="1208314"/>
                </a:cubicBezTo>
                <a:cubicBezTo>
                  <a:pt x="1169462" y="1264600"/>
                  <a:pt x="1167126" y="1254213"/>
                  <a:pt x="1197429" y="1284514"/>
                </a:cubicBezTo>
                <a:cubicBezTo>
                  <a:pt x="1209433" y="1356538"/>
                  <a:pt x="1210168" y="1368128"/>
                  <a:pt x="1230086" y="1447800"/>
                </a:cubicBezTo>
                <a:cubicBezTo>
                  <a:pt x="1232869" y="1458932"/>
                  <a:pt x="1237820" y="1469424"/>
                  <a:pt x="1240972" y="1480457"/>
                </a:cubicBezTo>
                <a:cubicBezTo>
                  <a:pt x="1245082" y="1494842"/>
                  <a:pt x="1245964" y="1510249"/>
                  <a:pt x="1251857" y="1524000"/>
                </a:cubicBezTo>
                <a:cubicBezTo>
                  <a:pt x="1267318" y="1560076"/>
                  <a:pt x="1273795" y="1551422"/>
                  <a:pt x="1295400" y="1578429"/>
                </a:cubicBezTo>
                <a:cubicBezTo>
                  <a:pt x="1303573" y="1588645"/>
                  <a:pt x="1310681" y="1599727"/>
                  <a:pt x="1317172" y="1611086"/>
                </a:cubicBezTo>
                <a:cubicBezTo>
                  <a:pt x="1341883" y="1654330"/>
                  <a:pt x="1335361" y="1666756"/>
                  <a:pt x="1382486" y="1698172"/>
                </a:cubicBezTo>
                <a:cubicBezTo>
                  <a:pt x="1393372" y="1705429"/>
                  <a:pt x="1403118" y="1714789"/>
                  <a:pt x="1415143" y="1719943"/>
                </a:cubicBezTo>
                <a:cubicBezTo>
                  <a:pt x="1428894" y="1725836"/>
                  <a:pt x="1444301" y="1726719"/>
                  <a:pt x="1458686" y="1730829"/>
                </a:cubicBezTo>
                <a:cubicBezTo>
                  <a:pt x="1487355" y="1739020"/>
                  <a:pt x="1508492" y="1747649"/>
                  <a:pt x="1534886" y="1763486"/>
                </a:cubicBezTo>
                <a:cubicBezTo>
                  <a:pt x="1557323" y="1776948"/>
                  <a:pt x="1600200" y="1807029"/>
                  <a:pt x="1600200" y="1807029"/>
                </a:cubicBezTo>
                <a:cubicBezTo>
                  <a:pt x="1607457" y="1817915"/>
                  <a:pt x="1611756" y="1831513"/>
                  <a:pt x="1621972" y="1839686"/>
                </a:cubicBezTo>
                <a:cubicBezTo>
                  <a:pt x="1630932" y="1846854"/>
                  <a:pt x="1646515" y="1842458"/>
                  <a:pt x="1654629" y="1850572"/>
                </a:cubicBezTo>
                <a:cubicBezTo>
                  <a:pt x="1666103" y="1862046"/>
                  <a:pt x="1668349" y="1880025"/>
                  <a:pt x="1676400" y="1894114"/>
                </a:cubicBezTo>
                <a:cubicBezTo>
                  <a:pt x="1682891" y="1905474"/>
                  <a:pt x="1690915" y="1915886"/>
                  <a:pt x="1698172" y="1926772"/>
                </a:cubicBezTo>
                <a:cubicBezTo>
                  <a:pt x="1701800" y="1941286"/>
                  <a:pt x="1704947" y="1955929"/>
                  <a:pt x="1709057" y="1970314"/>
                </a:cubicBezTo>
                <a:cubicBezTo>
                  <a:pt x="1712209" y="1981347"/>
                  <a:pt x="1717454" y="1991770"/>
                  <a:pt x="1719943" y="2002972"/>
                </a:cubicBezTo>
                <a:cubicBezTo>
                  <a:pt x="1724731" y="2024518"/>
                  <a:pt x="1727200" y="2046515"/>
                  <a:pt x="1730829" y="2068286"/>
                </a:cubicBezTo>
                <a:cubicBezTo>
                  <a:pt x="1727200" y="2126343"/>
                  <a:pt x="1726033" y="2184606"/>
                  <a:pt x="1719943" y="2242457"/>
                </a:cubicBezTo>
                <a:cubicBezTo>
                  <a:pt x="1718742" y="2253868"/>
                  <a:pt x="1712209" y="2264081"/>
                  <a:pt x="1709057" y="2275114"/>
                </a:cubicBezTo>
                <a:cubicBezTo>
                  <a:pt x="1704947" y="2289499"/>
                  <a:pt x="1702282" y="2304272"/>
                  <a:pt x="1698172" y="2318657"/>
                </a:cubicBezTo>
                <a:cubicBezTo>
                  <a:pt x="1695020" y="2329690"/>
                  <a:pt x="1690438" y="2340281"/>
                  <a:pt x="1687286" y="2351314"/>
                </a:cubicBezTo>
                <a:cubicBezTo>
                  <a:pt x="1679680" y="2377934"/>
                  <a:pt x="1667561" y="2440774"/>
                  <a:pt x="1654629" y="2460172"/>
                </a:cubicBezTo>
                <a:lnTo>
                  <a:pt x="1632857" y="2492829"/>
                </a:lnTo>
                <a:cubicBezTo>
                  <a:pt x="1630515" y="2504540"/>
                  <a:pt x="1621129" y="2563175"/>
                  <a:pt x="1611086" y="2579914"/>
                </a:cubicBezTo>
                <a:cubicBezTo>
                  <a:pt x="1605806" y="2588715"/>
                  <a:pt x="1596572" y="2594429"/>
                  <a:pt x="1589315" y="2601686"/>
                </a:cubicBezTo>
                <a:cubicBezTo>
                  <a:pt x="1583229" y="2626028"/>
                  <a:pt x="1567259" y="2694640"/>
                  <a:pt x="1556657" y="2710543"/>
                </a:cubicBezTo>
                <a:cubicBezTo>
                  <a:pt x="1529193" y="2751740"/>
                  <a:pt x="1544137" y="2733949"/>
                  <a:pt x="1513115" y="2764972"/>
                </a:cubicBezTo>
                <a:cubicBezTo>
                  <a:pt x="1509486" y="2775858"/>
                  <a:pt x="1508133" y="2787790"/>
                  <a:pt x="1502229" y="2797629"/>
                </a:cubicBezTo>
                <a:cubicBezTo>
                  <a:pt x="1496948" y="2806430"/>
                  <a:pt x="1485047" y="2810220"/>
                  <a:pt x="1480457" y="2819400"/>
                </a:cubicBezTo>
                <a:cubicBezTo>
                  <a:pt x="1419212" y="2941891"/>
                  <a:pt x="1512991" y="2805037"/>
                  <a:pt x="1447800" y="2884714"/>
                </a:cubicBezTo>
                <a:cubicBezTo>
                  <a:pt x="1421601" y="2916734"/>
                  <a:pt x="1371600" y="2982686"/>
                  <a:pt x="1371600" y="2982686"/>
                </a:cubicBezTo>
                <a:cubicBezTo>
                  <a:pt x="1369566" y="2990823"/>
                  <a:pt x="1356524" y="3047729"/>
                  <a:pt x="1349829" y="3058886"/>
                </a:cubicBezTo>
                <a:cubicBezTo>
                  <a:pt x="1344548" y="3067687"/>
                  <a:pt x="1335314" y="3073400"/>
                  <a:pt x="1328057" y="3080657"/>
                </a:cubicBezTo>
                <a:cubicBezTo>
                  <a:pt x="1300698" y="3162738"/>
                  <a:pt x="1340785" y="3064748"/>
                  <a:pt x="1284515" y="3135086"/>
                </a:cubicBezTo>
                <a:cubicBezTo>
                  <a:pt x="1277347" y="3144046"/>
                  <a:pt x="1279994" y="3158196"/>
                  <a:pt x="1273629" y="3167743"/>
                </a:cubicBezTo>
                <a:cubicBezTo>
                  <a:pt x="1265090" y="3180552"/>
                  <a:pt x="1250827" y="3188574"/>
                  <a:pt x="1240972" y="3200400"/>
                </a:cubicBezTo>
                <a:cubicBezTo>
                  <a:pt x="1232596" y="3210451"/>
                  <a:pt x="1227576" y="3223006"/>
                  <a:pt x="1219200" y="3233057"/>
                </a:cubicBezTo>
                <a:cubicBezTo>
                  <a:pt x="1209345" y="3244883"/>
                  <a:pt x="1196398" y="3253887"/>
                  <a:pt x="1186543" y="3265714"/>
                </a:cubicBezTo>
                <a:cubicBezTo>
                  <a:pt x="1178167" y="3275765"/>
                  <a:pt x="1173464" y="3288594"/>
                  <a:pt x="1164772" y="3298372"/>
                </a:cubicBezTo>
                <a:cubicBezTo>
                  <a:pt x="1059950" y="3416297"/>
                  <a:pt x="1139809" y="3321770"/>
                  <a:pt x="1055915" y="3396343"/>
                </a:cubicBezTo>
                <a:cubicBezTo>
                  <a:pt x="1036738" y="3413389"/>
                  <a:pt x="1022835" y="3436540"/>
                  <a:pt x="1001486" y="3450772"/>
                </a:cubicBezTo>
                <a:cubicBezTo>
                  <a:pt x="990600" y="3458029"/>
                  <a:pt x="978762" y="3464029"/>
                  <a:pt x="968829" y="3472543"/>
                </a:cubicBezTo>
                <a:cubicBezTo>
                  <a:pt x="953244" y="3485901"/>
                  <a:pt x="942887" y="3505525"/>
                  <a:pt x="925286" y="3516086"/>
                </a:cubicBezTo>
                <a:cubicBezTo>
                  <a:pt x="848415" y="3562208"/>
                  <a:pt x="888468" y="3537003"/>
                  <a:pt x="805543" y="3592286"/>
                </a:cubicBezTo>
                <a:lnTo>
                  <a:pt x="707572" y="3657600"/>
                </a:lnTo>
                <a:cubicBezTo>
                  <a:pt x="696686" y="3664857"/>
                  <a:pt x="684166" y="3670121"/>
                  <a:pt x="674915" y="3679372"/>
                </a:cubicBezTo>
                <a:cubicBezTo>
                  <a:pt x="667658" y="3686629"/>
                  <a:pt x="661944" y="3695863"/>
                  <a:pt x="653143" y="3701143"/>
                </a:cubicBezTo>
                <a:cubicBezTo>
                  <a:pt x="643304" y="3707047"/>
                  <a:pt x="630749" y="3706897"/>
                  <a:pt x="620486" y="3712029"/>
                </a:cubicBezTo>
                <a:cubicBezTo>
                  <a:pt x="555540" y="3744502"/>
                  <a:pt x="618536" y="3731473"/>
                  <a:pt x="533400" y="3788229"/>
                </a:cubicBezTo>
                <a:lnTo>
                  <a:pt x="500743" y="3810000"/>
                </a:lnTo>
                <a:cubicBezTo>
                  <a:pt x="486229" y="3831771"/>
                  <a:pt x="478971" y="3860799"/>
                  <a:pt x="457200" y="3875314"/>
                </a:cubicBezTo>
                <a:cubicBezTo>
                  <a:pt x="383356" y="3924545"/>
                  <a:pt x="473571" y="3863038"/>
                  <a:pt x="370115" y="3940629"/>
                </a:cubicBezTo>
                <a:cubicBezTo>
                  <a:pt x="359648" y="3948479"/>
                  <a:pt x="347303" y="3953785"/>
                  <a:pt x="337457" y="3962400"/>
                </a:cubicBezTo>
                <a:cubicBezTo>
                  <a:pt x="318147" y="3979296"/>
                  <a:pt x="297262" y="3995481"/>
                  <a:pt x="283029" y="4016829"/>
                </a:cubicBezTo>
                <a:cubicBezTo>
                  <a:pt x="275772" y="4027715"/>
                  <a:pt x="271473" y="4041313"/>
                  <a:pt x="261257" y="4049486"/>
                </a:cubicBezTo>
                <a:cubicBezTo>
                  <a:pt x="252297" y="4056654"/>
                  <a:pt x="239486" y="4056743"/>
                  <a:pt x="228600" y="4060372"/>
                </a:cubicBezTo>
                <a:cubicBezTo>
                  <a:pt x="221343" y="4071258"/>
                  <a:pt x="215002" y="4082813"/>
                  <a:pt x="206829" y="4093029"/>
                </a:cubicBezTo>
                <a:cubicBezTo>
                  <a:pt x="166003" y="4144061"/>
                  <a:pt x="192157" y="4078829"/>
                  <a:pt x="141515" y="4180114"/>
                </a:cubicBezTo>
                <a:cubicBezTo>
                  <a:pt x="131252" y="4200641"/>
                  <a:pt x="127000" y="4223657"/>
                  <a:pt x="119743" y="4245429"/>
                </a:cubicBezTo>
                <a:cubicBezTo>
                  <a:pt x="83155" y="4355191"/>
                  <a:pt x="138982" y="4184928"/>
                  <a:pt x="97972" y="4321629"/>
                </a:cubicBezTo>
                <a:cubicBezTo>
                  <a:pt x="91378" y="4343610"/>
                  <a:pt x="83457" y="4365172"/>
                  <a:pt x="76200" y="4386943"/>
                </a:cubicBezTo>
                <a:lnTo>
                  <a:pt x="65315" y="4419600"/>
                </a:lnTo>
                <a:lnTo>
                  <a:pt x="54429" y="4452257"/>
                </a:lnTo>
                <a:cubicBezTo>
                  <a:pt x="50800" y="4463143"/>
                  <a:pt x="49908" y="4475366"/>
                  <a:pt x="43543" y="4484914"/>
                </a:cubicBezTo>
                <a:cubicBezTo>
                  <a:pt x="36286" y="4495800"/>
                  <a:pt x="27623" y="4505870"/>
                  <a:pt x="21772" y="4517572"/>
                </a:cubicBezTo>
                <a:cubicBezTo>
                  <a:pt x="16640" y="4527835"/>
                  <a:pt x="14038" y="4539196"/>
                  <a:pt x="10886" y="4550229"/>
                </a:cubicBezTo>
                <a:cubicBezTo>
                  <a:pt x="6776" y="4564614"/>
                  <a:pt x="0" y="4593772"/>
                  <a:pt x="0" y="4593772"/>
                </a:cubicBezTo>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3603171" y="1208315"/>
            <a:ext cx="849085" cy="13062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74568" y="1807029"/>
            <a:ext cx="627318" cy="495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680857" y="1023257"/>
            <a:ext cx="685800" cy="381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419600" y="2394857"/>
            <a:ext cx="511629" cy="34834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946571" y="1741715"/>
            <a:ext cx="685800" cy="3810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8349342" y="3559628"/>
            <a:ext cx="892629" cy="5442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846" y="3182932"/>
            <a:ext cx="2547953" cy="2031325"/>
          </a:xfrm>
          <a:prstGeom prst="rect">
            <a:avLst/>
          </a:prstGeom>
          <a:noFill/>
        </p:spPr>
        <p:txBody>
          <a:bodyPr wrap="square" rtlCol="0">
            <a:spAutoFit/>
          </a:bodyPr>
          <a:lstStyle/>
          <a:p>
            <a:r>
              <a:rPr lang="en-US" b="1" dirty="0">
                <a:solidFill>
                  <a:srgbClr val="0070C0"/>
                </a:solidFill>
                <a:latin typeface="Tempus Sans ITC" pitchFamily="82" charset="0"/>
              </a:rPr>
              <a:t>The green dotted line represents the approximate location of the obliterated chorionic cavity, which is NOT obliterated in this image.</a:t>
            </a:r>
          </a:p>
        </p:txBody>
      </p:sp>
      <p:sp>
        <p:nvSpPr>
          <p:cNvPr id="31" name="TextBox 30"/>
          <p:cNvSpPr txBox="1"/>
          <p:nvPr/>
        </p:nvSpPr>
        <p:spPr>
          <a:xfrm rot="18161001">
            <a:off x="6588337" y="3554381"/>
            <a:ext cx="1923310" cy="523220"/>
          </a:xfrm>
          <a:prstGeom prst="rect">
            <a:avLst/>
          </a:prstGeom>
          <a:noFill/>
        </p:spPr>
        <p:txBody>
          <a:bodyPr wrap="square" rtlCol="0">
            <a:spAutoFit/>
          </a:bodyPr>
          <a:lstStyle/>
          <a:p>
            <a:r>
              <a:rPr lang="en-US" sz="1400" b="1" dirty="0"/>
              <a:t>Extraembryonic mesoderm of amnion</a:t>
            </a:r>
          </a:p>
        </p:txBody>
      </p:sp>
      <p:sp>
        <p:nvSpPr>
          <p:cNvPr id="32" name="TextBox 31"/>
          <p:cNvSpPr txBox="1"/>
          <p:nvPr/>
        </p:nvSpPr>
        <p:spPr>
          <a:xfrm rot="18161001">
            <a:off x="4801579" y="3122468"/>
            <a:ext cx="1923310" cy="523220"/>
          </a:xfrm>
          <a:prstGeom prst="rect">
            <a:avLst/>
          </a:prstGeom>
          <a:noFill/>
        </p:spPr>
        <p:txBody>
          <a:bodyPr wrap="square" rtlCol="0">
            <a:spAutoFit/>
          </a:bodyPr>
          <a:lstStyle/>
          <a:p>
            <a:r>
              <a:rPr lang="en-US" sz="1400" b="1" dirty="0"/>
              <a:t>Extraembryonic mesoderm of chorion</a:t>
            </a:r>
          </a:p>
        </p:txBody>
      </p:sp>
    </p:spTree>
    <p:extLst>
      <p:ext uri="{BB962C8B-B14F-4D97-AF65-F5344CB8AC3E}">
        <p14:creationId xmlns:p14="http://schemas.microsoft.com/office/powerpoint/2010/main" val="280836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495800"/>
            <a:ext cx="8229600" cy="1938992"/>
          </a:xfrm>
          <a:prstGeom prst="rect">
            <a:avLst/>
          </a:prstGeom>
          <a:noFill/>
        </p:spPr>
        <p:txBody>
          <a:bodyPr wrap="square" rtlCol="0">
            <a:spAutoFit/>
          </a:bodyPr>
          <a:lstStyle/>
          <a:p>
            <a:r>
              <a:rPr lang="en-US" dirty="0"/>
              <a:t>Link to </a:t>
            </a:r>
            <a:r>
              <a:rPr lang="en-US" u="sng" dirty="0">
                <a:hlinkClick r:id="rId2"/>
              </a:rPr>
              <a:t>SL 145</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Amnion</a:t>
            </a: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Amnioblasts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Extraembryonic</a:t>
            </a:r>
            <a:r>
              <a:rPr lang="en-US" sz="1200" b="1" dirty="0">
                <a:solidFill>
                  <a:srgbClr val="002060"/>
                </a:solidFill>
                <a:latin typeface="Georgia" pitchFamily="18" charset="0"/>
                <a:cs typeface="Arial" pitchFamily="34" charset="0"/>
              </a:rPr>
              <a:t> </a:t>
            </a:r>
            <a:r>
              <a:rPr lang="en-US" sz="1200" b="1" dirty="0" err="1">
                <a:solidFill>
                  <a:srgbClr val="002060"/>
                </a:solidFill>
                <a:latin typeface="Georgia" pitchFamily="18" charset="0"/>
                <a:cs typeface="Arial" pitchFamily="34" charset="0"/>
              </a:rPr>
              <a:t>mesenchyme</a:t>
            </a: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Chorion</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Extraembryonic</a:t>
            </a:r>
            <a:r>
              <a:rPr lang="en-US" sz="1200" b="1" dirty="0">
                <a:solidFill>
                  <a:srgbClr val="002060"/>
                </a:solidFill>
                <a:latin typeface="Georgia" pitchFamily="18" charset="0"/>
                <a:cs typeface="Arial" pitchFamily="34" charset="0"/>
              </a:rPr>
              <a:t> </a:t>
            </a:r>
            <a:r>
              <a:rPr lang="en-US" sz="1200" b="1" dirty="0" err="1">
                <a:solidFill>
                  <a:srgbClr val="002060"/>
                </a:solidFill>
                <a:latin typeface="Georgia" pitchFamily="18" charset="0"/>
                <a:cs typeface="Arial" pitchFamily="34" charset="0"/>
              </a:rPr>
              <a:t>mesenchyme</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Trophoblasts</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Cytotrophoblast</a:t>
            </a:r>
            <a:r>
              <a:rPr lang="en-US" sz="1200" b="1" dirty="0">
                <a:solidFill>
                  <a:srgbClr val="002060"/>
                </a:solidFill>
                <a:latin typeface="Georgia" pitchFamily="18" charset="0"/>
                <a:cs typeface="Arial" pitchFamily="34" charset="0"/>
              </a:rPr>
              <a:t> and </a:t>
            </a:r>
            <a:r>
              <a:rPr lang="en-US" sz="1200" b="1" dirty="0" err="1">
                <a:solidFill>
                  <a:srgbClr val="002060"/>
                </a:solidFill>
                <a:latin typeface="Georgia" pitchFamily="18" charset="0"/>
                <a:cs typeface="Arial" pitchFamily="34" charset="0"/>
              </a:rPr>
              <a:t>syncytiotrophoblasts</a:t>
            </a:r>
            <a:r>
              <a:rPr lang="en-US" sz="1200" b="1" dirty="0">
                <a:solidFill>
                  <a:srgbClr val="002060"/>
                </a:solidFill>
                <a:latin typeface="Georgia" pitchFamily="18" charset="0"/>
                <a:cs typeface="Arial" pitchFamily="34" charset="0"/>
              </a:rPr>
              <a:t> differentiated on a subsequent slide </a:t>
            </a:r>
          </a:p>
        </p:txBody>
      </p:sp>
      <p:sp>
        <p:nvSpPr>
          <p:cNvPr id="5" name="TextBox 4"/>
          <p:cNvSpPr txBox="1"/>
          <p:nvPr/>
        </p:nvSpPr>
        <p:spPr>
          <a:xfrm>
            <a:off x="2438400" y="2250678"/>
            <a:ext cx="3714108" cy="646331"/>
          </a:xfrm>
          <a:prstGeom prst="rect">
            <a:avLst/>
          </a:prstGeom>
          <a:noFill/>
        </p:spPr>
        <p:txBody>
          <a:bodyPr wrap="square" rtlCol="0">
            <a:spAutoFit/>
          </a:bodyPr>
          <a:lstStyle/>
          <a:p>
            <a:r>
              <a:rPr lang="en-US" dirty="0">
                <a:hlinkClick r:id="rId3"/>
              </a:rPr>
              <a:t>Video showing amnion and chorion in placenta at 5 months – SL145</a:t>
            </a:r>
            <a:endParaRPr lang="en-US" dirty="0"/>
          </a:p>
        </p:txBody>
      </p:sp>
      <p:sp>
        <p:nvSpPr>
          <p:cNvPr id="8" name="Rectangle 7"/>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J.Lowrie\Desktop\My Documents\DJ\Block 3 digital labs\Placenta and Mammary Gland\placenta images\SL146LP.jpg"/>
          <p:cNvPicPr>
            <a:picLocks noChangeAspect="1" noChangeArrowheads="1"/>
          </p:cNvPicPr>
          <p:nvPr/>
        </p:nvPicPr>
        <p:blipFill>
          <a:blip r:embed="rId3" cstate="print"/>
          <a:srcRect/>
          <a:stretch>
            <a:fillRect/>
          </a:stretch>
        </p:blipFill>
        <p:spPr bwMode="auto">
          <a:xfrm rot="5400000">
            <a:off x="2667000" y="2057400"/>
            <a:ext cx="5486400" cy="4114800"/>
          </a:xfrm>
          <a:prstGeom prst="rect">
            <a:avLst/>
          </a:prstGeom>
          <a:noFill/>
        </p:spPr>
      </p:pic>
      <p:sp>
        <p:nvSpPr>
          <p:cNvPr id="7" name="TextBox 6"/>
          <p:cNvSpPr txBox="1"/>
          <p:nvPr/>
        </p:nvSpPr>
        <p:spPr>
          <a:xfrm>
            <a:off x="8001000" y="3691235"/>
            <a:ext cx="1295400" cy="461665"/>
          </a:xfrm>
          <a:prstGeom prst="rect">
            <a:avLst/>
          </a:prstGeom>
          <a:noFill/>
        </p:spPr>
        <p:txBody>
          <a:bodyPr wrap="square" rtlCol="0">
            <a:spAutoFit/>
          </a:bodyPr>
          <a:lstStyle/>
          <a:p>
            <a:r>
              <a:rPr lang="en-US" sz="2400" b="1" dirty="0">
                <a:solidFill>
                  <a:schemeClr val="accent6">
                    <a:lumMod val="50000"/>
                  </a:schemeClr>
                </a:solidFill>
              </a:rPr>
              <a:t>amnion</a:t>
            </a:r>
          </a:p>
        </p:txBody>
      </p:sp>
      <p:cxnSp>
        <p:nvCxnSpPr>
          <p:cNvPr id="12" name="Straight Arrow Connector 11"/>
          <p:cNvCxnSpPr/>
          <p:nvPr/>
        </p:nvCxnSpPr>
        <p:spPr>
          <a:xfrm rot="10800000" flipV="1">
            <a:off x="7239000" y="4014786"/>
            <a:ext cx="776288" cy="328613"/>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rot="16200000">
            <a:off x="5829300" y="952500"/>
            <a:ext cx="304800" cy="5334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5" name="TextBox 14"/>
          <p:cNvSpPr txBox="1"/>
          <p:nvPr/>
        </p:nvSpPr>
        <p:spPr>
          <a:xfrm>
            <a:off x="5334000" y="533400"/>
            <a:ext cx="1295400" cy="461665"/>
          </a:xfrm>
          <a:prstGeom prst="rect">
            <a:avLst/>
          </a:prstGeom>
          <a:noFill/>
        </p:spPr>
        <p:txBody>
          <a:bodyPr wrap="square" rtlCol="0">
            <a:spAutoFit/>
          </a:bodyPr>
          <a:lstStyle/>
          <a:p>
            <a:r>
              <a:rPr lang="en-US" sz="2400" b="1" dirty="0" err="1">
                <a:solidFill>
                  <a:schemeClr val="accent3">
                    <a:lumMod val="50000"/>
                  </a:schemeClr>
                </a:solidFill>
              </a:rPr>
              <a:t>chorion</a:t>
            </a:r>
            <a:endParaRPr lang="en-US" sz="2400" b="1" dirty="0">
              <a:solidFill>
                <a:schemeClr val="accent3">
                  <a:lumMod val="50000"/>
                </a:schemeClr>
              </a:solidFill>
            </a:endParaRPr>
          </a:p>
        </p:txBody>
      </p:sp>
      <p:cxnSp>
        <p:nvCxnSpPr>
          <p:cNvPr id="16" name="Straight Arrow Connector 15"/>
          <p:cNvCxnSpPr/>
          <p:nvPr/>
        </p:nvCxnSpPr>
        <p:spPr>
          <a:xfrm rot="10800000" flipV="1">
            <a:off x="7239001" y="3957638"/>
            <a:ext cx="747715" cy="476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67600" y="4800600"/>
            <a:ext cx="1905000" cy="646331"/>
          </a:xfrm>
          <a:prstGeom prst="rect">
            <a:avLst/>
          </a:prstGeom>
          <a:noFill/>
        </p:spPr>
        <p:txBody>
          <a:bodyPr wrap="square" rtlCol="0">
            <a:spAutoFit/>
          </a:bodyPr>
          <a:lstStyle/>
          <a:p>
            <a:r>
              <a:rPr lang="en-US" b="1" dirty="0">
                <a:solidFill>
                  <a:srgbClr val="0070C0"/>
                </a:solidFill>
                <a:latin typeface="Tempus Sans ITC" pitchFamily="82" charset="0"/>
              </a:rPr>
              <a:t>Amniotic fluid would be here</a:t>
            </a:r>
          </a:p>
        </p:txBody>
      </p:sp>
      <p:sp>
        <p:nvSpPr>
          <p:cNvPr id="19" name="TextBox 18"/>
          <p:cNvSpPr txBox="1"/>
          <p:nvPr/>
        </p:nvSpPr>
        <p:spPr>
          <a:xfrm>
            <a:off x="239486" y="1404257"/>
            <a:ext cx="2971800" cy="3016210"/>
          </a:xfrm>
          <a:prstGeom prst="rect">
            <a:avLst/>
          </a:prstGeom>
          <a:noFill/>
        </p:spPr>
        <p:txBody>
          <a:bodyPr wrap="square" rtlCol="0">
            <a:spAutoFit/>
          </a:bodyPr>
          <a:lstStyle/>
          <a:p>
            <a:r>
              <a:rPr lang="en-US" b="1" dirty="0">
                <a:solidFill>
                  <a:srgbClr val="0070C0"/>
                </a:solidFill>
                <a:latin typeface="Tempus Sans ITC" pitchFamily="82" charset="0"/>
              </a:rPr>
              <a:t>This is a different slide than the previous one, so it looks a little different.</a:t>
            </a:r>
          </a:p>
          <a:p>
            <a:endParaRPr lang="en-US" sz="1000" b="1" dirty="0">
              <a:solidFill>
                <a:srgbClr val="0070C0"/>
              </a:solidFill>
              <a:latin typeface="Tempus Sans ITC" pitchFamily="82" charset="0"/>
            </a:endParaRPr>
          </a:p>
          <a:p>
            <a:r>
              <a:rPr lang="en-US" b="1" dirty="0">
                <a:solidFill>
                  <a:srgbClr val="0070C0"/>
                </a:solidFill>
                <a:latin typeface="Tempus Sans ITC" pitchFamily="82" charset="0"/>
              </a:rPr>
              <a:t>The space between the amnion and </a:t>
            </a:r>
            <a:r>
              <a:rPr lang="en-US" b="1" dirty="0" err="1">
                <a:solidFill>
                  <a:srgbClr val="0070C0"/>
                </a:solidFill>
                <a:latin typeface="Tempus Sans ITC" pitchFamily="82" charset="0"/>
              </a:rPr>
              <a:t>chorion</a:t>
            </a:r>
            <a:r>
              <a:rPr lang="en-US" b="1" dirty="0">
                <a:solidFill>
                  <a:srgbClr val="0070C0"/>
                </a:solidFill>
                <a:latin typeface="Tempus Sans ITC" pitchFamily="82" charset="0"/>
              </a:rPr>
              <a:t> is the </a:t>
            </a:r>
            <a:r>
              <a:rPr lang="en-US" b="1" dirty="0" err="1">
                <a:solidFill>
                  <a:srgbClr val="0070C0"/>
                </a:solidFill>
                <a:latin typeface="Tempus Sans ITC" pitchFamily="82" charset="0"/>
              </a:rPr>
              <a:t>extraembryonic</a:t>
            </a:r>
            <a:r>
              <a:rPr lang="en-US" b="1" dirty="0">
                <a:solidFill>
                  <a:srgbClr val="0070C0"/>
                </a:solidFill>
                <a:latin typeface="Tempus Sans ITC" pitchFamily="82" charset="0"/>
              </a:rPr>
              <a:t> </a:t>
            </a:r>
            <a:r>
              <a:rPr lang="en-US" b="1" dirty="0" err="1">
                <a:solidFill>
                  <a:srgbClr val="0070C0"/>
                </a:solidFill>
                <a:latin typeface="Tempus Sans ITC" pitchFamily="82" charset="0"/>
              </a:rPr>
              <a:t>coelom</a:t>
            </a:r>
            <a:r>
              <a:rPr lang="en-US" b="1" dirty="0">
                <a:solidFill>
                  <a:srgbClr val="0070C0"/>
                </a:solidFill>
                <a:latin typeface="Tempus Sans ITC" pitchFamily="82" charset="0"/>
              </a:rPr>
              <a:t>, or chorionic cavity.  This is a potential space in the placenta that is recreated in our tissue sections.</a:t>
            </a:r>
          </a:p>
        </p:txBody>
      </p:sp>
      <p:sp>
        <p:nvSpPr>
          <p:cNvPr id="13" name="Rectangle 12"/>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TextBox 16"/>
          <p:cNvSpPr txBox="1"/>
          <p:nvPr/>
        </p:nvSpPr>
        <p:spPr>
          <a:xfrm rot="5400000">
            <a:off x="6080252" y="4620587"/>
            <a:ext cx="1575597" cy="276999"/>
          </a:xfrm>
          <a:prstGeom prst="rect">
            <a:avLst/>
          </a:prstGeom>
          <a:noFill/>
        </p:spPr>
        <p:txBody>
          <a:bodyPr wrap="square" rtlCol="0">
            <a:spAutoFit/>
          </a:bodyPr>
          <a:lstStyle/>
          <a:p>
            <a:r>
              <a:rPr lang="en-US" sz="1200" b="1" dirty="0"/>
              <a:t>Chorionic cavity</a:t>
            </a:r>
          </a:p>
        </p:txBody>
      </p:sp>
      <p:sp>
        <p:nvSpPr>
          <p:cNvPr id="18" name="TextBox 17"/>
          <p:cNvSpPr txBox="1"/>
          <p:nvPr/>
        </p:nvSpPr>
        <p:spPr>
          <a:xfrm>
            <a:off x="3663428" y="2315527"/>
            <a:ext cx="1575597" cy="830997"/>
          </a:xfrm>
          <a:prstGeom prst="rect">
            <a:avLst/>
          </a:prstGeom>
          <a:noFill/>
        </p:spPr>
        <p:txBody>
          <a:bodyPr wrap="square" rtlCol="0">
            <a:spAutoFit/>
          </a:bodyPr>
          <a:lstStyle/>
          <a:p>
            <a:r>
              <a:rPr lang="en-US" sz="2400" b="1" dirty="0">
                <a:solidFill>
                  <a:srgbClr val="FFFF00"/>
                </a:solidFill>
              </a:rPr>
              <a:t>Placental villi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6309" y="855104"/>
            <a:ext cx="2625564" cy="163353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96124" y="1320047"/>
            <a:ext cx="4984607" cy="3548743"/>
          </a:xfrm>
          <a:prstGeom prst="rect">
            <a:avLst/>
          </a:prstGeom>
        </p:spPr>
      </p:pic>
      <p:sp>
        <p:nvSpPr>
          <p:cNvPr id="9" name="TextBox 8"/>
          <p:cNvSpPr txBox="1"/>
          <p:nvPr/>
        </p:nvSpPr>
        <p:spPr>
          <a:xfrm>
            <a:off x="6537051" y="2846216"/>
            <a:ext cx="1599839" cy="523220"/>
          </a:xfrm>
          <a:prstGeom prst="rect">
            <a:avLst/>
          </a:prstGeom>
          <a:noFill/>
        </p:spPr>
        <p:txBody>
          <a:bodyPr wrap="square" rtlCol="0">
            <a:spAutoFit/>
          </a:bodyPr>
          <a:lstStyle/>
          <a:p>
            <a:r>
              <a:rPr lang="en-US" sz="1400" b="1" dirty="0">
                <a:solidFill>
                  <a:srgbClr val="0070C0"/>
                </a:solidFill>
                <a:latin typeface="Tempus Sans ITC" pitchFamily="82" charset="0"/>
              </a:rPr>
              <a:t>Amniotic fluid would be here</a:t>
            </a:r>
          </a:p>
        </p:txBody>
      </p:sp>
      <p:sp>
        <p:nvSpPr>
          <p:cNvPr id="17" name="TextBox 16"/>
          <p:cNvSpPr txBox="1"/>
          <p:nvPr/>
        </p:nvSpPr>
        <p:spPr>
          <a:xfrm>
            <a:off x="4603268" y="5549950"/>
            <a:ext cx="4344428" cy="1261884"/>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a:t>
            </a:r>
            <a:r>
              <a:rPr lang="en-US" b="1" dirty="0" err="1">
                <a:solidFill>
                  <a:schemeClr val="accent2">
                    <a:lumMod val="75000"/>
                  </a:schemeClr>
                </a:solidFill>
                <a:latin typeface="Times New Roman" pitchFamily="18" charset="0"/>
                <a:cs typeface="Times New Roman" pitchFamily="18" charset="0"/>
              </a:rPr>
              <a:t>chorion</a:t>
            </a:r>
            <a:r>
              <a:rPr lang="en-US" b="1" dirty="0">
                <a:solidFill>
                  <a:schemeClr val="accent2">
                    <a:lumMod val="75000"/>
                  </a:schemeClr>
                </a:solidFill>
                <a:latin typeface="Times New Roman" pitchFamily="18" charset="0"/>
                <a:cs typeface="Times New Roman" pitchFamily="18" charset="0"/>
              </a:rPr>
              <a:t> is composed of three layers:</a:t>
            </a:r>
          </a:p>
          <a:p>
            <a:endParaRPr lang="en-US" sz="10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sz="1600" b="1" dirty="0" err="1">
                <a:solidFill>
                  <a:schemeClr val="accent2">
                    <a:lumMod val="75000"/>
                  </a:schemeClr>
                </a:solidFill>
                <a:latin typeface="Times New Roman" pitchFamily="18" charset="0"/>
                <a:cs typeface="Times New Roman" pitchFamily="18" charset="0"/>
              </a:rPr>
              <a:t>Extraembryonic</a:t>
            </a:r>
            <a:r>
              <a:rPr lang="en-US" sz="1600" b="1" dirty="0">
                <a:solidFill>
                  <a:schemeClr val="accent2">
                    <a:lumMod val="75000"/>
                  </a:schemeClr>
                </a:solidFill>
                <a:latin typeface="Times New Roman" pitchFamily="18" charset="0"/>
                <a:cs typeface="Times New Roman" pitchFamily="18" charset="0"/>
              </a:rPr>
              <a:t> </a:t>
            </a:r>
            <a:r>
              <a:rPr lang="en-US" sz="1600" b="1" dirty="0" err="1">
                <a:solidFill>
                  <a:schemeClr val="accent2">
                    <a:lumMod val="75000"/>
                  </a:schemeClr>
                </a:solidFill>
                <a:latin typeface="Times New Roman" pitchFamily="18" charset="0"/>
                <a:cs typeface="Times New Roman" pitchFamily="18" charset="0"/>
              </a:rPr>
              <a:t>mesenchyme</a:t>
            </a:r>
            <a:endParaRPr lang="en-US" sz="1600"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sz="1600" b="1" dirty="0">
                <a:solidFill>
                  <a:schemeClr val="accent2">
                    <a:lumMod val="75000"/>
                  </a:schemeClr>
                </a:solidFill>
                <a:latin typeface="Times New Roman" pitchFamily="18" charset="0"/>
                <a:cs typeface="Times New Roman" pitchFamily="18" charset="0"/>
              </a:rPr>
              <a:t>Cytotrophoblasts </a:t>
            </a:r>
          </a:p>
          <a:p>
            <a:pPr>
              <a:buFont typeface="Arial" pitchFamily="34" charset="0"/>
              <a:buChar char="•"/>
            </a:pPr>
            <a:r>
              <a:rPr lang="en-US" sz="1600" b="1" dirty="0">
                <a:solidFill>
                  <a:schemeClr val="accent2">
                    <a:lumMod val="75000"/>
                  </a:schemeClr>
                </a:solidFill>
                <a:latin typeface="Times New Roman" pitchFamily="18" charset="0"/>
                <a:cs typeface="Times New Roman" pitchFamily="18" charset="0"/>
              </a:rPr>
              <a:t>Syncytiotrophoblasts</a:t>
            </a:r>
          </a:p>
        </p:txBody>
      </p:sp>
      <p:sp>
        <p:nvSpPr>
          <p:cNvPr id="8" name="Rectangle 7"/>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37404" y="5549950"/>
            <a:ext cx="4638010" cy="1308050"/>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Closer examination of the amnion reveals it consists of two layers:</a:t>
            </a:r>
          </a:p>
          <a:p>
            <a:endParaRPr lang="en-US" sz="900" b="1" dirty="0">
              <a:solidFill>
                <a:srgbClr val="002060"/>
              </a:solidFill>
              <a:latin typeface="Times New Roman" pitchFamily="18" charset="0"/>
              <a:cs typeface="Times New Roman" pitchFamily="18" charset="0"/>
            </a:endParaRPr>
          </a:p>
          <a:p>
            <a:pPr>
              <a:buFont typeface="Arial" pitchFamily="34" charset="0"/>
              <a:buChar char="•"/>
            </a:pPr>
            <a:r>
              <a:rPr lang="en-US" sz="1600" b="1" dirty="0">
                <a:solidFill>
                  <a:srgbClr val="002060"/>
                </a:solidFill>
                <a:latin typeface="Times New Roman" pitchFamily="18" charset="0"/>
                <a:cs typeface="Times New Roman" pitchFamily="18" charset="0"/>
              </a:rPr>
              <a:t>Amniotic epithelium (amnioblasts, blue arrows)</a:t>
            </a:r>
          </a:p>
          <a:p>
            <a:pPr>
              <a:buFont typeface="Arial" pitchFamily="34" charset="0"/>
              <a:buChar char="•"/>
            </a:pPr>
            <a:r>
              <a:rPr lang="en-US" sz="1600" b="1" dirty="0" err="1">
                <a:solidFill>
                  <a:srgbClr val="002060"/>
                </a:solidFill>
                <a:latin typeface="Times New Roman" pitchFamily="18" charset="0"/>
                <a:cs typeface="Times New Roman" pitchFamily="18" charset="0"/>
              </a:rPr>
              <a:t>Extraembryonic</a:t>
            </a:r>
            <a:r>
              <a:rPr lang="en-US" sz="1600" b="1" dirty="0">
                <a:solidFill>
                  <a:srgbClr val="002060"/>
                </a:solidFill>
                <a:latin typeface="Times New Roman" pitchFamily="18" charset="0"/>
                <a:cs typeface="Times New Roman" pitchFamily="18" charset="0"/>
              </a:rPr>
              <a:t> </a:t>
            </a:r>
            <a:r>
              <a:rPr lang="en-US" sz="1600" b="1" dirty="0" err="1">
                <a:solidFill>
                  <a:srgbClr val="002060"/>
                </a:solidFill>
                <a:latin typeface="Times New Roman" pitchFamily="18" charset="0"/>
                <a:cs typeface="Times New Roman" pitchFamily="18" charset="0"/>
              </a:rPr>
              <a:t>mesenchyme</a:t>
            </a:r>
            <a:endParaRPr lang="en-US" sz="1600" b="1" dirty="0">
              <a:solidFill>
                <a:srgbClr val="002060"/>
              </a:solidFill>
              <a:latin typeface="Times New Roman" pitchFamily="18" charset="0"/>
              <a:cs typeface="Times New Roman" pitchFamily="18" charset="0"/>
            </a:endParaRPr>
          </a:p>
        </p:txBody>
      </p:sp>
      <p:sp>
        <p:nvSpPr>
          <p:cNvPr id="4" name="Rectangle 3"/>
          <p:cNvSpPr/>
          <p:nvPr/>
        </p:nvSpPr>
        <p:spPr>
          <a:xfrm>
            <a:off x="1358034" y="1444057"/>
            <a:ext cx="475208" cy="294832"/>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863136" y="623886"/>
            <a:ext cx="1700546" cy="8310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33242" y="1738889"/>
            <a:ext cx="1769929" cy="34753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433456" y="2481942"/>
            <a:ext cx="849084" cy="6160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377663" y="3891642"/>
            <a:ext cx="892628" cy="16873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200000">
            <a:off x="4311961" y="2577560"/>
            <a:ext cx="3634097" cy="307777"/>
          </a:xfrm>
          <a:prstGeom prst="rect">
            <a:avLst/>
          </a:prstGeom>
          <a:noFill/>
        </p:spPr>
        <p:txBody>
          <a:bodyPr wrap="square" rtlCol="0">
            <a:spAutoFit/>
          </a:bodyPr>
          <a:lstStyle/>
          <a:p>
            <a:r>
              <a:rPr lang="en-US" sz="1400" b="1" dirty="0"/>
              <a:t>Extraembryonic mesoderm of amnion</a:t>
            </a:r>
          </a:p>
        </p:txBody>
      </p:sp>
      <p:sp>
        <p:nvSpPr>
          <p:cNvPr id="32" name="TextBox 31"/>
          <p:cNvSpPr txBox="1"/>
          <p:nvPr/>
        </p:nvSpPr>
        <p:spPr>
          <a:xfrm rot="16714130">
            <a:off x="3991345" y="3161705"/>
            <a:ext cx="1923310" cy="523220"/>
          </a:xfrm>
          <a:prstGeom prst="rect">
            <a:avLst/>
          </a:prstGeom>
          <a:noFill/>
        </p:spPr>
        <p:txBody>
          <a:bodyPr wrap="square" rtlCol="0">
            <a:spAutoFit/>
          </a:bodyPr>
          <a:lstStyle/>
          <a:p>
            <a:r>
              <a:rPr lang="en-US" sz="1400" b="1" dirty="0"/>
              <a:t>Extraembryonic mesoderm of chorion</a:t>
            </a:r>
          </a:p>
        </p:txBody>
      </p:sp>
      <p:sp>
        <p:nvSpPr>
          <p:cNvPr id="24" name="TextBox 23"/>
          <p:cNvSpPr txBox="1"/>
          <p:nvPr/>
        </p:nvSpPr>
        <p:spPr>
          <a:xfrm rot="16713411">
            <a:off x="3591060" y="2022592"/>
            <a:ext cx="1720334" cy="307777"/>
          </a:xfrm>
          <a:prstGeom prst="rect">
            <a:avLst/>
          </a:prstGeom>
          <a:noFill/>
        </p:spPr>
        <p:txBody>
          <a:bodyPr wrap="square" rtlCol="0">
            <a:spAutoFit/>
          </a:bodyPr>
          <a:lstStyle/>
          <a:p>
            <a:r>
              <a:rPr lang="en-US" sz="1400" b="1" dirty="0"/>
              <a:t>Clotted blood</a:t>
            </a:r>
          </a:p>
        </p:txBody>
      </p:sp>
      <p:sp>
        <p:nvSpPr>
          <p:cNvPr id="26" name="TextBox 25"/>
          <p:cNvSpPr txBox="1"/>
          <p:nvPr/>
        </p:nvSpPr>
        <p:spPr>
          <a:xfrm>
            <a:off x="42846" y="3255764"/>
            <a:ext cx="2690307" cy="2154436"/>
          </a:xfrm>
          <a:prstGeom prst="rect">
            <a:avLst/>
          </a:prstGeom>
          <a:noFill/>
        </p:spPr>
        <p:txBody>
          <a:bodyPr wrap="square" rtlCol="0">
            <a:spAutoFit/>
          </a:bodyPr>
          <a:lstStyle/>
          <a:p>
            <a:r>
              <a:rPr lang="en-US" b="1" dirty="0">
                <a:solidFill>
                  <a:srgbClr val="0070C0"/>
                </a:solidFill>
                <a:latin typeface="Tempus Sans ITC" pitchFamily="82" charset="0"/>
              </a:rPr>
              <a:t>The chorionic cavity indicated by the </a:t>
            </a:r>
            <a:r>
              <a:rPr lang="en-US" b="1" dirty="0" err="1">
                <a:solidFill>
                  <a:srgbClr val="0070C0"/>
                </a:solidFill>
                <a:latin typeface="Tempus Sans ITC" pitchFamily="82" charset="0"/>
              </a:rPr>
              <a:t>Xs</a:t>
            </a:r>
            <a:r>
              <a:rPr lang="en-US" b="1" dirty="0">
                <a:solidFill>
                  <a:srgbClr val="0070C0"/>
                </a:solidFill>
                <a:latin typeface="Tempus Sans ITC" pitchFamily="82" charset="0"/>
              </a:rPr>
              <a:t>. </a:t>
            </a:r>
          </a:p>
          <a:p>
            <a:endParaRPr lang="en-US" sz="800" b="1" dirty="0">
              <a:solidFill>
                <a:srgbClr val="0070C0"/>
              </a:solidFill>
              <a:latin typeface="Tempus Sans ITC" pitchFamily="82" charset="0"/>
            </a:endParaRPr>
          </a:p>
          <a:p>
            <a:r>
              <a:rPr lang="en-US" b="1" dirty="0">
                <a:solidFill>
                  <a:srgbClr val="0070C0"/>
                </a:solidFill>
                <a:latin typeface="Tempus Sans ITC" pitchFamily="82" charset="0"/>
              </a:rPr>
              <a:t>Maternal blood has clotted against the trophoblast cells, making it difficult to identify them in this image.</a:t>
            </a:r>
          </a:p>
        </p:txBody>
      </p:sp>
      <p:sp>
        <p:nvSpPr>
          <p:cNvPr id="7" name="TextBox 6"/>
          <p:cNvSpPr txBox="1"/>
          <p:nvPr/>
        </p:nvSpPr>
        <p:spPr>
          <a:xfrm>
            <a:off x="5823857" y="838199"/>
            <a:ext cx="261609" cy="646331"/>
          </a:xfrm>
          <a:prstGeom prst="rect">
            <a:avLst/>
          </a:prstGeom>
          <a:noFill/>
        </p:spPr>
        <p:txBody>
          <a:bodyPr wrap="square" rtlCol="0">
            <a:spAutoFit/>
          </a:bodyPr>
          <a:lstStyle/>
          <a:p>
            <a:r>
              <a:rPr lang="en-US" sz="3600" b="1" dirty="0">
                <a:solidFill>
                  <a:schemeClr val="accent3">
                    <a:lumMod val="50000"/>
                  </a:schemeClr>
                </a:solidFill>
              </a:rPr>
              <a:t>X</a:t>
            </a:r>
          </a:p>
        </p:txBody>
      </p:sp>
      <p:sp>
        <p:nvSpPr>
          <p:cNvPr id="28" name="TextBox 27"/>
          <p:cNvSpPr txBox="1"/>
          <p:nvPr/>
        </p:nvSpPr>
        <p:spPr>
          <a:xfrm>
            <a:off x="5834743" y="4974770"/>
            <a:ext cx="261609" cy="646331"/>
          </a:xfrm>
          <a:prstGeom prst="rect">
            <a:avLst/>
          </a:prstGeom>
          <a:noFill/>
        </p:spPr>
        <p:txBody>
          <a:bodyPr wrap="square" rtlCol="0">
            <a:spAutoFit/>
          </a:bodyPr>
          <a:lstStyle/>
          <a:p>
            <a:r>
              <a:rPr lang="en-US" sz="3600" b="1" dirty="0">
                <a:solidFill>
                  <a:schemeClr val="accent3">
                    <a:lumMod val="50000"/>
                  </a:schemeClr>
                </a:solidFill>
              </a:rPr>
              <a:t>X</a:t>
            </a:r>
          </a:p>
        </p:txBody>
      </p:sp>
      <p:sp>
        <p:nvSpPr>
          <p:cNvPr id="29" name="TextBox 28"/>
          <p:cNvSpPr txBox="1"/>
          <p:nvPr/>
        </p:nvSpPr>
        <p:spPr>
          <a:xfrm>
            <a:off x="5725886" y="2481942"/>
            <a:ext cx="261609" cy="400110"/>
          </a:xfrm>
          <a:prstGeom prst="rect">
            <a:avLst/>
          </a:prstGeom>
          <a:noFill/>
        </p:spPr>
        <p:txBody>
          <a:bodyPr wrap="square" rtlCol="0">
            <a:spAutoFit/>
          </a:bodyPr>
          <a:lstStyle/>
          <a:p>
            <a:r>
              <a:rPr lang="en-US" sz="2000" b="1" dirty="0">
                <a:solidFill>
                  <a:schemeClr val="accent3">
                    <a:lumMod val="50000"/>
                  </a:schemeClr>
                </a:solidFill>
              </a:rPr>
              <a:t>X</a:t>
            </a:r>
          </a:p>
        </p:txBody>
      </p:sp>
    </p:spTree>
    <p:extLst>
      <p:ext uri="{BB962C8B-B14F-4D97-AF65-F5344CB8AC3E}">
        <p14:creationId xmlns:p14="http://schemas.microsoft.com/office/powerpoint/2010/main" val="737130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724400"/>
            <a:ext cx="8077200" cy="1938992"/>
          </a:xfrm>
          <a:prstGeom prst="rect">
            <a:avLst/>
          </a:prstGeom>
          <a:noFill/>
        </p:spPr>
        <p:txBody>
          <a:bodyPr wrap="square" rtlCol="0">
            <a:spAutoFit/>
          </a:bodyPr>
          <a:lstStyle/>
          <a:p>
            <a:r>
              <a:rPr lang="en-US" dirty="0"/>
              <a:t>Link to </a:t>
            </a:r>
            <a:r>
              <a:rPr lang="en-US" u="sng" dirty="0">
                <a:hlinkClick r:id="rId2"/>
              </a:rPr>
              <a:t>SL 146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Amnion</a:t>
            </a: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Amnioblasts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Extraembryonic</a:t>
            </a:r>
            <a:r>
              <a:rPr lang="en-US" sz="1200" b="1" dirty="0">
                <a:solidFill>
                  <a:srgbClr val="002060"/>
                </a:solidFill>
                <a:latin typeface="Georgia" pitchFamily="18" charset="0"/>
                <a:cs typeface="Arial" pitchFamily="34" charset="0"/>
              </a:rPr>
              <a:t> </a:t>
            </a:r>
            <a:r>
              <a:rPr lang="en-US" sz="1200" b="1" dirty="0" err="1">
                <a:solidFill>
                  <a:srgbClr val="002060"/>
                </a:solidFill>
                <a:latin typeface="Georgia" pitchFamily="18" charset="0"/>
                <a:cs typeface="Arial" pitchFamily="34" charset="0"/>
              </a:rPr>
              <a:t>mesenchyme</a:t>
            </a: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Chorion</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Extraembryonic</a:t>
            </a:r>
            <a:r>
              <a:rPr lang="en-US" sz="1200" b="1" dirty="0">
                <a:solidFill>
                  <a:srgbClr val="002060"/>
                </a:solidFill>
                <a:latin typeface="Georgia" pitchFamily="18" charset="0"/>
                <a:cs typeface="Arial" pitchFamily="34" charset="0"/>
              </a:rPr>
              <a:t> </a:t>
            </a:r>
            <a:r>
              <a:rPr lang="en-US" sz="1200" b="1" dirty="0" err="1">
                <a:solidFill>
                  <a:srgbClr val="002060"/>
                </a:solidFill>
                <a:latin typeface="Georgia" pitchFamily="18" charset="0"/>
                <a:cs typeface="Arial" pitchFamily="34" charset="0"/>
              </a:rPr>
              <a:t>mesenchyme</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Trophoblasts</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Cytotrophoblast</a:t>
            </a:r>
            <a:r>
              <a:rPr lang="en-US" sz="1200" b="1" dirty="0">
                <a:solidFill>
                  <a:srgbClr val="002060"/>
                </a:solidFill>
                <a:latin typeface="Georgia" pitchFamily="18" charset="0"/>
                <a:cs typeface="Arial" pitchFamily="34" charset="0"/>
              </a:rPr>
              <a:t> and </a:t>
            </a:r>
            <a:r>
              <a:rPr lang="en-US" sz="1200" b="1" dirty="0" err="1">
                <a:solidFill>
                  <a:srgbClr val="002060"/>
                </a:solidFill>
                <a:latin typeface="Georgia" pitchFamily="18" charset="0"/>
                <a:cs typeface="Arial" pitchFamily="34" charset="0"/>
              </a:rPr>
              <a:t>syncytiotrophoblasts</a:t>
            </a:r>
            <a:r>
              <a:rPr lang="en-US" sz="1200" b="1" dirty="0">
                <a:solidFill>
                  <a:srgbClr val="002060"/>
                </a:solidFill>
                <a:latin typeface="Georgia" pitchFamily="18" charset="0"/>
                <a:cs typeface="Arial" pitchFamily="34" charset="0"/>
              </a:rPr>
              <a:t> differentiated on a subsequent slide </a:t>
            </a:r>
          </a:p>
        </p:txBody>
      </p:sp>
      <p:sp>
        <p:nvSpPr>
          <p:cNvPr id="5" name="TextBox 4"/>
          <p:cNvSpPr txBox="1"/>
          <p:nvPr/>
        </p:nvSpPr>
        <p:spPr>
          <a:xfrm>
            <a:off x="2438400" y="2250678"/>
            <a:ext cx="3714108" cy="646331"/>
          </a:xfrm>
          <a:prstGeom prst="rect">
            <a:avLst/>
          </a:prstGeom>
          <a:noFill/>
        </p:spPr>
        <p:txBody>
          <a:bodyPr wrap="square" rtlCol="0">
            <a:spAutoFit/>
          </a:bodyPr>
          <a:lstStyle/>
          <a:p>
            <a:r>
              <a:rPr lang="en-US" dirty="0">
                <a:hlinkClick r:id="rId3"/>
              </a:rPr>
              <a:t>Video showing amnion and chorion in placenta at term – SL146</a:t>
            </a:r>
            <a:endParaRPr lang="en-US" dirty="0"/>
          </a:p>
        </p:txBody>
      </p:sp>
      <p:sp>
        <p:nvSpPr>
          <p:cNvPr id="8" name="Rectangle 7"/>
          <p:cNvSpPr/>
          <p:nvPr/>
        </p:nvSpPr>
        <p:spPr>
          <a:xfrm>
            <a:off x="1969619" y="-22445"/>
            <a:ext cx="496321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AMNION AND CHORION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J.Lowrie\Desktop\My Documents\DJ\Block 3 digital labs\Placenta and Mammary Gland\placenta images\SL145LP.jpg"/>
          <p:cNvPicPr>
            <a:picLocks noChangeAspect="1" noChangeArrowheads="1"/>
          </p:cNvPicPr>
          <p:nvPr/>
        </p:nvPicPr>
        <p:blipFill>
          <a:blip r:embed="rId3" cstate="print"/>
          <a:srcRect l="41111"/>
          <a:stretch>
            <a:fillRect/>
          </a:stretch>
        </p:blipFill>
        <p:spPr bwMode="auto">
          <a:xfrm>
            <a:off x="3048000" y="1219200"/>
            <a:ext cx="4427502" cy="5638800"/>
          </a:xfrm>
          <a:prstGeom prst="rect">
            <a:avLst/>
          </a:prstGeom>
          <a:noFill/>
        </p:spPr>
      </p:pic>
      <p:sp>
        <p:nvSpPr>
          <p:cNvPr id="17" name="TextBox 16"/>
          <p:cNvSpPr txBox="1"/>
          <p:nvPr/>
        </p:nvSpPr>
        <p:spPr>
          <a:xfrm>
            <a:off x="0" y="762000"/>
            <a:ext cx="2971800" cy="2862322"/>
          </a:xfrm>
          <a:prstGeom prst="rect">
            <a:avLst/>
          </a:prstGeom>
          <a:noFill/>
          <a:ln>
            <a:noFill/>
          </a:ln>
        </p:spPr>
        <p:txBody>
          <a:bodyPr wrap="square" rtlCol="0">
            <a:spAutoFit/>
          </a:bodyPr>
          <a:lstStyle/>
          <a:p>
            <a:r>
              <a:rPr lang="en-US" b="1" dirty="0" err="1">
                <a:solidFill>
                  <a:schemeClr val="accent6">
                    <a:lumMod val="50000"/>
                  </a:schemeClr>
                </a:solidFill>
                <a:latin typeface="Times New Roman" pitchFamily="18" charset="0"/>
                <a:cs typeface="Times New Roman" pitchFamily="18" charset="0"/>
              </a:rPr>
              <a:t>Villi</a:t>
            </a:r>
            <a:r>
              <a:rPr lang="en-US" b="1" dirty="0">
                <a:solidFill>
                  <a:schemeClr val="accent6">
                    <a:lumMod val="50000"/>
                  </a:schemeClr>
                </a:solidFill>
                <a:latin typeface="Times New Roman" pitchFamily="18" charset="0"/>
                <a:cs typeface="Times New Roman" pitchFamily="18" charset="0"/>
              </a:rPr>
              <a:t> that project directly from the </a:t>
            </a:r>
            <a:r>
              <a:rPr lang="en-US" b="1" dirty="0" err="1">
                <a:solidFill>
                  <a:schemeClr val="accent6">
                    <a:lumMod val="50000"/>
                  </a:schemeClr>
                </a:solidFill>
                <a:latin typeface="Times New Roman" pitchFamily="18" charset="0"/>
                <a:cs typeface="Times New Roman" pitchFamily="18" charset="0"/>
              </a:rPr>
              <a:t>chorion</a:t>
            </a:r>
            <a:r>
              <a:rPr lang="en-US" b="1" dirty="0">
                <a:solidFill>
                  <a:schemeClr val="accent6">
                    <a:lumMod val="50000"/>
                  </a:schemeClr>
                </a:solidFill>
                <a:latin typeface="Times New Roman" pitchFamily="18" charset="0"/>
                <a:cs typeface="Times New Roman" pitchFamily="18" charset="0"/>
              </a:rPr>
              <a:t> are called </a:t>
            </a:r>
            <a:r>
              <a:rPr lang="en-US" b="1" dirty="0">
                <a:solidFill>
                  <a:schemeClr val="accent6">
                    <a:lumMod val="75000"/>
                  </a:schemeClr>
                </a:solidFill>
                <a:latin typeface="Times New Roman" pitchFamily="18" charset="0"/>
                <a:cs typeface="Times New Roman" pitchFamily="18" charset="0"/>
              </a:rPr>
              <a:t>stem </a:t>
            </a:r>
            <a:r>
              <a:rPr lang="en-US" b="1" dirty="0" err="1">
                <a:solidFill>
                  <a:schemeClr val="accent6">
                    <a:lumMod val="75000"/>
                  </a:schemeClr>
                </a:solidFill>
                <a:latin typeface="Times New Roman" pitchFamily="18" charset="0"/>
                <a:cs typeface="Times New Roman" pitchFamily="18" charset="0"/>
              </a:rPr>
              <a:t>villi</a:t>
            </a:r>
            <a:r>
              <a:rPr lang="en-US" b="1" dirty="0">
                <a:solidFill>
                  <a:schemeClr val="accent6">
                    <a:lumMod val="50000"/>
                  </a:schemeClr>
                </a:solidFill>
                <a:latin typeface="Times New Roman" pitchFamily="18" charset="0"/>
                <a:cs typeface="Times New Roman" pitchFamily="18" charset="0"/>
              </a:rPr>
              <a:t>.  You can see </a:t>
            </a:r>
            <a:r>
              <a:rPr lang="en-US" b="1" dirty="0" err="1">
                <a:solidFill>
                  <a:schemeClr val="accent6">
                    <a:lumMod val="50000"/>
                  </a:schemeClr>
                </a:solidFill>
                <a:latin typeface="Times New Roman" pitchFamily="18" charset="0"/>
                <a:cs typeface="Times New Roman" pitchFamily="18" charset="0"/>
              </a:rPr>
              <a:t>numberous</a:t>
            </a:r>
            <a:r>
              <a:rPr lang="en-US" b="1" dirty="0">
                <a:solidFill>
                  <a:schemeClr val="accent6">
                    <a:lumMod val="50000"/>
                  </a:schemeClr>
                </a:solidFill>
                <a:latin typeface="Times New Roman" pitchFamily="18" charset="0"/>
                <a:cs typeface="Times New Roman" pitchFamily="18" charset="0"/>
              </a:rPr>
              <a:t> branches from the stem villi, called </a:t>
            </a:r>
            <a:r>
              <a:rPr lang="en-US" b="1" dirty="0">
                <a:solidFill>
                  <a:schemeClr val="accent6">
                    <a:lumMod val="75000"/>
                  </a:schemeClr>
                </a:solidFill>
                <a:latin typeface="Times New Roman" pitchFamily="18" charset="0"/>
                <a:cs typeface="Times New Roman" pitchFamily="18" charset="0"/>
              </a:rPr>
              <a:t>branch villi</a:t>
            </a:r>
            <a:r>
              <a:rPr lang="en-US" b="1" dirty="0">
                <a:solidFill>
                  <a:schemeClr val="accent6">
                    <a:lumMod val="50000"/>
                  </a:schemeClr>
                </a:solidFill>
                <a:latin typeface="Times New Roman" pitchFamily="18" charset="0"/>
                <a:cs typeface="Times New Roman" pitchFamily="18" charset="0"/>
              </a:rPr>
              <a:t>.   The empty space between the </a:t>
            </a:r>
            <a:r>
              <a:rPr lang="en-US" b="1" dirty="0" err="1">
                <a:solidFill>
                  <a:schemeClr val="accent6">
                    <a:lumMod val="50000"/>
                  </a:schemeClr>
                </a:solidFill>
                <a:latin typeface="Times New Roman" pitchFamily="18" charset="0"/>
                <a:cs typeface="Times New Roman" pitchFamily="18" charset="0"/>
              </a:rPr>
              <a:t>villi</a:t>
            </a:r>
            <a:r>
              <a:rPr lang="en-US" b="1" dirty="0">
                <a:solidFill>
                  <a:schemeClr val="accent6">
                    <a:lumMod val="50000"/>
                  </a:schemeClr>
                </a:solidFill>
                <a:latin typeface="Times New Roman" pitchFamily="18" charset="0"/>
                <a:cs typeface="Times New Roman" pitchFamily="18" charset="0"/>
              </a:rPr>
              <a:t> is normally filled with maternal blood, and is called the </a:t>
            </a:r>
            <a:r>
              <a:rPr lang="en-US" b="1" dirty="0" err="1">
                <a:solidFill>
                  <a:schemeClr val="accent6">
                    <a:lumMod val="75000"/>
                  </a:schemeClr>
                </a:solidFill>
                <a:latin typeface="Times New Roman" pitchFamily="18" charset="0"/>
                <a:cs typeface="Times New Roman" pitchFamily="18" charset="0"/>
              </a:rPr>
              <a:t>intervillous</a:t>
            </a:r>
            <a:r>
              <a:rPr lang="en-US" b="1" dirty="0">
                <a:solidFill>
                  <a:schemeClr val="accent6">
                    <a:lumMod val="75000"/>
                  </a:schemeClr>
                </a:solidFill>
                <a:latin typeface="Times New Roman" pitchFamily="18" charset="0"/>
                <a:cs typeface="Times New Roman" pitchFamily="18" charset="0"/>
              </a:rPr>
              <a:t> space</a:t>
            </a:r>
            <a:r>
              <a:rPr lang="en-US" b="1" dirty="0">
                <a:solidFill>
                  <a:schemeClr val="accent6">
                    <a:lumMod val="50000"/>
                  </a:schemeClr>
                </a:solidFill>
                <a:latin typeface="Times New Roman" pitchFamily="18" charset="0"/>
                <a:cs typeface="Times New Roman" pitchFamily="18" charset="0"/>
              </a:rPr>
              <a:t>. </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4191000" y="1600200"/>
            <a:ext cx="1524000" cy="830997"/>
          </a:xfrm>
          <a:prstGeom prst="rect">
            <a:avLst/>
          </a:prstGeom>
          <a:noFill/>
        </p:spPr>
        <p:txBody>
          <a:bodyPr wrap="square" rtlCol="0">
            <a:spAutoFit/>
          </a:bodyPr>
          <a:lstStyle/>
          <a:p>
            <a:r>
              <a:rPr lang="en-US" sz="4800" b="1" dirty="0" err="1">
                <a:solidFill>
                  <a:schemeClr val="accent3">
                    <a:lumMod val="50000"/>
                  </a:schemeClr>
                </a:solidFill>
              </a:rPr>
              <a:t>villi</a:t>
            </a:r>
            <a:endParaRPr lang="en-US" sz="4800" b="1" dirty="0">
              <a:solidFill>
                <a:schemeClr val="accent3">
                  <a:lumMod val="50000"/>
                </a:schemeClr>
              </a:solidFill>
            </a:endParaRPr>
          </a:p>
        </p:txBody>
      </p:sp>
      <p:sp>
        <p:nvSpPr>
          <p:cNvPr id="13" name="TextBox 12"/>
          <p:cNvSpPr txBox="1"/>
          <p:nvPr/>
        </p:nvSpPr>
        <p:spPr>
          <a:xfrm>
            <a:off x="7924800" y="4038600"/>
            <a:ext cx="1219200" cy="461665"/>
          </a:xfrm>
          <a:prstGeom prst="rect">
            <a:avLst/>
          </a:prstGeom>
          <a:noFill/>
        </p:spPr>
        <p:txBody>
          <a:bodyPr wrap="square" rtlCol="0">
            <a:spAutoFit/>
          </a:bodyPr>
          <a:lstStyle/>
          <a:p>
            <a:r>
              <a:rPr lang="en-US" sz="2400" b="1" dirty="0">
                <a:solidFill>
                  <a:schemeClr val="accent6">
                    <a:lumMod val="50000"/>
                  </a:schemeClr>
                </a:solidFill>
              </a:rPr>
              <a:t>amnion</a:t>
            </a:r>
          </a:p>
        </p:txBody>
      </p:sp>
      <p:cxnSp>
        <p:nvCxnSpPr>
          <p:cNvPr id="16" name="Straight Arrow Connector 15"/>
          <p:cNvCxnSpPr/>
          <p:nvPr/>
        </p:nvCxnSpPr>
        <p:spPr>
          <a:xfrm flipH="1">
            <a:off x="7402286" y="4419600"/>
            <a:ext cx="566057" cy="10886"/>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16200000">
            <a:off x="6743700" y="495300"/>
            <a:ext cx="228600" cy="10668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9" name="TextBox 18"/>
          <p:cNvSpPr txBox="1"/>
          <p:nvPr/>
        </p:nvSpPr>
        <p:spPr>
          <a:xfrm>
            <a:off x="6324600" y="457200"/>
            <a:ext cx="1295400" cy="461665"/>
          </a:xfrm>
          <a:prstGeom prst="rect">
            <a:avLst/>
          </a:prstGeom>
          <a:noFill/>
        </p:spPr>
        <p:txBody>
          <a:bodyPr wrap="square" rtlCol="0">
            <a:spAutoFit/>
          </a:bodyPr>
          <a:lstStyle/>
          <a:p>
            <a:r>
              <a:rPr lang="en-US" sz="2400" b="1" dirty="0" err="1">
                <a:solidFill>
                  <a:schemeClr val="accent3">
                    <a:lumMod val="50000"/>
                  </a:schemeClr>
                </a:solidFill>
              </a:rPr>
              <a:t>chorion</a:t>
            </a:r>
            <a:endParaRPr lang="en-US" sz="2400" b="1" dirty="0">
              <a:solidFill>
                <a:schemeClr val="accent3">
                  <a:lumMod val="50000"/>
                </a:schemeClr>
              </a:solidFill>
            </a:endParaRPr>
          </a:p>
        </p:txBody>
      </p:sp>
      <p:cxnSp>
        <p:nvCxnSpPr>
          <p:cNvPr id="20" name="Straight Arrow Connector 19"/>
          <p:cNvCxnSpPr>
            <a:stCxn id="13" idx="1"/>
          </p:cNvCxnSpPr>
          <p:nvPr/>
        </p:nvCxnSpPr>
        <p:spPr>
          <a:xfrm flipH="1" flipV="1">
            <a:off x="7445829" y="4169229"/>
            <a:ext cx="478971" cy="100204"/>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39000" y="4953000"/>
            <a:ext cx="1905000" cy="646331"/>
          </a:xfrm>
          <a:prstGeom prst="rect">
            <a:avLst/>
          </a:prstGeom>
          <a:noFill/>
        </p:spPr>
        <p:txBody>
          <a:bodyPr wrap="square" rtlCol="0">
            <a:spAutoFit/>
          </a:bodyPr>
          <a:lstStyle/>
          <a:p>
            <a:r>
              <a:rPr lang="en-US" b="1" dirty="0">
                <a:solidFill>
                  <a:srgbClr val="0070C0"/>
                </a:solidFill>
                <a:latin typeface="Tempus Sans ITC" pitchFamily="82" charset="0"/>
              </a:rPr>
              <a:t>Amniotic fluid would be here</a:t>
            </a:r>
          </a:p>
        </p:txBody>
      </p:sp>
      <p:sp>
        <p:nvSpPr>
          <p:cNvPr id="22" name="TextBox 21"/>
          <p:cNvSpPr txBox="1"/>
          <p:nvPr/>
        </p:nvSpPr>
        <p:spPr>
          <a:xfrm>
            <a:off x="3124200" y="3657600"/>
            <a:ext cx="3429000" cy="769441"/>
          </a:xfrm>
          <a:prstGeom prst="rect">
            <a:avLst/>
          </a:prstGeom>
          <a:noFill/>
        </p:spPr>
        <p:txBody>
          <a:bodyPr wrap="square" rtlCol="0">
            <a:spAutoFit/>
          </a:bodyPr>
          <a:lstStyle/>
          <a:p>
            <a:r>
              <a:rPr lang="en-US" sz="4400" b="1" dirty="0">
                <a:solidFill>
                  <a:schemeClr val="accent3">
                    <a:lumMod val="50000"/>
                  </a:schemeClr>
                </a:solidFill>
              </a:rPr>
              <a:t>stem </a:t>
            </a:r>
            <a:r>
              <a:rPr lang="en-US" sz="4400" b="1" dirty="0" err="1">
                <a:solidFill>
                  <a:schemeClr val="accent3">
                    <a:lumMod val="50000"/>
                  </a:schemeClr>
                </a:solidFill>
              </a:rPr>
              <a:t>villus</a:t>
            </a:r>
            <a:endParaRPr lang="en-US" sz="4400" b="1" dirty="0">
              <a:solidFill>
                <a:schemeClr val="accent3">
                  <a:lumMod val="50000"/>
                </a:schemeClr>
              </a:solidFill>
            </a:endParaRPr>
          </a:p>
        </p:txBody>
      </p:sp>
      <p:cxnSp>
        <p:nvCxnSpPr>
          <p:cNvPr id="24" name="Straight Arrow Connector 23"/>
          <p:cNvCxnSpPr/>
          <p:nvPr/>
        </p:nvCxnSpPr>
        <p:spPr>
          <a:xfrm flipV="1">
            <a:off x="2841171" y="3048000"/>
            <a:ext cx="587829" cy="108857"/>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721429" y="3331029"/>
            <a:ext cx="478971" cy="2155371"/>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52400" y="1219200"/>
            <a:ext cx="3124200" cy="2308324"/>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In the placenta at term, note the number of </a:t>
            </a:r>
            <a:r>
              <a:rPr lang="en-US" b="1" dirty="0" err="1">
                <a:solidFill>
                  <a:schemeClr val="accent2">
                    <a:lumMod val="75000"/>
                  </a:schemeClr>
                </a:solidFill>
                <a:latin typeface="Times New Roman" pitchFamily="18" charset="0"/>
                <a:cs typeface="Times New Roman" pitchFamily="18" charset="0"/>
              </a:rPr>
              <a:t>villi</a:t>
            </a:r>
            <a:r>
              <a:rPr lang="en-US" b="1" dirty="0">
                <a:solidFill>
                  <a:schemeClr val="accent2">
                    <a:lumMod val="75000"/>
                  </a:schemeClr>
                </a:solidFill>
                <a:latin typeface="Times New Roman" pitchFamily="18" charset="0"/>
                <a:cs typeface="Times New Roman" pitchFamily="18" charset="0"/>
              </a:rPr>
              <a:t> has increased dramatically, providing more surface area that increases the efficiency of nutrient and waste exchange, supporting the increasing demands of the growing fetus.</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4" name="Picture 2" descr="C:\Users\DJ.Lowrie\Desktop\My Documents\DJ\Block 3 digital labs\Placenta and Mammary Gland\placenta images\SL146LP.jpg"/>
          <p:cNvPicPr>
            <a:picLocks noChangeAspect="1" noChangeArrowheads="1"/>
          </p:cNvPicPr>
          <p:nvPr/>
        </p:nvPicPr>
        <p:blipFill>
          <a:blip r:embed="rId3" cstate="print"/>
          <a:srcRect/>
          <a:stretch>
            <a:fillRect/>
          </a:stretch>
        </p:blipFill>
        <p:spPr bwMode="auto">
          <a:xfrm rot="5400000">
            <a:off x="2667000" y="2057400"/>
            <a:ext cx="5486400" cy="4114800"/>
          </a:xfrm>
          <a:prstGeom prst="rect">
            <a:avLst/>
          </a:prstGeom>
          <a:noFill/>
        </p:spPr>
      </p:pic>
      <p:sp>
        <p:nvSpPr>
          <p:cNvPr id="25" name="TextBox 24"/>
          <p:cNvSpPr txBox="1"/>
          <p:nvPr/>
        </p:nvSpPr>
        <p:spPr>
          <a:xfrm>
            <a:off x="8001000" y="3691235"/>
            <a:ext cx="1295400" cy="461665"/>
          </a:xfrm>
          <a:prstGeom prst="rect">
            <a:avLst/>
          </a:prstGeom>
          <a:noFill/>
        </p:spPr>
        <p:txBody>
          <a:bodyPr wrap="square" rtlCol="0">
            <a:spAutoFit/>
          </a:bodyPr>
          <a:lstStyle/>
          <a:p>
            <a:r>
              <a:rPr lang="en-US" sz="2400" b="1" dirty="0">
                <a:solidFill>
                  <a:schemeClr val="accent6">
                    <a:lumMod val="50000"/>
                  </a:schemeClr>
                </a:solidFill>
              </a:rPr>
              <a:t>amnion</a:t>
            </a:r>
          </a:p>
        </p:txBody>
      </p:sp>
      <p:cxnSp>
        <p:nvCxnSpPr>
          <p:cNvPr id="26" name="Straight Arrow Connector 25"/>
          <p:cNvCxnSpPr/>
          <p:nvPr/>
        </p:nvCxnSpPr>
        <p:spPr>
          <a:xfrm rot="10800000" flipV="1">
            <a:off x="7239000" y="4014786"/>
            <a:ext cx="776288" cy="328613"/>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ight Brace 26"/>
          <p:cNvSpPr/>
          <p:nvPr/>
        </p:nvSpPr>
        <p:spPr>
          <a:xfrm rot="16200000">
            <a:off x="5829300" y="952500"/>
            <a:ext cx="304800" cy="5334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28" name="TextBox 27"/>
          <p:cNvSpPr txBox="1"/>
          <p:nvPr/>
        </p:nvSpPr>
        <p:spPr>
          <a:xfrm>
            <a:off x="5334000" y="533400"/>
            <a:ext cx="1295400" cy="461665"/>
          </a:xfrm>
          <a:prstGeom prst="rect">
            <a:avLst/>
          </a:prstGeom>
          <a:noFill/>
        </p:spPr>
        <p:txBody>
          <a:bodyPr wrap="square" rtlCol="0">
            <a:spAutoFit/>
          </a:bodyPr>
          <a:lstStyle/>
          <a:p>
            <a:r>
              <a:rPr lang="en-US" sz="2400" b="1" dirty="0" err="1">
                <a:solidFill>
                  <a:schemeClr val="accent3">
                    <a:lumMod val="50000"/>
                  </a:schemeClr>
                </a:solidFill>
              </a:rPr>
              <a:t>chorion</a:t>
            </a:r>
            <a:endParaRPr lang="en-US" sz="2400" b="1" dirty="0">
              <a:solidFill>
                <a:schemeClr val="accent3">
                  <a:lumMod val="50000"/>
                </a:schemeClr>
              </a:solidFill>
            </a:endParaRPr>
          </a:p>
        </p:txBody>
      </p:sp>
      <p:cxnSp>
        <p:nvCxnSpPr>
          <p:cNvPr id="29" name="Straight Arrow Connector 28"/>
          <p:cNvCxnSpPr/>
          <p:nvPr/>
        </p:nvCxnSpPr>
        <p:spPr>
          <a:xfrm rot="10800000" flipV="1">
            <a:off x="7239001" y="3957638"/>
            <a:ext cx="747715" cy="476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67600" y="4800600"/>
            <a:ext cx="1905000" cy="646331"/>
          </a:xfrm>
          <a:prstGeom prst="rect">
            <a:avLst/>
          </a:prstGeom>
          <a:noFill/>
        </p:spPr>
        <p:txBody>
          <a:bodyPr wrap="square" rtlCol="0">
            <a:spAutoFit/>
          </a:bodyPr>
          <a:lstStyle/>
          <a:p>
            <a:r>
              <a:rPr lang="en-US" b="1" dirty="0">
                <a:solidFill>
                  <a:srgbClr val="0070C0"/>
                </a:solidFill>
                <a:latin typeface="Tempus Sans ITC" pitchFamily="82" charset="0"/>
              </a:rPr>
              <a:t>Amniotic fluid would be here</a:t>
            </a:r>
          </a:p>
        </p:txBody>
      </p:sp>
      <p:sp>
        <p:nvSpPr>
          <p:cNvPr id="31" name="TextBox 30"/>
          <p:cNvSpPr txBox="1"/>
          <p:nvPr/>
        </p:nvSpPr>
        <p:spPr>
          <a:xfrm>
            <a:off x="3657600" y="3276600"/>
            <a:ext cx="1524000" cy="830997"/>
          </a:xfrm>
          <a:prstGeom prst="rect">
            <a:avLst/>
          </a:prstGeom>
          <a:noFill/>
        </p:spPr>
        <p:txBody>
          <a:bodyPr wrap="square" rtlCol="0">
            <a:spAutoFit/>
          </a:bodyPr>
          <a:lstStyle/>
          <a:p>
            <a:r>
              <a:rPr lang="en-US" sz="4800" b="1" dirty="0" err="1">
                <a:solidFill>
                  <a:schemeClr val="accent3">
                    <a:lumMod val="50000"/>
                  </a:schemeClr>
                </a:solidFill>
              </a:rPr>
              <a:t>villi</a:t>
            </a:r>
            <a:endParaRPr lang="en-US" sz="4800" b="1" dirty="0">
              <a:solidFill>
                <a:schemeClr val="accent3">
                  <a:lumMod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lvl="0"/>
            <a:r>
              <a:rPr lang="en-US" sz="1200" b="1" dirty="0">
                <a:solidFill>
                  <a:srgbClr val="002060"/>
                </a:solidFill>
                <a:latin typeface="Georgia" pitchFamily="18" charset="0"/>
              </a:rPr>
              <a:t>identify, at the light microscope level, each of the following:</a:t>
            </a:r>
            <a:endParaRPr lang="en-US" sz="1200" dirty="0">
              <a:solidFill>
                <a:srgbClr val="002060"/>
              </a:solidFill>
              <a:latin typeface="Georgia" pitchFamily="18" charset="0"/>
            </a:endParaRPr>
          </a:p>
          <a:p>
            <a:pPr lvl="1">
              <a:tabLst>
                <a:tab pos="3143250" algn="l"/>
              </a:tabLst>
            </a:pPr>
            <a:endParaRPr lang="en-US" sz="1200" b="1" dirty="0">
              <a:solidFill>
                <a:srgbClr val="002060"/>
              </a:solidFill>
              <a:latin typeface="Georgia" pitchFamily="18" charset="0"/>
            </a:endParaRPr>
          </a:p>
          <a:p>
            <a:pPr lvl="1">
              <a:tabLst>
                <a:tab pos="3143250" algn="l"/>
              </a:tabLst>
            </a:pPr>
            <a:r>
              <a:rPr lang="en-US" sz="1200" b="1" dirty="0">
                <a:solidFill>
                  <a:srgbClr val="002060"/>
                </a:solidFill>
                <a:latin typeface="Georgia" pitchFamily="18" charset="0"/>
              </a:rPr>
              <a:t>Placenta – note you will not need to distinguish the developmental age of placenta </a:t>
            </a:r>
          </a:p>
          <a:p>
            <a:pPr lvl="2">
              <a:tabLst>
                <a:tab pos="3143250" algn="l"/>
              </a:tabLst>
            </a:pPr>
            <a:r>
              <a:rPr lang="en-US" sz="1200" b="1" dirty="0">
                <a:solidFill>
                  <a:srgbClr val="002060"/>
                </a:solidFill>
                <a:latin typeface="Georgia" pitchFamily="18" charset="0"/>
              </a:rPr>
              <a:t>Fetal portion </a:t>
            </a:r>
          </a:p>
          <a:p>
            <a:pPr lvl="3">
              <a:tabLst>
                <a:tab pos="3143250" algn="l"/>
              </a:tabLst>
            </a:pPr>
            <a:r>
              <a:rPr lang="en-US" sz="1200" b="1" dirty="0" err="1">
                <a:solidFill>
                  <a:srgbClr val="002060"/>
                </a:solidFill>
                <a:latin typeface="Georgia" pitchFamily="18" charset="0"/>
              </a:rPr>
              <a:t>Chorion</a:t>
            </a:r>
            <a:endParaRPr lang="en-US" sz="1200" b="1" dirty="0">
              <a:solidFill>
                <a:srgbClr val="002060"/>
              </a:solidFill>
              <a:latin typeface="Georgia" pitchFamily="18" charset="0"/>
            </a:endParaRPr>
          </a:p>
          <a:p>
            <a:pPr lvl="3">
              <a:tabLst>
                <a:tab pos="3143250" algn="l"/>
              </a:tabLst>
            </a:pPr>
            <a:r>
              <a:rPr lang="en-US" sz="1200" b="1" dirty="0">
                <a:solidFill>
                  <a:srgbClr val="002060"/>
                </a:solidFill>
                <a:latin typeface="Georgia" pitchFamily="18" charset="0"/>
              </a:rPr>
              <a:t>Amnion </a:t>
            </a:r>
          </a:p>
          <a:p>
            <a:pPr lvl="3">
              <a:tabLst>
                <a:tab pos="3143250" algn="l"/>
              </a:tabLst>
            </a:pPr>
            <a:r>
              <a:rPr lang="en-US" sz="1200" b="1" dirty="0">
                <a:solidFill>
                  <a:srgbClr val="002060"/>
                </a:solidFill>
                <a:latin typeface="Georgia" pitchFamily="18" charset="0"/>
              </a:rPr>
              <a:t>Stem villi</a:t>
            </a:r>
          </a:p>
          <a:p>
            <a:pPr lvl="3">
              <a:tabLst>
                <a:tab pos="3143250" algn="l"/>
              </a:tabLst>
            </a:pPr>
            <a:r>
              <a:rPr lang="en-US" sz="1200" b="1" dirty="0">
                <a:solidFill>
                  <a:srgbClr val="002060"/>
                </a:solidFill>
                <a:latin typeface="Georgia" pitchFamily="18" charset="0"/>
              </a:rPr>
              <a:t>Branch villi</a:t>
            </a:r>
          </a:p>
          <a:p>
            <a:pPr lvl="3">
              <a:tabLst>
                <a:tab pos="3143250" algn="l"/>
              </a:tabLst>
            </a:pPr>
            <a:r>
              <a:rPr lang="en-US" sz="1200" b="1" dirty="0" err="1">
                <a:solidFill>
                  <a:srgbClr val="002060"/>
                </a:solidFill>
                <a:latin typeface="Georgia" pitchFamily="18" charset="0"/>
              </a:rPr>
              <a:t>Mesenchyme</a:t>
            </a:r>
            <a:r>
              <a:rPr lang="en-US" sz="1200" b="1" dirty="0">
                <a:solidFill>
                  <a:srgbClr val="002060"/>
                </a:solidFill>
                <a:latin typeface="Georgia" pitchFamily="18" charset="0"/>
              </a:rPr>
              <a:t> </a:t>
            </a:r>
          </a:p>
          <a:p>
            <a:pPr lvl="3">
              <a:tabLst>
                <a:tab pos="3143250" algn="l"/>
              </a:tabLst>
            </a:pPr>
            <a:r>
              <a:rPr lang="en-US" sz="1200" b="1" dirty="0" err="1">
                <a:solidFill>
                  <a:srgbClr val="002060"/>
                </a:solidFill>
                <a:latin typeface="Georgia" pitchFamily="18" charset="0"/>
              </a:rPr>
              <a:t>Cytotrophoblast</a:t>
            </a:r>
            <a:r>
              <a:rPr lang="en-US" sz="1200" b="1" dirty="0">
                <a:solidFill>
                  <a:srgbClr val="002060"/>
                </a:solidFill>
                <a:latin typeface="Georgia" pitchFamily="18" charset="0"/>
              </a:rPr>
              <a:t> </a:t>
            </a:r>
          </a:p>
          <a:p>
            <a:pPr lvl="3">
              <a:tabLst>
                <a:tab pos="3143250" algn="l"/>
              </a:tabLst>
            </a:pPr>
            <a:r>
              <a:rPr lang="en-US" sz="1200" b="1" dirty="0" err="1">
                <a:solidFill>
                  <a:srgbClr val="002060"/>
                </a:solidFill>
                <a:latin typeface="Georgia" pitchFamily="18" charset="0"/>
              </a:rPr>
              <a:t>Syncytiotrophoblast</a:t>
            </a:r>
            <a:r>
              <a:rPr lang="en-US" sz="1200" b="1" dirty="0">
                <a:solidFill>
                  <a:srgbClr val="002060"/>
                </a:solidFill>
                <a:latin typeface="Georgia" pitchFamily="18" charset="0"/>
              </a:rPr>
              <a:t> </a:t>
            </a:r>
          </a:p>
          <a:p>
            <a:pPr lvl="4">
              <a:tabLst>
                <a:tab pos="3143250" algn="l"/>
              </a:tabLst>
            </a:pPr>
            <a:r>
              <a:rPr lang="en-US" sz="1200" b="1" dirty="0" err="1">
                <a:solidFill>
                  <a:srgbClr val="002060"/>
                </a:solidFill>
                <a:latin typeface="Georgia" pitchFamily="18" charset="0"/>
              </a:rPr>
              <a:t>Syncytial</a:t>
            </a:r>
            <a:r>
              <a:rPr lang="en-US" sz="1200" b="1" dirty="0">
                <a:solidFill>
                  <a:srgbClr val="002060"/>
                </a:solidFill>
                <a:latin typeface="Georgia" pitchFamily="18" charset="0"/>
              </a:rPr>
              <a:t> knots</a:t>
            </a:r>
          </a:p>
          <a:p>
            <a:pPr marL="1371600" lvl="4">
              <a:tabLst>
                <a:tab pos="3143250" algn="l"/>
              </a:tabLst>
            </a:pPr>
            <a:r>
              <a:rPr lang="en-US" sz="1200" b="1" dirty="0">
                <a:solidFill>
                  <a:srgbClr val="002060"/>
                </a:solidFill>
                <a:latin typeface="Georgia" pitchFamily="18" charset="0"/>
              </a:rPr>
              <a:t>Anchoring </a:t>
            </a:r>
            <a:r>
              <a:rPr lang="en-US" sz="1200" b="1" dirty="0" err="1">
                <a:solidFill>
                  <a:srgbClr val="002060"/>
                </a:solidFill>
                <a:latin typeface="Georgia" pitchFamily="18" charset="0"/>
              </a:rPr>
              <a:t>villi</a:t>
            </a:r>
            <a:r>
              <a:rPr lang="en-US" sz="1200" b="1" dirty="0">
                <a:solidFill>
                  <a:srgbClr val="002060"/>
                </a:solidFill>
                <a:latin typeface="Georgia" pitchFamily="18" charset="0"/>
              </a:rPr>
              <a:t> (same substructures as stem </a:t>
            </a:r>
            <a:r>
              <a:rPr lang="en-US" sz="1200" b="1" dirty="0" err="1">
                <a:solidFill>
                  <a:srgbClr val="002060"/>
                </a:solidFill>
                <a:latin typeface="Georgia" pitchFamily="18" charset="0"/>
              </a:rPr>
              <a:t>villi</a:t>
            </a:r>
            <a:r>
              <a:rPr lang="en-US" sz="1200" b="1" dirty="0">
                <a:solidFill>
                  <a:srgbClr val="002060"/>
                </a:solidFill>
                <a:latin typeface="Georgia" pitchFamily="18" charset="0"/>
              </a:rPr>
              <a:t>) </a:t>
            </a:r>
          </a:p>
          <a:p>
            <a:pPr marL="914400" lvl="4">
              <a:tabLst>
                <a:tab pos="3143250" algn="l"/>
              </a:tabLst>
            </a:pPr>
            <a:r>
              <a:rPr lang="en-US" sz="1200" b="1" dirty="0">
                <a:solidFill>
                  <a:srgbClr val="002060"/>
                </a:solidFill>
                <a:latin typeface="Georgia" pitchFamily="18" charset="0"/>
              </a:rPr>
              <a:t>Maternal portion</a:t>
            </a:r>
          </a:p>
          <a:p>
            <a:pPr marL="1371600" lvl="5">
              <a:tabLst>
                <a:tab pos="3143250" algn="l"/>
              </a:tabLst>
            </a:pPr>
            <a:r>
              <a:rPr lang="en-US" sz="1200" b="1" dirty="0">
                <a:solidFill>
                  <a:srgbClr val="002060"/>
                </a:solidFill>
                <a:latin typeface="Georgia" pitchFamily="18" charset="0"/>
              </a:rPr>
              <a:t>Basal plate </a:t>
            </a:r>
          </a:p>
          <a:p>
            <a:pPr marL="1828800" lvl="6">
              <a:tabLst>
                <a:tab pos="3143250" algn="l"/>
              </a:tabLst>
            </a:pPr>
            <a:r>
              <a:rPr lang="en-US" sz="1200" b="1" dirty="0" err="1">
                <a:solidFill>
                  <a:srgbClr val="002060"/>
                </a:solidFill>
                <a:latin typeface="Georgia" pitchFamily="18" charset="0"/>
              </a:rPr>
              <a:t>Fibrinoid</a:t>
            </a:r>
            <a:r>
              <a:rPr lang="en-US" sz="1200" b="1" dirty="0">
                <a:solidFill>
                  <a:srgbClr val="002060"/>
                </a:solidFill>
                <a:latin typeface="Georgia" pitchFamily="18" charset="0"/>
              </a:rPr>
              <a:t> </a:t>
            </a:r>
          </a:p>
          <a:p>
            <a:pPr marL="1828800" lvl="6">
              <a:tabLst>
                <a:tab pos="3143250" algn="l"/>
              </a:tabLst>
            </a:pPr>
            <a:r>
              <a:rPr lang="en-US" sz="1200" b="1" dirty="0" err="1">
                <a:solidFill>
                  <a:srgbClr val="002060"/>
                </a:solidFill>
                <a:latin typeface="Georgia" pitchFamily="18" charset="0"/>
              </a:rPr>
              <a:t>Decidual</a:t>
            </a:r>
            <a:r>
              <a:rPr lang="en-US" sz="1200" b="1" dirty="0">
                <a:solidFill>
                  <a:srgbClr val="002060"/>
                </a:solidFill>
                <a:latin typeface="Georgia" pitchFamily="18" charset="0"/>
              </a:rPr>
              <a:t> tissue </a:t>
            </a:r>
          </a:p>
          <a:p>
            <a:pPr marL="1828800" lvl="6">
              <a:tabLst>
                <a:tab pos="3143250" algn="l"/>
              </a:tabLst>
            </a:pPr>
            <a:r>
              <a:rPr lang="en-US" sz="1200" b="1" dirty="0" err="1">
                <a:solidFill>
                  <a:srgbClr val="002060"/>
                </a:solidFill>
                <a:latin typeface="Georgia" pitchFamily="18" charset="0"/>
              </a:rPr>
              <a:t>Myometrium</a:t>
            </a:r>
            <a:r>
              <a:rPr lang="en-US" sz="1200" b="1" dirty="0">
                <a:solidFill>
                  <a:srgbClr val="002060"/>
                </a:solidFill>
                <a:latin typeface="Georgia" pitchFamily="18" charset="0"/>
              </a:rPr>
              <a:t> </a:t>
            </a:r>
          </a:p>
          <a:p>
            <a:pPr marL="1371600" lvl="6">
              <a:tabLst>
                <a:tab pos="3143250" algn="l"/>
              </a:tabLst>
            </a:pPr>
            <a:r>
              <a:rPr lang="en-US" sz="1200" b="1" dirty="0" err="1">
                <a:solidFill>
                  <a:srgbClr val="002060"/>
                </a:solidFill>
                <a:latin typeface="Georgia" pitchFamily="18" charset="0"/>
              </a:rPr>
              <a:t>Decidua</a:t>
            </a:r>
            <a:r>
              <a:rPr lang="en-US" sz="1200" b="1" dirty="0">
                <a:solidFill>
                  <a:srgbClr val="002060"/>
                </a:solidFill>
                <a:latin typeface="Georgia" pitchFamily="18" charset="0"/>
              </a:rPr>
              <a:t> </a:t>
            </a:r>
            <a:r>
              <a:rPr lang="en-US" sz="1200" b="1" dirty="0" err="1">
                <a:solidFill>
                  <a:srgbClr val="002060"/>
                </a:solidFill>
                <a:latin typeface="Georgia" pitchFamily="18" charset="0"/>
              </a:rPr>
              <a:t>parietalis</a:t>
            </a:r>
            <a:r>
              <a:rPr lang="en-US" sz="1200" b="1" dirty="0">
                <a:solidFill>
                  <a:srgbClr val="002060"/>
                </a:solidFill>
                <a:latin typeface="Georgia" pitchFamily="18" charset="0"/>
              </a:rPr>
              <a:t> </a:t>
            </a:r>
          </a:p>
          <a:p>
            <a:pPr marL="1828800" lvl="7">
              <a:tabLst>
                <a:tab pos="3143250" algn="l"/>
              </a:tabLst>
            </a:pPr>
            <a:r>
              <a:rPr lang="en-US" sz="1200" b="1" dirty="0" err="1">
                <a:solidFill>
                  <a:srgbClr val="002060"/>
                </a:solidFill>
                <a:latin typeface="Georgia" pitchFamily="18" charset="0"/>
              </a:rPr>
              <a:t>Decidual</a:t>
            </a:r>
            <a:r>
              <a:rPr lang="en-US" sz="1200" b="1" dirty="0">
                <a:solidFill>
                  <a:srgbClr val="002060"/>
                </a:solidFill>
                <a:latin typeface="Georgia" pitchFamily="18" charset="0"/>
              </a:rPr>
              <a:t> cells </a:t>
            </a:r>
          </a:p>
          <a:p>
            <a:pPr marL="457200" lvl="7">
              <a:tabLst>
                <a:tab pos="3143250" algn="l"/>
              </a:tabLst>
            </a:pPr>
            <a:r>
              <a:rPr lang="en-US" sz="1200" b="1" dirty="0">
                <a:solidFill>
                  <a:srgbClr val="002060"/>
                </a:solidFill>
                <a:latin typeface="Georgia" pitchFamily="18" charset="0"/>
              </a:rPr>
              <a:t>Umbilical cord </a:t>
            </a:r>
          </a:p>
          <a:p>
            <a:pPr marL="914400" lvl="8">
              <a:tabLst>
                <a:tab pos="3143250" algn="l"/>
              </a:tabLst>
            </a:pPr>
            <a:r>
              <a:rPr lang="en-US" sz="1200" b="1" dirty="0">
                <a:solidFill>
                  <a:srgbClr val="002060"/>
                </a:solidFill>
                <a:latin typeface="Georgia" pitchFamily="18" charset="0"/>
              </a:rPr>
              <a:t>Amnion </a:t>
            </a:r>
          </a:p>
          <a:p>
            <a:pPr marL="914400" lvl="8">
              <a:tabLst>
                <a:tab pos="3143250" algn="l"/>
              </a:tabLst>
            </a:pPr>
            <a:r>
              <a:rPr lang="en-US" sz="1200" b="1" dirty="0" err="1">
                <a:solidFill>
                  <a:srgbClr val="002060"/>
                </a:solidFill>
                <a:latin typeface="Georgia" pitchFamily="18" charset="0"/>
              </a:rPr>
              <a:t>Mesenchyme</a:t>
            </a:r>
            <a:endParaRPr lang="en-US" sz="1200" b="1" dirty="0">
              <a:solidFill>
                <a:srgbClr val="002060"/>
              </a:solidFill>
              <a:latin typeface="Georgia" pitchFamily="18" charset="0"/>
            </a:endParaRPr>
          </a:p>
          <a:p>
            <a:pPr marL="914400" lvl="8">
              <a:tabLst>
                <a:tab pos="3143250" algn="l"/>
              </a:tabLst>
            </a:pPr>
            <a:r>
              <a:rPr lang="en-US" sz="1200" b="1" dirty="0">
                <a:solidFill>
                  <a:srgbClr val="002060"/>
                </a:solidFill>
                <a:latin typeface="Georgia" pitchFamily="18" charset="0"/>
              </a:rPr>
              <a:t>Umbilical arteries and veins</a:t>
            </a:r>
          </a:p>
          <a:p>
            <a:pPr marL="914400" lvl="8">
              <a:tabLst>
                <a:tab pos="3143250" algn="l"/>
              </a:tabLst>
            </a:pPr>
            <a:endParaRPr lang="en-US" sz="1200" b="1" dirty="0">
              <a:solidFill>
                <a:srgbClr val="002060"/>
              </a:solidFill>
              <a:latin typeface="Georgia" pitchFamily="18" charset="0"/>
            </a:endParaRPr>
          </a:p>
          <a:p>
            <a:pPr marL="914400" lvl="8">
              <a:tabLst>
                <a:tab pos="3143250" algn="l"/>
              </a:tabLst>
            </a:pPr>
            <a:endParaRPr lang="en-US" sz="1200" b="1" dirty="0">
              <a:solidFill>
                <a:srgbClr val="002060"/>
              </a:solidFill>
              <a:latin typeface="Georgia" pitchFamily="18" charset="0"/>
            </a:endParaRPr>
          </a:p>
          <a:p>
            <a:pPr marL="0" lvl="8">
              <a:tabLst>
                <a:tab pos="3143250" algn="l"/>
              </a:tabLst>
            </a:pPr>
            <a:r>
              <a:rPr lang="en-US" sz="1200" b="1" dirty="0">
                <a:solidFill>
                  <a:srgbClr val="002060"/>
                </a:solidFill>
                <a:latin typeface="Georgia" pitchFamily="18" charset="0"/>
              </a:rPr>
              <a:t>identify, at the electron microscope level, each of the following:</a:t>
            </a:r>
          </a:p>
          <a:p>
            <a:pPr marL="0" lvl="8">
              <a:tabLst>
                <a:tab pos="3143250" algn="l"/>
              </a:tabLst>
            </a:pPr>
            <a:endParaRPr lang="en-US" sz="1200" b="1" dirty="0">
              <a:solidFill>
                <a:srgbClr val="002060"/>
              </a:solidFill>
              <a:latin typeface="Georgia" pitchFamily="18" charset="0"/>
            </a:endParaRPr>
          </a:p>
          <a:p>
            <a:pPr marL="914400" lvl="8">
              <a:tabLst>
                <a:tab pos="3143250" algn="l"/>
              </a:tabLst>
            </a:pPr>
            <a:r>
              <a:rPr lang="en-US" sz="1200" b="1" dirty="0">
                <a:solidFill>
                  <a:srgbClr val="002060"/>
                </a:solidFill>
                <a:latin typeface="Georgia" pitchFamily="18" charset="0"/>
              </a:rPr>
              <a:t>Placenta</a:t>
            </a:r>
          </a:p>
          <a:p>
            <a:pPr marL="1379538" lvl="8">
              <a:tabLst>
                <a:tab pos="3143250" algn="l"/>
              </a:tabLst>
            </a:pPr>
            <a:r>
              <a:rPr lang="en-US" sz="1200" b="1" dirty="0">
                <a:solidFill>
                  <a:srgbClr val="002060"/>
                </a:solidFill>
                <a:latin typeface="Georgia" pitchFamily="18" charset="0"/>
              </a:rPr>
              <a:t>Cytotrophoblasts</a:t>
            </a:r>
          </a:p>
          <a:p>
            <a:pPr marL="1379538" lvl="8">
              <a:tabLst>
                <a:tab pos="3143250" algn="l"/>
              </a:tabLst>
            </a:pPr>
            <a:r>
              <a:rPr lang="en-US" sz="1200" b="1" dirty="0">
                <a:solidFill>
                  <a:srgbClr val="002060"/>
                </a:solidFill>
                <a:latin typeface="Georgia" pitchFamily="18" charset="0"/>
              </a:rPr>
              <a:t>Syncytiotrophoblast</a:t>
            </a:r>
            <a:endParaRPr lang="en-US" sz="1200" dirty="0">
              <a:solidFill>
                <a:srgbClr val="002060"/>
              </a:solidFill>
              <a:latin typeface="Georgia" pitchFamily="18" charset="0"/>
            </a:endParaRPr>
          </a:p>
          <a:p>
            <a:pPr marL="914400" lvl="8">
              <a:tabLst>
                <a:tab pos="3143250" algn="l"/>
              </a:tabLst>
            </a:pPr>
            <a:endParaRPr lang="en-US" sz="1200" b="1" dirty="0">
              <a:solidFill>
                <a:srgbClr val="002060"/>
              </a:solidFill>
              <a:latin typeface="Georgia" pitchFamily="18" charset="0"/>
            </a:endParaRPr>
          </a:p>
        </p:txBody>
      </p:sp>
    </p:spTree>
    <p:extLst>
      <p:ext uri="{BB962C8B-B14F-4D97-AF65-F5344CB8AC3E}">
        <p14:creationId xmlns:p14="http://schemas.microsoft.com/office/powerpoint/2010/main" val="243766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8915400" cy="369332"/>
          </a:xfrm>
          <a:prstGeom prst="rect">
            <a:avLst/>
          </a:prstGeom>
          <a:noFill/>
        </p:spPr>
        <p:txBody>
          <a:bodyPr wrap="square" rtlCol="0">
            <a:spAutoFit/>
          </a:bodyPr>
          <a:lstStyle/>
          <a:p>
            <a:r>
              <a:rPr lang="en-US" b="1" dirty="0">
                <a:solidFill>
                  <a:srgbClr val="0070C0"/>
                </a:solidFill>
                <a:latin typeface="Tempus Sans ITC" pitchFamily="82" charset="0"/>
              </a:rPr>
              <a:t>The next images are taken from within the villous space (blue box).</a:t>
            </a:r>
          </a:p>
        </p:txBody>
      </p:sp>
      <p:pic>
        <p:nvPicPr>
          <p:cNvPr id="6" name="Picture 3" descr="carlson6-7D"/>
          <p:cNvPicPr>
            <a:picLocks noChangeAspect="1" noChangeArrowheads="1"/>
          </p:cNvPicPr>
          <p:nvPr/>
        </p:nvPicPr>
        <p:blipFill>
          <a:blip r:embed="rId3" cstate="print"/>
          <a:srcRect l="42647" t="7789" b="34106"/>
          <a:stretch>
            <a:fillRect/>
          </a:stretch>
        </p:blipFill>
        <p:spPr bwMode="auto">
          <a:xfrm>
            <a:off x="1600200" y="1143000"/>
            <a:ext cx="5181600" cy="5713406"/>
          </a:xfrm>
          <a:prstGeom prst="rect">
            <a:avLst/>
          </a:prstGeom>
          <a:noFill/>
        </p:spPr>
      </p:pic>
      <p:sp>
        <p:nvSpPr>
          <p:cNvPr id="7" name="Rectangle 6"/>
          <p:cNvSpPr/>
          <p:nvPr/>
        </p:nvSpPr>
        <p:spPr>
          <a:xfrm>
            <a:off x="1258307"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3962400" y="3429000"/>
            <a:ext cx="304800" cy="3048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0" name="Picture 2" descr="C:\Users\DJ.Lowrie\Desktop\My Documents\DJ\Block 3 digital labs\Placenta and Mammary Gland\placenta images\SL145aMP.jpg"/>
          <p:cNvPicPr>
            <a:picLocks noChangeAspect="1" noChangeArrowheads="1"/>
          </p:cNvPicPr>
          <p:nvPr/>
        </p:nvPicPr>
        <p:blipFill>
          <a:blip r:embed="rId3" cstate="print"/>
          <a:srcRect/>
          <a:stretch>
            <a:fillRect/>
          </a:stretch>
        </p:blipFill>
        <p:spPr bwMode="auto">
          <a:xfrm rot="5400000">
            <a:off x="2882900" y="1435100"/>
            <a:ext cx="6197600" cy="4648200"/>
          </a:xfrm>
          <a:prstGeom prst="rect">
            <a:avLst/>
          </a:prstGeom>
          <a:noFill/>
        </p:spPr>
      </p:pic>
      <p:sp>
        <p:nvSpPr>
          <p:cNvPr id="5" name="TextBox 4"/>
          <p:cNvSpPr txBox="1"/>
          <p:nvPr/>
        </p:nvSpPr>
        <p:spPr>
          <a:xfrm>
            <a:off x="228600" y="1295400"/>
            <a:ext cx="2971800" cy="646331"/>
          </a:xfrm>
          <a:prstGeom prst="rect">
            <a:avLst/>
          </a:prstGeom>
          <a:noFill/>
          <a:ln>
            <a:noFill/>
          </a:ln>
        </p:spPr>
        <p:txBody>
          <a:bodyPr wrap="square" rtlCol="0">
            <a:spAutoFit/>
          </a:bodyPr>
          <a:lstStyle/>
          <a:p>
            <a:r>
              <a:rPr lang="en-US" b="1" dirty="0">
                <a:solidFill>
                  <a:schemeClr val="accent6">
                    <a:lumMod val="50000"/>
                  </a:schemeClr>
                </a:solidFill>
                <a:latin typeface="Times New Roman" pitchFamily="18" charset="0"/>
                <a:cs typeface="Times New Roman" pitchFamily="18" charset="0"/>
              </a:rPr>
              <a:t>This region shows </a:t>
            </a:r>
            <a:r>
              <a:rPr lang="en-US" b="1" dirty="0">
                <a:solidFill>
                  <a:schemeClr val="accent6">
                    <a:lumMod val="75000"/>
                  </a:schemeClr>
                </a:solidFill>
                <a:latin typeface="Times New Roman" pitchFamily="18" charset="0"/>
                <a:cs typeface="Times New Roman" pitchFamily="18" charset="0"/>
              </a:rPr>
              <a:t>villi</a:t>
            </a:r>
            <a:r>
              <a:rPr lang="en-US" b="1" dirty="0">
                <a:solidFill>
                  <a:schemeClr val="accent6">
                    <a:lumMod val="50000"/>
                  </a:schemeClr>
                </a:solidFill>
                <a:latin typeface="Times New Roman" pitchFamily="18" charset="0"/>
                <a:cs typeface="Times New Roman" pitchFamily="18" charset="0"/>
              </a:rPr>
              <a:t> and the </a:t>
            </a:r>
            <a:r>
              <a:rPr lang="en-US" b="1" dirty="0">
                <a:solidFill>
                  <a:schemeClr val="accent6">
                    <a:lumMod val="75000"/>
                  </a:schemeClr>
                </a:solidFill>
                <a:latin typeface="Times New Roman" pitchFamily="18" charset="0"/>
                <a:cs typeface="Times New Roman" pitchFamily="18" charset="0"/>
              </a:rPr>
              <a:t>intervillous space</a:t>
            </a:r>
            <a:r>
              <a:rPr lang="en-US" b="1" dirty="0">
                <a:solidFill>
                  <a:schemeClr val="accent6">
                    <a:lumMod val="50000"/>
                  </a:schemeClr>
                </a:solidFill>
                <a:latin typeface="Times New Roman" pitchFamily="18" charset="0"/>
                <a:cs typeface="Times New Roman" pitchFamily="18" charset="0"/>
              </a:rPr>
              <a:t>. </a:t>
            </a:r>
          </a:p>
        </p:txBody>
      </p:sp>
      <p:sp>
        <p:nvSpPr>
          <p:cNvPr id="6" name="TextBox 5"/>
          <p:cNvSpPr txBox="1"/>
          <p:nvPr/>
        </p:nvSpPr>
        <p:spPr>
          <a:xfrm>
            <a:off x="5312229" y="1077685"/>
            <a:ext cx="1600200" cy="830997"/>
          </a:xfrm>
          <a:prstGeom prst="rect">
            <a:avLst/>
          </a:prstGeom>
          <a:noFill/>
        </p:spPr>
        <p:txBody>
          <a:bodyPr wrap="square" rtlCol="0">
            <a:spAutoFit/>
          </a:bodyPr>
          <a:lstStyle/>
          <a:p>
            <a:r>
              <a:rPr lang="en-US" sz="4800" b="1" dirty="0">
                <a:solidFill>
                  <a:schemeClr val="accent3">
                    <a:lumMod val="50000"/>
                  </a:schemeClr>
                </a:solidFill>
              </a:rPr>
              <a:t>villus</a:t>
            </a:r>
          </a:p>
        </p:txBody>
      </p:sp>
      <p:cxnSp>
        <p:nvCxnSpPr>
          <p:cNvPr id="7" name="Straight Arrow Connector 6"/>
          <p:cNvCxnSpPr/>
          <p:nvPr/>
        </p:nvCxnSpPr>
        <p:spPr>
          <a:xfrm rot="16200000" flipH="1">
            <a:off x="2705100" y="2019300"/>
            <a:ext cx="1981200" cy="17526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05400" y="3124200"/>
            <a:ext cx="3200400" cy="23622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799" y="4749854"/>
            <a:ext cx="2514600" cy="923330"/>
          </a:xfrm>
          <a:prstGeom prst="rect">
            <a:avLst/>
          </a:prstGeom>
          <a:noFill/>
        </p:spPr>
        <p:txBody>
          <a:bodyPr wrap="square" rtlCol="0">
            <a:spAutoFit/>
          </a:bodyPr>
          <a:lstStyle/>
          <a:p>
            <a:r>
              <a:rPr lang="en-US" b="1" dirty="0">
                <a:solidFill>
                  <a:srgbClr val="0070C0"/>
                </a:solidFill>
                <a:latin typeface="Tempus Sans ITC" pitchFamily="82" charset="0"/>
              </a:rPr>
              <a:t>The next slide is an enlarged region in the blue box.</a:t>
            </a:r>
          </a:p>
        </p:txBody>
      </p:sp>
      <p:sp>
        <p:nvSpPr>
          <p:cNvPr id="9" name="TextBox 8"/>
          <p:cNvSpPr txBox="1"/>
          <p:nvPr/>
        </p:nvSpPr>
        <p:spPr>
          <a:xfrm>
            <a:off x="5823857" y="3918857"/>
            <a:ext cx="1600200" cy="830997"/>
          </a:xfrm>
          <a:prstGeom prst="rect">
            <a:avLst/>
          </a:prstGeom>
          <a:noFill/>
        </p:spPr>
        <p:txBody>
          <a:bodyPr wrap="square" rtlCol="0">
            <a:spAutoFit/>
          </a:bodyPr>
          <a:lstStyle/>
          <a:p>
            <a:r>
              <a:rPr lang="en-US" sz="4800" b="1" dirty="0">
                <a:solidFill>
                  <a:schemeClr val="accent3">
                    <a:lumMod val="50000"/>
                  </a:schemeClr>
                </a:solidFill>
              </a:rPr>
              <a:t>villus</a:t>
            </a:r>
          </a:p>
        </p:txBody>
      </p:sp>
      <p:sp>
        <p:nvSpPr>
          <p:cNvPr id="10" name="TextBox 9"/>
          <p:cNvSpPr txBox="1"/>
          <p:nvPr/>
        </p:nvSpPr>
        <p:spPr>
          <a:xfrm>
            <a:off x="6651172" y="5595256"/>
            <a:ext cx="1600200" cy="830997"/>
          </a:xfrm>
          <a:prstGeom prst="rect">
            <a:avLst/>
          </a:prstGeom>
          <a:noFill/>
        </p:spPr>
        <p:txBody>
          <a:bodyPr wrap="square" rtlCol="0">
            <a:spAutoFit/>
          </a:bodyPr>
          <a:lstStyle/>
          <a:p>
            <a:r>
              <a:rPr lang="en-US" sz="4800" b="1" dirty="0">
                <a:solidFill>
                  <a:schemeClr val="accent3">
                    <a:lumMod val="50000"/>
                  </a:schemeClr>
                </a:solidFill>
              </a:rPr>
              <a:t>villus</a:t>
            </a:r>
          </a:p>
        </p:txBody>
      </p:sp>
      <p:sp>
        <p:nvSpPr>
          <p:cNvPr id="13" name="TextBox 12"/>
          <p:cNvSpPr txBox="1"/>
          <p:nvPr/>
        </p:nvSpPr>
        <p:spPr>
          <a:xfrm>
            <a:off x="304799" y="2433934"/>
            <a:ext cx="2514600" cy="1754326"/>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Remember the intervillous space develops from the </a:t>
            </a:r>
            <a:r>
              <a:rPr lang="en-US" b="1" dirty="0">
                <a:solidFill>
                  <a:srgbClr val="00B050"/>
                </a:solidFill>
                <a:latin typeface="Tempus Sans ITC" pitchFamily="82" charset="0"/>
              </a:rPr>
              <a:t>trophoblastic lacunae </a:t>
            </a:r>
            <a:r>
              <a:rPr lang="en-US" b="1" dirty="0">
                <a:solidFill>
                  <a:schemeClr val="accent3">
                    <a:lumMod val="50000"/>
                  </a:schemeClr>
                </a:solidFill>
                <a:latin typeface="Tempus Sans ITC" pitchFamily="82" charset="0"/>
              </a:rPr>
              <a:t>that formed within the syncytiotrophoblast.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609600"/>
            <a:ext cx="8305800" cy="12003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Like the </a:t>
            </a:r>
            <a:r>
              <a:rPr lang="en-US" b="1" dirty="0" err="1">
                <a:solidFill>
                  <a:schemeClr val="accent2">
                    <a:lumMod val="75000"/>
                  </a:schemeClr>
                </a:solidFill>
                <a:latin typeface="Times New Roman" pitchFamily="18" charset="0"/>
                <a:cs typeface="Times New Roman" pitchFamily="18" charset="0"/>
              </a:rPr>
              <a:t>chorion</a:t>
            </a:r>
            <a:r>
              <a:rPr lang="en-US" b="1" dirty="0">
                <a:solidFill>
                  <a:schemeClr val="accent2">
                    <a:lumMod val="75000"/>
                  </a:schemeClr>
                </a:solidFill>
                <a:latin typeface="Times New Roman" pitchFamily="18" charset="0"/>
                <a:cs typeface="Times New Roman" pitchFamily="18" charset="0"/>
              </a:rPr>
              <a:t>, </a:t>
            </a:r>
            <a:r>
              <a:rPr lang="en-US" b="1" dirty="0" err="1">
                <a:solidFill>
                  <a:schemeClr val="accent2">
                    <a:lumMod val="75000"/>
                  </a:schemeClr>
                </a:solidFill>
                <a:latin typeface="Times New Roman" pitchFamily="18" charset="0"/>
                <a:cs typeface="Times New Roman" pitchFamily="18" charset="0"/>
              </a:rPr>
              <a:t>villi</a:t>
            </a:r>
            <a:r>
              <a:rPr lang="en-US" b="1" dirty="0">
                <a:solidFill>
                  <a:schemeClr val="accent2">
                    <a:lumMod val="75000"/>
                  </a:schemeClr>
                </a:solidFill>
                <a:latin typeface="Times New Roman" pitchFamily="18" charset="0"/>
                <a:cs typeface="Times New Roman" pitchFamily="18" charset="0"/>
              </a:rPr>
              <a:t> contain:</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mesenchyme</a:t>
            </a:r>
            <a:r>
              <a:rPr lang="en-US" b="1" dirty="0">
                <a:solidFill>
                  <a:schemeClr val="accent2">
                    <a:lumMod val="75000"/>
                  </a:schemeClr>
                </a:solidFill>
                <a:latin typeface="Times New Roman" pitchFamily="18" charset="0"/>
                <a:cs typeface="Times New Roman" pitchFamily="18" charset="0"/>
              </a:rPr>
              <a:t> with blood vessels</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cytotrophoblasts</a:t>
            </a:r>
            <a:r>
              <a:rPr lang="en-US" b="1" dirty="0">
                <a:solidFill>
                  <a:schemeClr val="accent2">
                    <a:lumMod val="75000"/>
                  </a:schemeClr>
                </a:solidFill>
                <a:latin typeface="Times New Roman" pitchFamily="18" charset="0"/>
                <a:cs typeface="Times New Roman" pitchFamily="18" charset="0"/>
              </a:rPr>
              <a:t> – large, </a:t>
            </a:r>
            <a:r>
              <a:rPr lang="en-US" b="1" dirty="0" err="1">
                <a:solidFill>
                  <a:schemeClr val="accent2">
                    <a:lumMod val="75000"/>
                  </a:schemeClr>
                </a:solidFill>
                <a:latin typeface="Times New Roman" pitchFamily="18" charset="0"/>
                <a:cs typeface="Times New Roman" pitchFamily="18" charset="0"/>
              </a:rPr>
              <a:t>euchromatic</a:t>
            </a:r>
            <a:r>
              <a:rPr lang="en-US" b="1" dirty="0">
                <a:solidFill>
                  <a:schemeClr val="accent2">
                    <a:lumMod val="75000"/>
                  </a:schemeClr>
                </a:solidFill>
                <a:latin typeface="Times New Roman" pitchFamily="18" charset="0"/>
                <a:cs typeface="Times New Roman" pitchFamily="18" charset="0"/>
              </a:rPr>
              <a:t> nuclei with pale cytoplasm</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syncytiotrophoblasts</a:t>
            </a:r>
            <a:r>
              <a:rPr lang="en-US" b="1" dirty="0">
                <a:solidFill>
                  <a:schemeClr val="accent2">
                    <a:lumMod val="75000"/>
                  </a:schemeClr>
                </a:solidFill>
                <a:latin typeface="Times New Roman" pitchFamily="18" charset="0"/>
                <a:cs typeface="Times New Roman" pitchFamily="18" charset="0"/>
              </a:rPr>
              <a:t> – clustered nuclei with darker cytoplasm</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4" descr="SL145aMP - cropped.jpg"/>
          <p:cNvPicPr>
            <a:picLocks noChangeAspect="1"/>
          </p:cNvPicPr>
          <p:nvPr/>
        </p:nvPicPr>
        <p:blipFill>
          <a:blip r:embed="rId3" cstate="print"/>
          <a:stretch>
            <a:fillRect/>
          </a:stretch>
        </p:blipFill>
        <p:spPr>
          <a:xfrm rot="5400000">
            <a:off x="2278815" y="888499"/>
            <a:ext cx="4986088" cy="6952918"/>
          </a:xfrm>
          <a:prstGeom prst="rect">
            <a:avLst/>
          </a:prstGeom>
        </p:spPr>
      </p:pic>
      <p:sp>
        <p:nvSpPr>
          <p:cNvPr id="6" name="TextBox 5"/>
          <p:cNvSpPr txBox="1"/>
          <p:nvPr/>
        </p:nvSpPr>
        <p:spPr>
          <a:xfrm>
            <a:off x="3581400" y="4038600"/>
            <a:ext cx="2819400" cy="646331"/>
          </a:xfrm>
          <a:prstGeom prst="rect">
            <a:avLst/>
          </a:prstGeom>
          <a:noFill/>
        </p:spPr>
        <p:txBody>
          <a:bodyPr wrap="square" rtlCol="0">
            <a:spAutoFit/>
          </a:bodyPr>
          <a:lstStyle/>
          <a:p>
            <a:r>
              <a:rPr lang="en-US" sz="3600" b="1" dirty="0" err="1">
                <a:solidFill>
                  <a:srgbClr val="FF0000"/>
                </a:solidFill>
              </a:rPr>
              <a:t>mesenchyme</a:t>
            </a:r>
            <a:endParaRPr lang="en-US" sz="3600" b="1" dirty="0">
              <a:solidFill>
                <a:srgbClr val="FF0000"/>
              </a:solidFill>
            </a:endParaRPr>
          </a:p>
        </p:txBody>
      </p:sp>
      <p:sp>
        <p:nvSpPr>
          <p:cNvPr id="7" name="TextBox 6"/>
          <p:cNvSpPr txBox="1"/>
          <p:nvPr/>
        </p:nvSpPr>
        <p:spPr>
          <a:xfrm>
            <a:off x="0" y="3657600"/>
            <a:ext cx="2819400" cy="461665"/>
          </a:xfrm>
          <a:prstGeom prst="rect">
            <a:avLst/>
          </a:prstGeom>
          <a:noFill/>
        </p:spPr>
        <p:txBody>
          <a:bodyPr wrap="square" rtlCol="0">
            <a:spAutoFit/>
          </a:bodyPr>
          <a:lstStyle/>
          <a:p>
            <a:r>
              <a:rPr lang="en-US" sz="2400" b="1" dirty="0" err="1">
                <a:solidFill>
                  <a:srgbClr val="FFC000"/>
                </a:solidFill>
              </a:rPr>
              <a:t>cytotrophoblast</a:t>
            </a:r>
            <a:endParaRPr lang="en-US" sz="2400" b="1" dirty="0">
              <a:solidFill>
                <a:srgbClr val="FFC000"/>
              </a:solidFill>
            </a:endParaRPr>
          </a:p>
        </p:txBody>
      </p:sp>
      <p:sp>
        <p:nvSpPr>
          <p:cNvPr id="9" name="TextBox 8"/>
          <p:cNvSpPr txBox="1"/>
          <p:nvPr/>
        </p:nvSpPr>
        <p:spPr>
          <a:xfrm>
            <a:off x="6324600" y="533400"/>
            <a:ext cx="2819400" cy="461665"/>
          </a:xfrm>
          <a:prstGeom prst="rect">
            <a:avLst/>
          </a:prstGeom>
          <a:noFill/>
        </p:spPr>
        <p:txBody>
          <a:bodyPr wrap="square" rtlCol="0">
            <a:spAutoFit/>
          </a:bodyPr>
          <a:lstStyle/>
          <a:p>
            <a:r>
              <a:rPr lang="en-US" sz="2400" b="1" dirty="0" err="1"/>
              <a:t>syncytiotrophoblast</a:t>
            </a:r>
            <a:endParaRPr lang="en-US" sz="2400" b="1" dirty="0"/>
          </a:p>
        </p:txBody>
      </p:sp>
      <p:sp>
        <p:nvSpPr>
          <p:cNvPr id="10" name="TextBox 9"/>
          <p:cNvSpPr txBox="1"/>
          <p:nvPr/>
        </p:nvSpPr>
        <p:spPr>
          <a:xfrm>
            <a:off x="7960895" y="3962400"/>
            <a:ext cx="1183105" cy="830997"/>
          </a:xfrm>
          <a:prstGeom prst="rect">
            <a:avLst/>
          </a:prstGeom>
          <a:noFill/>
        </p:spPr>
        <p:txBody>
          <a:bodyPr wrap="square" rtlCol="0">
            <a:spAutoFit/>
          </a:bodyPr>
          <a:lstStyle/>
          <a:p>
            <a:r>
              <a:rPr lang="en-US" sz="2400" b="1" dirty="0">
                <a:solidFill>
                  <a:srgbClr val="FF0000"/>
                </a:solidFill>
              </a:rPr>
              <a:t>blood vessels</a:t>
            </a:r>
          </a:p>
        </p:txBody>
      </p:sp>
      <p:cxnSp>
        <p:nvCxnSpPr>
          <p:cNvPr id="12" name="Straight Arrow Connector 11"/>
          <p:cNvCxnSpPr/>
          <p:nvPr/>
        </p:nvCxnSpPr>
        <p:spPr>
          <a:xfrm rot="5400000" flipH="1" flipV="1">
            <a:off x="2133600" y="3352800"/>
            <a:ext cx="457200" cy="457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353300" y="1257300"/>
            <a:ext cx="914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6934200" y="14478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7162800" y="4267200"/>
            <a:ext cx="7620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7162800" y="3200400"/>
            <a:ext cx="11430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2055019" y="4193381"/>
            <a:ext cx="1009650" cy="7000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0" y="5638800"/>
            <a:ext cx="2514600" cy="923330"/>
          </a:xfrm>
          <a:prstGeom prst="rect">
            <a:avLst/>
          </a:prstGeom>
          <a:noFill/>
        </p:spPr>
        <p:txBody>
          <a:bodyPr wrap="square" rtlCol="0">
            <a:spAutoFit/>
          </a:bodyPr>
          <a:lstStyle/>
          <a:p>
            <a:r>
              <a:rPr lang="en-US" b="1" dirty="0">
                <a:solidFill>
                  <a:srgbClr val="0070C0"/>
                </a:solidFill>
                <a:latin typeface="Tempus Sans ITC" pitchFamily="82" charset="0"/>
              </a:rPr>
              <a:t>We’ll see better </a:t>
            </a:r>
            <a:r>
              <a:rPr lang="en-US" b="1" dirty="0" err="1">
                <a:solidFill>
                  <a:srgbClr val="0070C0"/>
                </a:solidFill>
                <a:latin typeface="Tempus Sans ITC" pitchFamily="82" charset="0"/>
              </a:rPr>
              <a:t>cytotrophoblasts</a:t>
            </a:r>
            <a:r>
              <a:rPr lang="en-US" b="1" dirty="0">
                <a:solidFill>
                  <a:srgbClr val="0070C0"/>
                </a:solidFill>
                <a:latin typeface="Tempus Sans ITC" pitchFamily="82" charset="0"/>
              </a:rPr>
              <a:t> on the  next slide.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98" y="1981200"/>
            <a:ext cx="6819856" cy="4821682"/>
          </a:xfrm>
          <a:prstGeom prst="rect">
            <a:avLst/>
          </a:prstGeom>
        </p:spPr>
      </p:pic>
      <p:sp>
        <p:nvSpPr>
          <p:cNvPr id="17" name="TextBox 16"/>
          <p:cNvSpPr txBox="1"/>
          <p:nvPr/>
        </p:nvSpPr>
        <p:spPr>
          <a:xfrm>
            <a:off x="228600" y="609600"/>
            <a:ext cx="8305800" cy="12003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In this magnified image:</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mesenchyme</a:t>
            </a:r>
            <a:r>
              <a:rPr lang="en-US" b="1" dirty="0">
                <a:solidFill>
                  <a:schemeClr val="accent2">
                    <a:lumMod val="75000"/>
                  </a:schemeClr>
                </a:solidFill>
                <a:latin typeface="Times New Roman" pitchFamily="18" charset="0"/>
                <a:cs typeface="Times New Roman" pitchFamily="18" charset="0"/>
              </a:rPr>
              <a:t> with blood vessels</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cytotrophoblasts</a:t>
            </a:r>
            <a:r>
              <a:rPr lang="en-US" b="1" dirty="0">
                <a:solidFill>
                  <a:schemeClr val="accent2">
                    <a:lumMod val="75000"/>
                  </a:schemeClr>
                </a:solidFill>
                <a:latin typeface="Times New Roman" pitchFamily="18" charset="0"/>
                <a:cs typeface="Times New Roman" pitchFamily="18" charset="0"/>
              </a:rPr>
              <a:t> – large, </a:t>
            </a:r>
            <a:r>
              <a:rPr lang="en-US" b="1" dirty="0" err="1">
                <a:solidFill>
                  <a:schemeClr val="accent2">
                    <a:lumMod val="75000"/>
                  </a:schemeClr>
                </a:solidFill>
                <a:latin typeface="Times New Roman" pitchFamily="18" charset="0"/>
                <a:cs typeface="Times New Roman" pitchFamily="18" charset="0"/>
              </a:rPr>
              <a:t>euchromatic</a:t>
            </a:r>
            <a:r>
              <a:rPr lang="en-US" b="1" dirty="0">
                <a:solidFill>
                  <a:schemeClr val="accent2">
                    <a:lumMod val="75000"/>
                  </a:schemeClr>
                </a:solidFill>
                <a:latin typeface="Times New Roman" pitchFamily="18" charset="0"/>
                <a:cs typeface="Times New Roman" pitchFamily="18" charset="0"/>
              </a:rPr>
              <a:t> nuclei with pale cytoplasm</a:t>
            </a:r>
          </a:p>
          <a:p>
            <a:pPr marL="465138" indent="-241300">
              <a:buFont typeface="Arial" pitchFamily="34" charset="0"/>
              <a:buChar char="•"/>
            </a:pPr>
            <a:r>
              <a:rPr lang="en-US" b="1" dirty="0" err="1">
                <a:solidFill>
                  <a:schemeClr val="accent6">
                    <a:lumMod val="75000"/>
                  </a:schemeClr>
                </a:solidFill>
                <a:latin typeface="Times New Roman" pitchFamily="18" charset="0"/>
                <a:cs typeface="Times New Roman" pitchFamily="18" charset="0"/>
              </a:rPr>
              <a:t>syncytiotrophoblasts</a:t>
            </a:r>
            <a:r>
              <a:rPr lang="en-US" b="1" dirty="0">
                <a:solidFill>
                  <a:schemeClr val="accent2">
                    <a:lumMod val="75000"/>
                  </a:schemeClr>
                </a:solidFill>
                <a:latin typeface="Times New Roman" pitchFamily="18" charset="0"/>
                <a:cs typeface="Times New Roman" pitchFamily="18" charset="0"/>
              </a:rPr>
              <a:t> – clustered nuclei with darker cytoplasm</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3402807" y="5840445"/>
            <a:ext cx="2819400" cy="646331"/>
          </a:xfrm>
          <a:prstGeom prst="rect">
            <a:avLst/>
          </a:prstGeom>
          <a:noFill/>
        </p:spPr>
        <p:txBody>
          <a:bodyPr wrap="square" rtlCol="0">
            <a:spAutoFit/>
          </a:bodyPr>
          <a:lstStyle/>
          <a:p>
            <a:r>
              <a:rPr lang="en-US" sz="3600" b="1" dirty="0" err="1">
                <a:solidFill>
                  <a:srgbClr val="002060"/>
                </a:solidFill>
              </a:rPr>
              <a:t>mesenchyme</a:t>
            </a:r>
            <a:endParaRPr lang="en-US" sz="3600" b="1" dirty="0">
              <a:solidFill>
                <a:srgbClr val="002060"/>
              </a:solidFill>
            </a:endParaRPr>
          </a:p>
        </p:txBody>
      </p:sp>
      <p:sp>
        <p:nvSpPr>
          <p:cNvPr id="7" name="TextBox 6"/>
          <p:cNvSpPr txBox="1"/>
          <p:nvPr/>
        </p:nvSpPr>
        <p:spPr>
          <a:xfrm>
            <a:off x="1952309" y="2015951"/>
            <a:ext cx="2498925" cy="461665"/>
          </a:xfrm>
          <a:prstGeom prst="rect">
            <a:avLst/>
          </a:prstGeom>
          <a:solidFill>
            <a:srgbClr val="00B0F0"/>
          </a:solidFill>
        </p:spPr>
        <p:txBody>
          <a:bodyPr wrap="square" rtlCol="0">
            <a:spAutoFit/>
          </a:bodyPr>
          <a:lstStyle/>
          <a:p>
            <a:r>
              <a:rPr lang="en-US" sz="2400" b="1" dirty="0" err="1">
                <a:solidFill>
                  <a:srgbClr val="FFC000"/>
                </a:solidFill>
              </a:rPr>
              <a:t>cytotrophoblasts</a:t>
            </a:r>
            <a:endParaRPr lang="en-US" sz="2400" b="1" dirty="0">
              <a:solidFill>
                <a:srgbClr val="FFC000"/>
              </a:solidFill>
            </a:endParaRPr>
          </a:p>
        </p:txBody>
      </p:sp>
      <p:sp>
        <p:nvSpPr>
          <p:cNvPr id="9" name="TextBox 8"/>
          <p:cNvSpPr txBox="1"/>
          <p:nvPr/>
        </p:nvSpPr>
        <p:spPr>
          <a:xfrm>
            <a:off x="6324600" y="533400"/>
            <a:ext cx="2819400" cy="461665"/>
          </a:xfrm>
          <a:prstGeom prst="rect">
            <a:avLst/>
          </a:prstGeom>
          <a:noFill/>
        </p:spPr>
        <p:txBody>
          <a:bodyPr wrap="square" rtlCol="0">
            <a:spAutoFit/>
          </a:bodyPr>
          <a:lstStyle/>
          <a:p>
            <a:r>
              <a:rPr lang="en-US" sz="2400" b="1" dirty="0" err="1"/>
              <a:t>syncytiotrophoblast</a:t>
            </a:r>
            <a:endParaRPr lang="en-US" sz="2400" b="1" dirty="0"/>
          </a:p>
        </p:txBody>
      </p:sp>
      <p:sp>
        <p:nvSpPr>
          <p:cNvPr id="10" name="TextBox 9"/>
          <p:cNvSpPr txBox="1"/>
          <p:nvPr/>
        </p:nvSpPr>
        <p:spPr>
          <a:xfrm>
            <a:off x="0" y="4863890"/>
            <a:ext cx="1183105" cy="1938992"/>
          </a:xfrm>
          <a:prstGeom prst="rect">
            <a:avLst/>
          </a:prstGeom>
          <a:noFill/>
        </p:spPr>
        <p:txBody>
          <a:bodyPr wrap="square" rtlCol="0">
            <a:spAutoFit/>
          </a:bodyPr>
          <a:lstStyle/>
          <a:p>
            <a:r>
              <a:rPr lang="en-US" sz="2400" b="1" dirty="0">
                <a:solidFill>
                  <a:srgbClr val="FF0000"/>
                </a:solidFill>
              </a:rPr>
              <a:t>Red blood cell in blood vessel</a:t>
            </a:r>
          </a:p>
        </p:txBody>
      </p:sp>
      <p:cxnSp>
        <p:nvCxnSpPr>
          <p:cNvPr id="13" name="Straight Arrow Connector 12"/>
          <p:cNvCxnSpPr/>
          <p:nvPr/>
        </p:nvCxnSpPr>
        <p:spPr>
          <a:xfrm flipH="1">
            <a:off x="6705600" y="995065"/>
            <a:ext cx="838200" cy="28933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943600" y="995065"/>
            <a:ext cx="1600200" cy="30435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38200" y="5486400"/>
            <a:ext cx="1524000" cy="3900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43300" y="2477616"/>
            <a:ext cx="1767840" cy="40274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43300" y="2477616"/>
            <a:ext cx="419100" cy="64658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558540" y="2465070"/>
            <a:ext cx="2297430" cy="381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554730" y="2481426"/>
            <a:ext cx="967740" cy="46751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403206" y="5149222"/>
            <a:ext cx="2498925" cy="461665"/>
          </a:xfrm>
          <a:prstGeom prst="rect">
            <a:avLst/>
          </a:prstGeom>
          <a:solidFill>
            <a:srgbClr val="00B0F0"/>
          </a:solidFill>
        </p:spPr>
        <p:txBody>
          <a:bodyPr wrap="square" rtlCol="0">
            <a:spAutoFit/>
          </a:bodyPr>
          <a:lstStyle/>
          <a:p>
            <a:r>
              <a:rPr lang="en-US" sz="2400" b="1" dirty="0" err="1">
                <a:solidFill>
                  <a:srgbClr val="FFC000"/>
                </a:solidFill>
              </a:rPr>
              <a:t>cytotrophoblasts</a:t>
            </a:r>
            <a:endParaRPr lang="en-US" sz="2400" b="1" dirty="0">
              <a:solidFill>
                <a:srgbClr val="FFC000"/>
              </a:solidFill>
            </a:endParaRPr>
          </a:p>
        </p:txBody>
      </p:sp>
      <p:cxnSp>
        <p:nvCxnSpPr>
          <p:cNvPr id="40" name="Straight Arrow Connector 39"/>
          <p:cNvCxnSpPr/>
          <p:nvPr/>
        </p:nvCxnSpPr>
        <p:spPr>
          <a:xfrm flipH="1" flipV="1">
            <a:off x="4773930" y="4560570"/>
            <a:ext cx="331470" cy="56756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105400" y="4484370"/>
            <a:ext cx="102870" cy="64557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4953000" y="4495800"/>
            <a:ext cx="152400" cy="65196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5090160" y="4217670"/>
            <a:ext cx="1352550" cy="91821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7543800" y="995065"/>
            <a:ext cx="100361" cy="26625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380868">
            <a:off x="1959345" y="3863727"/>
            <a:ext cx="2731770" cy="707886"/>
          </a:xfrm>
          <a:prstGeom prst="rect">
            <a:avLst/>
          </a:prstGeom>
          <a:noFill/>
        </p:spPr>
        <p:txBody>
          <a:bodyPr wrap="square" rtlCol="0">
            <a:spAutoFit/>
          </a:bodyPr>
          <a:lstStyle/>
          <a:p>
            <a:r>
              <a:rPr lang="en-US" sz="2000" b="1" dirty="0">
                <a:solidFill>
                  <a:schemeClr val="accent3">
                    <a:lumMod val="50000"/>
                  </a:schemeClr>
                </a:solidFill>
              </a:rPr>
              <a:t>Intervillous space (with mama’s blood)</a:t>
            </a:r>
          </a:p>
        </p:txBody>
      </p:sp>
    </p:spTree>
    <p:extLst>
      <p:ext uri="{BB962C8B-B14F-4D97-AF65-F5344CB8AC3E}">
        <p14:creationId xmlns:p14="http://schemas.microsoft.com/office/powerpoint/2010/main" val="323651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4658142"/>
            <a:ext cx="5696592" cy="2123658"/>
          </a:xfrm>
          <a:prstGeom prst="rect">
            <a:avLst/>
          </a:prstGeom>
          <a:noFill/>
        </p:spPr>
        <p:txBody>
          <a:bodyPr wrap="square" rtlCol="0">
            <a:spAutoFit/>
          </a:bodyPr>
          <a:lstStyle/>
          <a:p>
            <a:r>
              <a:rPr lang="en-US" dirty="0"/>
              <a:t>Link to </a:t>
            </a:r>
            <a:r>
              <a:rPr lang="en-US" u="sng" dirty="0">
                <a:hlinkClick r:id="rId2"/>
              </a:rPr>
              <a:t>SL 145</a:t>
            </a:r>
            <a:r>
              <a:rPr lang="en-US" dirty="0">
                <a:hlinkClick r:id="rId3"/>
              </a:rPr>
              <a:t> </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Villi</a:t>
            </a: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Stem </a:t>
            </a: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Branch villi</a:t>
            </a:r>
          </a:p>
          <a:p>
            <a:pPr marL="914400"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Mesenchyme</a:t>
            </a:r>
            <a:endParaRPr lang="en-US" sz="1200" b="1" dirty="0">
              <a:solidFill>
                <a:srgbClr val="002060"/>
              </a:solidFill>
              <a:latin typeface="Georgia" pitchFamily="18" charset="0"/>
              <a:cs typeface="Arial" pitchFamily="34" charset="0"/>
            </a:endParaRPr>
          </a:p>
          <a:p>
            <a:pPr marL="914400"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Cytotrophoblast</a:t>
            </a:r>
            <a:endParaRPr lang="en-US" sz="1200" b="1" dirty="0">
              <a:solidFill>
                <a:srgbClr val="002060"/>
              </a:solidFill>
              <a:latin typeface="Georgia" pitchFamily="18" charset="0"/>
              <a:cs typeface="Arial" pitchFamily="34" charset="0"/>
            </a:endParaRPr>
          </a:p>
          <a:p>
            <a:pPr marL="914400"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Syncytiotrophoblast</a:t>
            </a:r>
            <a:endParaRPr lang="en-US" sz="1200" b="1" dirty="0">
              <a:solidFill>
                <a:srgbClr val="002060"/>
              </a:solidFill>
              <a:latin typeface="Georgia" pitchFamily="18" charset="0"/>
              <a:cs typeface="Arial" pitchFamily="34" charset="0"/>
            </a:endParaRPr>
          </a:p>
          <a:p>
            <a:pPr marL="457200"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Intervillous</a:t>
            </a:r>
            <a:r>
              <a:rPr lang="en-US" sz="1200" b="1" dirty="0">
                <a:solidFill>
                  <a:srgbClr val="002060"/>
                </a:solidFill>
                <a:latin typeface="Georgia" pitchFamily="18" charset="0"/>
                <a:cs typeface="Arial" pitchFamily="34" charset="0"/>
              </a:rPr>
              <a:t> space</a:t>
            </a:r>
          </a:p>
          <a:p>
            <a:pPr marL="457200" lvl="3" indent="-342900" eaLnBrk="0" fontAlgn="base" hangingPunct="0">
              <a:spcBef>
                <a:spcPct val="0"/>
              </a:spcBef>
              <a:spcAft>
                <a:spcPct val="0"/>
              </a:spcAft>
              <a:tabLst>
                <a:tab pos="457200" algn="l"/>
              </a:tabLst>
            </a:pPr>
            <a:r>
              <a:rPr lang="en-US" sz="1200" b="1" dirty="0">
                <a:solidFill>
                  <a:srgbClr val="002060"/>
                </a:solidFill>
                <a:latin typeface="Georgia" pitchFamily="18" charset="0"/>
                <a:cs typeface="Arial" pitchFamily="34" charset="0"/>
              </a:rPr>
              <a:t>Where is fetal blood?   Where is maternal blood?</a:t>
            </a:r>
          </a:p>
        </p:txBody>
      </p:sp>
      <p:sp>
        <p:nvSpPr>
          <p:cNvPr id="5" name="TextBox 4"/>
          <p:cNvSpPr txBox="1"/>
          <p:nvPr/>
        </p:nvSpPr>
        <p:spPr>
          <a:xfrm>
            <a:off x="2819400" y="2465336"/>
            <a:ext cx="3714108" cy="369332"/>
          </a:xfrm>
          <a:prstGeom prst="rect">
            <a:avLst/>
          </a:prstGeom>
          <a:noFill/>
        </p:spPr>
        <p:txBody>
          <a:bodyPr wrap="square" rtlCol="0">
            <a:spAutoFit/>
          </a:bodyPr>
          <a:lstStyle/>
          <a:p>
            <a:r>
              <a:rPr lang="en-US" dirty="0">
                <a:hlinkClick r:id="rId4"/>
              </a:rPr>
              <a:t>Video showing villi – SL145</a:t>
            </a:r>
            <a:endParaRPr lang="en-US" dirty="0"/>
          </a:p>
        </p:txBody>
      </p:sp>
      <p:sp>
        <p:nvSpPr>
          <p:cNvPr id="6" name="Rectangle 5"/>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J.Lowrie\Desktop\My Documents\DJ\Block 3 digital labs\Placenta and Mammary Gland\placenta images\SL146bMP.jpg"/>
          <p:cNvPicPr>
            <a:picLocks noChangeAspect="1" noChangeArrowheads="1"/>
          </p:cNvPicPr>
          <p:nvPr/>
        </p:nvPicPr>
        <p:blipFill>
          <a:blip r:embed="rId3" cstate="print"/>
          <a:srcRect l="39535"/>
          <a:stretch>
            <a:fillRect/>
          </a:stretch>
        </p:blipFill>
        <p:spPr bwMode="auto">
          <a:xfrm rot="5400000">
            <a:off x="2185876" y="2109677"/>
            <a:ext cx="4238847" cy="5257800"/>
          </a:xfrm>
          <a:prstGeom prst="rect">
            <a:avLst/>
          </a:prstGeom>
          <a:noFill/>
        </p:spPr>
      </p:pic>
      <p:sp>
        <p:nvSpPr>
          <p:cNvPr id="17" name="TextBox 16"/>
          <p:cNvSpPr txBox="1"/>
          <p:nvPr/>
        </p:nvSpPr>
        <p:spPr>
          <a:xfrm>
            <a:off x="0" y="609600"/>
            <a:ext cx="9144000" cy="2031325"/>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As the placenta matures, changes occur to increase exchange efficiency:</a:t>
            </a:r>
          </a:p>
          <a:p>
            <a:pPr marL="465138" indent="-241300">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Villi</a:t>
            </a:r>
            <a:r>
              <a:rPr lang="en-US" b="1" dirty="0">
                <a:solidFill>
                  <a:schemeClr val="accent6">
                    <a:lumMod val="50000"/>
                  </a:schemeClr>
                </a:solidFill>
                <a:latin typeface="Times New Roman" pitchFamily="18" charset="0"/>
                <a:cs typeface="Times New Roman" pitchFamily="18" charset="0"/>
              </a:rPr>
              <a:t> branch extensively</a:t>
            </a:r>
          </a:p>
          <a:p>
            <a:pPr marL="465138" indent="-241300">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Cytotrophoblasts</a:t>
            </a:r>
            <a:r>
              <a:rPr lang="en-US" b="1" dirty="0">
                <a:solidFill>
                  <a:schemeClr val="accent6">
                    <a:lumMod val="50000"/>
                  </a:schemeClr>
                </a:solidFill>
                <a:latin typeface="Times New Roman" pitchFamily="18" charset="0"/>
                <a:cs typeface="Times New Roman" pitchFamily="18" charset="0"/>
              </a:rPr>
              <a:t> decrease in number</a:t>
            </a:r>
          </a:p>
          <a:p>
            <a:pPr marL="465138" indent="-241300">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Syncytiotrophoblast</a:t>
            </a:r>
            <a:r>
              <a:rPr lang="en-US" b="1" dirty="0">
                <a:solidFill>
                  <a:schemeClr val="accent6">
                    <a:lumMod val="50000"/>
                  </a:schemeClr>
                </a:solidFill>
                <a:latin typeface="Times New Roman" pitchFamily="18" charset="0"/>
                <a:cs typeface="Times New Roman" pitchFamily="18" charset="0"/>
              </a:rPr>
              <a:t> nuclei cluster, forming </a:t>
            </a:r>
            <a:r>
              <a:rPr lang="en-US" b="1" dirty="0" err="1">
                <a:solidFill>
                  <a:schemeClr val="accent6">
                    <a:lumMod val="75000"/>
                  </a:schemeClr>
                </a:solidFill>
                <a:latin typeface="Times New Roman" pitchFamily="18" charset="0"/>
                <a:cs typeface="Times New Roman" pitchFamily="18" charset="0"/>
              </a:rPr>
              <a:t>syncytial</a:t>
            </a:r>
            <a:r>
              <a:rPr lang="en-US" b="1" dirty="0">
                <a:solidFill>
                  <a:schemeClr val="accent6">
                    <a:lumMod val="75000"/>
                  </a:schemeClr>
                </a:solidFill>
                <a:latin typeface="Times New Roman" pitchFamily="18" charset="0"/>
                <a:cs typeface="Times New Roman" pitchFamily="18" charset="0"/>
              </a:rPr>
              <a:t> knots </a:t>
            </a:r>
            <a:r>
              <a:rPr lang="en-US" b="1" dirty="0">
                <a:solidFill>
                  <a:schemeClr val="accent6">
                    <a:lumMod val="50000"/>
                  </a:schemeClr>
                </a:solidFill>
                <a:latin typeface="Times New Roman" pitchFamily="18" charset="0"/>
                <a:cs typeface="Times New Roman" pitchFamily="18" charset="0"/>
              </a:rPr>
              <a:t>(yellow circles) - this allows the remainder of the </a:t>
            </a:r>
            <a:r>
              <a:rPr lang="en-US" b="1" dirty="0" err="1">
                <a:solidFill>
                  <a:schemeClr val="accent6">
                    <a:lumMod val="50000"/>
                  </a:schemeClr>
                </a:solidFill>
                <a:latin typeface="Times New Roman" pitchFamily="18" charset="0"/>
                <a:cs typeface="Times New Roman" pitchFamily="18" charset="0"/>
              </a:rPr>
              <a:t>syncytiotrophoblast</a:t>
            </a:r>
            <a:r>
              <a:rPr lang="en-US" b="1" dirty="0">
                <a:solidFill>
                  <a:schemeClr val="accent6">
                    <a:lumMod val="50000"/>
                  </a:schemeClr>
                </a:solidFill>
                <a:latin typeface="Times New Roman" pitchFamily="18" charset="0"/>
                <a:cs typeface="Times New Roman" pitchFamily="18" charset="0"/>
              </a:rPr>
              <a:t> to thin</a:t>
            </a:r>
          </a:p>
          <a:p>
            <a:pPr marL="465138" indent="-241300">
              <a:buFont typeface="Arial" pitchFamily="34" charset="0"/>
              <a:buChar char="•"/>
            </a:pPr>
            <a:r>
              <a:rPr lang="en-US" b="1" dirty="0">
                <a:solidFill>
                  <a:schemeClr val="accent6">
                    <a:lumMod val="50000"/>
                  </a:schemeClr>
                </a:solidFill>
                <a:latin typeface="Times New Roman" pitchFamily="18" charset="0"/>
                <a:cs typeface="Times New Roman" pitchFamily="18" charset="0"/>
              </a:rPr>
              <a:t>Fetal blood vessels move to the edge of the villi, where the basal lamina of the endothelial cells fuses with the trophoblast basement membrane</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Oval 17"/>
          <p:cNvSpPr/>
          <p:nvPr/>
        </p:nvSpPr>
        <p:spPr>
          <a:xfrm>
            <a:off x="4495800" y="5105400"/>
            <a:ext cx="381000" cy="381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81400" y="5562600"/>
            <a:ext cx="381000" cy="381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890838" y="5033963"/>
            <a:ext cx="381000" cy="381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35108" y="2440109"/>
            <a:ext cx="5566017" cy="32765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048752" y="2458629"/>
            <a:ext cx="5624846" cy="3194050"/>
          </a:xfrm>
          <a:prstGeom prst="rect">
            <a:avLst/>
          </a:prstGeom>
        </p:spPr>
      </p:pic>
      <p:sp>
        <p:nvSpPr>
          <p:cNvPr id="17" name="TextBox 16"/>
          <p:cNvSpPr txBox="1"/>
          <p:nvPr/>
        </p:nvSpPr>
        <p:spPr>
          <a:xfrm>
            <a:off x="0" y="609600"/>
            <a:ext cx="9144000" cy="646331"/>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Better images of </a:t>
            </a:r>
            <a:r>
              <a:rPr lang="en-US" b="1" dirty="0">
                <a:solidFill>
                  <a:schemeClr val="accent6">
                    <a:lumMod val="75000"/>
                  </a:schemeClr>
                </a:solidFill>
                <a:latin typeface="Times New Roman" pitchFamily="18" charset="0"/>
                <a:cs typeface="Times New Roman" pitchFamily="18" charset="0"/>
              </a:rPr>
              <a:t>syncytial knots </a:t>
            </a:r>
            <a:r>
              <a:rPr lang="en-US" b="1" dirty="0">
                <a:solidFill>
                  <a:schemeClr val="accent6">
                    <a:lumMod val="50000"/>
                  </a:schemeClr>
                </a:solidFill>
                <a:latin typeface="Times New Roman" pitchFamily="18" charset="0"/>
                <a:cs typeface="Times New Roman" pitchFamily="18" charset="0"/>
              </a:rPr>
              <a:t>(yellow circles) – the one in the right image is sectioned so it appear to be floating within the </a:t>
            </a:r>
            <a:r>
              <a:rPr lang="en-US" b="1" dirty="0" err="1">
                <a:solidFill>
                  <a:schemeClr val="accent6">
                    <a:lumMod val="50000"/>
                  </a:schemeClr>
                </a:solidFill>
                <a:latin typeface="Times New Roman" pitchFamily="18" charset="0"/>
                <a:cs typeface="Times New Roman" pitchFamily="18" charset="0"/>
              </a:rPr>
              <a:t>intervillous</a:t>
            </a:r>
            <a:r>
              <a:rPr lang="en-US" b="1" dirty="0">
                <a:solidFill>
                  <a:schemeClr val="accent6">
                    <a:lumMod val="50000"/>
                  </a:schemeClr>
                </a:solidFill>
                <a:latin typeface="Times New Roman" pitchFamily="18" charset="0"/>
                <a:cs typeface="Times New Roman" pitchFamily="18" charset="0"/>
              </a:rPr>
              <a:t> space.</a:t>
            </a: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Oval 17"/>
          <p:cNvSpPr/>
          <p:nvPr/>
        </p:nvSpPr>
        <p:spPr>
          <a:xfrm>
            <a:off x="6629401" y="4114800"/>
            <a:ext cx="1014760" cy="75658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57400" y="3234791"/>
            <a:ext cx="609600" cy="609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706996">
            <a:off x="1513485" y="1585417"/>
            <a:ext cx="576262"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181055">
            <a:off x="2060907" y="6195209"/>
            <a:ext cx="522484"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517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4181" y="2435344"/>
            <a:ext cx="3714108" cy="369332"/>
          </a:xfrm>
          <a:prstGeom prst="rect">
            <a:avLst/>
          </a:prstGeom>
          <a:noFill/>
        </p:spPr>
        <p:txBody>
          <a:bodyPr wrap="square" rtlCol="0">
            <a:spAutoFit/>
          </a:bodyPr>
          <a:lstStyle/>
          <a:p>
            <a:r>
              <a:rPr lang="en-US" dirty="0">
                <a:hlinkClick r:id="rId2"/>
              </a:rPr>
              <a:t>Video showing villi – SL146</a:t>
            </a:r>
            <a:endParaRPr lang="en-US" dirty="0"/>
          </a:p>
        </p:txBody>
      </p:sp>
      <p:sp>
        <p:nvSpPr>
          <p:cNvPr id="6" name="Rectangle 5"/>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524000" y="5181600"/>
            <a:ext cx="5696592" cy="1569660"/>
          </a:xfrm>
          <a:prstGeom prst="rect">
            <a:avLst/>
          </a:prstGeom>
          <a:noFill/>
        </p:spPr>
        <p:txBody>
          <a:bodyPr wrap="square" rtlCol="0">
            <a:spAutoFit/>
          </a:bodyPr>
          <a:lstStyle/>
          <a:p>
            <a:r>
              <a:rPr lang="en-US" dirty="0"/>
              <a:t>Link to </a:t>
            </a:r>
            <a:r>
              <a:rPr lang="en-US" u="sng" dirty="0">
                <a:hlinkClick r:id="rId3"/>
              </a:rPr>
              <a:t>SL 146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Same as previous slide, including</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Increased number of </a:t>
            </a: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Lack of </a:t>
            </a:r>
            <a:r>
              <a:rPr lang="en-US" sz="1200" b="1" dirty="0" err="1">
                <a:solidFill>
                  <a:srgbClr val="002060"/>
                </a:solidFill>
                <a:latin typeface="Georgia" pitchFamily="18" charset="0"/>
                <a:cs typeface="Arial" pitchFamily="34" charset="0"/>
              </a:rPr>
              <a:t>cytotrophoblasts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Syncytial</a:t>
            </a:r>
            <a:r>
              <a:rPr lang="en-US" sz="1200" b="1" dirty="0">
                <a:solidFill>
                  <a:srgbClr val="002060"/>
                </a:solidFill>
                <a:latin typeface="Georgia" pitchFamily="18" charset="0"/>
                <a:cs typeface="Arial" pitchFamily="34" charset="0"/>
              </a:rPr>
              <a:t> knots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Areas of fused basal lamina</a:t>
            </a:r>
          </a:p>
        </p:txBody>
      </p:sp>
    </p:spTree>
    <p:extLst>
      <p:ext uri="{BB962C8B-B14F-4D97-AF65-F5344CB8AC3E}">
        <p14:creationId xmlns:p14="http://schemas.microsoft.com/office/powerpoint/2010/main" val="3080879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33800" y="1219200"/>
            <a:ext cx="5257800" cy="3139321"/>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This electron micrograph focuses on the barrier between maternal blood (ME) and fetal blood (FE) at term.  The syncytiotrophoblast (</a:t>
            </a:r>
            <a:r>
              <a:rPr lang="en-US" b="1" dirty="0" err="1">
                <a:solidFill>
                  <a:schemeClr val="accent2">
                    <a:lumMod val="75000"/>
                  </a:schemeClr>
                </a:solidFill>
                <a:latin typeface="Times New Roman" pitchFamily="18" charset="0"/>
                <a:cs typeface="Times New Roman" pitchFamily="18" charset="0"/>
              </a:rPr>
              <a:t>syn</a:t>
            </a:r>
            <a:r>
              <a:rPr lang="en-US" b="1" dirty="0">
                <a:solidFill>
                  <a:schemeClr val="accent2">
                    <a:lumMod val="75000"/>
                  </a:schemeClr>
                </a:solidFill>
                <a:latin typeface="Times New Roman" pitchFamily="18" charset="0"/>
                <a:cs typeface="Times New Roman" pitchFamily="18" charset="0"/>
              </a:rPr>
              <a:t>) is thin, with multiple nuclei (only one, N, shown here).  This mass is very active metabolically, with microvilli, rough and smooth ER, Golgi, secretory vesicles, and lipid droplets.  There is no cytotrophoblast in this section.  The basement membrane of the trophoblast (TBL) and the endothelial cell of the fetal blood vessel (EBL) are separated by a thin layer of connective tissue here.</a:t>
            </a:r>
            <a:endParaRPr lang="en-US" b="1" dirty="0">
              <a:solidFill>
                <a:schemeClr val="accent6">
                  <a:lumMod val="50000"/>
                </a:schemeClr>
              </a:solidFill>
              <a:latin typeface="Times New Roman" pitchFamily="18" charset="0"/>
              <a:cs typeface="Times New Roman" pitchFamily="18" charset="0"/>
            </a:endParaRPr>
          </a:p>
        </p:txBody>
      </p:sp>
      <p:sp>
        <p:nvSpPr>
          <p:cNvPr id="8" name="Rectangle 7"/>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609600"/>
            <a:ext cx="3124200" cy="6161875"/>
          </a:xfrm>
          <a:prstGeom prst="rect">
            <a:avLst/>
          </a:prstGeom>
        </p:spPr>
      </p:pic>
    </p:spTree>
    <p:extLst>
      <p:ext uri="{BB962C8B-B14F-4D97-AF65-F5344CB8AC3E}">
        <p14:creationId xmlns:p14="http://schemas.microsoft.com/office/powerpoint/2010/main" val="140243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85800"/>
            <a:ext cx="8915400" cy="369332"/>
          </a:xfrm>
          <a:prstGeom prst="rect">
            <a:avLst/>
          </a:prstGeom>
          <a:noFill/>
        </p:spPr>
        <p:txBody>
          <a:bodyPr wrap="square" rtlCol="0">
            <a:spAutoFit/>
          </a:bodyPr>
          <a:lstStyle/>
          <a:p>
            <a:r>
              <a:rPr lang="en-US" b="1" dirty="0">
                <a:solidFill>
                  <a:srgbClr val="0070C0"/>
                </a:solidFill>
                <a:latin typeface="Tempus Sans ITC" pitchFamily="82" charset="0"/>
              </a:rPr>
              <a:t>The next images are taken from the maternal side of the placenta (blue box).</a:t>
            </a:r>
          </a:p>
        </p:txBody>
      </p:sp>
      <p:pic>
        <p:nvPicPr>
          <p:cNvPr id="6" name="Picture 3" descr="carlson6-7D"/>
          <p:cNvPicPr>
            <a:picLocks noChangeAspect="1" noChangeArrowheads="1"/>
          </p:cNvPicPr>
          <p:nvPr/>
        </p:nvPicPr>
        <p:blipFill>
          <a:blip r:embed="rId3" cstate="print"/>
          <a:srcRect l="42647" t="7789" b="34106"/>
          <a:stretch>
            <a:fillRect/>
          </a:stretch>
        </p:blipFill>
        <p:spPr bwMode="auto">
          <a:xfrm>
            <a:off x="1600200" y="1143000"/>
            <a:ext cx="5181600" cy="5713406"/>
          </a:xfrm>
          <a:prstGeom prst="rect">
            <a:avLst/>
          </a:prstGeom>
          <a:noFill/>
        </p:spPr>
      </p:pic>
      <p:sp>
        <p:nvSpPr>
          <p:cNvPr id="7" name="Rectangle 6"/>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4191000" y="3200400"/>
            <a:ext cx="381000" cy="3048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763712"/>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pic>
        <p:nvPicPr>
          <p:cNvPr id="10" name="Picture 2" descr="moore2-23"/>
          <p:cNvPicPr>
            <a:picLocks noChangeAspect="1" noChangeArrowheads="1"/>
          </p:cNvPicPr>
          <p:nvPr/>
        </p:nvPicPr>
        <p:blipFill>
          <a:blip r:embed="rId3" cstate="print"/>
          <a:srcRect/>
          <a:stretch>
            <a:fillRect/>
          </a:stretch>
        </p:blipFill>
        <p:spPr bwMode="auto">
          <a:xfrm>
            <a:off x="4419600" y="1981200"/>
            <a:ext cx="4444413" cy="3663735"/>
          </a:xfrm>
          <a:prstGeom prst="rect">
            <a:avLst/>
          </a:prstGeom>
          <a:noFill/>
        </p:spPr>
      </p:pic>
      <p:pic>
        <p:nvPicPr>
          <p:cNvPr id="11" name="Picture 2" descr="MOORE2-24"/>
          <p:cNvPicPr>
            <a:picLocks noChangeAspect="1" noChangeArrowheads="1"/>
          </p:cNvPicPr>
          <p:nvPr/>
        </p:nvPicPr>
        <p:blipFill>
          <a:blip r:embed="rId4" cstate="print"/>
          <a:srcRect/>
          <a:stretch>
            <a:fillRect/>
          </a:stretch>
        </p:blipFill>
        <p:spPr bwMode="auto">
          <a:xfrm>
            <a:off x="152400" y="2012841"/>
            <a:ext cx="4267200" cy="3644899"/>
          </a:xfrm>
          <a:prstGeom prst="rect">
            <a:avLst/>
          </a:prstGeom>
          <a:noFill/>
        </p:spPr>
      </p:pic>
      <p:sp>
        <p:nvSpPr>
          <p:cNvPr id="2" name="Rectangle 1"/>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J.Lowrie\Desktop\My Documents\DJ\Block 3 digital labs\Placenta and Mammary Gland\placenta images\SL145SC.jpg"/>
          <p:cNvPicPr>
            <a:picLocks noChangeAspect="1" noChangeArrowheads="1"/>
          </p:cNvPicPr>
          <p:nvPr/>
        </p:nvPicPr>
        <p:blipFill>
          <a:blip r:embed="rId3" cstate="print"/>
          <a:srcRect/>
          <a:stretch>
            <a:fillRect/>
          </a:stretch>
        </p:blipFill>
        <p:spPr bwMode="auto">
          <a:xfrm>
            <a:off x="2438400" y="1847850"/>
            <a:ext cx="6477000" cy="4857750"/>
          </a:xfrm>
          <a:prstGeom prst="rect">
            <a:avLst/>
          </a:prstGeom>
          <a:noFill/>
        </p:spPr>
      </p:pic>
      <p:sp>
        <p:nvSpPr>
          <p:cNvPr id="17" name="TextBox 16"/>
          <p:cNvSpPr txBox="1"/>
          <p:nvPr/>
        </p:nvSpPr>
        <p:spPr>
          <a:xfrm>
            <a:off x="228600" y="533400"/>
            <a:ext cx="8458200" cy="12003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maternal side of the placenta shows:</a:t>
            </a:r>
          </a:p>
          <a:p>
            <a:pPr>
              <a:buFont typeface="Arial" pitchFamily="34" charset="0"/>
              <a:buChar char="•"/>
            </a:pPr>
            <a:r>
              <a:rPr lang="en-US" b="1" dirty="0" err="1">
                <a:solidFill>
                  <a:schemeClr val="accent2">
                    <a:lumMod val="75000"/>
                  </a:schemeClr>
                </a:solidFill>
                <a:latin typeface="Times New Roman" pitchFamily="18" charset="0"/>
                <a:cs typeface="Times New Roman" pitchFamily="18" charset="0"/>
              </a:rPr>
              <a:t>Villi</a:t>
            </a:r>
            <a:endParaRPr lang="en-US"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err="1">
                <a:solidFill>
                  <a:schemeClr val="accent2">
                    <a:lumMod val="75000"/>
                  </a:schemeClr>
                </a:solidFill>
                <a:latin typeface="Times New Roman" pitchFamily="18" charset="0"/>
                <a:cs typeface="Times New Roman" pitchFamily="18" charset="0"/>
              </a:rPr>
              <a:t>Decidua</a:t>
            </a:r>
            <a:endParaRPr lang="en-US" b="1" dirty="0">
              <a:solidFill>
                <a:schemeClr val="accent2">
                  <a:lumMod val="75000"/>
                </a:schemeClr>
              </a:solidFill>
              <a:latin typeface="Times New Roman" pitchFamily="18" charset="0"/>
              <a:cs typeface="Times New Roman" pitchFamily="18" charset="0"/>
            </a:endParaRPr>
          </a:p>
          <a:p>
            <a:pPr>
              <a:buFont typeface="Arial" pitchFamily="34" charset="0"/>
              <a:buChar char="•"/>
            </a:pPr>
            <a:r>
              <a:rPr lang="en-US" b="1" dirty="0" err="1">
                <a:solidFill>
                  <a:schemeClr val="accent2">
                    <a:lumMod val="75000"/>
                  </a:schemeClr>
                </a:solidFill>
                <a:latin typeface="Times New Roman" pitchFamily="18" charset="0"/>
                <a:cs typeface="Times New Roman" pitchFamily="18" charset="0"/>
              </a:rPr>
              <a:t>Myometrium</a:t>
            </a:r>
            <a:endParaRPr lang="en-US" b="1" dirty="0">
              <a:solidFill>
                <a:schemeClr val="accent2">
                  <a:lumMod val="75000"/>
                </a:schemeClr>
              </a:solidFill>
              <a:latin typeface="Times New Roman" pitchFamily="18" charset="0"/>
              <a:cs typeface="Times New Roman" pitchFamily="18" charset="0"/>
            </a:endParaRPr>
          </a:p>
        </p:txBody>
      </p:sp>
      <p:sp>
        <p:nvSpPr>
          <p:cNvPr id="10" name="Right Brace 9"/>
          <p:cNvSpPr/>
          <p:nvPr/>
        </p:nvSpPr>
        <p:spPr>
          <a:xfrm rot="16200000">
            <a:off x="8115300" y="1028700"/>
            <a:ext cx="228600" cy="13716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1" name="TextBox 10"/>
          <p:cNvSpPr txBox="1"/>
          <p:nvPr/>
        </p:nvSpPr>
        <p:spPr>
          <a:xfrm>
            <a:off x="7924800" y="1143000"/>
            <a:ext cx="762000" cy="461665"/>
          </a:xfrm>
          <a:prstGeom prst="rect">
            <a:avLst/>
          </a:prstGeom>
          <a:noFill/>
        </p:spPr>
        <p:txBody>
          <a:bodyPr wrap="square" rtlCol="0">
            <a:spAutoFit/>
          </a:bodyPr>
          <a:lstStyle/>
          <a:p>
            <a:r>
              <a:rPr lang="en-US" sz="2400" b="1" dirty="0" err="1">
                <a:solidFill>
                  <a:schemeClr val="accent3">
                    <a:lumMod val="50000"/>
                  </a:schemeClr>
                </a:solidFill>
              </a:rPr>
              <a:t>villi</a:t>
            </a:r>
            <a:endParaRPr lang="en-US" sz="2400" b="1" dirty="0">
              <a:solidFill>
                <a:schemeClr val="accent3">
                  <a:lumMod val="50000"/>
                </a:schemeClr>
              </a:solidFill>
            </a:endParaRPr>
          </a:p>
        </p:txBody>
      </p:sp>
      <p:sp>
        <p:nvSpPr>
          <p:cNvPr id="12" name="Right Brace 11"/>
          <p:cNvSpPr/>
          <p:nvPr/>
        </p:nvSpPr>
        <p:spPr>
          <a:xfrm rot="16200000">
            <a:off x="6858000" y="1219200"/>
            <a:ext cx="228600" cy="9906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3" name="TextBox 12"/>
          <p:cNvSpPr txBox="1"/>
          <p:nvPr/>
        </p:nvSpPr>
        <p:spPr>
          <a:xfrm>
            <a:off x="6477000" y="1143000"/>
            <a:ext cx="1295400" cy="461665"/>
          </a:xfrm>
          <a:prstGeom prst="rect">
            <a:avLst/>
          </a:prstGeom>
          <a:noFill/>
        </p:spPr>
        <p:txBody>
          <a:bodyPr wrap="square" rtlCol="0">
            <a:spAutoFit/>
          </a:bodyPr>
          <a:lstStyle/>
          <a:p>
            <a:r>
              <a:rPr lang="en-US" sz="2400" b="1" dirty="0" err="1">
                <a:solidFill>
                  <a:schemeClr val="accent3">
                    <a:lumMod val="50000"/>
                  </a:schemeClr>
                </a:solidFill>
              </a:rPr>
              <a:t>decidua</a:t>
            </a:r>
            <a:endParaRPr lang="en-US" sz="2400" b="1" dirty="0">
              <a:solidFill>
                <a:schemeClr val="accent3">
                  <a:lumMod val="50000"/>
                </a:schemeClr>
              </a:solidFill>
            </a:endParaRPr>
          </a:p>
        </p:txBody>
      </p:sp>
      <p:sp>
        <p:nvSpPr>
          <p:cNvPr id="14" name="Right Brace 13"/>
          <p:cNvSpPr/>
          <p:nvPr/>
        </p:nvSpPr>
        <p:spPr>
          <a:xfrm rot="16200000">
            <a:off x="4305300" y="-266700"/>
            <a:ext cx="228600" cy="39624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5" name="TextBox 14"/>
          <p:cNvSpPr txBox="1"/>
          <p:nvPr/>
        </p:nvSpPr>
        <p:spPr>
          <a:xfrm>
            <a:off x="3429000" y="1143000"/>
            <a:ext cx="2133600" cy="461665"/>
          </a:xfrm>
          <a:prstGeom prst="rect">
            <a:avLst/>
          </a:prstGeom>
          <a:noFill/>
        </p:spPr>
        <p:txBody>
          <a:bodyPr wrap="square" rtlCol="0">
            <a:spAutoFit/>
          </a:bodyPr>
          <a:lstStyle/>
          <a:p>
            <a:r>
              <a:rPr lang="en-US" sz="2400" b="1" dirty="0" err="1">
                <a:solidFill>
                  <a:schemeClr val="accent3">
                    <a:lumMod val="50000"/>
                  </a:schemeClr>
                </a:solidFill>
              </a:rPr>
              <a:t>myometrium</a:t>
            </a:r>
            <a:endParaRPr lang="en-US" sz="2400" b="1" dirty="0">
              <a:solidFill>
                <a:schemeClr val="accent3">
                  <a:lumMod val="50000"/>
                </a:schemeClr>
              </a:solidFill>
            </a:endParaRPr>
          </a:p>
        </p:txBody>
      </p:sp>
      <p:sp>
        <p:nvSpPr>
          <p:cNvPr id="16" name="Rectangle 15"/>
          <p:cNvSpPr/>
          <p:nvPr/>
        </p:nvSpPr>
        <p:spPr>
          <a:xfrm>
            <a:off x="6781800" y="5334000"/>
            <a:ext cx="1066800" cy="609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2" name="TextBox 21"/>
          <p:cNvSpPr txBox="1"/>
          <p:nvPr/>
        </p:nvSpPr>
        <p:spPr>
          <a:xfrm>
            <a:off x="152400" y="3505200"/>
            <a:ext cx="2286000" cy="1477328"/>
          </a:xfrm>
          <a:prstGeom prst="rect">
            <a:avLst/>
          </a:prstGeom>
          <a:noFill/>
        </p:spPr>
        <p:txBody>
          <a:bodyPr wrap="square" rtlCol="0">
            <a:spAutoFit/>
          </a:bodyPr>
          <a:lstStyle/>
          <a:p>
            <a:r>
              <a:rPr lang="en-US" b="1" dirty="0">
                <a:solidFill>
                  <a:srgbClr val="C00000"/>
                </a:solidFill>
                <a:latin typeface="Tempus Sans ITC" pitchFamily="82" charset="0"/>
              </a:rPr>
              <a:t>The next slide shows an image taken from a region similar to the one within the yellow rectangle.</a:t>
            </a:r>
          </a:p>
        </p:txBody>
      </p:sp>
      <p:sp>
        <p:nvSpPr>
          <p:cNvPr id="23" name="Rectangle 22"/>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533400"/>
            <a:ext cx="8763000" cy="1477328"/>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Some </a:t>
            </a:r>
            <a:r>
              <a:rPr lang="en-US" b="1" dirty="0" err="1">
                <a:solidFill>
                  <a:schemeClr val="accent2">
                    <a:lumMod val="50000"/>
                  </a:schemeClr>
                </a:solidFill>
                <a:latin typeface="Times New Roman" pitchFamily="18" charset="0"/>
                <a:cs typeface="Times New Roman" pitchFamily="18" charset="0"/>
              </a:rPr>
              <a:t>villi</a:t>
            </a:r>
            <a:r>
              <a:rPr lang="en-US" b="1" dirty="0">
                <a:solidFill>
                  <a:schemeClr val="accent2">
                    <a:lumMod val="50000"/>
                  </a:schemeClr>
                </a:solidFill>
                <a:latin typeface="Times New Roman" pitchFamily="18" charset="0"/>
                <a:cs typeface="Times New Roman" pitchFamily="18" charset="0"/>
              </a:rPr>
              <a:t> extend across the </a:t>
            </a:r>
            <a:r>
              <a:rPr lang="en-US" b="1" dirty="0" err="1">
                <a:solidFill>
                  <a:schemeClr val="accent2">
                    <a:lumMod val="50000"/>
                  </a:schemeClr>
                </a:solidFill>
                <a:latin typeface="Times New Roman" pitchFamily="18" charset="0"/>
                <a:cs typeface="Times New Roman" pitchFamily="18" charset="0"/>
              </a:rPr>
              <a:t>intervillous</a:t>
            </a:r>
            <a:r>
              <a:rPr lang="en-US" b="1" dirty="0">
                <a:solidFill>
                  <a:schemeClr val="accent2">
                    <a:lumMod val="50000"/>
                  </a:schemeClr>
                </a:solidFill>
                <a:latin typeface="Times New Roman" pitchFamily="18" charset="0"/>
                <a:cs typeface="Times New Roman" pitchFamily="18" charset="0"/>
              </a:rPr>
              <a:t> space and make contact with the </a:t>
            </a:r>
            <a:r>
              <a:rPr lang="en-US" b="1" dirty="0" err="1">
                <a:solidFill>
                  <a:schemeClr val="accent2">
                    <a:lumMod val="50000"/>
                  </a:schemeClr>
                </a:solidFill>
                <a:latin typeface="Times New Roman" pitchFamily="18" charset="0"/>
                <a:cs typeface="Times New Roman" pitchFamily="18" charset="0"/>
              </a:rPr>
              <a:t>syncytiotrophoblasts</a:t>
            </a:r>
            <a:r>
              <a:rPr lang="en-US" b="1" dirty="0">
                <a:solidFill>
                  <a:schemeClr val="accent2">
                    <a:lumMod val="50000"/>
                  </a:schemeClr>
                </a:solidFill>
                <a:latin typeface="Times New Roman" pitchFamily="18" charset="0"/>
                <a:cs typeface="Times New Roman" pitchFamily="18" charset="0"/>
              </a:rPr>
              <a:t> that line the </a:t>
            </a:r>
            <a:r>
              <a:rPr lang="en-US" b="1" dirty="0" err="1">
                <a:solidFill>
                  <a:schemeClr val="accent2">
                    <a:lumMod val="50000"/>
                  </a:schemeClr>
                </a:solidFill>
                <a:latin typeface="Times New Roman" pitchFamily="18" charset="0"/>
                <a:cs typeface="Times New Roman" pitchFamily="18" charset="0"/>
              </a:rPr>
              <a:t>decidual</a:t>
            </a:r>
            <a:r>
              <a:rPr lang="en-US" b="1" dirty="0">
                <a:solidFill>
                  <a:schemeClr val="accent2">
                    <a:lumMod val="50000"/>
                  </a:schemeClr>
                </a:solidFill>
                <a:latin typeface="Times New Roman" pitchFamily="18" charset="0"/>
                <a:cs typeface="Times New Roman" pitchFamily="18" charset="0"/>
              </a:rPr>
              <a:t> tissue.  These </a:t>
            </a:r>
            <a:r>
              <a:rPr lang="en-US" b="1" dirty="0">
                <a:solidFill>
                  <a:schemeClr val="accent2">
                    <a:lumMod val="75000"/>
                  </a:schemeClr>
                </a:solidFill>
                <a:latin typeface="Times New Roman" pitchFamily="18" charset="0"/>
                <a:cs typeface="Times New Roman" pitchFamily="18" charset="0"/>
              </a:rPr>
              <a:t>anchoring </a:t>
            </a:r>
            <a:r>
              <a:rPr lang="en-US" b="1" dirty="0" err="1">
                <a:solidFill>
                  <a:schemeClr val="accent2">
                    <a:lumMod val="75000"/>
                  </a:schemeClr>
                </a:solidFill>
                <a:latin typeface="Times New Roman" pitchFamily="18" charset="0"/>
                <a:cs typeface="Times New Roman" pitchFamily="18" charset="0"/>
              </a:rPr>
              <a:t>villi</a:t>
            </a:r>
            <a:r>
              <a:rPr lang="en-US" b="1" dirty="0">
                <a:solidFill>
                  <a:schemeClr val="accent2">
                    <a:lumMod val="75000"/>
                  </a:schemeClr>
                </a:solidFill>
                <a:latin typeface="Times New Roman" pitchFamily="18" charset="0"/>
                <a:cs typeface="Times New Roman" pitchFamily="18" charset="0"/>
              </a:rPr>
              <a:t> </a:t>
            </a:r>
            <a:r>
              <a:rPr lang="en-US" b="1" dirty="0">
                <a:solidFill>
                  <a:schemeClr val="accent2">
                    <a:lumMod val="50000"/>
                  </a:schemeClr>
                </a:solidFill>
                <a:latin typeface="Times New Roman" pitchFamily="18" charset="0"/>
                <a:cs typeface="Times New Roman" pitchFamily="18" charset="0"/>
              </a:rPr>
              <a:t>have many </a:t>
            </a:r>
            <a:r>
              <a:rPr lang="en-US" b="1" dirty="0" err="1">
                <a:solidFill>
                  <a:schemeClr val="accent2">
                    <a:lumMod val="50000"/>
                  </a:schemeClr>
                </a:solidFill>
                <a:latin typeface="Times New Roman" pitchFamily="18" charset="0"/>
                <a:cs typeface="Times New Roman" pitchFamily="18" charset="0"/>
              </a:rPr>
              <a:t>cytotrophoblasts</a:t>
            </a:r>
            <a:r>
              <a:rPr lang="en-US" b="1" dirty="0">
                <a:solidFill>
                  <a:schemeClr val="accent2">
                    <a:lumMod val="50000"/>
                  </a:schemeClr>
                </a:solidFill>
                <a:latin typeface="Times New Roman" pitchFamily="18" charset="0"/>
                <a:cs typeface="Times New Roman" pitchFamily="18" charset="0"/>
              </a:rPr>
              <a:t> (e.g. many within red dashed line), which are moving between the </a:t>
            </a:r>
            <a:r>
              <a:rPr lang="en-US" b="1" dirty="0" err="1">
                <a:solidFill>
                  <a:schemeClr val="accent2">
                    <a:lumMod val="50000"/>
                  </a:schemeClr>
                </a:solidFill>
                <a:latin typeface="Times New Roman" pitchFamily="18" charset="0"/>
                <a:cs typeface="Times New Roman" pitchFamily="18" charset="0"/>
              </a:rPr>
              <a:t>syncytiotrophoblasts</a:t>
            </a:r>
            <a:r>
              <a:rPr lang="en-US" b="1" dirty="0">
                <a:solidFill>
                  <a:schemeClr val="accent2">
                    <a:lumMod val="50000"/>
                  </a:schemeClr>
                </a:solidFill>
                <a:latin typeface="Times New Roman" pitchFamily="18" charset="0"/>
                <a:cs typeface="Times New Roman" pitchFamily="18" charset="0"/>
              </a:rPr>
              <a:t> and </a:t>
            </a:r>
            <a:r>
              <a:rPr lang="en-US" b="1" dirty="0" err="1">
                <a:solidFill>
                  <a:schemeClr val="accent2">
                    <a:lumMod val="50000"/>
                  </a:schemeClr>
                </a:solidFill>
                <a:latin typeface="Times New Roman" pitchFamily="18" charset="0"/>
                <a:cs typeface="Times New Roman" pitchFamily="18" charset="0"/>
              </a:rPr>
              <a:t>decidual</a:t>
            </a:r>
            <a:r>
              <a:rPr lang="en-US" b="1" dirty="0">
                <a:solidFill>
                  <a:schemeClr val="accent2">
                    <a:lumMod val="50000"/>
                  </a:schemeClr>
                </a:solidFill>
                <a:latin typeface="Times New Roman" pitchFamily="18" charset="0"/>
                <a:cs typeface="Times New Roman" pitchFamily="18" charset="0"/>
              </a:rPr>
              <a:t> tissue to form the </a:t>
            </a:r>
            <a:r>
              <a:rPr lang="en-US" b="1" dirty="0" err="1">
                <a:solidFill>
                  <a:schemeClr val="accent2">
                    <a:lumMod val="75000"/>
                  </a:schemeClr>
                </a:solidFill>
                <a:latin typeface="Times New Roman" pitchFamily="18" charset="0"/>
                <a:cs typeface="Times New Roman" pitchFamily="18" charset="0"/>
              </a:rPr>
              <a:t>cytotrophoblastic</a:t>
            </a:r>
            <a:r>
              <a:rPr lang="en-US" b="1" dirty="0">
                <a:solidFill>
                  <a:schemeClr val="accent2">
                    <a:lumMod val="75000"/>
                  </a:schemeClr>
                </a:solidFill>
                <a:latin typeface="Times New Roman" pitchFamily="18" charset="0"/>
                <a:cs typeface="Times New Roman" pitchFamily="18" charset="0"/>
              </a:rPr>
              <a:t> shell</a:t>
            </a:r>
            <a:r>
              <a:rPr lang="en-US" b="1" dirty="0">
                <a:solidFill>
                  <a:schemeClr val="accent2">
                    <a:lumMod val="50000"/>
                  </a:schemeClr>
                </a:solidFill>
                <a:latin typeface="Times New Roman" pitchFamily="18" charset="0"/>
                <a:cs typeface="Times New Roman" pitchFamily="18" charset="0"/>
              </a:rPr>
              <a:t>.  Maternal </a:t>
            </a:r>
            <a:r>
              <a:rPr lang="en-US" b="1" dirty="0" err="1">
                <a:solidFill>
                  <a:schemeClr val="accent2">
                    <a:lumMod val="50000"/>
                  </a:schemeClr>
                </a:solidFill>
                <a:latin typeface="Times New Roman" pitchFamily="18" charset="0"/>
                <a:cs typeface="Times New Roman" pitchFamily="18" charset="0"/>
              </a:rPr>
              <a:t>decidual</a:t>
            </a:r>
            <a:r>
              <a:rPr lang="en-US" b="1" dirty="0">
                <a:solidFill>
                  <a:schemeClr val="accent2">
                    <a:lumMod val="50000"/>
                  </a:schemeClr>
                </a:solidFill>
                <a:latin typeface="Times New Roman" pitchFamily="18" charset="0"/>
                <a:cs typeface="Times New Roman" pitchFamily="18" charset="0"/>
              </a:rPr>
              <a:t> cells and blood form highly </a:t>
            </a:r>
            <a:r>
              <a:rPr lang="en-US" b="1" dirty="0" err="1">
                <a:solidFill>
                  <a:schemeClr val="accent2">
                    <a:lumMod val="50000"/>
                  </a:schemeClr>
                </a:solidFill>
                <a:latin typeface="Times New Roman" pitchFamily="18" charset="0"/>
                <a:cs typeface="Times New Roman" pitchFamily="18" charset="0"/>
              </a:rPr>
              <a:t>eosinophilic</a:t>
            </a:r>
            <a:r>
              <a:rPr lang="en-US" b="1" dirty="0">
                <a:solidFill>
                  <a:schemeClr val="accent2">
                    <a:lumMod val="50000"/>
                  </a:schemeClr>
                </a:solidFill>
                <a:latin typeface="Times New Roman" pitchFamily="18" charset="0"/>
                <a:cs typeface="Times New Roman" pitchFamily="18" charset="0"/>
              </a:rPr>
              <a:t> </a:t>
            </a:r>
            <a:r>
              <a:rPr lang="en-US" b="1" dirty="0">
                <a:solidFill>
                  <a:schemeClr val="accent2">
                    <a:lumMod val="75000"/>
                  </a:schemeClr>
                </a:solidFill>
                <a:latin typeface="Times New Roman" pitchFamily="18" charset="0"/>
                <a:cs typeface="Times New Roman" pitchFamily="18" charset="0"/>
              </a:rPr>
              <a:t>fibroid</a:t>
            </a:r>
            <a:r>
              <a:rPr lang="en-US" b="1" dirty="0">
                <a:solidFill>
                  <a:schemeClr val="accent2">
                    <a:lumMod val="50000"/>
                  </a:schemeClr>
                </a:solidFill>
                <a:latin typeface="Times New Roman" pitchFamily="18" charset="0"/>
                <a:cs typeface="Times New Roman" pitchFamily="18" charset="0"/>
              </a:rPr>
              <a:t>.</a:t>
            </a:r>
          </a:p>
        </p:txBody>
      </p:sp>
      <p:pic>
        <p:nvPicPr>
          <p:cNvPr id="3074" name="Picture 2" descr="C:\Users\DJ.Lowrie\Desktop\My Documents\DJ\Block 3 digital labs\Placenta and Mammary Gland\placenta images\SL145cMP.jpg"/>
          <p:cNvPicPr>
            <a:picLocks noChangeAspect="1" noChangeArrowheads="1"/>
          </p:cNvPicPr>
          <p:nvPr/>
        </p:nvPicPr>
        <p:blipFill>
          <a:blip r:embed="rId3" cstate="print"/>
          <a:srcRect/>
          <a:stretch>
            <a:fillRect/>
          </a:stretch>
        </p:blipFill>
        <p:spPr bwMode="auto">
          <a:xfrm>
            <a:off x="2667000" y="2057400"/>
            <a:ext cx="6400800" cy="4800600"/>
          </a:xfrm>
          <a:prstGeom prst="rect">
            <a:avLst/>
          </a:prstGeom>
          <a:noFill/>
        </p:spPr>
      </p:pic>
      <p:sp>
        <p:nvSpPr>
          <p:cNvPr id="16" name="TextBox 15"/>
          <p:cNvSpPr txBox="1"/>
          <p:nvPr/>
        </p:nvSpPr>
        <p:spPr>
          <a:xfrm>
            <a:off x="76200" y="2438400"/>
            <a:ext cx="2362200" cy="923330"/>
          </a:xfrm>
          <a:prstGeom prst="rect">
            <a:avLst/>
          </a:prstGeom>
          <a:noFill/>
        </p:spPr>
        <p:txBody>
          <a:bodyPr wrap="square" rtlCol="0">
            <a:spAutoFit/>
          </a:bodyPr>
          <a:lstStyle/>
          <a:p>
            <a:r>
              <a:rPr lang="en-US" b="1" dirty="0">
                <a:solidFill>
                  <a:srgbClr val="C00000"/>
                </a:solidFill>
                <a:latin typeface="Tempus Sans ITC" pitchFamily="82" charset="0"/>
              </a:rPr>
              <a:t>The </a:t>
            </a:r>
            <a:r>
              <a:rPr lang="en-US" b="1" dirty="0" err="1">
                <a:solidFill>
                  <a:srgbClr val="C00000"/>
                </a:solidFill>
                <a:latin typeface="Tempus Sans ITC" pitchFamily="82" charset="0"/>
              </a:rPr>
              <a:t>cytotrophoblastic</a:t>
            </a:r>
            <a:r>
              <a:rPr lang="en-US" b="1" dirty="0">
                <a:solidFill>
                  <a:srgbClr val="C00000"/>
                </a:solidFill>
                <a:latin typeface="Tempus Sans ITC" pitchFamily="82" charset="0"/>
              </a:rPr>
              <a:t> shell is not readily apparent on our slides.</a:t>
            </a:r>
          </a:p>
        </p:txBody>
      </p:sp>
      <p:sp>
        <p:nvSpPr>
          <p:cNvPr id="18" name="TextBox 17"/>
          <p:cNvSpPr txBox="1"/>
          <p:nvPr/>
        </p:nvSpPr>
        <p:spPr>
          <a:xfrm>
            <a:off x="5715000" y="3200400"/>
            <a:ext cx="3124200" cy="523220"/>
          </a:xfrm>
          <a:prstGeom prst="rect">
            <a:avLst/>
          </a:prstGeom>
          <a:noFill/>
        </p:spPr>
        <p:txBody>
          <a:bodyPr wrap="square" rtlCol="0">
            <a:spAutoFit/>
          </a:bodyPr>
          <a:lstStyle/>
          <a:p>
            <a:r>
              <a:rPr lang="en-US" sz="2800" b="1" dirty="0">
                <a:solidFill>
                  <a:srgbClr val="002060"/>
                </a:solidFill>
              </a:rPr>
              <a:t>Anchoring </a:t>
            </a:r>
            <a:r>
              <a:rPr lang="en-US" sz="2800" b="1" dirty="0" err="1">
                <a:solidFill>
                  <a:srgbClr val="002060"/>
                </a:solidFill>
              </a:rPr>
              <a:t>villus</a:t>
            </a:r>
            <a:endParaRPr lang="en-US" sz="2800" b="1" dirty="0">
              <a:solidFill>
                <a:srgbClr val="002060"/>
              </a:solidFill>
            </a:endParaRPr>
          </a:p>
        </p:txBody>
      </p:sp>
      <p:sp>
        <p:nvSpPr>
          <p:cNvPr id="19" name="Freeform 18"/>
          <p:cNvSpPr/>
          <p:nvPr/>
        </p:nvSpPr>
        <p:spPr>
          <a:xfrm>
            <a:off x="6472226" y="4214813"/>
            <a:ext cx="1152537" cy="985837"/>
          </a:xfrm>
          <a:custGeom>
            <a:avLst/>
            <a:gdLst>
              <a:gd name="connsiteX0" fmla="*/ 1066812 w 1152537"/>
              <a:gd name="connsiteY0" fmla="*/ 771525 h 985837"/>
              <a:gd name="connsiteX1" fmla="*/ 1081099 w 1152537"/>
              <a:gd name="connsiteY1" fmla="*/ 428625 h 985837"/>
              <a:gd name="connsiteX2" fmla="*/ 1095387 w 1152537"/>
              <a:gd name="connsiteY2" fmla="*/ 385762 h 985837"/>
              <a:gd name="connsiteX3" fmla="*/ 1152537 w 1152537"/>
              <a:gd name="connsiteY3" fmla="*/ 300037 h 985837"/>
              <a:gd name="connsiteX4" fmla="*/ 1123962 w 1152537"/>
              <a:gd name="connsiteY4" fmla="*/ 257175 h 985837"/>
              <a:gd name="connsiteX5" fmla="*/ 1066812 w 1152537"/>
              <a:gd name="connsiteY5" fmla="*/ 171450 h 985837"/>
              <a:gd name="connsiteX6" fmla="*/ 1023949 w 1152537"/>
              <a:gd name="connsiteY6" fmla="*/ 157162 h 985837"/>
              <a:gd name="connsiteX7" fmla="*/ 981087 w 1152537"/>
              <a:gd name="connsiteY7" fmla="*/ 114300 h 985837"/>
              <a:gd name="connsiteX8" fmla="*/ 838212 w 1152537"/>
              <a:gd name="connsiteY8" fmla="*/ 85725 h 985837"/>
              <a:gd name="connsiteX9" fmla="*/ 752487 w 1152537"/>
              <a:gd name="connsiteY9" fmla="*/ 57150 h 985837"/>
              <a:gd name="connsiteX10" fmla="*/ 709624 w 1152537"/>
              <a:gd name="connsiteY10" fmla="*/ 42862 h 985837"/>
              <a:gd name="connsiteX11" fmla="*/ 623899 w 1152537"/>
              <a:gd name="connsiteY11" fmla="*/ 0 h 985837"/>
              <a:gd name="connsiteX12" fmla="*/ 123837 w 1152537"/>
              <a:gd name="connsiteY12" fmla="*/ 14287 h 985837"/>
              <a:gd name="connsiteX13" fmla="*/ 38112 w 1152537"/>
              <a:gd name="connsiteY13" fmla="*/ 42862 h 985837"/>
              <a:gd name="connsiteX14" fmla="*/ 23824 w 1152537"/>
              <a:gd name="connsiteY14" fmla="*/ 257175 h 985837"/>
              <a:gd name="connsiteX15" fmla="*/ 38112 w 1152537"/>
              <a:gd name="connsiteY15" fmla="*/ 300037 h 985837"/>
              <a:gd name="connsiteX16" fmla="*/ 123837 w 1152537"/>
              <a:gd name="connsiteY16" fmla="*/ 385762 h 985837"/>
              <a:gd name="connsiteX17" fmla="*/ 138124 w 1152537"/>
              <a:gd name="connsiteY17" fmla="*/ 428625 h 985837"/>
              <a:gd name="connsiteX18" fmla="*/ 209562 w 1152537"/>
              <a:gd name="connsiteY18" fmla="*/ 514350 h 985837"/>
              <a:gd name="connsiteX19" fmla="*/ 238137 w 1152537"/>
              <a:gd name="connsiteY19" fmla="*/ 885825 h 985837"/>
              <a:gd name="connsiteX20" fmla="*/ 252424 w 1152537"/>
              <a:gd name="connsiteY20" fmla="*/ 928687 h 985837"/>
              <a:gd name="connsiteX21" fmla="*/ 338149 w 1152537"/>
              <a:gd name="connsiteY21" fmla="*/ 985837 h 985837"/>
              <a:gd name="connsiteX22" fmla="*/ 466737 w 1152537"/>
              <a:gd name="connsiteY22" fmla="*/ 971550 h 985837"/>
              <a:gd name="connsiteX23" fmla="*/ 552462 w 1152537"/>
              <a:gd name="connsiteY23" fmla="*/ 942975 h 985837"/>
              <a:gd name="connsiteX24" fmla="*/ 681049 w 1152537"/>
              <a:gd name="connsiteY24" fmla="*/ 885825 h 985837"/>
              <a:gd name="connsiteX25" fmla="*/ 766774 w 1152537"/>
              <a:gd name="connsiteY25" fmla="*/ 857250 h 985837"/>
              <a:gd name="connsiteX26" fmla="*/ 809637 w 1152537"/>
              <a:gd name="connsiteY26" fmla="*/ 842962 h 985837"/>
              <a:gd name="connsiteX27" fmla="*/ 938224 w 1152537"/>
              <a:gd name="connsiteY27" fmla="*/ 828675 h 985837"/>
              <a:gd name="connsiteX28" fmla="*/ 1066812 w 1152537"/>
              <a:gd name="connsiteY28" fmla="*/ 771525 h 98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2537" h="985837">
                <a:moveTo>
                  <a:pt x="1066812" y="771525"/>
                </a:moveTo>
                <a:cubicBezTo>
                  <a:pt x="1090625" y="704850"/>
                  <a:pt x="1072648" y="542712"/>
                  <a:pt x="1081099" y="428625"/>
                </a:cubicBezTo>
                <a:cubicBezTo>
                  <a:pt x="1082212" y="413606"/>
                  <a:pt x="1088073" y="398927"/>
                  <a:pt x="1095387" y="385762"/>
                </a:cubicBezTo>
                <a:cubicBezTo>
                  <a:pt x="1112065" y="355741"/>
                  <a:pt x="1152537" y="300037"/>
                  <a:pt x="1152537" y="300037"/>
                </a:cubicBezTo>
                <a:cubicBezTo>
                  <a:pt x="1143012" y="285750"/>
                  <a:pt x="1131641" y="272533"/>
                  <a:pt x="1123962" y="257175"/>
                </a:cubicBezTo>
                <a:cubicBezTo>
                  <a:pt x="1097748" y="204748"/>
                  <a:pt x="1127751" y="212076"/>
                  <a:pt x="1066812" y="171450"/>
                </a:cubicBezTo>
                <a:cubicBezTo>
                  <a:pt x="1054281" y="163096"/>
                  <a:pt x="1038237" y="161925"/>
                  <a:pt x="1023949" y="157162"/>
                </a:cubicBezTo>
                <a:cubicBezTo>
                  <a:pt x="1009662" y="142875"/>
                  <a:pt x="997899" y="125508"/>
                  <a:pt x="981087" y="114300"/>
                </a:cubicBezTo>
                <a:cubicBezTo>
                  <a:pt x="953882" y="96163"/>
                  <a:pt x="846687" y="86936"/>
                  <a:pt x="838212" y="85725"/>
                </a:cubicBezTo>
                <a:lnTo>
                  <a:pt x="752487" y="57150"/>
                </a:lnTo>
                <a:cubicBezTo>
                  <a:pt x="738199" y="52387"/>
                  <a:pt x="722155" y="51216"/>
                  <a:pt x="709624" y="42862"/>
                </a:cubicBezTo>
                <a:cubicBezTo>
                  <a:pt x="654231" y="5933"/>
                  <a:pt x="683052" y="19717"/>
                  <a:pt x="623899" y="0"/>
                </a:cubicBezTo>
                <a:cubicBezTo>
                  <a:pt x="457212" y="4762"/>
                  <a:pt x="290148" y="2118"/>
                  <a:pt x="123837" y="14287"/>
                </a:cubicBezTo>
                <a:cubicBezTo>
                  <a:pt x="93797" y="16485"/>
                  <a:pt x="38112" y="42862"/>
                  <a:pt x="38112" y="42862"/>
                </a:cubicBezTo>
                <a:cubicBezTo>
                  <a:pt x="0" y="157197"/>
                  <a:pt x="339" y="116266"/>
                  <a:pt x="23824" y="257175"/>
                </a:cubicBezTo>
                <a:cubicBezTo>
                  <a:pt x="26300" y="272030"/>
                  <a:pt x="28866" y="288149"/>
                  <a:pt x="38112" y="300037"/>
                </a:cubicBezTo>
                <a:cubicBezTo>
                  <a:pt x="62922" y="331936"/>
                  <a:pt x="123837" y="385762"/>
                  <a:pt x="123837" y="385762"/>
                </a:cubicBezTo>
                <a:cubicBezTo>
                  <a:pt x="128599" y="400050"/>
                  <a:pt x="131389" y="415154"/>
                  <a:pt x="138124" y="428625"/>
                </a:cubicBezTo>
                <a:cubicBezTo>
                  <a:pt x="158014" y="468406"/>
                  <a:pt x="177965" y="482753"/>
                  <a:pt x="209562" y="514350"/>
                </a:cubicBezTo>
                <a:cubicBezTo>
                  <a:pt x="211928" y="547475"/>
                  <a:pt x="232030" y="840025"/>
                  <a:pt x="238137" y="885825"/>
                </a:cubicBezTo>
                <a:cubicBezTo>
                  <a:pt x="240127" y="900753"/>
                  <a:pt x="241775" y="918038"/>
                  <a:pt x="252424" y="928687"/>
                </a:cubicBezTo>
                <a:cubicBezTo>
                  <a:pt x="276708" y="952971"/>
                  <a:pt x="338149" y="985837"/>
                  <a:pt x="338149" y="985837"/>
                </a:cubicBezTo>
                <a:cubicBezTo>
                  <a:pt x="381012" y="981075"/>
                  <a:pt x="424448" y="980008"/>
                  <a:pt x="466737" y="971550"/>
                </a:cubicBezTo>
                <a:cubicBezTo>
                  <a:pt x="496273" y="965643"/>
                  <a:pt x="552462" y="942975"/>
                  <a:pt x="552462" y="942975"/>
                </a:cubicBezTo>
                <a:cubicBezTo>
                  <a:pt x="620386" y="897692"/>
                  <a:pt x="579033" y="919831"/>
                  <a:pt x="681049" y="885825"/>
                </a:cubicBezTo>
                <a:lnTo>
                  <a:pt x="766774" y="857250"/>
                </a:lnTo>
                <a:cubicBezTo>
                  <a:pt x="781062" y="852487"/>
                  <a:pt x="794669" y="844625"/>
                  <a:pt x="809637" y="842962"/>
                </a:cubicBezTo>
                <a:lnTo>
                  <a:pt x="938224" y="828675"/>
                </a:lnTo>
                <a:cubicBezTo>
                  <a:pt x="1013855" y="809767"/>
                  <a:pt x="1043000" y="838200"/>
                  <a:pt x="1066812" y="771525"/>
                </a:cubicBez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3276600" y="1981200"/>
            <a:ext cx="1981200" cy="19050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4038600" y="3276600"/>
            <a:ext cx="2743200" cy="15240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6" name="TextBox 25"/>
          <p:cNvSpPr txBox="1"/>
          <p:nvPr/>
        </p:nvSpPr>
        <p:spPr>
          <a:xfrm>
            <a:off x="0" y="4191000"/>
            <a:ext cx="2667000" cy="1477328"/>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a:t>
            </a:r>
            <a:r>
              <a:rPr lang="en-US" b="1" dirty="0" err="1">
                <a:solidFill>
                  <a:schemeClr val="accent3">
                    <a:lumMod val="50000"/>
                  </a:schemeClr>
                </a:solidFill>
                <a:latin typeface="Tempus Sans ITC" pitchFamily="82" charset="0"/>
              </a:rPr>
              <a:t>syncytiotrophoblasts</a:t>
            </a:r>
            <a:r>
              <a:rPr lang="en-US" b="1" dirty="0">
                <a:solidFill>
                  <a:schemeClr val="accent3">
                    <a:lumMod val="50000"/>
                  </a:schemeClr>
                </a:solidFill>
                <a:latin typeface="Tempus Sans ITC" pitchFamily="82" charset="0"/>
              </a:rPr>
              <a:t>, </a:t>
            </a:r>
            <a:r>
              <a:rPr lang="en-US" b="1" dirty="0" err="1">
                <a:solidFill>
                  <a:schemeClr val="accent3">
                    <a:lumMod val="50000"/>
                  </a:schemeClr>
                </a:solidFill>
                <a:latin typeface="Tempus Sans ITC" pitchFamily="82" charset="0"/>
              </a:rPr>
              <a:t>cytotrophoblastic</a:t>
            </a:r>
            <a:r>
              <a:rPr lang="en-US" b="1" dirty="0">
                <a:solidFill>
                  <a:schemeClr val="accent3">
                    <a:lumMod val="50000"/>
                  </a:schemeClr>
                </a:solidFill>
                <a:latin typeface="Tempus Sans ITC" pitchFamily="82" charset="0"/>
              </a:rPr>
              <a:t> shell, and maternal </a:t>
            </a:r>
            <a:r>
              <a:rPr lang="en-US" b="1" dirty="0" err="1">
                <a:solidFill>
                  <a:schemeClr val="accent3">
                    <a:lumMod val="50000"/>
                  </a:schemeClr>
                </a:solidFill>
                <a:latin typeface="Tempus Sans ITC" pitchFamily="82" charset="0"/>
              </a:rPr>
              <a:t>decidual</a:t>
            </a:r>
            <a:r>
              <a:rPr lang="en-US" b="1" dirty="0">
                <a:solidFill>
                  <a:schemeClr val="accent3">
                    <a:lumMod val="50000"/>
                  </a:schemeClr>
                </a:solidFill>
                <a:latin typeface="Tempus Sans ITC" pitchFamily="82" charset="0"/>
              </a:rPr>
              <a:t> tissue is collectively called the </a:t>
            </a:r>
            <a:r>
              <a:rPr lang="en-US" b="1" dirty="0">
                <a:solidFill>
                  <a:schemeClr val="accent3">
                    <a:lumMod val="75000"/>
                  </a:schemeClr>
                </a:solidFill>
                <a:latin typeface="Tempus Sans ITC" pitchFamily="82" charset="0"/>
              </a:rPr>
              <a:t>basal plate</a:t>
            </a:r>
            <a:r>
              <a:rPr lang="en-US" b="1" dirty="0">
                <a:solidFill>
                  <a:schemeClr val="accent3">
                    <a:lumMod val="50000"/>
                  </a:schemeClr>
                </a:solidFill>
                <a:latin typeface="Tempus Sans ITC" pitchFamily="82"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600200"/>
            <a:ext cx="3810000" cy="38164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In this image, review </a:t>
            </a:r>
            <a:r>
              <a:rPr lang="en-US" b="1" dirty="0">
                <a:solidFill>
                  <a:schemeClr val="accent2">
                    <a:lumMod val="50000"/>
                  </a:schemeClr>
                </a:solidFill>
                <a:latin typeface="Times New Roman" pitchFamily="18" charset="0"/>
                <a:cs typeface="Times New Roman" pitchFamily="18" charset="0"/>
              </a:rPr>
              <a:t>anchoring </a:t>
            </a:r>
            <a:r>
              <a:rPr lang="en-US" b="1" dirty="0" err="1">
                <a:solidFill>
                  <a:schemeClr val="accent2">
                    <a:lumMod val="50000"/>
                  </a:schemeClr>
                </a:solidFill>
                <a:latin typeface="Times New Roman" pitchFamily="18" charset="0"/>
                <a:cs typeface="Times New Roman" pitchFamily="18" charset="0"/>
              </a:rPr>
              <a:t>villi</a:t>
            </a:r>
            <a:r>
              <a:rPr lang="en-US" b="1" dirty="0">
                <a:solidFill>
                  <a:schemeClr val="accent2">
                    <a:lumMod val="50000"/>
                  </a:schemeClr>
                </a:solidFill>
                <a:latin typeface="Times New Roman" pitchFamily="18" charset="0"/>
                <a:cs typeface="Times New Roman" pitchFamily="18" charset="0"/>
              </a:rPr>
              <a:t> </a:t>
            </a:r>
            <a:r>
              <a:rPr lang="en-US" b="1" dirty="0">
                <a:solidFill>
                  <a:schemeClr val="accent2">
                    <a:lumMod val="75000"/>
                  </a:schemeClr>
                </a:solidFill>
                <a:latin typeface="Times New Roman" pitchFamily="18" charset="0"/>
                <a:cs typeface="Times New Roman" pitchFamily="18" charset="0"/>
              </a:rPr>
              <a:t>with </a:t>
            </a:r>
            <a:r>
              <a:rPr lang="en-US" b="1" dirty="0" err="1">
                <a:solidFill>
                  <a:schemeClr val="accent2">
                    <a:lumMod val="50000"/>
                  </a:schemeClr>
                </a:solidFill>
                <a:latin typeface="Times New Roman" pitchFamily="18" charset="0"/>
                <a:cs typeface="Times New Roman" pitchFamily="18" charset="0"/>
              </a:rPr>
              <a:t>cytotrophoblasts</a:t>
            </a:r>
            <a:r>
              <a:rPr lang="en-US" b="1" dirty="0">
                <a:solidFill>
                  <a:schemeClr val="accent2">
                    <a:lumMod val="75000"/>
                  </a:schemeClr>
                </a:solidFill>
                <a:latin typeface="Times New Roman" pitchFamily="18" charset="0"/>
                <a:cs typeface="Times New Roman" pitchFamily="18" charset="0"/>
              </a:rPr>
              <a:t>, and </a:t>
            </a:r>
            <a:r>
              <a:rPr lang="en-US" b="1" dirty="0" err="1">
                <a:solidFill>
                  <a:schemeClr val="accent2">
                    <a:lumMod val="50000"/>
                  </a:schemeClr>
                </a:solidFill>
                <a:latin typeface="Times New Roman" pitchFamily="18" charset="0"/>
                <a:cs typeface="Times New Roman" pitchFamily="18" charset="0"/>
              </a:rPr>
              <a:t>fibrinoid</a:t>
            </a:r>
            <a:r>
              <a:rPr lang="en-US" b="1" dirty="0">
                <a:solidFill>
                  <a:schemeClr val="accent2">
                    <a:lumMod val="75000"/>
                  </a:schemeClr>
                </a:solidFill>
                <a:latin typeface="Times New Roman" pitchFamily="18" charset="0"/>
                <a:cs typeface="Times New Roman" pitchFamily="18" charset="0"/>
              </a:rPr>
              <a:t>.  </a:t>
            </a:r>
          </a:p>
          <a:p>
            <a:endParaRPr lang="en-US" b="1" dirty="0">
              <a:solidFill>
                <a:schemeClr val="accent2">
                  <a:lumMod val="75000"/>
                </a:schemeClr>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In the </a:t>
            </a:r>
            <a:r>
              <a:rPr lang="en-US" b="1" dirty="0" err="1">
                <a:solidFill>
                  <a:schemeClr val="accent6">
                    <a:lumMod val="50000"/>
                  </a:schemeClr>
                </a:solidFill>
                <a:latin typeface="Times New Roman" pitchFamily="18" charset="0"/>
                <a:cs typeface="Times New Roman" pitchFamily="18" charset="0"/>
              </a:rPr>
              <a:t>decidua</a:t>
            </a:r>
            <a:r>
              <a:rPr lang="en-US" b="1" dirty="0">
                <a:solidFill>
                  <a:schemeClr val="accent6">
                    <a:lumMod val="50000"/>
                  </a:schemeClr>
                </a:solidFill>
                <a:latin typeface="Times New Roman" pitchFamily="18" charset="0"/>
                <a:cs typeface="Times New Roman" pitchFamily="18" charset="0"/>
              </a:rPr>
              <a:t>, you can see many large cells with </a:t>
            </a:r>
            <a:r>
              <a:rPr lang="en-US" b="1" dirty="0" err="1">
                <a:solidFill>
                  <a:schemeClr val="accent6">
                    <a:lumMod val="50000"/>
                  </a:schemeClr>
                </a:solidFill>
                <a:latin typeface="Times New Roman" pitchFamily="18" charset="0"/>
                <a:cs typeface="Times New Roman" pitchFamily="18" charset="0"/>
              </a:rPr>
              <a:t>eosinophilic</a:t>
            </a:r>
            <a:r>
              <a:rPr lang="en-US" b="1" dirty="0">
                <a:solidFill>
                  <a:schemeClr val="accent6">
                    <a:lumMod val="50000"/>
                  </a:schemeClr>
                </a:solidFill>
                <a:latin typeface="Times New Roman" pitchFamily="18" charset="0"/>
                <a:cs typeface="Times New Roman" pitchFamily="18" charset="0"/>
              </a:rPr>
              <a:t> cytoplasm.  These cells are:</a:t>
            </a:r>
          </a:p>
          <a:p>
            <a:pPr>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Decidual</a:t>
            </a:r>
            <a:r>
              <a:rPr lang="en-US" b="1" dirty="0">
                <a:solidFill>
                  <a:schemeClr val="accent6">
                    <a:lumMod val="50000"/>
                  </a:schemeClr>
                </a:solidFill>
                <a:latin typeface="Times New Roman" pitchFamily="18" charset="0"/>
                <a:cs typeface="Times New Roman" pitchFamily="18" charset="0"/>
              </a:rPr>
              <a:t> cells</a:t>
            </a:r>
          </a:p>
          <a:p>
            <a:pPr>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Cytotrophoblasts</a:t>
            </a:r>
            <a:endParaRPr lang="en-US" b="1" dirty="0">
              <a:solidFill>
                <a:schemeClr val="accent6">
                  <a:lumMod val="50000"/>
                </a:schemeClr>
              </a:solidFill>
              <a:latin typeface="Times New Roman" pitchFamily="18" charset="0"/>
              <a:cs typeface="Times New Roman" pitchFamily="18" charset="0"/>
            </a:endParaRPr>
          </a:p>
          <a:p>
            <a:pPr>
              <a:buFont typeface="Arial" pitchFamily="34" charset="0"/>
              <a:buChar char="•"/>
            </a:pPr>
            <a:r>
              <a:rPr lang="en-US" b="1" dirty="0" err="1">
                <a:solidFill>
                  <a:schemeClr val="accent6">
                    <a:lumMod val="50000"/>
                  </a:schemeClr>
                </a:solidFill>
                <a:latin typeface="Times New Roman" pitchFamily="18" charset="0"/>
                <a:cs typeface="Times New Roman" pitchFamily="18" charset="0"/>
              </a:rPr>
              <a:t>Syncytiotrophoblast</a:t>
            </a:r>
            <a:endParaRPr lang="en-US" b="1" dirty="0">
              <a:solidFill>
                <a:schemeClr val="accent6">
                  <a:lumMod val="50000"/>
                </a:schemeClr>
              </a:solidFill>
              <a:latin typeface="Times New Roman" pitchFamily="18" charset="0"/>
              <a:cs typeface="Times New Roman" pitchFamily="18" charset="0"/>
            </a:endParaRPr>
          </a:p>
          <a:p>
            <a:endParaRPr lang="en-US" sz="800" b="1" dirty="0">
              <a:solidFill>
                <a:schemeClr val="accent6">
                  <a:lumMod val="50000"/>
                </a:schemeClr>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It is difficult to distinguish these three on our slides, though multinuclear masses are clearly </a:t>
            </a:r>
            <a:r>
              <a:rPr lang="en-US" b="1" dirty="0" err="1">
                <a:solidFill>
                  <a:schemeClr val="accent6">
                    <a:lumMod val="50000"/>
                  </a:schemeClr>
                </a:solidFill>
                <a:latin typeface="Times New Roman" pitchFamily="18" charset="0"/>
                <a:cs typeface="Times New Roman" pitchFamily="18" charset="0"/>
              </a:rPr>
              <a:t>syncytiotrophoblast</a:t>
            </a:r>
            <a:r>
              <a:rPr lang="en-US" b="1" dirty="0">
                <a:solidFill>
                  <a:schemeClr val="accent6">
                    <a:lumMod val="50000"/>
                  </a:schemeClr>
                </a:solidFill>
                <a:latin typeface="Times New Roman" pitchFamily="18" charset="0"/>
                <a:cs typeface="Times New Roman" pitchFamily="18" charset="0"/>
              </a:rPr>
              <a:t>.</a:t>
            </a:r>
          </a:p>
        </p:txBody>
      </p:sp>
      <p:pic>
        <p:nvPicPr>
          <p:cNvPr id="4098" name="Picture 2" descr="C:\Users\DJ.Lowrie\Desktop\My Documents\DJ\Block 3 digital labs\Placenta and Mammary Gland\placenta images\SL145dMP.jpg"/>
          <p:cNvPicPr>
            <a:picLocks noChangeAspect="1" noChangeArrowheads="1"/>
          </p:cNvPicPr>
          <p:nvPr/>
        </p:nvPicPr>
        <p:blipFill>
          <a:blip r:embed="rId3" cstate="print"/>
          <a:srcRect l="20000"/>
          <a:stretch>
            <a:fillRect/>
          </a:stretch>
        </p:blipFill>
        <p:spPr bwMode="auto">
          <a:xfrm rot="16200000">
            <a:off x="3632200" y="1346200"/>
            <a:ext cx="5689600" cy="5334000"/>
          </a:xfrm>
          <a:prstGeom prst="rect">
            <a:avLst/>
          </a:prstGeom>
          <a:noFill/>
        </p:spPr>
      </p:pic>
      <p:sp>
        <p:nvSpPr>
          <p:cNvPr id="16" name="Right Brace 15"/>
          <p:cNvSpPr/>
          <p:nvPr/>
        </p:nvSpPr>
        <p:spPr>
          <a:xfrm rot="16200000">
            <a:off x="7353300" y="-647700"/>
            <a:ext cx="304800" cy="32766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8" name="TextBox 17"/>
          <p:cNvSpPr txBox="1"/>
          <p:nvPr/>
        </p:nvSpPr>
        <p:spPr>
          <a:xfrm>
            <a:off x="7162800" y="457200"/>
            <a:ext cx="762000" cy="461665"/>
          </a:xfrm>
          <a:prstGeom prst="rect">
            <a:avLst/>
          </a:prstGeom>
          <a:noFill/>
        </p:spPr>
        <p:txBody>
          <a:bodyPr wrap="square" rtlCol="0">
            <a:spAutoFit/>
          </a:bodyPr>
          <a:lstStyle/>
          <a:p>
            <a:r>
              <a:rPr lang="en-US" sz="2400" b="1" dirty="0" err="1">
                <a:solidFill>
                  <a:schemeClr val="accent3">
                    <a:lumMod val="50000"/>
                  </a:schemeClr>
                </a:solidFill>
              </a:rPr>
              <a:t>villi</a:t>
            </a:r>
            <a:endParaRPr lang="en-US" sz="2400" b="1" dirty="0">
              <a:solidFill>
                <a:schemeClr val="accent3">
                  <a:lumMod val="50000"/>
                </a:schemeClr>
              </a:solidFill>
            </a:endParaRPr>
          </a:p>
        </p:txBody>
      </p:sp>
      <p:sp>
        <p:nvSpPr>
          <p:cNvPr id="19" name="Right Brace 18"/>
          <p:cNvSpPr/>
          <p:nvPr/>
        </p:nvSpPr>
        <p:spPr>
          <a:xfrm rot="16200000">
            <a:off x="4610100" y="38100"/>
            <a:ext cx="304800" cy="19050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20" name="TextBox 19"/>
          <p:cNvSpPr txBox="1"/>
          <p:nvPr/>
        </p:nvSpPr>
        <p:spPr>
          <a:xfrm>
            <a:off x="4114800" y="457200"/>
            <a:ext cx="1295400" cy="461665"/>
          </a:xfrm>
          <a:prstGeom prst="rect">
            <a:avLst/>
          </a:prstGeom>
          <a:noFill/>
        </p:spPr>
        <p:txBody>
          <a:bodyPr wrap="square" rtlCol="0">
            <a:spAutoFit/>
          </a:bodyPr>
          <a:lstStyle/>
          <a:p>
            <a:r>
              <a:rPr lang="en-US" sz="2400" b="1" dirty="0" err="1">
                <a:solidFill>
                  <a:schemeClr val="accent3">
                    <a:lumMod val="50000"/>
                  </a:schemeClr>
                </a:solidFill>
              </a:rPr>
              <a:t>decidua</a:t>
            </a:r>
            <a:endParaRPr lang="en-US" sz="2400" b="1" dirty="0">
              <a:solidFill>
                <a:schemeClr val="accent3">
                  <a:lumMod val="50000"/>
                </a:schemeClr>
              </a:solidFill>
            </a:endParaRPr>
          </a:p>
        </p:txBody>
      </p:sp>
      <p:sp>
        <p:nvSpPr>
          <p:cNvPr id="21" name="Rectangle 20"/>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2250678"/>
            <a:ext cx="5086992" cy="369332"/>
          </a:xfrm>
          <a:prstGeom prst="rect">
            <a:avLst/>
          </a:prstGeom>
          <a:noFill/>
        </p:spPr>
        <p:txBody>
          <a:bodyPr wrap="square" rtlCol="0">
            <a:spAutoFit/>
          </a:bodyPr>
          <a:lstStyle/>
          <a:p>
            <a:r>
              <a:rPr lang="en-US" dirty="0">
                <a:hlinkClick r:id="rId2"/>
              </a:rPr>
              <a:t>Video showing maternal side of placenta – SL145</a:t>
            </a:r>
            <a:endParaRPr lang="en-US" dirty="0"/>
          </a:p>
        </p:txBody>
      </p:sp>
      <p:sp>
        <p:nvSpPr>
          <p:cNvPr id="7" name="TextBox 6"/>
          <p:cNvSpPr txBox="1"/>
          <p:nvPr/>
        </p:nvSpPr>
        <p:spPr>
          <a:xfrm>
            <a:off x="1524000" y="4842808"/>
            <a:ext cx="5696592" cy="1938992"/>
          </a:xfrm>
          <a:prstGeom prst="rect">
            <a:avLst/>
          </a:prstGeom>
          <a:noFill/>
        </p:spPr>
        <p:txBody>
          <a:bodyPr wrap="square" rtlCol="0">
            <a:spAutoFit/>
          </a:bodyPr>
          <a:lstStyle/>
          <a:p>
            <a:r>
              <a:rPr lang="en-US" dirty="0"/>
              <a:t>Link to </a:t>
            </a:r>
            <a:r>
              <a:rPr lang="en-US" u="sng" dirty="0">
                <a:hlinkClick r:id="rId3"/>
              </a:rPr>
              <a:t>SL 145</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Anchoring </a:t>
            </a: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cytotrophoblasts</a:t>
            </a: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Decidua</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Fibrinoid</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Large, </a:t>
            </a:r>
            <a:r>
              <a:rPr lang="en-US" sz="1200" b="1" dirty="0" err="1">
                <a:solidFill>
                  <a:srgbClr val="002060"/>
                </a:solidFill>
                <a:latin typeface="Georgia" pitchFamily="18" charset="0"/>
                <a:cs typeface="Arial" pitchFamily="34" charset="0"/>
              </a:rPr>
              <a:t>eosinophilic</a:t>
            </a:r>
            <a:r>
              <a:rPr lang="en-US" sz="1200" b="1" dirty="0">
                <a:solidFill>
                  <a:srgbClr val="002060"/>
                </a:solidFill>
                <a:latin typeface="Georgia" pitchFamily="18" charset="0"/>
                <a:cs typeface="Arial" pitchFamily="34" charset="0"/>
              </a:rPr>
              <a:t> cells (</a:t>
            </a:r>
            <a:r>
              <a:rPr lang="en-US" sz="1200" b="1" dirty="0" err="1">
                <a:solidFill>
                  <a:srgbClr val="002060"/>
                </a:solidFill>
                <a:latin typeface="Georgia" pitchFamily="18" charset="0"/>
                <a:cs typeface="Arial" pitchFamily="34" charset="0"/>
              </a:rPr>
              <a:t>decidual</a:t>
            </a:r>
            <a:r>
              <a:rPr lang="en-US" sz="1200" b="1" dirty="0">
                <a:solidFill>
                  <a:srgbClr val="002060"/>
                </a:solidFill>
                <a:latin typeface="Georgia" pitchFamily="18" charset="0"/>
                <a:cs typeface="Arial" pitchFamily="34" charset="0"/>
              </a:rPr>
              <a:t> or </a:t>
            </a:r>
            <a:r>
              <a:rPr lang="en-US" sz="1200" b="1" dirty="0" err="1">
                <a:solidFill>
                  <a:srgbClr val="002060"/>
                </a:solidFill>
                <a:latin typeface="Georgia" pitchFamily="18" charset="0"/>
                <a:cs typeface="Arial" pitchFamily="34" charset="0"/>
              </a:rPr>
              <a:t>trophoblastic</a:t>
            </a:r>
            <a:r>
              <a:rPr lang="en-US" sz="1200" b="1" dirty="0">
                <a:solidFill>
                  <a:srgbClr val="002060"/>
                </a:solidFill>
                <a:latin typeface="Georgia" pitchFamily="18" charset="0"/>
                <a:cs typeface="Arial" pitchFamily="34" charset="0"/>
              </a:rPr>
              <a:t> cells)</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Myometrium</a:t>
            </a:r>
            <a:r>
              <a:rPr lang="en-US" sz="1200" b="1" dirty="0">
                <a:solidFill>
                  <a:srgbClr val="002060"/>
                </a:solidFill>
                <a:latin typeface="Georgia" pitchFamily="18" charset="0"/>
                <a:cs typeface="Arial" pitchFamily="34" charset="0"/>
              </a:rPr>
              <a:t> </a:t>
            </a:r>
          </a:p>
        </p:txBody>
      </p:sp>
      <p:sp>
        <p:nvSpPr>
          <p:cNvPr id="8" name="Rectangle 7"/>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 y="533400"/>
            <a:ext cx="84582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At term, there is substantial </a:t>
            </a:r>
            <a:r>
              <a:rPr lang="en-US" b="1" dirty="0" err="1">
                <a:solidFill>
                  <a:schemeClr val="accent2">
                    <a:lumMod val="50000"/>
                  </a:schemeClr>
                </a:solidFill>
                <a:latin typeface="Times New Roman" pitchFamily="18" charset="0"/>
                <a:cs typeface="Times New Roman" pitchFamily="18" charset="0"/>
              </a:rPr>
              <a:t>fibrinoid</a:t>
            </a:r>
            <a:r>
              <a:rPr lang="en-US" b="1" dirty="0">
                <a:solidFill>
                  <a:schemeClr val="accent2">
                    <a:lumMod val="75000"/>
                  </a:schemeClr>
                </a:solidFill>
                <a:latin typeface="Times New Roman" pitchFamily="18" charset="0"/>
                <a:cs typeface="Times New Roman" pitchFamily="18" charset="0"/>
              </a:rPr>
              <a:t> in the decidua, with many eosinophilic cells.</a:t>
            </a:r>
          </a:p>
        </p:txBody>
      </p:sp>
      <p:pic>
        <p:nvPicPr>
          <p:cNvPr id="5122" name="Picture 2" descr="C:\Users\DJ.Lowrie\Desktop\My Documents\DJ\Block 3 digital labs\Placenta and Mammary Gland\placenta images\SL146aMP.jpg"/>
          <p:cNvPicPr>
            <a:picLocks noChangeAspect="1" noChangeArrowheads="1"/>
          </p:cNvPicPr>
          <p:nvPr/>
        </p:nvPicPr>
        <p:blipFill>
          <a:blip r:embed="rId3" cstate="print"/>
          <a:srcRect/>
          <a:stretch>
            <a:fillRect/>
          </a:stretch>
        </p:blipFill>
        <p:spPr bwMode="auto">
          <a:xfrm>
            <a:off x="685800" y="990600"/>
            <a:ext cx="7518400" cy="5638800"/>
          </a:xfrm>
          <a:prstGeom prst="rect">
            <a:avLst/>
          </a:prstGeom>
          <a:noFill/>
        </p:spPr>
      </p:pic>
      <p:sp>
        <p:nvSpPr>
          <p:cNvPr id="16" name="Rectangle 15"/>
          <p:cNvSpPr/>
          <p:nvPr/>
        </p:nvSpPr>
        <p:spPr>
          <a:xfrm>
            <a:off x="1379340" y="-22445"/>
            <a:ext cx="61437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MATERNAL SIDE OF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250678"/>
            <a:ext cx="5105400" cy="369332"/>
          </a:xfrm>
          <a:prstGeom prst="rect">
            <a:avLst/>
          </a:prstGeom>
          <a:noFill/>
        </p:spPr>
        <p:txBody>
          <a:bodyPr wrap="square" rtlCol="0">
            <a:spAutoFit/>
          </a:bodyPr>
          <a:lstStyle/>
          <a:p>
            <a:r>
              <a:rPr lang="en-US" dirty="0">
                <a:hlinkClick r:id="rId2"/>
              </a:rPr>
              <a:t>Video showing maternal side of placenta – SL146</a:t>
            </a:r>
            <a:endParaRPr lang="en-US" dirty="0"/>
          </a:p>
        </p:txBody>
      </p:sp>
      <p:sp>
        <p:nvSpPr>
          <p:cNvPr id="6" name="Rectangle 5"/>
          <p:cNvSpPr/>
          <p:nvPr/>
        </p:nvSpPr>
        <p:spPr>
          <a:xfrm>
            <a:off x="1258309" y="-22445"/>
            <a:ext cx="6385852"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VILLI AND INTERVILLOUS SPACE</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1524000" y="4842808"/>
            <a:ext cx="5696592" cy="1938992"/>
          </a:xfrm>
          <a:prstGeom prst="rect">
            <a:avLst/>
          </a:prstGeom>
          <a:noFill/>
        </p:spPr>
        <p:txBody>
          <a:bodyPr wrap="square" rtlCol="0">
            <a:spAutoFit/>
          </a:bodyPr>
          <a:lstStyle/>
          <a:p>
            <a:r>
              <a:rPr lang="en-US" dirty="0"/>
              <a:t>Link to </a:t>
            </a:r>
            <a:r>
              <a:rPr lang="en-US" u="sng" dirty="0">
                <a:hlinkClick r:id="rId3"/>
              </a:rPr>
              <a:t>SL 146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Anchoring </a:t>
            </a:r>
            <a:r>
              <a:rPr lang="en-US" sz="1200" b="1" dirty="0" err="1">
                <a:solidFill>
                  <a:srgbClr val="002060"/>
                </a:solidFill>
                <a:latin typeface="Georgia" pitchFamily="18" charset="0"/>
                <a:cs typeface="Arial" pitchFamily="34" charset="0"/>
              </a:rPr>
              <a:t>villi</a:t>
            </a:r>
            <a:endParaRPr lang="en-US" sz="1200" b="1" dirty="0">
              <a:solidFill>
                <a:srgbClr val="002060"/>
              </a:solidFill>
              <a:latin typeface="Georgia" pitchFamily="18" charset="0"/>
              <a:cs typeface="Arial" pitchFamily="34" charset="0"/>
            </a:endParaRPr>
          </a:p>
          <a:p>
            <a:pPr lvl="3"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cytotrophoblasts</a:t>
            </a: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Decidua</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Fibrinoid</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Large, </a:t>
            </a:r>
            <a:r>
              <a:rPr lang="en-US" sz="1200" b="1" dirty="0" err="1">
                <a:solidFill>
                  <a:srgbClr val="002060"/>
                </a:solidFill>
                <a:latin typeface="Georgia" pitchFamily="18" charset="0"/>
                <a:cs typeface="Arial" pitchFamily="34" charset="0"/>
              </a:rPr>
              <a:t>eosinophilic</a:t>
            </a:r>
            <a:r>
              <a:rPr lang="en-US" sz="1200" b="1" dirty="0">
                <a:solidFill>
                  <a:srgbClr val="002060"/>
                </a:solidFill>
                <a:latin typeface="Georgia" pitchFamily="18" charset="0"/>
                <a:cs typeface="Arial" pitchFamily="34" charset="0"/>
              </a:rPr>
              <a:t> cells (</a:t>
            </a:r>
            <a:r>
              <a:rPr lang="en-US" sz="1200" b="1" dirty="0" err="1">
                <a:solidFill>
                  <a:srgbClr val="002060"/>
                </a:solidFill>
                <a:latin typeface="Georgia" pitchFamily="18" charset="0"/>
                <a:cs typeface="Arial" pitchFamily="34" charset="0"/>
              </a:rPr>
              <a:t>decidual</a:t>
            </a:r>
            <a:r>
              <a:rPr lang="en-US" sz="1200" b="1" dirty="0">
                <a:solidFill>
                  <a:srgbClr val="002060"/>
                </a:solidFill>
                <a:latin typeface="Georgia" pitchFamily="18" charset="0"/>
                <a:cs typeface="Arial" pitchFamily="34" charset="0"/>
              </a:rPr>
              <a:t> or </a:t>
            </a:r>
            <a:r>
              <a:rPr lang="en-US" sz="1200" b="1" dirty="0" err="1">
                <a:solidFill>
                  <a:srgbClr val="002060"/>
                </a:solidFill>
                <a:latin typeface="Georgia" pitchFamily="18" charset="0"/>
                <a:cs typeface="Arial" pitchFamily="34" charset="0"/>
              </a:rPr>
              <a:t>trophoblastic</a:t>
            </a:r>
            <a:r>
              <a:rPr lang="en-US" sz="1200" b="1" dirty="0">
                <a:solidFill>
                  <a:srgbClr val="002060"/>
                </a:solidFill>
                <a:latin typeface="Georgia" pitchFamily="18" charset="0"/>
                <a:cs typeface="Arial" pitchFamily="34" charset="0"/>
              </a:rPr>
              <a:t> cells)</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Myometrium</a:t>
            </a:r>
            <a:r>
              <a:rPr lang="en-US" sz="1200" b="1" dirty="0">
                <a:solidFill>
                  <a:srgbClr val="002060"/>
                </a:solidFill>
                <a:latin typeface="Georgia" pitchFamily="18" charset="0"/>
                <a:cs typeface="Arial" pitchFamily="34" charset="0"/>
              </a:rPr>
              <a:t> </a:t>
            </a:r>
          </a:p>
        </p:txBody>
      </p:sp>
    </p:spTree>
    <p:extLst>
      <p:ext uri="{BB962C8B-B14F-4D97-AF65-F5344CB8AC3E}">
        <p14:creationId xmlns:p14="http://schemas.microsoft.com/office/powerpoint/2010/main" val="3080879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arlson6-7ABC"/>
          <p:cNvPicPr>
            <a:picLocks noChangeAspect="1" noChangeArrowheads="1"/>
          </p:cNvPicPr>
          <p:nvPr/>
        </p:nvPicPr>
        <p:blipFill>
          <a:blip r:embed="rId3" cstate="print"/>
          <a:srcRect l="27830" t="50169" r="886" b="2529"/>
          <a:stretch>
            <a:fillRect/>
          </a:stretch>
        </p:blipFill>
        <p:spPr bwMode="auto">
          <a:xfrm>
            <a:off x="1143000" y="1010694"/>
            <a:ext cx="7391400" cy="5847306"/>
          </a:xfrm>
          <a:prstGeom prst="rect">
            <a:avLst/>
          </a:prstGeom>
          <a:noFill/>
        </p:spPr>
      </p:pic>
      <p:sp>
        <p:nvSpPr>
          <p:cNvPr id="9" name="TextBox 8"/>
          <p:cNvSpPr txBox="1"/>
          <p:nvPr/>
        </p:nvSpPr>
        <p:spPr>
          <a:xfrm>
            <a:off x="0" y="685800"/>
            <a:ext cx="8915400" cy="369332"/>
          </a:xfrm>
          <a:prstGeom prst="rect">
            <a:avLst/>
          </a:prstGeom>
          <a:noFill/>
        </p:spPr>
        <p:txBody>
          <a:bodyPr wrap="square" rtlCol="0">
            <a:spAutoFit/>
          </a:bodyPr>
          <a:lstStyle/>
          <a:p>
            <a:r>
              <a:rPr lang="en-US" b="1" dirty="0">
                <a:solidFill>
                  <a:srgbClr val="0070C0"/>
                </a:solidFill>
                <a:latin typeface="Tempus Sans ITC" pitchFamily="82" charset="0"/>
              </a:rPr>
              <a:t>The next images are taken from the </a:t>
            </a:r>
            <a:r>
              <a:rPr lang="en-US" b="1" dirty="0" err="1">
                <a:solidFill>
                  <a:srgbClr val="0070C0"/>
                </a:solidFill>
                <a:latin typeface="Tempus Sans ITC" pitchFamily="82" charset="0"/>
              </a:rPr>
              <a:t>decidual</a:t>
            </a:r>
            <a:r>
              <a:rPr lang="en-US" b="1" dirty="0">
                <a:solidFill>
                  <a:srgbClr val="0070C0"/>
                </a:solidFill>
                <a:latin typeface="Tempus Sans ITC" pitchFamily="82" charset="0"/>
              </a:rPr>
              <a:t> </a:t>
            </a:r>
            <a:r>
              <a:rPr lang="en-US" b="1" dirty="0" err="1">
                <a:solidFill>
                  <a:srgbClr val="0070C0"/>
                </a:solidFill>
                <a:latin typeface="Tempus Sans ITC" pitchFamily="82" charset="0"/>
              </a:rPr>
              <a:t>parietalis</a:t>
            </a:r>
            <a:r>
              <a:rPr lang="en-US" b="1" dirty="0">
                <a:solidFill>
                  <a:srgbClr val="0070C0"/>
                </a:solidFill>
                <a:latin typeface="Tempus Sans ITC" pitchFamily="82" charset="0"/>
              </a:rPr>
              <a:t> (blue box).</a:t>
            </a:r>
          </a:p>
        </p:txBody>
      </p:sp>
      <p:sp>
        <p:nvSpPr>
          <p:cNvPr id="7" name="Rectangle 6"/>
          <p:cNvSpPr/>
          <p:nvPr/>
        </p:nvSpPr>
        <p:spPr>
          <a:xfrm>
            <a:off x="2323994" y="-22445"/>
            <a:ext cx="42544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DECIDUA PARIETALIS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4572000" y="3505200"/>
            <a:ext cx="457200" cy="22860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J.Lowrie\Desktop\My Documents\DJ\Block 3 digital labs\Placenta and Mammary Gland\placenta images\SL147SC.jpg"/>
          <p:cNvPicPr>
            <a:picLocks noChangeAspect="1" noChangeArrowheads="1"/>
          </p:cNvPicPr>
          <p:nvPr/>
        </p:nvPicPr>
        <p:blipFill>
          <a:blip r:embed="rId3" cstate="print"/>
          <a:srcRect/>
          <a:stretch>
            <a:fillRect/>
          </a:stretch>
        </p:blipFill>
        <p:spPr bwMode="auto">
          <a:xfrm>
            <a:off x="2108200" y="1581150"/>
            <a:ext cx="7035800" cy="5276850"/>
          </a:xfrm>
          <a:prstGeom prst="rect">
            <a:avLst/>
          </a:prstGeom>
          <a:noFill/>
        </p:spPr>
      </p:pic>
      <p:sp>
        <p:nvSpPr>
          <p:cNvPr id="17" name="TextBox 16"/>
          <p:cNvSpPr txBox="1"/>
          <p:nvPr/>
        </p:nvSpPr>
        <p:spPr>
          <a:xfrm>
            <a:off x="76200" y="533400"/>
            <a:ext cx="8077200" cy="369332"/>
          </a:xfrm>
          <a:prstGeom prst="rect">
            <a:avLst/>
          </a:prstGeom>
          <a:noFill/>
        </p:spPr>
        <p:txBody>
          <a:bodyPr wrap="square" rtlCol="0">
            <a:spAutoFit/>
          </a:bodyPr>
          <a:lstStyle/>
          <a:p>
            <a:r>
              <a:rPr lang="en-US" b="1" dirty="0">
                <a:solidFill>
                  <a:schemeClr val="accent3">
                    <a:lumMod val="50000"/>
                  </a:schemeClr>
                </a:solidFill>
                <a:latin typeface="Times New Roman" pitchFamily="18" charset="0"/>
                <a:cs typeface="Times New Roman" pitchFamily="18" charset="0"/>
              </a:rPr>
              <a:t>In this low power image, you can see the </a:t>
            </a:r>
            <a:r>
              <a:rPr lang="en-US" b="1" dirty="0" err="1">
                <a:solidFill>
                  <a:schemeClr val="accent3">
                    <a:lumMod val="50000"/>
                  </a:schemeClr>
                </a:solidFill>
                <a:latin typeface="Times New Roman" pitchFamily="18" charset="0"/>
                <a:cs typeface="Times New Roman" pitchFamily="18" charset="0"/>
              </a:rPr>
              <a:t>myometrium</a:t>
            </a:r>
            <a:r>
              <a:rPr lang="en-US" b="1" dirty="0">
                <a:solidFill>
                  <a:schemeClr val="accent3">
                    <a:lumMod val="50000"/>
                  </a:schemeClr>
                </a:solidFill>
                <a:latin typeface="Times New Roman" pitchFamily="18" charset="0"/>
                <a:cs typeface="Times New Roman" pitchFamily="18" charset="0"/>
              </a:rPr>
              <a:t> and </a:t>
            </a:r>
            <a:r>
              <a:rPr lang="en-US" b="1" dirty="0" err="1">
                <a:solidFill>
                  <a:schemeClr val="accent3">
                    <a:lumMod val="50000"/>
                  </a:schemeClr>
                </a:solidFill>
                <a:latin typeface="Times New Roman" pitchFamily="18" charset="0"/>
                <a:cs typeface="Times New Roman" pitchFamily="18" charset="0"/>
              </a:rPr>
              <a:t>decidua</a:t>
            </a:r>
            <a:r>
              <a:rPr lang="en-US" b="1" dirty="0">
                <a:solidFill>
                  <a:schemeClr val="accent3">
                    <a:lumMod val="50000"/>
                  </a:schemeClr>
                </a:solidFill>
                <a:latin typeface="Times New Roman" pitchFamily="18" charset="0"/>
                <a:cs typeface="Times New Roman" pitchFamily="18" charset="0"/>
              </a:rPr>
              <a:t>.</a:t>
            </a:r>
          </a:p>
        </p:txBody>
      </p:sp>
      <p:sp>
        <p:nvSpPr>
          <p:cNvPr id="16" name="Right Brace 15"/>
          <p:cNvSpPr/>
          <p:nvPr/>
        </p:nvSpPr>
        <p:spPr>
          <a:xfrm rot="16200000">
            <a:off x="6489700" y="-876300"/>
            <a:ext cx="304800" cy="46482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8" name="TextBox 17"/>
          <p:cNvSpPr txBox="1"/>
          <p:nvPr/>
        </p:nvSpPr>
        <p:spPr>
          <a:xfrm>
            <a:off x="2260600" y="914400"/>
            <a:ext cx="1981200" cy="461665"/>
          </a:xfrm>
          <a:prstGeom prst="rect">
            <a:avLst/>
          </a:prstGeom>
          <a:noFill/>
        </p:spPr>
        <p:txBody>
          <a:bodyPr wrap="square" rtlCol="0">
            <a:spAutoFit/>
          </a:bodyPr>
          <a:lstStyle/>
          <a:p>
            <a:r>
              <a:rPr lang="en-US" sz="2400" b="1" dirty="0" err="1">
                <a:solidFill>
                  <a:schemeClr val="accent3">
                    <a:lumMod val="50000"/>
                  </a:schemeClr>
                </a:solidFill>
              </a:rPr>
              <a:t>myometrium</a:t>
            </a:r>
            <a:endParaRPr lang="en-US" sz="2400" b="1" dirty="0">
              <a:solidFill>
                <a:schemeClr val="accent3">
                  <a:lumMod val="50000"/>
                </a:schemeClr>
              </a:solidFill>
            </a:endParaRPr>
          </a:p>
        </p:txBody>
      </p:sp>
      <p:sp>
        <p:nvSpPr>
          <p:cNvPr id="19" name="Right Brace 18"/>
          <p:cNvSpPr/>
          <p:nvPr/>
        </p:nvSpPr>
        <p:spPr>
          <a:xfrm rot="16200000">
            <a:off x="3022600" y="381000"/>
            <a:ext cx="304800" cy="21336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20" name="TextBox 19"/>
          <p:cNvSpPr txBox="1"/>
          <p:nvPr/>
        </p:nvSpPr>
        <p:spPr>
          <a:xfrm>
            <a:off x="6832600" y="914400"/>
            <a:ext cx="1295400" cy="461665"/>
          </a:xfrm>
          <a:prstGeom prst="rect">
            <a:avLst/>
          </a:prstGeom>
          <a:noFill/>
        </p:spPr>
        <p:txBody>
          <a:bodyPr wrap="square" rtlCol="0">
            <a:spAutoFit/>
          </a:bodyPr>
          <a:lstStyle/>
          <a:p>
            <a:r>
              <a:rPr lang="en-US" sz="2400" b="1" dirty="0" err="1">
                <a:solidFill>
                  <a:schemeClr val="accent3">
                    <a:lumMod val="50000"/>
                  </a:schemeClr>
                </a:solidFill>
              </a:rPr>
              <a:t>decidua</a:t>
            </a:r>
            <a:endParaRPr lang="en-US" sz="2400" b="1" dirty="0">
              <a:solidFill>
                <a:schemeClr val="accent3">
                  <a:lumMod val="50000"/>
                </a:schemeClr>
              </a:solidFill>
            </a:endParaRPr>
          </a:p>
        </p:txBody>
      </p:sp>
      <p:sp>
        <p:nvSpPr>
          <p:cNvPr id="9" name="Rectangle 8"/>
          <p:cNvSpPr/>
          <p:nvPr/>
        </p:nvSpPr>
        <p:spPr>
          <a:xfrm>
            <a:off x="2323994" y="-22445"/>
            <a:ext cx="42544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DECIDUA PARIETALIS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TextBox 10"/>
          <p:cNvSpPr txBox="1"/>
          <p:nvPr/>
        </p:nvSpPr>
        <p:spPr>
          <a:xfrm>
            <a:off x="0" y="1981200"/>
            <a:ext cx="2133600" cy="646331"/>
          </a:xfrm>
          <a:prstGeom prst="rect">
            <a:avLst/>
          </a:prstGeom>
          <a:noFill/>
          <a:ln>
            <a:noFill/>
          </a:ln>
        </p:spPr>
        <p:txBody>
          <a:bodyPr wrap="square" rtlCol="0">
            <a:spAutoFit/>
          </a:bodyPr>
          <a:lstStyle/>
          <a:p>
            <a:r>
              <a:rPr lang="en-US" b="1" dirty="0">
                <a:solidFill>
                  <a:schemeClr val="accent3">
                    <a:lumMod val="50000"/>
                  </a:schemeClr>
                </a:solidFill>
                <a:latin typeface="Tempus Sans ITC" pitchFamily="82" charset="0"/>
              </a:rPr>
              <a:t>Note the numerous endometrial glands.</a:t>
            </a:r>
          </a:p>
        </p:txBody>
      </p:sp>
      <p:cxnSp>
        <p:nvCxnSpPr>
          <p:cNvPr id="13" name="Straight Arrow Connector 12"/>
          <p:cNvCxnSpPr/>
          <p:nvPr/>
        </p:nvCxnSpPr>
        <p:spPr>
          <a:xfrm>
            <a:off x="1981200" y="2590800"/>
            <a:ext cx="2667000" cy="1371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52600" y="2590800"/>
            <a:ext cx="3810000" cy="3200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924800" y="2590800"/>
            <a:ext cx="1143000" cy="9906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3" name="TextBox 22"/>
          <p:cNvSpPr txBox="1"/>
          <p:nvPr/>
        </p:nvSpPr>
        <p:spPr>
          <a:xfrm>
            <a:off x="0" y="4114800"/>
            <a:ext cx="2133600" cy="1200329"/>
          </a:xfrm>
          <a:prstGeom prst="rect">
            <a:avLst/>
          </a:prstGeom>
          <a:noFill/>
          <a:ln>
            <a:noFill/>
          </a:ln>
        </p:spPr>
        <p:txBody>
          <a:bodyPr wrap="square" rtlCol="0">
            <a:spAutoFit/>
          </a:bodyPr>
          <a:lstStyle/>
          <a:p>
            <a:r>
              <a:rPr lang="en-US" b="1" dirty="0">
                <a:solidFill>
                  <a:schemeClr val="accent3">
                    <a:lumMod val="50000"/>
                  </a:schemeClr>
                </a:solidFill>
                <a:latin typeface="Tempus Sans ITC" pitchFamily="82" charset="0"/>
              </a:rPr>
              <a:t>The next slide is an image similar to the region in the yellow rectangle.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09600"/>
            <a:ext cx="8991600" cy="1477328"/>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In this image, you can see</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Thin endometrial epithelium (green arrows)</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Extensive vasculature (red arrows)</a:t>
            </a:r>
          </a:p>
          <a:p>
            <a:pPr>
              <a:buFont typeface="Arial" pitchFamily="34" charset="0"/>
              <a:buChar char="•"/>
            </a:pPr>
            <a:r>
              <a:rPr lang="en-US" b="1" dirty="0" err="1">
                <a:solidFill>
                  <a:schemeClr val="accent2">
                    <a:lumMod val="50000"/>
                  </a:schemeClr>
                </a:solidFill>
                <a:latin typeface="Times New Roman" pitchFamily="18" charset="0"/>
                <a:cs typeface="Times New Roman" pitchFamily="18" charset="0"/>
              </a:rPr>
              <a:t>Decidual</a:t>
            </a:r>
            <a:r>
              <a:rPr lang="en-US" b="1" dirty="0">
                <a:solidFill>
                  <a:schemeClr val="accent2">
                    <a:lumMod val="50000"/>
                  </a:schemeClr>
                </a:solidFill>
                <a:latin typeface="Times New Roman" pitchFamily="18" charset="0"/>
                <a:cs typeface="Times New Roman" pitchFamily="18" charset="0"/>
              </a:rPr>
              <a:t> cells </a:t>
            </a:r>
            <a:r>
              <a:rPr lang="en-US" b="1" dirty="0">
                <a:solidFill>
                  <a:schemeClr val="accent2">
                    <a:lumMod val="75000"/>
                  </a:schemeClr>
                </a:solidFill>
                <a:latin typeface="Times New Roman" pitchFamily="18" charset="0"/>
                <a:cs typeface="Times New Roman" pitchFamily="18" charset="0"/>
              </a:rPr>
              <a:t>(blue arrows) – large, with </a:t>
            </a:r>
            <a:r>
              <a:rPr lang="en-US" b="1" dirty="0" err="1">
                <a:solidFill>
                  <a:schemeClr val="accent2">
                    <a:lumMod val="75000"/>
                  </a:schemeClr>
                </a:solidFill>
                <a:latin typeface="Times New Roman" pitchFamily="18" charset="0"/>
                <a:cs typeface="Times New Roman" pitchFamily="18" charset="0"/>
              </a:rPr>
              <a:t>eosinophilic</a:t>
            </a:r>
            <a:r>
              <a:rPr lang="en-US" b="1" dirty="0">
                <a:solidFill>
                  <a:schemeClr val="accent2">
                    <a:lumMod val="75000"/>
                  </a:schemeClr>
                </a:solidFill>
                <a:latin typeface="Times New Roman" pitchFamily="18" charset="0"/>
                <a:cs typeface="Times New Roman" pitchFamily="18" charset="0"/>
              </a:rPr>
              <a:t> cytoplasm.  Unlike the previous slide, these must be </a:t>
            </a:r>
            <a:r>
              <a:rPr lang="en-US" b="1" dirty="0" err="1">
                <a:solidFill>
                  <a:schemeClr val="accent2">
                    <a:lumMod val="75000"/>
                  </a:schemeClr>
                </a:solidFill>
                <a:latin typeface="Times New Roman" pitchFamily="18" charset="0"/>
                <a:cs typeface="Times New Roman" pitchFamily="18" charset="0"/>
              </a:rPr>
              <a:t>decidual</a:t>
            </a:r>
            <a:r>
              <a:rPr lang="en-US" b="1" dirty="0">
                <a:solidFill>
                  <a:schemeClr val="accent2">
                    <a:lumMod val="75000"/>
                  </a:schemeClr>
                </a:solidFill>
                <a:latin typeface="Times New Roman" pitchFamily="18" charset="0"/>
                <a:cs typeface="Times New Roman" pitchFamily="18" charset="0"/>
              </a:rPr>
              <a:t> cells because they are in the </a:t>
            </a:r>
            <a:r>
              <a:rPr lang="en-US" b="1" dirty="0" err="1">
                <a:solidFill>
                  <a:schemeClr val="accent2">
                    <a:lumMod val="75000"/>
                  </a:schemeClr>
                </a:solidFill>
                <a:latin typeface="Times New Roman" pitchFamily="18" charset="0"/>
                <a:cs typeface="Times New Roman" pitchFamily="18" charset="0"/>
              </a:rPr>
              <a:t>decidua</a:t>
            </a:r>
            <a:r>
              <a:rPr lang="en-US" b="1" dirty="0">
                <a:solidFill>
                  <a:schemeClr val="accent2">
                    <a:lumMod val="75000"/>
                  </a:schemeClr>
                </a:solidFill>
                <a:latin typeface="Times New Roman" pitchFamily="18" charset="0"/>
                <a:cs typeface="Times New Roman" pitchFamily="18" charset="0"/>
              </a:rPr>
              <a:t> </a:t>
            </a:r>
            <a:r>
              <a:rPr lang="en-US" b="1" dirty="0" err="1">
                <a:solidFill>
                  <a:schemeClr val="accent2">
                    <a:lumMod val="75000"/>
                  </a:schemeClr>
                </a:solidFill>
                <a:latin typeface="Times New Roman" pitchFamily="18" charset="0"/>
                <a:cs typeface="Times New Roman" pitchFamily="18" charset="0"/>
              </a:rPr>
              <a:t>parietalis</a:t>
            </a:r>
            <a:r>
              <a:rPr lang="en-US" b="1" dirty="0">
                <a:solidFill>
                  <a:schemeClr val="accent2">
                    <a:lumMod val="75000"/>
                  </a:schemeClr>
                </a:solidFill>
                <a:latin typeface="Times New Roman" pitchFamily="18" charset="0"/>
                <a:cs typeface="Times New Roman" pitchFamily="18" charset="0"/>
              </a:rPr>
              <a:t>.</a:t>
            </a:r>
            <a:endParaRPr lang="en-US" b="1" dirty="0">
              <a:solidFill>
                <a:schemeClr val="accent6">
                  <a:lumMod val="50000"/>
                </a:schemeClr>
              </a:solidFill>
              <a:latin typeface="Times New Roman" pitchFamily="18" charset="0"/>
              <a:cs typeface="Times New Roman" pitchFamily="18" charset="0"/>
            </a:endParaRPr>
          </a:p>
        </p:txBody>
      </p:sp>
      <p:sp>
        <p:nvSpPr>
          <p:cNvPr id="9" name="Rectangle 8"/>
          <p:cNvSpPr/>
          <p:nvPr/>
        </p:nvSpPr>
        <p:spPr>
          <a:xfrm>
            <a:off x="2323994" y="-22445"/>
            <a:ext cx="42544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DECIDUA PARIETALIS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descr="C:\Users\DJ.Lowrie\Desktop\My Documents\DJ\Block 3 digital labs\Placenta and Mammary Gland\placenta images\SL147aMP.jpg"/>
          <p:cNvPicPr>
            <a:picLocks noChangeAspect="1" noChangeArrowheads="1"/>
          </p:cNvPicPr>
          <p:nvPr/>
        </p:nvPicPr>
        <p:blipFill>
          <a:blip r:embed="rId3" cstate="print"/>
          <a:srcRect/>
          <a:stretch>
            <a:fillRect/>
          </a:stretch>
        </p:blipFill>
        <p:spPr bwMode="auto">
          <a:xfrm flipH="1">
            <a:off x="2819400" y="2114550"/>
            <a:ext cx="6324600" cy="47434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2250678"/>
            <a:ext cx="4572000" cy="369332"/>
          </a:xfrm>
          <a:prstGeom prst="rect">
            <a:avLst/>
          </a:prstGeom>
          <a:noFill/>
        </p:spPr>
        <p:txBody>
          <a:bodyPr wrap="square" rtlCol="0">
            <a:spAutoFit/>
          </a:bodyPr>
          <a:lstStyle/>
          <a:p>
            <a:r>
              <a:rPr lang="en-US" dirty="0">
                <a:hlinkClick r:id="rId2"/>
              </a:rPr>
              <a:t>Video showing decidua parietalis – SL147</a:t>
            </a:r>
            <a:endParaRPr lang="en-US" dirty="0"/>
          </a:p>
        </p:txBody>
      </p:sp>
      <p:sp>
        <p:nvSpPr>
          <p:cNvPr id="8" name="TextBox 7"/>
          <p:cNvSpPr txBox="1"/>
          <p:nvPr/>
        </p:nvSpPr>
        <p:spPr>
          <a:xfrm>
            <a:off x="1524000" y="5320605"/>
            <a:ext cx="5696592" cy="1384995"/>
          </a:xfrm>
          <a:prstGeom prst="rect">
            <a:avLst/>
          </a:prstGeom>
          <a:noFill/>
        </p:spPr>
        <p:txBody>
          <a:bodyPr wrap="square" rtlCol="0">
            <a:spAutoFit/>
          </a:bodyPr>
          <a:lstStyle/>
          <a:p>
            <a:r>
              <a:rPr lang="en-US" dirty="0"/>
              <a:t>Link to </a:t>
            </a:r>
            <a:r>
              <a:rPr lang="en-US" u="sng" dirty="0">
                <a:hlinkClick r:id="rId3"/>
              </a:rPr>
              <a:t>SL 147</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Decidua</a:t>
            </a:r>
            <a:r>
              <a:rPr lang="en-US" sz="1200" b="1" dirty="0">
                <a:solidFill>
                  <a:srgbClr val="002060"/>
                </a:solidFill>
                <a:latin typeface="Georgia" pitchFamily="18" charset="0"/>
                <a:cs typeface="Arial" pitchFamily="34" charset="0"/>
              </a:rPr>
              <a:t> </a:t>
            </a:r>
            <a:r>
              <a:rPr lang="en-US" sz="1200" b="1" dirty="0" err="1">
                <a:solidFill>
                  <a:srgbClr val="002060"/>
                </a:solidFill>
                <a:latin typeface="Georgia" pitchFamily="18" charset="0"/>
                <a:cs typeface="Arial" pitchFamily="34" charset="0"/>
              </a:rPr>
              <a:t>parietalis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Endometrial 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Extensive vasculature</a:t>
            </a: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Decidual</a:t>
            </a:r>
            <a:r>
              <a:rPr lang="en-US" sz="1200" b="1" dirty="0">
                <a:solidFill>
                  <a:srgbClr val="002060"/>
                </a:solidFill>
                <a:latin typeface="Georgia" pitchFamily="18" charset="0"/>
                <a:cs typeface="Arial" pitchFamily="34" charset="0"/>
              </a:rPr>
              <a:t> cells</a:t>
            </a:r>
          </a:p>
        </p:txBody>
      </p:sp>
      <p:sp>
        <p:nvSpPr>
          <p:cNvPr id="7" name="Rectangle 6"/>
          <p:cNvSpPr/>
          <p:nvPr/>
        </p:nvSpPr>
        <p:spPr>
          <a:xfrm>
            <a:off x="2323994" y="-22445"/>
            <a:ext cx="42544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DECIDUA PARIETALIS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763712"/>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pic>
        <p:nvPicPr>
          <p:cNvPr id="12" name="Picture 2" descr="larsen 2-2"/>
          <p:cNvPicPr>
            <a:picLocks noChangeAspect="1" noChangeArrowheads="1"/>
          </p:cNvPicPr>
          <p:nvPr/>
        </p:nvPicPr>
        <p:blipFill>
          <a:blip r:embed="rId3" cstate="print"/>
          <a:srcRect l="1396" t="397" r="3053" b="1550"/>
          <a:stretch>
            <a:fillRect/>
          </a:stretch>
        </p:blipFill>
        <p:spPr bwMode="auto">
          <a:xfrm>
            <a:off x="213188" y="1295400"/>
            <a:ext cx="3977811" cy="2928166"/>
          </a:xfrm>
          <a:prstGeom prst="rect">
            <a:avLst/>
          </a:prstGeom>
          <a:noFill/>
        </p:spPr>
      </p:pic>
      <p:pic>
        <p:nvPicPr>
          <p:cNvPr id="13" name="Picture 3" descr="larsen 2-3"/>
          <p:cNvPicPr>
            <a:picLocks noChangeAspect="1" noChangeArrowheads="1"/>
          </p:cNvPicPr>
          <p:nvPr/>
        </p:nvPicPr>
        <p:blipFill>
          <a:blip r:embed="rId4" cstate="print"/>
          <a:srcRect l="1315" t="327" r="960" b="3516"/>
          <a:stretch>
            <a:fillRect/>
          </a:stretch>
        </p:blipFill>
        <p:spPr bwMode="auto">
          <a:xfrm>
            <a:off x="3962400" y="3440430"/>
            <a:ext cx="5181600" cy="3417570"/>
          </a:xfrm>
          <a:prstGeom prst="rect">
            <a:avLst/>
          </a:prstGeom>
          <a:noFill/>
        </p:spPr>
      </p:pic>
      <p:sp>
        <p:nvSpPr>
          <p:cNvPr id="2" name="TextBox 1"/>
          <p:cNvSpPr txBox="1"/>
          <p:nvPr/>
        </p:nvSpPr>
        <p:spPr>
          <a:xfrm>
            <a:off x="1522833" y="4994953"/>
            <a:ext cx="2446504" cy="369332"/>
          </a:xfrm>
          <a:prstGeom prst="rect">
            <a:avLst/>
          </a:prstGeom>
          <a:noFill/>
        </p:spPr>
        <p:txBody>
          <a:bodyPr wrap="none" rtlCol="0">
            <a:spAutoFit/>
          </a:bodyPr>
          <a:lstStyle/>
          <a:p>
            <a:r>
              <a:rPr lang="en-US" b="1" dirty="0">
                <a:solidFill>
                  <a:srgbClr val="0070C0"/>
                </a:solidFill>
              </a:rPr>
              <a:t>Endometrial epithelium</a:t>
            </a:r>
          </a:p>
        </p:txBody>
      </p:sp>
      <p:cxnSp>
        <p:nvCxnSpPr>
          <p:cNvPr id="15" name="Straight Arrow Connector 14"/>
          <p:cNvCxnSpPr/>
          <p:nvPr/>
        </p:nvCxnSpPr>
        <p:spPr>
          <a:xfrm flipV="1">
            <a:off x="2971800" y="3886201"/>
            <a:ext cx="0" cy="11087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7198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96" y="2256847"/>
            <a:ext cx="8743950" cy="4514850"/>
          </a:xfrm>
          <a:prstGeom prst="rect">
            <a:avLst/>
          </a:prstGeom>
        </p:spPr>
      </p:pic>
      <p:sp>
        <p:nvSpPr>
          <p:cNvPr id="17" name="TextBox 16"/>
          <p:cNvSpPr txBox="1"/>
          <p:nvPr/>
        </p:nvSpPr>
        <p:spPr>
          <a:xfrm>
            <a:off x="76199" y="533400"/>
            <a:ext cx="8867775" cy="1477328"/>
          </a:xfrm>
          <a:prstGeom prst="rect">
            <a:avLst/>
          </a:prstGeom>
          <a:noFill/>
        </p:spPr>
        <p:txBody>
          <a:bodyPr wrap="square" rtlCol="0">
            <a:spAutoFit/>
          </a:bodyPr>
          <a:lstStyle/>
          <a:p>
            <a:r>
              <a:rPr lang="en-US" b="1" dirty="0">
                <a:solidFill>
                  <a:schemeClr val="accent3">
                    <a:lumMod val="50000"/>
                  </a:schemeClr>
                </a:solidFill>
                <a:latin typeface="Times New Roman" pitchFamily="18" charset="0"/>
                <a:cs typeface="Times New Roman" pitchFamily="18" charset="0"/>
              </a:rPr>
              <a:t>At birth, the placenta and the remainder of the functional region of the endometrium slough off, leaving the basal region behind to regenerate the endometrium (similar to the normal menstrual cycle).  In this image of the decidua parietalis, you can see that epithelial cells of the functional zone have atrophied (black bracket), while those in the basal region remain columnar.</a:t>
            </a:r>
          </a:p>
        </p:txBody>
      </p:sp>
      <p:sp>
        <p:nvSpPr>
          <p:cNvPr id="16" name="Right Brace 15"/>
          <p:cNvSpPr/>
          <p:nvPr/>
        </p:nvSpPr>
        <p:spPr>
          <a:xfrm rot="16200000">
            <a:off x="6799941" y="43419"/>
            <a:ext cx="304801" cy="41656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18" name="TextBox 17"/>
          <p:cNvSpPr txBox="1"/>
          <p:nvPr/>
        </p:nvSpPr>
        <p:spPr>
          <a:xfrm rot="3476343">
            <a:off x="-171170" y="5588919"/>
            <a:ext cx="1981200" cy="461665"/>
          </a:xfrm>
          <a:prstGeom prst="rect">
            <a:avLst/>
          </a:prstGeom>
          <a:noFill/>
        </p:spPr>
        <p:txBody>
          <a:bodyPr wrap="square" rtlCol="0">
            <a:spAutoFit/>
          </a:bodyPr>
          <a:lstStyle/>
          <a:p>
            <a:r>
              <a:rPr lang="en-US" sz="2400" b="1" dirty="0" err="1">
                <a:solidFill>
                  <a:schemeClr val="accent3">
                    <a:lumMod val="50000"/>
                  </a:schemeClr>
                </a:solidFill>
              </a:rPr>
              <a:t>myometrium</a:t>
            </a:r>
            <a:endParaRPr lang="en-US" sz="2400" b="1" dirty="0">
              <a:solidFill>
                <a:schemeClr val="accent3">
                  <a:lumMod val="50000"/>
                </a:schemeClr>
              </a:solidFill>
            </a:endParaRPr>
          </a:p>
        </p:txBody>
      </p:sp>
      <p:sp>
        <p:nvSpPr>
          <p:cNvPr id="19" name="Right Brace 18"/>
          <p:cNvSpPr/>
          <p:nvPr/>
        </p:nvSpPr>
        <p:spPr>
          <a:xfrm rot="16200000">
            <a:off x="2646728" y="146518"/>
            <a:ext cx="304800" cy="4002941"/>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3">
                    <a:lumMod val="50000"/>
                  </a:schemeClr>
                </a:solidFill>
              </a:ln>
            </a:endParaRPr>
          </a:p>
        </p:txBody>
      </p:sp>
      <p:sp>
        <p:nvSpPr>
          <p:cNvPr id="9" name="Rectangle 8"/>
          <p:cNvSpPr/>
          <p:nvPr/>
        </p:nvSpPr>
        <p:spPr>
          <a:xfrm>
            <a:off x="2323994" y="-22445"/>
            <a:ext cx="425449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DECIDUA PARIETALIS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22510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09600"/>
            <a:ext cx="8991600" cy="1477328"/>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left image is a scanning view of the umbilical cord at 5 months.  The image to the right is an enlargement of a region similar to that in the blue box.  Note:</a:t>
            </a:r>
          </a:p>
          <a:p>
            <a:pPr marL="285750" indent="-285750">
              <a:buFont typeface="Arial" pitchFamily="34" charset="0"/>
              <a:buChar char="•"/>
            </a:pPr>
            <a:r>
              <a:rPr lang="en-US" b="1" dirty="0">
                <a:solidFill>
                  <a:schemeClr val="accent2">
                    <a:lumMod val="75000"/>
                  </a:schemeClr>
                </a:solidFill>
                <a:latin typeface="Times New Roman" pitchFamily="18" charset="0"/>
                <a:cs typeface="Times New Roman" pitchFamily="18" charset="0"/>
              </a:rPr>
              <a:t>The outer layer of the umbilical cord is epithelial (</a:t>
            </a:r>
            <a:r>
              <a:rPr lang="en-US" b="1" dirty="0" err="1">
                <a:solidFill>
                  <a:schemeClr val="accent2">
                    <a:lumMod val="75000"/>
                  </a:schemeClr>
                </a:solidFill>
                <a:latin typeface="Times New Roman" pitchFamily="18" charset="0"/>
                <a:cs typeface="Times New Roman" pitchFamily="18" charset="0"/>
              </a:rPr>
              <a:t>amnioblasts</a:t>
            </a:r>
            <a:r>
              <a:rPr lang="en-US" b="1" dirty="0">
                <a:solidFill>
                  <a:schemeClr val="accent2">
                    <a:lumMod val="75000"/>
                  </a:schemeClr>
                </a:solidFill>
                <a:latin typeface="Times New Roman" pitchFamily="18" charset="0"/>
                <a:cs typeface="Times New Roman" pitchFamily="18" charset="0"/>
              </a:rPr>
              <a:t>)</a:t>
            </a:r>
            <a:endParaRPr lang="en-US" b="1" dirty="0">
              <a:solidFill>
                <a:schemeClr val="accent6">
                  <a:lumMod val="50000"/>
                </a:schemeClr>
              </a:solidFill>
              <a:latin typeface="Times New Roman" pitchFamily="18" charset="0"/>
              <a:cs typeface="Times New Roman" pitchFamily="18" charset="0"/>
            </a:endParaRPr>
          </a:p>
          <a:p>
            <a:pPr marL="285750" indent="-285750">
              <a:buFont typeface="Arial" pitchFamily="34" charset="0"/>
              <a:buChar char="•"/>
            </a:pPr>
            <a:r>
              <a:rPr lang="en-US" b="1" dirty="0">
                <a:solidFill>
                  <a:schemeClr val="accent6">
                    <a:lumMod val="50000"/>
                  </a:schemeClr>
                </a:solidFill>
                <a:latin typeface="Times New Roman" pitchFamily="18" charset="0"/>
                <a:cs typeface="Times New Roman" pitchFamily="18" charset="0"/>
              </a:rPr>
              <a:t>The core of the umbilical cord is mesenchyme</a:t>
            </a:r>
          </a:p>
          <a:p>
            <a:pPr marL="285750" indent="-285750">
              <a:buFont typeface="Arial" pitchFamily="34" charset="0"/>
              <a:buChar char="•"/>
            </a:pPr>
            <a:r>
              <a:rPr lang="en-US" b="1" dirty="0">
                <a:solidFill>
                  <a:schemeClr val="accent6">
                    <a:lumMod val="50000"/>
                  </a:schemeClr>
                </a:solidFill>
                <a:latin typeface="Times New Roman" pitchFamily="18" charset="0"/>
                <a:cs typeface="Times New Roman" pitchFamily="18" charset="0"/>
              </a:rPr>
              <a:t>There is a central umbilical vein, flanked by two umbilical arteries</a:t>
            </a:r>
            <a:endParaRPr lang="en-US" b="1" dirty="0">
              <a:solidFill>
                <a:schemeClr val="accent2">
                  <a:lumMod val="75000"/>
                </a:schemeClr>
              </a:solidFill>
              <a:latin typeface="Times New Roman" pitchFamily="18" charset="0"/>
              <a:cs typeface="Times New Roman" pitchFamily="18" charset="0"/>
            </a:endParaRPr>
          </a:p>
        </p:txBody>
      </p:sp>
      <p:sp>
        <p:nvSpPr>
          <p:cNvPr id="9" name="Rectangle 8"/>
          <p:cNvSpPr/>
          <p:nvPr/>
        </p:nvSpPr>
        <p:spPr>
          <a:xfrm>
            <a:off x="2647004" y="-22445"/>
            <a:ext cx="360848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UMBILICAL CORD</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P:\My Documents\Histology course director\Block 3 digital labs\Placenta and Mammary Gland\umbilical cord images\SL35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 y="3467100"/>
            <a:ext cx="44196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My Documents\Histology course director\Block 3 digital labs\Placenta and Mammary Gland\umbilical cord images\SL35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744" y="3394758"/>
            <a:ext cx="4516056" cy="33870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719346">
            <a:off x="1237383" y="3698808"/>
            <a:ext cx="1580204" cy="11150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111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2250678"/>
            <a:ext cx="5257799" cy="369332"/>
          </a:xfrm>
          <a:prstGeom prst="rect">
            <a:avLst/>
          </a:prstGeom>
          <a:noFill/>
        </p:spPr>
        <p:txBody>
          <a:bodyPr wrap="square" rtlCol="0">
            <a:spAutoFit/>
          </a:bodyPr>
          <a:lstStyle/>
          <a:p>
            <a:r>
              <a:rPr lang="en-US" dirty="0">
                <a:hlinkClick r:id="rId2"/>
              </a:rPr>
              <a:t>Video showing umbilical cord at 5 months – SL35</a:t>
            </a:r>
            <a:endParaRPr lang="en-US" dirty="0"/>
          </a:p>
        </p:txBody>
      </p:sp>
      <p:sp>
        <p:nvSpPr>
          <p:cNvPr id="8" name="TextBox 7"/>
          <p:cNvSpPr txBox="1"/>
          <p:nvPr/>
        </p:nvSpPr>
        <p:spPr>
          <a:xfrm>
            <a:off x="1524000" y="5105400"/>
            <a:ext cx="5696592" cy="1569660"/>
          </a:xfrm>
          <a:prstGeom prst="rect">
            <a:avLst/>
          </a:prstGeom>
          <a:noFill/>
        </p:spPr>
        <p:txBody>
          <a:bodyPr wrap="square" rtlCol="0">
            <a:spAutoFit/>
          </a:bodyPr>
          <a:lstStyle/>
          <a:p>
            <a:r>
              <a:rPr lang="en-US" dirty="0"/>
              <a:t>Link to </a:t>
            </a:r>
            <a:r>
              <a:rPr lang="en-US" u="sng" dirty="0">
                <a:hlinkClick r:id="rId3"/>
              </a:rPr>
              <a:t>SL 035</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cord</a:t>
            </a: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Amnioblasts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Mesenchyme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vein</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arteries</a:t>
            </a:r>
          </a:p>
        </p:txBody>
      </p:sp>
      <p:sp>
        <p:nvSpPr>
          <p:cNvPr id="6" name="Rectangle 5"/>
          <p:cNvSpPr/>
          <p:nvPr/>
        </p:nvSpPr>
        <p:spPr>
          <a:xfrm>
            <a:off x="2647004" y="-22445"/>
            <a:ext cx="360848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UMBILICAL CORD</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58859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609600"/>
            <a:ext cx="8991600" cy="646331"/>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Umbilical cord at term.  Note that the mesenchyme is more fibrous and the blood vessels are more developed.</a:t>
            </a:r>
            <a:endParaRPr lang="en-US" b="1" dirty="0">
              <a:solidFill>
                <a:schemeClr val="accent6">
                  <a:lumMod val="50000"/>
                </a:schemeClr>
              </a:solidFill>
              <a:latin typeface="Times New Roman" pitchFamily="18" charset="0"/>
              <a:cs typeface="Times New Roman" pitchFamily="18" charset="0"/>
            </a:endParaRPr>
          </a:p>
        </p:txBody>
      </p:sp>
      <p:sp>
        <p:nvSpPr>
          <p:cNvPr id="9" name="Rectangle 8"/>
          <p:cNvSpPr/>
          <p:nvPr/>
        </p:nvSpPr>
        <p:spPr>
          <a:xfrm>
            <a:off x="2647004" y="-22445"/>
            <a:ext cx="360848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UMBILICAL CORD</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descr="P:\My Documents\Histology course director\Block 3 digital labs\Placenta and Mammary Gland\umbilical cord images\SL148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792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2200" y="2250678"/>
            <a:ext cx="4724399" cy="369332"/>
          </a:xfrm>
          <a:prstGeom prst="rect">
            <a:avLst/>
          </a:prstGeom>
          <a:noFill/>
        </p:spPr>
        <p:txBody>
          <a:bodyPr wrap="square" rtlCol="0">
            <a:spAutoFit/>
          </a:bodyPr>
          <a:lstStyle/>
          <a:p>
            <a:r>
              <a:rPr lang="en-US" dirty="0">
                <a:hlinkClick r:id="rId2"/>
              </a:rPr>
              <a:t>Video showing umbilical cord at term – SL148</a:t>
            </a:r>
            <a:endParaRPr lang="en-US" dirty="0"/>
          </a:p>
        </p:txBody>
      </p:sp>
      <p:sp>
        <p:nvSpPr>
          <p:cNvPr id="6" name="Rectangle 5"/>
          <p:cNvSpPr/>
          <p:nvPr/>
        </p:nvSpPr>
        <p:spPr>
          <a:xfrm>
            <a:off x="2647004" y="-22445"/>
            <a:ext cx="3608488"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UMBILICAL CORD</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524000" y="5164238"/>
            <a:ext cx="5696592" cy="1569660"/>
          </a:xfrm>
          <a:prstGeom prst="rect">
            <a:avLst/>
          </a:prstGeom>
          <a:noFill/>
        </p:spPr>
        <p:txBody>
          <a:bodyPr wrap="square" rtlCol="0">
            <a:spAutoFit/>
          </a:bodyPr>
          <a:lstStyle/>
          <a:p>
            <a:r>
              <a:rPr lang="en-US" dirty="0"/>
              <a:t>Link to </a:t>
            </a:r>
            <a:r>
              <a:rPr lang="en-US" u="sng" dirty="0">
                <a:hlinkClick r:id="rId3"/>
              </a:rPr>
              <a:t>SL 148</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cord</a:t>
            </a:r>
          </a:p>
          <a:p>
            <a:pPr lvl="2"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Amnioblasts</a:t>
            </a:r>
            <a:endParaRPr lang="en-US" sz="1200" b="1" dirty="0">
              <a:solidFill>
                <a:srgbClr val="002060"/>
              </a:solidFill>
              <a:latin typeface="Georgia" pitchFamily="18" charset="0"/>
              <a:cs typeface="Arial" pitchFamily="34" charset="0"/>
            </a:endParaRP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Mesenchyme</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vein</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Umbilical arteries</a:t>
            </a:r>
          </a:p>
        </p:txBody>
      </p:sp>
    </p:spTree>
    <p:extLst>
      <p:ext uri="{BB962C8B-B14F-4D97-AF65-F5344CB8AC3E}">
        <p14:creationId xmlns:p14="http://schemas.microsoft.com/office/powerpoint/2010/main" val="3082549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92333"/>
            <a:ext cx="9144000" cy="6647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457200" algn="l"/>
              </a:tabLst>
            </a:pPr>
            <a:r>
              <a:rPr lang="en-US" b="1" dirty="0">
                <a:solidFill>
                  <a:srgbClr val="002060"/>
                </a:solidFill>
                <a:latin typeface="Helvetica"/>
                <a:cs typeface="Times New Roman" pitchFamily="18" charset="0"/>
              </a:rPr>
              <a:t>The next set of slides is a quiz for this module.  You should review the structures covered in this module, and try to visualize each of these in light micrographs:</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lvl="0"/>
            <a:r>
              <a:rPr lang="en-US" sz="1200" b="1" dirty="0">
                <a:solidFill>
                  <a:srgbClr val="002060"/>
                </a:solidFill>
                <a:latin typeface="Georgia" pitchFamily="18" charset="0"/>
              </a:rPr>
              <a:t>identify, at the light microscope level, each of the following:</a:t>
            </a:r>
            <a:endParaRPr lang="en-US" sz="1200" dirty="0">
              <a:solidFill>
                <a:srgbClr val="002060"/>
              </a:solidFill>
              <a:latin typeface="Georgia" pitchFamily="18" charset="0"/>
            </a:endParaRPr>
          </a:p>
          <a:p>
            <a:pPr lvl="1">
              <a:tabLst>
                <a:tab pos="3143250" algn="l"/>
              </a:tabLst>
            </a:pPr>
            <a:endParaRPr lang="en-US" sz="1200" b="1" dirty="0">
              <a:solidFill>
                <a:srgbClr val="002060"/>
              </a:solidFill>
              <a:latin typeface="Georgia" pitchFamily="18" charset="0"/>
            </a:endParaRPr>
          </a:p>
          <a:p>
            <a:pPr lvl="1">
              <a:tabLst>
                <a:tab pos="3143250" algn="l"/>
              </a:tabLst>
            </a:pPr>
            <a:r>
              <a:rPr lang="en-US" sz="1200" b="1" dirty="0">
                <a:solidFill>
                  <a:srgbClr val="002060"/>
                </a:solidFill>
                <a:latin typeface="Georgia" pitchFamily="18" charset="0"/>
              </a:rPr>
              <a:t>Placenta – note you will not need to distinguish the developmental age of placenta </a:t>
            </a:r>
          </a:p>
          <a:p>
            <a:pPr lvl="2">
              <a:tabLst>
                <a:tab pos="3143250" algn="l"/>
              </a:tabLst>
            </a:pPr>
            <a:r>
              <a:rPr lang="en-US" sz="1200" b="1" dirty="0">
                <a:solidFill>
                  <a:srgbClr val="002060"/>
                </a:solidFill>
                <a:latin typeface="Georgia" pitchFamily="18" charset="0"/>
              </a:rPr>
              <a:t>Fetal portion </a:t>
            </a:r>
          </a:p>
          <a:p>
            <a:pPr lvl="3">
              <a:tabLst>
                <a:tab pos="3143250" algn="l"/>
              </a:tabLst>
            </a:pPr>
            <a:r>
              <a:rPr lang="en-US" sz="1200" b="1" dirty="0">
                <a:solidFill>
                  <a:srgbClr val="002060"/>
                </a:solidFill>
                <a:latin typeface="Georgia" pitchFamily="18" charset="0"/>
              </a:rPr>
              <a:t>Chorion</a:t>
            </a:r>
          </a:p>
          <a:p>
            <a:pPr lvl="3">
              <a:tabLst>
                <a:tab pos="3143250" algn="l"/>
              </a:tabLst>
            </a:pPr>
            <a:r>
              <a:rPr lang="en-US" sz="1200" b="1" dirty="0">
                <a:solidFill>
                  <a:srgbClr val="002060"/>
                </a:solidFill>
                <a:latin typeface="Georgia" pitchFamily="18" charset="0"/>
              </a:rPr>
              <a:t>Amnion </a:t>
            </a:r>
          </a:p>
          <a:p>
            <a:pPr lvl="3">
              <a:tabLst>
                <a:tab pos="3143250" algn="l"/>
              </a:tabLst>
            </a:pPr>
            <a:r>
              <a:rPr lang="en-US" sz="1200" b="1" dirty="0">
                <a:solidFill>
                  <a:srgbClr val="002060"/>
                </a:solidFill>
                <a:latin typeface="Georgia" pitchFamily="18" charset="0"/>
              </a:rPr>
              <a:t>Stem villi</a:t>
            </a:r>
          </a:p>
          <a:p>
            <a:pPr lvl="3">
              <a:tabLst>
                <a:tab pos="3143250" algn="l"/>
              </a:tabLst>
            </a:pPr>
            <a:r>
              <a:rPr lang="en-US" sz="1200" b="1" dirty="0">
                <a:solidFill>
                  <a:srgbClr val="002060"/>
                </a:solidFill>
                <a:latin typeface="Georgia" pitchFamily="18" charset="0"/>
              </a:rPr>
              <a:t>Branch villi</a:t>
            </a:r>
          </a:p>
          <a:p>
            <a:pPr lvl="3">
              <a:tabLst>
                <a:tab pos="3143250" algn="l"/>
              </a:tabLst>
            </a:pPr>
            <a:r>
              <a:rPr lang="en-US" sz="1200" b="1" dirty="0">
                <a:solidFill>
                  <a:srgbClr val="002060"/>
                </a:solidFill>
                <a:latin typeface="Georgia" pitchFamily="18" charset="0"/>
              </a:rPr>
              <a:t>Mesenchyme </a:t>
            </a:r>
          </a:p>
          <a:p>
            <a:pPr lvl="3">
              <a:tabLst>
                <a:tab pos="3143250" algn="l"/>
              </a:tabLst>
            </a:pPr>
            <a:r>
              <a:rPr lang="en-US" sz="1200" b="1" dirty="0">
                <a:solidFill>
                  <a:srgbClr val="002060"/>
                </a:solidFill>
                <a:latin typeface="Georgia" pitchFamily="18" charset="0"/>
              </a:rPr>
              <a:t>Cytotrophoblast </a:t>
            </a:r>
          </a:p>
          <a:p>
            <a:pPr lvl="3">
              <a:tabLst>
                <a:tab pos="3143250" algn="l"/>
              </a:tabLst>
            </a:pPr>
            <a:r>
              <a:rPr lang="en-US" sz="1200" b="1" dirty="0">
                <a:solidFill>
                  <a:srgbClr val="002060"/>
                </a:solidFill>
                <a:latin typeface="Georgia" pitchFamily="18" charset="0"/>
              </a:rPr>
              <a:t>Syncytiotrophoblast </a:t>
            </a:r>
          </a:p>
          <a:p>
            <a:pPr lvl="4">
              <a:tabLst>
                <a:tab pos="3143250" algn="l"/>
              </a:tabLst>
            </a:pPr>
            <a:r>
              <a:rPr lang="en-US" sz="1200" b="1" dirty="0">
                <a:solidFill>
                  <a:srgbClr val="002060"/>
                </a:solidFill>
                <a:latin typeface="Georgia" pitchFamily="18" charset="0"/>
              </a:rPr>
              <a:t>Syncytial knots</a:t>
            </a:r>
          </a:p>
          <a:p>
            <a:pPr marL="1371600" lvl="4">
              <a:tabLst>
                <a:tab pos="3143250" algn="l"/>
              </a:tabLst>
            </a:pPr>
            <a:r>
              <a:rPr lang="en-US" sz="1200" b="1" dirty="0">
                <a:solidFill>
                  <a:srgbClr val="002060"/>
                </a:solidFill>
                <a:latin typeface="Georgia" pitchFamily="18" charset="0"/>
              </a:rPr>
              <a:t>Anchoring villi (same substructures as stem villi) </a:t>
            </a:r>
          </a:p>
          <a:p>
            <a:pPr marL="914400" lvl="4">
              <a:tabLst>
                <a:tab pos="3143250" algn="l"/>
              </a:tabLst>
            </a:pPr>
            <a:r>
              <a:rPr lang="en-US" sz="1200" b="1" dirty="0">
                <a:solidFill>
                  <a:srgbClr val="002060"/>
                </a:solidFill>
                <a:latin typeface="Georgia" pitchFamily="18" charset="0"/>
              </a:rPr>
              <a:t>Maternal portion</a:t>
            </a:r>
          </a:p>
          <a:p>
            <a:pPr marL="1371600" lvl="5">
              <a:tabLst>
                <a:tab pos="3143250" algn="l"/>
              </a:tabLst>
            </a:pPr>
            <a:r>
              <a:rPr lang="en-US" sz="1200" b="1" dirty="0">
                <a:solidFill>
                  <a:srgbClr val="002060"/>
                </a:solidFill>
                <a:latin typeface="Georgia" pitchFamily="18" charset="0"/>
              </a:rPr>
              <a:t>Basal plate </a:t>
            </a:r>
          </a:p>
          <a:p>
            <a:pPr marL="1828800" lvl="6">
              <a:tabLst>
                <a:tab pos="3143250" algn="l"/>
              </a:tabLst>
            </a:pPr>
            <a:r>
              <a:rPr lang="en-US" sz="1200" b="1" dirty="0" err="1">
                <a:solidFill>
                  <a:srgbClr val="002060"/>
                </a:solidFill>
                <a:latin typeface="Georgia" pitchFamily="18" charset="0"/>
              </a:rPr>
              <a:t>Fibrinoid</a:t>
            </a:r>
            <a:r>
              <a:rPr lang="en-US" sz="1200" b="1" dirty="0">
                <a:solidFill>
                  <a:srgbClr val="002060"/>
                </a:solidFill>
                <a:latin typeface="Georgia" pitchFamily="18" charset="0"/>
              </a:rPr>
              <a:t> </a:t>
            </a:r>
          </a:p>
          <a:p>
            <a:pPr marL="1828800" lvl="6">
              <a:tabLst>
                <a:tab pos="3143250" algn="l"/>
              </a:tabLst>
            </a:pPr>
            <a:r>
              <a:rPr lang="en-US" sz="1200" b="1" dirty="0">
                <a:solidFill>
                  <a:srgbClr val="002060"/>
                </a:solidFill>
                <a:latin typeface="Georgia" pitchFamily="18" charset="0"/>
              </a:rPr>
              <a:t>Decidual tissue </a:t>
            </a:r>
          </a:p>
          <a:p>
            <a:pPr marL="1828800" lvl="6">
              <a:tabLst>
                <a:tab pos="3143250" algn="l"/>
              </a:tabLst>
            </a:pPr>
            <a:r>
              <a:rPr lang="en-US" sz="1200" b="1" dirty="0">
                <a:solidFill>
                  <a:srgbClr val="002060"/>
                </a:solidFill>
                <a:latin typeface="Georgia" pitchFamily="18" charset="0"/>
              </a:rPr>
              <a:t>Myometrium </a:t>
            </a:r>
          </a:p>
          <a:p>
            <a:pPr marL="1371600" lvl="6">
              <a:tabLst>
                <a:tab pos="3143250" algn="l"/>
              </a:tabLst>
            </a:pPr>
            <a:r>
              <a:rPr lang="en-US" sz="1200" b="1" dirty="0">
                <a:solidFill>
                  <a:srgbClr val="002060"/>
                </a:solidFill>
                <a:latin typeface="Georgia" pitchFamily="18" charset="0"/>
              </a:rPr>
              <a:t>Decidua parietalis </a:t>
            </a:r>
          </a:p>
          <a:p>
            <a:pPr marL="1828800" lvl="7">
              <a:tabLst>
                <a:tab pos="3143250" algn="l"/>
              </a:tabLst>
            </a:pPr>
            <a:r>
              <a:rPr lang="en-US" sz="1200" b="1" dirty="0">
                <a:solidFill>
                  <a:srgbClr val="002060"/>
                </a:solidFill>
                <a:latin typeface="Georgia" pitchFamily="18" charset="0"/>
              </a:rPr>
              <a:t>Decidual cells </a:t>
            </a:r>
          </a:p>
          <a:p>
            <a:pPr marL="457200" lvl="7">
              <a:tabLst>
                <a:tab pos="3143250" algn="l"/>
              </a:tabLst>
            </a:pPr>
            <a:r>
              <a:rPr lang="en-US" sz="1200" b="1" dirty="0">
                <a:solidFill>
                  <a:srgbClr val="002060"/>
                </a:solidFill>
                <a:latin typeface="Georgia" pitchFamily="18" charset="0"/>
              </a:rPr>
              <a:t>Umbilical cord </a:t>
            </a:r>
          </a:p>
          <a:p>
            <a:pPr marL="914400" lvl="8">
              <a:tabLst>
                <a:tab pos="3143250" algn="l"/>
              </a:tabLst>
            </a:pPr>
            <a:r>
              <a:rPr lang="en-US" sz="1200" b="1" dirty="0">
                <a:solidFill>
                  <a:srgbClr val="002060"/>
                </a:solidFill>
                <a:latin typeface="Georgia" pitchFamily="18" charset="0"/>
              </a:rPr>
              <a:t>Amnion </a:t>
            </a:r>
          </a:p>
          <a:p>
            <a:pPr marL="914400" lvl="8">
              <a:tabLst>
                <a:tab pos="3143250" algn="l"/>
              </a:tabLst>
            </a:pPr>
            <a:r>
              <a:rPr lang="en-US" sz="1200" b="1" dirty="0">
                <a:solidFill>
                  <a:srgbClr val="002060"/>
                </a:solidFill>
                <a:latin typeface="Georgia" pitchFamily="18" charset="0"/>
              </a:rPr>
              <a:t>Mesenchyme</a:t>
            </a:r>
          </a:p>
          <a:p>
            <a:pPr marL="914400" lvl="8">
              <a:tabLst>
                <a:tab pos="3143250" algn="l"/>
              </a:tabLst>
            </a:pPr>
            <a:r>
              <a:rPr lang="en-US" sz="1200" b="1" dirty="0">
                <a:solidFill>
                  <a:srgbClr val="002060"/>
                </a:solidFill>
                <a:latin typeface="Georgia" pitchFamily="18" charset="0"/>
              </a:rPr>
              <a:t>Umbilical arteries and veins</a:t>
            </a:r>
          </a:p>
          <a:p>
            <a:pPr marL="914400" lvl="8">
              <a:tabLst>
                <a:tab pos="3143250" algn="l"/>
              </a:tabLst>
            </a:pPr>
            <a:endParaRPr lang="en-US" sz="1200" b="1" dirty="0">
              <a:solidFill>
                <a:srgbClr val="002060"/>
              </a:solidFill>
              <a:latin typeface="Georgia" pitchFamily="18" charset="0"/>
            </a:endParaRPr>
          </a:p>
          <a:p>
            <a:pPr marL="914400" lvl="8">
              <a:tabLst>
                <a:tab pos="3143250" algn="l"/>
              </a:tabLst>
            </a:pPr>
            <a:endParaRPr lang="en-US" sz="1200" b="1" dirty="0">
              <a:solidFill>
                <a:srgbClr val="002060"/>
              </a:solidFill>
              <a:latin typeface="Georgia" pitchFamily="18" charset="0"/>
            </a:endParaRPr>
          </a:p>
          <a:p>
            <a:pPr marL="0" lvl="8">
              <a:tabLst>
                <a:tab pos="3143250" algn="l"/>
              </a:tabLst>
            </a:pPr>
            <a:r>
              <a:rPr lang="en-US" sz="1200" b="1" dirty="0">
                <a:solidFill>
                  <a:srgbClr val="002060"/>
                </a:solidFill>
                <a:latin typeface="Georgia" pitchFamily="18" charset="0"/>
              </a:rPr>
              <a:t>identify, at the electron microscope level, each of the following:</a:t>
            </a:r>
          </a:p>
          <a:p>
            <a:pPr marL="0" lvl="8">
              <a:tabLst>
                <a:tab pos="3143250" algn="l"/>
              </a:tabLst>
            </a:pPr>
            <a:endParaRPr lang="en-US" sz="1200" b="1" dirty="0">
              <a:solidFill>
                <a:srgbClr val="002060"/>
              </a:solidFill>
              <a:latin typeface="Georgia" pitchFamily="18" charset="0"/>
            </a:endParaRPr>
          </a:p>
          <a:p>
            <a:pPr marL="914400" lvl="8">
              <a:tabLst>
                <a:tab pos="3143250" algn="l"/>
              </a:tabLst>
            </a:pPr>
            <a:r>
              <a:rPr lang="en-US" sz="1200" b="1" dirty="0">
                <a:solidFill>
                  <a:srgbClr val="002060"/>
                </a:solidFill>
                <a:latin typeface="Georgia" pitchFamily="18" charset="0"/>
              </a:rPr>
              <a:t>Placenta</a:t>
            </a:r>
          </a:p>
          <a:p>
            <a:pPr marL="1379538" lvl="8">
              <a:tabLst>
                <a:tab pos="3143250" algn="l"/>
              </a:tabLst>
            </a:pPr>
            <a:r>
              <a:rPr lang="en-US" sz="1200" b="1" dirty="0">
                <a:solidFill>
                  <a:srgbClr val="002060"/>
                </a:solidFill>
                <a:latin typeface="Georgia" pitchFamily="18" charset="0"/>
              </a:rPr>
              <a:t>Cytotrophoblasts</a:t>
            </a:r>
          </a:p>
          <a:p>
            <a:pPr marL="1379538" lvl="8">
              <a:tabLst>
                <a:tab pos="3143250" algn="l"/>
              </a:tabLst>
            </a:pPr>
            <a:r>
              <a:rPr lang="en-US" sz="1200" b="1" dirty="0">
                <a:solidFill>
                  <a:srgbClr val="002060"/>
                </a:solidFill>
                <a:latin typeface="Georgia" pitchFamily="18" charset="0"/>
              </a:rPr>
              <a:t>Syncytiotrophoblast</a:t>
            </a: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366777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pic>
        <p:nvPicPr>
          <p:cNvPr id="1026" name="Picture 2" descr="P:\My Documents\Histology course director\Block 3 digital labs\Placenta and Mammary Gland\placenta images\SL100L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1869" y="1730461"/>
            <a:ext cx="5934963" cy="44512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My Documents\Histology course director\Block 3 digital labs\Placenta and Mammary Gland\placenta images\SL100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019340" y="1798894"/>
            <a:ext cx="5856755" cy="4392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32084" y="2666999"/>
            <a:ext cx="4838700" cy="646331"/>
          </a:xfrm>
          <a:prstGeom prst="rect">
            <a:avLst/>
          </a:prstGeom>
          <a:noFill/>
        </p:spPr>
        <p:txBody>
          <a:bodyPr wrap="square" rtlCol="0">
            <a:spAutoFit/>
          </a:bodyPr>
          <a:lstStyle/>
          <a:p>
            <a:r>
              <a:rPr lang="en-US" sz="3600" b="1" dirty="0">
                <a:solidFill>
                  <a:schemeClr val="accent4">
                    <a:lumMod val="50000"/>
                  </a:schemeClr>
                </a:solidFill>
              </a:rPr>
              <a:t>Uterus, secretory phase</a:t>
            </a:r>
          </a:p>
        </p:txBody>
      </p:sp>
      <p:sp>
        <p:nvSpPr>
          <p:cNvPr id="7" name="Rectangle 6"/>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291590"/>
            <a:ext cx="7315200" cy="55816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brackets.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5334000" y="1143000"/>
            <a:ext cx="3238500" cy="1200329"/>
          </a:xfrm>
          <a:prstGeom prst="rect">
            <a:avLst/>
          </a:prstGeom>
          <a:solidFill>
            <a:schemeClr val="bg1"/>
          </a:solidFill>
        </p:spPr>
        <p:txBody>
          <a:bodyPr wrap="square" rtlCol="0">
            <a:spAutoFit/>
          </a:bodyPr>
          <a:lstStyle/>
          <a:p>
            <a:r>
              <a:rPr lang="en-US" sz="3600" b="1" dirty="0">
                <a:solidFill>
                  <a:schemeClr val="accent3">
                    <a:lumMod val="50000"/>
                  </a:schemeClr>
                </a:solidFill>
              </a:rPr>
              <a:t>Adrenal medulla</a:t>
            </a:r>
          </a:p>
        </p:txBody>
      </p:sp>
      <p:sp>
        <p:nvSpPr>
          <p:cNvPr id="7" name="Left Brace 6"/>
          <p:cNvSpPr/>
          <p:nvPr/>
        </p:nvSpPr>
        <p:spPr>
          <a:xfrm>
            <a:off x="2590800" y="1335133"/>
            <a:ext cx="457200" cy="95086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44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105905" y="967460"/>
            <a:ext cx="5864353" cy="5919224"/>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047996" y="991535"/>
            <a:ext cx="3972046" cy="646331"/>
          </a:xfrm>
          <a:prstGeom prst="rect">
            <a:avLst/>
          </a:prstGeom>
          <a:solidFill>
            <a:schemeClr val="bg1"/>
          </a:solidFill>
        </p:spPr>
        <p:txBody>
          <a:bodyPr wrap="square" rtlCol="0">
            <a:spAutoFit/>
          </a:bodyPr>
          <a:lstStyle/>
          <a:p>
            <a:r>
              <a:rPr lang="en-US" sz="3600" b="1" dirty="0" err="1"/>
              <a:t>syncytiotrophoblast</a:t>
            </a:r>
            <a:endParaRPr lang="en-US" sz="3600" b="1" dirty="0"/>
          </a:p>
        </p:txBody>
      </p:sp>
      <p:cxnSp>
        <p:nvCxnSpPr>
          <p:cNvPr id="7" name="Straight Arrow Connector 6"/>
          <p:cNvCxnSpPr/>
          <p:nvPr/>
        </p:nvCxnSpPr>
        <p:spPr>
          <a:xfrm flipV="1">
            <a:off x="5463251" y="3140637"/>
            <a:ext cx="556791" cy="15814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223319" y="2343913"/>
            <a:ext cx="853390" cy="30669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15473" y="4988689"/>
            <a:ext cx="109237" cy="95688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2088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09" y="1905000"/>
            <a:ext cx="8610600" cy="381000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tissue closest to the arrows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1143000" y="4514671"/>
            <a:ext cx="3990975" cy="1200329"/>
          </a:xfrm>
          <a:prstGeom prst="rect">
            <a:avLst/>
          </a:prstGeom>
          <a:solidFill>
            <a:schemeClr val="bg1"/>
          </a:solidFill>
        </p:spPr>
        <p:txBody>
          <a:bodyPr wrap="square" rtlCol="0">
            <a:spAutoFit/>
          </a:bodyPr>
          <a:lstStyle/>
          <a:p>
            <a:r>
              <a:rPr lang="en-US" sz="3600" b="1" dirty="0">
                <a:solidFill>
                  <a:schemeClr val="accent3">
                    <a:lumMod val="50000"/>
                  </a:schemeClr>
                </a:solidFill>
              </a:rPr>
              <a:t>Transitional epithelium</a:t>
            </a:r>
          </a:p>
        </p:txBody>
      </p:sp>
      <p:cxnSp>
        <p:nvCxnSpPr>
          <p:cNvPr id="8" name="Straight Arrow Connector 7"/>
          <p:cNvCxnSpPr/>
          <p:nvPr/>
        </p:nvCxnSpPr>
        <p:spPr>
          <a:xfrm>
            <a:off x="2133600" y="1545772"/>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43400" y="2079172"/>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0" y="2079172"/>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0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763712"/>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pic>
        <p:nvPicPr>
          <p:cNvPr id="12" name="Picture 2" descr="Larsen 2-6"/>
          <p:cNvPicPr>
            <a:picLocks noChangeAspect="1" noChangeArrowheads="1"/>
          </p:cNvPicPr>
          <p:nvPr/>
        </p:nvPicPr>
        <p:blipFill>
          <a:blip r:embed="rId3" cstate="print"/>
          <a:srcRect/>
          <a:stretch>
            <a:fillRect/>
          </a:stretch>
        </p:blipFill>
        <p:spPr bwMode="auto">
          <a:xfrm>
            <a:off x="914400" y="1371599"/>
            <a:ext cx="6422130" cy="5044543"/>
          </a:xfrm>
          <a:prstGeom prst="rect">
            <a:avLst/>
          </a:prstGeom>
          <a:noFill/>
        </p:spPr>
      </p:pic>
      <p:sp>
        <p:nvSpPr>
          <p:cNvPr id="13" name="Rectangle 12"/>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6225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285875"/>
            <a:ext cx="8610600" cy="428625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organ. (advance slides for answers)</a:t>
            </a:r>
          </a:p>
        </p:txBody>
      </p:sp>
      <p:sp>
        <p:nvSpPr>
          <p:cNvPr id="5" name="TextBox 4"/>
          <p:cNvSpPr txBox="1"/>
          <p:nvPr/>
        </p:nvSpPr>
        <p:spPr>
          <a:xfrm>
            <a:off x="1524000" y="2667000"/>
            <a:ext cx="2057400" cy="1200329"/>
          </a:xfrm>
          <a:prstGeom prst="rect">
            <a:avLst/>
          </a:prstGeom>
          <a:solidFill>
            <a:schemeClr val="bg1"/>
          </a:solidFill>
        </p:spPr>
        <p:txBody>
          <a:bodyPr wrap="square" rtlCol="0">
            <a:spAutoFit/>
          </a:bodyPr>
          <a:lstStyle/>
          <a:p>
            <a:r>
              <a:rPr lang="en-US" sz="3600" b="1" dirty="0">
                <a:solidFill>
                  <a:schemeClr val="accent4">
                    <a:lumMod val="50000"/>
                  </a:schemeClr>
                </a:solidFill>
              </a:rPr>
              <a:t>Posterior pituitary</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7" name="Freeform 6"/>
          <p:cNvSpPr/>
          <p:nvPr/>
        </p:nvSpPr>
        <p:spPr>
          <a:xfrm>
            <a:off x="152400" y="1208314"/>
            <a:ext cx="4758502" cy="4506686"/>
          </a:xfrm>
          <a:custGeom>
            <a:avLst/>
            <a:gdLst>
              <a:gd name="connsiteX0" fmla="*/ 4713514 w 4932673"/>
              <a:gd name="connsiteY0" fmla="*/ 1480457 h 4659086"/>
              <a:gd name="connsiteX1" fmla="*/ 4680857 w 4932673"/>
              <a:gd name="connsiteY1" fmla="*/ 1404257 h 4659086"/>
              <a:gd name="connsiteX2" fmla="*/ 4659085 w 4932673"/>
              <a:gd name="connsiteY2" fmla="*/ 1382486 h 4659086"/>
              <a:gd name="connsiteX3" fmla="*/ 4637314 w 4932673"/>
              <a:gd name="connsiteY3" fmla="*/ 1295400 h 4659086"/>
              <a:gd name="connsiteX4" fmla="*/ 4582885 w 4932673"/>
              <a:gd name="connsiteY4" fmla="*/ 1132115 h 4659086"/>
              <a:gd name="connsiteX5" fmla="*/ 4561114 w 4932673"/>
              <a:gd name="connsiteY5" fmla="*/ 1066800 h 4659086"/>
              <a:gd name="connsiteX6" fmla="*/ 4550228 w 4932673"/>
              <a:gd name="connsiteY6" fmla="*/ 1012372 h 4659086"/>
              <a:gd name="connsiteX7" fmla="*/ 4539342 w 4932673"/>
              <a:gd name="connsiteY7" fmla="*/ 947057 h 4659086"/>
              <a:gd name="connsiteX8" fmla="*/ 4484914 w 4932673"/>
              <a:gd name="connsiteY8" fmla="*/ 805543 h 4659086"/>
              <a:gd name="connsiteX9" fmla="*/ 4452257 w 4932673"/>
              <a:gd name="connsiteY9" fmla="*/ 653143 h 4659086"/>
              <a:gd name="connsiteX10" fmla="*/ 4441371 w 4932673"/>
              <a:gd name="connsiteY10" fmla="*/ 609600 h 4659086"/>
              <a:gd name="connsiteX11" fmla="*/ 4408714 w 4932673"/>
              <a:gd name="connsiteY11" fmla="*/ 457200 h 4659086"/>
              <a:gd name="connsiteX12" fmla="*/ 4386942 w 4932673"/>
              <a:gd name="connsiteY12" fmla="*/ 381000 h 4659086"/>
              <a:gd name="connsiteX13" fmla="*/ 4365171 w 4932673"/>
              <a:gd name="connsiteY13" fmla="*/ 348343 h 4659086"/>
              <a:gd name="connsiteX14" fmla="*/ 4343400 w 4932673"/>
              <a:gd name="connsiteY14" fmla="*/ 293915 h 4659086"/>
              <a:gd name="connsiteX15" fmla="*/ 4332514 w 4932673"/>
              <a:gd name="connsiteY15" fmla="*/ 261257 h 4659086"/>
              <a:gd name="connsiteX16" fmla="*/ 4310742 w 4932673"/>
              <a:gd name="connsiteY16" fmla="*/ 239486 h 4659086"/>
              <a:gd name="connsiteX17" fmla="*/ 4288971 w 4932673"/>
              <a:gd name="connsiteY17" fmla="*/ 206829 h 4659086"/>
              <a:gd name="connsiteX18" fmla="*/ 4245428 w 4932673"/>
              <a:gd name="connsiteY18" fmla="*/ 163286 h 4659086"/>
              <a:gd name="connsiteX19" fmla="*/ 4212771 w 4932673"/>
              <a:gd name="connsiteY19" fmla="*/ 119743 h 4659086"/>
              <a:gd name="connsiteX20" fmla="*/ 4125685 w 4932673"/>
              <a:gd name="connsiteY20" fmla="*/ 87086 h 4659086"/>
              <a:gd name="connsiteX21" fmla="*/ 4060371 w 4932673"/>
              <a:gd name="connsiteY21" fmla="*/ 54429 h 4659086"/>
              <a:gd name="connsiteX22" fmla="*/ 3864428 w 4932673"/>
              <a:gd name="connsiteY22" fmla="*/ 21772 h 4659086"/>
              <a:gd name="connsiteX23" fmla="*/ 3178628 w 4932673"/>
              <a:gd name="connsiteY23" fmla="*/ 32657 h 4659086"/>
              <a:gd name="connsiteX24" fmla="*/ 3102428 w 4932673"/>
              <a:gd name="connsiteY24" fmla="*/ 43543 h 4659086"/>
              <a:gd name="connsiteX25" fmla="*/ 1676400 w 4932673"/>
              <a:gd name="connsiteY25" fmla="*/ 32657 h 4659086"/>
              <a:gd name="connsiteX26" fmla="*/ 1458685 w 4932673"/>
              <a:gd name="connsiteY26" fmla="*/ 10886 h 4659086"/>
              <a:gd name="connsiteX27" fmla="*/ 1295400 w 4932673"/>
              <a:gd name="connsiteY27" fmla="*/ 0 h 4659086"/>
              <a:gd name="connsiteX28" fmla="*/ 968828 w 4932673"/>
              <a:gd name="connsiteY28" fmla="*/ 10886 h 4659086"/>
              <a:gd name="connsiteX29" fmla="*/ 794657 w 4932673"/>
              <a:gd name="connsiteY29" fmla="*/ 54429 h 4659086"/>
              <a:gd name="connsiteX30" fmla="*/ 740228 w 4932673"/>
              <a:gd name="connsiteY30" fmla="*/ 65315 h 4659086"/>
              <a:gd name="connsiteX31" fmla="*/ 707571 w 4932673"/>
              <a:gd name="connsiteY31" fmla="*/ 76200 h 4659086"/>
              <a:gd name="connsiteX32" fmla="*/ 598714 w 4932673"/>
              <a:gd name="connsiteY32" fmla="*/ 87086 h 4659086"/>
              <a:gd name="connsiteX33" fmla="*/ 522514 w 4932673"/>
              <a:gd name="connsiteY33" fmla="*/ 108857 h 4659086"/>
              <a:gd name="connsiteX34" fmla="*/ 435428 w 4932673"/>
              <a:gd name="connsiteY34" fmla="*/ 141515 h 4659086"/>
              <a:gd name="connsiteX35" fmla="*/ 370114 w 4932673"/>
              <a:gd name="connsiteY35" fmla="*/ 152400 h 4659086"/>
              <a:gd name="connsiteX36" fmla="*/ 326571 w 4932673"/>
              <a:gd name="connsiteY36" fmla="*/ 163286 h 4659086"/>
              <a:gd name="connsiteX37" fmla="*/ 293914 w 4932673"/>
              <a:gd name="connsiteY37" fmla="*/ 185057 h 4659086"/>
              <a:gd name="connsiteX38" fmla="*/ 261257 w 4932673"/>
              <a:gd name="connsiteY38" fmla="*/ 195943 h 4659086"/>
              <a:gd name="connsiteX39" fmla="*/ 195942 w 4932673"/>
              <a:gd name="connsiteY39" fmla="*/ 250372 h 4659086"/>
              <a:gd name="connsiteX40" fmla="*/ 163285 w 4932673"/>
              <a:gd name="connsiteY40" fmla="*/ 293915 h 4659086"/>
              <a:gd name="connsiteX41" fmla="*/ 141514 w 4932673"/>
              <a:gd name="connsiteY41" fmla="*/ 359229 h 4659086"/>
              <a:gd name="connsiteX42" fmla="*/ 108857 w 4932673"/>
              <a:gd name="connsiteY42" fmla="*/ 533400 h 4659086"/>
              <a:gd name="connsiteX43" fmla="*/ 119742 w 4932673"/>
              <a:gd name="connsiteY43" fmla="*/ 1099457 h 4659086"/>
              <a:gd name="connsiteX44" fmla="*/ 130628 w 4932673"/>
              <a:gd name="connsiteY44" fmla="*/ 1164772 h 4659086"/>
              <a:gd name="connsiteX45" fmla="*/ 141514 w 4932673"/>
              <a:gd name="connsiteY45" fmla="*/ 1262743 h 4659086"/>
              <a:gd name="connsiteX46" fmla="*/ 130628 w 4932673"/>
              <a:gd name="connsiteY46" fmla="*/ 1545772 h 4659086"/>
              <a:gd name="connsiteX47" fmla="*/ 108857 w 4932673"/>
              <a:gd name="connsiteY47" fmla="*/ 1817915 h 4659086"/>
              <a:gd name="connsiteX48" fmla="*/ 97971 w 4932673"/>
              <a:gd name="connsiteY48" fmla="*/ 1905000 h 4659086"/>
              <a:gd name="connsiteX49" fmla="*/ 87085 w 4932673"/>
              <a:gd name="connsiteY49" fmla="*/ 1981200 h 4659086"/>
              <a:gd name="connsiteX50" fmla="*/ 65314 w 4932673"/>
              <a:gd name="connsiteY50" fmla="*/ 2166257 h 4659086"/>
              <a:gd name="connsiteX51" fmla="*/ 43542 w 4932673"/>
              <a:gd name="connsiteY51" fmla="*/ 2525486 h 4659086"/>
              <a:gd name="connsiteX52" fmla="*/ 10885 w 4932673"/>
              <a:gd name="connsiteY52" fmla="*/ 2775857 h 4659086"/>
              <a:gd name="connsiteX53" fmla="*/ 0 w 4932673"/>
              <a:gd name="connsiteY53" fmla="*/ 2928257 h 4659086"/>
              <a:gd name="connsiteX54" fmla="*/ 10885 w 4932673"/>
              <a:gd name="connsiteY54" fmla="*/ 3483429 h 4659086"/>
              <a:gd name="connsiteX55" fmla="*/ 32657 w 4932673"/>
              <a:gd name="connsiteY55" fmla="*/ 3831772 h 4659086"/>
              <a:gd name="connsiteX56" fmla="*/ 54428 w 4932673"/>
              <a:gd name="connsiteY56" fmla="*/ 4038600 h 4659086"/>
              <a:gd name="connsiteX57" fmla="*/ 65314 w 4932673"/>
              <a:gd name="connsiteY57" fmla="*/ 4103915 h 4659086"/>
              <a:gd name="connsiteX58" fmla="*/ 87085 w 4932673"/>
              <a:gd name="connsiteY58" fmla="*/ 4191000 h 4659086"/>
              <a:gd name="connsiteX59" fmla="*/ 97971 w 4932673"/>
              <a:gd name="connsiteY59" fmla="*/ 4234543 h 4659086"/>
              <a:gd name="connsiteX60" fmla="*/ 108857 w 4932673"/>
              <a:gd name="connsiteY60" fmla="*/ 4267200 h 4659086"/>
              <a:gd name="connsiteX61" fmla="*/ 152400 w 4932673"/>
              <a:gd name="connsiteY61" fmla="*/ 4354286 h 4659086"/>
              <a:gd name="connsiteX62" fmla="*/ 163285 w 4932673"/>
              <a:gd name="connsiteY62" fmla="*/ 4386943 h 4659086"/>
              <a:gd name="connsiteX63" fmla="*/ 185057 w 4932673"/>
              <a:gd name="connsiteY63" fmla="*/ 4408715 h 4659086"/>
              <a:gd name="connsiteX64" fmla="*/ 228600 w 4932673"/>
              <a:gd name="connsiteY64" fmla="*/ 4463143 h 4659086"/>
              <a:gd name="connsiteX65" fmla="*/ 239485 w 4932673"/>
              <a:gd name="connsiteY65" fmla="*/ 4495800 h 4659086"/>
              <a:gd name="connsiteX66" fmla="*/ 326571 w 4932673"/>
              <a:gd name="connsiteY66" fmla="*/ 4572000 h 4659086"/>
              <a:gd name="connsiteX67" fmla="*/ 359228 w 4932673"/>
              <a:gd name="connsiteY67" fmla="*/ 4582886 h 4659086"/>
              <a:gd name="connsiteX68" fmla="*/ 381000 w 4932673"/>
              <a:gd name="connsiteY68" fmla="*/ 4604657 h 4659086"/>
              <a:gd name="connsiteX69" fmla="*/ 544285 w 4932673"/>
              <a:gd name="connsiteY69" fmla="*/ 4648200 h 4659086"/>
              <a:gd name="connsiteX70" fmla="*/ 740228 w 4932673"/>
              <a:gd name="connsiteY70" fmla="*/ 4659086 h 4659086"/>
              <a:gd name="connsiteX71" fmla="*/ 1197428 w 4932673"/>
              <a:gd name="connsiteY71" fmla="*/ 4637315 h 4659086"/>
              <a:gd name="connsiteX72" fmla="*/ 1262742 w 4932673"/>
              <a:gd name="connsiteY72" fmla="*/ 4626429 h 4659086"/>
              <a:gd name="connsiteX73" fmla="*/ 1600200 w 4932673"/>
              <a:gd name="connsiteY73" fmla="*/ 4593772 h 4659086"/>
              <a:gd name="connsiteX74" fmla="*/ 1730828 w 4932673"/>
              <a:gd name="connsiteY74" fmla="*/ 4572000 h 4659086"/>
              <a:gd name="connsiteX75" fmla="*/ 1894114 w 4932673"/>
              <a:gd name="connsiteY75" fmla="*/ 4561115 h 4659086"/>
              <a:gd name="connsiteX76" fmla="*/ 2242457 w 4932673"/>
              <a:gd name="connsiteY76" fmla="*/ 4517572 h 4659086"/>
              <a:gd name="connsiteX77" fmla="*/ 2471057 w 4932673"/>
              <a:gd name="connsiteY77" fmla="*/ 4506686 h 4659086"/>
              <a:gd name="connsiteX78" fmla="*/ 2601685 w 4932673"/>
              <a:gd name="connsiteY78" fmla="*/ 4495800 h 4659086"/>
              <a:gd name="connsiteX79" fmla="*/ 2873828 w 4932673"/>
              <a:gd name="connsiteY79" fmla="*/ 4484915 h 4659086"/>
              <a:gd name="connsiteX80" fmla="*/ 3385457 w 4932673"/>
              <a:gd name="connsiteY80" fmla="*/ 4452257 h 4659086"/>
              <a:gd name="connsiteX81" fmla="*/ 3810000 w 4932673"/>
              <a:gd name="connsiteY81" fmla="*/ 4419600 h 4659086"/>
              <a:gd name="connsiteX82" fmla="*/ 4027714 w 4932673"/>
              <a:gd name="connsiteY82" fmla="*/ 4397829 h 4659086"/>
              <a:gd name="connsiteX83" fmla="*/ 4147457 w 4932673"/>
              <a:gd name="connsiteY83" fmla="*/ 4386943 h 4659086"/>
              <a:gd name="connsiteX84" fmla="*/ 4223657 w 4932673"/>
              <a:gd name="connsiteY84" fmla="*/ 4376057 h 4659086"/>
              <a:gd name="connsiteX85" fmla="*/ 4386942 w 4932673"/>
              <a:gd name="connsiteY85" fmla="*/ 4365172 h 4659086"/>
              <a:gd name="connsiteX86" fmla="*/ 4452257 w 4932673"/>
              <a:gd name="connsiteY86" fmla="*/ 4354286 h 4659086"/>
              <a:gd name="connsiteX87" fmla="*/ 4495800 w 4932673"/>
              <a:gd name="connsiteY87" fmla="*/ 4343400 h 4659086"/>
              <a:gd name="connsiteX88" fmla="*/ 4593771 w 4932673"/>
              <a:gd name="connsiteY88" fmla="*/ 4332515 h 4659086"/>
              <a:gd name="connsiteX89" fmla="*/ 4637314 w 4932673"/>
              <a:gd name="connsiteY89" fmla="*/ 4310743 h 4659086"/>
              <a:gd name="connsiteX90" fmla="*/ 4669971 w 4932673"/>
              <a:gd name="connsiteY90" fmla="*/ 4299857 h 4659086"/>
              <a:gd name="connsiteX91" fmla="*/ 4767942 w 4932673"/>
              <a:gd name="connsiteY91" fmla="*/ 4245429 h 4659086"/>
              <a:gd name="connsiteX92" fmla="*/ 4789714 w 4932673"/>
              <a:gd name="connsiteY92" fmla="*/ 4212772 h 4659086"/>
              <a:gd name="connsiteX93" fmla="*/ 4822371 w 4932673"/>
              <a:gd name="connsiteY93" fmla="*/ 4201886 h 4659086"/>
              <a:gd name="connsiteX94" fmla="*/ 4876800 w 4932673"/>
              <a:gd name="connsiteY94" fmla="*/ 4158343 h 4659086"/>
              <a:gd name="connsiteX95" fmla="*/ 4898571 w 4932673"/>
              <a:gd name="connsiteY95" fmla="*/ 4093029 h 4659086"/>
              <a:gd name="connsiteX96" fmla="*/ 4920342 w 4932673"/>
              <a:gd name="connsiteY96" fmla="*/ 4005943 h 4659086"/>
              <a:gd name="connsiteX97" fmla="*/ 4931228 w 4932673"/>
              <a:gd name="connsiteY97" fmla="*/ 3897086 h 4659086"/>
              <a:gd name="connsiteX98" fmla="*/ 4909457 w 4932673"/>
              <a:gd name="connsiteY98" fmla="*/ 3276600 h 4659086"/>
              <a:gd name="connsiteX99" fmla="*/ 4898571 w 4932673"/>
              <a:gd name="connsiteY99" fmla="*/ 3233057 h 4659086"/>
              <a:gd name="connsiteX100" fmla="*/ 4887685 w 4932673"/>
              <a:gd name="connsiteY100" fmla="*/ 3124200 h 4659086"/>
              <a:gd name="connsiteX101" fmla="*/ 4800600 w 4932673"/>
              <a:gd name="connsiteY101" fmla="*/ 2775857 h 4659086"/>
              <a:gd name="connsiteX102" fmla="*/ 4789714 w 4932673"/>
              <a:gd name="connsiteY102" fmla="*/ 2710543 h 4659086"/>
              <a:gd name="connsiteX103" fmla="*/ 4767942 w 4932673"/>
              <a:gd name="connsiteY103" fmla="*/ 2612572 h 4659086"/>
              <a:gd name="connsiteX104" fmla="*/ 4746171 w 4932673"/>
              <a:gd name="connsiteY104" fmla="*/ 2514600 h 4659086"/>
              <a:gd name="connsiteX105" fmla="*/ 4724400 w 4932673"/>
              <a:gd name="connsiteY105" fmla="*/ 2318657 h 4659086"/>
              <a:gd name="connsiteX106" fmla="*/ 4702628 w 4932673"/>
              <a:gd name="connsiteY106" fmla="*/ 2111829 h 4659086"/>
              <a:gd name="connsiteX107" fmla="*/ 4713514 w 4932673"/>
              <a:gd name="connsiteY107" fmla="*/ 1817915 h 4659086"/>
              <a:gd name="connsiteX108" fmla="*/ 4724400 w 4932673"/>
              <a:gd name="connsiteY108" fmla="*/ 1752600 h 4659086"/>
              <a:gd name="connsiteX109" fmla="*/ 4713514 w 4932673"/>
              <a:gd name="connsiteY109" fmla="*/ 1556657 h 4659086"/>
              <a:gd name="connsiteX110" fmla="*/ 4680857 w 4932673"/>
              <a:gd name="connsiteY110" fmla="*/ 1415143 h 4659086"/>
              <a:gd name="connsiteX111" fmla="*/ 4659085 w 4932673"/>
              <a:gd name="connsiteY111" fmla="*/ 1393372 h 46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932673" h="4659086">
                <a:moveTo>
                  <a:pt x="4713514" y="1480457"/>
                </a:moveTo>
                <a:cubicBezTo>
                  <a:pt x="4702628" y="1455057"/>
                  <a:pt x="4694278" y="1428414"/>
                  <a:pt x="4680857" y="1404257"/>
                </a:cubicBezTo>
                <a:cubicBezTo>
                  <a:pt x="4675873" y="1395285"/>
                  <a:pt x="4662897" y="1392015"/>
                  <a:pt x="4659085" y="1382486"/>
                </a:cubicBezTo>
                <a:cubicBezTo>
                  <a:pt x="4647972" y="1354704"/>
                  <a:pt x="4645912" y="1324060"/>
                  <a:pt x="4637314" y="1295400"/>
                </a:cubicBezTo>
                <a:cubicBezTo>
                  <a:pt x="4637284" y="1295301"/>
                  <a:pt x="4596500" y="1172961"/>
                  <a:pt x="4582885" y="1132115"/>
                </a:cubicBezTo>
                <a:cubicBezTo>
                  <a:pt x="4575628" y="1110343"/>
                  <a:pt x="4565615" y="1089304"/>
                  <a:pt x="4561114" y="1066800"/>
                </a:cubicBezTo>
                <a:cubicBezTo>
                  <a:pt x="4557485" y="1048657"/>
                  <a:pt x="4553538" y="1030576"/>
                  <a:pt x="4550228" y="1012372"/>
                </a:cubicBezTo>
                <a:cubicBezTo>
                  <a:pt x="4546280" y="990656"/>
                  <a:pt x="4545925" y="968124"/>
                  <a:pt x="4539342" y="947057"/>
                </a:cubicBezTo>
                <a:cubicBezTo>
                  <a:pt x="4532944" y="926582"/>
                  <a:pt x="4496002" y="846197"/>
                  <a:pt x="4484914" y="805543"/>
                </a:cubicBezTo>
                <a:cubicBezTo>
                  <a:pt x="4448498" y="672021"/>
                  <a:pt x="4474914" y="766430"/>
                  <a:pt x="4452257" y="653143"/>
                </a:cubicBezTo>
                <a:cubicBezTo>
                  <a:pt x="4449323" y="638472"/>
                  <a:pt x="4444305" y="624271"/>
                  <a:pt x="4441371" y="609600"/>
                </a:cubicBezTo>
                <a:cubicBezTo>
                  <a:pt x="4409760" y="451548"/>
                  <a:pt x="4457266" y="651409"/>
                  <a:pt x="4408714" y="457200"/>
                </a:cubicBezTo>
                <a:cubicBezTo>
                  <a:pt x="4405226" y="443248"/>
                  <a:pt x="4394751" y="396618"/>
                  <a:pt x="4386942" y="381000"/>
                </a:cubicBezTo>
                <a:cubicBezTo>
                  <a:pt x="4381091" y="369298"/>
                  <a:pt x="4371022" y="360045"/>
                  <a:pt x="4365171" y="348343"/>
                </a:cubicBezTo>
                <a:cubicBezTo>
                  <a:pt x="4356432" y="330866"/>
                  <a:pt x="4350261" y="312211"/>
                  <a:pt x="4343400" y="293915"/>
                </a:cubicBezTo>
                <a:cubicBezTo>
                  <a:pt x="4339371" y="283171"/>
                  <a:pt x="4338418" y="271097"/>
                  <a:pt x="4332514" y="261257"/>
                </a:cubicBezTo>
                <a:cubicBezTo>
                  <a:pt x="4327234" y="252456"/>
                  <a:pt x="4317153" y="247500"/>
                  <a:pt x="4310742" y="239486"/>
                </a:cubicBezTo>
                <a:cubicBezTo>
                  <a:pt x="4302569" y="229270"/>
                  <a:pt x="4297485" y="216762"/>
                  <a:pt x="4288971" y="206829"/>
                </a:cubicBezTo>
                <a:cubicBezTo>
                  <a:pt x="4275613" y="191244"/>
                  <a:pt x="4257744" y="179707"/>
                  <a:pt x="4245428" y="163286"/>
                </a:cubicBezTo>
                <a:cubicBezTo>
                  <a:pt x="4234542" y="148772"/>
                  <a:pt x="4227285" y="130629"/>
                  <a:pt x="4212771" y="119743"/>
                </a:cubicBezTo>
                <a:cubicBezTo>
                  <a:pt x="4190539" y="103069"/>
                  <a:pt x="4151717" y="98656"/>
                  <a:pt x="4125685" y="87086"/>
                </a:cubicBezTo>
                <a:cubicBezTo>
                  <a:pt x="4103442" y="77200"/>
                  <a:pt x="4083294" y="62616"/>
                  <a:pt x="4060371" y="54429"/>
                </a:cubicBezTo>
                <a:cubicBezTo>
                  <a:pt x="3988931" y="28914"/>
                  <a:pt x="3940876" y="29416"/>
                  <a:pt x="3864428" y="21772"/>
                </a:cubicBezTo>
                <a:lnTo>
                  <a:pt x="3178628" y="32657"/>
                </a:lnTo>
                <a:cubicBezTo>
                  <a:pt x="3152981" y="33390"/>
                  <a:pt x="3128086" y="43543"/>
                  <a:pt x="3102428" y="43543"/>
                </a:cubicBezTo>
                <a:lnTo>
                  <a:pt x="1676400" y="32657"/>
                </a:lnTo>
                <a:cubicBezTo>
                  <a:pt x="1589745" y="23029"/>
                  <a:pt x="1548760" y="17815"/>
                  <a:pt x="1458685" y="10886"/>
                </a:cubicBezTo>
                <a:cubicBezTo>
                  <a:pt x="1404297" y="6702"/>
                  <a:pt x="1349828" y="3629"/>
                  <a:pt x="1295400" y="0"/>
                </a:cubicBezTo>
                <a:cubicBezTo>
                  <a:pt x="1186543" y="3629"/>
                  <a:pt x="1077425" y="2532"/>
                  <a:pt x="968828" y="10886"/>
                </a:cubicBezTo>
                <a:cubicBezTo>
                  <a:pt x="920641" y="14593"/>
                  <a:pt x="843349" y="42256"/>
                  <a:pt x="794657" y="54429"/>
                </a:cubicBezTo>
                <a:cubicBezTo>
                  <a:pt x="776707" y="58917"/>
                  <a:pt x="758178" y="60828"/>
                  <a:pt x="740228" y="65315"/>
                </a:cubicBezTo>
                <a:cubicBezTo>
                  <a:pt x="729096" y="68098"/>
                  <a:pt x="718912" y="74455"/>
                  <a:pt x="707571" y="76200"/>
                </a:cubicBezTo>
                <a:cubicBezTo>
                  <a:pt x="671528" y="81745"/>
                  <a:pt x="635000" y="83457"/>
                  <a:pt x="598714" y="87086"/>
                </a:cubicBezTo>
                <a:cubicBezTo>
                  <a:pt x="560341" y="96679"/>
                  <a:pt x="556862" y="96367"/>
                  <a:pt x="522514" y="108857"/>
                </a:cubicBezTo>
                <a:cubicBezTo>
                  <a:pt x="493378" y="119452"/>
                  <a:pt x="465238" y="132998"/>
                  <a:pt x="435428" y="141515"/>
                </a:cubicBezTo>
                <a:cubicBezTo>
                  <a:pt x="414206" y="147579"/>
                  <a:pt x="391757" y="148071"/>
                  <a:pt x="370114" y="152400"/>
                </a:cubicBezTo>
                <a:cubicBezTo>
                  <a:pt x="355443" y="155334"/>
                  <a:pt x="341085" y="159657"/>
                  <a:pt x="326571" y="163286"/>
                </a:cubicBezTo>
                <a:cubicBezTo>
                  <a:pt x="315685" y="170543"/>
                  <a:pt x="305616" y="179206"/>
                  <a:pt x="293914" y="185057"/>
                </a:cubicBezTo>
                <a:cubicBezTo>
                  <a:pt x="283651" y="190189"/>
                  <a:pt x="271220" y="190250"/>
                  <a:pt x="261257" y="195943"/>
                </a:cubicBezTo>
                <a:cubicBezTo>
                  <a:pt x="243667" y="205994"/>
                  <a:pt x="211216" y="232043"/>
                  <a:pt x="195942" y="250372"/>
                </a:cubicBezTo>
                <a:cubicBezTo>
                  <a:pt x="184327" y="264310"/>
                  <a:pt x="174171" y="279401"/>
                  <a:pt x="163285" y="293915"/>
                </a:cubicBezTo>
                <a:cubicBezTo>
                  <a:pt x="156028" y="315686"/>
                  <a:pt x="145287" y="336592"/>
                  <a:pt x="141514" y="359229"/>
                </a:cubicBezTo>
                <a:cubicBezTo>
                  <a:pt x="117282" y="504614"/>
                  <a:pt x="130448" y="447032"/>
                  <a:pt x="108857" y="533400"/>
                </a:cubicBezTo>
                <a:cubicBezTo>
                  <a:pt x="112485" y="722086"/>
                  <a:pt x="113238" y="910849"/>
                  <a:pt x="119742" y="1099457"/>
                </a:cubicBezTo>
                <a:cubicBezTo>
                  <a:pt x="120503" y="1121516"/>
                  <a:pt x="127711" y="1142894"/>
                  <a:pt x="130628" y="1164772"/>
                </a:cubicBezTo>
                <a:cubicBezTo>
                  <a:pt x="134971" y="1197342"/>
                  <a:pt x="137885" y="1230086"/>
                  <a:pt x="141514" y="1262743"/>
                </a:cubicBezTo>
                <a:cubicBezTo>
                  <a:pt x="137885" y="1357086"/>
                  <a:pt x="136172" y="1451522"/>
                  <a:pt x="130628" y="1545772"/>
                </a:cubicBezTo>
                <a:cubicBezTo>
                  <a:pt x="125284" y="1636619"/>
                  <a:pt x="120145" y="1727614"/>
                  <a:pt x="108857" y="1817915"/>
                </a:cubicBezTo>
                <a:cubicBezTo>
                  <a:pt x="105228" y="1846943"/>
                  <a:pt x="101837" y="1876002"/>
                  <a:pt x="97971" y="1905000"/>
                </a:cubicBezTo>
                <a:cubicBezTo>
                  <a:pt x="94580" y="1930433"/>
                  <a:pt x="90083" y="1955718"/>
                  <a:pt x="87085" y="1981200"/>
                </a:cubicBezTo>
                <a:cubicBezTo>
                  <a:pt x="60208" y="2209659"/>
                  <a:pt x="90813" y="1987768"/>
                  <a:pt x="65314" y="2166257"/>
                </a:cubicBezTo>
                <a:cubicBezTo>
                  <a:pt x="58057" y="2286000"/>
                  <a:pt x="60506" y="2406729"/>
                  <a:pt x="43542" y="2525486"/>
                </a:cubicBezTo>
                <a:cubicBezTo>
                  <a:pt x="31681" y="2608521"/>
                  <a:pt x="19199" y="2692720"/>
                  <a:pt x="10885" y="2775857"/>
                </a:cubicBezTo>
                <a:cubicBezTo>
                  <a:pt x="5817" y="2826534"/>
                  <a:pt x="3628" y="2877457"/>
                  <a:pt x="0" y="2928257"/>
                </a:cubicBezTo>
                <a:cubicBezTo>
                  <a:pt x="3628" y="3113314"/>
                  <a:pt x="5951" y="3298402"/>
                  <a:pt x="10885" y="3483429"/>
                </a:cubicBezTo>
                <a:cubicBezTo>
                  <a:pt x="20617" y="3848370"/>
                  <a:pt x="11756" y="3633208"/>
                  <a:pt x="32657" y="3831772"/>
                </a:cubicBezTo>
                <a:cubicBezTo>
                  <a:pt x="45624" y="3954963"/>
                  <a:pt x="38984" y="3930494"/>
                  <a:pt x="54428" y="4038600"/>
                </a:cubicBezTo>
                <a:cubicBezTo>
                  <a:pt x="57550" y="4060450"/>
                  <a:pt x="60689" y="4082333"/>
                  <a:pt x="65314" y="4103915"/>
                </a:cubicBezTo>
                <a:cubicBezTo>
                  <a:pt x="71583" y="4133173"/>
                  <a:pt x="79828" y="4161972"/>
                  <a:pt x="87085" y="4191000"/>
                </a:cubicBezTo>
                <a:cubicBezTo>
                  <a:pt x="90714" y="4205514"/>
                  <a:pt x="93240" y="4220350"/>
                  <a:pt x="97971" y="4234543"/>
                </a:cubicBezTo>
                <a:cubicBezTo>
                  <a:pt x="101600" y="4245429"/>
                  <a:pt x="104109" y="4256754"/>
                  <a:pt x="108857" y="4267200"/>
                </a:cubicBezTo>
                <a:cubicBezTo>
                  <a:pt x="122287" y="4296746"/>
                  <a:pt x="142137" y="4323496"/>
                  <a:pt x="152400" y="4354286"/>
                </a:cubicBezTo>
                <a:cubicBezTo>
                  <a:pt x="156028" y="4365172"/>
                  <a:pt x="157382" y="4377104"/>
                  <a:pt x="163285" y="4386943"/>
                </a:cubicBezTo>
                <a:cubicBezTo>
                  <a:pt x="168565" y="4395744"/>
                  <a:pt x="178646" y="4400701"/>
                  <a:pt x="185057" y="4408715"/>
                </a:cubicBezTo>
                <a:cubicBezTo>
                  <a:pt x="239981" y="4477370"/>
                  <a:pt x="176035" y="4410580"/>
                  <a:pt x="228600" y="4463143"/>
                </a:cubicBezTo>
                <a:cubicBezTo>
                  <a:pt x="232228" y="4474029"/>
                  <a:pt x="232600" y="4486620"/>
                  <a:pt x="239485" y="4495800"/>
                </a:cubicBezTo>
                <a:cubicBezTo>
                  <a:pt x="256511" y="4518501"/>
                  <a:pt x="296354" y="4556891"/>
                  <a:pt x="326571" y="4572000"/>
                </a:cubicBezTo>
                <a:cubicBezTo>
                  <a:pt x="336834" y="4577132"/>
                  <a:pt x="348342" y="4579257"/>
                  <a:pt x="359228" y="4582886"/>
                </a:cubicBezTo>
                <a:cubicBezTo>
                  <a:pt x="366485" y="4590143"/>
                  <a:pt x="371657" y="4600410"/>
                  <a:pt x="381000" y="4604657"/>
                </a:cubicBezTo>
                <a:cubicBezTo>
                  <a:pt x="426333" y="4625263"/>
                  <a:pt x="492192" y="4643859"/>
                  <a:pt x="544285" y="4648200"/>
                </a:cubicBezTo>
                <a:cubicBezTo>
                  <a:pt x="609474" y="4653632"/>
                  <a:pt x="674914" y="4655457"/>
                  <a:pt x="740228" y="4659086"/>
                </a:cubicBezTo>
                <a:cubicBezTo>
                  <a:pt x="858251" y="4654715"/>
                  <a:pt x="1064519" y="4649973"/>
                  <a:pt x="1197428" y="4637315"/>
                </a:cubicBezTo>
                <a:cubicBezTo>
                  <a:pt x="1219400" y="4635222"/>
                  <a:pt x="1240828" y="4629059"/>
                  <a:pt x="1262742" y="4626429"/>
                </a:cubicBezTo>
                <a:cubicBezTo>
                  <a:pt x="1412453" y="4608463"/>
                  <a:pt x="1463875" y="4605132"/>
                  <a:pt x="1600200" y="4593772"/>
                </a:cubicBezTo>
                <a:cubicBezTo>
                  <a:pt x="1647332" y="4584345"/>
                  <a:pt x="1681321" y="4576501"/>
                  <a:pt x="1730828" y="4572000"/>
                </a:cubicBezTo>
                <a:cubicBezTo>
                  <a:pt x="1785153" y="4567061"/>
                  <a:pt x="1839685" y="4564743"/>
                  <a:pt x="1894114" y="4561115"/>
                </a:cubicBezTo>
                <a:cubicBezTo>
                  <a:pt x="2011360" y="4544365"/>
                  <a:pt x="2120749" y="4528155"/>
                  <a:pt x="2242457" y="4517572"/>
                </a:cubicBezTo>
                <a:cubicBezTo>
                  <a:pt x="2318457" y="4510963"/>
                  <a:pt x="2394910" y="4511301"/>
                  <a:pt x="2471057" y="4506686"/>
                </a:cubicBezTo>
                <a:cubicBezTo>
                  <a:pt x="2514671" y="4504043"/>
                  <a:pt x="2558055" y="4498158"/>
                  <a:pt x="2601685" y="4495800"/>
                </a:cubicBezTo>
                <a:cubicBezTo>
                  <a:pt x="2692340" y="4490900"/>
                  <a:pt x="2783114" y="4488543"/>
                  <a:pt x="2873828" y="4484915"/>
                </a:cubicBezTo>
                <a:cubicBezTo>
                  <a:pt x="3077033" y="4434113"/>
                  <a:pt x="2817560" y="4495941"/>
                  <a:pt x="3385457" y="4452257"/>
                </a:cubicBezTo>
                <a:lnTo>
                  <a:pt x="3810000" y="4419600"/>
                </a:lnTo>
                <a:cubicBezTo>
                  <a:pt x="3903035" y="4388590"/>
                  <a:pt x="3821744" y="4412542"/>
                  <a:pt x="4027714" y="4397829"/>
                </a:cubicBezTo>
                <a:cubicBezTo>
                  <a:pt x="4067691" y="4394973"/>
                  <a:pt x="4107623" y="4391369"/>
                  <a:pt x="4147457" y="4386943"/>
                </a:cubicBezTo>
                <a:cubicBezTo>
                  <a:pt x="4172958" y="4384109"/>
                  <a:pt x="4198104" y="4378380"/>
                  <a:pt x="4223657" y="4376057"/>
                </a:cubicBezTo>
                <a:cubicBezTo>
                  <a:pt x="4277982" y="4371118"/>
                  <a:pt x="4332514" y="4368800"/>
                  <a:pt x="4386942" y="4365172"/>
                </a:cubicBezTo>
                <a:cubicBezTo>
                  <a:pt x="4408714" y="4361543"/>
                  <a:pt x="4430614" y="4358615"/>
                  <a:pt x="4452257" y="4354286"/>
                </a:cubicBezTo>
                <a:cubicBezTo>
                  <a:pt x="4466928" y="4351352"/>
                  <a:pt x="4481013" y="4345675"/>
                  <a:pt x="4495800" y="4343400"/>
                </a:cubicBezTo>
                <a:cubicBezTo>
                  <a:pt x="4528276" y="4338404"/>
                  <a:pt x="4561114" y="4336143"/>
                  <a:pt x="4593771" y="4332515"/>
                </a:cubicBezTo>
                <a:cubicBezTo>
                  <a:pt x="4608285" y="4325258"/>
                  <a:pt x="4622399" y="4317136"/>
                  <a:pt x="4637314" y="4310743"/>
                </a:cubicBezTo>
                <a:cubicBezTo>
                  <a:pt x="4647861" y="4306223"/>
                  <a:pt x="4659940" y="4305430"/>
                  <a:pt x="4669971" y="4299857"/>
                </a:cubicBezTo>
                <a:cubicBezTo>
                  <a:pt x="4782263" y="4237473"/>
                  <a:pt x="4694047" y="4270061"/>
                  <a:pt x="4767942" y="4245429"/>
                </a:cubicBezTo>
                <a:cubicBezTo>
                  <a:pt x="4775199" y="4234543"/>
                  <a:pt x="4779498" y="4220945"/>
                  <a:pt x="4789714" y="4212772"/>
                </a:cubicBezTo>
                <a:cubicBezTo>
                  <a:pt x="4798674" y="4205604"/>
                  <a:pt x="4812108" y="4207018"/>
                  <a:pt x="4822371" y="4201886"/>
                </a:cubicBezTo>
                <a:cubicBezTo>
                  <a:pt x="4849836" y="4188153"/>
                  <a:pt x="4856549" y="4178594"/>
                  <a:pt x="4876800" y="4158343"/>
                </a:cubicBezTo>
                <a:lnTo>
                  <a:pt x="4898571" y="4093029"/>
                </a:lnTo>
                <a:cubicBezTo>
                  <a:pt x="4910783" y="4056392"/>
                  <a:pt x="4914503" y="4049738"/>
                  <a:pt x="4920342" y="4005943"/>
                </a:cubicBezTo>
                <a:cubicBezTo>
                  <a:pt x="4925161" y="3969796"/>
                  <a:pt x="4927599" y="3933372"/>
                  <a:pt x="4931228" y="3897086"/>
                </a:cubicBezTo>
                <a:cubicBezTo>
                  <a:pt x="4928544" y="3762880"/>
                  <a:pt x="4944771" y="3470832"/>
                  <a:pt x="4909457" y="3276600"/>
                </a:cubicBezTo>
                <a:cubicBezTo>
                  <a:pt x="4906781" y="3261880"/>
                  <a:pt x="4902200" y="3247571"/>
                  <a:pt x="4898571" y="3233057"/>
                </a:cubicBezTo>
                <a:cubicBezTo>
                  <a:pt x="4894942" y="3196771"/>
                  <a:pt x="4894208" y="3160078"/>
                  <a:pt x="4887685" y="3124200"/>
                </a:cubicBezTo>
                <a:cubicBezTo>
                  <a:pt x="4841223" y="2868660"/>
                  <a:pt x="4858684" y="3124350"/>
                  <a:pt x="4800600" y="2775857"/>
                </a:cubicBezTo>
                <a:cubicBezTo>
                  <a:pt x="4796971" y="2754086"/>
                  <a:pt x="4794043" y="2732186"/>
                  <a:pt x="4789714" y="2710543"/>
                </a:cubicBezTo>
                <a:cubicBezTo>
                  <a:pt x="4754787" y="2535912"/>
                  <a:pt x="4805944" y="2821587"/>
                  <a:pt x="4767942" y="2612572"/>
                </a:cubicBezTo>
                <a:cubicBezTo>
                  <a:pt x="4752615" y="2528271"/>
                  <a:pt x="4765366" y="2572182"/>
                  <a:pt x="4746171" y="2514600"/>
                </a:cubicBezTo>
                <a:cubicBezTo>
                  <a:pt x="4713172" y="2184617"/>
                  <a:pt x="4755212" y="2595969"/>
                  <a:pt x="4724400" y="2318657"/>
                </a:cubicBezTo>
                <a:cubicBezTo>
                  <a:pt x="4716745" y="2249757"/>
                  <a:pt x="4709885" y="2180772"/>
                  <a:pt x="4702628" y="2111829"/>
                </a:cubicBezTo>
                <a:cubicBezTo>
                  <a:pt x="4706257" y="2013858"/>
                  <a:pt x="4707583" y="1915774"/>
                  <a:pt x="4713514" y="1817915"/>
                </a:cubicBezTo>
                <a:cubicBezTo>
                  <a:pt x="4714849" y="1795883"/>
                  <a:pt x="4724400" y="1774672"/>
                  <a:pt x="4724400" y="1752600"/>
                </a:cubicBezTo>
                <a:cubicBezTo>
                  <a:pt x="4724400" y="1687185"/>
                  <a:pt x="4718731" y="1621864"/>
                  <a:pt x="4713514" y="1556657"/>
                </a:cubicBezTo>
                <a:cubicBezTo>
                  <a:pt x="4711952" y="1537135"/>
                  <a:pt x="4699499" y="1433784"/>
                  <a:pt x="4680857" y="1415143"/>
                </a:cubicBezTo>
                <a:lnTo>
                  <a:pt x="4659085" y="1393372"/>
                </a:ln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8515350" cy="446722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on this slide.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2867025" y="1828800"/>
            <a:ext cx="3238500" cy="646331"/>
          </a:xfrm>
          <a:prstGeom prst="rect">
            <a:avLst/>
          </a:prstGeom>
          <a:solidFill>
            <a:schemeClr val="bg1"/>
          </a:solidFill>
        </p:spPr>
        <p:txBody>
          <a:bodyPr wrap="square" rtlCol="0">
            <a:spAutoFit/>
          </a:bodyPr>
          <a:lstStyle/>
          <a:p>
            <a:r>
              <a:rPr lang="en-US" sz="3600" b="1" dirty="0">
                <a:solidFill>
                  <a:schemeClr val="accent3">
                    <a:lumMod val="50000"/>
                  </a:schemeClr>
                </a:solidFill>
              </a:rPr>
              <a:t>Skeletal muscle</a:t>
            </a:r>
          </a:p>
        </p:txBody>
      </p:sp>
    </p:spTree>
    <p:extLst>
      <p:ext uri="{BB962C8B-B14F-4D97-AF65-F5344CB8AC3E}">
        <p14:creationId xmlns:p14="http://schemas.microsoft.com/office/powerpoint/2010/main" val="240048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664" y="995065"/>
            <a:ext cx="6438900" cy="5610225"/>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sp>
        <p:nvSpPr>
          <p:cNvPr id="5" name="TextBox 4"/>
          <p:cNvSpPr txBox="1"/>
          <p:nvPr/>
        </p:nvSpPr>
        <p:spPr>
          <a:xfrm>
            <a:off x="5715000" y="1143000"/>
            <a:ext cx="1600200" cy="646331"/>
          </a:xfrm>
          <a:prstGeom prst="rect">
            <a:avLst/>
          </a:prstGeom>
          <a:solidFill>
            <a:schemeClr val="bg1"/>
          </a:solidFill>
        </p:spPr>
        <p:txBody>
          <a:bodyPr wrap="square" rtlCol="0">
            <a:spAutoFit/>
          </a:bodyPr>
          <a:lstStyle/>
          <a:p>
            <a:r>
              <a:rPr lang="en-US" sz="3600" b="1" dirty="0">
                <a:solidFill>
                  <a:schemeClr val="accent4">
                    <a:lumMod val="50000"/>
                  </a:schemeClr>
                </a:solidFill>
              </a:rPr>
              <a:t>vagina</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18530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27" y="1524000"/>
            <a:ext cx="7743825" cy="45529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 the outlined region. (advance slides for answers)</a:t>
            </a:r>
          </a:p>
        </p:txBody>
      </p:sp>
      <p:sp>
        <p:nvSpPr>
          <p:cNvPr id="5" name="TextBox 4"/>
          <p:cNvSpPr txBox="1"/>
          <p:nvPr/>
        </p:nvSpPr>
        <p:spPr>
          <a:xfrm>
            <a:off x="581927" y="1524000"/>
            <a:ext cx="2590800" cy="1200329"/>
          </a:xfrm>
          <a:prstGeom prst="rect">
            <a:avLst/>
          </a:prstGeom>
          <a:solidFill>
            <a:schemeClr val="bg1"/>
          </a:solidFill>
        </p:spPr>
        <p:txBody>
          <a:bodyPr wrap="square" rtlCol="0">
            <a:spAutoFit/>
          </a:bodyPr>
          <a:lstStyle/>
          <a:p>
            <a:r>
              <a:rPr lang="en-US" sz="3600" b="1" dirty="0"/>
              <a:t>Anchoring villus</a:t>
            </a:r>
          </a:p>
        </p:txBody>
      </p:sp>
      <p:sp>
        <p:nvSpPr>
          <p:cNvPr id="14" name="Rectangle 1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2" name="Freeform 1"/>
          <p:cNvSpPr/>
          <p:nvPr/>
        </p:nvSpPr>
        <p:spPr>
          <a:xfrm>
            <a:off x="1981200" y="2796354"/>
            <a:ext cx="5823857" cy="1786532"/>
          </a:xfrm>
          <a:custGeom>
            <a:avLst/>
            <a:gdLst>
              <a:gd name="connsiteX0" fmla="*/ 1720902 w 4845102"/>
              <a:gd name="connsiteY0" fmla="*/ 1275 h 1786532"/>
              <a:gd name="connsiteX1" fmla="*/ 1655588 w 4845102"/>
              <a:gd name="connsiteY1" fmla="*/ 12160 h 1786532"/>
              <a:gd name="connsiteX2" fmla="*/ 1568502 w 4845102"/>
              <a:gd name="connsiteY2" fmla="*/ 33932 h 1786532"/>
              <a:gd name="connsiteX3" fmla="*/ 1426988 w 4845102"/>
              <a:gd name="connsiteY3" fmla="*/ 44817 h 1786532"/>
              <a:gd name="connsiteX4" fmla="*/ 1394331 w 4845102"/>
              <a:gd name="connsiteY4" fmla="*/ 55703 h 1786532"/>
              <a:gd name="connsiteX5" fmla="*/ 1263702 w 4845102"/>
              <a:gd name="connsiteY5" fmla="*/ 77475 h 1786532"/>
              <a:gd name="connsiteX6" fmla="*/ 1165731 w 4845102"/>
              <a:gd name="connsiteY6" fmla="*/ 99246 h 1786532"/>
              <a:gd name="connsiteX7" fmla="*/ 1111302 w 4845102"/>
              <a:gd name="connsiteY7" fmla="*/ 110132 h 1786532"/>
              <a:gd name="connsiteX8" fmla="*/ 980674 w 4845102"/>
              <a:gd name="connsiteY8" fmla="*/ 131903 h 1786532"/>
              <a:gd name="connsiteX9" fmla="*/ 926245 w 4845102"/>
              <a:gd name="connsiteY9" fmla="*/ 142789 h 1786532"/>
              <a:gd name="connsiteX10" fmla="*/ 773845 w 4845102"/>
              <a:gd name="connsiteY10" fmla="*/ 153675 h 1786532"/>
              <a:gd name="connsiteX11" fmla="*/ 675874 w 4845102"/>
              <a:gd name="connsiteY11" fmla="*/ 175446 h 1786532"/>
              <a:gd name="connsiteX12" fmla="*/ 501702 w 4845102"/>
              <a:gd name="connsiteY12" fmla="*/ 186332 h 1786532"/>
              <a:gd name="connsiteX13" fmla="*/ 425502 w 4845102"/>
              <a:gd name="connsiteY13" fmla="*/ 197217 h 1786532"/>
              <a:gd name="connsiteX14" fmla="*/ 392845 w 4845102"/>
              <a:gd name="connsiteY14" fmla="*/ 208103 h 1786532"/>
              <a:gd name="connsiteX15" fmla="*/ 316645 w 4845102"/>
              <a:gd name="connsiteY15" fmla="*/ 218989 h 1786532"/>
              <a:gd name="connsiteX16" fmla="*/ 251331 w 4845102"/>
              <a:gd name="connsiteY16" fmla="*/ 240760 h 1786532"/>
              <a:gd name="connsiteX17" fmla="*/ 186016 w 4845102"/>
              <a:gd name="connsiteY17" fmla="*/ 273417 h 1786532"/>
              <a:gd name="connsiteX18" fmla="*/ 164245 w 4845102"/>
              <a:gd name="connsiteY18" fmla="*/ 295189 h 1786532"/>
              <a:gd name="connsiteX19" fmla="*/ 109816 w 4845102"/>
              <a:gd name="connsiteY19" fmla="*/ 338732 h 1786532"/>
              <a:gd name="connsiteX20" fmla="*/ 88045 w 4845102"/>
              <a:gd name="connsiteY20" fmla="*/ 404046 h 1786532"/>
              <a:gd name="connsiteX21" fmla="*/ 77159 w 4845102"/>
              <a:gd name="connsiteY21" fmla="*/ 447589 h 1786532"/>
              <a:gd name="connsiteX22" fmla="*/ 55388 w 4845102"/>
              <a:gd name="connsiteY22" fmla="*/ 491132 h 1786532"/>
              <a:gd name="connsiteX23" fmla="*/ 44502 w 4845102"/>
              <a:gd name="connsiteY23" fmla="*/ 545560 h 1786532"/>
              <a:gd name="connsiteX24" fmla="*/ 33616 w 4845102"/>
              <a:gd name="connsiteY24" fmla="*/ 578217 h 1786532"/>
              <a:gd name="connsiteX25" fmla="*/ 22731 w 4845102"/>
              <a:gd name="connsiteY25" fmla="*/ 687075 h 1786532"/>
              <a:gd name="connsiteX26" fmla="*/ 11845 w 4845102"/>
              <a:gd name="connsiteY26" fmla="*/ 741503 h 1786532"/>
              <a:gd name="connsiteX27" fmla="*/ 11845 w 4845102"/>
              <a:gd name="connsiteY27" fmla="*/ 1002760 h 1786532"/>
              <a:gd name="connsiteX28" fmla="*/ 55388 w 4845102"/>
              <a:gd name="connsiteY28" fmla="*/ 1100732 h 1786532"/>
              <a:gd name="connsiteX29" fmla="*/ 120702 w 4845102"/>
              <a:gd name="connsiteY29" fmla="*/ 1155160 h 1786532"/>
              <a:gd name="connsiteX30" fmla="*/ 175131 w 4845102"/>
              <a:gd name="connsiteY30" fmla="*/ 1187817 h 1786532"/>
              <a:gd name="connsiteX31" fmla="*/ 196902 w 4845102"/>
              <a:gd name="connsiteY31" fmla="*/ 1209589 h 1786532"/>
              <a:gd name="connsiteX32" fmla="*/ 240445 w 4845102"/>
              <a:gd name="connsiteY32" fmla="*/ 1220475 h 1786532"/>
              <a:gd name="connsiteX33" fmla="*/ 392845 w 4845102"/>
              <a:gd name="connsiteY33" fmla="*/ 1242246 h 1786532"/>
              <a:gd name="connsiteX34" fmla="*/ 469045 w 4845102"/>
              <a:gd name="connsiteY34" fmla="*/ 1253132 h 1786532"/>
              <a:gd name="connsiteX35" fmla="*/ 1187502 w 4845102"/>
              <a:gd name="connsiteY35" fmla="*/ 1231360 h 1786532"/>
              <a:gd name="connsiteX36" fmla="*/ 1405216 w 4845102"/>
              <a:gd name="connsiteY36" fmla="*/ 1220475 h 1786532"/>
              <a:gd name="connsiteX37" fmla="*/ 1644702 w 4845102"/>
              <a:gd name="connsiteY37" fmla="*/ 1231360 h 1786532"/>
              <a:gd name="connsiteX38" fmla="*/ 1677359 w 4845102"/>
              <a:gd name="connsiteY38" fmla="*/ 1242246 h 1786532"/>
              <a:gd name="connsiteX39" fmla="*/ 1731788 w 4845102"/>
              <a:gd name="connsiteY39" fmla="*/ 1318446 h 1786532"/>
              <a:gd name="connsiteX40" fmla="*/ 1807988 w 4845102"/>
              <a:gd name="connsiteY40" fmla="*/ 1340217 h 1786532"/>
              <a:gd name="connsiteX41" fmla="*/ 1862416 w 4845102"/>
              <a:gd name="connsiteY41" fmla="*/ 1372875 h 1786532"/>
              <a:gd name="connsiteX42" fmla="*/ 1905959 w 4845102"/>
              <a:gd name="connsiteY42" fmla="*/ 1394646 h 1786532"/>
              <a:gd name="connsiteX43" fmla="*/ 1993045 w 4845102"/>
              <a:gd name="connsiteY43" fmla="*/ 1416417 h 1786532"/>
              <a:gd name="connsiteX44" fmla="*/ 2069245 w 4845102"/>
              <a:gd name="connsiteY44" fmla="*/ 1449075 h 1786532"/>
              <a:gd name="connsiteX45" fmla="*/ 2101902 w 4845102"/>
              <a:gd name="connsiteY45" fmla="*/ 1459960 h 1786532"/>
              <a:gd name="connsiteX46" fmla="*/ 2210759 w 4845102"/>
              <a:gd name="connsiteY46" fmla="*/ 1481732 h 1786532"/>
              <a:gd name="connsiteX47" fmla="*/ 2308731 w 4845102"/>
              <a:gd name="connsiteY47" fmla="*/ 1514389 h 1786532"/>
              <a:gd name="connsiteX48" fmla="*/ 2395816 w 4845102"/>
              <a:gd name="connsiteY48" fmla="*/ 1536160 h 1786532"/>
              <a:gd name="connsiteX49" fmla="*/ 2461131 w 4845102"/>
              <a:gd name="connsiteY49" fmla="*/ 1557932 h 1786532"/>
              <a:gd name="connsiteX50" fmla="*/ 2678845 w 4845102"/>
              <a:gd name="connsiteY50" fmla="*/ 1601475 h 1786532"/>
              <a:gd name="connsiteX51" fmla="*/ 2711502 w 4845102"/>
              <a:gd name="connsiteY51" fmla="*/ 1612360 h 1786532"/>
              <a:gd name="connsiteX52" fmla="*/ 2755045 w 4845102"/>
              <a:gd name="connsiteY52" fmla="*/ 1623246 h 1786532"/>
              <a:gd name="connsiteX53" fmla="*/ 2798588 w 4845102"/>
              <a:gd name="connsiteY53" fmla="*/ 1645017 h 1786532"/>
              <a:gd name="connsiteX54" fmla="*/ 2853016 w 4845102"/>
              <a:gd name="connsiteY54" fmla="*/ 1655903 h 1786532"/>
              <a:gd name="connsiteX55" fmla="*/ 2896559 w 4845102"/>
              <a:gd name="connsiteY55" fmla="*/ 1666789 h 1786532"/>
              <a:gd name="connsiteX56" fmla="*/ 2950988 w 4845102"/>
              <a:gd name="connsiteY56" fmla="*/ 1677675 h 1786532"/>
              <a:gd name="connsiteX57" fmla="*/ 3048959 w 4845102"/>
              <a:gd name="connsiteY57" fmla="*/ 1710332 h 1786532"/>
              <a:gd name="connsiteX58" fmla="*/ 3081616 w 4845102"/>
              <a:gd name="connsiteY58" fmla="*/ 1721217 h 1786532"/>
              <a:gd name="connsiteX59" fmla="*/ 3136045 w 4845102"/>
              <a:gd name="connsiteY59" fmla="*/ 1732103 h 1786532"/>
              <a:gd name="connsiteX60" fmla="*/ 3234016 w 4845102"/>
              <a:gd name="connsiteY60" fmla="*/ 1742989 h 1786532"/>
              <a:gd name="connsiteX61" fmla="*/ 3669445 w 4845102"/>
              <a:gd name="connsiteY61" fmla="*/ 1764760 h 1786532"/>
              <a:gd name="connsiteX62" fmla="*/ 4115759 w 4845102"/>
              <a:gd name="connsiteY62" fmla="*/ 1786532 h 1786532"/>
              <a:gd name="connsiteX63" fmla="*/ 4638274 w 4845102"/>
              <a:gd name="connsiteY63" fmla="*/ 1775646 h 1786532"/>
              <a:gd name="connsiteX64" fmla="*/ 4681816 w 4845102"/>
              <a:gd name="connsiteY64" fmla="*/ 1764760 h 1786532"/>
              <a:gd name="connsiteX65" fmla="*/ 4714474 w 4845102"/>
              <a:gd name="connsiteY65" fmla="*/ 1742989 h 1786532"/>
              <a:gd name="connsiteX66" fmla="*/ 4758016 w 4845102"/>
              <a:gd name="connsiteY66" fmla="*/ 1688560 h 1786532"/>
              <a:gd name="connsiteX67" fmla="*/ 4779788 w 4845102"/>
              <a:gd name="connsiteY67" fmla="*/ 1645017 h 1786532"/>
              <a:gd name="connsiteX68" fmla="*/ 4801559 w 4845102"/>
              <a:gd name="connsiteY68" fmla="*/ 1612360 h 1786532"/>
              <a:gd name="connsiteX69" fmla="*/ 4812445 w 4845102"/>
              <a:gd name="connsiteY69" fmla="*/ 1568817 h 1786532"/>
              <a:gd name="connsiteX70" fmla="*/ 4823331 w 4845102"/>
              <a:gd name="connsiteY70" fmla="*/ 1536160 h 1786532"/>
              <a:gd name="connsiteX71" fmla="*/ 4845102 w 4845102"/>
              <a:gd name="connsiteY71" fmla="*/ 1372875 h 1786532"/>
              <a:gd name="connsiteX72" fmla="*/ 4834216 w 4845102"/>
              <a:gd name="connsiteY72" fmla="*/ 1013646 h 1786532"/>
              <a:gd name="connsiteX73" fmla="*/ 4812445 w 4845102"/>
              <a:gd name="connsiteY73" fmla="*/ 970103 h 1786532"/>
              <a:gd name="connsiteX74" fmla="*/ 4790674 w 4845102"/>
              <a:gd name="connsiteY74" fmla="*/ 839475 h 1786532"/>
              <a:gd name="connsiteX75" fmla="*/ 4768902 w 4845102"/>
              <a:gd name="connsiteY75" fmla="*/ 795932 h 1786532"/>
              <a:gd name="connsiteX76" fmla="*/ 4747131 w 4845102"/>
              <a:gd name="connsiteY76" fmla="*/ 730617 h 1786532"/>
              <a:gd name="connsiteX77" fmla="*/ 4736245 w 4845102"/>
              <a:gd name="connsiteY77" fmla="*/ 697960 h 1786532"/>
              <a:gd name="connsiteX78" fmla="*/ 4681816 w 4845102"/>
              <a:gd name="connsiteY78" fmla="*/ 599989 h 1786532"/>
              <a:gd name="connsiteX79" fmla="*/ 4638274 w 4845102"/>
              <a:gd name="connsiteY79" fmla="*/ 523789 h 1786532"/>
              <a:gd name="connsiteX80" fmla="*/ 4583845 w 4845102"/>
              <a:gd name="connsiteY80" fmla="*/ 469360 h 1786532"/>
              <a:gd name="connsiteX81" fmla="*/ 4551188 w 4845102"/>
              <a:gd name="connsiteY81" fmla="*/ 458475 h 1786532"/>
              <a:gd name="connsiteX82" fmla="*/ 4496759 w 4845102"/>
              <a:gd name="connsiteY82" fmla="*/ 414932 h 1786532"/>
              <a:gd name="connsiteX83" fmla="*/ 4474988 w 4845102"/>
              <a:gd name="connsiteY83" fmla="*/ 393160 h 1786532"/>
              <a:gd name="connsiteX84" fmla="*/ 4442331 w 4845102"/>
              <a:gd name="connsiteY84" fmla="*/ 382275 h 1786532"/>
              <a:gd name="connsiteX85" fmla="*/ 4420559 w 4845102"/>
              <a:gd name="connsiteY85" fmla="*/ 360503 h 1786532"/>
              <a:gd name="connsiteX86" fmla="*/ 4300816 w 4845102"/>
              <a:gd name="connsiteY86" fmla="*/ 316960 h 1786532"/>
              <a:gd name="connsiteX87" fmla="*/ 4246388 w 4845102"/>
              <a:gd name="connsiteY87" fmla="*/ 273417 h 1786532"/>
              <a:gd name="connsiteX88" fmla="*/ 4213731 w 4845102"/>
              <a:gd name="connsiteY88" fmla="*/ 262532 h 1786532"/>
              <a:gd name="connsiteX89" fmla="*/ 4115759 w 4845102"/>
              <a:gd name="connsiteY89" fmla="*/ 186332 h 1786532"/>
              <a:gd name="connsiteX90" fmla="*/ 4072216 w 4845102"/>
              <a:gd name="connsiteY90" fmla="*/ 153675 h 1786532"/>
              <a:gd name="connsiteX91" fmla="*/ 4017788 w 4845102"/>
              <a:gd name="connsiteY91" fmla="*/ 142789 h 1786532"/>
              <a:gd name="connsiteX92" fmla="*/ 3974245 w 4845102"/>
              <a:gd name="connsiteY92" fmla="*/ 121017 h 1786532"/>
              <a:gd name="connsiteX93" fmla="*/ 3865388 w 4845102"/>
              <a:gd name="connsiteY93" fmla="*/ 88360 h 1786532"/>
              <a:gd name="connsiteX94" fmla="*/ 3756531 w 4845102"/>
              <a:gd name="connsiteY94" fmla="*/ 66589 h 1786532"/>
              <a:gd name="connsiteX95" fmla="*/ 3680331 w 4845102"/>
              <a:gd name="connsiteY95" fmla="*/ 44817 h 1786532"/>
              <a:gd name="connsiteX96" fmla="*/ 3560588 w 4845102"/>
              <a:gd name="connsiteY96" fmla="*/ 33932 h 1786532"/>
              <a:gd name="connsiteX97" fmla="*/ 3234016 w 4845102"/>
              <a:gd name="connsiteY97" fmla="*/ 12160 h 1786532"/>
              <a:gd name="connsiteX98" fmla="*/ 2929216 w 4845102"/>
              <a:gd name="connsiteY98" fmla="*/ 23046 h 1786532"/>
              <a:gd name="connsiteX99" fmla="*/ 2406702 w 4845102"/>
              <a:gd name="connsiteY99" fmla="*/ 44817 h 1786532"/>
              <a:gd name="connsiteX100" fmla="*/ 2091016 w 4845102"/>
              <a:gd name="connsiteY100" fmla="*/ 33932 h 1786532"/>
              <a:gd name="connsiteX101" fmla="*/ 1884188 w 4845102"/>
              <a:gd name="connsiteY101" fmla="*/ 12160 h 1786532"/>
              <a:gd name="connsiteX102" fmla="*/ 1786216 w 4845102"/>
              <a:gd name="connsiteY102" fmla="*/ 1275 h 1786532"/>
              <a:gd name="connsiteX103" fmla="*/ 1720902 w 4845102"/>
              <a:gd name="connsiteY103" fmla="*/ 1275 h 178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45102" h="1786532">
                <a:moveTo>
                  <a:pt x="1720902" y="1275"/>
                </a:moveTo>
                <a:cubicBezTo>
                  <a:pt x="1699131" y="3089"/>
                  <a:pt x="1677170" y="7535"/>
                  <a:pt x="1655588" y="12160"/>
                </a:cubicBezTo>
                <a:cubicBezTo>
                  <a:pt x="1626330" y="18430"/>
                  <a:pt x="1598336" y="31637"/>
                  <a:pt x="1568502" y="33932"/>
                </a:cubicBezTo>
                <a:lnTo>
                  <a:pt x="1426988" y="44817"/>
                </a:lnTo>
                <a:cubicBezTo>
                  <a:pt x="1416102" y="48446"/>
                  <a:pt x="1405463" y="52920"/>
                  <a:pt x="1394331" y="55703"/>
                </a:cubicBezTo>
                <a:cubicBezTo>
                  <a:pt x="1351885" y="66315"/>
                  <a:pt x="1306712" y="71331"/>
                  <a:pt x="1263702" y="77475"/>
                </a:cubicBezTo>
                <a:cubicBezTo>
                  <a:pt x="1206121" y="96667"/>
                  <a:pt x="1250028" y="83919"/>
                  <a:pt x="1165731" y="99246"/>
                </a:cubicBezTo>
                <a:cubicBezTo>
                  <a:pt x="1147527" y="102556"/>
                  <a:pt x="1129523" y="106917"/>
                  <a:pt x="1111302" y="110132"/>
                </a:cubicBezTo>
                <a:cubicBezTo>
                  <a:pt x="1067830" y="117803"/>
                  <a:pt x="1023960" y="123246"/>
                  <a:pt x="980674" y="131903"/>
                </a:cubicBezTo>
                <a:cubicBezTo>
                  <a:pt x="962531" y="135532"/>
                  <a:pt x="944646" y="140852"/>
                  <a:pt x="926245" y="142789"/>
                </a:cubicBezTo>
                <a:cubicBezTo>
                  <a:pt x="875595" y="148121"/>
                  <a:pt x="824645" y="150046"/>
                  <a:pt x="773845" y="153675"/>
                </a:cubicBezTo>
                <a:cubicBezTo>
                  <a:pt x="750181" y="159591"/>
                  <a:pt x="698190" y="173321"/>
                  <a:pt x="675874" y="175446"/>
                </a:cubicBezTo>
                <a:cubicBezTo>
                  <a:pt x="617965" y="180961"/>
                  <a:pt x="559759" y="182703"/>
                  <a:pt x="501702" y="186332"/>
                </a:cubicBezTo>
                <a:cubicBezTo>
                  <a:pt x="476302" y="189960"/>
                  <a:pt x="450662" y="192185"/>
                  <a:pt x="425502" y="197217"/>
                </a:cubicBezTo>
                <a:cubicBezTo>
                  <a:pt x="414250" y="199467"/>
                  <a:pt x="404097" y="205853"/>
                  <a:pt x="392845" y="208103"/>
                </a:cubicBezTo>
                <a:cubicBezTo>
                  <a:pt x="367685" y="213135"/>
                  <a:pt x="342045" y="215360"/>
                  <a:pt x="316645" y="218989"/>
                </a:cubicBezTo>
                <a:cubicBezTo>
                  <a:pt x="294874" y="226246"/>
                  <a:pt x="270426" y="228030"/>
                  <a:pt x="251331" y="240760"/>
                </a:cubicBezTo>
                <a:cubicBezTo>
                  <a:pt x="209127" y="268897"/>
                  <a:pt x="231086" y="258395"/>
                  <a:pt x="186016" y="273417"/>
                </a:cubicBezTo>
                <a:cubicBezTo>
                  <a:pt x="178759" y="280674"/>
                  <a:pt x="172259" y="288778"/>
                  <a:pt x="164245" y="295189"/>
                </a:cubicBezTo>
                <a:cubicBezTo>
                  <a:pt x="95578" y="350123"/>
                  <a:pt x="162389" y="286159"/>
                  <a:pt x="109816" y="338732"/>
                </a:cubicBezTo>
                <a:cubicBezTo>
                  <a:pt x="102559" y="360503"/>
                  <a:pt x="93611" y="381782"/>
                  <a:pt x="88045" y="404046"/>
                </a:cubicBezTo>
                <a:cubicBezTo>
                  <a:pt x="84416" y="418560"/>
                  <a:pt x="82412" y="433581"/>
                  <a:pt x="77159" y="447589"/>
                </a:cubicBezTo>
                <a:cubicBezTo>
                  <a:pt x="71461" y="462783"/>
                  <a:pt x="62645" y="476618"/>
                  <a:pt x="55388" y="491132"/>
                </a:cubicBezTo>
                <a:cubicBezTo>
                  <a:pt x="51759" y="509275"/>
                  <a:pt x="48990" y="527610"/>
                  <a:pt x="44502" y="545560"/>
                </a:cubicBezTo>
                <a:cubicBezTo>
                  <a:pt x="41719" y="556692"/>
                  <a:pt x="35361" y="566876"/>
                  <a:pt x="33616" y="578217"/>
                </a:cubicBezTo>
                <a:cubicBezTo>
                  <a:pt x="28071" y="614260"/>
                  <a:pt x="27551" y="650928"/>
                  <a:pt x="22731" y="687075"/>
                </a:cubicBezTo>
                <a:cubicBezTo>
                  <a:pt x="20286" y="705415"/>
                  <a:pt x="15474" y="723360"/>
                  <a:pt x="11845" y="741503"/>
                </a:cubicBezTo>
                <a:cubicBezTo>
                  <a:pt x="139" y="858558"/>
                  <a:pt x="-7572" y="873312"/>
                  <a:pt x="11845" y="1002760"/>
                </a:cubicBezTo>
                <a:cubicBezTo>
                  <a:pt x="17055" y="1037495"/>
                  <a:pt x="32685" y="1073489"/>
                  <a:pt x="55388" y="1100732"/>
                </a:cubicBezTo>
                <a:cubicBezTo>
                  <a:pt x="94178" y="1147279"/>
                  <a:pt x="77886" y="1120907"/>
                  <a:pt x="120702" y="1155160"/>
                </a:cubicBezTo>
                <a:cubicBezTo>
                  <a:pt x="163396" y="1189315"/>
                  <a:pt x="118418" y="1168914"/>
                  <a:pt x="175131" y="1187817"/>
                </a:cubicBezTo>
                <a:cubicBezTo>
                  <a:pt x="182388" y="1195074"/>
                  <a:pt x="187722" y="1204999"/>
                  <a:pt x="196902" y="1209589"/>
                </a:cubicBezTo>
                <a:cubicBezTo>
                  <a:pt x="210283" y="1216280"/>
                  <a:pt x="225688" y="1218015"/>
                  <a:pt x="240445" y="1220475"/>
                </a:cubicBezTo>
                <a:cubicBezTo>
                  <a:pt x="291063" y="1228911"/>
                  <a:pt x="342045" y="1234989"/>
                  <a:pt x="392845" y="1242246"/>
                </a:cubicBezTo>
                <a:lnTo>
                  <a:pt x="469045" y="1253132"/>
                </a:lnTo>
                <a:lnTo>
                  <a:pt x="1187502" y="1231360"/>
                </a:lnTo>
                <a:lnTo>
                  <a:pt x="1405216" y="1220475"/>
                </a:lnTo>
                <a:cubicBezTo>
                  <a:pt x="1485045" y="1224103"/>
                  <a:pt x="1565045" y="1224988"/>
                  <a:pt x="1644702" y="1231360"/>
                </a:cubicBezTo>
                <a:cubicBezTo>
                  <a:pt x="1656140" y="1232275"/>
                  <a:pt x="1669245" y="1234132"/>
                  <a:pt x="1677359" y="1242246"/>
                </a:cubicBezTo>
                <a:cubicBezTo>
                  <a:pt x="1717989" y="1282876"/>
                  <a:pt x="1638535" y="1287361"/>
                  <a:pt x="1731788" y="1318446"/>
                </a:cubicBezTo>
                <a:cubicBezTo>
                  <a:pt x="1778638" y="1334063"/>
                  <a:pt x="1753313" y="1326549"/>
                  <a:pt x="1807988" y="1340217"/>
                </a:cubicBezTo>
                <a:cubicBezTo>
                  <a:pt x="1844191" y="1376422"/>
                  <a:pt x="1812958" y="1351679"/>
                  <a:pt x="1862416" y="1372875"/>
                </a:cubicBezTo>
                <a:cubicBezTo>
                  <a:pt x="1877331" y="1379267"/>
                  <a:pt x="1891044" y="1388254"/>
                  <a:pt x="1905959" y="1394646"/>
                </a:cubicBezTo>
                <a:cubicBezTo>
                  <a:pt x="1940801" y="1409578"/>
                  <a:pt x="1952144" y="1406192"/>
                  <a:pt x="1993045" y="1416417"/>
                </a:cubicBezTo>
                <a:cubicBezTo>
                  <a:pt x="2033890" y="1426628"/>
                  <a:pt x="2025631" y="1430383"/>
                  <a:pt x="2069245" y="1449075"/>
                </a:cubicBezTo>
                <a:cubicBezTo>
                  <a:pt x="2079792" y="1453595"/>
                  <a:pt x="2090869" y="1456808"/>
                  <a:pt x="2101902" y="1459960"/>
                </a:cubicBezTo>
                <a:cubicBezTo>
                  <a:pt x="2147375" y="1472952"/>
                  <a:pt x="2159429" y="1473177"/>
                  <a:pt x="2210759" y="1481732"/>
                </a:cubicBezTo>
                <a:cubicBezTo>
                  <a:pt x="2277901" y="1515302"/>
                  <a:pt x="2230351" y="1496301"/>
                  <a:pt x="2308731" y="1514389"/>
                </a:cubicBezTo>
                <a:cubicBezTo>
                  <a:pt x="2337886" y="1521117"/>
                  <a:pt x="2367430" y="1526698"/>
                  <a:pt x="2395816" y="1536160"/>
                </a:cubicBezTo>
                <a:cubicBezTo>
                  <a:pt x="2417588" y="1543417"/>
                  <a:pt x="2438494" y="1554159"/>
                  <a:pt x="2461131" y="1557932"/>
                </a:cubicBezTo>
                <a:cubicBezTo>
                  <a:pt x="2525467" y="1568654"/>
                  <a:pt x="2613876" y="1579820"/>
                  <a:pt x="2678845" y="1601475"/>
                </a:cubicBezTo>
                <a:cubicBezTo>
                  <a:pt x="2689731" y="1605103"/>
                  <a:pt x="2700469" y="1609208"/>
                  <a:pt x="2711502" y="1612360"/>
                </a:cubicBezTo>
                <a:cubicBezTo>
                  <a:pt x="2725887" y="1616470"/>
                  <a:pt x="2741037" y="1617993"/>
                  <a:pt x="2755045" y="1623246"/>
                </a:cubicBezTo>
                <a:cubicBezTo>
                  <a:pt x="2770239" y="1628944"/>
                  <a:pt x="2783193" y="1639885"/>
                  <a:pt x="2798588" y="1645017"/>
                </a:cubicBezTo>
                <a:cubicBezTo>
                  <a:pt x="2816141" y="1650868"/>
                  <a:pt x="2834955" y="1651889"/>
                  <a:pt x="2853016" y="1655903"/>
                </a:cubicBezTo>
                <a:cubicBezTo>
                  <a:pt x="2867621" y="1659149"/>
                  <a:pt x="2881954" y="1663543"/>
                  <a:pt x="2896559" y="1666789"/>
                </a:cubicBezTo>
                <a:cubicBezTo>
                  <a:pt x="2914621" y="1670803"/>
                  <a:pt x="2933138" y="1672807"/>
                  <a:pt x="2950988" y="1677675"/>
                </a:cubicBezTo>
                <a:cubicBezTo>
                  <a:pt x="2951016" y="1677683"/>
                  <a:pt x="3032617" y="1704885"/>
                  <a:pt x="3048959" y="1710332"/>
                </a:cubicBezTo>
                <a:cubicBezTo>
                  <a:pt x="3059845" y="1713960"/>
                  <a:pt x="3070364" y="1718967"/>
                  <a:pt x="3081616" y="1721217"/>
                </a:cubicBezTo>
                <a:cubicBezTo>
                  <a:pt x="3099759" y="1724846"/>
                  <a:pt x="3117729" y="1729486"/>
                  <a:pt x="3136045" y="1732103"/>
                </a:cubicBezTo>
                <a:cubicBezTo>
                  <a:pt x="3168573" y="1736750"/>
                  <a:pt x="3201293" y="1740014"/>
                  <a:pt x="3234016" y="1742989"/>
                </a:cubicBezTo>
                <a:cubicBezTo>
                  <a:pt x="3411166" y="1759094"/>
                  <a:pt x="3456966" y="1756891"/>
                  <a:pt x="3669445" y="1764760"/>
                </a:cubicBezTo>
                <a:cubicBezTo>
                  <a:pt x="3836254" y="1777592"/>
                  <a:pt x="3927144" y="1786532"/>
                  <a:pt x="4115759" y="1786532"/>
                </a:cubicBezTo>
                <a:cubicBezTo>
                  <a:pt x="4289968" y="1786532"/>
                  <a:pt x="4464102" y="1779275"/>
                  <a:pt x="4638274" y="1775646"/>
                </a:cubicBezTo>
                <a:cubicBezTo>
                  <a:pt x="4652788" y="1772017"/>
                  <a:pt x="4668065" y="1770653"/>
                  <a:pt x="4681816" y="1764760"/>
                </a:cubicBezTo>
                <a:cubicBezTo>
                  <a:pt x="4693841" y="1759606"/>
                  <a:pt x="4704258" y="1751162"/>
                  <a:pt x="4714474" y="1742989"/>
                </a:cubicBezTo>
                <a:cubicBezTo>
                  <a:pt x="4733294" y="1727933"/>
                  <a:pt x="4746106" y="1709403"/>
                  <a:pt x="4758016" y="1688560"/>
                </a:cubicBezTo>
                <a:cubicBezTo>
                  <a:pt x="4766067" y="1674471"/>
                  <a:pt x="4771737" y="1659106"/>
                  <a:pt x="4779788" y="1645017"/>
                </a:cubicBezTo>
                <a:cubicBezTo>
                  <a:pt x="4786279" y="1633658"/>
                  <a:pt x="4794302" y="1623246"/>
                  <a:pt x="4801559" y="1612360"/>
                </a:cubicBezTo>
                <a:cubicBezTo>
                  <a:pt x="4805188" y="1597846"/>
                  <a:pt x="4808335" y="1583202"/>
                  <a:pt x="4812445" y="1568817"/>
                </a:cubicBezTo>
                <a:cubicBezTo>
                  <a:pt x="4815597" y="1557784"/>
                  <a:pt x="4821081" y="1547412"/>
                  <a:pt x="4823331" y="1536160"/>
                </a:cubicBezTo>
                <a:cubicBezTo>
                  <a:pt x="4828335" y="1511138"/>
                  <a:pt x="4842455" y="1394048"/>
                  <a:pt x="4845102" y="1372875"/>
                </a:cubicBezTo>
                <a:cubicBezTo>
                  <a:pt x="4841473" y="1253132"/>
                  <a:pt x="4843898" y="1133052"/>
                  <a:pt x="4834216" y="1013646"/>
                </a:cubicBezTo>
                <a:cubicBezTo>
                  <a:pt x="4832905" y="997472"/>
                  <a:pt x="4816381" y="985846"/>
                  <a:pt x="4812445" y="970103"/>
                </a:cubicBezTo>
                <a:cubicBezTo>
                  <a:pt x="4801739" y="927278"/>
                  <a:pt x="4810416" y="878958"/>
                  <a:pt x="4790674" y="839475"/>
                </a:cubicBezTo>
                <a:cubicBezTo>
                  <a:pt x="4783417" y="824961"/>
                  <a:pt x="4774929" y="810999"/>
                  <a:pt x="4768902" y="795932"/>
                </a:cubicBezTo>
                <a:cubicBezTo>
                  <a:pt x="4760379" y="774624"/>
                  <a:pt x="4754388" y="752389"/>
                  <a:pt x="4747131" y="730617"/>
                </a:cubicBezTo>
                <a:cubicBezTo>
                  <a:pt x="4743502" y="719731"/>
                  <a:pt x="4741377" y="708223"/>
                  <a:pt x="4736245" y="697960"/>
                </a:cubicBezTo>
                <a:cubicBezTo>
                  <a:pt x="4632100" y="489670"/>
                  <a:pt x="4752369" y="723457"/>
                  <a:pt x="4681816" y="599989"/>
                </a:cubicBezTo>
                <a:cubicBezTo>
                  <a:pt x="4665272" y="571037"/>
                  <a:pt x="4660115" y="548751"/>
                  <a:pt x="4638274" y="523789"/>
                </a:cubicBezTo>
                <a:cubicBezTo>
                  <a:pt x="4621378" y="504479"/>
                  <a:pt x="4608187" y="477473"/>
                  <a:pt x="4583845" y="469360"/>
                </a:cubicBezTo>
                <a:lnTo>
                  <a:pt x="4551188" y="458475"/>
                </a:lnTo>
                <a:cubicBezTo>
                  <a:pt x="4498615" y="405902"/>
                  <a:pt x="4565426" y="469866"/>
                  <a:pt x="4496759" y="414932"/>
                </a:cubicBezTo>
                <a:cubicBezTo>
                  <a:pt x="4488745" y="408521"/>
                  <a:pt x="4483789" y="398440"/>
                  <a:pt x="4474988" y="393160"/>
                </a:cubicBezTo>
                <a:cubicBezTo>
                  <a:pt x="4465149" y="387256"/>
                  <a:pt x="4453217" y="385903"/>
                  <a:pt x="4442331" y="382275"/>
                </a:cubicBezTo>
                <a:cubicBezTo>
                  <a:pt x="4435074" y="375018"/>
                  <a:pt x="4429262" y="365943"/>
                  <a:pt x="4420559" y="360503"/>
                </a:cubicBezTo>
                <a:cubicBezTo>
                  <a:pt x="4362774" y="324387"/>
                  <a:pt x="4360811" y="328959"/>
                  <a:pt x="4300816" y="316960"/>
                </a:cubicBezTo>
                <a:cubicBezTo>
                  <a:pt x="4282673" y="302446"/>
                  <a:pt x="4266090" y="285731"/>
                  <a:pt x="4246388" y="273417"/>
                </a:cubicBezTo>
                <a:cubicBezTo>
                  <a:pt x="4236658" y="267336"/>
                  <a:pt x="4223278" y="268897"/>
                  <a:pt x="4213731" y="262532"/>
                </a:cubicBezTo>
                <a:cubicBezTo>
                  <a:pt x="4179307" y="239583"/>
                  <a:pt x="4148552" y="211557"/>
                  <a:pt x="4115759" y="186332"/>
                </a:cubicBezTo>
                <a:cubicBezTo>
                  <a:pt x="4101378" y="175270"/>
                  <a:pt x="4090007" y="157233"/>
                  <a:pt x="4072216" y="153675"/>
                </a:cubicBezTo>
                <a:lnTo>
                  <a:pt x="4017788" y="142789"/>
                </a:lnTo>
                <a:cubicBezTo>
                  <a:pt x="4003274" y="135532"/>
                  <a:pt x="3989312" y="127044"/>
                  <a:pt x="3974245" y="121017"/>
                </a:cubicBezTo>
                <a:cubicBezTo>
                  <a:pt x="3942697" y="108398"/>
                  <a:pt x="3899929" y="95762"/>
                  <a:pt x="3865388" y="88360"/>
                </a:cubicBezTo>
                <a:cubicBezTo>
                  <a:pt x="3829205" y="80607"/>
                  <a:pt x="3792588" y="74910"/>
                  <a:pt x="3756531" y="66589"/>
                </a:cubicBezTo>
                <a:cubicBezTo>
                  <a:pt x="3710573" y="55983"/>
                  <a:pt x="3733842" y="51952"/>
                  <a:pt x="3680331" y="44817"/>
                </a:cubicBezTo>
                <a:cubicBezTo>
                  <a:pt x="3640604" y="39520"/>
                  <a:pt x="3600447" y="38128"/>
                  <a:pt x="3560588" y="33932"/>
                </a:cubicBezTo>
                <a:cubicBezTo>
                  <a:pt x="3339285" y="10637"/>
                  <a:pt x="3652752" y="31194"/>
                  <a:pt x="3234016" y="12160"/>
                </a:cubicBezTo>
                <a:lnTo>
                  <a:pt x="2929216" y="23046"/>
                </a:lnTo>
                <a:cubicBezTo>
                  <a:pt x="2470824" y="37599"/>
                  <a:pt x="2686102" y="23326"/>
                  <a:pt x="2406702" y="44817"/>
                </a:cubicBezTo>
                <a:lnTo>
                  <a:pt x="2091016" y="33932"/>
                </a:lnTo>
                <a:cubicBezTo>
                  <a:pt x="2013277" y="30045"/>
                  <a:pt x="1959118" y="20975"/>
                  <a:pt x="1884188" y="12160"/>
                </a:cubicBezTo>
                <a:cubicBezTo>
                  <a:pt x="1851555" y="8321"/>
                  <a:pt x="1819010" y="3325"/>
                  <a:pt x="1786216" y="1275"/>
                </a:cubicBezTo>
                <a:cubicBezTo>
                  <a:pt x="1760865" y="-309"/>
                  <a:pt x="1742673" y="-539"/>
                  <a:pt x="1720902" y="1275"/>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1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524000"/>
            <a:ext cx="8210550" cy="446722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in the outlined region.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4267200" y="1800217"/>
            <a:ext cx="3238500" cy="646331"/>
          </a:xfrm>
          <a:prstGeom prst="rect">
            <a:avLst/>
          </a:prstGeom>
          <a:solidFill>
            <a:schemeClr val="bg1"/>
          </a:solidFill>
        </p:spPr>
        <p:txBody>
          <a:bodyPr wrap="square" rtlCol="0">
            <a:spAutoFit/>
          </a:bodyPr>
          <a:lstStyle/>
          <a:p>
            <a:r>
              <a:rPr lang="en-US" sz="3600" b="1" dirty="0">
                <a:solidFill>
                  <a:schemeClr val="accent3">
                    <a:lumMod val="50000"/>
                  </a:schemeClr>
                </a:solidFill>
              </a:rPr>
              <a:t>Smooth muscle</a:t>
            </a:r>
          </a:p>
        </p:txBody>
      </p:sp>
      <p:sp>
        <p:nvSpPr>
          <p:cNvPr id="8" name="Freeform 7"/>
          <p:cNvSpPr/>
          <p:nvPr/>
        </p:nvSpPr>
        <p:spPr>
          <a:xfrm>
            <a:off x="174171" y="1404257"/>
            <a:ext cx="3026229" cy="4865914"/>
          </a:xfrm>
          <a:custGeom>
            <a:avLst/>
            <a:gdLst>
              <a:gd name="connsiteX0" fmla="*/ 2231572 w 3026229"/>
              <a:gd name="connsiteY0" fmla="*/ 2416629 h 4865914"/>
              <a:gd name="connsiteX1" fmla="*/ 2177143 w 3026229"/>
              <a:gd name="connsiteY1" fmla="*/ 2340429 h 4865914"/>
              <a:gd name="connsiteX2" fmla="*/ 2100943 w 3026229"/>
              <a:gd name="connsiteY2" fmla="*/ 2188029 h 4865914"/>
              <a:gd name="connsiteX3" fmla="*/ 2068286 w 3026229"/>
              <a:gd name="connsiteY3" fmla="*/ 2079172 h 4865914"/>
              <a:gd name="connsiteX4" fmla="*/ 2024743 w 3026229"/>
              <a:gd name="connsiteY4" fmla="*/ 2002972 h 4865914"/>
              <a:gd name="connsiteX5" fmla="*/ 1992086 w 3026229"/>
              <a:gd name="connsiteY5" fmla="*/ 1905000 h 4865914"/>
              <a:gd name="connsiteX6" fmla="*/ 1970315 w 3026229"/>
              <a:gd name="connsiteY6" fmla="*/ 1850572 h 4865914"/>
              <a:gd name="connsiteX7" fmla="*/ 1959429 w 3026229"/>
              <a:gd name="connsiteY7" fmla="*/ 1796143 h 4865914"/>
              <a:gd name="connsiteX8" fmla="*/ 1948543 w 3026229"/>
              <a:gd name="connsiteY8" fmla="*/ 1763486 h 4865914"/>
              <a:gd name="connsiteX9" fmla="*/ 1959429 w 3026229"/>
              <a:gd name="connsiteY9" fmla="*/ 1545772 h 4865914"/>
              <a:gd name="connsiteX10" fmla="*/ 1981200 w 3026229"/>
              <a:gd name="connsiteY10" fmla="*/ 1480457 h 4865914"/>
              <a:gd name="connsiteX11" fmla="*/ 2002972 w 3026229"/>
              <a:gd name="connsiteY11" fmla="*/ 1426029 h 4865914"/>
              <a:gd name="connsiteX12" fmla="*/ 2024743 w 3026229"/>
              <a:gd name="connsiteY12" fmla="*/ 1382486 h 4865914"/>
              <a:gd name="connsiteX13" fmla="*/ 2035629 w 3026229"/>
              <a:gd name="connsiteY13" fmla="*/ 1349829 h 4865914"/>
              <a:gd name="connsiteX14" fmla="*/ 2111829 w 3026229"/>
              <a:gd name="connsiteY14" fmla="*/ 1230086 h 4865914"/>
              <a:gd name="connsiteX15" fmla="*/ 2133600 w 3026229"/>
              <a:gd name="connsiteY15" fmla="*/ 1197429 h 4865914"/>
              <a:gd name="connsiteX16" fmla="*/ 2166258 w 3026229"/>
              <a:gd name="connsiteY16" fmla="*/ 1110343 h 4865914"/>
              <a:gd name="connsiteX17" fmla="*/ 2198915 w 3026229"/>
              <a:gd name="connsiteY17" fmla="*/ 1066800 h 4865914"/>
              <a:gd name="connsiteX18" fmla="*/ 2253343 w 3026229"/>
              <a:gd name="connsiteY18" fmla="*/ 968829 h 4865914"/>
              <a:gd name="connsiteX19" fmla="*/ 2286000 w 3026229"/>
              <a:gd name="connsiteY19" fmla="*/ 925286 h 4865914"/>
              <a:gd name="connsiteX20" fmla="*/ 2329543 w 3026229"/>
              <a:gd name="connsiteY20" fmla="*/ 870857 h 4865914"/>
              <a:gd name="connsiteX21" fmla="*/ 2351315 w 3026229"/>
              <a:gd name="connsiteY21" fmla="*/ 805543 h 4865914"/>
              <a:gd name="connsiteX22" fmla="*/ 2362200 w 3026229"/>
              <a:gd name="connsiteY22" fmla="*/ 772886 h 4865914"/>
              <a:gd name="connsiteX23" fmla="*/ 2373086 w 3026229"/>
              <a:gd name="connsiteY23" fmla="*/ 740229 h 4865914"/>
              <a:gd name="connsiteX24" fmla="*/ 2383972 w 3026229"/>
              <a:gd name="connsiteY24" fmla="*/ 696686 h 4865914"/>
              <a:gd name="connsiteX25" fmla="*/ 2373086 w 3026229"/>
              <a:gd name="connsiteY25" fmla="*/ 500743 h 4865914"/>
              <a:gd name="connsiteX26" fmla="*/ 2362200 w 3026229"/>
              <a:gd name="connsiteY26" fmla="*/ 457200 h 4865914"/>
              <a:gd name="connsiteX27" fmla="*/ 2340429 w 3026229"/>
              <a:gd name="connsiteY27" fmla="*/ 424543 h 4865914"/>
              <a:gd name="connsiteX28" fmla="*/ 2286000 w 3026229"/>
              <a:gd name="connsiteY28" fmla="*/ 304800 h 4865914"/>
              <a:gd name="connsiteX29" fmla="*/ 2209800 w 3026229"/>
              <a:gd name="connsiteY29" fmla="*/ 206829 h 4865914"/>
              <a:gd name="connsiteX30" fmla="*/ 2188029 w 3026229"/>
              <a:gd name="connsiteY30" fmla="*/ 174172 h 4865914"/>
              <a:gd name="connsiteX31" fmla="*/ 2166258 w 3026229"/>
              <a:gd name="connsiteY31" fmla="*/ 152400 h 4865914"/>
              <a:gd name="connsiteX32" fmla="*/ 2144486 w 3026229"/>
              <a:gd name="connsiteY32" fmla="*/ 119743 h 4865914"/>
              <a:gd name="connsiteX33" fmla="*/ 2079172 w 3026229"/>
              <a:gd name="connsiteY33" fmla="*/ 76200 h 4865914"/>
              <a:gd name="connsiteX34" fmla="*/ 2035629 w 3026229"/>
              <a:gd name="connsiteY34" fmla="*/ 32657 h 4865914"/>
              <a:gd name="connsiteX35" fmla="*/ 1926772 w 3026229"/>
              <a:gd name="connsiteY35" fmla="*/ 0 h 4865914"/>
              <a:gd name="connsiteX36" fmla="*/ 1338943 w 3026229"/>
              <a:gd name="connsiteY36" fmla="*/ 10886 h 4865914"/>
              <a:gd name="connsiteX37" fmla="*/ 1295400 w 3026229"/>
              <a:gd name="connsiteY37" fmla="*/ 21772 h 4865914"/>
              <a:gd name="connsiteX38" fmla="*/ 1132115 w 3026229"/>
              <a:gd name="connsiteY38" fmla="*/ 32657 h 4865914"/>
              <a:gd name="connsiteX39" fmla="*/ 1066800 w 3026229"/>
              <a:gd name="connsiteY39" fmla="*/ 43543 h 4865914"/>
              <a:gd name="connsiteX40" fmla="*/ 772886 w 3026229"/>
              <a:gd name="connsiteY40" fmla="*/ 65314 h 4865914"/>
              <a:gd name="connsiteX41" fmla="*/ 707572 w 3026229"/>
              <a:gd name="connsiteY41" fmla="*/ 76200 h 4865914"/>
              <a:gd name="connsiteX42" fmla="*/ 478972 w 3026229"/>
              <a:gd name="connsiteY42" fmla="*/ 97972 h 4865914"/>
              <a:gd name="connsiteX43" fmla="*/ 413658 w 3026229"/>
              <a:gd name="connsiteY43" fmla="*/ 108857 h 4865914"/>
              <a:gd name="connsiteX44" fmla="*/ 348343 w 3026229"/>
              <a:gd name="connsiteY44" fmla="*/ 130629 h 4865914"/>
              <a:gd name="connsiteX45" fmla="*/ 293915 w 3026229"/>
              <a:gd name="connsiteY45" fmla="*/ 174172 h 4865914"/>
              <a:gd name="connsiteX46" fmla="*/ 250372 w 3026229"/>
              <a:gd name="connsiteY46" fmla="*/ 239486 h 4865914"/>
              <a:gd name="connsiteX47" fmla="*/ 217715 w 3026229"/>
              <a:gd name="connsiteY47" fmla="*/ 315686 h 4865914"/>
              <a:gd name="connsiteX48" fmla="*/ 174172 w 3026229"/>
              <a:gd name="connsiteY48" fmla="*/ 413657 h 4865914"/>
              <a:gd name="connsiteX49" fmla="*/ 141515 w 3026229"/>
              <a:gd name="connsiteY49" fmla="*/ 631372 h 4865914"/>
              <a:gd name="connsiteX50" fmla="*/ 108858 w 3026229"/>
              <a:gd name="connsiteY50" fmla="*/ 772886 h 4865914"/>
              <a:gd name="connsiteX51" fmla="*/ 97972 w 3026229"/>
              <a:gd name="connsiteY51" fmla="*/ 870857 h 4865914"/>
              <a:gd name="connsiteX52" fmla="*/ 87086 w 3026229"/>
              <a:gd name="connsiteY52" fmla="*/ 903514 h 4865914"/>
              <a:gd name="connsiteX53" fmla="*/ 76200 w 3026229"/>
              <a:gd name="connsiteY53" fmla="*/ 957943 h 4865914"/>
              <a:gd name="connsiteX54" fmla="*/ 54429 w 3026229"/>
              <a:gd name="connsiteY54" fmla="*/ 1023257 h 4865914"/>
              <a:gd name="connsiteX55" fmla="*/ 32658 w 3026229"/>
              <a:gd name="connsiteY55" fmla="*/ 1175657 h 4865914"/>
              <a:gd name="connsiteX56" fmla="*/ 21772 w 3026229"/>
              <a:gd name="connsiteY56" fmla="*/ 1578429 h 4865914"/>
              <a:gd name="connsiteX57" fmla="*/ 10886 w 3026229"/>
              <a:gd name="connsiteY57" fmla="*/ 1665514 h 4865914"/>
              <a:gd name="connsiteX58" fmla="*/ 0 w 3026229"/>
              <a:gd name="connsiteY58" fmla="*/ 2046514 h 4865914"/>
              <a:gd name="connsiteX59" fmla="*/ 10886 w 3026229"/>
              <a:gd name="connsiteY59" fmla="*/ 2405743 h 4865914"/>
              <a:gd name="connsiteX60" fmla="*/ 32658 w 3026229"/>
              <a:gd name="connsiteY60" fmla="*/ 2656114 h 4865914"/>
              <a:gd name="connsiteX61" fmla="*/ 43543 w 3026229"/>
              <a:gd name="connsiteY61" fmla="*/ 3026229 h 4865914"/>
              <a:gd name="connsiteX62" fmla="*/ 65315 w 3026229"/>
              <a:gd name="connsiteY62" fmla="*/ 3200400 h 4865914"/>
              <a:gd name="connsiteX63" fmla="*/ 76200 w 3026229"/>
              <a:gd name="connsiteY63" fmla="*/ 3243943 h 4865914"/>
              <a:gd name="connsiteX64" fmla="*/ 87086 w 3026229"/>
              <a:gd name="connsiteY64" fmla="*/ 3363686 h 4865914"/>
              <a:gd name="connsiteX65" fmla="*/ 97972 w 3026229"/>
              <a:gd name="connsiteY65" fmla="*/ 3418114 h 4865914"/>
              <a:gd name="connsiteX66" fmla="*/ 119743 w 3026229"/>
              <a:gd name="connsiteY66" fmla="*/ 3679372 h 4865914"/>
              <a:gd name="connsiteX67" fmla="*/ 130629 w 3026229"/>
              <a:gd name="connsiteY67" fmla="*/ 3722914 h 4865914"/>
              <a:gd name="connsiteX68" fmla="*/ 141515 w 3026229"/>
              <a:gd name="connsiteY68" fmla="*/ 3853543 h 4865914"/>
              <a:gd name="connsiteX69" fmla="*/ 152400 w 3026229"/>
              <a:gd name="connsiteY69" fmla="*/ 3897086 h 4865914"/>
              <a:gd name="connsiteX70" fmla="*/ 174172 w 3026229"/>
              <a:gd name="connsiteY70" fmla="*/ 4005943 h 4865914"/>
              <a:gd name="connsiteX71" fmla="*/ 185058 w 3026229"/>
              <a:gd name="connsiteY71" fmla="*/ 4114800 h 4865914"/>
              <a:gd name="connsiteX72" fmla="*/ 195943 w 3026229"/>
              <a:gd name="connsiteY72" fmla="*/ 4147457 h 4865914"/>
              <a:gd name="connsiteX73" fmla="*/ 217715 w 3026229"/>
              <a:gd name="connsiteY73" fmla="*/ 4256314 h 4865914"/>
              <a:gd name="connsiteX74" fmla="*/ 239486 w 3026229"/>
              <a:gd name="connsiteY74" fmla="*/ 4332514 h 4865914"/>
              <a:gd name="connsiteX75" fmla="*/ 272143 w 3026229"/>
              <a:gd name="connsiteY75" fmla="*/ 4376057 h 4865914"/>
              <a:gd name="connsiteX76" fmla="*/ 315686 w 3026229"/>
              <a:gd name="connsiteY76" fmla="*/ 4528457 h 4865914"/>
              <a:gd name="connsiteX77" fmla="*/ 337458 w 3026229"/>
              <a:gd name="connsiteY77" fmla="*/ 4593772 h 4865914"/>
              <a:gd name="connsiteX78" fmla="*/ 359229 w 3026229"/>
              <a:gd name="connsiteY78" fmla="*/ 4626429 h 4865914"/>
              <a:gd name="connsiteX79" fmla="*/ 381000 w 3026229"/>
              <a:gd name="connsiteY79" fmla="*/ 4669972 h 4865914"/>
              <a:gd name="connsiteX80" fmla="*/ 435429 w 3026229"/>
              <a:gd name="connsiteY80" fmla="*/ 4713514 h 4865914"/>
              <a:gd name="connsiteX81" fmla="*/ 642258 w 3026229"/>
              <a:gd name="connsiteY81" fmla="*/ 4789714 h 4865914"/>
              <a:gd name="connsiteX82" fmla="*/ 740229 w 3026229"/>
              <a:gd name="connsiteY82" fmla="*/ 4811486 h 4865914"/>
              <a:gd name="connsiteX83" fmla="*/ 881743 w 3026229"/>
              <a:gd name="connsiteY83" fmla="*/ 4822372 h 4865914"/>
              <a:gd name="connsiteX84" fmla="*/ 990600 w 3026229"/>
              <a:gd name="connsiteY84" fmla="*/ 4833257 h 4865914"/>
              <a:gd name="connsiteX85" fmla="*/ 1066800 w 3026229"/>
              <a:gd name="connsiteY85" fmla="*/ 4844143 h 4865914"/>
              <a:gd name="connsiteX86" fmla="*/ 1382486 w 3026229"/>
              <a:gd name="connsiteY86" fmla="*/ 4865914 h 4865914"/>
              <a:gd name="connsiteX87" fmla="*/ 2046515 w 3026229"/>
              <a:gd name="connsiteY87" fmla="*/ 4844143 h 4865914"/>
              <a:gd name="connsiteX88" fmla="*/ 2296886 w 3026229"/>
              <a:gd name="connsiteY88" fmla="*/ 4822372 h 4865914"/>
              <a:gd name="connsiteX89" fmla="*/ 2492829 w 3026229"/>
              <a:gd name="connsiteY89" fmla="*/ 4789714 h 4865914"/>
              <a:gd name="connsiteX90" fmla="*/ 2525486 w 3026229"/>
              <a:gd name="connsiteY90" fmla="*/ 4767943 h 4865914"/>
              <a:gd name="connsiteX91" fmla="*/ 2634343 w 3026229"/>
              <a:gd name="connsiteY91" fmla="*/ 4702629 h 4865914"/>
              <a:gd name="connsiteX92" fmla="*/ 2699658 w 3026229"/>
              <a:gd name="connsiteY92" fmla="*/ 4648200 h 4865914"/>
              <a:gd name="connsiteX93" fmla="*/ 2743200 w 3026229"/>
              <a:gd name="connsiteY93" fmla="*/ 4626429 h 4865914"/>
              <a:gd name="connsiteX94" fmla="*/ 2819400 w 3026229"/>
              <a:gd name="connsiteY94" fmla="*/ 4550229 h 4865914"/>
              <a:gd name="connsiteX95" fmla="*/ 2884715 w 3026229"/>
              <a:gd name="connsiteY95" fmla="*/ 4506686 h 4865914"/>
              <a:gd name="connsiteX96" fmla="*/ 2917372 w 3026229"/>
              <a:gd name="connsiteY96" fmla="*/ 4484914 h 4865914"/>
              <a:gd name="connsiteX97" fmla="*/ 2982686 w 3026229"/>
              <a:gd name="connsiteY97" fmla="*/ 4365172 h 4865914"/>
              <a:gd name="connsiteX98" fmla="*/ 3004458 w 3026229"/>
              <a:gd name="connsiteY98" fmla="*/ 4278086 h 4865914"/>
              <a:gd name="connsiteX99" fmla="*/ 3015343 w 3026229"/>
              <a:gd name="connsiteY99" fmla="*/ 4234543 h 4865914"/>
              <a:gd name="connsiteX100" fmla="*/ 3026229 w 3026229"/>
              <a:gd name="connsiteY100" fmla="*/ 4169229 h 4865914"/>
              <a:gd name="connsiteX101" fmla="*/ 2993572 w 3026229"/>
              <a:gd name="connsiteY101" fmla="*/ 3973286 h 4865914"/>
              <a:gd name="connsiteX102" fmla="*/ 2982686 w 3026229"/>
              <a:gd name="connsiteY102" fmla="*/ 3929743 h 4865914"/>
              <a:gd name="connsiteX103" fmla="*/ 2950029 w 3026229"/>
              <a:gd name="connsiteY103" fmla="*/ 3897086 h 4865914"/>
              <a:gd name="connsiteX104" fmla="*/ 2939143 w 3026229"/>
              <a:gd name="connsiteY104" fmla="*/ 3864429 h 4865914"/>
              <a:gd name="connsiteX105" fmla="*/ 2906486 w 3026229"/>
              <a:gd name="connsiteY105" fmla="*/ 3842657 h 4865914"/>
              <a:gd name="connsiteX106" fmla="*/ 2873829 w 3026229"/>
              <a:gd name="connsiteY106" fmla="*/ 3810000 h 4865914"/>
              <a:gd name="connsiteX107" fmla="*/ 2852058 w 3026229"/>
              <a:gd name="connsiteY107" fmla="*/ 3777343 h 4865914"/>
              <a:gd name="connsiteX108" fmla="*/ 2808515 w 3026229"/>
              <a:gd name="connsiteY108" fmla="*/ 3733800 h 4865914"/>
              <a:gd name="connsiteX109" fmla="*/ 2764972 w 3026229"/>
              <a:gd name="connsiteY109" fmla="*/ 3690257 h 4865914"/>
              <a:gd name="connsiteX110" fmla="*/ 2743200 w 3026229"/>
              <a:gd name="connsiteY110" fmla="*/ 3668486 h 4865914"/>
              <a:gd name="connsiteX111" fmla="*/ 2710543 w 3026229"/>
              <a:gd name="connsiteY111" fmla="*/ 3624943 h 4865914"/>
              <a:gd name="connsiteX112" fmla="*/ 2699658 w 3026229"/>
              <a:gd name="connsiteY112" fmla="*/ 3581400 h 4865914"/>
              <a:gd name="connsiteX113" fmla="*/ 2667000 w 3026229"/>
              <a:gd name="connsiteY113" fmla="*/ 3537857 h 4865914"/>
              <a:gd name="connsiteX114" fmla="*/ 2645229 w 3026229"/>
              <a:gd name="connsiteY114" fmla="*/ 3494314 h 4865914"/>
              <a:gd name="connsiteX115" fmla="*/ 2634343 w 3026229"/>
              <a:gd name="connsiteY115" fmla="*/ 3461657 h 4865914"/>
              <a:gd name="connsiteX116" fmla="*/ 2601686 w 3026229"/>
              <a:gd name="connsiteY116" fmla="*/ 3374572 h 4865914"/>
              <a:gd name="connsiteX117" fmla="*/ 2558143 w 3026229"/>
              <a:gd name="connsiteY117" fmla="*/ 3243943 h 4865914"/>
              <a:gd name="connsiteX118" fmla="*/ 2536372 w 3026229"/>
              <a:gd name="connsiteY118" fmla="*/ 3167743 h 4865914"/>
              <a:gd name="connsiteX119" fmla="*/ 2525486 w 3026229"/>
              <a:gd name="connsiteY119" fmla="*/ 3124200 h 4865914"/>
              <a:gd name="connsiteX120" fmla="*/ 2492829 w 3026229"/>
              <a:gd name="connsiteY120" fmla="*/ 3048000 h 4865914"/>
              <a:gd name="connsiteX121" fmla="*/ 2481943 w 3026229"/>
              <a:gd name="connsiteY121" fmla="*/ 3004457 h 4865914"/>
              <a:gd name="connsiteX122" fmla="*/ 2471058 w 3026229"/>
              <a:gd name="connsiteY122" fmla="*/ 2971800 h 4865914"/>
              <a:gd name="connsiteX123" fmla="*/ 2460172 w 3026229"/>
              <a:gd name="connsiteY123" fmla="*/ 2928257 h 4865914"/>
              <a:gd name="connsiteX124" fmla="*/ 2438400 w 3026229"/>
              <a:gd name="connsiteY124" fmla="*/ 2884714 h 4865914"/>
              <a:gd name="connsiteX125" fmla="*/ 2405743 w 3026229"/>
              <a:gd name="connsiteY125" fmla="*/ 2830286 h 4865914"/>
              <a:gd name="connsiteX126" fmla="*/ 2394858 w 3026229"/>
              <a:gd name="connsiteY126" fmla="*/ 2797629 h 4865914"/>
              <a:gd name="connsiteX127" fmla="*/ 2362200 w 3026229"/>
              <a:gd name="connsiteY127" fmla="*/ 2775857 h 4865914"/>
              <a:gd name="connsiteX128" fmla="*/ 2340429 w 3026229"/>
              <a:gd name="connsiteY128" fmla="*/ 2732314 h 4865914"/>
              <a:gd name="connsiteX129" fmla="*/ 2318658 w 3026229"/>
              <a:gd name="connsiteY129" fmla="*/ 2699657 h 4865914"/>
              <a:gd name="connsiteX130" fmla="*/ 2307772 w 3026229"/>
              <a:gd name="connsiteY130" fmla="*/ 2667000 h 4865914"/>
              <a:gd name="connsiteX131" fmla="*/ 2231572 w 3026229"/>
              <a:gd name="connsiteY131" fmla="*/ 2558143 h 4865914"/>
              <a:gd name="connsiteX132" fmla="*/ 2198915 w 3026229"/>
              <a:gd name="connsiteY132" fmla="*/ 2460172 h 4865914"/>
              <a:gd name="connsiteX133" fmla="*/ 2166258 w 3026229"/>
              <a:gd name="connsiteY133" fmla="*/ 2362200 h 4865914"/>
              <a:gd name="connsiteX134" fmla="*/ 2155372 w 3026229"/>
              <a:gd name="connsiteY134" fmla="*/ 2329543 h 4865914"/>
              <a:gd name="connsiteX135" fmla="*/ 2144486 w 3026229"/>
              <a:gd name="connsiteY135" fmla="*/ 2296886 h 48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026229" h="4865914">
                <a:moveTo>
                  <a:pt x="2231572" y="2416629"/>
                </a:moveTo>
                <a:cubicBezTo>
                  <a:pt x="2213429" y="2391229"/>
                  <a:pt x="2194458" y="2366401"/>
                  <a:pt x="2177143" y="2340429"/>
                </a:cubicBezTo>
                <a:cubicBezTo>
                  <a:pt x="2144909" y="2292078"/>
                  <a:pt x="2121309" y="2243309"/>
                  <a:pt x="2100943" y="2188029"/>
                </a:cubicBezTo>
                <a:cubicBezTo>
                  <a:pt x="2087846" y="2152481"/>
                  <a:pt x="2081027" y="2114848"/>
                  <a:pt x="2068286" y="2079172"/>
                </a:cubicBezTo>
                <a:cubicBezTo>
                  <a:pt x="2057661" y="2049421"/>
                  <a:pt x="2041813" y="2028577"/>
                  <a:pt x="2024743" y="2002972"/>
                </a:cubicBezTo>
                <a:cubicBezTo>
                  <a:pt x="2013857" y="1970315"/>
                  <a:pt x="2003664" y="1937418"/>
                  <a:pt x="1992086" y="1905000"/>
                </a:cubicBezTo>
                <a:cubicBezTo>
                  <a:pt x="1985514" y="1886598"/>
                  <a:pt x="1975930" y="1869288"/>
                  <a:pt x="1970315" y="1850572"/>
                </a:cubicBezTo>
                <a:cubicBezTo>
                  <a:pt x="1964998" y="1832850"/>
                  <a:pt x="1963917" y="1814093"/>
                  <a:pt x="1959429" y="1796143"/>
                </a:cubicBezTo>
                <a:cubicBezTo>
                  <a:pt x="1956646" y="1785011"/>
                  <a:pt x="1952172" y="1774372"/>
                  <a:pt x="1948543" y="1763486"/>
                </a:cubicBezTo>
                <a:cubicBezTo>
                  <a:pt x="1952172" y="1690915"/>
                  <a:pt x="1951100" y="1617955"/>
                  <a:pt x="1959429" y="1545772"/>
                </a:cubicBezTo>
                <a:cubicBezTo>
                  <a:pt x="1962060" y="1522974"/>
                  <a:pt x="1972677" y="1501765"/>
                  <a:pt x="1981200" y="1480457"/>
                </a:cubicBezTo>
                <a:cubicBezTo>
                  <a:pt x="1988457" y="1462314"/>
                  <a:pt x="1995036" y="1443885"/>
                  <a:pt x="2002972" y="1426029"/>
                </a:cubicBezTo>
                <a:cubicBezTo>
                  <a:pt x="2009563" y="1411200"/>
                  <a:pt x="2018351" y="1397401"/>
                  <a:pt x="2024743" y="1382486"/>
                </a:cubicBezTo>
                <a:cubicBezTo>
                  <a:pt x="2029263" y="1371939"/>
                  <a:pt x="2030497" y="1360092"/>
                  <a:pt x="2035629" y="1349829"/>
                </a:cubicBezTo>
                <a:cubicBezTo>
                  <a:pt x="2051005" y="1319077"/>
                  <a:pt x="2094569" y="1255976"/>
                  <a:pt x="2111829" y="1230086"/>
                </a:cubicBezTo>
                <a:cubicBezTo>
                  <a:pt x="2119086" y="1219200"/>
                  <a:pt x="2129463" y="1209840"/>
                  <a:pt x="2133600" y="1197429"/>
                </a:cubicBezTo>
                <a:cubicBezTo>
                  <a:pt x="2141748" y="1172986"/>
                  <a:pt x="2155411" y="1129868"/>
                  <a:pt x="2166258" y="1110343"/>
                </a:cubicBezTo>
                <a:cubicBezTo>
                  <a:pt x="2175069" y="1094483"/>
                  <a:pt x="2189406" y="1082252"/>
                  <a:pt x="2198915" y="1066800"/>
                </a:cubicBezTo>
                <a:cubicBezTo>
                  <a:pt x="2218494" y="1034984"/>
                  <a:pt x="2233764" y="1000645"/>
                  <a:pt x="2253343" y="968829"/>
                </a:cubicBezTo>
                <a:cubicBezTo>
                  <a:pt x="2262852" y="953377"/>
                  <a:pt x="2274385" y="939224"/>
                  <a:pt x="2286000" y="925286"/>
                </a:cubicBezTo>
                <a:cubicBezTo>
                  <a:pt x="2307543" y="899434"/>
                  <a:pt x="2314163" y="905462"/>
                  <a:pt x="2329543" y="870857"/>
                </a:cubicBezTo>
                <a:cubicBezTo>
                  <a:pt x="2338864" y="849886"/>
                  <a:pt x="2344058" y="827314"/>
                  <a:pt x="2351315" y="805543"/>
                </a:cubicBezTo>
                <a:lnTo>
                  <a:pt x="2362200" y="772886"/>
                </a:lnTo>
                <a:cubicBezTo>
                  <a:pt x="2365829" y="762000"/>
                  <a:pt x="2370303" y="751361"/>
                  <a:pt x="2373086" y="740229"/>
                </a:cubicBezTo>
                <a:lnTo>
                  <a:pt x="2383972" y="696686"/>
                </a:lnTo>
                <a:cubicBezTo>
                  <a:pt x="2380343" y="631372"/>
                  <a:pt x="2379009" y="565889"/>
                  <a:pt x="2373086" y="500743"/>
                </a:cubicBezTo>
                <a:cubicBezTo>
                  <a:pt x="2371731" y="485843"/>
                  <a:pt x="2368093" y="470951"/>
                  <a:pt x="2362200" y="457200"/>
                </a:cubicBezTo>
                <a:cubicBezTo>
                  <a:pt x="2357046" y="445175"/>
                  <a:pt x="2346280" y="436245"/>
                  <a:pt x="2340429" y="424543"/>
                </a:cubicBezTo>
                <a:cubicBezTo>
                  <a:pt x="2294192" y="332068"/>
                  <a:pt x="2405635" y="484255"/>
                  <a:pt x="2286000" y="304800"/>
                </a:cubicBezTo>
                <a:cubicBezTo>
                  <a:pt x="2175952" y="139725"/>
                  <a:pt x="2295066" y="309146"/>
                  <a:pt x="2209800" y="206829"/>
                </a:cubicBezTo>
                <a:cubicBezTo>
                  <a:pt x="2201424" y="196779"/>
                  <a:pt x="2196202" y="184388"/>
                  <a:pt x="2188029" y="174172"/>
                </a:cubicBezTo>
                <a:cubicBezTo>
                  <a:pt x="2181618" y="166158"/>
                  <a:pt x="2172669" y="160414"/>
                  <a:pt x="2166258" y="152400"/>
                </a:cubicBezTo>
                <a:cubicBezTo>
                  <a:pt x="2158085" y="142184"/>
                  <a:pt x="2154332" y="128358"/>
                  <a:pt x="2144486" y="119743"/>
                </a:cubicBezTo>
                <a:cubicBezTo>
                  <a:pt x="2124794" y="102513"/>
                  <a:pt x="2097674" y="94702"/>
                  <a:pt x="2079172" y="76200"/>
                </a:cubicBezTo>
                <a:cubicBezTo>
                  <a:pt x="2064658" y="61686"/>
                  <a:pt x="2055102" y="39148"/>
                  <a:pt x="2035629" y="32657"/>
                </a:cubicBezTo>
                <a:cubicBezTo>
                  <a:pt x="1956122" y="6155"/>
                  <a:pt x="1992579" y="16452"/>
                  <a:pt x="1926772" y="0"/>
                </a:cubicBezTo>
                <a:lnTo>
                  <a:pt x="1338943" y="10886"/>
                </a:lnTo>
                <a:cubicBezTo>
                  <a:pt x="1323991" y="11402"/>
                  <a:pt x="1310279" y="20206"/>
                  <a:pt x="1295400" y="21772"/>
                </a:cubicBezTo>
                <a:cubicBezTo>
                  <a:pt x="1241151" y="27482"/>
                  <a:pt x="1186543" y="29029"/>
                  <a:pt x="1132115" y="32657"/>
                </a:cubicBezTo>
                <a:cubicBezTo>
                  <a:pt x="1110343" y="36286"/>
                  <a:pt x="1088702" y="40805"/>
                  <a:pt x="1066800" y="43543"/>
                </a:cubicBezTo>
                <a:cubicBezTo>
                  <a:pt x="960803" y="56793"/>
                  <a:pt x="885314" y="58701"/>
                  <a:pt x="772886" y="65314"/>
                </a:cubicBezTo>
                <a:cubicBezTo>
                  <a:pt x="751115" y="68943"/>
                  <a:pt x="729492" y="73621"/>
                  <a:pt x="707572" y="76200"/>
                </a:cubicBezTo>
                <a:cubicBezTo>
                  <a:pt x="539684" y="95952"/>
                  <a:pt x="638471" y="78035"/>
                  <a:pt x="478972" y="97972"/>
                </a:cubicBezTo>
                <a:cubicBezTo>
                  <a:pt x="457071" y="100710"/>
                  <a:pt x="435429" y="105229"/>
                  <a:pt x="413658" y="108857"/>
                </a:cubicBezTo>
                <a:cubicBezTo>
                  <a:pt x="391886" y="116114"/>
                  <a:pt x="369314" y="121308"/>
                  <a:pt x="348343" y="130629"/>
                </a:cubicBezTo>
                <a:cubicBezTo>
                  <a:pt x="332273" y="137771"/>
                  <a:pt x="305226" y="159090"/>
                  <a:pt x="293915" y="174172"/>
                </a:cubicBezTo>
                <a:cubicBezTo>
                  <a:pt x="278216" y="195105"/>
                  <a:pt x="250372" y="239486"/>
                  <a:pt x="250372" y="239486"/>
                </a:cubicBezTo>
                <a:cubicBezTo>
                  <a:pt x="221576" y="354668"/>
                  <a:pt x="260672" y="219034"/>
                  <a:pt x="217715" y="315686"/>
                </a:cubicBezTo>
                <a:cubicBezTo>
                  <a:pt x="165898" y="432274"/>
                  <a:pt x="223442" y="339750"/>
                  <a:pt x="174172" y="413657"/>
                </a:cubicBezTo>
                <a:cubicBezTo>
                  <a:pt x="163286" y="486229"/>
                  <a:pt x="154642" y="559172"/>
                  <a:pt x="141515" y="631372"/>
                </a:cubicBezTo>
                <a:cubicBezTo>
                  <a:pt x="132855" y="679002"/>
                  <a:pt x="117518" y="725256"/>
                  <a:pt x="108858" y="772886"/>
                </a:cubicBezTo>
                <a:cubicBezTo>
                  <a:pt x="102980" y="805214"/>
                  <a:pt x="103374" y="838446"/>
                  <a:pt x="97972" y="870857"/>
                </a:cubicBezTo>
                <a:cubicBezTo>
                  <a:pt x="96086" y="882175"/>
                  <a:pt x="89869" y="892382"/>
                  <a:pt x="87086" y="903514"/>
                </a:cubicBezTo>
                <a:cubicBezTo>
                  <a:pt x="82598" y="921464"/>
                  <a:pt x="81068" y="940093"/>
                  <a:pt x="76200" y="957943"/>
                </a:cubicBezTo>
                <a:cubicBezTo>
                  <a:pt x="70162" y="980083"/>
                  <a:pt x="58930" y="1000754"/>
                  <a:pt x="54429" y="1023257"/>
                </a:cubicBezTo>
                <a:cubicBezTo>
                  <a:pt x="37099" y="1109906"/>
                  <a:pt x="45586" y="1059297"/>
                  <a:pt x="32658" y="1175657"/>
                </a:cubicBezTo>
                <a:cubicBezTo>
                  <a:pt x="29029" y="1309914"/>
                  <a:pt x="27735" y="1444255"/>
                  <a:pt x="21772" y="1578429"/>
                </a:cubicBezTo>
                <a:cubicBezTo>
                  <a:pt x="20473" y="1607654"/>
                  <a:pt x="12245" y="1636291"/>
                  <a:pt x="10886" y="1665514"/>
                </a:cubicBezTo>
                <a:cubicBezTo>
                  <a:pt x="4983" y="1792429"/>
                  <a:pt x="3629" y="1919514"/>
                  <a:pt x="0" y="2046514"/>
                </a:cubicBezTo>
                <a:cubicBezTo>
                  <a:pt x="3629" y="2166257"/>
                  <a:pt x="4477" y="2286117"/>
                  <a:pt x="10886" y="2405743"/>
                </a:cubicBezTo>
                <a:cubicBezTo>
                  <a:pt x="15367" y="2489395"/>
                  <a:pt x="32658" y="2656114"/>
                  <a:pt x="32658" y="2656114"/>
                </a:cubicBezTo>
                <a:cubicBezTo>
                  <a:pt x="36286" y="2779486"/>
                  <a:pt x="37939" y="2902931"/>
                  <a:pt x="43543" y="3026229"/>
                </a:cubicBezTo>
                <a:cubicBezTo>
                  <a:pt x="45750" y="3074788"/>
                  <a:pt x="55016" y="3148904"/>
                  <a:pt x="65315" y="3200400"/>
                </a:cubicBezTo>
                <a:cubicBezTo>
                  <a:pt x="68249" y="3215070"/>
                  <a:pt x="72572" y="3229429"/>
                  <a:pt x="76200" y="3243943"/>
                </a:cubicBezTo>
                <a:cubicBezTo>
                  <a:pt x="79829" y="3283857"/>
                  <a:pt x="82115" y="3323917"/>
                  <a:pt x="87086" y="3363686"/>
                </a:cubicBezTo>
                <a:cubicBezTo>
                  <a:pt x="89381" y="3382045"/>
                  <a:pt x="95929" y="3399725"/>
                  <a:pt x="97972" y="3418114"/>
                </a:cubicBezTo>
                <a:cubicBezTo>
                  <a:pt x="107371" y="3502704"/>
                  <a:pt x="108439" y="3594587"/>
                  <a:pt x="119743" y="3679372"/>
                </a:cubicBezTo>
                <a:cubicBezTo>
                  <a:pt x="121720" y="3694201"/>
                  <a:pt x="127000" y="3708400"/>
                  <a:pt x="130629" y="3722914"/>
                </a:cubicBezTo>
                <a:cubicBezTo>
                  <a:pt x="134258" y="3766457"/>
                  <a:pt x="136096" y="3810186"/>
                  <a:pt x="141515" y="3853543"/>
                </a:cubicBezTo>
                <a:cubicBezTo>
                  <a:pt x="143371" y="3868388"/>
                  <a:pt x="149265" y="3882457"/>
                  <a:pt x="152400" y="3897086"/>
                </a:cubicBezTo>
                <a:cubicBezTo>
                  <a:pt x="160153" y="3933269"/>
                  <a:pt x="168683" y="3969348"/>
                  <a:pt x="174172" y="4005943"/>
                </a:cubicBezTo>
                <a:cubicBezTo>
                  <a:pt x="179582" y="4042006"/>
                  <a:pt x="179513" y="4078757"/>
                  <a:pt x="185058" y="4114800"/>
                </a:cubicBezTo>
                <a:cubicBezTo>
                  <a:pt x="186803" y="4126141"/>
                  <a:pt x="193363" y="4136276"/>
                  <a:pt x="195943" y="4147457"/>
                </a:cubicBezTo>
                <a:cubicBezTo>
                  <a:pt x="204264" y="4183514"/>
                  <a:pt x="208741" y="4220414"/>
                  <a:pt x="217715" y="4256314"/>
                </a:cubicBezTo>
                <a:cubicBezTo>
                  <a:pt x="220073" y="4265745"/>
                  <a:pt x="232543" y="4320364"/>
                  <a:pt x="239486" y="4332514"/>
                </a:cubicBezTo>
                <a:cubicBezTo>
                  <a:pt x="248487" y="4348266"/>
                  <a:pt x="261257" y="4361543"/>
                  <a:pt x="272143" y="4376057"/>
                </a:cubicBezTo>
                <a:cubicBezTo>
                  <a:pt x="306517" y="4530736"/>
                  <a:pt x="276606" y="4420987"/>
                  <a:pt x="315686" y="4528457"/>
                </a:cubicBezTo>
                <a:cubicBezTo>
                  <a:pt x="323529" y="4550025"/>
                  <a:pt x="324728" y="4574677"/>
                  <a:pt x="337458" y="4593772"/>
                </a:cubicBezTo>
                <a:cubicBezTo>
                  <a:pt x="344715" y="4604658"/>
                  <a:pt x="352738" y="4615070"/>
                  <a:pt x="359229" y="4626429"/>
                </a:cubicBezTo>
                <a:cubicBezTo>
                  <a:pt x="367280" y="4640518"/>
                  <a:pt x="371999" y="4656470"/>
                  <a:pt x="381000" y="4669972"/>
                </a:cubicBezTo>
                <a:cubicBezTo>
                  <a:pt x="396018" y="4692499"/>
                  <a:pt x="414634" y="4696878"/>
                  <a:pt x="435429" y="4713514"/>
                </a:cubicBezTo>
                <a:cubicBezTo>
                  <a:pt x="524624" y="4784871"/>
                  <a:pt x="309780" y="4706591"/>
                  <a:pt x="642258" y="4789714"/>
                </a:cubicBezTo>
                <a:cubicBezTo>
                  <a:pt x="667993" y="4796148"/>
                  <a:pt x="715351" y="4808722"/>
                  <a:pt x="740229" y="4811486"/>
                </a:cubicBezTo>
                <a:cubicBezTo>
                  <a:pt x="787250" y="4816711"/>
                  <a:pt x="834610" y="4818274"/>
                  <a:pt x="881743" y="4822372"/>
                </a:cubicBezTo>
                <a:cubicBezTo>
                  <a:pt x="918073" y="4825531"/>
                  <a:pt x="954383" y="4828996"/>
                  <a:pt x="990600" y="4833257"/>
                </a:cubicBezTo>
                <a:cubicBezTo>
                  <a:pt x="1016082" y="4836255"/>
                  <a:pt x="1041299" y="4841309"/>
                  <a:pt x="1066800" y="4844143"/>
                </a:cubicBezTo>
                <a:cubicBezTo>
                  <a:pt x="1184463" y="4857217"/>
                  <a:pt x="1256250" y="4858901"/>
                  <a:pt x="1382486" y="4865914"/>
                </a:cubicBezTo>
                <a:lnTo>
                  <a:pt x="2046515" y="4844143"/>
                </a:lnTo>
                <a:cubicBezTo>
                  <a:pt x="2102962" y="4841455"/>
                  <a:pt x="2231348" y="4832081"/>
                  <a:pt x="2296886" y="4822372"/>
                </a:cubicBezTo>
                <a:cubicBezTo>
                  <a:pt x="2362386" y="4812668"/>
                  <a:pt x="2492829" y="4789714"/>
                  <a:pt x="2492829" y="4789714"/>
                </a:cubicBezTo>
                <a:cubicBezTo>
                  <a:pt x="2503715" y="4782457"/>
                  <a:pt x="2514127" y="4774434"/>
                  <a:pt x="2525486" y="4767943"/>
                </a:cubicBezTo>
                <a:cubicBezTo>
                  <a:pt x="2565574" y="4745036"/>
                  <a:pt x="2598835" y="4738137"/>
                  <a:pt x="2634343" y="4702629"/>
                </a:cubicBezTo>
                <a:cubicBezTo>
                  <a:pt x="2659185" y="4677787"/>
                  <a:pt x="2665155" y="4669764"/>
                  <a:pt x="2699658" y="4648200"/>
                </a:cubicBezTo>
                <a:cubicBezTo>
                  <a:pt x="2713419" y="4639600"/>
                  <a:pt x="2730641" y="4636705"/>
                  <a:pt x="2743200" y="4626429"/>
                </a:cubicBezTo>
                <a:cubicBezTo>
                  <a:pt x="2771001" y="4603682"/>
                  <a:pt x="2789512" y="4570154"/>
                  <a:pt x="2819400" y="4550229"/>
                </a:cubicBezTo>
                <a:lnTo>
                  <a:pt x="2884715" y="4506686"/>
                </a:lnTo>
                <a:lnTo>
                  <a:pt x="2917372" y="4484914"/>
                </a:lnTo>
                <a:cubicBezTo>
                  <a:pt x="2966766" y="4386127"/>
                  <a:pt x="2942913" y="4424833"/>
                  <a:pt x="2982686" y="4365172"/>
                </a:cubicBezTo>
                <a:lnTo>
                  <a:pt x="3004458" y="4278086"/>
                </a:lnTo>
                <a:cubicBezTo>
                  <a:pt x="3008087" y="4263572"/>
                  <a:pt x="3012883" y="4249300"/>
                  <a:pt x="3015343" y="4234543"/>
                </a:cubicBezTo>
                <a:lnTo>
                  <a:pt x="3026229" y="4169229"/>
                </a:lnTo>
                <a:cubicBezTo>
                  <a:pt x="3009082" y="3946318"/>
                  <a:pt x="3034881" y="4097212"/>
                  <a:pt x="2993572" y="3973286"/>
                </a:cubicBezTo>
                <a:cubicBezTo>
                  <a:pt x="2988841" y="3959093"/>
                  <a:pt x="2990109" y="3942733"/>
                  <a:pt x="2982686" y="3929743"/>
                </a:cubicBezTo>
                <a:cubicBezTo>
                  <a:pt x="2975048" y="3916377"/>
                  <a:pt x="2960915" y="3907972"/>
                  <a:pt x="2950029" y="3897086"/>
                </a:cubicBezTo>
                <a:cubicBezTo>
                  <a:pt x="2946400" y="3886200"/>
                  <a:pt x="2946311" y="3873389"/>
                  <a:pt x="2939143" y="3864429"/>
                </a:cubicBezTo>
                <a:cubicBezTo>
                  <a:pt x="2930970" y="3854213"/>
                  <a:pt x="2916537" y="3851033"/>
                  <a:pt x="2906486" y="3842657"/>
                </a:cubicBezTo>
                <a:cubicBezTo>
                  <a:pt x="2894660" y="3832802"/>
                  <a:pt x="2883684" y="3821827"/>
                  <a:pt x="2873829" y="3810000"/>
                </a:cubicBezTo>
                <a:cubicBezTo>
                  <a:pt x="2865454" y="3799949"/>
                  <a:pt x="2860572" y="3787276"/>
                  <a:pt x="2852058" y="3777343"/>
                </a:cubicBezTo>
                <a:cubicBezTo>
                  <a:pt x="2838700" y="3761758"/>
                  <a:pt x="2823029" y="3748314"/>
                  <a:pt x="2808515" y="3733800"/>
                </a:cubicBezTo>
                <a:lnTo>
                  <a:pt x="2764972" y="3690257"/>
                </a:lnTo>
                <a:cubicBezTo>
                  <a:pt x="2757715" y="3683000"/>
                  <a:pt x="2749358" y="3676697"/>
                  <a:pt x="2743200" y="3668486"/>
                </a:cubicBezTo>
                <a:lnTo>
                  <a:pt x="2710543" y="3624943"/>
                </a:lnTo>
                <a:cubicBezTo>
                  <a:pt x="2706915" y="3610429"/>
                  <a:pt x="2706349" y="3594781"/>
                  <a:pt x="2699658" y="3581400"/>
                </a:cubicBezTo>
                <a:cubicBezTo>
                  <a:pt x="2691544" y="3565172"/>
                  <a:pt x="2676616" y="3553242"/>
                  <a:pt x="2667000" y="3537857"/>
                </a:cubicBezTo>
                <a:cubicBezTo>
                  <a:pt x="2658399" y="3524096"/>
                  <a:pt x="2651621" y="3509229"/>
                  <a:pt x="2645229" y="3494314"/>
                </a:cubicBezTo>
                <a:cubicBezTo>
                  <a:pt x="2640709" y="3483767"/>
                  <a:pt x="2638372" y="3472401"/>
                  <a:pt x="2634343" y="3461657"/>
                </a:cubicBezTo>
                <a:cubicBezTo>
                  <a:pt x="2623349" y="3432341"/>
                  <a:pt x="2609920" y="3404764"/>
                  <a:pt x="2601686" y="3374572"/>
                </a:cubicBezTo>
                <a:cubicBezTo>
                  <a:pt x="2570837" y="3261459"/>
                  <a:pt x="2596086" y="3319826"/>
                  <a:pt x="2558143" y="3243943"/>
                </a:cubicBezTo>
                <a:cubicBezTo>
                  <a:pt x="2524128" y="3107873"/>
                  <a:pt x="2567595" y="3277020"/>
                  <a:pt x="2536372" y="3167743"/>
                </a:cubicBezTo>
                <a:cubicBezTo>
                  <a:pt x="2532262" y="3153358"/>
                  <a:pt x="2530739" y="3138208"/>
                  <a:pt x="2525486" y="3124200"/>
                </a:cubicBezTo>
                <a:cubicBezTo>
                  <a:pt x="2490653" y="3031311"/>
                  <a:pt x="2514455" y="3123688"/>
                  <a:pt x="2492829" y="3048000"/>
                </a:cubicBezTo>
                <a:cubicBezTo>
                  <a:pt x="2488719" y="3033615"/>
                  <a:pt x="2486053" y="3018842"/>
                  <a:pt x="2481943" y="3004457"/>
                </a:cubicBezTo>
                <a:cubicBezTo>
                  <a:pt x="2478791" y="2993424"/>
                  <a:pt x="2474210" y="2982833"/>
                  <a:pt x="2471058" y="2971800"/>
                </a:cubicBezTo>
                <a:cubicBezTo>
                  <a:pt x="2466948" y="2957415"/>
                  <a:pt x="2465425" y="2942265"/>
                  <a:pt x="2460172" y="2928257"/>
                </a:cubicBezTo>
                <a:cubicBezTo>
                  <a:pt x="2454474" y="2913063"/>
                  <a:pt x="2446281" y="2898899"/>
                  <a:pt x="2438400" y="2884714"/>
                </a:cubicBezTo>
                <a:cubicBezTo>
                  <a:pt x="2428125" y="2866219"/>
                  <a:pt x="2415205" y="2849210"/>
                  <a:pt x="2405743" y="2830286"/>
                </a:cubicBezTo>
                <a:cubicBezTo>
                  <a:pt x="2400612" y="2820023"/>
                  <a:pt x="2402026" y="2806589"/>
                  <a:pt x="2394858" y="2797629"/>
                </a:cubicBezTo>
                <a:cubicBezTo>
                  <a:pt x="2386685" y="2787413"/>
                  <a:pt x="2373086" y="2783114"/>
                  <a:pt x="2362200" y="2775857"/>
                </a:cubicBezTo>
                <a:cubicBezTo>
                  <a:pt x="2354943" y="2761343"/>
                  <a:pt x="2348480" y="2746403"/>
                  <a:pt x="2340429" y="2732314"/>
                </a:cubicBezTo>
                <a:cubicBezTo>
                  <a:pt x="2333938" y="2720955"/>
                  <a:pt x="2324509" y="2711359"/>
                  <a:pt x="2318658" y="2699657"/>
                </a:cubicBezTo>
                <a:cubicBezTo>
                  <a:pt x="2313526" y="2689394"/>
                  <a:pt x="2313465" y="2676963"/>
                  <a:pt x="2307772" y="2667000"/>
                </a:cubicBezTo>
                <a:cubicBezTo>
                  <a:pt x="2287901" y="2632225"/>
                  <a:pt x="2244097" y="2595717"/>
                  <a:pt x="2231572" y="2558143"/>
                </a:cubicBezTo>
                <a:lnTo>
                  <a:pt x="2198915" y="2460172"/>
                </a:lnTo>
                <a:lnTo>
                  <a:pt x="2166258" y="2362200"/>
                </a:lnTo>
                <a:lnTo>
                  <a:pt x="2155372" y="2329543"/>
                </a:lnTo>
                <a:lnTo>
                  <a:pt x="2144486" y="2296886"/>
                </a:ln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6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088725"/>
            <a:ext cx="6367041" cy="577313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5" name="TextBox 4"/>
          <p:cNvSpPr txBox="1"/>
          <p:nvPr/>
        </p:nvSpPr>
        <p:spPr>
          <a:xfrm>
            <a:off x="5257800" y="4046316"/>
            <a:ext cx="3078116" cy="646331"/>
          </a:xfrm>
          <a:prstGeom prst="rect">
            <a:avLst/>
          </a:prstGeom>
          <a:solidFill>
            <a:schemeClr val="bg1"/>
          </a:solidFill>
          <a:ln>
            <a:noFill/>
          </a:ln>
        </p:spPr>
        <p:txBody>
          <a:bodyPr wrap="square" rtlCol="0">
            <a:spAutoFit/>
          </a:bodyPr>
          <a:lstStyle/>
          <a:p>
            <a:r>
              <a:rPr lang="en-US" sz="3600" b="1" dirty="0">
                <a:solidFill>
                  <a:schemeClr val="accent3">
                    <a:lumMod val="50000"/>
                  </a:schemeClr>
                </a:solidFill>
              </a:rPr>
              <a:t>Syncytial knot</a:t>
            </a:r>
          </a:p>
        </p:txBody>
      </p:sp>
      <p:sp>
        <p:nvSpPr>
          <p:cNvPr id="6" name="Freeform 5"/>
          <p:cNvSpPr/>
          <p:nvPr/>
        </p:nvSpPr>
        <p:spPr>
          <a:xfrm>
            <a:off x="4039565" y="3287210"/>
            <a:ext cx="660046" cy="729205"/>
          </a:xfrm>
          <a:custGeom>
            <a:avLst/>
            <a:gdLst>
              <a:gd name="connsiteX0" fmla="*/ 462987 w 660046"/>
              <a:gd name="connsiteY0" fmla="*/ 347241 h 729205"/>
              <a:gd name="connsiteX1" fmla="*/ 428263 w 660046"/>
              <a:gd name="connsiteY1" fmla="*/ 243068 h 729205"/>
              <a:gd name="connsiteX2" fmla="*/ 416688 w 660046"/>
              <a:gd name="connsiteY2" fmla="*/ 208344 h 729205"/>
              <a:gd name="connsiteX3" fmla="*/ 381964 w 660046"/>
              <a:gd name="connsiteY3" fmla="*/ 185195 h 729205"/>
              <a:gd name="connsiteX4" fmla="*/ 358815 w 660046"/>
              <a:gd name="connsiteY4" fmla="*/ 138896 h 729205"/>
              <a:gd name="connsiteX5" fmla="*/ 335665 w 660046"/>
              <a:gd name="connsiteY5" fmla="*/ 115747 h 729205"/>
              <a:gd name="connsiteX6" fmla="*/ 324091 w 660046"/>
              <a:gd name="connsiteY6" fmla="*/ 81023 h 729205"/>
              <a:gd name="connsiteX7" fmla="*/ 243068 w 660046"/>
              <a:gd name="connsiteY7" fmla="*/ 11575 h 729205"/>
              <a:gd name="connsiteX8" fmla="*/ 208344 w 660046"/>
              <a:gd name="connsiteY8" fmla="*/ 0 h 729205"/>
              <a:gd name="connsiteX9" fmla="*/ 81022 w 660046"/>
              <a:gd name="connsiteY9" fmla="*/ 11575 h 729205"/>
              <a:gd name="connsiteX10" fmla="*/ 57873 w 660046"/>
              <a:gd name="connsiteY10" fmla="*/ 46299 h 729205"/>
              <a:gd name="connsiteX11" fmla="*/ 11574 w 660046"/>
              <a:gd name="connsiteY11" fmla="*/ 162046 h 729205"/>
              <a:gd name="connsiteX12" fmla="*/ 0 w 660046"/>
              <a:gd name="connsiteY12" fmla="*/ 196770 h 729205"/>
              <a:gd name="connsiteX13" fmla="*/ 11574 w 660046"/>
              <a:gd name="connsiteY13" fmla="*/ 324091 h 729205"/>
              <a:gd name="connsiteX14" fmla="*/ 23149 w 660046"/>
              <a:gd name="connsiteY14" fmla="*/ 370390 h 729205"/>
              <a:gd name="connsiteX15" fmla="*/ 92597 w 660046"/>
              <a:gd name="connsiteY15" fmla="*/ 416689 h 729205"/>
              <a:gd name="connsiteX16" fmla="*/ 138896 w 660046"/>
              <a:gd name="connsiteY16" fmla="*/ 474562 h 729205"/>
              <a:gd name="connsiteX17" fmla="*/ 208344 w 660046"/>
              <a:gd name="connsiteY17" fmla="*/ 544010 h 729205"/>
              <a:gd name="connsiteX18" fmla="*/ 266217 w 660046"/>
              <a:gd name="connsiteY18" fmla="*/ 590309 h 729205"/>
              <a:gd name="connsiteX19" fmla="*/ 289367 w 660046"/>
              <a:gd name="connsiteY19" fmla="*/ 625033 h 729205"/>
              <a:gd name="connsiteX20" fmla="*/ 324091 w 660046"/>
              <a:gd name="connsiteY20" fmla="*/ 648182 h 729205"/>
              <a:gd name="connsiteX21" fmla="*/ 347240 w 660046"/>
              <a:gd name="connsiteY21" fmla="*/ 671332 h 729205"/>
              <a:gd name="connsiteX22" fmla="*/ 381964 w 660046"/>
              <a:gd name="connsiteY22" fmla="*/ 694481 h 729205"/>
              <a:gd name="connsiteX23" fmla="*/ 532435 w 660046"/>
              <a:gd name="connsiteY23" fmla="*/ 729205 h 729205"/>
              <a:gd name="connsiteX24" fmla="*/ 636607 w 660046"/>
              <a:gd name="connsiteY24" fmla="*/ 694481 h 729205"/>
              <a:gd name="connsiteX25" fmla="*/ 648182 w 660046"/>
              <a:gd name="connsiteY25" fmla="*/ 659757 h 729205"/>
              <a:gd name="connsiteX26" fmla="*/ 659757 w 660046"/>
              <a:gd name="connsiteY26" fmla="*/ 578734 h 729205"/>
              <a:gd name="connsiteX27" fmla="*/ 636607 w 660046"/>
              <a:gd name="connsiteY27" fmla="*/ 509286 h 729205"/>
              <a:gd name="connsiteX28" fmla="*/ 590308 w 660046"/>
              <a:gd name="connsiteY28" fmla="*/ 439838 h 729205"/>
              <a:gd name="connsiteX29" fmla="*/ 532435 w 660046"/>
              <a:gd name="connsiteY29" fmla="*/ 393539 h 729205"/>
              <a:gd name="connsiteX30" fmla="*/ 462987 w 660046"/>
              <a:gd name="connsiteY30" fmla="*/ 335666 h 729205"/>
              <a:gd name="connsiteX31" fmla="*/ 439838 w 660046"/>
              <a:gd name="connsiteY31" fmla="*/ 300942 h 729205"/>
              <a:gd name="connsiteX32" fmla="*/ 416688 w 660046"/>
              <a:gd name="connsiteY32" fmla="*/ 231494 h 729205"/>
              <a:gd name="connsiteX33" fmla="*/ 370389 w 660046"/>
              <a:gd name="connsiteY33" fmla="*/ 173620 h 729205"/>
              <a:gd name="connsiteX34" fmla="*/ 312516 w 660046"/>
              <a:gd name="connsiteY34" fmla="*/ 92598 h 729205"/>
              <a:gd name="connsiteX35" fmla="*/ 300941 w 660046"/>
              <a:gd name="connsiteY35" fmla="*/ 57874 h 729205"/>
              <a:gd name="connsiteX36" fmla="*/ 300941 w 660046"/>
              <a:gd name="connsiteY36" fmla="*/ 34724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0046" h="729205">
                <a:moveTo>
                  <a:pt x="462987" y="347241"/>
                </a:moveTo>
                <a:cubicBezTo>
                  <a:pt x="443475" y="249683"/>
                  <a:pt x="464203" y="326929"/>
                  <a:pt x="428263" y="243068"/>
                </a:cubicBezTo>
                <a:cubicBezTo>
                  <a:pt x="423457" y="231854"/>
                  <a:pt x="424310" y="217871"/>
                  <a:pt x="416688" y="208344"/>
                </a:cubicBezTo>
                <a:cubicBezTo>
                  <a:pt x="407998" y="197481"/>
                  <a:pt x="393539" y="192911"/>
                  <a:pt x="381964" y="185195"/>
                </a:cubicBezTo>
                <a:cubicBezTo>
                  <a:pt x="374248" y="169762"/>
                  <a:pt x="368386" y="153253"/>
                  <a:pt x="358815" y="138896"/>
                </a:cubicBezTo>
                <a:cubicBezTo>
                  <a:pt x="352762" y="129816"/>
                  <a:pt x="341280" y="125105"/>
                  <a:pt x="335665" y="115747"/>
                </a:cubicBezTo>
                <a:cubicBezTo>
                  <a:pt x="329388" y="105285"/>
                  <a:pt x="331182" y="90951"/>
                  <a:pt x="324091" y="81023"/>
                </a:cubicBezTo>
                <a:cubicBezTo>
                  <a:pt x="308269" y="58872"/>
                  <a:pt x="270257" y="25170"/>
                  <a:pt x="243068" y="11575"/>
                </a:cubicBezTo>
                <a:cubicBezTo>
                  <a:pt x="232155" y="6119"/>
                  <a:pt x="219919" y="3858"/>
                  <a:pt x="208344" y="0"/>
                </a:cubicBezTo>
                <a:cubicBezTo>
                  <a:pt x="165903" y="3858"/>
                  <a:pt x="121753" y="-958"/>
                  <a:pt x="81022" y="11575"/>
                </a:cubicBezTo>
                <a:cubicBezTo>
                  <a:pt x="67726" y="15666"/>
                  <a:pt x="64775" y="34221"/>
                  <a:pt x="57873" y="46299"/>
                </a:cubicBezTo>
                <a:cubicBezTo>
                  <a:pt x="30626" y="93983"/>
                  <a:pt x="30544" y="105137"/>
                  <a:pt x="11574" y="162046"/>
                </a:cubicBezTo>
                <a:lnTo>
                  <a:pt x="0" y="196770"/>
                </a:lnTo>
                <a:cubicBezTo>
                  <a:pt x="3858" y="239210"/>
                  <a:pt x="5942" y="281849"/>
                  <a:pt x="11574" y="324091"/>
                </a:cubicBezTo>
                <a:cubicBezTo>
                  <a:pt x="13676" y="339859"/>
                  <a:pt x="12674" y="358418"/>
                  <a:pt x="23149" y="370390"/>
                </a:cubicBezTo>
                <a:cubicBezTo>
                  <a:pt x="41470" y="391328"/>
                  <a:pt x="92597" y="416689"/>
                  <a:pt x="92597" y="416689"/>
                </a:cubicBezTo>
                <a:cubicBezTo>
                  <a:pt x="115131" y="484290"/>
                  <a:pt x="86540" y="422206"/>
                  <a:pt x="138896" y="474562"/>
                </a:cubicBezTo>
                <a:cubicBezTo>
                  <a:pt x="225037" y="560703"/>
                  <a:pt x="126510" y="489455"/>
                  <a:pt x="208344" y="544010"/>
                </a:cubicBezTo>
                <a:cubicBezTo>
                  <a:pt x="232912" y="617712"/>
                  <a:pt x="197701" y="544631"/>
                  <a:pt x="266217" y="590309"/>
                </a:cubicBezTo>
                <a:cubicBezTo>
                  <a:pt x="277792" y="598026"/>
                  <a:pt x="279530" y="615196"/>
                  <a:pt x="289367" y="625033"/>
                </a:cubicBezTo>
                <a:cubicBezTo>
                  <a:pt x="299204" y="634869"/>
                  <a:pt x="313228" y="639492"/>
                  <a:pt x="324091" y="648182"/>
                </a:cubicBezTo>
                <a:cubicBezTo>
                  <a:pt x="332612" y="654999"/>
                  <a:pt x="338719" y="664515"/>
                  <a:pt x="347240" y="671332"/>
                </a:cubicBezTo>
                <a:cubicBezTo>
                  <a:pt x="358103" y="680022"/>
                  <a:pt x="369252" y="688831"/>
                  <a:pt x="381964" y="694481"/>
                </a:cubicBezTo>
                <a:cubicBezTo>
                  <a:pt x="442176" y="721242"/>
                  <a:pt x="466519" y="719789"/>
                  <a:pt x="532435" y="729205"/>
                </a:cubicBezTo>
                <a:cubicBezTo>
                  <a:pt x="577845" y="722718"/>
                  <a:pt x="612734" y="734270"/>
                  <a:pt x="636607" y="694481"/>
                </a:cubicBezTo>
                <a:cubicBezTo>
                  <a:pt x="642884" y="684019"/>
                  <a:pt x="644324" y="671332"/>
                  <a:pt x="648182" y="659757"/>
                </a:cubicBezTo>
                <a:cubicBezTo>
                  <a:pt x="652040" y="632749"/>
                  <a:pt x="661849" y="605936"/>
                  <a:pt x="659757" y="578734"/>
                </a:cubicBezTo>
                <a:cubicBezTo>
                  <a:pt x="657885" y="554404"/>
                  <a:pt x="647520" y="531111"/>
                  <a:pt x="636607" y="509286"/>
                </a:cubicBezTo>
                <a:cubicBezTo>
                  <a:pt x="624164" y="484401"/>
                  <a:pt x="613457" y="455271"/>
                  <a:pt x="590308" y="439838"/>
                </a:cubicBezTo>
                <a:cubicBezTo>
                  <a:pt x="483432" y="368588"/>
                  <a:pt x="614899" y="459511"/>
                  <a:pt x="532435" y="393539"/>
                </a:cubicBezTo>
                <a:cubicBezTo>
                  <a:pt x="486909" y="357118"/>
                  <a:pt x="504231" y="385160"/>
                  <a:pt x="462987" y="335666"/>
                </a:cubicBezTo>
                <a:cubicBezTo>
                  <a:pt x="454081" y="324979"/>
                  <a:pt x="445488" y="313654"/>
                  <a:pt x="439838" y="300942"/>
                </a:cubicBezTo>
                <a:cubicBezTo>
                  <a:pt x="429928" y="278644"/>
                  <a:pt x="433942" y="248749"/>
                  <a:pt x="416688" y="231494"/>
                </a:cubicBezTo>
                <a:cubicBezTo>
                  <a:pt x="377975" y="192779"/>
                  <a:pt x="406893" y="224725"/>
                  <a:pt x="370389" y="173620"/>
                </a:cubicBezTo>
                <a:cubicBezTo>
                  <a:pt x="361647" y="161382"/>
                  <a:pt x="321611" y="110787"/>
                  <a:pt x="312516" y="92598"/>
                </a:cubicBezTo>
                <a:cubicBezTo>
                  <a:pt x="307060" y="81685"/>
                  <a:pt x="303334" y="69838"/>
                  <a:pt x="300941" y="57874"/>
                </a:cubicBezTo>
                <a:cubicBezTo>
                  <a:pt x="299428" y="50307"/>
                  <a:pt x="300941" y="42441"/>
                  <a:pt x="300941" y="34724"/>
                </a:cubicBezTo>
              </a:path>
            </a:pathLst>
          </a:custGeom>
          <a:ln w="5715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lumMod val="50000"/>
                </a:schemeClr>
              </a:solidFill>
            </a:endParaRPr>
          </a:p>
        </p:txBody>
      </p:sp>
      <p:sp>
        <p:nvSpPr>
          <p:cNvPr id="7" name="Rectangle 6"/>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3599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4" y="1676400"/>
            <a:ext cx="8829675" cy="454342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on this slide.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2867024" y="1676400"/>
            <a:ext cx="3990975" cy="1200329"/>
          </a:xfrm>
          <a:prstGeom prst="rect">
            <a:avLst/>
          </a:prstGeom>
          <a:solidFill>
            <a:schemeClr val="bg1"/>
          </a:solidFill>
        </p:spPr>
        <p:txBody>
          <a:bodyPr wrap="square" rtlCol="0">
            <a:spAutoFit/>
          </a:bodyPr>
          <a:lstStyle/>
          <a:p>
            <a:r>
              <a:rPr lang="en-US" sz="3600" b="1" dirty="0">
                <a:solidFill>
                  <a:schemeClr val="accent3">
                    <a:lumMod val="50000"/>
                  </a:schemeClr>
                </a:solidFill>
              </a:rPr>
              <a:t>Mucous glands and serous </a:t>
            </a:r>
            <a:r>
              <a:rPr lang="en-US" sz="3600" b="1" dirty="0" err="1">
                <a:solidFill>
                  <a:schemeClr val="accent3">
                    <a:lumMod val="50000"/>
                  </a:schemeClr>
                </a:solidFill>
              </a:rPr>
              <a:t>demilunes</a:t>
            </a:r>
            <a:endParaRPr lang="en-US" sz="3600" b="1" dirty="0">
              <a:solidFill>
                <a:schemeClr val="accent3">
                  <a:lumMod val="50000"/>
                </a:schemeClr>
              </a:solidFill>
            </a:endParaRPr>
          </a:p>
        </p:txBody>
      </p:sp>
    </p:spTree>
    <p:extLst>
      <p:ext uri="{BB962C8B-B14F-4D97-AF65-F5344CB8AC3E}">
        <p14:creationId xmlns:p14="http://schemas.microsoft.com/office/powerpoint/2010/main" val="30805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24" y="1524000"/>
            <a:ext cx="8082609" cy="494457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indicated by the brackets. (advance slides for answers)</a:t>
            </a:r>
          </a:p>
        </p:txBody>
      </p:sp>
      <p:sp>
        <p:nvSpPr>
          <p:cNvPr id="6" name="Right Brace 5"/>
          <p:cNvSpPr/>
          <p:nvPr/>
        </p:nvSpPr>
        <p:spPr>
          <a:xfrm>
            <a:off x="8345933" y="2209800"/>
            <a:ext cx="112267" cy="304800"/>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8345932" y="2667000"/>
            <a:ext cx="112268" cy="6096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3353102" y="1971569"/>
            <a:ext cx="4982814" cy="1036962"/>
            <a:chOff x="3353102" y="1971569"/>
            <a:chExt cx="4982814" cy="1036962"/>
          </a:xfrm>
        </p:grpSpPr>
        <p:sp>
          <p:nvSpPr>
            <p:cNvPr id="5" name="TextBox 4"/>
            <p:cNvSpPr txBox="1"/>
            <p:nvPr/>
          </p:nvSpPr>
          <p:spPr>
            <a:xfrm>
              <a:off x="3353102" y="1971569"/>
              <a:ext cx="1684980" cy="646331"/>
            </a:xfrm>
            <a:prstGeom prst="rect">
              <a:avLst/>
            </a:prstGeom>
            <a:noFill/>
          </p:spPr>
          <p:txBody>
            <a:bodyPr wrap="square" rtlCol="0">
              <a:spAutoFit/>
            </a:bodyPr>
            <a:lstStyle/>
            <a:p>
              <a:r>
                <a:rPr lang="en-US" sz="3600" b="1" dirty="0">
                  <a:solidFill>
                    <a:schemeClr val="accent4">
                      <a:lumMod val="50000"/>
                    </a:schemeClr>
                  </a:solidFill>
                </a:rPr>
                <a:t>amnion</a:t>
              </a:r>
            </a:p>
          </p:txBody>
        </p:sp>
        <p:sp>
          <p:nvSpPr>
            <p:cNvPr id="9" name="TextBox 8"/>
            <p:cNvSpPr txBox="1"/>
            <p:nvPr/>
          </p:nvSpPr>
          <p:spPr>
            <a:xfrm>
              <a:off x="4724400" y="2362200"/>
              <a:ext cx="3611516" cy="646331"/>
            </a:xfrm>
            <a:prstGeom prst="rect">
              <a:avLst/>
            </a:prstGeom>
            <a:noFill/>
          </p:spPr>
          <p:txBody>
            <a:bodyPr wrap="square" rtlCol="0">
              <a:spAutoFit/>
            </a:bodyPr>
            <a:lstStyle/>
            <a:p>
              <a:r>
                <a:rPr lang="en-US" sz="3600" b="1" dirty="0" err="1">
                  <a:solidFill>
                    <a:schemeClr val="accent3">
                      <a:lumMod val="50000"/>
                    </a:schemeClr>
                  </a:solidFill>
                </a:rPr>
                <a:t>chorion</a:t>
              </a:r>
              <a:endParaRPr lang="en-US" sz="3600" b="1" dirty="0">
                <a:solidFill>
                  <a:schemeClr val="accent3">
                    <a:lumMod val="50000"/>
                  </a:schemeClr>
                </a:solidFill>
              </a:endParaRPr>
            </a:p>
          </p:txBody>
        </p:sp>
      </p:grpSp>
      <p:sp>
        <p:nvSpPr>
          <p:cNvPr id="10" name="Rectangle 9"/>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84743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pic>
        <p:nvPicPr>
          <p:cNvPr id="2050" name="Picture 2" descr="P:\My Documents\Histology course director\Block 3 digital labs\Placenta and Mammary Gland\placenta images\SL101L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71804"/>
            <a:ext cx="7614047" cy="571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0" y="3280741"/>
            <a:ext cx="3611516" cy="646331"/>
          </a:xfrm>
          <a:prstGeom prst="rect">
            <a:avLst/>
          </a:prstGeom>
          <a:noFill/>
        </p:spPr>
        <p:txBody>
          <a:bodyPr wrap="square" rtlCol="0">
            <a:spAutoFit/>
          </a:bodyPr>
          <a:lstStyle/>
          <a:p>
            <a:r>
              <a:rPr lang="en-US" sz="3600" b="1" dirty="0">
                <a:solidFill>
                  <a:schemeClr val="accent4">
                    <a:lumMod val="50000"/>
                  </a:schemeClr>
                </a:solidFill>
              </a:rPr>
              <a:t>Cervix of uterus</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01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515" y="1034246"/>
            <a:ext cx="7005885" cy="58102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056823" y="2209800"/>
            <a:ext cx="3611516" cy="646331"/>
          </a:xfrm>
          <a:prstGeom prst="rect">
            <a:avLst/>
          </a:prstGeom>
          <a:solidFill>
            <a:schemeClr val="tx1"/>
          </a:solidFill>
        </p:spPr>
        <p:txBody>
          <a:bodyPr wrap="square" rtlCol="0">
            <a:spAutoFit/>
          </a:bodyPr>
          <a:lstStyle/>
          <a:p>
            <a:r>
              <a:rPr lang="en-US" sz="3600" b="1" dirty="0" err="1">
                <a:solidFill>
                  <a:srgbClr val="FFFF00"/>
                </a:solidFill>
              </a:rPr>
              <a:t>cytotrophoblasts</a:t>
            </a:r>
            <a:endParaRPr lang="en-US" sz="3600" b="1" dirty="0">
              <a:solidFill>
                <a:srgbClr val="FFFF00"/>
              </a:solidFill>
            </a:endParaRPr>
          </a:p>
        </p:txBody>
      </p:sp>
      <p:cxnSp>
        <p:nvCxnSpPr>
          <p:cNvPr id="9" name="Straight Arrow Connector 8"/>
          <p:cNvCxnSpPr/>
          <p:nvPr/>
        </p:nvCxnSpPr>
        <p:spPr>
          <a:xfrm flipH="1" flipV="1">
            <a:off x="5117215" y="3233233"/>
            <a:ext cx="102967" cy="102625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216319" y="4230585"/>
            <a:ext cx="1050162" cy="64235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422015" y="3329687"/>
            <a:ext cx="538947" cy="69830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174458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763712"/>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grpSp>
        <p:nvGrpSpPr>
          <p:cNvPr id="5" name="Group 7"/>
          <p:cNvGrpSpPr>
            <a:grpSpLocks/>
          </p:cNvGrpSpPr>
          <p:nvPr/>
        </p:nvGrpSpPr>
        <p:grpSpPr bwMode="auto">
          <a:xfrm>
            <a:off x="685800" y="1438275"/>
            <a:ext cx="3685032" cy="2831750"/>
            <a:chOff x="0" y="1104"/>
            <a:chExt cx="2448" cy="1923"/>
          </a:xfrm>
        </p:grpSpPr>
        <p:pic>
          <p:nvPicPr>
            <p:cNvPr id="6" name="Picture 2" descr="Larsen 2-6"/>
            <p:cNvPicPr>
              <a:picLocks noChangeAspect="1" noChangeArrowheads="1"/>
            </p:cNvPicPr>
            <p:nvPr/>
          </p:nvPicPr>
          <p:blipFill>
            <a:blip r:embed="rId3" cstate="print"/>
            <a:srcRect/>
            <a:stretch>
              <a:fillRect/>
            </a:stretch>
          </p:blipFill>
          <p:spPr bwMode="auto">
            <a:xfrm>
              <a:off x="0" y="1104"/>
              <a:ext cx="2448" cy="1923"/>
            </a:xfrm>
            <a:prstGeom prst="rect">
              <a:avLst/>
            </a:prstGeom>
            <a:noFill/>
          </p:spPr>
        </p:pic>
        <p:sp>
          <p:nvSpPr>
            <p:cNvPr id="7" name="Rectangle 6"/>
            <p:cNvSpPr>
              <a:spLocks noChangeArrowheads="1"/>
            </p:cNvSpPr>
            <p:nvPr/>
          </p:nvSpPr>
          <p:spPr bwMode="auto">
            <a:xfrm>
              <a:off x="1200" y="2352"/>
              <a:ext cx="240" cy="384"/>
            </a:xfrm>
            <a:prstGeom prst="rect">
              <a:avLst/>
            </a:prstGeom>
            <a:noFill/>
            <a:ln w="63500">
              <a:solidFill>
                <a:schemeClr val="tx1"/>
              </a:solidFill>
              <a:miter lim="800000"/>
              <a:headEnd/>
              <a:tailEnd/>
            </a:ln>
            <a:effectLst/>
          </p:spPr>
          <p:txBody>
            <a:bodyPr wrap="none" anchor="ctr"/>
            <a:lstStyle/>
            <a:p>
              <a:endParaRPr lang="en-US"/>
            </a:p>
          </p:txBody>
        </p:sp>
      </p:grpSp>
      <p:pic>
        <p:nvPicPr>
          <p:cNvPr id="8" name="Picture 5" descr="Larsen 2-7C"/>
          <p:cNvPicPr>
            <a:picLocks noChangeAspect="1" noChangeArrowheads="1"/>
          </p:cNvPicPr>
          <p:nvPr/>
        </p:nvPicPr>
        <p:blipFill>
          <a:blip r:embed="rId4" cstate="print"/>
          <a:srcRect/>
          <a:stretch>
            <a:fillRect/>
          </a:stretch>
        </p:blipFill>
        <p:spPr bwMode="auto">
          <a:xfrm>
            <a:off x="3429000" y="2895600"/>
            <a:ext cx="4724400" cy="3862197"/>
          </a:xfrm>
          <a:prstGeom prst="rect">
            <a:avLst/>
          </a:prstGeom>
          <a:noFill/>
        </p:spPr>
      </p:pic>
      <p:sp>
        <p:nvSpPr>
          <p:cNvPr id="9" name="Rectangle 8"/>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TextBox 1"/>
          <p:cNvSpPr txBox="1"/>
          <p:nvPr/>
        </p:nvSpPr>
        <p:spPr>
          <a:xfrm>
            <a:off x="5943600" y="2895600"/>
            <a:ext cx="2057400" cy="369332"/>
          </a:xfrm>
          <a:prstGeom prst="rect">
            <a:avLst/>
          </a:prstGeom>
          <a:noFill/>
        </p:spPr>
        <p:txBody>
          <a:bodyPr wrap="square" rtlCol="0">
            <a:spAutoFit/>
          </a:bodyPr>
          <a:lstStyle/>
          <a:p>
            <a:r>
              <a:rPr lang="en-US" b="1" dirty="0"/>
              <a:t>Chorionic cavity</a:t>
            </a:r>
          </a:p>
        </p:txBody>
      </p:sp>
      <p:sp>
        <p:nvSpPr>
          <p:cNvPr id="10" name="TextBox 9"/>
          <p:cNvSpPr txBox="1"/>
          <p:nvPr/>
        </p:nvSpPr>
        <p:spPr>
          <a:xfrm>
            <a:off x="2615403" y="2769596"/>
            <a:ext cx="900684" cy="461665"/>
          </a:xfrm>
          <a:prstGeom prst="rect">
            <a:avLst/>
          </a:prstGeom>
          <a:noFill/>
        </p:spPr>
        <p:txBody>
          <a:bodyPr wrap="square" rtlCol="0">
            <a:spAutoFit/>
          </a:bodyPr>
          <a:lstStyle/>
          <a:p>
            <a:r>
              <a:rPr lang="en-US" sz="1200" b="1" dirty="0"/>
              <a:t>Chorionic cavity</a:t>
            </a:r>
          </a:p>
        </p:txBody>
      </p:sp>
      <p:sp>
        <p:nvSpPr>
          <p:cNvPr id="12" name="TextBox 11"/>
          <p:cNvSpPr txBox="1"/>
          <p:nvPr/>
        </p:nvSpPr>
        <p:spPr>
          <a:xfrm>
            <a:off x="4419600" y="1320800"/>
            <a:ext cx="4688114" cy="400110"/>
          </a:xfrm>
          <a:prstGeom prst="rect">
            <a:avLst/>
          </a:prstGeom>
          <a:noFill/>
        </p:spPr>
        <p:txBody>
          <a:bodyPr wrap="square" rtlCol="0">
            <a:spAutoFit/>
          </a:bodyPr>
          <a:lstStyle/>
          <a:p>
            <a:r>
              <a:rPr lang="en-US" sz="2000" b="1" dirty="0"/>
              <a:t>Chorionic cavity = extraembryonic coelom</a:t>
            </a:r>
          </a:p>
        </p:txBody>
      </p:sp>
    </p:spTree>
    <p:extLst>
      <p:ext uri="{BB962C8B-B14F-4D97-AF65-F5344CB8AC3E}">
        <p14:creationId xmlns:p14="http://schemas.microsoft.com/office/powerpoint/2010/main" val="1445994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569077"/>
            <a:ext cx="8267700" cy="448627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 (advance slides for answers)</a:t>
            </a:r>
          </a:p>
        </p:txBody>
      </p:sp>
      <p:sp>
        <p:nvSpPr>
          <p:cNvPr id="5" name="TextBox 4"/>
          <p:cNvSpPr txBox="1"/>
          <p:nvPr/>
        </p:nvSpPr>
        <p:spPr>
          <a:xfrm>
            <a:off x="438150" y="4495800"/>
            <a:ext cx="3143250" cy="646331"/>
          </a:xfrm>
          <a:prstGeom prst="rect">
            <a:avLst/>
          </a:prstGeom>
          <a:solidFill>
            <a:schemeClr val="bg1"/>
          </a:solidFill>
        </p:spPr>
        <p:txBody>
          <a:bodyPr wrap="square" rtlCol="0">
            <a:spAutoFit/>
          </a:bodyPr>
          <a:lstStyle/>
          <a:p>
            <a:r>
              <a:rPr lang="en-US" sz="3600" b="1" dirty="0" err="1">
                <a:solidFill>
                  <a:schemeClr val="accent3">
                    <a:lumMod val="50000"/>
                  </a:schemeClr>
                </a:solidFill>
              </a:rPr>
              <a:t>chromophobe</a:t>
            </a:r>
            <a:endParaRPr lang="en-US" sz="3600" b="1" dirty="0">
              <a:solidFill>
                <a:schemeClr val="accent3">
                  <a:lumMod val="50000"/>
                </a:schemeClr>
              </a:solidFill>
            </a:endParaRPr>
          </a:p>
        </p:txBody>
      </p:sp>
      <p:cxnSp>
        <p:nvCxnSpPr>
          <p:cNvPr id="8" name="Straight Arrow Connector 7"/>
          <p:cNvCxnSpPr/>
          <p:nvPr/>
        </p:nvCxnSpPr>
        <p:spPr>
          <a:xfrm>
            <a:off x="2411265" y="3352800"/>
            <a:ext cx="419101" cy="67436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3229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08860" y="783822"/>
            <a:ext cx="5631180" cy="628650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Whose red blood cells, fetus’ or mama’s. (advance slides for answers)</a:t>
            </a:r>
          </a:p>
        </p:txBody>
      </p:sp>
      <p:cxnSp>
        <p:nvCxnSpPr>
          <p:cNvPr id="7" name="Straight Arrow Connector 6"/>
          <p:cNvCxnSpPr/>
          <p:nvPr/>
        </p:nvCxnSpPr>
        <p:spPr>
          <a:xfrm>
            <a:off x="6944810" y="2222340"/>
            <a:ext cx="985054" cy="790975"/>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3788056" y="4392631"/>
            <a:ext cx="102967" cy="1026251"/>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124200" y="1676400"/>
            <a:ext cx="4167958" cy="4388813"/>
            <a:chOff x="3124200" y="1676400"/>
            <a:chExt cx="4167958" cy="4388813"/>
          </a:xfrm>
        </p:grpSpPr>
        <p:sp>
          <p:nvSpPr>
            <p:cNvPr id="5" name="TextBox 4"/>
            <p:cNvSpPr txBox="1"/>
            <p:nvPr/>
          </p:nvSpPr>
          <p:spPr>
            <a:xfrm>
              <a:off x="5486400" y="1676400"/>
              <a:ext cx="1805758" cy="646331"/>
            </a:xfrm>
            <a:prstGeom prst="rect">
              <a:avLst/>
            </a:prstGeom>
            <a:noFill/>
          </p:spPr>
          <p:txBody>
            <a:bodyPr wrap="square" rtlCol="0">
              <a:spAutoFit/>
            </a:bodyPr>
            <a:lstStyle/>
            <a:p>
              <a:r>
                <a:rPr lang="en-US" sz="3600" b="1" dirty="0">
                  <a:solidFill>
                    <a:schemeClr val="accent4">
                      <a:lumMod val="50000"/>
                    </a:schemeClr>
                  </a:solidFill>
                </a:rPr>
                <a:t>Mama’s</a:t>
              </a:r>
            </a:p>
          </p:txBody>
        </p:sp>
        <p:sp>
          <p:nvSpPr>
            <p:cNvPr id="10" name="TextBox 9"/>
            <p:cNvSpPr txBox="1"/>
            <p:nvPr/>
          </p:nvSpPr>
          <p:spPr>
            <a:xfrm>
              <a:off x="3124200" y="5418882"/>
              <a:ext cx="1805758" cy="646331"/>
            </a:xfrm>
            <a:prstGeom prst="rect">
              <a:avLst/>
            </a:prstGeom>
            <a:noFill/>
          </p:spPr>
          <p:txBody>
            <a:bodyPr wrap="square" rtlCol="0">
              <a:spAutoFit/>
            </a:bodyPr>
            <a:lstStyle/>
            <a:p>
              <a:r>
                <a:rPr lang="en-US" sz="3600" b="1" dirty="0">
                  <a:solidFill>
                    <a:schemeClr val="accent3">
                      <a:lumMod val="50000"/>
                    </a:schemeClr>
                  </a:solidFill>
                </a:rPr>
                <a:t>Fetus’</a:t>
              </a:r>
            </a:p>
          </p:txBody>
        </p:sp>
      </p:grp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41121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72993" y="1382395"/>
            <a:ext cx="5845812" cy="510540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indicated by the arrows. (advance slides for answers)</a:t>
            </a:r>
          </a:p>
        </p:txBody>
      </p:sp>
      <p:sp>
        <p:nvSpPr>
          <p:cNvPr id="5" name="TextBox 4"/>
          <p:cNvSpPr txBox="1"/>
          <p:nvPr/>
        </p:nvSpPr>
        <p:spPr>
          <a:xfrm>
            <a:off x="457200" y="4495800"/>
            <a:ext cx="2438400" cy="646331"/>
          </a:xfrm>
          <a:prstGeom prst="rect">
            <a:avLst/>
          </a:prstGeom>
          <a:noFill/>
        </p:spPr>
        <p:txBody>
          <a:bodyPr wrap="square" rtlCol="0">
            <a:spAutoFit/>
          </a:bodyPr>
          <a:lstStyle/>
          <a:p>
            <a:r>
              <a:rPr lang="en-US" sz="3600" b="1" dirty="0">
                <a:solidFill>
                  <a:schemeClr val="accent3">
                    <a:lumMod val="50000"/>
                  </a:schemeClr>
                </a:solidFill>
              </a:rPr>
              <a:t>Stem villus</a:t>
            </a:r>
          </a:p>
        </p:txBody>
      </p:sp>
      <p:cxnSp>
        <p:nvCxnSpPr>
          <p:cNvPr id="7" name="Straight Arrow Connector 6"/>
          <p:cNvCxnSpPr/>
          <p:nvPr/>
        </p:nvCxnSpPr>
        <p:spPr>
          <a:xfrm flipH="1" flipV="1">
            <a:off x="6019880" y="4080076"/>
            <a:ext cx="520131" cy="875818"/>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524499" y="3048000"/>
            <a:ext cx="571581" cy="63082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48280" y="2830010"/>
            <a:ext cx="228600" cy="94719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762580" y="4218007"/>
            <a:ext cx="605159" cy="79286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1442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1291590"/>
            <a:ext cx="7315200" cy="55816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brackets.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5334000" y="1143000"/>
            <a:ext cx="3238500" cy="1200329"/>
          </a:xfrm>
          <a:prstGeom prst="rect">
            <a:avLst/>
          </a:prstGeom>
          <a:solidFill>
            <a:schemeClr val="bg1"/>
          </a:solidFill>
        </p:spPr>
        <p:txBody>
          <a:bodyPr wrap="square" rtlCol="0">
            <a:spAutoFit/>
          </a:bodyPr>
          <a:lstStyle/>
          <a:p>
            <a:r>
              <a:rPr lang="en-US" sz="3600" b="1" dirty="0">
                <a:solidFill>
                  <a:schemeClr val="accent3">
                    <a:lumMod val="50000"/>
                  </a:schemeClr>
                </a:solidFill>
              </a:rPr>
              <a:t>Zona </a:t>
            </a:r>
            <a:r>
              <a:rPr lang="en-US" sz="3600" b="1" dirty="0" err="1">
                <a:solidFill>
                  <a:schemeClr val="accent3">
                    <a:lumMod val="50000"/>
                  </a:schemeClr>
                </a:solidFill>
              </a:rPr>
              <a:t>glomerulosa</a:t>
            </a:r>
            <a:endParaRPr lang="en-US" sz="3600" b="1" dirty="0">
              <a:solidFill>
                <a:schemeClr val="accent3">
                  <a:lumMod val="50000"/>
                </a:schemeClr>
              </a:solidFill>
            </a:endParaRPr>
          </a:p>
        </p:txBody>
      </p:sp>
      <p:sp>
        <p:nvSpPr>
          <p:cNvPr id="7" name="Left Brace 6"/>
          <p:cNvSpPr/>
          <p:nvPr/>
        </p:nvSpPr>
        <p:spPr>
          <a:xfrm>
            <a:off x="3222171" y="5551714"/>
            <a:ext cx="228600" cy="54428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753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071" y="995065"/>
            <a:ext cx="7324725" cy="558165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sp>
        <p:nvSpPr>
          <p:cNvPr id="5" name="TextBox 4"/>
          <p:cNvSpPr txBox="1"/>
          <p:nvPr/>
        </p:nvSpPr>
        <p:spPr>
          <a:xfrm>
            <a:off x="0" y="4822389"/>
            <a:ext cx="2667000" cy="1754326"/>
          </a:xfrm>
          <a:prstGeom prst="rect">
            <a:avLst/>
          </a:prstGeom>
          <a:solidFill>
            <a:schemeClr val="bg1"/>
          </a:solidFill>
        </p:spPr>
        <p:txBody>
          <a:bodyPr wrap="square" rtlCol="0">
            <a:spAutoFit/>
          </a:bodyPr>
          <a:lstStyle/>
          <a:p>
            <a:r>
              <a:rPr lang="en-US" sz="3600" b="1" dirty="0">
                <a:solidFill>
                  <a:schemeClr val="accent4">
                    <a:lumMod val="50000"/>
                  </a:schemeClr>
                </a:solidFill>
              </a:rPr>
              <a:t>Uterus proliferative phase</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10109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342" y="1575001"/>
            <a:ext cx="7381875" cy="50101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28600" y="5025682"/>
            <a:ext cx="2438400" cy="1200329"/>
          </a:xfrm>
          <a:prstGeom prst="rect">
            <a:avLst/>
          </a:prstGeom>
          <a:noFill/>
        </p:spPr>
        <p:txBody>
          <a:bodyPr wrap="square" rtlCol="0">
            <a:spAutoFit/>
          </a:bodyPr>
          <a:lstStyle/>
          <a:p>
            <a:r>
              <a:rPr lang="en-US" sz="3600" b="1" dirty="0">
                <a:solidFill>
                  <a:schemeClr val="accent3">
                    <a:lumMod val="50000"/>
                  </a:schemeClr>
                </a:solidFill>
              </a:rPr>
              <a:t>Decidual cells</a:t>
            </a:r>
          </a:p>
        </p:txBody>
      </p:sp>
      <p:cxnSp>
        <p:nvCxnSpPr>
          <p:cNvPr id="7" name="Straight Arrow Connector 6"/>
          <p:cNvCxnSpPr/>
          <p:nvPr/>
        </p:nvCxnSpPr>
        <p:spPr>
          <a:xfrm flipH="1" flipV="1">
            <a:off x="5072823" y="5625847"/>
            <a:ext cx="520131" cy="875818"/>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684814" y="4234543"/>
            <a:ext cx="571581" cy="63082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17251" y="3526696"/>
            <a:ext cx="228600" cy="94719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347437" y="5371892"/>
            <a:ext cx="605159" cy="79286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8447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314700"/>
            <a:ext cx="7143750" cy="53149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148396" y="1354446"/>
            <a:ext cx="3972046" cy="646331"/>
          </a:xfrm>
          <a:prstGeom prst="rect">
            <a:avLst/>
          </a:prstGeom>
          <a:solidFill>
            <a:schemeClr val="bg1"/>
          </a:solidFill>
        </p:spPr>
        <p:txBody>
          <a:bodyPr wrap="square" rtlCol="0">
            <a:spAutoFit/>
          </a:bodyPr>
          <a:lstStyle/>
          <a:p>
            <a:r>
              <a:rPr lang="en-US" sz="3600" b="1" dirty="0" err="1"/>
              <a:t>syncytiotrophoblast</a:t>
            </a:r>
            <a:endParaRPr lang="en-US" sz="3600" b="1" dirty="0"/>
          </a:p>
        </p:txBody>
      </p:sp>
      <p:cxnSp>
        <p:nvCxnSpPr>
          <p:cNvPr id="8" name="Straight Arrow Connector 7"/>
          <p:cNvCxnSpPr/>
          <p:nvPr/>
        </p:nvCxnSpPr>
        <p:spPr>
          <a:xfrm flipH="1">
            <a:off x="4134419" y="4354286"/>
            <a:ext cx="502894" cy="645289"/>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040559" y="3638860"/>
            <a:ext cx="109237" cy="95688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95711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29" y="1676400"/>
            <a:ext cx="8629650" cy="44386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closest to the arrows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1143000" y="4514671"/>
            <a:ext cx="3990975" cy="1754326"/>
          </a:xfrm>
          <a:prstGeom prst="rect">
            <a:avLst/>
          </a:prstGeom>
          <a:solidFill>
            <a:schemeClr val="bg1"/>
          </a:solidFill>
        </p:spPr>
        <p:txBody>
          <a:bodyPr wrap="square" rtlCol="0">
            <a:spAutoFit/>
          </a:bodyPr>
          <a:lstStyle/>
          <a:p>
            <a:r>
              <a:rPr lang="en-US" sz="3600" b="1" dirty="0">
                <a:solidFill>
                  <a:schemeClr val="accent3">
                    <a:lumMod val="50000"/>
                  </a:schemeClr>
                </a:solidFill>
              </a:rPr>
              <a:t>Stratified squamous keratinized epithelium</a:t>
            </a:r>
          </a:p>
        </p:txBody>
      </p:sp>
      <p:cxnSp>
        <p:nvCxnSpPr>
          <p:cNvPr id="8" name="Straight Arrow Connector 7"/>
          <p:cNvCxnSpPr/>
          <p:nvPr/>
        </p:nvCxnSpPr>
        <p:spPr>
          <a:xfrm>
            <a:off x="1524000" y="3037115"/>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962400" y="1905000"/>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29400" y="1104900"/>
            <a:ext cx="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4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523999"/>
            <a:ext cx="8610600" cy="5062567"/>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material in  outlined regions. (advance slides for answers)</a:t>
            </a:r>
          </a:p>
        </p:txBody>
      </p:sp>
      <p:sp>
        <p:nvSpPr>
          <p:cNvPr id="5" name="TextBox 4"/>
          <p:cNvSpPr txBox="1"/>
          <p:nvPr/>
        </p:nvSpPr>
        <p:spPr>
          <a:xfrm>
            <a:off x="337458" y="5181600"/>
            <a:ext cx="2590800" cy="646331"/>
          </a:xfrm>
          <a:prstGeom prst="rect">
            <a:avLst/>
          </a:prstGeom>
          <a:noFill/>
        </p:spPr>
        <p:txBody>
          <a:bodyPr wrap="square" rtlCol="0">
            <a:spAutoFit/>
          </a:bodyPr>
          <a:lstStyle/>
          <a:p>
            <a:r>
              <a:rPr lang="en-US" sz="3600" b="1" dirty="0" err="1">
                <a:solidFill>
                  <a:srgbClr val="FFFF00"/>
                </a:solidFill>
              </a:rPr>
              <a:t>fibrinoid</a:t>
            </a:r>
            <a:endParaRPr lang="en-US" sz="3600" b="1" dirty="0">
              <a:solidFill>
                <a:srgbClr val="FFFF00"/>
              </a:solidFill>
            </a:endParaRPr>
          </a:p>
        </p:txBody>
      </p:sp>
      <p:sp>
        <p:nvSpPr>
          <p:cNvPr id="14" name="Rectangle 1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Freeform 7"/>
          <p:cNvSpPr/>
          <p:nvPr/>
        </p:nvSpPr>
        <p:spPr>
          <a:xfrm>
            <a:off x="2677886" y="1589314"/>
            <a:ext cx="3380071" cy="1665515"/>
          </a:xfrm>
          <a:custGeom>
            <a:avLst/>
            <a:gdLst>
              <a:gd name="connsiteX0" fmla="*/ 1752600 w 3380071"/>
              <a:gd name="connsiteY0" fmla="*/ 914400 h 1665515"/>
              <a:gd name="connsiteX1" fmla="*/ 1807028 w 3380071"/>
              <a:gd name="connsiteY1" fmla="*/ 870857 h 1665515"/>
              <a:gd name="connsiteX2" fmla="*/ 1828800 w 3380071"/>
              <a:gd name="connsiteY2" fmla="*/ 849086 h 1665515"/>
              <a:gd name="connsiteX3" fmla="*/ 1883228 w 3380071"/>
              <a:gd name="connsiteY3" fmla="*/ 816429 h 1665515"/>
              <a:gd name="connsiteX4" fmla="*/ 1905000 w 3380071"/>
              <a:gd name="connsiteY4" fmla="*/ 794657 h 1665515"/>
              <a:gd name="connsiteX5" fmla="*/ 1970314 w 3380071"/>
              <a:gd name="connsiteY5" fmla="*/ 772886 h 1665515"/>
              <a:gd name="connsiteX6" fmla="*/ 2057400 w 3380071"/>
              <a:gd name="connsiteY6" fmla="*/ 696686 h 1665515"/>
              <a:gd name="connsiteX7" fmla="*/ 2079171 w 3380071"/>
              <a:gd name="connsiteY7" fmla="*/ 664029 h 1665515"/>
              <a:gd name="connsiteX8" fmla="*/ 2090057 w 3380071"/>
              <a:gd name="connsiteY8" fmla="*/ 631372 h 1665515"/>
              <a:gd name="connsiteX9" fmla="*/ 2111828 w 3380071"/>
              <a:gd name="connsiteY9" fmla="*/ 609600 h 1665515"/>
              <a:gd name="connsiteX10" fmla="*/ 2122714 w 3380071"/>
              <a:gd name="connsiteY10" fmla="*/ 576943 h 1665515"/>
              <a:gd name="connsiteX11" fmla="*/ 2144485 w 3380071"/>
              <a:gd name="connsiteY11" fmla="*/ 544286 h 1665515"/>
              <a:gd name="connsiteX12" fmla="*/ 2155371 w 3380071"/>
              <a:gd name="connsiteY12" fmla="*/ 489857 h 1665515"/>
              <a:gd name="connsiteX13" fmla="*/ 2177143 w 3380071"/>
              <a:gd name="connsiteY13" fmla="*/ 402772 h 1665515"/>
              <a:gd name="connsiteX14" fmla="*/ 2188028 w 3380071"/>
              <a:gd name="connsiteY14" fmla="*/ 370115 h 1665515"/>
              <a:gd name="connsiteX15" fmla="*/ 2220685 w 3380071"/>
              <a:gd name="connsiteY15" fmla="*/ 348343 h 1665515"/>
              <a:gd name="connsiteX16" fmla="*/ 2296885 w 3380071"/>
              <a:gd name="connsiteY16" fmla="*/ 326572 h 1665515"/>
              <a:gd name="connsiteX17" fmla="*/ 2590800 w 3380071"/>
              <a:gd name="connsiteY17" fmla="*/ 348343 h 1665515"/>
              <a:gd name="connsiteX18" fmla="*/ 2721428 w 3380071"/>
              <a:gd name="connsiteY18" fmla="*/ 370115 h 1665515"/>
              <a:gd name="connsiteX19" fmla="*/ 2786743 w 3380071"/>
              <a:gd name="connsiteY19" fmla="*/ 391886 h 1665515"/>
              <a:gd name="connsiteX20" fmla="*/ 2841171 w 3380071"/>
              <a:gd name="connsiteY20" fmla="*/ 435429 h 1665515"/>
              <a:gd name="connsiteX21" fmla="*/ 2862943 w 3380071"/>
              <a:gd name="connsiteY21" fmla="*/ 457200 h 1665515"/>
              <a:gd name="connsiteX22" fmla="*/ 2928257 w 3380071"/>
              <a:gd name="connsiteY22" fmla="*/ 500743 h 1665515"/>
              <a:gd name="connsiteX23" fmla="*/ 2950028 w 3380071"/>
              <a:gd name="connsiteY23" fmla="*/ 522515 h 1665515"/>
              <a:gd name="connsiteX24" fmla="*/ 3015343 w 3380071"/>
              <a:gd name="connsiteY24" fmla="*/ 544286 h 1665515"/>
              <a:gd name="connsiteX25" fmla="*/ 3048000 w 3380071"/>
              <a:gd name="connsiteY25" fmla="*/ 555172 h 1665515"/>
              <a:gd name="connsiteX26" fmla="*/ 3080657 w 3380071"/>
              <a:gd name="connsiteY26" fmla="*/ 566057 h 1665515"/>
              <a:gd name="connsiteX27" fmla="*/ 3200400 w 3380071"/>
              <a:gd name="connsiteY27" fmla="*/ 685800 h 1665515"/>
              <a:gd name="connsiteX28" fmla="*/ 3222171 w 3380071"/>
              <a:gd name="connsiteY28" fmla="*/ 707572 h 1665515"/>
              <a:gd name="connsiteX29" fmla="*/ 3243943 w 3380071"/>
              <a:gd name="connsiteY29" fmla="*/ 729343 h 1665515"/>
              <a:gd name="connsiteX30" fmla="*/ 3287485 w 3380071"/>
              <a:gd name="connsiteY30" fmla="*/ 783772 h 1665515"/>
              <a:gd name="connsiteX31" fmla="*/ 3320143 w 3380071"/>
              <a:gd name="connsiteY31" fmla="*/ 794657 h 1665515"/>
              <a:gd name="connsiteX32" fmla="*/ 3374571 w 3380071"/>
              <a:gd name="connsiteY32" fmla="*/ 783772 h 1665515"/>
              <a:gd name="connsiteX33" fmla="*/ 3363685 w 3380071"/>
              <a:gd name="connsiteY33" fmla="*/ 468086 h 1665515"/>
              <a:gd name="connsiteX34" fmla="*/ 3341914 w 3380071"/>
              <a:gd name="connsiteY34" fmla="*/ 402772 h 1665515"/>
              <a:gd name="connsiteX35" fmla="*/ 3320143 w 3380071"/>
              <a:gd name="connsiteY35" fmla="*/ 370115 h 1665515"/>
              <a:gd name="connsiteX36" fmla="*/ 3276600 w 3380071"/>
              <a:gd name="connsiteY36" fmla="*/ 272143 h 1665515"/>
              <a:gd name="connsiteX37" fmla="*/ 3233057 w 3380071"/>
              <a:gd name="connsiteY37" fmla="*/ 228600 h 1665515"/>
              <a:gd name="connsiteX38" fmla="*/ 3211285 w 3380071"/>
              <a:gd name="connsiteY38" fmla="*/ 206829 h 1665515"/>
              <a:gd name="connsiteX39" fmla="*/ 3189514 w 3380071"/>
              <a:gd name="connsiteY39" fmla="*/ 185057 h 1665515"/>
              <a:gd name="connsiteX40" fmla="*/ 3113314 w 3380071"/>
              <a:gd name="connsiteY40" fmla="*/ 141515 h 1665515"/>
              <a:gd name="connsiteX41" fmla="*/ 3026228 w 3380071"/>
              <a:gd name="connsiteY41" fmla="*/ 119743 h 1665515"/>
              <a:gd name="connsiteX42" fmla="*/ 2982685 w 3380071"/>
              <a:gd name="connsiteY42" fmla="*/ 108857 h 1665515"/>
              <a:gd name="connsiteX43" fmla="*/ 2841171 w 3380071"/>
              <a:gd name="connsiteY43" fmla="*/ 87086 h 1665515"/>
              <a:gd name="connsiteX44" fmla="*/ 2743200 w 3380071"/>
              <a:gd name="connsiteY44" fmla="*/ 54429 h 1665515"/>
              <a:gd name="connsiteX45" fmla="*/ 2710543 w 3380071"/>
              <a:gd name="connsiteY45" fmla="*/ 43543 h 1665515"/>
              <a:gd name="connsiteX46" fmla="*/ 2558143 w 3380071"/>
              <a:gd name="connsiteY46" fmla="*/ 21772 h 1665515"/>
              <a:gd name="connsiteX47" fmla="*/ 2460171 w 3380071"/>
              <a:gd name="connsiteY47" fmla="*/ 0 h 1665515"/>
              <a:gd name="connsiteX48" fmla="*/ 2264228 w 3380071"/>
              <a:gd name="connsiteY48" fmla="*/ 10886 h 1665515"/>
              <a:gd name="connsiteX49" fmla="*/ 2231571 w 3380071"/>
              <a:gd name="connsiteY49" fmla="*/ 32657 h 1665515"/>
              <a:gd name="connsiteX50" fmla="*/ 2188028 w 3380071"/>
              <a:gd name="connsiteY50" fmla="*/ 54429 h 1665515"/>
              <a:gd name="connsiteX51" fmla="*/ 2166257 w 3380071"/>
              <a:gd name="connsiteY51" fmla="*/ 87086 h 1665515"/>
              <a:gd name="connsiteX52" fmla="*/ 2122714 w 3380071"/>
              <a:gd name="connsiteY52" fmla="*/ 108857 h 1665515"/>
              <a:gd name="connsiteX53" fmla="*/ 2090057 w 3380071"/>
              <a:gd name="connsiteY53" fmla="*/ 130629 h 1665515"/>
              <a:gd name="connsiteX54" fmla="*/ 2046514 w 3380071"/>
              <a:gd name="connsiteY54" fmla="*/ 163286 h 1665515"/>
              <a:gd name="connsiteX55" fmla="*/ 1981200 w 3380071"/>
              <a:gd name="connsiteY55" fmla="*/ 185057 h 1665515"/>
              <a:gd name="connsiteX56" fmla="*/ 1959428 w 3380071"/>
              <a:gd name="connsiteY56" fmla="*/ 206829 h 1665515"/>
              <a:gd name="connsiteX57" fmla="*/ 1926771 w 3380071"/>
              <a:gd name="connsiteY57" fmla="*/ 217715 h 1665515"/>
              <a:gd name="connsiteX58" fmla="*/ 1894114 w 3380071"/>
              <a:gd name="connsiteY58" fmla="*/ 239486 h 1665515"/>
              <a:gd name="connsiteX59" fmla="*/ 1872343 w 3380071"/>
              <a:gd name="connsiteY59" fmla="*/ 272143 h 1665515"/>
              <a:gd name="connsiteX60" fmla="*/ 1807028 w 3380071"/>
              <a:gd name="connsiteY60" fmla="*/ 315686 h 1665515"/>
              <a:gd name="connsiteX61" fmla="*/ 1763485 w 3380071"/>
              <a:gd name="connsiteY61" fmla="*/ 348343 h 1665515"/>
              <a:gd name="connsiteX62" fmla="*/ 1730828 w 3380071"/>
              <a:gd name="connsiteY62" fmla="*/ 381000 h 1665515"/>
              <a:gd name="connsiteX63" fmla="*/ 1698171 w 3380071"/>
              <a:gd name="connsiteY63" fmla="*/ 391886 h 1665515"/>
              <a:gd name="connsiteX64" fmla="*/ 1665514 w 3380071"/>
              <a:gd name="connsiteY64" fmla="*/ 413657 h 1665515"/>
              <a:gd name="connsiteX65" fmla="*/ 1643743 w 3380071"/>
              <a:gd name="connsiteY65" fmla="*/ 435429 h 1665515"/>
              <a:gd name="connsiteX66" fmla="*/ 1611085 w 3380071"/>
              <a:gd name="connsiteY66" fmla="*/ 446315 h 1665515"/>
              <a:gd name="connsiteX67" fmla="*/ 1567543 w 3380071"/>
              <a:gd name="connsiteY67" fmla="*/ 489857 h 1665515"/>
              <a:gd name="connsiteX68" fmla="*/ 1491343 w 3380071"/>
              <a:gd name="connsiteY68" fmla="*/ 533400 h 1665515"/>
              <a:gd name="connsiteX69" fmla="*/ 1469571 w 3380071"/>
              <a:gd name="connsiteY69" fmla="*/ 555172 h 1665515"/>
              <a:gd name="connsiteX70" fmla="*/ 1404257 w 3380071"/>
              <a:gd name="connsiteY70" fmla="*/ 598715 h 1665515"/>
              <a:gd name="connsiteX71" fmla="*/ 1349828 w 3380071"/>
              <a:gd name="connsiteY71" fmla="*/ 664029 h 1665515"/>
              <a:gd name="connsiteX72" fmla="*/ 1328057 w 3380071"/>
              <a:gd name="connsiteY72" fmla="*/ 696686 h 1665515"/>
              <a:gd name="connsiteX73" fmla="*/ 1295400 w 3380071"/>
              <a:gd name="connsiteY73" fmla="*/ 718457 h 1665515"/>
              <a:gd name="connsiteX74" fmla="*/ 1273628 w 3380071"/>
              <a:gd name="connsiteY74" fmla="*/ 740229 h 1665515"/>
              <a:gd name="connsiteX75" fmla="*/ 1186543 w 3380071"/>
              <a:gd name="connsiteY75" fmla="*/ 718457 h 1665515"/>
              <a:gd name="connsiteX76" fmla="*/ 1088571 w 3380071"/>
              <a:gd name="connsiteY76" fmla="*/ 685800 h 1665515"/>
              <a:gd name="connsiteX77" fmla="*/ 979714 w 3380071"/>
              <a:gd name="connsiteY77" fmla="*/ 653143 h 1665515"/>
              <a:gd name="connsiteX78" fmla="*/ 936171 w 3380071"/>
              <a:gd name="connsiteY78" fmla="*/ 642257 h 1665515"/>
              <a:gd name="connsiteX79" fmla="*/ 881743 w 3380071"/>
              <a:gd name="connsiteY79" fmla="*/ 631372 h 1665515"/>
              <a:gd name="connsiteX80" fmla="*/ 849085 w 3380071"/>
              <a:gd name="connsiteY80" fmla="*/ 620486 h 1665515"/>
              <a:gd name="connsiteX81" fmla="*/ 783771 w 3380071"/>
              <a:gd name="connsiteY81" fmla="*/ 609600 h 1665515"/>
              <a:gd name="connsiteX82" fmla="*/ 653143 w 3380071"/>
              <a:gd name="connsiteY82" fmla="*/ 620486 h 1665515"/>
              <a:gd name="connsiteX83" fmla="*/ 576943 w 3380071"/>
              <a:gd name="connsiteY83" fmla="*/ 642257 h 1665515"/>
              <a:gd name="connsiteX84" fmla="*/ 522514 w 3380071"/>
              <a:gd name="connsiteY84" fmla="*/ 696686 h 1665515"/>
              <a:gd name="connsiteX85" fmla="*/ 489857 w 3380071"/>
              <a:gd name="connsiteY85" fmla="*/ 762000 h 1665515"/>
              <a:gd name="connsiteX86" fmla="*/ 500743 w 3380071"/>
              <a:gd name="connsiteY86" fmla="*/ 805543 h 1665515"/>
              <a:gd name="connsiteX87" fmla="*/ 544285 w 3380071"/>
              <a:gd name="connsiteY87" fmla="*/ 859972 h 1665515"/>
              <a:gd name="connsiteX88" fmla="*/ 598714 w 3380071"/>
              <a:gd name="connsiteY88" fmla="*/ 936172 h 1665515"/>
              <a:gd name="connsiteX89" fmla="*/ 620485 w 3380071"/>
              <a:gd name="connsiteY89" fmla="*/ 968829 h 1665515"/>
              <a:gd name="connsiteX90" fmla="*/ 631371 w 3380071"/>
              <a:gd name="connsiteY90" fmla="*/ 1001486 h 1665515"/>
              <a:gd name="connsiteX91" fmla="*/ 653143 w 3380071"/>
              <a:gd name="connsiteY91" fmla="*/ 1023257 h 1665515"/>
              <a:gd name="connsiteX92" fmla="*/ 674914 w 3380071"/>
              <a:gd name="connsiteY92" fmla="*/ 1088572 h 1665515"/>
              <a:gd name="connsiteX93" fmla="*/ 685800 w 3380071"/>
              <a:gd name="connsiteY93" fmla="*/ 1121229 h 1665515"/>
              <a:gd name="connsiteX94" fmla="*/ 664028 w 3380071"/>
              <a:gd name="connsiteY94" fmla="*/ 1262743 h 1665515"/>
              <a:gd name="connsiteX95" fmla="*/ 642257 w 3380071"/>
              <a:gd name="connsiteY95" fmla="*/ 1295400 h 1665515"/>
              <a:gd name="connsiteX96" fmla="*/ 620485 w 3380071"/>
              <a:gd name="connsiteY96" fmla="*/ 1317172 h 1665515"/>
              <a:gd name="connsiteX97" fmla="*/ 587828 w 3380071"/>
              <a:gd name="connsiteY97" fmla="*/ 1328057 h 1665515"/>
              <a:gd name="connsiteX98" fmla="*/ 468085 w 3380071"/>
              <a:gd name="connsiteY98" fmla="*/ 1338943 h 1665515"/>
              <a:gd name="connsiteX99" fmla="*/ 413657 w 3380071"/>
              <a:gd name="connsiteY99" fmla="*/ 1295400 h 1665515"/>
              <a:gd name="connsiteX100" fmla="*/ 348343 w 3380071"/>
              <a:gd name="connsiteY100" fmla="*/ 1273629 h 1665515"/>
              <a:gd name="connsiteX101" fmla="*/ 195943 w 3380071"/>
              <a:gd name="connsiteY101" fmla="*/ 1251857 h 1665515"/>
              <a:gd name="connsiteX102" fmla="*/ 119743 w 3380071"/>
              <a:gd name="connsiteY102" fmla="*/ 1262743 h 1665515"/>
              <a:gd name="connsiteX103" fmla="*/ 65314 w 3380071"/>
              <a:gd name="connsiteY103" fmla="*/ 1317172 h 1665515"/>
              <a:gd name="connsiteX104" fmla="*/ 10885 w 3380071"/>
              <a:gd name="connsiteY104" fmla="*/ 1415143 h 1665515"/>
              <a:gd name="connsiteX105" fmla="*/ 0 w 3380071"/>
              <a:gd name="connsiteY105" fmla="*/ 1469572 h 1665515"/>
              <a:gd name="connsiteX106" fmla="*/ 10885 w 3380071"/>
              <a:gd name="connsiteY106" fmla="*/ 1545772 h 1665515"/>
              <a:gd name="connsiteX107" fmla="*/ 130628 w 3380071"/>
              <a:gd name="connsiteY107" fmla="*/ 1621972 h 1665515"/>
              <a:gd name="connsiteX108" fmla="*/ 163285 w 3380071"/>
              <a:gd name="connsiteY108" fmla="*/ 1643743 h 1665515"/>
              <a:gd name="connsiteX109" fmla="*/ 228600 w 3380071"/>
              <a:gd name="connsiteY109" fmla="*/ 1665515 h 1665515"/>
              <a:gd name="connsiteX110" fmla="*/ 381000 w 3380071"/>
              <a:gd name="connsiteY110" fmla="*/ 1654629 h 1665515"/>
              <a:gd name="connsiteX111" fmla="*/ 424543 w 3380071"/>
              <a:gd name="connsiteY111" fmla="*/ 1643743 h 1665515"/>
              <a:gd name="connsiteX112" fmla="*/ 500743 w 3380071"/>
              <a:gd name="connsiteY112" fmla="*/ 1545772 h 1665515"/>
              <a:gd name="connsiteX113" fmla="*/ 522514 w 3380071"/>
              <a:gd name="connsiteY113" fmla="*/ 1524000 h 1665515"/>
              <a:gd name="connsiteX114" fmla="*/ 555171 w 3380071"/>
              <a:gd name="connsiteY114" fmla="*/ 1513115 h 1665515"/>
              <a:gd name="connsiteX115" fmla="*/ 576943 w 3380071"/>
              <a:gd name="connsiteY115" fmla="*/ 1491343 h 1665515"/>
              <a:gd name="connsiteX116" fmla="*/ 642257 w 3380071"/>
              <a:gd name="connsiteY116" fmla="*/ 1469572 h 1665515"/>
              <a:gd name="connsiteX117" fmla="*/ 772885 w 3380071"/>
              <a:gd name="connsiteY117" fmla="*/ 1447800 h 1665515"/>
              <a:gd name="connsiteX118" fmla="*/ 838200 w 3380071"/>
              <a:gd name="connsiteY118" fmla="*/ 1426029 h 1665515"/>
              <a:gd name="connsiteX119" fmla="*/ 859971 w 3380071"/>
              <a:gd name="connsiteY119" fmla="*/ 1404257 h 1665515"/>
              <a:gd name="connsiteX120" fmla="*/ 925285 w 3380071"/>
              <a:gd name="connsiteY120" fmla="*/ 1382486 h 1665515"/>
              <a:gd name="connsiteX121" fmla="*/ 957943 w 3380071"/>
              <a:gd name="connsiteY121" fmla="*/ 1360715 h 1665515"/>
              <a:gd name="connsiteX122" fmla="*/ 990600 w 3380071"/>
              <a:gd name="connsiteY122" fmla="*/ 1328057 h 1665515"/>
              <a:gd name="connsiteX123" fmla="*/ 1023257 w 3380071"/>
              <a:gd name="connsiteY123" fmla="*/ 1317172 h 1665515"/>
              <a:gd name="connsiteX124" fmla="*/ 1055914 w 3380071"/>
              <a:gd name="connsiteY124" fmla="*/ 1295400 h 1665515"/>
              <a:gd name="connsiteX125" fmla="*/ 1088571 w 3380071"/>
              <a:gd name="connsiteY125" fmla="*/ 1284515 h 1665515"/>
              <a:gd name="connsiteX126" fmla="*/ 1164771 w 3380071"/>
              <a:gd name="connsiteY126" fmla="*/ 1240972 h 1665515"/>
              <a:gd name="connsiteX127" fmla="*/ 1219200 w 3380071"/>
              <a:gd name="connsiteY127" fmla="*/ 1197429 h 1665515"/>
              <a:gd name="connsiteX128" fmla="*/ 1251857 w 3380071"/>
              <a:gd name="connsiteY128" fmla="*/ 1186543 h 1665515"/>
              <a:gd name="connsiteX129" fmla="*/ 1273628 w 3380071"/>
              <a:gd name="connsiteY129" fmla="*/ 1153886 h 1665515"/>
              <a:gd name="connsiteX130" fmla="*/ 1338943 w 3380071"/>
              <a:gd name="connsiteY130" fmla="*/ 1121229 h 1665515"/>
              <a:gd name="connsiteX131" fmla="*/ 1404257 w 3380071"/>
              <a:gd name="connsiteY131" fmla="*/ 1045029 h 1665515"/>
              <a:gd name="connsiteX132" fmla="*/ 1436914 w 3380071"/>
              <a:gd name="connsiteY132" fmla="*/ 1034143 h 1665515"/>
              <a:gd name="connsiteX133" fmla="*/ 1524000 w 3380071"/>
              <a:gd name="connsiteY133" fmla="*/ 968829 h 1665515"/>
              <a:gd name="connsiteX134" fmla="*/ 1600200 w 3380071"/>
              <a:gd name="connsiteY134" fmla="*/ 914400 h 1665515"/>
              <a:gd name="connsiteX135" fmla="*/ 1643743 w 3380071"/>
              <a:gd name="connsiteY135" fmla="*/ 903515 h 1665515"/>
              <a:gd name="connsiteX136" fmla="*/ 1752600 w 3380071"/>
              <a:gd name="connsiteY136" fmla="*/ 914400 h 16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380071" h="1665515">
                <a:moveTo>
                  <a:pt x="1752600" y="914400"/>
                </a:moveTo>
                <a:cubicBezTo>
                  <a:pt x="1779814" y="908957"/>
                  <a:pt x="1789387" y="885977"/>
                  <a:pt x="1807028" y="870857"/>
                </a:cubicBezTo>
                <a:cubicBezTo>
                  <a:pt x="1814820" y="864178"/>
                  <a:pt x="1820448" y="855051"/>
                  <a:pt x="1828800" y="849086"/>
                </a:cubicBezTo>
                <a:cubicBezTo>
                  <a:pt x="1846017" y="836788"/>
                  <a:pt x="1866011" y="828727"/>
                  <a:pt x="1883228" y="816429"/>
                </a:cubicBezTo>
                <a:cubicBezTo>
                  <a:pt x="1891580" y="810463"/>
                  <a:pt x="1895820" y="799247"/>
                  <a:pt x="1905000" y="794657"/>
                </a:cubicBezTo>
                <a:cubicBezTo>
                  <a:pt x="1925526" y="784394"/>
                  <a:pt x="1970314" y="772886"/>
                  <a:pt x="1970314" y="772886"/>
                </a:cubicBezTo>
                <a:cubicBezTo>
                  <a:pt x="2033994" y="709206"/>
                  <a:pt x="2003394" y="732689"/>
                  <a:pt x="2057400" y="696686"/>
                </a:cubicBezTo>
                <a:cubicBezTo>
                  <a:pt x="2064657" y="685800"/>
                  <a:pt x="2073320" y="675731"/>
                  <a:pt x="2079171" y="664029"/>
                </a:cubicBezTo>
                <a:cubicBezTo>
                  <a:pt x="2084303" y="653766"/>
                  <a:pt x="2084153" y="641211"/>
                  <a:pt x="2090057" y="631372"/>
                </a:cubicBezTo>
                <a:cubicBezTo>
                  <a:pt x="2095337" y="622571"/>
                  <a:pt x="2104571" y="616857"/>
                  <a:pt x="2111828" y="609600"/>
                </a:cubicBezTo>
                <a:cubicBezTo>
                  <a:pt x="2115457" y="598714"/>
                  <a:pt x="2117582" y="587206"/>
                  <a:pt x="2122714" y="576943"/>
                </a:cubicBezTo>
                <a:cubicBezTo>
                  <a:pt x="2128565" y="565241"/>
                  <a:pt x="2139891" y="556536"/>
                  <a:pt x="2144485" y="544286"/>
                </a:cubicBezTo>
                <a:cubicBezTo>
                  <a:pt x="2150982" y="526962"/>
                  <a:pt x="2151210" y="507885"/>
                  <a:pt x="2155371" y="489857"/>
                </a:cubicBezTo>
                <a:cubicBezTo>
                  <a:pt x="2162099" y="460702"/>
                  <a:pt x="2167681" y="431158"/>
                  <a:pt x="2177143" y="402772"/>
                </a:cubicBezTo>
                <a:cubicBezTo>
                  <a:pt x="2180771" y="391886"/>
                  <a:pt x="2180860" y="379075"/>
                  <a:pt x="2188028" y="370115"/>
                </a:cubicBezTo>
                <a:cubicBezTo>
                  <a:pt x="2196201" y="359899"/>
                  <a:pt x="2208983" y="354194"/>
                  <a:pt x="2220685" y="348343"/>
                </a:cubicBezTo>
                <a:cubicBezTo>
                  <a:pt x="2236303" y="340534"/>
                  <a:pt x="2282932" y="330060"/>
                  <a:pt x="2296885" y="326572"/>
                </a:cubicBezTo>
                <a:cubicBezTo>
                  <a:pt x="2606159" y="341298"/>
                  <a:pt x="2433274" y="324108"/>
                  <a:pt x="2590800" y="348343"/>
                </a:cubicBezTo>
                <a:cubicBezTo>
                  <a:pt x="2626538" y="353841"/>
                  <a:pt x="2684225" y="359969"/>
                  <a:pt x="2721428" y="370115"/>
                </a:cubicBezTo>
                <a:cubicBezTo>
                  <a:pt x="2743569" y="376153"/>
                  <a:pt x="2786743" y="391886"/>
                  <a:pt x="2786743" y="391886"/>
                </a:cubicBezTo>
                <a:cubicBezTo>
                  <a:pt x="2830103" y="456927"/>
                  <a:pt x="2782750" y="400377"/>
                  <a:pt x="2841171" y="435429"/>
                </a:cubicBezTo>
                <a:cubicBezTo>
                  <a:pt x="2849972" y="440709"/>
                  <a:pt x="2854732" y="451042"/>
                  <a:pt x="2862943" y="457200"/>
                </a:cubicBezTo>
                <a:cubicBezTo>
                  <a:pt x="2883876" y="472899"/>
                  <a:pt x="2909755" y="482240"/>
                  <a:pt x="2928257" y="500743"/>
                </a:cubicBezTo>
                <a:cubicBezTo>
                  <a:pt x="2935514" y="508000"/>
                  <a:pt x="2940848" y="517925"/>
                  <a:pt x="2950028" y="522515"/>
                </a:cubicBezTo>
                <a:cubicBezTo>
                  <a:pt x="2970554" y="532778"/>
                  <a:pt x="2993571" y="537029"/>
                  <a:pt x="3015343" y="544286"/>
                </a:cubicBezTo>
                <a:lnTo>
                  <a:pt x="3048000" y="555172"/>
                </a:lnTo>
                <a:lnTo>
                  <a:pt x="3080657" y="566057"/>
                </a:lnTo>
                <a:lnTo>
                  <a:pt x="3200400" y="685800"/>
                </a:lnTo>
                <a:lnTo>
                  <a:pt x="3222171" y="707572"/>
                </a:lnTo>
                <a:cubicBezTo>
                  <a:pt x="3229428" y="714829"/>
                  <a:pt x="3238250" y="720803"/>
                  <a:pt x="3243943" y="729343"/>
                </a:cubicBezTo>
                <a:cubicBezTo>
                  <a:pt x="3253830" y="744173"/>
                  <a:pt x="3270252" y="773432"/>
                  <a:pt x="3287485" y="783772"/>
                </a:cubicBezTo>
                <a:cubicBezTo>
                  <a:pt x="3297325" y="789676"/>
                  <a:pt x="3309257" y="791029"/>
                  <a:pt x="3320143" y="794657"/>
                </a:cubicBezTo>
                <a:cubicBezTo>
                  <a:pt x="3338286" y="791029"/>
                  <a:pt x="3372126" y="802112"/>
                  <a:pt x="3374571" y="783772"/>
                </a:cubicBezTo>
                <a:cubicBezTo>
                  <a:pt x="3388486" y="679404"/>
                  <a:pt x="3372677" y="572993"/>
                  <a:pt x="3363685" y="468086"/>
                </a:cubicBezTo>
                <a:cubicBezTo>
                  <a:pt x="3361725" y="445221"/>
                  <a:pt x="3354644" y="421867"/>
                  <a:pt x="3341914" y="402772"/>
                </a:cubicBezTo>
                <a:cubicBezTo>
                  <a:pt x="3334657" y="391886"/>
                  <a:pt x="3325456" y="382070"/>
                  <a:pt x="3320143" y="370115"/>
                </a:cubicBezTo>
                <a:cubicBezTo>
                  <a:pt x="3294920" y="313364"/>
                  <a:pt x="3310709" y="311938"/>
                  <a:pt x="3276600" y="272143"/>
                </a:cubicBezTo>
                <a:cubicBezTo>
                  <a:pt x="3263242" y="256558"/>
                  <a:pt x="3247571" y="243114"/>
                  <a:pt x="3233057" y="228600"/>
                </a:cubicBezTo>
                <a:lnTo>
                  <a:pt x="3211285" y="206829"/>
                </a:lnTo>
                <a:cubicBezTo>
                  <a:pt x="3204028" y="199572"/>
                  <a:pt x="3198054" y="190750"/>
                  <a:pt x="3189514" y="185057"/>
                </a:cubicBezTo>
                <a:cubicBezTo>
                  <a:pt x="3156715" y="163192"/>
                  <a:pt x="3151987" y="158089"/>
                  <a:pt x="3113314" y="141515"/>
                </a:cubicBezTo>
                <a:cubicBezTo>
                  <a:pt x="3081889" y="128047"/>
                  <a:pt x="3061619" y="127608"/>
                  <a:pt x="3026228" y="119743"/>
                </a:cubicBezTo>
                <a:cubicBezTo>
                  <a:pt x="3011623" y="116497"/>
                  <a:pt x="2997405" y="111533"/>
                  <a:pt x="2982685" y="108857"/>
                </a:cubicBezTo>
                <a:cubicBezTo>
                  <a:pt x="2957344" y="104250"/>
                  <a:pt x="2869247" y="94105"/>
                  <a:pt x="2841171" y="87086"/>
                </a:cubicBezTo>
                <a:cubicBezTo>
                  <a:pt x="2841157" y="87083"/>
                  <a:pt x="2759535" y="59874"/>
                  <a:pt x="2743200" y="54429"/>
                </a:cubicBezTo>
                <a:cubicBezTo>
                  <a:pt x="2732314" y="50800"/>
                  <a:pt x="2721902" y="45166"/>
                  <a:pt x="2710543" y="43543"/>
                </a:cubicBezTo>
                <a:cubicBezTo>
                  <a:pt x="2659743" y="36286"/>
                  <a:pt x="2608462" y="31836"/>
                  <a:pt x="2558143" y="21772"/>
                </a:cubicBezTo>
                <a:cubicBezTo>
                  <a:pt x="2489043" y="7952"/>
                  <a:pt x="2521664" y="15374"/>
                  <a:pt x="2460171" y="0"/>
                </a:cubicBezTo>
                <a:cubicBezTo>
                  <a:pt x="2394857" y="3629"/>
                  <a:pt x="2328986" y="1635"/>
                  <a:pt x="2264228" y="10886"/>
                </a:cubicBezTo>
                <a:cubicBezTo>
                  <a:pt x="2251277" y="12736"/>
                  <a:pt x="2242930" y="26166"/>
                  <a:pt x="2231571" y="32657"/>
                </a:cubicBezTo>
                <a:cubicBezTo>
                  <a:pt x="2217482" y="40708"/>
                  <a:pt x="2202542" y="47172"/>
                  <a:pt x="2188028" y="54429"/>
                </a:cubicBezTo>
                <a:cubicBezTo>
                  <a:pt x="2180771" y="65315"/>
                  <a:pt x="2176308" y="78711"/>
                  <a:pt x="2166257" y="87086"/>
                </a:cubicBezTo>
                <a:cubicBezTo>
                  <a:pt x="2153791" y="97475"/>
                  <a:pt x="2136803" y="100806"/>
                  <a:pt x="2122714" y="108857"/>
                </a:cubicBezTo>
                <a:cubicBezTo>
                  <a:pt x="2111355" y="115348"/>
                  <a:pt x="2100703" y="123025"/>
                  <a:pt x="2090057" y="130629"/>
                </a:cubicBezTo>
                <a:cubicBezTo>
                  <a:pt x="2075294" y="141174"/>
                  <a:pt x="2062742" y="155172"/>
                  <a:pt x="2046514" y="163286"/>
                </a:cubicBezTo>
                <a:cubicBezTo>
                  <a:pt x="2025988" y="173549"/>
                  <a:pt x="1981200" y="185057"/>
                  <a:pt x="1981200" y="185057"/>
                </a:cubicBezTo>
                <a:cubicBezTo>
                  <a:pt x="1973943" y="192314"/>
                  <a:pt x="1968229" y="201548"/>
                  <a:pt x="1959428" y="206829"/>
                </a:cubicBezTo>
                <a:cubicBezTo>
                  <a:pt x="1949589" y="212733"/>
                  <a:pt x="1937034" y="212583"/>
                  <a:pt x="1926771" y="217715"/>
                </a:cubicBezTo>
                <a:cubicBezTo>
                  <a:pt x="1915069" y="223566"/>
                  <a:pt x="1905000" y="232229"/>
                  <a:pt x="1894114" y="239486"/>
                </a:cubicBezTo>
                <a:cubicBezTo>
                  <a:pt x="1886857" y="250372"/>
                  <a:pt x="1882189" y="263528"/>
                  <a:pt x="1872343" y="272143"/>
                </a:cubicBezTo>
                <a:cubicBezTo>
                  <a:pt x="1852651" y="289374"/>
                  <a:pt x="1827961" y="299986"/>
                  <a:pt x="1807028" y="315686"/>
                </a:cubicBezTo>
                <a:cubicBezTo>
                  <a:pt x="1792514" y="326572"/>
                  <a:pt x="1777260" y="336536"/>
                  <a:pt x="1763485" y="348343"/>
                </a:cubicBezTo>
                <a:cubicBezTo>
                  <a:pt x="1751796" y="358362"/>
                  <a:pt x="1743637" y="372461"/>
                  <a:pt x="1730828" y="381000"/>
                </a:cubicBezTo>
                <a:cubicBezTo>
                  <a:pt x="1721281" y="387365"/>
                  <a:pt x="1708434" y="386754"/>
                  <a:pt x="1698171" y="391886"/>
                </a:cubicBezTo>
                <a:cubicBezTo>
                  <a:pt x="1686469" y="397737"/>
                  <a:pt x="1675730" y="405484"/>
                  <a:pt x="1665514" y="413657"/>
                </a:cubicBezTo>
                <a:cubicBezTo>
                  <a:pt x="1657500" y="420068"/>
                  <a:pt x="1652544" y="430149"/>
                  <a:pt x="1643743" y="435429"/>
                </a:cubicBezTo>
                <a:cubicBezTo>
                  <a:pt x="1633903" y="441333"/>
                  <a:pt x="1621971" y="442686"/>
                  <a:pt x="1611085" y="446315"/>
                </a:cubicBezTo>
                <a:cubicBezTo>
                  <a:pt x="1596571" y="460829"/>
                  <a:pt x="1583127" y="476499"/>
                  <a:pt x="1567543" y="489857"/>
                </a:cubicBezTo>
                <a:cubicBezTo>
                  <a:pt x="1528568" y="523264"/>
                  <a:pt x="1537676" y="502511"/>
                  <a:pt x="1491343" y="533400"/>
                </a:cubicBezTo>
                <a:cubicBezTo>
                  <a:pt x="1482803" y="539093"/>
                  <a:pt x="1477782" y="549014"/>
                  <a:pt x="1469571" y="555172"/>
                </a:cubicBezTo>
                <a:cubicBezTo>
                  <a:pt x="1448638" y="570872"/>
                  <a:pt x="1422760" y="580213"/>
                  <a:pt x="1404257" y="598715"/>
                </a:cubicBezTo>
                <a:cubicBezTo>
                  <a:pt x="1373315" y="629656"/>
                  <a:pt x="1382174" y="618744"/>
                  <a:pt x="1349828" y="664029"/>
                </a:cubicBezTo>
                <a:cubicBezTo>
                  <a:pt x="1342224" y="674675"/>
                  <a:pt x="1337308" y="687435"/>
                  <a:pt x="1328057" y="696686"/>
                </a:cubicBezTo>
                <a:cubicBezTo>
                  <a:pt x="1318806" y="705937"/>
                  <a:pt x="1305616" y="710284"/>
                  <a:pt x="1295400" y="718457"/>
                </a:cubicBezTo>
                <a:cubicBezTo>
                  <a:pt x="1287386" y="724868"/>
                  <a:pt x="1280885" y="732972"/>
                  <a:pt x="1273628" y="740229"/>
                </a:cubicBezTo>
                <a:cubicBezTo>
                  <a:pt x="1244600" y="732972"/>
                  <a:pt x="1211440" y="735054"/>
                  <a:pt x="1186543" y="718457"/>
                </a:cubicBezTo>
                <a:cubicBezTo>
                  <a:pt x="1135520" y="684443"/>
                  <a:pt x="1166790" y="698837"/>
                  <a:pt x="1088571" y="685800"/>
                </a:cubicBezTo>
                <a:cubicBezTo>
                  <a:pt x="1030912" y="647361"/>
                  <a:pt x="1076030" y="670655"/>
                  <a:pt x="979714" y="653143"/>
                </a:cubicBezTo>
                <a:cubicBezTo>
                  <a:pt x="964994" y="650467"/>
                  <a:pt x="950776" y="645502"/>
                  <a:pt x="936171" y="642257"/>
                </a:cubicBezTo>
                <a:cubicBezTo>
                  <a:pt x="918110" y="638243"/>
                  <a:pt x="899693" y="635859"/>
                  <a:pt x="881743" y="631372"/>
                </a:cubicBezTo>
                <a:cubicBezTo>
                  <a:pt x="870611" y="628589"/>
                  <a:pt x="860287" y="622975"/>
                  <a:pt x="849085" y="620486"/>
                </a:cubicBezTo>
                <a:cubicBezTo>
                  <a:pt x="827539" y="615698"/>
                  <a:pt x="805542" y="613229"/>
                  <a:pt x="783771" y="609600"/>
                </a:cubicBezTo>
                <a:cubicBezTo>
                  <a:pt x="740228" y="613229"/>
                  <a:pt x="696499" y="615066"/>
                  <a:pt x="653143" y="620486"/>
                </a:cubicBezTo>
                <a:cubicBezTo>
                  <a:pt x="631277" y="623219"/>
                  <a:pt x="598630" y="635028"/>
                  <a:pt x="576943" y="642257"/>
                </a:cubicBezTo>
                <a:cubicBezTo>
                  <a:pt x="518883" y="729347"/>
                  <a:pt x="595087" y="624113"/>
                  <a:pt x="522514" y="696686"/>
                </a:cubicBezTo>
                <a:cubicBezTo>
                  <a:pt x="501413" y="717787"/>
                  <a:pt x="498710" y="735440"/>
                  <a:pt x="489857" y="762000"/>
                </a:cubicBezTo>
                <a:cubicBezTo>
                  <a:pt x="493486" y="776514"/>
                  <a:pt x="494850" y="791792"/>
                  <a:pt x="500743" y="805543"/>
                </a:cubicBezTo>
                <a:cubicBezTo>
                  <a:pt x="511042" y="829574"/>
                  <a:pt x="526729" y="842415"/>
                  <a:pt x="544285" y="859972"/>
                </a:cubicBezTo>
                <a:cubicBezTo>
                  <a:pt x="571289" y="940981"/>
                  <a:pt x="529836" y="832854"/>
                  <a:pt x="598714" y="936172"/>
                </a:cubicBezTo>
                <a:cubicBezTo>
                  <a:pt x="605971" y="947058"/>
                  <a:pt x="614634" y="957127"/>
                  <a:pt x="620485" y="968829"/>
                </a:cubicBezTo>
                <a:cubicBezTo>
                  <a:pt x="625617" y="979092"/>
                  <a:pt x="625467" y="991647"/>
                  <a:pt x="631371" y="1001486"/>
                </a:cubicBezTo>
                <a:cubicBezTo>
                  <a:pt x="636652" y="1010287"/>
                  <a:pt x="645886" y="1016000"/>
                  <a:pt x="653143" y="1023257"/>
                </a:cubicBezTo>
                <a:lnTo>
                  <a:pt x="674914" y="1088572"/>
                </a:lnTo>
                <a:lnTo>
                  <a:pt x="685800" y="1121229"/>
                </a:lnTo>
                <a:cubicBezTo>
                  <a:pt x="682677" y="1152454"/>
                  <a:pt x="683644" y="1223511"/>
                  <a:pt x="664028" y="1262743"/>
                </a:cubicBezTo>
                <a:cubicBezTo>
                  <a:pt x="658177" y="1274445"/>
                  <a:pt x="650430" y="1285184"/>
                  <a:pt x="642257" y="1295400"/>
                </a:cubicBezTo>
                <a:cubicBezTo>
                  <a:pt x="635846" y="1303414"/>
                  <a:pt x="629286" y="1311892"/>
                  <a:pt x="620485" y="1317172"/>
                </a:cubicBezTo>
                <a:cubicBezTo>
                  <a:pt x="610646" y="1323075"/>
                  <a:pt x="598714" y="1324429"/>
                  <a:pt x="587828" y="1328057"/>
                </a:cubicBezTo>
                <a:cubicBezTo>
                  <a:pt x="546577" y="1369310"/>
                  <a:pt x="564239" y="1362981"/>
                  <a:pt x="468085" y="1338943"/>
                </a:cubicBezTo>
                <a:cubicBezTo>
                  <a:pt x="416453" y="1326035"/>
                  <a:pt x="452865" y="1315004"/>
                  <a:pt x="413657" y="1295400"/>
                </a:cubicBezTo>
                <a:cubicBezTo>
                  <a:pt x="393131" y="1285137"/>
                  <a:pt x="370846" y="1278130"/>
                  <a:pt x="348343" y="1273629"/>
                </a:cubicBezTo>
                <a:cubicBezTo>
                  <a:pt x="261694" y="1256299"/>
                  <a:pt x="312303" y="1264786"/>
                  <a:pt x="195943" y="1251857"/>
                </a:cubicBezTo>
                <a:cubicBezTo>
                  <a:pt x="170543" y="1255486"/>
                  <a:pt x="142692" y="1251268"/>
                  <a:pt x="119743" y="1262743"/>
                </a:cubicBezTo>
                <a:cubicBezTo>
                  <a:pt x="96794" y="1274218"/>
                  <a:pt x="79547" y="1295823"/>
                  <a:pt x="65314" y="1317172"/>
                </a:cubicBezTo>
                <a:cubicBezTo>
                  <a:pt x="32886" y="1365814"/>
                  <a:pt x="22380" y="1369161"/>
                  <a:pt x="10885" y="1415143"/>
                </a:cubicBezTo>
                <a:cubicBezTo>
                  <a:pt x="6398" y="1433093"/>
                  <a:pt x="3628" y="1451429"/>
                  <a:pt x="0" y="1469572"/>
                </a:cubicBezTo>
                <a:cubicBezTo>
                  <a:pt x="3628" y="1494972"/>
                  <a:pt x="-590" y="1522823"/>
                  <a:pt x="10885" y="1545772"/>
                </a:cubicBezTo>
                <a:cubicBezTo>
                  <a:pt x="53606" y="1631214"/>
                  <a:pt x="65959" y="1578860"/>
                  <a:pt x="130628" y="1621972"/>
                </a:cubicBezTo>
                <a:cubicBezTo>
                  <a:pt x="141514" y="1629229"/>
                  <a:pt x="151330" y="1638430"/>
                  <a:pt x="163285" y="1643743"/>
                </a:cubicBezTo>
                <a:cubicBezTo>
                  <a:pt x="184256" y="1653064"/>
                  <a:pt x="228600" y="1665515"/>
                  <a:pt x="228600" y="1665515"/>
                </a:cubicBezTo>
                <a:cubicBezTo>
                  <a:pt x="279400" y="1661886"/>
                  <a:pt x="330382" y="1660253"/>
                  <a:pt x="381000" y="1654629"/>
                </a:cubicBezTo>
                <a:cubicBezTo>
                  <a:pt x="395870" y="1652977"/>
                  <a:pt x="411553" y="1651166"/>
                  <a:pt x="424543" y="1643743"/>
                </a:cubicBezTo>
                <a:cubicBezTo>
                  <a:pt x="460290" y="1623316"/>
                  <a:pt x="474856" y="1571661"/>
                  <a:pt x="500743" y="1545772"/>
                </a:cubicBezTo>
                <a:cubicBezTo>
                  <a:pt x="508000" y="1538515"/>
                  <a:pt x="513713" y="1529280"/>
                  <a:pt x="522514" y="1524000"/>
                </a:cubicBezTo>
                <a:cubicBezTo>
                  <a:pt x="532353" y="1518096"/>
                  <a:pt x="544285" y="1516743"/>
                  <a:pt x="555171" y="1513115"/>
                </a:cubicBezTo>
                <a:cubicBezTo>
                  <a:pt x="562428" y="1505858"/>
                  <a:pt x="567763" y="1495933"/>
                  <a:pt x="576943" y="1491343"/>
                </a:cubicBezTo>
                <a:cubicBezTo>
                  <a:pt x="597469" y="1481080"/>
                  <a:pt x="619993" y="1475138"/>
                  <a:pt x="642257" y="1469572"/>
                </a:cubicBezTo>
                <a:cubicBezTo>
                  <a:pt x="714181" y="1451591"/>
                  <a:pt x="670954" y="1460542"/>
                  <a:pt x="772885" y="1447800"/>
                </a:cubicBezTo>
                <a:cubicBezTo>
                  <a:pt x="794657" y="1440543"/>
                  <a:pt x="821973" y="1442257"/>
                  <a:pt x="838200" y="1426029"/>
                </a:cubicBezTo>
                <a:cubicBezTo>
                  <a:pt x="845457" y="1418772"/>
                  <a:pt x="850791" y="1408847"/>
                  <a:pt x="859971" y="1404257"/>
                </a:cubicBezTo>
                <a:cubicBezTo>
                  <a:pt x="880497" y="1393994"/>
                  <a:pt x="906190" y="1395215"/>
                  <a:pt x="925285" y="1382486"/>
                </a:cubicBezTo>
                <a:cubicBezTo>
                  <a:pt x="936171" y="1375229"/>
                  <a:pt x="947892" y="1369091"/>
                  <a:pt x="957943" y="1360715"/>
                </a:cubicBezTo>
                <a:cubicBezTo>
                  <a:pt x="969770" y="1350859"/>
                  <a:pt x="977791" y="1336597"/>
                  <a:pt x="990600" y="1328057"/>
                </a:cubicBezTo>
                <a:cubicBezTo>
                  <a:pt x="1000147" y="1321692"/>
                  <a:pt x="1012371" y="1320800"/>
                  <a:pt x="1023257" y="1317172"/>
                </a:cubicBezTo>
                <a:cubicBezTo>
                  <a:pt x="1034143" y="1309915"/>
                  <a:pt x="1044212" y="1301251"/>
                  <a:pt x="1055914" y="1295400"/>
                </a:cubicBezTo>
                <a:cubicBezTo>
                  <a:pt x="1066177" y="1290268"/>
                  <a:pt x="1079024" y="1290880"/>
                  <a:pt x="1088571" y="1284515"/>
                </a:cubicBezTo>
                <a:cubicBezTo>
                  <a:pt x="1166396" y="1232631"/>
                  <a:pt x="1072678" y="1263994"/>
                  <a:pt x="1164771" y="1240972"/>
                </a:cubicBezTo>
                <a:cubicBezTo>
                  <a:pt x="1185022" y="1220721"/>
                  <a:pt x="1191735" y="1211162"/>
                  <a:pt x="1219200" y="1197429"/>
                </a:cubicBezTo>
                <a:cubicBezTo>
                  <a:pt x="1229463" y="1192297"/>
                  <a:pt x="1240971" y="1190172"/>
                  <a:pt x="1251857" y="1186543"/>
                </a:cubicBezTo>
                <a:cubicBezTo>
                  <a:pt x="1259114" y="1175657"/>
                  <a:pt x="1264377" y="1163137"/>
                  <a:pt x="1273628" y="1153886"/>
                </a:cubicBezTo>
                <a:cubicBezTo>
                  <a:pt x="1294730" y="1132784"/>
                  <a:pt x="1312383" y="1130082"/>
                  <a:pt x="1338943" y="1121229"/>
                </a:cubicBezTo>
                <a:cubicBezTo>
                  <a:pt x="1352872" y="1100335"/>
                  <a:pt x="1381630" y="1052571"/>
                  <a:pt x="1404257" y="1045029"/>
                </a:cubicBezTo>
                <a:lnTo>
                  <a:pt x="1436914" y="1034143"/>
                </a:lnTo>
                <a:cubicBezTo>
                  <a:pt x="1499457" y="971601"/>
                  <a:pt x="1467002" y="987829"/>
                  <a:pt x="1524000" y="968829"/>
                </a:cubicBezTo>
                <a:cubicBezTo>
                  <a:pt x="1569438" y="923391"/>
                  <a:pt x="1551546" y="928301"/>
                  <a:pt x="1600200" y="914400"/>
                </a:cubicBezTo>
                <a:cubicBezTo>
                  <a:pt x="1614585" y="910290"/>
                  <a:pt x="1628898" y="905371"/>
                  <a:pt x="1643743" y="903515"/>
                </a:cubicBezTo>
                <a:cubicBezTo>
                  <a:pt x="1687099" y="898096"/>
                  <a:pt x="1725386" y="919843"/>
                  <a:pt x="1752600" y="914400"/>
                </a:cubicBez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24" y="1524000"/>
            <a:ext cx="8082609" cy="494457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in the outlined region. (advance slides for answers)</a:t>
            </a:r>
          </a:p>
        </p:txBody>
      </p:sp>
      <p:sp>
        <p:nvSpPr>
          <p:cNvPr id="5" name="TextBox 4"/>
          <p:cNvSpPr txBox="1"/>
          <p:nvPr/>
        </p:nvSpPr>
        <p:spPr>
          <a:xfrm>
            <a:off x="5176777" y="2362200"/>
            <a:ext cx="2895298" cy="646331"/>
          </a:xfrm>
          <a:prstGeom prst="rect">
            <a:avLst/>
          </a:prstGeom>
          <a:noFill/>
        </p:spPr>
        <p:txBody>
          <a:bodyPr wrap="square" rtlCol="0">
            <a:spAutoFit/>
          </a:bodyPr>
          <a:lstStyle/>
          <a:p>
            <a:r>
              <a:rPr lang="en-US" sz="3600" b="1" dirty="0">
                <a:solidFill>
                  <a:srgbClr val="0070C0"/>
                </a:solidFill>
              </a:rPr>
              <a:t>mesenchyme</a:t>
            </a:r>
          </a:p>
        </p:txBody>
      </p:sp>
      <p:sp>
        <p:nvSpPr>
          <p:cNvPr id="10" name="Freeform 9"/>
          <p:cNvSpPr/>
          <p:nvPr/>
        </p:nvSpPr>
        <p:spPr>
          <a:xfrm>
            <a:off x="2514600" y="2615878"/>
            <a:ext cx="2662177" cy="1562583"/>
          </a:xfrm>
          <a:custGeom>
            <a:avLst/>
            <a:gdLst>
              <a:gd name="connsiteX0" fmla="*/ 2361236 w 2662177"/>
              <a:gd name="connsiteY0" fmla="*/ 775504 h 1562583"/>
              <a:gd name="connsiteX1" fmla="*/ 2419109 w 2662177"/>
              <a:gd name="connsiteY1" fmla="*/ 740780 h 1562583"/>
              <a:gd name="connsiteX2" fmla="*/ 2476982 w 2662177"/>
              <a:gd name="connsiteY2" fmla="*/ 717631 h 1562583"/>
              <a:gd name="connsiteX3" fmla="*/ 2534856 w 2662177"/>
              <a:gd name="connsiteY3" fmla="*/ 671332 h 1562583"/>
              <a:gd name="connsiteX4" fmla="*/ 2627453 w 2662177"/>
              <a:gd name="connsiteY4" fmla="*/ 555585 h 1562583"/>
              <a:gd name="connsiteX5" fmla="*/ 2650603 w 2662177"/>
              <a:gd name="connsiteY5" fmla="*/ 532436 h 1562583"/>
              <a:gd name="connsiteX6" fmla="*/ 2662177 w 2662177"/>
              <a:gd name="connsiteY6" fmla="*/ 486137 h 1562583"/>
              <a:gd name="connsiteX7" fmla="*/ 2650603 w 2662177"/>
              <a:gd name="connsiteY7" fmla="*/ 266218 h 1562583"/>
              <a:gd name="connsiteX8" fmla="*/ 2639028 w 2662177"/>
              <a:gd name="connsiteY8" fmla="*/ 23150 h 1562583"/>
              <a:gd name="connsiteX9" fmla="*/ 2534856 w 2662177"/>
              <a:gd name="connsiteY9" fmla="*/ 11575 h 1562583"/>
              <a:gd name="connsiteX10" fmla="*/ 2407534 w 2662177"/>
              <a:gd name="connsiteY10" fmla="*/ 0 h 1562583"/>
              <a:gd name="connsiteX11" fmla="*/ 2268638 w 2662177"/>
              <a:gd name="connsiteY11" fmla="*/ 23150 h 1562583"/>
              <a:gd name="connsiteX12" fmla="*/ 2210765 w 2662177"/>
              <a:gd name="connsiteY12" fmla="*/ 46299 h 1562583"/>
              <a:gd name="connsiteX13" fmla="*/ 2083443 w 2662177"/>
              <a:gd name="connsiteY13" fmla="*/ 115747 h 1562583"/>
              <a:gd name="connsiteX14" fmla="*/ 2060294 w 2662177"/>
              <a:gd name="connsiteY14" fmla="*/ 138897 h 1562583"/>
              <a:gd name="connsiteX15" fmla="*/ 2025570 w 2662177"/>
              <a:gd name="connsiteY15" fmla="*/ 162046 h 1562583"/>
              <a:gd name="connsiteX16" fmla="*/ 1979271 w 2662177"/>
              <a:gd name="connsiteY16" fmla="*/ 208345 h 1562583"/>
              <a:gd name="connsiteX17" fmla="*/ 1909823 w 2662177"/>
              <a:gd name="connsiteY17" fmla="*/ 289368 h 1562583"/>
              <a:gd name="connsiteX18" fmla="*/ 1875099 w 2662177"/>
              <a:gd name="connsiteY18" fmla="*/ 300942 h 1562583"/>
              <a:gd name="connsiteX19" fmla="*/ 1817225 w 2662177"/>
              <a:gd name="connsiteY19" fmla="*/ 347241 h 1562583"/>
              <a:gd name="connsiteX20" fmla="*/ 1747777 w 2662177"/>
              <a:gd name="connsiteY20" fmla="*/ 393540 h 1562583"/>
              <a:gd name="connsiteX21" fmla="*/ 1666754 w 2662177"/>
              <a:gd name="connsiteY21" fmla="*/ 439838 h 1562583"/>
              <a:gd name="connsiteX22" fmla="*/ 1643605 w 2662177"/>
              <a:gd name="connsiteY22" fmla="*/ 474563 h 1562583"/>
              <a:gd name="connsiteX23" fmla="*/ 1597306 w 2662177"/>
              <a:gd name="connsiteY23" fmla="*/ 509287 h 1562583"/>
              <a:gd name="connsiteX24" fmla="*/ 1423686 w 2662177"/>
              <a:gd name="connsiteY24" fmla="*/ 613459 h 1562583"/>
              <a:gd name="connsiteX25" fmla="*/ 1377387 w 2662177"/>
              <a:gd name="connsiteY25" fmla="*/ 636608 h 1562583"/>
              <a:gd name="connsiteX26" fmla="*/ 1307939 w 2662177"/>
              <a:gd name="connsiteY26" fmla="*/ 682907 h 1562583"/>
              <a:gd name="connsiteX27" fmla="*/ 1261641 w 2662177"/>
              <a:gd name="connsiteY27" fmla="*/ 706056 h 1562583"/>
              <a:gd name="connsiteX28" fmla="*/ 1169043 w 2662177"/>
              <a:gd name="connsiteY28" fmla="*/ 740780 h 1562583"/>
              <a:gd name="connsiteX29" fmla="*/ 1134319 w 2662177"/>
              <a:gd name="connsiteY29" fmla="*/ 763930 h 1562583"/>
              <a:gd name="connsiteX30" fmla="*/ 972273 w 2662177"/>
              <a:gd name="connsiteY30" fmla="*/ 810228 h 1562583"/>
              <a:gd name="connsiteX31" fmla="*/ 856527 w 2662177"/>
              <a:gd name="connsiteY31" fmla="*/ 844952 h 1562583"/>
              <a:gd name="connsiteX32" fmla="*/ 763929 w 2662177"/>
              <a:gd name="connsiteY32" fmla="*/ 868102 h 1562583"/>
              <a:gd name="connsiteX33" fmla="*/ 717630 w 2662177"/>
              <a:gd name="connsiteY33" fmla="*/ 879676 h 1562583"/>
              <a:gd name="connsiteX34" fmla="*/ 636608 w 2662177"/>
              <a:gd name="connsiteY34" fmla="*/ 914400 h 1562583"/>
              <a:gd name="connsiteX35" fmla="*/ 509286 w 2662177"/>
              <a:gd name="connsiteY35" fmla="*/ 949125 h 1562583"/>
              <a:gd name="connsiteX36" fmla="*/ 416689 w 2662177"/>
              <a:gd name="connsiteY36" fmla="*/ 995423 h 1562583"/>
              <a:gd name="connsiteX37" fmla="*/ 358815 w 2662177"/>
              <a:gd name="connsiteY37" fmla="*/ 1041722 h 1562583"/>
              <a:gd name="connsiteX38" fmla="*/ 289367 w 2662177"/>
              <a:gd name="connsiteY38" fmla="*/ 1088021 h 1562583"/>
              <a:gd name="connsiteX39" fmla="*/ 208344 w 2662177"/>
              <a:gd name="connsiteY39" fmla="*/ 1157469 h 1562583"/>
              <a:gd name="connsiteX40" fmla="*/ 162046 w 2662177"/>
              <a:gd name="connsiteY40" fmla="*/ 1180618 h 1562583"/>
              <a:gd name="connsiteX41" fmla="*/ 138896 w 2662177"/>
              <a:gd name="connsiteY41" fmla="*/ 1203768 h 1562583"/>
              <a:gd name="connsiteX42" fmla="*/ 69448 w 2662177"/>
              <a:gd name="connsiteY42" fmla="*/ 1250066 h 1562583"/>
              <a:gd name="connsiteX43" fmla="*/ 0 w 2662177"/>
              <a:gd name="connsiteY43" fmla="*/ 1331089 h 1562583"/>
              <a:gd name="connsiteX44" fmla="*/ 34724 w 2662177"/>
              <a:gd name="connsiteY44" fmla="*/ 1493135 h 1562583"/>
              <a:gd name="connsiteX45" fmla="*/ 104172 w 2662177"/>
              <a:gd name="connsiteY45" fmla="*/ 1539433 h 1562583"/>
              <a:gd name="connsiteX46" fmla="*/ 173620 w 2662177"/>
              <a:gd name="connsiteY46" fmla="*/ 1562583 h 1562583"/>
              <a:gd name="connsiteX47" fmla="*/ 277792 w 2662177"/>
              <a:gd name="connsiteY47" fmla="*/ 1551008 h 1562583"/>
              <a:gd name="connsiteX48" fmla="*/ 312517 w 2662177"/>
              <a:gd name="connsiteY48" fmla="*/ 1539433 h 1562583"/>
              <a:gd name="connsiteX49" fmla="*/ 393539 w 2662177"/>
              <a:gd name="connsiteY49" fmla="*/ 1516284 h 1562583"/>
              <a:gd name="connsiteX50" fmla="*/ 416689 w 2662177"/>
              <a:gd name="connsiteY50" fmla="*/ 1493135 h 1562583"/>
              <a:gd name="connsiteX51" fmla="*/ 497711 w 2662177"/>
              <a:gd name="connsiteY51" fmla="*/ 1469985 h 1562583"/>
              <a:gd name="connsiteX52" fmla="*/ 555585 w 2662177"/>
              <a:gd name="connsiteY52" fmla="*/ 1423687 h 1562583"/>
              <a:gd name="connsiteX53" fmla="*/ 636608 w 2662177"/>
              <a:gd name="connsiteY53" fmla="*/ 1354238 h 1562583"/>
              <a:gd name="connsiteX54" fmla="*/ 682906 w 2662177"/>
              <a:gd name="connsiteY54" fmla="*/ 1342664 h 1562583"/>
              <a:gd name="connsiteX55" fmla="*/ 798653 w 2662177"/>
              <a:gd name="connsiteY55" fmla="*/ 1296365 h 1562583"/>
              <a:gd name="connsiteX56" fmla="*/ 844952 w 2662177"/>
              <a:gd name="connsiteY56" fmla="*/ 1273216 h 1562583"/>
              <a:gd name="connsiteX57" fmla="*/ 914400 w 2662177"/>
              <a:gd name="connsiteY57" fmla="*/ 1250066 h 1562583"/>
              <a:gd name="connsiteX58" fmla="*/ 983848 w 2662177"/>
              <a:gd name="connsiteY58" fmla="*/ 1203768 h 1562583"/>
              <a:gd name="connsiteX59" fmla="*/ 1018572 w 2662177"/>
              <a:gd name="connsiteY59" fmla="*/ 1192193 h 1562583"/>
              <a:gd name="connsiteX60" fmla="*/ 1145894 w 2662177"/>
              <a:gd name="connsiteY60" fmla="*/ 1122745 h 1562583"/>
              <a:gd name="connsiteX61" fmla="*/ 1250066 w 2662177"/>
              <a:gd name="connsiteY61" fmla="*/ 1099595 h 1562583"/>
              <a:gd name="connsiteX62" fmla="*/ 1284790 w 2662177"/>
              <a:gd name="connsiteY62" fmla="*/ 1088021 h 1562583"/>
              <a:gd name="connsiteX63" fmla="*/ 1412111 w 2662177"/>
              <a:gd name="connsiteY63" fmla="*/ 1053297 h 1562583"/>
              <a:gd name="connsiteX64" fmla="*/ 1481560 w 2662177"/>
              <a:gd name="connsiteY64" fmla="*/ 1030147 h 1562583"/>
              <a:gd name="connsiteX65" fmla="*/ 1597306 w 2662177"/>
              <a:gd name="connsiteY65" fmla="*/ 1018573 h 1562583"/>
              <a:gd name="connsiteX66" fmla="*/ 1643605 w 2662177"/>
              <a:gd name="connsiteY66" fmla="*/ 1006998 h 1562583"/>
              <a:gd name="connsiteX67" fmla="*/ 1724628 w 2662177"/>
              <a:gd name="connsiteY67" fmla="*/ 983849 h 1562583"/>
              <a:gd name="connsiteX68" fmla="*/ 1782501 w 2662177"/>
              <a:gd name="connsiteY68" fmla="*/ 972274 h 1562583"/>
              <a:gd name="connsiteX69" fmla="*/ 1828800 w 2662177"/>
              <a:gd name="connsiteY69" fmla="*/ 960699 h 1562583"/>
              <a:gd name="connsiteX70" fmla="*/ 1967696 w 2662177"/>
              <a:gd name="connsiteY70" fmla="*/ 937550 h 1562583"/>
              <a:gd name="connsiteX71" fmla="*/ 2037144 w 2662177"/>
              <a:gd name="connsiteY71" fmla="*/ 914400 h 1562583"/>
              <a:gd name="connsiteX72" fmla="*/ 2071868 w 2662177"/>
              <a:gd name="connsiteY72" fmla="*/ 902826 h 1562583"/>
              <a:gd name="connsiteX73" fmla="*/ 2106592 w 2662177"/>
              <a:gd name="connsiteY73" fmla="*/ 891251 h 1562583"/>
              <a:gd name="connsiteX74" fmla="*/ 2164466 w 2662177"/>
              <a:gd name="connsiteY74" fmla="*/ 879676 h 1562583"/>
              <a:gd name="connsiteX75" fmla="*/ 2210765 w 2662177"/>
              <a:gd name="connsiteY75" fmla="*/ 844952 h 1562583"/>
              <a:gd name="connsiteX76" fmla="*/ 2257063 w 2662177"/>
              <a:gd name="connsiteY76" fmla="*/ 833378 h 1562583"/>
              <a:gd name="connsiteX77" fmla="*/ 2349661 w 2662177"/>
              <a:gd name="connsiteY77" fmla="*/ 752355 h 1562583"/>
              <a:gd name="connsiteX78" fmla="*/ 2384385 w 2662177"/>
              <a:gd name="connsiteY78" fmla="*/ 740780 h 1562583"/>
              <a:gd name="connsiteX79" fmla="*/ 2430684 w 2662177"/>
              <a:gd name="connsiteY79" fmla="*/ 740780 h 156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62177" h="1562583">
                <a:moveTo>
                  <a:pt x="2361236" y="775504"/>
                </a:moveTo>
                <a:cubicBezTo>
                  <a:pt x="2380527" y="763929"/>
                  <a:pt x="2398987" y="750841"/>
                  <a:pt x="2419109" y="740780"/>
                </a:cubicBezTo>
                <a:cubicBezTo>
                  <a:pt x="2437693" y="731488"/>
                  <a:pt x="2458399" y="726923"/>
                  <a:pt x="2476982" y="717631"/>
                </a:cubicBezTo>
                <a:cubicBezTo>
                  <a:pt x="2495202" y="708521"/>
                  <a:pt x="2521939" y="688555"/>
                  <a:pt x="2534856" y="671332"/>
                </a:cubicBezTo>
                <a:cubicBezTo>
                  <a:pt x="2622463" y="554523"/>
                  <a:pt x="2538572" y="644464"/>
                  <a:pt x="2627453" y="555585"/>
                </a:cubicBezTo>
                <a:lnTo>
                  <a:pt x="2650603" y="532436"/>
                </a:lnTo>
                <a:cubicBezTo>
                  <a:pt x="2654461" y="517003"/>
                  <a:pt x="2662177" y="502045"/>
                  <a:pt x="2662177" y="486137"/>
                </a:cubicBezTo>
                <a:cubicBezTo>
                  <a:pt x="2662177" y="412729"/>
                  <a:pt x="2654269" y="339534"/>
                  <a:pt x="2650603" y="266218"/>
                </a:cubicBezTo>
                <a:cubicBezTo>
                  <a:pt x="2646552" y="185205"/>
                  <a:pt x="2672593" y="96994"/>
                  <a:pt x="2639028" y="23150"/>
                </a:cubicBezTo>
                <a:cubicBezTo>
                  <a:pt x="2624571" y="-8656"/>
                  <a:pt x="2569620" y="15052"/>
                  <a:pt x="2534856" y="11575"/>
                </a:cubicBezTo>
                <a:lnTo>
                  <a:pt x="2407534" y="0"/>
                </a:lnTo>
                <a:cubicBezTo>
                  <a:pt x="2358965" y="6071"/>
                  <a:pt x="2314525" y="7854"/>
                  <a:pt x="2268638" y="23150"/>
                </a:cubicBezTo>
                <a:cubicBezTo>
                  <a:pt x="2248927" y="29720"/>
                  <a:pt x="2229630" y="37592"/>
                  <a:pt x="2210765" y="46299"/>
                </a:cubicBezTo>
                <a:cubicBezTo>
                  <a:pt x="2179663" y="60654"/>
                  <a:pt x="2117075" y="88841"/>
                  <a:pt x="2083443" y="115747"/>
                </a:cubicBezTo>
                <a:cubicBezTo>
                  <a:pt x="2074922" y="122564"/>
                  <a:pt x="2068815" y="132080"/>
                  <a:pt x="2060294" y="138897"/>
                </a:cubicBezTo>
                <a:cubicBezTo>
                  <a:pt x="2049431" y="147587"/>
                  <a:pt x="2036132" y="152993"/>
                  <a:pt x="2025570" y="162046"/>
                </a:cubicBezTo>
                <a:cubicBezTo>
                  <a:pt x="2008999" y="176250"/>
                  <a:pt x="1992366" y="190885"/>
                  <a:pt x="1979271" y="208345"/>
                </a:cubicBezTo>
                <a:cubicBezTo>
                  <a:pt x="1963225" y="229740"/>
                  <a:pt x="1934005" y="273247"/>
                  <a:pt x="1909823" y="289368"/>
                </a:cubicBezTo>
                <a:cubicBezTo>
                  <a:pt x="1899671" y="296136"/>
                  <a:pt x="1886674" y="297084"/>
                  <a:pt x="1875099" y="300942"/>
                </a:cubicBezTo>
                <a:cubicBezTo>
                  <a:pt x="1854034" y="364134"/>
                  <a:pt x="1881174" y="315266"/>
                  <a:pt x="1817225" y="347241"/>
                </a:cubicBezTo>
                <a:cubicBezTo>
                  <a:pt x="1792340" y="359684"/>
                  <a:pt x="1770926" y="378107"/>
                  <a:pt x="1747777" y="393540"/>
                </a:cubicBezTo>
                <a:cubicBezTo>
                  <a:pt x="1698699" y="426259"/>
                  <a:pt x="1725492" y="410470"/>
                  <a:pt x="1666754" y="439838"/>
                </a:cubicBezTo>
                <a:cubicBezTo>
                  <a:pt x="1659038" y="451413"/>
                  <a:pt x="1653442" y="464726"/>
                  <a:pt x="1643605" y="474563"/>
                </a:cubicBezTo>
                <a:cubicBezTo>
                  <a:pt x="1629964" y="488204"/>
                  <a:pt x="1613110" y="498224"/>
                  <a:pt x="1597306" y="509287"/>
                </a:cubicBezTo>
                <a:cubicBezTo>
                  <a:pt x="1525486" y="559560"/>
                  <a:pt x="1508375" y="567857"/>
                  <a:pt x="1423686" y="613459"/>
                </a:cubicBezTo>
                <a:cubicBezTo>
                  <a:pt x="1408494" y="621639"/>
                  <a:pt x="1392183" y="627731"/>
                  <a:pt x="1377387" y="636608"/>
                </a:cubicBezTo>
                <a:cubicBezTo>
                  <a:pt x="1353530" y="650922"/>
                  <a:pt x="1332824" y="670465"/>
                  <a:pt x="1307939" y="682907"/>
                </a:cubicBezTo>
                <a:cubicBezTo>
                  <a:pt x="1292506" y="690623"/>
                  <a:pt x="1277408" y="699048"/>
                  <a:pt x="1261641" y="706056"/>
                </a:cubicBezTo>
                <a:cubicBezTo>
                  <a:pt x="1220112" y="724514"/>
                  <a:pt x="1207229" y="728052"/>
                  <a:pt x="1169043" y="740780"/>
                </a:cubicBezTo>
                <a:cubicBezTo>
                  <a:pt x="1157468" y="748497"/>
                  <a:pt x="1147031" y="758280"/>
                  <a:pt x="1134319" y="763930"/>
                </a:cubicBezTo>
                <a:cubicBezTo>
                  <a:pt x="1091621" y="782907"/>
                  <a:pt x="1014312" y="799718"/>
                  <a:pt x="972273" y="810228"/>
                </a:cubicBezTo>
                <a:cubicBezTo>
                  <a:pt x="828851" y="846084"/>
                  <a:pt x="1053737" y="788606"/>
                  <a:pt x="856527" y="844952"/>
                </a:cubicBezTo>
                <a:cubicBezTo>
                  <a:pt x="825935" y="853693"/>
                  <a:pt x="794795" y="860386"/>
                  <a:pt x="763929" y="868102"/>
                </a:cubicBezTo>
                <a:lnTo>
                  <a:pt x="717630" y="879676"/>
                </a:lnTo>
                <a:cubicBezTo>
                  <a:pt x="679048" y="918259"/>
                  <a:pt x="707926" y="897942"/>
                  <a:pt x="636608" y="914400"/>
                </a:cubicBezTo>
                <a:cubicBezTo>
                  <a:pt x="632825" y="915273"/>
                  <a:pt x="535595" y="937166"/>
                  <a:pt x="509286" y="949125"/>
                </a:cubicBezTo>
                <a:cubicBezTo>
                  <a:pt x="477870" y="963405"/>
                  <a:pt x="441090" y="971022"/>
                  <a:pt x="416689" y="995423"/>
                </a:cubicBezTo>
                <a:cubicBezTo>
                  <a:pt x="349338" y="1062774"/>
                  <a:pt x="446423" y="968715"/>
                  <a:pt x="358815" y="1041722"/>
                </a:cubicBezTo>
                <a:cubicBezTo>
                  <a:pt x="301012" y="1089890"/>
                  <a:pt x="350391" y="1067679"/>
                  <a:pt x="289367" y="1088021"/>
                </a:cubicBezTo>
                <a:cubicBezTo>
                  <a:pt x="257801" y="1119587"/>
                  <a:pt x="247941" y="1132721"/>
                  <a:pt x="208344" y="1157469"/>
                </a:cubicBezTo>
                <a:cubicBezTo>
                  <a:pt x="193712" y="1166614"/>
                  <a:pt x="176402" y="1171047"/>
                  <a:pt x="162046" y="1180618"/>
                </a:cubicBezTo>
                <a:cubicBezTo>
                  <a:pt x="152966" y="1186671"/>
                  <a:pt x="147626" y="1197220"/>
                  <a:pt x="138896" y="1203768"/>
                </a:cubicBezTo>
                <a:cubicBezTo>
                  <a:pt x="116638" y="1220461"/>
                  <a:pt x="89121" y="1230393"/>
                  <a:pt x="69448" y="1250066"/>
                </a:cubicBezTo>
                <a:cubicBezTo>
                  <a:pt x="13312" y="1306202"/>
                  <a:pt x="35256" y="1278205"/>
                  <a:pt x="0" y="1331089"/>
                </a:cubicBezTo>
                <a:cubicBezTo>
                  <a:pt x="3986" y="1374936"/>
                  <a:pt x="-9175" y="1454723"/>
                  <a:pt x="34724" y="1493135"/>
                </a:cubicBezTo>
                <a:cubicBezTo>
                  <a:pt x="55662" y="1511456"/>
                  <a:pt x="77778" y="1530635"/>
                  <a:pt x="104172" y="1539433"/>
                </a:cubicBezTo>
                <a:lnTo>
                  <a:pt x="173620" y="1562583"/>
                </a:lnTo>
                <a:cubicBezTo>
                  <a:pt x="208344" y="1558725"/>
                  <a:pt x="243330" y="1556752"/>
                  <a:pt x="277792" y="1551008"/>
                </a:cubicBezTo>
                <a:cubicBezTo>
                  <a:pt x="289827" y="1549002"/>
                  <a:pt x="300785" y="1542785"/>
                  <a:pt x="312517" y="1539433"/>
                </a:cubicBezTo>
                <a:cubicBezTo>
                  <a:pt x="414246" y="1510368"/>
                  <a:pt x="310288" y="1544035"/>
                  <a:pt x="393539" y="1516284"/>
                </a:cubicBezTo>
                <a:cubicBezTo>
                  <a:pt x="401256" y="1508568"/>
                  <a:pt x="407331" y="1498750"/>
                  <a:pt x="416689" y="1493135"/>
                </a:cubicBezTo>
                <a:cubicBezTo>
                  <a:pt x="428550" y="1486018"/>
                  <a:pt x="489062" y="1472147"/>
                  <a:pt x="497711" y="1469985"/>
                </a:cubicBezTo>
                <a:cubicBezTo>
                  <a:pt x="554123" y="1385370"/>
                  <a:pt x="484427" y="1474513"/>
                  <a:pt x="555585" y="1423687"/>
                </a:cubicBezTo>
                <a:cubicBezTo>
                  <a:pt x="598710" y="1392883"/>
                  <a:pt x="592017" y="1373349"/>
                  <a:pt x="636608" y="1354238"/>
                </a:cubicBezTo>
                <a:cubicBezTo>
                  <a:pt x="651229" y="1347972"/>
                  <a:pt x="667473" y="1346522"/>
                  <a:pt x="682906" y="1342664"/>
                </a:cubicBezTo>
                <a:cubicBezTo>
                  <a:pt x="746249" y="1279321"/>
                  <a:pt x="643880" y="1373750"/>
                  <a:pt x="798653" y="1296365"/>
                </a:cubicBezTo>
                <a:cubicBezTo>
                  <a:pt x="814086" y="1288649"/>
                  <a:pt x="828932" y="1279624"/>
                  <a:pt x="844952" y="1273216"/>
                </a:cubicBezTo>
                <a:cubicBezTo>
                  <a:pt x="867608" y="1264153"/>
                  <a:pt x="894097" y="1263601"/>
                  <a:pt x="914400" y="1250066"/>
                </a:cubicBezTo>
                <a:cubicBezTo>
                  <a:pt x="937549" y="1234633"/>
                  <a:pt x="957454" y="1212566"/>
                  <a:pt x="983848" y="1203768"/>
                </a:cubicBezTo>
                <a:cubicBezTo>
                  <a:pt x="995423" y="1199910"/>
                  <a:pt x="1007907" y="1198118"/>
                  <a:pt x="1018572" y="1192193"/>
                </a:cubicBezTo>
                <a:cubicBezTo>
                  <a:pt x="1143166" y="1122973"/>
                  <a:pt x="1033916" y="1164737"/>
                  <a:pt x="1145894" y="1122745"/>
                </a:cubicBezTo>
                <a:cubicBezTo>
                  <a:pt x="1202746" y="1101426"/>
                  <a:pt x="1168845" y="1117644"/>
                  <a:pt x="1250066" y="1099595"/>
                </a:cubicBezTo>
                <a:cubicBezTo>
                  <a:pt x="1261976" y="1096948"/>
                  <a:pt x="1273215" y="1091879"/>
                  <a:pt x="1284790" y="1088021"/>
                </a:cubicBezTo>
                <a:cubicBezTo>
                  <a:pt x="1354787" y="1041355"/>
                  <a:pt x="1284710" y="1080597"/>
                  <a:pt x="1412111" y="1053297"/>
                </a:cubicBezTo>
                <a:cubicBezTo>
                  <a:pt x="1435971" y="1048184"/>
                  <a:pt x="1457279" y="1032575"/>
                  <a:pt x="1481560" y="1030147"/>
                </a:cubicBezTo>
                <a:lnTo>
                  <a:pt x="1597306" y="1018573"/>
                </a:lnTo>
                <a:cubicBezTo>
                  <a:pt x="1612739" y="1014715"/>
                  <a:pt x="1628258" y="1011184"/>
                  <a:pt x="1643605" y="1006998"/>
                </a:cubicBezTo>
                <a:cubicBezTo>
                  <a:pt x="1670704" y="999608"/>
                  <a:pt x="1697378" y="990661"/>
                  <a:pt x="1724628" y="983849"/>
                </a:cubicBezTo>
                <a:cubicBezTo>
                  <a:pt x="1743714" y="979078"/>
                  <a:pt x="1763296" y="976542"/>
                  <a:pt x="1782501" y="972274"/>
                </a:cubicBezTo>
                <a:cubicBezTo>
                  <a:pt x="1798030" y="968823"/>
                  <a:pt x="1813149" y="963545"/>
                  <a:pt x="1828800" y="960699"/>
                </a:cubicBezTo>
                <a:cubicBezTo>
                  <a:pt x="1878496" y="951664"/>
                  <a:pt x="1919705" y="950639"/>
                  <a:pt x="1967696" y="937550"/>
                </a:cubicBezTo>
                <a:cubicBezTo>
                  <a:pt x="1991238" y="931129"/>
                  <a:pt x="2013995" y="922116"/>
                  <a:pt x="2037144" y="914400"/>
                </a:cubicBezTo>
                <a:lnTo>
                  <a:pt x="2071868" y="902826"/>
                </a:lnTo>
                <a:cubicBezTo>
                  <a:pt x="2083443" y="898968"/>
                  <a:pt x="2094628" y="893644"/>
                  <a:pt x="2106592" y="891251"/>
                </a:cubicBezTo>
                <a:lnTo>
                  <a:pt x="2164466" y="879676"/>
                </a:lnTo>
                <a:cubicBezTo>
                  <a:pt x="2179899" y="868101"/>
                  <a:pt x="2193510" y="853579"/>
                  <a:pt x="2210765" y="844952"/>
                </a:cubicBezTo>
                <a:cubicBezTo>
                  <a:pt x="2224993" y="837838"/>
                  <a:pt x="2243827" y="842202"/>
                  <a:pt x="2257063" y="833378"/>
                </a:cubicBezTo>
                <a:cubicBezTo>
                  <a:pt x="2347581" y="773032"/>
                  <a:pt x="2280607" y="786882"/>
                  <a:pt x="2349661" y="752355"/>
                </a:cubicBezTo>
                <a:cubicBezTo>
                  <a:pt x="2360574" y="746899"/>
                  <a:pt x="2372307" y="742505"/>
                  <a:pt x="2384385" y="740780"/>
                </a:cubicBezTo>
                <a:cubicBezTo>
                  <a:pt x="2399663" y="738597"/>
                  <a:pt x="2415251" y="740780"/>
                  <a:pt x="2430684" y="740780"/>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132474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6200" y="537865"/>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pic>
        <p:nvPicPr>
          <p:cNvPr id="9" name="Picture 15" descr="Larsen 2-6cut"/>
          <p:cNvPicPr>
            <a:picLocks noChangeAspect="1" noChangeArrowheads="1"/>
          </p:cNvPicPr>
          <p:nvPr/>
        </p:nvPicPr>
        <p:blipFill>
          <a:blip r:embed="rId3" cstate="print"/>
          <a:srcRect/>
          <a:stretch>
            <a:fillRect/>
          </a:stretch>
        </p:blipFill>
        <p:spPr bwMode="auto">
          <a:xfrm>
            <a:off x="3676650" y="1078468"/>
            <a:ext cx="4619625" cy="5562600"/>
          </a:xfrm>
          <a:prstGeom prst="rect">
            <a:avLst/>
          </a:prstGeom>
          <a:noFill/>
        </p:spPr>
      </p:pic>
      <p:pic>
        <p:nvPicPr>
          <p:cNvPr id="12" name="Picture 2" descr="Larsen 2-6"/>
          <p:cNvPicPr>
            <a:picLocks noChangeAspect="1" noChangeArrowheads="1"/>
          </p:cNvPicPr>
          <p:nvPr/>
        </p:nvPicPr>
        <p:blipFill>
          <a:blip r:embed="rId4" cstate="print"/>
          <a:srcRect/>
          <a:stretch>
            <a:fillRect/>
          </a:stretch>
        </p:blipFill>
        <p:spPr bwMode="auto">
          <a:xfrm>
            <a:off x="245679" y="1027523"/>
            <a:ext cx="2438400" cy="1914525"/>
          </a:xfrm>
          <a:prstGeom prst="rect">
            <a:avLst/>
          </a:prstGeom>
          <a:noFill/>
        </p:spPr>
      </p:pic>
      <p:sp>
        <p:nvSpPr>
          <p:cNvPr id="13" name="Line 7"/>
          <p:cNvSpPr>
            <a:spLocks noChangeShapeType="1"/>
          </p:cNvSpPr>
          <p:nvPr/>
        </p:nvSpPr>
        <p:spPr bwMode="auto">
          <a:xfrm flipH="1">
            <a:off x="6221412" y="926068"/>
            <a:ext cx="2038350" cy="3048000"/>
          </a:xfrm>
          <a:prstGeom prst="line">
            <a:avLst/>
          </a:prstGeom>
          <a:noFill/>
          <a:ln w="50800">
            <a:solidFill>
              <a:schemeClr val="bg1"/>
            </a:solidFill>
            <a:round/>
            <a:headEnd/>
            <a:tailEnd type="triangle" w="med" len="med"/>
          </a:ln>
          <a:effectLst/>
        </p:spPr>
        <p:txBody>
          <a:bodyPr/>
          <a:lstStyle/>
          <a:p>
            <a:endParaRPr lang="en-US"/>
          </a:p>
        </p:txBody>
      </p:sp>
      <p:sp>
        <p:nvSpPr>
          <p:cNvPr id="14" name="Text Box 8"/>
          <p:cNvSpPr txBox="1">
            <a:spLocks noChangeArrowheads="1"/>
          </p:cNvSpPr>
          <p:nvPr/>
        </p:nvSpPr>
        <p:spPr bwMode="auto">
          <a:xfrm>
            <a:off x="7741123" y="754753"/>
            <a:ext cx="1110304" cy="369332"/>
          </a:xfrm>
          <a:prstGeom prst="rect">
            <a:avLst/>
          </a:prstGeom>
          <a:noFill/>
          <a:ln w="9525">
            <a:noFill/>
            <a:miter lim="800000"/>
            <a:headEnd/>
            <a:tailEnd/>
          </a:ln>
          <a:effectLst/>
        </p:spPr>
        <p:txBody>
          <a:bodyPr wrap="none">
            <a:spAutoFit/>
          </a:bodyPr>
          <a:lstStyle/>
          <a:p>
            <a:r>
              <a:rPr lang="en-US" b="1" dirty="0">
                <a:solidFill>
                  <a:schemeClr val="accent2"/>
                </a:solidFill>
              </a:rPr>
              <a:t>g</a:t>
            </a:r>
            <a:r>
              <a:rPr lang="en-US" b="1" dirty="0">
                <a:solidFill>
                  <a:srgbClr val="FF0000"/>
                </a:solidFill>
              </a:rPr>
              <a:t>e</a:t>
            </a:r>
            <a:r>
              <a:rPr lang="en-US" b="1" dirty="0">
                <a:solidFill>
                  <a:srgbClr val="FF9900"/>
                </a:solidFill>
              </a:rPr>
              <a:t>r</a:t>
            </a:r>
            <a:r>
              <a:rPr lang="en-US" b="1" dirty="0">
                <a:solidFill>
                  <a:schemeClr val="accent2"/>
                </a:solidFill>
              </a:rPr>
              <a:t>m</a:t>
            </a:r>
            <a:r>
              <a:rPr lang="en-US" b="1" dirty="0"/>
              <a:t> </a:t>
            </a:r>
            <a:r>
              <a:rPr lang="en-US" b="1" dirty="0">
                <a:solidFill>
                  <a:srgbClr val="FF0000"/>
                </a:solidFill>
              </a:rPr>
              <a:t>d</a:t>
            </a:r>
            <a:r>
              <a:rPr lang="en-US" b="1" dirty="0">
                <a:solidFill>
                  <a:srgbClr val="FF9900"/>
                </a:solidFill>
              </a:rPr>
              <a:t>i</a:t>
            </a:r>
            <a:r>
              <a:rPr lang="en-US" b="1" dirty="0">
                <a:solidFill>
                  <a:schemeClr val="accent2"/>
                </a:solidFill>
              </a:rPr>
              <a:t>s</a:t>
            </a:r>
            <a:r>
              <a:rPr lang="en-US" b="1" dirty="0">
                <a:solidFill>
                  <a:srgbClr val="FF0000"/>
                </a:solidFill>
              </a:rPr>
              <a:t>k</a:t>
            </a:r>
          </a:p>
        </p:txBody>
      </p:sp>
      <p:sp>
        <p:nvSpPr>
          <p:cNvPr id="15" name="Line 9"/>
          <p:cNvSpPr>
            <a:spLocks noChangeShapeType="1"/>
          </p:cNvSpPr>
          <p:nvPr/>
        </p:nvSpPr>
        <p:spPr bwMode="auto">
          <a:xfrm flipH="1">
            <a:off x="5764212" y="926068"/>
            <a:ext cx="57150" cy="2895600"/>
          </a:xfrm>
          <a:prstGeom prst="line">
            <a:avLst/>
          </a:prstGeom>
          <a:noFill/>
          <a:ln w="50800">
            <a:solidFill>
              <a:schemeClr val="bg1"/>
            </a:solidFill>
            <a:round/>
            <a:headEnd/>
            <a:tailEnd type="triangle" w="med" len="med"/>
          </a:ln>
          <a:effectLst/>
        </p:spPr>
        <p:txBody>
          <a:bodyPr/>
          <a:lstStyle/>
          <a:p>
            <a:endParaRPr lang="en-US"/>
          </a:p>
        </p:txBody>
      </p:sp>
      <p:sp>
        <p:nvSpPr>
          <p:cNvPr id="16" name="Text Box 10"/>
          <p:cNvSpPr txBox="1">
            <a:spLocks noChangeArrowheads="1"/>
          </p:cNvSpPr>
          <p:nvPr/>
        </p:nvSpPr>
        <p:spPr bwMode="auto">
          <a:xfrm>
            <a:off x="5082739" y="741402"/>
            <a:ext cx="1633973" cy="369332"/>
          </a:xfrm>
          <a:prstGeom prst="rect">
            <a:avLst/>
          </a:prstGeom>
          <a:noFill/>
          <a:ln w="9525">
            <a:noFill/>
            <a:miter lim="800000"/>
            <a:headEnd/>
            <a:tailEnd/>
          </a:ln>
          <a:effectLst/>
        </p:spPr>
        <p:txBody>
          <a:bodyPr wrap="none">
            <a:spAutoFit/>
          </a:bodyPr>
          <a:lstStyle/>
          <a:p>
            <a:r>
              <a:rPr lang="en-US" b="1" dirty="0"/>
              <a:t>amniotic cavity</a:t>
            </a:r>
          </a:p>
        </p:txBody>
      </p:sp>
      <p:sp>
        <p:nvSpPr>
          <p:cNvPr id="17" name="Text Box 11"/>
          <p:cNvSpPr txBox="1">
            <a:spLocks noChangeArrowheads="1"/>
          </p:cNvSpPr>
          <p:nvPr/>
        </p:nvSpPr>
        <p:spPr bwMode="auto">
          <a:xfrm>
            <a:off x="1591869" y="3087469"/>
            <a:ext cx="2117631" cy="646331"/>
          </a:xfrm>
          <a:prstGeom prst="rect">
            <a:avLst/>
          </a:prstGeom>
          <a:noFill/>
          <a:ln w="9525">
            <a:noFill/>
            <a:miter lim="800000"/>
            <a:headEnd/>
            <a:tailEnd/>
          </a:ln>
          <a:effectLst/>
        </p:spPr>
        <p:txBody>
          <a:bodyPr wrap="none">
            <a:spAutoFit/>
          </a:bodyPr>
          <a:lstStyle/>
          <a:p>
            <a:r>
              <a:rPr lang="en-US" b="1" dirty="0" err="1">
                <a:solidFill>
                  <a:schemeClr val="accent2"/>
                </a:solidFill>
              </a:rPr>
              <a:t>amnioblasts</a:t>
            </a:r>
            <a:r>
              <a:rPr lang="en-US" b="1" dirty="0">
                <a:solidFill>
                  <a:schemeClr val="accent2"/>
                </a:solidFill>
              </a:rPr>
              <a:t>/</a:t>
            </a:r>
          </a:p>
          <a:p>
            <a:r>
              <a:rPr lang="en-US" b="1" dirty="0">
                <a:solidFill>
                  <a:schemeClr val="accent2"/>
                </a:solidFill>
              </a:rPr>
              <a:t>amniotic membrane</a:t>
            </a:r>
          </a:p>
        </p:txBody>
      </p:sp>
      <p:sp>
        <p:nvSpPr>
          <p:cNvPr id="18" name="Line 12"/>
          <p:cNvSpPr>
            <a:spLocks noChangeShapeType="1"/>
          </p:cNvSpPr>
          <p:nvPr/>
        </p:nvSpPr>
        <p:spPr bwMode="auto">
          <a:xfrm>
            <a:off x="3630612" y="3593068"/>
            <a:ext cx="1681163" cy="115888"/>
          </a:xfrm>
          <a:prstGeom prst="line">
            <a:avLst/>
          </a:prstGeom>
          <a:noFill/>
          <a:ln w="50800">
            <a:solidFill>
              <a:schemeClr val="bg1"/>
            </a:solidFill>
            <a:round/>
            <a:headEnd/>
            <a:tailEnd type="triangle" w="med" len="med"/>
          </a:ln>
          <a:effectLst/>
        </p:spPr>
        <p:txBody>
          <a:bodyPr/>
          <a:lstStyle/>
          <a:p>
            <a:endParaRPr lang="en-US"/>
          </a:p>
        </p:txBody>
      </p:sp>
      <p:sp>
        <p:nvSpPr>
          <p:cNvPr id="19" name="Rectangle 16"/>
          <p:cNvSpPr>
            <a:spLocks noChangeArrowheads="1"/>
          </p:cNvSpPr>
          <p:nvPr/>
        </p:nvSpPr>
        <p:spPr bwMode="auto">
          <a:xfrm>
            <a:off x="1236279" y="1670461"/>
            <a:ext cx="457200" cy="381000"/>
          </a:xfrm>
          <a:prstGeom prst="rect">
            <a:avLst/>
          </a:prstGeom>
          <a:noFill/>
          <a:ln w="38100">
            <a:solidFill>
              <a:srgbClr val="FF00FF"/>
            </a:solidFill>
            <a:miter lim="800000"/>
            <a:headEnd/>
            <a:tailEnd/>
          </a:ln>
          <a:effectLst/>
        </p:spPr>
        <p:txBody>
          <a:bodyPr wrap="none" anchor="ctr"/>
          <a:lstStyle/>
          <a:p>
            <a:endParaRPr lang="en-US"/>
          </a:p>
        </p:txBody>
      </p:sp>
      <p:sp>
        <p:nvSpPr>
          <p:cNvPr id="20" name="Text Box 17"/>
          <p:cNvSpPr txBox="1">
            <a:spLocks noChangeArrowheads="1"/>
          </p:cNvSpPr>
          <p:nvPr/>
        </p:nvSpPr>
        <p:spPr bwMode="auto">
          <a:xfrm>
            <a:off x="6373812" y="6564868"/>
            <a:ext cx="935577" cy="369332"/>
          </a:xfrm>
          <a:prstGeom prst="rect">
            <a:avLst/>
          </a:prstGeom>
          <a:noFill/>
          <a:ln w="9525">
            <a:noFill/>
            <a:miter lim="800000"/>
            <a:headEnd/>
            <a:tailEnd/>
          </a:ln>
          <a:effectLst/>
        </p:spPr>
        <p:txBody>
          <a:bodyPr wrap="none">
            <a:spAutoFit/>
          </a:bodyPr>
          <a:lstStyle/>
          <a:p>
            <a:r>
              <a:rPr lang="en-US" b="1" dirty="0">
                <a:solidFill>
                  <a:srgbClr val="FF9900"/>
                </a:solidFill>
              </a:rPr>
              <a:t>yolk</a:t>
            </a:r>
            <a:r>
              <a:rPr lang="en-US" b="1" dirty="0">
                <a:solidFill>
                  <a:srgbClr val="FFFF00"/>
                </a:solidFill>
              </a:rPr>
              <a:t> </a:t>
            </a:r>
            <a:r>
              <a:rPr lang="en-US" b="1" dirty="0">
                <a:solidFill>
                  <a:srgbClr val="FF9900"/>
                </a:solidFill>
              </a:rPr>
              <a:t>sac</a:t>
            </a:r>
          </a:p>
        </p:txBody>
      </p:sp>
      <p:sp>
        <p:nvSpPr>
          <p:cNvPr id="21" name="Line 18"/>
          <p:cNvSpPr>
            <a:spLocks noChangeShapeType="1"/>
          </p:cNvSpPr>
          <p:nvPr/>
        </p:nvSpPr>
        <p:spPr bwMode="auto">
          <a:xfrm flipH="1" flipV="1">
            <a:off x="6678612" y="4583668"/>
            <a:ext cx="76200" cy="2057400"/>
          </a:xfrm>
          <a:prstGeom prst="line">
            <a:avLst/>
          </a:prstGeom>
          <a:noFill/>
          <a:ln w="50800">
            <a:solidFill>
              <a:srgbClr val="FF9900"/>
            </a:solidFill>
            <a:round/>
            <a:headEnd/>
            <a:tailEnd type="triangle" w="med" len="med"/>
          </a:ln>
          <a:effectLst/>
        </p:spPr>
        <p:txBody>
          <a:bodyPr/>
          <a:lstStyle/>
          <a:p>
            <a:endParaRPr lang="en-US"/>
          </a:p>
        </p:txBody>
      </p:sp>
      <p:sp>
        <p:nvSpPr>
          <p:cNvPr id="22" name="Text Box 19"/>
          <p:cNvSpPr txBox="1">
            <a:spLocks noChangeArrowheads="1"/>
          </p:cNvSpPr>
          <p:nvPr/>
        </p:nvSpPr>
        <p:spPr bwMode="auto">
          <a:xfrm>
            <a:off x="884826" y="5008602"/>
            <a:ext cx="2759075" cy="369332"/>
          </a:xfrm>
          <a:prstGeom prst="rect">
            <a:avLst/>
          </a:prstGeom>
          <a:noFill/>
          <a:ln w="9525">
            <a:noFill/>
            <a:miter lim="800000"/>
            <a:headEnd/>
            <a:tailEnd/>
          </a:ln>
          <a:effectLst/>
        </p:spPr>
        <p:txBody>
          <a:bodyPr>
            <a:spAutoFit/>
          </a:bodyPr>
          <a:lstStyle/>
          <a:p>
            <a:r>
              <a:rPr lang="en-US" b="1" dirty="0" err="1">
                <a:solidFill>
                  <a:srgbClr val="FF0000"/>
                </a:solidFill>
              </a:rPr>
              <a:t>extraembryonic</a:t>
            </a:r>
            <a:r>
              <a:rPr lang="en-US" b="1" dirty="0">
                <a:solidFill>
                  <a:srgbClr val="FF0000"/>
                </a:solidFill>
              </a:rPr>
              <a:t> mesoderm</a:t>
            </a:r>
          </a:p>
        </p:txBody>
      </p:sp>
      <p:sp>
        <p:nvSpPr>
          <p:cNvPr id="23" name="Line 20"/>
          <p:cNvSpPr>
            <a:spLocks noChangeShapeType="1"/>
          </p:cNvSpPr>
          <p:nvPr/>
        </p:nvSpPr>
        <p:spPr bwMode="auto">
          <a:xfrm flipV="1">
            <a:off x="3630612" y="5117068"/>
            <a:ext cx="1600200" cy="76200"/>
          </a:xfrm>
          <a:prstGeom prst="line">
            <a:avLst/>
          </a:prstGeom>
          <a:noFill/>
          <a:ln w="50800">
            <a:solidFill>
              <a:schemeClr val="bg1"/>
            </a:solidFill>
            <a:round/>
            <a:headEnd/>
            <a:tailEnd type="triangle" w="med" len="med"/>
          </a:ln>
          <a:effectLst/>
        </p:spPr>
        <p:txBody>
          <a:bodyPr/>
          <a:lstStyle/>
          <a:p>
            <a:endParaRPr lang="en-US"/>
          </a:p>
        </p:txBody>
      </p:sp>
      <p:sp>
        <p:nvSpPr>
          <p:cNvPr id="24" name="Rectangle 23"/>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7417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12" y="1343025"/>
            <a:ext cx="7267575" cy="551497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28600" y="5025682"/>
            <a:ext cx="2819400" cy="1754326"/>
          </a:xfrm>
          <a:prstGeom prst="rect">
            <a:avLst/>
          </a:prstGeom>
          <a:noFill/>
        </p:spPr>
        <p:txBody>
          <a:bodyPr wrap="square" rtlCol="0">
            <a:spAutoFit/>
          </a:bodyPr>
          <a:lstStyle/>
          <a:p>
            <a:r>
              <a:rPr lang="en-US" sz="3600" b="1" dirty="0">
                <a:solidFill>
                  <a:schemeClr val="accent3">
                    <a:lumMod val="50000"/>
                  </a:schemeClr>
                </a:solidFill>
              </a:rPr>
              <a:t>Secretory (peg) cells of the oviduct</a:t>
            </a:r>
          </a:p>
        </p:txBody>
      </p:sp>
      <p:cxnSp>
        <p:nvCxnSpPr>
          <p:cNvPr id="7" name="Straight Arrow Connector 6"/>
          <p:cNvCxnSpPr/>
          <p:nvPr/>
        </p:nvCxnSpPr>
        <p:spPr>
          <a:xfrm flipH="1" flipV="1">
            <a:off x="3222251" y="3982105"/>
            <a:ext cx="520131" cy="875818"/>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452257" y="4288971"/>
            <a:ext cx="419101" cy="67436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323114" y="3897086"/>
            <a:ext cx="381079" cy="761862"/>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25192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09767"/>
            <a:ext cx="8534400" cy="5206314"/>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215243" y="2819400"/>
            <a:ext cx="2819400" cy="646331"/>
          </a:xfrm>
          <a:prstGeom prst="rect">
            <a:avLst/>
          </a:prstGeom>
          <a:noFill/>
        </p:spPr>
        <p:txBody>
          <a:bodyPr wrap="square" rtlCol="0">
            <a:spAutoFit/>
          </a:bodyPr>
          <a:lstStyle/>
          <a:p>
            <a:r>
              <a:rPr lang="en-US" sz="3600" b="1" dirty="0">
                <a:solidFill>
                  <a:schemeClr val="accent3">
                    <a:lumMod val="50000"/>
                  </a:schemeClr>
                </a:solidFill>
              </a:rPr>
              <a:t>Basophils </a:t>
            </a:r>
          </a:p>
        </p:txBody>
      </p:sp>
      <p:cxnSp>
        <p:nvCxnSpPr>
          <p:cNvPr id="7" name="Straight Arrow Connector 6"/>
          <p:cNvCxnSpPr/>
          <p:nvPr/>
        </p:nvCxnSpPr>
        <p:spPr>
          <a:xfrm>
            <a:off x="3810000" y="3465731"/>
            <a:ext cx="642337" cy="363974"/>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65793" y="3465731"/>
            <a:ext cx="778251" cy="88800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65793" y="1817776"/>
            <a:ext cx="0" cy="1077824"/>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78313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48" y="1617889"/>
            <a:ext cx="8601075" cy="44386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a:t>
            </a:r>
            <a:r>
              <a:rPr lang="en-US" sz="2400" b="1" dirty="0">
                <a:solidFill>
                  <a:schemeClr val="accent3">
                    <a:lumMod val="50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in the outlined region.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3276600" y="2971800"/>
            <a:ext cx="3238500" cy="646331"/>
          </a:xfrm>
          <a:prstGeom prst="rect">
            <a:avLst/>
          </a:prstGeom>
          <a:solidFill>
            <a:schemeClr val="bg1"/>
          </a:solidFill>
        </p:spPr>
        <p:txBody>
          <a:bodyPr wrap="square" rtlCol="0">
            <a:spAutoFit/>
          </a:bodyPr>
          <a:lstStyle/>
          <a:p>
            <a:r>
              <a:rPr lang="en-US" sz="3600" b="1" dirty="0">
                <a:solidFill>
                  <a:schemeClr val="accent3">
                    <a:lumMod val="50000"/>
                  </a:schemeClr>
                </a:solidFill>
              </a:rPr>
              <a:t>Smooth muscle</a:t>
            </a:r>
          </a:p>
        </p:txBody>
      </p:sp>
      <p:sp>
        <p:nvSpPr>
          <p:cNvPr id="7" name="Freeform 6"/>
          <p:cNvSpPr/>
          <p:nvPr/>
        </p:nvSpPr>
        <p:spPr>
          <a:xfrm>
            <a:off x="1491332" y="1817914"/>
            <a:ext cx="7576468" cy="2971800"/>
          </a:xfrm>
          <a:custGeom>
            <a:avLst/>
            <a:gdLst>
              <a:gd name="connsiteX0" fmla="*/ 1741725 w 7576468"/>
              <a:gd name="connsiteY0" fmla="*/ 32657 h 2971800"/>
              <a:gd name="connsiteX1" fmla="*/ 1632868 w 7576468"/>
              <a:gd name="connsiteY1" fmla="*/ 21772 h 2971800"/>
              <a:gd name="connsiteX2" fmla="*/ 1578439 w 7576468"/>
              <a:gd name="connsiteY2" fmla="*/ 10886 h 2971800"/>
              <a:gd name="connsiteX3" fmla="*/ 925297 w 7576468"/>
              <a:gd name="connsiteY3" fmla="*/ 0 h 2971800"/>
              <a:gd name="connsiteX4" fmla="*/ 674925 w 7576468"/>
              <a:gd name="connsiteY4" fmla="*/ 10886 h 2971800"/>
              <a:gd name="connsiteX5" fmla="*/ 587839 w 7576468"/>
              <a:gd name="connsiteY5" fmla="*/ 32657 h 2971800"/>
              <a:gd name="connsiteX6" fmla="*/ 533411 w 7576468"/>
              <a:gd name="connsiteY6" fmla="*/ 43543 h 2971800"/>
              <a:gd name="connsiteX7" fmla="*/ 435439 w 7576468"/>
              <a:gd name="connsiteY7" fmla="*/ 65315 h 2971800"/>
              <a:gd name="connsiteX8" fmla="*/ 391897 w 7576468"/>
              <a:gd name="connsiteY8" fmla="*/ 87086 h 2971800"/>
              <a:gd name="connsiteX9" fmla="*/ 337468 w 7576468"/>
              <a:gd name="connsiteY9" fmla="*/ 97972 h 2971800"/>
              <a:gd name="connsiteX10" fmla="*/ 250382 w 7576468"/>
              <a:gd name="connsiteY10" fmla="*/ 152400 h 2971800"/>
              <a:gd name="connsiteX11" fmla="*/ 206839 w 7576468"/>
              <a:gd name="connsiteY11" fmla="*/ 185057 h 2971800"/>
              <a:gd name="connsiteX12" fmla="*/ 185068 w 7576468"/>
              <a:gd name="connsiteY12" fmla="*/ 206829 h 2971800"/>
              <a:gd name="connsiteX13" fmla="*/ 152411 w 7576468"/>
              <a:gd name="connsiteY13" fmla="*/ 228600 h 2971800"/>
              <a:gd name="connsiteX14" fmla="*/ 141525 w 7576468"/>
              <a:gd name="connsiteY14" fmla="*/ 261257 h 2971800"/>
              <a:gd name="connsiteX15" fmla="*/ 119754 w 7576468"/>
              <a:gd name="connsiteY15" fmla="*/ 293915 h 2971800"/>
              <a:gd name="connsiteX16" fmla="*/ 108868 w 7576468"/>
              <a:gd name="connsiteY16" fmla="*/ 381000 h 2971800"/>
              <a:gd name="connsiteX17" fmla="*/ 76211 w 7576468"/>
              <a:gd name="connsiteY17" fmla="*/ 478972 h 2971800"/>
              <a:gd name="connsiteX18" fmla="*/ 43554 w 7576468"/>
              <a:gd name="connsiteY18" fmla="*/ 587829 h 2971800"/>
              <a:gd name="connsiteX19" fmla="*/ 32668 w 7576468"/>
              <a:gd name="connsiteY19" fmla="*/ 642257 h 2971800"/>
              <a:gd name="connsiteX20" fmla="*/ 21782 w 7576468"/>
              <a:gd name="connsiteY20" fmla="*/ 685800 h 2971800"/>
              <a:gd name="connsiteX21" fmla="*/ 11 w 7576468"/>
              <a:gd name="connsiteY21" fmla="*/ 990600 h 2971800"/>
              <a:gd name="connsiteX22" fmla="*/ 21782 w 7576468"/>
              <a:gd name="connsiteY22" fmla="*/ 1273629 h 2971800"/>
              <a:gd name="connsiteX23" fmla="*/ 97982 w 7576468"/>
              <a:gd name="connsiteY23" fmla="*/ 1415143 h 2971800"/>
              <a:gd name="connsiteX24" fmla="*/ 185068 w 7576468"/>
              <a:gd name="connsiteY24" fmla="*/ 1491343 h 2971800"/>
              <a:gd name="connsiteX25" fmla="*/ 228611 w 7576468"/>
              <a:gd name="connsiteY25" fmla="*/ 1545772 h 2971800"/>
              <a:gd name="connsiteX26" fmla="*/ 261268 w 7576468"/>
              <a:gd name="connsiteY26" fmla="*/ 1567543 h 2971800"/>
              <a:gd name="connsiteX27" fmla="*/ 283039 w 7576468"/>
              <a:gd name="connsiteY27" fmla="*/ 1589315 h 2971800"/>
              <a:gd name="connsiteX28" fmla="*/ 326582 w 7576468"/>
              <a:gd name="connsiteY28" fmla="*/ 1621972 h 2971800"/>
              <a:gd name="connsiteX29" fmla="*/ 435439 w 7576468"/>
              <a:gd name="connsiteY29" fmla="*/ 1709057 h 2971800"/>
              <a:gd name="connsiteX30" fmla="*/ 457211 w 7576468"/>
              <a:gd name="connsiteY30" fmla="*/ 1730829 h 2971800"/>
              <a:gd name="connsiteX31" fmla="*/ 522525 w 7576468"/>
              <a:gd name="connsiteY31" fmla="*/ 1763486 h 2971800"/>
              <a:gd name="connsiteX32" fmla="*/ 598725 w 7576468"/>
              <a:gd name="connsiteY32" fmla="*/ 1850572 h 2971800"/>
              <a:gd name="connsiteX33" fmla="*/ 620497 w 7576468"/>
              <a:gd name="connsiteY33" fmla="*/ 1872343 h 2971800"/>
              <a:gd name="connsiteX34" fmla="*/ 664039 w 7576468"/>
              <a:gd name="connsiteY34" fmla="*/ 1905000 h 2971800"/>
              <a:gd name="connsiteX35" fmla="*/ 740239 w 7576468"/>
              <a:gd name="connsiteY35" fmla="*/ 1981200 h 2971800"/>
              <a:gd name="connsiteX36" fmla="*/ 783782 w 7576468"/>
              <a:gd name="connsiteY36" fmla="*/ 2035629 h 2971800"/>
              <a:gd name="connsiteX37" fmla="*/ 838211 w 7576468"/>
              <a:gd name="connsiteY37" fmla="*/ 2090057 h 2971800"/>
              <a:gd name="connsiteX38" fmla="*/ 892639 w 7576468"/>
              <a:gd name="connsiteY38" fmla="*/ 2155372 h 2971800"/>
              <a:gd name="connsiteX39" fmla="*/ 990611 w 7576468"/>
              <a:gd name="connsiteY39" fmla="*/ 2242457 h 2971800"/>
              <a:gd name="connsiteX40" fmla="*/ 1023268 w 7576468"/>
              <a:gd name="connsiteY40" fmla="*/ 2253343 h 2971800"/>
              <a:gd name="connsiteX41" fmla="*/ 1066811 w 7576468"/>
              <a:gd name="connsiteY41" fmla="*/ 2296886 h 2971800"/>
              <a:gd name="connsiteX42" fmla="*/ 1153897 w 7576468"/>
              <a:gd name="connsiteY42" fmla="*/ 2340429 h 2971800"/>
              <a:gd name="connsiteX43" fmla="*/ 1186554 w 7576468"/>
              <a:gd name="connsiteY43" fmla="*/ 2362200 h 2971800"/>
              <a:gd name="connsiteX44" fmla="*/ 1219211 w 7576468"/>
              <a:gd name="connsiteY44" fmla="*/ 2373086 h 2971800"/>
              <a:gd name="connsiteX45" fmla="*/ 1262754 w 7576468"/>
              <a:gd name="connsiteY45" fmla="*/ 2394857 h 2971800"/>
              <a:gd name="connsiteX46" fmla="*/ 1295411 w 7576468"/>
              <a:gd name="connsiteY46" fmla="*/ 2405743 h 2971800"/>
              <a:gd name="connsiteX47" fmla="*/ 1371611 w 7576468"/>
              <a:gd name="connsiteY47" fmla="*/ 2438400 h 2971800"/>
              <a:gd name="connsiteX48" fmla="*/ 1415154 w 7576468"/>
              <a:gd name="connsiteY48" fmla="*/ 2449286 h 2971800"/>
              <a:gd name="connsiteX49" fmla="*/ 1491354 w 7576468"/>
              <a:gd name="connsiteY49" fmla="*/ 2471057 h 2971800"/>
              <a:gd name="connsiteX50" fmla="*/ 1545782 w 7576468"/>
              <a:gd name="connsiteY50" fmla="*/ 2481943 h 2971800"/>
              <a:gd name="connsiteX51" fmla="*/ 1719954 w 7576468"/>
              <a:gd name="connsiteY51" fmla="*/ 2514600 h 2971800"/>
              <a:gd name="connsiteX52" fmla="*/ 1752611 w 7576468"/>
              <a:gd name="connsiteY52" fmla="*/ 2525486 h 2971800"/>
              <a:gd name="connsiteX53" fmla="*/ 2068297 w 7576468"/>
              <a:gd name="connsiteY53" fmla="*/ 2569029 h 2971800"/>
              <a:gd name="connsiteX54" fmla="*/ 2177154 w 7576468"/>
              <a:gd name="connsiteY54" fmla="*/ 2579915 h 2971800"/>
              <a:gd name="connsiteX55" fmla="*/ 2525497 w 7576468"/>
              <a:gd name="connsiteY55" fmla="*/ 2612572 h 2971800"/>
              <a:gd name="connsiteX56" fmla="*/ 2656125 w 7576468"/>
              <a:gd name="connsiteY56" fmla="*/ 2634343 h 2971800"/>
              <a:gd name="connsiteX57" fmla="*/ 2754097 w 7576468"/>
              <a:gd name="connsiteY57" fmla="*/ 2645229 h 2971800"/>
              <a:gd name="connsiteX58" fmla="*/ 2993582 w 7576468"/>
              <a:gd name="connsiteY58" fmla="*/ 2677886 h 2971800"/>
              <a:gd name="connsiteX59" fmla="*/ 3037125 w 7576468"/>
              <a:gd name="connsiteY59" fmla="*/ 2688772 h 2971800"/>
              <a:gd name="connsiteX60" fmla="*/ 3265725 w 7576468"/>
              <a:gd name="connsiteY60" fmla="*/ 2710543 h 2971800"/>
              <a:gd name="connsiteX61" fmla="*/ 3385468 w 7576468"/>
              <a:gd name="connsiteY61" fmla="*/ 2721429 h 2971800"/>
              <a:gd name="connsiteX62" fmla="*/ 3439897 w 7576468"/>
              <a:gd name="connsiteY62" fmla="*/ 2732315 h 2971800"/>
              <a:gd name="connsiteX63" fmla="*/ 3526982 w 7576468"/>
              <a:gd name="connsiteY63" fmla="*/ 2743200 h 2971800"/>
              <a:gd name="connsiteX64" fmla="*/ 3701154 w 7576468"/>
              <a:gd name="connsiteY64" fmla="*/ 2775857 h 2971800"/>
              <a:gd name="connsiteX65" fmla="*/ 3951525 w 7576468"/>
              <a:gd name="connsiteY65" fmla="*/ 2797629 h 2971800"/>
              <a:gd name="connsiteX66" fmla="*/ 4038611 w 7576468"/>
              <a:gd name="connsiteY66" fmla="*/ 2808515 h 2971800"/>
              <a:gd name="connsiteX67" fmla="*/ 4093039 w 7576468"/>
              <a:gd name="connsiteY67" fmla="*/ 2819400 h 2971800"/>
              <a:gd name="connsiteX68" fmla="*/ 4299868 w 7576468"/>
              <a:gd name="connsiteY68" fmla="*/ 2830286 h 2971800"/>
              <a:gd name="connsiteX69" fmla="*/ 4463154 w 7576468"/>
              <a:gd name="connsiteY69" fmla="*/ 2841172 h 2971800"/>
              <a:gd name="connsiteX70" fmla="*/ 4789725 w 7576468"/>
              <a:gd name="connsiteY70" fmla="*/ 2862943 h 2971800"/>
              <a:gd name="connsiteX71" fmla="*/ 4887697 w 7576468"/>
              <a:gd name="connsiteY71" fmla="*/ 2873829 h 2971800"/>
              <a:gd name="connsiteX72" fmla="*/ 5050982 w 7576468"/>
              <a:gd name="connsiteY72" fmla="*/ 2895600 h 2971800"/>
              <a:gd name="connsiteX73" fmla="*/ 5116297 w 7576468"/>
              <a:gd name="connsiteY73" fmla="*/ 2906486 h 2971800"/>
              <a:gd name="connsiteX74" fmla="*/ 5257811 w 7576468"/>
              <a:gd name="connsiteY74" fmla="*/ 2928257 h 2971800"/>
              <a:gd name="connsiteX75" fmla="*/ 5290468 w 7576468"/>
              <a:gd name="connsiteY75" fmla="*/ 2939143 h 2971800"/>
              <a:gd name="connsiteX76" fmla="*/ 5421097 w 7576468"/>
              <a:gd name="connsiteY76" fmla="*/ 2950029 h 2971800"/>
              <a:gd name="connsiteX77" fmla="*/ 5508182 w 7576468"/>
              <a:gd name="connsiteY77" fmla="*/ 2960915 h 2971800"/>
              <a:gd name="connsiteX78" fmla="*/ 5617039 w 7576468"/>
              <a:gd name="connsiteY78" fmla="*/ 2971800 h 2971800"/>
              <a:gd name="connsiteX79" fmla="*/ 5823868 w 7576468"/>
              <a:gd name="connsiteY79" fmla="*/ 2960915 h 2971800"/>
              <a:gd name="connsiteX80" fmla="*/ 5932725 w 7576468"/>
              <a:gd name="connsiteY80" fmla="*/ 2928257 h 2971800"/>
              <a:gd name="connsiteX81" fmla="*/ 6041582 w 7576468"/>
              <a:gd name="connsiteY81" fmla="*/ 2906486 h 2971800"/>
              <a:gd name="connsiteX82" fmla="*/ 6085125 w 7576468"/>
              <a:gd name="connsiteY82" fmla="*/ 2895600 h 2971800"/>
              <a:gd name="connsiteX83" fmla="*/ 6248411 w 7576468"/>
              <a:gd name="connsiteY83" fmla="*/ 2873829 h 2971800"/>
              <a:gd name="connsiteX84" fmla="*/ 6357268 w 7576468"/>
              <a:gd name="connsiteY84" fmla="*/ 2841172 h 2971800"/>
              <a:gd name="connsiteX85" fmla="*/ 6411697 w 7576468"/>
              <a:gd name="connsiteY85" fmla="*/ 2830286 h 2971800"/>
              <a:gd name="connsiteX86" fmla="*/ 6520554 w 7576468"/>
              <a:gd name="connsiteY86" fmla="*/ 2786743 h 2971800"/>
              <a:gd name="connsiteX87" fmla="*/ 6553211 w 7576468"/>
              <a:gd name="connsiteY87" fmla="*/ 2764972 h 2971800"/>
              <a:gd name="connsiteX88" fmla="*/ 6585868 w 7576468"/>
              <a:gd name="connsiteY88" fmla="*/ 2732315 h 2971800"/>
              <a:gd name="connsiteX89" fmla="*/ 6629411 w 7576468"/>
              <a:gd name="connsiteY89" fmla="*/ 2710543 h 2971800"/>
              <a:gd name="connsiteX90" fmla="*/ 6683839 w 7576468"/>
              <a:gd name="connsiteY90" fmla="*/ 2688772 h 2971800"/>
              <a:gd name="connsiteX91" fmla="*/ 6749154 w 7576468"/>
              <a:gd name="connsiteY91" fmla="*/ 2667000 h 2971800"/>
              <a:gd name="connsiteX92" fmla="*/ 6781811 w 7576468"/>
              <a:gd name="connsiteY92" fmla="*/ 2634343 h 2971800"/>
              <a:gd name="connsiteX93" fmla="*/ 6847125 w 7576468"/>
              <a:gd name="connsiteY93" fmla="*/ 2612572 h 2971800"/>
              <a:gd name="connsiteX94" fmla="*/ 6999525 w 7576468"/>
              <a:gd name="connsiteY94" fmla="*/ 2558143 h 2971800"/>
              <a:gd name="connsiteX95" fmla="*/ 7097497 w 7576468"/>
              <a:gd name="connsiteY95" fmla="*/ 2525486 h 2971800"/>
              <a:gd name="connsiteX96" fmla="*/ 7130154 w 7576468"/>
              <a:gd name="connsiteY96" fmla="*/ 2514600 h 2971800"/>
              <a:gd name="connsiteX97" fmla="*/ 7260782 w 7576468"/>
              <a:gd name="connsiteY97" fmla="*/ 2481943 h 2971800"/>
              <a:gd name="connsiteX98" fmla="*/ 7347868 w 7576468"/>
              <a:gd name="connsiteY98" fmla="*/ 2460172 h 2971800"/>
              <a:gd name="connsiteX99" fmla="*/ 7369639 w 7576468"/>
              <a:gd name="connsiteY99" fmla="*/ 2438400 h 2971800"/>
              <a:gd name="connsiteX100" fmla="*/ 7380525 w 7576468"/>
              <a:gd name="connsiteY100" fmla="*/ 2405743 h 2971800"/>
              <a:gd name="connsiteX101" fmla="*/ 7402297 w 7576468"/>
              <a:gd name="connsiteY101" fmla="*/ 2373086 h 2971800"/>
              <a:gd name="connsiteX102" fmla="*/ 7413182 w 7576468"/>
              <a:gd name="connsiteY102" fmla="*/ 2329543 h 2971800"/>
              <a:gd name="connsiteX103" fmla="*/ 7445839 w 7576468"/>
              <a:gd name="connsiteY103" fmla="*/ 2155372 h 2971800"/>
              <a:gd name="connsiteX104" fmla="*/ 7467611 w 7576468"/>
              <a:gd name="connsiteY104" fmla="*/ 2122715 h 2971800"/>
              <a:gd name="connsiteX105" fmla="*/ 7478497 w 7576468"/>
              <a:gd name="connsiteY105" fmla="*/ 2024743 h 2971800"/>
              <a:gd name="connsiteX106" fmla="*/ 7500268 w 7576468"/>
              <a:gd name="connsiteY106" fmla="*/ 1926772 h 2971800"/>
              <a:gd name="connsiteX107" fmla="*/ 7532925 w 7576468"/>
              <a:gd name="connsiteY107" fmla="*/ 1752600 h 2971800"/>
              <a:gd name="connsiteX108" fmla="*/ 7543811 w 7576468"/>
              <a:gd name="connsiteY108" fmla="*/ 1578429 h 2971800"/>
              <a:gd name="connsiteX109" fmla="*/ 7554697 w 7576468"/>
              <a:gd name="connsiteY109" fmla="*/ 1502229 h 2971800"/>
              <a:gd name="connsiteX110" fmla="*/ 7576468 w 7576468"/>
              <a:gd name="connsiteY110" fmla="*/ 1338943 h 2971800"/>
              <a:gd name="connsiteX111" fmla="*/ 7565582 w 7576468"/>
              <a:gd name="connsiteY111" fmla="*/ 881743 h 2971800"/>
              <a:gd name="connsiteX112" fmla="*/ 7522039 w 7576468"/>
              <a:gd name="connsiteY112" fmla="*/ 783772 h 2971800"/>
              <a:gd name="connsiteX113" fmla="*/ 7478497 w 7576468"/>
              <a:gd name="connsiteY113" fmla="*/ 707572 h 2971800"/>
              <a:gd name="connsiteX114" fmla="*/ 7445839 w 7576468"/>
              <a:gd name="connsiteY114" fmla="*/ 653143 h 2971800"/>
              <a:gd name="connsiteX115" fmla="*/ 7391411 w 7576468"/>
              <a:gd name="connsiteY115" fmla="*/ 642257 h 2971800"/>
              <a:gd name="connsiteX116" fmla="*/ 7053954 w 7576468"/>
              <a:gd name="connsiteY116" fmla="*/ 620486 h 2971800"/>
              <a:gd name="connsiteX117" fmla="*/ 6270182 w 7576468"/>
              <a:gd name="connsiteY117" fmla="*/ 620486 h 2971800"/>
              <a:gd name="connsiteX118" fmla="*/ 6204868 w 7576468"/>
              <a:gd name="connsiteY118" fmla="*/ 609600 h 2971800"/>
              <a:gd name="connsiteX119" fmla="*/ 6085125 w 7576468"/>
              <a:gd name="connsiteY119" fmla="*/ 598715 h 2971800"/>
              <a:gd name="connsiteX120" fmla="*/ 5987154 w 7576468"/>
              <a:gd name="connsiteY120" fmla="*/ 587829 h 2971800"/>
              <a:gd name="connsiteX121" fmla="*/ 5900068 w 7576468"/>
              <a:gd name="connsiteY121" fmla="*/ 576943 h 2971800"/>
              <a:gd name="connsiteX122" fmla="*/ 5736782 w 7576468"/>
              <a:gd name="connsiteY122" fmla="*/ 566057 h 2971800"/>
              <a:gd name="connsiteX123" fmla="*/ 5649697 w 7576468"/>
              <a:gd name="connsiteY123" fmla="*/ 555172 h 2971800"/>
              <a:gd name="connsiteX124" fmla="*/ 5540839 w 7576468"/>
              <a:gd name="connsiteY124" fmla="*/ 544286 h 2971800"/>
              <a:gd name="connsiteX125" fmla="*/ 5464639 w 7576468"/>
              <a:gd name="connsiteY125" fmla="*/ 533400 h 2971800"/>
              <a:gd name="connsiteX126" fmla="*/ 5377554 w 7576468"/>
              <a:gd name="connsiteY126" fmla="*/ 522515 h 2971800"/>
              <a:gd name="connsiteX127" fmla="*/ 5290468 w 7576468"/>
              <a:gd name="connsiteY127" fmla="*/ 500743 h 2971800"/>
              <a:gd name="connsiteX128" fmla="*/ 5246925 w 7576468"/>
              <a:gd name="connsiteY128" fmla="*/ 489857 h 2971800"/>
              <a:gd name="connsiteX129" fmla="*/ 5214268 w 7576468"/>
              <a:gd name="connsiteY129" fmla="*/ 478972 h 2971800"/>
              <a:gd name="connsiteX130" fmla="*/ 5083639 w 7576468"/>
              <a:gd name="connsiteY130" fmla="*/ 468086 h 2971800"/>
              <a:gd name="connsiteX131" fmla="*/ 4974782 w 7576468"/>
              <a:gd name="connsiteY131" fmla="*/ 457200 h 2971800"/>
              <a:gd name="connsiteX132" fmla="*/ 4909468 w 7576468"/>
              <a:gd name="connsiteY132" fmla="*/ 446315 h 2971800"/>
              <a:gd name="connsiteX133" fmla="*/ 4757068 w 7576468"/>
              <a:gd name="connsiteY133" fmla="*/ 435429 h 2971800"/>
              <a:gd name="connsiteX134" fmla="*/ 4680868 w 7576468"/>
              <a:gd name="connsiteY134" fmla="*/ 424543 h 2971800"/>
              <a:gd name="connsiteX135" fmla="*/ 4593782 w 7576468"/>
              <a:gd name="connsiteY135" fmla="*/ 413657 h 2971800"/>
              <a:gd name="connsiteX136" fmla="*/ 4528468 w 7576468"/>
              <a:gd name="connsiteY136" fmla="*/ 402772 h 2971800"/>
              <a:gd name="connsiteX137" fmla="*/ 4365182 w 7576468"/>
              <a:gd name="connsiteY137" fmla="*/ 391886 h 2971800"/>
              <a:gd name="connsiteX138" fmla="*/ 4256325 w 7576468"/>
              <a:gd name="connsiteY138" fmla="*/ 381000 h 2971800"/>
              <a:gd name="connsiteX139" fmla="*/ 4201897 w 7576468"/>
              <a:gd name="connsiteY139" fmla="*/ 370115 h 2971800"/>
              <a:gd name="connsiteX140" fmla="*/ 4038611 w 7576468"/>
              <a:gd name="connsiteY140" fmla="*/ 359229 h 2971800"/>
              <a:gd name="connsiteX141" fmla="*/ 3973297 w 7576468"/>
              <a:gd name="connsiteY141" fmla="*/ 348343 h 2971800"/>
              <a:gd name="connsiteX142" fmla="*/ 3918868 w 7576468"/>
              <a:gd name="connsiteY142" fmla="*/ 337457 h 2971800"/>
              <a:gd name="connsiteX143" fmla="*/ 3755582 w 7576468"/>
              <a:gd name="connsiteY143" fmla="*/ 326572 h 2971800"/>
              <a:gd name="connsiteX144" fmla="*/ 3679382 w 7576468"/>
              <a:gd name="connsiteY144" fmla="*/ 304800 h 2971800"/>
              <a:gd name="connsiteX145" fmla="*/ 3646725 w 7576468"/>
              <a:gd name="connsiteY145" fmla="*/ 293915 h 2971800"/>
              <a:gd name="connsiteX146" fmla="*/ 3450782 w 7576468"/>
              <a:gd name="connsiteY146" fmla="*/ 272143 h 2971800"/>
              <a:gd name="connsiteX147" fmla="*/ 3418125 w 7576468"/>
              <a:gd name="connsiteY147" fmla="*/ 261257 h 2971800"/>
              <a:gd name="connsiteX148" fmla="*/ 3211297 w 7576468"/>
              <a:gd name="connsiteY148" fmla="*/ 239486 h 2971800"/>
              <a:gd name="connsiteX149" fmla="*/ 2950039 w 7576468"/>
              <a:gd name="connsiteY149" fmla="*/ 217715 h 2971800"/>
              <a:gd name="connsiteX150" fmla="*/ 2862954 w 7576468"/>
              <a:gd name="connsiteY150" fmla="*/ 206829 h 2971800"/>
              <a:gd name="connsiteX151" fmla="*/ 2677897 w 7576468"/>
              <a:gd name="connsiteY151" fmla="*/ 185057 h 2971800"/>
              <a:gd name="connsiteX152" fmla="*/ 2209811 w 7576468"/>
              <a:gd name="connsiteY152" fmla="*/ 163286 h 2971800"/>
              <a:gd name="connsiteX153" fmla="*/ 2122725 w 7576468"/>
              <a:gd name="connsiteY153" fmla="*/ 152400 h 2971800"/>
              <a:gd name="connsiteX154" fmla="*/ 2079182 w 7576468"/>
              <a:gd name="connsiteY154" fmla="*/ 141515 h 2971800"/>
              <a:gd name="connsiteX155" fmla="*/ 2002982 w 7576468"/>
              <a:gd name="connsiteY155" fmla="*/ 130629 h 2971800"/>
              <a:gd name="connsiteX156" fmla="*/ 1872354 w 7576468"/>
              <a:gd name="connsiteY156" fmla="*/ 97972 h 2971800"/>
              <a:gd name="connsiteX157" fmla="*/ 1807039 w 7576468"/>
              <a:gd name="connsiteY157" fmla="*/ 76200 h 2971800"/>
              <a:gd name="connsiteX158" fmla="*/ 1774382 w 7576468"/>
              <a:gd name="connsiteY158" fmla="*/ 65315 h 2971800"/>
              <a:gd name="connsiteX159" fmla="*/ 1698182 w 7576468"/>
              <a:gd name="connsiteY159" fmla="*/ 43543 h 2971800"/>
              <a:gd name="connsiteX160" fmla="*/ 1665525 w 7576468"/>
              <a:gd name="connsiteY160" fmla="*/ 32657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7576468" h="2971800">
                <a:moveTo>
                  <a:pt x="1741725" y="32657"/>
                </a:moveTo>
                <a:cubicBezTo>
                  <a:pt x="1705439" y="29029"/>
                  <a:pt x="1669015" y="26591"/>
                  <a:pt x="1632868" y="21772"/>
                </a:cubicBezTo>
                <a:cubicBezTo>
                  <a:pt x="1614528" y="19327"/>
                  <a:pt x="1596933" y="11455"/>
                  <a:pt x="1578439" y="10886"/>
                </a:cubicBezTo>
                <a:cubicBezTo>
                  <a:pt x="1360798" y="4189"/>
                  <a:pt x="1143011" y="3629"/>
                  <a:pt x="925297" y="0"/>
                </a:cubicBezTo>
                <a:cubicBezTo>
                  <a:pt x="841840" y="3629"/>
                  <a:pt x="758249" y="4934"/>
                  <a:pt x="674925" y="10886"/>
                </a:cubicBezTo>
                <a:cubicBezTo>
                  <a:pt x="618767" y="14897"/>
                  <a:pt x="632144" y="21581"/>
                  <a:pt x="587839" y="32657"/>
                </a:cubicBezTo>
                <a:cubicBezTo>
                  <a:pt x="569889" y="37144"/>
                  <a:pt x="551472" y="39529"/>
                  <a:pt x="533411" y="43543"/>
                </a:cubicBezTo>
                <a:cubicBezTo>
                  <a:pt x="395066" y="74287"/>
                  <a:pt x="599582" y="32486"/>
                  <a:pt x="435439" y="65315"/>
                </a:cubicBezTo>
                <a:cubicBezTo>
                  <a:pt x="420925" y="72572"/>
                  <a:pt x="407291" y="81955"/>
                  <a:pt x="391897" y="87086"/>
                </a:cubicBezTo>
                <a:cubicBezTo>
                  <a:pt x="374344" y="92937"/>
                  <a:pt x="353642" y="88986"/>
                  <a:pt x="337468" y="97972"/>
                </a:cubicBezTo>
                <a:cubicBezTo>
                  <a:pt x="204628" y="171772"/>
                  <a:pt x="371213" y="122194"/>
                  <a:pt x="250382" y="152400"/>
                </a:cubicBezTo>
                <a:cubicBezTo>
                  <a:pt x="235868" y="163286"/>
                  <a:pt x="220777" y="173442"/>
                  <a:pt x="206839" y="185057"/>
                </a:cubicBezTo>
                <a:cubicBezTo>
                  <a:pt x="198955" y="191627"/>
                  <a:pt x="193082" y="200418"/>
                  <a:pt x="185068" y="206829"/>
                </a:cubicBezTo>
                <a:cubicBezTo>
                  <a:pt x="174852" y="215002"/>
                  <a:pt x="163297" y="221343"/>
                  <a:pt x="152411" y="228600"/>
                </a:cubicBezTo>
                <a:cubicBezTo>
                  <a:pt x="148782" y="239486"/>
                  <a:pt x="146657" y="250994"/>
                  <a:pt x="141525" y="261257"/>
                </a:cubicBezTo>
                <a:cubicBezTo>
                  <a:pt x="135674" y="272959"/>
                  <a:pt x="123196" y="281293"/>
                  <a:pt x="119754" y="293915"/>
                </a:cubicBezTo>
                <a:cubicBezTo>
                  <a:pt x="112057" y="322138"/>
                  <a:pt x="115568" y="352523"/>
                  <a:pt x="108868" y="381000"/>
                </a:cubicBezTo>
                <a:cubicBezTo>
                  <a:pt x="100984" y="414509"/>
                  <a:pt x="82962" y="445217"/>
                  <a:pt x="76211" y="478972"/>
                </a:cubicBezTo>
                <a:cubicBezTo>
                  <a:pt x="47932" y="620362"/>
                  <a:pt x="86518" y="444615"/>
                  <a:pt x="43554" y="587829"/>
                </a:cubicBezTo>
                <a:cubicBezTo>
                  <a:pt x="38238" y="605551"/>
                  <a:pt x="36682" y="624196"/>
                  <a:pt x="32668" y="642257"/>
                </a:cubicBezTo>
                <a:cubicBezTo>
                  <a:pt x="29422" y="656862"/>
                  <a:pt x="25411" y="671286"/>
                  <a:pt x="21782" y="685800"/>
                </a:cubicBezTo>
                <a:cubicBezTo>
                  <a:pt x="11585" y="787780"/>
                  <a:pt x="11" y="887343"/>
                  <a:pt x="11" y="990600"/>
                </a:cubicBezTo>
                <a:cubicBezTo>
                  <a:pt x="11" y="1020821"/>
                  <a:pt x="-1209" y="1196991"/>
                  <a:pt x="21782" y="1273629"/>
                </a:cubicBezTo>
                <a:cubicBezTo>
                  <a:pt x="37342" y="1325496"/>
                  <a:pt x="66353" y="1371652"/>
                  <a:pt x="97982" y="1415143"/>
                </a:cubicBezTo>
                <a:cubicBezTo>
                  <a:pt x="116381" y="1440442"/>
                  <a:pt x="164932" y="1474083"/>
                  <a:pt x="185068" y="1491343"/>
                </a:cubicBezTo>
                <a:cubicBezTo>
                  <a:pt x="260473" y="1555977"/>
                  <a:pt x="144568" y="1461730"/>
                  <a:pt x="228611" y="1545772"/>
                </a:cubicBezTo>
                <a:cubicBezTo>
                  <a:pt x="237862" y="1555023"/>
                  <a:pt x="251052" y="1559370"/>
                  <a:pt x="261268" y="1567543"/>
                </a:cubicBezTo>
                <a:cubicBezTo>
                  <a:pt x="269282" y="1573954"/>
                  <a:pt x="275155" y="1582745"/>
                  <a:pt x="283039" y="1589315"/>
                </a:cubicBezTo>
                <a:cubicBezTo>
                  <a:pt x="296977" y="1600930"/>
                  <a:pt x="313096" y="1609835"/>
                  <a:pt x="326582" y="1621972"/>
                </a:cubicBezTo>
                <a:cubicBezTo>
                  <a:pt x="532627" y="1807410"/>
                  <a:pt x="296236" y="1616254"/>
                  <a:pt x="435439" y="1709057"/>
                </a:cubicBezTo>
                <a:cubicBezTo>
                  <a:pt x="443979" y="1714750"/>
                  <a:pt x="449197" y="1724418"/>
                  <a:pt x="457211" y="1730829"/>
                </a:cubicBezTo>
                <a:cubicBezTo>
                  <a:pt x="487356" y="1754945"/>
                  <a:pt x="488033" y="1751988"/>
                  <a:pt x="522525" y="1763486"/>
                </a:cubicBezTo>
                <a:cubicBezTo>
                  <a:pt x="558529" y="1817490"/>
                  <a:pt x="535048" y="1786895"/>
                  <a:pt x="598725" y="1850572"/>
                </a:cubicBezTo>
                <a:cubicBezTo>
                  <a:pt x="605982" y="1857829"/>
                  <a:pt x="612286" y="1866185"/>
                  <a:pt x="620497" y="1872343"/>
                </a:cubicBezTo>
                <a:cubicBezTo>
                  <a:pt x="635011" y="1883229"/>
                  <a:pt x="650615" y="1892796"/>
                  <a:pt x="664039" y="1905000"/>
                </a:cubicBezTo>
                <a:cubicBezTo>
                  <a:pt x="690618" y="1929163"/>
                  <a:pt x="740239" y="1981200"/>
                  <a:pt x="740239" y="1981200"/>
                </a:cubicBezTo>
                <a:cubicBezTo>
                  <a:pt x="766230" y="2059171"/>
                  <a:pt x="729072" y="1969977"/>
                  <a:pt x="783782" y="2035629"/>
                </a:cubicBezTo>
                <a:cubicBezTo>
                  <a:pt x="835517" y="2097712"/>
                  <a:pt x="772601" y="2068188"/>
                  <a:pt x="838211" y="2090057"/>
                </a:cubicBezTo>
                <a:cubicBezTo>
                  <a:pt x="902096" y="2153945"/>
                  <a:pt x="802054" y="2051846"/>
                  <a:pt x="892639" y="2155372"/>
                </a:cubicBezTo>
                <a:cubicBezTo>
                  <a:pt x="915034" y="2180967"/>
                  <a:pt x="962687" y="2225005"/>
                  <a:pt x="990611" y="2242457"/>
                </a:cubicBezTo>
                <a:cubicBezTo>
                  <a:pt x="1000341" y="2248538"/>
                  <a:pt x="1012382" y="2249714"/>
                  <a:pt x="1023268" y="2253343"/>
                </a:cubicBezTo>
                <a:cubicBezTo>
                  <a:pt x="1037782" y="2267857"/>
                  <a:pt x="1048452" y="2287706"/>
                  <a:pt x="1066811" y="2296886"/>
                </a:cubicBezTo>
                <a:cubicBezTo>
                  <a:pt x="1095840" y="2311400"/>
                  <a:pt x="1126893" y="2322426"/>
                  <a:pt x="1153897" y="2340429"/>
                </a:cubicBezTo>
                <a:cubicBezTo>
                  <a:pt x="1164783" y="2347686"/>
                  <a:pt x="1174852" y="2356349"/>
                  <a:pt x="1186554" y="2362200"/>
                </a:cubicBezTo>
                <a:cubicBezTo>
                  <a:pt x="1196817" y="2367332"/>
                  <a:pt x="1208664" y="2368566"/>
                  <a:pt x="1219211" y="2373086"/>
                </a:cubicBezTo>
                <a:cubicBezTo>
                  <a:pt x="1234126" y="2379478"/>
                  <a:pt x="1247839" y="2388465"/>
                  <a:pt x="1262754" y="2394857"/>
                </a:cubicBezTo>
                <a:cubicBezTo>
                  <a:pt x="1273301" y="2399377"/>
                  <a:pt x="1284757" y="2401481"/>
                  <a:pt x="1295411" y="2405743"/>
                </a:cubicBezTo>
                <a:cubicBezTo>
                  <a:pt x="1321069" y="2416006"/>
                  <a:pt x="1345640" y="2428956"/>
                  <a:pt x="1371611" y="2438400"/>
                </a:cubicBezTo>
                <a:cubicBezTo>
                  <a:pt x="1385671" y="2443513"/>
                  <a:pt x="1400769" y="2445176"/>
                  <a:pt x="1415154" y="2449286"/>
                </a:cubicBezTo>
                <a:cubicBezTo>
                  <a:pt x="1478804" y="2467472"/>
                  <a:pt x="1414775" y="2454040"/>
                  <a:pt x="1491354" y="2471057"/>
                </a:cubicBezTo>
                <a:cubicBezTo>
                  <a:pt x="1509415" y="2475071"/>
                  <a:pt x="1527832" y="2477455"/>
                  <a:pt x="1545782" y="2481943"/>
                </a:cubicBezTo>
                <a:cubicBezTo>
                  <a:pt x="1681291" y="2515821"/>
                  <a:pt x="1561253" y="2496968"/>
                  <a:pt x="1719954" y="2514600"/>
                </a:cubicBezTo>
                <a:cubicBezTo>
                  <a:pt x="1730840" y="2518229"/>
                  <a:pt x="1741479" y="2522703"/>
                  <a:pt x="1752611" y="2525486"/>
                </a:cubicBezTo>
                <a:cubicBezTo>
                  <a:pt x="1836753" y="2546522"/>
                  <a:pt x="2055951" y="2567577"/>
                  <a:pt x="2068297" y="2569029"/>
                </a:cubicBezTo>
                <a:cubicBezTo>
                  <a:pt x="2104514" y="2573290"/>
                  <a:pt x="2140895" y="2576030"/>
                  <a:pt x="2177154" y="2579915"/>
                </a:cubicBezTo>
                <a:cubicBezTo>
                  <a:pt x="2451100" y="2609266"/>
                  <a:pt x="2286325" y="2595488"/>
                  <a:pt x="2525497" y="2612572"/>
                </a:cubicBezTo>
                <a:cubicBezTo>
                  <a:pt x="2569040" y="2619829"/>
                  <a:pt x="2612252" y="2629468"/>
                  <a:pt x="2656125" y="2634343"/>
                </a:cubicBezTo>
                <a:cubicBezTo>
                  <a:pt x="2688782" y="2637972"/>
                  <a:pt x="2721641" y="2640104"/>
                  <a:pt x="2754097" y="2645229"/>
                </a:cubicBezTo>
                <a:cubicBezTo>
                  <a:pt x="2991465" y="2682708"/>
                  <a:pt x="2724926" y="2655497"/>
                  <a:pt x="2993582" y="2677886"/>
                </a:cubicBezTo>
                <a:cubicBezTo>
                  <a:pt x="3008096" y="2681515"/>
                  <a:pt x="3022405" y="2686096"/>
                  <a:pt x="3037125" y="2688772"/>
                </a:cubicBezTo>
                <a:cubicBezTo>
                  <a:pt x="3122832" y="2704355"/>
                  <a:pt x="3168938" y="2702800"/>
                  <a:pt x="3265725" y="2710543"/>
                </a:cubicBezTo>
                <a:cubicBezTo>
                  <a:pt x="3305676" y="2713739"/>
                  <a:pt x="3345554" y="2717800"/>
                  <a:pt x="3385468" y="2721429"/>
                </a:cubicBezTo>
                <a:cubicBezTo>
                  <a:pt x="3403611" y="2725058"/>
                  <a:pt x="3421610" y="2729502"/>
                  <a:pt x="3439897" y="2732315"/>
                </a:cubicBezTo>
                <a:cubicBezTo>
                  <a:pt x="3468811" y="2736763"/>
                  <a:pt x="3498229" y="2737809"/>
                  <a:pt x="3526982" y="2743200"/>
                </a:cubicBezTo>
                <a:cubicBezTo>
                  <a:pt x="3684852" y="2772801"/>
                  <a:pt x="3542920" y="2760544"/>
                  <a:pt x="3701154" y="2775857"/>
                </a:cubicBezTo>
                <a:cubicBezTo>
                  <a:pt x="3784536" y="2783926"/>
                  <a:pt x="3868400" y="2787238"/>
                  <a:pt x="3951525" y="2797629"/>
                </a:cubicBezTo>
                <a:cubicBezTo>
                  <a:pt x="3980554" y="2801258"/>
                  <a:pt x="4009697" y="2804067"/>
                  <a:pt x="4038611" y="2808515"/>
                </a:cubicBezTo>
                <a:cubicBezTo>
                  <a:pt x="4056898" y="2811328"/>
                  <a:pt x="4074601" y="2817864"/>
                  <a:pt x="4093039" y="2819400"/>
                </a:cubicBezTo>
                <a:cubicBezTo>
                  <a:pt x="4161839" y="2825133"/>
                  <a:pt x="4230949" y="2826232"/>
                  <a:pt x="4299868" y="2830286"/>
                </a:cubicBezTo>
                <a:lnTo>
                  <a:pt x="4463154" y="2841172"/>
                </a:lnTo>
                <a:cubicBezTo>
                  <a:pt x="4594924" y="2849407"/>
                  <a:pt x="4663560" y="2851473"/>
                  <a:pt x="4789725" y="2862943"/>
                </a:cubicBezTo>
                <a:cubicBezTo>
                  <a:pt x="4822448" y="2865918"/>
                  <a:pt x="4855064" y="2869990"/>
                  <a:pt x="4887697" y="2873829"/>
                </a:cubicBezTo>
                <a:cubicBezTo>
                  <a:pt x="4940949" y="2880094"/>
                  <a:pt x="4997825" y="2887422"/>
                  <a:pt x="5050982" y="2895600"/>
                </a:cubicBezTo>
                <a:cubicBezTo>
                  <a:pt x="5072797" y="2898956"/>
                  <a:pt x="5094525" y="2902857"/>
                  <a:pt x="5116297" y="2906486"/>
                </a:cubicBezTo>
                <a:cubicBezTo>
                  <a:pt x="5194903" y="2932689"/>
                  <a:pt x="5101454" y="2904203"/>
                  <a:pt x="5257811" y="2928257"/>
                </a:cubicBezTo>
                <a:cubicBezTo>
                  <a:pt x="5269152" y="2930002"/>
                  <a:pt x="5279094" y="2937626"/>
                  <a:pt x="5290468" y="2939143"/>
                </a:cubicBezTo>
                <a:cubicBezTo>
                  <a:pt x="5333779" y="2944918"/>
                  <a:pt x="5377620" y="2945681"/>
                  <a:pt x="5421097" y="2950029"/>
                </a:cubicBezTo>
                <a:cubicBezTo>
                  <a:pt x="5450206" y="2952940"/>
                  <a:pt x="5479107" y="2957684"/>
                  <a:pt x="5508182" y="2960915"/>
                </a:cubicBezTo>
                <a:cubicBezTo>
                  <a:pt x="5544426" y="2964942"/>
                  <a:pt x="5580753" y="2968172"/>
                  <a:pt x="5617039" y="2971800"/>
                </a:cubicBezTo>
                <a:cubicBezTo>
                  <a:pt x="5685982" y="2968172"/>
                  <a:pt x="5755089" y="2966896"/>
                  <a:pt x="5823868" y="2960915"/>
                </a:cubicBezTo>
                <a:cubicBezTo>
                  <a:pt x="5855899" y="2958130"/>
                  <a:pt x="5905028" y="2933796"/>
                  <a:pt x="5932725" y="2928257"/>
                </a:cubicBezTo>
                <a:cubicBezTo>
                  <a:pt x="5969011" y="2921000"/>
                  <a:pt x="6005683" y="2915461"/>
                  <a:pt x="6041582" y="2906486"/>
                </a:cubicBezTo>
                <a:cubicBezTo>
                  <a:pt x="6056096" y="2902857"/>
                  <a:pt x="6070405" y="2898276"/>
                  <a:pt x="6085125" y="2895600"/>
                </a:cubicBezTo>
                <a:cubicBezTo>
                  <a:pt x="6191289" y="2876298"/>
                  <a:pt x="6134721" y="2892778"/>
                  <a:pt x="6248411" y="2873829"/>
                </a:cubicBezTo>
                <a:cubicBezTo>
                  <a:pt x="6357016" y="2855728"/>
                  <a:pt x="6212112" y="2870204"/>
                  <a:pt x="6357268" y="2841172"/>
                </a:cubicBezTo>
                <a:cubicBezTo>
                  <a:pt x="6375411" y="2837543"/>
                  <a:pt x="6394144" y="2836137"/>
                  <a:pt x="6411697" y="2830286"/>
                </a:cubicBezTo>
                <a:cubicBezTo>
                  <a:pt x="6448772" y="2817927"/>
                  <a:pt x="6488037" y="2808421"/>
                  <a:pt x="6520554" y="2786743"/>
                </a:cubicBezTo>
                <a:cubicBezTo>
                  <a:pt x="6531440" y="2779486"/>
                  <a:pt x="6543160" y="2773347"/>
                  <a:pt x="6553211" y="2764972"/>
                </a:cubicBezTo>
                <a:cubicBezTo>
                  <a:pt x="6565038" y="2755117"/>
                  <a:pt x="6573341" y="2741263"/>
                  <a:pt x="6585868" y="2732315"/>
                </a:cubicBezTo>
                <a:cubicBezTo>
                  <a:pt x="6599073" y="2722883"/>
                  <a:pt x="6614582" y="2717134"/>
                  <a:pt x="6629411" y="2710543"/>
                </a:cubicBezTo>
                <a:cubicBezTo>
                  <a:pt x="6647267" y="2702607"/>
                  <a:pt x="6665475" y="2695450"/>
                  <a:pt x="6683839" y="2688772"/>
                </a:cubicBezTo>
                <a:cubicBezTo>
                  <a:pt x="6705407" y="2680929"/>
                  <a:pt x="6749154" y="2667000"/>
                  <a:pt x="6749154" y="2667000"/>
                </a:cubicBezTo>
                <a:cubicBezTo>
                  <a:pt x="6760040" y="2656114"/>
                  <a:pt x="6768354" y="2641819"/>
                  <a:pt x="6781811" y="2634343"/>
                </a:cubicBezTo>
                <a:cubicBezTo>
                  <a:pt x="6801872" y="2623198"/>
                  <a:pt x="6825817" y="2621095"/>
                  <a:pt x="6847125" y="2612572"/>
                </a:cubicBezTo>
                <a:cubicBezTo>
                  <a:pt x="7076246" y="2520923"/>
                  <a:pt x="6877346" y="2594797"/>
                  <a:pt x="6999525" y="2558143"/>
                </a:cubicBezTo>
                <a:cubicBezTo>
                  <a:pt x="6999532" y="2558141"/>
                  <a:pt x="7081166" y="2530930"/>
                  <a:pt x="7097497" y="2525486"/>
                </a:cubicBezTo>
                <a:cubicBezTo>
                  <a:pt x="7108383" y="2521857"/>
                  <a:pt x="7118902" y="2516850"/>
                  <a:pt x="7130154" y="2514600"/>
                </a:cubicBezTo>
                <a:cubicBezTo>
                  <a:pt x="7257494" y="2489133"/>
                  <a:pt x="7099675" y="2522221"/>
                  <a:pt x="7260782" y="2481943"/>
                </a:cubicBezTo>
                <a:lnTo>
                  <a:pt x="7347868" y="2460172"/>
                </a:lnTo>
                <a:cubicBezTo>
                  <a:pt x="7355125" y="2452915"/>
                  <a:pt x="7364359" y="2447201"/>
                  <a:pt x="7369639" y="2438400"/>
                </a:cubicBezTo>
                <a:cubicBezTo>
                  <a:pt x="7375543" y="2428561"/>
                  <a:pt x="7375393" y="2416006"/>
                  <a:pt x="7380525" y="2405743"/>
                </a:cubicBezTo>
                <a:cubicBezTo>
                  <a:pt x="7386376" y="2394041"/>
                  <a:pt x="7395040" y="2383972"/>
                  <a:pt x="7402297" y="2373086"/>
                </a:cubicBezTo>
                <a:cubicBezTo>
                  <a:pt x="7405925" y="2358572"/>
                  <a:pt x="7410722" y="2344300"/>
                  <a:pt x="7413182" y="2329543"/>
                </a:cubicBezTo>
                <a:cubicBezTo>
                  <a:pt x="7425906" y="2253200"/>
                  <a:pt x="7418889" y="2229483"/>
                  <a:pt x="7445839" y="2155372"/>
                </a:cubicBezTo>
                <a:cubicBezTo>
                  <a:pt x="7450310" y="2143077"/>
                  <a:pt x="7460354" y="2133601"/>
                  <a:pt x="7467611" y="2122715"/>
                </a:cubicBezTo>
                <a:cubicBezTo>
                  <a:pt x="7471240" y="2090058"/>
                  <a:pt x="7473850" y="2057271"/>
                  <a:pt x="7478497" y="2024743"/>
                </a:cubicBezTo>
                <a:cubicBezTo>
                  <a:pt x="7490946" y="1937602"/>
                  <a:pt x="7486003" y="2002854"/>
                  <a:pt x="7500268" y="1926772"/>
                </a:cubicBezTo>
                <a:cubicBezTo>
                  <a:pt x="7536614" y="1732923"/>
                  <a:pt x="7507226" y="1855393"/>
                  <a:pt x="7532925" y="1752600"/>
                </a:cubicBezTo>
                <a:cubicBezTo>
                  <a:pt x="7536554" y="1694543"/>
                  <a:pt x="7538772" y="1636381"/>
                  <a:pt x="7543811" y="1578429"/>
                </a:cubicBezTo>
                <a:cubicBezTo>
                  <a:pt x="7546034" y="1552868"/>
                  <a:pt x="7551306" y="1527662"/>
                  <a:pt x="7554697" y="1502229"/>
                </a:cubicBezTo>
                <a:cubicBezTo>
                  <a:pt x="7582833" y="1291206"/>
                  <a:pt x="7549106" y="1530474"/>
                  <a:pt x="7576468" y="1338943"/>
                </a:cubicBezTo>
                <a:cubicBezTo>
                  <a:pt x="7572839" y="1186543"/>
                  <a:pt x="7572350" y="1034036"/>
                  <a:pt x="7565582" y="881743"/>
                </a:cubicBezTo>
                <a:cubicBezTo>
                  <a:pt x="7564676" y="861365"/>
                  <a:pt x="7522331" y="784315"/>
                  <a:pt x="7522039" y="783772"/>
                </a:cubicBezTo>
                <a:cubicBezTo>
                  <a:pt x="7508170" y="758014"/>
                  <a:pt x="7491580" y="733738"/>
                  <a:pt x="7478497" y="707572"/>
                </a:cubicBezTo>
                <a:cubicBezTo>
                  <a:pt x="7467523" y="685624"/>
                  <a:pt x="7472900" y="664741"/>
                  <a:pt x="7445839" y="653143"/>
                </a:cubicBezTo>
                <a:cubicBezTo>
                  <a:pt x="7428833" y="645855"/>
                  <a:pt x="7409661" y="645299"/>
                  <a:pt x="7391411" y="642257"/>
                </a:cubicBezTo>
                <a:cubicBezTo>
                  <a:pt x="7259885" y="620336"/>
                  <a:pt x="7235676" y="628058"/>
                  <a:pt x="7053954" y="620486"/>
                </a:cubicBezTo>
                <a:cubicBezTo>
                  <a:pt x="6681438" y="636008"/>
                  <a:pt x="6754322" y="638418"/>
                  <a:pt x="6270182" y="620486"/>
                </a:cubicBezTo>
                <a:cubicBezTo>
                  <a:pt x="6248125" y="619669"/>
                  <a:pt x="6226788" y="612179"/>
                  <a:pt x="6204868" y="609600"/>
                </a:cubicBezTo>
                <a:cubicBezTo>
                  <a:pt x="6165064" y="604917"/>
                  <a:pt x="6125005" y="602703"/>
                  <a:pt x="6085125" y="598715"/>
                </a:cubicBezTo>
                <a:cubicBezTo>
                  <a:pt x="6052430" y="595446"/>
                  <a:pt x="6019787" y="591668"/>
                  <a:pt x="5987154" y="587829"/>
                </a:cubicBezTo>
                <a:cubicBezTo>
                  <a:pt x="5958100" y="584411"/>
                  <a:pt x="5929213" y="579477"/>
                  <a:pt x="5900068" y="576943"/>
                </a:cubicBezTo>
                <a:cubicBezTo>
                  <a:pt x="5845724" y="572217"/>
                  <a:pt x="5791126" y="570783"/>
                  <a:pt x="5736782" y="566057"/>
                </a:cubicBezTo>
                <a:cubicBezTo>
                  <a:pt x="5707638" y="563523"/>
                  <a:pt x="5678772" y="558403"/>
                  <a:pt x="5649697" y="555172"/>
                </a:cubicBezTo>
                <a:cubicBezTo>
                  <a:pt x="5613453" y="551145"/>
                  <a:pt x="5577056" y="548547"/>
                  <a:pt x="5540839" y="544286"/>
                </a:cubicBezTo>
                <a:cubicBezTo>
                  <a:pt x="5515357" y="541288"/>
                  <a:pt x="5490072" y="536791"/>
                  <a:pt x="5464639" y="533400"/>
                </a:cubicBezTo>
                <a:lnTo>
                  <a:pt x="5377554" y="522515"/>
                </a:lnTo>
                <a:lnTo>
                  <a:pt x="5290468" y="500743"/>
                </a:lnTo>
                <a:cubicBezTo>
                  <a:pt x="5275954" y="497114"/>
                  <a:pt x="5261118" y="494588"/>
                  <a:pt x="5246925" y="489857"/>
                </a:cubicBezTo>
                <a:cubicBezTo>
                  <a:pt x="5236039" y="486229"/>
                  <a:pt x="5225642" y="480488"/>
                  <a:pt x="5214268" y="478972"/>
                </a:cubicBezTo>
                <a:cubicBezTo>
                  <a:pt x="5170957" y="473197"/>
                  <a:pt x="5127153" y="472042"/>
                  <a:pt x="5083639" y="468086"/>
                </a:cubicBezTo>
                <a:cubicBezTo>
                  <a:pt x="5047322" y="464784"/>
                  <a:pt x="5010967" y="461723"/>
                  <a:pt x="4974782" y="457200"/>
                </a:cubicBezTo>
                <a:cubicBezTo>
                  <a:pt x="4952881" y="454462"/>
                  <a:pt x="4931430" y="448511"/>
                  <a:pt x="4909468" y="446315"/>
                </a:cubicBezTo>
                <a:cubicBezTo>
                  <a:pt x="4858791" y="441247"/>
                  <a:pt x="4807768" y="440258"/>
                  <a:pt x="4757068" y="435429"/>
                </a:cubicBezTo>
                <a:cubicBezTo>
                  <a:pt x="4731526" y="432996"/>
                  <a:pt x="4706301" y="427934"/>
                  <a:pt x="4680868" y="424543"/>
                </a:cubicBezTo>
                <a:lnTo>
                  <a:pt x="4593782" y="413657"/>
                </a:lnTo>
                <a:cubicBezTo>
                  <a:pt x="4571932" y="410536"/>
                  <a:pt x="4550440" y="404865"/>
                  <a:pt x="4528468" y="402772"/>
                </a:cubicBezTo>
                <a:cubicBezTo>
                  <a:pt x="4474164" y="397600"/>
                  <a:pt x="4419558" y="396236"/>
                  <a:pt x="4365182" y="391886"/>
                </a:cubicBezTo>
                <a:cubicBezTo>
                  <a:pt x="4328831" y="388978"/>
                  <a:pt x="4292472" y="385819"/>
                  <a:pt x="4256325" y="381000"/>
                </a:cubicBezTo>
                <a:cubicBezTo>
                  <a:pt x="4237985" y="378555"/>
                  <a:pt x="4220307" y="371956"/>
                  <a:pt x="4201897" y="370115"/>
                </a:cubicBezTo>
                <a:cubicBezTo>
                  <a:pt x="4147618" y="364687"/>
                  <a:pt x="4093040" y="362858"/>
                  <a:pt x="4038611" y="359229"/>
                </a:cubicBezTo>
                <a:lnTo>
                  <a:pt x="3973297" y="348343"/>
                </a:lnTo>
                <a:cubicBezTo>
                  <a:pt x="3955093" y="345033"/>
                  <a:pt x="3937278" y="339298"/>
                  <a:pt x="3918868" y="337457"/>
                </a:cubicBezTo>
                <a:cubicBezTo>
                  <a:pt x="3864589" y="332029"/>
                  <a:pt x="3810011" y="330200"/>
                  <a:pt x="3755582" y="326572"/>
                </a:cubicBezTo>
                <a:lnTo>
                  <a:pt x="3679382" y="304800"/>
                </a:lnTo>
                <a:cubicBezTo>
                  <a:pt x="3668391" y="301503"/>
                  <a:pt x="3658084" y="295538"/>
                  <a:pt x="3646725" y="293915"/>
                </a:cubicBezTo>
                <a:cubicBezTo>
                  <a:pt x="3581669" y="284621"/>
                  <a:pt x="3450782" y="272143"/>
                  <a:pt x="3450782" y="272143"/>
                </a:cubicBezTo>
                <a:cubicBezTo>
                  <a:pt x="3439896" y="268514"/>
                  <a:pt x="3429257" y="264040"/>
                  <a:pt x="3418125" y="261257"/>
                </a:cubicBezTo>
                <a:cubicBezTo>
                  <a:pt x="3342985" y="242472"/>
                  <a:pt x="3301695" y="245943"/>
                  <a:pt x="3211297" y="239486"/>
                </a:cubicBezTo>
                <a:cubicBezTo>
                  <a:pt x="3078888" y="213004"/>
                  <a:pt x="3213712" y="237246"/>
                  <a:pt x="2950039" y="217715"/>
                </a:cubicBezTo>
                <a:cubicBezTo>
                  <a:pt x="2920865" y="215554"/>
                  <a:pt x="2891952" y="210695"/>
                  <a:pt x="2862954" y="206829"/>
                </a:cubicBezTo>
                <a:cubicBezTo>
                  <a:pt x="2790195" y="197127"/>
                  <a:pt x="2756087" y="189483"/>
                  <a:pt x="2677897" y="185057"/>
                </a:cubicBezTo>
                <a:cubicBezTo>
                  <a:pt x="2521949" y="176230"/>
                  <a:pt x="2209811" y="163286"/>
                  <a:pt x="2209811" y="163286"/>
                </a:cubicBezTo>
                <a:cubicBezTo>
                  <a:pt x="2180782" y="159657"/>
                  <a:pt x="2151582" y="157209"/>
                  <a:pt x="2122725" y="152400"/>
                </a:cubicBezTo>
                <a:cubicBezTo>
                  <a:pt x="2107968" y="149940"/>
                  <a:pt x="2093902" y="144191"/>
                  <a:pt x="2079182" y="141515"/>
                </a:cubicBezTo>
                <a:cubicBezTo>
                  <a:pt x="2053938" y="136925"/>
                  <a:pt x="2028382" y="134258"/>
                  <a:pt x="2002982" y="130629"/>
                </a:cubicBezTo>
                <a:cubicBezTo>
                  <a:pt x="1825286" y="71395"/>
                  <a:pt x="2048252" y="141946"/>
                  <a:pt x="1872354" y="97972"/>
                </a:cubicBezTo>
                <a:cubicBezTo>
                  <a:pt x="1850090" y="92406"/>
                  <a:pt x="1828811" y="83457"/>
                  <a:pt x="1807039" y="76200"/>
                </a:cubicBezTo>
                <a:lnTo>
                  <a:pt x="1774382" y="65315"/>
                </a:lnTo>
                <a:cubicBezTo>
                  <a:pt x="1696057" y="39207"/>
                  <a:pt x="1793896" y="70890"/>
                  <a:pt x="1698182" y="43543"/>
                </a:cubicBezTo>
                <a:cubicBezTo>
                  <a:pt x="1687149" y="40391"/>
                  <a:pt x="1665525" y="32657"/>
                  <a:pt x="1665525" y="32657"/>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0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14" y="1386168"/>
            <a:ext cx="8267700" cy="454342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in the outlined regions.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1023257" y="2514600"/>
            <a:ext cx="2895600" cy="646331"/>
          </a:xfrm>
          <a:prstGeom prst="rect">
            <a:avLst/>
          </a:prstGeom>
          <a:solidFill>
            <a:schemeClr val="bg1"/>
          </a:solidFill>
        </p:spPr>
        <p:txBody>
          <a:bodyPr wrap="square" rtlCol="0">
            <a:spAutoFit/>
          </a:bodyPr>
          <a:lstStyle/>
          <a:p>
            <a:r>
              <a:rPr lang="en-US" sz="3600" b="1" dirty="0">
                <a:solidFill>
                  <a:schemeClr val="accent3">
                    <a:lumMod val="50000"/>
                  </a:schemeClr>
                </a:solidFill>
              </a:rPr>
              <a:t>serous glands</a:t>
            </a:r>
          </a:p>
        </p:txBody>
      </p:sp>
      <p:sp>
        <p:nvSpPr>
          <p:cNvPr id="2" name="Freeform 1"/>
          <p:cNvSpPr/>
          <p:nvPr/>
        </p:nvSpPr>
        <p:spPr>
          <a:xfrm>
            <a:off x="261257" y="1306286"/>
            <a:ext cx="4419600" cy="4822371"/>
          </a:xfrm>
          <a:custGeom>
            <a:avLst/>
            <a:gdLst>
              <a:gd name="connsiteX0" fmla="*/ 4158343 w 4419600"/>
              <a:gd name="connsiteY0" fmla="*/ 1121228 h 4822371"/>
              <a:gd name="connsiteX1" fmla="*/ 4299857 w 4419600"/>
              <a:gd name="connsiteY1" fmla="*/ 751114 h 4822371"/>
              <a:gd name="connsiteX2" fmla="*/ 4310743 w 4419600"/>
              <a:gd name="connsiteY2" fmla="*/ 718457 h 4822371"/>
              <a:gd name="connsiteX3" fmla="*/ 4354286 w 4419600"/>
              <a:gd name="connsiteY3" fmla="*/ 631371 h 4822371"/>
              <a:gd name="connsiteX4" fmla="*/ 4397829 w 4419600"/>
              <a:gd name="connsiteY4" fmla="*/ 489857 h 4822371"/>
              <a:gd name="connsiteX5" fmla="*/ 4419600 w 4419600"/>
              <a:gd name="connsiteY5" fmla="*/ 446314 h 4822371"/>
              <a:gd name="connsiteX6" fmla="*/ 4408714 w 4419600"/>
              <a:gd name="connsiteY6" fmla="*/ 152400 h 4822371"/>
              <a:gd name="connsiteX7" fmla="*/ 4386943 w 4419600"/>
              <a:gd name="connsiteY7" fmla="*/ 119743 h 4822371"/>
              <a:gd name="connsiteX8" fmla="*/ 4321629 w 4419600"/>
              <a:gd name="connsiteY8" fmla="*/ 108857 h 4822371"/>
              <a:gd name="connsiteX9" fmla="*/ 4278086 w 4419600"/>
              <a:gd name="connsiteY9" fmla="*/ 97971 h 4822371"/>
              <a:gd name="connsiteX10" fmla="*/ 4212772 w 4419600"/>
              <a:gd name="connsiteY10" fmla="*/ 76200 h 4822371"/>
              <a:gd name="connsiteX11" fmla="*/ 3984172 w 4419600"/>
              <a:gd name="connsiteY11" fmla="*/ 54428 h 4822371"/>
              <a:gd name="connsiteX12" fmla="*/ 3842657 w 4419600"/>
              <a:gd name="connsiteY12" fmla="*/ 43543 h 4822371"/>
              <a:gd name="connsiteX13" fmla="*/ 3755572 w 4419600"/>
              <a:gd name="connsiteY13" fmla="*/ 32657 h 4822371"/>
              <a:gd name="connsiteX14" fmla="*/ 3548743 w 4419600"/>
              <a:gd name="connsiteY14" fmla="*/ 21771 h 4822371"/>
              <a:gd name="connsiteX15" fmla="*/ 3429000 w 4419600"/>
              <a:gd name="connsiteY15" fmla="*/ 10885 h 4822371"/>
              <a:gd name="connsiteX16" fmla="*/ 3178629 w 4419600"/>
              <a:gd name="connsiteY16" fmla="*/ 0 h 4822371"/>
              <a:gd name="connsiteX17" fmla="*/ 2634343 w 4419600"/>
              <a:gd name="connsiteY17" fmla="*/ 10885 h 4822371"/>
              <a:gd name="connsiteX18" fmla="*/ 2405743 w 4419600"/>
              <a:gd name="connsiteY18" fmla="*/ 21771 h 4822371"/>
              <a:gd name="connsiteX19" fmla="*/ 2329543 w 4419600"/>
              <a:gd name="connsiteY19" fmla="*/ 32657 h 4822371"/>
              <a:gd name="connsiteX20" fmla="*/ 2100943 w 4419600"/>
              <a:gd name="connsiteY20" fmla="*/ 43543 h 4822371"/>
              <a:gd name="connsiteX21" fmla="*/ 1970314 w 4419600"/>
              <a:gd name="connsiteY21" fmla="*/ 54428 h 4822371"/>
              <a:gd name="connsiteX22" fmla="*/ 1458686 w 4419600"/>
              <a:gd name="connsiteY22" fmla="*/ 43543 h 4822371"/>
              <a:gd name="connsiteX23" fmla="*/ 1349829 w 4419600"/>
              <a:gd name="connsiteY23" fmla="*/ 32657 h 4822371"/>
              <a:gd name="connsiteX24" fmla="*/ 968829 w 4419600"/>
              <a:gd name="connsiteY24" fmla="*/ 43543 h 4822371"/>
              <a:gd name="connsiteX25" fmla="*/ 805543 w 4419600"/>
              <a:gd name="connsiteY25" fmla="*/ 54428 h 4822371"/>
              <a:gd name="connsiteX26" fmla="*/ 228600 w 4419600"/>
              <a:gd name="connsiteY26" fmla="*/ 65314 h 4822371"/>
              <a:gd name="connsiteX27" fmla="*/ 195943 w 4419600"/>
              <a:gd name="connsiteY27" fmla="*/ 87085 h 4822371"/>
              <a:gd name="connsiteX28" fmla="*/ 141514 w 4419600"/>
              <a:gd name="connsiteY28" fmla="*/ 130628 h 4822371"/>
              <a:gd name="connsiteX29" fmla="*/ 119743 w 4419600"/>
              <a:gd name="connsiteY29" fmla="*/ 206828 h 4822371"/>
              <a:gd name="connsiteX30" fmla="*/ 97972 w 4419600"/>
              <a:gd name="connsiteY30" fmla="*/ 272143 h 4822371"/>
              <a:gd name="connsiteX31" fmla="*/ 65314 w 4419600"/>
              <a:gd name="connsiteY31" fmla="*/ 348343 h 4822371"/>
              <a:gd name="connsiteX32" fmla="*/ 54429 w 4419600"/>
              <a:gd name="connsiteY32" fmla="*/ 522514 h 4822371"/>
              <a:gd name="connsiteX33" fmla="*/ 65314 w 4419600"/>
              <a:gd name="connsiteY33" fmla="*/ 968828 h 4822371"/>
              <a:gd name="connsiteX34" fmla="*/ 87086 w 4419600"/>
              <a:gd name="connsiteY34" fmla="*/ 1251857 h 4822371"/>
              <a:gd name="connsiteX35" fmla="*/ 108857 w 4419600"/>
              <a:gd name="connsiteY35" fmla="*/ 1513114 h 4822371"/>
              <a:gd name="connsiteX36" fmla="*/ 87086 w 4419600"/>
              <a:gd name="connsiteY36" fmla="*/ 2111828 h 4822371"/>
              <a:gd name="connsiteX37" fmla="*/ 65314 w 4419600"/>
              <a:gd name="connsiteY37" fmla="*/ 2373085 h 4822371"/>
              <a:gd name="connsiteX38" fmla="*/ 54429 w 4419600"/>
              <a:gd name="connsiteY38" fmla="*/ 2612571 h 4822371"/>
              <a:gd name="connsiteX39" fmla="*/ 43543 w 4419600"/>
              <a:gd name="connsiteY39" fmla="*/ 2656114 h 4822371"/>
              <a:gd name="connsiteX40" fmla="*/ 0 w 4419600"/>
              <a:gd name="connsiteY40" fmla="*/ 2939143 h 4822371"/>
              <a:gd name="connsiteX41" fmla="*/ 10886 w 4419600"/>
              <a:gd name="connsiteY41" fmla="*/ 3374571 h 4822371"/>
              <a:gd name="connsiteX42" fmla="*/ 21772 w 4419600"/>
              <a:gd name="connsiteY42" fmla="*/ 3494314 h 4822371"/>
              <a:gd name="connsiteX43" fmla="*/ 43543 w 4419600"/>
              <a:gd name="connsiteY43" fmla="*/ 3886200 h 4822371"/>
              <a:gd name="connsiteX44" fmla="*/ 54429 w 4419600"/>
              <a:gd name="connsiteY44" fmla="*/ 3918857 h 4822371"/>
              <a:gd name="connsiteX45" fmla="*/ 65314 w 4419600"/>
              <a:gd name="connsiteY45" fmla="*/ 4005943 h 4822371"/>
              <a:gd name="connsiteX46" fmla="*/ 76200 w 4419600"/>
              <a:gd name="connsiteY46" fmla="*/ 4071257 h 4822371"/>
              <a:gd name="connsiteX47" fmla="*/ 97972 w 4419600"/>
              <a:gd name="connsiteY47" fmla="*/ 4245428 h 4822371"/>
              <a:gd name="connsiteX48" fmla="*/ 108857 w 4419600"/>
              <a:gd name="connsiteY48" fmla="*/ 4691743 h 4822371"/>
              <a:gd name="connsiteX49" fmla="*/ 141514 w 4419600"/>
              <a:gd name="connsiteY49" fmla="*/ 4713514 h 4822371"/>
              <a:gd name="connsiteX50" fmla="*/ 195943 w 4419600"/>
              <a:gd name="connsiteY50" fmla="*/ 4735285 h 4822371"/>
              <a:gd name="connsiteX51" fmla="*/ 239486 w 4419600"/>
              <a:gd name="connsiteY51" fmla="*/ 4757057 h 4822371"/>
              <a:gd name="connsiteX52" fmla="*/ 304800 w 4419600"/>
              <a:gd name="connsiteY52" fmla="*/ 4767943 h 4822371"/>
              <a:gd name="connsiteX53" fmla="*/ 402772 w 4419600"/>
              <a:gd name="connsiteY53" fmla="*/ 4789714 h 4822371"/>
              <a:gd name="connsiteX54" fmla="*/ 544286 w 4419600"/>
              <a:gd name="connsiteY54" fmla="*/ 4822371 h 4822371"/>
              <a:gd name="connsiteX55" fmla="*/ 914400 w 4419600"/>
              <a:gd name="connsiteY55" fmla="*/ 4811485 h 4822371"/>
              <a:gd name="connsiteX56" fmla="*/ 1001486 w 4419600"/>
              <a:gd name="connsiteY56" fmla="*/ 4800600 h 4822371"/>
              <a:gd name="connsiteX57" fmla="*/ 1121229 w 4419600"/>
              <a:gd name="connsiteY57" fmla="*/ 4789714 h 4822371"/>
              <a:gd name="connsiteX58" fmla="*/ 1219200 w 4419600"/>
              <a:gd name="connsiteY58" fmla="*/ 4778828 h 4822371"/>
              <a:gd name="connsiteX59" fmla="*/ 1458686 w 4419600"/>
              <a:gd name="connsiteY59" fmla="*/ 4767943 h 4822371"/>
              <a:gd name="connsiteX60" fmla="*/ 1545772 w 4419600"/>
              <a:gd name="connsiteY60" fmla="*/ 4757057 h 4822371"/>
              <a:gd name="connsiteX61" fmla="*/ 1589314 w 4419600"/>
              <a:gd name="connsiteY61" fmla="*/ 4746171 h 4822371"/>
              <a:gd name="connsiteX62" fmla="*/ 1981200 w 4419600"/>
              <a:gd name="connsiteY62" fmla="*/ 4757057 h 4822371"/>
              <a:gd name="connsiteX63" fmla="*/ 2656114 w 4419600"/>
              <a:gd name="connsiteY63" fmla="*/ 4778828 h 4822371"/>
              <a:gd name="connsiteX64" fmla="*/ 3287486 w 4419600"/>
              <a:gd name="connsiteY64" fmla="*/ 4767943 h 4822371"/>
              <a:gd name="connsiteX65" fmla="*/ 3505200 w 4419600"/>
              <a:gd name="connsiteY65" fmla="*/ 4746171 h 4822371"/>
              <a:gd name="connsiteX66" fmla="*/ 3581400 w 4419600"/>
              <a:gd name="connsiteY66" fmla="*/ 4735285 h 4822371"/>
              <a:gd name="connsiteX67" fmla="*/ 3744686 w 4419600"/>
              <a:gd name="connsiteY67" fmla="*/ 4724400 h 4822371"/>
              <a:gd name="connsiteX68" fmla="*/ 3842657 w 4419600"/>
              <a:gd name="connsiteY68" fmla="*/ 4691743 h 4822371"/>
              <a:gd name="connsiteX69" fmla="*/ 3897086 w 4419600"/>
              <a:gd name="connsiteY69" fmla="*/ 4680857 h 4822371"/>
              <a:gd name="connsiteX70" fmla="*/ 3940629 w 4419600"/>
              <a:gd name="connsiteY70" fmla="*/ 4669971 h 4822371"/>
              <a:gd name="connsiteX71" fmla="*/ 4016829 w 4419600"/>
              <a:gd name="connsiteY71" fmla="*/ 4659085 h 4822371"/>
              <a:gd name="connsiteX72" fmla="*/ 4082143 w 4419600"/>
              <a:gd name="connsiteY72" fmla="*/ 4637314 h 4822371"/>
              <a:gd name="connsiteX73" fmla="*/ 4114800 w 4419600"/>
              <a:gd name="connsiteY73" fmla="*/ 4626428 h 4822371"/>
              <a:gd name="connsiteX74" fmla="*/ 4180114 w 4419600"/>
              <a:gd name="connsiteY74" fmla="*/ 4615543 h 4822371"/>
              <a:gd name="connsiteX75" fmla="*/ 4201886 w 4419600"/>
              <a:gd name="connsiteY75" fmla="*/ 4593771 h 4822371"/>
              <a:gd name="connsiteX76" fmla="*/ 4212772 w 4419600"/>
              <a:gd name="connsiteY76" fmla="*/ 4561114 h 4822371"/>
              <a:gd name="connsiteX77" fmla="*/ 4201886 w 4419600"/>
              <a:gd name="connsiteY77" fmla="*/ 4365171 h 4822371"/>
              <a:gd name="connsiteX78" fmla="*/ 4191000 w 4419600"/>
              <a:gd name="connsiteY78" fmla="*/ 4310743 h 4822371"/>
              <a:gd name="connsiteX79" fmla="*/ 4147457 w 4419600"/>
              <a:gd name="connsiteY79" fmla="*/ 4223657 h 4822371"/>
              <a:gd name="connsiteX80" fmla="*/ 4125686 w 4419600"/>
              <a:gd name="connsiteY80" fmla="*/ 4136571 h 4822371"/>
              <a:gd name="connsiteX81" fmla="*/ 4103914 w 4419600"/>
              <a:gd name="connsiteY81" fmla="*/ 4093028 h 4822371"/>
              <a:gd name="connsiteX82" fmla="*/ 4082143 w 4419600"/>
              <a:gd name="connsiteY82" fmla="*/ 3995057 h 4822371"/>
              <a:gd name="connsiteX83" fmla="*/ 4071257 w 4419600"/>
              <a:gd name="connsiteY83" fmla="*/ 3962400 h 4822371"/>
              <a:gd name="connsiteX84" fmla="*/ 4060372 w 4419600"/>
              <a:gd name="connsiteY84" fmla="*/ 3918857 h 4822371"/>
              <a:gd name="connsiteX85" fmla="*/ 4049486 w 4419600"/>
              <a:gd name="connsiteY85" fmla="*/ 3799114 h 4822371"/>
              <a:gd name="connsiteX86" fmla="*/ 4038600 w 4419600"/>
              <a:gd name="connsiteY86" fmla="*/ 3766457 h 4822371"/>
              <a:gd name="connsiteX87" fmla="*/ 4027714 w 4419600"/>
              <a:gd name="connsiteY87" fmla="*/ 3712028 h 4822371"/>
              <a:gd name="connsiteX88" fmla="*/ 4005943 w 4419600"/>
              <a:gd name="connsiteY88" fmla="*/ 3461657 h 4822371"/>
              <a:gd name="connsiteX89" fmla="*/ 3995057 w 4419600"/>
              <a:gd name="connsiteY89" fmla="*/ 3396343 h 4822371"/>
              <a:gd name="connsiteX90" fmla="*/ 3973286 w 4419600"/>
              <a:gd name="connsiteY90" fmla="*/ 2884714 h 4822371"/>
              <a:gd name="connsiteX91" fmla="*/ 3995057 w 4419600"/>
              <a:gd name="connsiteY91" fmla="*/ 2743200 h 4822371"/>
              <a:gd name="connsiteX92" fmla="*/ 4016829 w 4419600"/>
              <a:gd name="connsiteY92" fmla="*/ 2721428 h 4822371"/>
              <a:gd name="connsiteX93" fmla="*/ 4038600 w 4419600"/>
              <a:gd name="connsiteY93" fmla="*/ 2667000 h 4822371"/>
              <a:gd name="connsiteX94" fmla="*/ 4049486 w 4419600"/>
              <a:gd name="connsiteY94" fmla="*/ 2634343 h 4822371"/>
              <a:gd name="connsiteX95" fmla="*/ 4071257 w 4419600"/>
              <a:gd name="connsiteY95" fmla="*/ 2590800 h 4822371"/>
              <a:gd name="connsiteX96" fmla="*/ 4082143 w 4419600"/>
              <a:gd name="connsiteY96" fmla="*/ 2558143 h 4822371"/>
              <a:gd name="connsiteX97" fmla="*/ 4103914 w 4419600"/>
              <a:gd name="connsiteY97" fmla="*/ 2525485 h 4822371"/>
              <a:gd name="connsiteX98" fmla="*/ 4125686 w 4419600"/>
              <a:gd name="connsiteY98" fmla="*/ 2460171 h 4822371"/>
              <a:gd name="connsiteX99" fmla="*/ 4169229 w 4419600"/>
              <a:gd name="connsiteY99" fmla="*/ 2340428 h 4822371"/>
              <a:gd name="connsiteX100" fmla="*/ 4201886 w 4419600"/>
              <a:gd name="connsiteY100" fmla="*/ 2198914 h 4822371"/>
              <a:gd name="connsiteX101" fmla="*/ 4223657 w 4419600"/>
              <a:gd name="connsiteY101" fmla="*/ 2122714 h 4822371"/>
              <a:gd name="connsiteX102" fmla="*/ 4234543 w 4419600"/>
              <a:gd name="connsiteY102" fmla="*/ 2035628 h 4822371"/>
              <a:gd name="connsiteX103" fmla="*/ 4201886 w 4419600"/>
              <a:gd name="connsiteY103" fmla="*/ 1534885 h 4822371"/>
              <a:gd name="connsiteX104" fmla="*/ 4180114 w 4419600"/>
              <a:gd name="connsiteY104" fmla="*/ 1415143 h 4822371"/>
              <a:gd name="connsiteX105" fmla="*/ 4169229 w 4419600"/>
              <a:gd name="connsiteY105" fmla="*/ 1382485 h 4822371"/>
              <a:gd name="connsiteX106" fmla="*/ 4147457 w 4419600"/>
              <a:gd name="connsiteY106" fmla="*/ 1240971 h 4822371"/>
              <a:gd name="connsiteX107" fmla="*/ 4158343 w 4419600"/>
              <a:gd name="connsiteY107" fmla="*/ 1121228 h 48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419600" h="4822371">
                <a:moveTo>
                  <a:pt x="4158343" y="1121228"/>
                </a:moveTo>
                <a:cubicBezTo>
                  <a:pt x="4183743" y="1039585"/>
                  <a:pt x="4198353" y="886454"/>
                  <a:pt x="4299857" y="751114"/>
                </a:cubicBezTo>
                <a:cubicBezTo>
                  <a:pt x="4303486" y="740228"/>
                  <a:pt x="4305995" y="728903"/>
                  <a:pt x="4310743" y="718457"/>
                </a:cubicBezTo>
                <a:cubicBezTo>
                  <a:pt x="4324173" y="688911"/>
                  <a:pt x="4346414" y="662857"/>
                  <a:pt x="4354286" y="631371"/>
                </a:cubicBezTo>
                <a:cubicBezTo>
                  <a:pt x="4365396" y="586931"/>
                  <a:pt x="4379135" y="527245"/>
                  <a:pt x="4397829" y="489857"/>
                </a:cubicBezTo>
                <a:lnTo>
                  <a:pt x="4419600" y="446314"/>
                </a:lnTo>
                <a:cubicBezTo>
                  <a:pt x="4415971" y="348343"/>
                  <a:pt x="4418469" y="249952"/>
                  <a:pt x="4408714" y="152400"/>
                </a:cubicBezTo>
                <a:cubicBezTo>
                  <a:pt x="4407412" y="139382"/>
                  <a:pt x="4398645" y="125594"/>
                  <a:pt x="4386943" y="119743"/>
                </a:cubicBezTo>
                <a:cubicBezTo>
                  <a:pt x="4367202" y="109872"/>
                  <a:pt x="4343272" y="113186"/>
                  <a:pt x="4321629" y="108857"/>
                </a:cubicBezTo>
                <a:cubicBezTo>
                  <a:pt x="4306958" y="105923"/>
                  <a:pt x="4292416" y="102270"/>
                  <a:pt x="4278086" y="97971"/>
                </a:cubicBezTo>
                <a:cubicBezTo>
                  <a:pt x="4256105" y="91377"/>
                  <a:pt x="4235036" y="81766"/>
                  <a:pt x="4212772" y="76200"/>
                </a:cubicBezTo>
                <a:cubicBezTo>
                  <a:pt x="4147239" y="59817"/>
                  <a:pt x="4037038" y="58204"/>
                  <a:pt x="3984172" y="54428"/>
                </a:cubicBezTo>
                <a:lnTo>
                  <a:pt x="3842657" y="43543"/>
                </a:lnTo>
                <a:cubicBezTo>
                  <a:pt x="3813535" y="40769"/>
                  <a:pt x="3784746" y="34818"/>
                  <a:pt x="3755572" y="32657"/>
                </a:cubicBezTo>
                <a:cubicBezTo>
                  <a:pt x="3686722" y="27557"/>
                  <a:pt x="3617629" y="26363"/>
                  <a:pt x="3548743" y="21771"/>
                </a:cubicBezTo>
                <a:cubicBezTo>
                  <a:pt x="3508753" y="19105"/>
                  <a:pt x="3469010" y="13238"/>
                  <a:pt x="3429000" y="10885"/>
                </a:cubicBezTo>
                <a:cubicBezTo>
                  <a:pt x="3345608" y="5980"/>
                  <a:pt x="3262086" y="3628"/>
                  <a:pt x="3178629" y="0"/>
                </a:cubicBezTo>
                <a:lnTo>
                  <a:pt x="2634343" y="10885"/>
                </a:lnTo>
                <a:cubicBezTo>
                  <a:pt x="2558087" y="13033"/>
                  <a:pt x="2481835" y="16336"/>
                  <a:pt x="2405743" y="21771"/>
                </a:cubicBezTo>
                <a:cubicBezTo>
                  <a:pt x="2380150" y="23599"/>
                  <a:pt x="2355136" y="30829"/>
                  <a:pt x="2329543" y="32657"/>
                </a:cubicBezTo>
                <a:cubicBezTo>
                  <a:pt x="2253451" y="38092"/>
                  <a:pt x="2177090" y="38928"/>
                  <a:pt x="2100943" y="43543"/>
                </a:cubicBezTo>
                <a:cubicBezTo>
                  <a:pt x="2057329" y="46186"/>
                  <a:pt x="2013857" y="50800"/>
                  <a:pt x="1970314" y="54428"/>
                </a:cubicBezTo>
                <a:lnTo>
                  <a:pt x="1458686" y="43543"/>
                </a:lnTo>
                <a:cubicBezTo>
                  <a:pt x="1422242" y="42264"/>
                  <a:pt x="1386296" y="32657"/>
                  <a:pt x="1349829" y="32657"/>
                </a:cubicBezTo>
                <a:cubicBezTo>
                  <a:pt x="1222777" y="32657"/>
                  <a:pt x="1095829" y="39914"/>
                  <a:pt x="968829" y="43543"/>
                </a:cubicBezTo>
                <a:cubicBezTo>
                  <a:pt x="914400" y="47171"/>
                  <a:pt x="860069" y="52824"/>
                  <a:pt x="805543" y="54428"/>
                </a:cubicBezTo>
                <a:cubicBezTo>
                  <a:pt x="613278" y="60083"/>
                  <a:pt x="420673" y="55024"/>
                  <a:pt x="228600" y="65314"/>
                </a:cubicBezTo>
                <a:cubicBezTo>
                  <a:pt x="215536" y="66014"/>
                  <a:pt x="206159" y="78912"/>
                  <a:pt x="195943" y="87085"/>
                </a:cubicBezTo>
                <a:cubicBezTo>
                  <a:pt x="118394" y="149125"/>
                  <a:pt x="242022" y="63626"/>
                  <a:pt x="141514" y="130628"/>
                </a:cubicBezTo>
                <a:cubicBezTo>
                  <a:pt x="104926" y="240398"/>
                  <a:pt x="160756" y="70115"/>
                  <a:pt x="119743" y="206828"/>
                </a:cubicBezTo>
                <a:cubicBezTo>
                  <a:pt x="113149" y="228809"/>
                  <a:pt x="102473" y="249639"/>
                  <a:pt x="97972" y="272143"/>
                </a:cubicBezTo>
                <a:cubicBezTo>
                  <a:pt x="85073" y="336635"/>
                  <a:pt x="100169" y="313488"/>
                  <a:pt x="65314" y="348343"/>
                </a:cubicBezTo>
                <a:cubicBezTo>
                  <a:pt x="61686" y="406400"/>
                  <a:pt x="54429" y="464344"/>
                  <a:pt x="54429" y="522514"/>
                </a:cubicBezTo>
                <a:cubicBezTo>
                  <a:pt x="54429" y="671330"/>
                  <a:pt x="60003" y="820107"/>
                  <a:pt x="65314" y="968828"/>
                </a:cubicBezTo>
                <a:cubicBezTo>
                  <a:pt x="69584" y="1088386"/>
                  <a:pt x="78081" y="1139299"/>
                  <a:pt x="87086" y="1251857"/>
                </a:cubicBezTo>
                <a:cubicBezTo>
                  <a:pt x="108664" y="1521570"/>
                  <a:pt x="87110" y="1295626"/>
                  <a:pt x="108857" y="1513114"/>
                </a:cubicBezTo>
                <a:cubicBezTo>
                  <a:pt x="105309" y="1626658"/>
                  <a:pt x="95866" y="1974273"/>
                  <a:pt x="87086" y="2111828"/>
                </a:cubicBezTo>
                <a:cubicBezTo>
                  <a:pt x="81519" y="2199038"/>
                  <a:pt x="69282" y="2285788"/>
                  <a:pt x="65314" y="2373085"/>
                </a:cubicBezTo>
                <a:cubicBezTo>
                  <a:pt x="61686" y="2452914"/>
                  <a:pt x="60558" y="2532895"/>
                  <a:pt x="54429" y="2612571"/>
                </a:cubicBezTo>
                <a:cubicBezTo>
                  <a:pt x="53282" y="2627488"/>
                  <a:pt x="45762" y="2641318"/>
                  <a:pt x="43543" y="2656114"/>
                </a:cubicBezTo>
                <a:cubicBezTo>
                  <a:pt x="-3907" y="2972447"/>
                  <a:pt x="46585" y="2706223"/>
                  <a:pt x="0" y="2939143"/>
                </a:cubicBezTo>
                <a:cubicBezTo>
                  <a:pt x="3629" y="3084286"/>
                  <a:pt x="5197" y="3229494"/>
                  <a:pt x="10886" y="3374571"/>
                </a:cubicBezTo>
                <a:cubicBezTo>
                  <a:pt x="12457" y="3414619"/>
                  <a:pt x="19866" y="3454280"/>
                  <a:pt x="21772" y="3494314"/>
                </a:cubicBezTo>
                <a:cubicBezTo>
                  <a:pt x="28216" y="3629639"/>
                  <a:pt x="11413" y="3757683"/>
                  <a:pt x="43543" y="3886200"/>
                </a:cubicBezTo>
                <a:cubicBezTo>
                  <a:pt x="46326" y="3897332"/>
                  <a:pt x="50800" y="3907971"/>
                  <a:pt x="54429" y="3918857"/>
                </a:cubicBezTo>
                <a:cubicBezTo>
                  <a:pt x="58057" y="3947886"/>
                  <a:pt x="61177" y="3976982"/>
                  <a:pt x="65314" y="4005943"/>
                </a:cubicBezTo>
                <a:cubicBezTo>
                  <a:pt x="68435" y="4027793"/>
                  <a:pt x="73462" y="4049356"/>
                  <a:pt x="76200" y="4071257"/>
                </a:cubicBezTo>
                <a:cubicBezTo>
                  <a:pt x="102365" y="4280567"/>
                  <a:pt x="73173" y="4096636"/>
                  <a:pt x="97972" y="4245428"/>
                </a:cubicBezTo>
                <a:cubicBezTo>
                  <a:pt x="101600" y="4394200"/>
                  <a:pt x="95073" y="4543567"/>
                  <a:pt x="108857" y="4691743"/>
                </a:cubicBezTo>
                <a:cubicBezTo>
                  <a:pt x="110069" y="4704770"/>
                  <a:pt x="129812" y="4707663"/>
                  <a:pt x="141514" y="4713514"/>
                </a:cubicBezTo>
                <a:cubicBezTo>
                  <a:pt x="158992" y="4722253"/>
                  <a:pt x="178087" y="4727349"/>
                  <a:pt x="195943" y="4735285"/>
                </a:cubicBezTo>
                <a:cubicBezTo>
                  <a:pt x="210772" y="4741876"/>
                  <a:pt x="223943" y="4752394"/>
                  <a:pt x="239486" y="4757057"/>
                </a:cubicBezTo>
                <a:cubicBezTo>
                  <a:pt x="260627" y="4763399"/>
                  <a:pt x="283157" y="4763614"/>
                  <a:pt x="304800" y="4767943"/>
                </a:cubicBezTo>
                <a:cubicBezTo>
                  <a:pt x="337604" y="4774504"/>
                  <a:pt x="370207" y="4782052"/>
                  <a:pt x="402772" y="4789714"/>
                </a:cubicBezTo>
                <a:cubicBezTo>
                  <a:pt x="551586" y="4824728"/>
                  <a:pt x="433445" y="4800202"/>
                  <a:pt x="544286" y="4822371"/>
                </a:cubicBezTo>
                <a:lnTo>
                  <a:pt x="914400" y="4811485"/>
                </a:lnTo>
                <a:cubicBezTo>
                  <a:pt x="943621" y="4810094"/>
                  <a:pt x="972392" y="4803662"/>
                  <a:pt x="1001486" y="4800600"/>
                </a:cubicBezTo>
                <a:cubicBezTo>
                  <a:pt x="1041345" y="4796404"/>
                  <a:pt x="1081349" y="4793702"/>
                  <a:pt x="1121229" y="4789714"/>
                </a:cubicBezTo>
                <a:cubicBezTo>
                  <a:pt x="1153924" y="4786444"/>
                  <a:pt x="1186410" y="4780943"/>
                  <a:pt x="1219200" y="4778828"/>
                </a:cubicBezTo>
                <a:cubicBezTo>
                  <a:pt x="1298945" y="4773683"/>
                  <a:pt x="1378857" y="4771571"/>
                  <a:pt x="1458686" y="4767943"/>
                </a:cubicBezTo>
                <a:cubicBezTo>
                  <a:pt x="1487715" y="4764314"/>
                  <a:pt x="1516915" y="4761867"/>
                  <a:pt x="1545772" y="4757057"/>
                </a:cubicBezTo>
                <a:cubicBezTo>
                  <a:pt x="1560529" y="4754597"/>
                  <a:pt x="1574353" y="4746171"/>
                  <a:pt x="1589314" y="4746171"/>
                </a:cubicBezTo>
                <a:cubicBezTo>
                  <a:pt x="1719993" y="4746171"/>
                  <a:pt x="1850571" y="4753428"/>
                  <a:pt x="1981200" y="4757057"/>
                </a:cubicBezTo>
                <a:cubicBezTo>
                  <a:pt x="2250465" y="4772897"/>
                  <a:pt x="2312856" y="4778828"/>
                  <a:pt x="2656114" y="4778828"/>
                </a:cubicBezTo>
                <a:cubicBezTo>
                  <a:pt x="2866603" y="4778828"/>
                  <a:pt x="3077029" y="4771571"/>
                  <a:pt x="3287486" y="4767943"/>
                </a:cubicBezTo>
                <a:cubicBezTo>
                  <a:pt x="3409103" y="4743619"/>
                  <a:pt x="3283066" y="4766366"/>
                  <a:pt x="3505200" y="4746171"/>
                </a:cubicBezTo>
                <a:cubicBezTo>
                  <a:pt x="3530753" y="4743848"/>
                  <a:pt x="3555847" y="4737608"/>
                  <a:pt x="3581400" y="4735285"/>
                </a:cubicBezTo>
                <a:cubicBezTo>
                  <a:pt x="3635725" y="4730346"/>
                  <a:pt x="3690257" y="4728028"/>
                  <a:pt x="3744686" y="4724400"/>
                </a:cubicBezTo>
                <a:cubicBezTo>
                  <a:pt x="3777343" y="4713514"/>
                  <a:pt x="3808902" y="4698494"/>
                  <a:pt x="3842657" y="4691743"/>
                </a:cubicBezTo>
                <a:cubicBezTo>
                  <a:pt x="3860800" y="4688114"/>
                  <a:pt x="3879024" y="4684871"/>
                  <a:pt x="3897086" y="4680857"/>
                </a:cubicBezTo>
                <a:cubicBezTo>
                  <a:pt x="3911691" y="4677611"/>
                  <a:pt x="3925909" y="4672647"/>
                  <a:pt x="3940629" y="4669971"/>
                </a:cubicBezTo>
                <a:cubicBezTo>
                  <a:pt x="3965873" y="4665381"/>
                  <a:pt x="3991429" y="4662714"/>
                  <a:pt x="4016829" y="4659085"/>
                </a:cubicBezTo>
                <a:lnTo>
                  <a:pt x="4082143" y="4637314"/>
                </a:lnTo>
                <a:cubicBezTo>
                  <a:pt x="4093029" y="4633685"/>
                  <a:pt x="4103482" y="4628314"/>
                  <a:pt x="4114800" y="4626428"/>
                </a:cubicBezTo>
                <a:lnTo>
                  <a:pt x="4180114" y="4615543"/>
                </a:lnTo>
                <a:cubicBezTo>
                  <a:pt x="4187371" y="4608286"/>
                  <a:pt x="4196605" y="4602572"/>
                  <a:pt x="4201886" y="4593771"/>
                </a:cubicBezTo>
                <a:cubicBezTo>
                  <a:pt x="4207790" y="4583932"/>
                  <a:pt x="4212772" y="4572589"/>
                  <a:pt x="4212772" y="4561114"/>
                </a:cubicBezTo>
                <a:cubicBezTo>
                  <a:pt x="4212772" y="4495699"/>
                  <a:pt x="4207553" y="4430340"/>
                  <a:pt x="4201886" y="4365171"/>
                </a:cubicBezTo>
                <a:cubicBezTo>
                  <a:pt x="4200283" y="4346739"/>
                  <a:pt x="4197642" y="4328012"/>
                  <a:pt x="4191000" y="4310743"/>
                </a:cubicBezTo>
                <a:cubicBezTo>
                  <a:pt x="4179349" y="4280451"/>
                  <a:pt x="4147457" y="4223657"/>
                  <a:pt x="4147457" y="4223657"/>
                </a:cubicBezTo>
                <a:cubicBezTo>
                  <a:pt x="4141067" y="4191707"/>
                  <a:pt x="4138240" y="4165862"/>
                  <a:pt x="4125686" y="4136571"/>
                </a:cubicBezTo>
                <a:cubicBezTo>
                  <a:pt x="4119293" y="4121656"/>
                  <a:pt x="4111171" y="4107542"/>
                  <a:pt x="4103914" y="4093028"/>
                </a:cubicBezTo>
                <a:cubicBezTo>
                  <a:pt x="4096657" y="4060371"/>
                  <a:pt x="4090257" y="4027512"/>
                  <a:pt x="4082143" y="3995057"/>
                </a:cubicBezTo>
                <a:cubicBezTo>
                  <a:pt x="4079360" y="3983925"/>
                  <a:pt x="4074409" y="3973433"/>
                  <a:pt x="4071257" y="3962400"/>
                </a:cubicBezTo>
                <a:cubicBezTo>
                  <a:pt x="4067147" y="3948015"/>
                  <a:pt x="4064000" y="3933371"/>
                  <a:pt x="4060372" y="3918857"/>
                </a:cubicBezTo>
                <a:cubicBezTo>
                  <a:pt x="4056743" y="3878943"/>
                  <a:pt x="4055154" y="3838790"/>
                  <a:pt x="4049486" y="3799114"/>
                </a:cubicBezTo>
                <a:cubicBezTo>
                  <a:pt x="4047863" y="3787755"/>
                  <a:pt x="4041383" y="3777589"/>
                  <a:pt x="4038600" y="3766457"/>
                </a:cubicBezTo>
                <a:cubicBezTo>
                  <a:pt x="4034112" y="3748507"/>
                  <a:pt x="4030331" y="3730344"/>
                  <a:pt x="4027714" y="3712028"/>
                </a:cubicBezTo>
                <a:cubicBezTo>
                  <a:pt x="4010835" y="3593875"/>
                  <a:pt x="4019743" y="3599656"/>
                  <a:pt x="4005943" y="3461657"/>
                </a:cubicBezTo>
                <a:cubicBezTo>
                  <a:pt x="4003747" y="3439695"/>
                  <a:pt x="3998686" y="3418114"/>
                  <a:pt x="3995057" y="3396343"/>
                </a:cubicBezTo>
                <a:cubicBezTo>
                  <a:pt x="3985121" y="3227411"/>
                  <a:pt x="3973286" y="3052969"/>
                  <a:pt x="3973286" y="2884714"/>
                </a:cubicBezTo>
                <a:cubicBezTo>
                  <a:pt x="3973286" y="2879485"/>
                  <a:pt x="3976425" y="2774253"/>
                  <a:pt x="3995057" y="2743200"/>
                </a:cubicBezTo>
                <a:cubicBezTo>
                  <a:pt x="4000337" y="2734399"/>
                  <a:pt x="4009572" y="2728685"/>
                  <a:pt x="4016829" y="2721428"/>
                </a:cubicBezTo>
                <a:cubicBezTo>
                  <a:pt x="4024086" y="2703285"/>
                  <a:pt x="4031739" y="2685296"/>
                  <a:pt x="4038600" y="2667000"/>
                </a:cubicBezTo>
                <a:cubicBezTo>
                  <a:pt x="4042629" y="2656256"/>
                  <a:pt x="4044966" y="2644890"/>
                  <a:pt x="4049486" y="2634343"/>
                </a:cubicBezTo>
                <a:cubicBezTo>
                  <a:pt x="4055878" y="2619428"/>
                  <a:pt x="4064865" y="2605715"/>
                  <a:pt x="4071257" y="2590800"/>
                </a:cubicBezTo>
                <a:cubicBezTo>
                  <a:pt x="4075777" y="2580253"/>
                  <a:pt x="4077011" y="2568406"/>
                  <a:pt x="4082143" y="2558143"/>
                </a:cubicBezTo>
                <a:cubicBezTo>
                  <a:pt x="4087994" y="2546441"/>
                  <a:pt x="4098600" y="2537441"/>
                  <a:pt x="4103914" y="2525485"/>
                </a:cubicBezTo>
                <a:cubicBezTo>
                  <a:pt x="4113234" y="2504514"/>
                  <a:pt x="4118429" y="2481942"/>
                  <a:pt x="4125686" y="2460171"/>
                </a:cubicBezTo>
                <a:cubicBezTo>
                  <a:pt x="4153640" y="2376309"/>
                  <a:pt x="4138931" y="2416173"/>
                  <a:pt x="4169229" y="2340428"/>
                </a:cubicBezTo>
                <a:cubicBezTo>
                  <a:pt x="4177865" y="2297247"/>
                  <a:pt x="4188754" y="2238309"/>
                  <a:pt x="4201886" y="2198914"/>
                </a:cubicBezTo>
                <a:cubicBezTo>
                  <a:pt x="4210516" y="2173026"/>
                  <a:pt x="4219100" y="2150058"/>
                  <a:pt x="4223657" y="2122714"/>
                </a:cubicBezTo>
                <a:cubicBezTo>
                  <a:pt x="4228466" y="2093857"/>
                  <a:pt x="4230914" y="2064657"/>
                  <a:pt x="4234543" y="2035628"/>
                </a:cubicBezTo>
                <a:cubicBezTo>
                  <a:pt x="4231813" y="1953726"/>
                  <a:pt x="4231738" y="1654287"/>
                  <a:pt x="4201886" y="1534885"/>
                </a:cubicBezTo>
                <a:cubicBezTo>
                  <a:pt x="4169622" y="1405834"/>
                  <a:pt x="4219107" y="1610113"/>
                  <a:pt x="4180114" y="1415143"/>
                </a:cubicBezTo>
                <a:cubicBezTo>
                  <a:pt x="4177864" y="1403891"/>
                  <a:pt x="4171718" y="1393687"/>
                  <a:pt x="4169229" y="1382485"/>
                </a:cubicBezTo>
                <a:cubicBezTo>
                  <a:pt x="4165722" y="1366702"/>
                  <a:pt x="4147983" y="1252021"/>
                  <a:pt x="4147457" y="1240971"/>
                </a:cubicBezTo>
                <a:cubicBezTo>
                  <a:pt x="4145041" y="1190229"/>
                  <a:pt x="4132943" y="1202871"/>
                  <a:pt x="4158343" y="1121228"/>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644284" y="1317171"/>
            <a:ext cx="3194916" cy="4811486"/>
          </a:xfrm>
          <a:custGeom>
            <a:avLst/>
            <a:gdLst>
              <a:gd name="connsiteX0" fmla="*/ 157802 w 3194916"/>
              <a:gd name="connsiteY0" fmla="*/ 43543 h 4811486"/>
              <a:gd name="connsiteX1" fmla="*/ 190459 w 3194916"/>
              <a:gd name="connsiteY1" fmla="*/ 370115 h 4811486"/>
              <a:gd name="connsiteX2" fmla="*/ 223116 w 3194916"/>
              <a:gd name="connsiteY2" fmla="*/ 435429 h 4811486"/>
              <a:gd name="connsiteX3" fmla="*/ 234002 w 3194916"/>
              <a:gd name="connsiteY3" fmla="*/ 468086 h 4811486"/>
              <a:gd name="connsiteX4" fmla="*/ 277545 w 3194916"/>
              <a:gd name="connsiteY4" fmla="*/ 533400 h 4811486"/>
              <a:gd name="connsiteX5" fmla="*/ 310202 w 3194916"/>
              <a:gd name="connsiteY5" fmla="*/ 587829 h 4811486"/>
              <a:gd name="connsiteX6" fmla="*/ 331973 w 3194916"/>
              <a:gd name="connsiteY6" fmla="*/ 631372 h 4811486"/>
              <a:gd name="connsiteX7" fmla="*/ 353745 w 3194916"/>
              <a:gd name="connsiteY7" fmla="*/ 653143 h 4811486"/>
              <a:gd name="connsiteX8" fmla="*/ 397287 w 3194916"/>
              <a:gd name="connsiteY8" fmla="*/ 718458 h 4811486"/>
              <a:gd name="connsiteX9" fmla="*/ 440830 w 3194916"/>
              <a:gd name="connsiteY9" fmla="*/ 870858 h 4811486"/>
              <a:gd name="connsiteX10" fmla="*/ 462602 w 3194916"/>
              <a:gd name="connsiteY10" fmla="*/ 903515 h 4811486"/>
              <a:gd name="connsiteX11" fmla="*/ 484373 w 3194916"/>
              <a:gd name="connsiteY11" fmla="*/ 990600 h 4811486"/>
              <a:gd name="connsiteX12" fmla="*/ 506145 w 3194916"/>
              <a:gd name="connsiteY12" fmla="*/ 1099458 h 4811486"/>
              <a:gd name="connsiteX13" fmla="*/ 527916 w 3194916"/>
              <a:gd name="connsiteY13" fmla="*/ 1175658 h 4811486"/>
              <a:gd name="connsiteX14" fmla="*/ 549687 w 3194916"/>
              <a:gd name="connsiteY14" fmla="*/ 1306286 h 4811486"/>
              <a:gd name="connsiteX15" fmla="*/ 560573 w 3194916"/>
              <a:gd name="connsiteY15" fmla="*/ 1426029 h 4811486"/>
              <a:gd name="connsiteX16" fmla="*/ 571459 w 3194916"/>
              <a:gd name="connsiteY16" fmla="*/ 1469572 h 4811486"/>
              <a:gd name="connsiteX17" fmla="*/ 582345 w 3194916"/>
              <a:gd name="connsiteY17" fmla="*/ 1545772 h 4811486"/>
              <a:gd name="connsiteX18" fmla="*/ 560573 w 3194916"/>
              <a:gd name="connsiteY18" fmla="*/ 1850572 h 4811486"/>
              <a:gd name="connsiteX19" fmla="*/ 549687 w 3194916"/>
              <a:gd name="connsiteY19" fmla="*/ 1894115 h 4811486"/>
              <a:gd name="connsiteX20" fmla="*/ 517030 w 3194916"/>
              <a:gd name="connsiteY20" fmla="*/ 2024743 h 4811486"/>
              <a:gd name="connsiteX21" fmla="*/ 495259 w 3194916"/>
              <a:gd name="connsiteY21" fmla="*/ 2057400 h 4811486"/>
              <a:gd name="connsiteX22" fmla="*/ 473487 w 3194916"/>
              <a:gd name="connsiteY22" fmla="*/ 2122715 h 4811486"/>
              <a:gd name="connsiteX23" fmla="*/ 429945 w 3194916"/>
              <a:gd name="connsiteY23" fmla="*/ 2188029 h 4811486"/>
              <a:gd name="connsiteX24" fmla="*/ 419059 w 3194916"/>
              <a:gd name="connsiteY24" fmla="*/ 2220686 h 4811486"/>
              <a:gd name="connsiteX25" fmla="*/ 386402 w 3194916"/>
              <a:gd name="connsiteY25" fmla="*/ 2253343 h 4811486"/>
              <a:gd name="connsiteX26" fmla="*/ 342859 w 3194916"/>
              <a:gd name="connsiteY26" fmla="*/ 2318658 h 4811486"/>
              <a:gd name="connsiteX27" fmla="*/ 331973 w 3194916"/>
              <a:gd name="connsiteY27" fmla="*/ 2351315 h 4811486"/>
              <a:gd name="connsiteX28" fmla="*/ 310202 w 3194916"/>
              <a:gd name="connsiteY28" fmla="*/ 2383972 h 4811486"/>
              <a:gd name="connsiteX29" fmla="*/ 299316 w 3194916"/>
              <a:gd name="connsiteY29" fmla="*/ 2416629 h 4811486"/>
              <a:gd name="connsiteX30" fmla="*/ 277545 w 3194916"/>
              <a:gd name="connsiteY30" fmla="*/ 2449286 h 4811486"/>
              <a:gd name="connsiteX31" fmla="*/ 244887 w 3194916"/>
              <a:gd name="connsiteY31" fmla="*/ 2514600 h 4811486"/>
              <a:gd name="connsiteX32" fmla="*/ 234002 w 3194916"/>
              <a:gd name="connsiteY32" fmla="*/ 2547258 h 4811486"/>
              <a:gd name="connsiteX33" fmla="*/ 168687 w 3194916"/>
              <a:gd name="connsiteY33" fmla="*/ 2645229 h 4811486"/>
              <a:gd name="connsiteX34" fmla="*/ 146916 w 3194916"/>
              <a:gd name="connsiteY34" fmla="*/ 2677886 h 4811486"/>
              <a:gd name="connsiteX35" fmla="*/ 114259 w 3194916"/>
              <a:gd name="connsiteY35" fmla="*/ 2699658 h 4811486"/>
              <a:gd name="connsiteX36" fmla="*/ 59830 w 3194916"/>
              <a:gd name="connsiteY36" fmla="*/ 2754086 h 4811486"/>
              <a:gd name="connsiteX37" fmla="*/ 38059 w 3194916"/>
              <a:gd name="connsiteY37" fmla="*/ 2775858 h 4811486"/>
              <a:gd name="connsiteX38" fmla="*/ 16287 w 3194916"/>
              <a:gd name="connsiteY38" fmla="*/ 2808515 h 4811486"/>
              <a:gd name="connsiteX39" fmla="*/ 16287 w 3194916"/>
              <a:gd name="connsiteY39" fmla="*/ 2993572 h 4811486"/>
              <a:gd name="connsiteX40" fmla="*/ 27173 w 3194916"/>
              <a:gd name="connsiteY40" fmla="*/ 3026229 h 4811486"/>
              <a:gd name="connsiteX41" fmla="*/ 48945 w 3194916"/>
              <a:gd name="connsiteY41" fmla="*/ 3058886 h 4811486"/>
              <a:gd name="connsiteX42" fmla="*/ 81602 w 3194916"/>
              <a:gd name="connsiteY42" fmla="*/ 3211286 h 4811486"/>
              <a:gd name="connsiteX43" fmla="*/ 92487 w 3194916"/>
              <a:gd name="connsiteY43" fmla="*/ 3243943 h 4811486"/>
              <a:gd name="connsiteX44" fmla="*/ 114259 w 3194916"/>
              <a:gd name="connsiteY44" fmla="*/ 3276600 h 4811486"/>
              <a:gd name="connsiteX45" fmla="*/ 125145 w 3194916"/>
              <a:gd name="connsiteY45" fmla="*/ 3320143 h 4811486"/>
              <a:gd name="connsiteX46" fmla="*/ 136030 w 3194916"/>
              <a:gd name="connsiteY46" fmla="*/ 3396343 h 4811486"/>
              <a:gd name="connsiteX47" fmla="*/ 168687 w 3194916"/>
              <a:gd name="connsiteY47" fmla="*/ 3494315 h 4811486"/>
              <a:gd name="connsiteX48" fmla="*/ 201345 w 3194916"/>
              <a:gd name="connsiteY48" fmla="*/ 3614058 h 4811486"/>
              <a:gd name="connsiteX49" fmla="*/ 223116 w 3194916"/>
              <a:gd name="connsiteY49" fmla="*/ 3668486 h 4811486"/>
              <a:gd name="connsiteX50" fmla="*/ 244887 w 3194916"/>
              <a:gd name="connsiteY50" fmla="*/ 3690258 h 4811486"/>
              <a:gd name="connsiteX51" fmla="*/ 266659 w 3194916"/>
              <a:gd name="connsiteY51" fmla="*/ 3777343 h 4811486"/>
              <a:gd name="connsiteX52" fmla="*/ 277545 w 3194916"/>
              <a:gd name="connsiteY52" fmla="*/ 3820886 h 4811486"/>
              <a:gd name="connsiteX53" fmla="*/ 321087 w 3194916"/>
              <a:gd name="connsiteY53" fmla="*/ 3940629 h 4811486"/>
              <a:gd name="connsiteX54" fmla="*/ 331973 w 3194916"/>
              <a:gd name="connsiteY54" fmla="*/ 3995058 h 4811486"/>
              <a:gd name="connsiteX55" fmla="*/ 342859 w 3194916"/>
              <a:gd name="connsiteY55" fmla="*/ 4125686 h 4811486"/>
              <a:gd name="connsiteX56" fmla="*/ 353745 w 3194916"/>
              <a:gd name="connsiteY56" fmla="*/ 4452258 h 4811486"/>
              <a:gd name="connsiteX57" fmla="*/ 375516 w 3194916"/>
              <a:gd name="connsiteY57" fmla="*/ 4517572 h 4811486"/>
              <a:gd name="connsiteX58" fmla="*/ 397287 w 3194916"/>
              <a:gd name="connsiteY58" fmla="*/ 4550229 h 4811486"/>
              <a:gd name="connsiteX59" fmla="*/ 408173 w 3194916"/>
              <a:gd name="connsiteY59" fmla="*/ 4582886 h 4811486"/>
              <a:gd name="connsiteX60" fmla="*/ 495259 w 3194916"/>
              <a:gd name="connsiteY60" fmla="*/ 4626429 h 4811486"/>
              <a:gd name="connsiteX61" fmla="*/ 560573 w 3194916"/>
              <a:gd name="connsiteY61" fmla="*/ 4648200 h 4811486"/>
              <a:gd name="connsiteX62" fmla="*/ 636773 w 3194916"/>
              <a:gd name="connsiteY62" fmla="*/ 4659086 h 4811486"/>
              <a:gd name="connsiteX63" fmla="*/ 691202 w 3194916"/>
              <a:gd name="connsiteY63" fmla="*/ 4669972 h 4811486"/>
              <a:gd name="connsiteX64" fmla="*/ 821830 w 3194916"/>
              <a:gd name="connsiteY64" fmla="*/ 4680858 h 4811486"/>
              <a:gd name="connsiteX65" fmla="*/ 908916 w 3194916"/>
              <a:gd name="connsiteY65" fmla="*/ 4691743 h 4811486"/>
              <a:gd name="connsiteX66" fmla="*/ 1072202 w 3194916"/>
              <a:gd name="connsiteY66" fmla="*/ 4713515 h 4811486"/>
              <a:gd name="connsiteX67" fmla="*/ 1104859 w 3194916"/>
              <a:gd name="connsiteY67" fmla="*/ 4724400 h 4811486"/>
              <a:gd name="connsiteX68" fmla="*/ 1181059 w 3194916"/>
              <a:gd name="connsiteY68" fmla="*/ 4735286 h 4811486"/>
              <a:gd name="connsiteX69" fmla="*/ 1235487 w 3194916"/>
              <a:gd name="connsiteY69" fmla="*/ 4746172 h 4811486"/>
              <a:gd name="connsiteX70" fmla="*/ 1387887 w 3194916"/>
              <a:gd name="connsiteY70" fmla="*/ 4757058 h 4811486"/>
              <a:gd name="connsiteX71" fmla="*/ 1943059 w 3194916"/>
              <a:gd name="connsiteY71" fmla="*/ 4789715 h 4811486"/>
              <a:gd name="connsiteX72" fmla="*/ 2149887 w 3194916"/>
              <a:gd name="connsiteY72" fmla="*/ 4811486 h 4811486"/>
              <a:gd name="connsiteX73" fmla="*/ 2465573 w 3194916"/>
              <a:gd name="connsiteY73" fmla="*/ 4800600 h 4811486"/>
              <a:gd name="connsiteX74" fmla="*/ 2737716 w 3194916"/>
              <a:gd name="connsiteY74" fmla="*/ 4757058 h 4811486"/>
              <a:gd name="connsiteX75" fmla="*/ 2803030 w 3194916"/>
              <a:gd name="connsiteY75" fmla="*/ 4746172 h 4811486"/>
              <a:gd name="connsiteX76" fmla="*/ 2868345 w 3194916"/>
              <a:gd name="connsiteY76" fmla="*/ 4724400 h 4811486"/>
              <a:gd name="connsiteX77" fmla="*/ 2955430 w 3194916"/>
              <a:gd name="connsiteY77" fmla="*/ 4702629 h 4811486"/>
              <a:gd name="connsiteX78" fmla="*/ 3020745 w 3194916"/>
              <a:gd name="connsiteY78" fmla="*/ 4680858 h 4811486"/>
              <a:gd name="connsiteX79" fmla="*/ 3031630 w 3194916"/>
              <a:gd name="connsiteY79" fmla="*/ 4648200 h 4811486"/>
              <a:gd name="connsiteX80" fmla="*/ 3053402 w 3194916"/>
              <a:gd name="connsiteY80" fmla="*/ 4626429 h 4811486"/>
              <a:gd name="connsiteX81" fmla="*/ 3075173 w 3194916"/>
              <a:gd name="connsiteY81" fmla="*/ 4561115 h 4811486"/>
              <a:gd name="connsiteX82" fmla="*/ 3086059 w 3194916"/>
              <a:gd name="connsiteY82" fmla="*/ 4528458 h 4811486"/>
              <a:gd name="connsiteX83" fmla="*/ 3107830 w 3194916"/>
              <a:gd name="connsiteY83" fmla="*/ 3886200 h 4811486"/>
              <a:gd name="connsiteX84" fmla="*/ 3118716 w 3194916"/>
              <a:gd name="connsiteY84" fmla="*/ 3842658 h 4811486"/>
              <a:gd name="connsiteX85" fmla="*/ 3140487 w 3194916"/>
              <a:gd name="connsiteY85" fmla="*/ 3712029 h 4811486"/>
              <a:gd name="connsiteX86" fmla="*/ 3151373 w 3194916"/>
              <a:gd name="connsiteY86" fmla="*/ 3537858 h 4811486"/>
              <a:gd name="connsiteX87" fmla="*/ 3162259 w 3194916"/>
              <a:gd name="connsiteY87" fmla="*/ 3407229 h 4811486"/>
              <a:gd name="connsiteX88" fmla="*/ 3184030 w 3194916"/>
              <a:gd name="connsiteY88" fmla="*/ 3091543 h 4811486"/>
              <a:gd name="connsiteX89" fmla="*/ 3194916 w 3194916"/>
              <a:gd name="connsiteY89" fmla="*/ 2797629 h 4811486"/>
              <a:gd name="connsiteX90" fmla="*/ 3184030 w 3194916"/>
              <a:gd name="connsiteY90" fmla="*/ 2547258 h 4811486"/>
              <a:gd name="connsiteX91" fmla="*/ 3173145 w 3194916"/>
              <a:gd name="connsiteY91" fmla="*/ 2100943 h 4811486"/>
              <a:gd name="connsiteX92" fmla="*/ 3162259 w 3194916"/>
              <a:gd name="connsiteY92" fmla="*/ 1959429 h 4811486"/>
              <a:gd name="connsiteX93" fmla="*/ 3140487 w 3194916"/>
              <a:gd name="connsiteY93" fmla="*/ 1600200 h 4811486"/>
              <a:gd name="connsiteX94" fmla="*/ 3140487 w 3194916"/>
              <a:gd name="connsiteY94" fmla="*/ 751115 h 4811486"/>
              <a:gd name="connsiteX95" fmla="*/ 3118716 w 3194916"/>
              <a:gd name="connsiteY95" fmla="*/ 555172 h 4811486"/>
              <a:gd name="connsiteX96" fmla="*/ 3107830 w 3194916"/>
              <a:gd name="connsiteY96" fmla="*/ 522515 h 4811486"/>
              <a:gd name="connsiteX97" fmla="*/ 3096945 w 3194916"/>
              <a:gd name="connsiteY97" fmla="*/ 391886 h 4811486"/>
              <a:gd name="connsiteX98" fmla="*/ 3075173 w 3194916"/>
              <a:gd name="connsiteY98" fmla="*/ 261258 h 4811486"/>
              <a:gd name="connsiteX99" fmla="*/ 3053402 w 3194916"/>
              <a:gd name="connsiteY99" fmla="*/ 141515 h 4811486"/>
              <a:gd name="connsiteX100" fmla="*/ 3042516 w 3194916"/>
              <a:gd name="connsiteY100" fmla="*/ 97972 h 4811486"/>
              <a:gd name="connsiteX101" fmla="*/ 3009859 w 3194916"/>
              <a:gd name="connsiteY101" fmla="*/ 76200 h 4811486"/>
              <a:gd name="connsiteX102" fmla="*/ 2988087 w 3194916"/>
              <a:gd name="connsiteY102" fmla="*/ 54429 h 4811486"/>
              <a:gd name="connsiteX103" fmla="*/ 2901002 w 3194916"/>
              <a:gd name="connsiteY103" fmla="*/ 32658 h 4811486"/>
              <a:gd name="connsiteX104" fmla="*/ 2792145 w 3194916"/>
              <a:gd name="connsiteY104" fmla="*/ 0 h 4811486"/>
              <a:gd name="connsiteX105" fmla="*/ 2487345 w 3194916"/>
              <a:gd name="connsiteY105" fmla="*/ 10886 h 4811486"/>
              <a:gd name="connsiteX106" fmla="*/ 2215202 w 3194916"/>
              <a:gd name="connsiteY106" fmla="*/ 32658 h 4811486"/>
              <a:gd name="connsiteX107" fmla="*/ 810945 w 3194916"/>
              <a:gd name="connsiteY107" fmla="*/ 21772 h 4811486"/>
              <a:gd name="connsiteX108" fmla="*/ 331973 w 3194916"/>
              <a:gd name="connsiteY108" fmla="*/ 32658 h 4811486"/>
              <a:gd name="connsiteX109" fmla="*/ 157802 w 3194916"/>
              <a:gd name="connsiteY109" fmla="*/ 43543 h 481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194916" h="4811486">
                <a:moveTo>
                  <a:pt x="157802" y="43543"/>
                </a:moveTo>
                <a:cubicBezTo>
                  <a:pt x="134216" y="99786"/>
                  <a:pt x="141124" y="222113"/>
                  <a:pt x="190459" y="370115"/>
                </a:cubicBezTo>
                <a:cubicBezTo>
                  <a:pt x="217820" y="452198"/>
                  <a:pt x="180913" y="351022"/>
                  <a:pt x="223116" y="435429"/>
                </a:cubicBezTo>
                <a:cubicBezTo>
                  <a:pt x="228248" y="445692"/>
                  <a:pt x="228429" y="458055"/>
                  <a:pt x="234002" y="468086"/>
                </a:cubicBezTo>
                <a:cubicBezTo>
                  <a:pt x="246709" y="490959"/>
                  <a:pt x="277545" y="533400"/>
                  <a:pt x="277545" y="533400"/>
                </a:cubicBezTo>
                <a:cubicBezTo>
                  <a:pt x="302812" y="609208"/>
                  <a:pt x="270355" y="528059"/>
                  <a:pt x="310202" y="587829"/>
                </a:cubicBezTo>
                <a:cubicBezTo>
                  <a:pt x="319203" y="601331"/>
                  <a:pt x="322972" y="617870"/>
                  <a:pt x="331973" y="631372"/>
                </a:cubicBezTo>
                <a:cubicBezTo>
                  <a:pt x="337666" y="639911"/>
                  <a:pt x="347587" y="644932"/>
                  <a:pt x="353745" y="653143"/>
                </a:cubicBezTo>
                <a:cubicBezTo>
                  <a:pt x="369445" y="674076"/>
                  <a:pt x="397287" y="718458"/>
                  <a:pt x="397287" y="718458"/>
                </a:cubicBezTo>
                <a:cubicBezTo>
                  <a:pt x="400189" y="730065"/>
                  <a:pt x="428339" y="852122"/>
                  <a:pt x="440830" y="870858"/>
                </a:cubicBezTo>
                <a:lnTo>
                  <a:pt x="462602" y="903515"/>
                </a:lnTo>
                <a:cubicBezTo>
                  <a:pt x="469859" y="932543"/>
                  <a:pt x="478505" y="961259"/>
                  <a:pt x="484373" y="990600"/>
                </a:cubicBezTo>
                <a:cubicBezTo>
                  <a:pt x="491630" y="1026886"/>
                  <a:pt x="494444" y="1064352"/>
                  <a:pt x="506145" y="1099458"/>
                </a:cubicBezTo>
                <a:cubicBezTo>
                  <a:pt x="514771" y="1125338"/>
                  <a:pt x="523360" y="1148325"/>
                  <a:pt x="527916" y="1175658"/>
                </a:cubicBezTo>
                <a:cubicBezTo>
                  <a:pt x="553402" y="1328568"/>
                  <a:pt x="525190" y="1208290"/>
                  <a:pt x="549687" y="1306286"/>
                </a:cubicBezTo>
                <a:cubicBezTo>
                  <a:pt x="553316" y="1346200"/>
                  <a:pt x="555276" y="1386302"/>
                  <a:pt x="560573" y="1426029"/>
                </a:cubicBezTo>
                <a:cubicBezTo>
                  <a:pt x="562550" y="1440859"/>
                  <a:pt x="568783" y="1454852"/>
                  <a:pt x="571459" y="1469572"/>
                </a:cubicBezTo>
                <a:cubicBezTo>
                  <a:pt x="576049" y="1494816"/>
                  <a:pt x="578716" y="1520372"/>
                  <a:pt x="582345" y="1545772"/>
                </a:cubicBezTo>
                <a:cubicBezTo>
                  <a:pt x="577510" y="1637628"/>
                  <a:pt x="575381" y="1754322"/>
                  <a:pt x="560573" y="1850572"/>
                </a:cubicBezTo>
                <a:cubicBezTo>
                  <a:pt x="558298" y="1865359"/>
                  <a:pt x="552621" y="1879444"/>
                  <a:pt x="549687" y="1894115"/>
                </a:cubicBezTo>
                <a:cubicBezTo>
                  <a:pt x="542690" y="1929099"/>
                  <a:pt x="537816" y="1993563"/>
                  <a:pt x="517030" y="2024743"/>
                </a:cubicBezTo>
                <a:cubicBezTo>
                  <a:pt x="509773" y="2035629"/>
                  <a:pt x="500572" y="2045445"/>
                  <a:pt x="495259" y="2057400"/>
                </a:cubicBezTo>
                <a:cubicBezTo>
                  <a:pt x="485938" y="2078371"/>
                  <a:pt x="486217" y="2103620"/>
                  <a:pt x="473487" y="2122715"/>
                </a:cubicBezTo>
                <a:cubicBezTo>
                  <a:pt x="458973" y="2144486"/>
                  <a:pt x="438220" y="2163206"/>
                  <a:pt x="429945" y="2188029"/>
                </a:cubicBezTo>
                <a:cubicBezTo>
                  <a:pt x="426316" y="2198915"/>
                  <a:pt x="425424" y="2211139"/>
                  <a:pt x="419059" y="2220686"/>
                </a:cubicBezTo>
                <a:cubicBezTo>
                  <a:pt x="410520" y="2233495"/>
                  <a:pt x="397288" y="2242457"/>
                  <a:pt x="386402" y="2253343"/>
                </a:cubicBezTo>
                <a:cubicBezTo>
                  <a:pt x="360518" y="2330993"/>
                  <a:pt x="397220" y="2237116"/>
                  <a:pt x="342859" y="2318658"/>
                </a:cubicBezTo>
                <a:cubicBezTo>
                  <a:pt x="336494" y="2328205"/>
                  <a:pt x="337105" y="2341052"/>
                  <a:pt x="331973" y="2351315"/>
                </a:cubicBezTo>
                <a:cubicBezTo>
                  <a:pt x="326122" y="2363017"/>
                  <a:pt x="316053" y="2372270"/>
                  <a:pt x="310202" y="2383972"/>
                </a:cubicBezTo>
                <a:cubicBezTo>
                  <a:pt x="305070" y="2394235"/>
                  <a:pt x="304448" y="2406366"/>
                  <a:pt x="299316" y="2416629"/>
                </a:cubicBezTo>
                <a:cubicBezTo>
                  <a:pt x="293465" y="2428331"/>
                  <a:pt x="283396" y="2437584"/>
                  <a:pt x="277545" y="2449286"/>
                </a:cubicBezTo>
                <a:cubicBezTo>
                  <a:pt x="232480" y="2539415"/>
                  <a:pt x="307276" y="2421019"/>
                  <a:pt x="244887" y="2514600"/>
                </a:cubicBezTo>
                <a:cubicBezTo>
                  <a:pt x="241259" y="2525486"/>
                  <a:pt x="239575" y="2537227"/>
                  <a:pt x="234002" y="2547258"/>
                </a:cubicBezTo>
                <a:cubicBezTo>
                  <a:pt x="233994" y="2547273"/>
                  <a:pt x="179577" y="2628893"/>
                  <a:pt x="168687" y="2645229"/>
                </a:cubicBezTo>
                <a:cubicBezTo>
                  <a:pt x="161430" y="2656115"/>
                  <a:pt x="157802" y="2670629"/>
                  <a:pt x="146916" y="2677886"/>
                </a:cubicBezTo>
                <a:cubicBezTo>
                  <a:pt x="136030" y="2685143"/>
                  <a:pt x="124105" y="2691043"/>
                  <a:pt x="114259" y="2699658"/>
                </a:cubicBezTo>
                <a:cubicBezTo>
                  <a:pt x="94949" y="2716554"/>
                  <a:pt x="77973" y="2735943"/>
                  <a:pt x="59830" y="2754086"/>
                </a:cubicBezTo>
                <a:cubicBezTo>
                  <a:pt x="52573" y="2761343"/>
                  <a:pt x="43752" y="2767319"/>
                  <a:pt x="38059" y="2775858"/>
                </a:cubicBezTo>
                <a:lnTo>
                  <a:pt x="16287" y="2808515"/>
                </a:lnTo>
                <a:cubicBezTo>
                  <a:pt x="-9441" y="2885705"/>
                  <a:pt x="-1013" y="2846520"/>
                  <a:pt x="16287" y="2993572"/>
                </a:cubicBezTo>
                <a:cubicBezTo>
                  <a:pt x="17628" y="3004968"/>
                  <a:pt x="22041" y="3015966"/>
                  <a:pt x="27173" y="3026229"/>
                </a:cubicBezTo>
                <a:cubicBezTo>
                  <a:pt x="33024" y="3037931"/>
                  <a:pt x="41688" y="3048000"/>
                  <a:pt x="48945" y="3058886"/>
                </a:cubicBezTo>
                <a:cubicBezTo>
                  <a:pt x="58082" y="3113709"/>
                  <a:pt x="63515" y="3157023"/>
                  <a:pt x="81602" y="3211286"/>
                </a:cubicBezTo>
                <a:cubicBezTo>
                  <a:pt x="85230" y="3222172"/>
                  <a:pt x="87355" y="3233680"/>
                  <a:pt x="92487" y="3243943"/>
                </a:cubicBezTo>
                <a:cubicBezTo>
                  <a:pt x="98338" y="3255645"/>
                  <a:pt x="107002" y="3265714"/>
                  <a:pt x="114259" y="3276600"/>
                </a:cubicBezTo>
                <a:cubicBezTo>
                  <a:pt x="117888" y="3291114"/>
                  <a:pt x="122469" y="3305423"/>
                  <a:pt x="125145" y="3320143"/>
                </a:cubicBezTo>
                <a:cubicBezTo>
                  <a:pt x="129735" y="3345387"/>
                  <a:pt x="130261" y="3371342"/>
                  <a:pt x="136030" y="3396343"/>
                </a:cubicBezTo>
                <a:cubicBezTo>
                  <a:pt x="168636" y="3537638"/>
                  <a:pt x="146942" y="3407340"/>
                  <a:pt x="168687" y="3494315"/>
                </a:cubicBezTo>
                <a:cubicBezTo>
                  <a:pt x="179976" y="3539471"/>
                  <a:pt x="186084" y="3573362"/>
                  <a:pt x="201345" y="3614058"/>
                </a:cubicBezTo>
                <a:cubicBezTo>
                  <a:pt x="208206" y="3632354"/>
                  <a:pt x="213421" y="3651520"/>
                  <a:pt x="223116" y="3668486"/>
                </a:cubicBezTo>
                <a:cubicBezTo>
                  <a:pt x="228208" y="3677397"/>
                  <a:pt x="237630" y="3683001"/>
                  <a:pt x="244887" y="3690258"/>
                </a:cubicBezTo>
                <a:lnTo>
                  <a:pt x="266659" y="3777343"/>
                </a:lnTo>
                <a:cubicBezTo>
                  <a:pt x="270288" y="3791857"/>
                  <a:pt x="271989" y="3806995"/>
                  <a:pt x="277545" y="3820886"/>
                </a:cubicBezTo>
                <a:cubicBezTo>
                  <a:pt x="288800" y="3849024"/>
                  <a:pt x="315497" y="3912679"/>
                  <a:pt x="321087" y="3940629"/>
                </a:cubicBezTo>
                <a:lnTo>
                  <a:pt x="331973" y="3995058"/>
                </a:lnTo>
                <a:cubicBezTo>
                  <a:pt x="335602" y="4038601"/>
                  <a:pt x="340781" y="4082042"/>
                  <a:pt x="342859" y="4125686"/>
                </a:cubicBezTo>
                <a:cubicBezTo>
                  <a:pt x="348040" y="4234481"/>
                  <a:pt x="344700" y="4343716"/>
                  <a:pt x="353745" y="4452258"/>
                </a:cubicBezTo>
                <a:cubicBezTo>
                  <a:pt x="355651" y="4475128"/>
                  <a:pt x="362786" y="4498477"/>
                  <a:pt x="375516" y="4517572"/>
                </a:cubicBezTo>
                <a:cubicBezTo>
                  <a:pt x="382773" y="4528458"/>
                  <a:pt x="391436" y="4538527"/>
                  <a:pt x="397287" y="4550229"/>
                </a:cubicBezTo>
                <a:cubicBezTo>
                  <a:pt x="402419" y="4560492"/>
                  <a:pt x="402269" y="4573047"/>
                  <a:pt x="408173" y="4582886"/>
                </a:cubicBezTo>
                <a:cubicBezTo>
                  <a:pt x="427173" y="4614553"/>
                  <a:pt x="462690" y="4615573"/>
                  <a:pt x="495259" y="4626429"/>
                </a:cubicBezTo>
                <a:lnTo>
                  <a:pt x="560573" y="4648200"/>
                </a:lnTo>
                <a:cubicBezTo>
                  <a:pt x="585973" y="4651829"/>
                  <a:pt x="611464" y="4654868"/>
                  <a:pt x="636773" y="4659086"/>
                </a:cubicBezTo>
                <a:cubicBezTo>
                  <a:pt x="655024" y="4662128"/>
                  <a:pt x="672826" y="4667810"/>
                  <a:pt x="691202" y="4669972"/>
                </a:cubicBezTo>
                <a:cubicBezTo>
                  <a:pt x="734596" y="4675077"/>
                  <a:pt x="778353" y="4676510"/>
                  <a:pt x="821830" y="4680858"/>
                </a:cubicBezTo>
                <a:cubicBezTo>
                  <a:pt x="850939" y="4683769"/>
                  <a:pt x="879862" y="4688325"/>
                  <a:pt x="908916" y="4691743"/>
                </a:cubicBezTo>
                <a:cubicBezTo>
                  <a:pt x="959034" y="4697639"/>
                  <a:pt x="1021357" y="4702216"/>
                  <a:pt x="1072202" y="4713515"/>
                </a:cubicBezTo>
                <a:cubicBezTo>
                  <a:pt x="1083403" y="4716004"/>
                  <a:pt x="1093607" y="4722150"/>
                  <a:pt x="1104859" y="4724400"/>
                </a:cubicBezTo>
                <a:cubicBezTo>
                  <a:pt x="1130019" y="4729432"/>
                  <a:pt x="1155750" y="4731068"/>
                  <a:pt x="1181059" y="4735286"/>
                </a:cubicBezTo>
                <a:cubicBezTo>
                  <a:pt x="1199309" y="4738328"/>
                  <a:pt x="1217087" y="4744235"/>
                  <a:pt x="1235487" y="4746172"/>
                </a:cubicBezTo>
                <a:cubicBezTo>
                  <a:pt x="1286137" y="4751504"/>
                  <a:pt x="1337144" y="4752709"/>
                  <a:pt x="1387887" y="4757058"/>
                </a:cubicBezTo>
                <a:cubicBezTo>
                  <a:pt x="1786184" y="4791198"/>
                  <a:pt x="1452803" y="4773373"/>
                  <a:pt x="1943059" y="4789715"/>
                </a:cubicBezTo>
                <a:cubicBezTo>
                  <a:pt x="2009004" y="4799135"/>
                  <a:pt x="2084814" y="4811486"/>
                  <a:pt x="2149887" y="4811486"/>
                </a:cubicBezTo>
                <a:cubicBezTo>
                  <a:pt x="2255178" y="4811486"/>
                  <a:pt x="2360344" y="4804229"/>
                  <a:pt x="2465573" y="4800600"/>
                </a:cubicBezTo>
                <a:cubicBezTo>
                  <a:pt x="2620033" y="4781294"/>
                  <a:pt x="2512676" y="4796196"/>
                  <a:pt x="2737716" y="4757058"/>
                </a:cubicBezTo>
                <a:cubicBezTo>
                  <a:pt x="2759461" y="4753276"/>
                  <a:pt x="2782091" y="4753152"/>
                  <a:pt x="2803030" y="4746172"/>
                </a:cubicBezTo>
                <a:lnTo>
                  <a:pt x="2868345" y="4724400"/>
                </a:lnTo>
                <a:cubicBezTo>
                  <a:pt x="2967415" y="4691377"/>
                  <a:pt x="2810965" y="4742028"/>
                  <a:pt x="2955430" y="4702629"/>
                </a:cubicBezTo>
                <a:cubicBezTo>
                  <a:pt x="2977571" y="4696591"/>
                  <a:pt x="3020745" y="4680858"/>
                  <a:pt x="3020745" y="4680858"/>
                </a:cubicBezTo>
                <a:cubicBezTo>
                  <a:pt x="3024373" y="4669972"/>
                  <a:pt x="3025726" y="4658040"/>
                  <a:pt x="3031630" y="4648200"/>
                </a:cubicBezTo>
                <a:cubicBezTo>
                  <a:pt x="3036910" y="4639399"/>
                  <a:pt x="3048812" y="4635609"/>
                  <a:pt x="3053402" y="4626429"/>
                </a:cubicBezTo>
                <a:cubicBezTo>
                  <a:pt x="3063665" y="4605903"/>
                  <a:pt x="3067916" y="4582886"/>
                  <a:pt x="3075173" y="4561115"/>
                </a:cubicBezTo>
                <a:lnTo>
                  <a:pt x="3086059" y="4528458"/>
                </a:lnTo>
                <a:cubicBezTo>
                  <a:pt x="3087765" y="4446588"/>
                  <a:pt x="3083478" y="4068843"/>
                  <a:pt x="3107830" y="3886200"/>
                </a:cubicBezTo>
                <a:cubicBezTo>
                  <a:pt x="3109807" y="3871371"/>
                  <a:pt x="3116040" y="3857377"/>
                  <a:pt x="3118716" y="3842658"/>
                </a:cubicBezTo>
                <a:cubicBezTo>
                  <a:pt x="3172771" y="3545363"/>
                  <a:pt x="3095327" y="3937844"/>
                  <a:pt x="3140487" y="3712029"/>
                </a:cubicBezTo>
                <a:cubicBezTo>
                  <a:pt x="3144116" y="3653972"/>
                  <a:pt x="3147228" y="3595880"/>
                  <a:pt x="3151373" y="3537858"/>
                </a:cubicBezTo>
                <a:cubicBezTo>
                  <a:pt x="3154486" y="3494275"/>
                  <a:pt x="3159693" y="3450848"/>
                  <a:pt x="3162259" y="3407229"/>
                </a:cubicBezTo>
                <a:cubicBezTo>
                  <a:pt x="3180336" y="3099928"/>
                  <a:pt x="3159910" y="3260396"/>
                  <a:pt x="3184030" y="3091543"/>
                </a:cubicBezTo>
                <a:cubicBezTo>
                  <a:pt x="3187659" y="2993572"/>
                  <a:pt x="3194916" y="2895668"/>
                  <a:pt x="3194916" y="2797629"/>
                </a:cubicBezTo>
                <a:cubicBezTo>
                  <a:pt x="3194916" y="2714093"/>
                  <a:pt x="3186639" y="2630753"/>
                  <a:pt x="3184030" y="2547258"/>
                </a:cubicBezTo>
                <a:cubicBezTo>
                  <a:pt x="3179382" y="2398515"/>
                  <a:pt x="3178653" y="2249657"/>
                  <a:pt x="3173145" y="2100943"/>
                </a:cubicBezTo>
                <a:cubicBezTo>
                  <a:pt x="3171394" y="2053665"/>
                  <a:pt x="3165338" y="2006639"/>
                  <a:pt x="3162259" y="1959429"/>
                </a:cubicBezTo>
                <a:cubicBezTo>
                  <a:pt x="3154452" y="1839721"/>
                  <a:pt x="3140487" y="1600200"/>
                  <a:pt x="3140487" y="1600200"/>
                </a:cubicBezTo>
                <a:cubicBezTo>
                  <a:pt x="3149807" y="1106260"/>
                  <a:pt x="3160609" y="1133433"/>
                  <a:pt x="3140487" y="751115"/>
                </a:cubicBezTo>
                <a:cubicBezTo>
                  <a:pt x="3136541" y="676145"/>
                  <a:pt x="3135612" y="622754"/>
                  <a:pt x="3118716" y="555172"/>
                </a:cubicBezTo>
                <a:cubicBezTo>
                  <a:pt x="3115933" y="544040"/>
                  <a:pt x="3111459" y="533401"/>
                  <a:pt x="3107830" y="522515"/>
                </a:cubicBezTo>
                <a:cubicBezTo>
                  <a:pt x="3104202" y="478972"/>
                  <a:pt x="3101519" y="435340"/>
                  <a:pt x="3096945" y="391886"/>
                </a:cubicBezTo>
                <a:cubicBezTo>
                  <a:pt x="3083659" y="265666"/>
                  <a:pt x="3090935" y="363708"/>
                  <a:pt x="3075173" y="261258"/>
                </a:cubicBezTo>
                <a:cubicBezTo>
                  <a:pt x="3048154" y="85638"/>
                  <a:pt x="3079307" y="232185"/>
                  <a:pt x="3053402" y="141515"/>
                </a:cubicBezTo>
                <a:cubicBezTo>
                  <a:pt x="3049292" y="127130"/>
                  <a:pt x="3050815" y="110420"/>
                  <a:pt x="3042516" y="97972"/>
                </a:cubicBezTo>
                <a:cubicBezTo>
                  <a:pt x="3035259" y="87086"/>
                  <a:pt x="3020075" y="84373"/>
                  <a:pt x="3009859" y="76200"/>
                </a:cubicBezTo>
                <a:cubicBezTo>
                  <a:pt x="3001845" y="69789"/>
                  <a:pt x="2997616" y="58241"/>
                  <a:pt x="2988087" y="54429"/>
                </a:cubicBezTo>
                <a:cubicBezTo>
                  <a:pt x="2960305" y="43317"/>
                  <a:pt x="2929388" y="42120"/>
                  <a:pt x="2901002" y="32658"/>
                </a:cubicBezTo>
                <a:cubicBezTo>
                  <a:pt x="2821494" y="6155"/>
                  <a:pt x="2857951" y="16452"/>
                  <a:pt x="2792145" y="0"/>
                </a:cubicBezTo>
                <a:lnTo>
                  <a:pt x="2487345" y="10886"/>
                </a:lnTo>
                <a:cubicBezTo>
                  <a:pt x="2362911" y="16674"/>
                  <a:pt x="2328041" y="21374"/>
                  <a:pt x="2215202" y="32658"/>
                </a:cubicBezTo>
                <a:lnTo>
                  <a:pt x="810945" y="21772"/>
                </a:lnTo>
                <a:cubicBezTo>
                  <a:pt x="651246" y="21772"/>
                  <a:pt x="491558" y="26636"/>
                  <a:pt x="331973" y="32658"/>
                </a:cubicBezTo>
                <a:cubicBezTo>
                  <a:pt x="-20196" y="45947"/>
                  <a:pt x="181388" y="-12700"/>
                  <a:pt x="157802" y="43543"/>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260" y="1364397"/>
            <a:ext cx="6467475" cy="491490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 the outlined region.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2867024" y="1828800"/>
            <a:ext cx="3990975" cy="646331"/>
          </a:xfrm>
          <a:prstGeom prst="rect">
            <a:avLst/>
          </a:prstGeom>
          <a:solidFill>
            <a:schemeClr val="bg1"/>
          </a:solidFill>
        </p:spPr>
        <p:txBody>
          <a:bodyPr wrap="square" rtlCol="0">
            <a:spAutoFit/>
          </a:bodyPr>
          <a:lstStyle/>
          <a:p>
            <a:r>
              <a:rPr lang="en-US" sz="3600" b="1" dirty="0">
                <a:solidFill>
                  <a:schemeClr val="accent3">
                    <a:lumMod val="50000"/>
                  </a:schemeClr>
                </a:solidFill>
              </a:rPr>
              <a:t>Peripheral nerve</a:t>
            </a:r>
          </a:p>
        </p:txBody>
      </p:sp>
      <p:sp>
        <p:nvSpPr>
          <p:cNvPr id="7" name="Freeform 6"/>
          <p:cNvSpPr/>
          <p:nvPr/>
        </p:nvSpPr>
        <p:spPr>
          <a:xfrm>
            <a:off x="3254829" y="3548743"/>
            <a:ext cx="1480457" cy="1338943"/>
          </a:xfrm>
          <a:custGeom>
            <a:avLst/>
            <a:gdLst>
              <a:gd name="connsiteX0" fmla="*/ 489857 w 1480457"/>
              <a:gd name="connsiteY0" fmla="*/ 43543 h 1338943"/>
              <a:gd name="connsiteX1" fmla="*/ 370114 w 1480457"/>
              <a:gd name="connsiteY1" fmla="*/ 119743 h 1338943"/>
              <a:gd name="connsiteX2" fmla="*/ 304800 w 1480457"/>
              <a:gd name="connsiteY2" fmla="*/ 163286 h 1338943"/>
              <a:gd name="connsiteX3" fmla="*/ 239485 w 1480457"/>
              <a:gd name="connsiteY3" fmla="*/ 206828 h 1338943"/>
              <a:gd name="connsiteX4" fmla="*/ 206828 w 1480457"/>
              <a:gd name="connsiteY4" fmla="*/ 239486 h 1338943"/>
              <a:gd name="connsiteX5" fmla="*/ 141514 w 1480457"/>
              <a:gd name="connsiteY5" fmla="*/ 283028 h 1338943"/>
              <a:gd name="connsiteX6" fmla="*/ 130628 w 1480457"/>
              <a:gd name="connsiteY6" fmla="*/ 315686 h 1338943"/>
              <a:gd name="connsiteX7" fmla="*/ 87085 w 1480457"/>
              <a:gd name="connsiteY7" fmla="*/ 370114 h 1338943"/>
              <a:gd name="connsiteX8" fmla="*/ 76200 w 1480457"/>
              <a:gd name="connsiteY8" fmla="*/ 402771 h 1338943"/>
              <a:gd name="connsiteX9" fmla="*/ 54428 w 1480457"/>
              <a:gd name="connsiteY9" fmla="*/ 424543 h 1338943"/>
              <a:gd name="connsiteX10" fmla="*/ 21771 w 1480457"/>
              <a:gd name="connsiteY10" fmla="*/ 533400 h 1338943"/>
              <a:gd name="connsiteX11" fmla="*/ 0 w 1480457"/>
              <a:gd name="connsiteY11" fmla="*/ 598714 h 1338943"/>
              <a:gd name="connsiteX12" fmla="*/ 10885 w 1480457"/>
              <a:gd name="connsiteY12" fmla="*/ 762000 h 1338943"/>
              <a:gd name="connsiteX13" fmla="*/ 32657 w 1480457"/>
              <a:gd name="connsiteY13" fmla="*/ 827314 h 1338943"/>
              <a:gd name="connsiteX14" fmla="*/ 54428 w 1480457"/>
              <a:gd name="connsiteY14" fmla="*/ 892628 h 1338943"/>
              <a:gd name="connsiteX15" fmla="*/ 65314 w 1480457"/>
              <a:gd name="connsiteY15" fmla="*/ 925286 h 1338943"/>
              <a:gd name="connsiteX16" fmla="*/ 87085 w 1480457"/>
              <a:gd name="connsiteY16" fmla="*/ 968828 h 1338943"/>
              <a:gd name="connsiteX17" fmla="*/ 97971 w 1480457"/>
              <a:gd name="connsiteY17" fmla="*/ 1001486 h 1338943"/>
              <a:gd name="connsiteX18" fmla="*/ 119742 w 1480457"/>
              <a:gd name="connsiteY18" fmla="*/ 1034143 h 1338943"/>
              <a:gd name="connsiteX19" fmla="*/ 174171 w 1480457"/>
              <a:gd name="connsiteY19" fmla="*/ 1110343 h 1338943"/>
              <a:gd name="connsiteX20" fmla="*/ 239485 w 1480457"/>
              <a:gd name="connsiteY20" fmla="*/ 1153886 h 1338943"/>
              <a:gd name="connsiteX21" fmla="*/ 304800 w 1480457"/>
              <a:gd name="connsiteY21" fmla="*/ 1208314 h 1338943"/>
              <a:gd name="connsiteX22" fmla="*/ 326571 w 1480457"/>
              <a:gd name="connsiteY22" fmla="*/ 1230086 h 1338943"/>
              <a:gd name="connsiteX23" fmla="*/ 370114 w 1480457"/>
              <a:gd name="connsiteY23" fmla="*/ 1251857 h 1338943"/>
              <a:gd name="connsiteX24" fmla="*/ 457200 w 1480457"/>
              <a:gd name="connsiteY24" fmla="*/ 1273628 h 1338943"/>
              <a:gd name="connsiteX25" fmla="*/ 489857 w 1480457"/>
              <a:gd name="connsiteY25" fmla="*/ 1295400 h 1338943"/>
              <a:gd name="connsiteX26" fmla="*/ 522514 w 1480457"/>
              <a:gd name="connsiteY26" fmla="*/ 1328057 h 1338943"/>
              <a:gd name="connsiteX27" fmla="*/ 576942 w 1480457"/>
              <a:gd name="connsiteY27" fmla="*/ 1338943 h 1338943"/>
              <a:gd name="connsiteX28" fmla="*/ 794657 w 1480457"/>
              <a:gd name="connsiteY28" fmla="*/ 1328057 h 1338943"/>
              <a:gd name="connsiteX29" fmla="*/ 827314 w 1480457"/>
              <a:gd name="connsiteY29" fmla="*/ 1306286 h 1338943"/>
              <a:gd name="connsiteX30" fmla="*/ 870857 w 1480457"/>
              <a:gd name="connsiteY30" fmla="*/ 1295400 h 1338943"/>
              <a:gd name="connsiteX31" fmla="*/ 936171 w 1480457"/>
              <a:gd name="connsiteY31" fmla="*/ 1273628 h 1338943"/>
              <a:gd name="connsiteX32" fmla="*/ 1012371 w 1480457"/>
              <a:gd name="connsiteY32" fmla="*/ 1240971 h 1338943"/>
              <a:gd name="connsiteX33" fmla="*/ 1077685 w 1480457"/>
              <a:gd name="connsiteY33" fmla="*/ 1219200 h 1338943"/>
              <a:gd name="connsiteX34" fmla="*/ 1110342 w 1480457"/>
              <a:gd name="connsiteY34" fmla="*/ 1208314 h 1338943"/>
              <a:gd name="connsiteX35" fmla="*/ 1164771 w 1480457"/>
              <a:gd name="connsiteY35" fmla="*/ 1175657 h 1338943"/>
              <a:gd name="connsiteX36" fmla="*/ 1230085 w 1480457"/>
              <a:gd name="connsiteY36" fmla="*/ 1121228 h 1338943"/>
              <a:gd name="connsiteX37" fmla="*/ 1295400 w 1480457"/>
              <a:gd name="connsiteY37" fmla="*/ 1099457 h 1338943"/>
              <a:gd name="connsiteX38" fmla="*/ 1338942 w 1480457"/>
              <a:gd name="connsiteY38" fmla="*/ 1055914 h 1338943"/>
              <a:gd name="connsiteX39" fmla="*/ 1404257 w 1480457"/>
              <a:gd name="connsiteY39" fmla="*/ 1012371 h 1338943"/>
              <a:gd name="connsiteX40" fmla="*/ 1426028 w 1480457"/>
              <a:gd name="connsiteY40" fmla="*/ 979714 h 1338943"/>
              <a:gd name="connsiteX41" fmla="*/ 1447800 w 1480457"/>
              <a:gd name="connsiteY41" fmla="*/ 892628 h 1338943"/>
              <a:gd name="connsiteX42" fmla="*/ 1458685 w 1480457"/>
              <a:gd name="connsiteY42" fmla="*/ 859971 h 1338943"/>
              <a:gd name="connsiteX43" fmla="*/ 1469571 w 1480457"/>
              <a:gd name="connsiteY43" fmla="*/ 805543 h 1338943"/>
              <a:gd name="connsiteX44" fmla="*/ 1480457 w 1480457"/>
              <a:gd name="connsiteY44" fmla="*/ 762000 h 1338943"/>
              <a:gd name="connsiteX45" fmla="*/ 1469571 w 1480457"/>
              <a:gd name="connsiteY45" fmla="*/ 424543 h 1338943"/>
              <a:gd name="connsiteX46" fmla="*/ 1447800 w 1480457"/>
              <a:gd name="connsiteY46" fmla="*/ 337457 h 1338943"/>
              <a:gd name="connsiteX47" fmla="*/ 1426028 w 1480457"/>
              <a:gd name="connsiteY47" fmla="*/ 293914 h 1338943"/>
              <a:gd name="connsiteX48" fmla="*/ 1415142 w 1480457"/>
              <a:gd name="connsiteY48" fmla="*/ 261257 h 1338943"/>
              <a:gd name="connsiteX49" fmla="*/ 1360714 w 1480457"/>
              <a:gd name="connsiteY49" fmla="*/ 206828 h 1338943"/>
              <a:gd name="connsiteX50" fmla="*/ 1338942 w 1480457"/>
              <a:gd name="connsiteY50" fmla="*/ 185057 h 1338943"/>
              <a:gd name="connsiteX51" fmla="*/ 1306285 w 1480457"/>
              <a:gd name="connsiteY51" fmla="*/ 163286 h 1338943"/>
              <a:gd name="connsiteX52" fmla="*/ 1284514 w 1480457"/>
              <a:gd name="connsiteY52" fmla="*/ 141514 h 1338943"/>
              <a:gd name="connsiteX53" fmla="*/ 1251857 w 1480457"/>
              <a:gd name="connsiteY53" fmla="*/ 130628 h 1338943"/>
              <a:gd name="connsiteX54" fmla="*/ 1186542 w 1480457"/>
              <a:gd name="connsiteY54" fmla="*/ 97971 h 1338943"/>
              <a:gd name="connsiteX55" fmla="*/ 1099457 w 1480457"/>
              <a:gd name="connsiteY55" fmla="*/ 54428 h 1338943"/>
              <a:gd name="connsiteX56" fmla="*/ 1001485 w 1480457"/>
              <a:gd name="connsiteY56" fmla="*/ 0 h 1338943"/>
              <a:gd name="connsiteX57" fmla="*/ 685800 w 1480457"/>
              <a:gd name="connsiteY57" fmla="*/ 10886 h 1338943"/>
              <a:gd name="connsiteX58" fmla="*/ 566057 w 1480457"/>
              <a:gd name="connsiteY58" fmla="*/ 43543 h 1338943"/>
              <a:gd name="connsiteX59" fmla="*/ 533400 w 1480457"/>
              <a:gd name="connsiteY59" fmla="*/ 65314 h 1338943"/>
              <a:gd name="connsiteX60" fmla="*/ 413657 w 1480457"/>
              <a:gd name="connsiteY60" fmla="*/ 76200 h 133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80457" h="1338943">
                <a:moveTo>
                  <a:pt x="489857" y="43543"/>
                </a:moveTo>
                <a:lnTo>
                  <a:pt x="370114" y="119743"/>
                </a:lnTo>
                <a:cubicBezTo>
                  <a:pt x="370058" y="119779"/>
                  <a:pt x="304855" y="163249"/>
                  <a:pt x="304800" y="163286"/>
                </a:cubicBezTo>
                <a:lnTo>
                  <a:pt x="239485" y="206828"/>
                </a:lnTo>
                <a:cubicBezTo>
                  <a:pt x="228599" y="217714"/>
                  <a:pt x="218980" y="230034"/>
                  <a:pt x="206828" y="239486"/>
                </a:cubicBezTo>
                <a:cubicBezTo>
                  <a:pt x="186174" y="255550"/>
                  <a:pt x="141514" y="283028"/>
                  <a:pt x="141514" y="283028"/>
                </a:cubicBezTo>
                <a:cubicBezTo>
                  <a:pt x="137885" y="293914"/>
                  <a:pt x="135760" y="305423"/>
                  <a:pt x="130628" y="315686"/>
                </a:cubicBezTo>
                <a:cubicBezTo>
                  <a:pt x="116895" y="343152"/>
                  <a:pt x="107336" y="349863"/>
                  <a:pt x="87085" y="370114"/>
                </a:cubicBezTo>
                <a:cubicBezTo>
                  <a:pt x="83457" y="381000"/>
                  <a:pt x="82103" y="392932"/>
                  <a:pt x="76200" y="402771"/>
                </a:cubicBezTo>
                <a:cubicBezTo>
                  <a:pt x="70920" y="411572"/>
                  <a:pt x="59018" y="415363"/>
                  <a:pt x="54428" y="424543"/>
                </a:cubicBezTo>
                <a:cubicBezTo>
                  <a:pt x="35187" y="463024"/>
                  <a:pt x="33489" y="494339"/>
                  <a:pt x="21771" y="533400"/>
                </a:cubicBezTo>
                <a:cubicBezTo>
                  <a:pt x="15177" y="555381"/>
                  <a:pt x="0" y="598714"/>
                  <a:pt x="0" y="598714"/>
                </a:cubicBezTo>
                <a:cubicBezTo>
                  <a:pt x="3628" y="653143"/>
                  <a:pt x="3171" y="707999"/>
                  <a:pt x="10885" y="762000"/>
                </a:cubicBezTo>
                <a:cubicBezTo>
                  <a:pt x="14130" y="784718"/>
                  <a:pt x="25400" y="805543"/>
                  <a:pt x="32657" y="827314"/>
                </a:cubicBezTo>
                <a:lnTo>
                  <a:pt x="54428" y="892628"/>
                </a:lnTo>
                <a:cubicBezTo>
                  <a:pt x="58057" y="903514"/>
                  <a:pt x="60182" y="915023"/>
                  <a:pt x="65314" y="925286"/>
                </a:cubicBezTo>
                <a:cubicBezTo>
                  <a:pt x="72571" y="939800"/>
                  <a:pt x="80693" y="953913"/>
                  <a:pt x="87085" y="968828"/>
                </a:cubicBezTo>
                <a:cubicBezTo>
                  <a:pt x="91605" y="979375"/>
                  <a:pt x="92839" y="991223"/>
                  <a:pt x="97971" y="1001486"/>
                </a:cubicBezTo>
                <a:cubicBezTo>
                  <a:pt x="103822" y="1013188"/>
                  <a:pt x="113891" y="1022441"/>
                  <a:pt x="119742" y="1034143"/>
                </a:cubicBezTo>
                <a:cubicBezTo>
                  <a:pt x="142932" y="1080523"/>
                  <a:pt x="112116" y="1068973"/>
                  <a:pt x="174171" y="1110343"/>
                </a:cubicBezTo>
                <a:cubicBezTo>
                  <a:pt x="195942" y="1124857"/>
                  <a:pt x="220983" y="1135384"/>
                  <a:pt x="239485" y="1153886"/>
                </a:cubicBezTo>
                <a:cubicBezTo>
                  <a:pt x="317067" y="1231468"/>
                  <a:pt x="229016" y="1147687"/>
                  <a:pt x="304800" y="1208314"/>
                </a:cubicBezTo>
                <a:cubicBezTo>
                  <a:pt x="312814" y="1214725"/>
                  <a:pt x="318032" y="1224393"/>
                  <a:pt x="326571" y="1230086"/>
                </a:cubicBezTo>
                <a:cubicBezTo>
                  <a:pt x="340073" y="1239087"/>
                  <a:pt x="354719" y="1246726"/>
                  <a:pt x="370114" y="1251857"/>
                </a:cubicBezTo>
                <a:cubicBezTo>
                  <a:pt x="398501" y="1261319"/>
                  <a:pt x="457200" y="1273628"/>
                  <a:pt x="457200" y="1273628"/>
                </a:cubicBezTo>
                <a:cubicBezTo>
                  <a:pt x="468086" y="1280885"/>
                  <a:pt x="479806" y="1287024"/>
                  <a:pt x="489857" y="1295400"/>
                </a:cubicBezTo>
                <a:cubicBezTo>
                  <a:pt x="501683" y="1305255"/>
                  <a:pt x="508745" y="1321172"/>
                  <a:pt x="522514" y="1328057"/>
                </a:cubicBezTo>
                <a:cubicBezTo>
                  <a:pt x="539063" y="1336331"/>
                  <a:pt x="558799" y="1335314"/>
                  <a:pt x="576942" y="1338943"/>
                </a:cubicBezTo>
                <a:cubicBezTo>
                  <a:pt x="649514" y="1335314"/>
                  <a:pt x="722605" y="1337455"/>
                  <a:pt x="794657" y="1328057"/>
                </a:cubicBezTo>
                <a:cubicBezTo>
                  <a:pt x="807630" y="1326365"/>
                  <a:pt x="815289" y="1311440"/>
                  <a:pt x="827314" y="1306286"/>
                </a:cubicBezTo>
                <a:cubicBezTo>
                  <a:pt x="841065" y="1300393"/>
                  <a:pt x="856527" y="1299699"/>
                  <a:pt x="870857" y="1295400"/>
                </a:cubicBezTo>
                <a:cubicBezTo>
                  <a:pt x="892838" y="1288805"/>
                  <a:pt x="914400" y="1280885"/>
                  <a:pt x="936171" y="1273628"/>
                </a:cubicBezTo>
                <a:cubicBezTo>
                  <a:pt x="1041310" y="1238582"/>
                  <a:pt x="877830" y="1294788"/>
                  <a:pt x="1012371" y="1240971"/>
                </a:cubicBezTo>
                <a:cubicBezTo>
                  <a:pt x="1033679" y="1232448"/>
                  <a:pt x="1055914" y="1226457"/>
                  <a:pt x="1077685" y="1219200"/>
                </a:cubicBezTo>
                <a:lnTo>
                  <a:pt x="1110342" y="1208314"/>
                </a:lnTo>
                <a:cubicBezTo>
                  <a:pt x="1178151" y="1140508"/>
                  <a:pt x="1079978" y="1232186"/>
                  <a:pt x="1164771" y="1175657"/>
                </a:cubicBezTo>
                <a:cubicBezTo>
                  <a:pt x="1216036" y="1141480"/>
                  <a:pt x="1176667" y="1144969"/>
                  <a:pt x="1230085" y="1121228"/>
                </a:cubicBezTo>
                <a:cubicBezTo>
                  <a:pt x="1251056" y="1111907"/>
                  <a:pt x="1295400" y="1099457"/>
                  <a:pt x="1295400" y="1099457"/>
                </a:cubicBezTo>
                <a:cubicBezTo>
                  <a:pt x="1309914" y="1084943"/>
                  <a:pt x="1322914" y="1068737"/>
                  <a:pt x="1338942" y="1055914"/>
                </a:cubicBezTo>
                <a:cubicBezTo>
                  <a:pt x="1359374" y="1039568"/>
                  <a:pt x="1404257" y="1012371"/>
                  <a:pt x="1404257" y="1012371"/>
                </a:cubicBezTo>
                <a:cubicBezTo>
                  <a:pt x="1411514" y="1001485"/>
                  <a:pt x="1420177" y="991416"/>
                  <a:pt x="1426028" y="979714"/>
                </a:cubicBezTo>
                <a:cubicBezTo>
                  <a:pt x="1438470" y="954830"/>
                  <a:pt x="1441589" y="917472"/>
                  <a:pt x="1447800" y="892628"/>
                </a:cubicBezTo>
                <a:cubicBezTo>
                  <a:pt x="1450583" y="881496"/>
                  <a:pt x="1455902" y="871103"/>
                  <a:pt x="1458685" y="859971"/>
                </a:cubicBezTo>
                <a:cubicBezTo>
                  <a:pt x="1463172" y="842021"/>
                  <a:pt x="1465557" y="823604"/>
                  <a:pt x="1469571" y="805543"/>
                </a:cubicBezTo>
                <a:cubicBezTo>
                  <a:pt x="1472817" y="790938"/>
                  <a:pt x="1476828" y="776514"/>
                  <a:pt x="1480457" y="762000"/>
                </a:cubicBezTo>
                <a:cubicBezTo>
                  <a:pt x="1476828" y="649514"/>
                  <a:pt x="1475814" y="536914"/>
                  <a:pt x="1469571" y="424543"/>
                </a:cubicBezTo>
                <a:cubicBezTo>
                  <a:pt x="1468484" y="404972"/>
                  <a:pt x="1457063" y="359071"/>
                  <a:pt x="1447800" y="337457"/>
                </a:cubicBezTo>
                <a:cubicBezTo>
                  <a:pt x="1441408" y="322541"/>
                  <a:pt x="1432421" y="308829"/>
                  <a:pt x="1426028" y="293914"/>
                </a:cubicBezTo>
                <a:cubicBezTo>
                  <a:pt x="1421508" y="283367"/>
                  <a:pt x="1422027" y="270437"/>
                  <a:pt x="1415142" y="261257"/>
                </a:cubicBezTo>
                <a:cubicBezTo>
                  <a:pt x="1399747" y="240731"/>
                  <a:pt x="1378857" y="224971"/>
                  <a:pt x="1360714" y="206828"/>
                </a:cubicBezTo>
                <a:cubicBezTo>
                  <a:pt x="1353457" y="199571"/>
                  <a:pt x="1347482" y="190750"/>
                  <a:pt x="1338942" y="185057"/>
                </a:cubicBezTo>
                <a:cubicBezTo>
                  <a:pt x="1328056" y="177800"/>
                  <a:pt x="1316501" y="171459"/>
                  <a:pt x="1306285" y="163286"/>
                </a:cubicBezTo>
                <a:cubicBezTo>
                  <a:pt x="1298271" y="156875"/>
                  <a:pt x="1293315" y="146795"/>
                  <a:pt x="1284514" y="141514"/>
                </a:cubicBezTo>
                <a:cubicBezTo>
                  <a:pt x="1274675" y="135610"/>
                  <a:pt x="1262343" y="135288"/>
                  <a:pt x="1251857" y="130628"/>
                </a:cubicBezTo>
                <a:cubicBezTo>
                  <a:pt x="1229614" y="120742"/>
                  <a:pt x="1207415" y="110495"/>
                  <a:pt x="1186542" y="97971"/>
                </a:cubicBezTo>
                <a:cubicBezTo>
                  <a:pt x="1107238" y="50389"/>
                  <a:pt x="1180221" y="74620"/>
                  <a:pt x="1099457" y="54428"/>
                </a:cubicBezTo>
                <a:cubicBezTo>
                  <a:pt x="1024595" y="4521"/>
                  <a:pt x="1058965" y="19161"/>
                  <a:pt x="1001485" y="0"/>
                </a:cubicBezTo>
                <a:cubicBezTo>
                  <a:pt x="896257" y="3629"/>
                  <a:pt x="790909" y="4703"/>
                  <a:pt x="685800" y="10886"/>
                </a:cubicBezTo>
                <a:cubicBezTo>
                  <a:pt x="663370" y="12205"/>
                  <a:pt x="581322" y="33367"/>
                  <a:pt x="566057" y="43543"/>
                </a:cubicBezTo>
                <a:cubicBezTo>
                  <a:pt x="555171" y="50800"/>
                  <a:pt x="545425" y="60160"/>
                  <a:pt x="533400" y="65314"/>
                </a:cubicBezTo>
                <a:cubicBezTo>
                  <a:pt x="493625" y="82361"/>
                  <a:pt x="456587" y="76200"/>
                  <a:pt x="413657" y="7620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46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24" y="1524000"/>
            <a:ext cx="8082609" cy="494457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Fetal or maternal side? (advance slides for answers)</a:t>
            </a:r>
          </a:p>
        </p:txBody>
      </p:sp>
      <p:sp>
        <p:nvSpPr>
          <p:cNvPr id="5" name="TextBox 4"/>
          <p:cNvSpPr txBox="1"/>
          <p:nvPr/>
        </p:nvSpPr>
        <p:spPr>
          <a:xfrm>
            <a:off x="3124200" y="1371600"/>
            <a:ext cx="1180428" cy="646331"/>
          </a:xfrm>
          <a:prstGeom prst="rect">
            <a:avLst/>
          </a:prstGeom>
          <a:noFill/>
        </p:spPr>
        <p:txBody>
          <a:bodyPr wrap="square" rtlCol="0">
            <a:spAutoFit/>
          </a:bodyPr>
          <a:lstStyle/>
          <a:p>
            <a:r>
              <a:rPr lang="en-US" sz="3600" b="1" dirty="0">
                <a:solidFill>
                  <a:schemeClr val="accent4">
                    <a:lumMod val="50000"/>
                  </a:schemeClr>
                </a:solidFill>
              </a:rPr>
              <a:t>fetal</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0950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6" y="1317170"/>
            <a:ext cx="8714233" cy="4758694"/>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sp>
        <p:nvSpPr>
          <p:cNvPr id="5" name="TextBox 4"/>
          <p:cNvSpPr txBox="1"/>
          <p:nvPr/>
        </p:nvSpPr>
        <p:spPr>
          <a:xfrm>
            <a:off x="5715000" y="1295400"/>
            <a:ext cx="2667000" cy="1200329"/>
          </a:xfrm>
          <a:prstGeom prst="rect">
            <a:avLst/>
          </a:prstGeom>
          <a:solidFill>
            <a:schemeClr val="bg1"/>
          </a:solidFill>
        </p:spPr>
        <p:txBody>
          <a:bodyPr wrap="square" rtlCol="0">
            <a:spAutoFit/>
          </a:bodyPr>
          <a:lstStyle/>
          <a:p>
            <a:r>
              <a:rPr lang="en-US" sz="3600" b="1" dirty="0">
                <a:solidFill>
                  <a:schemeClr val="accent4">
                    <a:lumMod val="50000"/>
                  </a:schemeClr>
                </a:solidFill>
              </a:rPr>
              <a:t>Parathyroid gland</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8167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15481" y="1039205"/>
            <a:ext cx="5617838" cy="602361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outlined structures or tissues. (advance slides for answers)</a:t>
            </a:r>
          </a:p>
        </p:txBody>
      </p:sp>
      <p:sp>
        <p:nvSpPr>
          <p:cNvPr id="6" name="Freeform 5"/>
          <p:cNvSpPr/>
          <p:nvPr/>
        </p:nvSpPr>
        <p:spPr>
          <a:xfrm>
            <a:off x="1752600" y="1273215"/>
            <a:ext cx="3427600" cy="1832953"/>
          </a:xfrm>
          <a:custGeom>
            <a:avLst/>
            <a:gdLst>
              <a:gd name="connsiteX0" fmla="*/ 2663671 w 3427600"/>
              <a:gd name="connsiteY0" fmla="*/ 1828800 h 1832953"/>
              <a:gd name="connsiteX1" fmla="*/ 2675246 w 3427600"/>
              <a:gd name="connsiteY1" fmla="*/ 1724628 h 1832953"/>
              <a:gd name="connsiteX2" fmla="*/ 2721545 w 3427600"/>
              <a:gd name="connsiteY2" fmla="*/ 1643605 h 1832953"/>
              <a:gd name="connsiteX3" fmla="*/ 2744694 w 3427600"/>
              <a:gd name="connsiteY3" fmla="*/ 1597307 h 1832953"/>
              <a:gd name="connsiteX4" fmla="*/ 2790993 w 3427600"/>
              <a:gd name="connsiteY4" fmla="*/ 1516284 h 1832953"/>
              <a:gd name="connsiteX5" fmla="*/ 2814142 w 3427600"/>
              <a:gd name="connsiteY5" fmla="*/ 1481560 h 1832953"/>
              <a:gd name="connsiteX6" fmla="*/ 2848866 w 3427600"/>
              <a:gd name="connsiteY6" fmla="*/ 1423686 h 1832953"/>
              <a:gd name="connsiteX7" fmla="*/ 2895165 w 3427600"/>
              <a:gd name="connsiteY7" fmla="*/ 1319514 h 1832953"/>
              <a:gd name="connsiteX8" fmla="*/ 2929889 w 3427600"/>
              <a:gd name="connsiteY8" fmla="*/ 1284790 h 1832953"/>
              <a:gd name="connsiteX9" fmla="*/ 2999337 w 3427600"/>
              <a:gd name="connsiteY9" fmla="*/ 1169043 h 1832953"/>
              <a:gd name="connsiteX10" fmla="*/ 3022487 w 3427600"/>
              <a:gd name="connsiteY10" fmla="*/ 1145894 h 1832953"/>
              <a:gd name="connsiteX11" fmla="*/ 3045636 w 3427600"/>
              <a:gd name="connsiteY11" fmla="*/ 1099595 h 1832953"/>
              <a:gd name="connsiteX12" fmla="*/ 3080360 w 3427600"/>
              <a:gd name="connsiteY12" fmla="*/ 1088020 h 1832953"/>
              <a:gd name="connsiteX13" fmla="*/ 3138233 w 3427600"/>
              <a:gd name="connsiteY13" fmla="*/ 1053296 h 1832953"/>
              <a:gd name="connsiteX14" fmla="*/ 3207681 w 3427600"/>
              <a:gd name="connsiteY14" fmla="*/ 1030147 h 1832953"/>
              <a:gd name="connsiteX15" fmla="*/ 3242406 w 3427600"/>
              <a:gd name="connsiteY15" fmla="*/ 1006998 h 1832953"/>
              <a:gd name="connsiteX16" fmla="*/ 3346578 w 3427600"/>
              <a:gd name="connsiteY16" fmla="*/ 960699 h 1832953"/>
              <a:gd name="connsiteX17" fmla="*/ 3369727 w 3427600"/>
              <a:gd name="connsiteY17" fmla="*/ 925975 h 1832953"/>
              <a:gd name="connsiteX18" fmla="*/ 3404451 w 3427600"/>
              <a:gd name="connsiteY18" fmla="*/ 891251 h 1832953"/>
              <a:gd name="connsiteX19" fmla="*/ 3427600 w 3427600"/>
              <a:gd name="connsiteY19" fmla="*/ 798653 h 1832953"/>
              <a:gd name="connsiteX20" fmla="*/ 3416026 w 3427600"/>
              <a:gd name="connsiteY20" fmla="*/ 659757 h 1832953"/>
              <a:gd name="connsiteX21" fmla="*/ 3381302 w 3427600"/>
              <a:gd name="connsiteY21" fmla="*/ 625033 h 1832953"/>
              <a:gd name="connsiteX22" fmla="*/ 3358152 w 3427600"/>
              <a:gd name="connsiteY22" fmla="*/ 578734 h 1832953"/>
              <a:gd name="connsiteX23" fmla="*/ 3335003 w 3427600"/>
              <a:gd name="connsiteY23" fmla="*/ 544010 h 1832953"/>
              <a:gd name="connsiteX24" fmla="*/ 3288704 w 3427600"/>
              <a:gd name="connsiteY24" fmla="*/ 474562 h 1832953"/>
              <a:gd name="connsiteX25" fmla="*/ 3242406 w 3427600"/>
              <a:gd name="connsiteY25" fmla="*/ 405114 h 1832953"/>
              <a:gd name="connsiteX26" fmla="*/ 3184532 w 3427600"/>
              <a:gd name="connsiteY26" fmla="*/ 347241 h 1832953"/>
              <a:gd name="connsiteX27" fmla="*/ 3115084 w 3427600"/>
              <a:gd name="connsiteY27" fmla="*/ 312517 h 1832953"/>
              <a:gd name="connsiteX28" fmla="*/ 3080360 w 3427600"/>
              <a:gd name="connsiteY28" fmla="*/ 289367 h 1832953"/>
              <a:gd name="connsiteX29" fmla="*/ 2999337 w 3427600"/>
              <a:gd name="connsiteY29" fmla="*/ 266218 h 1832953"/>
              <a:gd name="connsiteX30" fmla="*/ 2929889 w 3427600"/>
              <a:gd name="connsiteY30" fmla="*/ 219919 h 1832953"/>
              <a:gd name="connsiteX31" fmla="*/ 2895165 w 3427600"/>
              <a:gd name="connsiteY31" fmla="*/ 208344 h 1832953"/>
              <a:gd name="connsiteX32" fmla="*/ 2837292 w 3427600"/>
              <a:gd name="connsiteY32" fmla="*/ 185195 h 1832953"/>
              <a:gd name="connsiteX33" fmla="*/ 2802568 w 3427600"/>
              <a:gd name="connsiteY33" fmla="*/ 173620 h 1832953"/>
              <a:gd name="connsiteX34" fmla="*/ 2756269 w 3427600"/>
              <a:gd name="connsiteY34" fmla="*/ 150471 h 1832953"/>
              <a:gd name="connsiteX35" fmla="*/ 2721545 w 3427600"/>
              <a:gd name="connsiteY35" fmla="*/ 138896 h 1832953"/>
              <a:gd name="connsiteX36" fmla="*/ 2628947 w 3427600"/>
              <a:gd name="connsiteY36" fmla="*/ 104172 h 1832953"/>
              <a:gd name="connsiteX37" fmla="*/ 2513200 w 3427600"/>
              <a:gd name="connsiteY37" fmla="*/ 81023 h 1832953"/>
              <a:gd name="connsiteX38" fmla="*/ 2478476 w 3427600"/>
              <a:gd name="connsiteY38" fmla="*/ 69448 h 1832953"/>
              <a:gd name="connsiteX39" fmla="*/ 2443752 w 3427600"/>
              <a:gd name="connsiteY39" fmla="*/ 46299 h 1832953"/>
              <a:gd name="connsiteX40" fmla="*/ 2293281 w 3427600"/>
              <a:gd name="connsiteY40" fmla="*/ 23150 h 1832953"/>
              <a:gd name="connsiteX41" fmla="*/ 1830294 w 3427600"/>
              <a:gd name="connsiteY41" fmla="*/ 11575 h 1832953"/>
              <a:gd name="connsiteX42" fmla="*/ 1714547 w 3427600"/>
              <a:gd name="connsiteY42" fmla="*/ 0 h 1832953"/>
              <a:gd name="connsiteX43" fmla="*/ 1135813 w 3427600"/>
              <a:gd name="connsiteY43" fmla="*/ 11575 h 1832953"/>
              <a:gd name="connsiteX44" fmla="*/ 927469 w 3427600"/>
              <a:gd name="connsiteY44" fmla="*/ 34724 h 1832953"/>
              <a:gd name="connsiteX45" fmla="*/ 858021 w 3427600"/>
              <a:gd name="connsiteY45" fmla="*/ 46299 h 1832953"/>
              <a:gd name="connsiteX46" fmla="*/ 776998 w 3427600"/>
              <a:gd name="connsiteY46" fmla="*/ 57874 h 1832953"/>
              <a:gd name="connsiteX47" fmla="*/ 591803 w 3427600"/>
              <a:gd name="connsiteY47" fmla="*/ 92598 h 1832953"/>
              <a:gd name="connsiteX48" fmla="*/ 360309 w 3427600"/>
              <a:gd name="connsiteY48" fmla="*/ 127322 h 1832953"/>
              <a:gd name="connsiteX49" fmla="*/ 256137 w 3427600"/>
              <a:gd name="connsiteY49" fmla="*/ 150471 h 1832953"/>
              <a:gd name="connsiteX50" fmla="*/ 198264 w 3427600"/>
              <a:gd name="connsiteY50" fmla="*/ 196770 h 1832953"/>
              <a:gd name="connsiteX51" fmla="*/ 175114 w 3427600"/>
              <a:gd name="connsiteY51" fmla="*/ 231494 h 1832953"/>
              <a:gd name="connsiteX52" fmla="*/ 140390 w 3427600"/>
              <a:gd name="connsiteY52" fmla="*/ 266218 h 1832953"/>
              <a:gd name="connsiteX53" fmla="*/ 105666 w 3427600"/>
              <a:gd name="connsiteY53" fmla="*/ 347241 h 1832953"/>
              <a:gd name="connsiteX54" fmla="*/ 94092 w 3427600"/>
              <a:gd name="connsiteY54" fmla="*/ 381965 h 1832953"/>
              <a:gd name="connsiteX55" fmla="*/ 59368 w 3427600"/>
              <a:gd name="connsiteY55" fmla="*/ 416689 h 1832953"/>
              <a:gd name="connsiteX56" fmla="*/ 47793 w 3427600"/>
              <a:gd name="connsiteY56" fmla="*/ 451413 h 1832953"/>
              <a:gd name="connsiteX57" fmla="*/ 24644 w 3427600"/>
              <a:gd name="connsiteY57" fmla="*/ 544010 h 1832953"/>
              <a:gd name="connsiteX58" fmla="*/ 13069 w 3427600"/>
              <a:gd name="connsiteY58" fmla="*/ 578734 h 1832953"/>
              <a:gd name="connsiteX59" fmla="*/ 13069 w 3427600"/>
              <a:gd name="connsiteY59" fmla="*/ 879676 h 1832953"/>
              <a:gd name="connsiteX60" fmla="*/ 59368 w 3427600"/>
              <a:gd name="connsiteY60" fmla="*/ 972274 h 1832953"/>
              <a:gd name="connsiteX61" fmla="*/ 82517 w 3427600"/>
              <a:gd name="connsiteY61" fmla="*/ 1018572 h 1832953"/>
              <a:gd name="connsiteX62" fmla="*/ 105666 w 3427600"/>
              <a:gd name="connsiteY62" fmla="*/ 1041722 h 1832953"/>
              <a:gd name="connsiteX63" fmla="*/ 128816 w 3427600"/>
              <a:gd name="connsiteY63" fmla="*/ 1076446 h 1832953"/>
              <a:gd name="connsiteX64" fmla="*/ 232988 w 3427600"/>
              <a:gd name="connsiteY64" fmla="*/ 1169043 h 1832953"/>
              <a:gd name="connsiteX65" fmla="*/ 267712 w 3427600"/>
              <a:gd name="connsiteY65" fmla="*/ 1180618 h 1832953"/>
              <a:gd name="connsiteX66" fmla="*/ 302436 w 3427600"/>
              <a:gd name="connsiteY66" fmla="*/ 1215342 h 1832953"/>
              <a:gd name="connsiteX67" fmla="*/ 429757 w 3427600"/>
              <a:gd name="connsiteY67" fmla="*/ 1284790 h 1832953"/>
              <a:gd name="connsiteX68" fmla="*/ 522355 w 3427600"/>
              <a:gd name="connsiteY68" fmla="*/ 1365813 h 1832953"/>
              <a:gd name="connsiteX69" fmla="*/ 557079 w 3427600"/>
              <a:gd name="connsiteY69" fmla="*/ 1388962 h 1832953"/>
              <a:gd name="connsiteX70" fmla="*/ 649676 w 3427600"/>
              <a:gd name="connsiteY70" fmla="*/ 1423686 h 1832953"/>
              <a:gd name="connsiteX71" fmla="*/ 719125 w 3427600"/>
              <a:gd name="connsiteY71" fmla="*/ 1469985 h 1832953"/>
              <a:gd name="connsiteX72" fmla="*/ 753849 w 3427600"/>
              <a:gd name="connsiteY72" fmla="*/ 1493134 h 1832953"/>
              <a:gd name="connsiteX73" fmla="*/ 846446 w 3427600"/>
              <a:gd name="connsiteY73" fmla="*/ 1539433 h 1832953"/>
              <a:gd name="connsiteX74" fmla="*/ 950618 w 3427600"/>
              <a:gd name="connsiteY74" fmla="*/ 1597307 h 1832953"/>
              <a:gd name="connsiteX75" fmla="*/ 1077940 w 3427600"/>
              <a:gd name="connsiteY75" fmla="*/ 1643605 h 1832953"/>
              <a:gd name="connsiteX76" fmla="*/ 1182112 w 3427600"/>
              <a:gd name="connsiteY76" fmla="*/ 1678329 h 1832953"/>
              <a:gd name="connsiteX77" fmla="*/ 1216836 w 3427600"/>
              <a:gd name="connsiteY77" fmla="*/ 1689904 h 1832953"/>
              <a:gd name="connsiteX78" fmla="*/ 1344157 w 3427600"/>
              <a:gd name="connsiteY78" fmla="*/ 1713053 h 1832953"/>
              <a:gd name="connsiteX79" fmla="*/ 1402031 w 3427600"/>
              <a:gd name="connsiteY79" fmla="*/ 1724628 h 1832953"/>
              <a:gd name="connsiteX80" fmla="*/ 1679823 w 3427600"/>
              <a:gd name="connsiteY80" fmla="*/ 1759352 h 1832953"/>
              <a:gd name="connsiteX81" fmla="*/ 2131236 w 3427600"/>
              <a:gd name="connsiteY81" fmla="*/ 1770927 h 1832953"/>
              <a:gd name="connsiteX82" fmla="*/ 2385879 w 3427600"/>
              <a:gd name="connsiteY82" fmla="*/ 1794076 h 1832953"/>
              <a:gd name="connsiteX83" fmla="*/ 2524775 w 3427600"/>
              <a:gd name="connsiteY83" fmla="*/ 1805651 h 1832953"/>
              <a:gd name="connsiteX84" fmla="*/ 2663671 w 3427600"/>
              <a:gd name="connsiteY84" fmla="*/ 1828800 h 183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427600" h="1832953">
                <a:moveTo>
                  <a:pt x="2663671" y="1828800"/>
                </a:moveTo>
                <a:cubicBezTo>
                  <a:pt x="2688750" y="1815296"/>
                  <a:pt x="2667390" y="1758671"/>
                  <a:pt x="2675246" y="1724628"/>
                </a:cubicBezTo>
                <a:cubicBezTo>
                  <a:pt x="2682017" y="1695288"/>
                  <a:pt x="2707044" y="1668981"/>
                  <a:pt x="2721545" y="1643605"/>
                </a:cubicBezTo>
                <a:cubicBezTo>
                  <a:pt x="2730106" y="1628624"/>
                  <a:pt x="2736432" y="1612454"/>
                  <a:pt x="2744694" y="1597307"/>
                </a:cubicBezTo>
                <a:cubicBezTo>
                  <a:pt x="2759589" y="1569999"/>
                  <a:pt x="2774989" y="1542957"/>
                  <a:pt x="2790993" y="1516284"/>
                </a:cubicBezTo>
                <a:cubicBezTo>
                  <a:pt x="2798150" y="1504355"/>
                  <a:pt x="2807921" y="1494002"/>
                  <a:pt x="2814142" y="1481560"/>
                </a:cubicBezTo>
                <a:cubicBezTo>
                  <a:pt x="2844193" y="1421457"/>
                  <a:pt x="2803651" y="1468903"/>
                  <a:pt x="2848866" y="1423686"/>
                </a:cubicBezTo>
                <a:cubicBezTo>
                  <a:pt x="2865689" y="1373218"/>
                  <a:pt x="2864595" y="1356198"/>
                  <a:pt x="2895165" y="1319514"/>
                </a:cubicBezTo>
                <a:cubicBezTo>
                  <a:pt x="2905644" y="1306939"/>
                  <a:pt x="2919839" y="1297711"/>
                  <a:pt x="2929889" y="1284790"/>
                </a:cubicBezTo>
                <a:cubicBezTo>
                  <a:pt x="3063815" y="1112601"/>
                  <a:pt x="2915338" y="1295041"/>
                  <a:pt x="2999337" y="1169043"/>
                </a:cubicBezTo>
                <a:cubicBezTo>
                  <a:pt x="3005390" y="1159963"/>
                  <a:pt x="3014770" y="1153610"/>
                  <a:pt x="3022487" y="1145894"/>
                </a:cubicBezTo>
                <a:cubicBezTo>
                  <a:pt x="3030203" y="1130461"/>
                  <a:pt x="3033435" y="1111796"/>
                  <a:pt x="3045636" y="1099595"/>
                </a:cubicBezTo>
                <a:cubicBezTo>
                  <a:pt x="3054263" y="1090968"/>
                  <a:pt x="3069447" y="1093476"/>
                  <a:pt x="3080360" y="1088020"/>
                </a:cubicBezTo>
                <a:cubicBezTo>
                  <a:pt x="3100482" y="1077959"/>
                  <a:pt x="3117752" y="1062605"/>
                  <a:pt x="3138233" y="1053296"/>
                </a:cubicBezTo>
                <a:cubicBezTo>
                  <a:pt x="3160447" y="1043199"/>
                  <a:pt x="3187377" y="1043682"/>
                  <a:pt x="3207681" y="1030147"/>
                </a:cubicBezTo>
                <a:cubicBezTo>
                  <a:pt x="3219256" y="1022431"/>
                  <a:pt x="3229694" y="1012648"/>
                  <a:pt x="3242406" y="1006998"/>
                </a:cubicBezTo>
                <a:cubicBezTo>
                  <a:pt x="3366371" y="951902"/>
                  <a:pt x="3267995" y="1013087"/>
                  <a:pt x="3346578" y="960699"/>
                </a:cubicBezTo>
                <a:cubicBezTo>
                  <a:pt x="3354294" y="949124"/>
                  <a:pt x="3360821" y="936662"/>
                  <a:pt x="3369727" y="925975"/>
                </a:cubicBezTo>
                <a:cubicBezTo>
                  <a:pt x="3380206" y="913400"/>
                  <a:pt x="3397678" y="906153"/>
                  <a:pt x="3404451" y="891251"/>
                </a:cubicBezTo>
                <a:cubicBezTo>
                  <a:pt x="3417616" y="862287"/>
                  <a:pt x="3427600" y="798653"/>
                  <a:pt x="3427600" y="798653"/>
                </a:cubicBezTo>
                <a:cubicBezTo>
                  <a:pt x="3423742" y="752354"/>
                  <a:pt x="3427997" y="704647"/>
                  <a:pt x="3416026" y="659757"/>
                </a:cubicBezTo>
                <a:cubicBezTo>
                  <a:pt x="3411808" y="643941"/>
                  <a:pt x="3390816" y="638353"/>
                  <a:pt x="3381302" y="625033"/>
                </a:cubicBezTo>
                <a:cubicBezTo>
                  <a:pt x="3371273" y="610992"/>
                  <a:pt x="3366713" y="593715"/>
                  <a:pt x="3358152" y="578734"/>
                </a:cubicBezTo>
                <a:cubicBezTo>
                  <a:pt x="3351250" y="566656"/>
                  <a:pt x="3341905" y="556088"/>
                  <a:pt x="3335003" y="544010"/>
                </a:cubicBezTo>
                <a:cubicBezTo>
                  <a:pt x="3245442" y="387277"/>
                  <a:pt x="3362972" y="573587"/>
                  <a:pt x="3288704" y="474562"/>
                </a:cubicBezTo>
                <a:cubicBezTo>
                  <a:pt x="3272011" y="452304"/>
                  <a:pt x="3262079" y="424787"/>
                  <a:pt x="3242406" y="405114"/>
                </a:cubicBezTo>
                <a:cubicBezTo>
                  <a:pt x="3223115" y="385823"/>
                  <a:pt x="3208934" y="359442"/>
                  <a:pt x="3184532" y="347241"/>
                </a:cubicBezTo>
                <a:cubicBezTo>
                  <a:pt x="3161383" y="335666"/>
                  <a:pt x="3137709" y="325086"/>
                  <a:pt x="3115084" y="312517"/>
                </a:cubicBezTo>
                <a:cubicBezTo>
                  <a:pt x="3102924" y="305761"/>
                  <a:pt x="3092803" y="295588"/>
                  <a:pt x="3080360" y="289367"/>
                </a:cubicBezTo>
                <a:cubicBezTo>
                  <a:pt x="3063759" y="281067"/>
                  <a:pt x="3014165" y="269925"/>
                  <a:pt x="2999337" y="266218"/>
                </a:cubicBezTo>
                <a:cubicBezTo>
                  <a:pt x="2976188" y="250785"/>
                  <a:pt x="2954210" y="233431"/>
                  <a:pt x="2929889" y="219919"/>
                </a:cubicBezTo>
                <a:cubicBezTo>
                  <a:pt x="2919224" y="213994"/>
                  <a:pt x="2906589" y="212628"/>
                  <a:pt x="2895165" y="208344"/>
                </a:cubicBezTo>
                <a:cubicBezTo>
                  <a:pt x="2875711" y="201049"/>
                  <a:pt x="2856746" y="192490"/>
                  <a:pt x="2837292" y="185195"/>
                </a:cubicBezTo>
                <a:cubicBezTo>
                  <a:pt x="2825868" y="180911"/>
                  <a:pt x="2813782" y="178426"/>
                  <a:pt x="2802568" y="173620"/>
                </a:cubicBezTo>
                <a:cubicBezTo>
                  <a:pt x="2786709" y="166823"/>
                  <a:pt x="2772128" y="157268"/>
                  <a:pt x="2756269" y="150471"/>
                </a:cubicBezTo>
                <a:cubicBezTo>
                  <a:pt x="2745055" y="145665"/>
                  <a:pt x="2732969" y="143180"/>
                  <a:pt x="2721545" y="138896"/>
                </a:cubicBezTo>
                <a:cubicBezTo>
                  <a:pt x="2706279" y="133171"/>
                  <a:pt x="2651710" y="109425"/>
                  <a:pt x="2628947" y="104172"/>
                </a:cubicBezTo>
                <a:cubicBezTo>
                  <a:pt x="2590608" y="95325"/>
                  <a:pt x="2550527" y="93466"/>
                  <a:pt x="2513200" y="81023"/>
                </a:cubicBezTo>
                <a:cubicBezTo>
                  <a:pt x="2501625" y="77165"/>
                  <a:pt x="2489389" y="74904"/>
                  <a:pt x="2478476" y="69448"/>
                </a:cubicBezTo>
                <a:cubicBezTo>
                  <a:pt x="2466034" y="63227"/>
                  <a:pt x="2457248" y="49673"/>
                  <a:pt x="2443752" y="46299"/>
                </a:cubicBezTo>
                <a:cubicBezTo>
                  <a:pt x="2394520" y="33991"/>
                  <a:pt x="2343947" y="26018"/>
                  <a:pt x="2293281" y="23150"/>
                </a:cubicBezTo>
                <a:cubicBezTo>
                  <a:pt x="2139150" y="14426"/>
                  <a:pt x="1984623" y="15433"/>
                  <a:pt x="1830294" y="11575"/>
                </a:cubicBezTo>
                <a:cubicBezTo>
                  <a:pt x="1791712" y="7717"/>
                  <a:pt x="1753322" y="0"/>
                  <a:pt x="1714547" y="0"/>
                </a:cubicBezTo>
                <a:cubicBezTo>
                  <a:pt x="1521597" y="0"/>
                  <a:pt x="1328656" y="5147"/>
                  <a:pt x="1135813" y="11575"/>
                </a:cubicBezTo>
                <a:cubicBezTo>
                  <a:pt x="1105061" y="12600"/>
                  <a:pt x="965527" y="29287"/>
                  <a:pt x="927469" y="34724"/>
                </a:cubicBezTo>
                <a:cubicBezTo>
                  <a:pt x="904236" y="38043"/>
                  <a:pt x="881217" y="42730"/>
                  <a:pt x="858021" y="46299"/>
                </a:cubicBezTo>
                <a:cubicBezTo>
                  <a:pt x="831056" y="50448"/>
                  <a:pt x="803750" y="52524"/>
                  <a:pt x="776998" y="57874"/>
                </a:cubicBezTo>
                <a:cubicBezTo>
                  <a:pt x="572374" y="98799"/>
                  <a:pt x="795992" y="67073"/>
                  <a:pt x="591803" y="92598"/>
                </a:cubicBezTo>
                <a:cubicBezTo>
                  <a:pt x="470981" y="132871"/>
                  <a:pt x="546694" y="114008"/>
                  <a:pt x="360309" y="127322"/>
                </a:cubicBezTo>
                <a:cubicBezTo>
                  <a:pt x="333631" y="131768"/>
                  <a:pt x="284634" y="136223"/>
                  <a:pt x="256137" y="150471"/>
                </a:cubicBezTo>
                <a:cubicBezTo>
                  <a:pt x="236080" y="160499"/>
                  <a:pt x="212620" y="178825"/>
                  <a:pt x="198264" y="196770"/>
                </a:cubicBezTo>
                <a:cubicBezTo>
                  <a:pt x="189574" y="207633"/>
                  <a:pt x="184020" y="220807"/>
                  <a:pt x="175114" y="231494"/>
                </a:cubicBezTo>
                <a:cubicBezTo>
                  <a:pt x="164635" y="244069"/>
                  <a:pt x="151965" y="254643"/>
                  <a:pt x="140390" y="266218"/>
                </a:cubicBezTo>
                <a:cubicBezTo>
                  <a:pt x="113247" y="347652"/>
                  <a:pt x="148574" y="247121"/>
                  <a:pt x="105666" y="347241"/>
                </a:cubicBezTo>
                <a:cubicBezTo>
                  <a:pt x="100860" y="358455"/>
                  <a:pt x="100860" y="371813"/>
                  <a:pt x="94092" y="381965"/>
                </a:cubicBezTo>
                <a:cubicBezTo>
                  <a:pt x="85012" y="395585"/>
                  <a:pt x="70943" y="405114"/>
                  <a:pt x="59368" y="416689"/>
                </a:cubicBezTo>
                <a:cubicBezTo>
                  <a:pt x="55510" y="428264"/>
                  <a:pt x="51003" y="439642"/>
                  <a:pt x="47793" y="451413"/>
                </a:cubicBezTo>
                <a:cubicBezTo>
                  <a:pt x="39422" y="482108"/>
                  <a:pt x="34705" y="513827"/>
                  <a:pt x="24644" y="544010"/>
                </a:cubicBezTo>
                <a:lnTo>
                  <a:pt x="13069" y="578734"/>
                </a:lnTo>
                <a:cubicBezTo>
                  <a:pt x="-3092" y="724182"/>
                  <a:pt x="-5578" y="693211"/>
                  <a:pt x="13069" y="879676"/>
                </a:cubicBezTo>
                <a:cubicBezTo>
                  <a:pt x="16165" y="910640"/>
                  <a:pt x="47119" y="950226"/>
                  <a:pt x="59368" y="972274"/>
                </a:cubicBezTo>
                <a:cubicBezTo>
                  <a:pt x="67747" y="987357"/>
                  <a:pt x="72946" y="1004216"/>
                  <a:pt x="82517" y="1018572"/>
                </a:cubicBezTo>
                <a:cubicBezTo>
                  <a:pt x="88570" y="1027652"/>
                  <a:pt x="98849" y="1033201"/>
                  <a:pt x="105666" y="1041722"/>
                </a:cubicBezTo>
                <a:cubicBezTo>
                  <a:pt x="114356" y="1052585"/>
                  <a:pt x="119574" y="1066049"/>
                  <a:pt x="128816" y="1076446"/>
                </a:cubicBezTo>
                <a:cubicBezTo>
                  <a:pt x="153359" y="1104057"/>
                  <a:pt x="194285" y="1149691"/>
                  <a:pt x="232988" y="1169043"/>
                </a:cubicBezTo>
                <a:cubicBezTo>
                  <a:pt x="243901" y="1174499"/>
                  <a:pt x="256137" y="1176760"/>
                  <a:pt x="267712" y="1180618"/>
                </a:cubicBezTo>
                <a:cubicBezTo>
                  <a:pt x="279287" y="1192193"/>
                  <a:pt x="289198" y="1205714"/>
                  <a:pt x="302436" y="1215342"/>
                </a:cubicBezTo>
                <a:cubicBezTo>
                  <a:pt x="378653" y="1270772"/>
                  <a:pt x="369462" y="1264691"/>
                  <a:pt x="429757" y="1284790"/>
                </a:cubicBezTo>
                <a:cubicBezTo>
                  <a:pt x="480680" y="1335713"/>
                  <a:pt x="466566" y="1325964"/>
                  <a:pt x="522355" y="1365813"/>
                </a:cubicBezTo>
                <a:cubicBezTo>
                  <a:pt x="533675" y="1373899"/>
                  <a:pt x="544637" y="1382741"/>
                  <a:pt x="557079" y="1388962"/>
                </a:cubicBezTo>
                <a:cubicBezTo>
                  <a:pt x="584769" y="1402807"/>
                  <a:pt x="619617" y="1413667"/>
                  <a:pt x="649676" y="1423686"/>
                </a:cubicBezTo>
                <a:cubicBezTo>
                  <a:pt x="690936" y="1464946"/>
                  <a:pt x="653722" y="1432613"/>
                  <a:pt x="719125" y="1469985"/>
                </a:cubicBezTo>
                <a:cubicBezTo>
                  <a:pt x="731203" y="1476887"/>
                  <a:pt x="741637" y="1486473"/>
                  <a:pt x="753849" y="1493134"/>
                </a:cubicBezTo>
                <a:cubicBezTo>
                  <a:pt x="784144" y="1509659"/>
                  <a:pt x="816855" y="1521678"/>
                  <a:pt x="846446" y="1539433"/>
                </a:cubicBezTo>
                <a:cubicBezTo>
                  <a:pt x="888180" y="1564474"/>
                  <a:pt x="907923" y="1578332"/>
                  <a:pt x="950618" y="1597307"/>
                </a:cubicBezTo>
                <a:cubicBezTo>
                  <a:pt x="1064520" y="1647930"/>
                  <a:pt x="949589" y="1592263"/>
                  <a:pt x="1077940" y="1643605"/>
                </a:cubicBezTo>
                <a:cubicBezTo>
                  <a:pt x="1177711" y="1683515"/>
                  <a:pt x="1094886" y="1653408"/>
                  <a:pt x="1182112" y="1678329"/>
                </a:cubicBezTo>
                <a:cubicBezTo>
                  <a:pt x="1193843" y="1681681"/>
                  <a:pt x="1205000" y="1686945"/>
                  <a:pt x="1216836" y="1689904"/>
                </a:cubicBezTo>
                <a:cubicBezTo>
                  <a:pt x="1254970" y="1699438"/>
                  <a:pt x="1306304" y="1706171"/>
                  <a:pt x="1344157" y="1713053"/>
                </a:cubicBezTo>
                <a:cubicBezTo>
                  <a:pt x="1363513" y="1716572"/>
                  <a:pt x="1382675" y="1721109"/>
                  <a:pt x="1402031" y="1724628"/>
                </a:cubicBezTo>
                <a:cubicBezTo>
                  <a:pt x="1484400" y="1739605"/>
                  <a:pt x="1614898" y="1757687"/>
                  <a:pt x="1679823" y="1759352"/>
                </a:cubicBezTo>
                <a:lnTo>
                  <a:pt x="2131236" y="1770927"/>
                </a:lnTo>
                <a:cubicBezTo>
                  <a:pt x="2508854" y="1799973"/>
                  <a:pt x="2098146" y="1766672"/>
                  <a:pt x="2385879" y="1794076"/>
                </a:cubicBezTo>
                <a:cubicBezTo>
                  <a:pt x="2432129" y="1798481"/>
                  <a:pt x="2478600" y="1800520"/>
                  <a:pt x="2524775" y="1805651"/>
                </a:cubicBezTo>
                <a:cubicBezTo>
                  <a:pt x="2651782" y="1819763"/>
                  <a:pt x="2638592" y="1842304"/>
                  <a:pt x="2663671" y="1828800"/>
                </a:cubicBez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40506" y="2465408"/>
            <a:ext cx="2199190" cy="2453833"/>
          </a:xfrm>
          <a:custGeom>
            <a:avLst/>
            <a:gdLst>
              <a:gd name="connsiteX0" fmla="*/ 1666755 w 2199190"/>
              <a:gd name="connsiteY0" fmla="*/ 34724 h 2453833"/>
              <a:gd name="connsiteX1" fmla="*/ 1551008 w 2199190"/>
              <a:gd name="connsiteY1" fmla="*/ 23149 h 2453833"/>
              <a:gd name="connsiteX2" fmla="*/ 1446836 w 2199190"/>
              <a:gd name="connsiteY2" fmla="*/ 11574 h 2453833"/>
              <a:gd name="connsiteX3" fmla="*/ 1261641 w 2199190"/>
              <a:gd name="connsiteY3" fmla="*/ 0 h 2453833"/>
              <a:gd name="connsiteX4" fmla="*/ 902826 w 2199190"/>
              <a:gd name="connsiteY4" fmla="*/ 23149 h 2453833"/>
              <a:gd name="connsiteX5" fmla="*/ 810228 w 2199190"/>
              <a:gd name="connsiteY5" fmla="*/ 46298 h 2453833"/>
              <a:gd name="connsiteX6" fmla="*/ 694481 w 2199190"/>
              <a:gd name="connsiteY6" fmla="*/ 69448 h 2453833"/>
              <a:gd name="connsiteX7" fmla="*/ 636608 w 2199190"/>
              <a:gd name="connsiteY7" fmla="*/ 150470 h 2453833"/>
              <a:gd name="connsiteX8" fmla="*/ 590309 w 2199190"/>
              <a:gd name="connsiteY8" fmla="*/ 173620 h 2453833"/>
              <a:gd name="connsiteX9" fmla="*/ 532436 w 2199190"/>
              <a:gd name="connsiteY9" fmla="*/ 208344 h 2453833"/>
              <a:gd name="connsiteX10" fmla="*/ 509286 w 2199190"/>
              <a:gd name="connsiteY10" fmla="*/ 231493 h 2453833"/>
              <a:gd name="connsiteX11" fmla="*/ 474562 w 2199190"/>
              <a:gd name="connsiteY11" fmla="*/ 254643 h 2453833"/>
              <a:gd name="connsiteX12" fmla="*/ 393540 w 2199190"/>
              <a:gd name="connsiteY12" fmla="*/ 324091 h 2453833"/>
              <a:gd name="connsiteX13" fmla="*/ 370390 w 2199190"/>
              <a:gd name="connsiteY13" fmla="*/ 370389 h 2453833"/>
              <a:gd name="connsiteX14" fmla="*/ 312517 w 2199190"/>
              <a:gd name="connsiteY14" fmla="*/ 428263 h 2453833"/>
              <a:gd name="connsiteX15" fmla="*/ 266218 w 2199190"/>
              <a:gd name="connsiteY15" fmla="*/ 520860 h 2453833"/>
              <a:gd name="connsiteX16" fmla="*/ 243069 w 2199190"/>
              <a:gd name="connsiteY16" fmla="*/ 544010 h 2453833"/>
              <a:gd name="connsiteX17" fmla="*/ 208345 w 2199190"/>
              <a:gd name="connsiteY17" fmla="*/ 625033 h 2453833"/>
              <a:gd name="connsiteX18" fmla="*/ 173621 w 2199190"/>
              <a:gd name="connsiteY18" fmla="*/ 671331 h 2453833"/>
              <a:gd name="connsiteX19" fmla="*/ 138897 w 2199190"/>
              <a:gd name="connsiteY19" fmla="*/ 775503 h 2453833"/>
              <a:gd name="connsiteX20" fmla="*/ 92598 w 2199190"/>
              <a:gd name="connsiteY20" fmla="*/ 868101 h 2453833"/>
              <a:gd name="connsiteX21" fmla="*/ 69448 w 2199190"/>
              <a:gd name="connsiteY21" fmla="*/ 925974 h 2453833"/>
              <a:gd name="connsiteX22" fmla="*/ 46299 w 2199190"/>
              <a:gd name="connsiteY22" fmla="*/ 1030146 h 2453833"/>
              <a:gd name="connsiteX23" fmla="*/ 23150 w 2199190"/>
              <a:gd name="connsiteY23" fmla="*/ 1053296 h 2453833"/>
              <a:gd name="connsiteX24" fmla="*/ 0 w 2199190"/>
              <a:gd name="connsiteY24" fmla="*/ 1273215 h 2453833"/>
              <a:gd name="connsiteX25" fmla="*/ 11575 w 2199190"/>
              <a:gd name="connsiteY25" fmla="*/ 1446835 h 2453833"/>
              <a:gd name="connsiteX26" fmla="*/ 23150 w 2199190"/>
              <a:gd name="connsiteY26" fmla="*/ 1504708 h 2453833"/>
              <a:gd name="connsiteX27" fmla="*/ 46299 w 2199190"/>
              <a:gd name="connsiteY27" fmla="*/ 1551007 h 2453833"/>
              <a:gd name="connsiteX28" fmla="*/ 69448 w 2199190"/>
              <a:gd name="connsiteY28" fmla="*/ 1608881 h 2453833"/>
              <a:gd name="connsiteX29" fmla="*/ 127322 w 2199190"/>
              <a:gd name="connsiteY29" fmla="*/ 1689903 h 2453833"/>
              <a:gd name="connsiteX30" fmla="*/ 150471 w 2199190"/>
              <a:gd name="connsiteY30" fmla="*/ 1736202 h 2453833"/>
              <a:gd name="connsiteX31" fmla="*/ 196770 w 2199190"/>
              <a:gd name="connsiteY31" fmla="*/ 1782501 h 2453833"/>
              <a:gd name="connsiteX32" fmla="*/ 243069 w 2199190"/>
              <a:gd name="connsiteY32" fmla="*/ 1851949 h 2453833"/>
              <a:gd name="connsiteX33" fmla="*/ 266218 w 2199190"/>
              <a:gd name="connsiteY33" fmla="*/ 1886673 h 2453833"/>
              <a:gd name="connsiteX34" fmla="*/ 312517 w 2199190"/>
              <a:gd name="connsiteY34" fmla="*/ 1932972 h 2453833"/>
              <a:gd name="connsiteX35" fmla="*/ 358816 w 2199190"/>
              <a:gd name="connsiteY35" fmla="*/ 2002420 h 2453833"/>
              <a:gd name="connsiteX36" fmla="*/ 439838 w 2199190"/>
              <a:gd name="connsiteY36" fmla="*/ 2083443 h 2453833"/>
              <a:gd name="connsiteX37" fmla="*/ 474562 w 2199190"/>
              <a:gd name="connsiteY37" fmla="*/ 2118167 h 2453833"/>
              <a:gd name="connsiteX38" fmla="*/ 509286 w 2199190"/>
              <a:gd name="connsiteY38" fmla="*/ 2141316 h 2453833"/>
              <a:gd name="connsiteX39" fmla="*/ 578735 w 2199190"/>
              <a:gd name="connsiteY39" fmla="*/ 2210764 h 2453833"/>
              <a:gd name="connsiteX40" fmla="*/ 636608 w 2199190"/>
              <a:gd name="connsiteY40" fmla="*/ 2268638 h 2453833"/>
              <a:gd name="connsiteX41" fmla="*/ 706056 w 2199190"/>
              <a:gd name="connsiteY41" fmla="*/ 2291787 h 2453833"/>
              <a:gd name="connsiteX42" fmla="*/ 787079 w 2199190"/>
              <a:gd name="connsiteY42" fmla="*/ 2338086 h 2453833"/>
              <a:gd name="connsiteX43" fmla="*/ 879676 w 2199190"/>
              <a:gd name="connsiteY43" fmla="*/ 2384384 h 2453833"/>
              <a:gd name="connsiteX44" fmla="*/ 995423 w 2199190"/>
              <a:gd name="connsiteY44" fmla="*/ 2430683 h 2453833"/>
              <a:gd name="connsiteX45" fmla="*/ 1319514 w 2199190"/>
              <a:gd name="connsiteY45" fmla="*/ 2453833 h 2453833"/>
              <a:gd name="connsiteX46" fmla="*/ 1493135 w 2199190"/>
              <a:gd name="connsiteY46" fmla="*/ 2442258 h 2453833"/>
              <a:gd name="connsiteX47" fmla="*/ 1597307 w 2199190"/>
              <a:gd name="connsiteY47" fmla="*/ 2384384 h 2453833"/>
              <a:gd name="connsiteX48" fmla="*/ 1666755 w 2199190"/>
              <a:gd name="connsiteY48" fmla="*/ 2372810 h 2453833"/>
              <a:gd name="connsiteX49" fmla="*/ 1713053 w 2199190"/>
              <a:gd name="connsiteY49" fmla="*/ 2349660 h 2453833"/>
              <a:gd name="connsiteX50" fmla="*/ 1759352 w 2199190"/>
              <a:gd name="connsiteY50" fmla="*/ 2338086 h 2453833"/>
              <a:gd name="connsiteX51" fmla="*/ 1840375 w 2199190"/>
              <a:gd name="connsiteY51" fmla="*/ 2291787 h 2453833"/>
              <a:gd name="connsiteX52" fmla="*/ 1875099 w 2199190"/>
              <a:gd name="connsiteY52" fmla="*/ 2257063 h 2453833"/>
              <a:gd name="connsiteX53" fmla="*/ 1898248 w 2199190"/>
              <a:gd name="connsiteY53" fmla="*/ 2210764 h 2453833"/>
              <a:gd name="connsiteX54" fmla="*/ 1921398 w 2199190"/>
              <a:gd name="connsiteY54" fmla="*/ 2176040 h 2453833"/>
              <a:gd name="connsiteX55" fmla="*/ 1990846 w 2199190"/>
              <a:gd name="connsiteY55" fmla="*/ 2083443 h 2453833"/>
              <a:gd name="connsiteX56" fmla="*/ 2037145 w 2199190"/>
              <a:gd name="connsiteY56" fmla="*/ 2002420 h 2453833"/>
              <a:gd name="connsiteX57" fmla="*/ 2071869 w 2199190"/>
              <a:gd name="connsiteY57" fmla="*/ 1909822 h 2453833"/>
              <a:gd name="connsiteX58" fmla="*/ 2095018 w 2199190"/>
              <a:gd name="connsiteY58" fmla="*/ 1840374 h 2453833"/>
              <a:gd name="connsiteX59" fmla="*/ 2106593 w 2199190"/>
              <a:gd name="connsiteY59" fmla="*/ 1805650 h 2453833"/>
              <a:gd name="connsiteX60" fmla="*/ 2129742 w 2199190"/>
              <a:gd name="connsiteY60" fmla="*/ 1632030 h 2453833"/>
              <a:gd name="connsiteX61" fmla="*/ 2141317 w 2199190"/>
              <a:gd name="connsiteY61" fmla="*/ 1585731 h 2453833"/>
              <a:gd name="connsiteX62" fmla="*/ 2152891 w 2199190"/>
              <a:gd name="connsiteY62" fmla="*/ 1493134 h 2453833"/>
              <a:gd name="connsiteX63" fmla="*/ 2164466 w 2199190"/>
              <a:gd name="connsiteY63" fmla="*/ 1435260 h 2453833"/>
              <a:gd name="connsiteX64" fmla="*/ 2176041 w 2199190"/>
              <a:gd name="connsiteY64" fmla="*/ 1365812 h 2453833"/>
              <a:gd name="connsiteX65" fmla="*/ 2187616 w 2199190"/>
              <a:gd name="connsiteY65" fmla="*/ 1307939 h 2453833"/>
              <a:gd name="connsiteX66" fmla="*/ 2199190 w 2199190"/>
              <a:gd name="connsiteY66" fmla="*/ 1215341 h 2453833"/>
              <a:gd name="connsiteX67" fmla="*/ 2176041 w 2199190"/>
              <a:gd name="connsiteY67" fmla="*/ 798653 h 2453833"/>
              <a:gd name="connsiteX68" fmla="*/ 2152891 w 2199190"/>
              <a:gd name="connsiteY68" fmla="*/ 694481 h 2453833"/>
              <a:gd name="connsiteX69" fmla="*/ 2106593 w 2199190"/>
              <a:gd name="connsiteY69" fmla="*/ 613458 h 2453833"/>
              <a:gd name="connsiteX70" fmla="*/ 2095018 w 2199190"/>
              <a:gd name="connsiteY70" fmla="*/ 567159 h 2453833"/>
              <a:gd name="connsiteX71" fmla="*/ 2013995 w 2199190"/>
              <a:gd name="connsiteY71" fmla="*/ 462987 h 2453833"/>
              <a:gd name="connsiteX72" fmla="*/ 1956122 w 2199190"/>
              <a:gd name="connsiteY72" fmla="*/ 381964 h 2453833"/>
              <a:gd name="connsiteX73" fmla="*/ 1909823 w 2199190"/>
              <a:gd name="connsiteY73" fmla="*/ 312516 h 2453833"/>
              <a:gd name="connsiteX74" fmla="*/ 1886674 w 2199190"/>
              <a:gd name="connsiteY74" fmla="*/ 277792 h 2453833"/>
              <a:gd name="connsiteX75" fmla="*/ 1851950 w 2199190"/>
              <a:gd name="connsiteY75" fmla="*/ 254643 h 2453833"/>
              <a:gd name="connsiteX76" fmla="*/ 1782502 w 2199190"/>
              <a:gd name="connsiteY76" fmla="*/ 162045 h 2453833"/>
              <a:gd name="connsiteX77" fmla="*/ 1666755 w 2199190"/>
              <a:gd name="connsiteY77" fmla="*/ 34724 h 245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199190" h="2453833">
                <a:moveTo>
                  <a:pt x="1666755" y="34724"/>
                </a:moveTo>
                <a:lnTo>
                  <a:pt x="1551008" y="23149"/>
                </a:lnTo>
                <a:cubicBezTo>
                  <a:pt x="1516262" y="19491"/>
                  <a:pt x="1481662" y="14360"/>
                  <a:pt x="1446836" y="11574"/>
                </a:cubicBezTo>
                <a:cubicBezTo>
                  <a:pt x="1385181" y="6642"/>
                  <a:pt x="1323373" y="3858"/>
                  <a:pt x="1261641" y="0"/>
                </a:cubicBezTo>
                <a:cubicBezTo>
                  <a:pt x="1217484" y="2208"/>
                  <a:pt x="980284" y="10919"/>
                  <a:pt x="902826" y="23149"/>
                </a:cubicBezTo>
                <a:cubicBezTo>
                  <a:pt x="871399" y="28111"/>
                  <a:pt x="841286" y="39396"/>
                  <a:pt x="810228" y="46298"/>
                </a:cubicBezTo>
                <a:cubicBezTo>
                  <a:pt x="771819" y="54833"/>
                  <a:pt x="694481" y="69448"/>
                  <a:pt x="694481" y="69448"/>
                </a:cubicBezTo>
                <a:cubicBezTo>
                  <a:pt x="683636" y="85715"/>
                  <a:pt x="647777" y="140897"/>
                  <a:pt x="636608" y="150470"/>
                </a:cubicBezTo>
                <a:cubicBezTo>
                  <a:pt x="623507" y="161699"/>
                  <a:pt x="605392" y="165240"/>
                  <a:pt x="590309" y="173620"/>
                </a:cubicBezTo>
                <a:cubicBezTo>
                  <a:pt x="570643" y="184546"/>
                  <a:pt x="550743" y="195268"/>
                  <a:pt x="532436" y="208344"/>
                </a:cubicBezTo>
                <a:cubicBezTo>
                  <a:pt x="523556" y="214687"/>
                  <a:pt x="517807" y="224676"/>
                  <a:pt x="509286" y="231493"/>
                </a:cubicBezTo>
                <a:cubicBezTo>
                  <a:pt x="498423" y="240183"/>
                  <a:pt x="485124" y="245590"/>
                  <a:pt x="474562" y="254643"/>
                </a:cubicBezTo>
                <a:cubicBezTo>
                  <a:pt x="376326" y="338846"/>
                  <a:pt x="473259" y="270944"/>
                  <a:pt x="393540" y="324091"/>
                </a:cubicBezTo>
                <a:cubicBezTo>
                  <a:pt x="385823" y="339524"/>
                  <a:pt x="381436" y="357134"/>
                  <a:pt x="370390" y="370389"/>
                </a:cubicBezTo>
                <a:cubicBezTo>
                  <a:pt x="301350" y="453236"/>
                  <a:pt x="366124" y="329984"/>
                  <a:pt x="312517" y="428263"/>
                </a:cubicBezTo>
                <a:cubicBezTo>
                  <a:pt x="295992" y="458558"/>
                  <a:pt x="290619" y="496458"/>
                  <a:pt x="266218" y="520860"/>
                </a:cubicBezTo>
                <a:cubicBezTo>
                  <a:pt x="258502" y="528577"/>
                  <a:pt x="249122" y="534930"/>
                  <a:pt x="243069" y="544010"/>
                </a:cubicBezTo>
                <a:cubicBezTo>
                  <a:pt x="151240" y="681753"/>
                  <a:pt x="270081" y="516993"/>
                  <a:pt x="208345" y="625033"/>
                </a:cubicBezTo>
                <a:cubicBezTo>
                  <a:pt x="198774" y="641782"/>
                  <a:pt x="185196" y="655898"/>
                  <a:pt x="173621" y="671331"/>
                </a:cubicBezTo>
                <a:lnTo>
                  <a:pt x="138897" y="775503"/>
                </a:lnTo>
                <a:cubicBezTo>
                  <a:pt x="112297" y="855303"/>
                  <a:pt x="133001" y="827697"/>
                  <a:pt x="92598" y="868101"/>
                </a:cubicBezTo>
                <a:cubicBezTo>
                  <a:pt x="84881" y="887392"/>
                  <a:pt x="75418" y="906073"/>
                  <a:pt x="69448" y="925974"/>
                </a:cubicBezTo>
                <a:cubicBezTo>
                  <a:pt x="66705" y="935116"/>
                  <a:pt x="52982" y="1016780"/>
                  <a:pt x="46299" y="1030146"/>
                </a:cubicBezTo>
                <a:cubicBezTo>
                  <a:pt x="41419" y="1039907"/>
                  <a:pt x="30866" y="1045579"/>
                  <a:pt x="23150" y="1053296"/>
                </a:cubicBezTo>
                <a:cubicBezTo>
                  <a:pt x="20855" y="1073951"/>
                  <a:pt x="0" y="1258163"/>
                  <a:pt x="0" y="1273215"/>
                </a:cubicBezTo>
                <a:cubicBezTo>
                  <a:pt x="0" y="1331217"/>
                  <a:pt x="5803" y="1389121"/>
                  <a:pt x="11575" y="1446835"/>
                </a:cubicBezTo>
                <a:cubicBezTo>
                  <a:pt x="13533" y="1466410"/>
                  <a:pt x="16929" y="1486044"/>
                  <a:pt x="23150" y="1504708"/>
                </a:cubicBezTo>
                <a:cubicBezTo>
                  <a:pt x="28606" y="1521077"/>
                  <a:pt x="39291" y="1535240"/>
                  <a:pt x="46299" y="1551007"/>
                </a:cubicBezTo>
                <a:cubicBezTo>
                  <a:pt x="54737" y="1569994"/>
                  <a:pt x="60156" y="1590297"/>
                  <a:pt x="69448" y="1608881"/>
                </a:cubicBezTo>
                <a:cubicBezTo>
                  <a:pt x="96340" y="1662666"/>
                  <a:pt x="94786" y="1657369"/>
                  <a:pt x="127322" y="1689903"/>
                </a:cubicBezTo>
                <a:cubicBezTo>
                  <a:pt x="135038" y="1705336"/>
                  <a:pt x="140118" y="1722398"/>
                  <a:pt x="150471" y="1736202"/>
                </a:cubicBezTo>
                <a:cubicBezTo>
                  <a:pt x="163566" y="1753662"/>
                  <a:pt x="187009" y="1762980"/>
                  <a:pt x="196770" y="1782501"/>
                </a:cubicBezTo>
                <a:cubicBezTo>
                  <a:pt x="243431" y="1875826"/>
                  <a:pt x="195934" y="1793031"/>
                  <a:pt x="243069" y="1851949"/>
                </a:cubicBezTo>
                <a:cubicBezTo>
                  <a:pt x="251759" y="1862812"/>
                  <a:pt x="257165" y="1876111"/>
                  <a:pt x="266218" y="1886673"/>
                </a:cubicBezTo>
                <a:cubicBezTo>
                  <a:pt x="280422" y="1903244"/>
                  <a:pt x="298883" y="1915929"/>
                  <a:pt x="312517" y="1932972"/>
                </a:cubicBezTo>
                <a:cubicBezTo>
                  <a:pt x="329897" y="1954697"/>
                  <a:pt x="339143" y="1982747"/>
                  <a:pt x="358816" y="2002420"/>
                </a:cubicBezTo>
                <a:lnTo>
                  <a:pt x="439838" y="2083443"/>
                </a:lnTo>
                <a:cubicBezTo>
                  <a:pt x="451413" y="2095018"/>
                  <a:pt x="460942" y="2109087"/>
                  <a:pt x="474562" y="2118167"/>
                </a:cubicBezTo>
                <a:lnTo>
                  <a:pt x="509286" y="2141316"/>
                </a:lnTo>
                <a:cubicBezTo>
                  <a:pt x="552550" y="2206211"/>
                  <a:pt x="508253" y="2148113"/>
                  <a:pt x="578735" y="2210764"/>
                </a:cubicBezTo>
                <a:cubicBezTo>
                  <a:pt x="599126" y="2228889"/>
                  <a:pt x="610726" y="2260011"/>
                  <a:pt x="636608" y="2268638"/>
                </a:cubicBezTo>
                <a:lnTo>
                  <a:pt x="706056" y="2291787"/>
                </a:lnTo>
                <a:cubicBezTo>
                  <a:pt x="784019" y="2369750"/>
                  <a:pt x="693811" y="2291452"/>
                  <a:pt x="787079" y="2338086"/>
                </a:cubicBezTo>
                <a:cubicBezTo>
                  <a:pt x="905125" y="2397109"/>
                  <a:pt x="765994" y="2355965"/>
                  <a:pt x="879676" y="2384384"/>
                </a:cubicBezTo>
                <a:cubicBezTo>
                  <a:pt x="911392" y="2400243"/>
                  <a:pt x="961094" y="2427822"/>
                  <a:pt x="995423" y="2430683"/>
                </a:cubicBezTo>
                <a:cubicBezTo>
                  <a:pt x="1195957" y="2447395"/>
                  <a:pt x="1087950" y="2439360"/>
                  <a:pt x="1319514" y="2453833"/>
                </a:cubicBezTo>
                <a:cubicBezTo>
                  <a:pt x="1377388" y="2449975"/>
                  <a:pt x="1435488" y="2448663"/>
                  <a:pt x="1493135" y="2442258"/>
                </a:cubicBezTo>
                <a:cubicBezTo>
                  <a:pt x="1538363" y="2437233"/>
                  <a:pt x="1553943" y="2402452"/>
                  <a:pt x="1597307" y="2384384"/>
                </a:cubicBezTo>
                <a:cubicBezTo>
                  <a:pt x="1618970" y="2375358"/>
                  <a:pt x="1643606" y="2376668"/>
                  <a:pt x="1666755" y="2372810"/>
                </a:cubicBezTo>
                <a:cubicBezTo>
                  <a:pt x="1682188" y="2365093"/>
                  <a:pt x="1696897" y="2355718"/>
                  <a:pt x="1713053" y="2349660"/>
                </a:cubicBezTo>
                <a:cubicBezTo>
                  <a:pt x="1727948" y="2344074"/>
                  <a:pt x="1745123" y="2345200"/>
                  <a:pt x="1759352" y="2338086"/>
                </a:cubicBezTo>
                <a:cubicBezTo>
                  <a:pt x="1899513" y="2268007"/>
                  <a:pt x="1734159" y="2327193"/>
                  <a:pt x="1840375" y="2291787"/>
                </a:cubicBezTo>
                <a:cubicBezTo>
                  <a:pt x="1851950" y="2280212"/>
                  <a:pt x="1865585" y="2270383"/>
                  <a:pt x="1875099" y="2257063"/>
                </a:cubicBezTo>
                <a:cubicBezTo>
                  <a:pt x="1885128" y="2243022"/>
                  <a:pt x="1889687" y="2225745"/>
                  <a:pt x="1898248" y="2210764"/>
                </a:cubicBezTo>
                <a:cubicBezTo>
                  <a:pt x="1905150" y="2198686"/>
                  <a:pt x="1913681" y="2187615"/>
                  <a:pt x="1921398" y="2176040"/>
                </a:cubicBezTo>
                <a:cubicBezTo>
                  <a:pt x="1950003" y="2090223"/>
                  <a:pt x="1922722" y="2117504"/>
                  <a:pt x="1990846" y="2083443"/>
                </a:cubicBezTo>
                <a:cubicBezTo>
                  <a:pt x="2013265" y="1993768"/>
                  <a:pt x="1984099" y="2076685"/>
                  <a:pt x="2037145" y="2002420"/>
                </a:cubicBezTo>
                <a:cubicBezTo>
                  <a:pt x="2063909" y="1964950"/>
                  <a:pt x="2059335" y="1951603"/>
                  <a:pt x="2071869" y="1909822"/>
                </a:cubicBezTo>
                <a:cubicBezTo>
                  <a:pt x="2078881" y="1886450"/>
                  <a:pt x="2087302" y="1863523"/>
                  <a:pt x="2095018" y="1840374"/>
                </a:cubicBezTo>
                <a:lnTo>
                  <a:pt x="2106593" y="1805650"/>
                </a:lnTo>
                <a:cubicBezTo>
                  <a:pt x="2110626" y="1773387"/>
                  <a:pt x="2123350" y="1667186"/>
                  <a:pt x="2129742" y="1632030"/>
                </a:cubicBezTo>
                <a:cubicBezTo>
                  <a:pt x="2132588" y="1616379"/>
                  <a:pt x="2137459" y="1601164"/>
                  <a:pt x="2141317" y="1585731"/>
                </a:cubicBezTo>
                <a:cubicBezTo>
                  <a:pt x="2145175" y="1554865"/>
                  <a:pt x="2148161" y="1523878"/>
                  <a:pt x="2152891" y="1493134"/>
                </a:cubicBezTo>
                <a:cubicBezTo>
                  <a:pt x="2155882" y="1473689"/>
                  <a:pt x="2160947" y="1454616"/>
                  <a:pt x="2164466" y="1435260"/>
                </a:cubicBezTo>
                <a:cubicBezTo>
                  <a:pt x="2168664" y="1412170"/>
                  <a:pt x="2171843" y="1388902"/>
                  <a:pt x="2176041" y="1365812"/>
                </a:cubicBezTo>
                <a:cubicBezTo>
                  <a:pt x="2179560" y="1346456"/>
                  <a:pt x="2184625" y="1327383"/>
                  <a:pt x="2187616" y="1307939"/>
                </a:cubicBezTo>
                <a:cubicBezTo>
                  <a:pt x="2192346" y="1277195"/>
                  <a:pt x="2195332" y="1246207"/>
                  <a:pt x="2199190" y="1215341"/>
                </a:cubicBezTo>
                <a:cubicBezTo>
                  <a:pt x="2181255" y="641389"/>
                  <a:pt x="2218331" y="988954"/>
                  <a:pt x="2176041" y="798653"/>
                </a:cubicBezTo>
                <a:cubicBezTo>
                  <a:pt x="2172040" y="780648"/>
                  <a:pt x="2160591" y="715014"/>
                  <a:pt x="2152891" y="694481"/>
                </a:cubicBezTo>
                <a:cubicBezTo>
                  <a:pt x="2140303" y="660913"/>
                  <a:pt x="2125783" y="642243"/>
                  <a:pt x="2106593" y="613458"/>
                </a:cubicBezTo>
                <a:cubicBezTo>
                  <a:pt x="2102735" y="598025"/>
                  <a:pt x="2102132" y="581388"/>
                  <a:pt x="2095018" y="567159"/>
                </a:cubicBezTo>
                <a:cubicBezTo>
                  <a:pt x="2067329" y="511781"/>
                  <a:pt x="2052101" y="501093"/>
                  <a:pt x="2013995" y="462987"/>
                </a:cubicBezTo>
                <a:cubicBezTo>
                  <a:pt x="1963742" y="362479"/>
                  <a:pt x="2021815" y="466426"/>
                  <a:pt x="1956122" y="381964"/>
                </a:cubicBezTo>
                <a:cubicBezTo>
                  <a:pt x="1939041" y="360003"/>
                  <a:pt x="1925256" y="335665"/>
                  <a:pt x="1909823" y="312516"/>
                </a:cubicBezTo>
                <a:cubicBezTo>
                  <a:pt x="1902107" y="300941"/>
                  <a:pt x="1898249" y="285508"/>
                  <a:pt x="1886674" y="277792"/>
                </a:cubicBezTo>
                <a:lnTo>
                  <a:pt x="1851950" y="254643"/>
                </a:lnTo>
                <a:cubicBezTo>
                  <a:pt x="1831748" y="194038"/>
                  <a:pt x="1849002" y="228545"/>
                  <a:pt x="1782502" y="162045"/>
                </a:cubicBezTo>
                <a:lnTo>
                  <a:pt x="1666755" y="34724"/>
                </a:lnTo>
                <a:close/>
              </a:path>
            </a:pathLst>
          </a:cu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124689" y="1023320"/>
            <a:ext cx="4211227" cy="4804611"/>
            <a:chOff x="4124689" y="1023320"/>
            <a:chExt cx="4211227" cy="4804611"/>
          </a:xfrm>
        </p:grpSpPr>
        <p:sp>
          <p:nvSpPr>
            <p:cNvPr id="5" name="TextBox 4"/>
            <p:cNvSpPr txBox="1"/>
            <p:nvPr/>
          </p:nvSpPr>
          <p:spPr>
            <a:xfrm>
              <a:off x="4724400" y="1023320"/>
              <a:ext cx="3611516" cy="646331"/>
            </a:xfrm>
            <a:prstGeom prst="rect">
              <a:avLst/>
            </a:prstGeom>
            <a:noFill/>
          </p:spPr>
          <p:txBody>
            <a:bodyPr wrap="square" rtlCol="0">
              <a:spAutoFit/>
            </a:bodyPr>
            <a:lstStyle/>
            <a:p>
              <a:r>
                <a:rPr lang="en-US" sz="3600" b="1" dirty="0">
                  <a:solidFill>
                    <a:schemeClr val="accent4">
                      <a:lumMod val="50000"/>
                    </a:schemeClr>
                  </a:solidFill>
                </a:rPr>
                <a:t>mesenchyme</a:t>
              </a:r>
            </a:p>
          </p:txBody>
        </p:sp>
        <p:sp>
          <p:nvSpPr>
            <p:cNvPr id="9" name="TextBox 8"/>
            <p:cNvSpPr txBox="1"/>
            <p:nvPr/>
          </p:nvSpPr>
          <p:spPr>
            <a:xfrm>
              <a:off x="4124689" y="5181600"/>
              <a:ext cx="3611516" cy="646331"/>
            </a:xfrm>
            <a:prstGeom prst="rect">
              <a:avLst/>
            </a:prstGeom>
            <a:noFill/>
          </p:spPr>
          <p:txBody>
            <a:bodyPr wrap="square" rtlCol="0">
              <a:spAutoFit/>
            </a:bodyPr>
            <a:lstStyle/>
            <a:p>
              <a:r>
                <a:rPr lang="en-US" sz="3600" b="1" dirty="0">
                  <a:solidFill>
                    <a:schemeClr val="accent2">
                      <a:lumMod val="75000"/>
                    </a:schemeClr>
                  </a:solidFill>
                </a:rPr>
                <a:t>Umbilical artery</a:t>
              </a:r>
            </a:p>
          </p:txBody>
        </p:sp>
      </p:grpSp>
      <p:sp>
        <p:nvSpPr>
          <p:cNvPr id="10" name="Rectangle 9"/>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26588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32" y="995065"/>
            <a:ext cx="7258050" cy="558165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sp>
        <p:nvSpPr>
          <p:cNvPr id="5" name="TextBox 4"/>
          <p:cNvSpPr txBox="1"/>
          <p:nvPr/>
        </p:nvSpPr>
        <p:spPr>
          <a:xfrm>
            <a:off x="76200" y="3505200"/>
            <a:ext cx="2667000" cy="1754326"/>
          </a:xfrm>
          <a:prstGeom prst="rect">
            <a:avLst/>
          </a:prstGeom>
          <a:solidFill>
            <a:schemeClr val="bg1"/>
          </a:solidFill>
        </p:spPr>
        <p:txBody>
          <a:bodyPr wrap="square" rtlCol="0">
            <a:spAutoFit/>
          </a:bodyPr>
          <a:lstStyle/>
          <a:p>
            <a:r>
              <a:rPr lang="en-US" sz="3600" b="1" dirty="0">
                <a:solidFill>
                  <a:schemeClr val="accent4">
                    <a:lumMod val="50000"/>
                  </a:schemeClr>
                </a:solidFill>
              </a:rPr>
              <a:t>Uterus menstrual phase</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33350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569077"/>
            <a:ext cx="8267700" cy="448627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381000" y="4012924"/>
            <a:ext cx="2819400" cy="646331"/>
          </a:xfrm>
          <a:prstGeom prst="rect">
            <a:avLst/>
          </a:prstGeom>
          <a:noFill/>
        </p:spPr>
        <p:txBody>
          <a:bodyPr wrap="square" rtlCol="0">
            <a:spAutoFit/>
          </a:bodyPr>
          <a:lstStyle/>
          <a:p>
            <a:r>
              <a:rPr lang="en-US" sz="3600" b="1" dirty="0" err="1">
                <a:solidFill>
                  <a:schemeClr val="accent3">
                    <a:lumMod val="50000"/>
                  </a:schemeClr>
                </a:solidFill>
              </a:rPr>
              <a:t>acidophils</a:t>
            </a:r>
            <a:r>
              <a:rPr lang="en-US" sz="3600" b="1" dirty="0">
                <a:solidFill>
                  <a:schemeClr val="accent3">
                    <a:lumMod val="50000"/>
                  </a:schemeClr>
                </a:solidFill>
              </a:rPr>
              <a:t> </a:t>
            </a:r>
          </a:p>
        </p:txBody>
      </p:sp>
      <p:cxnSp>
        <p:nvCxnSpPr>
          <p:cNvPr id="8" name="Straight Arrow Connector 7"/>
          <p:cNvCxnSpPr/>
          <p:nvPr/>
        </p:nvCxnSpPr>
        <p:spPr>
          <a:xfrm>
            <a:off x="1431550" y="1676400"/>
            <a:ext cx="419101" cy="67436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324600" y="3626412"/>
            <a:ext cx="555250" cy="773024"/>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157483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8600" y="763712"/>
            <a:ext cx="6858000" cy="369332"/>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Review early embryology by clicking on this </a:t>
            </a:r>
            <a:r>
              <a:rPr lang="en-US" b="1" dirty="0">
                <a:solidFill>
                  <a:schemeClr val="accent2">
                    <a:lumMod val="75000"/>
                  </a:schemeClr>
                </a:solidFill>
                <a:latin typeface="Times New Roman" pitchFamily="18" charset="0"/>
                <a:cs typeface="Times New Roman" pitchFamily="18" charset="0"/>
                <a:hlinkClick r:id="rId2"/>
              </a:rPr>
              <a:t>audio file</a:t>
            </a:r>
            <a:r>
              <a:rPr lang="en-US" b="1" dirty="0">
                <a:solidFill>
                  <a:schemeClr val="accent2">
                    <a:lumMod val="75000"/>
                  </a:schemeClr>
                </a:solidFill>
                <a:latin typeface="Times New Roman" pitchFamily="18" charset="0"/>
                <a:cs typeface="Times New Roman" pitchFamily="18" charset="0"/>
              </a:rPr>
              <a:t>.</a:t>
            </a:r>
          </a:p>
        </p:txBody>
      </p:sp>
      <p:pic>
        <p:nvPicPr>
          <p:cNvPr id="9" name="Picture 2" descr="carlson6-7ABC"/>
          <p:cNvPicPr>
            <a:picLocks noChangeAspect="1" noChangeArrowheads="1"/>
          </p:cNvPicPr>
          <p:nvPr/>
        </p:nvPicPr>
        <p:blipFill>
          <a:blip r:embed="rId3" cstate="print"/>
          <a:srcRect/>
          <a:stretch>
            <a:fillRect/>
          </a:stretch>
        </p:blipFill>
        <p:spPr bwMode="auto">
          <a:xfrm>
            <a:off x="134241" y="1219200"/>
            <a:ext cx="4459089" cy="5316020"/>
          </a:xfrm>
          <a:prstGeom prst="rect">
            <a:avLst/>
          </a:prstGeom>
          <a:noFill/>
        </p:spPr>
      </p:pic>
      <p:pic>
        <p:nvPicPr>
          <p:cNvPr id="12" name="Picture 3" descr="carlson6-7D"/>
          <p:cNvPicPr>
            <a:picLocks noChangeAspect="1" noChangeArrowheads="1"/>
          </p:cNvPicPr>
          <p:nvPr/>
        </p:nvPicPr>
        <p:blipFill>
          <a:blip r:embed="rId4" cstate="print"/>
          <a:srcRect/>
          <a:stretch>
            <a:fillRect/>
          </a:stretch>
        </p:blipFill>
        <p:spPr bwMode="auto">
          <a:xfrm>
            <a:off x="5112655" y="1524000"/>
            <a:ext cx="4031345" cy="4387515"/>
          </a:xfrm>
          <a:prstGeom prst="rect">
            <a:avLst/>
          </a:prstGeom>
          <a:noFill/>
        </p:spPr>
      </p:pic>
      <p:sp>
        <p:nvSpPr>
          <p:cNvPr id="13" name="Rectangle 12"/>
          <p:cNvSpPr/>
          <p:nvPr/>
        </p:nvSpPr>
        <p:spPr>
          <a:xfrm>
            <a:off x="2139917" y="-22445"/>
            <a:ext cx="462261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EMBRYOLOGY REVIEW</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13047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314700"/>
            <a:ext cx="7143750" cy="531495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5" name="TextBox 4"/>
          <p:cNvSpPr txBox="1"/>
          <p:nvPr/>
        </p:nvSpPr>
        <p:spPr>
          <a:xfrm>
            <a:off x="2148396" y="1354446"/>
            <a:ext cx="3972046" cy="646331"/>
          </a:xfrm>
          <a:prstGeom prst="rect">
            <a:avLst/>
          </a:prstGeom>
          <a:solidFill>
            <a:schemeClr val="bg1"/>
          </a:solidFill>
        </p:spPr>
        <p:txBody>
          <a:bodyPr wrap="square" rtlCol="0">
            <a:spAutoFit/>
          </a:bodyPr>
          <a:lstStyle/>
          <a:p>
            <a:r>
              <a:rPr lang="en-US" sz="3600" b="1" dirty="0"/>
              <a:t>cytotrophoblast</a:t>
            </a:r>
          </a:p>
        </p:txBody>
      </p:sp>
      <p:cxnSp>
        <p:nvCxnSpPr>
          <p:cNvPr id="8" name="Straight Arrow Connector 7"/>
          <p:cNvCxnSpPr/>
          <p:nvPr/>
        </p:nvCxnSpPr>
        <p:spPr>
          <a:xfrm flipV="1">
            <a:off x="3363686" y="4988689"/>
            <a:ext cx="367962" cy="83516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28257" y="4802568"/>
            <a:ext cx="482796" cy="81446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20313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555"/>
          <a:stretch/>
        </p:blipFill>
        <p:spPr>
          <a:xfrm>
            <a:off x="1304924" y="1324029"/>
            <a:ext cx="6702535" cy="5457771"/>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material in  outlined regions and structure indicated by arrows. (advance slides for answers)</a:t>
            </a:r>
          </a:p>
        </p:txBody>
      </p:sp>
      <p:cxnSp>
        <p:nvCxnSpPr>
          <p:cNvPr id="7" name="Straight Arrow Connector 6"/>
          <p:cNvCxnSpPr/>
          <p:nvPr/>
        </p:nvCxnSpPr>
        <p:spPr>
          <a:xfrm flipH="1">
            <a:off x="5261350" y="1708230"/>
            <a:ext cx="1210318"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352800" y="2089230"/>
            <a:ext cx="1325703" cy="4340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077797" y="3079830"/>
            <a:ext cx="1174622"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56191" y="3613230"/>
            <a:ext cx="1210318"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178212" y="4385840"/>
            <a:ext cx="2551256" cy="1874965"/>
          </a:xfrm>
          <a:custGeom>
            <a:avLst/>
            <a:gdLst>
              <a:gd name="connsiteX0" fmla="*/ 1058122 w 2551256"/>
              <a:gd name="connsiteY0" fmla="*/ 173620 h 1874965"/>
              <a:gd name="connsiteX1" fmla="*/ 896077 w 2551256"/>
              <a:gd name="connsiteY1" fmla="*/ 196770 h 1874965"/>
              <a:gd name="connsiteX2" fmla="*/ 872927 w 2551256"/>
              <a:gd name="connsiteY2" fmla="*/ 219919 h 1874965"/>
              <a:gd name="connsiteX3" fmla="*/ 815054 w 2551256"/>
              <a:gd name="connsiteY3" fmla="*/ 266218 h 1874965"/>
              <a:gd name="connsiteX4" fmla="*/ 803479 w 2551256"/>
              <a:gd name="connsiteY4" fmla="*/ 300942 h 1874965"/>
              <a:gd name="connsiteX5" fmla="*/ 757180 w 2551256"/>
              <a:gd name="connsiteY5" fmla="*/ 393539 h 1874965"/>
              <a:gd name="connsiteX6" fmla="*/ 745606 w 2551256"/>
              <a:gd name="connsiteY6" fmla="*/ 439838 h 1874965"/>
              <a:gd name="connsiteX7" fmla="*/ 722456 w 2551256"/>
              <a:gd name="connsiteY7" fmla="*/ 474562 h 1874965"/>
              <a:gd name="connsiteX8" fmla="*/ 710882 w 2551256"/>
              <a:gd name="connsiteY8" fmla="*/ 601884 h 1874965"/>
              <a:gd name="connsiteX9" fmla="*/ 699307 w 2551256"/>
              <a:gd name="connsiteY9" fmla="*/ 682906 h 1874965"/>
              <a:gd name="connsiteX10" fmla="*/ 687732 w 2551256"/>
              <a:gd name="connsiteY10" fmla="*/ 729205 h 1874965"/>
              <a:gd name="connsiteX11" fmla="*/ 629859 w 2551256"/>
              <a:gd name="connsiteY11" fmla="*/ 775504 h 1874965"/>
              <a:gd name="connsiteX12" fmla="*/ 595135 w 2551256"/>
              <a:gd name="connsiteY12" fmla="*/ 810228 h 1874965"/>
              <a:gd name="connsiteX13" fmla="*/ 560411 w 2551256"/>
              <a:gd name="connsiteY13" fmla="*/ 821803 h 1874965"/>
              <a:gd name="connsiteX14" fmla="*/ 525687 w 2551256"/>
              <a:gd name="connsiteY14" fmla="*/ 844952 h 1874965"/>
              <a:gd name="connsiteX15" fmla="*/ 467813 w 2551256"/>
              <a:gd name="connsiteY15" fmla="*/ 891251 h 1874965"/>
              <a:gd name="connsiteX16" fmla="*/ 398365 w 2551256"/>
              <a:gd name="connsiteY16" fmla="*/ 868101 h 1874965"/>
              <a:gd name="connsiteX17" fmla="*/ 363641 w 2551256"/>
              <a:gd name="connsiteY17" fmla="*/ 833377 h 1874965"/>
              <a:gd name="connsiteX18" fmla="*/ 328917 w 2551256"/>
              <a:gd name="connsiteY18" fmla="*/ 810228 h 1874965"/>
              <a:gd name="connsiteX19" fmla="*/ 271044 w 2551256"/>
              <a:gd name="connsiteY19" fmla="*/ 763929 h 1874965"/>
              <a:gd name="connsiteX20" fmla="*/ 178446 w 2551256"/>
              <a:gd name="connsiteY20" fmla="*/ 775504 h 1874965"/>
              <a:gd name="connsiteX21" fmla="*/ 108998 w 2551256"/>
              <a:gd name="connsiteY21" fmla="*/ 833377 h 1874965"/>
              <a:gd name="connsiteX22" fmla="*/ 74274 w 2551256"/>
              <a:gd name="connsiteY22" fmla="*/ 844952 h 1874965"/>
              <a:gd name="connsiteX23" fmla="*/ 39550 w 2551256"/>
              <a:gd name="connsiteY23" fmla="*/ 925975 h 1874965"/>
              <a:gd name="connsiteX24" fmla="*/ 16401 w 2551256"/>
              <a:gd name="connsiteY24" fmla="*/ 995423 h 1874965"/>
              <a:gd name="connsiteX25" fmla="*/ 4826 w 2551256"/>
              <a:gd name="connsiteY25" fmla="*/ 1111170 h 1874965"/>
              <a:gd name="connsiteX26" fmla="*/ 39550 w 2551256"/>
              <a:gd name="connsiteY26" fmla="*/ 1412112 h 1874965"/>
              <a:gd name="connsiteX27" fmla="*/ 120573 w 2551256"/>
              <a:gd name="connsiteY27" fmla="*/ 1493134 h 1874965"/>
              <a:gd name="connsiteX28" fmla="*/ 213170 w 2551256"/>
              <a:gd name="connsiteY28" fmla="*/ 1539433 h 1874965"/>
              <a:gd name="connsiteX29" fmla="*/ 282618 w 2551256"/>
              <a:gd name="connsiteY29" fmla="*/ 1574157 h 1874965"/>
              <a:gd name="connsiteX30" fmla="*/ 340492 w 2551256"/>
              <a:gd name="connsiteY30" fmla="*/ 1620456 h 1874965"/>
              <a:gd name="connsiteX31" fmla="*/ 386791 w 2551256"/>
              <a:gd name="connsiteY31" fmla="*/ 1643605 h 1874965"/>
              <a:gd name="connsiteX32" fmla="*/ 456239 w 2551256"/>
              <a:gd name="connsiteY32" fmla="*/ 1666755 h 1874965"/>
              <a:gd name="connsiteX33" fmla="*/ 548836 w 2551256"/>
              <a:gd name="connsiteY33" fmla="*/ 1713053 h 1874965"/>
              <a:gd name="connsiteX34" fmla="*/ 629859 w 2551256"/>
              <a:gd name="connsiteY34" fmla="*/ 1724628 h 1874965"/>
              <a:gd name="connsiteX35" fmla="*/ 676158 w 2551256"/>
              <a:gd name="connsiteY35" fmla="*/ 1736203 h 1874965"/>
              <a:gd name="connsiteX36" fmla="*/ 768755 w 2551256"/>
              <a:gd name="connsiteY36" fmla="*/ 1747777 h 1874965"/>
              <a:gd name="connsiteX37" fmla="*/ 988674 w 2551256"/>
              <a:gd name="connsiteY37" fmla="*/ 1794076 h 1874965"/>
              <a:gd name="connsiteX38" fmla="*/ 1092846 w 2551256"/>
              <a:gd name="connsiteY38" fmla="*/ 1817225 h 1874965"/>
              <a:gd name="connsiteX39" fmla="*/ 1139145 w 2551256"/>
              <a:gd name="connsiteY39" fmla="*/ 1828800 h 1874965"/>
              <a:gd name="connsiteX40" fmla="*/ 1254892 w 2551256"/>
              <a:gd name="connsiteY40" fmla="*/ 1840375 h 1874965"/>
              <a:gd name="connsiteX41" fmla="*/ 1324340 w 2551256"/>
              <a:gd name="connsiteY41" fmla="*/ 1851949 h 1874965"/>
              <a:gd name="connsiteX42" fmla="*/ 1451661 w 2551256"/>
              <a:gd name="connsiteY42" fmla="*/ 1863524 h 1874965"/>
              <a:gd name="connsiteX43" fmla="*/ 2146142 w 2551256"/>
              <a:gd name="connsiteY43" fmla="*/ 1840375 h 1874965"/>
              <a:gd name="connsiteX44" fmla="*/ 2180866 w 2551256"/>
              <a:gd name="connsiteY44" fmla="*/ 1828800 h 1874965"/>
              <a:gd name="connsiteX45" fmla="*/ 2227165 w 2551256"/>
              <a:gd name="connsiteY45" fmla="*/ 1782501 h 1874965"/>
              <a:gd name="connsiteX46" fmla="*/ 2250315 w 2551256"/>
              <a:gd name="connsiteY46" fmla="*/ 1759352 h 1874965"/>
              <a:gd name="connsiteX47" fmla="*/ 2273464 w 2551256"/>
              <a:gd name="connsiteY47" fmla="*/ 1713053 h 1874965"/>
              <a:gd name="connsiteX48" fmla="*/ 2319763 w 2551256"/>
              <a:gd name="connsiteY48" fmla="*/ 1643605 h 1874965"/>
              <a:gd name="connsiteX49" fmla="*/ 2331337 w 2551256"/>
              <a:gd name="connsiteY49" fmla="*/ 1597306 h 1874965"/>
              <a:gd name="connsiteX50" fmla="*/ 2342912 w 2551256"/>
              <a:gd name="connsiteY50" fmla="*/ 1527858 h 1874965"/>
              <a:gd name="connsiteX51" fmla="*/ 2354487 w 2551256"/>
              <a:gd name="connsiteY51" fmla="*/ 1493134 h 1874965"/>
              <a:gd name="connsiteX52" fmla="*/ 2366061 w 2551256"/>
              <a:gd name="connsiteY52" fmla="*/ 1435261 h 1874965"/>
              <a:gd name="connsiteX53" fmla="*/ 2389211 w 2551256"/>
              <a:gd name="connsiteY53" fmla="*/ 1365813 h 1874965"/>
              <a:gd name="connsiteX54" fmla="*/ 2412360 w 2551256"/>
              <a:gd name="connsiteY54" fmla="*/ 1261641 h 1874965"/>
              <a:gd name="connsiteX55" fmla="*/ 2435510 w 2551256"/>
              <a:gd name="connsiteY55" fmla="*/ 1238491 h 1874965"/>
              <a:gd name="connsiteX56" fmla="*/ 2447084 w 2551256"/>
              <a:gd name="connsiteY56" fmla="*/ 1180618 h 1874965"/>
              <a:gd name="connsiteX57" fmla="*/ 2470234 w 2551256"/>
              <a:gd name="connsiteY57" fmla="*/ 1157468 h 1874965"/>
              <a:gd name="connsiteX58" fmla="*/ 2493383 w 2551256"/>
              <a:gd name="connsiteY58" fmla="*/ 1088020 h 1874965"/>
              <a:gd name="connsiteX59" fmla="*/ 2516532 w 2551256"/>
              <a:gd name="connsiteY59" fmla="*/ 1006998 h 1874965"/>
              <a:gd name="connsiteX60" fmla="*/ 2528107 w 2551256"/>
              <a:gd name="connsiteY60" fmla="*/ 949124 h 1874965"/>
              <a:gd name="connsiteX61" fmla="*/ 2551256 w 2551256"/>
              <a:gd name="connsiteY61" fmla="*/ 879676 h 1874965"/>
              <a:gd name="connsiteX62" fmla="*/ 2539682 w 2551256"/>
              <a:gd name="connsiteY62" fmla="*/ 694481 h 1874965"/>
              <a:gd name="connsiteX63" fmla="*/ 2528107 w 2551256"/>
              <a:gd name="connsiteY63" fmla="*/ 648182 h 1874965"/>
              <a:gd name="connsiteX64" fmla="*/ 2504958 w 2551256"/>
              <a:gd name="connsiteY64" fmla="*/ 544010 h 1874965"/>
              <a:gd name="connsiteX65" fmla="*/ 2481808 w 2551256"/>
              <a:gd name="connsiteY65" fmla="*/ 474562 h 1874965"/>
              <a:gd name="connsiteX66" fmla="*/ 2458659 w 2551256"/>
              <a:gd name="connsiteY66" fmla="*/ 428263 h 1874965"/>
              <a:gd name="connsiteX67" fmla="*/ 2447084 w 2551256"/>
              <a:gd name="connsiteY67" fmla="*/ 393539 h 1874965"/>
              <a:gd name="connsiteX68" fmla="*/ 2435510 w 2551256"/>
              <a:gd name="connsiteY68" fmla="*/ 347241 h 1874965"/>
              <a:gd name="connsiteX69" fmla="*/ 2412360 w 2551256"/>
              <a:gd name="connsiteY69" fmla="*/ 324091 h 1874965"/>
              <a:gd name="connsiteX70" fmla="*/ 2377636 w 2551256"/>
              <a:gd name="connsiteY70" fmla="*/ 254643 h 1874965"/>
              <a:gd name="connsiteX71" fmla="*/ 2354487 w 2551256"/>
              <a:gd name="connsiteY71" fmla="*/ 185195 h 1874965"/>
              <a:gd name="connsiteX72" fmla="*/ 2308188 w 2551256"/>
              <a:gd name="connsiteY72" fmla="*/ 115747 h 1874965"/>
              <a:gd name="connsiteX73" fmla="*/ 2273464 w 2551256"/>
              <a:gd name="connsiteY73" fmla="*/ 46299 h 1874965"/>
              <a:gd name="connsiteX74" fmla="*/ 2192441 w 2551256"/>
              <a:gd name="connsiteY74" fmla="*/ 0 h 1874965"/>
              <a:gd name="connsiteX75" fmla="*/ 2041970 w 2551256"/>
              <a:gd name="connsiteY75" fmla="*/ 23149 h 1874965"/>
              <a:gd name="connsiteX76" fmla="*/ 2018821 w 2551256"/>
              <a:gd name="connsiteY76" fmla="*/ 46299 h 1874965"/>
              <a:gd name="connsiteX77" fmla="*/ 1937798 w 2551256"/>
              <a:gd name="connsiteY77" fmla="*/ 69448 h 1874965"/>
              <a:gd name="connsiteX78" fmla="*/ 1903074 w 2551256"/>
              <a:gd name="connsiteY78" fmla="*/ 92598 h 1874965"/>
              <a:gd name="connsiteX79" fmla="*/ 1868350 w 2551256"/>
              <a:gd name="connsiteY79" fmla="*/ 104172 h 1874965"/>
              <a:gd name="connsiteX80" fmla="*/ 1798902 w 2551256"/>
              <a:gd name="connsiteY80" fmla="*/ 150471 h 1874965"/>
              <a:gd name="connsiteX81" fmla="*/ 1764178 w 2551256"/>
              <a:gd name="connsiteY81" fmla="*/ 173620 h 1874965"/>
              <a:gd name="connsiteX82" fmla="*/ 1648431 w 2551256"/>
              <a:gd name="connsiteY82" fmla="*/ 208344 h 1874965"/>
              <a:gd name="connsiteX83" fmla="*/ 1509535 w 2551256"/>
              <a:gd name="connsiteY83" fmla="*/ 254643 h 1874965"/>
              <a:gd name="connsiteX84" fmla="*/ 1440087 w 2551256"/>
              <a:gd name="connsiteY84" fmla="*/ 277793 h 1874965"/>
              <a:gd name="connsiteX85" fmla="*/ 1185444 w 2551256"/>
              <a:gd name="connsiteY85" fmla="*/ 266218 h 1874965"/>
              <a:gd name="connsiteX86" fmla="*/ 1115996 w 2551256"/>
              <a:gd name="connsiteY86" fmla="*/ 231494 h 1874965"/>
              <a:gd name="connsiteX87" fmla="*/ 1092846 w 2551256"/>
              <a:gd name="connsiteY87" fmla="*/ 208344 h 1874965"/>
              <a:gd name="connsiteX88" fmla="*/ 1058122 w 2551256"/>
              <a:gd name="connsiteY88" fmla="*/ 173620 h 187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551256" h="1874965">
                <a:moveTo>
                  <a:pt x="1058122" y="173620"/>
                </a:moveTo>
                <a:cubicBezTo>
                  <a:pt x="1025327" y="171691"/>
                  <a:pt x="927547" y="181035"/>
                  <a:pt x="896077" y="196770"/>
                </a:cubicBezTo>
                <a:cubicBezTo>
                  <a:pt x="886316" y="201650"/>
                  <a:pt x="881213" y="212817"/>
                  <a:pt x="872927" y="219919"/>
                </a:cubicBezTo>
                <a:cubicBezTo>
                  <a:pt x="854170" y="235997"/>
                  <a:pt x="834345" y="250785"/>
                  <a:pt x="815054" y="266218"/>
                </a:cubicBezTo>
                <a:cubicBezTo>
                  <a:pt x="811196" y="277793"/>
                  <a:pt x="808528" y="289835"/>
                  <a:pt x="803479" y="300942"/>
                </a:cubicBezTo>
                <a:cubicBezTo>
                  <a:pt x="789199" y="332358"/>
                  <a:pt x="757180" y="393539"/>
                  <a:pt x="757180" y="393539"/>
                </a:cubicBezTo>
                <a:cubicBezTo>
                  <a:pt x="753322" y="408972"/>
                  <a:pt x="751872" y="425216"/>
                  <a:pt x="745606" y="439838"/>
                </a:cubicBezTo>
                <a:cubicBezTo>
                  <a:pt x="740126" y="452624"/>
                  <a:pt x="725371" y="460960"/>
                  <a:pt x="722456" y="474562"/>
                </a:cubicBezTo>
                <a:cubicBezTo>
                  <a:pt x="713527" y="516232"/>
                  <a:pt x="715588" y="559529"/>
                  <a:pt x="710882" y="601884"/>
                </a:cubicBezTo>
                <a:cubicBezTo>
                  <a:pt x="707869" y="628999"/>
                  <a:pt x="704187" y="656065"/>
                  <a:pt x="699307" y="682906"/>
                </a:cubicBezTo>
                <a:cubicBezTo>
                  <a:pt x="696461" y="698557"/>
                  <a:pt x="694846" y="714976"/>
                  <a:pt x="687732" y="729205"/>
                </a:cubicBezTo>
                <a:cubicBezTo>
                  <a:pt x="678110" y="748450"/>
                  <a:pt x="643881" y="763819"/>
                  <a:pt x="629859" y="775504"/>
                </a:cubicBezTo>
                <a:cubicBezTo>
                  <a:pt x="617284" y="785983"/>
                  <a:pt x="608755" y="801148"/>
                  <a:pt x="595135" y="810228"/>
                </a:cubicBezTo>
                <a:cubicBezTo>
                  <a:pt x="584983" y="816996"/>
                  <a:pt x="571324" y="816347"/>
                  <a:pt x="560411" y="821803"/>
                </a:cubicBezTo>
                <a:cubicBezTo>
                  <a:pt x="547969" y="828024"/>
                  <a:pt x="537262" y="837236"/>
                  <a:pt x="525687" y="844952"/>
                </a:cubicBezTo>
                <a:cubicBezTo>
                  <a:pt x="510843" y="867218"/>
                  <a:pt x="502514" y="895107"/>
                  <a:pt x="467813" y="891251"/>
                </a:cubicBezTo>
                <a:cubicBezTo>
                  <a:pt x="443561" y="888556"/>
                  <a:pt x="398365" y="868101"/>
                  <a:pt x="398365" y="868101"/>
                </a:cubicBezTo>
                <a:cubicBezTo>
                  <a:pt x="386790" y="856526"/>
                  <a:pt x="376216" y="843856"/>
                  <a:pt x="363641" y="833377"/>
                </a:cubicBezTo>
                <a:cubicBezTo>
                  <a:pt x="352954" y="824471"/>
                  <a:pt x="338754" y="820065"/>
                  <a:pt x="328917" y="810228"/>
                </a:cubicBezTo>
                <a:cubicBezTo>
                  <a:pt x="276561" y="757872"/>
                  <a:pt x="338645" y="786463"/>
                  <a:pt x="271044" y="763929"/>
                </a:cubicBezTo>
                <a:cubicBezTo>
                  <a:pt x="240178" y="767787"/>
                  <a:pt x="208456" y="767319"/>
                  <a:pt x="178446" y="775504"/>
                </a:cubicBezTo>
                <a:cubicBezTo>
                  <a:pt x="146402" y="784243"/>
                  <a:pt x="134378" y="816457"/>
                  <a:pt x="108998" y="833377"/>
                </a:cubicBezTo>
                <a:cubicBezTo>
                  <a:pt x="98846" y="840145"/>
                  <a:pt x="85849" y="841094"/>
                  <a:pt x="74274" y="844952"/>
                </a:cubicBezTo>
                <a:cubicBezTo>
                  <a:pt x="37010" y="956740"/>
                  <a:pt x="96768" y="782928"/>
                  <a:pt x="39550" y="925975"/>
                </a:cubicBezTo>
                <a:cubicBezTo>
                  <a:pt x="30488" y="948631"/>
                  <a:pt x="16401" y="995423"/>
                  <a:pt x="16401" y="995423"/>
                </a:cubicBezTo>
                <a:cubicBezTo>
                  <a:pt x="12543" y="1034005"/>
                  <a:pt x="4826" y="1072395"/>
                  <a:pt x="4826" y="1111170"/>
                </a:cubicBezTo>
                <a:cubicBezTo>
                  <a:pt x="4826" y="1262069"/>
                  <a:pt x="-19088" y="1314382"/>
                  <a:pt x="39550" y="1412112"/>
                </a:cubicBezTo>
                <a:cubicBezTo>
                  <a:pt x="85983" y="1489500"/>
                  <a:pt x="62364" y="1473732"/>
                  <a:pt x="120573" y="1493134"/>
                </a:cubicBezTo>
                <a:cubicBezTo>
                  <a:pt x="196658" y="1569223"/>
                  <a:pt x="53582" y="1433043"/>
                  <a:pt x="213170" y="1539433"/>
                </a:cubicBezTo>
                <a:cubicBezTo>
                  <a:pt x="312684" y="1605775"/>
                  <a:pt x="186776" y="1526236"/>
                  <a:pt x="282618" y="1574157"/>
                </a:cubicBezTo>
                <a:cubicBezTo>
                  <a:pt x="366720" y="1616208"/>
                  <a:pt x="275893" y="1577390"/>
                  <a:pt x="340492" y="1620456"/>
                </a:cubicBezTo>
                <a:cubicBezTo>
                  <a:pt x="354849" y="1630027"/>
                  <a:pt x="370771" y="1637197"/>
                  <a:pt x="386791" y="1643605"/>
                </a:cubicBezTo>
                <a:cubicBezTo>
                  <a:pt x="409447" y="1652668"/>
                  <a:pt x="435936" y="1653220"/>
                  <a:pt x="456239" y="1666755"/>
                </a:cubicBezTo>
                <a:cubicBezTo>
                  <a:pt x="491188" y="1690054"/>
                  <a:pt x="503531" y="1701727"/>
                  <a:pt x="548836" y="1713053"/>
                </a:cubicBezTo>
                <a:cubicBezTo>
                  <a:pt x="575303" y="1719670"/>
                  <a:pt x="603017" y="1719748"/>
                  <a:pt x="629859" y="1724628"/>
                </a:cubicBezTo>
                <a:cubicBezTo>
                  <a:pt x="645510" y="1727474"/>
                  <a:pt x="660466" y="1733588"/>
                  <a:pt x="676158" y="1736203"/>
                </a:cubicBezTo>
                <a:cubicBezTo>
                  <a:pt x="706841" y="1741317"/>
                  <a:pt x="737889" y="1743919"/>
                  <a:pt x="768755" y="1747777"/>
                </a:cubicBezTo>
                <a:cubicBezTo>
                  <a:pt x="901843" y="1792141"/>
                  <a:pt x="781856" y="1756473"/>
                  <a:pt x="988674" y="1794076"/>
                </a:cubicBezTo>
                <a:cubicBezTo>
                  <a:pt x="1023671" y="1800439"/>
                  <a:pt x="1058186" y="1809227"/>
                  <a:pt x="1092846" y="1817225"/>
                </a:cubicBezTo>
                <a:cubicBezTo>
                  <a:pt x="1108347" y="1820802"/>
                  <a:pt x="1123397" y="1826550"/>
                  <a:pt x="1139145" y="1828800"/>
                </a:cubicBezTo>
                <a:cubicBezTo>
                  <a:pt x="1177530" y="1834284"/>
                  <a:pt x="1216417" y="1835566"/>
                  <a:pt x="1254892" y="1840375"/>
                </a:cubicBezTo>
                <a:cubicBezTo>
                  <a:pt x="1278179" y="1843286"/>
                  <a:pt x="1301032" y="1849207"/>
                  <a:pt x="1324340" y="1851949"/>
                </a:cubicBezTo>
                <a:cubicBezTo>
                  <a:pt x="1366663" y="1856928"/>
                  <a:pt x="1409221" y="1859666"/>
                  <a:pt x="1451661" y="1863524"/>
                </a:cubicBezTo>
                <a:cubicBezTo>
                  <a:pt x="1652051" y="1859946"/>
                  <a:pt x="1924335" y="1903748"/>
                  <a:pt x="2146142" y="1840375"/>
                </a:cubicBezTo>
                <a:cubicBezTo>
                  <a:pt x="2157873" y="1837023"/>
                  <a:pt x="2169291" y="1832658"/>
                  <a:pt x="2180866" y="1828800"/>
                </a:cubicBezTo>
                <a:lnTo>
                  <a:pt x="2227165" y="1782501"/>
                </a:lnTo>
                <a:lnTo>
                  <a:pt x="2250315" y="1759352"/>
                </a:lnTo>
                <a:cubicBezTo>
                  <a:pt x="2258031" y="1743919"/>
                  <a:pt x="2264587" y="1727849"/>
                  <a:pt x="2273464" y="1713053"/>
                </a:cubicBezTo>
                <a:cubicBezTo>
                  <a:pt x="2287778" y="1689196"/>
                  <a:pt x="2319763" y="1643605"/>
                  <a:pt x="2319763" y="1643605"/>
                </a:cubicBezTo>
                <a:cubicBezTo>
                  <a:pt x="2323621" y="1628172"/>
                  <a:pt x="2328217" y="1612905"/>
                  <a:pt x="2331337" y="1597306"/>
                </a:cubicBezTo>
                <a:cubicBezTo>
                  <a:pt x="2335940" y="1574293"/>
                  <a:pt x="2337821" y="1550768"/>
                  <a:pt x="2342912" y="1527858"/>
                </a:cubicBezTo>
                <a:cubicBezTo>
                  <a:pt x="2345559" y="1515948"/>
                  <a:pt x="2351528" y="1504971"/>
                  <a:pt x="2354487" y="1493134"/>
                </a:cubicBezTo>
                <a:cubicBezTo>
                  <a:pt x="2359258" y="1474048"/>
                  <a:pt x="2360885" y="1454241"/>
                  <a:pt x="2366061" y="1435261"/>
                </a:cubicBezTo>
                <a:cubicBezTo>
                  <a:pt x="2372482" y="1411719"/>
                  <a:pt x="2384426" y="1389741"/>
                  <a:pt x="2389211" y="1365813"/>
                </a:cubicBezTo>
                <a:cubicBezTo>
                  <a:pt x="2390430" y="1359719"/>
                  <a:pt x="2406909" y="1272543"/>
                  <a:pt x="2412360" y="1261641"/>
                </a:cubicBezTo>
                <a:cubicBezTo>
                  <a:pt x="2417241" y="1251880"/>
                  <a:pt x="2427793" y="1246208"/>
                  <a:pt x="2435510" y="1238491"/>
                </a:cubicBezTo>
                <a:cubicBezTo>
                  <a:pt x="2439368" y="1219200"/>
                  <a:pt x="2439334" y="1198700"/>
                  <a:pt x="2447084" y="1180618"/>
                </a:cubicBezTo>
                <a:cubicBezTo>
                  <a:pt x="2451383" y="1170587"/>
                  <a:pt x="2465354" y="1167229"/>
                  <a:pt x="2470234" y="1157468"/>
                </a:cubicBezTo>
                <a:cubicBezTo>
                  <a:pt x="2481147" y="1135643"/>
                  <a:pt x="2485667" y="1111169"/>
                  <a:pt x="2493383" y="1088020"/>
                </a:cubicBezTo>
                <a:cubicBezTo>
                  <a:pt x="2506275" y="1049344"/>
                  <a:pt x="2506841" y="1050609"/>
                  <a:pt x="2516532" y="1006998"/>
                </a:cubicBezTo>
                <a:cubicBezTo>
                  <a:pt x="2520800" y="987793"/>
                  <a:pt x="2522931" y="968104"/>
                  <a:pt x="2528107" y="949124"/>
                </a:cubicBezTo>
                <a:cubicBezTo>
                  <a:pt x="2534527" y="925582"/>
                  <a:pt x="2551256" y="879676"/>
                  <a:pt x="2551256" y="879676"/>
                </a:cubicBezTo>
                <a:cubicBezTo>
                  <a:pt x="2547398" y="817944"/>
                  <a:pt x="2545836" y="756026"/>
                  <a:pt x="2539682" y="694481"/>
                </a:cubicBezTo>
                <a:cubicBezTo>
                  <a:pt x="2538099" y="678652"/>
                  <a:pt x="2531558" y="663711"/>
                  <a:pt x="2528107" y="648182"/>
                </a:cubicBezTo>
                <a:cubicBezTo>
                  <a:pt x="2518671" y="605719"/>
                  <a:pt x="2517051" y="584320"/>
                  <a:pt x="2504958" y="544010"/>
                </a:cubicBezTo>
                <a:cubicBezTo>
                  <a:pt x="2497946" y="520637"/>
                  <a:pt x="2492721" y="496388"/>
                  <a:pt x="2481808" y="474562"/>
                </a:cubicBezTo>
                <a:cubicBezTo>
                  <a:pt x="2474092" y="459129"/>
                  <a:pt x="2465456" y="444122"/>
                  <a:pt x="2458659" y="428263"/>
                </a:cubicBezTo>
                <a:cubicBezTo>
                  <a:pt x="2453853" y="417049"/>
                  <a:pt x="2450436" y="405270"/>
                  <a:pt x="2447084" y="393539"/>
                </a:cubicBezTo>
                <a:cubicBezTo>
                  <a:pt x="2442714" y="378243"/>
                  <a:pt x="2442624" y="361469"/>
                  <a:pt x="2435510" y="347241"/>
                </a:cubicBezTo>
                <a:cubicBezTo>
                  <a:pt x="2430630" y="337480"/>
                  <a:pt x="2420077" y="331808"/>
                  <a:pt x="2412360" y="324091"/>
                </a:cubicBezTo>
                <a:cubicBezTo>
                  <a:pt x="2370142" y="197442"/>
                  <a:pt x="2437475" y="389282"/>
                  <a:pt x="2377636" y="254643"/>
                </a:cubicBezTo>
                <a:cubicBezTo>
                  <a:pt x="2367726" y="232345"/>
                  <a:pt x="2368023" y="205498"/>
                  <a:pt x="2354487" y="185195"/>
                </a:cubicBezTo>
                <a:cubicBezTo>
                  <a:pt x="2339054" y="162046"/>
                  <a:pt x="2316986" y="142141"/>
                  <a:pt x="2308188" y="115747"/>
                </a:cubicBezTo>
                <a:cubicBezTo>
                  <a:pt x="2298774" y="87506"/>
                  <a:pt x="2295901" y="68736"/>
                  <a:pt x="2273464" y="46299"/>
                </a:cubicBezTo>
                <a:cubicBezTo>
                  <a:pt x="2257102" y="29937"/>
                  <a:pt x="2210601" y="9080"/>
                  <a:pt x="2192441" y="0"/>
                </a:cubicBezTo>
                <a:cubicBezTo>
                  <a:pt x="2185690" y="750"/>
                  <a:pt x="2070607" y="8831"/>
                  <a:pt x="2041970" y="23149"/>
                </a:cubicBezTo>
                <a:cubicBezTo>
                  <a:pt x="2032209" y="28029"/>
                  <a:pt x="2028179" y="40684"/>
                  <a:pt x="2018821" y="46299"/>
                </a:cubicBezTo>
                <a:cubicBezTo>
                  <a:pt x="2006958" y="53417"/>
                  <a:pt x="1946450" y="67285"/>
                  <a:pt x="1937798" y="69448"/>
                </a:cubicBezTo>
                <a:cubicBezTo>
                  <a:pt x="1926223" y="77165"/>
                  <a:pt x="1915517" y="86377"/>
                  <a:pt x="1903074" y="92598"/>
                </a:cubicBezTo>
                <a:cubicBezTo>
                  <a:pt x="1892161" y="98054"/>
                  <a:pt x="1879015" y="98247"/>
                  <a:pt x="1868350" y="104172"/>
                </a:cubicBezTo>
                <a:cubicBezTo>
                  <a:pt x="1844029" y="117684"/>
                  <a:pt x="1822051" y="135038"/>
                  <a:pt x="1798902" y="150471"/>
                </a:cubicBezTo>
                <a:cubicBezTo>
                  <a:pt x="1787327" y="158187"/>
                  <a:pt x="1777094" y="168454"/>
                  <a:pt x="1764178" y="173620"/>
                </a:cubicBezTo>
                <a:cubicBezTo>
                  <a:pt x="1688038" y="204076"/>
                  <a:pt x="1726678" y="192695"/>
                  <a:pt x="1648431" y="208344"/>
                </a:cubicBezTo>
                <a:cubicBezTo>
                  <a:pt x="1595122" y="261655"/>
                  <a:pt x="1644413" y="220923"/>
                  <a:pt x="1509535" y="254643"/>
                </a:cubicBezTo>
                <a:cubicBezTo>
                  <a:pt x="1485862" y="260561"/>
                  <a:pt x="1463236" y="270076"/>
                  <a:pt x="1440087" y="277793"/>
                </a:cubicBezTo>
                <a:cubicBezTo>
                  <a:pt x="1355206" y="273935"/>
                  <a:pt x="1270142" y="272994"/>
                  <a:pt x="1185444" y="266218"/>
                </a:cubicBezTo>
                <a:cubicBezTo>
                  <a:pt x="1161674" y="264316"/>
                  <a:pt x="1133336" y="245366"/>
                  <a:pt x="1115996" y="231494"/>
                </a:cubicBezTo>
                <a:cubicBezTo>
                  <a:pt x="1107474" y="224677"/>
                  <a:pt x="1102204" y="213959"/>
                  <a:pt x="1092846" y="208344"/>
                </a:cubicBezTo>
                <a:cubicBezTo>
                  <a:pt x="1054462" y="185314"/>
                  <a:pt x="1090917" y="175549"/>
                  <a:pt x="1058122" y="173620"/>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331089" y="2232949"/>
            <a:ext cx="1463125" cy="2430684"/>
          </a:xfrm>
          <a:custGeom>
            <a:avLst/>
            <a:gdLst>
              <a:gd name="connsiteX0" fmla="*/ 1458410 w 1463125"/>
              <a:gd name="connsiteY0" fmla="*/ 2257063 h 2430684"/>
              <a:gd name="connsiteX1" fmla="*/ 1446835 w 1463125"/>
              <a:gd name="connsiteY1" fmla="*/ 2095018 h 2430684"/>
              <a:gd name="connsiteX2" fmla="*/ 1423686 w 1463125"/>
              <a:gd name="connsiteY2" fmla="*/ 2025570 h 2430684"/>
              <a:gd name="connsiteX3" fmla="*/ 1412111 w 1463125"/>
              <a:gd name="connsiteY3" fmla="*/ 1979271 h 2430684"/>
              <a:gd name="connsiteX4" fmla="*/ 1388962 w 1463125"/>
              <a:gd name="connsiteY4" fmla="*/ 1932972 h 2430684"/>
              <a:gd name="connsiteX5" fmla="*/ 1354238 w 1463125"/>
              <a:gd name="connsiteY5" fmla="*/ 1828800 h 2430684"/>
              <a:gd name="connsiteX6" fmla="*/ 1342663 w 1463125"/>
              <a:gd name="connsiteY6" fmla="*/ 1747777 h 2430684"/>
              <a:gd name="connsiteX7" fmla="*/ 1319514 w 1463125"/>
              <a:gd name="connsiteY7" fmla="*/ 1666754 h 2430684"/>
              <a:gd name="connsiteX8" fmla="*/ 1296364 w 1463125"/>
              <a:gd name="connsiteY8" fmla="*/ 1562582 h 2430684"/>
              <a:gd name="connsiteX9" fmla="*/ 1273215 w 1463125"/>
              <a:gd name="connsiteY9" fmla="*/ 1481559 h 2430684"/>
              <a:gd name="connsiteX10" fmla="*/ 1261640 w 1463125"/>
              <a:gd name="connsiteY10" fmla="*/ 1423686 h 2430684"/>
              <a:gd name="connsiteX11" fmla="*/ 1250065 w 1463125"/>
              <a:gd name="connsiteY11" fmla="*/ 1377387 h 2430684"/>
              <a:gd name="connsiteX12" fmla="*/ 1238491 w 1463125"/>
              <a:gd name="connsiteY12" fmla="*/ 1319514 h 2430684"/>
              <a:gd name="connsiteX13" fmla="*/ 1226916 w 1463125"/>
              <a:gd name="connsiteY13" fmla="*/ 1284790 h 2430684"/>
              <a:gd name="connsiteX14" fmla="*/ 1192192 w 1463125"/>
              <a:gd name="connsiteY14" fmla="*/ 1180618 h 2430684"/>
              <a:gd name="connsiteX15" fmla="*/ 1169043 w 1463125"/>
              <a:gd name="connsiteY15" fmla="*/ 1145894 h 2430684"/>
              <a:gd name="connsiteX16" fmla="*/ 1145893 w 1463125"/>
              <a:gd name="connsiteY16" fmla="*/ 1030147 h 2430684"/>
              <a:gd name="connsiteX17" fmla="*/ 1122744 w 1463125"/>
              <a:gd name="connsiteY17" fmla="*/ 925975 h 2430684"/>
              <a:gd name="connsiteX18" fmla="*/ 1099595 w 1463125"/>
              <a:gd name="connsiteY18" fmla="*/ 810228 h 2430684"/>
              <a:gd name="connsiteX19" fmla="*/ 1076445 w 1463125"/>
              <a:gd name="connsiteY19" fmla="*/ 740780 h 2430684"/>
              <a:gd name="connsiteX20" fmla="*/ 1064870 w 1463125"/>
              <a:gd name="connsiteY20" fmla="*/ 706056 h 2430684"/>
              <a:gd name="connsiteX21" fmla="*/ 1041721 w 1463125"/>
              <a:gd name="connsiteY21" fmla="*/ 613458 h 2430684"/>
              <a:gd name="connsiteX22" fmla="*/ 1030146 w 1463125"/>
              <a:gd name="connsiteY22" fmla="*/ 578734 h 2430684"/>
              <a:gd name="connsiteX23" fmla="*/ 1006997 w 1463125"/>
              <a:gd name="connsiteY23" fmla="*/ 520861 h 2430684"/>
              <a:gd name="connsiteX24" fmla="*/ 995422 w 1463125"/>
              <a:gd name="connsiteY24" fmla="*/ 462987 h 2430684"/>
              <a:gd name="connsiteX25" fmla="*/ 983848 w 1463125"/>
              <a:gd name="connsiteY25" fmla="*/ 428263 h 2430684"/>
              <a:gd name="connsiteX26" fmla="*/ 960698 w 1463125"/>
              <a:gd name="connsiteY26" fmla="*/ 335666 h 2430684"/>
              <a:gd name="connsiteX27" fmla="*/ 914400 w 1463125"/>
              <a:gd name="connsiteY27" fmla="*/ 254643 h 2430684"/>
              <a:gd name="connsiteX28" fmla="*/ 902825 w 1463125"/>
              <a:gd name="connsiteY28" fmla="*/ 219919 h 2430684"/>
              <a:gd name="connsiteX29" fmla="*/ 821802 w 1463125"/>
              <a:gd name="connsiteY29" fmla="*/ 127322 h 2430684"/>
              <a:gd name="connsiteX30" fmla="*/ 763929 w 1463125"/>
              <a:gd name="connsiteY30" fmla="*/ 81023 h 2430684"/>
              <a:gd name="connsiteX31" fmla="*/ 706055 w 1463125"/>
              <a:gd name="connsiteY31" fmla="*/ 34724 h 2430684"/>
              <a:gd name="connsiteX32" fmla="*/ 555584 w 1463125"/>
              <a:gd name="connsiteY32" fmla="*/ 0 h 2430684"/>
              <a:gd name="connsiteX33" fmla="*/ 416688 w 1463125"/>
              <a:gd name="connsiteY33" fmla="*/ 23149 h 2430684"/>
              <a:gd name="connsiteX34" fmla="*/ 393539 w 1463125"/>
              <a:gd name="connsiteY34" fmla="*/ 46299 h 2430684"/>
              <a:gd name="connsiteX35" fmla="*/ 358815 w 1463125"/>
              <a:gd name="connsiteY35" fmla="*/ 57873 h 2430684"/>
              <a:gd name="connsiteX36" fmla="*/ 347240 w 1463125"/>
              <a:gd name="connsiteY36" fmla="*/ 115747 h 2430684"/>
              <a:gd name="connsiteX37" fmla="*/ 335665 w 1463125"/>
              <a:gd name="connsiteY37" fmla="*/ 462987 h 2430684"/>
              <a:gd name="connsiteX38" fmla="*/ 312516 w 1463125"/>
              <a:gd name="connsiteY38" fmla="*/ 532435 h 2430684"/>
              <a:gd name="connsiteX39" fmla="*/ 254643 w 1463125"/>
              <a:gd name="connsiteY39" fmla="*/ 740780 h 2430684"/>
              <a:gd name="connsiteX40" fmla="*/ 219919 w 1463125"/>
              <a:gd name="connsiteY40" fmla="*/ 821803 h 2430684"/>
              <a:gd name="connsiteX41" fmla="*/ 196769 w 1463125"/>
              <a:gd name="connsiteY41" fmla="*/ 902825 h 2430684"/>
              <a:gd name="connsiteX42" fmla="*/ 162045 w 1463125"/>
              <a:gd name="connsiteY42" fmla="*/ 1006997 h 2430684"/>
              <a:gd name="connsiteX43" fmla="*/ 150470 w 1463125"/>
              <a:gd name="connsiteY43" fmla="*/ 1041722 h 2430684"/>
              <a:gd name="connsiteX44" fmla="*/ 104172 w 1463125"/>
              <a:gd name="connsiteY44" fmla="*/ 1111170 h 2430684"/>
              <a:gd name="connsiteX45" fmla="*/ 81022 w 1463125"/>
              <a:gd name="connsiteY45" fmla="*/ 1203767 h 2430684"/>
              <a:gd name="connsiteX46" fmla="*/ 57873 w 1463125"/>
              <a:gd name="connsiteY46" fmla="*/ 1238491 h 2430684"/>
              <a:gd name="connsiteX47" fmla="*/ 34724 w 1463125"/>
              <a:gd name="connsiteY47" fmla="*/ 1307939 h 2430684"/>
              <a:gd name="connsiteX48" fmla="*/ 0 w 1463125"/>
              <a:gd name="connsiteY48" fmla="*/ 1458410 h 2430684"/>
              <a:gd name="connsiteX49" fmla="*/ 11574 w 1463125"/>
              <a:gd name="connsiteY49" fmla="*/ 1747777 h 2430684"/>
              <a:gd name="connsiteX50" fmla="*/ 69448 w 1463125"/>
              <a:gd name="connsiteY50" fmla="*/ 1828800 h 2430684"/>
              <a:gd name="connsiteX51" fmla="*/ 104172 w 1463125"/>
              <a:gd name="connsiteY51" fmla="*/ 1840375 h 2430684"/>
              <a:gd name="connsiteX52" fmla="*/ 162045 w 1463125"/>
              <a:gd name="connsiteY52" fmla="*/ 1828800 h 2430684"/>
              <a:gd name="connsiteX53" fmla="*/ 254643 w 1463125"/>
              <a:gd name="connsiteY53" fmla="*/ 1759352 h 2430684"/>
              <a:gd name="connsiteX54" fmla="*/ 358815 w 1463125"/>
              <a:gd name="connsiteY54" fmla="*/ 1701478 h 2430684"/>
              <a:gd name="connsiteX55" fmla="*/ 416688 w 1463125"/>
              <a:gd name="connsiteY55" fmla="*/ 1655180 h 2430684"/>
              <a:gd name="connsiteX56" fmla="*/ 474562 w 1463125"/>
              <a:gd name="connsiteY56" fmla="*/ 1620456 h 2430684"/>
              <a:gd name="connsiteX57" fmla="*/ 601883 w 1463125"/>
              <a:gd name="connsiteY57" fmla="*/ 1643605 h 2430684"/>
              <a:gd name="connsiteX58" fmla="*/ 671331 w 1463125"/>
              <a:gd name="connsiteY58" fmla="*/ 1666754 h 2430684"/>
              <a:gd name="connsiteX59" fmla="*/ 694481 w 1463125"/>
              <a:gd name="connsiteY59" fmla="*/ 1689904 h 2430684"/>
              <a:gd name="connsiteX60" fmla="*/ 752354 w 1463125"/>
              <a:gd name="connsiteY60" fmla="*/ 1736203 h 2430684"/>
              <a:gd name="connsiteX61" fmla="*/ 775503 w 1463125"/>
              <a:gd name="connsiteY61" fmla="*/ 1770927 h 2430684"/>
              <a:gd name="connsiteX62" fmla="*/ 787078 w 1463125"/>
              <a:gd name="connsiteY62" fmla="*/ 1805651 h 2430684"/>
              <a:gd name="connsiteX63" fmla="*/ 821802 w 1463125"/>
              <a:gd name="connsiteY63" fmla="*/ 1828800 h 2430684"/>
              <a:gd name="connsiteX64" fmla="*/ 844952 w 1463125"/>
              <a:gd name="connsiteY64" fmla="*/ 1875099 h 2430684"/>
              <a:gd name="connsiteX65" fmla="*/ 879676 w 1463125"/>
              <a:gd name="connsiteY65" fmla="*/ 1932972 h 2430684"/>
              <a:gd name="connsiteX66" fmla="*/ 891250 w 1463125"/>
              <a:gd name="connsiteY66" fmla="*/ 1967696 h 2430684"/>
              <a:gd name="connsiteX67" fmla="*/ 937549 w 1463125"/>
              <a:gd name="connsiteY67" fmla="*/ 2037144 h 2430684"/>
              <a:gd name="connsiteX68" fmla="*/ 949124 w 1463125"/>
              <a:gd name="connsiteY68" fmla="*/ 2071868 h 2430684"/>
              <a:gd name="connsiteX69" fmla="*/ 960698 w 1463125"/>
              <a:gd name="connsiteY69" fmla="*/ 2118167 h 2430684"/>
              <a:gd name="connsiteX70" fmla="*/ 983848 w 1463125"/>
              <a:gd name="connsiteY70" fmla="*/ 2141316 h 2430684"/>
              <a:gd name="connsiteX71" fmla="*/ 1030146 w 1463125"/>
              <a:gd name="connsiteY71" fmla="*/ 2245489 h 2430684"/>
              <a:gd name="connsiteX72" fmla="*/ 1053296 w 1463125"/>
              <a:gd name="connsiteY72" fmla="*/ 2291787 h 2430684"/>
              <a:gd name="connsiteX73" fmla="*/ 1076445 w 1463125"/>
              <a:gd name="connsiteY73" fmla="*/ 2314937 h 2430684"/>
              <a:gd name="connsiteX74" fmla="*/ 1145893 w 1463125"/>
              <a:gd name="connsiteY74" fmla="*/ 2372810 h 2430684"/>
              <a:gd name="connsiteX75" fmla="*/ 1203767 w 1463125"/>
              <a:gd name="connsiteY75" fmla="*/ 2419109 h 2430684"/>
              <a:gd name="connsiteX76" fmla="*/ 1238491 w 1463125"/>
              <a:gd name="connsiteY76" fmla="*/ 2430684 h 2430684"/>
              <a:gd name="connsiteX77" fmla="*/ 1354238 w 1463125"/>
              <a:gd name="connsiteY77" fmla="*/ 2419109 h 2430684"/>
              <a:gd name="connsiteX78" fmla="*/ 1388962 w 1463125"/>
              <a:gd name="connsiteY78" fmla="*/ 2361235 h 2430684"/>
              <a:gd name="connsiteX79" fmla="*/ 1423686 w 1463125"/>
              <a:gd name="connsiteY79" fmla="*/ 2349661 h 2430684"/>
              <a:gd name="connsiteX80" fmla="*/ 1458410 w 1463125"/>
              <a:gd name="connsiteY80" fmla="*/ 2291787 h 2430684"/>
              <a:gd name="connsiteX81" fmla="*/ 1458410 w 1463125"/>
              <a:gd name="connsiteY81" fmla="*/ 2257063 h 243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63125" h="2430684">
                <a:moveTo>
                  <a:pt x="1458410" y="2257063"/>
                </a:moveTo>
                <a:cubicBezTo>
                  <a:pt x="1456481" y="2224268"/>
                  <a:pt x="1454868" y="2148571"/>
                  <a:pt x="1446835" y="2095018"/>
                </a:cubicBezTo>
                <a:cubicBezTo>
                  <a:pt x="1443215" y="2070886"/>
                  <a:pt x="1429604" y="2049243"/>
                  <a:pt x="1423686" y="2025570"/>
                </a:cubicBezTo>
                <a:cubicBezTo>
                  <a:pt x="1419828" y="2010137"/>
                  <a:pt x="1417697" y="1994166"/>
                  <a:pt x="1412111" y="1979271"/>
                </a:cubicBezTo>
                <a:cubicBezTo>
                  <a:pt x="1406053" y="1963115"/>
                  <a:pt x="1395156" y="1949076"/>
                  <a:pt x="1388962" y="1932972"/>
                </a:cubicBezTo>
                <a:cubicBezTo>
                  <a:pt x="1375823" y="1898809"/>
                  <a:pt x="1354238" y="1828800"/>
                  <a:pt x="1354238" y="1828800"/>
                </a:cubicBezTo>
                <a:cubicBezTo>
                  <a:pt x="1350380" y="1801792"/>
                  <a:pt x="1347543" y="1774619"/>
                  <a:pt x="1342663" y="1747777"/>
                </a:cubicBezTo>
                <a:cubicBezTo>
                  <a:pt x="1328232" y="1668408"/>
                  <a:pt x="1336039" y="1732855"/>
                  <a:pt x="1319514" y="1666754"/>
                </a:cubicBezTo>
                <a:cubicBezTo>
                  <a:pt x="1310887" y="1632245"/>
                  <a:pt x="1304991" y="1597091"/>
                  <a:pt x="1296364" y="1562582"/>
                </a:cubicBezTo>
                <a:cubicBezTo>
                  <a:pt x="1289552" y="1535332"/>
                  <a:pt x="1280027" y="1508809"/>
                  <a:pt x="1273215" y="1481559"/>
                </a:cubicBezTo>
                <a:cubicBezTo>
                  <a:pt x="1268444" y="1462473"/>
                  <a:pt x="1265908" y="1442891"/>
                  <a:pt x="1261640" y="1423686"/>
                </a:cubicBezTo>
                <a:cubicBezTo>
                  <a:pt x="1258189" y="1408157"/>
                  <a:pt x="1253516" y="1392916"/>
                  <a:pt x="1250065" y="1377387"/>
                </a:cubicBezTo>
                <a:cubicBezTo>
                  <a:pt x="1245797" y="1358182"/>
                  <a:pt x="1243262" y="1338600"/>
                  <a:pt x="1238491" y="1319514"/>
                </a:cubicBezTo>
                <a:cubicBezTo>
                  <a:pt x="1235532" y="1307677"/>
                  <a:pt x="1230268" y="1296521"/>
                  <a:pt x="1226916" y="1284790"/>
                </a:cubicBezTo>
                <a:cubicBezTo>
                  <a:pt x="1212180" y="1233214"/>
                  <a:pt x="1218796" y="1233827"/>
                  <a:pt x="1192192" y="1180618"/>
                </a:cubicBezTo>
                <a:cubicBezTo>
                  <a:pt x="1185971" y="1168176"/>
                  <a:pt x="1176759" y="1157469"/>
                  <a:pt x="1169043" y="1145894"/>
                </a:cubicBezTo>
                <a:cubicBezTo>
                  <a:pt x="1161326" y="1107312"/>
                  <a:pt x="1154137" y="1068620"/>
                  <a:pt x="1145893" y="1030147"/>
                </a:cubicBezTo>
                <a:cubicBezTo>
                  <a:pt x="1123605" y="926134"/>
                  <a:pt x="1144789" y="1047218"/>
                  <a:pt x="1122744" y="925975"/>
                </a:cubicBezTo>
                <a:cubicBezTo>
                  <a:pt x="1113120" y="873043"/>
                  <a:pt x="1113766" y="857463"/>
                  <a:pt x="1099595" y="810228"/>
                </a:cubicBezTo>
                <a:cubicBezTo>
                  <a:pt x="1092583" y="786855"/>
                  <a:pt x="1084162" y="763929"/>
                  <a:pt x="1076445" y="740780"/>
                </a:cubicBezTo>
                <a:cubicBezTo>
                  <a:pt x="1072587" y="729205"/>
                  <a:pt x="1067829" y="717893"/>
                  <a:pt x="1064870" y="706056"/>
                </a:cubicBezTo>
                <a:cubicBezTo>
                  <a:pt x="1057154" y="675190"/>
                  <a:pt x="1051782" y="643641"/>
                  <a:pt x="1041721" y="613458"/>
                </a:cubicBezTo>
                <a:cubicBezTo>
                  <a:pt x="1037863" y="601883"/>
                  <a:pt x="1034430" y="590158"/>
                  <a:pt x="1030146" y="578734"/>
                </a:cubicBezTo>
                <a:cubicBezTo>
                  <a:pt x="1022851" y="559280"/>
                  <a:pt x="1012967" y="540762"/>
                  <a:pt x="1006997" y="520861"/>
                </a:cubicBezTo>
                <a:cubicBezTo>
                  <a:pt x="1001344" y="502017"/>
                  <a:pt x="1000193" y="482073"/>
                  <a:pt x="995422" y="462987"/>
                </a:cubicBezTo>
                <a:cubicBezTo>
                  <a:pt x="992463" y="451151"/>
                  <a:pt x="987058" y="440034"/>
                  <a:pt x="983848" y="428263"/>
                </a:cubicBezTo>
                <a:cubicBezTo>
                  <a:pt x="975477" y="397568"/>
                  <a:pt x="978346" y="362138"/>
                  <a:pt x="960698" y="335666"/>
                </a:cubicBezTo>
                <a:cubicBezTo>
                  <a:pt x="937449" y="300792"/>
                  <a:pt x="932023" y="295764"/>
                  <a:pt x="914400" y="254643"/>
                </a:cubicBezTo>
                <a:cubicBezTo>
                  <a:pt x="909594" y="243429"/>
                  <a:pt x="908750" y="230584"/>
                  <a:pt x="902825" y="219919"/>
                </a:cubicBezTo>
                <a:cubicBezTo>
                  <a:pt x="863107" y="148428"/>
                  <a:pt x="872527" y="161138"/>
                  <a:pt x="821802" y="127322"/>
                </a:cubicBezTo>
                <a:cubicBezTo>
                  <a:pt x="775696" y="58161"/>
                  <a:pt x="826049" y="118295"/>
                  <a:pt x="763929" y="81023"/>
                </a:cubicBezTo>
                <a:cubicBezTo>
                  <a:pt x="695209" y="39792"/>
                  <a:pt x="795409" y="74436"/>
                  <a:pt x="706055" y="34724"/>
                </a:cubicBezTo>
                <a:cubicBezTo>
                  <a:pt x="645847" y="7965"/>
                  <a:pt x="621495" y="9416"/>
                  <a:pt x="555584" y="0"/>
                </a:cubicBezTo>
                <a:cubicBezTo>
                  <a:pt x="509285" y="7716"/>
                  <a:pt x="461819" y="10254"/>
                  <a:pt x="416688" y="23149"/>
                </a:cubicBezTo>
                <a:cubicBezTo>
                  <a:pt x="406195" y="26147"/>
                  <a:pt x="402897" y="40684"/>
                  <a:pt x="393539" y="46299"/>
                </a:cubicBezTo>
                <a:cubicBezTo>
                  <a:pt x="383077" y="52576"/>
                  <a:pt x="370390" y="54015"/>
                  <a:pt x="358815" y="57873"/>
                </a:cubicBezTo>
                <a:cubicBezTo>
                  <a:pt x="354957" y="77164"/>
                  <a:pt x="348362" y="96106"/>
                  <a:pt x="347240" y="115747"/>
                </a:cubicBezTo>
                <a:cubicBezTo>
                  <a:pt x="340633" y="231369"/>
                  <a:pt x="345283" y="347576"/>
                  <a:pt x="335665" y="462987"/>
                </a:cubicBezTo>
                <a:cubicBezTo>
                  <a:pt x="333639" y="487304"/>
                  <a:pt x="318434" y="508762"/>
                  <a:pt x="312516" y="532435"/>
                </a:cubicBezTo>
                <a:cubicBezTo>
                  <a:pt x="271877" y="694992"/>
                  <a:pt x="292882" y="626064"/>
                  <a:pt x="254643" y="740780"/>
                </a:cubicBezTo>
                <a:cubicBezTo>
                  <a:pt x="227501" y="822206"/>
                  <a:pt x="262823" y="721694"/>
                  <a:pt x="219919" y="821803"/>
                </a:cubicBezTo>
                <a:cubicBezTo>
                  <a:pt x="206952" y="852058"/>
                  <a:pt x="206559" y="870193"/>
                  <a:pt x="196769" y="902825"/>
                </a:cubicBezTo>
                <a:cubicBezTo>
                  <a:pt x="196757" y="902865"/>
                  <a:pt x="167839" y="989615"/>
                  <a:pt x="162045" y="1006997"/>
                </a:cubicBezTo>
                <a:cubicBezTo>
                  <a:pt x="158187" y="1018572"/>
                  <a:pt x="157238" y="1031570"/>
                  <a:pt x="150470" y="1041722"/>
                </a:cubicBezTo>
                <a:lnTo>
                  <a:pt x="104172" y="1111170"/>
                </a:lnTo>
                <a:cubicBezTo>
                  <a:pt x="99769" y="1133184"/>
                  <a:pt x="92886" y="1180038"/>
                  <a:pt x="81022" y="1203767"/>
                </a:cubicBezTo>
                <a:cubicBezTo>
                  <a:pt x="74801" y="1216209"/>
                  <a:pt x="63523" y="1225779"/>
                  <a:pt x="57873" y="1238491"/>
                </a:cubicBezTo>
                <a:cubicBezTo>
                  <a:pt x="47963" y="1260789"/>
                  <a:pt x="40642" y="1284266"/>
                  <a:pt x="34724" y="1307939"/>
                </a:cubicBezTo>
                <a:cubicBezTo>
                  <a:pt x="6803" y="1419623"/>
                  <a:pt x="17813" y="1369339"/>
                  <a:pt x="0" y="1458410"/>
                </a:cubicBezTo>
                <a:cubicBezTo>
                  <a:pt x="3858" y="1554866"/>
                  <a:pt x="4696" y="1651490"/>
                  <a:pt x="11574" y="1747777"/>
                </a:cubicBezTo>
                <a:cubicBezTo>
                  <a:pt x="13681" y="1777280"/>
                  <a:pt x="43805" y="1820252"/>
                  <a:pt x="69448" y="1828800"/>
                </a:cubicBezTo>
                <a:lnTo>
                  <a:pt x="104172" y="1840375"/>
                </a:lnTo>
                <a:cubicBezTo>
                  <a:pt x="123463" y="1836517"/>
                  <a:pt x="144135" y="1836941"/>
                  <a:pt x="162045" y="1828800"/>
                </a:cubicBezTo>
                <a:cubicBezTo>
                  <a:pt x="276564" y="1776745"/>
                  <a:pt x="197703" y="1802057"/>
                  <a:pt x="254643" y="1759352"/>
                </a:cubicBezTo>
                <a:cubicBezTo>
                  <a:pt x="318324" y="1711592"/>
                  <a:pt x="304677" y="1719524"/>
                  <a:pt x="358815" y="1701478"/>
                </a:cubicBezTo>
                <a:cubicBezTo>
                  <a:pt x="404921" y="1632318"/>
                  <a:pt x="354568" y="1692452"/>
                  <a:pt x="416688" y="1655180"/>
                </a:cubicBezTo>
                <a:cubicBezTo>
                  <a:pt x="496130" y="1607516"/>
                  <a:pt x="376196" y="1653243"/>
                  <a:pt x="474562" y="1620456"/>
                </a:cubicBezTo>
                <a:cubicBezTo>
                  <a:pt x="517002" y="1628172"/>
                  <a:pt x="559894" y="1633725"/>
                  <a:pt x="601883" y="1643605"/>
                </a:cubicBezTo>
                <a:cubicBezTo>
                  <a:pt x="625636" y="1649194"/>
                  <a:pt x="671331" y="1666754"/>
                  <a:pt x="671331" y="1666754"/>
                </a:cubicBezTo>
                <a:cubicBezTo>
                  <a:pt x="679048" y="1674471"/>
                  <a:pt x="685959" y="1683087"/>
                  <a:pt x="694481" y="1689904"/>
                </a:cubicBezTo>
                <a:cubicBezTo>
                  <a:pt x="727907" y="1716644"/>
                  <a:pt x="727510" y="1705148"/>
                  <a:pt x="752354" y="1736203"/>
                </a:cubicBezTo>
                <a:cubicBezTo>
                  <a:pt x="761044" y="1747066"/>
                  <a:pt x="769282" y="1758485"/>
                  <a:pt x="775503" y="1770927"/>
                </a:cubicBezTo>
                <a:cubicBezTo>
                  <a:pt x="780959" y="1781840"/>
                  <a:pt x="779456" y="1796124"/>
                  <a:pt x="787078" y="1805651"/>
                </a:cubicBezTo>
                <a:cubicBezTo>
                  <a:pt x="795768" y="1816514"/>
                  <a:pt x="810227" y="1821084"/>
                  <a:pt x="821802" y="1828800"/>
                </a:cubicBezTo>
                <a:cubicBezTo>
                  <a:pt x="829519" y="1844233"/>
                  <a:pt x="836572" y="1860016"/>
                  <a:pt x="844952" y="1875099"/>
                </a:cubicBezTo>
                <a:cubicBezTo>
                  <a:pt x="855878" y="1894765"/>
                  <a:pt x="869615" y="1912850"/>
                  <a:pt x="879676" y="1932972"/>
                </a:cubicBezTo>
                <a:cubicBezTo>
                  <a:pt x="885132" y="1943885"/>
                  <a:pt x="885325" y="1957031"/>
                  <a:pt x="891250" y="1967696"/>
                </a:cubicBezTo>
                <a:cubicBezTo>
                  <a:pt x="904762" y="1992017"/>
                  <a:pt x="928751" y="2010750"/>
                  <a:pt x="937549" y="2037144"/>
                </a:cubicBezTo>
                <a:cubicBezTo>
                  <a:pt x="941407" y="2048719"/>
                  <a:pt x="945772" y="2060137"/>
                  <a:pt x="949124" y="2071868"/>
                </a:cubicBezTo>
                <a:cubicBezTo>
                  <a:pt x="953494" y="2087164"/>
                  <a:pt x="953584" y="2103939"/>
                  <a:pt x="960698" y="2118167"/>
                </a:cubicBezTo>
                <a:cubicBezTo>
                  <a:pt x="965578" y="2127928"/>
                  <a:pt x="976131" y="2133600"/>
                  <a:pt x="983848" y="2141316"/>
                </a:cubicBezTo>
                <a:cubicBezTo>
                  <a:pt x="1024262" y="2262562"/>
                  <a:pt x="986127" y="2168456"/>
                  <a:pt x="1030146" y="2245489"/>
                </a:cubicBezTo>
                <a:cubicBezTo>
                  <a:pt x="1038707" y="2260470"/>
                  <a:pt x="1043725" y="2277431"/>
                  <a:pt x="1053296" y="2291787"/>
                </a:cubicBezTo>
                <a:cubicBezTo>
                  <a:pt x="1059349" y="2300867"/>
                  <a:pt x="1069459" y="2306554"/>
                  <a:pt x="1076445" y="2314937"/>
                </a:cubicBezTo>
                <a:cubicBezTo>
                  <a:pt x="1124957" y="2373151"/>
                  <a:pt x="1088778" y="2353771"/>
                  <a:pt x="1145893" y="2372810"/>
                </a:cubicBezTo>
                <a:cubicBezTo>
                  <a:pt x="1167424" y="2394340"/>
                  <a:pt x="1174567" y="2404508"/>
                  <a:pt x="1203767" y="2419109"/>
                </a:cubicBezTo>
                <a:cubicBezTo>
                  <a:pt x="1214680" y="2424565"/>
                  <a:pt x="1226916" y="2426826"/>
                  <a:pt x="1238491" y="2430684"/>
                </a:cubicBezTo>
                <a:cubicBezTo>
                  <a:pt x="1277073" y="2426826"/>
                  <a:pt x="1316621" y="2428514"/>
                  <a:pt x="1354238" y="2419109"/>
                </a:cubicBezTo>
                <a:cubicBezTo>
                  <a:pt x="1390075" y="2410150"/>
                  <a:pt x="1369396" y="2380801"/>
                  <a:pt x="1388962" y="2361235"/>
                </a:cubicBezTo>
                <a:cubicBezTo>
                  <a:pt x="1397589" y="2352608"/>
                  <a:pt x="1412111" y="2353519"/>
                  <a:pt x="1423686" y="2349661"/>
                </a:cubicBezTo>
                <a:cubicBezTo>
                  <a:pt x="1450551" y="2269060"/>
                  <a:pt x="1416042" y="2355339"/>
                  <a:pt x="1458410" y="2291787"/>
                </a:cubicBezTo>
                <a:cubicBezTo>
                  <a:pt x="1467981" y="2277431"/>
                  <a:pt x="1460339" y="2289858"/>
                  <a:pt x="1458410" y="2257063"/>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86997" y="1883841"/>
            <a:ext cx="7525285" cy="3438517"/>
            <a:chOff x="486997" y="1883841"/>
            <a:chExt cx="7525285" cy="3438517"/>
          </a:xfrm>
        </p:grpSpPr>
        <p:sp>
          <p:nvSpPr>
            <p:cNvPr id="5" name="TextBox 4"/>
            <p:cNvSpPr txBox="1"/>
            <p:nvPr/>
          </p:nvSpPr>
          <p:spPr>
            <a:xfrm>
              <a:off x="486997" y="4676027"/>
              <a:ext cx="2590800" cy="646331"/>
            </a:xfrm>
            <a:prstGeom prst="rect">
              <a:avLst/>
            </a:prstGeom>
            <a:noFill/>
          </p:spPr>
          <p:txBody>
            <a:bodyPr wrap="square" rtlCol="0">
              <a:spAutoFit/>
            </a:bodyPr>
            <a:lstStyle/>
            <a:p>
              <a:r>
                <a:rPr lang="en-US" sz="3600" b="1" dirty="0" err="1">
                  <a:solidFill>
                    <a:schemeClr val="accent5">
                      <a:lumMod val="50000"/>
                    </a:schemeClr>
                  </a:solidFill>
                </a:rPr>
                <a:t>fibrinoid</a:t>
              </a:r>
              <a:endParaRPr lang="en-US" sz="3600" b="1" dirty="0">
                <a:solidFill>
                  <a:schemeClr val="accent5">
                    <a:lumMod val="50000"/>
                  </a:schemeClr>
                </a:solidFill>
              </a:endParaRPr>
            </a:p>
          </p:txBody>
        </p:sp>
        <p:sp>
          <p:nvSpPr>
            <p:cNvPr id="18" name="TextBox 17"/>
            <p:cNvSpPr txBox="1"/>
            <p:nvPr/>
          </p:nvSpPr>
          <p:spPr>
            <a:xfrm>
              <a:off x="5421482" y="1883841"/>
              <a:ext cx="2590800" cy="1200329"/>
            </a:xfrm>
            <a:prstGeom prst="rect">
              <a:avLst/>
            </a:prstGeom>
            <a:solidFill>
              <a:schemeClr val="bg1"/>
            </a:solidFill>
          </p:spPr>
          <p:txBody>
            <a:bodyPr wrap="square" rtlCol="0">
              <a:spAutoFit/>
            </a:bodyPr>
            <a:lstStyle/>
            <a:p>
              <a:r>
                <a:rPr lang="en-US" sz="3600" b="1" dirty="0">
                  <a:solidFill>
                    <a:srgbClr val="00B050"/>
                  </a:solidFill>
                </a:rPr>
                <a:t>Anchoring villus</a:t>
              </a:r>
            </a:p>
          </p:txBody>
        </p:sp>
      </p:grpSp>
      <p:sp>
        <p:nvSpPr>
          <p:cNvPr id="14" name="Rectangle 1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283667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418 - villus 34-59.jpg"/>
          <p:cNvPicPr>
            <a:picLocks noChangeAspect="1"/>
          </p:cNvPicPr>
          <p:nvPr/>
        </p:nvPicPr>
        <p:blipFill>
          <a:blip r:embed="rId2" cstate="print"/>
          <a:srcRect t="4442"/>
          <a:stretch>
            <a:fillRect/>
          </a:stretch>
        </p:blipFill>
        <p:spPr>
          <a:xfrm>
            <a:off x="228600" y="1005951"/>
            <a:ext cx="8153400" cy="56579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cells A-C and use red arrows to point to the basement membrane. (advance slides for answers)</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435429" y="2743200"/>
            <a:ext cx="762000" cy="646331"/>
          </a:xfrm>
          <a:prstGeom prst="rect">
            <a:avLst/>
          </a:prstGeom>
          <a:noFill/>
        </p:spPr>
        <p:txBody>
          <a:bodyPr wrap="square" rtlCol="0">
            <a:spAutoFit/>
          </a:bodyPr>
          <a:lstStyle/>
          <a:p>
            <a:r>
              <a:rPr lang="en-US" sz="3600" b="1" dirty="0">
                <a:solidFill>
                  <a:srgbClr val="FF0000"/>
                </a:solidFill>
              </a:rPr>
              <a:t>A</a:t>
            </a:r>
          </a:p>
        </p:txBody>
      </p:sp>
      <p:sp>
        <p:nvSpPr>
          <p:cNvPr id="9" name="TextBox 8"/>
          <p:cNvSpPr txBox="1"/>
          <p:nvPr/>
        </p:nvSpPr>
        <p:spPr>
          <a:xfrm>
            <a:off x="4283529" y="3988245"/>
            <a:ext cx="762000" cy="646331"/>
          </a:xfrm>
          <a:prstGeom prst="rect">
            <a:avLst/>
          </a:prstGeom>
          <a:noFill/>
        </p:spPr>
        <p:txBody>
          <a:bodyPr wrap="square" rtlCol="0">
            <a:spAutoFit/>
          </a:bodyPr>
          <a:lstStyle/>
          <a:p>
            <a:r>
              <a:rPr lang="en-US" sz="3600" b="1" dirty="0">
                <a:solidFill>
                  <a:srgbClr val="002060"/>
                </a:solidFill>
              </a:rPr>
              <a:t>B</a:t>
            </a:r>
          </a:p>
        </p:txBody>
      </p:sp>
      <p:sp>
        <p:nvSpPr>
          <p:cNvPr id="10" name="TextBox 9"/>
          <p:cNvSpPr txBox="1"/>
          <p:nvPr/>
        </p:nvSpPr>
        <p:spPr>
          <a:xfrm>
            <a:off x="6781800" y="4495799"/>
            <a:ext cx="762000" cy="646331"/>
          </a:xfrm>
          <a:prstGeom prst="rect">
            <a:avLst/>
          </a:prstGeom>
          <a:noFill/>
        </p:spPr>
        <p:txBody>
          <a:bodyPr wrap="square" rtlCol="0">
            <a:spAutoFit/>
          </a:bodyPr>
          <a:lstStyle/>
          <a:p>
            <a:r>
              <a:rPr lang="en-US" sz="3600" b="1" dirty="0">
                <a:solidFill>
                  <a:schemeClr val="accent6">
                    <a:lumMod val="50000"/>
                  </a:schemeClr>
                </a:solidFill>
              </a:rPr>
              <a:t>C</a:t>
            </a:r>
          </a:p>
        </p:txBody>
      </p:sp>
      <p:grpSp>
        <p:nvGrpSpPr>
          <p:cNvPr id="20" name="Group 19"/>
          <p:cNvGrpSpPr/>
          <p:nvPr/>
        </p:nvGrpSpPr>
        <p:grpSpPr>
          <a:xfrm>
            <a:off x="168729" y="2075765"/>
            <a:ext cx="8224157" cy="4531864"/>
            <a:chOff x="168729" y="2075765"/>
            <a:chExt cx="8224157" cy="4531864"/>
          </a:xfrm>
        </p:grpSpPr>
        <p:sp>
          <p:nvSpPr>
            <p:cNvPr id="5" name="TextBox 4"/>
            <p:cNvSpPr txBox="1"/>
            <p:nvPr/>
          </p:nvSpPr>
          <p:spPr>
            <a:xfrm>
              <a:off x="168729" y="2075765"/>
              <a:ext cx="4169228" cy="646331"/>
            </a:xfrm>
            <a:prstGeom prst="rect">
              <a:avLst/>
            </a:prstGeom>
            <a:noFill/>
          </p:spPr>
          <p:txBody>
            <a:bodyPr wrap="square" rtlCol="0">
              <a:spAutoFit/>
            </a:bodyPr>
            <a:lstStyle/>
            <a:p>
              <a:r>
                <a:rPr lang="en-US" sz="3600" b="1" dirty="0">
                  <a:solidFill>
                    <a:srgbClr val="FF0000"/>
                  </a:solidFill>
                </a:rPr>
                <a:t>syncytiotrophoblast</a:t>
              </a:r>
            </a:p>
          </p:txBody>
        </p:sp>
        <p:sp>
          <p:nvSpPr>
            <p:cNvPr id="11" name="TextBox 10"/>
            <p:cNvSpPr txBox="1"/>
            <p:nvPr/>
          </p:nvSpPr>
          <p:spPr>
            <a:xfrm>
              <a:off x="2405742" y="3441076"/>
              <a:ext cx="3461657" cy="646331"/>
            </a:xfrm>
            <a:prstGeom prst="rect">
              <a:avLst/>
            </a:prstGeom>
            <a:noFill/>
          </p:spPr>
          <p:txBody>
            <a:bodyPr wrap="square" rtlCol="0">
              <a:spAutoFit/>
            </a:bodyPr>
            <a:lstStyle/>
            <a:p>
              <a:r>
                <a:rPr lang="en-US" sz="3600" b="1" dirty="0">
                  <a:solidFill>
                    <a:srgbClr val="002060"/>
                  </a:solidFill>
                </a:rPr>
                <a:t>cytotrophoblast</a:t>
              </a:r>
            </a:p>
          </p:txBody>
        </p:sp>
        <p:sp>
          <p:nvSpPr>
            <p:cNvPr id="12" name="TextBox 11"/>
            <p:cNvSpPr txBox="1"/>
            <p:nvPr/>
          </p:nvSpPr>
          <p:spPr>
            <a:xfrm>
              <a:off x="6136821" y="3764242"/>
              <a:ext cx="2256065" cy="646331"/>
            </a:xfrm>
            <a:prstGeom prst="rect">
              <a:avLst/>
            </a:prstGeom>
            <a:noFill/>
          </p:spPr>
          <p:txBody>
            <a:bodyPr wrap="square" rtlCol="0">
              <a:spAutoFit/>
            </a:bodyPr>
            <a:lstStyle/>
            <a:p>
              <a:r>
                <a:rPr lang="en-US" b="1" dirty="0">
                  <a:solidFill>
                    <a:schemeClr val="accent6">
                      <a:lumMod val="50000"/>
                    </a:schemeClr>
                  </a:solidFill>
                </a:rPr>
                <a:t>Fetal endothelial cell (of blood vessel wall)</a:t>
              </a:r>
            </a:p>
          </p:txBody>
        </p:sp>
        <p:cxnSp>
          <p:nvCxnSpPr>
            <p:cNvPr id="4" name="Straight Arrow Connector 3"/>
            <p:cNvCxnSpPr/>
            <p:nvPr/>
          </p:nvCxnSpPr>
          <p:spPr>
            <a:xfrm flipH="1">
              <a:off x="1981200" y="3962400"/>
              <a:ext cx="21771" cy="85656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668486" y="5635393"/>
              <a:ext cx="1" cy="97223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68486" y="4582885"/>
              <a:ext cx="21771" cy="85656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981200" y="5008096"/>
              <a:ext cx="1" cy="696019"/>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95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346481"/>
            <a:ext cx="8267700" cy="451485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organ. (advance slides for answers)</a:t>
            </a:r>
          </a:p>
        </p:txBody>
      </p:sp>
      <p:sp>
        <p:nvSpPr>
          <p:cNvPr id="5" name="TextBox 4"/>
          <p:cNvSpPr txBox="1"/>
          <p:nvPr/>
        </p:nvSpPr>
        <p:spPr>
          <a:xfrm>
            <a:off x="3200400" y="3656465"/>
            <a:ext cx="1752600" cy="646331"/>
          </a:xfrm>
          <a:prstGeom prst="rect">
            <a:avLst/>
          </a:prstGeom>
          <a:noFill/>
        </p:spPr>
        <p:txBody>
          <a:bodyPr wrap="square" rtlCol="0">
            <a:spAutoFit/>
          </a:bodyPr>
          <a:lstStyle/>
          <a:p>
            <a:r>
              <a:rPr lang="en-US" sz="3600" b="1" dirty="0">
                <a:solidFill>
                  <a:schemeClr val="accent4">
                    <a:lumMod val="50000"/>
                  </a:schemeClr>
                </a:solidFill>
              </a:rPr>
              <a:t>oviduct</a:t>
            </a:r>
          </a:p>
        </p:txBody>
      </p:sp>
      <p:sp>
        <p:nvSpPr>
          <p:cNvPr id="6" name="Rectangle 5"/>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extLst>
      <p:ext uri="{BB962C8B-B14F-4D97-AF65-F5344CB8AC3E}">
        <p14:creationId xmlns:p14="http://schemas.microsoft.com/office/powerpoint/2010/main" val="62073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upload.wikimedia.org/wikipedia/commons/b/b9/Human_placenta_both_sides.jpg"/>
          <p:cNvPicPr>
            <a:picLocks noChangeAspect="1" noChangeArrowheads="1"/>
          </p:cNvPicPr>
          <p:nvPr/>
        </p:nvPicPr>
        <p:blipFill>
          <a:blip r:embed="rId2" cstate="print"/>
          <a:srcRect/>
          <a:stretch>
            <a:fillRect/>
          </a:stretch>
        </p:blipFill>
        <p:spPr bwMode="auto">
          <a:xfrm>
            <a:off x="5791200" y="1752600"/>
            <a:ext cx="3162300" cy="4784520"/>
          </a:xfrm>
          <a:prstGeom prst="rect">
            <a:avLst/>
          </a:prstGeom>
          <a:noFill/>
        </p:spPr>
      </p:pic>
      <p:pic>
        <p:nvPicPr>
          <p:cNvPr id="3" name="Picture 2" descr="gross placenta"/>
          <p:cNvPicPr>
            <a:picLocks noChangeAspect="1" noChangeArrowheads="1"/>
          </p:cNvPicPr>
          <p:nvPr/>
        </p:nvPicPr>
        <p:blipFill>
          <a:blip r:embed="rId3" cstate="print"/>
          <a:srcRect/>
          <a:stretch>
            <a:fillRect/>
          </a:stretch>
        </p:blipFill>
        <p:spPr bwMode="auto">
          <a:xfrm>
            <a:off x="228600" y="1828800"/>
            <a:ext cx="5518140" cy="4724400"/>
          </a:xfrm>
          <a:prstGeom prst="rect">
            <a:avLst/>
          </a:prstGeom>
          <a:noFill/>
        </p:spPr>
      </p:pic>
      <p:sp>
        <p:nvSpPr>
          <p:cNvPr id="5" name="TextBox 4"/>
          <p:cNvSpPr txBox="1"/>
          <p:nvPr/>
        </p:nvSpPr>
        <p:spPr>
          <a:xfrm>
            <a:off x="0" y="762000"/>
            <a:ext cx="6858000" cy="923330"/>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The placenta that is ejected has two sides:</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 rough maternal side composed of </a:t>
            </a:r>
            <a:r>
              <a:rPr lang="en-US" b="1" dirty="0" err="1">
                <a:solidFill>
                  <a:schemeClr val="accent2">
                    <a:lumMod val="75000"/>
                  </a:schemeClr>
                </a:solidFill>
                <a:latin typeface="Times New Roman" pitchFamily="18" charset="0"/>
                <a:cs typeface="Times New Roman" pitchFamily="18" charset="0"/>
              </a:rPr>
              <a:t>decidual</a:t>
            </a:r>
            <a:r>
              <a:rPr lang="en-US" b="1" dirty="0">
                <a:solidFill>
                  <a:schemeClr val="accent2">
                    <a:lumMod val="75000"/>
                  </a:schemeClr>
                </a:solidFill>
                <a:latin typeface="Times New Roman" pitchFamily="18" charset="0"/>
                <a:cs typeface="Times New Roman" pitchFamily="18" charset="0"/>
              </a:rPr>
              <a:t> (endometrial) tissue</a:t>
            </a:r>
          </a:p>
          <a:p>
            <a:pPr>
              <a:buFont typeface="Arial" pitchFamily="34" charset="0"/>
              <a:buChar char="•"/>
            </a:pPr>
            <a:r>
              <a:rPr lang="en-US" b="1" dirty="0">
                <a:solidFill>
                  <a:schemeClr val="accent2">
                    <a:lumMod val="75000"/>
                  </a:schemeClr>
                </a:solidFill>
                <a:latin typeface="Times New Roman" pitchFamily="18" charset="0"/>
                <a:cs typeface="Times New Roman" pitchFamily="18" charset="0"/>
              </a:rPr>
              <a:t>A smooth fetal side composed of the amniotic membrane</a:t>
            </a:r>
          </a:p>
        </p:txBody>
      </p:sp>
      <p:sp>
        <p:nvSpPr>
          <p:cNvPr id="6" name="TextBox 5"/>
          <p:cNvSpPr txBox="1"/>
          <p:nvPr/>
        </p:nvSpPr>
        <p:spPr>
          <a:xfrm>
            <a:off x="7162800" y="1828800"/>
            <a:ext cx="1219200" cy="369332"/>
          </a:xfrm>
          <a:prstGeom prst="rect">
            <a:avLst/>
          </a:prstGeom>
          <a:noFill/>
        </p:spPr>
        <p:txBody>
          <a:bodyPr wrap="square" rtlCol="0">
            <a:spAutoFit/>
          </a:bodyPr>
          <a:lstStyle/>
          <a:p>
            <a:r>
              <a:rPr lang="en-US" b="1" dirty="0">
                <a:latin typeface="Tempus Sans ITC" pitchFamily="82" charset="0"/>
              </a:rPr>
              <a:t>Fetal side</a:t>
            </a:r>
          </a:p>
        </p:txBody>
      </p:sp>
      <p:sp>
        <p:nvSpPr>
          <p:cNvPr id="7" name="TextBox 6"/>
          <p:cNvSpPr txBox="1"/>
          <p:nvPr/>
        </p:nvSpPr>
        <p:spPr>
          <a:xfrm>
            <a:off x="381000" y="4724400"/>
            <a:ext cx="1524000" cy="369332"/>
          </a:xfrm>
          <a:prstGeom prst="rect">
            <a:avLst/>
          </a:prstGeom>
          <a:noFill/>
        </p:spPr>
        <p:txBody>
          <a:bodyPr wrap="square" rtlCol="0">
            <a:spAutoFit/>
          </a:bodyPr>
          <a:lstStyle/>
          <a:p>
            <a:r>
              <a:rPr lang="en-US" b="1" dirty="0">
                <a:latin typeface="Tempus Sans ITC" pitchFamily="82" charset="0"/>
              </a:rPr>
              <a:t>maternal side</a:t>
            </a:r>
          </a:p>
        </p:txBody>
      </p:sp>
      <p:sp>
        <p:nvSpPr>
          <p:cNvPr id="8" name="TextBox 7"/>
          <p:cNvSpPr txBox="1"/>
          <p:nvPr/>
        </p:nvSpPr>
        <p:spPr>
          <a:xfrm>
            <a:off x="1905000" y="6172200"/>
            <a:ext cx="1295400" cy="369332"/>
          </a:xfrm>
          <a:prstGeom prst="rect">
            <a:avLst/>
          </a:prstGeom>
          <a:noFill/>
        </p:spPr>
        <p:txBody>
          <a:bodyPr wrap="square" rtlCol="0">
            <a:spAutoFit/>
          </a:bodyPr>
          <a:lstStyle/>
          <a:p>
            <a:r>
              <a:rPr lang="en-US" b="1" dirty="0">
                <a:latin typeface="Tempus Sans ITC" pitchFamily="82" charset="0"/>
              </a:rPr>
              <a:t>Fetal side</a:t>
            </a:r>
          </a:p>
        </p:txBody>
      </p:sp>
      <p:sp>
        <p:nvSpPr>
          <p:cNvPr id="9" name="TextBox 8"/>
          <p:cNvSpPr txBox="1"/>
          <p:nvPr/>
        </p:nvSpPr>
        <p:spPr>
          <a:xfrm>
            <a:off x="6629400" y="4343400"/>
            <a:ext cx="1524000" cy="369332"/>
          </a:xfrm>
          <a:prstGeom prst="rect">
            <a:avLst/>
          </a:prstGeom>
          <a:noFill/>
        </p:spPr>
        <p:txBody>
          <a:bodyPr wrap="square" rtlCol="0">
            <a:spAutoFit/>
          </a:bodyPr>
          <a:lstStyle/>
          <a:p>
            <a:r>
              <a:rPr lang="en-US" b="1" dirty="0">
                <a:latin typeface="Tempus Sans ITC" pitchFamily="82" charset="0"/>
              </a:rPr>
              <a:t>maternal side</a:t>
            </a:r>
          </a:p>
        </p:txBody>
      </p:sp>
      <p:sp>
        <p:nvSpPr>
          <p:cNvPr id="10" name="Rectangle 9"/>
          <p:cNvSpPr/>
          <p:nvPr/>
        </p:nvSpPr>
        <p:spPr>
          <a:xfrm>
            <a:off x="790641" y="-22445"/>
            <a:ext cx="7321171"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GROSS ANATOMY OF THE PLACENTA</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36876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1475</TotalTime>
  <Words>2851</Words>
  <Application>Microsoft Office PowerPoint</Application>
  <PresentationFormat>On-screen Show (4:3)</PresentationFormat>
  <Paragraphs>514</Paragraphs>
  <Slides>83</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DJ.Lowrie</dc:creator>
  <cp:lastModifiedBy>Fields, Jermaine (fieldsj4)</cp:lastModifiedBy>
  <cp:revision>112</cp:revision>
  <cp:lastPrinted>2010-12-16T12:39:00Z</cp:lastPrinted>
  <dcterms:created xsi:type="dcterms:W3CDTF">2010-11-06T19:04:50Z</dcterms:created>
  <dcterms:modified xsi:type="dcterms:W3CDTF">2020-07-31T23:57:55Z</dcterms:modified>
</cp:coreProperties>
</file>