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33" r:id="rId2"/>
    <p:sldId id="332" r:id="rId3"/>
    <p:sldId id="266" r:id="rId4"/>
    <p:sldId id="344" r:id="rId5"/>
    <p:sldId id="347" r:id="rId6"/>
    <p:sldId id="345" r:id="rId7"/>
    <p:sldId id="336" r:id="rId8"/>
    <p:sldId id="346" r:id="rId9"/>
    <p:sldId id="354" r:id="rId10"/>
    <p:sldId id="355" r:id="rId11"/>
    <p:sldId id="358" r:id="rId12"/>
    <p:sldId id="357" r:id="rId13"/>
    <p:sldId id="356" r:id="rId14"/>
    <p:sldId id="349" r:id="rId15"/>
    <p:sldId id="359" r:id="rId16"/>
    <p:sldId id="360" r:id="rId17"/>
    <p:sldId id="350" r:id="rId18"/>
    <p:sldId id="362" r:id="rId19"/>
    <p:sldId id="351" r:id="rId20"/>
    <p:sldId id="363" r:id="rId21"/>
    <p:sldId id="370" r:id="rId22"/>
    <p:sldId id="368" r:id="rId23"/>
    <p:sldId id="371" r:id="rId24"/>
    <p:sldId id="367" r:id="rId25"/>
    <p:sldId id="369" r:id="rId26"/>
    <p:sldId id="372" r:id="rId27"/>
    <p:sldId id="352" r:id="rId28"/>
    <p:sldId id="373" r:id="rId29"/>
    <p:sldId id="364" r:id="rId30"/>
    <p:sldId id="365" r:id="rId31"/>
    <p:sldId id="375" r:id="rId32"/>
    <p:sldId id="382" r:id="rId33"/>
    <p:sldId id="383" r:id="rId34"/>
    <p:sldId id="378" r:id="rId35"/>
    <p:sldId id="380" r:id="rId36"/>
    <p:sldId id="386" r:id="rId37"/>
    <p:sldId id="387" r:id="rId38"/>
    <p:sldId id="374" r:id="rId39"/>
    <p:sldId id="376" r:id="rId40"/>
    <p:sldId id="379" r:id="rId41"/>
    <p:sldId id="381" r:id="rId42"/>
    <p:sldId id="377" r:id="rId43"/>
    <p:sldId id="385"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ak"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BA5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52" autoAdjust="0"/>
    <p:restoredTop sz="96405" autoAdjust="0"/>
  </p:normalViewPr>
  <p:slideViewPr>
    <p:cSldViewPr>
      <p:cViewPr varScale="1">
        <p:scale>
          <a:sx n="111" d="100"/>
          <a:sy n="111" d="100"/>
        </p:scale>
        <p:origin x="189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44"/>
    </p:cViewPr>
  </p:sorterViewPr>
  <p:notesViewPr>
    <p:cSldViewPr>
      <p:cViewPr varScale="1">
        <p:scale>
          <a:sx n="91" d="100"/>
          <a:sy n="91" d="100"/>
        </p:scale>
        <p:origin x="-2232"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17EAD9D1-4FB8-41D4-A3A9-B2148DFF0436}" type="datetimeFigureOut">
              <a:rPr lang="en-US"/>
              <a:pPr>
                <a:defRPr/>
              </a:pPr>
              <a:t>7/31/2020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4E5C313-DADB-433D-A23C-995F06E434E9}" type="slidenum">
              <a:rPr lang="en-US"/>
              <a:pPr>
                <a:defRPr/>
              </a:pPr>
              <a:t>‹#›</a:t>
            </a:fld>
            <a:endParaRPr lang="en-US"/>
          </a:p>
        </p:txBody>
      </p:sp>
    </p:spTree>
    <p:extLst>
      <p:ext uri="{BB962C8B-B14F-4D97-AF65-F5344CB8AC3E}">
        <p14:creationId xmlns:p14="http://schemas.microsoft.com/office/powerpoint/2010/main" val="2242155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5917FDF3-1C3C-431E-9896-CE79F6FDEFF0}" type="datetimeFigureOut">
              <a:rPr lang="en-US"/>
              <a:pPr>
                <a:defRPr/>
              </a:pPr>
              <a:t>7/31/2020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8A5CD272-1E90-49EA-9C4C-1788DE7B4D8A}" type="slidenum">
              <a:rPr lang="en-US"/>
              <a:pPr>
                <a:defRPr/>
              </a:pPr>
              <a:t>‹#›</a:t>
            </a:fld>
            <a:endParaRPr lang="en-US" dirty="0"/>
          </a:p>
        </p:txBody>
      </p:sp>
    </p:spTree>
    <p:extLst>
      <p:ext uri="{BB962C8B-B14F-4D97-AF65-F5344CB8AC3E}">
        <p14:creationId xmlns:p14="http://schemas.microsoft.com/office/powerpoint/2010/main" val="397620536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01386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967916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058475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94031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992449-B2C4-4C3B-8856-50D6E92B2C53}" type="slidenum">
              <a:rPr lang="en-US"/>
              <a:pPr fontAlgn="base">
                <a:spcBef>
                  <a:spcPct val="0"/>
                </a:spcBef>
                <a:spcAft>
                  <a:spcPct val="0"/>
                </a:spcAft>
              </a:pPr>
              <a:t>24</a:t>
            </a:fld>
            <a:endParaRPr lang="en-US"/>
          </a:p>
        </p:txBody>
      </p:sp>
    </p:spTree>
    <p:extLst>
      <p:ext uri="{BB962C8B-B14F-4D97-AF65-F5344CB8AC3E}">
        <p14:creationId xmlns:p14="http://schemas.microsoft.com/office/powerpoint/2010/main" val="20032609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722413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569131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45641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992449-B2C4-4C3B-8856-50D6E92B2C53}"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1705052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992449-B2C4-4C3B-8856-50D6E92B2C53}" type="slidenum">
              <a:rPr lang="en-US"/>
              <a:pPr fontAlgn="base">
                <a:spcBef>
                  <a:spcPct val="0"/>
                </a:spcBef>
                <a:spcAft>
                  <a:spcPct val="0"/>
                </a:spcAft>
              </a:pPr>
              <a:t>4</a:t>
            </a:fld>
            <a:endParaRPr lang="en-US"/>
          </a:p>
        </p:txBody>
      </p:sp>
    </p:spTree>
    <p:extLst>
      <p:ext uri="{BB962C8B-B14F-4D97-AF65-F5344CB8AC3E}">
        <p14:creationId xmlns:p14="http://schemas.microsoft.com/office/powerpoint/2010/main" val="1075189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992449-B2C4-4C3B-8856-50D6E92B2C53}"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1670718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854447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30498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111410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771054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BCC953-B18E-487F-B8E5-F99FC9BB272C}"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F48821E-D9D4-411B-9C71-EC570628408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BD12162-BED4-419F-8736-A179AA9BF9D3}"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2E9E56-A4AD-4B48-9EB3-0D6FB0BE649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EE92194-513E-429F-85AB-AB4A88A015A5}"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1C63A-66C9-4F80-91A7-AF414B0C765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E44D69F-B2DE-4D0C-9987-DD51A3DC6294}"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22B0A0-6A73-48CF-BBDC-12985FFE3C5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871FB7F-7B40-475B-A494-D788614262B7}" type="datetimeFigureOut">
              <a:rPr lang="en-US"/>
              <a:pPr>
                <a:defRPr/>
              </a:pPr>
              <a:t>7/31/2020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93BA3B-32D2-4E59-9E77-E1777A0E8A3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52B4447-A77F-4BF2-AB36-50FDC742192B}"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5DA9153-F8D3-4772-B947-F8933B31748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DE8953B-FA54-413F-895C-BA5BAE469B7F}" type="datetimeFigureOut">
              <a:rPr lang="en-US"/>
              <a:pPr>
                <a:defRPr/>
              </a:pPr>
              <a:t>7/31/2020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410873-5E3A-4A41-BEA1-3B8B6995477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C0A741C-9C32-40EB-9736-502530EE8BCA}" type="datetimeFigureOut">
              <a:rPr lang="en-US"/>
              <a:pPr>
                <a:defRPr/>
              </a:pPr>
              <a:t>7/31/2020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B4D3A9-B08A-441A-A667-AB44C7449DA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9F8D98A-4848-45EA-B15B-D228D8844EA0}" type="datetimeFigureOut">
              <a:rPr lang="en-US"/>
              <a:pPr>
                <a:defRPr/>
              </a:pPr>
              <a:t>7/31/2020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5EAE663-191C-46BB-A9EE-EACF656CF00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81F8FE4-74A1-41B5-85DF-CB58BB787B0D}"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B5FEF7E-9B18-498C-96F6-41E8EC4BA32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43D7C3-6180-45E5-A503-918204DD92D4}" type="datetimeFigureOut">
              <a:rPr lang="en-US"/>
              <a:pPr>
                <a:defRPr/>
              </a:pPr>
              <a:t>7/31/2020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FD454-F596-4790-BDD2-F816C3595ED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6202D1B-5426-444E-8207-E3A071FA0CB8}" type="datetimeFigureOut">
              <a:rPr lang="en-US"/>
              <a:pPr>
                <a:defRPr/>
              </a:pPr>
              <a:t>7/31/2020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4613888-89A0-4720-9940-988109F0B20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med2.uc.edu/labmanuals/ma/virtuallabs/PituitaryGland/anteriorpituitaryPASSL122_xvid.mp4.mp4"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http://med2.uc.edu/labmanuals/ma/virtuallabs/PituitaryGland/anteriorpituitaryPASextraSL122_xvid.mp4.mp4" TargetMode="External"/><Relationship Id="rId4" Type="http://schemas.openxmlformats.org/officeDocument/2006/relationships/hyperlink" Target="http://webslideserver.uc.edu:82/@180/view.apml?u=guest2&amp;p=gues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med2.uc.edu/labmanuals/ma/virtuallabs/PituitaryGland/anteriorpituitaryHandESL123_xvid.mp4.mp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webslideserver.uc.edu:82/@173/view.apml?u=guest2&amp;p=guest"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med2.uc.edu/labmanuals/ma/virtuallabs/PituitaryGland/sinusoidspituitarySL121_xvid.mp4.mp4"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med2.uc.edu/labmanuals/ma/virtuallabs/PituitaryGland/sinusoidspituitarySL123_xvid.mp4.mp4" TargetMode="External"/><Relationship Id="rId5" Type="http://schemas.openxmlformats.org/officeDocument/2006/relationships/hyperlink" Target="http://webslideserver.uc.edu:82/@173/view.apml?u=guest2&amp;p=guest" TargetMode="External"/><Relationship Id="rId4" Type="http://schemas.openxmlformats.org/officeDocument/2006/relationships/hyperlink" Target="http://webslideserver.uc.edu:82/@245/view.apml?u=guest2&amp;p=guest"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med2.uc.edu/labmanuals/ma/virtuallabs/PituitaryGland/immunopituitarySL171_xvid.mp4.mp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ebslideserver.uc.edu:82/@218/view.apml?u=guest2&amp;p=gues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med2.uc.edu/labmanuals/ma/virtuallabs/PituitaryGland/intermediatepituitarySL121_xvid.mp4.mp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ebslideserver.uc.edu:82/@245/view.apml?u=guest2&amp;p=guest"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med2.uc.edu/labmanuals/ma/virtuallabs/PituitaryGland/posteriorpituitaryHandESL123_xvid.mp4.mp4"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webslideserver.uc.edu:82/@173/view.apml?u=guest2&amp;p=guest"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med2.uc.edu/labmanuals/ma/virtuallabs/PituitaryGland/posteriorpituitaryPASSL122_xvid.mp4.mp4"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ebslideserver.uc.edu:82/@180/view.apml?u=guest2&amp;p=guest"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med2.uc.edu/labmanuals/ma/virtuallabs/PituitaryGland/pituitaryoverviewSL121_xvid.mp4.mp4"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webslideserver.uc.edu:82/@245/view.apml?u=guest2&amp;p=gues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med2.uc.edu/labmanuals/ma/virtuallabs/PituitaryGland/anteriorpituitaryMallorySL121_xvid.mp4.mp4"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ebslideserver.uc.edu:82/@245/view.apml?u=guest2&amp;p=gu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219200"/>
            <a:ext cx="5943600" cy="1323439"/>
          </a:xfrm>
          <a:prstGeom prst="rect">
            <a:avLst/>
          </a:prstGeom>
          <a:noFill/>
        </p:spPr>
        <p:txBody>
          <a:bodyPr>
            <a:spAutoFit/>
          </a:bodyPr>
          <a:lstStyle/>
          <a:p>
            <a:pPr algn="ctr" fontAlgn="auto">
              <a:spcBef>
                <a:spcPts val="0"/>
              </a:spcBef>
              <a:spcAft>
                <a:spcPts val="0"/>
              </a:spcAft>
              <a:defRPr/>
            </a:pPr>
            <a:r>
              <a:rPr lang="en-US" sz="4000" dirty="0">
                <a:solidFill>
                  <a:schemeClr val="accent6">
                    <a:lumMod val="50000"/>
                  </a:schemeClr>
                </a:solidFill>
                <a:latin typeface="+mn-lt"/>
              </a:rPr>
              <a:t>Pituitary Gland</a:t>
            </a:r>
          </a:p>
          <a:p>
            <a:pPr algn="ctr" fontAlgn="auto">
              <a:spcBef>
                <a:spcPts val="0"/>
              </a:spcBef>
              <a:spcAft>
                <a:spcPts val="0"/>
              </a:spcAft>
              <a:defRPr/>
            </a:pPr>
            <a:r>
              <a:rPr lang="en-US" sz="4000" dirty="0">
                <a:solidFill>
                  <a:srgbClr val="36174D"/>
                </a:solidFill>
                <a:latin typeface="Chiller" pitchFamily="82" charset="0"/>
              </a:rPr>
              <a:t>Digital Laboratory</a:t>
            </a:r>
          </a:p>
        </p:txBody>
      </p:sp>
      <p:sp>
        <p:nvSpPr>
          <p:cNvPr id="15362" name="TextBox 2"/>
          <p:cNvSpPr txBox="1">
            <a:spLocks noChangeArrowheads="1"/>
          </p:cNvSpPr>
          <p:nvPr/>
        </p:nvSpPr>
        <p:spPr bwMode="auto">
          <a:xfrm>
            <a:off x="152400" y="3429000"/>
            <a:ext cx="8839200" cy="461963"/>
          </a:xfrm>
          <a:prstGeom prst="rect">
            <a:avLst/>
          </a:prstGeom>
          <a:noFill/>
          <a:ln w="9525">
            <a:noFill/>
            <a:miter lim="800000"/>
            <a:headEnd/>
            <a:tailEnd/>
          </a:ln>
        </p:spPr>
        <p:txBody>
          <a:bodyPr>
            <a:spAutoFit/>
          </a:bodyPr>
          <a:lstStyle/>
          <a:p>
            <a:r>
              <a:rPr lang="en-US" sz="2400" b="1" dirty="0">
                <a:solidFill>
                  <a:srgbClr val="7030A0"/>
                </a:solidFill>
                <a:latin typeface="Bradley Hand ITC" pitchFamily="66" charset="0"/>
              </a:rPr>
              <a:t>It’s best to view this in </a:t>
            </a:r>
            <a:r>
              <a:rPr lang="en-US" sz="2400" b="1" i="1" dirty="0">
                <a:solidFill>
                  <a:srgbClr val="7030A0"/>
                </a:solidFill>
                <a:latin typeface="Bradley Hand ITC" pitchFamily="66" charset="0"/>
              </a:rPr>
              <a:t>Slide Show </a:t>
            </a:r>
            <a:r>
              <a:rPr lang="en-US" sz="2400" b="1" dirty="0">
                <a:solidFill>
                  <a:srgbClr val="7030A0"/>
                </a:solidFill>
                <a:latin typeface="Bradley Hand ITC" pitchFamily="66" charset="0"/>
              </a:rPr>
              <a:t>mode, especially for the quizzes.</a:t>
            </a:r>
          </a:p>
        </p:txBody>
      </p:sp>
      <p:sp>
        <p:nvSpPr>
          <p:cNvPr id="2" name="TextBox 1"/>
          <p:cNvSpPr txBox="1"/>
          <p:nvPr/>
        </p:nvSpPr>
        <p:spPr>
          <a:xfrm>
            <a:off x="304800" y="4800600"/>
            <a:ext cx="5638800" cy="954107"/>
          </a:xfrm>
          <a:prstGeom prst="rect">
            <a:avLst/>
          </a:prstGeom>
          <a:noFill/>
        </p:spPr>
        <p:txBody>
          <a:bodyPr wrap="square" rtlCol="0">
            <a:spAutoFit/>
          </a:bodyPr>
          <a:lstStyle/>
          <a:p>
            <a:r>
              <a:rPr lang="en-US" sz="2800" b="1" dirty="0">
                <a:solidFill>
                  <a:schemeClr val="accent3">
                    <a:lumMod val="50000"/>
                  </a:schemeClr>
                </a:solidFill>
                <a:latin typeface="Bradley Hand ITC" pitchFamily="66" charset="0"/>
              </a:rPr>
              <a:t>This module will take approximately 30 minutes to complete.</a:t>
            </a:r>
          </a:p>
        </p:txBody>
      </p:sp>
      <p:pic>
        <p:nvPicPr>
          <p:cNvPr id="1026" name="Picture 2" descr="http://www.riversideonline.com/source/images/image_popup/ww5rn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984253"/>
            <a:ext cx="2971800" cy="25557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
        <p:nvSpPr>
          <p:cNvPr id="5" name="TextBox 4"/>
          <p:cNvSpPr txBox="1"/>
          <p:nvPr/>
        </p:nvSpPr>
        <p:spPr>
          <a:xfrm>
            <a:off x="0" y="5410200"/>
            <a:ext cx="9067800" cy="1077218"/>
          </a:xfrm>
          <a:prstGeom prst="rect">
            <a:avLst/>
          </a:prstGeom>
          <a:noFill/>
        </p:spPr>
        <p:txBody>
          <a:bodyPr wrap="square">
            <a:spAutoFit/>
          </a:bodyPr>
          <a:lstStyle/>
          <a:p>
            <a:r>
              <a:rPr lang="en-US" sz="1600" b="1" dirty="0">
                <a:solidFill>
                  <a:srgbClr val="002060"/>
                </a:solidFill>
                <a:latin typeface="Calibri" pitchFamily="34" charset="0"/>
              </a:rPr>
              <a:t>With this stain: </a:t>
            </a:r>
          </a:p>
          <a:p>
            <a:pPr marL="285750" indent="-285750">
              <a:buFont typeface="Arial" pitchFamily="34" charset="0"/>
              <a:buChar char="•"/>
            </a:pPr>
            <a:r>
              <a:rPr lang="en-US" sz="1600" b="1" dirty="0" err="1">
                <a:solidFill>
                  <a:srgbClr val="002060"/>
                </a:solidFill>
                <a:latin typeface="Calibri" pitchFamily="34" charset="0"/>
              </a:rPr>
              <a:t>Acidophils</a:t>
            </a:r>
            <a:r>
              <a:rPr lang="en-US" sz="1600" b="1" dirty="0">
                <a:solidFill>
                  <a:srgbClr val="002060"/>
                </a:solidFill>
                <a:latin typeface="Calibri" pitchFamily="34" charset="0"/>
              </a:rPr>
              <a:t> – (orange arrows) cytoplasm stains orange, </a:t>
            </a:r>
            <a:r>
              <a:rPr lang="en-US" sz="1600" b="1" dirty="0" err="1">
                <a:solidFill>
                  <a:srgbClr val="002060"/>
                </a:solidFill>
                <a:latin typeface="Calibri" pitchFamily="34" charset="0"/>
              </a:rPr>
              <a:t>somatotrophs</a:t>
            </a:r>
            <a:r>
              <a:rPr lang="en-US" sz="1600" b="1" dirty="0">
                <a:solidFill>
                  <a:srgbClr val="002060"/>
                </a:solidFill>
                <a:latin typeface="Calibri" pitchFamily="34" charset="0"/>
              </a:rPr>
              <a:t> and </a:t>
            </a:r>
            <a:r>
              <a:rPr lang="en-US" sz="1600" b="1" dirty="0" err="1">
                <a:solidFill>
                  <a:srgbClr val="002060"/>
                </a:solidFill>
                <a:latin typeface="Calibri" pitchFamily="34" charset="0"/>
              </a:rPr>
              <a:t>mammotrophs</a:t>
            </a:r>
            <a:r>
              <a:rPr lang="en-US" sz="1600" b="1" dirty="0">
                <a:solidFill>
                  <a:srgbClr val="002060"/>
                </a:solidFill>
                <a:latin typeface="Calibri" pitchFamily="34" charset="0"/>
              </a:rPr>
              <a:t> (</a:t>
            </a:r>
            <a:r>
              <a:rPr lang="en-US" sz="1600" b="1" dirty="0" err="1">
                <a:solidFill>
                  <a:srgbClr val="002060"/>
                </a:solidFill>
                <a:latin typeface="Calibri" pitchFamily="34" charset="0"/>
              </a:rPr>
              <a:t>lactotrophs</a:t>
            </a:r>
            <a:r>
              <a:rPr lang="en-US" sz="1600" b="1" dirty="0">
                <a:solidFill>
                  <a:srgbClr val="002060"/>
                </a:solidFill>
                <a:latin typeface="Calibri" pitchFamily="34" charset="0"/>
              </a:rPr>
              <a:t>)</a:t>
            </a:r>
          </a:p>
          <a:p>
            <a:pPr marL="285750" indent="-285750">
              <a:buFont typeface="Arial" pitchFamily="34" charset="0"/>
              <a:buChar char="•"/>
            </a:pPr>
            <a:r>
              <a:rPr lang="en-US" sz="1600" b="1" dirty="0">
                <a:solidFill>
                  <a:srgbClr val="002060"/>
                </a:solidFill>
                <a:latin typeface="Calibri" pitchFamily="34" charset="0"/>
              </a:rPr>
              <a:t>Basophils – (yellow outline) cytoplasm is PAS+ (purple), </a:t>
            </a:r>
            <a:r>
              <a:rPr lang="en-US" sz="1600" b="1" dirty="0" err="1">
                <a:solidFill>
                  <a:srgbClr val="002060"/>
                </a:solidFill>
                <a:latin typeface="Calibri" pitchFamily="34" charset="0"/>
              </a:rPr>
              <a:t>gonadotrophs</a:t>
            </a:r>
            <a:r>
              <a:rPr lang="en-US" sz="1600" b="1" dirty="0">
                <a:solidFill>
                  <a:srgbClr val="002060"/>
                </a:solidFill>
                <a:latin typeface="Calibri" pitchFamily="34" charset="0"/>
              </a:rPr>
              <a:t>, </a:t>
            </a:r>
            <a:r>
              <a:rPr lang="en-US" sz="1600" b="1" dirty="0" err="1">
                <a:solidFill>
                  <a:srgbClr val="002060"/>
                </a:solidFill>
                <a:latin typeface="Calibri" pitchFamily="34" charset="0"/>
              </a:rPr>
              <a:t>thyrotrophs</a:t>
            </a:r>
            <a:r>
              <a:rPr lang="en-US" sz="1600" b="1" dirty="0">
                <a:solidFill>
                  <a:srgbClr val="002060"/>
                </a:solidFill>
                <a:latin typeface="Calibri" pitchFamily="34" charset="0"/>
              </a:rPr>
              <a:t>, </a:t>
            </a:r>
            <a:r>
              <a:rPr lang="en-US" sz="1600" b="1" dirty="0" err="1">
                <a:solidFill>
                  <a:srgbClr val="002060"/>
                </a:solidFill>
                <a:latin typeface="Calibri" pitchFamily="34" charset="0"/>
              </a:rPr>
              <a:t>corticotrophs</a:t>
            </a:r>
            <a:endParaRPr lang="en-US" sz="1600" b="1" dirty="0">
              <a:solidFill>
                <a:srgbClr val="002060"/>
              </a:solidFill>
              <a:latin typeface="Calibri" pitchFamily="34" charset="0"/>
            </a:endParaRPr>
          </a:p>
          <a:p>
            <a:pPr marL="285750" indent="-285750">
              <a:buFont typeface="Arial" pitchFamily="34" charset="0"/>
              <a:buChar char="•"/>
            </a:pPr>
            <a:r>
              <a:rPr lang="en-US" sz="1600" b="1" dirty="0" err="1">
                <a:solidFill>
                  <a:srgbClr val="002060"/>
                </a:solidFill>
                <a:latin typeface="Calibri" pitchFamily="34" charset="0"/>
              </a:rPr>
              <a:t>Chromophobes</a:t>
            </a:r>
            <a:r>
              <a:rPr lang="en-US" sz="1600" b="1" dirty="0">
                <a:solidFill>
                  <a:srgbClr val="002060"/>
                </a:solidFill>
                <a:latin typeface="Calibri" pitchFamily="34" charset="0"/>
              </a:rPr>
              <a:t> – (red arrows and outline) pale cytoplasm</a:t>
            </a:r>
          </a:p>
        </p:txBody>
      </p:sp>
      <p:sp>
        <p:nvSpPr>
          <p:cNvPr id="4" name="TextBox 3"/>
          <p:cNvSpPr txBox="1"/>
          <p:nvPr/>
        </p:nvSpPr>
        <p:spPr>
          <a:xfrm>
            <a:off x="7010400" y="2134612"/>
            <a:ext cx="2133600" cy="3046988"/>
          </a:xfrm>
          <a:prstGeom prst="rect">
            <a:avLst/>
          </a:prstGeom>
          <a:noFill/>
        </p:spPr>
        <p:txBody>
          <a:bodyPr wrap="square" rtlCol="0">
            <a:spAutoFit/>
          </a:bodyPr>
          <a:lstStyle/>
          <a:p>
            <a:r>
              <a:rPr lang="en-US" sz="1600" b="1" dirty="0">
                <a:solidFill>
                  <a:schemeClr val="accent3">
                    <a:lumMod val="50000"/>
                  </a:schemeClr>
                </a:solidFill>
                <a:latin typeface="Tempus Sans ITC" pitchFamily="82" charset="0"/>
              </a:rPr>
              <a:t>This section was stained with PAS and Orange G. Hormones secreted by basophils are glycosylated, so granule content makes these cells PAS+ (purple). Orange G is simply a </a:t>
            </a:r>
            <a:r>
              <a:rPr lang="en-US" sz="1600" b="1" dirty="0" err="1">
                <a:solidFill>
                  <a:schemeClr val="accent3">
                    <a:lumMod val="50000"/>
                  </a:schemeClr>
                </a:solidFill>
                <a:latin typeface="Tempus Sans ITC" pitchFamily="82" charset="0"/>
              </a:rPr>
              <a:t>counterstain</a:t>
            </a:r>
            <a:r>
              <a:rPr lang="en-US" sz="1600" b="1" dirty="0">
                <a:solidFill>
                  <a:schemeClr val="accent3">
                    <a:lumMod val="50000"/>
                  </a:schemeClr>
                </a:solidFill>
                <a:latin typeface="Tempus Sans ITC" pitchFamily="82" charset="0"/>
              </a:rPr>
              <a:t> for the </a:t>
            </a:r>
            <a:r>
              <a:rPr lang="en-US" sz="1600" b="1" dirty="0" err="1">
                <a:solidFill>
                  <a:schemeClr val="accent3">
                    <a:lumMod val="50000"/>
                  </a:schemeClr>
                </a:solidFill>
                <a:latin typeface="Tempus Sans ITC" pitchFamily="82" charset="0"/>
              </a:rPr>
              <a:t>acidophils</a:t>
            </a:r>
            <a:r>
              <a:rPr lang="en-US" sz="1600" b="1" dirty="0">
                <a:solidFill>
                  <a:schemeClr val="accent3">
                    <a:lumMod val="50000"/>
                  </a:schemeClr>
                </a:solidFill>
                <a:latin typeface="Tempus Sans ITC" pitchFamily="82" charset="0"/>
              </a:rPr>
              <a:t>.</a:t>
            </a:r>
          </a:p>
        </p:txBody>
      </p:sp>
      <p:pic>
        <p:nvPicPr>
          <p:cNvPr id="3074" name="Picture 2" descr="http://med.uc.edu/labmanuals/ma/vlm/lab26/SL122H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18730"/>
            <a:ext cx="6185427" cy="4639070"/>
          </a:xfrm>
          <a:prstGeom prst="rect">
            <a:avLst/>
          </a:prstGeom>
          <a:noFill/>
          <a:extLst>
            <a:ext uri="{909E8E84-426E-40DD-AFC4-6F175D3DCCD1}">
              <a14:hiddenFill xmlns:a14="http://schemas.microsoft.com/office/drawing/2010/main">
                <a:solidFill>
                  <a:srgbClr val="FFFFFF"/>
                </a:solidFill>
              </a14:hiddenFill>
            </a:ext>
          </a:extLst>
        </p:spPr>
      </p:pic>
      <p:sp>
        <p:nvSpPr>
          <p:cNvPr id="6" name="Freeform 5"/>
          <p:cNvSpPr/>
          <p:nvPr/>
        </p:nvSpPr>
        <p:spPr>
          <a:xfrm>
            <a:off x="2489084" y="3459018"/>
            <a:ext cx="499177" cy="813639"/>
          </a:xfrm>
          <a:custGeom>
            <a:avLst/>
            <a:gdLst>
              <a:gd name="connsiteX0" fmla="*/ 489643 w 499177"/>
              <a:gd name="connsiteY0" fmla="*/ 369455 h 813639"/>
              <a:gd name="connsiteX1" fmla="*/ 480407 w 499177"/>
              <a:gd name="connsiteY1" fmla="*/ 295564 h 813639"/>
              <a:gd name="connsiteX2" fmla="*/ 471171 w 499177"/>
              <a:gd name="connsiteY2" fmla="*/ 277091 h 813639"/>
              <a:gd name="connsiteX3" fmla="*/ 461934 w 499177"/>
              <a:gd name="connsiteY3" fmla="*/ 244764 h 813639"/>
              <a:gd name="connsiteX4" fmla="*/ 452698 w 499177"/>
              <a:gd name="connsiteY4" fmla="*/ 235527 h 813639"/>
              <a:gd name="connsiteX5" fmla="*/ 448080 w 499177"/>
              <a:gd name="connsiteY5" fmla="*/ 221673 h 813639"/>
              <a:gd name="connsiteX6" fmla="*/ 438843 w 499177"/>
              <a:gd name="connsiteY6" fmla="*/ 212437 h 813639"/>
              <a:gd name="connsiteX7" fmla="*/ 434225 w 499177"/>
              <a:gd name="connsiteY7" fmla="*/ 193964 h 813639"/>
              <a:gd name="connsiteX8" fmla="*/ 424989 w 499177"/>
              <a:gd name="connsiteY8" fmla="*/ 166255 h 813639"/>
              <a:gd name="connsiteX9" fmla="*/ 411134 w 499177"/>
              <a:gd name="connsiteY9" fmla="*/ 64655 h 813639"/>
              <a:gd name="connsiteX10" fmla="*/ 401898 w 499177"/>
              <a:gd name="connsiteY10" fmla="*/ 36946 h 813639"/>
              <a:gd name="connsiteX11" fmla="*/ 355716 w 499177"/>
              <a:gd name="connsiteY11" fmla="*/ 23091 h 813639"/>
              <a:gd name="connsiteX12" fmla="*/ 323389 w 499177"/>
              <a:gd name="connsiteY12" fmla="*/ 18473 h 813639"/>
              <a:gd name="connsiteX13" fmla="*/ 295680 w 499177"/>
              <a:gd name="connsiteY13" fmla="*/ 9237 h 813639"/>
              <a:gd name="connsiteX14" fmla="*/ 244880 w 499177"/>
              <a:gd name="connsiteY14" fmla="*/ 0 h 813639"/>
              <a:gd name="connsiteX15" fmla="*/ 184843 w 499177"/>
              <a:gd name="connsiteY15" fmla="*/ 4618 h 813639"/>
              <a:gd name="connsiteX16" fmla="*/ 161752 w 499177"/>
              <a:gd name="connsiteY16" fmla="*/ 23091 h 813639"/>
              <a:gd name="connsiteX17" fmla="*/ 147898 w 499177"/>
              <a:gd name="connsiteY17" fmla="*/ 32327 h 813639"/>
              <a:gd name="connsiteX18" fmla="*/ 120189 w 499177"/>
              <a:gd name="connsiteY18" fmla="*/ 73891 h 813639"/>
              <a:gd name="connsiteX19" fmla="*/ 110952 w 499177"/>
              <a:gd name="connsiteY19" fmla="*/ 87746 h 813639"/>
              <a:gd name="connsiteX20" fmla="*/ 101716 w 499177"/>
              <a:gd name="connsiteY20" fmla="*/ 115455 h 813639"/>
              <a:gd name="connsiteX21" fmla="*/ 92480 w 499177"/>
              <a:gd name="connsiteY21" fmla="*/ 152400 h 813639"/>
              <a:gd name="connsiteX22" fmla="*/ 83243 w 499177"/>
              <a:gd name="connsiteY22" fmla="*/ 166255 h 813639"/>
              <a:gd name="connsiteX23" fmla="*/ 74007 w 499177"/>
              <a:gd name="connsiteY23" fmla="*/ 193964 h 813639"/>
              <a:gd name="connsiteX24" fmla="*/ 69389 w 499177"/>
              <a:gd name="connsiteY24" fmla="*/ 207818 h 813639"/>
              <a:gd name="connsiteX25" fmla="*/ 60152 w 499177"/>
              <a:gd name="connsiteY25" fmla="*/ 244764 h 813639"/>
              <a:gd name="connsiteX26" fmla="*/ 55534 w 499177"/>
              <a:gd name="connsiteY26" fmla="*/ 263237 h 813639"/>
              <a:gd name="connsiteX27" fmla="*/ 46298 w 499177"/>
              <a:gd name="connsiteY27" fmla="*/ 277091 h 813639"/>
              <a:gd name="connsiteX28" fmla="*/ 37061 w 499177"/>
              <a:gd name="connsiteY28" fmla="*/ 337127 h 813639"/>
              <a:gd name="connsiteX29" fmla="*/ 27825 w 499177"/>
              <a:gd name="connsiteY29" fmla="*/ 346364 h 813639"/>
              <a:gd name="connsiteX30" fmla="*/ 18589 w 499177"/>
              <a:gd name="connsiteY30" fmla="*/ 387927 h 813639"/>
              <a:gd name="connsiteX31" fmla="*/ 9352 w 499177"/>
              <a:gd name="connsiteY31" fmla="*/ 406400 h 813639"/>
              <a:gd name="connsiteX32" fmla="*/ 116 w 499177"/>
              <a:gd name="connsiteY32" fmla="*/ 434109 h 813639"/>
              <a:gd name="connsiteX33" fmla="*/ 9352 w 499177"/>
              <a:gd name="connsiteY33" fmla="*/ 554182 h 813639"/>
              <a:gd name="connsiteX34" fmla="*/ 27825 w 499177"/>
              <a:gd name="connsiteY34" fmla="*/ 595746 h 813639"/>
              <a:gd name="connsiteX35" fmla="*/ 46298 w 499177"/>
              <a:gd name="connsiteY35" fmla="*/ 623455 h 813639"/>
              <a:gd name="connsiteX36" fmla="*/ 50916 w 499177"/>
              <a:gd name="connsiteY36" fmla="*/ 637309 h 813639"/>
              <a:gd name="connsiteX37" fmla="*/ 64771 w 499177"/>
              <a:gd name="connsiteY37" fmla="*/ 641927 h 813639"/>
              <a:gd name="connsiteX38" fmla="*/ 92480 w 499177"/>
              <a:gd name="connsiteY38" fmla="*/ 665018 h 813639"/>
              <a:gd name="connsiteX39" fmla="*/ 106334 w 499177"/>
              <a:gd name="connsiteY39" fmla="*/ 669637 h 813639"/>
              <a:gd name="connsiteX40" fmla="*/ 129425 w 499177"/>
              <a:gd name="connsiteY40" fmla="*/ 688109 h 813639"/>
              <a:gd name="connsiteX41" fmla="*/ 157134 w 499177"/>
              <a:gd name="connsiteY41" fmla="*/ 697346 h 813639"/>
              <a:gd name="connsiteX42" fmla="*/ 170989 w 499177"/>
              <a:gd name="connsiteY42" fmla="*/ 701964 h 813639"/>
              <a:gd name="connsiteX43" fmla="*/ 184843 w 499177"/>
              <a:gd name="connsiteY43" fmla="*/ 706582 h 813639"/>
              <a:gd name="connsiteX44" fmla="*/ 212552 w 499177"/>
              <a:gd name="connsiteY44" fmla="*/ 738909 h 813639"/>
              <a:gd name="connsiteX45" fmla="*/ 221789 w 499177"/>
              <a:gd name="connsiteY45" fmla="*/ 748146 h 813639"/>
              <a:gd name="connsiteX46" fmla="*/ 231025 w 499177"/>
              <a:gd name="connsiteY46" fmla="*/ 762000 h 813639"/>
              <a:gd name="connsiteX47" fmla="*/ 263352 w 499177"/>
              <a:gd name="connsiteY47" fmla="*/ 789709 h 813639"/>
              <a:gd name="connsiteX48" fmla="*/ 286443 w 499177"/>
              <a:gd name="connsiteY48" fmla="*/ 803564 h 813639"/>
              <a:gd name="connsiteX49" fmla="*/ 295680 w 499177"/>
              <a:gd name="connsiteY49" fmla="*/ 812800 h 813639"/>
              <a:gd name="connsiteX50" fmla="*/ 346480 w 499177"/>
              <a:gd name="connsiteY50" fmla="*/ 808182 h 813639"/>
              <a:gd name="connsiteX51" fmla="*/ 351098 w 499177"/>
              <a:gd name="connsiteY51" fmla="*/ 789709 h 813639"/>
              <a:gd name="connsiteX52" fmla="*/ 360334 w 499177"/>
              <a:gd name="connsiteY52" fmla="*/ 771237 h 813639"/>
              <a:gd name="connsiteX53" fmla="*/ 374189 w 499177"/>
              <a:gd name="connsiteY53" fmla="*/ 738909 h 813639"/>
              <a:gd name="connsiteX54" fmla="*/ 383425 w 499177"/>
              <a:gd name="connsiteY54" fmla="*/ 706582 h 813639"/>
              <a:gd name="connsiteX55" fmla="*/ 401898 w 499177"/>
              <a:gd name="connsiteY55" fmla="*/ 674255 h 813639"/>
              <a:gd name="connsiteX56" fmla="*/ 411134 w 499177"/>
              <a:gd name="connsiteY56" fmla="*/ 665018 h 813639"/>
              <a:gd name="connsiteX57" fmla="*/ 424989 w 499177"/>
              <a:gd name="connsiteY57" fmla="*/ 641927 h 813639"/>
              <a:gd name="connsiteX58" fmla="*/ 434225 w 499177"/>
              <a:gd name="connsiteY58" fmla="*/ 623455 h 813639"/>
              <a:gd name="connsiteX59" fmla="*/ 443461 w 499177"/>
              <a:gd name="connsiteY59" fmla="*/ 614218 h 813639"/>
              <a:gd name="connsiteX60" fmla="*/ 461934 w 499177"/>
              <a:gd name="connsiteY60" fmla="*/ 591127 h 813639"/>
              <a:gd name="connsiteX61" fmla="*/ 466552 w 499177"/>
              <a:gd name="connsiteY61" fmla="*/ 577273 h 813639"/>
              <a:gd name="connsiteX62" fmla="*/ 485025 w 499177"/>
              <a:gd name="connsiteY62" fmla="*/ 549564 h 813639"/>
              <a:gd name="connsiteX63" fmla="*/ 489643 w 499177"/>
              <a:gd name="connsiteY63" fmla="*/ 535709 h 813639"/>
              <a:gd name="connsiteX64" fmla="*/ 498880 w 499177"/>
              <a:gd name="connsiteY64" fmla="*/ 521855 h 813639"/>
              <a:gd name="connsiteX65" fmla="*/ 494261 w 499177"/>
              <a:gd name="connsiteY65" fmla="*/ 466437 h 813639"/>
              <a:gd name="connsiteX66" fmla="*/ 485025 w 499177"/>
              <a:gd name="connsiteY66" fmla="*/ 438727 h 813639"/>
              <a:gd name="connsiteX67" fmla="*/ 480407 w 499177"/>
              <a:gd name="connsiteY67" fmla="*/ 420255 h 813639"/>
              <a:gd name="connsiteX68" fmla="*/ 485025 w 499177"/>
              <a:gd name="connsiteY68" fmla="*/ 364837 h 813639"/>
              <a:gd name="connsiteX69" fmla="*/ 489643 w 499177"/>
              <a:gd name="connsiteY69" fmla="*/ 369455 h 81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99177" h="813639">
                <a:moveTo>
                  <a:pt x="489643" y="369455"/>
                </a:moveTo>
                <a:cubicBezTo>
                  <a:pt x="488873" y="357910"/>
                  <a:pt x="485275" y="319904"/>
                  <a:pt x="480407" y="295564"/>
                </a:cubicBezTo>
                <a:cubicBezTo>
                  <a:pt x="479057" y="288813"/>
                  <a:pt x="473588" y="283537"/>
                  <a:pt x="471171" y="277091"/>
                </a:cubicBezTo>
                <a:cubicBezTo>
                  <a:pt x="469160" y="271728"/>
                  <a:pt x="465654" y="250964"/>
                  <a:pt x="461934" y="244764"/>
                </a:cubicBezTo>
                <a:cubicBezTo>
                  <a:pt x="459694" y="241030"/>
                  <a:pt x="455777" y="238606"/>
                  <a:pt x="452698" y="235527"/>
                </a:cubicBezTo>
                <a:cubicBezTo>
                  <a:pt x="451159" y="230909"/>
                  <a:pt x="450585" y="225847"/>
                  <a:pt x="448080" y="221673"/>
                </a:cubicBezTo>
                <a:cubicBezTo>
                  <a:pt x="445840" y="217939"/>
                  <a:pt x="440790" y="216331"/>
                  <a:pt x="438843" y="212437"/>
                </a:cubicBezTo>
                <a:cubicBezTo>
                  <a:pt x="436004" y="206760"/>
                  <a:pt x="436049" y="200043"/>
                  <a:pt x="434225" y="193964"/>
                </a:cubicBezTo>
                <a:cubicBezTo>
                  <a:pt x="431428" y="184639"/>
                  <a:pt x="424989" y="166255"/>
                  <a:pt x="424989" y="166255"/>
                </a:cubicBezTo>
                <a:cubicBezTo>
                  <a:pt x="421706" y="120288"/>
                  <a:pt x="424296" y="104143"/>
                  <a:pt x="411134" y="64655"/>
                </a:cubicBezTo>
                <a:cubicBezTo>
                  <a:pt x="408055" y="55419"/>
                  <a:pt x="411134" y="40025"/>
                  <a:pt x="401898" y="36946"/>
                </a:cubicBezTo>
                <a:cubicBezTo>
                  <a:pt x="387433" y="32124"/>
                  <a:pt x="371075" y="25883"/>
                  <a:pt x="355716" y="23091"/>
                </a:cubicBezTo>
                <a:cubicBezTo>
                  <a:pt x="345007" y="21144"/>
                  <a:pt x="334165" y="20012"/>
                  <a:pt x="323389" y="18473"/>
                </a:cubicBezTo>
                <a:cubicBezTo>
                  <a:pt x="314153" y="15394"/>
                  <a:pt x="305227" y="11147"/>
                  <a:pt x="295680" y="9237"/>
                </a:cubicBezTo>
                <a:cubicBezTo>
                  <a:pt x="263407" y="2781"/>
                  <a:pt x="280332" y="5908"/>
                  <a:pt x="244880" y="0"/>
                </a:cubicBezTo>
                <a:cubicBezTo>
                  <a:pt x="224868" y="1539"/>
                  <a:pt x="204571" y="919"/>
                  <a:pt x="184843" y="4618"/>
                </a:cubicBezTo>
                <a:cubicBezTo>
                  <a:pt x="175565" y="6358"/>
                  <a:pt x="168483" y="17707"/>
                  <a:pt x="161752" y="23091"/>
                </a:cubicBezTo>
                <a:cubicBezTo>
                  <a:pt x="157418" y="26558"/>
                  <a:pt x="152516" y="29248"/>
                  <a:pt x="147898" y="32327"/>
                </a:cubicBezTo>
                <a:lnTo>
                  <a:pt x="120189" y="73891"/>
                </a:lnTo>
                <a:lnTo>
                  <a:pt x="110952" y="87746"/>
                </a:lnTo>
                <a:cubicBezTo>
                  <a:pt x="107873" y="96982"/>
                  <a:pt x="103625" y="105908"/>
                  <a:pt x="101716" y="115455"/>
                </a:cubicBezTo>
                <a:cubicBezTo>
                  <a:pt x="99960" y="124237"/>
                  <a:pt x="97214" y="142933"/>
                  <a:pt x="92480" y="152400"/>
                </a:cubicBezTo>
                <a:cubicBezTo>
                  <a:pt x="89998" y="157365"/>
                  <a:pt x="86322" y="161637"/>
                  <a:pt x="83243" y="166255"/>
                </a:cubicBezTo>
                <a:lnTo>
                  <a:pt x="74007" y="193964"/>
                </a:lnTo>
                <a:cubicBezTo>
                  <a:pt x="72468" y="198582"/>
                  <a:pt x="70570" y="203096"/>
                  <a:pt x="69389" y="207818"/>
                </a:cubicBezTo>
                <a:lnTo>
                  <a:pt x="60152" y="244764"/>
                </a:lnTo>
                <a:cubicBezTo>
                  <a:pt x="58613" y="250922"/>
                  <a:pt x="59055" y="257956"/>
                  <a:pt x="55534" y="263237"/>
                </a:cubicBezTo>
                <a:lnTo>
                  <a:pt x="46298" y="277091"/>
                </a:lnTo>
                <a:cubicBezTo>
                  <a:pt x="45997" y="279797"/>
                  <a:pt x="42777" y="325696"/>
                  <a:pt x="37061" y="337127"/>
                </a:cubicBezTo>
                <a:cubicBezTo>
                  <a:pt x="35114" y="341021"/>
                  <a:pt x="30904" y="343285"/>
                  <a:pt x="27825" y="346364"/>
                </a:cubicBezTo>
                <a:cubicBezTo>
                  <a:pt x="26571" y="352634"/>
                  <a:pt x="21384" y="380473"/>
                  <a:pt x="18589" y="387927"/>
                </a:cubicBezTo>
                <a:cubicBezTo>
                  <a:pt x="16172" y="394373"/>
                  <a:pt x="11909" y="400008"/>
                  <a:pt x="9352" y="406400"/>
                </a:cubicBezTo>
                <a:cubicBezTo>
                  <a:pt x="5736" y="415440"/>
                  <a:pt x="116" y="434109"/>
                  <a:pt x="116" y="434109"/>
                </a:cubicBezTo>
                <a:cubicBezTo>
                  <a:pt x="3056" y="501721"/>
                  <a:pt x="-6213" y="512677"/>
                  <a:pt x="9352" y="554182"/>
                </a:cubicBezTo>
                <a:cubicBezTo>
                  <a:pt x="13982" y="566528"/>
                  <a:pt x="20831" y="584090"/>
                  <a:pt x="27825" y="595746"/>
                </a:cubicBezTo>
                <a:cubicBezTo>
                  <a:pt x="33536" y="605265"/>
                  <a:pt x="46298" y="623455"/>
                  <a:pt x="46298" y="623455"/>
                </a:cubicBezTo>
                <a:cubicBezTo>
                  <a:pt x="47837" y="628073"/>
                  <a:pt x="47474" y="633867"/>
                  <a:pt x="50916" y="637309"/>
                </a:cubicBezTo>
                <a:cubicBezTo>
                  <a:pt x="54358" y="640751"/>
                  <a:pt x="60417" y="639750"/>
                  <a:pt x="64771" y="641927"/>
                </a:cubicBezTo>
                <a:cubicBezTo>
                  <a:pt x="94977" y="657031"/>
                  <a:pt x="61853" y="644599"/>
                  <a:pt x="92480" y="665018"/>
                </a:cubicBezTo>
                <a:cubicBezTo>
                  <a:pt x="96530" y="667718"/>
                  <a:pt x="101716" y="668097"/>
                  <a:pt x="106334" y="669637"/>
                </a:cubicBezTo>
                <a:cubicBezTo>
                  <a:pt x="114011" y="677313"/>
                  <a:pt x="118940" y="683449"/>
                  <a:pt x="129425" y="688109"/>
                </a:cubicBezTo>
                <a:cubicBezTo>
                  <a:pt x="138322" y="692063"/>
                  <a:pt x="147898" y="694267"/>
                  <a:pt x="157134" y="697346"/>
                </a:cubicBezTo>
                <a:lnTo>
                  <a:pt x="170989" y="701964"/>
                </a:lnTo>
                <a:lnTo>
                  <a:pt x="184843" y="706582"/>
                </a:lnTo>
                <a:cubicBezTo>
                  <a:pt x="229313" y="751052"/>
                  <a:pt x="184418" y="703741"/>
                  <a:pt x="212552" y="738909"/>
                </a:cubicBezTo>
                <a:cubicBezTo>
                  <a:pt x="215272" y="742309"/>
                  <a:pt x="219069" y="744746"/>
                  <a:pt x="221789" y="748146"/>
                </a:cubicBezTo>
                <a:cubicBezTo>
                  <a:pt x="225256" y="752480"/>
                  <a:pt x="227413" y="757786"/>
                  <a:pt x="231025" y="762000"/>
                </a:cubicBezTo>
                <a:cubicBezTo>
                  <a:pt x="255282" y="790299"/>
                  <a:pt x="241067" y="771881"/>
                  <a:pt x="263352" y="789709"/>
                </a:cubicBezTo>
                <a:cubicBezTo>
                  <a:pt x="281465" y="804199"/>
                  <a:pt x="262384" y="795544"/>
                  <a:pt x="286443" y="803564"/>
                </a:cubicBezTo>
                <a:cubicBezTo>
                  <a:pt x="289522" y="806643"/>
                  <a:pt x="291339" y="812466"/>
                  <a:pt x="295680" y="812800"/>
                </a:cubicBezTo>
                <a:cubicBezTo>
                  <a:pt x="312633" y="814104"/>
                  <a:pt x="330785" y="814722"/>
                  <a:pt x="346480" y="808182"/>
                </a:cubicBezTo>
                <a:cubicBezTo>
                  <a:pt x="352339" y="805741"/>
                  <a:pt x="348869" y="795652"/>
                  <a:pt x="351098" y="789709"/>
                </a:cubicBezTo>
                <a:cubicBezTo>
                  <a:pt x="353515" y="783263"/>
                  <a:pt x="357622" y="777565"/>
                  <a:pt x="360334" y="771237"/>
                </a:cubicBezTo>
                <a:cubicBezTo>
                  <a:pt x="380714" y="723681"/>
                  <a:pt x="343562" y="800160"/>
                  <a:pt x="374189" y="738909"/>
                </a:cubicBezTo>
                <a:cubicBezTo>
                  <a:pt x="376532" y="729537"/>
                  <a:pt x="379451" y="715856"/>
                  <a:pt x="383425" y="706582"/>
                </a:cubicBezTo>
                <a:cubicBezTo>
                  <a:pt x="387803" y="696365"/>
                  <a:pt x="394759" y="683178"/>
                  <a:pt x="401898" y="674255"/>
                </a:cubicBezTo>
                <a:cubicBezTo>
                  <a:pt x="404618" y="670855"/>
                  <a:pt x="408055" y="668097"/>
                  <a:pt x="411134" y="665018"/>
                </a:cubicBezTo>
                <a:cubicBezTo>
                  <a:pt x="421853" y="632860"/>
                  <a:pt x="408084" y="667284"/>
                  <a:pt x="424989" y="641927"/>
                </a:cubicBezTo>
                <a:cubicBezTo>
                  <a:pt x="428808" y="636199"/>
                  <a:pt x="430406" y="629183"/>
                  <a:pt x="434225" y="623455"/>
                </a:cubicBezTo>
                <a:cubicBezTo>
                  <a:pt x="436640" y="619832"/>
                  <a:pt x="440741" y="617618"/>
                  <a:pt x="443461" y="614218"/>
                </a:cubicBezTo>
                <a:cubicBezTo>
                  <a:pt x="466765" y="585089"/>
                  <a:pt x="439633" y="613430"/>
                  <a:pt x="461934" y="591127"/>
                </a:cubicBezTo>
                <a:cubicBezTo>
                  <a:pt x="463473" y="586509"/>
                  <a:pt x="464188" y="581528"/>
                  <a:pt x="466552" y="577273"/>
                </a:cubicBezTo>
                <a:cubicBezTo>
                  <a:pt x="471943" y="567569"/>
                  <a:pt x="485025" y="549564"/>
                  <a:pt x="485025" y="549564"/>
                </a:cubicBezTo>
                <a:cubicBezTo>
                  <a:pt x="486564" y="544946"/>
                  <a:pt x="487466" y="540063"/>
                  <a:pt x="489643" y="535709"/>
                </a:cubicBezTo>
                <a:cubicBezTo>
                  <a:pt x="492125" y="530745"/>
                  <a:pt x="498511" y="527393"/>
                  <a:pt x="498880" y="521855"/>
                </a:cubicBezTo>
                <a:cubicBezTo>
                  <a:pt x="500113" y="503359"/>
                  <a:pt x="497308" y="484721"/>
                  <a:pt x="494261" y="466437"/>
                </a:cubicBezTo>
                <a:cubicBezTo>
                  <a:pt x="492660" y="456833"/>
                  <a:pt x="487386" y="448173"/>
                  <a:pt x="485025" y="438727"/>
                </a:cubicBezTo>
                <a:lnTo>
                  <a:pt x="480407" y="420255"/>
                </a:lnTo>
                <a:cubicBezTo>
                  <a:pt x="481946" y="401782"/>
                  <a:pt x="482575" y="383211"/>
                  <a:pt x="485025" y="364837"/>
                </a:cubicBezTo>
                <a:cubicBezTo>
                  <a:pt x="490130" y="326550"/>
                  <a:pt x="490413" y="381000"/>
                  <a:pt x="489643" y="369455"/>
                </a:cubicBezTo>
                <a:close/>
              </a:path>
            </a:pathLst>
          </a:cu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077856" y="2521527"/>
            <a:ext cx="318653" cy="38792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271820" y="1653308"/>
            <a:ext cx="318653" cy="38792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6262256" y="2544619"/>
            <a:ext cx="214744" cy="5033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174837" y="4627418"/>
            <a:ext cx="549563" cy="18472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3237345" y="2645809"/>
            <a:ext cx="267855" cy="499246"/>
          </a:xfrm>
          <a:custGeom>
            <a:avLst/>
            <a:gdLst>
              <a:gd name="connsiteX0" fmla="*/ 203200 w 267855"/>
              <a:gd name="connsiteY0" fmla="*/ 379100 h 499246"/>
              <a:gd name="connsiteX1" fmla="*/ 212437 w 267855"/>
              <a:gd name="connsiteY1" fmla="*/ 346773 h 499246"/>
              <a:gd name="connsiteX2" fmla="*/ 217055 w 267855"/>
              <a:gd name="connsiteY2" fmla="*/ 319064 h 499246"/>
              <a:gd name="connsiteX3" fmla="*/ 221673 w 267855"/>
              <a:gd name="connsiteY3" fmla="*/ 305209 h 499246"/>
              <a:gd name="connsiteX4" fmla="*/ 235528 w 267855"/>
              <a:gd name="connsiteY4" fmla="*/ 259027 h 499246"/>
              <a:gd name="connsiteX5" fmla="*/ 240146 w 267855"/>
              <a:gd name="connsiteY5" fmla="*/ 245173 h 499246"/>
              <a:gd name="connsiteX6" fmla="*/ 249382 w 267855"/>
              <a:gd name="connsiteY6" fmla="*/ 231318 h 499246"/>
              <a:gd name="connsiteX7" fmla="*/ 258619 w 267855"/>
              <a:gd name="connsiteY7" fmla="*/ 194373 h 499246"/>
              <a:gd name="connsiteX8" fmla="*/ 263237 w 267855"/>
              <a:gd name="connsiteY8" fmla="*/ 175900 h 499246"/>
              <a:gd name="connsiteX9" fmla="*/ 267855 w 267855"/>
              <a:gd name="connsiteY9" fmla="*/ 152809 h 499246"/>
              <a:gd name="connsiteX10" fmla="*/ 263237 w 267855"/>
              <a:gd name="connsiteY10" fmla="*/ 88155 h 499246"/>
              <a:gd name="connsiteX11" fmla="*/ 230910 w 267855"/>
              <a:gd name="connsiteY11" fmla="*/ 28118 h 499246"/>
              <a:gd name="connsiteX12" fmla="*/ 217055 w 267855"/>
              <a:gd name="connsiteY12" fmla="*/ 23500 h 499246"/>
              <a:gd name="connsiteX13" fmla="*/ 161637 w 267855"/>
              <a:gd name="connsiteY13" fmla="*/ 5027 h 499246"/>
              <a:gd name="connsiteX14" fmla="*/ 152400 w 267855"/>
              <a:gd name="connsiteY14" fmla="*/ 14264 h 499246"/>
              <a:gd name="connsiteX15" fmla="*/ 138546 w 267855"/>
              <a:gd name="connsiteY15" fmla="*/ 23500 h 499246"/>
              <a:gd name="connsiteX16" fmla="*/ 133928 w 267855"/>
              <a:gd name="connsiteY16" fmla="*/ 37355 h 499246"/>
              <a:gd name="connsiteX17" fmla="*/ 115455 w 267855"/>
              <a:gd name="connsiteY17" fmla="*/ 60446 h 499246"/>
              <a:gd name="connsiteX18" fmla="*/ 106219 w 267855"/>
              <a:gd name="connsiteY18" fmla="*/ 88155 h 499246"/>
              <a:gd name="connsiteX19" fmla="*/ 101600 w 267855"/>
              <a:gd name="connsiteY19" fmla="*/ 102009 h 499246"/>
              <a:gd name="connsiteX20" fmla="*/ 92364 w 267855"/>
              <a:gd name="connsiteY20" fmla="*/ 111246 h 499246"/>
              <a:gd name="connsiteX21" fmla="*/ 73891 w 267855"/>
              <a:gd name="connsiteY21" fmla="*/ 134336 h 499246"/>
              <a:gd name="connsiteX22" fmla="*/ 50800 w 267855"/>
              <a:gd name="connsiteY22" fmla="*/ 157427 h 499246"/>
              <a:gd name="connsiteX23" fmla="*/ 46182 w 267855"/>
              <a:gd name="connsiteY23" fmla="*/ 171282 h 499246"/>
              <a:gd name="connsiteX24" fmla="*/ 32328 w 267855"/>
              <a:gd name="connsiteY24" fmla="*/ 180518 h 499246"/>
              <a:gd name="connsiteX25" fmla="*/ 23091 w 267855"/>
              <a:gd name="connsiteY25" fmla="*/ 189755 h 499246"/>
              <a:gd name="connsiteX26" fmla="*/ 9237 w 267855"/>
              <a:gd name="connsiteY26" fmla="*/ 245173 h 499246"/>
              <a:gd name="connsiteX27" fmla="*/ 4619 w 267855"/>
              <a:gd name="connsiteY27" fmla="*/ 328300 h 499246"/>
              <a:gd name="connsiteX28" fmla="*/ 0 w 267855"/>
              <a:gd name="connsiteY28" fmla="*/ 346773 h 499246"/>
              <a:gd name="connsiteX29" fmla="*/ 4619 w 267855"/>
              <a:gd name="connsiteY29" fmla="*/ 439136 h 499246"/>
              <a:gd name="connsiteX30" fmla="*/ 32328 w 267855"/>
              <a:gd name="connsiteY30" fmla="*/ 485318 h 499246"/>
              <a:gd name="connsiteX31" fmla="*/ 41564 w 267855"/>
              <a:gd name="connsiteY31" fmla="*/ 494555 h 499246"/>
              <a:gd name="connsiteX32" fmla="*/ 115455 w 267855"/>
              <a:gd name="connsiteY32" fmla="*/ 494555 h 499246"/>
              <a:gd name="connsiteX33" fmla="*/ 143164 w 267855"/>
              <a:gd name="connsiteY33" fmla="*/ 485318 h 499246"/>
              <a:gd name="connsiteX34" fmla="*/ 161637 w 267855"/>
              <a:gd name="connsiteY34" fmla="*/ 480700 h 499246"/>
              <a:gd name="connsiteX35" fmla="*/ 184728 w 267855"/>
              <a:gd name="connsiteY35" fmla="*/ 462227 h 499246"/>
              <a:gd name="connsiteX36" fmla="*/ 193964 w 267855"/>
              <a:gd name="connsiteY36" fmla="*/ 434518 h 499246"/>
              <a:gd name="connsiteX37" fmla="*/ 198582 w 267855"/>
              <a:gd name="connsiteY37" fmla="*/ 420664 h 499246"/>
              <a:gd name="connsiteX38" fmla="*/ 203200 w 267855"/>
              <a:gd name="connsiteY38" fmla="*/ 379100 h 499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67855" h="499246">
                <a:moveTo>
                  <a:pt x="203200" y="379100"/>
                </a:moveTo>
                <a:cubicBezTo>
                  <a:pt x="205509" y="366785"/>
                  <a:pt x="209917" y="357693"/>
                  <a:pt x="212437" y="346773"/>
                </a:cubicBezTo>
                <a:cubicBezTo>
                  <a:pt x="214543" y="337649"/>
                  <a:pt x="215024" y="328205"/>
                  <a:pt x="217055" y="319064"/>
                </a:cubicBezTo>
                <a:cubicBezTo>
                  <a:pt x="218111" y="314312"/>
                  <a:pt x="220336" y="309890"/>
                  <a:pt x="221673" y="305209"/>
                </a:cubicBezTo>
                <a:cubicBezTo>
                  <a:pt x="235627" y="256365"/>
                  <a:pt x="213584" y="324855"/>
                  <a:pt x="235528" y="259027"/>
                </a:cubicBezTo>
                <a:cubicBezTo>
                  <a:pt x="237067" y="254409"/>
                  <a:pt x="237446" y="249223"/>
                  <a:pt x="240146" y="245173"/>
                </a:cubicBezTo>
                <a:lnTo>
                  <a:pt x="249382" y="231318"/>
                </a:lnTo>
                <a:lnTo>
                  <a:pt x="258619" y="194373"/>
                </a:lnTo>
                <a:cubicBezTo>
                  <a:pt x="260158" y="188215"/>
                  <a:pt x="261992" y="182124"/>
                  <a:pt x="263237" y="175900"/>
                </a:cubicBezTo>
                <a:lnTo>
                  <a:pt x="267855" y="152809"/>
                </a:lnTo>
                <a:cubicBezTo>
                  <a:pt x="266316" y="131258"/>
                  <a:pt x="266156" y="109563"/>
                  <a:pt x="263237" y="88155"/>
                </a:cubicBezTo>
                <a:cubicBezTo>
                  <a:pt x="260578" y="68655"/>
                  <a:pt x="255072" y="36171"/>
                  <a:pt x="230910" y="28118"/>
                </a:cubicBezTo>
                <a:lnTo>
                  <a:pt x="217055" y="23500"/>
                </a:lnTo>
                <a:cubicBezTo>
                  <a:pt x="186267" y="-7288"/>
                  <a:pt x="204740" y="-1130"/>
                  <a:pt x="161637" y="5027"/>
                </a:cubicBezTo>
                <a:cubicBezTo>
                  <a:pt x="158558" y="8106"/>
                  <a:pt x="155800" y="11544"/>
                  <a:pt x="152400" y="14264"/>
                </a:cubicBezTo>
                <a:cubicBezTo>
                  <a:pt x="148066" y="17731"/>
                  <a:pt x="142013" y="19166"/>
                  <a:pt x="138546" y="23500"/>
                </a:cubicBezTo>
                <a:cubicBezTo>
                  <a:pt x="135505" y="27301"/>
                  <a:pt x="136433" y="33181"/>
                  <a:pt x="133928" y="37355"/>
                </a:cubicBezTo>
                <a:cubicBezTo>
                  <a:pt x="117475" y="64776"/>
                  <a:pt x="131302" y="24789"/>
                  <a:pt x="115455" y="60446"/>
                </a:cubicBezTo>
                <a:cubicBezTo>
                  <a:pt x="111501" y="69343"/>
                  <a:pt x="109298" y="78919"/>
                  <a:pt x="106219" y="88155"/>
                </a:cubicBezTo>
                <a:cubicBezTo>
                  <a:pt x="104680" y="92773"/>
                  <a:pt x="105042" y="98567"/>
                  <a:pt x="101600" y="102009"/>
                </a:cubicBezTo>
                <a:lnTo>
                  <a:pt x="92364" y="111246"/>
                </a:lnTo>
                <a:cubicBezTo>
                  <a:pt x="83373" y="138218"/>
                  <a:pt x="94781" y="113446"/>
                  <a:pt x="73891" y="134336"/>
                </a:cubicBezTo>
                <a:cubicBezTo>
                  <a:pt x="43103" y="165124"/>
                  <a:pt x="87747" y="132798"/>
                  <a:pt x="50800" y="157427"/>
                </a:cubicBezTo>
                <a:cubicBezTo>
                  <a:pt x="49261" y="162045"/>
                  <a:pt x="49223" y="167481"/>
                  <a:pt x="46182" y="171282"/>
                </a:cubicBezTo>
                <a:cubicBezTo>
                  <a:pt x="42715" y="175616"/>
                  <a:pt x="36662" y="177051"/>
                  <a:pt x="32328" y="180518"/>
                </a:cubicBezTo>
                <a:cubicBezTo>
                  <a:pt x="28928" y="183238"/>
                  <a:pt x="26170" y="186676"/>
                  <a:pt x="23091" y="189755"/>
                </a:cubicBezTo>
                <a:cubicBezTo>
                  <a:pt x="10894" y="226347"/>
                  <a:pt x="15456" y="207861"/>
                  <a:pt x="9237" y="245173"/>
                </a:cubicBezTo>
                <a:cubicBezTo>
                  <a:pt x="7698" y="272882"/>
                  <a:pt x="7132" y="300662"/>
                  <a:pt x="4619" y="328300"/>
                </a:cubicBezTo>
                <a:cubicBezTo>
                  <a:pt x="4044" y="334621"/>
                  <a:pt x="0" y="340426"/>
                  <a:pt x="0" y="346773"/>
                </a:cubicBezTo>
                <a:cubicBezTo>
                  <a:pt x="0" y="377599"/>
                  <a:pt x="1335" y="408485"/>
                  <a:pt x="4619" y="439136"/>
                </a:cubicBezTo>
                <a:cubicBezTo>
                  <a:pt x="8941" y="479469"/>
                  <a:pt x="6071" y="472190"/>
                  <a:pt x="32328" y="485318"/>
                </a:cubicBezTo>
                <a:cubicBezTo>
                  <a:pt x="35407" y="488397"/>
                  <a:pt x="37562" y="492840"/>
                  <a:pt x="41564" y="494555"/>
                </a:cubicBezTo>
                <a:cubicBezTo>
                  <a:pt x="63830" y="504098"/>
                  <a:pt x="94741" y="496438"/>
                  <a:pt x="115455" y="494555"/>
                </a:cubicBezTo>
                <a:cubicBezTo>
                  <a:pt x="124691" y="491476"/>
                  <a:pt x="133839" y="488116"/>
                  <a:pt x="143164" y="485318"/>
                </a:cubicBezTo>
                <a:cubicBezTo>
                  <a:pt x="149243" y="483494"/>
                  <a:pt x="155803" y="483200"/>
                  <a:pt x="161637" y="480700"/>
                </a:cubicBezTo>
                <a:cubicBezTo>
                  <a:pt x="171832" y="476331"/>
                  <a:pt x="177280" y="469675"/>
                  <a:pt x="184728" y="462227"/>
                </a:cubicBezTo>
                <a:lnTo>
                  <a:pt x="193964" y="434518"/>
                </a:lnTo>
                <a:lnTo>
                  <a:pt x="198582" y="420664"/>
                </a:lnTo>
                <a:cubicBezTo>
                  <a:pt x="205225" y="380807"/>
                  <a:pt x="200891" y="391415"/>
                  <a:pt x="203200" y="379100"/>
                </a:cubicBezTo>
                <a:close/>
              </a:path>
            </a:pathLst>
          </a:cu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2493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676400" y="2209800"/>
            <a:ext cx="5943600" cy="646331"/>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pituitary gland showing cells of anterior lobe stained with PAS – SL122</a:t>
            </a:r>
            <a:endParaRPr lang="en-US" dirty="0">
              <a:latin typeface="Calibri" pitchFamily="34" charset="0"/>
            </a:endParaRPr>
          </a:p>
        </p:txBody>
      </p:sp>
      <p:sp>
        <p:nvSpPr>
          <p:cNvPr id="37891" name="TextBox 4"/>
          <p:cNvSpPr txBox="1">
            <a:spLocks noChangeArrowheads="1"/>
          </p:cNvSpPr>
          <p:nvPr/>
        </p:nvSpPr>
        <p:spPr bwMode="auto">
          <a:xfrm>
            <a:off x="1958898" y="55626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122</a:t>
            </a:r>
            <a:endParaRPr lang="en-US" u="sng" dirty="0"/>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Acidophils</a:t>
            </a:r>
            <a:endParaRPr lang="en-US" sz="1200" b="1" dirty="0">
              <a:solidFill>
                <a:srgbClr val="002060"/>
              </a:solidFill>
              <a:latin typeface="Georgia" pitchFamily="18" charset="0"/>
              <a:ea typeface="Times" pitchFamily="18" charset="0"/>
              <a:cs typeface="Arial" charset="0"/>
            </a:endParaRPr>
          </a:p>
          <a:p>
            <a:pPr lvl="1" eaLnBrk="0" hangingPunct="0">
              <a:buFontTx/>
              <a:buChar char="•"/>
            </a:pPr>
            <a:r>
              <a:rPr lang="en-US" sz="1200" b="1" dirty="0">
                <a:solidFill>
                  <a:srgbClr val="002060"/>
                </a:solidFill>
                <a:latin typeface="Georgia" pitchFamily="18" charset="0"/>
                <a:cs typeface="Arial" charset="0"/>
              </a:rPr>
              <a:t>Basophils</a:t>
            </a:r>
          </a:p>
          <a:p>
            <a:pPr lvl="1" eaLnBrk="0" hangingPunct="0">
              <a:buFontTx/>
              <a:buChar char="•"/>
            </a:pPr>
            <a:r>
              <a:rPr lang="en-US" sz="1200" b="1" dirty="0" err="1">
                <a:solidFill>
                  <a:srgbClr val="002060"/>
                </a:solidFill>
                <a:latin typeface="Georgia" pitchFamily="18" charset="0"/>
                <a:cs typeface="Arial" charset="0"/>
              </a:rPr>
              <a:t>Chromophobes</a:t>
            </a:r>
            <a:endParaRPr lang="en-US" sz="1200" b="1" dirty="0">
              <a:solidFill>
                <a:srgbClr val="002060"/>
              </a:solidFill>
              <a:latin typeface="Georgia" pitchFamily="18" charset="0"/>
              <a:cs typeface="Arial" charset="0"/>
            </a:endParaRPr>
          </a:p>
        </p:txBody>
      </p:sp>
      <p:sp>
        <p:nvSpPr>
          <p:cNvPr id="6" name="Rectangle 5"/>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
        <p:nvSpPr>
          <p:cNvPr id="5" name="TextBox 3"/>
          <p:cNvSpPr txBox="1">
            <a:spLocks noChangeArrowheads="1"/>
          </p:cNvSpPr>
          <p:nvPr/>
        </p:nvSpPr>
        <p:spPr bwMode="auto">
          <a:xfrm>
            <a:off x="1676400" y="3276600"/>
            <a:ext cx="5943600" cy="646331"/>
          </a:xfrm>
          <a:prstGeom prst="rect">
            <a:avLst/>
          </a:prstGeom>
          <a:noFill/>
          <a:ln w="9525">
            <a:noFill/>
            <a:miter lim="800000"/>
            <a:headEnd/>
            <a:tailEnd/>
          </a:ln>
        </p:spPr>
        <p:txBody>
          <a:bodyPr wrap="square">
            <a:spAutoFit/>
          </a:bodyPr>
          <a:lstStyle/>
          <a:p>
            <a:r>
              <a:rPr lang="en-US" dirty="0">
                <a:latin typeface="Calibri" pitchFamily="34" charset="0"/>
                <a:hlinkClick r:id="rId5"/>
              </a:rPr>
              <a:t>Video of pituitary gland showing cells of anterior lobe stained with PAS extra – SL122</a:t>
            </a:r>
            <a:endParaRPr lang="en-US" dirty="0">
              <a:latin typeface="Calibri" pitchFamily="34" charset="0"/>
            </a:endParaRPr>
          </a:p>
        </p:txBody>
      </p:sp>
    </p:spTree>
    <p:extLst>
      <p:ext uri="{BB962C8B-B14F-4D97-AF65-F5344CB8AC3E}">
        <p14:creationId xmlns:p14="http://schemas.microsoft.com/office/powerpoint/2010/main" val="386218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
        <p:nvSpPr>
          <p:cNvPr id="5" name="TextBox 4"/>
          <p:cNvSpPr txBox="1"/>
          <p:nvPr/>
        </p:nvSpPr>
        <p:spPr>
          <a:xfrm>
            <a:off x="17318" y="5534561"/>
            <a:ext cx="9126682" cy="1323439"/>
          </a:xfrm>
          <a:prstGeom prst="rect">
            <a:avLst/>
          </a:prstGeom>
          <a:noFill/>
        </p:spPr>
        <p:txBody>
          <a:bodyPr wrap="square">
            <a:spAutoFit/>
          </a:bodyPr>
          <a:lstStyle/>
          <a:p>
            <a:r>
              <a:rPr lang="en-US" sz="1600" b="1" dirty="0">
                <a:solidFill>
                  <a:srgbClr val="002060"/>
                </a:solidFill>
                <a:latin typeface="Calibri" pitchFamily="34" charset="0"/>
              </a:rPr>
              <a:t>Upon H&amp;E staining, the three major cell types:</a:t>
            </a:r>
          </a:p>
          <a:p>
            <a:pPr marL="285750" indent="-285750">
              <a:buFont typeface="Arial" pitchFamily="34" charset="0"/>
              <a:buChar char="•"/>
            </a:pPr>
            <a:r>
              <a:rPr lang="en-US" sz="1600" b="1" dirty="0" err="1">
                <a:solidFill>
                  <a:srgbClr val="002060"/>
                </a:solidFill>
                <a:latin typeface="Calibri" pitchFamily="34" charset="0"/>
              </a:rPr>
              <a:t>Acidophils</a:t>
            </a:r>
            <a:r>
              <a:rPr lang="en-US" sz="1600" b="1" dirty="0">
                <a:solidFill>
                  <a:srgbClr val="002060"/>
                </a:solidFill>
                <a:latin typeface="Calibri" pitchFamily="34" charset="0"/>
              </a:rPr>
              <a:t> (red circles) – eosinophilic cytoplasm, includes </a:t>
            </a:r>
            <a:r>
              <a:rPr lang="en-US" sz="1600" b="1" dirty="0" err="1">
                <a:solidFill>
                  <a:srgbClr val="002060"/>
                </a:solidFill>
                <a:latin typeface="Calibri" pitchFamily="34" charset="0"/>
              </a:rPr>
              <a:t>somatotrophs</a:t>
            </a:r>
            <a:r>
              <a:rPr lang="en-US" sz="1600" b="1" dirty="0">
                <a:solidFill>
                  <a:srgbClr val="002060"/>
                </a:solidFill>
                <a:latin typeface="Calibri" pitchFamily="34" charset="0"/>
              </a:rPr>
              <a:t> and </a:t>
            </a:r>
            <a:r>
              <a:rPr lang="en-US" sz="1600" b="1" dirty="0" err="1">
                <a:solidFill>
                  <a:srgbClr val="002060"/>
                </a:solidFill>
                <a:latin typeface="Calibri" pitchFamily="34" charset="0"/>
              </a:rPr>
              <a:t>mammotrophs</a:t>
            </a:r>
            <a:r>
              <a:rPr lang="en-US" sz="1600" b="1" dirty="0">
                <a:solidFill>
                  <a:srgbClr val="002060"/>
                </a:solidFill>
                <a:latin typeface="Calibri" pitchFamily="34" charset="0"/>
              </a:rPr>
              <a:t> (</a:t>
            </a:r>
            <a:r>
              <a:rPr lang="en-US" sz="1600" b="1" dirty="0" err="1">
                <a:solidFill>
                  <a:srgbClr val="002060"/>
                </a:solidFill>
                <a:latin typeface="Calibri" pitchFamily="34" charset="0"/>
              </a:rPr>
              <a:t>lactotrophs</a:t>
            </a:r>
            <a:r>
              <a:rPr lang="en-US" sz="1600" b="1" dirty="0">
                <a:solidFill>
                  <a:srgbClr val="002060"/>
                </a:solidFill>
                <a:latin typeface="Calibri" pitchFamily="34" charset="0"/>
              </a:rPr>
              <a:t>)</a:t>
            </a:r>
          </a:p>
          <a:p>
            <a:pPr marL="285750" indent="-285750">
              <a:buFont typeface="Arial" pitchFamily="34" charset="0"/>
              <a:buChar char="•"/>
            </a:pPr>
            <a:r>
              <a:rPr lang="en-US" sz="1600" b="1" dirty="0">
                <a:solidFill>
                  <a:srgbClr val="002060"/>
                </a:solidFill>
                <a:latin typeface="Calibri" pitchFamily="34" charset="0"/>
              </a:rPr>
              <a:t>Basophils (blue circles) – basophilic cytoplasm, includes </a:t>
            </a:r>
            <a:r>
              <a:rPr lang="en-US" sz="1600" b="1" dirty="0" err="1">
                <a:solidFill>
                  <a:srgbClr val="002060"/>
                </a:solidFill>
                <a:latin typeface="Calibri" pitchFamily="34" charset="0"/>
              </a:rPr>
              <a:t>gonadotrophs</a:t>
            </a:r>
            <a:r>
              <a:rPr lang="en-US" sz="1600" b="1" dirty="0">
                <a:solidFill>
                  <a:srgbClr val="002060"/>
                </a:solidFill>
                <a:latin typeface="Calibri" pitchFamily="34" charset="0"/>
              </a:rPr>
              <a:t>, </a:t>
            </a:r>
            <a:r>
              <a:rPr lang="en-US" sz="1600" b="1" dirty="0" err="1">
                <a:solidFill>
                  <a:srgbClr val="002060"/>
                </a:solidFill>
                <a:latin typeface="Calibri" pitchFamily="34" charset="0"/>
              </a:rPr>
              <a:t>thyrotrophs</a:t>
            </a:r>
            <a:r>
              <a:rPr lang="en-US" sz="1600" b="1" dirty="0">
                <a:solidFill>
                  <a:srgbClr val="002060"/>
                </a:solidFill>
                <a:latin typeface="Calibri" pitchFamily="34" charset="0"/>
              </a:rPr>
              <a:t>, </a:t>
            </a:r>
            <a:r>
              <a:rPr lang="en-US" sz="1600" b="1" dirty="0" err="1">
                <a:solidFill>
                  <a:srgbClr val="002060"/>
                </a:solidFill>
                <a:latin typeface="Calibri" pitchFamily="34" charset="0"/>
              </a:rPr>
              <a:t>corticotrophs</a:t>
            </a:r>
            <a:endParaRPr lang="en-US" sz="1600" b="1" dirty="0">
              <a:solidFill>
                <a:srgbClr val="002060"/>
              </a:solidFill>
              <a:latin typeface="Calibri" pitchFamily="34" charset="0"/>
            </a:endParaRPr>
          </a:p>
          <a:p>
            <a:pPr marL="285750" indent="-285750">
              <a:buFont typeface="Arial" pitchFamily="34" charset="0"/>
              <a:buChar char="•"/>
            </a:pPr>
            <a:r>
              <a:rPr lang="en-US" sz="1600" b="1" dirty="0" err="1">
                <a:solidFill>
                  <a:srgbClr val="002060"/>
                </a:solidFill>
                <a:latin typeface="Calibri" pitchFamily="34" charset="0"/>
              </a:rPr>
              <a:t>Chromophobes</a:t>
            </a:r>
            <a:r>
              <a:rPr lang="en-US" sz="1600" b="1" dirty="0">
                <a:solidFill>
                  <a:srgbClr val="002060"/>
                </a:solidFill>
                <a:latin typeface="Calibri" pitchFamily="34" charset="0"/>
              </a:rPr>
              <a:t> (green circles) - pale cytoplasm</a:t>
            </a:r>
          </a:p>
        </p:txBody>
      </p:sp>
      <p:sp>
        <p:nvSpPr>
          <p:cNvPr id="4" name="TextBox 3"/>
          <p:cNvSpPr txBox="1"/>
          <p:nvPr/>
        </p:nvSpPr>
        <p:spPr>
          <a:xfrm>
            <a:off x="144065" y="5181600"/>
            <a:ext cx="8923735" cy="338554"/>
          </a:xfrm>
          <a:prstGeom prst="rect">
            <a:avLst/>
          </a:prstGeom>
          <a:noFill/>
        </p:spPr>
        <p:txBody>
          <a:bodyPr wrap="square" rtlCol="0">
            <a:spAutoFit/>
          </a:bodyPr>
          <a:lstStyle/>
          <a:p>
            <a:r>
              <a:rPr lang="en-US" sz="1600" b="1" dirty="0">
                <a:solidFill>
                  <a:schemeClr val="accent3">
                    <a:lumMod val="50000"/>
                  </a:schemeClr>
                </a:solidFill>
                <a:latin typeface="Tempus Sans ITC" pitchFamily="82" charset="0"/>
              </a:rPr>
              <a:t>This is H&amp;E.  Feels good to be back home…..red is </a:t>
            </a:r>
            <a:r>
              <a:rPr lang="en-US" sz="1600" b="1" dirty="0" err="1">
                <a:solidFill>
                  <a:schemeClr val="accent3">
                    <a:lumMod val="50000"/>
                  </a:schemeClr>
                </a:solidFill>
                <a:latin typeface="Tempus Sans ITC" pitchFamily="82" charset="0"/>
              </a:rPr>
              <a:t>eosinophilic</a:t>
            </a:r>
            <a:r>
              <a:rPr lang="en-US" sz="1600" b="1" dirty="0">
                <a:solidFill>
                  <a:schemeClr val="accent3">
                    <a:lumMod val="50000"/>
                  </a:schemeClr>
                </a:solidFill>
                <a:latin typeface="Tempus Sans ITC" pitchFamily="82" charset="0"/>
              </a:rPr>
              <a:t> and blue is basophilic!</a:t>
            </a:r>
          </a:p>
        </p:txBody>
      </p:sp>
      <p:pic>
        <p:nvPicPr>
          <p:cNvPr id="2050" name="Picture 2" descr="http://med.uc.edu/labmanuals/ma/vlm/lab26/SLa123aH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611695"/>
            <a:ext cx="6019800" cy="4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4934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676400" y="2209800"/>
            <a:ext cx="5943600" cy="646331"/>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pituitary gland showing cells of anterior lobe stained with H&amp;E – SL123</a:t>
            </a:r>
            <a:endParaRPr lang="en-US" dirty="0">
              <a:latin typeface="Calibri" pitchFamily="34" charset="0"/>
            </a:endParaRPr>
          </a:p>
        </p:txBody>
      </p:sp>
      <p:sp>
        <p:nvSpPr>
          <p:cNvPr id="37891" name="TextBox 4"/>
          <p:cNvSpPr txBox="1">
            <a:spLocks noChangeArrowheads="1"/>
          </p:cNvSpPr>
          <p:nvPr/>
        </p:nvSpPr>
        <p:spPr bwMode="auto">
          <a:xfrm>
            <a:off x="1958898" y="55626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123</a:t>
            </a:r>
            <a:endParaRPr lang="en-US" u="sng" dirty="0"/>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Acidophils</a:t>
            </a:r>
            <a:endParaRPr lang="en-US" sz="1200" b="1" dirty="0">
              <a:solidFill>
                <a:srgbClr val="002060"/>
              </a:solidFill>
              <a:latin typeface="Georgia" pitchFamily="18" charset="0"/>
              <a:ea typeface="Times" pitchFamily="18" charset="0"/>
              <a:cs typeface="Arial" charset="0"/>
            </a:endParaRPr>
          </a:p>
          <a:p>
            <a:pPr lvl="1" eaLnBrk="0" hangingPunct="0">
              <a:buFontTx/>
              <a:buChar char="•"/>
            </a:pPr>
            <a:r>
              <a:rPr lang="en-US" sz="1200" b="1" dirty="0">
                <a:solidFill>
                  <a:srgbClr val="002060"/>
                </a:solidFill>
                <a:latin typeface="Georgia" pitchFamily="18" charset="0"/>
                <a:cs typeface="Arial" charset="0"/>
              </a:rPr>
              <a:t>Basophils</a:t>
            </a:r>
          </a:p>
          <a:p>
            <a:pPr lvl="1" eaLnBrk="0" hangingPunct="0">
              <a:buFontTx/>
              <a:buChar char="•"/>
            </a:pPr>
            <a:r>
              <a:rPr lang="en-US" sz="1200" b="1" dirty="0" err="1">
                <a:solidFill>
                  <a:srgbClr val="002060"/>
                </a:solidFill>
                <a:latin typeface="Georgia" pitchFamily="18" charset="0"/>
                <a:cs typeface="Arial" charset="0"/>
              </a:rPr>
              <a:t>Chromophobes</a:t>
            </a:r>
            <a:endParaRPr lang="en-US" sz="1200" b="1" dirty="0">
              <a:solidFill>
                <a:srgbClr val="002060"/>
              </a:solidFill>
              <a:latin typeface="Georgia" pitchFamily="18" charset="0"/>
              <a:cs typeface="Arial" charset="0"/>
            </a:endParaRPr>
          </a:p>
        </p:txBody>
      </p:sp>
      <p:sp>
        <p:nvSpPr>
          <p:cNvPr id="6" name="Rectangle 5"/>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Tree>
    <p:extLst>
      <p:ext uri="{BB962C8B-B14F-4D97-AF65-F5344CB8AC3E}">
        <p14:creationId xmlns:p14="http://schemas.microsoft.com/office/powerpoint/2010/main" val="386218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
        <p:nvSpPr>
          <p:cNvPr id="3" name="TextBox 2"/>
          <p:cNvSpPr txBox="1"/>
          <p:nvPr/>
        </p:nvSpPr>
        <p:spPr>
          <a:xfrm>
            <a:off x="17318" y="5029200"/>
            <a:ext cx="9126682" cy="1815882"/>
          </a:xfrm>
          <a:prstGeom prst="rect">
            <a:avLst/>
          </a:prstGeom>
          <a:noFill/>
        </p:spPr>
        <p:txBody>
          <a:bodyPr wrap="square">
            <a:spAutoFit/>
          </a:bodyPr>
          <a:lstStyle/>
          <a:p>
            <a:r>
              <a:rPr lang="en-US" sz="1600" b="1" dirty="0">
                <a:solidFill>
                  <a:srgbClr val="002060"/>
                </a:solidFill>
                <a:latin typeface="Calibri" pitchFamily="34" charset="0"/>
              </a:rPr>
              <a:t>The anterior pituitary utilizes a </a:t>
            </a:r>
            <a:r>
              <a:rPr lang="en-US" sz="1600" b="1" i="1" dirty="0">
                <a:solidFill>
                  <a:srgbClr val="002060"/>
                </a:solidFill>
                <a:latin typeface="Calibri" pitchFamily="34" charset="0"/>
              </a:rPr>
              <a:t>portal circulatory system</a:t>
            </a:r>
            <a:r>
              <a:rPr lang="en-US" sz="1600" b="1" dirty="0">
                <a:solidFill>
                  <a:srgbClr val="002060"/>
                </a:solidFill>
                <a:latin typeface="Calibri" pitchFamily="34" charset="0"/>
              </a:rPr>
              <a:t>.  As you probably know, blood typically passes through one capillary bed in a systemic circuit.  In a portal system, however, there are two capillary beds to maximize delivery of specific substances from one organ to the other.  In the </a:t>
            </a:r>
            <a:r>
              <a:rPr lang="en-US" sz="1600" b="1" i="1" dirty="0" err="1">
                <a:solidFill>
                  <a:srgbClr val="002060"/>
                </a:solidFill>
                <a:latin typeface="Calibri" pitchFamily="34" charset="0"/>
              </a:rPr>
              <a:t>hypophyseal</a:t>
            </a:r>
            <a:r>
              <a:rPr lang="en-US" sz="1600" b="1" i="1" dirty="0">
                <a:solidFill>
                  <a:srgbClr val="002060"/>
                </a:solidFill>
                <a:latin typeface="Calibri" pitchFamily="34" charset="0"/>
              </a:rPr>
              <a:t> portal system </a:t>
            </a:r>
            <a:r>
              <a:rPr lang="en-US" sz="1600" b="1" dirty="0">
                <a:solidFill>
                  <a:srgbClr val="002060"/>
                </a:solidFill>
                <a:latin typeface="Calibri" pitchFamily="34" charset="0"/>
              </a:rPr>
              <a:t>hypothalamic cells secrete releasing and inhibiting factors, which enter the first capillary bed in the median eminence and </a:t>
            </a:r>
            <a:r>
              <a:rPr lang="en-US" sz="1600" b="1" dirty="0" err="1">
                <a:solidFill>
                  <a:srgbClr val="002060"/>
                </a:solidFill>
                <a:latin typeface="Calibri" pitchFamily="34" charset="0"/>
              </a:rPr>
              <a:t>infundibulum</a:t>
            </a:r>
            <a:r>
              <a:rPr lang="en-US" sz="1600" b="1" dirty="0">
                <a:solidFill>
                  <a:srgbClr val="002060"/>
                </a:solidFill>
                <a:latin typeface="Calibri" pitchFamily="34" charset="0"/>
              </a:rPr>
              <a:t>.  These capillaries merge inferiorly to form the </a:t>
            </a:r>
            <a:r>
              <a:rPr lang="en-US" sz="1600" b="1" dirty="0" err="1">
                <a:solidFill>
                  <a:srgbClr val="002060"/>
                </a:solidFill>
                <a:latin typeface="Calibri" pitchFamily="34" charset="0"/>
              </a:rPr>
              <a:t>hypophyseal</a:t>
            </a:r>
            <a:r>
              <a:rPr lang="en-US" sz="1600" b="1" dirty="0">
                <a:solidFill>
                  <a:srgbClr val="002060"/>
                </a:solidFill>
                <a:latin typeface="Calibri" pitchFamily="34" charset="0"/>
              </a:rPr>
              <a:t> portal veins, which carry blood to the pars </a:t>
            </a:r>
            <a:r>
              <a:rPr lang="en-US" sz="1600" b="1" dirty="0" err="1">
                <a:solidFill>
                  <a:srgbClr val="002060"/>
                </a:solidFill>
                <a:latin typeface="Calibri" pitchFamily="34" charset="0"/>
              </a:rPr>
              <a:t>distalis</a:t>
            </a:r>
            <a:r>
              <a:rPr lang="en-US" sz="1600" b="1" dirty="0">
                <a:solidFill>
                  <a:srgbClr val="002060"/>
                </a:solidFill>
                <a:latin typeface="Calibri" pitchFamily="34" charset="0"/>
              </a:rPr>
              <a:t> and branch into a second capillary bed in this location.  In this way, hypothalamic factors can have a more direct influence on </a:t>
            </a:r>
            <a:r>
              <a:rPr lang="en-US" sz="1600" b="1" dirty="0" err="1">
                <a:solidFill>
                  <a:srgbClr val="002060"/>
                </a:solidFill>
                <a:latin typeface="Calibri" pitchFamily="34" charset="0"/>
              </a:rPr>
              <a:t>secretory</a:t>
            </a:r>
            <a:r>
              <a:rPr lang="en-US" sz="1600" b="1" dirty="0">
                <a:solidFill>
                  <a:srgbClr val="002060"/>
                </a:solidFill>
                <a:latin typeface="Calibri" pitchFamily="34" charset="0"/>
              </a:rPr>
              <a:t> activity of pars </a:t>
            </a:r>
            <a:r>
              <a:rPr lang="en-US" sz="1600" b="1" dirty="0" err="1">
                <a:solidFill>
                  <a:srgbClr val="002060"/>
                </a:solidFill>
                <a:latin typeface="Calibri" pitchFamily="34" charset="0"/>
              </a:rPr>
              <a:t>distalis</a:t>
            </a:r>
            <a:r>
              <a:rPr lang="en-US" sz="1600" b="1" dirty="0">
                <a:solidFill>
                  <a:srgbClr val="002060"/>
                </a:solidFill>
                <a:latin typeface="Calibri" pitchFamily="34" charset="0"/>
              </a:rPr>
              <a:t> cells.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646330"/>
            <a:ext cx="4800600" cy="4242711"/>
          </a:xfrm>
          <a:prstGeom prst="rect">
            <a:avLst/>
          </a:prstGeom>
        </p:spPr>
      </p:pic>
      <p:sp>
        <p:nvSpPr>
          <p:cNvPr id="6" name="TextBox 5"/>
          <p:cNvSpPr txBox="1"/>
          <p:nvPr/>
        </p:nvSpPr>
        <p:spPr>
          <a:xfrm>
            <a:off x="7183558" y="2311689"/>
            <a:ext cx="1447776" cy="369332"/>
          </a:xfrm>
          <a:prstGeom prst="rect">
            <a:avLst/>
          </a:prstGeom>
          <a:noFill/>
        </p:spPr>
        <p:txBody>
          <a:bodyPr wrap="square" rtlCol="0">
            <a:spAutoFit/>
          </a:bodyPr>
          <a:lstStyle/>
          <a:p>
            <a:r>
              <a:rPr lang="en-US" dirty="0">
                <a:latin typeface="Showcard Gothic" pitchFamily="82" charset="0"/>
              </a:rPr>
              <a:t>anterior</a:t>
            </a:r>
          </a:p>
        </p:txBody>
      </p:sp>
      <p:sp>
        <p:nvSpPr>
          <p:cNvPr id="7" name="TextBox 6"/>
          <p:cNvSpPr txBox="1"/>
          <p:nvPr/>
        </p:nvSpPr>
        <p:spPr>
          <a:xfrm>
            <a:off x="296672" y="2398353"/>
            <a:ext cx="1447776" cy="369332"/>
          </a:xfrm>
          <a:prstGeom prst="rect">
            <a:avLst/>
          </a:prstGeom>
          <a:noFill/>
        </p:spPr>
        <p:txBody>
          <a:bodyPr wrap="square" rtlCol="0">
            <a:spAutoFit/>
          </a:bodyPr>
          <a:lstStyle/>
          <a:p>
            <a:r>
              <a:rPr lang="en-US" dirty="0">
                <a:latin typeface="Showcard Gothic" pitchFamily="82" charset="0"/>
              </a:rPr>
              <a:t>posterior</a:t>
            </a:r>
          </a:p>
        </p:txBody>
      </p:sp>
    </p:spTree>
    <p:extLst>
      <p:ext uri="{BB962C8B-B14F-4D97-AF65-F5344CB8AC3E}">
        <p14:creationId xmlns:p14="http://schemas.microsoft.com/office/powerpoint/2010/main" val="578195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801" y="521369"/>
            <a:ext cx="3395472" cy="4392846"/>
          </a:xfrm>
          <a:prstGeom prst="rect">
            <a:avLst/>
          </a:prstGeom>
        </p:spPr>
      </p:pic>
      <p:pic>
        <p:nvPicPr>
          <p:cNvPr id="1026" name="Picture 2" descr="http://med.uc.edu/labmanuals/ma/vlm/lab26/SL121a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1" y="603242"/>
            <a:ext cx="5638800" cy="4229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865" y="4800600"/>
            <a:ext cx="9067800" cy="1200329"/>
          </a:xfrm>
          <a:prstGeom prst="rect">
            <a:avLst/>
          </a:prstGeom>
          <a:noFill/>
        </p:spPr>
        <p:txBody>
          <a:bodyPr wrap="square">
            <a:spAutoFit/>
          </a:bodyPr>
          <a:lstStyle/>
          <a:p>
            <a:r>
              <a:rPr lang="en-US" b="1" dirty="0">
                <a:solidFill>
                  <a:srgbClr val="002060"/>
                </a:solidFill>
                <a:latin typeface="Calibri" pitchFamily="34" charset="0"/>
              </a:rPr>
              <a:t>The capillaries in the anterior pituitary are fenestrated sinusoids (black outlines)…</a:t>
            </a:r>
          </a:p>
          <a:p>
            <a:pPr marL="285750" indent="-285750">
              <a:buFont typeface="Arial" pitchFamily="34" charset="0"/>
              <a:buChar char="•"/>
            </a:pPr>
            <a:r>
              <a:rPr lang="en-US" b="1" dirty="0">
                <a:solidFill>
                  <a:srgbClr val="002060"/>
                </a:solidFill>
                <a:latin typeface="Calibri" pitchFamily="34" charset="0"/>
              </a:rPr>
              <a:t>Fenestrated – the walls are more porous than most capillaries</a:t>
            </a:r>
          </a:p>
          <a:p>
            <a:pPr marL="285750" indent="-285750">
              <a:buFont typeface="Arial" pitchFamily="34" charset="0"/>
              <a:buChar char="•"/>
            </a:pPr>
            <a:r>
              <a:rPr lang="en-US" b="1" dirty="0">
                <a:solidFill>
                  <a:srgbClr val="002060"/>
                </a:solidFill>
                <a:latin typeface="Calibri" pitchFamily="34" charset="0"/>
              </a:rPr>
              <a:t>Sinusoids – they have a wider diameter than most capillaries</a:t>
            </a:r>
          </a:p>
          <a:p>
            <a:r>
              <a:rPr lang="en-US" b="1" dirty="0">
                <a:solidFill>
                  <a:srgbClr val="002060"/>
                </a:solidFill>
                <a:latin typeface="Calibri" pitchFamily="34" charset="0"/>
              </a:rPr>
              <a:t>The red blood cells are the disks inside the capillaries. </a:t>
            </a:r>
          </a:p>
        </p:txBody>
      </p:sp>
      <p:sp>
        <p:nvSpPr>
          <p:cNvPr id="4" name="TextBox 3"/>
          <p:cNvSpPr txBox="1"/>
          <p:nvPr/>
        </p:nvSpPr>
        <p:spPr>
          <a:xfrm>
            <a:off x="67865" y="6027003"/>
            <a:ext cx="8923735" cy="830997"/>
          </a:xfrm>
          <a:prstGeom prst="rect">
            <a:avLst/>
          </a:prstGeom>
          <a:noFill/>
        </p:spPr>
        <p:txBody>
          <a:bodyPr wrap="square" rtlCol="0">
            <a:spAutoFit/>
          </a:bodyPr>
          <a:lstStyle/>
          <a:p>
            <a:r>
              <a:rPr lang="en-US" sz="1600" b="1" dirty="0">
                <a:solidFill>
                  <a:schemeClr val="accent3">
                    <a:lumMod val="50000"/>
                  </a:schemeClr>
                </a:solidFill>
                <a:latin typeface="Tempus Sans ITC" pitchFamily="82" charset="0"/>
              </a:rPr>
              <a:t>At this magnification, you cannot see the fenestrations, however, you can see that they are indeed wide-diameter, thin-walled vessels.  We’ll spend more time on the different types of capillaries in the Cardiovascular, Renal, and Pulmonary Block (aka </a:t>
            </a:r>
            <a:r>
              <a:rPr lang="en-US" sz="1600" b="1" dirty="0" err="1">
                <a:solidFill>
                  <a:schemeClr val="accent3">
                    <a:lumMod val="50000"/>
                  </a:schemeClr>
                </a:solidFill>
                <a:latin typeface="Tempus Sans ITC" pitchFamily="82" charset="0"/>
              </a:rPr>
              <a:t>CRaP</a:t>
            </a:r>
            <a:r>
              <a:rPr lang="en-US" sz="1600" b="1" dirty="0">
                <a:solidFill>
                  <a:schemeClr val="accent3">
                    <a:lumMod val="50000"/>
                  </a:schemeClr>
                </a:solidFill>
                <a:latin typeface="Tempus Sans ITC" pitchFamily="82" charset="0"/>
              </a:rPr>
              <a:t>).</a:t>
            </a:r>
          </a:p>
        </p:txBody>
      </p:sp>
      <p:sp>
        <p:nvSpPr>
          <p:cNvPr id="6" name="Freeform 5"/>
          <p:cNvSpPr/>
          <p:nvPr/>
        </p:nvSpPr>
        <p:spPr>
          <a:xfrm>
            <a:off x="1753927" y="851687"/>
            <a:ext cx="615200" cy="862813"/>
          </a:xfrm>
          <a:custGeom>
            <a:avLst/>
            <a:gdLst>
              <a:gd name="connsiteX0" fmla="*/ 532073 w 615200"/>
              <a:gd name="connsiteY0" fmla="*/ 343268 h 862813"/>
              <a:gd name="connsiteX1" fmla="*/ 500900 w 615200"/>
              <a:gd name="connsiteY1" fmla="*/ 249749 h 862813"/>
              <a:gd name="connsiteX2" fmla="*/ 469728 w 615200"/>
              <a:gd name="connsiteY2" fmla="*/ 135449 h 862813"/>
              <a:gd name="connsiteX3" fmla="*/ 448946 w 615200"/>
              <a:gd name="connsiteY3" fmla="*/ 93886 h 862813"/>
              <a:gd name="connsiteX4" fmla="*/ 417773 w 615200"/>
              <a:gd name="connsiteY4" fmla="*/ 62713 h 862813"/>
              <a:gd name="connsiteX5" fmla="*/ 386600 w 615200"/>
              <a:gd name="connsiteY5" fmla="*/ 52322 h 862813"/>
              <a:gd name="connsiteX6" fmla="*/ 313864 w 615200"/>
              <a:gd name="connsiteY6" fmla="*/ 368 h 862813"/>
              <a:gd name="connsiteX7" fmla="*/ 230737 w 615200"/>
              <a:gd name="connsiteY7" fmla="*/ 10758 h 862813"/>
              <a:gd name="connsiteX8" fmla="*/ 199564 w 615200"/>
              <a:gd name="connsiteY8" fmla="*/ 21149 h 862813"/>
              <a:gd name="connsiteX9" fmla="*/ 126828 w 615200"/>
              <a:gd name="connsiteY9" fmla="*/ 104277 h 862813"/>
              <a:gd name="connsiteX10" fmla="*/ 106046 w 615200"/>
              <a:gd name="connsiteY10" fmla="*/ 135449 h 862813"/>
              <a:gd name="connsiteX11" fmla="*/ 95655 w 615200"/>
              <a:gd name="connsiteY11" fmla="*/ 166622 h 862813"/>
              <a:gd name="connsiteX12" fmla="*/ 43700 w 615200"/>
              <a:gd name="connsiteY12" fmla="*/ 228968 h 862813"/>
              <a:gd name="connsiteX13" fmla="*/ 33309 w 615200"/>
              <a:gd name="connsiteY13" fmla="*/ 260140 h 862813"/>
              <a:gd name="connsiteX14" fmla="*/ 2137 w 615200"/>
              <a:gd name="connsiteY14" fmla="*/ 301704 h 862813"/>
              <a:gd name="connsiteX15" fmla="*/ 12528 w 615200"/>
              <a:gd name="connsiteY15" fmla="*/ 447177 h 862813"/>
              <a:gd name="connsiteX16" fmla="*/ 74873 w 615200"/>
              <a:gd name="connsiteY16" fmla="*/ 509522 h 862813"/>
              <a:gd name="connsiteX17" fmla="*/ 106046 w 615200"/>
              <a:gd name="connsiteY17" fmla="*/ 540695 h 862813"/>
              <a:gd name="connsiteX18" fmla="*/ 137218 w 615200"/>
              <a:gd name="connsiteY18" fmla="*/ 582258 h 862813"/>
              <a:gd name="connsiteX19" fmla="*/ 178782 w 615200"/>
              <a:gd name="connsiteY19" fmla="*/ 644604 h 862813"/>
              <a:gd name="connsiteX20" fmla="*/ 209955 w 615200"/>
              <a:gd name="connsiteY20" fmla="*/ 675777 h 862813"/>
              <a:gd name="connsiteX21" fmla="*/ 261909 w 615200"/>
              <a:gd name="connsiteY21" fmla="*/ 738122 h 862813"/>
              <a:gd name="connsiteX22" fmla="*/ 293082 w 615200"/>
              <a:gd name="connsiteY22" fmla="*/ 800468 h 862813"/>
              <a:gd name="connsiteX23" fmla="*/ 355428 w 615200"/>
              <a:gd name="connsiteY23" fmla="*/ 862813 h 862813"/>
              <a:gd name="connsiteX24" fmla="*/ 511291 w 615200"/>
              <a:gd name="connsiteY24" fmla="*/ 852422 h 862813"/>
              <a:gd name="connsiteX25" fmla="*/ 552855 w 615200"/>
              <a:gd name="connsiteY25" fmla="*/ 790077 h 862813"/>
              <a:gd name="connsiteX26" fmla="*/ 584028 w 615200"/>
              <a:gd name="connsiteY26" fmla="*/ 758904 h 862813"/>
              <a:gd name="connsiteX27" fmla="*/ 615200 w 615200"/>
              <a:gd name="connsiteY27" fmla="*/ 654995 h 862813"/>
              <a:gd name="connsiteX28" fmla="*/ 604809 w 615200"/>
              <a:gd name="connsiteY28" fmla="*/ 488740 h 862813"/>
              <a:gd name="connsiteX29" fmla="*/ 563246 w 615200"/>
              <a:gd name="connsiteY29" fmla="*/ 416004 h 862813"/>
              <a:gd name="connsiteX30" fmla="*/ 542464 w 615200"/>
              <a:gd name="connsiteY30" fmla="*/ 384831 h 862813"/>
              <a:gd name="connsiteX31" fmla="*/ 532073 w 615200"/>
              <a:gd name="connsiteY31" fmla="*/ 343268 h 86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15200" h="862813">
                <a:moveTo>
                  <a:pt x="532073" y="343268"/>
                </a:moveTo>
                <a:cubicBezTo>
                  <a:pt x="525146" y="320754"/>
                  <a:pt x="508870" y="281627"/>
                  <a:pt x="500900" y="249749"/>
                </a:cubicBezTo>
                <a:cubicBezTo>
                  <a:pt x="497728" y="237060"/>
                  <a:pt x="481377" y="162632"/>
                  <a:pt x="469728" y="135449"/>
                </a:cubicBezTo>
                <a:cubicBezTo>
                  <a:pt x="463626" y="121212"/>
                  <a:pt x="457949" y="106490"/>
                  <a:pt x="448946" y="93886"/>
                </a:cubicBezTo>
                <a:cubicBezTo>
                  <a:pt x="440405" y="81928"/>
                  <a:pt x="430000" y="70864"/>
                  <a:pt x="417773" y="62713"/>
                </a:cubicBezTo>
                <a:cubicBezTo>
                  <a:pt x="408659" y="56637"/>
                  <a:pt x="396991" y="55786"/>
                  <a:pt x="386600" y="52322"/>
                </a:cubicBezTo>
                <a:cubicBezTo>
                  <a:pt x="368064" y="33785"/>
                  <a:pt x="343707" y="2855"/>
                  <a:pt x="313864" y="368"/>
                </a:cubicBezTo>
                <a:cubicBezTo>
                  <a:pt x="286036" y="-1951"/>
                  <a:pt x="258446" y="7295"/>
                  <a:pt x="230737" y="10758"/>
                </a:cubicBezTo>
                <a:cubicBezTo>
                  <a:pt x="220346" y="14222"/>
                  <a:pt x="209361" y="16251"/>
                  <a:pt x="199564" y="21149"/>
                </a:cubicBezTo>
                <a:cubicBezTo>
                  <a:pt x="156268" y="42797"/>
                  <a:pt x="158002" y="57516"/>
                  <a:pt x="126828" y="104277"/>
                </a:cubicBezTo>
                <a:lnTo>
                  <a:pt x="106046" y="135449"/>
                </a:lnTo>
                <a:cubicBezTo>
                  <a:pt x="102582" y="145840"/>
                  <a:pt x="100553" y="156825"/>
                  <a:pt x="95655" y="166622"/>
                </a:cubicBezTo>
                <a:cubicBezTo>
                  <a:pt x="81188" y="195555"/>
                  <a:pt x="66681" y="205987"/>
                  <a:pt x="43700" y="228968"/>
                </a:cubicBezTo>
                <a:cubicBezTo>
                  <a:pt x="40236" y="239359"/>
                  <a:pt x="38743" y="250630"/>
                  <a:pt x="33309" y="260140"/>
                </a:cubicBezTo>
                <a:cubicBezTo>
                  <a:pt x="24717" y="275176"/>
                  <a:pt x="4049" y="284492"/>
                  <a:pt x="2137" y="301704"/>
                </a:cubicBezTo>
                <a:cubicBezTo>
                  <a:pt x="-3231" y="350021"/>
                  <a:pt x="1982" y="399720"/>
                  <a:pt x="12528" y="447177"/>
                </a:cubicBezTo>
                <a:cubicBezTo>
                  <a:pt x="20674" y="483833"/>
                  <a:pt x="51299" y="489877"/>
                  <a:pt x="74873" y="509522"/>
                </a:cubicBezTo>
                <a:cubicBezTo>
                  <a:pt x="86162" y="518930"/>
                  <a:pt x="96483" y="529538"/>
                  <a:pt x="106046" y="540695"/>
                </a:cubicBezTo>
                <a:cubicBezTo>
                  <a:pt x="117316" y="553844"/>
                  <a:pt x="127287" y="568071"/>
                  <a:pt x="137218" y="582258"/>
                </a:cubicBezTo>
                <a:cubicBezTo>
                  <a:pt x="151541" y="602720"/>
                  <a:pt x="161121" y="626943"/>
                  <a:pt x="178782" y="644604"/>
                </a:cubicBezTo>
                <a:cubicBezTo>
                  <a:pt x="189173" y="654995"/>
                  <a:pt x="200547" y="664488"/>
                  <a:pt x="209955" y="675777"/>
                </a:cubicBezTo>
                <a:cubicBezTo>
                  <a:pt x="282296" y="762584"/>
                  <a:pt x="170829" y="647039"/>
                  <a:pt x="261909" y="738122"/>
                </a:cubicBezTo>
                <a:cubicBezTo>
                  <a:pt x="271538" y="767009"/>
                  <a:pt x="271596" y="776297"/>
                  <a:pt x="293082" y="800468"/>
                </a:cubicBezTo>
                <a:cubicBezTo>
                  <a:pt x="312608" y="822434"/>
                  <a:pt x="355428" y="862813"/>
                  <a:pt x="355428" y="862813"/>
                </a:cubicBezTo>
                <a:cubicBezTo>
                  <a:pt x="407382" y="859349"/>
                  <a:pt x="460461" y="863718"/>
                  <a:pt x="511291" y="852422"/>
                </a:cubicBezTo>
                <a:cubicBezTo>
                  <a:pt x="550204" y="843775"/>
                  <a:pt x="537820" y="812628"/>
                  <a:pt x="552855" y="790077"/>
                </a:cubicBezTo>
                <a:cubicBezTo>
                  <a:pt x="561006" y="777850"/>
                  <a:pt x="573637" y="769295"/>
                  <a:pt x="584028" y="758904"/>
                </a:cubicBezTo>
                <a:cubicBezTo>
                  <a:pt x="609325" y="683010"/>
                  <a:pt x="599496" y="717810"/>
                  <a:pt x="615200" y="654995"/>
                </a:cubicBezTo>
                <a:cubicBezTo>
                  <a:pt x="611736" y="599577"/>
                  <a:pt x="610622" y="543961"/>
                  <a:pt x="604809" y="488740"/>
                </a:cubicBezTo>
                <a:cubicBezTo>
                  <a:pt x="601478" y="457100"/>
                  <a:pt x="581166" y="441093"/>
                  <a:pt x="563246" y="416004"/>
                </a:cubicBezTo>
                <a:cubicBezTo>
                  <a:pt x="555987" y="405842"/>
                  <a:pt x="549391" y="395222"/>
                  <a:pt x="542464" y="384831"/>
                </a:cubicBezTo>
                <a:cubicBezTo>
                  <a:pt x="530554" y="325282"/>
                  <a:pt x="539000" y="365782"/>
                  <a:pt x="532073" y="343268"/>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6898511" y="2427790"/>
            <a:ext cx="593203" cy="824696"/>
          </a:xfrm>
          <a:custGeom>
            <a:avLst/>
            <a:gdLst>
              <a:gd name="connsiteX0" fmla="*/ 390646 w 593203"/>
              <a:gd name="connsiteY0" fmla="*/ 202557 h 824696"/>
              <a:gd name="connsiteX1" fmla="*/ 376178 w 593203"/>
              <a:gd name="connsiteY1" fmla="*/ 193876 h 824696"/>
              <a:gd name="connsiteX2" fmla="*/ 367497 w 593203"/>
              <a:gd name="connsiteY2" fmla="*/ 188088 h 824696"/>
              <a:gd name="connsiteX3" fmla="*/ 358816 w 593203"/>
              <a:gd name="connsiteY3" fmla="*/ 185195 h 824696"/>
              <a:gd name="connsiteX4" fmla="*/ 338560 w 593203"/>
              <a:gd name="connsiteY4" fmla="*/ 162045 h 824696"/>
              <a:gd name="connsiteX5" fmla="*/ 326985 w 593203"/>
              <a:gd name="connsiteY5" fmla="*/ 144683 h 824696"/>
              <a:gd name="connsiteX6" fmla="*/ 321198 w 593203"/>
              <a:gd name="connsiteY6" fmla="*/ 136002 h 824696"/>
              <a:gd name="connsiteX7" fmla="*/ 312517 w 593203"/>
              <a:gd name="connsiteY7" fmla="*/ 133109 h 824696"/>
              <a:gd name="connsiteX8" fmla="*/ 300942 w 593203"/>
              <a:gd name="connsiteY8" fmla="*/ 115747 h 824696"/>
              <a:gd name="connsiteX9" fmla="*/ 295155 w 593203"/>
              <a:gd name="connsiteY9" fmla="*/ 107066 h 824696"/>
              <a:gd name="connsiteX10" fmla="*/ 280686 w 593203"/>
              <a:gd name="connsiteY10" fmla="*/ 95491 h 824696"/>
              <a:gd name="connsiteX11" fmla="*/ 274899 w 593203"/>
              <a:gd name="connsiteY11" fmla="*/ 86810 h 824696"/>
              <a:gd name="connsiteX12" fmla="*/ 266218 w 593203"/>
              <a:gd name="connsiteY12" fmla="*/ 78129 h 824696"/>
              <a:gd name="connsiteX13" fmla="*/ 260431 w 593203"/>
              <a:gd name="connsiteY13" fmla="*/ 69448 h 824696"/>
              <a:gd name="connsiteX14" fmla="*/ 240175 w 593203"/>
              <a:gd name="connsiteY14" fmla="*/ 49192 h 824696"/>
              <a:gd name="connsiteX15" fmla="*/ 231494 w 593203"/>
              <a:gd name="connsiteY15" fmla="*/ 40511 h 824696"/>
              <a:gd name="connsiteX16" fmla="*/ 222813 w 593203"/>
              <a:gd name="connsiteY16" fmla="*/ 34724 h 824696"/>
              <a:gd name="connsiteX17" fmla="*/ 205451 w 593203"/>
              <a:gd name="connsiteY17" fmla="*/ 20256 h 824696"/>
              <a:gd name="connsiteX18" fmla="*/ 196770 w 593203"/>
              <a:gd name="connsiteY18" fmla="*/ 17362 h 824696"/>
              <a:gd name="connsiteX19" fmla="*/ 188089 w 593203"/>
              <a:gd name="connsiteY19" fmla="*/ 11575 h 824696"/>
              <a:gd name="connsiteX20" fmla="*/ 170727 w 593203"/>
              <a:gd name="connsiteY20" fmla="*/ 5787 h 824696"/>
              <a:gd name="connsiteX21" fmla="*/ 147578 w 593203"/>
              <a:gd name="connsiteY21" fmla="*/ 0 h 824696"/>
              <a:gd name="connsiteX22" fmla="*/ 124428 w 593203"/>
              <a:gd name="connsiteY22" fmla="*/ 5787 h 824696"/>
              <a:gd name="connsiteX23" fmla="*/ 112854 w 593203"/>
              <a:gd name="connsiteY23" fmla="*/ 8681 h 824696"/>
              <a:gd name="connsiteX24" fmla="*/ 95492 w 593203"/>
              <a:gd name="connsiteY24" fmla="*/ 20256 h 824696"/>
              <a:gd name="connsiteX25" fmla="*/ 89704 w 593203"/>
              <a:gd name="connsiteY25" fmla="*/ 26043 h 824696"/>
              <a:gd name="connsiteX26" fmla="*/ 72342 w 593203"/>
              <a:gd name="connsiteY26" fmla="*/ 37618 h 824696"/>
              <a:gd name="connsiteX27" fmla="*/ 54980 w 593203"/>
              <a:gd name="connsiteY27" fmla="*/ 52086 h 824696"/>
              <a:gd name="connsiteX28" fmla="*/ 46299 w 593203"/>
              <a:gd name="connsiteY28" fmla="*/ 60767 h 824696"/>
              <a:gd name="connsiteX29" fmla="*/ 34724 w 593203"/>
              <a:gd name="connsiteY29" fmla="*/ 66554 h 824696"/>
              <a:gd name="connsiteX30" fmla="*/ 11575 w 593203"/>
              <a:gd name="connsiteY30" fmla="*/ 92597 h 824696"/>
              <a:gd name="connsiteX31" fmla="*/ 8681 w 593203"/>
              <a:gd name="connsiteY31" fmla="*/ 101278 h 824696"/>
              <a:gd name="connsiteX32" fmla="*/ 0 w 593203"/>
              <a:gd name="connsiteY32" fmla="*/ 118640 h 824696"/>
              <a:gd name="connsiteX33" fmla="*/ 11575 w 593203"/>
              <a:gd name="connsiteY33" fmla="*/ 173620 h 824696"/>
              <a:gd name="connsiteX34" fmla="*/ 17362 w 593203"/>
              <a:gd name="connsiteY34" fmla="*/ 190982 h 824696"/>
              <a:gd name="connsiteX35" fmla="*/ 23150 w 593203"/>
              <a:gd name="connsiteY35" fmla="*/ 228600 h 824696"/>
              <a:gd name="connsiteX36" fmla="*/ 28937 w 593203"/>
              <a:gd name="connsiteY36" fmla="*/ 251749 h 824696"/>
              <a:gd name="connsiteX37" fmla="*/ 34724 w 593203"/>
              <a:gd name="connsiteY37" fmla="*/ 260430 h 824696"/>
              <a:gd name="connsiteX38" fmla="*/ 37618 w 593203"/>
              <a:gd name="connsiteY38" fmla="*/ 272005 h 824696"/>
              <a:gd name="connsiteX39" fmla="*/ 43405 w 593203"/>
              <a:gd name="connsiteY39" fmla="*/ 289367 h 824696"/>
              <a:gd name="connsiteX40" fmla="*/ 46299 w 593203"/>
              <a:gd name="connsiteY40" fmla="*/ 306729 h 824696"/>
              <a:gd name="connsiteX41" fmla="*/ 49193 w 593203"/>
              <a:gd name="connsiteY41" fmla="*/ 344347 h 824696"/>
              <a:gd name="connsiteX42" fmla="*/ 52086 w 593203"/>
              <a:gd name="connsiteY42" fmla="*/ 364602 h 824696"/>
              <a:gd name="connsiteX43" fmla="*/ 54980 w 593203"/>
              <a:gd name="connsiteY43" fmla="*/ 387752 h 824696"/>
              <a:gd name="connsiteX44" fmla="*/ 60767 w 593203"/>
              <a:gd name="connsiteY44" fmla="*/ 439838 h 824696"/>
              <a:gd name="connsiteX45" fmla="*/ 66555 w 593203"/>
              <a:gd name="connsiteY45" fmla="*/ 477456 h 824696"/>
              <a:gd name="connsiteX46" fmla="*/ 75236 w 593203"/>
              <a:gd name="connsiteY46" fmla="*/ 503499 h 824696"/>
              <a:gd name="connsiteX47" fmla="*/ 78130 w 593203"/>
              <a:gd name="connsiteY47" fmla="*/ 512180 h 824696"/>
              <a:gd name="connsiteX48" fmla="*/ 83917 w 593203"/>
              <a:gd name="connsiteY48" fmla="*/ 523754 h 824696"/>
              <a:gd name="connsiteX49" fmla="*/ 92598 w 593203"/>
              <a:gd name="connsiteY49" fmla="*/ 541116 h 824696"/>
              <a:gd name="connsiteX50" fmla="*/ 95492 w 593203"/>
              <a:gd name="connsiteY50" fmla="*/ 555585 h 824696"/>
              <a:gd name="connsiteX51" fmla="*/ 107066 w 593203"/>
              <a:gd name="connsiteY51" fmla="*/ 575840 h 824696"/>
              <a:gd name="connsiteX52" fmla="*/ 121535 w 593203"/>
              <a:gd name="connsiteY52" fmla="*/ 610564 h 824696"/>
              <a:gd name="connsiteX53" fmla="*/ 127322 w 593203"/>
              <a:gd name="connsiteY53" fmla="*/ 627926 h 824696"/>
              <a:gd name="connsiteX54" fmla="*/ 130216 w 593203"/>
              <a:gd name="connsiteY54" fmla="*/ 639501 h 824696"/>
              <a:gd name="connsiteX55" fmla="*/ 138897 w 593203"/>
              <a:gd name="connsiteY55" fmla="*/ 651076 h 824696"/>
              <a:gd name="connsiteX56" fmla="*/ 144684 w 593203"/>
              <a:gd name="connsiteY56" fmla="*/ 662651 h 824696"/>
              <a:gd name="connsiteX57" fmla="*/ 153365 w 593203"/>
              <a:gd name="connsiteY57" fmla="*/ 680013 h 824696"/>
              <a:gd name="connsiteX58" fmla="*/ 162046 w 593203"/>
              <a:gd name="connsiteY58" fmla="*/ 682906 h 824696"/>
              <a:gd name="connsiteX59" fmla="*/ 167833 w 593203"/>
              <a:gd name="connsiteY59" fmla="*/ 688694 h 824696"/>
              <a:gd name="connsiteX60" fmla="*/ 173621 w 593203"/>
              <a:gd name="connsiteY60" fmla="*/ 697375 h 824696"/>
              <a:gd name="connsiteX61" fmla="*/ 182302 w 593203"/>
              <a:gd name="connsiteY61" fmla="*/ 703162 h 824696"/>
              <a:gd name="connsiteX62" fmla="*/ 202557 w 593203"/>
              <a:gd name="connsiteY62" fmla="*/ 726311 h 824696"/>
              <a:gd name="connsiteX63" fmla="*/ 217026 w 593203"/>
              <a:gd name="connsiteY63" fmla="*/ 740780 h 824696"/>
              <a:gd name="connsiteX64" fmla="*/ 225707 w 593203"/>
              <a:gd name="connsiteY64" fmla="*/ 749461 h 824696"/>
              <a:gd name="connsiteX65" fmla="*/ 234388 w 593203"/>
              <a:gd name="connsiteY65" fmla="*/ 752354 h 824696"/>
              <a:gd name="connsiteX66" fmla="*/ 260431 w 593203"/>
              <a:gd name="connsiteY66" fmla="*/ 769716 h 824696"/>
              <a:gd name="connsiteX67" fmla="*/ 289367 w 593203"/>
              <a:gd name="connsiteY67" fmla="*/ 789972 h 824696"/>
              <a:gd name="connsiteX68" fmla="*/ 329879 w 593203"/>
              <a:gd name="connsiteY68" fmla="*/ 810228 h 824696"/>
              <a:gd name="connsiteX69" fmla="*/ 341454 w 593203"/>
              <a:gd name="connsiteY69" fmla="*/ 816015 h 824696"/>
              <a:gd name="connsiteX70" fmla="*/ 350135 w 593203"/>
              <a:gd name="connsiteY70" fmla="*/ 821802 h 824696"/>
              <a:gd name="connsiteX71" fmla="*/ 358816 w 593203"/>
              <a:gd name="connsiteY71" fmla="*/ 824696 h 824696"/>
              <a:gd name="connsiteX72" fmla="*/ 373284 w 593203"/>
              <a:gd name="connsiteY72" fmla="*/ 821802 h 824696"/>
              <a:gd name="connsiteX73" fmla="*/ 381965 w 593203"/>
              <a:gd name="connsiteY73" fmla="*/ 813121 h 824696"/>
              <a:gd name="connsiteX74" fmla="*/ 399327 w 593203"/>
              <a:gd name="connsiteY74" fmla="*/ 801547 h 824696"/>
              <a:gd name="connsiteX75" fmla="*/ 413795 w 593203"/>
              <a:gd name="connsiteY75" fmla="*/ 789972 h 824696"/>
              <a:gd name="connsiteX76" fmla="*/ 428264 w 593203"/>
              <a:gd name="connsiteY76" fmla="*/ 769716 h 824696"/>
              <a:gd name="connsiteX77" fmla="*/ 439838 w 593203"/>
              <a:gd name="connsiteY77" fmla="*/ 752354 h 824696"/>
              <a:gd name="connsiteX78" fmla="*/ 454307 w 593203"/>
              <a:gd name="connsiteY78" fmla="*/ 729205 h 824696"/>
              <a:gd name="connsiteX79" fmla="*/ 460094 w 593203"/>
              <a:gd name="connsiteY79" fmla="*/ 717630 h 824696"/>
              <a:gd name="connsiteX80" fmla="*/ 465881 w 593203"/>
              <a:gd name="connsiteY80" fmla="*/ 708949 h 824696"/>
              <a:gd name="connsiteX81" fmla="*/ 468775 w 593203"/>
              <a:gd name="connsiteY81" fmla="*/ 700268 h 824696"/>
              <a:gd name="connsiteX82" fmla="*/ 471669 w 593203"/>
              <a:gd name="connsiteY82" fmla="*/ 688694 h 824696"/>
              <a:gd name="connsiteX83" fmla="*/ 497712 w 593203"/>
              <a:gd name="connsiteY83" fmla="*/ 648182 h 824696"/>
              <a:gd name="connsiteX84" fmla="*/ 506393 w 593203"/>
              <a:gd name="connsiteY84" fmla="*/ 633714 h 824696"/>
              <a:gd name="connsiteX85" fmla="*/ 515074 w 593203"/>
              <a:gd name="connsiteY85" fmla="*/ 619245 h 824696"/>
              <a:gd name="connsiteX86" fmla="*/ 517967 w 593203"/>
              <a:gd name="connsiteY86" fmla="*/ 610564 h 824696"/>
              <a:gd name="connsiteX87" fmla="*/ 523755 w 593203"/>
              <a:gd name="connsiteY87" fmla="*/ 601883 h 824696"/>
              <a:gd name="connsiteX88" fmla="*/ 535330 w 593203"/>
              <a:gd name="connsiteY88" fmla="*/ 575840 h 824696"/>
              <a:gd name="connsiteX89" fmla="*/ 546904 w 593203"/>
              <a:gd name="connsiteY89" fmla="*/ 544010 h 824696"/>
              <a:gd name="connsiteX90" fmla="*/ 549798 w 593203"/>
              <a:gd name="connsiteY90" fmla="*/ 532435 h 824696"/>
              <a:gd name="connsiteX91" fmla="*/ 561373 w 593203"/>
              <a:gd name="connsiteY91" fmla="*/ 509286 h 824696"/>
              <a:gd name="connsiteX92" fmla="*/ 567160 w 593203"/>
              <a:gd name="connsiteY92" fmla="*/ 489030 h 824696"/>
              <a:gd name="connsiteX93" fmla="*/ 570054 w 593203"/>
              <a:gd name="connsiteY93" fmla="*/ 477456 h 824696"/>
              <a:gd name="connsiteX94" fmla="*/ 575841 w 593203"/>
              <a:gd name="connsiteY94" fmla="*/ 468775 h 824696"/>
              <a:gd name="connsiteX95" fmla="*/ 584522 w 593203"/>
              <a:gd name="connsiteY95" fmla="*/ 451413 h 824696"/>
              <a:gd name="connsiteX96" fmla="*/ 587416 w 593203"/>
              <a:gd name="connsiteY96" fmla="*/ 439838 h 824696"/>
              <a:gd name="connsiteX97" fmla="*/ 593203 w 593203"/>
              <a:gd name="connsiteY97" fmla="*/ 419582 h 824696"/>
              <a:gd name="connsiteX98" fmla="*/ 590309 w 593203"/>
              <a:gd name="connsiteY98" fmla="*/ 384858 h 824696"/>
              <a:gd name="connsiteX99" fmla="*/ 587416 w 593203"/>
              <a:gd name="connsiteY99" fmla="*/ 376177 h 824696"/>
              <a:gd name="connsiteX100" fmla="*/ 567160 w 593203"/>
              <a:gd name="connsiteY100" fmla="*/ 350134 h 824696"/>
              <a:gd name="connsiteX101" fmla="*/ 555585 w 593203"/>
              <a:gd name="connsiteY101" fmla="*/ 344347 h 824696"/>
              <a:gd name="connsiteX102" fmla="*/ 517967 w 593203"/>
              <a:gd name="connsiteY102" fmla="*/ 312516 h 824696"/>
              <a:gd name="connsiteX103" fmla="*/ 500605 w 593203"/>
              <a:gd name="connsiteY103" fmla="*/ 300942 h 824696"/>
              <a:gd name="connsiteX104" fmla="*/ 494818 w 593203"/>
              <a:gd name="connsiteY104" fmla="*/ 295154 h 824696"/>
              <a:gd name="connsiteX105" fmla="*/ 477456 w 593203"/>
              <a:gd name="connsiteY105" fmla="*/ 283580 h 824696"/>
              <a:gd name="connsiteX106" fmla="*/ 462988 w 593203"/>
              <a:gd name="connsiteY106" fmla="*/ 274899 h 824696"/>
              <a:gd name="connsiteX107" fmla="*/ 448519 w 593203"/>
              <a:gd name="connsiteY107" fmla="*/ 263324 h 824696"/>
              <a:gd name="connsiteX108" fmla="*/ 439838 w 593203"/>
              <a:gd name="connsiteY108" fmla="*/ 257537 h 824696"/>
              <a:gd name="connsiteX109" fmla="*/ 416689 w 593203"/>
              <a:gd name="connsiteY109" fmla="*/ 240175 h 824696"/>
              <a:gd name="connsiteX110" fmla="*/ 396433 w 593203"/>
              <a:gd name="connsiteY110" fmla="*/ 222813 h 824696"/>
              <a:gd name="connsiteX111" fmla="*/ 373284 w 593203"/>
              <a:gd name="connsiteY111" fmla="*/ 205451 h 824696"/>
              <a:gd name="connsiteX112" fmla="*/ 390646 w 593203"/>
              <a:gd name="connsiteY112" fmla="*/ 202557 h 824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593203" h="824696">
                <a:moveTo>
                  <a:pt x="390646" y="202557"/>
                </a:moveTo>
                <a:cubicBezTo>
                  <a:pt x="391128" y="200628"/>
                  <a:pt x="380947" y="196857"/>
                  <a:pt x="376178" y="193876"/>
                </a:cubicBezTo>
                <a:cubicBezTo>
                  <a:pt x="373229" y="192033"/>
                  <a:pt x="370608" y="189643"/>
                  <a:pt x="367497" y="188088"/>
                </a:cubicBezTo>
                <a:cubicBezTo>
                  <a:pt x="364769" y="186724"/>
                  <a:pt x="361710" y="186159"/>
                  <a:pt x="358816" y="185195"/>
                </a:cubicBezTo>
                <a:cubicBezTo>
                  <a:pt x="345312" y="164939"/>
                  <a:pt x="353028" y="171692"/>
                  <a:pt x="338560" y="162045"/>
                </a:cubicBezTo>
                <a:lnTo>
                  <a:pt x="326985" y="144683"/>
                </a:lnTo>
                <a:cubicBezTo>
                  <a:pt x="325056" y="141789"/>
                  <a:pt x="324497" y="137102"/>
                  <a:pt x="321198" y="136002"/>
                </a:cubicBezTo>
                <a:lnTo>
                  <a:pt x="312517" y="133109"/>
                </a:lnTo>
                <a:lnTo>
                  <a:pt x="300942" y="115747"/>
                </a:lnTo>
                <a:cubicBezTo>
                  <a:pt x="299013" y="112853"/>
                  <a:pt x="298049" y="108995"/>
                  <a:pt x="295155" y="107066"/>
                </a:cubicBezTo>
                <a:cubicBezTo>
                  <a:pt x="288713" y="102771"/>
                  <a:pt x="285396" y="101379"/>
                  <a:pt x="280686" y="95491"/>
                </a:cubicBezTo>
                <a:cubicBezTo>
                  <a:pt x="278513" y="92775"/>
                  <a:pt x="277125" y="89482"/>
                  <a:pt x="274899" y="86810"/>
                </a:cubicBezTo>
                <a:cubicBezTo>
                  <a:pt x="272279" y="83666"/>
                  <a:pt x="268838" y="81273"/>
                  <a:pt x="266218" y="78129"/>
                </a:cubicBezTo>
                <a:cubicBezTo>
                  <a:pt x="263992" y="75457"/>
                  <a:pt x="262694" y="72088"/>
                  <a:pt x="260431" y="69448"/>
                </a:cubicBezTo>
                <a:lnTo>
                  <a:pt x="240175" y="49192"/>
                </a:lnTo>
                <a:cubicBezTo>
                  <a:pt x="237281" y="46298"/>
                  <a:pt x="234899" y="42781"/>
                  <a:pt x="231494" y="40511"/>
                </a:cubicBezTo>
                <a:cubicBezTo>
                  <a:pt x="228600" y="38582"/>
                  <a:pt x="225485" y="36950"/>
                  <a:pt x="222813" y="34724"/>
                </a:cubicBezTo>
                <a:cubicBezTo>
                  <a:pt x="213212" y="26723"/>
                  <a:pt x="216229" y="25645"/>
                  <a:pt x="205451" y="20256"/>
                </a:cubicBezTo>
                <a:cubicBezTo>
                  <a:pt x="202723" y="18892"/>
                  <a:pt x="199498" y="18726"/>
                  <a:pt x="196770" y="17362"/>
                </a:cubicBezTo>
                <a:cubicBezTo>
                  <a:pt x="193659" y="15807"/>
                  <a:pt x="191267" y="12987"/>
                  <a:pt x="188089" y="11575"/>
                </a:cubicBezTo>
                <a:cubicBezTo>
                  <a:pt x="182514" y="9097"/>
                  <a:pt x="176514" y="7716"/>
                  <a:pt x="170727" y="5787"/>
                </a:cubicBezTo>
                <a:cubicBezTo>
                  <a:pt x="157388" y="1341"/>
                  <a:pt x="165024" y="3490"/>
                  <a:pt x="147578" y="0"/>
                </a:cubicBezTo>
                <a:lnTo>
                  <a:pt x="124428" y="5787"/>
                </a:lnTo>
                <a:lnTo>
                  <a:pt x="112854" y="8681"/>
                </a:lnTo>
                <a:cubicBezTo>
                  <a:pt x="99583" y="21950"/>
                  <a:pt x="116514" y="6241"/>
                  <a:pt x="95492" y="20256"/>
                </a:cubicBezTo>
                <a:cubicBezTo>
                  <a:pt x="93222" y="21769"/>
                  <a:pt x="91887" y="24406"/>
                  <a:pt x="89704" y="26043"/>
                </a:cubicBezTo>
                <a:cubicBezTo>
                  <a:pt x="84139" y="30216"/>
                  <a:pt x="72342" y="37618"/>
                  <a:pt x="72342" y="37618"/>
                </a:cubicBezTo>
                <a:cubicBezTo>
                  <a:pt x="60931" y="60440"/>
                  <a:pt x="74285" y="41054"/>
                  <a:pt x="54980" y="52086"/>
                </a:cubicBezTo>
                <a:cubicBezTo>
                  <a:pt x="51427" y="54116"/>
                  <a:pt x="49629" y="58388"/>
                  <a:pt x="46299" y="60767"/>
                </a:cubicBezTo>
                <a:cubicBezTo>
                  <a:pt x="42789" y="63274"/>
                  <a:pt x="38582" y="64625"/>
                  <a:pt x="34724" y="66554"/>
                </a:cubicBezTo>
                <a:cubicBezTo>
                  <a:pt x="16846" y="84433"/>
                  <a:pt x="24348" y="75567"/>
                  <a:pt x="11575" y="92597"/>
                </a:cubicBezTo>
                <a:cubicBezTo>
                  <a:pt x="10610" y="95491"/>
                  <a:pt x="10045" y="98550"/>
                  <a:pt x="8681" y="101278"/>
                </a:cubicBezTo>
                <a:cubicBezTo>
                  <a:pt x="-2538" y="123716"/>
                  <a:pt x="7274" y="96820"/>
                  <a:pt x="0" y="118640"/>
                </a:cubicBezTo>
                <a:cubicBezTo>
                  <a:pt x="2653" y="133228"/>
                  <a:pt x="6534" y="158497"/>
                  <a:pt x="11575" y="173620"/>
                </a:cubicBezTo>
                <a:lnTo>
                  <a:pt x="17362" y="190982"/>
                </a:lnTo>
                <a:cubicBezTo>
                  <a:pt x="19532" y="206169"/>
                  <a:pt x="20471" y="213867"/>
                  <a:pt x="23150" y="228600"/>
                </a:cubicBezTo>
                <a:cubicBezTo>
                  <a:pt x="24094" y="233794"/>
                  <a:pt x="26067" y="246009"/>
                  <a:pt x="28937" y="251749"/>
                </a:cubicBezTo>
                <a:cubicBezTo>
                  <a:pt x="30492" y="254860"/>
                  <a:pt x="32795" y="257536"/>
                  <a:pt x="34724" y="260430"/>
                </a:cubicBezTo>
                <a:cubicBezTo>
                  <a:pt x="35689" y="264288"/>
                  <a:pt x="36475" y="268196"/>
                  <a:pt x="37618" y="272005"/>
                </a:cubicBezTo>
                <a:cubicBezTo>
                  <a:pt x="39371" y="277848"/>
                  <a:pt x="42402" y="283350"/>
                  <a:pt x="43405" y="289367"/>
                </a:cubicBezTo>
                <a:lnTo>
                  <a:pt x="46299" y="306729"/>
                </a:lnTo>
                <a:cubicBezTo>
                  <a:pt x="47264" y="319268"/>
                  <a:pt x="47942" y="331833"/>
                  <a:pt x="49193" y="344347"/>
                </a:cubicBezTo>
                <a:cubicBezTo>
                  <a:pt x="49872" y="351133"/>
                  <a:pt x="51185" y="357842"/>
                  <a:pt x="52086" y="364602"/>
                </a:cubicBezTo>
                <a:cubicBezTo>
                  <a:pt x="53114" y="372311"/>
                  <a:pt x="54089" y="380027"/>
                  <a:pt x="54980" y="387752"/>
                </a:cubicBezTo>
                <a:cubicBezTo>
                  <a:pt x="56982" y="405106"/>
                  <a:pt x="58600" y="422504"/>
                  <a:pt x="60767" y="439838"/>
                </a:cubicBezTo>
                <a:cubicBezTo>
                  <a:pt x="62121" y="450672"/>
                  <a:pt x="63495" y="466238"/>
                  <a:pt x="66555" y="477456"/>
                </a:cubicBezTo>
                <a:cubicBezTo>
                  <a:pt x="66560" y="477475"/>
                  <a:pt x="73786" y="499149"/>
                  <a:pt x="75236" y="503499"/>
                </a:cubicBezTo>
                <a:cubicBezTo>
                  <a:pt x="76201" y="506393"/>
                  <a:pt x="76766" y="509452"/>
                  <a:pt x="78130" y="512180"/>
                </a:cubicBezTo>
                <a:cubicBezTo>
                  <a:pt x="80059" y="516038"/>
                  <a:pt x="82218" y="519789"/>
                  <a:pt x="83917" y="523754"/>
                </a:cubicBezTo>
                <a:cubicBezTo>
                  <a:pt x="91105" y="540526"/>
                  <a:pt x="81477" y="524434"/>
                  <a:pt x="92598" y="541116"/>
                </a:cubicBezTo>
                <a:cubicBezTo>
                  <a:pt x="93563" y="545939"/>
                  <a:pt x="93937" y="550919"/>
                  <a:pt x="95492" y="555585"/>
                </a:cubicBezTo>
                <a:cubicBezTo>
                  <a:pt x="105814" y="586552"/>
                  <a:pt x="96484" y="550442"/>
                  <a:pt x="107066" y="575840"/>
                </a:cubicBezTo>
                <a:cubicBezTo>
                  <a:pt x="123365" y="614959"/>
                  <a:pt x="108193" y="590554"/>
                  <a:pt x="121535" y="610564"/>
                </a:cubicBezTo>
                <a:cubicBezTo>
                  <a:pt x="123464" y="616351"/>
                  <a:pt x="125842" y="622008"/>
                  <a:pt x="127322" y="627926"/>
                </a:cubicBezTo>
                <a:cubicBezTo>
                  <a:pt x="128287" y="631784"/>
                  <a:pt x="128437" y="635944"/>
                  <a:pt x="130216" y="639501"/>
                </a:cubicBezTo>
                <a:cubicBezTo>
                  <a:pt x="132373" y="643815"/>
                  <a:pt x="136341" y="646986"/>
                  <a:pt x="138897" y="651076"/>
                </a:cubicBezTo>
                <a:cubicBezTo>
                  <a:pt x="141183" y="654734"/>
                  <a:pt x="142985" y="658686"/>
                  <a:pt x="144684" y="662651"/>
                </a:cubicBezTo>
                <a:cubicBezTo>
                  <a:pt x="147418" y="669031"/>
                  <a:pt x="147322" y="675179"/>
                  <a:pt x="153365" y="680013"/>
                </a:cubicBezTo>
                <a:cubicBezTo>
                  <a:pt x="155747" y="681918"/>
                  <a:pt x="159152" y="681942"/>
                  <a:pt x="162046" y="682906"/>
                </a:cubicBezTo>
                <a:cubicBezTo>
                  <a:pt x="163975" y="684835"/>
                  <a:pt x="166129" y="686564"/>
                  <a:pt x="167833" y="688694"/>
                </a:cubicBezTo>
                <a:cubicBezTo>
                  <a:pt x="170006" y="691410"/>
                  <a:pt x="171162" y="694916"/>
                  <a:pt x="173621" y="697375"/>
                </a:cubicBezTo>
                <a:cubicBezTo>
                  <a:pt x="176080" y="699834"/>
                  <a:pt x="179408" y="701233"/>
                  <a:pt x="182302" y="703162"/>
                </a:cubicBezTo>
                <a:cubicBezTo>
                  <a:pt x="205450" y="737886"/>
                  <a:pt x="183266" y="709432"/>
                  <a:pt x="202557" y="726311"/>
                </a:cubicBezTo>
                <a:cubicBezTo>
                  <a:pt x="207690" y="730802"/>
                  <a:pt x="212203" y="735957"/>
                  <a:pt x="217026" y="740780"/>
                </a:cubicBezTo>
                <a:cubicBezTo>
                  <a:pt x="219920" y="743674"/>
                  <a:pt x="221825" y="748167"/>
                  <a:pt x="225707" y="749461"/>
                </a:cubicBezTo>
                <a:lnTo>
                  <a:pt x="234388" y="752354"/>
                </a:lnTo>
                <a:cubicBezTo>
                  <a:pt x="251668" y="769635"/>
                  <a:pt x="242239" y="765169"/>
                  <a:pt x="260431" y="769716"/>
                </a:cubicBezTo>
                <a:cubicBezTo>
                  <a:pt x="273605" y="782892"/>
                  <a:pt x="260725" y="770878"/>
                  <a:pt x="289367" y="789972"/>
                </a:cubicBezTo>
                <a:cubicBezTo>
                  <a:pt x="319503" y="810062"/>
                  <a:pt x="305180" y="805288"/>
                  <a:pt x="329879" y="810228"/>
                </a:cubicBezTo>
                <a:cubicBezTo>
                  <a:pt x="333737" y="812157"/>
                  <a:pt x="337709" y="813875"/>
                  <a:pt x="341454" y="816015"/>
                </a:cubicBezTo>
                <a:cubicBezTo>
                  <a:pt x="344474" y="817740"/>
                  <a:pt x="347024" y="820247"/>
                  <a:pt x="350135" y="821802"/>
                </a:cubicBezTo>
                <a:cubicBezTo>
                  <a:pt x="352863" y="823166"/>
                  <a:pt x="355922" y="823731"/>
                  <a:pt x="358816" y="824696"/>
                </a:cubicBezTo>
                <a:cubicBezTo>
                  <a:pt x="363639" y="823731"/>
                  <a:pt x="368885" y="824002"/>
                  <a:pt x="373284" y="821802"/>
                </a:cubicBezTo>
                <a:cubicBezTo>
                  <a:pt x="376944" y="819972"/>
                  <a:pt x="378735" y="815633"/>
                  <a:pt x="381965" y="813121"/>
                </a:cubicBezTo>
                <a:cubicBezTo>
                  <a:pt x="387455" y="808851"/>
                  <a:pt x="393702" y="805638"/>
                  <a:pt x="399327" y="801547"/>
                </a:cubicBezTo>
                <a:cubicBezTo>
                  <a:pt x="404322" y="797914"/>
                  <a:pt x="408972" y="793830"/>
                  <a:pt x="413795" y="789972"/>
                </a:cubicBezTo>
                <a:cubicBezTo>
                  <a:pt x="429659" y="758246"/>
                  <a:pt x="408710" y="797091"/>
                  <a:pt x="428264" y="769716"/>
                </a:cubicBezTo>
                <a:cubicBezTo>
                  <a:pt x="445787" y="745184"/>
                  <a:pt x="424350" y="767845"/>
                  <a:pt x="439838" y="752354"/>
                </a:cubicBezTo>
                <a:cubicBezTo>
                  <a:pt x="445795" y="734484"/>
                  <a:pt x="438579" y="752798"/>
                  <a:pt x="454307" y="729205"/>
                </a:cubicBezTo>
                <a:cubicBezTo>
                  <a:pt x="456700" y="725616"/>
                  <a:pt x="457954" y="721375"/>
                  <a:pt x="460094" y="717630"/>
                </a:cubicBezTo>
                <a:cubicBezTo>
                  <a:pt x="461819" y="714610"/>
                  <a:pt x="464326" y="712060"/>
                  <a:pt x="465881" y="708949"/>
                </a:cubicBezTo>
                <a:cubicBezTo>
                  <a:pt x="467245" y="706221"/>
                  <a:pt x="467937" y="703201"/>
                  <a:pt x="468775" y="700268"/>
                </a:cubicBezTo>
                <a:cubicBezTo>
                  <a:pt x="469868" y="696444"/>
                  <a:pt x="469890" y="692251"/>
                  <a:pt x="471669" y="688694"/>
                </a:cubicBezTo>
                <a:cubicBezTo>
                  <a:pt x="481591" y="668850"/>
                  <a:pt x="486536" y="663084"/>
                  <a:pt x="497712" y="648182"/>
                </a:cubicBezTo>
                <a:cubicBezTo>
                  <a:pt x="505907" y="623591"/>
                  <a:pt x="494477" y="653574"/>
                  <a:pt x="506393" y="633714"/>
                </a:cubicBezTo>
                <a:cubicBezTo>
                  <a:pt x="517664" y="614929"/>
                  <a:pt x="500406" y="633913"/>
                  <a:pt x="515074" y="619245"/>
                </a:cubicBezTo>
                <a:cubicBezTo>
                  <a:pt x="516038" y="616351"/>
                  <a:pt x="516603" y="613292"/>
                  <a:pt x="517967" y="610564"/>
                </a:cubicBezTo>
                <a:cubicBezTo>
                  <a:pt x="519522" y="607453"/>
                  <a:pt x="522342" y="605061"/>
                  <a:pt x="523755" y="601883"/>
                </a:cubicBezTo>
                <a:cubicBezTo>
                  <a:pt x="537530" y="570891"/>
                  <a:pt x="522231" y="595486"/>
                  <a:pt x="535330" y="575840"/>
                </a:cubicBezTo>
                <a:cubicBezTo>
                  <a:pt x="541960" y="549317"/>
                  <a:pt x="536705" y="559309"/>
                  <a:pt x="546904" y="544010"/>
                </a:cubicBezTo>
                <a:cubicBezTo>
                  <a:pt x="547869" y="540152"/>
                  <a:pt x="548268" y="536106"/>
                  <a:pt x="549798" y="532435"/>
                </a:cubicBezTo>
                <a:cubicBezTo>
                  <a:pt x="553116" y="524471"/>
                  <a:pt x="561373" y="509286"/>
                  <a:pt x="561373" y="509286"/>
                </a:cubicBezTo>
                <a:cubicBezTo>
                  <a:pt x="570400" y="473168"/>
                  <a:pt x="558871" y="518038"/>
                  <a:pt x="567160" y="489030"/>
                </a:cubicBezTo>
                <a:cubicBezTo>
                  <a:pt x="568253" y="485206"/>
                  <a:pt x="568487" y="481111"/>
                  <a:pt x="570054" y="477456"/>
                </a:cubicBezTo>
                <a:cubicBezTo>
                  <a:pt x="571424" y="474260"/>
                  <a:pt x="574286" y="471886"/>
                  <a:pt x="575841" y="468775"/>
                </a:cubicBezTo>
                <a:cubicBezTo>
                  <a:pt x="587821" y="444815"/>
                  <a:pt x="567938" y="476291"/>
                  <a:pt x="584522" y="451413"/>
                </a:cubicBezTo>
                <a:cubicBezTo>
                  <a:pt x="585487" y="447555"/>
                  <a:pt x="586323" y="443662"/>
                  <a:pt x="587416" y="439838"/>
                </a:cubicBezTo>
                <a:cubicBezTo>
                  <a:pt x="595718" y="410778"/>
                  <a:pt x="584156" y="455769"/>
                  <a:pt x="593203" y="419582"/>
                </a:cubicBezTo>
                <a:cubicBezTo>
                  <a:pt x="592238" y="408007"/>
                  <a:pt x="591844" y="396371"/>
                  <a:pt x="590309" y="384858"/>
                </a:cubicBezTo>
                <a:cubicBezTo>
                  <a:pt x="589906" y="381835"/>
                  <a:pt x="588897" y="378843"/>
                  <a:pt x="587416" y="376177"/>
                </a:cubicBezTo>
                <a:cubicBezTo>
                  <a:pt x="583480" y="369093"/>
                  <a:pt x="574929" y="355683"/>
                  <a:pt x="567160" y="350134"/>
                </a:cubicBezTo>
                <a:cubicBezTo>
                  <a:pt x="563650" y="347627"/>
                  <a:pt x="559443" y="346276"/>
                  <a:pt x="555585" y="344347"/>
                </a:cubicBezTo>
                <a:cubicBezTo>
                  <a:pt x="539353" y="328114"/>
                  <a:pt x="539423" y="326819"/>
                  <a:pt x="517967" y="312516"/>
                </a:cubicBezTo>
                <a:cubicBezTo>
                  <a:pt x="512180" y="308658"/>
                  <a:pt x="505523" y="305861"/>
                  <a:pt x="500605" y="300942"/>
                </a:cubicBezTo>
                <a:cubicBezTo>
                  <a:pt x="498676" y="299013"/>
                  <a:pt x="497001" y="296791"/>
                  <a:pt x="494818" y="295154"/>
                </a:cubicBezTo>
                <a:cubicBezTo>
                  <a:pt x="489254" y="290981"/>
                  <a:pt x="482374" y="288499"/>
                  <a:pt x="477456" y="283580"/>
                </a:cubicBezTo>
                <a:cubicBezTo>
                  <a:pt x="469512" y="275635"/>
                  <a:pt x="474257" y="278655"/>
                  <a:pt x="462988" y="274899"/>
                </a:cubicBezTo>
                <a:cubicBezTo>
                  <a:pt x="436255" y="257075"/>
                  <a:pt x="469147" y="279825"/>
                  <a:pt x="448519" y="263324"/>
                </a:cubicBezTo>
                <a:cubicBezTo>
                  <a:pt x="445803" y="261152"/>
                  <a:pt x="442455" y="259827"/>
                  <a:pt x="439838" y="257537"/>
                </a:cubicBezTo>
                <a:cubicBezTo>
                  <a:pt x="419376" y="239632"/>
                  <a:pt x="433557" y="245796"/>
                  <a:pt x="416689" y="240175"/>
                </a:cubicBezTo>
                <a:cubicBezTo>
                  <a:pt x="388814" y="212300"/>
                  <a:pt x="418475" y="240448"/>
                  <a:pt x="396433" y="222813"/>
                </a:cubicBezTo>
                <a:cubicBezTo>
                  <a:pt x="386637" y="214976"/>
                  <a:pt x="390600" y="211224"/>
                  <a:pt x="373284" y="205451"/>
                </a:cubicBezTo>
                <a:cubicBezTo>
                  <a:pt x="363688" y="202252"/>
                  <a:pt x="390164" y="204486"/>
                  <a:pt x="390646" y="20255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37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404257" y="2025134"/>
            <a:ext cx="64770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pituitary gland showing fenestrated sinusoids– SL121</a:t>
            </a:r>
            <a:endParaRPr lang="en-US" dirty="0">
              <a:latin typeface="Calibri" pitchFamily="34" charset="0"/>
            </a:endParaRPr>
          </a:p>
        </p:txBody>
      </p:sp>
      <p:sp>
        <p:nvSpPr>
          <p:cNvPr id="37891" name="TextBox 4"/>
          <p:cNvSpPr txBox="1">
            <a:spLocks noChangeArrowheads="1"/>
          </p:cNvSpPr>
          <p:nvPr/>
        </p:nvSpPr>
        <p:spPr bwMode="auto">
          <a:xfrm>
            <a:off x="1958898" y="5874603"/>
            <a:ext cx="4495800" cy="830997"/>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121</a:t>
            </a:r>
            <a:r>
              <a:rPr lang="en-US" dirty="0">
                <a:latin typeface="Calibri" pitchFamily="34" charset="0"/>
              </a:rPr>
              <a:t> and </a:t>
            </a:r>
            <a:r>
              <a:rPr lang="en-US" u="sng" dirty="0">
                <a:hlinkClick r:id="rId5"/>
              </a:rPr>
              <a:t>SL 123</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sinusoids</a:t>
            </a:r>
            <a:endParaRPr lang="en-US" sz="1200" b="1" dirty="0">
              <a:solidFill>
                <a:srgbClr val="002060"/>
              </a:solidFill>
              <a:latin typeface="Georgia" pitchFamily="18" charset="0"/>
              <a:cs typeface="Arial" charset="0"/>
            </a:endParaRPr>
          </a:p>
        </p:txBody>
      </p:sp>
      <p:sp>
        <p:nvSpPr>
          <p:cNvPr id="6" name="TextBox 3"/>
          <p:cNvSpPr txBox="1">
            <a:spLocks noChangeArrowheads="1"/>
          </p:cNvSpPr>
          <p:nvPr/>
        </p:nvSpPr>
        <p:spPr bwMode="auto">
          <a:xfrm>
            <a:off x="1371600" y="2710543"/>
            <a:ext cx="6134100" cy="369332"/>
          </a:xfrm>
          <a:prstGeom prst="rect">
            <a:avLst/>
          </a:prstGeom>
          <a:noFill/>
          <a:ln w="9525">
            <a:noFill/>
            <a:miter lim="800000"/>
            <a:headEnd/>
            <a:tailEnd/>
          </a:ln>
        </p:spPr>
        <p:txBody>
          <a:bodyPr wrap="square">
            <a:spAutoFit/>
          </a:bodyPr>
          <a:lstStyle/>
          <a:p>
            <a:r>
              <a:rPr lang="en-US" dirty="0">
                <a:latin typeface="Calibri" pitchFamily="34" charset="0"/>
                <a:hlinkClick r:id="rId6"/>
              </a:rPr>
              <a:t>Video of pituitary gland showing fenestrated sinusoids – SL123</a:t>
            </a:r>
            <a:endParaRPr lang="en-US" dirty="0">
              <a:latin typeface="Calibri" pitchFamily="34" charset="0"/>
            </a:endParaRPr>
          </a:p>
        </p:txBody>
      </p:sp>
      <p:sp>
        <p:nvSpPr>
          <p:cNvPr id="7" name="Rectangle 6"/>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Tree>
    <p:extLst>
      <p:ext uri="{BB962C8B-B14F-4D97-AF65-F5344CB8AC3E}">
        <p14:creationId xmlns:p14="http://schemas.microsoft.com/office/powerpoint/2010/main" val="266758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My Documents\Histology course director\digital labs\Endocrine Reproduction\Pituitary Gland\emf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69480" y="-28010"/>
            <a:ext cx="5100239"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
        <p:nvSpPr>
          <p:cNvPr id="4" name="TextBox 3"/>
          <p:cNvSpPr txBox="1"/>
          <p:nvPr/>
        </p:nvSpPr>
        <p:spPr>
          <a:xfrm>
            <a:off x="0" y="5657671"/>
            <a:ext cx="9067800" cy="1200329"/>
          </a:xfrm>
          <a:prstGeom prst="rect">
            <a:avLst/>
          </a:prstGeom>
          <a:noFill/>
        </p:spPr>
        <p:txBody>
          <a:bodyPr wrap="square">
            <a:spAutoFit/>
          </a:bodyPr>
          <a:lstStyle/>
          <a:p>
            <a:r>
              <a:rPr lang="en-US" b="1" dirty="0">
                <a:solidFill>
                  <a:srgbClr val="002060"/>
                </a:solidFill>
                <a:latin typeface="Calibri" pitchFamily="34" charset="0"/>
              </a:rPr>
              <a:t>This is an EM taken from the median eminence, one area of the hypothalamus that releases factors that affect the anterior pituitary.  You can see a cell at the top and one or two cells at the bottom that have a large number of secretory granules.  These granules represent stored  hypothalamic factors that are ready to be released.</a:t>
            </a:r>
          </a:p>
        </p:txBody>
      </p:sp>
      <p:sp>
        <p:nvSpPr>
          <p:cNvPr id="2" name="TextBox 1"/>
          <p:cNvSpPr txBox="1"/>
          <p:nvPr/>
        </p:nvSpPr>
        <p:spPr>
          <a:xfrm>
            <a:off x="2590800" y="2971799"/>
            <a:ext cx="1600200" cy="646331"/>
          </a:xfrm>
          <a:prstGeom prst="rect">
            <a:avLst/>
          </a:prstGeom>
          <a:noFill/>
        </p:spPr>
        <p:txBody>
          <a:bodyPr wrap="square" rtlCol="0">
            <a:spAutoFit/>
          </a:bodyPr>
          <a:lstStyle/>
          <a:p>
            <a:pPr algn="ctr"/>
            <a:r>
              <a:rPr lang="en-US" b="1" dirty="0">
                <a:solidFill>
                  <a:srgbClr val="C00000"/>
                </a:solidFill>
              </a:rPr>
              <a:t>Capillary lumen</a:t>
            </a:r>
          </a:p>
        </p:txBody>
      </p:sp>
    </p:spTree>
    <p:extLst>
      <p:ext uri="{BB962C8B-B14F-4D97-AF65-F5344CB8AC3E}">
        <p14:creationId xmlns:p14="http://schemas.microsoft.com/office/powerpoint/2010/main" val="36890520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64" y="533400"/>
            <a:ext cx="4271296" cy="5943600"/>
          </a:xfrm>
          <a:prstGeom prst="rect">
            <a:avLst/>
          </a:prstGeom>
        </p:spPr>
      </p:pic>
      <p:sp>
        <p:nvSpPr>
          <p:cNvPr id="3" name="Rectangle 2"/>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
        <p:nvSpPr>
          <p:cNvPr id="4" name="TextBox 3"/>
          <p:cNvSpPr txBox="1"/>
          <p:nvPr/>
        </p:nvSpPr>
        <p:spPr>
          <a:xfrm>
            <a:off x="4953000" y="685800"/>
            <a:ext cx="3810000" cy="4524316"/>
          </a:xfrm>
          <a:prstGeom prst="rect">
            <a:avLst/>
          </a:prstGeom>
          <a:noFill/>
        </p:spPr>
        <p:txBody>
          <a:bodyPr wrap="square">
            <a:spAutoFit/>
          </a:bodyPr>
          <a:lstStyle/>
          <a:p>
            <a:r>
              <a:rPr lang="en-US" b="1" dirty="0">
                <a:solidFill>
                  <a:srgbClr val="002060"/>
                </a:solidFill>
                <a:latin typeface="Calibri" pitchFamily="34" charset="0"/>
              </a:rPr>
              <a:t>This is an EM taken of the anterior lobe of the pituitary gland.  A </a:t>
            </a:r>
            <a:r>
              <a:rPr lang="en-US" b="1" dirty="0" err="1">
                <a:solidFill>
                  <a:srgbClr val="002060"/>
                </a:solidFill>
                <a:latin typeface="Calibri" pitchFamily="34" charset="0"/>
              </a:rPr>
              <a:t>gonadotroph</a:t>
            </a:r>
            <a:r>
              <a:rPr lang="en-US" b="1" dirty="0">
                <a:solidFill>
                  <a:srgbClr val="002060"/>
                </a:solidFill>
                <a:latin typeface="Calibri" pitchFamily="34" charset="0"/>
              </a:rPr>
              <a:t>, filled with secretory granules (3), is on the left.  The right edge of this image is the lumen of a sinusoid, with the fenestrations in the walls indicated by the arrows (endothelial cell is #7).  #5 and #8 are basal lamina, #9 is connective tissue between the </a:t>
            </a:r>
            <a:r>
              <a:rPr lang="en-US" b="1" dirty="0" err="1">
                <a:solidFill>
                  <a:srgbClr val="002060"/>
                </a:solidFill>
                <a:latin typeface="Calibri" pitchFamily="34" charset="0"/>
              </a:rPr>
              <a:t>gonadotroph</a:t>
            </a:r>
            <a:r>
              <a:rPr lang="en-US" b="1" dirty="0">
                <a:solidFill>
                  <a:srgbClr val="002060"/>
                </a:solidFill>
                <a:latin typeface="Calibri" pitchFamily="34" charset="0"/>
              </a:rPr>
              <a:t> and sinusoid.  Note #4, which is exocytosis of granule contents caught in action!!!   It doesn’t get better than that.  (The #4 in the apparent “middle” of the image looks different </a:t>
            </a:r>
            <a:r>
              <a:rPr lang="en-US" b="1" dirty="0" err="1">
                <a:solidFill>
                  <a:srgbClr val="002060"/>
                </a:solidFill>
                <a:latin typeface="Calibri" pitchFamily="34" charset="0"/>
              </a:rPr>
              <a:t>becaue</a:t>
            </a:r>
            <a:r>
              <a:rPr lang="en-US" b="1" dirty="0">
                <a:solidFill>
                  <a:srgbClr val="002060"/>
                </a:solidFill>
                <a:latin typeface="Calibri" pitchFamily="34" charset="0"/>
              </a:rPr>
              <a:t> of the plane of section.)</a:t>
            </a:r>
          </a:p>
        </p:txBody>
      </p:sp>
      <p:cxnSp>
        <p:nvCxnSpPr>
          <p:cNvPr id="6" name="Straight Arrow Connector 5"/>
          <p:cNvCxnSpPr/>
          <p:nvPr/>
        </p:nvCxnSpPr>
        <p:spPr>
          <a:xfrm flipH="1">
            <a:off x="4060560" y="1447800"/>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3852657" y="5908431"/>
            <a:ext cx="637281" cy="1674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835774" y="3573659"/>
            <a:ext cx="6858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53000" y="5486400"/>
            <a:ext cx="4191000" cy="1169551"/>
          </a:xfrm>
          <a:prstGeom prst="rect">
            <a:avLst/>
          </a:prstGeom>
          <a:noFill/>
        </p:spPr>
        <p:txBody>
          <a:bodyPr wrap="square" rtlCol="0">
            <a:spAutoFit/>
          </a:bodyPr>
          <a:lstStyle/>
          <a:p>
            <a:r>
              <a:rPr lang="en-US" sz="1400" b="1" dirty="0">
                <a:solidFill>
                  <a:srgbClr val="7030A0"/>
                </a:solidFill>
                <a:latin typeface="Tempus Sans ITC" pitchFamily="82" charset="0"/>
              </a:rPr>
              <a:t>A note of caution: Many authors us the term “sinusoid” to refer to vessels with larger gaps between the </a:t>
            </a:r>
            <a:r>
              <a:rPr lang="en-US" sz="1400" b="1" dirty="0" err="1">
                <a:solidFill>
                  <a:srgbClr val="7030A0"/>
                </a:solidFill>
                <a:latin typeface="Tempus Sans ITC" pitchFamily="82" charset="0"/>
              </a:rPr>
              <a:t>endothleial</a:t>
            </a:r>
            <a:r>
              <a:rPr lang="en-US" sz="1400" b="1" dirty="0">
                <a:solidFill>
                  <a:srgbClr val="7030A0"/>
                </a:solidFill>
                <a:latin typeface="Tempus Sans ITC" pitchFamily="82" charset="0"/>
              </a:rPr>
              <a:t> cells.  Here, we use the term to speak of the diameter of the vessel.  This distinction will be discussed in detail in the cardiovascular block.</a:t>
            </a:r>
          </a:p>
        </p:txBody>
      </p:sp>
    </p:spTree>
    <p:extLst>
      <p:ext uri="{BB962C8B-B14F-4D97-AF65-F5344CB8AC3E}">
        <p14:creationId xmlns:p14="http://schemas.microsoft.com/office/powerpoint/2010/main" val="4070527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
        <p:nvSpPr>
          <p:cNvPr id="4" name="TextBox 3"/>
          <p:cNvSpPr txBox="1"/>
          <p:nvPr/>
        </p:nvSpPr>
        <p:spPr>
          <a:xfrm>
            <a:off x="17578" y="5029200"/>
            <a:ext cx="9067800" cy="1754327"/>
          </a:xfrm>
          <a:prstGeom prst="rect">
            <a:avLst/>
          </a:prstGeom>
          <a:noFill/>
        </p:spPr>
        <p:txBody>
          <a:bodyPr wrap="square">
            <a:spAutoFit/>
          </a:bodyPr>
          <a:lstStyle/>
          <a:p>
            <a:r>
              <a:rPr lang="en-US" b="1" dirty="0">
                <a:solidFill>
                  <a:srgbClr val="002060"/>
                </a:solidFill>
                <a:latin typeface="Calibri" pitchFamily="34" charset="0"/>
              </a:rPr>
              <a:t>With basic histological stains such as H&amp;E, you can only distinguish between </a:t>
            </a:r>
            <a:r>
              <a:rPr lang="en-US" b="1" dirty="0" err="1">
                <a:solidFill>
                  <a:srgbClr val="002060"/>
                </a:solidFill>
                <a:latin typeface="Calibri" pitchFamily="34" charset="0"/>
              </a:rPr>
              <a:t>acidophils</a:t>
            </a:r>
            <a:r>
              <a:rPr lang="en-US" b="1" dirty="0">
                <a:solidFill>
                  <a:srgbClr val="002060"/>
                </a:solidFill>
                <a:latin typeface="Calibri" pitchFamily="34" charset="0"/>
              </a:rPr>
              <a:t> and </a:t>
            </a:r>
            <a:r>
              <a:rPr lang="en-US" b="1" dirty="0" err="1">
                <a:solidFill>
                  <a:srgbClr val="002060"/>
                </a:solidFill>
                <a:latin typeface="Calibri" pitchFamily="34" charset="0"/>
              </a:rPr>
              <a:t>basophils</a:t>
            </a:r>
            <a:r>
              <a:rPr lang="en-US" b="1" dirty="0">
                <a:solidFill>
                  <a:srgbClr val="002060"/>
                </a:solidFill>
                <a:latin typeface="Calibri" pitchFamily="34" charset="0"/>
              </a:rPr>
              <a:t>.  Using </a:t>
            </a:r>
            <a:r>
              <a:rPr lang="en-US" b="1" dirty="0" err="1">
                <a:solidFill>
                  <a:srgbClr val="002060"/>
                </a:solidFill>
                <a:latin typeface="Calibri" pitchFamily="34" charset="0"/>
              </a:rPr>
              <a:t>immunocytochemistry</a:t>
            </a:r>
            <a:r>
              <a:rPr lang="en-US" b="1" dirty="0">
                <a:solidFill>
                  <a:srgbClr val="002060"/>
                </a:solidFill>
                <a:latin typeface="Calibri" pitchFamily="34" charset="0"/>
              </a:rPr>
              <a:t> (see Ross, Chapter 1), however, you can differentiate among specific cell types by use of antibodies to the hormones secreted by each cell type.  On this slide, </a:t>
            </a:r>
            <a:r>
              <a:rPr lang="en-US" b="1" dirty="0" err="1">
                <a:solidFill>
                  <a:srgbClr val="002060"/>
                </a:solidFill>
                <a:latin typeface="Calibri" pitchFamily="34" charset="0"/>
              </a:rPr>
              <a:t>immunocytochemical</a:t>
            </a:r>
            <a:r>
              <a:rPr lang="en-US" b="1" dirty="0">
                <a:solidFill>
                  <a:srgbClr val="002060"/>
                </a:solidFill>
                <a:latin typeface="Calibri" pitchFamily="34" charset="0"/>
              </a:rPr>
              <a:t> techniques resulted in a brown reaction product in </a:t>
            </a:r>
            <a:r>
              <a:rPr lang="en-US" b="1" dirty="0" err="1">
                <a:solidFill>
                  <a:srgbClr val="002060"/>
                </a:solidFill>
                <a:latin typeface="Calibri" pitchFamily="34" charset="0"/>
              </a:rPr>
              <a:t>somatotrophs</a:t>
            </a:r>
            <a:r>
              <a:rPr lang="en-US" b="1" dirty="0">
                <a:solidFill>
                  <a:srgbClr val="002060"/>
                </a:solidFill>
                <a:latin typeface="Calibri" pitchFamily="34" charset="0"/>
              </a:rPr>
              <a:t>, which secrete growth hormone, and a pink reaction product in </a:t>
            </a:r>
            <a:r>
              <a:rPr lang="en-US" b="1" dirty="0" err="1">
                <a:solidFill>
                  <a:srgbClr val="002060"/>
                </a:solidFill>
                <a:latin typeface="Calibri" pitchFamily="34" charset="0"/>
              </a:rPr>
              <a:t>thyrotrophs</a:t>
            </a:r>
            <a:r>
              <a:rPr lang="en-US" b="1" dirty="0">
                <a:solidFill>
                  <a:srgbClr val="002060"/>
                </a:solidFill>
                <a:latin typeface="Calibri" pitchFamily="34" charset="0"/>
              </a:rPr>
              <a:t>, which secrete thyroid stimulating hormone.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6999" y="762000"/>
            <a:ext cx="6397071" cy="4114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3" y="681500"/>
            <a:ext cx="2681850" cy="1909300"/>
          </a:xfrm>
          <a:prstGeom prst="rect">
            <a:avLst/>
          </a:prstGeom>
        </p:spPr>
      </p:pic>
      <p:sp>
        <p:nvSpPr>
          <p:cNvPr id="6" name="Rectangle 5"/>
          <p:cNvSpPr/>
          <p:nvPr/>
        </p:nvSpPr>
        <p:spPr>
          <a:xfrm>
            <a:off x="609600" y="1828800"/>
            <a:ext cx="3048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194" y="3012831"/>
            <a:ext cx="2514600" cy="646331"/>
          </a:xfrm>
          <a:prstGeom prst="rect">
            <a:avLst/>
          </a:prstGeom>
          <a:noFill/>
        </p:spPr>
        <p:txBody>
          <a:bodyPr wrap="square" rtlCol="0">
            <a:spAutoFit/>
          </a:bodyPr>
          <a:lstStyle/>
          <a:p>
            <a:r>
              <a:rPr lang="en-US" b="1" dirty="0">
                <a:latin typeface="Tempus Sans ITC" pitchFamily="82" charset="0"/>
              </a:rPr>
              <a:t>Area in the blue box is enlarged to the right</a:t>
            </a:r>
          </a:p>
        </p:txBody>
      </p:sp>
    </p:spTree>
    <p:extLst>
      <p:ext uri="{BB962C8B-B14F-4D97-AF65-F5344CB8AC3E}">
        <p14:creationId xmlns:p14="http://schemas.microsoft.com/office/powerpoint/2010/main" val="4165442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457200" y="609600"/>
            <a:ext cx="8610600" cy="5786199"/>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Georgia"/>
                <a:cs typeface="Georgia"/>
              </a:rPr>
              <a:t>After completing this exercise, you should be able to:</a:t>
            </a:r>
          </a:p>
          <a:p>
            <a:pPr>
              <a:tabLst>
                <a:tab pos="457200" algn="l"/>
              </a:tabLst>
            </a:pPr>
            <a:r>
              <a:rPr lang="en-US" sz="1600" dirty="0">
                <a:solidFill>
                  <a:srgbClr val="002060"/>
                </a:solidFill>
                <a:latin typeface="Georgia" pitchFamily="18" charset="0"/>
              </a:rPr>
              <a:t> </a:t>
            </a:r>
          </a:p>
          <a:p>
            <a:pPr>
              <a:buFont typeface="Arial" charset="0"/>
              <a:buChar char="•"/>
              <a:tabLst>
                <a:tab pos="457200" algn="l"/>
              </a:tabLst>
            </a:pPr>
            <a:r>
              <a:rPr lang="en-US" sz="1600" b="1" dirty="0">
                <a:solidFill>
                  <a:srgbClr val="002060"/>
                </a:solidFill>
                <a:latin typeface="Georgia" pitchFamily="18" charset="0"/>
              </a:rPr>
              <a:t>identify, at the light microscope level, each of the following:</a:t>
            </a:r>
          </a:p>
          <a:p>
            <a:pPr>
              <a:buFont typeface="Arial" charset="0"/>
              <a:buChar char="•"/>
              <a:tabLst>
                <a:tab pos="457200" algn="l"/>
              </a:tabLst>
            </a:pPr>
            <a:endParaRPr lang="en-US" sz="1600" b="1" dirty="0">
              <a:solidFill>
                <a:srgbClr val="002060"/>
              </a:solidFill>
              <a:latin typeface="Georgia" pitchFamily="18" charset="0"/>
            </a:endParaRPr>
          </a:p>
          <a:p>
            <a:pPr lvl="1">
              <a:buFont typeface="Arial" charset="0"/>
              <a:buChar char="•"/>
              <a:tabLst>
                <a:tab pos="457200" algn="l"/>
              </a:tabLst>
            </a:pPr>
            <a:r>
              <a:rPr lang="en-US" sz="1600" dirty="0">
                <a:solidFill>
                  <a:srgbClr val="002060"/>
                </a:solidFill>
                <a:latin typeface="Georgia" pitchFamily="18" charset="0"/>
              </a:rPr>
              <a:t> the pituitary gland, stained with all stains presented in this module, or labeled with hormone antibodies by immunocytochemistry</a:t>
            </a:r>
          </a:p>
          <a:p>
            <a:pPr lvl="1">
              <a:buFont typeface="Arial" charset="0"/>
              <a:buChar char="•"/>
              <a:tabLst>
                <a:tab pos="457200" algn="l"/>
              </a:tabLst>
            </a:pPr>
            <a:r>
              <a:rPr lang="en-US" sz="1600" dirty="0">
                <a:solidFill>
                  <a:srgbClr val="002060"/>
                </a:solidFill>
                <a:latin typeface="Georgia" pitchFamily="18" charset="0"/>
              </a:rPr>
              <a:t> the following regions and components of the pituitary gland, stained or labeled as stated above</a:t>
            </a:r>
          </a:p>
          <a:p>
            <a:pPr lvl="2">
              <a:buFont typeface="Arial" charset="0"/>
              <a:buChar char="•"/>
              <a:tabLst>
                <a:tab pos="457200" algn="l"/>
              </a:tabLst>
            </a:pPr>
            <a:r>
              <a:rPr lang="en-US" sz="1600" dirty="0" err="1">
                <a:solidFill>
                  <a:srgbClr val="002060"/>
                </a:solidFill>
                <a:latin typeface="Georgia" pitchFamily="18" charset="0"/>
              </a:rPr>
              <a:t>Adenohypophysis</a:t>
            </a:r>
            <a:r>
              <a:rPr lang="en-US" sz="1600" dirty="0">
                <a:solidFill>
                  <a:srgbClr val="002060"/>
                </a:solidFill>
                <a:latin typeface="Georgia" pitchFamily="18" charset="0"/>
              </a:rPr>
              <a:t>/pars </a:t>
            </a:r>
            <a:r>
              <a:rPr lang="en-US" sz="1600" dirty="0" err="1">
                <a:solidFill>
                  <a:srgbClr val="002060"/>
                </a:solidFill>
                <a:latin typeface="Georgia" pitchFamily="18" charset="0"/>
              </a:rPr>
              <a:t>distalis</a:t>
            </a:r>
            <a:r>
              <a:rPr lang="en-US" sz="1600" dirty="0">
                <a:solidFill>
                  <a:srgbClr val="002060"/>
                </a:solidFill>
                <a:latin typeface="Georgia" pitchFamily="18" charset="0"/>
              </a:rPr>
              <a:t>/anterior pituitary</a:t>
            </a:r>
          </a:p>
          <a:p>
            <a:pPr lvl="3">
              <a:buFont typeface="Arial" charset="0"/>
              <a:buChar char="•"/>
              <a:tabLst>
                <a:tab pos="457200" algn="l"/>
              </a:tabLst>
            </a:pPr>
            <a:r>
              <a:rPr lang="en-US" sz="1600" dirty="0" err="1">
                <a:solidFill>
                  <a:srgbClr val="002060"/>
                </a:solidFill>
                <a:latin typeface="Georgia" pitchFamily="18" charset="0"/>
              </a:rPr>
              <a:t>Acidophils</a:t>
            </a:r>
            <a:endParaRPr lang="en-US" sz="1600" dirty="0">
              <a:solidFill>
                <a:srgbClr val="002060"/>
              </a:solidFill>
              <a:latin typeface="Georgia" pitchFamily="18" charset="0"/>
            </a:endParaRPr>
          </a:p>
          <a:p>
            <a:pPr lvl="3">
              <a:buFont typeface="Arial" charset="0"/>
              <a:buChar char="•"/>
              <a:tabLst>
                <a:tab pos="457200" algn="l"/>
              </a:tabLst>
            </a:pPr>
            <a:r>
              <a:rPr lang="en-US" sz="1600" dirty="0">
                <a:solidFill>
                  <a:srgbClr val="002060"/>
                </a:solidFill>
                <a:latin typeface="Georgia" pitchFamily="18" charset="0"/>
              </a:rPr>
              <a:t>Basophils</a:t>
            </a:r>
          </a:p>
          <a:p>
            <a:pPr lvl="3">
              <a:buFont typeface="Arial" charset="0"/>
              <a:buChar char="•"/>
              <a:tabLst>
                <a:tab pos="457200" algn="l"/>
              </a:tabLst>
            </a:pPr>
            <a:r>
              <a:rPr lang="en-US" sz="1600" dirty="0" err="1">
                <a:solidFill>
                  <a:srgbClr val="002060"/>
                </a:solidFill>
                <a:latin typeface="Georgia" pitchFamily="18" charset="0"/>
              </a:rPr>
              <a:t>Chromophobes</a:t>
            </a:r>
            <a:endParaRPr lang="en-US" sz="1600" dirty="0">
              <a:solidFill>
                <a:srgbClr val="002060"/>
              </a:solidFill>
              <a:latin typeface="Georgia" pitchFamily="18" charset="0"/>
            </a:endParaRPr>
          </a:p>
          <a:p>
            <a:pPr lvl="3">
              <a:buFont typeface="Arial" charset="0"/>
              <a:buChar char="•"/>
              <a:tabLst>
                <a:tab pos="457200" algn="l"/>
              </a:tabLst>
            </a:pPr>
            <a:r>
              <a:rPr lang="en-US" sz="1600" dirty="0">
                <a:solidFill>
                  <a:srgbClr val="002060"/>
                </a:solidFill>
                <a:latin typeface="Georgia" pitchFamily="18" charset="0"/>
              </a:rPr>
              <a:t>Sinusoids</a:t>
            </a:r>
          </a:p>
          <a:p>
            <a:pPr lvl="2">
              <a:buFont typeface="Arial" charset="0"/>
              <a:buChar char="•"/>
              <a:tabLst>
                <a:tab pos="457200" algn="l"/>
              </a:tabLst>
            </a:pPr>
            <a:r>
              <a:rPr lang="en-US" sz="1600" dirty="0" err="1">
                <a:solidFill>
                  <a:srgbClr val="002060"/>
                </a:solidFill>
                <a:latin typeface="Georgia" pitchFamily="18" charset="0"/>
              </a:rPr>
              <a:t>Neurohypophysis</a:t>
            </a:r>
            <a:r>
              <a:rPr lang="en-US" sz="1600" dirty="0">
                <a:solidFill>
                  <a:srgbClr val="002060"/>
                </a:solidFill>
                <a:latin typeface="Georgia" pitchFamily="18" charset="0"/>
              </a:rPr>
              <a:t>/pars nervosa/posterior pituitary</a:t>
            </a:r>
          </a:p>
          <a:p>
            <a:pPr lvl="3">
              <a:buFont typeface="Arial" charset="0"/>
              <a:buChar char="•"/>
              <a:tabLst>
                <a:tab pos="457200" algn="l"/>
              </a:tabLst>
            </a:pPr>
            <a:r>
              <a:rPr lang="en-US" sz="1600" dirty="0" err="1">
                <a:solidFill>
                  <a:srgbClr val="002060"/>
                </a:solidFill>
                <a:latin typeface="Georgia" pitchFamily="18" charset="0"/>
              </a:rPr>
              <a:t>Pituicytes</a:t>
            </a:r>
            <a:endParaRPr lang="en-US" sz="1600" dirty="0">
              <a:solidFill>
                <a:srgbClr val="002060"/>
              </a:solidFill>
              <a:latin typeface="Georgia" pitchFamily="18" charset="0"/>
            </a:endParaRPr>
          </a:p>
          <a:p>
            <a:pPr lvl="3">
              <a:buFont typeface="Arial" charset="0"/>
              <a:buChar char="•"/>
              <a:tabLst>
                <a:tab pos="457200" algn="l"/>
              </a:tabLst>
            </a:pPr>
            <a:r>
              <a:rPr lang="en-US" sz="1600" dirty="0">
                <a:solidFill>
                  <a:srgbClr val="002060"/>
                </a:solidFill>
                <a:latin typeface="Georgia" pitchFamily="18" charset="0"/>
              </a:rPr>
              <a:t>Herring bodies (best seen with PAS stain)</a:t>
            </a:r>
          </a:p>
          <a:p>
            <a:pPr lvl="2">
              <a:buFont typeface="Arial" charset="0"/>
              <a:buChar char="•"/>
              <a:tabLst>
                <a:tab pos="457200" algn="l"/>
              </a:tabLst>
            </a:pPr>
            <a:r>
              <a:rPr lang="en-US" sz="1600" dirty="0">
                <a:solidFill>
                  <a:srgbClr val="002060"/>
                </a:solidFill>
                <a:latin typeface="Georgia" pitchFamily="18" charset="0"/>
              </a:rPr>
              <a:t>Pars </a:t>
            </a:r>
            <a:r>
              <a:rPr lang="en-US" sz="1600" dirty="0" err="1">
                <a:solidFill>
                  <a:srgbClr val="002060"/>
                </a:solidFill>
                <a:latin typeface="Georgia" pitchFamily="18" charset="0"/>
              </a:rPr>
              <a:t>intermedia</a:t>
            </a:r>
            <a:endParaRPr lang="en-US" sz="1600" dirty="0">
              <a:solidFill>
                <a:srgbClr val="002060"/>
              </a:solidFill>
              <a:latin typeface="Georgia" pitchFamily="18" charset="0"/>
            </a:endParaRPr>
          </a:p>
          <a:p>
            <a:pPr lvl="3">
              <a:buFont typeface="Arial" charset="0"/>
              <a:buChar char="•"/>
              <a:tabLst>
                <a:tab pos="457200" algn="l"/>
              </a:tabLst>
            </a:pPr>
            <a:r>
              <a:rPr lang="en-US" sz="1600" dirty="0">
                <a:solidFill>
                  <a:srgbClr val="002060"/>
                </a:solidFill>
                <a:latin typeface="Georgia" pitchFamily="18" charset="0"/>
              </a:rPr>
              <a:t>Colloid</a:t>
            </a:r>
          </a:p>
          <a:p>
            <a:pPr>
              <a:tabLst>
                <a:tab pos="457200" algn="l"/>
              </a:tabLst>
            </a:pPr>
            <a:r>
              <a:rPr lang="en-US" sz="1600" dirty="0">
                <a:solidFill>
                  <a:srgbClr val="002060"/>
                </a:solidFill>
                <a:latin typeface="Georgia" pitchFamily="18" charset="0"/>
              </a:rPr>
              <a:t>	</a:t>
            </a:r>
          </a:p>
          <a:p>
            <a:pPr>
              <a:buFont typeface="Arial" charset="0"/>
              <a:buChar char="•"/>
              <a:tabLst>
                <a:tab pos="457200" algn="l"/>
              </a:tabLst>
            </a:pPr>
            <a:r>
              <a:rPr lang="en-US" sz="1600" b="1" dirty="0">
                <a:solidFill>
                  <a:srgbClr val="002060"/>
                </a:solidFill>
                <a:latin typeface="Georgia" pitchFamily="18" charset="0"/>
              </a:rPr>
              <a:t>identify, at the electron microscope level</a:t>
            </a:r>
          </a:p>
          <a:p>
            <a:pPr>
              <a:tabLst>
                <a:tab pos="457200" algn="l"/>
              </a:tabLst>
            </a:pPr>
            <a:endParaRPr lang="en-US" sz="1600" b="1" dirty="0">
              <a:solidFill>
                <a:srgbClr val="002060"/>
              </a:solidFill>
              <a:latin typeface="Georgia" pitchFamily="18" charset="0"/>
            </a:endParaRPr>
          </a:p>
          <a:p>
            <a:pPr lvl="1">
              <a:buFont typeface="Arial" charset="0"/>
              <a:buChar char="•"/>
              <a:tabLst>
                <a:tab pos="457200" algn="l"/>
              </a:tabLst>
            </a:pPr>
            <a:r>
              <a:rPr lang="en-US" sz="1600" dirty="0">
                <a:solidFill>
                  <a:srgbClr val="002060"/>
                </a:solidFill>
                <a:latin typeface="Georgia" pitchFamily="18" charset="0"/>
              </a:rPr>
              <a:t>secretory granules</a:t>
            </a:r>
            <a:r>
              <a:rPr lang="en-US" sz="1600" b="1" dirty="0">
                <a:solidFill>
                  <a:srgbClr val="002060"/>
                </a:solidFill>
                <a:latin typeface="Georgia" pitchFamily="18" charset="0"/>
              </a:rPr>
              <a:t> </a:t>
            </a:r>
            <a:r>
              <a:rPr lang="en-US" sz="1600" dirty="0">
                <a:solidFill>
                  <a:srgbClr val="002060"/>
                </a:solidFill>
                <a:latin typeface="Georgia" pitchFamily="18" charset="0"/>
              </a:rPr>
              <a:t>(You are not required to identify specific cell types based on the morphology of the granules.)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404257" y="2025134"/>
            <a:ext cx="64770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pituitary gland showing immunocytochemistry – SL171</a:t>
            </a:r>
            <a:endParaRPr lang="en-US" dirty="0">
              <a:latin typeface="Calibri" pitchFamily="34" charset="0"/>
            </a:endParaRPr>
          </a:p>
        </p:txBody>
      </p:sp>
      <p:sp>
        <p:nvSpPr>
          <p:cNvPr id="37891" name="TextBox 4"/>
          <p:cNvSpPr txBox="1">
            <a:spLocks noChangeArrowheads="1"/>
          </p:cNvSpPr>
          <p:nvPr/>
        </p:nvSpPr>
        <p:spPr bwMode="auto">
          <a:xfrm>
            <a:off x="1958898" y="57150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171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Understand immunocytochemistry, don’t memorize which color was which hormone</a:t>
            </a:r>
            <a:endParaRPr lang="en-US" sz="1200" b="1" dirty="0">
              <a:solidFill>
                <a:srgbClr val="002060"/>
              </a:solidFill>
              <a:latin typeface="Georgia" pitchFamily="18" charset="0"/>
              <a:cs typeface="Arial" charset="0"/>
            </a:endParaRPr>
          </a:p>
        </p:txBody>
      </p:sp>
      <p:sp>
        <p:nvSpPr>
          <p:cNvPr id="7" name="Rectangle 6"/>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Tree>
    <p:extLst>
      <p:ext uri="{BB962C8B-B14F-4D97-AF65-F5344CB8AC3E}">
        <p14:creationId xmlns:p14="http://schemas.microsoft.com/office/powerpoint/2010/main" val="1568570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57300"/>
            <a:ext cx="6553200" cy="4914900"/>
          </a:xfrm>
          <a:prstGeom prst="rect">
            <a:avLst/>
          </a:prstGeom>
        </p:spPr>
      </p:pic>
      <p:sp>
        <p:nvSpPr>
          <p:cNvPr id="3" name="TextBox 2"/>
          <p:cNvSpPr txBox="1"/>
          <p:nvPr/>
        </p:nvSpPr>
        <p:spPr>
          <a:xfrm>
            <a:off x="3949414" y="3331085"/>
            <a:ext cx="1447776" cy="646331"/>
          </a:xfrm>
          <a:prstGeom prst="rect">
            <a:avLst/>
          </a:prstGeom>
          <a:noFill/>
        </p:spPr>
        <p:txBody>
          <a:bodyPr wrap="square" rtlCol="0">
            <a:spAutoFit/>
          </a:bodyPr>
          <a:lstStyle/>
          <a:p>
            <a:pPr algn="ctr"/>
            <a:r>
              <a:rPr lang="en-US" dirty="0">
                <a:latin typeface="Showcard Gothic" pitchFamily="82" charset="0"/>
              </a:rPr>
              <a:t>Anterior</a:t>
            </a:r>
          </a:p>
          <a:p>
            <a:pPr algn="ctr"/>
            <a:r>
              <a:rPr lang="en-US" dirty="0">
                <a:latin typeface="Showcard Gothic" pitchFamily="82" charset="0"/>
              </a:rPr>
              <a:t>lobe</a:t>
            </a:r>
          </a:p>
        </p:txBody>
      </p:sp>
      <p:sp>
        <p:nvSpPr>
          <p:cNvPr id="4" name="TextBox 3"/>
          <p:cNvSpPr txBox="1"/>
          <p:nvPr/>
        </p:nvSpPr>
        <p:spPr>
          <a:xfrm>
            <a:off x="6934200" y="2001209"/>
            <a:ext cx="1447776" cy="646331"/>
          </a:xfrm>
          <a:prstGeom prst="rect">
            <a:avLst/>
          </a:prstGeom>
          <a:noFill/>
        </p:spPr>
        <p:txBody>
          <a:bodyPr wrap="square" rtlCol="0">
            <a:spAutoFit/>
          </a:bodyPr>
          <a:lstStyle/>
          <a:p>
            <a:pPr algn="ctr"/>
            <a:r>
              <a:rPr lang="en-US" dirty="0">
                <a:latin typeface="Showcard Gothic" pitchFamily="82" charset="0"/>
              </a:rPr>
              <a:t>Posterior</a:t>
            </a:r>
          </a:p>
          <a:p>
            <a:pPr algn="ctr"/>
            <a:r>
              <a:rPr lang="en-US" dirty="0">
                <a:latin typeface="Showcard Gothic" pitchFamily="82" charset="0"/>
              </a:rPr>
              <a:t>lobe</a:t>
            </a:r>
          </a:p>
        </p:txBody>
      </p:sp>
      <p:sp>
        <p:nvSpPr>
          <p:cNvPr id="5" name="TextBox 4"/>
          <p:cNvSpPr txBox="1"/>
          <p:nvPr/>
        </p:nvSpPr>
        <p:spPr>
          <a:xfrm>
            <a:off x="5943600" y="569641"/>
            <a:ext cx="1981199" cy="646331"/>
          </a:xfrm>
          <a:prstGeom prst="rect">
            <a:avLst/>
          </a:prstGeom>
          <a:noFill/>
        </p:spPr>
        <p:txBody>
          <a:bodyPr wrap="square" rtlCol="0">
            <a:spAutoFit/>
          </a:bodyPr>
          <a:lstStyle/>
          <a:p>
            <a:pPr algn="ctr"/>
            <a:r>
              <a:rPr lang="en-US" dirty="0">
                <a:latin typeface="Showcard Gothic" pitchFamily="82" charset="0"/>
              </a:rPr>
              <a:t>intermediate</a:t>
            </a:r>
          </a:p>
          <a:p>
            <a:pPr algn="ctr"/>
            <a:r>
              <a:rPr lang="en-US" dirty="0">
                <a:latin typeface="Showcard Gothic" pitchFamily="82" charset="0"/>
              </a:rPr>
              <a:t>lobe</a:t>
            </a:r>
          </a:p>
        </p:txBody>
      </p:sp>
      <p:cxnSp>
        <p:nvCxnSpPr>
          <p:cNvPr id="7" name="Straight Arrow Connector 6"/>
          <p:cNvCxnSpPr/>
          <p:nvPr/>
        </p:nvCxnSpPr>
        <p:spPr>
          <a:xfrm flipH="1">
            <a:off x="6529039" y="1197827"/>
            <a:ext cx="211873" cy="136044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78002" y="794524"/>
            <a:ext cx="990600" cy="381000"/>
          </a:xfrm>
          <a:prstGeom prst="rect">
            <a:avLst/>
          </a:prstGeom>
          <a:noFill/>
        </p:spPr>
        <p:txBody>
          <a:bodyPr wrap="square" rtlCol="0">
            <a:spAutoFit/>
          </a:bodyPr>
          <a:lstStyle/>
          <a:p>
            <a:r>
              <a:rPr lang="en-US" b="1" dirty="0">
                <a:solidFill>
                  <a:srgbClr val="FFC000"/>
                </a:solidFill>
              </a:rPr>
              <a:t>colloid</a:t>
            </a:r>
          </a:p>
        </p:txBody>
      </p:sp>
      <p:sp>
        <p:nvSpPr>
          <p:cNvPr id="12" name="TextBox 11"/>
          <p:cNvSpPr txBox="1"/>
          <p:nvPr/>
        </p:nvSpPr>
        <p:spPr>
          <a:xfrm>
            <a:off x="182160" y="5656748"/>
            <a:ext cx="8839200" cy="1200329"/>
          </a:xfrm>
          <a:prstGeom prst="rect">
            <a:avLst/>
          </a:prstGeom>
          <a:noFill/>
        </p:spPr>
        <p:txBody>
          <a:bodyPr>
            <a:spAutoFit/>
          </a:bodyPr>
          <a:lstStyle/>
          <a:p>
            <a:r>
              <a:rPr lang="en-US" b="1" dirty="0">
                <a:solidFill>
                  <a:schemeClr val="accent3">
                    <a:lumMod val="50000"/>
                  </a:schemeClr>
                </a:solidFill>
                <a:latin typeface="Calibri" pitchFamily="34" charset="0"/>
              </a:rPr>
              <a:t>As the name implies, the intermediate lobe (pars </a:t>
            </a:r>
            <a:r>
              <a:rPr lang="en-US" b="1" dirty="0" err="1">
                <a:solidFill>
                  <a:schemeClr val="accent3">
                    <a:lumMod val="50000"/>
                  </a:schemeClr>
                </a:solidFill>
                <a:latin typeface="Calibri" pitchFamily="34" charset="0"/>
              </a:rPr>
              <a:t>intermedia</a:t>
            </a:r>
            <a:r>
              <a:rPr lang="en-US" b="1" dirty="0">
                <a:solidFill>
                  <a:schemeClr val="accent3">
                    <a:lumMod val="50000"/>
                  </a:schemeClr>
                </a:solidFill>
                <a:latin typeface="Calibri" pitchFamily="34" charset="0"/>
              </a:rPr>
              <a:t>) is situated between the anterior and posterior lobes.  Recalling the development of the pituitary, one would expect that the intermediate lobe resembles the anterior lobe.  The next slide is an enlargement of the area with the yellow box.</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54" y="681643"/>
            <a:ext cx="1731264" cy="2779776"/>
          </a:xfrm>
          <a:prstGeom prst="rect">
            <a:avLst/>
          </a:prstGeom>
        </p:spPr>
      </p:pic>
      <p:cxnSp>
        <p:nvCxnSpPr>
          <p:cNvPr id="18" name="Straight Connector 17"/>
          <p:cNvCxnSpPr/>
          <p:nvPr/>
        </p:nvCxnSpPr>
        <p:spPr>
          <a:xfrm flipV="1">
            <a:off x="0" y="1837163"/>
            <a:ext cx="2035618" cy="149392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6146" y="0"/>
            <a:ext cx="805124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lumMod val="50000"/>
                  </a:schemeClr>
                </a:solidFill>
                <a:latin typeface="+mn-lt"/>
              </a:rPr>
              <a:t>PITUITARY GLAND – INTERMEDIATE LOBE</a:t>
            </a:r>
          </a:p>
        </p:txBody>
      </p:sp>
      <p:sp>
        <p:nvSpPr>
          <p:cNvPr id="6" name="Rectangle 5"/>
          <p:cNvSpPr/>
          <p:nvPr/>
        </p:nvSpPr>
        <p:spPr>
          <a:xfrm>
            <a:off x="5943600" y="2209800"/>
            <a:ext cx="838200" cy="609600"/>
          </a:xfrm>
          <a:prstGeom prst="rect">
            <a:avLst/>
          </a:pr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cxnSp>
        <p:nvCxnSpPr>
          <p:cNvPr id="9" name="Straight Arrow Connector 8"/>
          <p:cNvCxnSpPr/>
          <p:nvPr/>
        </p:nvCxnSpPr>
        <p:spPr>
          <a:xfrm>
            <a:off x="4878659" y="1175524"/>
            <a:ext cx="1423639" cy="1323279"/>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48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6146" y="0"/>
            <a:ext cx="805124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lumMod val="50000"/>
                  </a:schemeClr>
                </a:solidFill>
                <a:latin typeface="+mn-lt"/>
              </a:rPr>
              <a:t>PITUITARY GLAND – INTERMEDIATE LOBE</a:t>
            </a:r>
          </a:p>
        </p:txBody>
      </p:sp>
      <p:sp>
        <p:nvSpPr>
          <p:cNvPr id="3" name="TextBox 2"/>
          <p:cNvSpPr txBox="1"/>
          <p:nvPr/>
        </p:nvSpPr>
        <p:spPr>
          <a:xfrm>
            <a:off x="182167" y="5868887"/>
            <a:ext cx="8839200" cy="923330"/>
          </a:xfrm>
          <a:prstGeom prst="rect">
            <a:avLst/>
          </a:prstGeom>
          <a:noFill/>
        </p:spPr>
        <p:txBody>
          <a:bodyPr>
            <a:spAutoFit/>
          </a:bodyPr>
          <a:lstStyle/>
          <a:p>
            <a:r>
              <a:rPr lang="en-US" b="1" dirty="0">
                <a:solidFill>
                  <a:schemeClr val="accent3">
                    <a:lumMod val="50000"/>
                  </a:schemeClr>
                </a:solidFill>
                <a:latin typeface="Calibri" pitchFamily="34" charset="0"/>
              </a:rPr>
              <a:t>Here you can see more detail of the colloid and intermediate lobe (yellow outline).  Note that the cells of the intermediate lobe are, for the most part, similar to the cells in the anterior lobe.  In humans, the intermediate lobe is not prominent.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661183"/>
            <a:ext cx="6766016" cy="5180231"/>
          </a:xfrm>
          <a:prstGeom prst="rect">
            <a:avLst/>
          </a:prstGeom>
        </p:spPr>
      </p:pic>
      <p:sp>
        <p:nvSpPr>
          <p:cNvPr id="6" name="TextBox 5"/>
          <p:cNvSpPr txBox="1"/>
          <p:nvPr/>
        </p:nvSpPr>
        <p:spPr>
          <a:xfrm>
            <a:off x="2667000" y="3657600"/>
            <a:ext cx="990600" cy="381000"/>
          </a:xfrm>
          <a:prstGeom prst="rect">
            <a:avLst/>
          </a:prstGeom>
          <a:noFill/>
        </p:spPr>
        <p:txBody>
          <a:bodyPr wrap="square" rtlCol="0">
            <a:spAutoFit/>
          </a:bodyPr>
          <a:lstStyle/>
          <a:p>
            <a:r>
              <a:rPr lang="en-US" b="1" dirty="0">
                <a:solidFill>
                  <a:srgbClr val="FFFF00"/>
                </a:solidFill>
              </a:rPr>
              <a:t>colloid</a:t>
            </a:r>
          </a:p>
        </p:txBody>
      </p:sp>
      <p:sp>
        <p:nvSpPr>
          <p:cNvPr id="9" name="Freeform 8"/>
          <p:cNvSpPr/>
          <p:nvPr/>
        </p:nvSpPr>
        <p:spPr>
          <a:xfrm>
            <a:off x="4486174" y="2200275"/>
            <a:ext cx="1581251" cy="3667125"/>
          </a:xfrm>
          <a:custGeom>
            <a:avLst/>
            <a:gdLst>
              <a:gd name="connsiteX0" fmla="*/ 1562201 w 1581251"/>
              <a:gd name="connsiteY0" fmla="*/ 3190875 h 3667125"/>
              <a:gd name="connsiteX1" fmla="*/ 1571726 w 1581251"/>
              <a:gd name="connsiteY1" fmla="*/ 3095625 h 3667125"/>
              <a:gd name="connsiteX2" fmla="*/ 1581251 w 1581251"/>
              <a:gd name="connsiteY2" fmla="*/ 3028950 h 3667125"/>
              <a:gd name="connsiteX3" fmla="*/ 1571726 w 1581251"/>
              <a:gd name="connsiteY3" fmla="*/ 2771775 h 3667125"/>
              <a:gd name="connsiteX4" fmla="*/ 1543151 w 1581251"/>
              <a:gd name="connsiteY4" fmla="*/ 2590800 h 3667125"/>
              <a:gd name="connsiteX5" fmla="*/ 1533626 w 1581251"/>
              <a:gd name="connsiteY5" fmla="*/ 2552700 h 3667125"/>
              <a:gd name="connsiteX6" fmla="*/ 1524101 w 1581251"/>
              <a:gd name="connsiteY6" fmla="*/ 2495550 h 3667125"/>
              <a:gd name="connsiteX7" fmla="*/ 1514576 w 1581251"/>
              <a:gd name="connsiteY7" fmla="*/ 2466975 h 3667125"/>
              <a:gd name="connsiteX8" fmla="*/ 1505051 w 1581251"/>
              <a:gd name="connsiteY8" fmla="*/ 2419350 h 3667125"/>
              <a:gd name="connsiteX9" fmla="*/ 1476476 w 1581251"/>
              <a:gd name="connsiteY9" fmla="*/ 2333625 h 3667125"/>
              <a:gd name="connsiteX10" fmla="*/ 1466951 w 1581251"/>
              <a:gd name="connsiteY10" fmla="*/ 2305050 h 3667125"/>
              <a:gd name="connsiteX11" fmla="*/ 1447901 w 1581251"/>
              <a:gd name="connsiteY11" fmla="*/ 2266950 h 3667125"/>
              <a:gd name="connsiteX12" fmla="*/ 1428851 w 1581251"/>
              <a:gd name="connsiteY12" fmla="*/ 2200275 h 3667125"/>
              <a:gd name="connsiteX13" fmla="*/ 1409801 w 1581251"/>
              <a:gd name="connsiteY13" fmla="*/ 2162175 h 3667125"/>
              <a:gd name="connsiteX14" fmla="*/ 1400276 w 1581251"/>
              <a:gd name="connsiteY14" fmla="*/ 2133600 h 3667125"/>
              <a:gd name="connsiteX15" fmla="*/ 1381226 w 1581251"/>
              <a:gd name="connsiteY15" fmla="*/ 2095500 h 3667125"/>
              <a:gd name="connsiteX16" fmla="*/ 1371701 w 1581251"/>
              <a:gd name="connsiteY16" fmla="*/ 2066925 h 3667125"/>
              <a:gd name="connsiteX17" fmla="*/ 1352651 w 1581251"/>
              <a:gd name="connsiteY17" fmla="*/ 2038350 h 3667125"/>
              <a:gd name="connsiteX18" fmla="*/ 1305026 w 1581251"/>
              <a:gd name="connsiteY18" fmla="*/ 1933575 h 3667125"/>
              <a:gd name="connsiteX19" fmla="*/ 1295501 w 1581251"/>
              <a:gd name="connsiteY19" fmla="*/ 1905000 h 3667125"/>
              <a:gd name="connsiteX20" fmla="*/ 1276451 w 1581251"/>
              <a:gd name="connsiteY20" fmla="*/ 1876425 h 3667125"/>
              <a:gd name="connsiteX21" fmla="*/ 1257401 w 1581251"/>
              <a:gd name="connsiteY21" fmla="*/ 1800225 h 3667125"/>
              <a:gd name="connsiteX22" fmla="*/ 1238351 w 1581251"/>
              <a:gd name="connsiteY22" fmla="*/ 1771650 h 3667125"/>
              <a:gd name="connsiteX23" fmla="*/ 1228826 w 1581251"/>
              <a:gd name="connsiteY23" fmla="*/ 1743075 h 3667125"/>
              <a:gd name="connsiteX24" fmla="*/ 1209776 w 1581251"/>
              <a:gd name="connsiteY24" fmla="*/ 1704975 h 3667125"/>
              <a:gd name="connsiteX25" fmla="*/ 1181201 w 1581251"/>
              <a:gd name="connsiteY25" fmla="*/ 1609725 h 3667125"/>
              <a:gd name="connsiteX26" fmla="*/ 1152626 w 1581251"/>
              <a:gd name="connsiteY26" fmla="*/ 1552575 h 3667125"/>
              <a:gd name="connsiteX27" fmla="*/ 1133576 w 1581251"/>
              <a:gd name="connsiteY27" fmla="*/ 1524000 h 3667125"/>
              <a:gd name="connsiteX28" fmla="*/ 1114526 w 1581251"/>
              <a:gd name="connsiteY28" fmla="*/ 1466850 h 3667125"/>
              <a:gd name="connsiteX29" fmla="*/ 1095476 w 1581251"/>
              <a:gd name="connsiteY29" fmla="*/ 1409700 h 3667125"/>
              <a:gd name="connsiteX30" fmla="*/ 1085951 w 1581251"/>
              <a:gd name="connsiteY30" fmla="*/ 1381125 h 3667125"/>
              <a:gd name="connsiteX31" fmla="*/ 1047851 w 1581251"/>
              <a:gd name="connsiteY31" fmla="*/ 1323975 h 3667125"/>
              <a:gd name="connsiteX32" fmla="*/ 1038326 w 1581251"/>
              <a:gd name="connsiteY32" fmla="*/ 1295400 h 3667125"/>
              <a:gd name="connsiteX33" fmla="*/ 1019276 w 1581251"/>
              <a:gd name="connsiteY33" fmla="*/ 1266825 h 3667125"/>
              <a:gd name="connsiteX34" fmla="*/ 1000226 w 1581251"/>
              <a:gd name="connsiteY34" fmla="*/ 1190625 h 3667125"/>
              <a:gd name="connsiteX35" fmla="*/ 962126 w 1581251"/>
              <a:gd name="connsiteY35" fmla="*/ 1133475 h 3667125"/>
              <a:gd name="connsiteX36" fmla="*/ 943076 w 1581251"/>
              <a:gd name="connsiteY36" fmla="*/ 1085850 h 3667125"/>
              <a:gd name="connsiteX37" fmla="*/ 933551 w 1581251"/>
              <a:gd name="connsiteY37" fmla="*/ 1057275 h 3667125"/>
              <a:gd name="connsiteX38" fmla="*/ 914501 w 1581251"/>
              <a:gd name="connsiteY38" fmla="*/ 1028700 h 3667125"/>
              <a:gd name="connsiteX39" fmla="*/ 876401 w 1581251"/>
              <a:gd name="connsiteY39" fmla="*/ 933450 h 3667125"/>
              <a:gd name="connsiteX40" fmla="*/ 809726 w 1581251"/>
              <a:gd name="connsiteY40" fmla="*/ 847725 h 3667125"/>
              <a:gd name="connsiteX41" fmla="*/ 771626 w 1581251"/>
              <a:gd name="connsiteY41" fmla="*/ 790575 h 3667125"/>
              <a:gd name="connsiteX42" fmla="*/ 685901 w 1581251"/>
              <a:gd name="connsiteY42" fmla="*/ 714375 h 3667125"/>
              <a:gd name="connsiteX43" fmla="*/ 638276 w 1581251"/>
              <a:gd name="connsiteY43" fmla="*/ 657225 h 3667125"/>
              <a:gd name="connsiteX44" fmla="*/ 562076 w 1581251"/>
              <a:gd name="connsiteY44" fmla="*/ 571500 h 3667125"/>
              <a:gd name="connsiteX45" fmla="*/ 504926 w 1581251"/>
              <a:gd name="connsiteY45" fmla="*/ 476250 h 3667125"/>
              <a:gd name="connsiteX46" fmla="*/ 476351 w 1581251"/>
              <a:gd name="connsiteY46" fmla="*/ 457200 h 3667125"/>
              <a:gd name="connsiteX47" fmla="*/ 438251 w 1581251"/>
              <a:gd name="connsiteY47" fmla="*/ 400050 h 3667125"/>
              <a:gd name="connsiteX48" fmla="*/ 419201 w 1581251"/>
              <a:gd name="connsiteY48" fmla="*/ 371475 h 3667125"/>
              <a:gd name="connsiteX49" fmla="*/ 381101 w 1581251"/>
              <a:gd name="connsiteY49" fmla="*/ 257175 h 3667125"/>
              <a:gd name="connsiteX50" fmla="*/ 371576 w 1581251"/>
              <a:gd name="connsiteY50" fmla="*/ 228600 h 3667125"/>
              <a:gd name="connsiteX51" fmla="*/ 352526 w 1581251"/>
              <a:gd name="connsiteY51" fmla="*/ 200025 h 3667125"/>
              <a:gd name="connsiteX52" fmla="*/ 343001 w 1581251"/>
              <a:gd name="connsiteY52" fmla="*/ 171450 h 3667125"/>
              <a:gd name="connsiteX53" fmla="*/ 285851 w 1581251"/>
              <a:gd name="connsiteY53" fmla="*/ 133350 h 3667125"/>
              <a:gd name="connsiteX54" fmla="*/ 257276 w 1581251"/>
              <a:gd name="connsiteY54" fmla="*/ 104775 h 3667125"/>
              <a:gd name="connsiteX55" fmla="*/ 219176 w 1581251"/>
              <a:gd name="connsiteY55" fmla="*/ 19050 h 3667125"/>
              <a:gd name="connsiteX56" fmla="*/ 190601 w 1581251"/>
              <a:gd name="connsiteY56" fmla="*/ 0 h 3667125"/>
              <a:gd name="connsiteX57" fmla="*/ 152501 w 1581251"/>
              <a:gd name="connsiteY57" fmla="*/ 9525 h 3667125"/>
              <a:gd name="connsiteX58" fmla="*/ 95351 w 1581251"/>
              <a:gd name="connsiteY58" fmla="*/ 28575 h 3667125"/>
              <a:gd name="connsiteX59" fmla="*/ 76301 w 1581251"/>
              <a:gd name="connsiteY59" fmla="*/ 57150 h 3667125"/>
              <a:gd name="connsiteX60" fmla="*/ 19151 w 1581251"/>
              <a:gd name="connsiteY60" fmla="*/ 95250 h 3667125"/>
              <a:gd name="connsiteX61" fmla="*/ 101 w 1581251"/>
              <a:gd name="connsiteY61" fmla="*/ 152400 h 3667125"/>
              <a:gd name="connsiteX62" fmla="*/ 9626 w 1581251"/>
              <a:gd name="connsiteY62" fmla="*/ 285750 h 3667125"/>
              <a:gd name="connsiteX63" fmla="*/ 28676 w 1581251"/>
              <a:gd name="connsiteY63" fmla="*/ 352425 h 3667125"/>
              <a:gd name="connsiteX64" fmla="*/ 38201 w 1581251"/>
              <a:gd name="connsiteY64" fmla="*/ 390525 h 3667125"/>
              <a:gd name="connsiteX65" fmla="*/ 66776 w 1581251"/>
              <a:gd name="connsiteY65" fmla="*/ 419100 h 3667125"/>
              <a:gd name="connsiteX66" fmla="*/ 133451 w 1581251"/>
              <a:gd name="connsiteY66" fmla="*/ 495300 h 3667125"/>
              <a:gd name="connsiteX67" fmla="*/ 200126 w 1581251"/>
              <a:gd name="connsiteY67" fmla="*/ 581025 h 3667125"/>
              <a:gd name="connsiteX68" fmla="*/ 238226 w 1581251"/>
              <a:gd name="connsiteY68" fmla="*/ 628650 h 3667125"/>
              <a:gd name="connsiteX69" fmla="*/ 247751 w 1581251"/>
              <a:gd name="connsiteY69" fmla="*/ 657225 h 3667125"/>
              <a:gd name="connsiteX70" fmla="*/ 295376 w 1581251"/>
              <a:gd name="connsiteY70" fmla="*/ 714375 h 3667125"/>
              <a:gd name="connsiteX71" fmla="*/ 333476 w 1581251"/>
              <a:gd name="connsiteY71" fmla="*/ 771525 h 3667125"/>
              <a:gd name="connsiteX72" fmla="*/ 343001 w 1581251"/>
              <a:gd name="connsiteY72" fmla="*/ 800100 h 3667125"/>
              <a:gd name="connsiteX73" fmla="*/ 371576 w 1581251"/>
              <a:gd name="connsiteY73" fmla="*/ 828675 h 3667125"/>
              <a:gd name="connsiteX74" fmla="*/ 409676 w 1581251"/>
              <a:gd name="connsiteY74" fmla="*/ 885825 h 3667125"/>
              <a:gd name="connsiteX75" fmla="*/ 428726 w 1581251"/>
              <a:gd name="connsiteY75" fmla="*/ 914400 h 3667125"/>
              <a:gd name="connsiteX76" fmla="*/ 447776 w 1581251"/>
              <a:gd name="connsiteY76" fmla="*/ 971550 h 3667125"/>
              <a:gd name="connsiteX77" fmla="*/ 457301 w 1581251"/>
              <a:gd name="connsiteY77" fmla="*/ 1000125 h 3667125"/>
              <a:gd name="connsiteX78" fmla="*/ 495401 w 1581251"/>
              <a:gd name="connsiteY78" fmla="*/ 1066800 h 3667125"/>
              <a:gd name="connsiteX79" fmla="*/ 514451 w 1581251"/>
              <a:gd name="connsiteY79" fmla="*/ 1190625 h 3667125"/>
              <a:gd name="connsiteX80" fmla="*/ 504926 w 1581251"/>
              <a:gd name="connsiteY80" fmla="*/ 1228725 h 3667125"/>
              <a:gd name="connsiteX81" fmla="*/ 476351 w 1581251"/>
              <a:gd name="connsiteY81" fmla="*/ 1238250 h 3667125"/>
              <a:gd name="connsiteX82" fmla="*/ 400151 w 1581251"/>
              <a:gd name="connsiteY82" fmla="*/ 1219200 h 3667125"/>
              <a:gd name="connsiteX83" fmla="*/ 371576 w 1581251"/>
              <a:gd name="connsiteY83" fmla="*/ 1200150 h 3667125"/>
              <a:gd name="connsiteX84" fmla="*/ 352526 w 1581251"/>
              <a:gd name="connsiteY84" fmla="*/ 1171575 h 3667125"/>
              <a:gd name="connsiteX85" fmla="*/ 323951 w 1581251"/>
              <a:gd name="connsiteY85" fmla="*/ 1162050 h 3667125"/>
              <a:gd name="connsiteX86" fmla="*/ 285851 w 1581251"/>
              <a:gd name="connsiteY86" fmla="*/ 1104900 h 3667125"/>
              <a:gd name="connsiteX87" fmla="*/ 266801 w 1581251"/>
              <a:gd name="connsiteY87" fmla="*/ 1076325 h 3667125"/>
              <a:gd name="connsiteX88" fmla="*/ 247751 w 1581251"/>
              <a:gd name="connsiteY88" fmla="*/ 1038225 h 3667125"/>
              <a:gd name="connsiteX89" fmla="*/ 190601 w 1581251"/>
              <a:gd name="connsiteY89" fmla="*/ 981075 h 3667125"/>
              <a:gd name="connsiteX90" fmla="*/ 162026 w 1581251"/>
              <a:gd name="connsiteY90" fmla="*/ 952500 h 3667125"/>
              <a:gd name="connsiteX91" fmla="*/ 142976 w 1581251"/>
              <a:gd name="connsiteY91" fmla="*/ 923925 h 3667125"/>
              <a:gd name="connsiteX92" fmla="*/ 85826 w 1581251"/>
              <a:gd name="connsiteY92" fmla="*/ 904875 h 3667125"/>
              <a:gd name="connsiteX93" fmla="*/ 57251 w 1581251"/>
              <a:gd name="connsiteY93" fmla="*/ 895350 h 3667125"/>
              <a:gd name="connsiteX94" fmla="*/ 47726 w 1581251"/>
              <a:gd name="connsiteY94" fmla="*/ 923925 h 3667125"/>
              <a:gd name="connsiteX95" fmla="*/ 47726 w 1581251"/>
              <a:gd name="connsiteY95" fmla="*/ 1181100 h 3667125"/>
              <a:gd name="connsiteX96" fmla="*/ 57251 w 1581251"/>
              <a:gd name="connsiteY96" fmla="*/ 1257300 h 3667125"/>
              <a:gd name="connsiteX97" fmla="*/ 66776 w 1581251"/>
              <a:gd name="connsiteY97" fmla="*/ 1381125 h 3667125"/>
              <a:gd name="connsiteX98" fmla="*/ 85826 w 1581251"/>
              <a:gd name="connsiteY98" fmla="*/ 1457325 h 3667125"/>
              <a:gd name="connsiteX99" fmla="*/ 95351 w 1581251"/>
              <a:gd name="connsiteY99" fmla="*/ 1504950 h 3667125"/>
              <a:gd name="connsiteX100" fmla="*/ 114401 w 1581251"/>
              <a:gd name="connsiteY100" fmla="*/ 1628775 h 3667125"/>
              <a:gd name="connsiteX101" fmla="*/ 123926 w 1581251"/>
              <a:gd name="connsiteY101" fmla="*/ 1771650 h 3667125"/>
              <a:gd name="connsiteX102" fmla="*/ 142976 w 1581251"/>
              <a:gd name="connsiteY102" fmla="*/ 1981200 h 3667125"/>
              <a:gd name="connsiteX103" fmla="*/ 162026 w 1581251"/>
              <a:gd name="connsiteY103" fmla="*/ 2085975 h 3667125"/>
              <a:gd name="connsiteX104" fmla="*/ 181076 w 1581251"/>
              <a:gd name="connsiteY104" fmla="*/ 2143125 h 3667125"/>
              <a:gd name="connsiteX105" fmla="*/ 209651 w 1581251"/>
              <a:gd name="connsiteY105" fmla="*/ 2162175 h 3667125"/>
              <a:gd name="connsiteX106" fmla="*/ 228701 w 1581251"/>
              <a:gd name="connsiteY106" fmla="*/ 2219325 h 3667125"/>
              <a:gd name="connsiteX107" fmla="*/ 247751 w 1581251"/>
              <a:gd name="connsiteY107" fmla="*/ 2247900 h 3667125"/>
              <a:gd name="connsiteX108" fmla="*/ 257276 w 1581251"/>
              <a:gd name="connsiteY108" fmla="*/ 2276475 h 3667125"/>
              <a:gd name="connsiteX109" fmla="*/ 285851 w 1581251"/>
              <a:gd name="connsiteY109" fmla="*/ 2295525 h 3667125"/>
              <a:gd name="connsiteX110" fmla="*/ 295376 w 1581251"/>
              <a:gd name="connsiteY110" fmla="*/ 2333625 h 3667125"/>
              <a:gd name="connsiteX111" fmla="*/ 333476 w 1581251"/>
              <a:gd name="connsiteY111" fmla="*/ 2390775 h 3667125"/>
              <a:gd name="connsiteX112" fmla="*/ 343001 w 1581251"/>
              <a:gd name="connsiteY112" fmla="*/ 2419350 h 3667125"/>
              <a:gd name="connsiteX113" fmla="*/ 381101 w 1581251"/>
              <a:gd name="connsiteY113" fmla="*/ 2476500 h 3667125"/>
              <a:gd name="connsiteX114" fmla="*/ 390626 w 1581251"/>
              <a:gd name="connsiteY114" fmla="*/ 2505075 h 3667125"/>
              <a:gd name="connsiteX115" fmla="*/ 419201 w 1581251"/>
              <a:gd name="connsiteY115" fmla="*/ 2524125 h 3667125"/>
              <a:gd name="connsiteX116" fmla="*/ 457301 w 1581251"/>
              <a:gd name="connsiteY116" fmla="*/ 2581275 h 3667125"/>
              <a:gd name="connsiteX117" fmla="*/ 514451 w 1581251"/>
              <a:gd name="connsiteY117" fmla="*/ 2667000 h 3667125"/>
              <a:gd name="connsiteX118" fmla="*/ 533501 w 1581251"/>
              <a:gd name="connsiteY118" fmla="*/ 2695575 h 3667125"/>
              <a:gd name="connsiteX119" fmla="*/ 552551 w 1581251"/>
              <a:gd name="connsiteY119" fmla="*/ 2724150 h 3667125"/>
              <a:gd name="connsiteX120" fmla="*/ 571601 w 1581251"/>
              <a:gd name="connsiteY120" fmla="*/ 2781300 h 3667125"/>
              <a:gd name="connsiteX121" fmla="*/ 590651 w 1581251"/>
              <a:gd name="connsiteY121" fmla="*/ 2847975 h 3667125"/>
              <a:gd name="connsiteX122" fmla="*/ 581126 w 1581251"/>
              <a:gd name="connsiteY122" fmla="*/ 2981325 h 3667125"/>
              <a:gd name="connsiteX123" fmla="*/ 562076 w 1581251"/>
              <a:gd name="connsiteY123" fmla="*/ 3038475 h 3667125"/>
              <a:gd name="connsiteX124" fmla="*/ 552551 w 1581251"/>
              <a:gd name="connsiteY124" fmla="*/ 3067050 h 3667125"/>
              <a:gd name="connsiteX125" fmla="*/ 533501 w 1581251"/>
              <a:gd name="connsiteY125" fmla="*/ 3095625 h 3667125"/>
              <a:gd name="connsiteX126" fmla="*/ 514451 w 1581251"/>
              <a:gd name="connsiteY126" fmla="*/ 3133725 h 3667125"/>
              <a:gd name="connsiteX127" fmla="*/ 495401 w 1581251"/>
              <a:gd name="connsiteY127" fmla="*/ 3162300 h 3667125"/>
              <a:gd name="connsiteX128" fmla="*/ 457301 w 1581251"/>
              <a:gd name="connsiteY128" fmla="*/ 3209925 h 3667125"/>
              <a:gd name="connsiteX129" fmla="*/ 409676 w 1581251"/>
              <a:gd name="connsiteY129" fmla="*/ 3267075 h 3667125"/>
              <a:gd name="connsiteX130" fmla="*/ 352526 w 1581251"/>
              <a:gd name="connsiteY130" fmla="*/ 3305175 h 3667125"/>
              <a:gd name="connsiteX131" fmla="*/ 323951 w 1581251"/>
              <a:gd name="connsiteY131" fmla="*/ 3324225 h 3667125"/>
              <a:gd name="connsiteX132" fmla="*/ 295376 w 1581251"/>
              <a:gd name="connsiteY132" fmla="*/ 3352800 h 3667125"/>
              <a:gd name="connsiteX133" fmla="*/ 238226 w 1581251"/>
              <a:gd name="connsiteY133" fmla="*/ 3390900 h 3667125"/>
              <a:gd name="connsiteX134" fmla="*/ 209651 w 1581251"/>
              <a:gd name="connsiteY134" fmla="*/ 3409950 h 3667125"/>
              <a:gd name="connsiteX135" fmla="*/ 181076 w 1581251"/>
              <a:gd name="connsiteY135" fmla="*/ 3438525 h 3667125"/>
              <a:gd name="connsiteX136" fmla="*/ 171551 w 1581251"/>
              <a:gd name="connsiteY136" fmla="*/ 3467100 h 3667125"/>
              <a:gd name="connsiteX137" fmla="*/ 133451 w 1581251"/>
              <a:gd name="connsiteY137" fmla="*/ 3505200 h 3667125"/>
              <a:gd name="connsiteX138" fmla="*/ 142976 w 1581251"/>
              <a:gd name="connsiteY138" fmla="*/ 3590925 h 3667125"/>
              <a:gd name="connsiteX139" fmla="*/ 200126 w 1581251"/>
              <a:gd name="connsiteY139" fmla="*/ 3629025 h 3667125"/>
              <a:gd name="connsiteX140" fmla="*/ 371576 w 1581251"/>
              <a:gd name="connsiteY140" fmla="*/ 3657600 h 3667125"/>
              <a:gd name="connsiteX141" fmla="*/ 457301 w 1581251"/>
              <a:gd name="connsiteY141" fmla="*/ 3667125 h 3667125"/>
              <a:gd name="connsiteX142" fmla="*/ 571601 w 1581251"/>
              <a:gd name="connsiteY142" fmla="*/ 3657600 h 3667125"/>
              <a:gd name="connsiteX143" fmla="*/ 666851 w 1581251"/>
              <a:gd name="connsiteY143" fmla="*/ 3648075 h 3667125"/>
              <a:gd name="connsiteX144" fmla="*/ 819251 w 1581251"/>
              <a:gd name="connsiteY144" fmla="*/ 3638550 h 3667125"/>
              <a:gd name="connsiteX145" fmla="*/ 933551 w 1581251"/>
              <a:gd name="connsiteY145" fmla="*/ 3629025 h 3667125"/>
              <a:gd name="connsiteX146" fmla="*/ 1228826 w 1581251"/>
              <a:gd name="connsiteY146" fmla="*/ 3619500 h 3667125"/>
              <a:gd name="connsiteX147" fmla="*/ 1257401 w 1581251"/>
              <a:gd name="connsiteY147" fmla="*/ 3609975 h 3667125"/>
              <a:gd name="connsiteX148" fmla="*/ 1333601 w 1581251"/>
              <a:gd name="connsiteY148" fmla="*/ 3590925 h 3667125"/>
              <a:gd name="connsiteX149" fmla="*/ 1362176 w 1581251"/>
              <a:gd name="connsiteY149" fmla="*/ 3571875 h 3667125"/>
              <a:gd name="connsiteX150" fmla="*/ 1438376 w 1581251"/>
              <a:gd name="connsiteY150" fmla="*/ 3486150 h 3667125"/>
              <a:gd name="connsiteX151" fmla="*/ 1457426 w 1581251"/>
              <a:gd name="connsiteY151" fmla="*/ 3419475 h 3667125"/>
              <a:gd name="connsiteX152" fmla="*/ 1466951 w 1581251"/>
              <a:gd name="connsiteY152" fmla="*/ 3390900 h 3667125"/>
              <a:gd name="connsiteX153" fmla="*/ 1476476 w 1581251"/>
              <a:gd name="connsiteY153" fmla="*/ 3324225 h 3667125"/>
              <a:gd name="connsiteX154" fmla="*/ 1514576 w 1581251"/>
              <a:gd name="connsiteY154" fmla="*/ 3219450 h 3667125"/>
              <a:gd name="connsiteX155" fmla="*/ 1543151 w 1581251"/>
              <a:gd name="connsiteY155" fmla="*/ 3200400 h 3667125"/>
              <a:gd name="connsiteX156" fmla="*/ 1562201 w 1581251"/>
              <a:gd name="connsiteY156" fmla="*/ 3171825 h 3667125"/>
              <a:gd name="connsiteX157" fmla="*/ 1562201 w 1581251"/>
              <a:gd name="connsiteY157" fmla="*/ 3190875 h 366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581251" h="3667125">
                <a:moveTo>
                  <a:pt x="1562201" y="3190875"/>
                </a:moveTo>
                <a:cubicBezTo>
                  <a:pt x="1563788" y="3178175"/>
                  <a:pt x="1567998" y="3127315"/>
                  <a:pt x="1571726" y="3095625"/>
                </a:cubicBezTo>
                <a:cubicBezTo>
                  <a:pt x="1574349" y="3073328"/>
                  <a:pt x="1581251" y="3051401"/>
                  <a:pt x="1581251" y="3028950"/>
                </a:cubicBezTo>
                <a:cubicBezTo>
                  <a:pt x="1581251" y="2943166"/>
                  <a:pt x="1577986" y="2857330"/>
                  <a:pt x="1571726" y="2771775"/>
                </a:cubicBezTo>
                <a:cubicBezTo>
                  <a:pt x="1568679" y="2730136"/>
                  <a:pt x="1554886" y="2643609"/>
                  <a:pt x="1543151" y="2590800"/>
                </a:cubicBezTo>
                <a:cubicBezTo>
                  <a:pt x="1540311" y="2578021"/>
                  <a:pt x="1536193" y="2565537"/>
                  <a:pt x="1533626" y="2552700"/>
                </a:cubicBezTo>
                <a:cubicBezTo>
                  <a:pt x="1529838" y="2533762"/>
                  <a:pt x="1528291" y="2514403"/>
                  <a:pt x="1524101" y="2495550"/>
                </a:cubicBezTo>
                <a:cubicBezTo>
                  <a:pt x="1521923" y="2485749"/>
                  <a:pt x="1517011" y="2476715"/>
                  <a:pt x="1514576" y="2466975"/>
                </a:cubicBezTo>
                <a:cubicBezTo>
                  <a:pt x="1510649" y="2451269"/>
                  <a:pt x="1509311" y="2434969"/>
                  <a:pt x="1505051" y="2419350"/>
                </a:cubicBezTo>
                <a:lnTo>
                  <a:pt x="1476476" y="2333625"/>
                </a:lnTo>
                <a:cubicBezTo>
                  <a:pt x="1473301" y="2324100"/>
                  <a:pt x="1471441" y="2314030"/>
                  <a:pt x="1466951" y="2305050"/>
                </a:cubicBezTo>
                <a:cubicBezTo>
                  <a:pt x="1460601" y="2292350"/>
                  <a:pt x="1452887" y="2280245"/>
                  <a:pt x="1447901" y="2266950"/>
                </a:cubicBezTo>
                <a:cubicBezTo>
                  <a:pt x="1423734" y="2202504"/>
                  <a:pt x="1451878" y="2254005"/>
                  <a:pt x="1428851" y="2200275"/>
                </a:cubicBezTo>
                <a:cubicBezTo>
                  <a:pt x="1423258" y="2187224"/>
                  <a:pt x="1415394" y="2175226"/>
                  <a:pt x="1409801" y="2162175"/>
                </a:cubicBezTo>
                <a:cubicBezTo>
                  <a:pt x="1405846" y="2152947"/>
                  <a:pt x="1404231" y="2142828"/>
                  <a:pt x="1400276" y="2133600"/>
                </a:cubicBezTo>
                <a:cubicBezTo>
                  <a:pt x="1394683" y="2120549"/>
                  <a:pt x="1386819" y="2108551"/>
                  <a:pt x="1381226" y="2095500"/>
                </a:cubicBezTo>
                <a:cubicBezTo>
                  <a:pt x="1377271" y="2086272"/>
                  <a:pt x="1376191" y="2075905"/>
                  <a:pt x="1371701" y="2066925"/>
                </a:cubicBezTo>
                <a:cubicBezTo>
                  <a:pt x="1366581" y="2056686"/>
                  <a:pt x="1358331" y="2048289"/>
                  <a:pt x="1352651" y="2038350"/>
                </a:cubicBezTo>
                <a:cubicBezTo>
                  <a:pt x="1337201" y="2011312"/>
                  <a:pt x="1314649" y="1957633"/>
                  <a:pt x="1305026" y="1933575"/>
                </a:cubicBezTo>
                <a:cubicBezTo>
                  <a:pt x="1301297" y="1924253"/>
                  <a:pt x="1299991" y="1913980"/>
                  <a:pt x="1295501" y="1905000"/>
                </a:cubicBezTo>
                <a:cubicBezTo>
                  <a:pt x="1290381" y="1894761"/>
                  <a:pt x="1282801" y="1885950"/>
                  <a:pt x="1276451" y="1876425"/>
                </a:cubicBezTo>
                <a:cubicBezTo>
                  <a:pt x="1272828" y="1858311"/>
                  <a:pt x="1267164" y="1819751"/>
                  <a:pt x="1257401" y="1800225"/>
                </a:cubicBezTo>
                <a:cubicBezTo>
                  <a:pt x="1252281" y="1789986"/>
                  <a:pt x="1243471" y="1781889"/>
                  <a:pt x="1238351" y="1771650"/>
                </a:cubicBezTo>
                <a:cubicBezTo>
                  <a:pt x="1233861" y="1762670"/>
                  <a:pt x="1232781" y="1752303"/>
                  <a:pt x="1228826" y="1743075"/>
                </a:cubicBezTo>
                <a:cubicBezTo>
                  <a:pt x="1223233" y="1730024"/>
                  <a:pt x="1214762" y="1718270"/>
                  <a:pt x="1209776" y="1704975"/>
                </a:cubicBezTo>
                <a:cubicBezTo>
                  <a:pt x="1198366" y="1674549"/>
                  <a:pt x="1199811" y="1637640"/>
                  <a:pt x="1181201" y="1609725"/>
                </a:cubicBezTo>
                <a:cubicBezTo>
                  <a:pt x="1126606" y="1527833"/>
                  <a:pt x="1192061" y="1631445"/>
                  <a:pt x="1152626" y="1552575"/>
                </a:cubicBezTo>
                <a:cubicBezTo>
                  <a:pt x="1147506" y="1542336"/>
                  <a:pt x="1138225" y="1534461"/>
                  <a:pt x="1133576" y="1524000"/>
                </a:cubicBezTo>
                <a:cubicBezTo>
                  <a:pt x="1125421" y="1505650"/>
                  <a:pt x="1120876" y="1485900"/>
                  <a:pt x="1114526" y="1466850"/>
                </a:cubicBezTo>
                <a:lnTo>
                  <a:pt x="1095476" y="1409700"/>
                </a:lnTo>
                <a:cubicBezTo>
                  <a:pt x="1092301" y="1400175"/>
                  <a:pt x="1091520" y="1389479"/>
                  <a:pt x="1085951" y="1381125"/>
                </a:cubicBezTo>
                <a:cubicBezTo>
                  <a:pt x="1073251" y="1362075"/>
                  <a:pt x="1055091" y="1345695"/>
                  <a:pt x="1047851" y="1323975"/>
                </a:cubicBezTo>
                <a:cubicBezTo>
                  <a:pt x="1044676" y="1314450"/>
                  <a:pt x="1042816" y="1304380"/>
                  <a:pt x="1038326" y="1295400"/>
                </a:cubicBezTo>
                <a:cubicBezTo>
                  <a:pt x="1033206" y="1285161"/>
                  <a:pt x="1024396" y="1277064"/>
                  <a:pt x="1019276" y="1266825"/>
                </a:cubicBezTo>
                <a:cubicBezTo>
                  <a:pt x="978058" y="1184389"/>
                  <a:pt x="1054569" y="1310179"/>
                  <a:pt x="1000226" y="1190625"/>
                </a:cubicBezTo>
                <a:cubicBezTo>
                  <a:pt x="990752" y="1169782"/>
                  <a:pt x="970629" y="1154733"/>
                  <a:pt x="962126" y="1133475"/>
                </a:cubicBezTo>
                <a:cubicBezTo>
                  <a:pt x="955776" y="1117600"/>
                  <a:pt x="949079" y="1101859"/>
                  <a:pt x="943076" y="1085850"/>
                </a:cubicBezTo>
                <a:cubicBezTo>
                  <a:pt x="939551" y="1076449"/>
                  <a:pt x="938041" y="1066255"/>
                  <a:pt x="933551" y="1057275"/>
                </a:cubicBezTo>
                <a:cubicBezTo>
                  <a:pt x="928431" y="1047036"/>
                  <a:pt x="919150" y="1039161"/>
                  <a:pt x="914501" y="1028700"/>
                </a:cubicBezTo>
                <a:cubicBezTo>
                  <a:pt x="883347" y="958603"/>
                  <a:pt x="909815" y="989140"/>
                  <a:pt x="876401" y="933450"/>
                </a:cubicBezTo>
                <a:cubicBezTo>
                  <a:pt x="793703" y="795620"/>
                  <a:pt x="876333" y="933363"/>
                  <a:pt x="809726" y="847725"/>
                </a:cubicBezTo>
                <a:cubicBezTo>
                  <a:pt x="795670" y="829653"/>
                  <a:pt x="790676" y="803275"/>
                  <a:pt x="771626" y="790575"/>
                </a:cubicBezTo>
                <a:cubicBezTo>
                  <a:pt x="737269" y="767670"/>
                  <a:pt x="711999" y="753522"/>
                  <a:pt x="685901" y="714375"/>
                </a:cubicBezTo>
                <a:cubicBezTo>
                  <a:pt x="617828" y="612265"/>
                  <a:pt x="723839" y="767234"/>
                  <a:pt x="638276" y="657225"/>
                </a:cubicBezTo>
                <a:cubicBezTo>
                  <a:pt x="572608" y="572794"/>
                  <a:pt x="631502" y="623569"/>
                  <a:pt x="562076" y="571500"/>
                </a:cubicBezTo>
                <a:cubicBezTo>
                  <a:pt x="550608" y="548563"/>
                  <a:pt x="522167" y="487744"/>
                  <a:pt x="504926" y="476250"/>
                </a:cubicBezTo>
                <a:lnTo>
                  <a:pt x="476351" y="457200"/>
                </a:lnTo>
                <a:lnTo>
                  <a:pt x="438251" y="400050"/>
                </a:lnTo>
                <a:cubicBezTo>
                  <a:pt x="431901" y="390525"/>
                  <a:pt x="422821" y="382335"/>
                  <a:pt x="419201" y="371475"/>
                </a:cubicBezTo>
                <a:lnTo>
                  <a:pt x="381101" y="257175"/>
                </a:lnTo>
                <a:cubicBezTo>
                  <a:pt x="377926" y="247650"/>
                  <a:pt x="377145" y="236954"/>
                  <a:pt x="371576" y="228600"/>
                </a:cubicBezTo>
                <a:cubicBezTo>
                  <a:pt x="365226" y="219075"/>
                  <a:pt x="357646" y="210264"/>
                  <a:pt x="352526" y="200025"/>
                </a:cubicBezTo>
                <a:cubicBezTo>
                  <a:pt x="348036" y="191045"/>
                  <a:pt x="348570" y="179804"/>
                  <a:pt x="343001" y="171450"/>
                </a:cubicBezTo>
                <a:cubicBezTo>
                  <a:pt x="322616" y="140872"/>
                  <a:pt x="315809" y="143336"/>
                  <a:pt x="285851" y="133350"/>
                </a:cubicBezTo>
                <a:cubicBezTo>
                  <a:pt x="276326" y="123825"/>
                  <a:pt x="263818" y="116550"/>
                  <a:pt x="257276" y="104775"/>
                </a:cubicBezTo>
                <a:cubicBezTo>
                  <a:pt x="233697" y="62333"/>
                  <a:pt x="249883" y="49757"/>
                  <a:pt x="219176" y="19050"/>
                </a:cubicBezTo>
                <a:cubicBezTo>
                  <a:pt x="211081" y="10955"/>
                  <a:pt x="200126" y="6350"/>
                  <a:pt x="190601" y="0"/>
                </a:cubicBezTo>
                <a:cubicBezTo>
                  <a:pt x="177901" y="3175"/>
                  <a:pt x="165040" y="5763"/>
                  <a:pt x="152501" y="9525"/>
                </a:cubicBezTo>
                <a:cubicBezTo>
                  <a:pt x="133267" y="15295"/>
                  <a:pt x="95351" y="28575"/>
                  <a:pt x="95351" y="28575"/>
                </a:cubicBezTo>
                <a:cubicBezTo>
                  <a:pt x="89001" y="38100"/>
                  <a:pt x="84916" y="49612"/>
                  <a:pt x="76301" y="57150"/>
                </a:cubicBezTo>
                <a:cubicBezTo>
                  <a:pt x="59071" y="72227"/>
                  <a:pt x="19151" y="95250"/>
                  <a:pt x="19151" y="95250"/>
                </a:cubicBezTo>
                <a:cubicBezTo>
                  <a:pt x="12801" y="114300"/>
                  <a:pt x="-1330" y="132371"/>
                  <a:pt x="101" y="152400"/>
                </a:cubicBezTo>
                <a:cubicBezTo>
                  <a:pt x="3276" y="196850"/>
                  <a:pt x="4705" y="241459"/>
                  <a:pt x="9626" y="285750"/>
                </a:cubicBezTo>
                <a:cubicBezTo>
                  <a:pt x="12333" y="310113"/>
                  <a:pt x="22108" y="329437"/>
                  <a:pt x="28676" y="352425"/>
                </a:cubicBezTo>
                <a:cubicBezTo>
                  <a:pt x="32272" y="365012"/>
                  <a:pt x="31706" y="379159"/>
                  <a:pt x="38201" y="390525"/>
                </a:cubicBezTo>
                <a:cubicBezTo>
                  <a:pt x="44884" y="402221"/>
                  <a:pt x="58506" y="408467"/>
                  <a:pt x="66776" y="419100"/>
                </a:cubicBezTo>
                <a:cubicBezTo>
                  <a:pt x="126613" y="496033"/>
                  <a:pt x="78133" y="458421"/>
                  <a:pt x="133451" y="495300"/>
                </a:cubicBezTo>
                <a:cubicBezTo>
                  <a:pt x="179023" y="563658"/>
                  <a:pt x="155362" y="536261"/>
                  <a:pt x="200126" y="581025"/>
                </a:cubicBezTo>
                <a:cubicBezTo>
                  <a:pt x="224067" y="652849"/>
                  <a:pt x="188987" y="567102"/>
                  <a:pt x="238226" y="628650"/>
                </a:cubicBezTo>
                <a:cubicBezTo>
                  <a:pt x="244498" y="636490"/>
                  <a:pt x="243261" y="648245"/>
                  <a:pt x="247751" y="657225"/>
                </a:cubicBezTo>
                <a:cubicBezTo>
                  <a:pt x="261012" y="683747"/>
                  <a:pt x="274310" y="693309"/>
                  <a:pt x="295376" y="714375"/>
                </a:cubicBezTo>
                <a:cubicBezTo>
                  <a:pt x="318024" y="782319"/>
                  <a:pt x="285910" y="700176"/>
                  <a:pt x="333476" y="771525"/>
                </a:cubicBezTo>
                <a:cubicBezTo>
                  <a:pt x="339045" y="779879"/>
                  <a:pt x="337432" y="791746"/>
                  <a:pt x="343001" y="800100"/>
                </a:cubicBezTo>
                <a:cubicBezTo>
                  <a:pt x="350473" y="811308"/>
                  <a:pt x="363306" y="818042"/>
                  <a:pt x="371576" y="828675"/>
                </a:cubicBezTo>
                <a:cubicBezTo>
                  <a:pt x="385632" y="846747"/>
                  <a:pt x="396976" y="866775"/>
                  <a:pt x="409676" y="885825"/>
                </a:cubicBezTo>
                <a:cubicBezTo>
                  <a:pt x="416026" y="895350"/>
                  <a:pt x="425106" y="903540"/>
                  <a:pt x="428726" y="914400"/>
                </a:cubicBezTo>
                <a:lnTo>
                  <a:pt x="447776" y="971550"/>
                </a:lnTo>
                <a:cubicBezTo>
                  <a:pt x="450951" y="981075"/>
                  <a:pt x="452811" y="991145"/>
                  <a:pt x="457301" y="1000125"/>
                </a:cubicBezTo>
                <a:cubicBezTo>
                  <a:pt x="481471" y="1048464"/>
                  <a:pt x="468475" y="1026411"/>
                  <a:pt x="495401" y="1066800"/>
                </a:cubicBezTo>
                <a:cubicBezTo>
                  <a:pt x="502652" y="1103055"/>
                  <a:pt x="514451" y="1156026"/>
                  <a:pt x="514451" y="1190625"/>
                </a:cubicBezTo>
                <a:cubicBezTo>
                  <a:pt x="514451" y="1203716"/>
                  <a:pt x="513104" y="1218503"/>
                  <a:pt x="504926" y="1228725"/>
                </a:cubicBezTo>
                <a:cubicBezTo>
                  <a:pt x="498654" y="1236565"/>
                  <a:pt x="485876" y="1235075"/>
                  <a:pt x="476351" y="1238250"/>
                </a:cubicBezTo>
                <a:cubicBezTo>
                  <a:pt x="458237" y="1234627"/>
                  <a:pt x="419677" y="1228963"/>
                  <a:pt x="400151" y="1219200"/>
                </a:cubicBezTo>
                <a:cubicBezTo>
                  <a:pt x="389912" y="1214080"/>
                  <a:pt x="381101" y="1206500"/>
                  <a:pt x="371576" y="1200150"/>
                </a:cubicBezTo>
                <a:cubicBezTo>
                  <a:pt x="365226" y="1190625"/>
                  <a:pt x="361465" y="1178726"/>
                  <a:pt x="352526" y="1171575"/>
                </a:cubicBezTo>
                <a:cubicBezTo>
                  <a:pt x="344686" y="1165303"/>
                  <a:pt x="331051" y="1169150"/>
                  <a:pt x="323951" y="1162050"/>
                </a:cubicBezTo>
                <a:cubicBezTo>
                  <a:pt x="307762" y="1145861"/>
                  <a:pt x="298551" y="1123950"/>
                  <a:pt x="285851" y="1104900"/>
                </a:cubicBezTo>
                <a:cubicBezTo>
                  <a:pt x="279501" y="1095375"/>
                  <a:pt x="271921" y="1086564"/>
                  <a:pt x="266801" y="1076325"/>
                </a:cubicBezTo>
                <a:cubicBezTo>
                  <a:pt x="260451" y="1063625"/>
                  <a:pt x="256621" y="1049313"/>
                  <a:pt x="247751" y="1038225"/>
                </a:cubicBezTo>
                <a:cubicBezTo>
                  <a:pt x="230921" y="1017188"/>
                  <a:pt x="209651" y="1000125"/>
                  <a:pt x="190601" y="981075"/>
                </a:cubicBezTo>
                <a:cubicBezTo>
                  <a:pt x="181076" y="971550"/>
                  <a:pt x="169498" y="963708"/>
                  <a:pt x="162026" y="952500"/>
                </a:cubicBezTo>
                <a:cubicBezTo>
                  <a:pt x="155676" y="942975"/>
                  <a:pt x="152684" y="929992"/>
                  <a:pt x="142976" y="923925"/>
                </a:cubicBezTo>
                <a:cubicBezTo>
                  <a:pt x="125948" y="913282"/>
                  <a:pt x="104876" y="911225"/>
                  <a:pt x="85826" y="904875"/>
                </a:cubicBezTo>
                <a:lnTo>
                  <a:pt x="57251" y="895350"/>
                </a:lnTo>
                <a:cubicBezTo>
                  <a:pt x="54076" y="904875"/>
                  <a:pt x="50484" y="914271"/>
                  <a:pt x="47726" y="923925"/>
                </a:cubicBezTo>
                <a:cubicBezTo>
                  <a:pt x="20470" y="1019323"/>
                  <a:pt x="37652" y="1024961"/>
                  <a:pt x="47726" y="1181100"/>
                </a:cubicBezTo>
                <a:cubicBezTo>
                  <a:pt x="49374" y="1206645"/>
                  <a:pt x="54824" y="1231818"/>
                  <a:pt x="57251" y="1257300"/>
                </a:cubicBezTo>
                <a:cubicBezTo>
                  <a:pt x="61176" y="1298510"/>
                  <a:pt x="62204" y="1339981"/>
                  <a:pt x="66776" y="1381125"/>
                </a:cubicBezTo>
                <a:cubicBezTo>
                  <a:pt x="73798" y="1444319"/>
                  <a:pt x="73955" y="1409842"/>
                  <a:pt x="85826" y="1457325"/>
                </a:cubicBezTo>
                <a:cubicBezTo>
                  <a:pt x="89753" y="1473031"/>
                  <a:pt x="93211" y="1488903"/>
                  <a:pt x="95351" y="1504950"/>
                </a:cubicBezTo>
                <a:cubicBezTo>
                  <a:pt x="111722" y="1627730"/>
                  <a:pt x="92946" y="1564410"/>
                  <a:pt x="114401" y="1628775"/>
                </a:cubicBezTo>
                <a:cubicBezTo>
                  <a:pt x="117576" y="1676400"/>
                  <a:pt x="121123" y="1724002"/>
                  <a:pt x="123926" y="1771650"/>
                </a:cubicBezTo>
                <a:cubicBezTo>
                  <a:pt x="135415" y="1966960"/>
                  <a:pt x="114109" y="1894600"/>
                  <a:pt x="142976" y="1981200"/>
                </a:cubicBezTo>
                <a:cubicBezTo>
                  <a:pt x="149684" y="2028159"/>
                  <a:pt x="149778" y="2045148"/>
                  <a:pt x="162026" y="2085975"/>
                </a:cubicBezTo>
                <a:cubicBezTo>
                  <a:pt x="167796" y="2105209"/>
                  <a:pt x="164368" y="2131986"/>
                  <a:pt x="181076" y="2143125"/>
                </a:cubicBezTo>
                <a:lnTo>
                  <a:pt x="209651" y="2162175"/>
                </a:lnTo>
                <a:cubicBezTo>
                  <a:pt x="216001" y="2181225"/>
                  <a:pt x="217562" y="2202617"/>
                  <a:pt x="228701" y="2219325"/>
                </a:cubicBezTo>
                <a:cubicBezTo>
                  <a:pt x="235051" y="2228850"/>
                  <a:pt x="242631" y="2237661"/>
                  <a:pt x="247751" y="2247900"/>
                </a:cubicBezTo>
                <a:cubicBezTo>
                  <a:pt x="252241" y="2256880"/>
                  <a:pt x="251004" y="2268635"/>
                  <a:pt x="257276" y="2276475"/>
                </a:cubicBezTo>
                <a:cubicBezTo>
                  <a:pt x="264427" y="2285414"/>
                  <a:pt x="276326" y="2289175"/>
                  <a:pt x="285851" y="2295525"/>
                </a:cubicBezTo>
                <a:cubicBezTo>
                  <a:pt x="289026" y="2308225"/>
                  <a:pt x="289522" y="2321916"/>
                  <a:pt x="295376" y="2333625"/>
                </a:cubicBezTo>
                <a:cubicBezTo>
                  <a:pt x="305615" y="2354103"/>
                  <a:pt x="326236" y="2369055"/>
                  <a:pt x="333476" y="2390775"/>
                </a:cubicBezTo>
                <a:cubicBezTo>
                  <a:pt x="336651" y="2400300"/>
                  <a:pt x="338125" y="2410573"/>
                  <a:pt x="343001" y="2419350"/>
                </a:cubicBezTo>
                <a:cubicBezTo>
                  <a:pt x="354120" y="2439364"/>
                  <a:pt x="373861" y="2454780"/>
                  <a:pt x="381101" y="2476500"/>
                </a:cubicBezTo>
                <a:cubicBezTo>
                  <a:pt x="384276" y="2486025"/>
                  <a:pt x="384354" y="2497235"/>
                  <a:pt x="390626" y="2505075"/>
                </a:cubicBezTo>
                <a:cubicBezTo>
                  <a:pt x="397777" y="2514014"/>
                  <a:pt x="409676" y="2517775"/>
                  <a:pt x="419201" y="2524125"/>
                </a:cubicBezTo>
                <a:cubicBezTo>
                  <a:pt x="437417" y="2578774"/>
                  <a:pt x="415681" y="2527763"/>
                  <a:pt x="457301" y="2581275"/>
                </a:cubicBezTo>
                <a:lnTo>
                  <a:pt x="514451" y="2667000"/>
                </a:lnTo>
                <a:lnTo>
                  <a:pt x="533501" y="2695575"/>
                </a:lnTo>
                <a:cubicBezTo>
                  <a:pt x="539851" y="2705100"/>
                  <a:pt x="548931" y="2713290"/>
                  <a:pt x="552551" y="2724150"/>
                </a:cubicBezTo>
                <a:cubicBezTo>
                  <a:pt x="558901" y="2743200"/>
                  <a:pt x="566731" y="2761819"/>
                  <a:pt x="571601" y="2781300"/>
                </a:cubicBezTo>
                <a:cubicBezTo>
                  <a:pt x="583561" y="2829140"/>
                  <a:pt x="576986" y="2806981"/>
                  <a:pt x="590651" y="2847975"/>
                </a:cubicBezTo>
                <a:cubicBezTo>
                  <a:pt x="587476" y="2892425"/>
                  <a:pt x="587737" y="2937255"/>
                  <a:pt x="581126" y="2981325"/>
                </a:cubicBezTo>
                <a:cubicBezTo>
                  <a:pt x="578147" y="3001183"/>
                  <a:pt x="568426" y="3019425"/>
                  <a:pt x="562076" y="3038475"/>
                </a:cubicBezTo>
                <a:cubicBezTo>
                  <a:pt x="558901" y="3048000"/>
                  <a:pt x="558120" y="3058696"/>
                  <a:pt x="552551" y="3067050"/>
                </a:cubicBezTo>
                <a:cubicBezTo>
                  <a:pt x="546201" y="3076575"/>
                  <a:pt x="539181" y="3085686"/>
                  <a:pt x="533501" y="3095625"/>
                </a:cubicBezTo>
                <a:cubicBezTo>
                  <a:pt x="526456" y="3107953"/>
                  <a:pt x="521496" y="3121397"/>
                  <a:pt x="514451" y="3133725"/>
                </a:cubicBezTo>
                <a:cubicBezTo>
                  <a:pt x="508771" y="3143664"/>
                  <a:pt x="500521" y="3152061"/>
                  <a:pt x="495401" y="3162300"/>
                </a:cubicBezTo>
                <a:cubicBezTo>
                  <a:pt x="472397" y="3208308"/>
                  <a:pt x="505471" y="3177812"/>
                  <a:pt x="457301" y="3209925"/>
                </a:cubicBezTo>
                <a:cubicBezTo>
                  <a:pt x="440368" y="3235325"/>
                  <a:pt x="435063" y="3247330"/>
                  <a:pt x="409676" y="3267075"/>
                </a:cubicBezTo>
                <a:cubicBezTo>
                  <a:pt x="391604" y="3281131"/>
                  <a:pt x="371576" y="3292475"/>
                  <a:pt x="352526" y="3305175"/>
                </a:cubicBezTo>
                <a:cubicBezTo>
                  <a:pt x="343001" y="3311525"/>
                  <a:pt x="332046" y="3316130"/>
                  <a:pt x="323951" y="3324225"/>
                </a:cubicBezTo>
                <a:cubicBezTo>
                  <a:pt x="314426" y="3333750"/>
                  <a:pt x="306009" y="3344530"/>
                  <a:pt x="295376" y="3352800"/>
                </a:cubicBezTo>
                <a:cubicBezTo>
                  <a:pt x="277304" y="3366856"/>
                  <a:pt x="257276" y="3378200"/>
                  <a:pt x="238226" y="3390900"/>
                </a:cubicBezTo>
                <a:cubicBezTo>
                  <a:pt x="228701" y="3397250"/>
                  <a:pt x="217746" y="3401855"/>
                  <a:pt x="209651" y="3409950"/>
                </a:cubicBezTo>
                <a:lnTo>
                  <a:pt x="181076" y="3438525"/>
                </a:lnTo>
                <a:cubicBezTo>
                  <a:pt x="177901" y="3448050"/>
                  <a:pt x="178651" y="3460000"/>
                  <a:pt x="171551" y="3467100"/>
                </a:cubicBezTo>
                <a:cubicBezTo>
                  <a:pt x="120751" y="3517900"/>
                  <a:pt x="158851" y="3429000"/>
                  <a:pt x="133451" y="3505200"/>
                </a:cubicBezTo>
                <a:cubicBezTo>
                  <a:pt x="136626" y="3533775"/>
                  <a:pt x="129345" y="3565611"/>
                  <a:pt x="142976" y="3590925"/>
                </a:cubicBezTo>
                <a:cubicBezTo>
                  <a:pt x="153831" y="3611084"/>
                  <a:pt x="178406" y="3621785"/>
                  <a:pt x="200126" y="3629025"/>
                </a:cubicBezTo>
                <a:cubicBezTo>
                  <a:pt x="297073" y="3661341"/>
                  <a:pt x="230549" y="3644169"/>
                  <a:pt x="371576" y="3657600"/>
                </a:cubicBezTo>
                <a:cubicBezTo>
                  <a:pt x="400197" y="3660326"/>
                  <a:pt x="428726" y="3663950"/>
                  <a:pt x="457301" y="3667125"/>
                </a:cubicBezTo>
                <a:lnTo>
                  <a:pt x="571601" y="3657600"/>
                </a:lnTo>
                <a:cubicBezTo>
                  <a:pt x="603378" y="3654711"/>
                  <a:pt x="635037" y="3650522"/>
                  <a:pt x="666851" y="3648075"/>
                </a:cubicBezTo>
                <a:cubicBezTo>
                  <a:pt x="717600" y="3644171"/>
                  <a:pt x="768481" y="3642176"/>
                  <a:pt x="819251" y="3638550"/>
                </a:cubicBezTo>
                <a:cubicBezTo>
                  <a:pt x="857386" y="3635826"/>
                  <a:pt x="895360" y="3630801"/>
                  <a:pt x="933551" y="3629025"/>
                </a:cubicBezTo>
                <a:cubicBezTo>
                  <a:pt x="1031921" y="3624450"/>
                  <a:pt x="1130401" y="3622675"/>
                  <a:pt x="1228826" y="3619500"/>
                </a:cubicBezTo>
                <a:cubicBezTo>
                  <a:pt x="1238351" y="3616325"/>
                  <a:pt x="1247661" y="3612410"/>
                  <a:pt x="1257401" y="3609975"/>
                </a:cubicBezTo>
                <a:cubicBezTo>
                  <a:pt x="1279138" y="3604541"/>
                  <a:pt x="1311828" y="3601811"/>
                  <a:pt x="1333601" y="3590925"/>
                </a:cubicBezTo>
                <a:cubicBezTo>
                  <a:pt x="1343840" y="3585805"/>
                  <a:pt x="1353620" y="3579480"/>
                  <a:pt x="1362176" y="3571875"/>
                </a:cubicBezTo>
                <a:cubicBezTo>
                  <a:pt x="1384896" y="3551680"/>
                  <a:pt x="1422452" y="3517999"/>
                  <a:pt x="1438376" y="3486150"/>
                </a:cubicBezTo>
                <a:cubicBezTo>
                  <a:pt x="1445989" y="3470925"/>
                  <a:pt x="1453357" y="3433717"/>
                  <a:pt x="1457426" y="3419475"/>
                </a:cubicBezTo>
                <a:cubicBezTo>
                  <a:pt x="1460184" y="3409821"/>
                  <a:pt x="1463776" y="3400425"/>
                  <a:pt x="1466951" y="3390900"/>
                </a:cubicBezTo>
                <a:cubicBezTo>
                  <a:pt x="1470126" y="3368675"/>
                  <a:pt x="1472073" y="3346240"/>
                  <a:pt x="1476476" y="3324225"/>
                </a:cubicBezTo>
                <a:cubicBezTo>
                  <a:pt x="1483248" y="3290366"/>
                  <a:pt x="1487585" y="3246441"/>
                  <a:pt x="1514576" y="3219450"/>
                </a:cubicBezTo>
                <a:cubicBezTo>
                  <a:pt x="1522671" y="3211355"/>
                  <a:pt x="1533626" y="3206750"/>
                  <a:pt x="1543151" y="3200400"/>
                </a:cubicBezTo>
                <a:cubicBezTo>
                  <a:pt x="1549501" y="3190875"/>
                  <a:pt x="1557081" y="3182064"/>
                  <a:pt x="1562201" y="3171825"/>
                </a:cubicBezTo>
                <a:cubicBezTo>
                  <a:pt x="1566691" y="3162845"/>
                  <a:pt x="1560614" y="3203575"/>
                  <a:pt x="1562201" y="3190875"/>
                </a:cubicBezTo>
                <a:close/>
              </a:path>
            </a:pathLst>
          </a:custGeom>
          <a:noFill/>
          <a:ln w="381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162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990600" y="2025134"/>
            <a:ext cx="6890657"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pituitary gland showing intermediate lobe and colloid – SL121</a:t>
            </a:r>
            <a:endParaRPr lang="en-US" dirty="0">
              <a:latin typeface="Calibri" pitchFamily="34" charset="0"/>
            </a:endParaRPr>
          </a:p>
        </p:txBody>
      </p:sp>
      <p:sp>
        <p:nvSpPr>
          <p:cNvPr id="37891" name="TextBox 4"/>
          <p:cNvSpPr txBox="1">
            <a:spLocks noChangeArrowheads="1"/>
          </p:cNvSpPr>
          <p:nvPr/>
        </p:nvSpPr>
        <p:spPr bwMode="auto">
          <a:xfrm>
            <a:off x="1958898" y="57150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intermediate lobe</a:t>
            </a:r>
          </a:p>
          <a:p>
            <a:pPr lvl="1" eaLnBrk="0" hangingPunct="0">
              <a:buFontTx/>
              <a:buChar char="•"/>
            </a:pPr>
            <a:r>
              <a:rPr lang="en-US" sz="1200" b="1" dirty="0">
                <a:solidFill>
                  <a:srgbClr val="002060"/>
                </a:solidFill>
                <a:latin typeface="Georgia" pitchFamily="18" charset="0"/>
                <a:cs typeface="Arial" charset="0"/>
              </a:rPr>
              <a:t>colloid</a:t>
            </a:r>
          </a:p>
        </p:txBody>
      </p:sp>
      <p:sp>
        <p:nvSpPr>
          <p:cNvPr id="8" name="Rectangle 7"/>
          <p:cNvSpPr/>
          <p:nvPr/>
        </p:nvSpPr>
        <p:spPr>
          <a:xfrm>
            <a:off x="576146" y="0"/>
            <a:ext cx="8051243"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3">
                    <a:lumMod val="50000"/>
                  </a:schemeClr>
                </a:solidFill>
                <a:latin typeface="+mn-lt"/>
              </a:rPr>
              <a:t>PITUITARY GLAND – INTERMEDIATE LOBE</a:t>
            </a:r>
          </a:p>
        </p:txBody>
      </p:sp>
    </p:spTree>
    <p:extLst>
      <p:ext uri="{BB962C8B-B14F-4D97-AF65-F5344CB8AC3E}">
        <p14:creationId xmlns:p14="http://schemas.microsoft.com/office/powerpoint/2010/main" val="2372973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39" y="677054"/>
            <a:ext cx="7915644" cy="4509651"/>
          </a:xfrm>
          <a:prstGeom prst="rect">
            <a:avLst/>
          </a:prstGeom>
        </p:spPr>
      </p:pic>
      <p:sp>
        <p:nvSpPr>
          <p:cNvPr id="3" name="TextBox 2"/>
          <p:cNvSpPr txBox="1"/>
          <p:nvPr/>
        </p:nvSpPr>
        <p:spPr>
          <a:xfrm>
            <a:off x="24" y="5059740"/>
            <a:ext cx="9143952" cy="1815882"/>
          </a:xfrm>
          <a:prstGeom prst="rect">
            <a:avLst/>
          </a:prstGeom>
          <a:noFill/>
        </p:spPr>
        <p:txBody>
          <a:bodyPr wrap="square">
            <a:spAutoFit/>
          </a:bodyPr>
          <a:lstStyle/>
          <a:p>
            <a:r>
              <a:rPr lang="en-US" sz="1600" b="1" dirty="0">
                <a:solidFill>
                  <a:schemeClr val="accent6">
                    <a:lumMod val="50000"/>
                  </a:schemeClr>
                </a:solidFill>
                <a:latin typeface="Calibri" pitchFamily="34" charset="0"/>
              </a:rPr>
              <a:t>The hormones released by the posterior pituitary are actually </a:t>
            </a:r>
            <a:r>
              <a:rPr lang="en-US" sz="1600" b="1" u="sng" dirty="0">
                <a:solidFill>
                  <a:schemeClr val="accent6">
                    <a:lumMod val="50000"/>
                  </a:schemeClr>
                </a:solidFill>
                <a:latin typeface="Calibri" pitchFamily="34" charset="0"/>
              </a:rPr>
              <a:t>synthesized</a:t>
            </a:r>
            <a:r>
              <a:rPr lang="en-US" sz="1600" b="1" dirty="0">
                <a:solidFill>
                  <a:schemeClr val="accent6">
                    <a:lumMod val="50000"/>
                  </a:schemeClr>
                </a:solidFill>
                <a:latin typeface="Calibri" pitchFamily="34" charset="0"/>
              </a:rPr>
              <a:t> in neuronal cell bodies located in the hypothalamus (</a:t>
            </a:r>
            <a:r>
              <a:rPr lang="en-US" sz="1600" b="1" dirty="0" err="1">
                <a:solidFill>
                  <a:schemeClr val="accent6">
                    <a:lumMod val="50000"/>
                  </a:schemeClr>
                </a:solidFill>
                <a:latin typeface="Calibri" pitchFamily="34" charset="0"/>
              </a:rPr>
              <a:t>paraventricular</a:t>
            </a:r>
            <a:r>
              <a:rPr lang="en-US" sz="1600" b="1" dirty="0">
                <a:solidFill>
                  <a:schemeClr val="accent6">
                    <a:lumMod val="50000"/>
                  </a:schemeClr>
                </a:solidFill>
                <a:latin typeface="Calibri" pitchFamily="34" charset="0"/>
              </a:rPr>
              <a:t> and </a:t>
            </a:r>
            <a:r>
              <a:rPr lang="en-US" sz="1600" b="1" dirty="0" err="1">
                <a:solidFill>
                  <a:schemeClr val="accent6">
                    <a:lumMod val="50000"/>
                  </a:schemeClr>
                </a:solidFill>
                <a:latin typeface="Calibri" pitchFamily="34" charset="0"/>
              </a:rPr>
              <a:t>supraoptic</a:t>
            </a:r>
            <a:r>
              <a:rPr lang="en-US" sz="1600" b="1" dirty="0">
                <a:solidFill>
                  <a:schemeClr val="accent6">
                    <a:lumMod val="50000"/>
                  </a:schemeClr>
                </a:solidFill>
                <a:latin typeface="Calibri" pitchFamily="34" charset="0"/>
              </a:rPr>
              <a:t> hypothalamic nuclei). After synthesis and accumulation in synaptic vesicles, vasopressin and </a:t>
            </a:r>
            <a:r>
              <a:rPr lang="en-US" sz="1600" b="1" dirty="0" err="1">
                <a:solidFill>
                  <a:schemeClr val="accent6">
                    <a:lumMod val="50000"/>
                  </a:schemeClr>
                </a:solidFill>
                <a:latin typeface="Calibri" pitchFamily="34" charset="0"/>
              </a:rPr>
              <a:t>oxytocin</a:t>
            </a:r>
            <a:r>
              <a:rPr lang="en-US" sz="1600" b="1" dirty="0">
                <a:solidFill>
                  <a:schemeClr val="accent6">
                    <a:lumMod val="50000"/>
                  </a:schemeClr>
                </a:solidFill>
                <a:latin typeface="Calibri" pitchFamily="34" charset="0"/>
              </a:rPr>
              <a:t> are transported down the axons of of the </a:t>
            </a:r>
            <a:r>
              <a:rPr lang="en-US" sz="1600" b="1" dirty="0" err="1">
                <a:solidFill>
                  <a:schemeClr val="accent6">
                    <a:lumMod val="50000"/>
                  </a:schemeClr>
                </a:solidFill>
                <a:latin typeface="Calibri" pitchFamily="34" charset="0"/>
              </a:rPr>
              <a:t>hypothalamo-hypophyseal</a:t>
            </a:r>
            <a:r>
              <a:rPr lang="en-US" sz="1600" b="1" dirty="0">
                <a:solidFill>
                  <a:schemeClr val="accent6">
                    <a:lumMod val="50000"/>
                  </a:schemeClr>
                </a:solidFill>
                <a:latin typeface="Calibri" pitchFamily="34" charset="0"/>
              </a:rPr>
              <a:t> tract by </a:t>
            </a:r>
            <a:r>
              <a:rPr lang="en-US" sz="1600" b="1" dirty="0" err="1">
                <a:solidFill>
                  <a:schemeClr val="accent6">
                    <a:lumMod val="50000"/>
                  </a:schemeClr>
                </a:solidFill>
                <a:latin typeface="Calibri" pitchFamily="34" charset="0"/>
              </a:rPr>
              <a:t>anterograde</a:t>
            </a:r>
            <a:r>
              <a:rPr lang="en-US" sz="1600" b="1" dirty="0">
                <a:solidFill>
                  <a:schemeClr val="accent6">
                    <a:lumMod val="50000"/>
                  </a:schemeClr>
                </a:solidFill>
                <a:latin typeface="Calibri" pitchFamily="34" charset="0"/>
              </a:rPr>
              <a:t> transport and reach the synaptic </a:t>
            </a:r>
            <a:r>
              <a:rPr lang="en-US" sz="1600" b="1" dirty="0" err="1">
                <a:solidFill>
                  <a:schemeClr val="accent6">
                    <a:lumMod val="50000"/>
                  </a:schemeClr>
                </a:solidFill>
                <a:latin typeface="Calibri" pitchFamily="34" charset="0"/>
              </a:rPr>
              <a:t>boutons</a:t>
            </a:r>
            <a:r>
              <a:rPr lang="en-US" sz="1600" b="1" dirty="0">
                <a:solidFill>
                  <a:schemeClr val="accent6">
                    <a:lumMod val="50000"/>
                  </a:schemeClr>
                </a:solidFill>
                <a:latin typeface="Calibri" pitchFamily="34" charset="0"/>
              </a:rPr>
              <a:t>, which are distally located in the posterior pituitary.  Signals perceived at the cell bodies, in the hypothalamic nuclei, result in action potentials that travel down the axons and trigger the release of vasopressin and </a:t>
            </a:r>
            <a:r>
              <a:rPr lang="en-US" sz="1600" b="1" dirty="0" err="1">
                <a:solidFill>
                  <a:schemeClr val="accent6">
                    <a:lumMod val="50000"/>
                  </a:schemeClr>
                </a:solidFill>
                <a:latin typeface="Calibri" pitchFamily="34" charset="0"/>
              </a:rPr>
              <a:t>oxytocin</a:t>
            </a:r>
            <a:r>
              <a:rPr lang="en-US" sz="1600" b="1" dirty="0">
                <a:solidFill>
                  <a:schemeClr val="accent6">
                    <a:lumMod val="50000"/>
                  </a:schemeClr>
                </a:solidFill>
                <a:latin typeface="Calibri" pitchFamily="34" charset="0"/>
              </a:rPr>
              <a:t> hormone-containing vesicles in the posterior pituitary. </a:t>
            </a:r>
          </a:p>
        </p:txBody>
      </p:sp>
      <p:sp>
        <p:nvSpPr>
          <p:cNvPr id="6" name="TextBox 5"/>
          <p:cNvSpPr txBox="1"/>
          <p:nvPr/>
        </p:nvSpPr>
        <p:spPr>
          <a:xfrm>
            <a:off x="7696200" y="2562548"/>
            <a:ext cx="1447776" cy="369332"/>
          </a:xfrm>
          <a:prstGeom prst="rect">
            <a:avLst/>
          </a:prstGeom>
          <a:noFill/>
        </p:spPr>
        <p:txBody>
          <a:bodyPr wrap="square" rtlCol="0">
            <a:spAutoFit/>
          </a:bodyPr>
          <a:lstStyle/>
          <a:p>
            <a:r>
              <a:rPr lang="en-US" dirty="0">
                <a:latin typeface="Showcard Gothic" pitchFamily="82" charset="0"/>
              </a:rPr>
              <a:t>anterior</a:t>
            </a:r>
          </a:p>
        </p:txBody>
      </p:sp>
      <p:sp>
        <p:nvSpPr>
          <p:cNvPr id="7" name="TextBox 6"/>
          <p:cNvSpPr txBox="1"/>
          <p:nvPr/>
        </p:nvSpPr>
        <p:spPr>
          <a:xfrm>
            <a:off x="24" y="1985309"/>
            <a:ext cx="1447776" cy="369332"/>
          </a:xfrm>
          <a:prstGeom prst="rect">
            <a:avLst/>
          </a:prstGeom>
          <a:noFill/>
        </p:spPr>
        <p:txBody>
          <a:bodyPr wrap="square" rtlCol="0">
            <a:spAutoFit/>
          </a:bodyPr>
          <a:lstStyle/>
          <a:p>
            <a:r>
              <a:rPr lang="en-US" dirty="0">
                <a:latin typeface="Showcard Gothic" pitchFamily="82" charset="0"/>
              </a:rPr>
              <a:t>posterior</a:t>
            </a:r>
          </a:p>
        </p:txBody>
      </p:sp>
      <p:cxnSp>
        <p:nvCxnSpPr>
          <p:cNvPr id="8" name="Straight Arrow Connector 7"/>
          <p:cNvCxnSpPr/>
          <p:nvPr/>
        </p:nvCxnSpPr>
        <p:spPr>
          <a:xfrm flipH="1" flipV="1">
            <a:off x="1825084" y="1879278"/>
            <a:ext cx="2404016" cy="8258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927428" y="0"/>
            <a:ext cx="734867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996600"/>
                </a:solidFill>
                <a:latin typeface="+mn-lt"/>
              </a:rPr>
              <a:t>PITUITARY GLAND – POSTERIOR LOBE</a:t>
            </a:r>
          </a:p>
        </p:txBody>
      </p:sp>
    </p:spTree>
    <p:extLst>
      <p:ext uri="{BB962C8B-B14F-4D97-AF65-F5344CB8AC3E}">
        <p14:creationId xmlns:p14="http://schemas.microsoft.com/office/powerpoint/2010/main" val="9042508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551080"/>
            <a:ext cx="6156823" cy="4916270"/>
          </a:xfrm>
          <a:prstGeom prst="rect">
            <a:avLst/>
          </a:prstGeom>
        </p:spPr>
      </p:pic>
      <p:sp>
        <p:nvSpPr>
          <p:cNvPr id="3" name="Rectangle 2"/>
          <p:cNvSpPr/>
          <p:nvPr/>
        </p:nvSpPr>
        <p:spPr>
          <a:xfrm>
            <a:off x="927428" y="0"/>
            <a:ext cx="734867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996600"/>
                </a:solidFill>
                <a:latin typeface="+mn-lt"/>
              </a:rPr>
              <a:t>PITUITARY GLAND – POSTERIOR LOBE</a:t>
            </a:r>
          </a:p>
        </p:txBody>
      </p:sp>
      <p:sp>
        <p:nvSpPr>
          <p:cNvPr id="4" name="TextBox 3"/>
          <p:cNvSpPr txBox="1"/>
          <p:nvPr/>
        </p:nvSpPr>
        <p:spPr>
          <a:xfrm>
            <a:off x="0" y="5390197"/>
            <a:ext cx="9143952" cy="1477328"/>
          </a:xfrm>
          <a:prstGeom prst="rect">
            <a:avLst/>
          </a:prstGeom>
          <a:noFill/>
        </p:spPr>
        <p:txBody>
          <a:bodyPr wrap="square">
            <a:spAutoFit/>
          </a:bodyPr>
          <a:lstStyle/>
          <a:p>
            <a:r>
              <a:rPr lang="en-US" b="1" dirty="0">
                <a:solidFill>
                  <a:schemeClr val="accent6">
                    <a:lumMod val="50000"/>
                  </a:schemeClr>
                </a:solidFill>
                <a:latin typeface="Calibri" pitchFamily="34" charset="0"/>
              </a:rPr>
              <a:t>Because the posterior pituitary consists largely of </a:t>
            </a:r>
            <a:r>
              <a:rPr lang="en-US" b="1" dirty="0" err="1">
                <a:solidFill>
                  <a:schemeClr val="accent6">
                    <a:lumMod val="50000"/>
                  </a:schemeClr>
                </a:solidFill>
                <a:latin typeface="Calibri" pitchFamily="34" charset="0"/>
              </a:rPr>
              <a:t>unmyelinated</a:t>
            </a:r>
            <a:r>
              <a:rPr lang="en-US" b="1" dirty="0">
                <a:solidFill>
                  <a:schemeClr val="accent6">
                    <a:lumMod val="50000"/>
                  </a:schemeClr>
                </a:solidFill>
                <a:latin typeface="Calibri" pitchFamily="34" charset="0"/>
              </a:rPr>
              <a:t> axons, its appearance is quite similar to a peripheral nerve, with numerous pale </a:t>
            </a:r>
            <a:r>
              <a:rPr lang="en-US" b="1" dirty="0" err="1">
                <a:solidFill>
                  <a:schemeClr val="accent6">
                    <a:lumMod val="50000"/>
                  </a:schemeClr>
                </a:solidFill>
                <a:latin typeface="Calibri" pitchFamily="34" charset="0"/>
              </a:rPr>
              <a:t>eosinophilic</a:t>
            </a:r>
            <a:r>
              <a:rPr lang="en-US" b="1" dirty="0">
                <a:solidFill>
                  <a:schemeClr val="accent6">
                    <a:lumMod val="50000"/>
                  </a:schemeClr>
                </a:solidFill>
                <a:latin typeface="Calibri" pitchFamily="34" charset="0"/>
              </a:rPr>
              <a:t> threads.  The neuronal cell bodies that belong to these axons are in the hypothalamus. The synaptic terminals of the neurons are not readily visible on this H&amp;E-stained tissue. Most of the nuclei that you see in this section belong to specialized glial cells called </a:t>
            </a:r>
            <a:r>
              <a:rPr lang="en-US" b="1" dirty="0" err="1">
                <a:solidFill>
                  <a:schemeClr val="accent6">
                    <a:lumMod val="50000"/>
                  </a:schemeClr>
                </a:solidFill>
                <a:latin typeface="Calibri" pitchFamily="34" charset="0"/>
              </a:rPr>
              <a:t>pituicytes</a:t>
            </a:r>
            <a:r>
              <a:rPr lang="en-US" b="1" dirty="0">
                <a:solidFill>
                  <a:schemeClr val="accent6">
                    <a:lumMod val="50000"/>
                  </a:schemeClr>
                </a:solidFill>
                <a:latin typeface="Calibri" pitchFamily="34" charset="0"/>
              </a:rPr>
              <a:t>.  </a:t>
            </a:r>
          </a:p>
        </p:txBody>
      </p:sp>
      <p:cxnSp>
        <p:nvCxnSpPr>
          <p:cNvPr id="6" name="Straight Arrow Connector 5"/>
          <p:cNvCxnSpPr/>
          <p:nvPr/>
        </p:nvCxnSpPr>
        <p:spPr>
          <a:xfrm flipV="1">
            <a:off x="5710666" y="1068515"/>
            <a:ext cx="247650" cy="3619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6712461" y="713878"/>
            <a:ext cx="247650" cy="3619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526438" y="646331"/>
            <a:ext cx="1295400" cy="1200329"/>
          </a:xfrm>
          <a:prstGeom prst="rect">
            <a:avLst/>
          </a:prstGeom>
          <a:noFill/>
        </p:spPr>
        <p:txBody>
          <a:bodyPr wrap="square" rtlCol="0">
            <a:spAutoFit/>
          </a:bodyPr>
          <a:lstStyle/>
          <a:p>
            <a:r>
              <a:rPr lang="en-US" dirty="0">
                <a:solidFill>
                  <a:srgbClr val="0070C0"/>
                </a:solidFill>
              </a:rPr>
              <a:t>Arrows indicate red blood cells</a:t>
            </a:r>
          </a:p>
        </p:txBody>
      </p:sp>
    </p:spTree>
    <p:extLst>
      <p:ext uri="{BB962C8B-B14F-4D97-AF65-F5344CB8AC3E}">
        <p14:creationId xmlns:p14="http://schemas.microsoft.com/office/powerpoint/2010/main" val="1835126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676400" y="2209800"/>
            <a:ext cx="5943600" cy="646331"/>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pituitary gland showing cells of posterior lobe stained with H&amp;E – SL123</a:t>
            </a:r>
            <a:endParaRPr lang="en-US" dirty="0">
              <a:latin typeface="Calibri" pitchFamily="34" charset="0"/>
            </a:endParaRPr>
          </a:p>
        </p:txBody>
      </p:sp>
      <p:sp>
        <p:nvSpPr>
          <p:cNvPr id="37891" name="TextBox 4"/>
          <p:cNvSpPr txBox="1">
            <a:spLocks noChangeArrowheads="1"/>
          </p:cNvSpPr>
          <p:nvPr/>
        </p:nvSpPr>
        <p:spPr bwMode="auto">
          <a:xfrm>
            <a:off x="1958898" y="57912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123</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Posterior pituitary</a:t>
            </a:r>
          </a:p>
          <a:p>
            <a:pPr lvl="1" eaLnBrk="0" hangingPunct="0">
              <a:buFontTx/>
              <a:buChar char="•"/>
            </a:pPr>
            <a:r>
              <a:rPr lang="en-US" sz="1200" b="1" dirty="0" err="1">
                <a:solidFill>
                  <a:srgbClr val="002060"/>
                </a:solidFill>
                <a:latin typeface="Georgia" pitchFamily="18" charset="0"/>
                <a:cs typeface="Arial" charset="0"/>
              </a:rPr>
              <a:t>Pituicytes</a:t>
            </a:r>
            <a:endParaRPr lang="en-US" sz="1200" b="1" dirty="0">
              <a:solidFill>
                <a:srgbClr val="002060"/>
              </a:solidFill>
              <a:latin typeface="Georgia" pitchFamily="18" charset="0"/>
              <a:cs typeface="Arial" charset="0"/>
            </a:endParaRPr>
          </a:p>
        </p:txBody>
      </p:sp>
      <p:sp>
        <p:nvSpPr>
          <p:cNvPr id="5" name="Rectangle 4"/>
          <p:cNvSpPr/>
          <p:nvPr/>
        </p:nvSpPr>
        <p:spPr>
          <a:xfrm>
            <a:off x="927428" y="0"/>
            <a:ext cx="734867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996600"/>
                </a:solidFill>
                <a:latin typeface="+mn-lt"/>
              </a:rPr>
              <a:t>PITUITARY GLAND – POSTERIOR LOBE</a:t>
            </a:r>
          </a:p>
        </p:txBody>
      </p:sp>
    </p:spTree>
    <p:extLst>
      <p:ext uri="{BB962C8B-B14F-4D97-AF65-F5344CB8AC3E}">
        <p14:creationId xmlns:p14="http://schemas.microsoft.com/office/powerpoint/2010/main" val="1320386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056"/>
          <a:stretch/>
        </p:blipFill>
        <p:spPr>
          <a:xfrm>
            <a:off x="224586" y="533401"/>
            <a:ext cx="8182701" cy="5105400"/>
          </a:xfrm>
          <a:prstGeom prst="rect">
            <a:avLst/>
          </a:prstGeom>
        </p:spPr>
      </p:pic>
      <p:sp>
        <p:nvSpPr>
          <p:cNvPr id="3" name="Rectangle 2"/>
          <p:cNvSpPr/>
          <p:nvPr/>
        </p:nvSpPr>
        <p:spPr>
          <a:xfrm>
            <a:off x="927428" y="0"/>
            <a:ext cx="734867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996600"/>
                </a:solidFill>
                <a:latin typeface="+mn-lt"/>
              </a:rPr>
              <a:t>PITUITARY GLAND – POSTERIOR LOBE</a:t>
            </a:r>
          </a:p>
        </p:txBody>
      </p:sp>
      <p:sp>
        <p:nvSpPr>
          <p:cNvPr id="5" name="TextBox 4"/>
          <p:cNvSpPr txBox="1"/>
          <p:nvPr/>
        </p:nvSpPr>
        <p:spPr>
          <a:xfrm>
            <a:off x="48" y="5638800"/>
            <a:ext cx="9143952" cy="1200329"/>
          </a:xfrm>
          <a:prstGeom prst="rect">
            <a:avLst/>
          </a:prstGeom>
          <a:noFill/>
        </p:spPr>
        <p:txBody>
          <a:bodyPr wrap="square">
            <a:spAutoFit/>
          </a:bodyPr>
          <a:lstStyle/>
          <a:p>
            <a:r>
              <a:rPr lang="en-US" b="1" dirty="0">
                <a:solidFill>
                  <a:schemeClr val="accent6">
                    <a:lumMod val="50000"/>
                  </a:schemeClr>
                </a:solidFill>
                <a:latin typeface="Calibri" pitchFamily="34" charset="0"/>
              </a:rPr>
              <a:t>The synaptic accumulations within the posterior pituitary are called Herring bodies (outlined).  The vesicles in these bodies contain glycoprotein hormones and, therefore, are PAS</a:t>
            </a:r>
            <a:r>
              <a:rPr lang="en-US" b="1" baseline="30000" dirty="0">
                <a:solidFill>
                  <a:schemeClr val="accent6">
                    <a:lumMod val="50000"/>
                  </a:schemeClr>
                </a:solidFill>
                <a:latin typeface="Calibri" pitchFamily="34" charset="0"/>
              </a:rPr>
              <a:t>+</a:t>
            </a:r>
            <a:r>
              <a:rPr lang="en-US" b="1" dirty="0">
                <a:solidFill>
                  <a:schemeClr val="accent6">
                    <a:lumMod val="50000"/>
                  </a:schemeClr>
                </a:solidFill>
                <a:latin typeface="Calibri" pitchFamily="34" charset="0"/>
              </a:rPr>
              <a:t>.  Note their proximity to blood vessels; where their contents can be released immediately into the bloodstream.  This slide is counterstained with orange G, which stains the red blood cells.  </a:t>
            </a:r>
          </a:p>
        </p:txBody>
      </p:sp>
      <p:cxnSp>
        <p:nvCxnSpPr>
          <p:cNvPr id="6" name="Straight Arrow Connector 5"/>
          <p:cNvCxnSpPr/>
          <p:nvPr/>
        </p:nvCxnSpPr>
        <p:spPr>
          <a:xfrm flipH="1" flipV="1">
            <a:off x="3659486" y="1904489"/>
            <a:ext cx="218197" cy="58200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5318705" y="1069536"/>
            <a:ext cx="1544" cy="48007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39000" y="1085671"/>
            <a:ext cx="1295400" cy="1200329"/>
          </a:xfrm>
          <a:prstGeom prst="rect">
            <a:avLst/>
          </a:prstGeom>
          <a:noFill/>
        </p:spPr>
        <p:txBody>
          <a:bodyPr wrap="square" rtlCol="0">
            <a:spAutoFit/>
          </a:bodyPr>
          <a:lstStyle/>
          <a:p>
            <a:r>
              <a:rPr lang="en-US" dirty="0">
                <a:solidFill>
                  <a:srgbClr val="0070C0"/>
                </a:solidFill>
              </a:rPr>
              <a:t>Arrows indicate red blood cells</a:t>
            </a:r>
          </a:p>
        </p:txBody>
      </p:sp>
      <p:sp>
        <p:nvSpPr>
          <p:cNvPr id="10" name="Freeform 9"/>
          <p:cNvSpPr/>
          <p:nvPr/>
        </p:nvSpPr>
        <p:spPr>
          <a:xfrm>
            <a:off x="5414647" y="1121767"/>
            <a:ext cx="459783" cy="299634"/>
          </a:xfrm>
          <a:custGeom>
            <a:avLst/>
            <a:gdLst>
              <a:gd name="connsiteX0" fmla="*/ 371959 w 459783"/>
              <a:gd name="connsiteY0" fmla="*/ 278970 h 299634"/>
              <a:gd name="connsiteX1" fmla="*/ 397790 w 459783"/>
              <a:gd name="connsiteY1" fmla="*/ 258305 h 299634"/>
              <a:gd name="connsiteX2" fmla="*/ 428786 w 459783"/>
              <a:gd name="connsiteY2" fmla="*/ 237641 h 299634"/>
              <a:gd name="connsiteX3" fmla="*/ 454617 w 459783"/>
              <a:gd name="connsiteY3" fmla="*/ 211810 h 299634"/>
              <a:gd name="connsiteX4" fmla="*/ 459783 w 459783"/>
              <a:gd name="connsiteY4" fmla="*/ 196312 h 299634"/>
              <a:gd name="connsiteX5" fmla="*/ 444284 w 459783"/>
              <a:gd name="connsiteY5" fmla="*/ 134319 h 299634"/>
              <a:gd name="connsiteX6" fmla="*/ 433952 w 459783"/>
              <a:gd name="connsiteY6" fmla="*/ 118821 h 299634"/>
              <a:gd name="connsiteX7" fmla="*/ 397790 w 459783"/>
              <a:gd name="connsiteY7" fmla="*/ 72326 h 299634"/>
              <a:gd name="connsiteX8" fmla="*/ 387457 w 459783"/>
              <a:gd name="connsiteY8" fmla="*/ 61994 h 299634"/>
              <a:gd name="connsiteX9" fmla="*/ 377125 w 459783"/>
              <a:gd name="connsiteY9" fmla="*/ 51661 h 299634"/>
              <a:gd name="connsiteX10" fmla="*/ 346129 w 459783"/>
              <a:gd name="connsiteY10" fmla="*/ 41329 h 299634"/>
              <a:gd name="connsiteX11" fmla="*/ 330630 w 459783"/>
              <a:gd name="connsiteY11" fmla="*/ 36163 h 299634"/>
              <a:gd name="connsiteX12" fmla="*/ 299634 w 459783"/>
              <a:gd name="connsiteY12" fmla="*/ 30997 h 299634"/>
              <a:gd name="connsiteX13" fmla="*/ 278969 w 459783"/>
              <a:gd name="connsiteY13" fmla="*/ 25831 h 299634"/>
              <a:gd name="connsiteX14" fmla="*/ 242807 w 459783"/>
              <a:gd name="connsiteY14" fmla="*/ 20665 h 299634"/>
              <a:gd name="connsiteX15" fmla="*/ 222142 w 459783"/>
              <a:gd name="connsiteY15" fmla="*/ 15499 h 299634"/>
              <a:gd name="connsiteX16" fmla="*/ 191146 w 459783"/>
              <a:gd name="connsiteY16" fmla="*/ 5166 h 299634"/>
              <a:gd name="connsiteX17" fmla="*/ 134318 w 459783"/>
              <a:gd name="connsiteY17" fmla="*/ 0 h 299634"/>
              <a:gd name="connsiteX18" fmla="*/ 36162 w 459783"/>
              <a:gd name="connsiteY18" fmla="*/ 5166 h 299634"/>
              <a:gd name="connsiteX19" fmla="*/ 10332 w 459783"/>
              <a:gd name="connsiteY19" fmla="*/ 30997 h 299634"/>
              <a:gd name="connsiteX20" fmla="*/ 0 w 459783"/>
              <a:gd name="connsiteY20" fmla="*/ 61994 h 299634"/>
              <a:gd name="connsiteX21" fmla="*/ 10332 w 459783"/>
              <a:gd name="connsiteY21" fmla="*/ 139485 h 299634"/>
              <a:gd name="connsiteX22" fmla="*/ 20664 w 459783"/>
              <a:gd name="connsiteY22" fmla="*/ 154983 h 299634"/>
              <a:gd name="connsiteX23" fmla="*/ 41329 w 459783"/>
              <a:gd name="connsiteY23" fmla="*/ 196312 h 299634"/>
              <a:gd name="connsiteX24" fmla="*/ 61993 w 459783"/>
              <a:gd name="connsiteY24" fmla="*/ 222143 h 299634"/>
              <a:gd name="connsiteX25" fmla="*/ 67159 w 459783"/>
              <a:gd name="connsiteY25" fmla="*/ 237641 h 299634"/>
              <a:gd name="connsiteX26" fmla="*/ 82657 w 459783"/>
              <a:gd name="connsiteY26" fmla="*/ 258305 h 299634"/>
              <a:gd name="connsiteX27" fmla="*/ 108488 w 459783"/>
              <a:gd name="connsiteY27" fmla="*/ 278970 h 299634"/>
              <a:gd name="connsiteX28" fmla="*/ 154983 w 459783"/>
              <a:gd name="connsiteY28" fmla="*/ 294468 h 299634"/>
              <a:gd name="connsiteX29" fmla="*/ 170481 w 459783"/>
              <a:gd name="connsiteY29" fmla="*/ 299634 h 299634"/>
              <a:gd name="connsiteX30" fmla="*/ 340962 w 459783"/>
              <a:gd name="connsiteY30" fmla="*/ 294468 h 299634"/>
              <a:gd name="connsiteX31" fmla="*/ 371959 w 459783"/>
              <a:gd name="connsiteY31" fmla="*/ 284136 h 299634"/>
              <a:gd name="connsiteX32" fmla="*/ 371959 w 459783"/>
              <a:gd name="connsiteY32" fmla="*/ 278970 h 299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59783" h="299634">
                <a:moveTo>
                  <a:pt x="371959" y="278970"/>
                </a:moveTo>
                <a:cubicBezTo>
                  <a:pt x="380569" y="272082"/>
                  <a:pt x="388872" y="264791"/>
                  <a:pt x="397790" y="258305"/>
                </a:cubicBezTo>
                <a:cubicBezTo>
                  <a:pt x="407832" y="251001"/>
                  <a:pt x="420005" y="246422"/>
                  <a:pt x="428786" y="237641"/>
                </a:cubicBezTo>
                <a:lnTo>
                  <a:pt x="454617" y="211810"/>
                </a:lnTo>
                <a:cubicBezTo>
                  <a:pt x="456339" y="206644"/>
                  <a:pt x="459783" y="201757"/>
                  <a:pt x="459783" y="196312"/>
                </a:cubicBezTo>
                <a:cubicBezTo>
                  <a:pt x="459783" y="184690"/>
                  <a:pt x="450696" y="143937"/>
                  <a:pt x="444284" y="134319"/>
                </a:cubicBezTo>
                <a:lnTo>
                  <a:pt x="433952" y="118821"/>
                </a:lnTo>
                <a:cubicBezTo>
                  <a:pt x="424166" y="89461"/>
                  <a:pt x="432636" y="107171"/>
                  <a:pt x="397790" y="72326"/>
                </a:cubicBezTo>
                <a:lnTo>
                  <a:pt x="387457" y="61994"/>
                </a:lnTo>
                <a:cubicBezTo>
                  <a:pt x="384013" y="58550"/>
                  <a:pt x="381746" y="53201"/>
                  <a:pt x="377125" y="51661"/>
                </a:cubicBezTo>
                <a:lnTo>
                  <a:pt x="346129" y="41329"/>
                </a:lnTo>
                <a:cubicBezTo>
                  <a:pt x="340963" y="39607"/>
                  <a:pt x="336002" y="37058"/>
                  <a:pt x="330630" y="36163"/>
                </a:cubicBezTo>
                <a:cubicBezTo>
                  <a:pt x="320298" y="34441"/>
                  <a:pt x="309905" y="33051"/>
                  <a:pt x="299634" y="30997"/>
                </a:cubicBezTo>
                <a:cubicBezTo>
                  <a:pt x="292672" y="29605"/>
                  <a:pt x="285955" y="27101"/>
                  <a:pt x="278969" y="25831"/>
                </a:cubicBezTo>
                <a:cubicBezTo>
                  <a:pt x="266989" y="23653"/>
                  <a:pt x="254787" y="22843"/>
                  <a:pt x="242807" y="20665"/>
                </a:cubicBezTo>
                <a:cubicBezTo>
                  <a:pt x="235821" y="19395"/>
                  <a:pt x="228943" y="17539"/>
                  <a:pt x="222142" y="15499"/>
                </a:cubicBezTo>
                <a:cubicBezTo>
                  <a:pt x="211710" y="12369"/>
                  <a:pt x="201992" y="6152"/>
                  <a:pt x="191146" y="5166"/>
                </a:cubicBezTo>
                <a:lnTo>
                  <a:pt x="134318" y="0"/>
                </a:lnTo>
                <a:cubicBezTo>
                  <a:pt x="101599" y="1722"/>
                  <a:pt x="68625" y="739"/>
                  <a:pt x="36162" y="5166"/>
                </a:cubicBezTo>
                <a:cubicBezTo>
                  <a:pt x="25572" y="6610"/>
                  <a:pt x="14035" y="22666"/>
                  <a:pt x="10332" y="30997"/>
                </a:cubicBezTo>
                <a:cubicBezTo>
                  <a:pt x="5909" y="40950"/>
                  <a:pt x="0" y="61994"/>
                  <a:pt x="0" y="61994"/>
                </a:cubicBezTo>
                <a:cubicBezTo>
                  <a:pt x="672" y="68710"/>
                  <a:pt x="4496" y="123921"/>
                  <a:pt x="10332" y="139485"/>
                </a:cubicBezTo>
                <a:cubicBezTo>
                  <a:pt x="12512" y="145298"/>
                  <a:pt x="17220" y="149817"/>
                  <a:pt x="20664" y="154983"/>
                </a:cubicBezTo>
                <a:cubicBezTo>
                  <a:pt x="32536" y="190601"/>
                  <a:pt x="23294" y="178279"/>
                  <a:pt x="41329" y="196312"/>
                </a:cubicBezTo>
                <a:cubicBezTo>
                  <a:pt x="54314" y="235266"/>
                  <a:pt x="35288" y="188760"/>
                  <a:pt x="61993" y="222143"/>
                </a:cubicBezTo>
                <a:cubicBezTo>
                  <a:pt x="65395" y="226395"/>
                  <a:pt x="64457" y="232913"/>
                  <a:pt x="67159" y="237641"/>
                </a:cubicBezTo>
                <a:cubicBezTo>
                  <a:pt x="71431" y="245117"/>
                  <a:pt x="77145" y="251691"/>
                  <a:pt x="82657" y="258305"/>
                </a:cubicBezTo>
                <a:cubicBezTo>
                  <a:pt x="88972" y="265883"/>
                  <a:pt x="99655" y="275044"/>
                  <a:pt x="108488" y="278970"/>
                </a:cubicBezTo>
                <a:cubicBezTo>
                  <a:pt x="108496" y="278974"/>
                  <a:pt x="147230" y="291884"/>
                  <a:pt x="154983" y="294468"/>
                </a:cubicBezTo>
                <a:lnTo>
                  <a:pt x="170481" y="299634"/>
                </a:lnTo>
                <a:cubicBezTo>
                  <a:pt x="227308" y="297912"/>
                  <a:pt x="284276" y="298828"/>
                  <a:pt x="340962" y="294468"/>
                </a:cubicBezTo>
                <a:cubicBezTo>
                  <a:pt x="351821" y="293633"/>
                  <a:pt x="364258" y="291837"/>
                  <a:pt x="371959" y="284136"/>
                </a:cubicBezTo>
                <a:lnTo>
                  <a:pt x="371959" y="278970"/>
                </a:lnTo>
                <a:close/>
              </a:path>
            </a:pathLst>
          </a:custGeom>
          <a:noFill/>
          <a:ln w="190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694335" y="1328411"/>
            <a:ext cx="501835" cy="320299"/>
          </a:xfrm>
          <a:custGeom>
            <a:avLst/>
            <a:gdLst>
              <a:gd name="connsiteX0" fmla="*/ 304800 w 501835"/>
              <a:gd name="connsiteY0" fmla="*/ 273804 h 320299"/>
              <a:gd name="connsiteX1" fmla="*/ 330630 w 501835"/>
              <a:gd name="connsiteY1" fmla="*/ 263472 h 320299"/>
              <a:gd name="connsiteX2" fmla="*/ 361627 w 501835"/>
              <a:gd name="connsiteY2" fmla="*/ 242807 h 320299"/>
              <a:gd name="connsiteX3" fmla="*/ 382291 w 501835"/>
              <a:gd name="connsiteY3" fmla="*/ 222143 h 320299"/>
              <a:gd name="connsiteX4" fmla="*/ 418454 w 501835"/>
              <a:gd name="connsiteY4" fmla="*/ 196312 h 320299"/>
              <a:gd name="connsiteX5" fmla="*/ 428786 w 501835"/>
              <a:gd name="connsiteY5" fmla="*/ 180814 h 320299"/>
              <a:gd name="connsiteX6" fmla="*/ 459783 w 501835"/>
              <a:gd name="connsiteY6" fmla="*/ 160150 h 320299"/>
              <a:gd name="connsiteX7" fmla="*/ 485613 w 501835"/>
              <a:gd name="connsiteY7" fmla="*/ 113655 h 320299"/>
              <a:gd name="connsiteX8" fmla="*/ 501112 w 501835"/>
              <a:gd name="connsiteY8" fmla="*/ 77492 h 320299"/>
              <a:gd name="connsiteX9" fmla="*/ 485613 w 501835"/>
              <a:gd name="connsiteY9" fmla="*/ 5166 h 320299"/>
              <a:gd name="connsiteX10" fmla="*/ 470115 w 501835"/>
              <a:gd name="connsiteY10" fmla="*/ 0 h 320299"/>
              <a:gd name="connsiteX11" fmla="*/ 191146 w 501835"/>
              <a:gd name="connsiteY11" fmla="*/ 5166 h 320299"/>
              <a:gd name="connsiteX12" fmla="*/ 160149 w 501835"/>
              <a:gd name="connsiteY12" fmla="*/ 10333 h 320299"/>
              <a:gd name="connsiteX13" fmla="*/ 129152 w 501835"/>
              <a:gd name="connsiteY13" fmla="*/ 25831 h 320299"/>
              <a:gd name="connsiteX14" fmla="*/ 113654 w 501835"/>
              <a:gd name="connsiteY14" fmla="*/ 30997 h 320299"/>
              <a:gd name="connsiteX15" fmla="*/ 82658 w 501835"/>
              <a:gd name="connsiteY15" fmla="*/ 56827 h 320299"/>
              <a:gd name="connsiteX16" fmla="*/ 56827 w 501835"/>
              <a:gd name="connsiteY16" fmla="*/ 77492 h 320299"/>
              <a:gd name="connsiteX17" fmla="*/ 25830 w 501835"/>
              <a:gd name="connsiteY17" fmla="*/ 123987 h 320299"/>
              <a:gd name="connsiteX18" fmla="*/ 15498 w 501835"/>
              <a:gd name="connsiteY18" fmla="*/ 139485 h 320299"/>
              <a:gd name="connsiteX19" fmla="*/ 0 w 501835"/>
              <a:gd name="connsiteY19" fmla="*/ 191146 h 320299"/>
              <a:gd name="connsiteX20" fmla="*/ 5166 w 501835"/>
              <a:gd name="connsiteY20" fmla="*/ 268638 h 320299"/>
              <a:gd name="connsiteX21" fmla="*/ 30996 w 501835"/>
              <a:gd name="connsiteY21" fmla="*/ 294468 h 320299"/>
              <a:gd name="connsiteX22" fmla="*/ 41329 w 501835"/>
              <a:gd name="connsiteY22" fmla="*/ 304800 h 320299"/>
              <a:gd name="connsiteX23" fmla="*/ 56827 w 501835"/>
              <a:gd name="connsiteY23" fmla="*/ 309966 h 320299"/>
              <a:gd name="connsiteX24" fmla="*/ 77491 w 501835"/>
              <a:gd name="connsiteY24" fmla="*/ 320299 h 320299"/>
              <a:gd name="connsiteX25" fmla="*/ 180813 w 501835"/>
              <a:gd name="connsiteY25" fmla="*/ 315133 h 320299"/>
              <a:gd name="connsiteX26" fmla="*/ 201478 w 501835"/>
              <a:gd name="connsiteY26" fmla="*/ 309966 h 320299"/>
              <a:gd name="connsiteX27" fmla="*/ 227308 w 501835"/>
              <a:gd name="connsiteY27" fmla="*/ 304800 h 320299"/>
              <a:gd name="connsiteX28" fmla="*/ 273803 w 501835"/>
              <a:gd name="connsiteY28" fmla="*/ 289302 h 320299"/>
              <a:gd name="connsiteX29" fmla="*/ 289302 w 501835"/>
              <a:gd name="connsiteY29" fmla="*/ 284136 h 320299"/>
              <a:gd name="connsiteX30" fmla="*/ 304800 w 501835"/>
              <a:gd name="connsiteY30" fmla="*/ 273804 h 320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1835" h="320299">
                <a:moveTo>
                  <a:pt x="304800" y="273804"/>
                </a:moveTo>
                <a:cubicBezTo>
                  <a:pt x="311688" y="270360"/>
                  <a:pt x="323084" y="268862"/>
                  <a:pt x="330630" y="263472"/>
                </a:cubicBezTo>
                <a:cubicBezTo>
                  <a:pt x="369051" y="236028"/>
                  <a:pt x="307325" y="256382"/>
                  <a:pt x="361627" y="242807"/>
                </a:cubicBezTo>
                <a:cubicBezTo>
                  <a:pt x="371959" y="211811"/>
                  <a:pt x="358183" y="239363"/>
                  <a:pt x="382291" y="222143"/>
                </a:cubicBezTo>
                <a:cubicBezTo>
                  <a:pt x="425192" y="191499"/>
                  <a:pt x="383437" y="207984"/>
                  <a:pt x="418454" y="196312"/>
                </a:cubicBezTo>
                <a:cubicBezTo>
                  <a:pt x="421898" y="191146"/>
                  <a:pt x="423938" y="184692"/>
                  <a:pt x="428786" y="180814"/>
                </a:cubicBezTo>
                <a:cubicBezTo>
                  <a:pt x="464280" y="152420"/>
                  <a:pt x="422909" y="207561"/>
                  <a:pt x="459783" y="160150"/>
                </a:cubicBezTo>
                <a:cubicBezTo>
                  <a:pt x="491820" y="118958"/>
                  <a:pt x="472857" y="143417"/>
                  <a:pt x="485613" y="113655"/>
                </a:cubicBezTo>
                <a:cubicBezTo>
                  <a:pt x="504765" y="68969"/>
                  <a:pt x="488997" y="113837"/>
                  <a:pt x="501112" y="77492"/>
                </a:cubicBezTo>
                <a:cubicBezTo>
                  <a:pt x="499275" y="55446"/>
                  <a:pt x="509732" y="19638"/>
                  <a:pt x="485613" y="5166"/>
                </a:cubicBezTo>
                <a:cubicBezTo>
                  <a:pt x="480944" y="2364"/>
                  <a:pt x="475281" y="1722"/>
                  <a:pt x="470115" y="0"/>
                </a:cubicBezTo>
                <a:lnTo>
                  <a:pt x="191146" y="5166"/>
                </a:lnTo>
                <a:cubicBezTo>
                  <a:pt x="180677" y="5515"/>
                  <a:pt x="170374" y="8061"/>
                  <a:pt x="160149" y="10333"/>
                </a:cubicBezTo>
                <a:cubicBezTo>
                  <a:pt x="136776" y="15527"/>
                  <a:pt x="151445" y="14685"/>
                  <a:pt x="129152" y="25831"/>
                </a:cubicBezTo>
                <a:cubicBezTo>
                  <a:pt x="124281" y="28266"/>
                  <a:pt x="118820" y="29275"/>
                  <a:pt x="113654" y="30997"/>
                </a:cubicBezTo>
                <a:cubicBezTo>
                  <a:pt x="76838" y="67813"/>
                  <a:pt x="118621" y="28057"/>
                  <a:pt x="82658" y="56827"/>
                </a:cubicBezTo>
                <a:cubicBezTo>
                  <a:pt x="45852" y="86272"/>
                  <a:pt x="104525" y="45693"/>
                  <a:pt x="56827" y="77492"/>
                </a:cubicBezTo>
                <a:lnTo>
                  <a:pt x="25830" y="123987"/>
                </a:lnTo>
                <a:cubicBezTo>
                  <a:pt x="22386" y="129153"/>
                  <a:pt x="17461" y="133595"/>
                  <a:pt x="15498" y="139485"/>
                </a:cubicBezTo>
                <a:cubicBezTo>
                  <a:pt x="2921" y="177218"/>
                  <a:pt x="7808" y="159916"/>
                  <a:pt x="0" y="191146"/>
                </a:cubicBezTo>
                <a:cubicBezTo>
                  <a:pt x="1722" y="216977"/>
                  <a:pt x="910" y="243102"/>
                  <a:pt x="5166" y="268638"/>
                </a:cubicBezTo>
                <a:cubicBezTo>
                  <a:pt x="7550" y="282943"/>
                  <a:pt x="21724" y="287051"/>
                  <a:pt x="30996" y="294468"/>
                </a:cubicBezTo>
                <a:cubicBezTo>
                  <a:pt x="34800" y="297511"/>
                  <a:pt x="37152" y="302294"/>
                  <a:pt x="41329" y="304800"/>
                </a:cubicBezTo>
                <a:cubicBezTo>
                  <a:pt x="45998" y="307602"/>
                  <a:pt x="51822" y="307821"/>
                  <a:pt x="56827" y="309966"/>
                </a:cubicBezTo>
                <a:cubicBezTo>
                  <a:pt x="63905" y="313000"/>
                  <a:pt x="70603" y="316855"/>
                  <a:pt x="77491" y="320299"/>
                </a:cubicBezTo>
                <a:cubicBezTo>
                  <a:pt x="111932" y="318577"/>
                  <a:pt x="146448" y="317997"/>
                  <a:pt x="180813" y="315133"/>
                </a:cubicBezTo>
                <a:cubicBezTo>
                  <a:pt x="187889" y="314543"/>
                  <a:pt x="194547" y="311506"/>
                  <a:pt x="201478" y="309966"/>
                </a:cubicBezTo>
                <a:cubicBezTo>
                  <a:pt x="210049" y="308061"/>
                  <a:pt x="218837" y="307110"/>
                  <a:pt x="227308" y="304800"/>
                </a:cubicBezTo>
                <a:lnTo>
                  <a:pt x="273803" y="289302"/>
                </a:lnTo>
                <a:lnTo>
                  <a:pt x="289302" y="284136"/>
                </a:lnTo>
                <a:cubicBezTo>
                  <a:pt x="306233" y="272849"/>
                  <a:pt x="297912" y="277248"/>
                  <a:pt x="304800" y="273804"/>
                </a:cubicBezTo>
                <a:close/>
              </a:path>
            </a:pathLst>
          </a:custGeom>
          <a:noFill/>
          <a:ln w="190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829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371600" y="2209800"/>
            <a:ext cx="6248400" cy="369332"/>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pituitary gland showing cells of posterior lobe – SL122</a:t>
            </a:r>
            <a:endParaRPr lang="en-US" dirty="0">
              <a:latin typeface="Calibri" pitchFamily="34" charset="0"/>
            </a:endParaRPr>
          </a:p>
        </p:txBody>
      </p:sp>
      <p:sp>
        <p:nvSpPr>
          <p:cNvPr id="37891" name="TextBox 4"/>
          <p:cNvSpPr txBox="1">
            <a:spLocks noChangeArrowheads="1"/>
          </p:cNvSpPr>
          <p:nvPr/>
        </p:nvSpPr>
        <p:spPr bwMode="auto">
          <a:xfrm>
            <a:off x="1958898" y="5791200"/>
            <a:ext cx="4495800" cy="1015663"/>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122</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Posterior pituitary</a:t>
            </a:r>
          </a:p>
          <a:p>
            <a:pPr lvl="1" eaLnBrk="0" hangingPunct="0">
              <a:buFontTx/>
              <a:buChar char="•"/>
            </a:pPr>
            <a:r>
              <a:rPr lang="en-US" sz="1200" b="1" dirty="0">
                <a:solidFill>
                  <a:srgbClr val="002060"/>
                </a:solidFill>
                <a:latin typeface="Georgia" pitchFamily="18" charset="0"/>
                <a:cs typeface="Arial" charset="0"/>
              </a:rPr>
              <a:t>Herring bodies</a:t>
            </a:r>
          </a:p>
        </p:txBody>
      </p:sp>
      <p:sp>
        <p:nvSpPr>
          <p:cNvPr id="5" name="Rectangle 4"/>
          <p:cNvSpPr/>
          <p:nvPr/>
        </p:nvSpPr>
        <p:spPr>
          <a:xfrm>
            <a:off x="927428" y="0"/>
            <a:ext cx="734867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996600"/>
                </a:solidFill>
                <a:latin typeface="+mn-lt"/>
              </a:rPr>
              <a:t>PITUITARY GLAND – POSTERIOR LOBE</a:t>
            </a:r>
          </a:p>
        </p:txBody>
      </p:sp>
    </p:spTree>
    <p:extLst>
      <p:ext uri="{BB962C8B-B14F-4D97-AF65-F5344CB8AC3E}">
        <p14:creationId xmlns:p14="http://schemas.microsoft.com/office/powerpoint/2010/main" val="501492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533401"/>
            <a:ext cx="5105400" cy="5164346"/>
          </a:xfrm>
          <a:prstGeom prst="rect">
            <a:avLst/>
          </a:prstGeom>
        </p:spPr>
      </p:pic>
      <p:sp>
        <p:nvSpPr>
          <p:cNvPr id="4" name="TextBox 3"/>
          <p:cNvSpPr txBox="1"/>
          <p:nvPr/>
        </p:nvSpPr>
        <p:spPr>
          <a:xfrm>
            <a:off x="48" y="5638800"/>
            <a:ext cx="9143952" cy="1200329"/>
          </a:xfrm>
          <a:prstGeom prst="rect">
            <a:avLst/>
          </a:prstGeom>
          <a:noFill/>
        </p:spPr>
        <p:txBody>
          <a:bodyPr wrap="square">
            <a:spAutoFit/>
          </a:bodyPr>
          <a:lstStyle/>
          <a:p>
            <a:r>
              <a:rPr lang="en-US" b="1" dirty="0">
                <a:solidFill>
                  <a:schemeClr val="accent6">
                    <a:lumMod val="50000"/>
                  </a:schemeClr>
                </a:solidFill>
                <a:latin typeface="Calibri" pitchFamily="34" charset="0"/>
              </a:rPr>
              <a:t>This electron micrograph of the posterior pituitary illustrates Herring bodies (HB). Note that, unlike in the anterior pituitary, here there are no cellular nuclei associated with accumulations of granules containing hormones.  Remember - the cell body is in the hypothalamus.  The nuclei you do see belong to </a:t>
            </a:r>
            <a:r>
              <a:rPr lang="en-US" b="1" dirty="0" err="1">
                <a:solidFill>
                  <a:schemeClr val="accent6">
                    <a:lumMod val="50000"/>
                  </a:schemeClr>
                </a:solidFill>
                <a:latin typeface="Calibri" pitchFamily="34" charset="0"/>
              </a:rPr>
              <a:t>pituicytes</a:t>
            </a:r>
            <a:r>
              <a:rPr lang="en-US" b="1" dirty="0">
                <a:solidFill>
                  <a:schemeClr val="accent6">
                    <a:lumMod val="50000"/>
                  </a:schemeClr>
                </a:solidFill>
                <a:latin typeface="Calibri" pitchFamily="34" charset="0"/>
              </a:rPr>
              <a:t> (P) and endothelial cells (En) of blood vessels (BV).</a:t>
            </a:r>
          </a:p>
        </p:txBody>
      </p:sp>
      <p:sp>
        <p:nvSpPr>
          <p:cNvPr id="5" name="Rectangle 4"/>
          <p:cNvSpPr/>
          <p:nvPr/>
        </p:nvSpPr>
        <p:spPr>
          <a:xfrm>
            <a:off x="927428" y="0"/>
            <a:ext cx="7348679"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996600"/>
                </a:solidFill>
                <a:latin typeface="+mn-lt"/>
              </a:rPr>
              <a:t>PITUITARY GLAND – POSTERIOR LOBE</a:t>
            </a:r>
          </a:p>
        </p:txBody>
      </p:sp>
    </p:spTree>
    <p:extLst>
      <p:ext uri="{BB962C8B-B14F-4D97-AF65-F5344CB8AC3E}">
        <p14:creationId xmlns:p14="http://schemas.microsoft.com/office/powerpoint/2010/main" val="2737924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24" y="4343400"/>
            <a:ext cx="8839200" cy="2308324"/>
          </a:xfrm>
          <a:prstGeom prst="rect">
            <a:avLst/>
          </a:prstGeom>
          <a:noFill/>
        </p:spPr>
        <p:txBody>
          <a:bodyPr>
            <a:spAutoFit/>
          </a:bodyPr>
          <a:lstStyle/>
          <a:p>
            <a:r>
              <a:rPr lang="en-US" b="1" dirty="0">
                <a:solidFill>
                  <a:schemeClr val="accent6">
                    <a:lumMod val="50000"/>
                  </a:schemeClr>
                </a:solidFill>
                <a:latin typeface="Calibri" pitchFamily="34" charset="0"/>
              </a:rPr>
              <a:t>The pituitary gland develops from neural tissue and oral ectoderm, both of which are epithelial.  For orientation:  The ventricle (space with cerebrospinal fluid, think neural canal in embryology) is exaggerated.  The wall of the developing brain, i.e. the neural tissue, is indicated by the pale blue border (the dark region is discussed on the next slide).  The oral cavity is also large, indicated by the red shades.  The roof of the oral cavity is a thin black line, expanded in the pale blue region marked </a:t>
            </a:r>
            <a:r>
              <a:rPr lang="en-US" b="1" dirty="0" err="1">
                <a:solidFill>
                  <a:schemeClr val="accent6">
                    <a:lumMod val="50000"/>
                  </a:schemeClr>
                </a:solidFill>
                <a:latin typeface="Calibri" pitchFamily="34" charset="0"/>
              </a:rPr>
              <a:t>hypophyseal</a:t>
            </a:r>
            <a:r>
              <a:rPr lang="en-US" b="1" dirty="0">
                <a:solidFill>
                  <a:schemeClr val="accent6">
                    <a:lumMod val="50000"/>
                  </a:schemeClr>
                </a:solidFill>
                <a:latin typeface="Calibri" pitchFamily="34" charset="0"/>
              </a:rPr>
              <a:t> diverticulum.  The light pink area surrounding the neural tissue is mesenchyme.  The diencephalon is the part of the brain that will form the thalamus and hypothalamus.</a:t>
            </a:r>
            <a:endParaRPr lang="en-US" b="1" i="1" dirty="0">
              <a:solidFill>
                <a:schemeClr val="accent6">
                  <a:lumMod val="50000"/>
                </a:schemeClr>
              </a:solidFill>
              <a:latin typeface="Calibri" pitchFamily="34" charset="0"/>
            </a:endParaRPr>
          </a:p>
        </p:txBody>
      </p:sp>
      <p:sp>
        <p:nvSpPr>
          <p:cNvPr id="12" name="Rectangle 11"/>
          <p:cNvSpPr/>
          <p:nvPr/>
        </p:nvSpPr>
        <p:spPr>
          <a:xfrm>
            <a:off x="719651" y="76200"/>
            <a:ext cx="7704754"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6">
                    <a:lumMod val="50000"/>
                  </a:schemeClr>
                </a:solidFill>
                <a:latin typeface="+mn-lt"/>
              </a:rPr>
              <a:t>THE ORIGINS OF THE PITUITARY GLAND</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3287"/>
          <a:stretch/>
        </p:blipFill>
        <p:spPr>
          <a:xfrm>
            <a:off x="1676399" y="609600"/>
            <a:ext cx="5722880" cy="3798105"/>
          </a:xfrm>
          <a:prstGeom prst="rect">
            <a:avLst/>
          </a:prstGeom>
        </p:spPr>
      </p:pic>
      <p:sp>
        <p:nvSpPr>
          <p:cNvPr id="4" name="TextBox 3"/>
          <p:cNvSpPr txBox="1"/>
          <p:nvPr/>
        </p:nvSpPr>
        <p:spPr>
          <a:xfrm>
            <a:off x="3392349" y="1259244"/>
            <a:ext cx="1104900" cy="369332"/>
          </a:xfrm>
          <a:prstGeom prst="rect">
            <a:avLst/>
          </a:prstGeom>
          <a:noFill/>
        </p:spPr>
        <p:txBody>
          <a:bodyPr wrap="square" rtlCol="0">
            <a:spAutoFit/>
          </a:bodyPr>
          <a:lstStyle/>
          <a:p>
            <a:r>
              <a:rPr lang="en-US" dirty="0"/>
              <a:t>ventricle</a:t>
            </a:r>
          </a:p>
        </p:txBody>
      </p:sp>
      <p:sp>
        <p:nvSpPr>
          <p:cNvPr id="7" name="TextBox 6"/>
          <p:cNvSpPr txBox="1"/>
          <p:nvPr/>
        </p:nvSpPr>
        <p:spPr>
          <a:xfrm>
            <a:off x="685800" y="1941402"/>
            <a:ext cx="1447776" cy="369332"/>
          </a:xfrm>
          <a:prstGeom prst="rect">
            <a:avLst/>
          </a:prstGeom>
          <a:noFill/>
        </p:spPr>
        <p:txBody>
          <a:bodyPr wrap="square" rtlCol="0">
            <a:spAutoFit/>
          </a:bodyPr>
          <a:lstStyle/>
          <a:p>
            <a:r>
              <a:rPr lang="en-US" dirty="0">
                <a:latin typeface="Showcard Gothic" pitchFamily="82" charset="0"/>
              </a:rPr>
              <a:t>anterior</a:t>
            </a:r>
          </a:p>
        </p:txBody>
      </p:sp>
      <p:sp>
        <p:nvSpPr>
          <p:cNvPr id="18" name="TextBox 17"/>
          <p:cNvSpPr txBox="1"/>
          <p:nvPr/>
        </p:nvSpPr>
        <p:spPr>
          <a:xfrm>
            <a:off x="5715000" y="2323986"/>
            <a:ext cx="1447776" cy="369332"/>
          </a:xfrm>
          <a:prstGeom prst="rect">
            <a:avLst/>
          </a:prstGeom>
          <a:noFill/>
        </p:spPr>
        <p:txBody>
          <a:bodyPr wrap="square" rtlCol="0">
            <a:spAutoFit/>
          </a:bodyPr>
          <a:lstStyle/>
          <a:p>
            <a:r>
              <a:rPr lang="en-US" dirty="0">
                <a:latin typeface="Showcard Gothic" pitchFamily="82" charset="0"/>
              </a:rPr>
              <a:t>posterior</a:t>
            </a:r>
          </a:p>
        </p:txBody>
      </p:sp>
      <p:sp>
        <p:nvSpPr>
          <p:cNvPr id="8" name="TextBox 7"/>
          <p:cNvSpPr txBox="1"/>
          <p:nvPr/>
        </p:nvSpPr>
        <p:spPr>
          <a:xfrm>
            <a:off x="4848639" y="645553"/>
            <a:ext cx="1219200" cy="646331"/>
          </a:xfrm>
          <a:prstGeom prst="rect">
            <a:avLst/>
          </a:prstGeom>
          <a:noFill/>
        </p:spPr>
        <p:txBody>
          <a:bodyPr wrap="square" rtlCol="0">
            <a:spAutoFit/>
          </a:bodyPr>
          <a:lstStyle/>
          <a:p>
            <a:r>
              <a:rPr lang="en-US" dirty="0"/>
              <a:t>Neural tissue</a:t>
            </a:r>
          </a:p>
        </p:txBody>
      </p:sp>
      <p:cxnSp>
        <p:nvCxnSpPr>
          <p:cNvPr id="13" name="Straight Arrow Connector 12"/>
          <p:cNvCxnSpPr>
            <a:stCxn id="8" idx="1"/>
          </p:cNvCxnSpPr>
          <p:nvPr/>
        </p:nvCxnSpPr>
        <p:spPr>
          <a:xfrm flipH="1">
            <a:off x="4434509" y="968719"/>
            <a:ext cx="414130" cy="31674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39000" y="1667470"/>
            <a:ext cx="1371599" cy="923330"/>
          </a:xfrm>
          <a:prstGeom prst="rect">
            <a:avLst/>
          </a:prstGeom>
          <a:noFill/>
        </p:spPr>
        <p:txBody>
          <a:bodyPr wrap="square" rtlCol="0">
            <a:spAutoFit/>
          </a:bodyPr>
          <a:lstStyle/>
          <a:p>
            <a:r>
              <a:rPr lang="en-US" dirty="0"/>
              <a:t>Developing pituitary gland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8600" y="533400"/>
            <a:ext cx="8610600" cy="6586420"/>
          </a:xfrm>
          <a:prstGeom prst="rect">
            <a:avLst/>
          </a:prstGeom>
          <a:noFill/>
          <a:ln w="9525">
            <a:noFill/>
            <a:miter lim="800000"/>
            <a:headEnd/>
            <a:tailEnd/>
          </a:ln>
        </p:spPr>
        <p:txBody>
          <a:bodyPr>
            <a:spAutoFit/>
          </a:bodyPr>
          <a:lstStyle/>
          <a:p>
            <a:pPr>
              <a:tabLst>
                <a:tab pos="457200" algn="l"/>
              </a:tabLst>
            </a:pPr>
            <a:r>
              <a:rPr lang="en-US" b="1" dirty="0">
                <a:solidFill>
                  <a:srgbClr val="002060"/>
                </a:solidFill>
                <a:latin typeface="Helvetica" pitchFamily="34" charset="0"/>
                <a:cs typeface="Times New Roman" pitchFamily="18" charset="0"/>
              </a:rPr>
              <a:t>The next set of slides is a quiz for this module.  You should review the structures covered in this module, and try to visualize each of these in light and electron micrographs.</a:t>
            </a:r>
            <a:endParaRPr lang="en-US" sz="900" b="1" dirty="0">
              <a:solidFill>
                <a:srgbClr val="002060"/>
              </a:solidFill>
            </a:endParaRPr>
          </a:p>
          <a:p>
            <a:pPr>
              <a:tabLst>
                <a:tab pos="457200" algn="l"/>
              </a:tabLst>
            </a:pPr>
            <a:r>
              <a:rPr lang="en-US" sz="1200" dirty="0">
                <a:solidFill>
                  <a:srgbClr val="002060"/>
                </a:solidFill>
                <a:latin typeface="Georgia" pitchFamily="18" charset="0"/>
              </a:rPr>
              <a:t> </a:t>
            </a:r>
          </a:p>
          <a:p>
            <a:pPr>
              <a:tabLst>
                <a:tab pos="457200" algn="l"/>
              </a:tabLst>
            </a:pPr>
            <a:endParaRPr lang="en-US" sz="1200" dirty="0">
              <a:solidFill>
                <a:srgbClr val="002060"/>
              </a:solidFill>
              <a:latin typeface="Georgia" pitchFamily="18" charset="0"/>
            </a:endParaRPr>
          </a:p>
          <a:p>
            <a:pPr>
              <a:buFont typeface="Arial" charset="0"/>
              <a:buChar char="•"/>
              <a:tabLst>
                <a:tab pos="457200" algn="l"/>
              </a:tabLst>
            </a:pPr>
            <a:r>
              <a:rPr lang="en-US" sz="1600" b="1" dirty="0">
                <a:solidFill>
                  <a:srgbClr val="002060"/>
                </a:solidFill>
                <a:latin typeface="Georgia" pitchFamily="18" charset="0"/>
              </a:rPr>
              <a:t>identify, at the light microscope level, each of the following:</a:t>
            </a:r>
          </a:p>
          <a:p>
            <a:pPr>
              <a:buFont typeface="Arial" charset="0"/>
              <a:buChar char="•"/>
              <a:tabLst>
                <a:tab pos="457200" algn="l"/>
              </a:tabLst>
            </a:pPr>
            <a:endParaRPr lang="en-US" sz="1600" b="1" dirty="0">
              <a:solidFill>
                <a:srgbClr val="002060"/>
              </a:solidFill>
              <a:latin typeface="Georgia" pitchFamily="18" charset="0"/>
            </a:endParaRPr>
          </a:p>
          <a:p>
            <a:pPr lvl="1">
              <a:buFont typeface="Arial" charset="0"/>
              <a:buChar char="•"/>
              <a:tabLst>
                <a:tab pos="457200" algn="l"/>
              </a:tabLst>
            </a:pPr>
            <a:r>
              <a:rPr lang="en-US" sz="1600" dirty="0">
                <a:solidFill>
                  <a:srgbClr val="002060"/>
                </a:solidFill>
                <a:latin typeface="Georgia" pitchFamily="18" charset="0"/>
              </a:rPr>
              <a:t> the pituitary gland, stained with all stains presented in this module, or labeled with hormone antibodies by </a:t>
            </a:r>
            <a:r>
              <a:rPr lang="en-US" sz="1600" dirty="0" err="1">
                <a:solidFill>
                  <a:srgbClr val="002060"/>
                </a:solidFill>
                <a:latin typeface="Georgia" pitchFamily="18" charset="0"/>
              </a:rPr>
              <a:t>immunocytochemistry</a:t>
            </a:r>
            <a:endParaRPr lang="en-US" sz="1600" dirty="0">
              <a:solidFill>
                <a:srgbClr val="002060"/>
              </a:solidFill>
              <a:latin typeface="Georgia" pitchFamily="18" charset="0"/>
            </a:endParaRPr>
          </a:p>
          <a:p>
            <a:pPr lvl="1">
              <a:buFont typeface="Arial" charset="0"/>
              <a:buChar char="•"/>
              <a:tabLst>
                <a:tab pos="457200" algn="l"/>
              </a:tabLst>
            </a:pPr>
            <a:r>
              <a:rPr lang="en-US" sz="1600" dirty="0">
                <a:solidFill>
                  <a:srgbClr val="002060"/>
                </a:solidFill>
                <a:latin typeface="Georgia" pitchFamily="18" charset="0"/>
              </a:rPr>
              <a:t> the following regions and components of the pituitary gland, stained or labeled as stated above</a:t>
            </a:r>
          </a:p>
          <a:p>
            <a:pPr lvl="2">
              <a:buFont typeface="Arial" charset="0"/>
              <a:buChar char="•"/>
              <a:tabLst>
                <a:tab pos="457200" algn="l"/>
              </a:tabLst>
            </a:pPr>
            <a:r>
              <a:rPr lang="en-US" sz="1600" dirty="0" err="1">
                <a:solidFill>
                  <a:srgbClr val="002060"/>
                </a:solidFill>
                <a:latin typeface="Georgia" pitchFamily="18" charset="0"/>
              </a:rPr>
              <a:t>Adenohypophysis</a:t>
            </a:r>
            <a:r>
              <a:rPr lang="en-US" sz="1600" dirty="0">
                <a:solidFill>
                  <a:srgbClr val="002060"/>
                </a:solidFill>
                <a:latin typeface="Georgia" pitchFamily="18" charset="0"/>
              </a:rPr>
              <a:t>/pars </a:t>
            </a:r>
            <a:r>
              <a:rPr lang="en-US" sz="1600" dirty="0" err="1">
                <a:solidFill>
                  <a:srgbClr val="002060"/>
                </a:solidFill>
                <a:latin typeface="Georgia" pitchFamily="18" charset="0"/>
              </a:rPr>
              <a:t>distalis</a:t>
            </a:r>
            <a:r>
              <a:rPr lang="en-US" sz="1600" dirty="0">
                <a:solidFill>
                  <a:srgbClr val="002060"/>
                </a:solidFill>
                <a:latin typeface="Georgia" pitchFamily="18" charset="0"/>
              </a:rPr>
              <a:t>/anterior pituitary</a:t>
            </a:r>
          </a:p>
          <a:p>
            <a:pPr lvl="3">
              <a:buFont typeface="Arial" charset="0"/>
              <a:buChar char="•"/>
              <a:tabLst>
                <a:tab pos="457200" algn="l"/>
              </a:tabLst>
            </a:pPr>
            <a:r>
              <a:rPr lang="en-US" sz="1600" dirty="0" err="1">
                <a:solidFill>
                  <a:srgbClr val="002060"/>
                </a:solidFill>
                <a:latin typeface="Georgia" pitchFamily="18" charset="0"/>
              </a:rPr>
              <a:t>Acidophils</a:t>
            </a:r>
            <a:endParaRPr lang="en-US" sz="1600" dirty="0">
              <a:solidFill>
                <a:srgbClr val="002060"/>
              </a:solidFill>
              <a:latin typeface="Georgia" pitchFamily="18" charset="0"/>
            </a:endParaRPr>
          </a:p>
          <a:p>
            <a:pPr lvl="3">
              <a:buFont typeface="Arial" charset="0"/>
              <a:buChar char="•"/>
              <a:tabLst>
                <a:tab pos="457200" algn="l"/>
              </a:tabLst>
            </a:pPr>
            <a:r>
              <a:rPr lang="en-US" sz="1600" dirty="0" err="1">
                <a:solidFill>
                  <a:srgbClr val="002060"/>
                </a:solidFill>
                <a:latin typeface="Georgia" pitchFamily="18" charset="0"/>
              </a:rPr>
              <a:t>Basophils</a:t>
            </a:r>
            <a:endParaRPr lang="en-US" sz="1600" dirty="0">
              <a:solidFill>
                <a:srgbClr val="002060"/>
              </a:solidFill>
              <a:latin typeface="Georgia" pitchFamily="18" charset="0"/>
            </a:endParaRPr>
          </a:p>
          <a:p>
            <a:pPr lvl="3">
              <a:buFont typeface="Arial" charset="0"/>
              <a:buChar char="•"/>
              <a:tabLst>
                <a:tab pos="457200" algn="l"/>
              </a:tabLst>
            </a:pPr>
            <a:r>
              <a:rPr lang="en-US" sz="1600" dirty="0" err="1">
                <a:solidFill>
                  <a:srgbClr val="002060"/>
                </a:solidFill>
                <a:latin typeface="Georgia" pitchFamily="18" charset="0"/>
              </a:rPr>
              <a:t>Chromophobes</a:t>
            </a:r>
            <a:endParaRPr lang="en-US" sz="1600" dirty="0">
              <a:solidFill>
                <a:srgbClr val="002060"/>
              </a:solidFill>
              <a:latin typeface="Georgia" pitchFamily="18" charset="0"/>
            </a:endParaRPr>
          </a:p>
          <a:p>
            <a:pPr lvl="3">
              <a:buFont typeface="Arial" charset="0"/>
              <a:buChar char="•"/>
              <a:tabLst>
                <a:tab pos="457200" algn="l"/>
              </a:tabLst>
            </a:pPr>
            <a:r>
              <a:rPr lang="en-US" sz="1600" dirty="0">
                <a:solidFill>
                  <a:srgbClr val="002060"/>
                </a:solidFill>
                <a:latin typeface="Georgia" pitchFamily="18" charset="0"/>
              </a:rPr>
              <a:t>Sinusoids</a:t>
            </a:r>
          </a:p>
          <a:p>
            <a:pPr lvl="2">
              <a:buFont typeface="Arial" charset="0"/>
              <a:buChar char="•"/>
              <a:tabLst>
                <a:tab pos="457200" algn="l"/>
              </a:tabLst>
            </a:pPr>
            <a:r>
              <a:rPr lang="en-US" sz="1600" dirty="0" err="1">
                <a:solidFill>
                  <a:srgbClr val="002060"/>
                </a:solidFill>
                <a:latin typeface="Georgia" pitchFamily="18" charset="0"/>
              </a:rPr>
              <a:t>Neurohypophysis</a:t>
            </a:r>
            <a:r>
              <a:rPr lang="en-US" sz="1600" dirty="0">
                <a:solidFill>
                  <a:srgbClr val="002060"/>
                </a:solidFill>
                <a:latin typeface="Georgia" pitchFamily="18" charset="0"/>
              </a:rPr>
              <a:t>/pars nervosa/posterior pituitary</a:t>
            </a:r>
          </a:p>
          <a:p>
            <a:pPr lvl="3">
              <a:buFont typeface="Arial" charset="0"/>
              <a:buChar char="•"/>
              <a:tabLst>
                <a:tab pos="457200" algn="l"/>
              </a:tabLst>
            </a:pPr>
            <a:r>
              <a:rPr lang="en-US" sz="1600" dirty="0" err="1">
                <a:solidFill>
                  <a:srgbClr val="002060"/>
                </a:solidFill>
                <a:latin typeface="Georgia" pitchFamily="18" charset="0"/>
              </a:rPr>
              <a:t>Pituicytes</a:t>
            </a:r>
            <a:endParaRPr lang="en-US" sz="1600" dirty="0">
              <a:solidFill>
                <a:srgbClr val="002060"/>
              </a:solidFill>
              <a:latin typeface="Georgia" pitchFamily="18" charset="0"/>
            </a:endParaRPr>
          </a:p>
          <a:p>
            <a:pPr lvl="3">
              <a:buFont typeface="Arial" charset="0"/>
              <a:buChar char="•"/>
              <a:tabLst>
                <a:tab pos="457200" algn="l"/>
              </a:tabLst>
            </a:pPr>
            <a:r>
              <a:rPr lang="en-US" sz="1600" dirty="0">
                <a:solidFill>
                  <a:srgbClr val="002060"/>
                </a:solidFill>
                <a:latin typeface="Georgia" pitchFamily="18" charset="0"/>
              </a:rPr>
              <a:t>Herring bodies (best seen with PAS stain)</a:t>
            </a:r>
          </a:p>
          <a:p>
            <a:pPr lvl="2">
              <a:buFont typeface="Arial" charset="0"/>
              <a:buChar char="•"/>
              <a:tabLst>
                <a:tab pos="457200" algn="l"/>
              </a:tabLst>
            </a:pPr>
            <a:r>
              <a:rPr lang="en-US" sz="1600" dirty="0">
                <a:solidFill>
                  <a:srgbClr val="002060"/>
                </a:solidFill>
                <a:latin typeface="Georgia" pitchFamily="18" charset="0"/>
              </a:rPr>
              <a:t>Pars </a:t>
            </a:r>
            <a:r>
              <a:rPr lang="en-US" sz="1600" dirty="0" err="1">
                <a:solidFill>
                  <a:srgbClr val="002060"/>
                </a:solidFill>
                <a:latin typeface="Georgia" pitchFamily="18" charset="0"/>
              </a:rPr>
              <a:t>intermedia</a:t>
            </a:r>
            <a:endParaRPr lang="en-US" sz="1600" dirty="0">
              <a:solidFill>
                <a:srgbClr val="002060"/>
              </a:solidFill>
              <a:latin typeface="Georgia" pitchFamily="18" charset="0"/>
            </a:endParaRPr>
          </a:p>
          <a:p>
            <a:pPr lvl="3">
              <a:buFont typeface="Arial" charset="0"/>
              <a:buChar char="•"/>
              <a:tabLst>
                <a:tab pos="457200" algn="l"/>
              </a:tabLst>
            </a:pPr>
            <a:r>
              <a:rPr lang="en-US" sz="1600" dirty="0">
                <a:solidFill>
                  <a:srgbClr val="002060"/>
                </a:solidFill>
                <a:latin typeface="Georgia" pitchFamily="18" charset="0"/>
              </a:rPr>
              <a:t>Colloid</a:t>
            </a:r>
          </a:p>
          <a:p>
            <a:pPr>
              <a:tabLst>
                <a:tab pos="457200" algn="l"/>
              </a:tabLst>
            </a:pPr>
            <a:r>
              <a:rPr lang="en-US" sz="1600" dirty="0">
                <a:solidFill>
                  <a:srgbClr val="002060"/>
                </a:solidFill>
                <a:latin typeface="Georgia" pitchFamily="18" charset="0"/>
              </a:rPr>
              <a:t>	</a:t>
            </a:r>
          </a:p>
          <a:p>
            <a:pPr>
              <a:buFont typeface="Arial" charset="0"/>
              <a:buChar char="•"/>
              <a:tabLst>
                <a:tab pos="457200" algn="l"/>
              </a:tabLst>
            </a:pPr>
            <a:r>
              <a:rPr lang="en-US" sz="1600" b="1">
                <a:solidFill>
                  <a:srgbClr val="002060"/>
                </a:solidFill>
                <a:latin typeface="Georgia" pitchFamily="18" charset="0"/>
              </a:rPr>
              <a:t>identify, </a:t>
            </a:r>
            <a:r>
              <a:rPr lang="en-US" sz="1600" b="1" dirty="0">
                <a:solidFill>
                  <a:srgbClr val="002060"/>
                </a:solidFill>
                <a:latin typeface="Georgia" pitchFamily="18" charset="0"/>
              </a:rPr>
              <a:t>at the electron microscope level, between the hypothalamus and pituitary, using the distribution of </a:t>
            </a:r>
            <a:r>
              <a:rPr lang="en-US" sz="1600" b="1" dirty="0" err="1">
                <a:solidFill>
                  <a:srgbClr val="002060"/>
                </a:solidFill>
                <a:latin typeface="Georgia" pitchFamily="18" charset="0"/>
              </a:rPr>
              <a:t>secretory</a:t>
            </a:r>
            <a:r>
              <a:rPr lang="en-US" sz="1600" b="1" dirty="0">
                <a:solidFill>
                  <a:srgbClr val="002060"/>
                </a:solidFill>
                <a:latin typeface="Georgia" pitchFamily="18" charset="0"/>
              </a:rPr>
              <a:t> granules as a guide</a:t>
            </a:r>
            <a:endParaRPr lang="en-US" sz="1600" dirty="0">
              <a:solidFill>
                <a:srgbClr val="002060"/>
              </a:solidFill>
              <a:latin typeface="Georgia" pitchFamily="18" charset="0"/>
            </a:endParaRPr>
          </a:p>
          <a:p>
            <a:pPr>
              <a:tabLst>
                <a:tab pos="457200" algn="l"/>
              </a:tabLst>
            </a:pPr>
            <a:endParaRPr lang="en-US" sz="1200" dirty="0">
              <a:solidFill>
                <a:srgbClr val="002060"/>
              </a:solidFill>
              <a:latin typeface="Georgia" pitchFamily="18" charset="0"/>
            </a:endParaRPr>
          </a:p>
          <a:p>
            <a:pPr>
              <a:tabLst>
                <a:tab pos="457200" algn="l"/>
              </a:tabLst>
            </a:pPr>
            <a:endParaRPr lang="en-US" sz="1200" dirty="0">
              <a:solidFill>
                <a:srgbClr val="002060"/>
              </a:solidFill>
              <a:latin typeface="Georgia" pitchFamily="18" charset="0"/>
            </a:endParaRPr>
          </a:p>
        </p:txBody>
      </p:sp>
    </p:spTree>
    <p:extLst>
      <p:ext uri="{BB962C8B-B14F-4D97-AF65-F5344CB8AC3E}">
        <p14:creationId xmlns:p14="http://schemas.microsoft.com/office/powerpoint/2010/main" val="2653597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 y="1209675"/>
            <a:ext cx="8305800" cy="5648325"/>
          </a:xfrm>
          <a:prstGeom prst="rect">
            <a:avLst/>
          </a:prstGeom>
        </p:spPr>
      </p:pic>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5" name="TextBox 4"/>
          <p:cNvSpPr txBox="1"/>
          <p:nvPr/>
        </p:nvSpPr>
        <p:spPr>
          <a:xfrm>
            <a:off x="228600" y="4572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 indicated by the arrows. (advance slide for answers)</a:t>
            </a:r>
          </a:p>
        </p:txBody>
      </p:sp>
      <p:cxnSp>
        <p:nvCxnSpPr>
          <p:cNvPr id="6" name="Straight Arrow Connector 5"/>
          <p:cNvCxnSpPr/>
          <p:nvPr/>
        </p:nvCxnSpPr>
        <p:spPr>
          <a:xfrm flipH="1" flipV="1">
            <a:off x="4495800" y="2535745"/>
            <a:ext cx="76200" cy="89325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628900" y="3384684"/>
            <a:ext cx="3810000" cy="646331"/>
          </a:xfrm>
          <a:prstGeom prst="rect">
            <a:avLst/>
          </a:prstGeom>
          <a:noFill/>
        </p:spPr>
        <p:txBody>
          <a:bodyPr wrap="square">
            <a:spAutoFit/>
          </a:bodyPr>
          <a:lstStyle/>
          <a:p>
            <a:pPr algn="ctr" fontAlgn="auto">
              <a:spcBef>
                <a:spcPts val="0"/>
              </a:spcBef>
              <a:spcAft>
                <a:spcPts val="0"/>
              </a:spcAft>
              <a:defRPr/>
            </a:pPr>
            <a:r>
              <a:rPr lang="en-US" sz="3600" b="1" dirty="0">
                <a:ln w="31550" cmpd="sng">
                  <a:solidFill>
                    <a:srgbClr val="00B0F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Sinusoid</a:t>
            </a:r>
          </a:p>
        </p:txBody>
      </p:sp>
    </p:spTree>
    <p:extLst>
      <p:ext uri="{BB962C8B-B14F-4D97-AF65-F5344CB8AC3E}">
        <p14:creationId xmlns:p14="http://schemas.microsoft.com/office/powerpoint/2010/main" val="87593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22" y="1440596"/>
            <a:ext cx="8101155" cy="5392003"/>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structure indicated by the arrow. (advance slide for answers)</a:t>
            </a:r>
          </a:p>
        </p:txBody>
      </p:sp>
      <p:cxnSp>
        <p:nvCxnSpPr>
          <p:cNvPr id="5" name="Straight Arrow Connector 4"/>
          <p:cNvCxnSpPr/>
          <p:nvPr/>
        </p:nvCxnSpPr>
        <p:spPr>
          <a:xfrm flipH="1" flipV="1">
            <a:off x="5204178" y="3951112"/>
            <a:ext cx="101600" cy="1072444"/>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57600" y="5023556"/>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Herring body</a:t>
            </a:r>
          </a:p>
        </p:txBody>
      </p:sp>
    </p:spTree>
    <p:extLst>
      <p:ext uri="{BB962C8B-B14F-4D97-AF65-F5344CB8AC3E}">
        <p14:creationId xmlns:p14="http://schemas.microsoft.com/office/powerpoint/2010/main" val="224882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219200"/>
            <a:ext cx="7315200" cy="5291632"/>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461963"/>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(advance slide for answers)</a:t>
            </a:r>
          </a:p>
        </p:txBody>
      </p:sp>
      <p:cxnSp>
        <p:nvCxnSpPr>
          <p:cNvPr id="5" name="Straight Arrow Connector 4"/>
          <p:cNvCxnSpPr/>
          <p:nvPr/>
        </p:nvCxnSpPr>
        <p:spPr>
          <a:xfrm flipH="1" flipV="1">
            <a:off x="2496256" y="2717801"/>
            <a:ext cx="399344" cy="1147215"/>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813778" y="3996267"/>
            <a:ext cx="53622" cy="804333"/>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990600" y="3860718"/>
            <a:ext cx="7010400" cy="1586213"/>
            <a:chOff x="990600" y="3860718"/>
            <a:chExt cx="7010400" cy="1586213"/>
          </a:xfrm>
        </p:grpSpPr>
        <p:sp>
          <p:nvSpPr>
            <p:cNvPr id="6" name="Rectangle 5"/>
            <p:cNvSpPr/>
            <p:nvPr/>
          </p:nvSpPr>
          <p:spPr>
            <a:xfrm>
              <a:off x="990600" y="3860718"/>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basophil</a:t>
              </a:r>
            </a:p>
          </p:txBody>
        </p:sp>
        <p:sp>
          <p:nvSpPr>
            <p:cNvPr id="8" name="Rectangle 7"/>
            <p:cNvSpPr/>
            <p:nvPr/>
          </p:nvSpPr>
          <p:spPr>
            <a:xfrm>
              <a:off x="4191000" y="4800600"/>
              <a:ext cx="3810000" cy="646331"/>
            </a:xfrm>
            <a:prstGeom prst="rect">
              <a:avLst/>
            </a:prstGeom>
            <a:noFill/>
            <a:ln>
              <a:solidFill>
                <a:srgbClr val="00206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acidophil</a:t>
              </a:r>
            </a:p>
          </p:txBody>
        </p:sp>
      </p:grpSp>
    </p:spTree>
    <p:extLst>
      <p:ext uri="{BB962C8B-B14F-4D97-AF65-F5344CB8AC3E}">
        <p14:creationId xmlns:p14="http://schemas.microsoft.com/office/powerpoint/2010/main" val="21564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440596"/>
            <a:ext cx="7174512" cy="5397647"/>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Identify the substance indicated by the arrows. (advance slide for answers)</a:t>
            </a:r>
          </a:p>
        </p:txBody>
      </p:sp>
      <p:cxnSp>
        <p:nvCxnSpPr>
          <p:cNvPr id="5" name="Straight Arrow Connector 4"/>
          <p:cNvCxnSpPr/>
          <p:nvPr/>
        </p:nvCxnSpPr>
        <p:spPr>
          <a:xfrm flipH="1" flipV="1">
            <a:off x="1981201" y="4159870"/>
            <a:ext cx="1600199" cy="64073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276600" y="1676400"/>
            <a:ext cx="3962400" cy="3618131"/>
            <a:chOff x="3276600" y="1676400"/>
            <a:chExt cx="3962400" cy="3618131"/>
          </a:xfrm>
        </p:grpSpPr>
        <p:sp>
          <p:nvSpPr>
            <p:cNvPr id="6" name="Rectangle 5"/>
            <p:cNvSpPr/>
            <p:nvPr/>
          </p:nvSpPr>
          <p:spPr>
            <a:xfrm>
              <a:off x="3276600" y="4648200"/>
              <a:ext cx="1762478" cy="646331"/>
            </a:xfrm>
            <a:prstGeom prst="rect">
              <a:avLst/>
            </a:prstGeom>
            <a:noFill/>
          </p:spPr>
          <p:txBody>
            <a:bodyPr wrap="square">
              <a:spAutoFit/>
            </a:bodyPr>
            <a:lstStyle/>
            <a:p>
              <a:pPr algn="ctr" fontAlgn="auto">
                <a:spcBef>
                  <a:spcPts val="0"/>
                </a:spcBef>
                <a:spcAft>
                  <a:spcPts val="0"/>
                </a:spcAft>
                <a:defRPr/>
              </a:pPr>
              <a:r>
                <a:rPr lang="en-US" sz="3600" b="1" dirty="0">
                  <a:ln w="31550" cmpd="sng">
                    <a:solidFill>
                      <a:srgbClr val="00B0F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colloid</a:t>
              </a:r>
            </a:p>
          </p:txBody>
        </p:sp>
        <p:sp>
          <p:nvSpPr>
            <p:cNvPr id="9" name="Rectangle 8"/>
            <p:cNvSpPr/>
            <p:nvPr/>
          </p:nvSpPr>
          <p:spPr>
            <a:xfrm>
              <a:off x="3429000" y="1676400"/>
              <a:ext cx="3810000" cy="646331"/>
            </a:xfrm>
            <a:prstGeom prst="rect">
              <a:avLst/>
            </a:prstGeom>
            <a:noFill/>
          </p:spPr>
          <p:txBody>
            <a:bodyPr wrap="square">
              <a:spAutoFit/>
            </a:bodyPr>
            <a:lstStyle/>
            <a:p>
              <a:pPr algn="ctr" fontAlgn="auto">
                <a:spcBef>
                  <a:spcPts val="0"/>
                </a:spcBef>
                <a:spcAft>
                  <a:spcPts val="0"/>
                </a:spcAft>
                <a:defRPr/>
              </a:pPr>
              <a:r>
                <a:rPr lang="en-US" sz="36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n-lt"/>
                </a:rPr>
                <a:t>Pituitary gland</a:t>
              </a:r>
            </a:p>
          </p:txBody>
        </p:sp>
      </p:grpSp>
    </p:spTree>
    <p:extLst>
      <p:ext uri="{BB962C8B-B14F-4D97-AF65-F5344CB8AC3E}">
        <p14:creationId xmlns:p14="http://schemas.microsoft.com/office/powerpoint/2010/main" val="3993946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66800"/>
            <a:ext cx="7499435" cy="5456456"/>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69" y="990600"/>
            <a:ext cx="8043862" cy="5840874"/>
          </a:xfrm>
          <a:prstGeom prst="rect">
            <a:avLst/>
          </a:prstGeom>
        </p:spPr>
      </p:pic>
      <p:sp>
        <p:nvSpPr>
          <p:cNvPr id="6" name="TextBox 5"/>
          <p:cNvSpPr txBox="1"/>
          <p:nvPr/>
        </p:nvSpPr>
        <p:spPr>
          <a:xfrm>
            <a:off x="228600" y="528637"/>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type of stain and cells.  (advance slide for answers)</a:t>
            </a:r>
          </a:p>
        </p:txBody>
      </p:sp>
      <p:sp>
        <p:nvSpPr>
          <p:cNvPr id="11" name="Freeform 10"/>
          <p:cNvSpPr/>
          <p:nvPr/>
        </p:nvSpPr>
        <p:spPr>
          <a:xfrm>
            <a:off x="7360356" y="5384800"/>
            <a:ext cx="1233566" cy="643815"/>
          </a:xfrm>
          <a:custGeom>
            <a:avLst/>
            <a:gdLst>
              <a:gd name="connsiteX0" fmla="*/ 620888 w 1233566"/>
              <a:gd name="connsiteY0" fmla="*/ 451556 h 643815"/>
              <a:gd name="connsiteX1" fmla="*/ 666044 w 1233566"/>
              <a:gd name="connsiteY1" fmla="*/ 508000 h 643815"/>
              <a:gd name="connsiteX2" fmla="*/ 711200 w 1233566"/>
              <a:gd name="connsiteY2" fmla="*/ 575733 h 643815"/>
              <a:gd name="connsiteX3" fmla="*/ 745066 w 1233566"/>
              <a:gd name="connsiteY3" fmla="*/ 598311 h 643815"/>
              <a:gd name="connsiteX4" fmla="*/ 767644 w 1233566"/>
              <a:gd name="connsiteY4" fmla="*/ 632178 h 643815"/>
              <a:gd name="connsiteX5" fmla="*/ 835377 w 1233566"/>
              <a:gd name="connsiteY5" fmla="*/ 632178 h 643815"/>
              <a:gd name="connsiteX6" fmla="*/ 891822 w 1233566"/>
              <a:gd name="connsiteY6" fmla="*/ 609600 h 643815"/>
              <a:gd name="connsiteX7" fmla="*/ 925688 w 1233566"/>
              <a:gd name="connsiteY7" fmla="*/ 598311 h 643815"/>
              <a:gd name="connsiteX8" fmla="*/ 993422 w 1233566"/>
              <a:gd name="connsiteY8" fmla="*/ 553156 h 643815"/>
              <a:gd name="connsiteX9" fmla="*/ 1061155 w 1233566"/>
              <a:gd name="connsiteY9" fmla="*/ 508000 h 643815"/>
              <a:gd name="connsiteX10" fmla="*/ 1151466 w 1233566"/>
              <a:gd name="connsiteY10" fmla="*/ 496711 h 643815"/>
              <a:gd name="connsiteX11" fmla="*/ 1185333 w 1233566"/>
              <a:gd name="connsiteY11" fmla="*/ 485422 h 643815"/>
              <a:gd name="connsiteX12" fmla="*/ 1230488 w 1233566"/>
              <a:gd name="connsiteY12" fmla="*/ 474133 h 643815"/>
              <a:gd name="connsiteX13" fmla="*/ 1196622 w 1233566"/>
              <a:gd name="connsiteY13" fmla="*/ 327378 h 643815"/>
              <a:gd name="connsiteX14" fmla="*/ 1117600 w 1233566"/>
              <a:gd name="connsiteY14" fmla="*/ 293511 h 643815"/>
              <a:gd name="connsiteX15" fmla="*/ 1095022 w 1233566"/>
              <a:gd name="connsiteY15" fmla="*/ 259644 h 643815"/>
              <a:gd name="connsiteX16" fmla="*/ 1027288 w 1233566"/>
              <a:gd name="connsiteY16" fmla="*/ 214489 h 643815"/>
              <a:gd name="connsiteX17" fmla="*/ 993422 w 1233566"/>
              <a:gd name="connsiteY17" fmla="*/ 191911 h 643815"/>
              <a:gd name="connsiteX18" fmla="*/ 925688 w 1233566"/>
              <a:gd name="connsiteY18" fmla="*/ 146756 h 643815"/>
              <a:gd name="connsiteX19" fmla="*/ 891822 w 1233566"/>
              <a:gd name="connsiteY19" fmla="*/ 124178 h 643815"/>
              <a:gd name="connsiteX20" fmla="*/ 857955 w 1233566"/>
              <a:gd name="connsiteY20" fmla="*/ 112889 h 643815"/>
              <a:gd name="connsiteX21" fmla="*/ 756355 w 1233566"/>
              <a:gd name="connsiteY21" fmla="*/ 67733 h 643815"/>
              <a:gd name="connsiteX22" fmla="*/ 722488 w 1233566"/>
              <a:gd name="connsiteY22" fmla="*/ 56444 h 643815"/>
              <a:gd name="connsiteX23" fmla="*/ 598311 w 1233566"/>
              <a:gd name="connsiteY23" fmla="*/ 45156 h 643815"/>
              <a:gd name="connsiteX24" fmla="*/ 541866 w 1233566"/>
              <a:gd name="connsiteY24" fmla="*/ 33867 h 643815"/>
              <a:gd name="connsiteX25" fmla="*/ 372533 w 1233566"/>
              <a:gd name="connsiteY25" fmla="*/ 0 h 643815"/>
              <a:gd name="connsiteX26" fmla="*/ 259644 w 1233566"/>
              <a:gd name="connsiteY26" fmla="*/ 11289 h 643815"/>
              <a:gd name="connsiteX27" fmla="*/ 191911 w 1233566"/>
              <a:gd name="connsiteY27" fmla="*/ 33867 h 643815"/>
              <a:gd name="connsiteX28" fmla="*/ 158044 w 1233566"/>
              <a:gd name="connsiteY28" fmla="*/ 45156 h 643815"/>
              <a:gd name="connsiteX29" fmla="*/ 124177 w 1233566"/>
              <a:gd name="connsiteY29" fmla="*/ 79022 h 643815"/>
              <a:gd name="connsiteX30" fmla="*/ 56444 w 1233566"/>
              <a:gd name="connsiteY30" fmla="*/ 112889 h 643815"/>
              <a:gd name="connsiteX31" fmla="*/ 0 w 1233566"/>
              <a:gd name="connsiteY31" fmla="*/ 180622 h 643815"/>
              <a:gd name="connsiteX32" fmla="*/ 11288 w 1233566"/>
              <a:gd name="connsiteY32" fmla="*/ 214489 h 643815"/>
              <a:gd name="connsiteX33" fmla="*/ 22577 w 1233566"/>
              <a:gd name="connsiteY33" fmla="*/ 259644 h 643815"/>
              <a:gd name="connsiteX34" fmla="*/ 90311 w 1233566"/>
              <a:gd name="connsiteY34" fmla="*/ 293511 h 643815"/>
              <a:gd name="connsiteX35" fmla="*/ 124177 w 1233566"/>
              <a:gd name="connsiteY35" fmla="*/ 316089 h 643815"/>
              <a:gd name="connsiteX36" fmla="*/ 158044 w 1233566"/>
              <a:gd name="connsiteY36" fmla="*/ 327378 h 643815"/>
              <a:gd name="connsiteX37" fmla="*/ 316088 w 1233566"/>
              <a:gd name="connsiteY37" fmla="*/ 349956 h 643815"/>
              <a:gd name="connsiteX38" fmla="*/ 496711 w 1233566"/>
              <a:gd name="connsiteY38" fmla="*/ 361244 h 643815"/>
              <a:gd name="connsiteX39" fmla="*/ 620888 w 1233566"/>
              <a:gd name="connsiteY39" fmla="*/ 395111 h 643815"/>
              <a:gd name="connsiteX40" fmla="*/ 620888 w 1233566"/>
              <a:gd name="connsiteY40" fmla="*/ 451556 h 64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33566" h="643815">
                <a:moveTo>
                  <a:pt x="620888" y="451556"/>
                </a:moveTo>
                <a:cubicBezTo>
                  <a:pt x="628414" y="470371"/>
                  <a:pt x="651872" y="488514"/>
                  <a:pt x="666044" y="508000"/>
                </a:cubicBezTo>
                <a:cubicBezTo>
                  <a:pt x="682004" y="529945"/>
                  <a:pt x="688622" y="560681"/>
                  <a:pt x="711200" y="575733"/>
                </a:cubicBezTo>
                <a:lnTo>
                  <a:pt x="745066" y="598311"/>
                </a:lnTo>
                <a:cubicBezTo>
                  <a:pt x="752592" y="609600"/>
                  <a:pt x="757049" y="623702"/>
                  <a:pt x="767644" y="632178"/>
                </a:cubicBezTo>
                <a:cubicBezTo>
                  <a:pt x="793265" y="652674"/>
                  <a:pt x="809757" y="641786"/>
                  <a:pt x="835377" y="632178"/>
                </a:cubicBezTo>
                <a:cubicBezTo>
                  <a:pt x="854351" y="625063"/>
                  <a:pt x="872848" y="616715"/>
                  <a:pt x="891822" y="609600"/>
                </a:cubicBezTo>
                <a:cubicBezTo>
                  <a:pt x="902964" y="605422"/>
                  <a:pt x="915286" y="604090"/>
                  <a:pt x="925688" y="598311"/>
                </a:cubicBezTo>
                <a:cubicBezTo>
                  <a:pt x="949408" y="585133"/>
                  <a:pt x="970844" y="568208"/>
                  <a:pt x="993422" y="553156"/>
                </a:cubicBezTo>
                <a:cubicBezTo>
                  <a:pt x="993424" y="553155"/>
                  <a:pt x="1061153" y="508000"/>
                  <a:pt x="1061155" y="508000"/>
                </a:cubicBezTo>
                <a:lnTo>
                  <a:pt x="1151466" y="496711"/>
                </a:lnTo>
                <a:cubicBezTo>
                  <a:pt x="1162755" y="492948"/>
                  <a:pt x="1173891" y="488691"/>
                  <a:pt x="1185333" y="485422"/>
                </a:cubicBezTo>
                <a:cubicBezTo>
                  <a:pt x="1200251" y="481160"/>
                  <a:pt x="1226406" y="489101"/>
                  <a:pt x="1230488" y="474133"/>
                </a:cubicBezTo>
                <a:cubicBezTo>
                  <a:pt x="1238249" y="445676"/>
                  <a:pt x="1232859" y="357575"/>
                  <a:pt x="1196622" y="327378"/>
                </a:cubicBezTo>
                <a:cubicBezTo>
                  <a:pt x="1178022" y="311879"/>
                  <a:pt x="1141128" y="301354"/>
                  <a:pt x="1117600" y="293511"/>
                </a:cubicBezTo>
                <a:cubicBezTo>
                  <a:pt x="1110074" y="282222"/>
                  <a:pt x="1105233" y="268578"/>
                  <a:pt x="1095022" y="259644"/>
                </a:cubicBezTo>
                <a:cubicBezTo>
                  <a:pt x="1074601" y="241775"/>
                  <a:pt x="1049866" y="229541"/>
                  <a:pt x="1027288" y="214489"/>
                </a:cubicBezTo>
                <a:lnTo>
                  <a:pt x="993422" y="191911"/>
                </a:lnTo>
                <a:lnTo>
                  <a:pt x="925688" y="146756"/>
                </a:lnTo>
                <a:cubicBezTo>
                  <a:pt x="914399" y="139230"/>
                  <a:pt x="904693" y="128468"/>
                  <a:pt x="891822" y="124178"/>
                </a:cubicBezTo>
                <a:cubicBezTo>
                  <a:pt x="880533" y="120415"/>
                  <a:pt x="868598" y="118211"/>
                  <a:pt x="857955" y="112889"/>
                </a:cubicBezTo>
                <a:cubicBezTo>
                  <a:pt x="750616" y="59220"/>
                  <a:pt x="931101" y="125982"/>
                  <a:pt x="756355" y="67733"/>
                </a:cubicBezTo>
                <a:cubicBezTo>
                  <a:pt x="745066" y="63970"/>
                  <a:pt x="734339" y="57521"/>
                  <a:pt x="722488" y="56444"/>
                </a:cubicBezTo>
                <a:lnTo>
                  <a:pt x="598311" y="45156"/>
                </a:lnTo>
                <a:cubicBezTo>
                  <a:pt x="579496" y="41393"/>
                  <a:pt x="560762" y="37202"/>
                  <a:pt x="541866" y="33867"/>
                </a:cubicBezTo>
                <a:cubicBezTo>
                  <a:pt x="385463" y="6266"/>
                  <a:pt x="452220" y="26562"/>
                  <a:pt x="372533" y="0"/>
                </a:cubicBezTo>
                <a:cubicBezTo>
                  <a:pt x="334903" y="3763"/>
                  <a:pt x="296814" y="4320"/>
                  <a:pt x="259644" y="11289"/>
                </a:cubicBezTo>
                <a:cubicBezTo>
                  <a:pt x="236253" y="15675"/>
                  <a:pt x="214489" y="26341"/>
                  <a:pt x="191911" y="33867"/>
                </a:cubicBezTo>
                <a:lnTo>
                  <a:pt x="158044" y="45156"/>
                </a:lnTo>
                <a:cubicBezTo>
                  <a:pt x="146755" y="56445"/>
                  <a:pt x="137461" y="70166"/>
                  <a:pt x="124177" y="79022"/>
                </a:cubicBezTo>
                <a:cubicBezTo>
                  <a:pt x="22356" y="146902"/>
                  <a:pt x="163018" y="24077"/>
                  <a:pt x="56444" y="112889"/>
                </a:cubicBezTo>
                <a:cubicBezTo>
                  <a:pt x="23848" y="140052"/>
                  <a:pt x="22200" y="147322"/>
                  <a:pt x="0" y="180622"/>
                </a:cubicBezTo>
                <a:cubicBezTo>
                  <a:pt x="3763" y="191911"/>
                  <a:pt x="8019" y="203047"/>
                  <a:pt x="11288" y="214489"/>
                </a:cubicBezTo>
                <a:cubicBezTo>
                  <a:pt x="15550" y="229407"/>
                  <a:pt x="13971" y="246735"/>
                  <a:pt x="22577" y="259644"/>
                </a:cubicBezTo>
                <a:cubicBezTo>
                  <a:pt x="35082" y="278402"/>
                  <a:pt x="70992" y="287071"/>
                  <a:pt x="90311" y="293511"/>
                </a:cubicBezTo>
                <a:cubicBezTo>
                  <a:pt x="101600" y="301037"/>
                  <a:pt x="112042" y="310021"/>
                  <a:pt x="124177" y="316089"/>
                </a:cubicBezTo>
                <a:cubicBezTo>
                  <a:pt x="134820" y="321411"/>
                  <a:pt x="146325" y="325310"/>
                  <a:pt x="158044" y="327378"/>
                </a:cubicBezTo>
                <a:cubicBezTo>
                  <a:pt x="210450" y="336626"/>
                  <a:pt x="262975" y="346637"/>
                  <a:pt x="316088" y="349956"/>
                </a:cubicBezTo>
                <a:lnTo>
                  <a:pt x="496711" y="361244"/>
                </a:lnTo>
                <a:cubicBezTo>
                  <a:pt x="598566" y="386708"/>
                  <a:pt x="557584" y="374009"/>
                  <a:pt x="620888" y="395111"/>
                </a:cubicBezTo>
                <a:cubicBezTo>
                  <a:pt x="668059" y="442282"/>
                  <a:pt x="613362" y="432741"/>
                  <a:pt x="620888" y="451556"/>
                </a:cubicBezTo>
                <a:close/>
              </a:path>
            </a:pathLst>
          </a:custGeom>
          <a:noFill/>
          <a:ln w="381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prstDash val="sysDash"/>
              </a:ln>
              <a:noFill/>
            </a:endParaRPr>
          </a:p>
        </p:txBody>
      </p:sp>
      <p:grpSp>
        <p:nvGrpSpPr>
          <p:cNvPr id="14" name="Group 13"/>
          <p:cNvGrpSpPr/>
          <p:nvPr/>
        </p:nvGrpSpPr>
        <p:grpSpPr>
          <a:xfrm>
            <a:off x="1447800" y="1036468"/>
            <a:ext cx="6199716" cy="4994664"/>
            <a:chOff x="1447800" y="1036468"/>
            <a:chExt cx="6199716" cy="4994664"/>
          </a:xfrm>
        </p:grpSpPr>
        <p:sp>
          <p:nvSpPr>
            <p:cNvPr id="10" name="Rectangle 9"/>
            <p:cNvSpPr/>
            <p:nvPr/>
          </p:nvSpPr>
          <p:spPr>
            <a:xfrm>
              <a:off x="3837516" y="5384801"/>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chromophobes</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sp>
          <p:nvSpPr>
            <p:cNvPr id="12" name="Rectangle 11"/>
            <p:cNvSpPr/>
            <p:nvPr/>
          </p:nvSpPr>
          <p:spPr>
            <a:xfrm>
              <a:off x="1447800" y="1036468"/>
              <a:ext cx="3810000"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600" b="1" dirty="0">
                  <a:ln w="11430"/>
                  <a:solidFill>
                    <a:srgbClr val="FFFF00"/>
                  </a:solidFill>
                  <a:effectLst>
                    <a:outerShdw blurRad="50800" dist="39000" dir="5460000" algn="tl">
                      <a:srgbClr val="000000">
                        <a:alpha val="38000"/>
                      </a:srgbClr>
                    </a:outerShdw>
                  </a:effectLst>
                  <a:latin typeface="+mn-lt"/>
                </a:rPr>
                <a:t>PAS stain</a:t>
              </a:r>
            </a:p>
          </p:txBody>
        </p:sp>
      </p:grpSp>
    </p:spTree>
    <p:extLst>
      <p:ext uri="{BB962C8B-B14F-4D97-AF65-F5344CB8AC3E}">
        <p14:creationId xmlns:p14="http://schemas.microsoft.com/office/powerpoint/2010/main" val="387856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143000"/>
            <a:ext cx="6438900" cy="5543550"/>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outlined structure. (advance slide for answers)</a:t>
            </a:r>
          </a:p>
        </p:txBody>
      </p:sp>
      <p:sp>
        <p:nvSpPr>
          <p:cNvPr id="5" name="Rectangle 4"/>
          <p:cNvSpPr/>
          <p:nvPr/>
        </p:nvSpPr>
        <p:spPr>
          <a:xfrm>
            <a:off x="2919589" y="4648200"/>
            <a:ext cx="3657600" cy="58477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a:ln w="11430"/>
                <a:solidFill>
                  <a:srgbClr val="002060"/>
                </a:solidFill>
                <a:effectLst>
                  <a:outerShdw blurRad="76200" dist="50800" dir="5400000" algn="tl" rotWithShape="0">
                    <a:srgbClr val="000000">
                      <a:alpha val="65000"/>
                    </a:srgbClr>
                  </a:outerShdw>
                </a:effectLst>
                <a:latin typeface="+mn-lt"/>
              </a:rPr>
              <a:t>Peripheral nerve</a:t>
            </a:r>
          </a:p>
        </p:txBody>
      </p:sp>
      <p:sp>
        <p:nvSpPr>
          <p:cNvPr id="6" name="Freeform 5"/>
          <p:cNvSpPr/>
          <p:nvPr/>
        </p:nvSpPr>
        <p:spPr>
          <a:xfrm>
            <a:off x="3431511" y="2552420"/>
            <a:ext cx="2303596" cy="1940558"/>
          </a:xfrm>
          <a:custGeom>
            <a:avLst/>
            <a:gdLst>
              <a:gd name="connsiteX0" fmla="*/ 1196933 w 2303596"/>
              <a:gd name="connsiteY0" fmla="*/ 89180 h 1940558"/>
              <a:gd name="connsiteX1" fmla="*/ 1140489 w 2303596"/>
              <a:gd name="connsiteY1" fmla="*/ 77891 h 1940558"/>
              <a:gd name="connsiteX2" fmla="*/ 1106622 w 2303596"/>
              <a:gd name="connsiteY2" fmla="*/ 66602 h 1940558"/>
              <a:gd name="connsiteX3" fmla="*/ 1050178 w 2303596"/>
              <a:gd name="connsiteY3" fmla="*/ 55313 h 1940558"/>
              <a:gd name="connsiteX4" fmla="*/ 1016311 w 2303596"/>
              <a:gd name="connsiteY4" fmla="*/ 44024 h 1940558"/>
              <a:gd name="connsiteX5" fmla="*/ 858267 w 2303596"/>
              <a:gd name="connsiteY5" fmla="*/ 21447 h 1940558"/>
              <a:gd name="connsiteX6" fmla="*/ 564756 w 2303596"/>
              <a:gd name="connsiteY6" fmla="*/ 21447 h 1940558"/>
              <a:gd name="connsiteX7" fmla="*/ 497022 w 2303596"/>
              <a:gd name="connsiteY7" fmla="*/ 32736 h 1940558"/>
              <a:gd name="connsiteX8" fmla="*/ 395422 w 2303596"/>
              <a:gd name="connsiteY8" fmla="*/ 55313 h 1940558"/>
              <a:gd name="connsiteX9" fmla="*/ 327689 w 2303596"/>
              <a:gd name="connsiteY9" fmla="*/ 100469 h 1940558"/>
              <a:gd name="connsiteX10" fmla="*/ 293822 w 2303596"/>
              <a:gd name="connsiteY10" fmla="*/ 123047 h 1940558"/>
              <a:gd name="connsiteX11" fmla="*/ 259956 w 2303596"/>
              <a:gd name="connsiteY11" fmla="*/ 134336 h 1940558"/>
              <a:gd name="connsiteX12" fmla="*/ 203511 w 2303596"/>
              <a:gd name="connsiteY12" fmla="*/ 190780 h 1940558"/>
              <a:gd name="connsiteX13" fmla="*/ 147067 w 2303596"/>
              <a:gd name="connsiteY13" fmla="*/ 235936 h 1940558"/>
              <a:gd name="connsiteX14" fmla="*/ 113200 w 2303596"/>
              <a:gd name="connsiteY14" fmla="*/ 314958 h 1940558"/>
              <a:gd name="connsiteX15" fmla="*/ 79333 w 2303596"/>
              <a:gd name="connsiteY15" fmla="*/ 348824 h 1940558"/>
              <a:gd name="connsiteX16" fmla="*/ 22889 w 2303596"/>
              <a:gd name="connsiteY16" fmla="*/ 461713 h 1940558"/>
              <a:gd name="connsiteX17" fmla="*/ 311 w 2303596"/>
              <a:gd name="connsiteY17" fmla="*/ 540736 h 1940558"/>
              <a:gd name="connsiteX18" fmla="*/ 22889 w 2303596"/>
              <a:gd name="connsiteY18" fmla="*/ 879402 h 1940558"/>
              <a:gd name="connsiteX19" fmla="*/ 45467 w 2303596"/>
              <a:gd name="connsiteY19" fmla="*/ 947136 h 1940558"/>
              <a:gd name="connsiteX20" fmla="*/ 56756 w 2303596"/>
              <a:gd name="connsiteY20" fmla="*/ 992291 h 1940558"/>
              <a:gd name="connsiteX21" fmla="*/ 79333 w 2303596"/>
              <a:gd name="connsiteY21" fmla="*/ 1150336 h 1940558"/>
              <a:gd name="connsiteX22" fmla="*/ 101911 w 2303596"/>
              <a:gd name="connsiteY22" fmla="*/ 1229358 h 1940558"/>
              <a:gd name="connsiteX23" fmla="*/ 124489 w 2303596"/>
              <a:gd name="connsiteY23" fmla="*/ 1274513 h 1940558"/>
              <a:gd name="connsiteX24" fmla="*/ 169645 w 2303596"/>
              <a:gd name="connsiteY24" fmla="*/ 1342247 h 1940558"/>
              <a:gd name="connsiteX25" fmla="*/ 237378 w 2303596"/>
              <a:gd name="connsiteY25" fmla="*/ 1398691 h 1940558"/>
              <a:gd name="connsiteX26" fmla="*/ 271245 w 2303596"/>
              <a:gd name="connsiteY26" fmla="*/ 1421269 h 1940558"/>
              <a:gd name="connsiteX27" fmla="*/ 338978 w 2303596"/>
              <a:gd name="connsiteY27" fmla="*/ 1466424 h 1940558"/>
              <a:gd name="connsiteX28" fmla="*/ 372845 w 2303596"/>
              <a:gd name="connsiteY28" fmla="*/ 1500291 h 1940558"/>
              <a:gd name="connsiteX29" fmla="*/ 463156 w 2303596"/>
              <a:gd name="connsiteY29" fmla="*/ 1534158 h 1940558"/>
              <a:gd name="connsiteX30" fmla="*/ 530889 w 2303596"/>
              <a:gd name="connsiteY30" fmla="*/ 1568024 h 1940558"/>
              <a:gd name="connsiteX31" fmla="*/ 598622 w 2303596"/>
              <a:gd name="connsiteY31" fmla="*/ 1613180 h 1940558"/>
              <a:gd name="connsiteX32" fmla="*/ 632489 w 2303596"/>
              <a:gd name="connsiteY32" fmla="*/ 1635758 h 1940558"/>
              <a:gd name="connsiteX33" fmla="*/ 711511 w 2303596"/>
              <a:gd name="connsiteY33" fmla="*/ 1680913 h 1940558"/>
              <a:gd name="connsiteX34" fmla="*/ 779245 w 2303596"/>
              <a:gd name="connsiteY34" fmla="*/ 1737358 h 1940558"/>
              <a:gd name="connsiteX35" fmla="*/ 880845 w 2303596"/>
              <a:gd name="connsiteY35" fmla="*/ 1793802 h 1940558"/>
              <a:gd name="connsiteX36" fmla="*/ 914711 w 2303596"/>
              <a:gd name="connsiteY36" fmla="*/ 1827669 h 1940558"/>
              <a:gd name="connsiteX37" fmla="*/ 982445 w 2303596"/>
              <a:gd name="connsiteY37" fmla="*/ 1850247 h 1940558"/>
              <a:gd name="connsiteX38" fmla="*/ 1016311 w 2303596"/>
              <a:gd name="connsiteY38" fmla="*/ 1861536 h 1940558"/>
              <a:gd name="connsiteX39" fmla="*/ 1117911 w 2303596"/>
              <a:gd name="connsiteY39" fmla="*/ 1895402 h 1940558"/>
              <a:gd name="connsiteX40" fmla="*/ 1151778 w 2303596"/>
              <a:gd name="connsiteY40" fmla="*/ 1906691 h 1940558"/>
              <a:gd name="connsiteX41" fmla="*/ 1208222 w 2303596"/>
              <a:gd name="connsiteY41" fmla="*/ 1917980 h 1940558"/>
              <a:gd name="connsiteX42" fmla="*/ 1242089 w 2303596"/>
              <a:gd name="connsiteY42" fmla="*/ 1929269 h 1940558"/>
              <a:gd name="connsiteX43" fmla="*/ 1479156 w 2303596"/>
              <a:gd name="connsiteY43" fmla="*/ 1940558 h 1940558"/>
              <a:gd name="connsiteX44" fmla="*/ 1885556 w 2303596"/>
              <a:gd name="connsiteY44" fmla="*/ 1929269 h 1940558"/>
              <a:gd name="connsiteX45" fmla="*/ 1998445 w 2303596"/>
              <a:gd name="connsiteY45" fmla="*/ 1872824 h 1940558"/>
              <a:gd name="connsiteX46" fmla="*/ 2032311 w 2303596"/>
              <a:gd name="connsiteY46" fmla="*/ 1850247 h 1940558"/>
              <a:gd name="connsiteX47" fmla="*/ 2088756 w 2303596"/>
              <a:gd name="connsiteY47" fmla="*/ 1782513 h 1940558"/>
              <a:gd name="connsiteX48" fmla="*/ 2122622 w 2303596"/>
              <a:gd name="connsiteY48" fmla="*/ 1759936 h 1940558"/>
              <a:gd name="connsiteX49" fmla="*/ 2156489 w 2303596"/>
              <a:gd name="connsiteY49" fmla="*/ 1692202 h 1940558"/>
              <a:gd name="connsiteX50" fmla="*/ 2212933 w 2303596"/>
              <a:gd name="connsiteY50" fmla="*/ 1624469 h 1940558"/>
              <a:gd name="connsiteX51" fmla="*/ 2246800 w 2303596"/>
              <a:gd name="connsiteY51" fmla="*/ 1556736 h 1940558"/>
              <a:gd name="connsiteX52" fmla="*/ 2269378 w 2303596"/>
              <a:gd name="connsiteY52" fmla="*/ 1489002 h 1940558"/>
              <a:gd name="connsiteX53" fmla="*/ 2291956 w 2303596"/>
              <a:gd name="connsiteY53" fmla="*/ 1398691 h 1940558"/>
              <a:gd name="connsiteX54" fmla="*/ 2291956 w 2303596"/>
              <a:gd name="connsiteY54" fmla="*/ 1060024 h 1940558"/>
              <a:gd name="connsiteX55" fmla="*/ 2269378 w 2303596"/>
              <a:gd name="connsiteY55" fmla="*/ 992291 h 1940558"/>
              <a:gd name="connsiteX56" fmla="*/ 2258089 w 2303596"/>
              <a:gd name="connsiteY56" fmla="*/ 958424 h 1940558"/>
              <a:gd name="connsiteX57" fmla="*/ 2246800 w 2303596"/>
              <a:gd name="connsiteY57" fmla="*/ 924558 h 1940558"/>
              <a:gd name="connsiteX58" fmla="*/ 2235511 w 2303596"/>
              <a:gd name="connsiteY58" fmla="*/ 890691 h 1940558"/>
              <a:gd name="connsiteX59" fmla="*/ 2212933 w 2303596"/>
              <a:gd name="connsiteY59" fmla="*/ 856824 h 1940558"/>
              <a:gd name="connsiteX60" fmla="*/ 2179067 w 2303596"/>
              <a:gd name="connsiteY60" fmla="*/ 789091 h 1940558"/>
              <a:gd name="connsiteX61" fmla="*/ 2156489 w 2303596"/>
              <a:gd name="connsiteY61" fmla="*/ 721358 h 1940558"/>
              <a:gd name="connsiteX62" fmla="*/ 2145200 w 2303596"/>
              <a:gd name="connsiteY62" fmla="*/ 687491 h 1940558"/>
              <a:gd name="connsiteX63" fmla="*/ 2122622 w 2303596"/>
              <a:gd name="connsiteY63" fmla="*/ 653624 h 1940558"/>
              <a:gd name="connsiteX64" fmla="*/ 2088756 w 2303596"/>
              <a:gd name="connsiteY64" fmla="*/ 619758 h 1940558"/>
              <a:gd name="connsiteX65" fmla="*/ 2066178 w 2303596"/>
              <a:gd name="connsiteY65" fmla="*/ 585891 h 1940558"/>
              <a:gd name="connsiteX66" fmla="*/ 2032311 w 2303596"/>
              <a:gd name="connsiteY66" fmla="*/ 552024 h 1940558"/>
              <a:gd name="connsiteX67" fmla="*/ 1987156 w 2303596"/>
              <a:gd name="connsiteY67" fmla="*/ 484291 h 1940558"/>
              <a:gd name="connsiteX68" fmla="*/ 1953289 w 2303596"/>
              <a:gd name="connsiteY68" fmla="*/ 450424 h 1940558"/>
              <a:gd name="connsiteX69" fmla="*/ 1908133 w 2303596"/>
              <a:gd name="connsiteY69" fmla="*/ 382691 h 1940558"/>
              <a:gd name="connsiteX70" fmla="*/ 1772667 w 2303596"/>
              <a:gd name="connsiteY70" fmla="*/ 292380 h 1940558"/>
              <a:gd name="connsiteX71" fmla="*/ 1738800 w 2303596"/>
              <a:gd name="connsiteY71" fmla="*/ 269802 h 1940558"/>
              <a:gd name="connsiteX72" fmla="*/ 1671067 w 2303596"/>
              <a:gd name="connsiteY72" fmla="*/ 247224 h 1940558"/>
              <a:gd name="connsiteX73" fmla="*/ 1637200 w 2303596"/>
              <a:gd name="connsiteY73" fmla="*/ 235936 h 1940558"/>
              <a:gd name="connsiteX74" fmla="*/ 1603333 w 2303596"/>
              <a:gd name="connsiteY74" fmla="*/ 213358 h 1940558"/>
              <a:gd name="connsiteX75" fmla="*/ 1535600 w 2303596"/>
              <a:gd name="connsiteY75" fmla="*/ 190780 h 1940558"/>
              <a:gd name="connsiteX76" fmla="*/ 1445289 w 2303596"/>
              <a:gd name="connsiteY76" fmla="*/ 156913 h 1940558"/>
              <a:gd name="connsiteX77" fmla="*/ 1377556 w 2303596"/>
              <a:gd name="connsiteY77" fmla="*/ 134336 h 1940558"/>
              <a:gd name="connsiteX78" fmla="*/ 1332400 w 2303596"/>
              <a:gd name="connsiteY78" fmla="*/ 123047 h 1940558"/>
              <a:gd name="connsiteX79" fmla="*/ 1264667 w 2303596"/>
              <a:gd name="connsiteY79" fmla="*/ 100469 h 1940558"/>
              <a:gd name="connsiteX80" fmla="*/ 1230800 w 2303596"/>
              <a:gd name="connsiteY80" fmla="*/ 89180 h 1940558"/>
              <a:gd name="connsiteX81" fmla="*/ 1196933 w 2303596"/>
              <a:gd name="connsiteY81" fmla="*/ 89180 h 194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303596" h="1940558">
                <a:moveTo>
                  <a:pt x="1196933" y="89180"/>
                </a:moveTo>
                <a:cubicBezTo>
                  <a:pt x="1178118" y="85417"/>
                  <a:pt x="1159103" y="82545"/>
                  <a:pt x="1140489" y="77891"/>
                </a:cubicBezTo>
                <a:cubicBezTo>
                  <a:pt x="1128945" y="75005"/>
                  <a:pt x="1118166" y="69488"/>
                  <a:pt x="1106622" y="66602"/>
                </a:cubicBezTo>
                <a:cubicBezTo>
                  <a:pt x="1088008" y="61948"/>
                  <a:pt x="1068792" y="59967"/>
                  <a:pt x="1050178" y="55313"/>
                </a:cubicBezTo>
                <a:cubicBezTo>
                  <a:pt x="1038634" y="52427"/>
                  <a:pt x="1027927" y="46605"/>
                  <a:pt x="1016311" y="44024"/>
                </a:cubicBezTo>
                <a:cubicBezTo>
                  <a:pt x="974467" y="34726"/>
                  <a:pt x="897312" y="26328"/>
                  <a:pt x="858267" y="21447"/>
                </a:cubicBezTo>
                <a:cubicBezTo>
                  <a:pt x="744579" y="-16449"/>
                  <a:pt x="819086" y="3907"/>
                  <a:pt x="564756" y="21447"/>
                </a:cubicBezTo>
                <a:cubicBezTo>
                  <a:pt x="541921" y="23022"/>
                  <a:pt x="519542" y="28642"/>
                  <a:pt x="497022" y="32736"/>
                </a:cubicBezTo>
                <a:cubicBezTo>
                  <a:pt x="444463" y="42292"/>
                  <a:pt x="443748" y="43231"/>
                  <a:pt x="395422" y="55313"/>
                </a:cubicBezTo>
                <a:lnTo>
                  <a:pt x="327689" y="100469"/>
                </a:lnTo>
                <a:cubicBezTo>
                  <a:pt x="316400" y="107995"/>
                  <a:pt x="306693" y="118756"/>
                  <a:pt x="293822" y="123047"/>
                </a:cubicBezTo>
                <a:lnTo>
                  <a:pt x="259956" y="134336"/>
                </a:lnTo>
                <a:cubicBezTo>
                  <a:pt x="199746" y="224648"/>
                  <a:pt x="278773" y="115518"/>
                  <a:pt x="203511" y="190780"/>
                </a:cubicBezTo>
                <a:cubicBezTo>
                  <a:pt x="152448" y="241843"/>
                  <a:pt x="212998" y="213958"/>
                  <a:pt x="147067" y="235936"/>
                </a:cubicBezTo>
                <a:cubicBezTo>
                  <a:pt x="137855" y="263573"/>
                  <a:pt x="130636" y="290547"/>
                  <a:pt x="113200" y="314958"/>
                </a:cubicBezTo>
                <a:cubicBezTo>
                  <a:pt x="103921" y="327949"/>
                  <a:pt x="90622" y="337535"/>
                  <a:pt x="79333" y="348824"/>
                </a:cubicBezTo>
                <a:cubicBezTo>
                  <a:pt x="50806" y="434407"/>
                  <a:pt x="71036" y="397519"/>
                  <a:pt x="22889" y="461713"/>
                </a:cubicBezTo>
                <a:cubicBezTo>
                  <a:pt x="17565" y="477684"/>
                  <a:pt x="311" y="526561"/>
                  <a:pt x="311" y="540736"/>
                </a:cubicBezTo>
                <a:cubicBezTo>
                  <a:pt x="311" y="603273"/>
                  <a:pt x="-4408" y="779315"/>
                  <a:pt x="22889" y="879402"/>
                </a:cubicBezTo>
                <a:cubicBezTo>
                  <a:pt x="29151" y="902363"/>
                  <a:pt x="39695" y="924047"/>
                  <a:pt x="45467" y="947136"/>
                </a:cubicBezTo>
                <a:lnTo>
                  <a:pt x="56756" y="992291"/>
                </a:lnTo>
                <a:cubicBezTo>
                  <a:pt x="66616" y="1081028"/>
                  <a:pt x="63361" y="1078459"/>
                  <a:pt x="79333" y="1150336"/>
                </a:cubicBezTo>
                <a:cubicBezTo>
                  <a:pt x="83739" y="1170163"/>
                  <a:pt x="93209" y="1209053"/>
                  <a:pt x="101911" y="1229358"/>
                </a:cubicBezTo>
                <a:cubicBezTo>
                  <a:pt x="108540" y="1244826"/>
                  <a:pt x="115831" y="1260083"/>
                  <a:pt x="124489" y="1274513"/>
                </a:cubicBezTo>
                <a:cubicBezTo>
                  <a:pt x="138450" y="1297781"/>
                  <a:pt x="147067" y="1327195"/>
                  <a:pt x="169645" y="1342247"/>
                </a:cubicBezTo>
                <a:cubicBezTo>
                  <a:pt x="253726" y="1398300"/>
                  <a:pt x="150460" y="1326259"/>
                  <a:pt x="237378" y="1398691"/>
                </a:cubicBezTo>
                <a:cubicBezTo>
                  <a:pt x="247801" y="1407377"/>
                  <a:pt x="260822" y="1412583"/>
                  <a:pt x="271245" y="1421269"/>
                </a:cubicBezTo>
                <a:cubicBezTo>
                  <a:pt x="327619" y="1468248"/>
                  <a:pt x="279460" y="1446587"/>
                  <a:pt x="338978" y="1466424"/>
                </a:cubicBezTo>
                <a:cubicBezTo>
                  <a:pt x="350267" y="1477713"/>
                  <a:pt x="359307" y="1491829"/>
                  <a:pt x="372845" y="1500291"/>
                </a:cubicBezTo>
                <a:cubicBezTo>
                  <a:pt x="388273" y="1509934"/>
                  <a:pt x="440639" y="1526652"/>
                  <a:pt x="463156" y="1534158"/>
                </a:cubicBezTo>
                <a:cubicBezTo>
                  <a:pt x="613490" y="1634384"/>
                  <a:pt x="390684" y="1490133"/>
                  <a:pt x="530889" y="1568024"/>
                </a:cubicBezTo>
                <a:cubicBezTo>
                  <a:pt x="554609" y="1581202"/>
                  <a:pt x="576044" y="1598128"/>
                  <a:pt x="598622" y="1613180"/>
                </a:cubicBezTo>
                <a:cubicBezTo>
                  <a:pt x="609911" y="1620706"/>
                  <a:pt x="620354" y="1629690"/>
                  <a:pt x="632489" y="1635758"/>
                </a:cubicBezTo>
                <a:cubicBezTo>
                  <a:pt x="660091" y="1649559"/>
                  <a:pt x="687578" y="1660969"/>
                  <a:pt x="711511" y="1680913"/>
                </a:cubicBezTo>
                <a:cubicBezTo>
                  <a:pt x="748963" y="1712123"/>
                  <a:pt x="737201" y="1716336"/>
                  <a:pt x="779245" y="1737358"/>
                </a:cubicBezTo>
                <a:cubicBezTo>
                  <a:pt x="836024" y="1765748"/>
                  <a:pt x="809664" y="1722618"/>
                  <a:pt x="880845" y="1793802"/>
                </a:cubicBezTo>
                <a:cubicBezTo>
                  <a:pt x="892134" y="1805091"/>
                  <a:pt x="900755" y="1819916"/>
                  <a:pt x="914711" y="1827669"/>
                </a:cubicBezTo>
                <a:cubicBezTo>
                  <a:pt x="935515" y="1839227"/>
                  <a:pt x="959867" y="1842721"/>
                  <a:pt x="982445" y="1850247"/>
                </a:cubicBezTo>
                <a:lnTo>
                  <a:pt x="1016311" y="1861536"/>
                </a:lnTo>
                <a:lnTo>
                  <a:pt x="1117911" y="1895402"/>
                </a:lnTo>
                <a:cubicBezTo>
                  <a:pt x="1129200" y="1899165"/>
                  <a:pt x="1140109" y="1904357"/>
                  <a:pt x="1151778" y="1906691"/>
                </a:cubicBezTo>
                <a:cubicBezTo>
                  <a:pt x="1170593" y="1910454"/>
                  <a:pt x="1189608" y="1913326"/>
                  <a:pt x="1208222" y="1917980"/>
                </a:cubicBezTo>
                <a:cubicBezTo>
                  <a:pt x="1219766" y="1920866"/>
                  <a:pt x="1230230" y="1928281"/>
                  <a:pt x="1242089" y="1929269"/>
                </a:cubicBezTo>
                <a:cubicBezTo>
                  <a:pt x="1320928" y="1935839"/>
                  <a:pt x="1400134" y="1936795"/>
                  <a:pt x="1479156" y="1940558"/>
                </a:cubicBezTo>
                <a:cubicBezTo>
                  <a:pt x="1614623" y="1936795"/>
                  <a:pt x="1750206" y="1936037"/>
                  <a:pt x="1885556" y="1929269"/>
                </a:cubicBezTo>
                <a:cubicBezTo>
                  <a:pt x="1933853" y="1926854"/>
                  <a:pt x="1958349" y="1899555"/>
                  <a:pt x="1998445" y="1872824"/>
                </a:cubicBezTo>
                <a:lnTo>
                  <a:pt x="2032311" y="1850247"/>
                </a:lnTo>
                <a:cubicBezTo>
                  <a:pt x="2054511" y="1816947"/>
                  <a:pt x="2056161" y="1809676"/>
                  <a:pt x="2088756" y="1782513"/>
                </a:cubicBezTo>
                <a:cubicBezTo>
                  <a:pt x="2099179" y="1773827"/>
                  <a:pt x="2111333" y="1767462"/>
                  <a:pt x="2122622" y="1759936"/>
                </a:cubicBezTo>
                <a:cubicBezTo>
                  <a:pt x="2187331" y="1662873"/>
                  <a:pt x="2109748" y="1785683"/>
                  <a:pt x="2156489" y="1692202"/>
                </a:cubicBezTo>
                <a:cubicBezTo>
                  <a:pt x="2172205" y="1660771"/>
                  <a:pt x="2187969" y="1649433"/>
                  <a:pt x="2212933" y="1624469"/>
                </a:cubicBezTo>
                <a:cubicBezTo>
                  <a:pt x="2254104" y="1500955"/>
                  <a:pt x="2188442" y="1688040"/>
                  <a:pt x="2246800" y="1556736"/>
                </a:cubicBezTo>
                <a:cubicBezTo>
                  <a:pt x="2256466" y="1534988"/>
                  <a:pt x="2263606" y="1512091"/>
                  <a:pt x="2269378" y="1489002"/>
                </a:cubicBezTo>
                <a:lnTo>
                  <a:pt x="2291956" y="1398691"/>
                </a:lnTo>
                <a:cubicBezTo>
                  <a:pt x="2301535" y="1255014"/>
                  <a:pt x="2312481" y="1203701"/>
                  <a:pt x="2291956" y="1060024"/>
                </a:cubicBezTo>
                <a:cubicBezTo>
                  <a:pt x="2288590" y="1036464"/>
                  <a:pt x="2276904" y="1014869"/>
                  <a:pt x="2269378" y="992291"/>
                </a:cubicBezTo>
                <a:lnTo>
                  <a:pt x="2258089" y="958424"/>
                </a:lnTo>
                <a:lnTo>
                  <a:pt x="2246800" y="924558"/>
                </a:lnTo>
                <a:cubicBezTo>
                  <a:pt x="2243037" y="913269"/>
                  <a:pt x="2242112" y="900592"/>
                  <a:pt x="2235511" y="890691"/>
                </a:cubicBezTo>
                <a:lnTo>
                  <a:pt x="2212933" y="856824"/>
                </a:lnTo>
                <a:cubicBezTo>
                  <a:pt x="2171772" y="733334"/>
                  <a:pt x="2237415" y="920374"/>
                  <a:pt x="2179067" y="789091"/>
                </a:cubicBezTo>
                <a:cubicBezTo>
                  <a:pt x="2169401" y="767343"/>
                  <a:pt x="2164015" y="743936"/>
                  <a:pt x="2156489" y="721358"/>
                </a:cubicBezTo>
                <a:cubicBezTo>
                  <a:pt x="2152726" y="710069"/>
                  <a:pt x="2151801" y="697392"/>
                  <a:pt x="2145200" y="687491"/>
                </a:cubicBezTo>
                <a:cubicBezTo>
                  <a:pt x="2137674" y="676202"/>
                  <a:pt x="2131308" y="664047"/>
                  <a:pt x="2122622" y="653624"/>
                </a:cubicBezTo>
                <a:cubicBezTo>
                  <a:pt x="2112402" y="641360"/>
                  <a:pt x="2098976" y="632022"/>
                  <a:pt x="2088756" y="619758"/>
                </a:cubicBezTo>
                <a:cubicBezTo>
                  <a:pt x="2080070" y="609335"/>
                  <a:pt x="2074864" y="596314"/>
                  <a:pt x="2066178" y="585891"/>
                </a:cubicBezTo>
                <a:cubicBezTo>
                  <a:pt x="2055957" y="573626"/>
                  <a:pt x="2042113" y="564626"/>
                  <a:pt x="2032311" y="552024"/>
                </a:cubicBezTo>
                <a:cubicBezTo>
                  <a:pt x="2015652" y="530605"/>
                  <a:pt x="2006343" y="503478"/>
                  <a:pt x="1987156" y="484291"/>
                </a:cubicBezTo>
                <a:cubicBezTo>
                  <a:pt x="1975867" y="473002"/>
                  <a:pt x="1963091" y="463026"/>
                  <a:pt x="1953289" y="450424"/>
                </a:cubicBezTo>
                <a:cubicBezTo>
                  <a:pt x="1936630" y="429005"/>
                  <a:pt x="1930711" y="397743"/>
                  <a:pt x="1908133" y="382691"/>
                </a:cubicBezTo>
                <a:lnTo>
                  <a:pt x="1772667" y="292380"/>
                </a:lnTo>
                <a:cubicBezTo>
                  <a:pt x="1761378" y="284854"/>
                  <a:pt x="1751671" y="274093"/>
                  <a:pt x="1738800" y="269802"/>
                </a:cubicBezTo>
                <a:lnTo>
                  <a:pt x="1671067" y="247224"/>
                </a:lnTo>
                <a:lnTo>
                  <a:pt x="1637200" y="235936"/>
                </a:lnTo>
                <a:cubicBezTo>
                  <a:pt x="1625911" y="228410"/>
                  <a:pt x="1615731" y="218868"/>
                  <a:pt x="1603333" y="213358"/>
                </a:cubicBezTo>
                <a:cubicBezTo>
                  <a:pt x="1581585" y="203692"/>
                  <a:pt x="1555402" y="203981"/>
                  <a:pt x="1535600" y="190780"/>
                </a:cubicBezTo>
                <a:cubicBezTo>
                  <a:pt x="1476664" y="151489"/>
                  <a:pt x="1527912" y="179446"/>
                  <a:pt x="1445289" y="156913"/>
                </a:cubicBezTo>
                <a:cubicBezTo>
                  <a:pt x="1422329" y="150651"/>
                  <a:pt x="1400644" y="140108"/>
                  <a:pt x="1377556" y="134336"/>
                </a:cubicBezTo>
                <a:cubicBezTo>
                  <a:pt x="1362504" y="130573"/>
                  <a:pt x="1347261" y="127505"/>
                  <a:pt x="1332400" y="123047"/>
                </a:cubicBezTo>
                <a:cubicBezTo>
                  <a:pt x="1309605" y="116208"/>
                  <a:pt x="1287245" y="107995"/>
                  <a:pt x="1264667" y="100469"/>
                </a:cubicBezTo>
                <a:cubicBezTo>
                  <a:pt x="1253378" y="96706"/>
                  <a:pt x="1242700" y="89180"/>
                  <a:pt x="1230800" y="89180"/>
                </a:cubicBezTo>
                <a:lnTo>
                  <a:pt x="1196933" y="89180"/>
                </a:lnTo>
                <a:close/>
              </a:path>
            </a:pathLst>
          </a:custGeom>
          <a:noFill/>
          <a:ln w="5715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54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My Documents\Histology\lab manual files\emf 1-31\emf28 re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475" y="1524000"/>
            <a:ext cx="6689725" cy="5334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0" y="427180"/>
            <a:ext cx="9144000" cy="1200329"/>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This section is from the median eminence of the hypothalamus.  Identify the location of the granules, and describe what would be found within the granules.</a:t>
            </a:r>
          </a:p>
        </p:txBody>
      </p:sp>
      <p:grpSp>
        <p:nvGrpSpPr>
          <p:cNvPr id="17" name="Group 16"/>
          <p:cNvGrpSpPr/>
          <p:nvPr/>
        </p:nvGrpSpPr>
        <p:grpSpPr>
          <a:xfrm>
            <a:off x="76200" y="1899501"/>
            <a:ext cx="7651080" cy="3992251"/>
            <a:chOff x="76200" y="1899501"/>
            <a:chExt cx="7651080" cy="3992251"/>
          </a:xfrm>
        </p:grpSpPr>
        <p:cxnSp>
          <p:nvCxnSpPr>
            <p:cNvPr id="11" name="Straight Arrow Connector 10"/>
            <p:cNvCxnSpPr/>
            <p:nvPr/>
          </p:nvCxnSpPr>
          <p:spPr>
            <a:xfrm>
              <a:off x="5151013" y="5510752"/>
              <a:ext cx="5715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475872" y="1899501"/>
              <a:ext cx="1251408" cy="52633"/>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6200" y="2362200"/>
              <a:ext cx="1981200" cy="3416320"/>
            </a:xfrm>
            <a:prstGeom prst="rect">
              <a:avLst/>
            </a:prstGeom>
            <a:noFill/>
          </p:spPr>
          <p:txBody>
            <a:bodyPr wrap="square" rtlCol="0">
              <a:spAutoFit/>
            </a:bodyPr>
            <a:lstStyle/>
            <a:p>
              <a:r>
                <a:rPr lang="en-US" dirty="0">
                  <a:solidFill>
                    <a:srgbClr val="C00000"/>
                  </a:solidFill>
                </a:rPr>
                <a:t>Granules (two indicated by red arrows) in the hypothalamus contain releasing factors that are released into the portal system to induce secretion of hormones from the anterior pituitary.</a:t>
              </a:r>
            </a:p>
          </p:txBody>
        </p:sp>
      </p:grpSp>
    </p:spTree>
    <p:extLst>
      <p:ext uri="{BB962C8B-B14F-4D97-AF65-F5344CB8AC3E}">
        <p14:creationId xmlns:p14="http://schemas.microsoft.com/office/powerpoint/2010/main" val="216055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367219"/>
            <a:ext cx="7315200" cy="5364480"/>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0" y="533400"/>
            <a:ext cx="91440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 indicated by the arrows  (advance slide for answers)</a:t>
            </a:r>
          </a:p>
        </p:txBody>
      </p:sp>
      <p:cxnSp>
        <p:nvCxnSpPr>
          <p:cNvPr id="6" name="Straight Arrow Connector 5"/>
          <p:cNvCxnSpPr/>
          <p:nvPr/>
        </p:nvCxnSpPr>
        <p:spPr>
          <a:xfrm flipH="1">
            <a:off x="5334000" y="2932331"/>
            <a:ext cx="838200" cy="499490"/>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34000" y="2286000"/>
            <a:ext cx="3810000" cy="646331"/>
          </a:xfrm>
          <a:prstGeom prst="rect">
            <a:avLst/>
          </a:prstGeom>
          <a:noFill/>
        </p:spPr>
        <p:txBody>
          <a:bodyPr wrap="square">
            <a:spAutoFit/>
          </a:bodyPr>
          <a:lstStyle/>
          <a:p>
            <a:pPr algn="ctr" fontAlgn="auto">
              <a:spcBef>
                <a:spcPts val="0"/>
              </a:spcBef>
              <a:spcAft>
                <a:spcPts val="0"/>
              </a:spcAft>
              <a:defRPr/>
            </a:pPr>
            <a:r>
              <a:rPr lang="en-US" sz="3600" b="1" dirty="0" err="1">
                <a:ln w="31550" cmpd="sng">
                  <a:solidFill>
                    <a:srgbClr val="002060"/>
                  </a:solidFill>
                  <a:prstDash val="solid"/>
                </a:ln>
                <a:solidFill>
                  <a:schemeClr val="bg1"/>
                </a:solidFill>
                <a:effectLst>
                  <a:outerShdw blurRad="50800" dist="40000" dir="5400000" algn="tl" rotWithShape="0">
                    <a:srgbClr val="000000">
                      <a:shade val="5000"/>
                      <a:satMod val="120000"/>
                      <a:alpha val="33000"/>
                    </a:srgbClr>
                  </a:outerShdw>
                </a:effectLst>
                <a:latin typeface="+mn-lt"/>
              </a:rPr>
              <a:t>chromophobe</a:t>
            </a:r>
            <a:endParaRPr lang="en-US" sz="3600" b="1" dirty="0">
              <a:ln w="31550" cmpd="sng">
                <a:solidFill>
                  <a:srgbClr val="002060"/>
                </a:solidFill>
                <a:prstDash val="solid"/>
              </a:ln>
              <a:solidFill>
                <a:schemeClr val="bg1"/>
              </a:solidFill>
              <a:effectLst>
                <a:outerShdw blurRad="50800" dist="40000" dir="5400000" algn="tl" rotWithShape="0">
                  <a:srgbClr val="000000">
                    <a:shade val="5000"/>
                    <a:satMod val="120000"/>
                    <a:alpha val="33000"/>
                  </a:srgbClr>
                </a:outerShdw>
              </a:effectLst>
              <a:latin typeface="+mn-lt"/>
            </a:endParaRPr>
          </a:p>
        </p:txBody>
      </p:sp>
    </p:spTree>
    <p:extLst>
      <p:ext uri="{BB962C8B-B14F-4D97-AF65-F5344CB8AC3E}">
        <p14:creationId xmlns:p14="http://schemas.microsoft.com/office/powerpoint/2010/main" val="1698366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071563"/>
            <a:ext cx="8077200" cy="5638800"/>
          </a:xfrm>
          <a:prstGeom prst="rect">
            <a:avLst/>
          </a:prstGeom>
        </p:spPr>
      </p:pic>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5" name="TextBox 4"/>
          <p:cNvSpPr txBox="1"/>
          <p:nvPr/>
        </p:nvSpPr>
        <p:spPr>
          <a:xfrm>
            <a:off x="0" y="609600"/>
            <a:ext cx="8915400" cy="461665"/>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cell types. (advance slide for answers)</a:t>
            </a:r>
          </a:p>
        </p:txBody>
      </p:sp>
      <p:cxnSp>
        <p:nvCxnSpPr>
          <p:cNvPr id="9" name="Straight Arrow Connector 8"/>
          <p:cNvCxnSpPr/>
          <p:nvPr/>
        </p:nvCxnSpPr>
        <p:spPr>
          <a:xfrm>
            <a:off x="1862667" y="4233333"/>
            <a:ext cx="279401" cy="110770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958169" y="4163329"/>
            <a:ext cx="1528231" cy="171604"/>
          </a:xfrm>
          <a:prstGeom prst="straightConnector1">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48168" y="2402551"/>
            <a:ext cx="8614832" cy="2255547"/>
            <a:chOff x="148168" y="2402551"/>
            <a:chExt cx="8614832" cy="2255547"/>
          </a:xfrm>
        </p:grpSpPr>
        <p:sp>
          <p:nvSpPr>
            <p:cNvPr id="7" name="Rectangle 6"/>
            <p:cNvSpPr/>
            <p:nvPr/>
          </p:nvSpPr>
          <p:spPr>
            <a:xfrm>
              <a:off x="4953000" y="2402551"/>
              <a:ext cx="3810000" cy="646331"/>
            </a:xfrm>
            <a:prstGeom prst="rect">
              <a:avLst/>
            </a:prstGeom>
            <a:noFill/>
          </p:spPr>
          <p:txBody>
            <a:bodyPr wrap="square">
              <a:spAutoFit/>
            </a:bodyPr>
            <a:lstStyle/>
            <a:p>
              <a:pPr algn="ctr" fontAlgn="auto">
                <a:spcBef>
                  <a:spcPts val="0"/>
                </a:spcBef>
                <a:spcAft>
                  <a:spcPts val="0"/>
                </a:spcAft>
                <a:defRPr/>
              </a:pPr>
              <a:endParaRPr lang="en-US" sz="3600" b="1" dirty="0">
                <a:ln w="31550" cmpd="sng">
                  <a:solidFill>
                    <a:srgbClr val="00B05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endParaRPr>
            </a:p>
          </p:txBody>
        </p:sp>
        <p:sp>
          <p:nvSpPr>
            <p:cNvPr id="10" name="Rectangle 9"/>
            <p:cNvSpPr/>
            <p:nvPr/>
          </p:nvSpPr>
          <p:spPr>
            <a:xfrm>
              <a:off x="4572000" y="4011767"/>
              <a:ext cx="3810000" cy="646331"/>
            </a:xfrm>
            <a:prstGeom prst="rect">
              <a:avLst/>
            </a:prstGeom>
            <a:noFill/>
          </p:spPr>
          <p:txBody>
            <a:bodyPr wrap="square">
              <a:spAutoFit/>
            </a:bodyPr>
            <a:lstStyle/>
            <a:p>
              <a:pPr algn="ctr" fontAlgn="auto">
                <a:spcBef>
                  <a:spcPts val="0"/>
                </a:spcBef>
                <a:spcAft>
                  <a:spcPts val="0"/>
                </a:spcAft>
                <a:defRPr/>
              </a:pPr>
              <a:r>
                <a:rPr lang="en-US" sz="3600" b="1" dirty="0">
                  <a:ln w="31550" cmpd="sng">
                    <a:solidFill>
                      <a:srgbClr val="00206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acidophil</a:t>
              </a:r>
            </a:p>
          </p:txBody>
        </p:sp>
        <p:sp>
          <p:nvSpPr>
            <p:cNvPr id="12" name="Rectangle 11"/>
            <p:cNvSpPr/>
            <p:nvPr/>
          </p:nvSpPr>
          <p:spPr>
            <a:xfrm>
              <a:off x="148168" y="3602800"/>
              <a:ext cx="3810000" cy="646331"/>
            </a:xfrm>
            <a:prstGeom prst="rect">
              <a:avLst/>
            </a:prstGeom>
            <a:noFill/>
          </p:spPr>
          <p:txBody>
            <a:bodyPr wrap="square">
              <a:spAutoFit/>
            </a:bodyPr>
            <a:lstStyle/>
            <a:p>
              <a:pPr algn="ctr" fontAlgn="auto">
                <a:spcBef>
                  <a:spcPts val="0"/>
                </a:spcBef>
                <a:spcAft>
                  <a:spcPts val="0"/>
                </a:spcAft>
                <a:defRPr/>
              </a:pPr>
              <a:r>
                <a:rPr lang="en-US" sz="3600" b="1" dirty="0">
                  <a:ln w="31550" cmpd="sng">
                    <a:solidFill>
                      <a:srgbClr val="00B0F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basophil</a:t>
              </a:r>
            </a:p>
          </p:txBody>
        </p:sp>
      </p:grpSp>
    </p:spTree>
    <p:extLst>
      <p:ext uri="{BB962C8B-B14F-4D97-AF65-F5344CB8AC3E}">
        <p14:creationId xmlns:p14="http://schemas.microsoft.com/office/powerpoint/2010/main" val="204457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5290180"/>
            <a:ext cx="9144000" cy="1600438"/>
          </a:xfrm>
          <a:prstGeom prst="rect">
            <a:avLst/>
          </a:prstGeom>
          <a:noFill/>
        </p:spPr>
        <p:txBody>
          <a:bodyPr wrap="square">
            <a:spAutoFit/>
          </a:bodyPr>
          <a:lstStyle/>
          <a:p>
            <a:r>
              <a:rPr lang="en-US" sz="1400" b="1" dirty="0">
                <a:solidFill>
                  <a:schemeClr val="accent6">
                    <a:lumMod val="50000"/>
                  </a:schemeClr>
                </a:solidFill>
                <a:latin typeface="Calibri" pitchFamily="34" charset="0"/>
              </a:rPr>
              <a:t>The floor of the diencephalon in the area of the future hypothalamus grows inferiorly; this </a:t>
            </a:r>
            <a:r>
              <a:rPr lang="en-US" sz="1400" b="1" dirty="0" err="1">
                <a:solidFill>
                  <a:schemeClr val="accent6">
                    <a:lumMod val="50000"/>
                  </a:schemeClr>
                </a:solidFill>
                <a:latin typeface="Calibri" pitchFamily="34" charset="0"/>
              </a:rPr>
              <a:t>neurohypophyseal</a:t>
            </a:r>
            <a:r>
              <a:rPr lang="en-US" sz="1400" b="1" dirty="0">
                <a:solidFill>
                  <a:schemeClr val="accent6">
                    <a:lumMod val="50000"/>
                  </a:schemeClr>
                </a:solidFill>
                <a:latin typeface="Calibri" pitchFamily="34" charset="0"/>
              </a:rPr>
              <a:t> </a:t>
            </a:r>
            <a:r>
              <a:rPr lang="en-US" sz="1400" b="1" dirty="0" err="1">
                <a:solidFill>
                  <a:schemeClr val="accent6">
                    <a:lumMod val="50000"/>
                  </a:schemeClr>
                </a:solidFill>
                <a:latin typeface="Calibri" pitchFamily="34" charset="0"/>
              </a:rPr>
              <a:t>diverticulum</a:t>
            </a:r>
            <a:r>
              <a:rPr lang="en-US" sz="1400" b="1" dirty="0">
                <a:solidFill>
                  <a:schemeClr val="accent6">
                    <a:lumMod val="50000"/>
                  </a:schemeClr>
                </a:solidFill>
                <a:latin typeface="Calibri" pitchFamily="34" charset="0"/>
              </a:rPr>
              <a:t> forms the </a:t>
            </a:r>
            <a:r>
              <a:rPr lang="en-US" sz="1400" b="1" dirty="0">
                <a:solidFill>
                  <a:schemeClr val="accent6">
                    <a:lumMod val="75000"/>
                  </a:schemeClr>
                </a:solidFill>
                <a:latin typeface="Calibri" pitchFamily="34" charset="0"/>
              </a:rPr>
              <a:t>posterior pituitary </a:t>
            </a:r>
            <a:r>
              <a:rPr lang="en-US" sz="1400" b="1" dirty="0">
                <a:solidFill>
                  <a:schemeClr val="accent6">
                    <a:lumMod val="50000"/>
                  </a:schemeClr>
                </a:solidFill>
                <a:latin typeface="Calibri" pitchFamily="34" charset="0"/>
              </a:rPr>
              <a:t>(</a:t>
            </a:r>
            <a:r>
              <a:rPr lang="en-US" sz="1400" b="1" dirty="0">
                <a:solidFill>
                  <a:schemeClr val="accent6">
                    <a:lumMod val="75000"/>
                  </a:schemeClr>
                </a:solidFill>
                <a:latin typeface="Calibri" pitchFamily="34" charset="0"/>
              </a:rPr>
              <a:t>pars nervosa</a:t>
            </a:r>
            <a:r>
              <a:rPr lang="en-US" sz="1400" b="1" dirty="0">
                <a:solidFill>
                  <a:schemeClr val="accent6">
                    <a:lumMod val="50000"/>
                  </a:schemeClr>
                </a:solidFill>
                <a:latin typeface="Calibri" pitchFamily="34" charset="0"/>
              </a:rPr>
              <a:t>), which remains connected to the hypothalamus via the </a:t>
            </a:r>
            <a:r>
              <a:rPr lang="en-US" sz="1400" b="1" dirty="0">
                <a:solidFill>
                  <a:schemeClr val="accent6">
                    <a:lumMod val="75000"/>
                  </a:schemeClr>
                </a:solidFill>
                <a:latin typeface="Calibri" pitchFamily="34" charset="0"/>
              </a:rPr>
              <a:t>infundibulum</a:t>
            </a:r>
            <a:r>
              <a:rPr lang="en-US" sz="1400" b="1" dirty="0">
                <a:solidFill>
                  <a:schemeClr val="accent6">
                    <a:lumMod val="50000"/>
                  </a:schemeClr>
                </a:solidFill>
                <a:latin typeface="Calibri" pitchFamily="34" charset="0"/>
              </a:rPr>
              <a:t>.  At the same time, the </a:t>
            </a:r>
            <a:r>
              <a:rPr lang="en-US" sz="1400" b="1" dirty="0" err="1">
                <a:solidFill>
                  <a:schemeClr val="accent6">
                    <a:lumMod val="50000"/>
                  </a:schemeClr>
                </a:solidFill>
                <a:latin typeface="Calibri" pitchFamily="34" charset="0"/>
              </a:rPr>
              <a:t>hypophyseal</a:t>
            </a:r>
            <a:r>
              <a:rPr lang="en-US" sz="1400" b="1" dirty="0">
                <a:solidFill>
                  <a:schemeClr val="accent6">
                    <a:lumMod val="50000"/>
                  </a:schemeClr>
                </a:solidFill>
                <a:latin typeface="Calibri" pitchFamily="34" charset="0"/>
              </a:rPr>
              <a:t> diverticulum from the oral ectoderm migrates superiorly, breaking off from the oral cavity to form a fluid filled vesicle, which wraps around the </a:t>
            </a:r>
            <a:r>
              <a:rPr lang="en-US" sz="1400" b="1" dirty="0" err="1">
                <a:solidFill>
                  <a:schemeClr val="accent6">
                    <a:lumMod val="50000"/>
                  </a:schemeClr>
                </a:solidFill>
                <a:latin typeface="Calibri" pitchFamily="34" charset="0"/>
              </a:rPr>
              <a:t>infundibulum</a:t>
            </a:r>
            <a:r>
              <a:rPr lang="en-US" sz="1400" b="1" dirty="0">
                <a:solidFill>
                  <a:schemeClr val="accent6">
                    <a:lumMod val="50000"/>
                  </a:schemeClr>
                </a:solidFill>
                <a:latin typeface="Calibri" pitchFamily="34" charset="0"/>
              </a:rPr>
              <a:t>.  The anterior wall of this vesicle develops robustly, forming the </a:t>
            </a:r>
            <a:r>
              <a:rPr lang="en-US" sz="1400" b="1" dirty="0">
                <a:solidFill>
                  <a:schemeClr val="accent6">
                    <a:lumMod val="75000"/>
                  </a:schemeClr>
                </a:solidFill>
                <a:latin typeface="Calibri" pitchFamily="34" charset="0"/>
              </a:rPr>
              <a:t>anterior lobe </a:t>
            </a:r>
            <a:r>
              <a:rPr lang="en-US" sz="1400" b="1" dirty="0">
                <a:solidFill>
                  <a:schemeClr val="accent6">
                    <a:lumMod val="50000"/>
                  </a:schemeClr>
                </a:solidFill>
                <a:latin typeface="Calibri" pitchFamily="34" charset="0"/>
              </a:rPr>
              <a:t>(</a:t>
            </a:r>
            <a:r>
              <a:rPr lang="en-US" sz="1400" b="1" dirty="0">
                <a:solidFill>
                  <a:schemeClr val="accent6">
                    <a:lumMod val="75000"/>
                  </a:schemeClr>
                </a:solidFill>
                <a:latin typeface="Calibri" pitchFamily="34" charset="0"/>
              </a:rPr>
              <a:t>pars distalis</a:t>
            </a:r>
            <a:r>
              <a:rPr lang="en-US" sz="1400" b="1" dirty="0">
                <a:solidFill>
                  <a:schemeClr val="accent6">
                    <a:lumMod val="50000"/>
                  </a:schemeClr>
                </a:solidFill>
                <a:latin typeface="Calibri" pitchFamily="34" charset="0"/>
              </a:rPr>
              <a:t>), while the posterior wall of this vesicle is fairly vestigial, forming a thin </a:t>
            </a:r>
            <a:r>
              <a:rPr lang="en-US" sz="1400" b="1" dirty="0">
                <a:solidFill>
                  <a:schemeClr val="accent6">
                    <a:lumMod val="75000"/>
                  </a:schemeClr>
                </a:solidFill>
                <a:latin typeface="Calibri" pitchFamily="34" charset="0"/>
              </a:rPr>
              <a:t>pars </a:t>
            </a:r>
            <a:r>
              <a:rPr lang="en-US" sz="1400" b="1" dirty="0" err="1">
                <a:solidFill>
                  <a:schemeClr val="accent6">
                    <a:lumMod val="75000"/>
                  </a:schemeClr>
                </a:solidFill>
                <a:latin typeface="Calibri" pitchFamily="34" charset="0"/>
              </a:rPr>
              <a:t>intermedia</a:t>
            </a:r>
            <a:r>
              <a:rPr lang="en-US" sz="1400" b="1" dirty="0">
                <a:solidFill>
                  <a:schemeClr val="accent6">
                    <a:lumMod val="50000"/>
                  </a:schemeClr>
                </a:solidFill>
                <a:latin typeface="Calibri" pitchFamily="34" charset="0"/>
              </a:rPr>
              <a:t>.  The remnant of the lumen of this vesicle is called </a:t>
            </a:r>
            <a:r>
              <a:rPr lang="en-US" sz="1400" b="1" dirty="0" err="1">
                <a:solidFill>
                  <a:schemeClr val="accent6">
                    <a:lumMod val="50000"/>
                  </a:schemeClr>
                </a:solidFill>
                <a:latin typeface="Calibri" pitchFamily="34" charset="0"/>
              </a:rPr>
              <a:t>Rathke’s</a:t>
            </a:r>
            <a:r>
              <a:rPr lang="en-US" sz="1400" b="1" dirty="0">
                <a:solidFill>
                  <a:schemeClr val="accent6">
                    <a:lumMod val="50000"/>
                  </a:schemeClr>
                </a:solidFill>
                <a:latin typeface="Calibri" pitchFamily="34" charset="0"/>
              </a:rPr>
              <a:t> pouch, and fills with </a:t>
            </a:r>
            <a:r>
              <a:rPr lang="en-US" sz="1400" b="1" dirty="0">
                <a:solidFill>
                  <a:schemeClr val="accent6">
                    <a:lumMod val="75000"/>
                  </a:schemeClr>
                </a:solidFill>
                <a:latin typeface="Calibri" pitchFamily="34" charset="0"/>
              </a:rPr>
              <a:t>colloid</a:t>
            </a:r>
            <a:r>
              <a:rPr lang="en-US" sz="1400" b="1" dirty="0">
                <a:solidFill>
                  <a:schemeClr val="accent6">
                    <a:lumMod val="50000"/>
                  </a:schemeClr>
                </a:solidFill>
                <a:latin typeface="Calibri" pitchFamily="34" charset="0"/>
              </a:rPr>
              <a:t>. The mesenchyme surrounding these structures forms bones of the floor of the skull (sphenoid bone).  </a:t>
            </a:r>
            <a:endParaRPr lang="en-US" sz="1400" b="1" i="1" dirty="0">
              <a:solidFill>
                <a:schemeClr val="accent6">
                  <a:lumMod val="50000"/>
                </a:schemeClr>
              </a:solidFill>
              <a:latin typeface="Calibri" pitchFamily="34" charset="0"/>
            </a:endParaRPr>
          </a:p>
        </p:txBody>
      </p:sp>
      <p:sp>
        <p:nvSpPr>
          <p:cNvPr id="12" name="Rectangle 11"/>
          <p:cNvSpPr/>
          <p:nvPr/>
        </p:nvSpPr>
        <p:spPr>
          <a:xfrm>
            <a:off x="1240272" y="-76200"/>
            <a:ext cx="6663528"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PITUITARY GLAND DEVELOPMENT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873" y="609600"/>
            <a:ext cx="5438159" cy="4724400"/>
          </a:xfrm>
          <a:prstGeom prst="rect">
            <a:avLst/>
          </a:prstGeom>
        </p:spPr>
      </p:pic>
      <p:sp>
        <p:nvSpPr>
          <p:cNvPr id="6" name="TextBox 5"/>
          <p:cNvSpPr txBox="1"/>
          <p:nvPr/>
        </p:nvSpPr>
        <p:spPr>
          <a:xfrm>
            <a:off x="381000" y="2267672"/>
            <a:ext cx="1447776" cy="369332"/>
          </a:xfrm>
          <a:prstGeom prst="rect">
            <a:avLst/>
          </a:prstGeom>
          <a:noFill/>
        </p:spPr>
        <p:txBody>
          <a:bodyPr wrap="square" rtlCol="0">
            <a:spAutoFit/>
          </a:bodyPr>
          <a:lstStyle/>
          <a:p>
            <a:r>
              <a:rPr lang="en-US" dirty="0">
                <a:latin typeface="Showcard Gothic" pitchFamily="82" charset="0"/>
              </a:rPr>
              <a:t>anterior</a:t>
            </a:r>
          </a:p>
        </p:txBody>
      </p:sp>
      <p:sp>
        <p:nvSpPr>
          <p:cNvPr id="7" name="TextBox 6"/>
          <p:cNvSpPr txBox="1"/>
          <p:nvPr/>
        </p:nvSpPr>
        <p:spPr>
          <a:xfrm>
            <a:off x="7162776" y="2291879"/>
            <a:ext cx="1447776" cy="369332"/>
          </a:xfrm>
          <a:prstGeom prst="rect">
            <a:avLst/>
          </a:prstGeom>
          <a:noFill/>
        </p:spPr>
        <p:txBody>
          <a:bodyPr wrap="square" rtlCol="0">
            <a:spAutoFit/>
          </a:bodyPr>
          <a:lstStyle/>
          <a:p>
            <a:r>
              <a:rPr lang="en-US" dirty="0">
                <a:latin typeface="Showcard Gothic" pitchFamily="82" charset="0"/>
              </a:rPr>
              <a:t>posterior</a:t>
            </a:r>
          </a:p>
        </p:txBody>
      </p:sp>
    </p:spTree>
    <p:extLst>
      <p:ext uri="{BB962C8B-B14F-4D97-AF65-F5344CB8AC3E}">
        <p14:creationId xmlns:p14="http://schemas.microsoft.com/office/powerpoint/2010/main" val="29401109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069" y="990600"/>
            <a:ext cx="8043862" cy="5840874"/>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528637"/>
            <a:ext cx="8686800" cy="461665"/>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cells.  (advance slide for answers)</a:t>
            </a:r>
          </a:p>
        </p:txBody>
      </p:sp>
      <p:cxnSp>
        <p:nvCxnSpPr>
          <p:cNvPr id="5" name="Straight Arrow Connector 4"/>
          <p:cNvCxnSpPr/>
          <p:nvPr/>
        </p:nvCxnSpPr>
        <p:spPr>
          <a:xfrm flipH="1">
            <a:off x="5359400" y="3651217"/>
            <a:ext cx="1306689" cy="1989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514600" y="4038600"/>
            <a:ext cx="533400" cy="1346201"/>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815622" y="3264706"/>
            <a:ext cx="7996767" cy="809149"/>
            <a:chOff x="815622" y="3264706"/>
            <a:chExt cx="7996767" cy="809149"/>
          </a:xfrm>
        </p:grpSpPr>
        <p:sp>
          <p:nvSpPr>
            <p:cNvPr id="6" name="Rectangle 5"/>
            <p:cNvSpPr/>
            <p:nvPr/>
          </p:nvSpPr>
          <p:spPr>
            <a:xfrm>
              <a:off x="6477000" y="3264706"/>
              <a:ext cx="2335389" cy="646331"/>
            </a:xfrm>
            <a:prstGeom prst="rect">
              <a:avLst/>
            </a:prstGeom>
            <a:noFill/>
          </p:spPr>
          <p:txBody>
            <a:bodyPr wrap="square">
              <a:spAutoFit/>
            </a:bodyPr>
            <a:lstStyle/>
            <a:p>
              <a:pPr algn="ctr" fontAlgn="auto">
                <a:spcBef>
                  <a:spcPts val="0"/>
                </a:spcBef>
                <a:spcAft>
                  <a:spcPts val="0"/>
                </a:spcAft>
                <a:defRPr/>
              </a:pPr>
              <a:r>
                <a:rPr lang="en-US" sz="3600" b="1" dirty="0">
                  <a:ln w="31550" cmpd="sng">
                    <a:solidFill>
                      <a:srgbClr val="00B0F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acidophil</a:t>
              </a:r>
            </a:p>
          </p:txBody>
        </p:sp>
        <p:sp>
          <p:nvSpPr>
            <p:cNvPr id="15" name="Rectangle 14"/>
            <p:cNvSpPr/>
            <p:nvPr/>
          </p:nvSpPr>
          <p:spPr>
            <a:xfrm>
              <a:off x="815622" y="3427524"/>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rPr>
                <a:t>basophil</a:t>
              </a:r>
            </a:p>
          </p:txBody>
        </p:sp>
      </p:grpSp>
    </p:spTree>
    <p:extLst>
      <p:ext uri="{BB962C8B-B14F-4D97-AF65-F5344CB8AC3E}">
        <p14:creationId xmlns:p14="http://schemas.microsoft.com/office/powerpoint/2010/main" val="272225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7799" y="1463281"/>
            <a:ext cx="7388402" cy="5329631"/>
          </a:xfrm>
          <a:prstGeom prst="rect">
            <a:avLst/>
          </a:prstGeom>
        </p:spPr>
      </p:pic>
      <p:sp>
        <p:nvSpPr>
          <p:cNvPr id="3" name="Rectangle 2"/>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4" name="TextBox 3"/>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Be specific.  Identify the cell indicated by the arrow. (advance slide for answers)</a:t>
            </a:r>
          </a:p>
        </p:txBody>
      </p:sp>
      <p:cxnSp>
        <p:nvCxnSpPr>
          <p:cNvPr id="7" name="Straight Arrow Connector 6"/>
          <p:cNvCxnSpPr/>
          <p:nvPr/>
        </p:nvCxnSpPr>
        <p:spPr>
          <a:xfrm flipH="1" flipV="1">
            <a:off x="3581400" y="2136381"/>
            <a:ext cx="762000" cy="911619"/>
          </a:xfrm>
          <a:prstGeom prst="straightConnector1">
            <a:avLst/>
          </a:prstGeom>
          <a:ln w="5715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952500" y="2810761"/>
            <a:ext cx="6210300" cy="3647368"/>
            <a:chOff x="952500" y="2810761"/>
            <a:chExt cx="6210300" cy="3647368"/>
          </a:xfrm>
        </p:grpSpPr>
        <p:sp>
          <p:nvSpPr>
            <p:cNvPr id="6" name="Rectangle 5"/>
            <p:cNvSpPr/>
            <p:nvPr/>
          </p:nvSpPr>
          <p:spPr>
            <a:xfrm>
              <a:off x="952500" y="5257800"/>
              <a:ext cx="3810000" cy="1200329"/>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a:ln w="11430"/>
                  <a:solidFill>
                    <a:srgbClr val="002060"/>
                  </a:solidFill>
                  <a:effectLst>
                    <a:outerShdw blurRad="76200" dist="50800" dir="5400000" algn="tl" rotWithShape="0">
                      <a:srgbClr val="000000">
                        <a:alpha val="65000"/>
                      </a:srgbClr>
                    </a:outerShdw>
                  </a:effectLst>
                  <a:latin typeface="+mn-lt"/>
                </a:rPr>
                <a:t>Posterior pituitary gland</a:t>
              </a:r>
            </a:p>
          </p:txBody>
        </p:sp>
        <p:sp>
          <p:nvSpPr>
            <p:cNvPr id="10" name="Rectangle 9"/>
            <p:cNvSpPr/>
            <p:nvPr/>
          </p:nvSpPr>
          <p:spPr>
            <a:xfrm>
              <a:off x="3352800" y="2810761"/>
              <a:ext cx="3810000" cy="646331"/>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dirty="0" err="1">
                  <a:ln w="11430"/>
                  <a:solidFill>
                    <a:schemeClr val="accent3">
                      <a:lumMod val="50000"/>
                    </a:schemeClr>
                  </a:solidFill>
                  <a:effectLst>
                    <a:outerShdw blurRad="76200" dist="50800" dir="5400000" algn="tl" rotWithShape="0">
                      <a:srgbClr val="000000">
                        <a:alpha val="65000"/>
                      </a:srgbClr>
                    </a:outerShdw>
                  </a:effectLst>
                  <a:latin typeface="+mn-lt"/>
                </a:rPr>
                <a:t>pituicyte</a:t>
              </a:r>
              <a:endParaRPr lang="en-US" sz="3600" b="1" spc="50" dirty="0">
                <a:ln w="11430"/>
                <a:solidFill>
                  <a:schemeClr val="accent3">
                    <a:lumMod val="50000"/>
                  </a:schemeClr>
                </a:solidFill>
                <a:effectLst>
                  <a:outerShdw blurRad="76200" dist="50800" dir="5400000" algn="tl" rotWithShape="0">
                    <a:srgbClr val="000000">
                      <a:alpha val="65000"/>
                    </a:srgbClr>
                  </a:outerShdw>
                </a:effectLst>
                <a:latin typeface="+mn-lt"/>
              </a:endParaRPr>
            </a:p>
          </p:txBody>
        </p:sp>
      </p:grpSp>
    </p:spTree>
    <p:extLst>
      <p:ext uri="{BB962C8B-B14F-4D97-AF65-F5344CB8AC3E}">
        <p14:creationId xmlns:p14="http://schemas.microsoft.com/office/powerpoint/2010/main" val="322610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425" y="1524000"/>
            <a:ext cx="7267575" cy="5295900"/>
          </a:xfrm>
          <a:prstGeom prst="rect">
            <a:avLst/>
          </a:prstGeom>
        </p:spPr>
      </p:pic>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5" name="TextBox 4"/>
          <p:cNvSpPr txBox="1"/>
          <p:nvPr/>
        </p:nvSpPr>
        <p:spPr>
          <a:xfrm>
            <a:off x="0" y="609600"/>
            <a:ext cx="9067800" cy="830997"/>
          </a:xfrm>
          <a:prstGeom prst="rect">
            <a:avLst/>
          </a:prstGeom>
          <a:noFill/>
        </p:spPr>
        <p:txBody>
          <a:bodyPr wrap="square">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organ.  Be specific.  Identify the structure indicated by the arrow. (advance slide for answers)</a:t>
            </a:r>
          </a:p>
        </p:txBody>
      </p:sp>
      <p:cxnSp>
        <p:nvCxnSpPr>
          <p:cNvPr id="6" name="Straight Arrow Connector 5"/>
          <p:cNvCxnSpPr/>
          <p:nvPr/>
        </p:nvCxnSpPr>
        <p:spPr>
          <a:xfrm flipH="1">
            <a:off x="4038600" y="3382454"/>
            <a:ext cx="1306689" cy="198946"/>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609600" y="1460353"/>
            <a:ext cx="6678789" cy="3229042"/>
            <a:chOff x="609600" y="1460353"/>
            <a:chExt cx="6678789" cy="3229042"/>
          </a:xfrm>
        </p:grpSpPr>
        <p:sp>
          <p:nvSpPr>
            <p:cNvPr id="7" name="Rectangle 6"/>
            <p:cNvSpPr/>
            <p:nvPr/>
          </p:nvSpPr>
          <p:spPr>
            <a:xfrm>
              <a:off x="5105400" y="2935069"/>
              <a:ext cx="2182989" cy="1754326"/>
            </a:xfrm>
            <a:prstGeom prst="rect">
              <a:avLst/>
            </a:prstGeom>
            <a:noFill/>
          </p:spPr>
          <p:txBody>
            <a:bodyPr wrap="square">
              <a:spAutoFit/>
            </a:bodyPr>
            <a:lstStyle/>
            <a:p>
              <a:pPr algn="ctr" fontAlgn="auto">
                <a:spcBef>
                  <a:spcPts val="0"/>
                </a:spcBef>
                <a:spcAft>
                  <a:spcPts val="0"/>
                </a:spcAft>
                <a:defRPr/>
              </a:pPr>
              <a:r>
                <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mn-lt"/>
                </a:rPr>
                <a:t>Herring body (probably)</a:t>
              </a:r>
            </a:p>
          </p:txBody>
        </p:sp>
        <p:sp>
          <p:nvSpPr>
            <p:cNvPr id="9" name="Rectangle 8"/>
            <p:cNvSpPr/>
            <p:nvPr/>
          </p:nvSpPr>
          <p:spPr>
            <a:xfrm>
              <a:off x="609600" y="1460353"/>
              <a:ext cx="3810000" cy="646331"/>
            </a:xfrm>
            <a:prstGeom prst="rect">
              <a:avLst/>
            </a:prstGeom>
            <a:noFill/>
          </p:spPr>
          <p:txBody>
            <a:bodyPr wrap="square">
              <a:spAutoFit/>
            </a:bodyPr>
            <a:lstStyle/>
            <a:p>
              <a:pPr algn="ctr" fontAlgn="auto">
                <a:spcBef>
                  <a:spcPts val="0"/>
                </a:spcBef>
                <a:spcAft>
                  <a:spcPts val="0"/>
                </a:spcAft>
                <a:defRPr/>
              </a:pPr>
              <a:r>
                <a:rPr lang="en-US" sz="3600" b="1" dirty="0">
                  <a:ln w="31550" cmpd="sng">
                    <a:solidFill>
                      <a:srgbClr val="00B0F0"/>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mn-lt"/>
                </a:rPr>
                <a:t>Posterior pituitary</a:t>
              </a:r>
            </a:p>
          </p:txBody>
        </p:sp>
      </p:grpSp>
    </p:spTree>
    <p:extLst>
      <p:ext uri="{BB962C8B-B14F-4D97-AF65-F5344CB8AC3E}">
        <p14:creationId xmlns:p14="http://schemas.microsoft.com/office/powerpoint/2010/main" val="163849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17280"/>
            <a:ext cx="7086600" cy="5358635"/>
          </a:xfrm>
          <a:prstGeom prst="rect">
            <a:avLst/>
          </a:prstGeom>
        </p:spPr>
      </p:pic>
      <p:sp>
        <p:nvSpPr>
          <p:cNvPr id="4" name="Rectangle 3"/>
          <p:cNvSpPr/>
          <p:nvPr/>
        </p:nvSpPr>
        <p:spPr>
          <a:xfrm>
            <a:off x="1524000" y="0"/>
            <a:ext cx="6477000" cy="646331"/>
          </a:xfrm>
          <a:prstGeom prst="rect">
            <a:avLst/>
          </a:prstGeom>
          <a:noFill/>
        </p:spPr>
        <p:txBody>
          <a:bodyPr>
            <a:spAutoFit/>
          </a:bodyPr>
          <a:lstStyle/>
          <a:p>
            <a:pPr algn="ctr" fontAlgn="auto">
              <a:spcBef>
                <a:spcPts val="0"/>
              </a:spcBef>
              <a:spcAft>
                <a:spcPts val="0"/>
              </a:spcAft>
              <a:defRPr/>
            </a:pPr>
            <a:r>
              <a:rPr lang="en-US" sz="36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mn-lt"/>
              </a:rPr>
              <a:t>Final quiz</a:t>
            </a:r>
          </a:p>
        </p:txBody>
      </p:sp>
      <p:sp>
        <p:nvSpPr>
          <p:cNvPr id="5" name="TextBox 4"/>
          <p:cNvSpPr txBox="1"/>
          <p:nvPr/>
        </p:nvSpPr>
        <p:spPr>
          <a:xfrm>
            <a:off x="228600" y="609600"/>
            <a:ext cx="8686800" cy="830997"/>
          </a:xfrm>
          <a:prstGeom prst="rect">
            <a:avLst/>
          </a:prstGeom>
          <a:noFill/>
        </p:spPr>
        <p:txBody>
          <a:bodyPr>
            <a:spAutoFit/>
          </a:bodyPr>
          <a:lstStyle/>
          <a:p>
            <a:pPr fontAlgn="auto">
              <a:spcBef>
                <a:spcPts val="0"/>
              </a:spcBef>
              <a:spcAft>
                <a:spcPts val="0"/>
              </a:spcAft>
              <a:defRPr/>
            </a:pPr>
            <a:r>
              <a:rPr lang="en-US" sz="2400" b="1" dirty="0">
                <a:solidFill>
                  <a:schemeClr val="accent3">
                    <a:lumMod val="50000"/>
                  </a:schemeClr>
                </a:solidFill>
                <a:latin typeface="Script MT Bold" pitchFamily="66" charset="0"/>
              </a:rPr>
              <a:t>Self-check:  Identify the tissues in the outlined regions. (advance slide for answers)</a:t>
            </a:r>
          </a:p>
        </p:txBody>
      </p:sp>
      <p:sp>
        <p:nvSpPr>
          <p:cNvPr id="6" name="Freeform 5"/>
          <p:cNvSpPr/>
          <p:nvPr/>
        </p:nvSpPr>
        <p:spPr>
          <a:xfrm>
            <a:off x="5700889" y="1377244"/>
            <a:ext cx="2788355" cy="2596445"/>
          </a:xfrm>
          <a:custGeom>
            <a:avLst/>
            <a:gdLst>
              <a:gd name="connsiteX0" fmla="*/ 1343378 w 2788355"/>
              <a:gd name="connsiteY0" fmla="*/ 22578 h 2596445"/>
              <a:gd name="connsiteX1" fmla="*/ 1275644 w 2788355"/>
              <a:gd name="connsiteY1" fmla="*/ 33867 h 2596445"/>
              <a:gd name="connsiteX2" fmla="*/ 835378 w 2788355"/>
              <a:gd name="connsiteY2" fmla="*/ 56445 h 2596445"/>
              <a:gd name="connsiteX3" fmla="*/ 598311 w 2788355"/>
              <a:gd name="connsiteY3" fmla="*/ 45156 h 2596445"/>
              <a:gd name="connsiteX4" fmla="*/ 462844 w 2788355"/>
              <a:gd name="connsiteY4" fmla="*/ 33867 h 2596445"/>
              <a:gd name="connsiteX5" fmla="*/ 124178 w 2788355"/>
              <a:gd name="connsiteY5" fmla="*/ 45156 h 2596445"/>
              <a:gd name="connsiteX6" fmla="*/ 90311 w 2788355"/>
              <a:gd name="connsiteY6" fmla="*/ 56445 h 2596445"/>
              <a:gd name="connsiteX7" fmla="*/ 56444 w 2788355"/>
              <a:gd name="connsiteY7" fmla="*/ 90312 h 2596445"/>
              <a:gd name="connsiteX8" fmla="*/ 33867 w 2788355"/>
              <a:gd name="connsiteY8" fmla="*/ 124178 h 2596445"/>
              <a:gd name="connsiteX9" fmla="*/ 11289 w 2788355"/>
              <a:gd name="connsiteY9" fmla="*/ 214489 h 2596445"/>
              <a:gd name="connsiteX10" fmla="*/ 0 w 2788355"/>
              <a:gd name="connsiteY10" fmla="*/ 248356 h 2596445"/>
              <a:gd name="connsiteX11" fmla="*/ 11289 w 2788355"/>
              <a:gd name="connsiteY11" fmla="*/ 451556 h 2596445"/>
              <a:gd name="connsiteX12" fmla="*/ 45155 w 2788355"/>
              <a:gd name="connsiteY12" fmla="*/ 485423 h 2596445"/>
              <a:gd name="connsiteX13" fmla="*/ 67733 w 2788355"/>
              <a:gd name="connsiteY13" fmla="*/ 553156 h 2596445"/>
              <a:gd name="connsiteX14" fmla="*/ 79022 w 2788355"/>
              <a:gd name="connsiteY14" fmla="*/ 587023 h 2596445"/>
              <a:gd name="connsiteX15" fmla="*/ 124178 w 2788355"/>
              <a:gd name="connsiteY15" fmla="*/ 654756 h 2596445"/>
              <a:gd name="connsiteX16" fmla="*/ 135467 w 2788355"/>
              <a:gd name="connsiteY16" fmla="*/ 688623 h 2596445"/>
              <a:gd name="connsiteX17" fmla="*/ 169333 w 2788355"/>
              <a:gd name="connsiteY17" fmla="*/ 722489 h 2596445"/>
              <a:gd name="connsiteX18" fmla="*/ 191911 w 2788355"/>
              <a:gd name="connsiteY18" fmla="*/ 756356 h 2596445"/>
              <a:gd name="connsiteX19" fmla="*/ 225778 w 2788355"/>
              <a:gd name="connsiteY19" fmla="*/ 790223 h 2596445"/>
              <a:gd name="connsiteX20" fmla="*/ 248355 w 2788355"/>
              <a:gd name="connsiteY20" fmla="*/ 824089 h 2596445"/>
              <a:gd name="connsiteX21" fmla="*/ 282222 w 2788355"/>
              <a:gd name="connsiteY21" fmla="*/ 846667 h 2596445"/>
              <a:gd name="connsiteX22" fmla="*/ 361244 w 2788355"/>
              <a:gd name="connsiteY22" fmla="*/ 936978 h 2596445"/>
              <a:gd name="connsiteX23" fmla="*/ 417689 w 2788355"/>
              <a:gd name="connsiteY23" fmla="*/ 993423 h 2596445"/>
              <a:gd name="connsiteX24" fmla="*/ 462844 w 2788355"/>
              <a:gd name="connsiteY24" fmla="*/ 1061156 h 2596445"/>
              <a:gd name="connsiteX25" fmla="*/ 541867 w 2788355"/>
              <a:gd name="connsiteY25" fmla="*/ 1140178 h 2596445"/>
              <a:gd name="connsiteX26" fmla="*/ 575733 w 2788355"/>
              <a:gd name="connsiteY26" fmla="*/ 1174045 h 2596445"/>
              <a:gd name="connsiteX27" fmla="*/ 620889 w 2788355"/>
              <a:gd name="connsiteY27" fmla="*/ 1241778 h 2596445"/>
              <a:gd name="connsiteX28" fmla="*/ 699911 w 2788355"/>
              <a:gd name="connsiteY28" fmla="*/ 1309512 h 2596445"/>
              <a:gd name="connsiteX29" fmla="*/ 767644 w 2788355"/>
              <a:gd name="connsiteY29" fmla="*/ 1377245 h 2596445"/>
              <a:gd name="connsiteX30" fmla="*/ 891822 w 2788355"/>
              <a:gd name="connsiteY30" fmla="*/ 1512712 h 2596445"/>
              <a:gd name="connsiteX31" fmla="*/ 959555 w 2788355"/>
              <a:gd name="connsiteY31" fmla="*/ 1580445 h 2596445"/>
              <a:gd name="connsiteX32" fmla="*/ 1016000 w 2788355"/>
              <a:gd name="connsiteY32" fmla="*/ 1636889 h 2596445"/>
              <a:gd name="connsiteX33" fmla="*/ 1095022 w 2788355"/>
              <a:gd name="connsiteY33" fmla="*/ 1738489 h 2596445"/>
              <a:gd name="connsiteX34" fmla="*/ 1140178 w 2788355"/>
              <a:gd name="connsiteY34" fmla="*/ 1772356 h 2596445"/>
              <a:gd name="connsiteX35" fmla="*/ 1241778 w 2788355"/>
              <a:gd name="connsiteY35" fmla="*/ 1828800 h 2596445"/>
              <a:gd name="connsiteX36" fmla="*/ 1275644 w 2788355"/>
              <a:gd name="connsiteY36" fmla="*/ 1873956 h 2596445"/>
              <a:gd name="connsiteX37" fmla="*/ 1501422 w 2788355"/>
              <a:gd name="connsiteY37" fmla="*/ 2032000 h 2596445"/>
              <a:gd name="connsiteX38" fmla="*/ 1591733 w 2788355"/>
              <a:gd name="connsiteY38" fmla="*/ 2088445 h 2596445"/>
              <a:gd name="connsiteX39" fmla="*/ 1625600 w 2788355"/>
              <a:gd name="connsiteY39" fmla="*/ 2122312 h 2596445"/>
              <a:gd name="connsiteX40" fmla="*/ 1682044 w 2788355"/>
              <a:gd name="connsiteY40" fmla="*/ 2156178 h 2596445"/>
              <a:gd name="connsiteX41" fmla="*/ 1715911 w 2788355"/>
              <a:gd name="connsiteY41" fmla="*/ 2178756 h 2596445"/>
              <a:gd name="connsiteX42" fmla="*/ 1761067 w 2788355"/>
              <a:gd name="connsiteY42" fmla="*/ 2212623 h 2596445"/>
              <a:gd name="connsiteX43" fmla="*/ 1794933 w 2788355"/>
              <a:gd name="connsiteY43" fmla="*/ 2223912 h 2596445"/>
              <a:gd name="connsiteX44" fmla="*/ 1851378 w 2788355"/>
              <a:gd name="connsiteY44" fmla="*/ 2246489 h 2596445"/>
              <a:gd name="connsiteX45" fmla="*/ 1873955 w 2788355"/>
              <a:gd name="connsiteY45" fmla="*/ 2280356 h 2596445"/>
              <a:gd name="connsiteX46" fmla="*/ 1952978 w 2788355"/>
              <a:gd name="connsiteY46" fmla="*/ 2325512 h 2596445"/>
              <a:gd name="connsiteX47" fmla="*/ 2020711 w 2788355"/>
              <a:gd name="connsiteY47" fmla="*/ 2370667 h 2596445"/>
              <a:gd name="connsiteX48" fmla="*/ 2065867 w 2788355"/>
              <a:gd name="connsiteY48" fmla="*/ 2404534 h 2596445"/>
              <a:gd name="connsiteX49" fmla="*/ 2111022 w 2788355"/>
              <a:gd name="connsiteY49" fmla="*/ 2449689 h 2596445"/>
              <a:gd name="connsiteX50" fmla="*/ 2167467 w 2788355"/>
              <a:gd name="connsiteY50" fmla="*/ 2472267 h 2596445"/>
              <a:gd name="connsiteX51" fmla="*/ 2235200 w 2788355"/>
              <a:gd name="connsiteY51" fmla="*/ 2517423 h 2596445"/>
              <a:gd name="connsiteX52" fmla="*/ 2269067 w 2788355"/>
              <a:gd name="connsiteY52" fmla="*/ 2551289 h 2596445"/>
              <a:gd name="connsiteX53" fmla="*/ 2336800 w 2788355"/>
              <a:gd name="connsiteY53" fmla="*/ 2596445 h 2596445"/>
              <a:gd name="connsiteX54" fmla="*/ 2483555 w 2788355"/>
              <a:gd name="connsiteY54" fmla="*/ 2573867 h 2596445"/>
              <a:gd name="connsiteX55" fmla="*/ 2562578 w 2788355"/>
              <a:gd name="connsiteY55" fmla="*/ 2517423 h 2596445"/>
              <a:gd name="connsiteX56" fmla="*/ 2652889 w 2788355"/>
              <a:gd name="connsiteY56" fmla="*/ 2348089 h 2596445"/>
              <a:gd name="connsiteX57" fmla="*/ 2675467 w 2788355"/>
              <a:gd name="connsiteY57" fmla="*/ 2291645 h 2596445"/>
              <a:gd name="connsiteX58" fmla="*/ 2686755 w 2788355"/>
              <a:gd name="connsiteY58" fmla="*/ 2257778 h 2596445"/>
              <a:gd name="connsiteX59" fmla="*/ 2720622 w 2788355"/>
              <a:gd name="connsiteY59" fmla="*/ 2178756 h 2596445"/>
              <a:gd name="connsiteX60" fmla="*/ 2731911 w 2788355"/>
              <a:gd name="connsiteY60" fmla="*/ 2122312 h 2596445"/>
              <a:gd name="connsiteX61" fmla="*/ 2754489 w 2788355"/>
              <a:gd name="connsiteY61" fmla="*/ 1998134 h 2596445"/>
              <a:gd name="connsiteX62" fmla="*/ 2765778 w 2788355"/>
              <a:gd name="connsiteY62" fmla="*/ 1964267 h 2596445"/>
              <a:gd name="connsiteX63" fmla="*/ 2788355 w 2788355"/>
              <a:gd name="connsiteY63" fmla="*/ 1806223 h 2596445"/>
              <a:gd name="connsiteX64" fmla="*/ 2777067 w 2788355"/>
              <a:gd name="connsiteY64" fmla="*/ 1286934 h 2596445"/>
              <a:gd name="connsiteX65" fmla="*/ 2765778 w 2788355"/>
              <a:gd name="connsiteY65" fmla="*/ 1230489 h 2596445"/>
              <a:gd name="connsiteX66" fmla="*/ 2754489 w 2788355"/>
              <a:gd name="connsiteY66" fmla="*/ 1151467 h 2596445"/>
              <a:gd name="connsiteX67" fmla="*/ 2731911 w 2788355"/>
              <a:gd name="connsiteY67" fmla="*/ 982134 h 2596445"/>
              <a:gd name="connsiteX68" fmla="*/ 2720622 w 2788355"/>
              <a:gd name="connsiteY68" fmla="*/ 936978 h 2596445"/>
              <a:gd name="connsiteX69" fmla="*/ 2698044 w 2788355"/>
              <a:gd name="connsiteY69" fmla="*/ 733778 h 2596445"/>
              <a:gd name="connsiteX70" fmla="*/ 2686755 w 2788355"/>
              <a:gd name="connsiteY70" fmla="*/ 666045 h 2596445"/>
              <a:gd name="connsiteX71" fmla="*/ 2664178 w 2788355"/>
              <a:gd name="connsiteY71" fmla="*/ 395112 h 2596445"/>
              <a:gd name="connsiteX72" fmla="*/ 2652889 w 2788355"/>
              <a:gd name="connsiteY72" fmla="*/ 338667 h 2596445"/>
              <a:gd name="connsiteX73" fmla="*/ 2619022 w 2788355"/>
              <a:gd name="connsiteY73" fmla="*/ 124178 h 2596445"/>
              <a:gd name="connsiteX74" fmla="*/ 2607733 w 2788355"/>
              <a:gd name="connsiteY74" fmla="*/ 90312 h 2596445"/>
              <a:gd name="connsiteX75" fmla="*/ 2573867 w 2788355"/>
              <a:gd name="connsiteY75" fmla="*/ 67734 h 2596445"/>
              <a:gd name="connsiteX76" fmla="*/ 2540000 w 2788355"/>
              <a:gd name="connsiteY76" fmla="*/ 33867 h 2596445"/>
              <a:gd name="connsiteX77" fmla="*/ 2460978 w 2788355"/>
              <a:gd name="connsiteY77" fmla="*/ 22578 h 2596445"/>
              <a:gd name="connsiteX78" fmla="*/ 2404533 w 2788355"/>
              <a:gd name="connsiteY78" fmla="*/ 11289 h 2596445"/>
              <a:gd name="connsiteX79" fmla="*/ 2201333 w 2788355"/>
              <a:gd name="connsiteY79" fmla="*/ 0 h 2596445"/>
              <a:gd name="connsiteX80" fmla="*/ 1343378 w 2788355"/>
              <a:gd name="connsiteY80" fmla="*/ 22578 h 25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788355" h="2596445">
                <a:moveTo>
                  <a:pt x="1343378" y="22578"/>
                </a:moveTo>
                <a:cubicBezTo>
                  <a:pt x="1320800" y="26341"/>
                  <a:pt x="1298483" y="32344"/>
                  <a:pt x="1275644" y="33867"/>
                </a:cubicBezTo>
                <a:cubicBezTo>
                  <a:pt x="1129021" y="43642"/>
                  <a:pt x="835378" y="56445"/>
                  <a:pt x="835378" y="56445"/>
                </a:cubicBezTo>
                <a:lnTo>
                  <a:pt x="598311" y="45156"/>
                </a:lnTo>
                <a:cubicBezTo>
                  <a:pt x="553082" y="42415"/>
                  <a:pt x="508156" y="33867"/>
                  <a:pt x="462844" y="33867"/>
                </a:cubicBezTo>
                <a:cubicBezTo>
                  <a:pt x="349893" y="33867"/>
                  <a:pt x="237067" y="41393"/>
                  <a:pt x="124178" y="45156"/>
                </a:cubicBezTo>
                <a:cubicBezTo>
                  <a:pt x="112889" y="48919"/>
                  <a:pt x="100212" y="49844"/>
                  <a:pt x="90311" y="56445"/>
                </a:cubicBezTo>
                <a:cubicBezTo>
                  <a:pt x="77027" y="65301"/>
                  <a:pt x="66665" y="78047"/>
                  <a:pt x="56444" y="90312"/>
                </a:cubicBezTo>
                <a:cubicBezTo>
                  <a:pt x="47758" y="100735"/>
                  <a:pt x="39934" y="112043"/>
                  <a:pt x="33867" y="124178"/>
                </a:cubicBezTo>
                <a:cubicBezTo>
                  <a:pt x="20965" y="149983"/>
                  <a:pt x="17730" y="188726"/>
                  <a:pt x="11289" y="214489"/>
                </a:cubicBezTo>
                <a:cubicBezTo>
                  <a:pt x="8403" y="226033"/>
                  <a:pt x="3763" y="237067"/>
                  <a:pt x="0" y="248356"/>
                </a:cubicBezTo>
                <a:cubicBezTo>
                  <a:pt x="3763" y="316089"/>
                  <a:pt x="-1404" y="384916"/>
                  <a:pt x="11289" y="451556"/>
                </a:cubicBezTo>
                <a:cubicBezTo>
                  <a:pt x="14276" y="467239"/>
                  <a:pt x="37402" y="471467"/>
                  <a:pt x="45155" y="485423"/>
                </a:cubicBezTo>
                <a:cubicBezTo>
                  <a:pt x="56713" y="506227"/>
                  <a:pt x="60207" y="530578"/>
                  <a:pt x="67733" y="553156"/>
                </a:cubicBezTo>
                <a:cubicBezTo>
                  <a:pt x="71496" y="564445"/>
                  <a:pt x="72421" y="577122"/>
                  <a:pt x="79022" y="587023"/>
                </a:cubicBezTo>
                <a:cubicBezTo>
                  <a:pt x="94074" y="609601"/>
                  <a:pt x="115597" y="629013"/>
                  <a:pt x="124178" y="654756"/>
                </a:cubicBezTo>
                <a:cubicBezTo>
                  <a:pt x="127941" y="666045"/>
                  <a:pt x="128866" y="678722"/>
                  <a:pt x="135467" y="688623"/>
                </a:cubicBezTo>
                <a:cubicBezTo>
                  <a:pt x="144323" y="701906"/>
                  <a:pt x="159113" y="710225"/>
                  <a:pt x="169333" y="722489"/>
                </a:cubicBezTo>
                <a:cubicBezTo>
                  <a:pt x="178019" y="732912"/>
                  <a:pt x="183225" y="745933"/>
                  <a:pt x="191911" y="756356"/>
                </a:cubicBezTo>
                <a:cubicBezTo>
                  <a:pt x="202132" y="768621"/>
                  <a:pt x="215557" y="777958"/>
                  <a:pt x="225778" y="790223"/>
                </a:cubicBezTo>
                <a:cubicBezTo>
                  <a:pt x="234464" y="800646"/>
                  <a:pt x="238762" y="814496"/>
                  <a:pt x="248355" y="824089"/>
                </a:cubicBezTo>
                <a:cubicBezTo>
                  <a:pt x="257949" y="833683"/>
                  <a:pt x="270933" y="839141"/>
                  <a:pt x="282222" y="846667"/>
                </a:cubicBezTo>
                <a:cubicBezTo>
                  <a:pt x="334904" y="925689"/>
                  <a:pt x="304800" y="899348"/>
                  <a:pt x="361244" y="936978"/>
                </a:cubicBezTo>
                <a:cubicBezTo>
                  <a:pt x="451557" y="1072447"/>
                  <a:pt x="312324" y="873006"/>
                  <a:pt x="417689" y="993423"/>
                </a:cubicBezTo>
                <a:cubicBezTo>
                  <a:pt x="435557" y="1013844"/>
                  <a:pt x="443657" y="1041969"/>
                  <a:pt x="462844" y="1061156"/>
                </a:cubicBezTo>
                <a:lnTo>
                  <a:pt x="541867" y="1140178"/>
                </a:lnTo>
                <a:cubicBezTo>
                  <a:pt x="553156" y="1151467"/>
                  <a:pt x="566877" y="1160762"/>
                  <a:pt x="575733" y="1174045"/>
                </a:cubicBezTo>
                <a:cubicBezTo>
                  <a:pt x="590785" y="1196623"/>
                  <a:pt x="599181" y="1225497"/>
                  <a:pt x="620889" y="1241778"/>
                </a:cubicBezTo>
                <a:cubicBezTo>
                  <a:pt x="656580" y="1268547"/>
                  <a:pt x="671608" y="1276492"/>
                  <a:pt x="699911" y="1309512"/>
                </a:cubicBezTo>
                <a:cubicBezTo>
                  <a:pt x="755921" y="1374856"/>
                  <a:pt x="708026" y="1337499"/>
                  <a:pt x="767644" y="1377245"/>
                </a:cubicBezTo>
                <a:cubicBezTo>
                  <a:pt x="864954" y="1511047"/>
                  <a:pt x="809400" y="1485238"/>
                  <a:pt x="891822" y="1512712"/>
                </a:cubicBezTo>
                <a:lnTo>
                  <a:pt x="959555" y="1580445"/>
                </a:lnTo>
                <a:cubicBezTo>
                  <a:pt x="978370" y="1599260"/>
                  <a:pt x="999664" y="1615886"/>
                  <a:pt x="1016000" y="1636889"/>
                </a:cubicBezTo>
                <a:cubicBezTo>
                  <a:pt x="1042341" y="1670756"/>
                  <a:pt x="1060699" y="1712746"/>
                  <a:pt x="1095022" y="1738489"/>
                </a:cubicBezTo>
                <a:cubicBezTo>
                  <a:pt x="1110074" y="1749778"/>
                  <a:pt x="1124523" y="1761919"/>
                  <a:pt x="1140178" y="1772356"/>
                </a:cubicBezTo>
                <a:cubicBezTo>
                  <a:pt x="1182709" y="1800710"/>
                  <a:pt x="1198735" y="1807279"/>
                  <a:pt x="1241778" y="1828800"/>
                </a:cubicBezTo>
                <a:cubicBezTo>
                  <a:pt x="1253067" y="1843852"/>
                  <a:pt x="1260827" y="1862360"/>
                  <a:pt x="1275644" y="1873956"/>
                </a:cubicBezTo>
                <a:cubicBezTo>
                  <a:pt x="1347989" y="1930574"/>
                  <a:pt x="1436463" y="1967041"/>
                  <a:pt x="1501422" y="2032000"/>
                </a:cubicBezTo>
                <a:cubicBezTo>
                  <a:pt x="1557549" y="2088127"/>
                  <a:pt x="1525927" y="2071993"/>
                  <a:pt x="1591733" y="2088445"/>
                </a:cubicBezTo>
                <a:cubicBezTo>
                  <a:pt x="1603022" y="2099734"/>
                  <a:pt x="1612828" y="2112733"/>
                  <a:pt x="1625600" y="2122312"/>
                </a:cubicBezTo>
                <a:cubicBezTo>
                  <a:pt x="1643153" y="2135477"/>
                  <a:pt x="1663438" y="2144549"/>
                  <a:pt x="1682044" y="2156178"/>
                </a:cubicBezTo>
                <a:cubicBezTo>
                  <a:pt x="1693549" y="2163369"/>
                  <a:pt x="1704871" y="2170870"/>
                  <a:pt x="1715911" y="2178756"/>
                </a:cubicBezTo>
                <a:cubicBezTo>
                  <a:pt x="1731221" y="2189692"/>
                  <a:pt x="1744731" y="2203288"/>
                  <a:pt x="1761067" y="2212623"/>
                </a:cubicBezTo>
                <a:cubicBezTo>
                  <a:pt x="1771398" y="2218527"/>
                  <a:pt x="1783791" y="2219734"/>
                  <a:pt x="1794933" y="2223912"/>
                </a:cubicBezTo>
                <a:cubicBezTo>
                  <a:pt x="1813907" y="2231027"/>
                  <a:pt x="1832563" y="2238963"/>
                  <a:pt x="1851378" y="2246489"/>
                </a:cubicBezTo>
                <a:cubicBezTo>
                  <a:pt x="1858904" y="2257778"/>
                  <a:pt x="1864361" y="2270762"/>
                  <a:pt x="1873955" y="2280356"/>
                </a:cubicBezTo>
                <a:cubicBezTo>
                  <a:pt x="1900617" y="2307019"/>
                  <a:pt x="1921991" y="2303378"/>
                  <a:pt x="1952978" y="2325512"/>
                </a:cubicBezTo>
                <a:cubicBezTo>
                  <a:pt x="2026969" y="2378363"/>
                  <a:pt x="1948062" y="2346451"/>
                  <a:pt x="2020711" y="2370667"/>
                </a:cubicBezTo>
                <a:cubicBezTo>
                  <a:pt x="2035763" y="2381956"/>
                  <a:pt x="2051707" y="2392144"/>
                  <a:pt x="2065867" y="2404534"/>
                </a:cubicBezTo>
                <a:cubicBezTo>
                  <a:pt x="2081887" y="2418551"/>
                  <a:pt x="2093311" y="2437882"/>
                  <a:pt x="2111022" y="2449689"/>
                </a:cubicBezTo>
                <a:cubicBezTo>
                  <a:pt x="2127883" y="2460930"/>
                  <a:pt x="2148652" y="2464741"/>
                  <a:pt x="2167467" y="2472267"/>
                </a:cubicBezTo>
                <a:cubicBezTo>
                  <a:pt x="2216301" y="2545521"/>
                  <a:pt x="2156697" y="2472565"/>
                  <a:pt x="2235200" y="2517423"/>
                </a:cubicBezTo>
                <a:cubicBezTo>
                  <a:pt x="2249061" y="2525344"/>
                  <a:pt x="2256465" y="2541488"/>
                  <a:pt x="2269067" y="2551289"/>
                </a:cubicBezTo>
                <a:cubicBezTo>
                  <a:pt x="2290486" y="2567948"/>
                  <a:pt x="2336800" y="2596445"/>
                  <a:pt x="2336800" y="2596445"/>
                </a:cubicBezTo>
                <a:cubicBezTo>
                  <a:pt x="2357197" y="2594179"/>
                  <a:pt x="2449336" y="2588532"/>
                  <a:pt x="2483555" y="2573867"/>
                </a:cubicBezTo>
                <a:cubicBezTo>
                  <a:pt x="2496392" y="2568365"/>
                  <a:pt x="2557440" y="2521276"/>
                  <a:pt x="2562578" y="2517423"/>
                </a:cubicBezTo>
                <a:cubicBezTo>
                  <a:pt x="2597354" y="2459461"/>
                  <a:pt x="2626388" y="2414340"/>
                  <a:pt x="2652889" y="2348089"/>
                </a:cubicBezTo>
                <a:cubicBezTo>
                  <a:pt x="2660415" y="2329274"/>
                  <a:pt x="2668352" y="2310619"/>
                  <a:pt x="2675467" y="2291645"/>
                </a:cubicBezTo>
                <a:cubicBezTo>
                  <a:pt x="2679645" y="2280503"/>
                  <a:pt x="2682068" y="2268715"/>
                  <a:pt x="2686755" y="2257778"/>
                </a:cubicBezTo>
                <a:cubicBezTo>
                  <a:pt x="2706142" y="2212541"/>
                  <a:pt x="2710031" y="2221120"/>
                  <a:pt x="2720622" y="2178756"/>
                </a:cubicBezTo>
                <a:cubicBezTo>
                  <a:pt x="2725276" y="2160142"/>
                  <a:pt x="2728375" y="2141171"/>
                  <a:pt x="2731911" y="2122312"/>
                </a:cubicBezTo>
                <a:cubicBezTo>
                  <a:pt x="2739664" y="2080961"/>
                  <a:pt x="2745674" y="2039271"/>
                  <a:pt x="2754489" y="1998134"/>
                </a:cubicBezTo>
                <a:cubicBezTo>
                  <a:pt x="2756982" y="1986498"/>
                  <a:pt x="2762892" y="1975811"/>
                  <a:pt x="2765778" y="1964267"/>
                </a:cubicBezTo>
                <a:cubicBezTo>
                  <a:pt x="2780156" y="1906755"/>
                  <a:pt x="2781330" y="1869450"/>
                  <a:pt x="2788355" y="1806223"/>
                </a:cubicBezTo>
                <a:cubicBezTo>
                  <a:pt x="2784592" y="1633127"/>
                  <a:pt x="2783851" y="1459938"/>
                  <a:pt x="2777067" y="1286934"/>
                </a:cubicBezTo>
                <a:cubicBezTo>
                  <a:pt x="2776315" y="1267761"/>
                  <a:pt x="2768932" y="1249416"/>
                  <a:pt x="2765778" y="1230489"/>
                </a:cubicBezTo>
                <a:cubicBezTo>
                  <a:pt x="2761404" y="1204243"/>
                  <a:pt x="2758006" y="1177842"/>
                  <a:pt x="2754489" y="1151467"/>
                </a:cubicBezTo>
                <a:cubicBezTo>
                  <a:pt x="2749575" y="1114610"/>
                  <a:pt x="2739005" y="1021150"/>
                  <a:pt x="2731911" y="982134"/>
                </a:cubicBezTo>
                <a:cubicBezTo>
                  <a:pt x="2729136" y="966869"/>
                  <a:pt x="2723173" y="952282"/>
                  <a:pt x="2720622" y="936978"/>
                </a:cubicBezTo>
                <a:cubicBezTo>
                  <a:pt x="2709144" y="868109"/>
                  <a:pt x="2706741" y="803350"/>
                  <a:pt x="2698044" y="733778"/>
                </a:cubicBezTo>
                <a:cubicBezTo>
                  <a:pt x="2695205" y="711066"/>
                  <a:pt x="2689780" y="688733"/>
                  <a:pt x="2686755" y="666045"/>
                </a:cubicBezTo>
                <a:cubicBezTo>
                  <a:pt x="2663413" y="490976"/>
                  <a:pt x="2687374" y="627074"/>
                  <a:pt x="2664178" y="395112"/>
                </a:cubicBezTo>
                <a:cubicBezTo>
                  <a:pt x="2662269" y="376020"/>
                  <a:pt x="2656652" y="357482"/>
                  <a:pt x="2652889" y="338667"/>
                </a:cubicBezTo>
                <a:cubicBezTo>
                  <a:pt x="2644259" y="243737"/>
                  <a:pt x="2647598" y="209904"/>
                  <a:pt x="2619022" y="124178"/>
                </a:cubicBezTo>
                <a:cubicBezTo>
                  <a:pt x="2615259" y="112889"/>
                  <a:pt x="2615166" y="99604"/>
                  <a:pt x="2607733" y="90312"/>
                </a:cubicBezTo>
                <a:cubicBezTo>
                  <a:pt x="2599258" y="79718"/>
                  <a:pt x="2584290" y="76420"/>
                  <a:pt x="2573867" y="67734"/>
                </a:cubicBezTo>
                <a:cubicBezTo>
                  <a:pt x="2561602" y="57513"/>
                  <a:pt x="2554823" y="39796"/>
                  <a:pt x="2540000" y="33867"/>
                </a:cubicBezTo>
                <a:cubicBezTo>
                  <a:pt x="2515295" y="23985"/>
                  <a:pt x="2487224" y="26952"/>
                  <a:pt x="2460978" y="22578"/>
                </a:cubicBezTo>
                <a:cubicBezTo>
                  <a:pt x="2442051" y="19424"/>
                  <a:pt x="2423648" y="12951"/>
                  <a:pt x="2404533" y="11289"/>
                </a:cubicBezTo>
                <a:cubicBezTo>
                  <a:pt x="2336950" y="5412"/>
                  <a:pt x="2269066" y="3763"/>
                  <a:pt x="2201333" y="0"/>
                </a:cubicBezTo>
                <a:lnTo>
                  <a:pt x="1343378" y="22578"/>
                </a:lnTo>
                <a:close/>
              </a:path>
            </a:pathLst>
          </a:cu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5825067" y="4921956"/>
            <a:ext cx="2574006" cy="1896533"/>
          </a:xfrm>
          <a:custGeom>
            <a:avLst/>
            <a:gdLst>
              <a:gd name="connsiteX0" fmla="*/ 1196622 w 2574006"/>
              <a:gd name="connsiteY0" fmla="*/ 1140177 h 1896533"/>
              <a:gd name="connsiteX1" fmla="*/ 1219200 w 2574006"/>
              <a:gd name="connsiteY1" fmla="*/ 812800 h 1896533"/>
              <a:gd name="connsiteX2" fmla="*/ 1253066 w 2574006"/>
              <a:gd name="connsiteY2" fmla="*/ 778933 h 1896533"/>
              <a:gd name="connsiteX3" fmla="*/ 1320800 w 2574006"/>
              <a:gd name="connsiteY3" fmla="*/ 756355 h 1896533"/>
              <a:gd name="connsiteX4" fmla="*/ 1388533 w 2574006"/>
              <a:gd name="connsiteY4" fmla="*/ 733777 h 1896533"/>
              <a:gd name="connsiteX5" fmla="*/ 1456266 w 2574006"/>
              <a:gd name="connsiteY5" fmla="*/ 722488 h 1896533"/>
              <a:gd name="connsiteX6" fmla="*/ 1524000 w 2574006"/>
              <a:gd name="connsiteY6" fmla="*/ 699911 h 1896533"/>
              <a:gd name="connsiteX7" fmla="*/ 1546577 w 2574006"/>
              <a:gd name="connsiteY7" fmla="*/ 666044 h 1896533"/>
              <a:gd name="connsiteX8" fmla="*/ 1580444 w 2574006"/>
              <a:gd name="connsiteY8" fmla="*/ 643466 h 1896533"/>
              <a:gd name="connsiteX9" fmla="*/ 1591733 w 2574006"/>
              <a:gd name="connsiteY9" fmla="*/ 598311 h 1896533"/>
              <a:gd name="connsiteX10" fmla="*/ 1580444 w 2574006"/>
              <a:gd name="connsiteY10" fmla="*/ 485422 h 1896533"/>
              <a:gd name="connsiteX11" fmla="*/ 1524000 w 2574006"/>
              <a:gd name="connsiteY11" fmla="*/ 417688 h 1896533"/>
              <a:gd name="connsiteX12" fmla="*/ 1422400 w 2574006"/>
              <a:gd name="connsiteY12" fmla="*/ 338666 h 1896533"/>
              <a:gd name="connsiteX13" fmla="*/ 1377244 w 2574006"/>
              <a:gd name="connsiteY13" fmla="*/ 316088 h 1896533"/>
              <a:gd name="connsiteX14" fmla="*/ 1309511 w 2574006"/>
              <a:gd name="connsiteY14" fmla="*/ 293511 h 1896533"/>
              <a:gd name="connsiteX15" fmla="*/ 1275644 w 2574006"/>
              <a:gd name="connsiteY15" fmla="*/ 282222 h 1896533"/>
              <a:gd name="connsiteX16" fmla="*/ 1219200 w 2574006"/>
              <a:gd name="connsiteY16" fmla="*/ 270933 h 1896533"/>
              <a:gd name="connsiteX17" fmla="*/ 1151466 w 2574006"/>
              <a:gd name="connsiteY17" fmla="*/ 248355 h 1896533"/>
              <a:gd name="connsiteX18" fmla="*/ 1004711 w 2574006"/>
              <a:gd name="connsiteY18" fmla="*/ 237066 h 1896533"/>
              <a:gd name="connsiteX19" fmla="*/ 925689 w 2574006"/>
              <a:gd name="connsiteY19" fmla="*/ 225777 h 1896533"/>
              <a:gd name="connsiteX20" fmla="*/ 767644 w 2574006"/>
              <a:gd name="connsiteY20" fmla="*/ 214488 h 1896533"/>
              <a:gd name="connsiteX21" fmla="*/ 733777 w 2574006"/>
              <a:gd name="connsiteY21" fmla="*/ 191911 h 1896533"/>
              <a:gd name="connsiteX22" fmla="*/ 688622 w 2574006"/>
              <a:gd name="connsiteY22" fmla="*/ 158044 h 1896533"/>
              <a:gd name="connsiteX23" fmla="*/ 654755 w 2574006"/>
              <a:gd name="connsiteY23" fmla="*/ 146755 h 1896533"/>
              <a:gd name="connsiteX24" fmla="*/ 587022 w 2574006"/>
              <a:gd name="connsiteY24" fmla="*/ 101600 h 1896533"/>
              <a:gd name="connsiteX25" fmla="*/ 508000 w 2574006"/>
              <a:gd name="connsiteY25" fmla="*/ 56444 h 1896533"/>
              <a:gd name="connsiteX26" fmla="*/ 440266 w 2574006"/>
              <a:gd name="connsiteY26" fmla="*/ 33866 h 1896533"/>
              <a:gd name="connsiteX27" fmla="*/ 406400 w 2574006"/>
              <a:gd name="connsiteY27" fmla="*/ 22577 h 1896533"/>
              <a:gd name="connsiteX28" fmla="*/ 327377 w 2574006"/>
              <a:gd name="connsiteY28" fmla="*/ 0 h 1896533"/>
              <a:gd name="connsiteX29" fmla="*/ 214489 w 2574006"/>
              <a:gd name="connsiteY29" fmla="*/ 11288 h 1896533"/>
              <a:gd name="connsiteX30" fmla="*/ 180622 w 2574006"/>
              <a:gd name="connsiteY30" fmla="*/ 22577 h 1896533"/>
              <a:gd name="connsiteX31" fmla="*/ 158044 w 2574006"/>
              <a:gd name="connsiteY31" fmla="*/ 56444 h 1896533"/>
              <a:gd name="connsiteX32" fmla="*/ 124177 w 2574006"/>
              <a:gd name="connsiteY32" fmla="*/ 90311 h 1896533"/>
              <a:gd name="connsiteX33" fmla="*/ 101600 w 2574006"/>
              <a:gd name="connsiteY33" fmla="*/ 158044 h 1896533"/>
              <a:gd name="connsiteX34" fmla="*/ 79022 w 2574006"/>
              <a:gd name="connsiteY34" fmla="*/ 191911 h 1896533"/>
              <a:gd name="connsiteX35" fmla="*/ 56444 w 2574006"/>
              <a:gd name="connsiteY35" fmla="*/ 259644 h 1896533"/>
              <a:gd name="connsiteX36" fmla="*/ 45155 w 2574006"/>
              <a:gd name="connsiteY36" fmla="*/ 293511 h 1896533"/>
              <a:gd name="connsiteX37" fmla="*/ 22577 w 2574006"/>
              <a:gd name="connsiteY37" fmla="*/ 383822 h 1896533"/>
              <a:gd name="connsiteX38" fmla="*/ 11289 w 2574006"/>
              <a:gd name="connsiteY38" fmla="*/ 485422 h 1896533"/>
              <a:gd name="connsiteX39" fmla="*/ 0 w 2574006"/>
              <a:gd name="connsiteY39" fmla="*/ 553155 h 1896533"/>
              <a:gd name="connsiteX40" fmla="*/ 11289 w 2574006"/>
              <a:gd name="connsiteY40" fmla="*/ 790222 h 1896533"/>
              <a:gd name="connsiteX41" fmla="*/ 33866 w 2574006"/>
              <a:gd name="connsiteY41" fmla="*/ 959555 h 1896533"/>
              <a:gd name="connsiteX42" fmla="*/ 67733 w 2574006"/>
              <a:gd name="connsiteY42" fmla="*/ 1038577 h 1896533"/>
              <a:gd name="connsiteX43" fmla="*/ 90311 w 2574006"/>
              <a:gd name="connsiteY43" fmla="*/ 1072444 h 1896533"/>
              <a:gd name="connsiteX44" fmla="*/ 146755 w 2574006"/>
              <a:gd name="connsiteY44" fmla="*/ 1174044 h 1896533"/>
              <a:gd name="connsiteX45" fmla="*/ 169333 w 2574006"/>
              <a:gd name="connsiteY45" fmla="*/ 1207911 h 1896533"/>
              <a:gd name="connsiteX46" fmla="*/ 191911 w 2574006"/>
              <a:gd name="connsiteY46" fmla="*/ 1241777 h 1896533"/>
              <a:gd name="connsiteX47" fmla="*/ 203200 w 2574006"/>
              <a:gd name="connsiteY47" fmla="*/ 1275644 h 1896533"/>
              <a:gd name="connsiteX48" fmla="*/ 225777 w 2574006"/>
              <a:gd name="connsiteY48" fmla="*/ 1309511 h 1896533"/>
              <a:gd name="connsiteX49" fmla="*/ 248355 w 2574006"/>
              <a:gd name="connsiteY49" fmla="*/ 1377244 h 1896533"/>
              <a:gd name="connsiteX50" fmla="*/ 259644 w 2574006"/>
              <a:gd name="connsiteY50" fmla="*/ 1411111 h 1896533"/>
              <a:gd name="connsiteX51" fmla="*/ 225777 w 2574006"/>
              <a:gd name="connsiteY51" fmla="*/ 1569155 h 1896533"/>
              <a:gd name="connsiteX52" fmla="*/ 203200 w 2574006"/>
              <a:gd name="connsiteY52" fmla="*/ 1603022 h 1896533"/>
              <a:gd name="connsiteX53" fmla="*/ 169333 w 2574006"/>
              <a:gd name="connsiteY53" fmla="*/ 1704622 h 1896533"/>
              <a:gd name="connsiteX54" fmla="*/ 158044 w 2574006"/>
              <a:gd name="connsiteY54" fmla="*/ 1738488 h 1896533"/>
              <a:gd name="connsiteX55" fmla="*/ 169333 w 2574006"/>
              <a:gd name="connsiteY55" fmla="*/ 1828800 h 1896533"/>
              <a:gd name="connsiteX56" fmla="*/ 237066 w 2574006"/>
              <a:gd name="connsiteY56" fmla="*/ 1862666 h 1896533"/>
              <a:gd name="connsiteX57" fmla="*/ 372533 w 2574006"/>
              <a:gd name="connsiteY57" fmla="*/ 1873955 h 1896533"/>
              <a:gd name="connsiteX58" fmla="*/ 1016000 w 2574006"/>
              <a:gd name="connsiteY58" fmla="*/ 1862666 h 1896533"/>
              <a:gd name="connsiteX59" fmla="*/ 1072444 w 2574006"/>
              <a:gd name="connsiteY59" fmla="*/ 1851377 h 1896533"/>
              <a:gd name="connsiteX60" fmla="*/ 1467555 w 2574006"/>
              <a:gd name="connsiteY60" fmla="*/ 1862666 h 1896533"/>
              <a:gd name="connsiteX61" fmla="*/ 1546577 w 2574006"/>
              <a:gd name="connsiteY61" fmla="*/ 1873955 h 1896533"/>
              <a:gd name="connsiteX62" fmla="*/ 1670755 w 2574006"/>
              <a:gd name="connsiteY62" fmla="*/ 1896533 h 1896533"/>
              <a:gd name="connsiteX63" fmla="*/ 1952977 w 2574006"/>
              <a:gd name="connsiteY63" fmla="*/ 1885244 h 1896533"/>
              <a:gd name="connsiteX64" fmla="*/ 1998133 w 2574006"/>
              <a:gd name="connsiteY64" fmla="*/ 1873955 h 1896533"/>
              <a:gd name="connsiteX65" fmla="*/ 2077155 w 2574006"/>
              <a:gd name="connsiteY65" fmla="*/ 1851377 h 1896533"/>
              <a:gd name="connsiteX66" fmla="*/ 2212622 w 2574006"/>
              <a:gd name="connsiteY66" fmla="*/ 1828800 h 1896533"/>
              <a:gd name="connsiteX67" fmla="*/ 2246489 w 2574006"/>
              <a:gd name="connsiteY67" fmla="*/ 1817511 h 1896533"/>
              <a:gd name="connsiteX68" fmla="*/ 2370666 w 2574006"/>
              <a:gd name="connsiteY68" fmla="*/ 1783644 h 1896533"/>
              <a:gd name="connsiteX69" fmla="*/ 2438400 w 2574006"/>
              <a:gd name="connsiteY69" fmla="*/ 1738488 h 1896533"/>
              <a:gd name="connsiteX70" fmla="*/ 2517422 w 2574006"/>
              <a:gd name="connsiteY70" fmla="*/ 1670755 h 1896533"/>
              <a:gd name="connsiteX71" fmla="*/ 2562577 w 2574006"/>
              <a:gd name="connsiteY71" fmla="*/ 1569155 h 1896533"/>
              <a:gd name="connsiteX72" fmla="*/ 2573866 w 2574006"/>
              <a:gd name="connsiteY72" fmla="*/ 1467555 h 1896533"/>
              <a:gd name="connsiteX73" fmla="*/ 2551289 w 2574006"/>
              <a:gd name="connsiteY73" fmla="*/ 1286933 h 1896533"/>
              <a:gd name="connsiteX74" fmla="*/ 2540000 w 2574006"/>
              <a:gd name="connsiteY74" fmla="*/ 1253066 h 1896533"/>
              <a:gd name="connsiteX75" fmla="*/ 2528711 w 2574006"/>
              <a:gd name="connsiteY75" fmla="*/ 1207911 h 1896533"/>
              <a:gd name="connsiteX76" fmla="*/ 2506133 w 2574006"/>
              <a:gd name="connsiteY76" fmla="*/ 1128888 h 1896533"/>
              <a:gd name="connsiteX77" fmla="*/ 2494844 w 2574006"/>
              <a:gd name="connsiteY77" fmla="*/ 1049866 h 1896533"/>
              <a:gd name="connsiteX78" fmla="*/ 2483555 w 2574006"/>
              <a:gd name="connsiteY78" fmla="*/ 982133 h 1896533"/>
              <a:gd name="connsiteX79" fmla="*/ 2483555 w 2574006"/>
              <a:gd name="connsiteY79" fmla="*/ 587022 h 1896533"/>
              <a:gd name="connsiteX80" fmla="*/ 2449689 w 2574006"/>
              <a:gd name="connsiteY80" fmla="*/ 575733 h 1896533"/>
              <a:gd name="connsiteX81" fmla="*/ 2381955 w 2574006"/>
              <a:gd name="connsiteY81" fmla="*/ 598311 h 1896533"/>
              <a:gd name="connsiteX82" fmla="*/ 2280355 w 2574006"/>
              <a:gd name="connsiteY82" fmla="*/ 654755 h 1896533"/>
              <a:gd name="connsiteX83" fmla="*/ 2257777 w 2574006"/>
              <a:gd name="connsiteY83" fmla="*/ 688622 h 1896533"/>
              <a:gd name="connsiteX84" fmla="*/ 2190044 w 2574006"/>
              <a:gd name="connsiteY84" fmla="*/ 722488 h 1896533"/>
              <a:gd name="connsiteX85" fmla="*/ 2133600 w 2574006"/>
              <a:gd name="connsiteY85" fmla="*/ 790222 h 1896533"/>
              <a:gd name="connsiteX86" fmla="*/ 2099733 w 2574006"/>
              <a:gd name="connsiteY86" fmla="*/ 857955 h 1896533"/>
              <a:gd name="connsiteX87" fmla="*/ 2111022 w 2574006"/>
              <a:gd name="connsiteY87" fmla="*/ 936977 h 1896533"/>
              <a:gd name="connsiteX88" fmla="*/ 2133600 w 2574006"/>
              <a:gd name="connsiteY88" fmla="*/ 1004711 h 1896533"/>
              <a:gd name="connsiteX89" fmla="*/ 2111022 w 2574006"/>
              <a:gd name="connsiteY89" fmla="*/ 1038577 h 1896533"/>
              <a:gd name="connsiteX90" fmla="*/ 2077155 w 2574006"/>
              <a:gd name="connsiteY90" fmla="*/ 1061155 h 1896533"/>
              <a:gd name="connsiteX91" fmla="*/ 1964266 w 2574006"/>
              <a:gd name="connsiteY91" fmla="*/ 1095022 h 1896533"/>
              <a:gd name="connsiteX92" fmla="*/ 1851377 w 2574006"/>
              <a:gd name="connsiteY92" fmla="*/ 1140177 h 1896533"/>
              <a:gd name="connsiteX93" fmla="*/ 1817511 w 2574006"/>
              <a:gd name="connsiteY93" fmla="*/ 1162755 h 1896533"/>
              <a:gd name="connsiteX94" fmla="*/ 1715911 w 2574006"/>
              <a:gd name="connsiteY94" fmla="*/ 1241777 h 1896533"/>
              <a:gd name="connsiteX95" fmla="*/ 1682044 w 2574006"/>
              <a:gd name="connsiteY95" fmla="*/ 1264355 h 1896533"/>
              <a:gd name="connsiteX96" fmla="*/ 1614311 w 2574006"/>
              <a:gd name="connsiteY96" fmla="*/ 1286933 h 1896533"/>
              <a:gd name="connsiteX97" fmla="*/ 1580444 w 2574006"/>
              <a:gd name="connsiteY97" fmla="*/ 1298222 h 1896533"/>
              <a:gd name="connsiteX98" fmla="*/ 1546577 w 2574006"/>
              <a:gd name="connsiteY98" fmla="*/ 1320800 h 1896533"/>
              <a:gd name="connsiteX99" fmla="*/ 1365955 w 2574006"/>
              <a:gd name="connsiteY99" fmla="*/ 1309511 h 1896533"/>
              <a:gd name="connsiteX100" fmla="*/ 1298222 w 2574006"/>
              <a:gd name="connsiteY100" fmla="*/ 1298222 h 1896533"/>
              <a:gd name="connsiteX101" fmla="*/ 1230489 w 2574006"/>
              <a:gd name="connsiteY101" fmla="*/ 1253066 h 1896533"/>
              <a:gd name="connsiteX102" fmla="*/ 1174044 w 2574006"/>
              <a:gd name="connsiteY102" fmla="*/ 1128888 h 1896533"/>
              <a:gd name="connsiteX103" fmla="*/ 1174044 w 2574006"/>
              <a:gd name="connsiteY103" fmla="*/ 1061155 h 189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2574006" h="1896533">
                <a:moveTo>
                  <a:pt x="1196622" y="1140177"/>
                </a:moveTo>
                <a:cubicBezTo>
                  <a:pt x="1204148" y="1031051"/>
                  <a:pt x="1202314" y="920874"/>
                  <a:pt x="1219200" y="812800"/>
                </a:cubicBezTo>
                <a:cubicBezTo>
                  <a:pt x="1221665" y="797027"/>
                  <a:pt x="1239110" y="786686"/>
                  <a:pt x="1253066" y="778933"/>
                </a:cubicBezTo>
                <a:cubicBezTo>
                  <a:pt x="1273870" y="767375"/>
                  <a:pt x="1298222" y="763881"/>
                  <a:pt x="1320800" y="756355"/>
                </a:cubicBezTo>
                <a:lnTo>
                  <a:pt x="1388533" y="733777"/>
                </a:lnTo>
                <a:cubicBezTo>
                  <a:pt x="1411111" y="730014"/>
                  <a:pt x="1434060" y="728039"/>
                  <a:pt x="1456266" y="722488"/>
                </a:cubicBezTo>
                <a:cubicBezTo>
                  <a:pt x="1479355" y="716716"/>
                  <a:pt x="1524000" y="699911"/>
                  <a:pt x="1524000" y="699911"/>
                </a:cubicBezTo>
                <a:cubicBezTo>
                  <a:pt x="1531526" y="688622"/>
                  <a:pt x="1536983" y="675638"/>
                  <a:pt x="1546577" y="666044"/>
                </a:cubicBezTo>
                <a:cubicBezTo>
                  <a:pt x="1556171" y="656450"/>
                  <a:pt x="1572918" y="654755"/>
                  <a:pt x="1580444" y="643466"/>
                </a:cubicBezTo>
                <a:cubicBezTo>
                  <a:pt x="1589050" y="630557"/>
                  <a:pt x="1587970" y="613363"/>
                  <a:pt x="1591733" y="598311"/>
                </a:cubicBezTo>
                <a:cubicBezTo>
                  <a:pt x="1587970" y="560681"/>
                  <a:pt x="1593722" y="520832"/>
                  <a:pt x="1580444" y="485422"/>
                </a:cubicBezTo>
                <a:cubicBezTo>
                  <a:pt x="1570125" y="457903"/>
                  <a:pt x="1543525" y="439654"/>
                  <a:pt x="1524000" y="417688"/>
                </a:cubicBezTo>
                <a:cubicBezTo>
                  <a:pt x="1494270" y="384242"/>
                  <a:pt x="1463771" y="359352"/>
                  <a:pt x="1422400" y="338666"/>
                </a:cubicBezTo>
                <a:cubicBezTo>
                  <a:pt x="1407348" y="331140"/>
                  <a:pt x="1392869" y="322338"/>
                  <a:pt x="1377244" y="316088"/>
                </a:cubicBezTo>
                <a:cubicBezTo>
                  <a:pt x="1355147" y="307249"/>
                  <a:pt x="1332089" y="301037"/>
                  <a:pt x="1309511" y="293511"/>
                </a:cubicBezTo>
                <a:cubicBezTo>
                  <a:pt x="1298222" y="289748"/>
                  <a:pt x="1287313" y="284556"/>
                  <a:pt x="1275644" y="282222"/>
                </a:cubicBezTo>
                <a:cubicBezTo>
                  <a:pt x="1256829" y="278459"/>
                  <a:pt x="1237711" y="275982"/>
                  <a:pt x="1219200" y="270933"/>
                </a:cubicBezTo>
                <a:cubicBezTo>
                  <a:pt x="1196239" y="264671"/>
                  <a:pt x="1174974" y="252067"/>
                  <a:pt x="1151466" y="248355"/>
                </a:cubicBezTo>
                <a:cubicBezTo>
                  <a:pt x="1103004" y="240703"/>
                  <a:pt x="1053530" y="241948"/>
                  <a:pt x="1004711" y="237066"/>
                </a:cubicBezTo>
                <a:cubicBezTo>
                  <a:pt x="978235" y="234418"/>
                  <a:pt x="952177" y="228300"/>
                  <a:pt x="925689" y="225777"/>
                </a:cubicBezTo>
                <a:cubicBezTo>
                  <a:pt x="873111" y="220770"/>
                  <a:pt x="820326" y="218251"/>
                  <a:pt x="767644" y="214488"/>
                </a:cubicBezTo>
                <a:cubicBezTo>
                  <a:pt x="756355" y="206962"/>
                  <a:pt x="744817" y="199797"/>
                  <a:pt x="733777" y="191911"/>
                </a:cubicBezTo>
                <a:cubicBezTo>
                  <a:pt x="718467" y="180975"/>
                  <a:pt x="704958" y="167379"/>
                  <a:pt x="688622" y="158044"/>
                </a:cubicBezTo>
                <a:cubicBezTo>
                  <a:pt x="678290" y="152140"/>
                  <a:pt x="666044" y="150518"/>
                  <a:pt x="654755" y="146755"/>
                </a:cubicBezTo>
                <a:lnTo>
                  <a:pt x="587022" y="101600"/>
                </a:lnTo>
                <a:cubicBezTo>
                  <a:pt x="556475" y="81236"/>
                  <a:pt x="543805" y="70766"/>
                  <a:pt x="508000" y="56444"/>
                </a:cubicBezTo>
                <a:cubicBezTo>
                  <a:pt x="485903" y="47605"/>
                  <a:pt x="462844" y="41392"/>
                  <a:pt x="440266" y="33866"/>
                </a:cubicBezTo>
                <a:cubicBezTo>
                  <a:pt x="428977" y="30103"/>
                  <a:pt x="417944" y="25463"/>
                  <a:pt x="406400" y="22577"/>
                </a:cubicBezTo>
                <a:cubicBezTo>
                  <a:pt x="349700" y="8402"/>
                  <a:pt x="375963" y="16194"/>
                  <a:pt x="327377" y="0"/>
                </a:cubicBezTo>
                <a:cubicBezTo>
                  <a:pt x="289748" y="3763"/>
                  <a:pt x="251866" y="5538"/>
                  <a:pt x="214489" y="11288"/>
                </a:cubicBezTo>
                <a:cubicBezTo>
                  <a:pt x="202728" y="13097"/>
                  <a:pt x="189914" y="15143"/>
                  <a:pt x="180622" y="22577"/>
                </a:cubicBezTo>
                <a:cubicBezTo>
                  <a:pt x="170027" y="31053"/>
                  <a:pt x="166730" y="46021"/>
                  <a:pt x="158044" y="56444"/>
                </a:cubicBezTo>
                <a:cubicBezTo>
                  <a:pt x="147823" y="68709"/>
                  <a:pt x="135466" y="79022"/>
                  <a:pt x="124177" y="90311"/>
                </a:cubicBezTo>
                <a:cubicBezTo>
                  <a:pt x="116651" y="112889"/>
                  <a:pt x="114801" y="138242"/>
                  <a:pt x="101600" y="158044"/>
                </a:cubicBezTo>
                <a:cubicBezTo>
                  <a:pt x="94074" y="169333"/>
                  <a:pt x="84532" y="179513"/>
                  <a:pt x="79022" y="191911"/>
                </a:cubicBezTo>
                <a:cubicBezTo>
                  <a:pt x="69356" y="213659"/>
                  <a:pt x="63970" y="237066"/>
                  <a:pt x="56444" y="259644"/>
                </a:cubicBezTo>
                <a:cubicBezTo>
                  <a:pt x="52681" y="270933"/>
                  <a:pt x="48041" y="281967"/>
                  <a:pt x="45155" y="293511"/>
                </a:cubicBezTo>
                <a:lnTo>
                  <a:pt x="22577" y="383822"/>
                </a:lnTo>
                <a:cubicBezTo>
                  <a:pt x="18814" y="417689"/>
                  <a:pt x="15792" y="451646"/>
                  <a:pt x="11289" y="485422"/>
                </a:cubicBezTo>
                <a:cubicBezTo>
                  <a:pt x="8264" y="508110"/>
                  <a:pt x="0" y="530266"/>
                  <a:pt x="0" y="553155"/>
                </a:cubicBezTo>
                <a:cubicBezTo>
                  <a:pt x="0" y="632267"/>
                  <a:pt x="6196" y="711274"/>
                  <a:pt x="11289" y="790222"/>
                </a:cubicBezTo>
                <a:cubicBezTo>
                  <a:pt x="14969" y="847270"/>
                  <a:pt x="19989" y="904047"/>
                  <a:pt x="33866" y="959555"/>
                </a:cubicBezTo>
                <a:cubicBezTo>
                  <a:pt x="40902" y="987701"/>
                  <a:pt x="53373" y="1013447"/>
                  <a:pt x="67733" y="1038577"/>
                </a:cubicBezTo>
                <a:cubicBezTo>
                  <a:pt x="74465" y="1050357"/>
                  <a:pt x="84243" y="1060309"/>
                  <a:pt x="90311" y="1072444"/>
                </a:cubicBezTo>
                <a:cubicBezTo>
                  <a:pt x="149921" y="1191664"/>
                  <a:pt x="4380" y="960480"/>
                  <a:pt x="146755" y="1174044"/>
                </a:cubicBezTo>
                <a:lnTo>
                  <a:pt x="169333" y="1207911"/>
                </a:lnTo>
                <a:lnTo>
                  <a:pt x="191911" y="1241777"/>
                </a:lnTo>
                <a:cubicBezTo>
                  <a:pt x="195674" y="1253066"/>
                  <a:pt x="197878" y="1265001"/>
                  <a:pt x="203200" y="1275644"/>
                </a:cubicBezTo>
                <a:cubicBezTo>
                  <a:pt x="209267" y="1287779"/>
                  <a:pt x="220267" y="1297113"/>
                  <a:pt x="225777" y="1309511"/>
                </a:cubicBezTo>
                <a:cubicBezTo>
                  <a:pt x="235443" y="1331259"/>
                  <a:pt x="240829" y="1354666"/>
                  <a:pt x="248355" y="1377244"/>
                </a:cubicBezTo>
                <a:lnTo>
                  <a:pt x="259644" y="1411111"/>
                </a:lnTo>
                <a:cubicBezTo>
                  <a:pt x="254867" y="1449329"/>
                  <a:pt x="250525" y="1532031"/>
                  <a:pt x="225777" y="1569155"/>
                </a:cubicBezTo>
                <a:cubicBezTo>
                  <a:pt x="218251" y="1580444"/>
                  <a:pt x="208710" y="1590624"/>
                  <a:pt x="203200" y="1603022"/>
                </a:cubicBezTo>
                <a:cubicBezTo>
                  <a:pt x="203198" y="1603027"/>
                  <a:pt x="174978" y="1687686"/>
                  <a:pt x="169333" y="1704622"/>
                </a:cubicBezTo>
                <a:lnTo>
                  <a:pt x="158044" y="1738488"/>
                </a:lnTo>
                <a:cubicBezTo>
                  <a:pt x="161807" y="1768592"/>
                  <a:pt x="158066" y="1800632"/>
                  <a:pt x="169333" y="1828800"/>
                </a:cubicBezTo>
                <a:cubicBezTo>
                  <a:pt x="174692" y="1842198"/>
                  <a:pt x="224015" y="1860926"/>
                  <a:pt x="237066" y="1862666"/>
                </a:cubicBezTo>
                <a:cubicBezTo>
                  <a:pt x="281981" y="1868655"/>
                  <a:pt x="327377" y="1870192"/>
                  <a:pt x="372533" y="1873955"/>
                </a:cubicBezTo>
                <a:lnTo>
                  <a:pt x="1016000" y="1862666"/>
                </a:lnTo>
                <a:cubicBezTo>
                  <a:pt x="1035177" y="1862047"/>
                  <a:pt x="1053257" y="1851377"/>
                  <a:pt x="1072444" y="1851377"/>
                </a:cubicBezTo>
                <a:cubicBezTo>
                  <a:pt x="1204201" y="1851377"/>
                  <a:pt x="1335851" y="1858903"/>
                  <a:pt x="1467555" y="1862666"/>
                </a:cubicBezTo>
                <a:lnTo>
                  <a:pt x="1546577" y="1873955"/>
                </a:lnTo>
                <a:cubicBezTo>
                  <a:pt x="1652952" y="1888138"/>
                  <a:pt x="1606439" y="1875094"/>
                  <a:pt x="1670755" y="1896533"/>
                </a:cubicBezTo>
                <a:cubicBezTo>
                  <a:pt x="1764829" y="1892770"/>
                  <a:pt x="1859051" y="1891722"/>
                  <a:pt x="1952977" y="1885244"/>
                </a:cubicBezTo>
                <a:cubicBezTo>
                  <a:pt x="1968455" y="1884177"/>
                  <a:pt x="1983215" y="1878217"/>
                  <a:pt x="1998133" y="1873955"/>
                </a:cubicBezTo>
                <a:cubicBezTo>
                  <a:pt x="2040447" y="1861865"/>
                  <a:pt x="2028632" y="1860199"/>
                  <a:pt x="2077155" y="1851377"/>
                </a:cubicBezTo>
                <a:cubicBezTo>
                  <a:pt x="2147231" y="1838636"/>
                  <a:pt x="2150234" y="1844396"/>
                  <a:pt x="2212622" y="1828800"/>
                </a:cubicBezTo>
                <a:cubicBezTo>
                  <a:pt x="2224166" y="1825914"/>
                  <a:pt x="2234945" y="1820397"/>
                  <a:pt x="2246489" y="1817511"/>
                </a:cubicBezTo>
                <a:cubicBezTo>
                  <a:pt x="2280417" y="1809029"/>
                  <a:pt x="2341604" y="1803019"/>
                  <a:pt x="2370666" y="1783644"/>
                </a:cubicBezTo>
                <a:cubicBezTo>
                  <a:pt x="2393244" y="1768592"/>
                  <a:pt x="2419212" y="1757676"/>
                  <a:pt x="2438400" y="1738488"/>
                </a:cubicBezTo>
                <a:cubicBezTo>
                  <a:pt x="2485570" y="1691318"/>
                  <a:pt x="2459494" y="1714201"/>
                  <a:pt x="2517422" y="1670755"/>
                </a:cubicBezTo>
                <a:cubicBezTo>
                  <a:pt x="2544290" y="1590151"/>
                  <a:pt x="2526799" y="1622824"/>
                  <a:pt x="2562577" y="1569155"/>
                </a:cubicBezTo>
                <a:cubicBezTo>
                  <a:pt x="2566340" y="1535288"/>
                  <a:pt x="2575228" y="1501603"/>
                  <a:pt x="2573866" y="1467555"/>
                </a:cubicBezTo>
                <a:cubicBezTo>
                  <a:pt x="2571441" y="1406928"/>
                  <a:pt x="2560752" y="1346866"/>
                  <a:pt x="2551289" y="1286933"/>
                </a:cubicBezTo>
                <a:cubicBezTo>
                  <a:pt x="2549433" y="1275179"/>
                  <a:pt x="2543269" y="1264508"/>
                  <a:pt x="2540000" y="1253066"/>
                </a:cubicBezTo>
                <a:cubicBezTo>
                  <a:pt x="2535738" y="1238148"/>
                  <a:pt x="2532793" y="1222879"/>
                  <a:pt x="2528711" y="1207911"/>
                </a:cubicBezTo>
                <a:cubicBezTo>
                  <a:pt x="2521503" y="1181481"/>
                  <a:pt x="2511873" y="1155675"/>
                  <a:pt x="2506133" y="1128888"/>
                </a:cubicBezTo>
                <a:cubicBezTo>
                  <a:pt x="2500558" y="1102871"/>
                  <a:pt x="2498890" y="1076165"/>
                  <a:pt x="2494844" y="1049866"/>
                </a:cubicBezTo>
                <a:cubicBezTo>
                  <a:pt x="2491364" y="1027243"/>
                  <a:pt x="2487318" y="1004711"/>
                  <a:pt x="2483555" y="982133"/>
                </a:cubicBezTo>
                <a:cubicBezTo>
                  <a:pt x="2485969" y="929032"/>
                  <a:pt x="2507774" y="671788"/>
                  <a:pt x="2483555" y="587022"/>
                </a:cubicBezTo>
                <a:cubicBezTo>
                  <a:pt x="2480286" y="575580"/>
                  <a:pt x="2460978" y="579496"/>
                  <a:pt x="2449689" y="575733"/>
                </a:cubicBezTo>
                <a:cubicBezTo>
                  <a:pt x="2427111" y="583259"/>
                  <a:pt x="2401757" y="585110"/>
                  <a:pt x="2381955" y="598311"/>
                </a:cubicBezTo>
                <a:cubicBezTo>
                  <a:pt x="2304321" y="650067"/>
                  <a:pt x="2339964" y="634885"/>
                  <a:pt x="2280355" y="654755"/>
                </a:cubicBezTo>
                <a:cubicBezTo>
                  <a:pt x="2272829" y="666044"/>
                  <a:pt x="2267371" y="679028"/>
                  <a:pt x="2257777" y="688622"/>
                </a:cubicBezTo>
                <a:cubicBezTo>
                  <a:pt x="2235892" y="710508"/>
                  <a:pt x="2217590" y="713307"/>
                  <a:pt x="2190044" y="722488"/>
                </a:cubicBezTo>
                <a:cubicBezTo>
                  <a:pt x="2165075" y="747457"/>
                  <a:pt x="2149318" y="758786"/>
                  <a:pt x="2133600" y="790222"/>
                </a:cubicBezTo>
                <a:cubicBezTo>
                  <a:pt x="2086867" y="883690"/>
                  <a:pt x="2164433" y="760905"/>
                  <a:pt x="2099733" y="857955"/>
                </a:cubicBezTo>
                <a:cubicBezTo>
                  <a:pt x="2103496" y="884296"/>
                  <a:pt x="2105039" y="911050"/>
                  <a:pt x="2111022" y="936977"/>
                </a:cubicBezTo>
                <a:cubicBezTo>
                  <a:pt x="2116374" y="960167"/>
                  <a:pt x="2133600" y="1004711"/>
                  <a:pt x="2133600" y="1004711"/>
                </a:cubicBezTo>
                <a:cubicBezTo>
                  <a:pt x="2126074" y="1016000"/>
                  <a:pt x="2120616" y="1028983"/>
                  <a:pt x="2111022" y="1038577"/>
                </a:cubicBezTo>
                <a:cubicBezTo>
                  <a:pt x="2101428" y="1048171"/>
                  <a:pt x="2089553" y="1055645"/>
                  <a:pt x="2077155" y="1061155"/>
                </a:cubicBezTo>
                <a:cubicBezTo>
                  <a:pt x="2021889" y="1085718"/>
                  <a:pt x="2014787" y="1079866"/>
                  <a:pt x="1964266" y="1095022"/>
                </a:cubicBezTo>
                <a:cubicBezTo>
                  <a:pt x="1915582" y="1109627"/>
                  <a:pt x="1893061" y="1116358"/>
                  <a:pt x="1851377" y="1140177"/>
                </a:cubicBezTo>
                <a:cubicBezTo>
                  <a:pt x="1839597" y="1146908"/>
                  <a:pt x="1828800" y="1155229"/>
                  <a:pt x="1817511" y="1162755"/>
                </a:cubicBezTo>
                <a:cubicBezTo>
                  <a:pt x="1793029" y="1236200"/>
                  <a:pt x="1824077" y="1169667"/>
                  <a:pt x="1715911" y="1241777"/>
                </a:cubicBezTo>
                <a:cubicBezTo>
                  <a:pt x="1704622" y="1249303"/>
                  <a:pt x="1694442" y="1258845"/>
                  <a:pt x="1682044" y="1264355"/>
                </a:cubicBezTo>
                <a:cubicBezTo>
                  <a:pt x="1660296" y="1274021"/>
                  <a:pt x="1636889" y="1279407"/>
                  <a:pt x="1614311" y="1286933"/>
                </a:cubicBezTo>
                <a:cubicBezTo>
                  <a:pt x="1603022" y="1290696"/>
                  <a:pt x="1590345" y="1291621"/>
                  <a:pt x="1580444" y="1298222"/>
                </a:cubicBezTo>
                <a:lnTo>
                  <a:pt x="1546577" y="1320800"/>
                </a:lnTo>
                <a:cubicBezTo>
                  <a:pt x="1486370" y="1317037"/>
                  <a:pt x="1426032" y="1314973"/>
                  <a:pt x="1365955" y="1309511"/>
                </a:cubicBezTo>
                <a:cubicBezTo>
                  <a:pt x="1343160" y="1307439"/>
                  <a:pt x="1319350" y="1307026"/>
                  <a:pt x="1298222" y="1298222"/>
                </a:cubicBezTo>
                <a:cubicBezTo>
                  <a:pt x="1273174" y="1287785"/>
                  <a:pt x="1230489" y="1253066"/>
                  <a:pt x="1230489" y="1253066"/>
                </a:cubicBezTo>
                <a:cubicBezTo>
                  <a:pt x="1189526" y="1191622"/>
                  <a:pt x="1180164" y="1196205"/>
                  <a:pt x="1174044" y="1128888"/>
                </a:cubicBezTo>
                <a:cubicBezTo>
                  <a:pt x="1172000" y="1106403"/>
                  <a:pt x="1174044" y="1083733"/>
                  <a:pt x="1174044" y="1061155"/>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674427" y="3657600"/>
            <a:ext cx="3624773" cy="3201896"/>
          </a:xfrm>
          <a:custGeom>
            <a:avLst/>
            <a:gdLst>
              <a:gd name="connsiteX0" fmla="*/ 3150640 w 3624773"/>
              <a:gd name="connsiteY0" fmla="*/ 2167467 h 3201896"/>
              <a:gd name="connsiteX1" fmla="*/ 3161929 w 3624773"/>
              <a:gd name="connsiteY1" fmla="*/ 1930400 h 3201896"/>
              <a:gd name="connsiteX2" fmla="*/ 3184506 w 3624773"/>
              <a:gd name="connsiteY2" fmla="*/ 1704622 h 3201896"/>
              <a:gd name="connsiteX3" fmla="*/ 3207084 w 3624773"/>
              <a:gd name="connsiteY3" fmla="*/ 1478844 h 3201896"/>
              <a:gd name="connsiteX4" fmla="*/ 3218373 w 3624773"/>
              <a:gd name="connsiteY4" fmla="*/ 1365956 h 3201896"/>
              <a:gd name="connsiteX5" fmla="*/ 3240951 w 3624773"/>
              <a:gd name="connsiteY5" fmla="*/ 1275644 h 3201896"/>
              <a:gd name="connsiteX6" fmla="*/ 3263529 w 3624773"/>
              <a:gd name="connsiteY6" fmla="*/ 1185333 h 3201896"/>
              <a:gd name="connsiteX7" fmla="*/ 3297395 w 3624773"/>
              <a:gd name="connsiteY7" fmla="*/ 1072444 h 3201896"/>
              <a:gd name="connsiteX8" fmla="*/ 3319973 w 3624773"/>
              <a:gd name="connsiteY8" fmla="*/ 1038578 h 3201896"/>
              <a:gd name="connsiteX9" fmla="*/ 3353840 w 3624773"/>
              <a:gd name="connsiteY9" fmla="*/ 948267 h 3201896"/>
              <a:gd name="connsiteX10" fmla="*/ 3365129 w 3624773"/>
              <a:gd name="connsiteY10" fmla="*/ 914400 h 3201896"/>
              <a:gd name="connsiteX11" fmla="*/ 3410284 w 3624773"/>
              <a:gd name="connsiteY11" fmla="*/ 846667 h 3201896"/>
              <a:gd name="connsiteX12" fmla="*/ 3455440 w 3624773"/>
              <a:gd name="connsiteY12" fmla="*/ 824089 h 3201896"/>
              <a:gd name="connsiteX13" fmla="*/ 3489306 w 3624773"/>
              <a:gd name="connsiteY13" fmla="*/ 801511 h 3201896"/>
              <a:gd name="connsiteX14" fmla="*/ 3523173 w 3624773"/>
              <a:gd name="connsiteY14" fmla="*/ 790222 h 3201896"/>
              <a:gd name="connsiteX15" fmla="*/ 3568329 w 3624773"/>
              <a:gd name="connsiteY15" fmla="*/ 722489 h 3201896"/>
              <a:gd name="connsiteX16" fmla="*/ 3590906 w 3624773"/>
              <a:gd name="connsiteY16" fmla="*/ 688622 h 3201896"/>
              <a:gd name="connsiteX17" fmla="*/ 3624773 w 3624773"/>
              <a:gd name="connsiteY17" fmla="*/ 598311 h 3201896"/>
              <a:gd name="connsiteX18" fmla="*/ 3613484 w 3624773"/>
              <a:gd name="connsiteY18" fmla="*/ 395111 h 3201896"/>
              <a:gd name="connsiteX19" fmla="*/ 3579617 w 3624773"/>
              <a:gd name="connsiteY19" fmla="*/ 327378 h 3201896"/>
              <a:gd name="connsiteX20" fmla="*/ 3534462 w 3624773"/>
              <a:gd name="connsiteY20" fmla="*/ 248356 h 3201896"/>
              <a:gd name="connsiteX21" fmla="*/ 3500595 w 3624773"/>
              <a:gd name="connsiteY21" fmla="*/ 214489 h 3201896"/>
              <a:gd name="connsiteX22" fmla="*/ 3455440 w 3624773"/>
              <a:gd name="connsiteY22" fmla="*/ 203200 h 3201896"/>
              <a:gd name="connsiteX23" fmla="*/ 3387706 w 3624773"/>
              <a:gd name="connsiteY23" fmla="*/ 169333 h 3201896"/>
              <a:gd name="connsiteX24" fmla="*/ 3353840 w 3624773"/>
              <a:gd name="connsiteY24" fmla="*/ 146756 h 3201896"/>
              <a:gd name="connsiteX25" fmla="*/ 3286106 w 3624773"/>
              <a:gd name="connsiteY25" fmla="*/ 124178 h 3201896"/>
              <a:gd name="connsiteX26" fmla="*/ 3184506 w 3624773"/>
              <a:gd name="connsiteY26" fmla="*/ 101600 h 3201896"/>
              <a:gd name="connsiteX27" fmla="*/ 3139351 w 3624773"/>
              <a:gd name="connsiteY27" fmla="*/ 79022 h 3201896"/>
              <a:gd name="connsiteX28" fmla="*/ 3105484 w 3624773"/>
              <a:gd name="connsiteY28" fmla="*/ 67733 h 3201896"/>
              <a:gd name="connsiteX29" fmla="*/ 3071617 w 3624773"/>
              <a:gd name="connsiteY29" fmla="*/ 45156 h 3201896"/>
              <a:gd name="connsiteX30" fmla="*/ 3003884 w 3624773"/>
              <a:gd name="connsiteY30" fmla="*/ 22578 h 3201896"/>
              <a:gd name="connsiteX31" fmla="*/ 2970017 w 3624773"/>
              <a:gd name="connsiteY31" fmla="*/ 11289 h 3201896"/>
              <a:gd name="connsiteX32" fmla="*/ 2936151 w 3624773"/>
              <a:gd name="connsiteY32" fmla="*/ 0 h 3201896"/>
              <a:gd name="connsiteX33" fmla="*/ 2732951 w 3624773"/>
              <a:gd name="connsiteY33" fmla="*/ 11289 h 3201896"/>
              <a:gd name="connsiteX34" fmla="*/ 2631351 w 3624773"/>
              <a:gd name="connsiteY34" fmla="*/ 56444 h 3201896"/>
              <a:gd name="connsiteX35" fmla="*/ 2563617 w 3624773"/>
              <a:gd name="connsiteY35" fmla="*/ 90311 h 3201896"/>
              <a:gd name="connsiteX36" fmla="*/ 2518462 w 3624773"/>
              <a:gd name="connsiteY36" fmla="*/ 169333 h 3201896"/>
              <a:gd name="connsiteX37" fmla="*/ 2484595 w 3624773"/>
              <a:gd name="connsiteY37" fmla="*/ 191911 h 3201896"/>
              <a:gd name="connsiteX38" fmla="*/ 2428151 w 3624773"/>
              <a:gd name="connsiteY38" fmla="*/ 270933 h 3201896"/>
              <a:gd name="connsiteX39" fmla="*/ 2360417 w 3624773"/>
              <a:gd name="connsiteY39" fmla="*/ 349956 h 3201896"/>
              <a:gd name="connsiteX40" fmla="*/ 2326551 w 3624773"/>
              <a:gd name="connsiteY40" fmla="*/ 372533 h 3201896"/>
              <a:gd name="connsiteX41" fmla="*/ 2281395 w 3624773"/>
              <a:gd name="connsiteY41" fmla="*/ 406400 h 3201896"/>
              <a:gd name="connsiteX42" fmla="*/ 2213662 w 3624773"/>
              <a:gd name="connsiteY42" fmla="*/ 451556 h 3201896"/>
              <a:gd name="connsiteX43" fmla="*/ 2179795 w 3624773"/>
              <a:gd name="connsiteY43" fmla="*/ 474133 h 3201896"/>
              <a:gd name="connsiteX44" fmla="*/ 2134640 w 3624773"/>
              <a:gd name="connsiteY44" fmla="*/ 508000 h 3201896"/>
              <a:gd name="connsiteX45" fmla="*/ 2100773 w 3624773"/>
              <a:gd name="connsiteY45" fmla="*/ 530578 h 3201896"/>
              <a:gd name="connsiteX46" fmla="*/ 1999173 w 3624773"/>
              <a:gd name="connsiteY46" fmla="*/ 620889 h 3201896"/>
              <a:gd name="connsiteX47" fmla="*/ 1954017 w 3624773"/>
              <a:gd name="connsiteY47" fmla="*/ 688622 h 3201896"/>
              <a:gd name="connsiteX48" fmla="*/ 1931440 w 3624773"/>
              <a:gd name="connsiteY48" fmla="*/ 733778 h 3201896"/>
              <a:gd name="connsiteX49" fmla="*/ 1874995 w 3624773"/>
              <a:gd name="connsiteY49" fmla="*/ 801511 h 3201896"/>
              <a:gd name="connsiteX50" fmla="*/ 1829840 w 3624773"/>
              <a:gd name="connsiteY50" fmla="*/ 891822 h 3201896"/>
              <a:gd name="connsiteX51" fmla="*/ 1807262 w 3624773"/>
              <a:gd name="connsiteY51" fmla="*/ 982133 h 3201896"/>
              <a:gd name="connsiteX52" fmla="*/ 1795973 w 3624773"/>
              <a:gd name="connsiteY52" fmla="*/ 1016000 h 3201896"/>
              <a:gd name="connsiteX53" fmla="*/ 1773395 w 3624773"/>
              <a:gd name="connsiteY53" fmla="*/ 1049867 h 3201896"/>
              <a:gd name="connsiteX54" fmla="*/ 1762106 w 3624773"/>
              <a:gd name="connsiteY54" fmla="*/ 1140178 h 3201896"/>
              <a:gd name="connsiteX55" fmla="*/ 1750817 w 3624773"/>
              <a:gd name="connsiteY55" fmla="*/ 1219200 h 3201896"/>
              <a:gd name="connsiteX56" fmla="*/ 1784684 w 3624773"/>
              <a:gd name="connsiteY56" fmla="*/ 1298222 h 3201896"/>
              <a:gd name="connsiteX57" fmla="*/ 1818551 w 3624773"/>
              <a:gd name="connsiteY57" fmla="*/ 1399822 h 3201896"/>
              <a:gd name="connsiteX58" fmla="*/ 1829840 w 3624773"/>
              <a:gd name="connsiteY58" fmla="*/ 1433689 h 3201896"/>
              <a:gd name="connsiteX59" fmla="*/ 1818551 w 3624773"/>
              <a:gd name="connsiteY59" fmla="*/ 1524000 h 3201896"/>
              <a:gd name="connsiteX60" fmla="*/ 1795973 w 3624773"/>
              <a:gd name="connsiteY60" fmla="*/ 1557867 h 3201896"/>
              <a:gd name="connsiteX61" fmla="*/ 1750817 w 3624773"/>
              <a:gd name="connsiteY61" fmla="*/ 1625600 h 3201896"/>
              <a:gd name="connsiteX62" fmla="*/ 1728240 w 3624773"/>
              <a:gd name="connsiteY62" fmla="*/ 1670756 h 3201896"/>
              <a:gd name="connsiteX63" fmla="*/ 1660506 w 3624773"/>
              <a:gd name="connsiteY63" fmla="*/ 1715911 h 3201896"/>
              <a:gd name="connsiteX64" fmla="*/ 1626640 w 3624773"/>
              <a:gd name="connsiteY64" fmla="*/ 1738489 h 3201896"/>
              <a:gd name="connsiteX65" fmla="*/ 1536329 w 3624773"/>
              <a:gd name="connsiteY65" fmla="*/ 1761067 h 3201896"/>
              <a:gd name="connsiteX66" fmla="*/ 1050906 w 3624773"/>
              <a:gd name="connsiteY66" fmla="*/ 1772356 h 3201896"/>
              <a:gd name="connsiteX67" fmla="*/ 915440 w 3624773"/>
              <a:gd name="connsiteY67" fmla="*/ 1806222 h 3201896"/>
              <a:gd name="connsiteX68" fmla="*/ 847706 w 3624773"/>
              <a:gd name="connsiteY68" fmla="*/ 1840089 h 3201896"/>
              <a:gd name="connsiteX69" fmla="*/ 813840 w 3624773"/>
              <a:gd name="connsiteY69" fmla="*/ 1862667 h 3201896"/>
              <a:gd name="connsiteX70" fmla="*/ 746106 w 3624773"/>
              <a:gd name="connsiteY70" fmla="*/ 1885244 h 3201896"/>
              <a:gd name="connsiteX71" fmla="*/ 678373 w 3624773"/>
              <a:gd name="connsiteY71" fmla="*/ 1930400 h 3201896"/>
              <a:gd name="connsiteX72" fmla="*/ 610640 w 3624773"/>
              <a:gd name="connsiteY72" fmla="*/ 1952978 h 3201896"/>
              <a:gd name="connsiteX73" fmla="*/ 542906 w 3624773"/>
              <a:gd name="connsiteY73" fmla="*/ 1986844 h 3201896"/>
              <a:gd name="connsiteX74" fmla="*/ 509040 w 3624773"/>
              <a:gd name="connsiteY74" fmla="*/ 2009422 h 3201896"/>
              <a:gd name="connsiteX75" fmla="*/ 452595 w 3624773"/>
              <a:gd name="connsiteY75" fmla="*/ 2077156 h 3201896"/>
              <a:gd name="connsiteX76" fmla="*/ 418729 w 3624773"/>
              <a:gd name="connsiteY76" fmla="*/ 2088444 h 3201896"/>
              <a:gd name="connsiteX77" fmla="*/ 362284 w 3624773"/>
              <a:gd name="connsiteY77" fmla="*/ 2156178 h 3201896"/>
              <a:gd name="connsiteX78" fmla="*/ 328417 w 3624773"/>
              <a:gd name="connsiteY78" fmla="*/ 2178756 h 3201896"/>
              <a:gd name="connsiteX79" fmla="*/ 283262 w 3624773"/>
              <a:gd name="connsiteY79" fmla="*/ 2235200 h 3201896"/>
              <a:gd name="connsiteX80" fmla="*/ 249395 w 3624773"/>
              <a:gd name="connsiteY80" fmla="*/ 2257778 h 3201896"/>
              <a:gd name="connsiteX81" fmla="*/ 181662 w 3624773"/>
              <a:gd name="connsiteY81" fmla="*/ 2325511 h 3201896"/>
              <a:gd name="connsiteX82" fmla="*/ 147795 w 3624773"/>
              <a:gd name="connsiteY82" fmla="*/ 2359378 h 3201896"/>
              <a:gd name="connsiteX83" fmla="*/ 113929 w 3624773"/>
              <a:gd name="connsiteY83" fmla="*/ 2381956 h 3201896"/>
              <a:gd name="connsiteX84" fmla="*/ 57484 w 3624773"/>
              <a:gd name="connsiteY84" fmla="*/ 2483556 h 3201896"/>
              <a:gd name="connsiteX85" fmla="*/ 34906 w 3624773"/>
              <a:gd name="connsiteY85" fmla="*/ 2517422 h 3201896"/>
              <a:gd name="connsiteX86" fmla="*/ 23617 w 3624773"/>
              <a:gd name="connsiteY86" fmla="*/ 2562578 h 3201896"/>
              <a:gd name="connsiteX87" fmla="*/ 1040 w 3624773"/>
              <a:gd name="connsiteY87" fmla="*/ 2607733 h 3201896"/>
              <a:gd name="connsiteX88" fmla="*/ 12329 w 3624773"/>
              <a:gd name="connsiteY88" fmla="*/ 2889956 h 3201896"/>
              <a:gd name="connsiteX89" fmla="*/ 34906 w 3624773"/>
              <a:gd name="connsiteY89" fmla="*/ 2923822 h 3201896"/>
              <a:gd name="connsiteX90" fmla="*/ 68773 w 3624773"/>
              <a:gd name="connsiteY90" fmla="*/ 2991556 h 3201896"/>
              <a:gd name="connsiteX91" fmla="*/ 102640 w 3624773"/>
              <a:gd name="connsiteY91" fmla="*/ 3002844 h 3201896"/>
              <a:gd name="connsiteX92" fmla="*/ 226817 w 3624773"/>
              <a:gd name="connsiteY92" fmla="*/ 3070578 h 3201896"/>
              <a:gd name="connsiteX93" fmla="*/ 260684 w 3624773"/>
              <a:gd name="connsiteY93" fmla="*/ 3093156 h 3201896"/>
              <a:gd name="connsiteX94" fmla="*/ 317129 w 3624773"/>
              <a:gd name="connsiteY94" fmla="*/ 3104444 h 3201896"/>
              <a:gd name="connsiteX95" fmla="*/ 497751 w 3624773"/>
              <a:gd name="connsiteY95" fmla="*/ 3127022 h 3201896"/>
              <a:gd name="connsiteX96" fmla="*/ 1999173 w 3624773"/>
              <a:gd name="connsiteY96" fmla="*/ 3149600 h 3201896"/>
              <a:gd name="connsiteX97" fmla="*/ 2078195 w 3624773"/>
              <a:gd name="connsiteY97" fmla="*/ 3160889 h 3201896"/>
              <a:gd name="connsiteX98" fmla="*/ 2382995 w 3624773"/>
              <a:gd name="connsiteY98" fmla="*/ 3149600 h 3201896"/>
              <a:gd name="connsiteX99" fmla="*/ 2484595 w 3624773"/>
              <a:gd name="connsiteY99" fmla="*/ 3127022 h 3201896"/>
              <a:gd name="connsiteX100" fmla="*/ 2620062 w 3624773"/>
              <a:gd name="connsiteY100" fmla="*/ 3115733 h 3201896"/>
              <a:gd name="connsiteX101" fmla="*/ 2699084 w 3624773"/>
              <a:gd name="connsiteY101" fmla="*/ 3104444 h 3201896"/>
              <a:gd name="connsiteX102" fmla="*/ 2732951 w 3624773"/>
              <a:gd name="connsiteY102" fmla="*/ 3093156 h 3201896"/>
              <a:gd name="connsiteX103" fmla="*/ 2834551 w 3624773"/>
              <a:gd name="connsiteY103" fmla="*/ 3070578 h 3201896"/>
              <a:gd name="connsiteX104" fmla="*/ 2924862 w 3624773"/>
              <a:gd name="connsiteY104" fmla="*/ 3059289 h 3201896"/>
              <a:gd name="connsiteX105" fmla="*/ 3003884 w 3624773"/>
              <a:gd name="connsiteY105" fmla="*/ 3048000 h 3201896"/>
              <a:gd name="connsiteX106" fmla="*/ 3037751 w 3624773"/>
              <a:gd name="connsiteY106" fmla="*/ 3036711 h 3201896"/>
              <a:gd name="connsiteX107" fmla="*/ 3105484 w 3624773"/>
              <a:gd name="connsiteY107" fmla="*/ 2980267 h 3201896"/>
              <a:gd name="connsiteX108" fmla="*/ 3139351 w 3624773"/>
              <a:gd name="connsiteY108" fmla="*/ 2957689 h 3201896"/>
              <a:gd name="connsiteX109" fmla="*/ 3161929 w 3624773"/>
              <a:gd name="connsiteY109" fmla="*/ 2923822 h 3201896"/>
              <a:gd name="connsiteX110" fmla="*/ 3195795 w 3624773"/>
              <a:gd name="connsiteY110" fmla="*/ 2912533 h 3201896"/>
              <a:gd name="connsiteX111" fmla="*/ 3218373 w 3624773"/>
              <a:gd name="connsiteY111" fmla="*/ 2867378 h 3201896"/>
              <a:gd name="connsiteX112" fmla="*/ 3263529 w 3624773"/>
              <a:gd name="connsiteY112" fmla="*/ 2799644 h 3201896"/>
              <a:gd name="connsiteX113" fmla="*/ 3286106 w 3624773"/>
              <a:gd name="connsiteY113" fmla="*/ 2765778 h 3201896"/>
              <a:gd name="connsiteX114" fmla="*/ 3274817 w 3624773"/>
              <a:gd name="connsiteY114" fmla="*/ 2630311 h 3201896"/>
              <a:gd name="connsiteX115" fmla="*/ 3252240 w 3624773"/>
              <a:gd name="connsiteY115" fmla="*/ 2551289 h 3201896"/>
              <a:gd name="connsiteX116" fmla="*/ 3229662 w 3624773"/>
              <a:gd name="connsiteY116" fmla="*/ 2449689 h 3201896"/>
              <a:gd name="connsiteX117" fmla="*/ 3207084 w 3624773"/>
              <a:gd name="connsiteY117" fmla="*/ 2314222 h 3201896"/>
              <a:gd name="connsiteX118" fmla="*/ 3184506 w 3624773"/>
              <a:gd name="connsiteY118" fmla="*/ 2280356 h 3201896"/>
              <a:gd name="connsiteX119" fmla="*/ 3161929 w 3624773"/>
              <a:gd name="connsiteY119" fmla="*/ 2212622 h 3201896"/>
              <a:gd name="connsiteX120" fmla="*/ 3150640 w 3624773"/>
              <a:gd name="connsiteY120" fmla="*/ 2178756 h 3201896"/>
              <a:gd name="connsiteX121" fmla="*/ 3150640 w 3624773"/>
              <a:gd name="connsiteY121" fmla="*/ 2167467 h 3201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624773" h="3201896">
                <a:moveTo>
                  <a:pt x="3150640" y="2167467"/>
                </a:moveTo>
                <a:cubicBezTo>
                  <a:pt x="3154403" y="2088445"/>
                  <a:pt x="3157771" y="2009403"/>
                  <a:pt x="3161929" y="1930400"/>
                </a:cubicBezTo>
                <a:cubicBezTo>
                  <a:pt x="3172418" y="1731103"/>
                  <a:pt x="3153231" y="1798447"/>
                  <a:pt x="3184506" y="1704622"/>
                </a:cubicBezTo>
                <a:cubicBezTo>
                  <a:pt x="3209039" y="1385704"/>
                  <a:pt x="3182781" y="1685419"/>
                  <a:pt x="3207084" y="1478844"/>
                </a:cubicBezTo>
                <a:cubicBezTo>
                  <a:pt x="3211503" y="1441286"/>
                  <a:pt x="3212156" y="1403258"/>
                  <a:pt x="3218373" y="1365956"/>
                </a:cubicBezTo>
                <a:cubicBezTo>
                  <a:pt x="3223474" y="1335348"/>
                  <a:pt x="3234865" y="1306072"/>
                  <a:pt x="3240951" y="1275644"/>
                </a:cubicBezTo>
                <a:cubicBezTo>
                  <a:pt x="3263906" y="1160872"/>
                  <a:pt x="3240385" y="1266340"/>
                  <a:pt x="3263529" y="1185333"/>
                </a:cubicBezTo>
                <a:cubicBezTo>
                  <a:pt x="3271418" y="1157722"/>
                  <a:pt x="3283979" y="1092567"/>
                  <a:pt x="3297395" y="1072444"/>
                </a:cubicBezTo>
                <a:lnTo>
                  <a:pt x="3319973" y="1038578"/>
                </a:lnTo>
                <a:cubicBezTo>
                  <a:pt x="3341754" y="929675"/>
                  <a:pt x="3315081" y="1025783"/>
                  <a:pt x="3353840" y="948267"/>
                </a:cubicBezTo>
                <a:cubicBezTo>
                  <a:pt x="3359162" y="937624"/>
                  <a:pt x="3359350" y="924802"/>
                  <a:pt x="3365129" y="914400"/>
                </a:cubicBezTo>
                <a:cubicBezTo>
                  <a:pt x="3378307" y="890680"/>
                  <a:pt x="3386014" y="858802"/>
                  <a:pt x="3410284" y="846667"/>
                </a:cubicBezTo>
                <a:cubicBezTo>
                  <a:pt x="3425336" y="839141"/>
                  <a:pt x="3440829" y="832438"/>
                  <a:pt x="3455440" y="824089"/>
                </a:cubicBezTo>
                <a:cubicBezTo>
                  <a:pt x="3467220" y="817358"/>
                  <a:pt x="3477171" y="807579"/>
                  <a:pt x="3489306" y="801511"/>
                </a:cubicBezTo>
                <a:cubicBezTo>
                  <a:pt x="3499949" y="796189"/>
                  <a:pt x="3511884" y="793985"/>
                  <a:pt x="3523173" y="790222"/>
                </a:cubicBezTo>
                <a:lnTo>
                  <a:pt x="3568329" y="722489"/>
                </a:lnTo>
                <a:cubicBezTo>
                  <a:pt x="3575855" y="711200"/>
                  <a:pt x="3586615" y="701493"/>
                  <a:pt x="3590906" y="688622"/>
                </a:cubicBezTo>
                <a:cubicBezTo>
                  <a:pt x="3608603" y="635532"/>
                  <a:pt x="3597776" y="665804"/>
                  <a:pt x="3624773" y="598311"/>
                </a:cubicBezTo>
                <a:cubicBezTo>
                  <a:pt x="3621010" y="530578"/>
                  <a:pt x="3619916" y="462643"/>
                  <a:pt x="3613484" y="395111"/>
                </a:cubicBezTo>
                <a:cubicBezTo>
                  <a:pt x="3610527" y="364063"/>
                  <a:pt x="3594404" y="353256"/>
                  <a:pt x="3579617" y="327378"/>
                </a:cubicBezTo>
                <a:cubicBezTo>
                  <a:pt x="3559537" y="292238"/>
                  <a:pt x="3559470" y="278365"/>
                  <a:pt x="3534462" y="248356"/>
                </a:cubicBezTo>
                <a:cubicBezTo>
                  <a:pt x="3524241" y="236091"/>
                  <a:pt x="3514457" y="222410"/>
                  <a:pt x="3500595" y="214489"/>
                </a:cubicBezTo>
                <a:cubicBezTo>
                  <a:pt x="3487124" y="206791"/>
                  <a:pt x="3470492" y="206963"/>
                  <a:pt x="3455440" y="203200"/>
                </a:cubicBezTo>
                <a:cubicBezTo>
                  <a:pt x="3358387" y="138498"/>
                  <a:pt x="3481179" y="216069"/>
                  <a:pt x="3387706" y="169333"/>
                </a:cubicBezTo>
                <a:cubicBezTo>
                  <a:pt x="3375571" y="163266"/>
                  <a:pt x="3366238" y="152266"/>
                  <a:pt x="3353840" y="146756"/>
                </a:cubicBezTo>
                <a:cubicBezTo>
                  <a:pt x="3332092" y="137090"/>
                  <a:pt x="3309195" y="129950"/>
                  <a:pt x="3286106" y="124178"/>
                </a:cubicBezTo>
                <a:cubicBezTo>
                  <a:pt x="3222336" y="108235"/>
                  <a:pt x="3256165" y="115932"/>
                  <a:pt x="3184506" y="101600"/>
                </a:cubicBezTo>
                <a:cubicBezTo>
                  <a:pt x="3169454" y="94074"/>
                  <a:pt x="3154819" y="85651"/>
                  <a:pt x="3139351" y="79022"/>
                </a:cubicBezTo>
                <a:cubicBezTo>
                  <a:pt x="3128414" y="74334"/>
                  <a:pt x="3116127" y="73055"/>
                  <a:pt x="3105484" y="67733"/>
                </a:cubicBezTo>
                <a:cubicBezTo>
                  <a:pt x="3093349" y="61666"/>
                  <a:pt x="3084015" y="50666"/>
                  <a:pt x="3071617" y="45156"/>
                </a:cubicBezTo>
                <a:cubicBezTo>
                  <a:pt x="3049869" y="35490"/>
                  <a:pt x="3026462" y="30104"/>
                  <a:pt x="3003884" y="22578"/>
                </a:cubicBezTo>
                <a:lnTo>
                  <a:pt x="2970017" y="11289"/>
                </a:lnTo>
                <a:lnTo>
                  <a:pt x="2936151" y="0"/>
                </a:lnTo>
                <a:cubicBezTo>
                  <a:pt x="2868418" y="3763"/>
                  <a:pt x="2800265" y="2875"/>
                  <a:pt x="2732951" y="11289"/>
                </a:cubicBezTo>
                <a:cubicBezTo>
                  <a:pt x="2655285" y="20997"/>
                  <a:pt x="2683344" y="30448"/>
                  <a:pt x="2631351" y="56444"/>
                </a:cubicBezTo>
                <a:cubicBezTo>
                  <a:pt x="2537878" y="103180"/>
                  <a:pt x="2660670" y="25609"/>
                  <a:pt x="2563617" y="90311"/>
                </a:cubicBezTo>
                <a:cubicBezTo>
                  <a:pt x="2554761" y="108023"/>
                  <a:pt x="2534421" y="153374"/>
                  <a:pt x="2518462" y="169333"/>
                </a:cubicBezTo>
                <a:cubicBezTo>
                  <a:pt x="2508868" y="178927"/>
                  <a:pt x="2495884" y="184385"/>
                  <a:pt x="2484595" y="191911"/>
                </a:cubicBezTo>
                <a:cubicBezTo>
                  <a:pt x="2445229" y="270644"/>
                  <a:pt x="2483070" y="206861"/>
                  <a:pt x="2428151" y="270933"/>
                </a:cubicBezTo>
                <a:cubicBezTo>
                  <a:pt x="2390778" y="314534"/>
                  <a:pt x="2402435" y="314941"/>
                  <a:pt x="2360417" y="349956"/>
                </a:cubicBezTo>
                <a:cubicBezTo>
                  <a:pt x="2349994" y="358642"/>
                  <a:pt x="2337591" y="364647"/>
                  <a:pt x="2326551" y="372533"/>
                </a:cubicBezTo>
                <a:cubicBezTo>
                  <a:pt x="2311241" y="383469"/>
                  <a:pt x="2296809" y="395610"/>
                  <a:pt x="2281395" y="406400"/>
                </a:cubicBezTo>
                <a:cubicBezTo>
                  <a:pt x="2259165" y="421961"/>
                  <a:pt x="2236240" y="436504"/>
                  <a:pt x="2213662" y="451556"/>
                </a:cubicBezTo>
                <a:cubicBezTo>
                  <a:pt x="2202373" y="459082"/>
                  <a:pt x="2190649" y="465992"/>
                  <a:pt x="2179795" y="474133"/>
                </a:cubicBezTo>
                <a:cubicBezTo>
                  <a:pt x="2164743" y="485422"/>
                  <a:pt x="2149950" y="497064"/>
                  <a:pt x="2134640" y="508000"/>
                </a:cubicBezTo>
                <a:cubicBezTo>
                  <a:pt x="2123600" y="515886"/>
                  <a:pt x="2110914" y="521564"/>
                  <a:pt x="2100773" y="530578"/>
                </a:cubicBezTo>
                <a:cubicBezTo>
                  <a:pt x="1984782" y="633681"/>
                  <a:pt x="2076036" y="569647"/>
                  <a:pt x="1999173" y="620889"/>
                </a:cubicBezTo>
                <a:cubicBezTo>
                  <a:pt x="1974956" y="693540"/>
                  <a:pt x="2006870" y="614628"/>
                  <a:pt x="1954017" y="688622"/>
                </a:cubicBezTo>
                <a:cubicBezTo>
                  <a:pt x="1944236" y="702316"/>
                  <a:pt x="1941221" y="720084"/>
                  <a:pt x="1931440" y="733778"/>
                </a:cubicBezTo>
                <a:cubicBezTo>
                  <a:pt x="1876311" y="810960"/>
                  <a:pt x="1916345" y="725702"/>
                  <a:pt x="1874995" y="801511"/>
                </a:cubicBezTo>
                <a:cubicBezTo>
                  <a:pt x="1858878" y="831058"/>
                  <a:pt x="1838003" y="859170"/>
                  <a:pt x="1829840" y="891822"/>
                </a:cubicBezTo>
                <a:cubicBezTo>
                  <a:pt x="1822314" y="921926"/>
                  <a:pt x="1817075" y="952695"/>
                  <a:pt x="1807262" y="982133"/>
                </a:cubicBezTo>
                <a:cubicBezTo>
                  <a:pt x="1803499" y="993422"/>
                  <a:pt x="1801295" y="1005357"/>
                  <a:pt x="1795973" y="1016000"/>
                </a:cubicBezTo>
                <a:cubicBezTo>
                  <a:pt x="1789905" y="1028135"/>
                  <a:pt x="1780921" y="1038578"/>
                  <a:pt x="1773395" y="1049867"/>
                </a:cubicBezTo>
                <a:cubicBezTo>
                  <a:pt x="1769632" y="1079971"/>
                  <a:pt x="1766116" y="1110106"/>
                  <a:pt x="1762106" y="1140178"/>
                </a:cubicBezTo>
                <a:cubicBezTo>
                  <a:pt x="1758589" y="1166553"/>
                  <a:pt x="1750817" y="1192592"/>
                  <a:pt x="1750817" y="1219200"/>
                </a:cubicBezTo>
                <a:cubicBezTo>
                  <a:pt x="1750817" y="1266191"/>
                  <a:pt x="1766249" y="1261352"/>
                  <a:pt x="1784684" y="1298222"/>
                </a:cubicBezTo>
                <a:cubicBezTo>
                  <a:pt x="1810631" y="1350116"/>
                  <a:pt x="1804179" y="1349521"/>
                  <a:pt x="1818551" y="1399822"/>
                </a:cubicBezTo>
                <a:cubicBezTo>
                  <a:pt x="1821820" y="1411264"/>
                  <a:pt x="1826077" y="1422400"/>
                  <a:pt x="1829840" y="1433689"/>
                </a:cubicBezTo>
                <a:cubicBezTo>
                  <a:pt x="1826077" y="1463793"/>
                  <a:pt x="1826534" y="1494731"/>
                  <a:pt x="1818551" y="1524000"/>
                </a:cubicBezTo>
                <a:cubicBezTo>
                  <a:pt x="1814981" y="1537090"/>
                  <a:pt x="1802041" y="1545732"/>
                  <a:pt x="1795973" y="1557867"/>
                </a:cubicBezTo>
                <a:cubicBezTo>
                  <a:pt x="1763298" y="1623216"/>
                  <a:pt x="1815017" y="1561400"/>
                  <a:pt x="1750817" y="1625600"/>
                </a:cubicBezTo>
                <a:cubicBezTo>
                  <a:pt x="1743291" y="1640652"/>
                  <a:pt x="1740140" y="1658856"/>
                  <a:pt x="1728240" y="1670756"/>
                </a:cubicBezTo>
                <a:cubicBezTo>
                  <a:pt x="1709053" y="1689943"/>
                  <a:pt x="1683084" y="1700859"/>
                  <a:pt x="1660506" y="1715911"/>
                </a:cubicBezTo>
                <a:cubicBezTo>
                  <a:pt x="1649217" y="1723437"/>
                  <a:pt x="1639511" y="1734199"/>
                  <a:pt x="1626640" y="1738489"/>
                </a:cubicBezTo>
                <a:cubicBezTo>
                  <a:pt x="1597502" y="1748202"/>
                  <a:pt x="1567465" y="1759770"/>
                  <a:pt x="1536329" y="1761067"/>
                </a:cubicBezTo>
                <a:cubicBezTo>
                  <a:pt x="1374618" y="1767805"/>
                  <a:pt x="1212714" y="1768593"/>
                  <a:pt x="1050906" y="1772356"/>
                </a:cubicBezTo>
                <a:cubicBezTo>
                  <a:pt x="1017047" y="1777999"/>
                  <a:pt x="945258" y="1786343"/>
                  <a:pt x="915440" y="1806222"/>
                </a:cubicBezTo>
                <a:cubicBezTo>
                  <a:pt x="871672" y="1835401"/>
                  <a:pt x="894444" y="1824510"/>
                  <a:pt x="847706" y="1840089"/>
                </a:cubicBezTo>
                <a:cubicBezTo>
                  <a:pt x="836417" y="1847615"/>
                  <a:pt x="826238" y="1857157"/>
                  <a:pt x="813840" y="1862667"/>
                </a:cubicBezTo>
                <a:cubicBezTo>
                  <a:pt x="792092" y="1872333"/>
                  <a:pt x="746106" y="1885244"/>
                  <a:pt x="746106" y="1885244"/>
                </a:cubicBezTo>
                <a:cubicBezTo>
                  <a:pt x="723528" y="1900296"/>
                  <a:pt x="704116" y="1921819"/>
                  <a:pt x="678373" y="1930400"/>
                </a:cubicBezTo>
                <a:cubicBezTo>
                  <a:pt x="655795" y="1937926"/>
                  <a:pt x="630442" y="1939777"/>
                  <a:pt x="610640" y="1952978"/>
                </a:cubicBezTo>
                <a:cubicBezTo>
                  <a:pt x="566872" y="1982157"/>
                  <a:pt x="589645" y="1971266"/>
                  <a:pt x="542906" y="1986844"/>
                </a:cubicBezTo>
                <a:cubicBezTo>
                  <a:pt x="531617" y="1994370"/>
                  <a:pt x="518634" y="1999828"/>
                  <a:pt x="509040" y="2009422"/>
                </a:cubicBezTo>
                <a:cubicBezTo>
                  <a:pt x="467393" y="2051070"/>
                  <a:pt x="508074" y="2040170"/>
                  <a:pt x="452595" y="2077156"/>
                </a:cubicBezTo>
                <a:cubicBezTo>
                  <a:pt x="442694" y="2083756"/>
                  <a:pt x="430018" y="2084681"/>
                  <a:pt x="418729" y="2088444"/>
                </a:cubicBezTo>
                <a:cubicBezTo>
                  <a:pt x="396529" y="2121744"/>
                  <a:pt x="394880" y="2129015"/>
                  <a:pt x="362284" y="2156178"/>
                </a:cubicBezTo>
                <a:cubicBezTo>
                  <a:pt x="351861" y="2164864"/>
                  <a:pt x="338011" y="2169162"/>
                  <a:pt x="328417" y="2178756"/>
                </a:cubicBezTo>
                <a:cubicBezTo>
                  <a:pt x="311380" y="2195793"/>
                  <a:pt x="300299" y="2218163"/>
                  <a:pt x="283262" y="2235200"/>
                </a:cubicBezTo>
                <a:cubicBezTo>
                  <a:pt x="273668" y="2244794"/>
                  <a:pt x="259536" y="2248764"/>
                  <a:pt x="249395" y="2257778"/>
                </a:cubicBezTo>
                <a:cubicBezTo>
                  <a:pt x="225530" y="2278991"/>
                  <a:pt x="204240" y="2302933"/>
                  <a:pt x="181662" y="2325511"/>
                </a:cubicBezTo>
                <a:cubicBezTo>
                  <a:pt x="170373" y="2336800"/>
                  <a:pt x="161079" y="2350522"/>
                  <a:pt x="147795" y="2359378"/>
                </a:cubicBezTo>
                <a:lnTo>
                  <a:pt x="113929" y="2381956"/>
                </a:lnTo>
                <a:cubicBezTo>
                  <a:pt x="94059" y="2441564"/>
                  <a:pt x="109240" y="2405923"/>
                  <a:pt x="57484" y="2483556"/>
                </a:cubicBezTo>
                <a:lnTo>
                  <a:pt x="34906" y="2517422"/>
                </a:lnTo>
                <a:cubicBezTo>
                  <a:pt x="31143" y="2532474"/>
                  <a:pt x="29065" y="2548051"/>
                  <a:pt x="23617" y="2562578"/>
                </a:cubicBezTo>
                <a:cubicBezTo>
                  <a:pt x="17708" y="2578335"/>
                  <a:pt x="1620" y="2590915"/>
                  <a:pt x="1040" y="2607733"/>
                </a:cubicBezTo>
                <a:cubicBezTo>
                  <a:pt x="-2204" y="2701827"/>
                  <a:pt x="2299" y="2796342"/>
                  <a:pt x="12329" y="2889956"/>
                </a:cubicBezTo>
                <a:cubicBezTo>
                  <a:pt x="13774" y="2903446"/>
                  <a:pt x="28839" y="2911687"/>
                  <a:pt x="34906" y="2923822"/>
                </a:cubicBezTo>
                <a:cubicBezTo>
                  <a:pt x="48539" y="2951089"/>
                  <a:pt x="41813" y="2969989"/>
                  <a:pt x="68773" y="2991556"/>
                </a:cubicBezTo>
                <a:cubicBezTo>
                  <a:pt x="78065" y="2998989"/>
                  <a:pt x="91351" y="2999081"/>
                  <a:pt x="102640" y="3002844"/>
                </a:cubicBezTo>
                <a:cubicBezTo>
                  <a:pt x="252823" y="3102967"/>
                  <a:pt x="96198" y="3005268"/>
                  <a:pt x="226817" y="3070578"/>
                </a:cubicBezTo>
                <a:cubicBezTo>
                  <a:pt x="238952" y="3076646"/>
                  <a:pt x="247980" y="3088392"/>
                  <a:pt x="260684" y="3093156"/>
                </a:cubicBezTo>
                <a:cubicBezTo>
                  <a:pt x="278650" y="3099893"/>
                  <a:pt x="298398" y="3100282"/>
                  <a:pt x="317129" y="3104444"/>
                </a:cubicBezTo>
                <a:cubicBezTo>
                  <a:pt x="424076" y="3128209"/>
                  <a:pt x="294742" y="3110104"/>
                  <a:pt x="497751" y="3127022"/>
                </a:cubicBezTo>
                <a:cubicBezTo>
                  <a:pt x="996491" y="3293274"/>
                  <a:pt x="487662" y="3127534"/>
                  <a:pt x="1999173" y="3149600"/>
                </a:cubicBezTo>
                <a:cubicBezTo>
                  <a:pt x="2025778" y="3149988"/>
                  <a:pt x="2051854" y="3157126"/>
                  <a:pt x="2078195" y="3160889"/>
                </a:cubicBezTo>
                <a:cubicBezTo>
                  <a:pt x="2179795" y="3157126"/>
                  <a:pt x="2281512" y="3155751"/>
                  <a:pt x="2382995" y="3149600"/>
                </a:cubicBezTo>
                <a:cubicBezTo>
                  <a:pt x="2640596" y="3133988"/>
                  <a:pt x="2336412" y="3146780"/>
                  <a:pt x="2484595" y="3127022"/>
                </a:cubicBezTo>
                <a:cubicBezTo>
                  <a:pt x="2529510" y="3121033"/>
                  <a:pt x="2574999" y="3120477"/>
                  <a:pt x="2620062" y="3115733"/>
                </a:cubicBezTo>
                <a:cubicBezTo>
                  <a:pt x="2646524" y="3112948"/>
                  <a:pt x="2672743" y="3108207"/>
                  <a:pt x="2699084" y="3104444"/>
                </a:cubicBezTo>
                <a:cubicBezTo>
                  <a:pt x="2710373" y="3100681"/>
                  <a:pt x="2721509" y="3096425"/>
                  <a:pt x="2732951" y="3093156"/>
                </a:cubicBezTo>
                <a:cubicBezTo>
                  <a:pt x="2759174" y="3085664"/>
                  <a:pt x="2809326" y="3074459"/>
                  <a:pt x="2834551" y="3070578"/>
                </a:cubicBezTo>
                <a:cubicBezTo>
                  <a:pt x="2864536" y="3065965"/>
                  <a:pt x="2894790" y="3063299"/>
                  <a:pt x="2924862" y="3059289"/>
                </a:cubicBezTo>
                <a:lnTo>
                  <a:pt x="3003884" y="3048000"/>
                </a:lnTo>
                <a:cubicBezTo>
                  <a:pt x="3015173" y="3044237"/>
                  <a:pt x="3027108" y="3042033"/>
                  <a:pt x="3037751" y="3036711"/>
                </a:cubicBezTo>
                <a:cubicBezTo>
                  <a:pt x="3079789" y="3015692"/>
                  <a:pt x="3068038" y="3011472"/>
                  <a:pt x="3105484" y="2980267"/>
                </a:cubicBezTo>
                <a:cubicBezTo>
                  <a:pt x="3115907" y="2971581"/>
                  <a:pt x="3128062" y="2965215"/>
                  <a:pt x="3139351" y="2957689"/>
                </a:cubicBezTo>
                <a:cubicBezTo>
                  <a:pt x="3146877" y="2946400"/>
                  <a:pt x="3151334" y="2932298"/>
                  <a:pt x="3161929" y="2923822"/>
                </a:cubicBezTo>
                <a:cubicBezTo>
                  <a:pt x="3171221" y="2916388"/>
                  <a:pt x="3187381" y="2920947"/>
                  <a:pt x="3195795" y="2912533"/>
                </a:cubicBezTo>
                <a:cubicBezTo>
                  <a:pt x="3207694" y="2900634"/>
                  <a:pt x="3209715" y="2881808"/>
                  <a:pt x="3218373" y="2867378"/>
                </a:cubicBezTo>
                <a:cubicBezTo>
                  <a:pt x="3232334" y="2844110"/>
                  <a:pt x="3248477" y="2822222"/>
                  <a:pt x="3263529" y="2799644"/>
                </a:cubicBezTo>
                <a:lnTo>
                  <a:pt x="3286106" y="2765778"/>
                </a:lnTo>
                <a:cubicBezTo>
                  <a:pt x="3282343" y="2720622"/>
                  <a:pt x="3280437" y="2675273"/>
                  <a:pt x="3274817" y="2630311"/>
                </a:cubicBezTo>
                <a:cubicBezTo>
                  <a:pt x="3267792" y="2574109"/>
                  <a:pt x="3262952" y="2599493"/>
                  <a:pt x="3252240" y="2551289"/>
                </a:cubicBezTo>
                <a:cubicBezTo>
                  <a:pt x="3225749" y="2432082"/>
                  <a:pt x="3255075" y="2525929"/>
                  <a:pt x="3229662" y="2449689"/>
                </a:cubicBezTo>
                <a:cubicBezTo>
                  <a:pt x="3226085" y="2417499"/>
                  <a:pt x="3225996" y="2352046"/>
                  <a:pt x="3207084" y="2314222"/>
                </a:cubicBezTo>
                <a:cubicBezTo>
                  <a:pt x="3201016" y="2302087"/>
                  <a:pt x="3192032" y="2291645"/>
                  <a:pt x="3184506" y="2280356"/>
                </a:cubicBezTo>
                <a:lnTo>
                  <a:pt x="3161929" y="2212622"/>
                </a:lnTo>
                <a:cubicBezTo>
                  <a:pt x="3158166" y="2201333"/>
                  <a:pt x="3155962" y="2189399"/>
                  <a:pt x="3150640" y="2178756"/>
                </a:cubicBezTo>
                <a:lnTo>
                  <a:pt x="3150640" y="2167467"/>
                </a:lnTo>
                <a:close/>
              </a:path>
            </a:pathLst>
          </a:custGeom>
          <a:noFill/>
          <a:ln w="3810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2971800" y="1295400"/>
            <a:ext cx="6386689" cy="5297507"/>
            <a:chOff x="2971800" y="1295400"/>
            <a:chExt cx="6386689" cy="5297507"/>
          </a:xfrm>
        </p:grpSpPr>
        <p:sp>
          <p:nvSpPr>
            <p:cNvPr id="9" name="Rectangle 8"/>
            <p:cNvSpPr/>
            <p:nvPr/>
          </p:nvSpPr>
          <p:spPr>
            <a:xfrm>
              <a:off x="5207070" y="1295400"/>
              <a:ext cx="3810000" cy="95410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a:ln w="11430"/>
                  <a:solidFill>
                    <a:srgbClr val="002060"/>
                  </a:solidFill>
                  <a:effectLst>
                    <a:outerShdw blurRad="76200" dist="50800" dir="5400000" algn="tl" rotWithShape="0">
                      <a:srgbClr val="000000">
                        <a:alpha val="65000"/>
                      </a:srgbClr>
                    </a:outerShdw>
                  </a:effectLst>
                  <a:latin typeface="+mn-lt"/>
                </a:rPr>
                <a:t>Dense irregular connective tissue</a:t>
              </a:r>
            </a:p>
          </p:txBody>
        </p:sp>
        <p:sp>
          <p:nvSpPr>
            <p:cNvPr id="10" name="Rectangle 9"/>
            <p:cNvSpPr/>
            <p:nvPr/>
          </p:nvSpPr>
          <p:spPr>
            <a:xfrm>
              <a:off x="5700889" y="5154387"/>
              <a:ext cx="3657600" cy="1077218"/>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200" b="1" spc="50" dirty="0" err="1">
                  <a:ln w="11430"/>
                  <a:solidFill>
                    <a:srgbClr val="C00000"/>
                  </a:solidFill>
                  <a:effectLst>
                    <a:outerShdw blurRad="76200" dist="50800" dir="5400000" algn="tl" rotWithShape="0">
                      <a:srgbClr val="000000">
                        <a:alpha val="65000"/>
                      </a:srgbClr>
                    </a:outerShdw>
                  </a:effectLst>
                  <a:latin typeface="+mn-lt"/>
                </a:rPr>
                <a:t>Unilocular</a:t>
              </a:r>
              <a:r>
                <a:rPr lang="en-US" sz="3200" b="1" spc="50" dirty="0">
                  <a:ln w="11430"/>
                  <a:solidFill>
                    <a:srgbClr val="C00000"/>
                  </a:solidFill>
                  <a:effectLst>
                    <a:outerShdw blurRad="76200" dist="50800" dir="5400000" algn="tl" rotWithShape="0">
                      <a:srgbClr val="000000">
                        <a:alpha val="65000"/>
                      </a:srgbClr>
                    </a:outerShdw>
                  </a:effectLst>
                  <a:latin typeface="+mn-lt"/>
                </a:rPr>
                <a:t> </a:t>
              </a:r>
              <a:r>
                <a:rPr lang="en-US" sz="3200" b="1" spc="50" dirty="0" err="1">
                  <a:ln w="11430"/>
                  <a:solidFill>
                    <a:srgbClr val="C00000"/>
                  </a:solidFill>
                  <a:effectLst>
                    <a:outerShdw blurRad="76200" dist="50800" dir="5400000" algn="tl" rotWithShape="0">
                      <a:srgbClr val="000000">
                        <a:alpha val="65000"/>
                      </a:srgbClr>
                    </a:outerShdw>
                  </a:effectLst>
                  <a:latin typeface="+mn-lt"/>
                </a:rPr>
                <a:t>adiopose</a:t>
              </a:r>
              <a:r>
                <a:rPr lang="en-US" sz="3200" b="1" spc="50" dirty="0">
                  <a:ln w="11430"/>
                  <a:solidFill>
                    <a:srgbClr val="C00000"/>
                  </a:solidFill>
                  <a:effectLst>
                    <a:outerShdw blurRad="76200" dist="50800" dir="5400000" algn="tl" rotWithShape="0">
                      <a:srgbClr val="000000">
                        <a:alpha val="65000"/>
                      </a:srgbClr>
                    </a:outerShdw>
                  </a:effectLst>
                  <a:latin typeface="+mn-lt"/>
                </a:rPr>
                <a:t> tissue</a:t>
              </a:r>
            </a:p>
          </p:txBody>
        </p:sp>
        <p:sp>
          <p:nvSpPr>
            <p:cNvPr id="11" name="Rectangle 10"/>
            <p:cNvSpPr/>
            <p:nvPr/>
          </p:nvSpPr>
          <p:spPr>
            <a:xfrm>
              <a:off x="2971800" y="5638800"/>
              <a:ext cx="2853267" cy="954107"/>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2800" b="1" spc="50" dirty="0">
                  <a:ln w="11430">
                    <a:solidFill>
                      <a:schemeClr val="tx1"/>
                    </a:solidFill>
                  </a:ln>
                  <a:solidFill>
                    <a:srgbClr val="FFFF00"/>
                  </a:solidFill>
                  <a:effectLst>
                    <a:outerShdw blurRad="76200" dist="50800" dir="5400000" algn="tl" rotWithShape="0">
                      <a:srgbClr val="000000">
                        <a:alpha val="65000"/>
                      </a:srgbClr>
                    </a:outerShdw>
                  </a:effectLst>
                  <a:latin typeface="+mn-lt"/>
                </a:rPr>
                <a:t>Serous gland / serous acini</a:t>
              </a:r>
            </a:p>
          </p:txBody>
        </p:sp>
      </p:grpSp>
    </p:spTree>
    <p:extLst>
      <p:ext uri="{BB962C8B-B14F-4D97-AF65-F5344CB8AC3E}">
        <p14:creationId xmlns:p14="http://schemas.microsoft.com/office/powerpoint/2010/main" val="3737088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39" y="685800"/>
            <a:ext cx="7915644" cy="4509651"/>
          </a:xfrm>
          <a:prstGeom prst="rect">
            <a:avLst/>
          </a:prstGeom>
        </p:spPr>
      </p:pic>
      <p:sp>
        <p:nvSpPr>
          <p:cNvPr id="3" name="TextBox 2"/>
          <p:cNvSpPr txBox="1"/>
          <p:nvPr/>
        </p:nvSpPr>
        <p:spPr>
          <a:xfrm>
            <a:off x="0" y="5103674"/>
            <a:ext cx="9144000" cy="1754327"/>
          </a:xfrm>
          <a:prstGeom prst="rect">
            <a:avLst/>
          </a:prstGeom>
          <a:noFill/>
        </p:spPr>
        <p:txBody>
          <a:bodyPr wrap="square">
            <a:spAutoFit/>
          </a:bodyPr>
          <a:lstStyle/>
          <a:p>
            <a:r>
              <a:rPr lang="en-US" b="1" dirty="0">
                <a:solidFill>
                  <a:schemeClr val="accent6">
                    <a:lumMod val="50000"/>
                  </a:schemeClr>
                </a:solidFill>
                <a:latin typeface="Calibri" pitchFamily="34" charset="0"/>
              </a:rPr>
              <a:t>These images are low power views of a pituitary gland that has been de-attached from the hypothalamus.  Note the old </a:t>
            </a:r>
            <a:r>
              <a:rPr lang="en-US" b="1" dirty="0" err="1">
                <a:solidFill>
                  <a:schemeClr val="accent6">
                    <a:lumMod val="50000"/>
                  </a:schemeClr>
                </a:solidFill>
                <a:latin typeface="Calibri" pitchFamily="34" charset="0"/>
              </a:rPr>
              <a:t>switcherooo</a:t>
            </a:r>
            <a:r>
              <a:rPr lang="en-US" b="1" dirty="0">
                <a:solidFill>
                  <a:schemeClr val="accent6">
                    <a:lumMod val="50000"/>
                  </a:schemeClr>
                </a:solidFill>
                <a:latin typeface="Calibri" pitchFamily="34" charset="0"/>
              </a:rPr>
              <a:t> of anterior-posterior orientation from previous diagrams (though I really hope the labels in the image gave it away for you!).  The posterior lobe is really an extension of the hypothalamus; in higher power views, you will see that it looks a lot like neural tissue.  The anterior lobe derives from oral ectoderm and has a glandular appearance, which is more darkly stained than the neural tissue of the posterior lobe (a).  </a:t>
            </a:r>
          </a:p>
        </p:txBody>
      </p:sp>
      <p:sp>
        <p:nvSpPr>
          <p:cNvPr id="12" name="Rectangle 11"/>
          <p:cNvSpPr/>
          <p:nvPr/>
        </p:nvSpPr>
        <p:spPr>
          <a:xfrm>
            <a:off x="911759" y="76200"/>
            <a:ext cx="732053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OVERVIEW OF THE PITUITARY GLAND</a:t>
            </a:r>
          </a:p>
        </p:txBody>
      </p:sp>
      <p:sp>
        <p:nvSpPr>
          <p:cNvPr id="6" name="TextBox 5"/>
          <p:cNvSpPr txBox="1"/>
          <p:nvPr/>
        </p:nvSpPr>
        <p:spPr>
          <a:xfrm>
            <a:off x="7696200" y="2562548"/>
            <a:ext cx="1447776" cy="369332"/>
          </a:xfrm>
          <a:prstGeom prst="rect">
            <a:avLst/>
          </a:prstGeom>
          <a:noFill/>
        </p:spPr>
        <p:txBody>
          <a:bodyPr wrap="square" rtlCol="0">
            <a:spAutoFit/>
          </a:bodyPr>
          <a:lstStyle/>
          <a:p>
            <a:r>
              <a:rPr lang="en-US" dirty="0">
                <a:latin typeface="Showcard Gothic" pitchFamily="82" charset="0"/>
              </a:rPr>
              <a:t>anterior</a:t>
            </a:r>
          </a:p>
        </p:txBody>
      </p:sp>
      <p:sp>
        <p:nvSpPr>
          <p:cNvPr id="7" name="TextBox 6"/>
          <p:cNvSpPr txBox="1"/>
          <p:nvPr/>
        </p:nvSpPr>
        <p:spPr>
          <a:xfrm>
            <a:off x="24" y="1985309"/>
            <a:ext cx="1447776" cy="369332"/>
          </a:xfrm>
          <a:prstGeom prst="rect">
            <a:avLst/>
          </a:prstGeom>
          <a:noFill/>
        </p:spPr>
        <p:txBody>
          <a:bodyPr wrap="square" rtlCol="0">
            <a:spAutoFit/>
          </a:bodyPr>
          <a:lstStyle/>
          <a:p>
            <a:r>
              <a:rPr lang="en-US" dirty="0">
                <a:latin typeface="Showcard Gothic" pitchFamily="82" charset="0"/>
              </a:rPr>
              <a:t>posterior</a:t>
            </a:r>
          </a:p>
        </p:txBody>
      </p:sp>
      <p:cxnSp>
        <p:nvCxnSpPr>
          <p:cNvPr id="8" name="Straight Arrow Connector 7"/>
          <p:cNvCxnSpPr/>
          <p:nvPr/>
        </p:nvCxnSpPr>
        <p:spPr>
          <a:xfrm flipH="1" flipV="1">
            <a:off x="1825084" y="1879278"/>
            <a:ext cx="2423066" cy="83534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54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1257300"/>
            <a:ext cx="6553200" cy="4914900"/>
          </a:xfrm>
          <a:prstGeom prst="rect">
            <a:avLst/>
          </a:prstGeom>
        </p:spPr>
      </p:pic>
      <p:sp>
        <p:nvSpPr>
          <p:cNvPr id="3" name="TextBox 2"/>
          <p:cNvSpPr txBox="1"/>
          <p:nvPr/>
        </p:nvSpPr>
        <p:spPr>
          <a:xfrm>
            <a:off x="3949414" y="3331085"/>
            <a:ext cx="1447776" cy="646331"/>
          </a:xfrm>
          <a:prstGeom prst="rect">
            <a:avLst/>
          </a:prstGeom>
          <a:noFill/>
        </p:spPr>
        <p:txBody>
          <a:bodyPr wrap="square" rtlCol="0">
            <a:spAutoFit/>
          </a:bodyPr>
          <a:lstStyle/>
          <a:p>
            <a:pPr algn="ctr"/>
            <a:r>
              <a:rPr lang="en-US" dirty="0">
                <a:latin typeface="Showcard Gothic" pitchFamily="82" charset="0"/>
              </a:rPr>
              <a:t>Anterior</a:t>
            </a:r>
          </a:p>
          <a:p>
            <a:pPr algn="ctr"/>
            <a:r>
              <a:rPr lang="en-US" dirty="0">
                <a:latin typeface="Showcard Gothic" pitchFamily="82" charset="0"/>
              </a:rPr>
              <a:t>lobe</a:t>
            </a:r>
          </a:p>
        </p:txBody>
      </p:sp>
      <p:sp>
        <p:nvSpPr>
          <p:cNvPr id="4" name="TextBox 3"/>
          <p:cNvSpPr txBox="1"/>
          <p:nvPr/>
        </p:nvSpPr>
        <p:spPr>
          <a:xfrm>
            <a:off x="6934200" y="2001209"/>
            <a:ext cx="1447776" cy="646331"/>
          </a:xfrm>
          <a:prstGeom prst="rect">
            <a:avLst/>
          </a:prstGeom>
          <a:noFill/>
        </p:spPr>
        <p:txBody>
          <a:bodyPr wrap="square" rtlCol="0">
            <a:spAutoFit/>
          </a:bodyPr>
          <a:lstStyle/>
          <a:p>
            <a:pPr algn="ctr"/>
            <a:r>
              <a:rPr lang="en-US" dirty="0">
                <a:latin typeface="Showcard Gothic" pitchFamily="82" charset="0"/>
              </a:rPr>
              <a:t>Posterior</a:t>
            </a:r>
          </a:p>
          <a:p>
            <a:pPr algn="ctr"/>
            <a:r>
              <a:rPr lang="en-US" dirty="0">
                <a:latin typeface="Showcard Gothic" pitchFamily="82" charset="0"/>
              </a:rPr>
              <a:t>lobe</a:t>
            </a:r>
          </a:p>
        </p:txBody>
      </p:sp>
      <p:sp>
        <p:nvSpPr>
          <p:cNvPr id="5" name="TextBox 4"/>
          <p:cNvSpPr txBox="1"/>
          <p:nvPr/>
        </p:nvSpPr>
        <p:spPr>
          <a:xfrm>
            <a:off x="5943600" y="569641"/>
            <a:ext cx="1981199" cy="646331"/>
          </a:xfrm>
          <a:prstGeom prst="rect">
            <a:avLst/>
          </a:prstGeom>
          <a:noFill/>
        </p:spPr>
        <p:txBody>
          <a:bodyPr wrap="square" rtlCol="0">
            <a:spAutoFit/>
          </a:bodyPr>
          <a:lstStyle/>
          <a:p>
            <a:pPr algn="ctr"/>
            <a:r>
              <a:rPr lang="en-US" dirty="0">
                <a:latin typeface="Showcard Gothic" pitchFamily="82" charset="0"/>
              </a:rPr>
              <a:t>intermediate</a:t>
            </a:r>
          </a:p>
          <a:p>
            <a:pPr algn="ctr"/>
            <a:r>
              <a:rPr lang="en-US" dirty="0">
                <a:latin typeface="Showcard Gothic" pitchFamily="82" charset="0"/>
              </a:rPr>
              <a:t>lobe</a:t>
            </a:r>
          </a:p>
        </p:txBody>
      </p:sp>
      <p:cxnSp>
        <p:nvCxnSpPr>
          <p:cNvPr id="7" name="Straight Arrow Connector 6"/>
          <p:cNvCxnSpPr/>
          <p:nvPr/>
        </p:nvCxnSpPr>
        <p:spPr>
          <a:xfrm flipH="1">
            <a:off x="6529039" y="1197827"/>
            <a:ext cx="211873" cy="1360449"/>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878659" y="1175524"/>
            <a:ext cx="1423639" cy="1323279"/>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78002" y="794524"/>
            <a:ext cx="990600" cy="381000"/>
          </a:xfrm>
          <a:prstGeom prst="rect">
            <a:avLst/>
          </a:prstGeom>
          <a:noFill/>
        </p:spPr>
        <p:txBody>
          <a:bodyPr wrap="square" rtlCol="0">
            <a:spAutoFit/>
          </a:bodyPr>
          <a:lstStyle/>
          <a:p>
            <a:r>
              <a:rPr lang="en-US" b="1" dirty="0">
                <a:solidFill>
                  <a:srgbClr val="FFC000"/>
                </a:solidFill>
              </a:rPr>
              <a:t>colloid</a:t>
            </a:r>
          </a:p>
        </p:txBody>
      </p:sp>
      <p:sp>
        <p:nvSpPr>
          <p:cNvPr id="12" name="TextBox 11"/>
          <p:cNvSpPr txBox="1"/>
          <p:nvPr/>
        </p:nvSpPr>
        <p:spPr>
          <a:xfrm>
            <a:off x="182160" y="5656748"/>
            <a:ext cx="8839200" cy="1200329"/>
          </a:xfrm>
          <a:prstGeom prst="rect">
            <a:avLst/>
          </a:prstGeom>
          <a:noFill/>
        </p:spPr>
        <p:txBody>
          <a:bodyPr>
            <a:spAutoFit/>
          </a:bodyPr>
          <a:lstStyle/>
          <a:p>
            <a:r>
              <a:rPr lang="en-US" b="1" dirty="0">
                <a:solidFill>
                  <a:schemeClr val="accent6">
                    <a:lumMod val="50000"/>
                  </a:schemeClr>
                </a:solidFill>
                <a:latin typeface="Calibri" pitchFamily="34" charset="0"/>
              </a:rPr>
              <a:t>Our slides are sectioned in a relatively horizontal plane, and, therefore, do not cut through the infundibulum.  However, even at low power, you should immediately recognize this as the pituitary gland due to the </a:t>
            </a:r>
            <a:r>
              <a:rPr lang="en-US" b="1" dirty="0" err="1">
                <a:solidFill>
                  <a:schemeClr val="accent6">
                    <a:lumMod val="50000"/>
                  </a:schemeClr>
                </a:solidFill>
                <a:latin typeface="Calibri" pitchFamily="34" charset="0"/>
              </a:rPr>
              <a:t>juxta</a:t>
            </a:r>
            <a:r>
              <a:rPr lang="en-US" b="1" dirty="0">
                <a:solidFill>
                  <a:schemeClr val="accent6">
                    <a:lumMod val="50000"/>
                  </a:schemeClr>
                </a:solidFill>
                <a:latin typeface="Calibri" pitchFamily="34" charset="0"/>
              </a:rPr>
              <a:t>-positioning of the neural-like posterior lobe and the more glandular appearing anterior lobe (often with colloid between, as seen here).</a:t>
            </a:r>
          </a:p>
        </p:txBody>
      </p:sp>
      <p:sp>
        <p:nvSpPr>
          <p:cNvPr id="13" name="Rectangle 12"/>
          <p:cNvSpPr/>
          <p:nvPr/>
        </p:nvSpPr>
        <p:spPr>
          <a:xfrm>
            <a:off x="943252" y="0"/>
            <a:ext cx="7317027"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OVERVIEW OF THE PITUITARY GLAND</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354" y="681643"/>
            <a:ext cx="1731264" cy="2779776"/>
          </a:xfrm>
          <a:prstGeom prst="rect">
            <a:avLst/>
          </a:prstGeom>
        </p:spPr>
      </p:pic>
      <p:cxnSp>
        <p:nvCxnSpPr>
          <p:cNvPr id="18" name="Straight Connector 17"/>
          <p:cNvCxnSpPr/>
          <p:nvPr/>
        </p:nvCxnSpPr>
        <p:spPr>
          <a:xfrm flipV="1">
            <a:off x="0" y="1837163"/>
            <a:ext cx="2035618" cy="1493922"/>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773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2057400" y="2209800"/>
            <a:ext cx="5257800" cy="369332"/>
          </a:xfrm>
          <a:prstGeom prst="rect">
            <a:avLst/>
          </a:prstGeom>
          <a:noFill/>
          <a:ln w="9525">
            <a:noFill/>
            <a:miter lim="800000"/>
            <a:headEnd/>
            <a:tailEnd/>
          </a:ln>
        </p:spPr>
        <p:txBody>
          <a:bodyPr>
            <a:spAutoFit/>
          </a:bodyPr>
          <a:lstStyle/>
          <a:p>
            <a:r>
              <a:rPr lang="en-US" dirty="0">
                <a:latin typeface="Calibri" pitchFamily="34" charset="0"/>
                <a:hlinkClick r:id="rId3"/>
              </a:rPr>
              <a:t>Video of pituitary gland showing overview – SL121</a:t>
            </a:r>
            <a:endParaRPr lang="en-US" dirty="0">
              <a:latin typeface="Calibri" pitchFamily="34" charset="0"/>
            </a:endParaRPr>
          </a:p>
        </p:txBody>
      </p:sp>
      <p:sp>
        <p:nvSpPr>
          <p:cNvPr id="37891" name="TextBox 4"/>
          <p:cNvSpPr txBox="1">
            <a:spLocks noChangeArrowheads="1"/>
          </p:cNvSpPr>
          <p:nvPr/>
        </p:nvSpPr>
        <p:spPr bwMode="auto">
          <a:xfrm>
            <a:off x="1958898" y="5181600"/>
            <a:ext cx="4495800" cy="1569660"/>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121</a:t>
            </a:r>
            <a:endParaRPr lang="en-US" u="sng" dirty="0"/>
          </a:p>
          <a:p>
            <a:r>
              <a:rPr lang="en-US" b="1" dirty="0">
                <a:latin typeface="Calibri" pitchFamily="34" charset="0"/>
              </a:rPr>
              <a:t>Be able to identify:</a:t>
            </a:r>
          </a:p>
          <a:p>
            <a:pPr lvl="1" eaLnBrk="0" hangingPunct="0">
              <a:buFontTx/>
              <a:buChar char="•"/>
            </a:pPr>
            <a:r>
              <a:rPr lang="en-US" sz="1200" b="1" dirty="0">
                <a:solidFill>
                  <a:srgbClr val="002060"/>
                </a:solidFill>
                <a:latin typeface="Georgia" pitchFamily="18" charset="0"/>
                <a:ea typeface="Times" pitchFamily="18" charset="0"/>
                <a:cs typeface="Arial" charset="0"/>
              </a:rPr>
              <a:t>Pituitary gland</a:t>
            </a:r>
          </a:p>
          <a:p>
            <a:pPr lvl="2" eaLnBrk="0" hangingPunct="0">
              <a:buFontTx/>
              <a:buChar char="•"/>
            </a:pPr>
            <a:r>
              <a:rPr lang="en-US" sz="1200" b="1" dirty="0">
                <a:solidFill>
                  <a:srgbClr val="002060"/>
                </a:solidFill>
                <a:latin typeface="Georgia" pitchFamily="18" charset="0"/>
                <a:ea typeface="Times" pitchFamily="18" charset="0"/>
                <a:cs typeface="Arial" charset="0"/>
              </a:rPr>
              <a:t>Anterior lobe (pars </a:t>
            </a:r>
            <a:r>
              <a:rPr lang="en-US" sz="1200" b="1" dirty="0" err="1">
                <a:solidFill>
                  <a:srgbClr val="002060"/>
                </a:solidFill>
                <a:latin typeface="Georgia" pitchFamily="18" charset="0"/>
                <a:ea typeface="Times" pitchFamily="18" charset="0"/>
                <a:cs typeface="Arial" charset="0"/>
              </a:rPr>
              <a:t>distalis</a:t>
            </a:r>
            <a:r>
              <a:rPr lang="en-US" sz="1200" b="1" dirty="0">
                <a:solidFill>
                  <a:srgbClr val="002060"/>
                </a:solidFill>
                <a:latin typeface="Georgia" pitchFamily="18" charset="0"/>
                <a:ea typeface="Times" pitchFamily="18" charset="0"/>
                <a:cs typeface="Arial" charset="0"/>
              </a:rPr>
              <a:t>)</a:t>
            </a:r>
          </a:p>
          <a:p>
            <a:pPr lvl="2" eaLnBrk="0" hangingPunct="0">
              <a:buFontTx/>
              <a:buChar char="•"/>
            </a:pPr>
            <a:r>
              <a:rPr lang="en-US" sz="1200" b="1" dirty="0">
                <a:solidFill>
                  <a:srgbClr val="002060"/>
                </a:solidFill>
                <a:latin typeface="Georgia" pitchFamily="18" charset="0"/>
                <a:ea typeface="Times" pitchFamily="18" charset="0"/>
                <a:cs typeface="Arial" charset="0"/>
              </a:rPr>
              <a:t>Posterior lobe (pars nervosa)</a:t>
            </a:r>
          </a:p>
          <a:p>
            <a:pPr lvl="2" eaLnBrk="0" hangingPunct="0">
              <a:buFontTx/>
              <a:buChar char="•"/>
            </a:pPr>
            <a:r>
              <a:rPr lang="en-US" sz="1200" b="1" dirty="0">
                <a:solidFill>
                  <a:srgbClr val="002060"/>
                </a:solidFill>
                <a:latin typeface="Georgia" pitchFamily="18" charset="0"/>
                <a:ea typeface="Times" pitchFamily="18" charset="0"/>
                <a:cs typeface="Arial" charset="0"/>
              </a:rPr>
              <a:t>Intermediate lobe</a:t>
            </a:r>
          </a:p>
          <a:p>
            <a:pPr lvl="3" eaLnBrk="0" hangingPunct="0">
              <a:buFontTx/>
              <a:buChar char="•"/>
            </a:pPr>
            <a:r>
              <a:rPr lang="en-US" sz="1200" b="1" dirty="0">
                <a:solidFill>
                  <a:srgbClr val="002060"/>
                </a:solidFill>
                <a:latin typeface="Georgia" pitchFamily="18" charset="0"/>
                <a:ea typeface="Times" pitchFamily="18" charset="0"/>
                <a:cs typeface="Arial" charset="0"/>
              </a:rPr>
              <a:t>colloid</a:t>
            </a:r>
            <a:endParaRPr lang="en-US" dirty="0">
              <a:latin typeface="Calibri" pitchFamily="34" charset="0"/>
            </a:endParaRPr>
          </a:p>
        </p:txBody>
      </p:sp>
      <p:sp>
        <p:nvSpPr>
          <p:cNvPr id="5" name="Rectangle 4"/>
          <p:cNvSpPr/>
          <p:nvPr/>
        </p:nvSpPr>
        <p:spPr>
          <a:xfrm>
            <a:off x="941495" y="0"/>
            <a:ext cx="732053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rgbClr val="7030A0"/>
                </a:solidFill>
                <a:latin typeface="+mn-lt"/>
              </a:rPr>
              <a:t>OVERVIEW OF THE PITUITARY GLAND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1801" y="521369"/>
            <a:ext cx="3395472" cy="4392846"/>
          </a:xfrm>
          <a:prstGeom prst="rect">
            <a:avLst/>
          </a:prstGeom>
        </p:spPr>
      </p:pic>
      <p:pic>
        <p:nvPicPr>
          <p:cNvPr id="1026" name="Picture 2" descr="http://med.uc.edu/labmanuals/ma/vlm/lab26/SL121aH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1" y="603242"/>
            <a:ext cx="5638800" cy="42291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7865" y="4896993"/>
            <a:ext cx="9067800" cy="1077218"/>
          </a:xfrm>
          <a:prstGeom prst="rect">
            <a:avLst/>
          </a:prstGeom>
          <a:noFill/>
        </p:spPr>
        <p:txBody>
          <a:bodyPr wrap="square">
            <a:spAutoFit/>
          </a:bodyPr>
          <a:lstStyle/>
          <a:p>
            <a:r>
              <a:rPr lang="en-US" sz="1600" b="1" dirty="0">
                <a:solidFill>
                  <a:srgbClr val="002060"/>
                </a:solidFill>
                <a:latin typeface="Calibri" pitchFamily="34" charset="0"/>
              </a:rPr>
              <a:t>The anterior lobe of the pituitary has three major cell types:</a:t>
            </a:r>
          </a:p>
          <a:p>
            <a:pPr marL="285750" indent="-285750">
              <a:buFont typeface="Arial" pitchFamily="34" charset="0"/>
              <a:buChar char="•"/>
            </a:pPr>
            <a:r>
              <a:rPr lang="en-US" sz="1600" b="1" dirty="0" err="1">
                <a:solidFill>
                  <a:srgbClr val="002060"/>
                </a:solidFill>
                <a:latin typeface="Calibri" pitchFamily="34" charset="0"/>
              </a:rPr>
              <a:t>Acidophils</a:t>
            </a:r>
            <a:r>
              <a:rPr lang="en-US" sz="1600" b="1" dirty="0">
                <a:solidFill>
                  <a:srgbClr val="002060"/>
                </a:solidFill>
                <a:latin typeface="Calibri" pitchFamily="34" charset="0"/>
              </a:rPr>
              <a:t> (Ac) – stain orange or red, includes </a:t>
            </a:r>
            <a:r>
              <a:rPr lang="en-US" sz="1600" b="1" dirty="0" err="1">
                <a:solidFill>
                  <a:srgbClr val="002060"/>
                </a:solidFill>
                <a:latin typeface="Calibri" pitchFamily="34" charset="0"/>
              </a:rPr>
              <a:t>somatotrophs</a:t>
            </a:r>
            <a:r>
              <a:rPr lang="en-US" sz="1600" b="1" dirty="0">
                <a:solidFill>
                  <a:srgbClr val="002060"/>
                </a:solidFill>
                <a:latin typeface="Calibri" pitchFamily="34" charset="0"/>
              </a:rPr>
              <a:t> and </a:t>
            </a:r>
            <a:r>
              <a:rPr lang="en-US" sz="1600" b="1" dirty="0" err="1">
                <a:solidFill>
                  <a:srgbClr val="002060"/>
                </a:solidFill>
                <a:latin typeface="Calibri" pitchFamily="34" charset="0"/>
              </a:rPr>
              <a:t>mammotrophs</a:t>
            </a:r>
            <a:r>
              <a:rPr lang="en-US" sz="1600" b="1" dirty="0">
                <a:solidFill>
                  <a:srgbClr val="002060"/>
                </a:solidFill>
                <a:latin typeface="Calibri" pitchFamily="34" charset="0"/>
              </a:rPr>
              <a:t> (aka </a:t>
            </a:r>
            <a:r>
              <a:rPr lang="en-US" sz="1600" b="1" dirty="0" err="1">
                <a:solidFill>
                  <a:srgbClr val="002060"/>
                </a:solidFill>
                <a:latin typeface="Calibri" pitchFamily="34" charset="0"/>
              </a:rPr>
              <a:t>lactotrophs</a:t>
            </a:r>
            <a:r>
              <a:rPr lang="en-US" sz="1600" b="1" dirty="0">
                <a:solidFill>
                  <a:srgbClr val="002060"/>
                </a:solidFill>
                <a:latin typeface="Calibri" pitchFamily="34" charset="0"/>
              </a:rPr>
              <a:t>)</a:t>
            </a:r>
          </a:p>
          <a:p>
            <a:pPr marL="285750" indent="-285750">
              <a:buFont typeface="Arial" pitchFamily="34" charset="0"/>
              <a:buChar char="•"/>
            </a:pPr>
            <a:r>
              <a:rPr lang="en-US" sz="1600" b="1" dirty="0">
                <a:solidFill>
                  <a:srgbClr val="002060"/>
                </a:solidFill>
                <a:latin typeface="Calibri" pitchFamily="34" charset="0"/>
              </a:rPr>
              <a:t>Basophils (Bas) – stain blue or purple, includes </a:t>
            </a:r>
            <a:r>
              <a:rPr lang="en-US" sz="1600" b="1" dirty="0" err="1">
                <a:solidFill>
                  <a:srgbClr val="002060"/>
                </a:solidFill>
                <a:latin typeface="Calibri" pitchFamily="34" charset="0"/>
              </a:rPr>
              <a:t>gonadotrophs</a:t>
            </a:r>
            <a:r>
              <a:rPr lang="en-US" sz="1600" b="1" dirty="0">
                <a:solidFill>
                  <a:srgbClr val="002060"/>
                </a:solidFill>
                <a:latin typeface="Calibri" pitchFamily="34" charset="0"/>
              </a:rPr>
              <a:t>, </a:t>
            </a:r>
            <a:r>
              <a:rPr lang="en-US" sz="1600" b="1" dirty="0" err="1">
                <a:solidFill>
                  <a:srgbClr val="002060"/>
                </a:solidFill>
                <a:latin typeface="Calibri" pitchFamily="34" charset="0"/>
              </a:rPr>
              <a:t>thyrotrophs</a:t>
            </a:r>
            <a:r>
              <a:rPr lang="en-US" sz="1600" b="1" dirty="0">
                <a:solidFill>
                  <a:srgbClr val="002060"/>
                </a:solidFill>
                <a:latin typeface="Calibri" pitchFamily="34" charset="0"/>
              </a:rPr>
              <a:t>, and </a:t>
            </a:r>
            <a:r>
              <a:rPr lang="en-US" sz="1600" b="1" dirty="0" err="1">
                <a:solidFill>
                  <a:srgbClr val="002060"/>
                </a:solidFill>
                <a:latin typeface="Calibri" pitchFamily="34" charset="0"/>
              </a:rPr>
              <a:t>corticotrophs</a:t>
            </a:r>
            <a:endParaRPr lang="en-US" sz="1600" b="1" dirty="0">
              <a:solidFill>
                <a:srgbClr val="002060"/>
              </a:solidFill>
              <a:latin typeface="Calibri" pitchFamily="34" charset="0"/>
            </a:endParaRPr>
          </a:p>
          <a:p>
            <a:pPr marL="285750" indent="-285750">
              <a:buFont typeface="Arial" pitchFamily="34" charset="0"/>
              <a:buChar char="•"/>
            </a:pPr>
            <a:r>
              <a:rPr lang="en-US" sz="1600" b="1" dirty="0" err="1">
                <a:solidFill>
                  <a:srgbClr val="002060"/>
                </a:solidFill>
                <a:latin typeface="Calibri" pitchFamily="34" charset="0"/>
              </a:rPr>
              <a:t>Chromophobes</a:t>
            </a:r>
            <a:r>
              <a:rPr lang="en-US" sz="1600" b="1" dirty="0">
                <a:solidFill>
                  <a:srgbClr val="002060"/>
                </a:solidFill>
                <a:latin typeface="Calibri" pitchFamily="34" charset="0"/>
              </a:rPr>
              <a:t> (Ch) - pale cytoplasm, may be cells that already have released granule content</a:t>
            </a:r>
          </a:p>
        </p:txBody>
      </p:sp>
      <p:sp>
        <p:nvSpPr>
          <p:cNvPr id="4" name="TextBox 3"/>
          <p:cNvSpPr txBox="1"/>
          <p:nvPr/>
        </p:nvSpPr>
        <p:spPr>
          <a:xfrm>
            <a:off x="67865" y="5974211"/>
            <a:ext cx="8923735" cy="830997"/>
          </a:xfrm>
          <a:prstGeom prst="rect">
            <a:avLst/>
          </a:prstGeom>
          <a:noFill/>
        </p:spPr>
        <p:txBody>
          <a:bodyPr wrap="square" rtlCol="0">
            <a:spAutoFit/>
          </a:bodyPr>
          <a:lstStyle/>
          <a:p>
            <a:r>
              <a:rPr lang="en-US" sz="1600" b="1" dirty="0">
                <a:solidFill>
                  <a:schemeClr val="accent3">
                    <a:lumMod val="50000"/>
                  </a:schemeClr>
                </a:solidFill>
                <a:latin typeface="Tempus Sans ITC" pitchFamily="82" charset="0"/>
              </a:rPr>
              <a:t>The two sections above were stained with </a:t>
            </a:r>
            <a:r>
              <a:rPr lang="en-US" sz="1600" b="1" dirty="0" err="1">
                <a:solidFill>
                  <a:schemeClr val="accent3">
                    <a:lumMod val="50000"/>
                  </a:schemeClr>
                </a:solidFill>
                <a:latin typeface="Tempus Sans ITC" pitchFamily="82" charset="0"/>
              </a:rPr>
              <a:t>trichrome</a:t>
            </a:r>
            <a:r>
              <a:rPr lang="en-US" sz="1600" b="1" dirty="0">
                <a:solidFill>
                  <a:schemeClr val="accent3">
                    <a:lumMod val="50000"/>
                  </a:schemeClr>
                </a:solidFill>
                <a:latin typeface="Tempus Sans ITC" pitchFamily="82" charset="0"/>
              </a:rPr>
              <a:t> stains (three dyes), which particularly highlight the differences in staining properties of </a:t>
            </a:r>
            <a:r>
              <a:rPr lang="en-US" sz="1600" b="1" dirty="0" err="1">
                <a:solidFill>
                  <a:schemeClr val="accent3">
                    <a:lumMod val="50000"/>
                  </a:schemeClr>
                </a:solidFill>
                <a:latin typeface="Tempus Sans ITC" pitchFamily="82" charset="0"/>
              </a:rPr>
              <a:t>adenohypophyseal</a:t>
            </a:r>
            <a:r>
              <a:rPr lang="en-US" sz="1600" b="1" dirty="0">
                <a:solidFill>
                  <a:schemeClr val="accent3">
                    <a:lumMod val="50000"/>
                  </a:schemeClr>
                </a:solidFill>
                <a:latin typeface="Tempus Sans ITC" pitchFamily="82" charset="0"/>
              </a:rPr>
              <a:t> cells. (You don’t have to worry about the details of these stains.)</a:t>
            </a:r>
          </a:p>
        </p:txBody>
      </p:sp>
    </p:spTree>
    <p:extLst>
      <p:ext uri="{BB962C8B-B14F-4D97-AF65-F5344CB8AC3E}">
        <p14:creationId xmlns:p14="http://schemas.microsoft.com/office/powerpoint/2010/main" val="2058267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3"/>
          <p:cNvSpPr txBox="1">
            <a:spLocks noChangeArrowheads="1"/>
          </p:cNvSpPr>
          <p:nvPr/>
        </p:nvSpPr>
        <p:spPr bwMode="auto">
          <a:xfrm>
            <a:off x="1676400" y="2209800"/>
            <a:ext cx="5943600" cy="646331"/>
          </a:xfrm>
          <a:prstGeom prst="rect">
            <a:avLst/>
          </a:prstGeom>
          <a:noFill/>
          <a:ln w="9525">
            <a:noFill/>
            <a:miter lim="800000"/>
            <a:headEnd/>
            <a:tailEnd/>
          </a:ln>
        </p:spPr>
        <p:txBody>
          <a:bodyPr wrap="square">
            <a:spAutoFit/>
          </a:bodyPr>
          <a:lstStyle/>
          <a:p>
            <a:r>
              <a:rPr lang="en-US" dirty="0">
                <a:latin typeface="Calibri" pitchFamily="34" charset="0"/>
                <a:hlinkClick r:id="rId3"/>
              </a:rPr>
              <a:t>Video of pituitary gland showing cells of anterior lobe stained with Mallory’s </a:t>
            </a:r>
            <a:r>
              <a:rPr lang="en-US" dirty="0" err="1">
                <a:latin typeface="Calibri" pitchFamily="34" charset="0"/>
                <a:hlinkClick r:id="rId3"/>
              </a:rPr>
              <a:t>trichrome</a:t>
            </a:r>
            <a:r>
              <a:rPr lang="en-US" dirty="0">
                <a:latin typeface="Calibri" pitchFamily="34" charset="0"/>
                <a:hlinkClick r:id="rId3"/>
              </a:rPr>
              <a:t> – SL121</a:t>
            </a:r>
            <a:endParaRPr lang="en-US" dirty="0">
              <a:latin typeface="Calibri" pitchFamily="34" charset="0"/>
            </a:endParaRPr>
          </a:p>
        </p:txBody>
      </p:sp>
      <p:sp>
        <p:nvSpPr>
          <p:cNvPr id="37891" name="TextBox 4"/>
          <p:cNvSpPr txBox="1">
            <a:spLocks noChangeArrowheads="1"/>
          </p:cNvSpPr>
          <p:nvPr/>
        </p:nvSpPr>
        <p:spPr bwMode="auto">
          <a:xfrm>
            <a:off x="1958898" y="5562600"/>
            <a:ext cx="4495800" cy="1200329"/>
          </a:xfrm>
          <a:prstGeom prst="rect">
            <a:avLst/>
          </a:prstGeom>
          <a:noFill/>
          <a:ln w="9525">
            <a:noFill/>
            <a:miter lim="800000"/>
            <a:headEnd/>
            <a:tailEnd/>
          </a:ln>
        </p:spPr>
        <p:txBody>
          <a:bodyPr>
            <a:spAutoFit/>
          </a:bodyPr>
          <a:lstStyle/>
          <a:p>
            <a:r>
              <a:rPr lang="en-US" dirty="0">
                <a:latin typeface="Calibri" pitchFamily="34" charset="0"/>
              </a:rPr>
              <a:t>Link to </a:t>
            </a:r>
            <a:r>
              <a:rPr lang="en-US" u="sng" dirty="0">
                <a:hlinkClick r:id="rId4"/>
              </a:rPr>
              <a:t>SL 121</a:t>
            </a:r>
            <a:endParaRPr lang="en-US" u="sng" dirty="0"/>
          </a:p>
          <a:p>
            <a:r>
              <a:rPr lang="en-US" b="1" dirty="0">
                <a:latin typeface="Calibri" pitchFamily="34" charset="0"/>
              </a:rPr>
              <a:t>Be able to identify:</a:t>
            </a:r>
          </a:p>
          <a:p>
            <a:pPr lvl="1" eaLnBrk="0" hangingPunct="0">
              <a:buFontTx/>
              <a:buChar char="•"/>
            </a:pPr>
            <a:r>
              <a:rPr lang="en-US" sz="1200" b="1" dirty="0" err="1">
                <a:solidFill>
                  <a:srgbClr val="002060"/>
                </a:solidFill>
                <a:latin typeface="Georgia" pitchFamily="18" charset="0"/>
                <a:ea typeface="Times" pitchFamily="18" charset="0"/>
                <a:cs typeface="Arial" charset="0"/>
              </a:rPr>
              <a:t>Acidophils</a:t>
            </a:r>
            <a:endParaRPr lang="en-US" sz="1200" b="1" dirty="0">
              <a:solidFill>
                <a:srgbClr val="002060"/>
              </a:solidFill>
              <a:latin typeface="Georgia" pitchFamily="18" charset="0"/>
              <a:ea typeface="Times" pitchFamily="18" charset="0"/>
              <a:cs typeface="Arial" charset="0"/>
            </a:endParaRPr>
          </a:p>
          <a:p>
            <a:pPr lvl="1" eaLnBrk="0" hangingPunct="0">
              <a:buFontTx/>
              <a:buChar char="•"/>
            </a:pPr>
            <a:r>
              <a:rPr lang="en-US" sz="1200" b="1" dirty="0">
                <a:solidFill>
                  <a:srgbClr val="002060"/>
                </a:solidFill>
                <a:latin typeface="Georgia" pitchFamily="18" charset="0"/>
                <a:cs typeface="Arial" charset="0"/>
              </a:rPr>
              <a:t>Basophils</a:t>
            </a:r>
          </a:p>
          <a:p>
            <a:pPr lvl="1" eaLnBrk="0" hangingPunct="0">
              <a:buFontTx/>
              <a:buChar char="•"/>
            </a:pPr>
            <a:r>
              <a:rPr lang="en-US" sz="1200" b="1" dirty="0" err="1">
                <a:solidFill>
                  <a:srgbClr val="002060"/>
                </a:solidFill>
                <a:latin typeface="Georgia" pitchFamily="18" charset="0"/>
                <a:cs typeface="Arial" charset="0"/>
              </a:rPr>
              <a:t>Chromophobes</a:t>
            </a:r>
            <a:endParaRPr lang="en-US" sz="1200" b="1" dirty="0">
              <a:solidFill>
                <a:srgbClr val="002060"/>
              </a:solidFill>
              <a:latin typeface="Georgia" pitchFamily="18" charset="0"/>
              <a:cs typeface="Arial" charset="0"/>
            </a:endParaRPr>
          </a:p>
        </p:txBody>
      </p:sp>
      <p:sp>
        <p:nvSpPr>
          <p:cNvPr id="6" name="Rectangle 5"/>
          <p:cNvSpPr/>
          <p:nvPr/>
        </p:nvSpPr>
        <p:spPr>
          <a:xfrm>
            <a:off x="1020560" y="0"/>
            <a:ext cx="7162410" cy="646331"/>
          </a:xfrm>
          <a:prstGeom prst="rect">
            <a:avLst/>
          </a:prstGeom>
          <a:noFill/>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3600" b="1" dirty="0">
                <a:ln/>
                <a:solidFill>
                  <a:schemeClr val="accent1">
                    <a:lumMod val="50000"/>
                  </a:schemeClr>
                </a:solidFill>
                <a:latin typeface="+mn-lt"/>
              </a:rPr>
              <a:t>PITUITARY GLAND – ANTERIOR LOBE</a:t>
            </a:r>
          </a:p>
        </p:txBody>
      </p:sp>
    </p:spTree>
    <p:extLst>
      <p:ext uri="{BB962C8B-B14F-4D97-AF65-F5344CB8AC3E}">
        <p14:creationId xmlns:p14="http://schemas.microsoft.com/office/powerpoint/2010/main" val="3143091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3308</TotalTime>
  <Words>2711</Words>
  <Application>Microsoft Office PowerPoint</Application>
  <PresentationFormat>On-screen Show (4:3)</PresentationFormat>
  <Paragraphs>240</Paragraphs>
  <Slides>43</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Bradley Hand ITC</vt:lpstr>
      <vt:lpstr>Calibri</vt:lpstr>
      <vt:lpstr>Chiller</vt:lpstr>
      <vt:lpstr>Georgia</vt:lpstr>
      <vt:lpstr>Helvetica</vt:lpstr>
      <vt:lpstr>Script MT Bold</vt:lpstr>
      <vt:lpstr>Showcard Gothic</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Cincinnati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Dept. of Cell Biology</dc:creator>
  <cp:lastModifiedBy>Fields, Jermaine (fieldsj4)</cp:lastModifiedBy>
  <cp:revision>186</cp:revision>
  <dcterms:created xsi:type="dcterms:W3CDTF">2011-12-08T16:23:12Z</dcterms:created>
  <dcterms:modified xsi:type="dcterms:W3CDTF">2020-08-01T00:03:35Z</dcterms:modified>
</cp:coreProperties>
</file>