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handoutMasterIdLst>
    <p:handoutMasterId r:id="rId72"/>
  </p:handoutMasterIdLst>
  <p:sldIdLst>
    <p:sldId id="333" r:id="rId2"/>
    <p:sldId id="332" r:id="rId3"/>
    <p:sldId id="457" r:id="rId4"/>
    <p:sldId id="458" r:id="rId5"/>
    <p:sldId id="460" r:id="rId6"/>
    <p:sldId id="459" r:id="rId7"/>
    <p:sldId id="461" r:id="rId8"/>
    <p:sldId id="463" r:id="rId9"/>
    <p:sldId id="464" r:id="rId10"/>
    <p:sldId id="462" r:id="rId11"/>
    <p:sldId id="465" r:id="rId12"/>
    <p:sldId id="468" r:id="rId13"/>
    <p:sldId id="467" r:id="rId14"/>
    <p:sldId id="466" r:id="rId15"/>
    <p:sldId id="472" r:id="rId16"/>
    <p:sldId id="469" r:id="rId17"/>
    <p:sldId id="471" r:id="rId18"/>
    <p:sldId id="473" r:id="rId19"/>
    <p:sldId id="475" r:id="rId20"/>
    <p:sldId id="474" r:id="rId21"/>
    <p:sldId id="470" r:id="rId22"/>
    <p:sldId id="476" r:id="rId23"/>
    <p:sldId id="477" r:id="rId24"/>
    <p:sldId id="478" r:id="rId25"/>
    <p:sldId id="479" r:id="rId26"/>
    <p:sldId id="480" r:id="rId27"/>
    <p:sldId id="482" r:id="rId28"/>
    <p:sldId id="483" r:id="rId29"/>
    <p:sldId id="484" r:id="rId30"/>
    <p:sldId id="486" r:id="rId31"/>
    <p:sldId id="485" r:id="rId32"/>
    <p:sldId id="487" r:id="rId33"/>
    <p:sldId id="481" r:id="rId34"/>
    <p:sldId id="488" r:id="rId35"/>
    <p:sldId id="489" r:id="rId36"/>
    <p:sldId id="490" r:id="rId37"/>
    <p:sldId id="506" r:id="rId38"/>
    <p:sldId id="516" r:id="rId39"/>
    <p:sldId id="497" r:id="rId40"/>
    <p:sldId id="495" r:id="rId41"/>
    <p:sldId id="509" r:id="rId42"/>
    <p:sldId id="493" r:id="rId43"/>
    <p:sldId id="496" r:id="rId44"/>
    <p:sldId id="500" r:id="rId45"/>
    <p:sldId id="517" r:id="rId46"/>
    <p:sldId id="499" r:id="rId47"/>
    <p:sldId id="507" r:id="rId48"/>
    <p:sldId id="503" r:id="rId49"/>
    <p:sldId id="505" r:id="rId50"/>
    <p:sldId id="513" r:id="rId51"/>
    <p:sldId id="508" r:id="rId52"/>
    <p:sldId id="498" r:id="rId53"/>
    <p:sldId id="520" r:id="rId54"/>
    <p:sldId id="448" r:id="rId55"/>
    <p:sldId id="514" r:id="rId56"/>
    <p:sldId id="518" r:id="rId57"/>
    <p:sldId id="491" r:id="rId58"/>
    <p:sldId id="521" r:id="rId59"/>
    <p:sldId id="515" r:id="rId60"/>
    <p:sldId id="502" r:id="rId61"/>
    <p:sldId id="523" r:id="rId62"/>
    <p:sldId id="492" r:id="rId63"/>
    <p:sldId id="504" r:id="rId64"/>
    <p:sldId id="510" r:id="rId65"/>
    <p:sldId id="501" r:id="rId66"/>
    <p:sldId id="512" r:id="rId67"/>
    <p:sldId id="519" r:id="rId68"/>
    <p:sldId id="494" r:id="rId69"/>
    <p:sldId id="511" r:id="rId7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k"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EAEAEA"/>
    <a:srgbClr val="6E2975"/>
    <a:srgbClr val="7B2952"/>
    <a:srgbClr val="0038A8"/>
    <a:srgbClr val="660033"/>
    <a:srgbClr val="8E0000"/>
    <a:srgbClr val="E56D09"/>
    <a:srgbClr val="9C4A0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73" autoAdjust="0"/>
    <p:restoredTop sz="96405" autoAdjust="0"/>
  </p:normalViewPr>
  <p:slideViewPr>
    <p:cSldViewPr>
      <p:cViewPr varScale="1">
        <p:scale>
          <a:sx n="111" d="100"/>
          <a:sy n="111" d="100"/>
        </p:scale>
        <p:origin x="185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452"/>
    </p:cViewPr>
  </p:sorterViewPr>
  <p:notesViewPr>
    <p:cSldViewPr>
      <p:cViewPr varScale="1">
        <p:scale>
          <a:sx n="91" d="100"/>
          <a:sy n="91" d="100"/>
        </p:scale>
        <p:origin x="-2232"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17EAD9D1-4FB8-41D4-A3A9-B2148DFF0436}" type="datetimeFigureOut">
              <a:rPr lang="en-US"/>
              <a:pPr>
                <a:defRPr/>
              </a:pPr>
              <a:t>7/31/2020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B4E5C313-DADB-433D-A23C-995F06E434E9}" type="slidenum">
              <a:rPr lang="en-US"/>
              <a:pPr>
                <a:defRPr/>
              </a:pPr>
              <a:t>‹#›</a:t>
            </a:fld>
            <a:endParaRPr lang="en-US"/>
          </a:p>
        </p:txBody>
      </p:sp>
    </p:spTree>
    <p:extLst>
      <p:ext uri="{BB962C8B-B14F-4D97-AF65-F5344CB8AC3E}">
        <p14:creationId xmlns:p14="http://schemas.microsoft.com/office/powerpoint/2010/main" val="22421551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5917FDF3-1C3C-431E-9896-CE79F6FDEFF0}" type="datetimeFigureOut">
              <a:rPr lang="en-US"/>
              <a:pPr>
                <a:defRPr/>
              </a:pPr>
              <a:t>7/31/2020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dirty="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8A5CD272-1E90-49EA-9C4C-1788DE7B4D8A}" type="slidenum">
              <a:rPr lang="en-US"/>
              <a:pPr>
                <a:defRPr/>
              </a:pPr>
              <a:t>‹#›</a:t>
            </a:fld>
            <a:endParaRPr lang="en-US" dirty="0"/>
          </a:p>
        </p:txBody>
      </p:sp>
    </p:spTree>
    <p:extLst>
      <p:ext uri="{BB962C8B-B14F-4D97-AF65-F5344CB8AC3E}">
        <p14:creationId xmlns:p14="http://schemas.microsoft.com/office/powerpoint/2010/main" val="39762053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p:spPr>
      </p:sp>
      <p:sp>
        <p:nvSpPr>
          <p:cNvPr id="109571"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p:spPr>
      </p:sp>
      <p:sp>
        <p:nvSpPr>
          <p:cNvPr id="123907"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CD29E96-96BF-4DD9-BC8E-8FDB5DE7EFF4}" type="slidenum">
              <a:rPr lang="en-US"/>
              <a:pPr fontAlgn="base">
                <a:spcBef>
                  <a:spcPct val="0"/>
                </a:spcBef>
                <a:spcAft>
                  <a:spcPct val="0"/>
                </a:spcAft>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01661-9035-4707-A914-B0DA65BBB9A1}" type="slidenum">
              <a:rPr lang="en-US"/>
              <a:pPr fontAlgn="base">
                <a:spcBef>
                  <a:spcPct val="0"/>
                </a:spcBef>
                <a:spcAft>
                  <a:spcPct val="0"/>
                </a:spcAft>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BBCC953-B18E-487F-B8E5-F99FC9BB272C}"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48821E-D9D4-411B-9C71-EC570628408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D12162-BED4-419F-8736-A179AA9BF9D3}"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2E9E56-A4AD-4B48-9EB3-0D6FB0BE649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92194-513E-429F-85AB-AB4A88A015A5}"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B1C63A-66C9-4F80-91A7-AF414B0C765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44D69F-B2DE-4D0C-9987-DD51A3DC6294}"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22B0A0-6A73-48CF-BBDC-12985FFE3C5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71FB7F-7B40-475B-A494-D788614262B7}" type="datetimeFigureOut">
              <a:rPr lang="en-US"/>
              <a:pPr>
                <a:defRPr/>
              </a:pPr>
              <a:t>7/31/2020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93BA3B-32D2-4E59-9E77-E1777A0E8A3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52B4447-A77F-4BF2-AB36-50FDC742192B}" type="datetimeFigureOut">
              <a:rPr lang="en-US"/>
              <a:pPr>
                <a:defRPr/>
              </a:pPr>
              <a:t>7/31/2020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DA9153-F8D3-4772-B947-F8933B31748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DE8953B-FA54-413F-895C-BA5BAE469B7F}" type="datetimeFigureOut">
              <a:rPr lang="en-US"/>
              <a:pPr>
                <a:defRPr/>
              </a:pPr>
              <a:t>7/31/2020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E410873-5E3A-4A41-BEA1-3B8B6995477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C0A741C-9C32-40EB-9736-502530EE8BCA}" type="datetimeFigureOut">
              <a:rPr lang="en-US"/>
              <a:pPr>
                <a:defRPr/>
              </a:pPr>
              <a:t>7/31/2020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0B4D3A9-B08A-441A-A667-AB44C7449DA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F8D98A-4848-45EA-B15B-D228D8844EA0}" type="datetimeFigureOut">
              <a:rPr lang="en-US"/>
              <a:pPr>
                <a:defRPr/>
              </a:pPr>
              <a:t>7/31/2020</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5EAE663-191C-46BB-A9EE-EACF656CF00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1F8FE4-74A1-41B5-85DF-CB58BB787B0D}" type="datetimeFigureOut">
              <a:rPr lang="en-US"/>
              <a:pPr>
                <a:defRPr/>
              </a:pPr>
              <a:t>7/31/2020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5FEF7E-9B18-498C-96F6-41E8EC4BA32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43D7C3-6180-45E5-A503-918204DD92D4}" type="datetimeFigureOut">
              <a:rPr lang="en-US"/>
              <a:pPr>
                <a:defRPr/>
              </a:pPr>
              <a:t>7/31/2020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1FD454-F596-4790-BDD2-F816C3595ED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6202D1B-5426-444E-8207-E3A071FA0CB8}" type="datetimeFigureOut">
              <a:rPr lang="en-US"/>
              <a:pPr>
                <a:defRPr/>
              </a:pPr>
              <a:t>7/31/2020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4613888-89A0-4720-9940-988109F0B20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med2.uc.edu/labmanuals/ma/virtuallabs/PharynxEsophagusStomach/esophagusSL16_xvid.mp4.mp4"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med2.uc.edu/labmanuals/ma/virtuallabs/PharynxEsophagusStomach/esophagusSL15a_xvid.mp4.mp4" TargetMode="External"/><Relationship Id="rId5" Type="http://schemas.openxmlformats.org/officeDocument/2006/relationships/hyperlink" Target="http://webslideserver.uc.edu:82/@74/view.apml?u=guest&amp;p=guest" TargetMode="External"/><Relationship Id="rId4" Type="http://schemas.openxmlformats.org/officeDocument/2006/relationships/hyperlink" Target="http://webslideserver.uc.edu:82/@75/view.apml?u=guest&amp;p=gues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8" Type="http://schemas.openxmlformats.org/officeDocument/2006/relationships/hyperlink" Target="http://med2.uc.edu/labmanuals/ma/virtuallabs/PharynxEsophagusStomach/middleesophagusSL23_xvid.mp4.mp4" TargetMode="External"/><Relationship Id="rId3" Type="http://schemas.openxmlformats.org/officeDocument/2006/relationships/hyperlink" Target="http://med2.uc.edu/labmanuals/ma/virtuallabs/PharynxEsophagusStomach/loweresophagusSL16_xvid.mp4.mp4" TargetMode="External"/><Relationship Id="rId7" Type="http://schemas.openxmlformats.org/officeDocument/2006/relationships/hyperlink" Target="http://med2.uc.edu/labmanuals/ma/virtuallabs/PharynxEsophagusStomach/middleesophagusSL15A_xvid.mp4.mp4"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webslideserver.uc.edu:82/@75/view.apml?u=guest&amp;p=guest" TargetMode="External"/><Relationship Id="rId5" Type="http://schemas.openxmlformats.org/officeDocument/2006/relationships/hyperlink" Target="http://webslideserver.uc.edu:82/@77/view.apml?u=guest&amp;p=guest" TargetMode="External"/><Relationship Id="rId4" Type="http://schemas.openxmlformats.org/officeDocument/2006/relationships/hyperlink" Target="http://webslideserver.uc.edu:82/@74/view.apml?u=guest&amp;p=gues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8" Type="http://schemas.openxmlformats.org/officeDocument/2006/relationships/hyperlink" Target="http://med2.uc.edu/labmanuals/ma/virtuallabs/PharynxEsophagusStomach/stomachoverviewSL73_xvid.mp4.mp4" TargetMode="External"/><Relationship Id="rId3" Type="http://schemas.openxmlformats.org/officeDocument/2006/relationships/hyperlink" Target="http://webslideserver.uc.edu:82/@88/view.apml?u=guest&amp;p=guest" TargetMode="External"/><Relationship Id="rId7" Type="http://schemas.openxmlformats.org/officeDocument/2006/relationships/hyperlink" Target="http://med2.uc.edu/labmanuals/ma/virtuallabs/PharynxEsophagusStomach/stomachoverviewSL48A_xvid.mp4.mp4"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med2.uc.edu/labmanuals/ma/virtuallabs/PharynxEsophagusStomach/stomachoverviewSL10_xvid.mp4.mp4" TargetMode="External"/><Relationship Id="rId5" Type="http://schemas.openxmlformats.org/officeDocument/2006/relationships/hyperlink" Target="http://webslideserver.uc.edu:82/@127/view.apml?u=guest&amp;p=guest" TargetMode="External"/><Relationship Id="rId4" Type="http://schemas.openxmlformats.org/officeDocument/2006/relationships/hyperlink" Target="http://webslideserver.uc.edu:82/@101/view.apml?u=guest&amp;p=gues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hyperlink" Target="http://webslideserver.uc.edu:82/@101/view.apml?u=guest&amp;p=guest"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med2.uc.edu/labmanuals/ma/virtuallabs/PharynxEsophagusStomach/esophageal-cardiacSL48B_xvid.mp4.mp4" TargetMode="External"/><Relationship Id="rId5" Type="http://schemas.openxmlformats.org/officeDocument/2006/relationships/hyperlink" Target="http://med2.uc.edu/labmanuals/ma/virtuallabs/PharynxEsophagusStomach/esophageal-cardiacSL48A_xvid.mp4.mp4" TargetMode="External"/><Relationship Id="rId4" Type="http://schemas.openxmlformats.org/officeDocument/2006/relationships/hyperlink" Target="http://webslideserver.uc.edu:82/@235/view.apml?u=guest&amp;p=guest"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ebslideserver.uc.edu:82/@127/view.apml?u=guest&amp;p=guest"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med2.uc.edu/labmanuals/ma/virtuallabs/PharynxEsophagusStomach/pylorus-duodenumSL73_xvid.mp4.mp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hyperlink" Target="http://webslideserver.uc.edu:82/@68/view.apml?u=guest&amp;p=guest"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med2.uc.edu/labmanuals/ma/virtuallabs/PharynxEsophagusStomach/fundusbodyPASSL6_xvid.mp4.mp4"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webslideserver.uc.edu:82/@88/view.apml?u=guest&amp;p=guest"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http://med2.uc.edu/labmanuals/ma/virtuallabs/PharynxEsophagusStomach/fundusbodySL10_xvid.mp4.mp4"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med2.uc.edu/labmanuals/ma/virtuallabs/PharynxEsophagusStomach/pharynxSL96_xvid.mp4.mp4"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webslideserver.uc.edu:82/@152/view.apml?u=guest&amp;p=guest"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990600"/>
            <a:ext cx="5943600" cy="1938992"/>
          </a:xfrm>
          <a:prstGeom prst="rect">
            <a:avLst/>
          </a:prstGeom>
          <a:noFill/>
        </p:spPr>
        <p:txBody>
          <a:bodyPr>
            <a:spAutoFit/>
          </a:bodyPr>
          <a:lstStyle/>
          <a:p>
            <a:pPr algn="ctr" fontAlgn="auto">
              <a:spcBef>
                <a:spcPts val="0"/>
              </a:spcBef>
              <a:spcAft>
                <a:spcPts val="0"/>
              </a:spcAft>
              <a:defRPr/>
            </a:pPr>
            <a:r>
              <a:rPr lang="en-US" sz="4000" dirty="0">
                <a:solidFill>
                  <a:schemeClr val="accent6">
                    <a:lumMod val="50000"/>
                  </a:schemeClr>
                </a:solidFill>
                <a:latin typeface="+mn-lt"/>
              </a:rPr>
              <a:t>Pharynx, Esophagus, Stomach</a:t>
            </a:r>
          </a:p>
          <a:p>
            <a:pPr algn="ctr" fontAlgn="auto">
              <a:spcBef>
                <a:spcPts val="0"/>
              </a:spcBef>
              <a:spcAft>
                <a:spcPts val="0"/>
              </a:spcAft>
              <a:defRPr/>
            </a:pPr>
            <a:r>
              <a:rPr lang="en-US" sz="4000" dirty="0">
                <a:solidFill>
                  <a:srgbClr val="36174D"/>
                </a:solidFill>
                <a:latin typeface="Chiller" pitchFamily="82" charset="0"/>
              </a:rPr>
              <a:t>Digital Laboratory</a:t>
            </a:r>
          </a:p>
        </p:txBody>
      </p:sp>
      <p:sp>
        <p:nvSpPr>
          <p:cNvPr id="15362" name="TextBox 2"/>
          <p:cNvSpPr txBox="1">
            <a:spLocks noChangeArrowheads="1"/>
          </p:cNvSpPr>
          <p:nvPr/>
        </p:nvSpPr>
        <p:spPr bwMode="auto">
          <a:xfrm>
            <a:off x="152400" y="3429000"/>
            <a:ext cx="8839200" cy="461963"/>
          </a:xfrm>
          <a:prstGeom prst="rect">
            <a:avLst/>
          </a:prstGeom>
          <a:noFill/>
          <a:ln w="9525">
            <a:noFill/>
            <a:miter lim="800000"/>
            <a:headEnd/>
            <a:tailEnd/>
          </a:ln>
        </p:spPr>
        <p:txBody>
          <a:bodyPr>
            <a:spAutoFit/>
          </a:bodyPr>
          <a:lstStyle/>
          <a:p>
            <a:r>
              <a:rPr lang="en-US" sz="2400" b="1" dirty="0">
                <a:solidFill>
                  <a:srgbClr val="7030A0"/>
                </a:solidFill>
                <a:latin typeface="Bradley Hand ITC" pitchFamily="66" charset="0"/>
              </a:rPr>
              <a:t>It’s best to view this in </a:t>
            </a:r>
            <a:r>
              <a:rPr lang="en-US" sz="2400" b="1" i="1" dirty="0">
                <a:solidFill>
                  <a:srgbClr val="7030A0"/>
                </a:solidFill>
                <a:latin typeface="Bradley Hand ITC" pitchFamily="66" charset="0"/>
              </a:rPr>
              <a:t>Slide Show </a:t>
            </a:r>
            <a:r>
              <a:rPr lang="en-US" sz="2400" b="1" dirty="0">
                <a:solidFill>
                  <a:srgbClr val="7030A0"/>
                </a:solidFill>
                <a:latin typeface="Bradley Hand ITC" pitchFamily="66" charset="0"/>
              </a:rPr>
              <a:t>mode, especially for the quizzes.</a:t>
            </a:r>
          </a:p>
        </p:txBody>
      </p:sp>
      <p:sp>
        <p:nvSpPr>
          <p:cNvPr id="2" name="TextBox 1"/>
          <p:cNvSpPr txBox="1"/>
          <p:nvPr/>
        </p:nvSpPr>
        <p:spPr>
          <a:xfrm>
            <a:off x="68363" y="4953000"/>
            <a:ext cx="5638800" cy="954107"/>
          </a:xfrm>
          <a:prstGeom prst="rect">
            <a:avLst/>
          </a:prstGeom>
          <a:noFill/>
        </p:spPr>
        <p:txBody>
          <a:bodyPr wrap="square" rtlCol="0">
            <a:spAutoFit/>
          </a:bodyPr>
          <a:lstStyle/>
          <a:p>
            <a:r>
              <a:rPr lang="en-US" sz="2800" b="1" dirty="0">
                <a:solidFill>
                  <a:schemeClr val="accent3">
                    <a:lumMod val="50000"/>
                  </a:schemeClr>
                </a:solidFill>
                <a:latin typeface="Bradley Hand ITC" pitchFamily="66" charset="0"/>
              </a:rPr>
              <a:t>This module will take approximately 60 minutes to complete.</a:t>
            </a:r>
          </a:p>
        </p:txBody>
      </p:sp>
      <p:pic>
        <p:nvPicPr>
          <p:cNvPr id="1028" name="Picture 4" descr="http://3.bp.blogspot.com/_wd2c4Egx9ls/TAeRnQewehI/AAAAAAAAAAw/JGYjW5bI1nA/s1600/tri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6514" y="4352275"/>
            <a:ext cx="3237139" cy="24295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3048000" y="2133600"/>
            <a:ext cx="2986338"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esophagus – SL16</a:t>
            </a:r>
            <a:endParaRPr lang="en-US" dirty="0">
              <a:latin typeface="Calibri" pitchFamily="34" charset="0"/>
            </a:endParaRPr>
          </a:p>
        </p:txBody>
      </p:sp>
      <p:sp>
        <p:nvSpPr>
          <p:cNvPr id="64514" name="TextBox 4"/>
          <p:cNvSpPr txBox="1">
            <a:spLocks noChangeArrowheads="1"/>
          </p:cNvSpPr>
          <p:nvPr/>
        </p:nvSpPr>
        <p:spPr bwMode="auto">
          <a:xfrm>
            <a:off x="920883" y="5950803"/>
            <a:ext cx="7696200" cy="83099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016</a:t>
            </a:r>
            <a:r>
              <a:rPr lang="en-US" dirty="0"/>
              <a:t> and </a:t>
            </a:r>
            <a:r>
              <a:rPr lang="en-US" u="sng" dirty="0">
                <a:hlinkClick r:id="rId5"/>
              </a:rPr>
              <a:t>SL 015A</a:t>
            </a:r>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esophagus</a:t>
            </a:r>
          </a:p>
        </p:txBody>
      </p:sp>
      <p:sp>
        <p:nvSpPr>
          <p:cNvPr id="5" name="Rectangle 4"/>
          <p:cNvSpPr/>
          <p:nvPr/>
        </p:nvSpPr>
        <p:spPr>
          <a:xfrm>
            <a:off x="3260618" y="82952"/>
            <a:ext cx="2296398"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0070C0"/>
                </a:solidFill>
                <a:latin typeface="+mn-lt"/>
              </a:rPr>
              <a:t>ESOPHAGUS</a:t>
            </a:r>
          </a:p>
        </p:txBody>
      </p:sp>
      <p:sp>
        <p:nvSpPr>
          <p:cNvPr id="6" name="TextBox 3"/>
          <p:cNvSpPr txBox="1">
            <a:spLocks noChangeArrowheads="1"/>
          </p:cNvSpPr>
          <p:nvPr/>
        </p:nvSpPr>
        <p:spPr bwMode="auto">
          <a:xfrm>
            <a:off x="3048000" y="2819400"/>
            <a:ext cx="2986338" cy="369332"/>
          </a:xfrm>
          <a:prstGeom prst="rect">
            <a:avLst/>
          </a:prstGeom>
          <a:noFill/>
          <a:ln w="9525">
            <a:noFill/>
            <a:miter lim="800000"/>
            <a:headEnd/>
            <a:tailEnd/>
          </a:ln>
        </p:spPr>
        <p:txBody>
          <a:bodyPr wrap="square">
            <a:spAutoFit/>
          </a:bodyPr>
          <a:lstStyle/>
          <a:p>
            <a:r>
              <a:rPr lang="en-US" dirty="0">
                <a:latin typeface="Calibri" pitchFamily="34" charset="0"/>
                <a:hlinkClick r:id="rId6"/>
              </a:rPr>
              <a:t>Video of esophagus – SL15A</a:t>
            </a:r>
            <a:endParaRPr lang="en-US" dirty="0">
              <a:latin typeface="Calibri" pitchFamily="34" charset="0"/>
            </a:endParaRPr>
          </a:p>
        </p:txBody>
      </p:sp>
    </p:spTree>
    <p:extLst>
      <p:ext uri="{BB962C8B-B14F-4D97-AF65-F5344CB8AC3E}">
        <p14:creationId xmlns:p14="http://schemas.microsoft.com/office/powerpoint/2010/main" val="1779945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667727"/>
            <a:ext cx="8991600" cy="2169825"/>
          </a:xfrm>
          <a:prstGeom prst="rect">
            <a:avLst/>
          </a:prstGeom>
          <a:noFill/>
        </p:spPr>
        <p:txBody>
          <a:bodyPr wrap="square" rtlCol="0">
            <a:spAutoFit/>
          </a:bodyPr>
          <a:lstStyle/>
          <a:p>
            <a:r>
              <a:rPr lang="en-US" b="1" dirty="0">
                <a:solidFill>
                  <a:srgbClr val="002060"/>
                </a:solidFill>
                <a:latin typeface="Times New Roman" pitchFamily="18" charset="0"/>
                <a:cs typeface="Times New Roman" pitchFamily="18" charset="0"/>
              </a:rPr>
              <a:t>As mentioned already, the upper portion of the esophagus, being continuous with the pharynx, contains skeletal muscle in the </a:t>
            </a:r>
            <a:r>
              <a:rPr lang="en-US" b="1" dirty="0" err="1">
                <a:solidFill>
                  <a:srgbClr val="002060"/>
                </a:solidFill>
                <a:latin typeface="Times New Roman" pitchFamily="18" charset="0"/>
                <a:cs typeface="Times New Roman" pitchFamily="18" charset="0"/>
              </a:rPr>
              <a:t>muscularis</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externa</a:t>
            </a:r>
            <a:r>
              <a:rPr lang="en-US" b="1" dirty="0">
                <a:solidFill>
                  <a:srgbClr val="002060"/>
                </a:solidFill>
                <a:latin typeface="Times New Roman" pitchFamily="18" charset="0"/>
                <a:cs typeface="Times New Roman" pitchFamily="18" charset="0"/>
              </a:rPr>
              <a:t>.  This will transition into smooth muscle about 1/3 of the way toward the stomach, so that the </a:t>
            </a:r>
            <a:r>
              <a:rPr lang="en-US" b="1" dirty="0" err="1">
                <a:solidFill>
                  <a:srgbClr val="002060"/>
                </a:solidFill>
                <a:latin typeface="Times New Roman" pitchFamily="18" charset="0"/>
                <a:cs typeface="Times New Roman" pitchFamily="18" charset="0"/>
              </a:rPr>
              <a:t>muscularis</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externa</a:t>
            </a:r>
            <a:r>
              <a:rPr lang="en-US" b="1" dirty="0">
                <a:solidFill>
                  <a:srgbClr val="002060"/>
                </a:solidFill>
                <a:latin typeface="Times New Roman" pitchFamily="18" charset="0"/>
                <a:cs typeface="Times New Roman" pitchFamily="18" charset="0"/>
              </a:rPr>
              <a:t> in the lower portion of the esophagus is entirely smooth muscle.</a:t>
            </a:r>
          </a:p>
          <a:p>
            <a:endParaRPr lang="en-US" sz="900" b="1" dirty="0">
              <a:solidFill>
                <a:srgbClr val="002060"/>
              </a:solidFill>
              <a:latin typeface="Times New Roman" pitchFamily="18" charset="0"/>
              <a:cs typeface="Times New Roman" pitchFamily="18" charset="0"/>
            </a:endParaRPr>
          </a:p>
          <a:p>
            <a:r>
              <a:rPr lang="en-US" b="1" dirty="0">
                <a:solidFill>
                  <a:srgbClr val="002060"/>
                </a:solidFill>
                <a:latin typeface="Times New Roman" pitchFamily="18" charset="0"/>
                <a:cs typeface="Times New Roman" pitchFamily="18" charset="0"/>
              </a:rPr>
              <a:t>We do not have a section of the most cranial portion of the esophagus (horizontal line in drawing), but I hope you would be able to realize that an esophagus with a </a:t>
            </a:r>
            <a:r>
              <a:rPr lang="en-US" b="1" dirty="0" err="1">
                <a:solidFill>
                  <a:srgbClr val="002060"/>
                </a:solidFill>
                <a:latin typeface="Times New Roman" pitchFamily="18" charset="0"/>
                <a:cs typeface="Times New Roman" pitchFamily="18" charset="0"/>
              </a:rPr>
              <a:t>muscularis</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externa</a:t>
            </a:r>
            <a:r>
              <a:rPr lang="en-US" b="1" dirty="0">
                <a:solidFill>
                  <a:srgbClr val="002060"/>
                </a:solidFill>
                <a:latin typeface="Times New Roman" pitchFamily="18" charset="0"/>
                <a:cs typeface="Times New Roman" pitchFamily="18" charset="0"/>
              </a:rPr>
              <a:t> composed of entirely skeletal muscle is from that region.</a:t>
            </a:r>
          </a:p>
        </p:txBody>
      </p:sp>
      <p:sp>
        <p:nvSpPr>
          <p:cNvPr id="10" name="Rectangle 9"/>
          <p:cNvSpPr/>
          <p:nvPr/>
        </p:nvSpPr>
        <p:spPr>
          <a:xfrm>
            <a:off x="3260618" y="82952"/>
            <a:ext cx="2296398"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0070C0"/>
                </a:solidFill>
                <a:latin typeface="+mn-lt"/>
              </a:rPr>
              <a:t>ESOPHAGUS</a:t>
            </a:r>
          </a:p>
        </p:txBody>
      </p:sp>
      <p:pic>
        <p:nvPicPr>
          <p:cNvPr id="12" name="Picture 1" descr="Slid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3344" y="2837552"/>
            <a:ext cx="4786388" cy="404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a:off x="6277470" y="4191000"/>
            <a:ext cx="685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4"/>
          <p:cNvSpPr txBox="1">
            <a:spLocks noChangeArrowheads="1"/>
          </p:cNvSpPr>
          <p:nvPr/>
        </p:nvSpPr>
        <p:spPr bwMode="auto">
          <a:xfrm>
            <a:off x="76200" y="3581400"/>
            <a:ext cx="4197144" cy="923330"/>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empus Sans ITC" pitchFamily="82" charset="0"/>
                <a:cs typeface="Times New Roman" pitchFamily="18" charset="0"/>
              </a:rPr>
              <a:t>The </a:t>
            </a:r>
            <a:r>
              <a:rPr lang="en-US" b="1" dirty="0" err="1">
                <a:solidFill>
                  <a:schemeClr val="accent3">
                    <a:lumMod val="50000"/>
                  </a:schemeClr>
                </a:solidFill>
                <a:latin typeface="Tempus Sans ITC" pitchFamily="82" charset="0"/>
                <a:cs typeface="Times New Roman" pitchFamily="18" charset="0"/>
              </a:rPr>
              <a:t>muscularis</a:t>
            </a:r>
            <a:r>
              <a:rPr lang="en-US" b="1" dirty="0">
                <a:solidFill>
                  <a:schemeClr val="accent3">
                    <a:lumMod val="50000"/>
                  </a:schemeClr>
                </a:solidFill>
                <a:latin typeface="Tempus Sans ITC" pitchFamily="82" charset="0"/>
                <a:cs typeface="Times New Roman" pitchFamily="18" charset="0"/>
              </a:rPr>
              <a:t> </a:t>
            </a:r>
            <a:r>
              <a:rPr lang="en-US" b="1" i="1" dirty="0">
                <a:solidFill>
                  <a:schemeClr val="accent3">
                    <a:lumMod val="50000"/>
                  </a:schemeClr>
                </a:solidFill>
                <a:latin typeface="Tempus Sans ITC" pitchFamily="82" charset="0"/>
                <a:cs typeface="Times New Roman" pitchFamily="18" charset="0"/>
              </a:rPr>
              <a:t>mucosa</a:t>
            </a:r>
            <a:r>
              <a:rPr lang="en-US" b="1" dirty="0">
                <a:solidFill>
                  <a:schemeClr val="accent3">
                    <a:lumMod val="50000"/>
                  </a:schemeClr>
                </a:solidFill>
                <a:latin typeface="Tempus Sans ITC" pitchFamily="82" charset="0"/>
                <a:cs typeface="Times New Roman" pitchFamily="18" charset="0"/>
              </a:rPr>
              <a:t> has no such transition; it is always smooth muscle, from the cranial esophagus to the colon.</a:t>
            </a:r>
          </a:p>
        </p:txBody>
      </p:sp>
    </p:spTree>
    <p:extLst>
      <p:ext uri="{BB962C8B-B14F-4D97-AF65-F5344CB8AC3E}">
        <p14:creationId xmlns:p14="http://schemas.microsoft.com/office/powerpoint/2010/main" val="3854082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90" y="3240600"/>
            <a:ext cx="2991168" cy="2585323"/>
          </a:xfrm>
          <a:prstGeom prst="rect">
            <a:avLst/>
          </a:prstGeom>
          <a:noFill/>
        </p:spPr>
        <p:txBody>
          <a:bodyPr wrap="square" rtlCol="0">
            <a:spAutoFit/>
          </a:bodyPr>
          <a:lstStyle/>
          <a:p>
            <a:r>
              <a:rPr lang="en-US" b="1" dirty="0">
                <a:solidFill>
                  <a:srgbClr val="002060"/>
                </a:solidFill>
                <a:latin typeface="Times New Roman" pitchFamily="18" charset="0"/>
                <a:cs typeface="Times New Roman" pitchFamily="18" charset="0"/>
              </a:rPr>
              <a:t>Part way down the esophagus (about 1/3), smooth muscle begins to appear in the </a:t>
            </a:r>
            <a:r>
              <a:rPr lang="en-US" b="1" dirty="0" err="1">
                <a:solidFill>
                  <a:srgbClr val="002060"/>
                </a:solidFill>
                <a:latin typeface="Times New Roman" pitchFamily="18" charset="0"/>
                <a:cs typeface="Times New Roman" pitchFamily="18" charset="0"/>
              </a:rPr>
              <a:t>muscularis</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externa</a:t>
            </a:r>
            <a:r>
              <a:rPr lang="en-US" b="1" dirty="0">
                <a:solidFill>
                  <a:srgbClr val="002060"/>
                </a:solidFill>
                <a:latin typeface="Times New Roman" pitchFamily="18" charset="0"/>
                <a:cs typeface="Times New Roman" pitchFamily="18" charset="0"/>
              </a:rPr>
              <a:t>.  This creates a nice comparison of smooth and skeletal muscle that you looked at when first differentiating muscle types.</a:t>
            </a:r>
          </a:p>
        </p:txBody>
      </p:sp>
      <p:sp>
        <p:nvSpPr>
          <p:cNvPr id="10" name="Rectangle 9"/>
          <p:cNvSpPr/>
          <p:nvPr/>
        </p:nvSpPr>
        <p:spPr>
          <a:xfrm>
            <a:off x="3260618" y="82952"/>
            <a:ext cx="2296398"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0070C0"/>
                </a:solidFill>
                <a:latin typeface="+mn-lt"/>
              </a:rPr>
              <a:t>ESOPHAGUS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2178" y="3198333"/>
            <a:ext cx="6154928" cy="355092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582706"/>
            <a:ext cx="2533650" cy="2438400"/>
          </a:xfrm>
          <a:prstGeom prst="rect">
            <a:avLst/>
          </a:prstGeom>
        </p:spPr>
      </p:pic>
      <p:pic>
        <p:nvPicPr>
          <p:cNvPr id="12" name="Picture 1" descr="Slide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609600"/>
            <a:ext cx="2743200" cy="2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1333500" y="1524000"/>
            <a:ext cx="685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153400" y="1219200"/>
            <a:ext cx="381000" cy="304800"/>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a:off x="2962178" y="1524000"/>
            <a:ext cx="5191222" cy="16743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534400" y="1524000"/>
            <a:ext cx="582706" cy="16743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501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3058" y="785812"/>
            <a:ext cx="4410075" cy="1171575"/>
          </a:xfrm>
          <a:prstGeom prst="rect">
            <a:avLst/>
          </a:prstGeom>
        </p:spPr>
      </p:pic>
      <p:sp>
        <p:nvSpPr>
          <p:cNvPr id="4" name="TextBox 3"/>
          <p:cNvSpPr txBox="1"/>
          <p:nvPr/>
        </p:nvSpPr>
        <p:spPr>
          <a:xfrm>
            <a:off x="65609" y="3072385"/>
            <a:ext cx="3042903" cy="2308324"/>
          </a:xfrm>
          <a:prstGeom prst="rect">
            <a:avLst/>
          </a:prstGeom>
          <a:noFill/>
        </p:spPr>
        <p:txBody>
          <a:bodyPr wrap="square" rtlCol="0">
            <a:spAutoFit/>
          </a:bodyPr>
          <a:lstStyle/>
          <a:p>
            <a:r>
              <a:rPr lang="en-US" b="1" dirty="0">
                <a:solidFill>
                  <a:srgbClr val="002060"/>
                </a:solidFill>
                <a:latin typeface="Times New Roman" pitchFamily="18" charset="0"/>
                <a:cs typeface="Times New Roman" pitchFamily="18" charset="0"/>
              </a:rPr>
              <a:t>By about the middle of the esophagus, the </a:t>
            </a:r>
            <a:r>
              <a:rPr lang="en-US" b="1" dirty="0" err="1">
                <a:solidFill>
                  <a:srgbClr val="002060"/>
                </a:solidFill>
                <a:latin typeface="Times New Roman" pitchFamily="18" charset="0"/>
                <a:cs typeface="Times New Roman" pitchFamily="18" charset="0"/>
              </a:rPr>
              <a:t>muscularis</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externa</a:t>
            </a:r>
            <a:r>
              <a:rPr lang="en-US" b="1" dirty="0">
                <a:solidFill>
                  <a:srgbClr val="002060"/>
                </a:solidFill>
                <a:latin typeface="Times New Roman" pitchFamily="18" charset="0"/>
                <a:cs typeface="Times New Roman" pitchFamily="18" charset="0"/>
              </a:rPr>
              <a:t> has transitioned completely into smooth muscle.  The remainder of the digestive tract will have smooth muscle in the </a:t>
            </a:r>
            <a:r>
              <a:rPr lang="en-US" b="1" dirty="0" err="1">
                <a:solidFill>
                  <a:srgbClr val="002060"/>
                </a:solidFill>
                <a:latin typeface="Times New Roman" pitchFamily="18" charset="0"/>
                <a:cs typeface="Times New Roman" pitchFamily="18" charset="0"/>
              </a:rPr>
              <a:t>muscularis</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externa</a:t>
            </a:r>
            <a:r>
              <a:rPr lang="en-US" b="1" dirty="0">
                <a:solidFill>
                  <a:srgbClr val="002060"/>
                </a:solidFill>
                <a:latin typeface="Times New Roman" pitchFamily="18" charset="0"/>
                <a:cs typeface="Times New Roman" pitchFamily="18" charset="0"/>
              </a:rPr>
              <a:t>.</a:t>
            </a:r>
          </a:p>
        </p:txBody>
      </p:sp>
      <p:sp>
        <p:nvSpPr>
          <p:cNvPr id="10" name="Rectangle 9"/>
          <p:cNvSpPr/>
          <p:nvPr/>
        </p:nvSpPr>
        <p:spPr>
          <a:xfrm>
            <a:off x="3260618" y="82952"/>
            <a:ext cx="2296398"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0070C0"/>
                </a:solidFill>
                <a:latin typeface="+mn-lt"/>
              </a:rPr>
              <a:t>ESOPHAGUS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075" y="2355925"/>
            <a:ext cx="5943725" cy="4387577"/>
          </a:xfrm>
          <a:prstGeom prst="rect">
            <a:avLst/>
          </a:prstGeom>
        </p:spPr>
      </p:pic>
      <p:pic>
        <p:nvPicPr>
          <p:cNvPr id="8" name="Picture 1" descr="Slide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609600"/>
            <a:ext cx="2743200" cy="2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1333500" y="1764033"/>
            <a:ext cx="685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773692" y="1477384"/>
            <a:ext cx="381000" cy="304800"/>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flipH="1">
            <a:off x="3170777" y="1764254"/>
            <a:ext cx="3603812" cy="613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142142" y="1809077"/>
            <a:ext cx="1848522" cy="5360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4"/>
          <p:cNvSpPr txBox="1">
            <a:spLocks noChangeArrowheads="1"/>
          </p:cNvSpPr>
          <p:nvPr/>
        </p:nvSpPr>
        <p:spPr bwMode="auto">
          <a:xfrm>
            <a:off x="-11206" y="5490865"/>
            <a:ext cx="3119718" cy="923330"/>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empus Sans ITC" pitchFamily="82" charset="0"/>
                <a:cs typeface="Times New Roman" pitchFamily="18" charset="0"/>
              </a:rPr>
              <a:t>Not a very attractive smooth muscle on this slide, but smooth muscle nonetheless.</a:t>
            </a:r>
          </a:p>
        </p:txBody>
      </p:sp>
    </p:spTree>
    <p:extLst>
      <p:ext uri="{BB962C8B-B14F-4D97-AF65-F5344CB8AC3E}">
        <p14:creationId xmlns:p14="http://schemas.microsoft.com/office/powerpoint/2010/main" val="4038196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2804862" y="3352800"/>
            <a:ext cx="3519738"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lower esophagus – SL16</a:t>
            </a:r>
            <a:endParaRPr lang="en-US" dirty="0">
              <a:latin typeface="Calibri" pitchFamily="34" charset="0"/>
            </a:endParaRPr>
          </a:p>
        </p:txBody>
      </p:sp>
      <p:sp>
        <p:nvSpPr>
          <p:cNvPr id="64514" name="TextBox 4"/>
          <p:cNvSpPr txBox="1">
            <a:spLocks noChangeArrowheads="1"/>
          </p:cNvSpPr>
          <p:nvPr/>
        </p:nvSpPr>
        <p:spPr bwMode="auto">
          <a:xfrm>
            <a:off x="980534" y="5410200"/>
            <a:ext cx="7696200" cy="1384995"/>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015A</a:t>
            </a:r>
            <a:r>
              <a:rPr lang="en-US" dirty="0">
                <a:latin typeface="Calibri" pitchFamily="34" charset="0"/>
              </a:rPr>
              <a:t> and </a:t>
            </a:r>
            <a:r>
              <a:rPr lang="en-US" u="sng" dirty="0">
                <a:hlinkClick r:id="rId5"/>
              </a:rPr>
              <a:t>SL 023</a:t>
            </a:r>
            <a:r>
              <a:rPr lang="en-US" dirty="0">
                <a:latin typeface="Calibri" pitchFamily="34" charset="0"/>
              </a:rPr>
              <a:t>  and </a:t>
            </a:r>
            <a:r>
              <a:rPr lang="en-US" u="sng" dirty="0">
                <a:hlinkClick r:id="rId6"/>
              </a:rPr>
              <a:t>SL 016</a:t>
            </a:r>
            <a:r>
              <a:rPr lang="en-US" dirty="0"/>
              <a:t> </a:t>
            </a:r>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Esophagus</a:t>
            </a:r>
          </a:p>
          <a:p>
            <a:pPr lvl="2" eaLnBrk="0" hangingPunct="0">
              <a:buFontTx/>
              <a:buChar char="•"/>
            </a:pPr>
            <a:r>
              <a:rPr lang="en-US" sz="1200" b="1" dirty="0">
                <a:solidFill>
                  <a:srgbClr val="002060"/>
                </a:solidFill>
                <a:latin typeface="Georgia" pitchFamily="18" charset="0"/>
                <a:ea typeface="Times" pitchFamily="18" charset="0"/>
                <a:cs typeface="Arial" charset="0"/>
              </a:rPr>
              <a:t>Upper</a:t>
            </a:r>
          </a:p>
          <a:p>
            <a:pPr lvl="2" eaLnBrk="0" hangingPunct="0">
              <a:buFontTx/>
              <a:buChar char="•"/>
            </a:pPr>
            <a:r>
              <a:rPr lang="en-US" sz="1200" b="1" dirty="0">
                <a:solidFill>
                  <a:srgbClr val="002060"/>
                </a:solidFill>
                <a:latin typeface="Georgia" pitchFamily="18" charset="0"/>
                <a:ea typeface="Times" pitchFamily="18" charset="0"/>
                <a:cs typeface="Arial" charset="0"/>
              </a:rPr>
              <a:t>Middle</a:t>
            </a:r>
          </a:p>
          <a:p>
            <a:pPr lvl="2" eaLnBrk="0" hangingPunct="0">
              <a:buFontTx/>
              <a:buChar char="•"/>
            </a:pPr>
            <a:r>
              <a:rPr lang="en-US" sz="1200" b="1" dirty="0">
                <a:solidFill>
                  <a:srgbClr val="002060"/>
                </a:solidFill>
                <a:latin typeface="Georgia" pitchFamily="18" charset="0"/>
                <a:ea typeface="Times" pitchFamily="18" charset="0"/>
                <a:cs typeface="Arial" charset="0"/>
              </a:rPr>
              <a:t>Lower </a:t>
            </a:r>
          </a:p>
        </p:txBody>
      </p:sp>
      <p:sp>
        <p:nvSpPr>
          <p:cNvPr id="5" name="Rectangle 4"/>
          <p:cNvSpPr/>
          <p:nvPr/>
        </p:nvSpPr>
        <p:spPr>
          <a:xfrm>
            <a:off x="3260618" y="82952"/>
            <a:ext cx="2296398"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0070C0"/>
                </a:solidFill>
                <a:latin typeface="+mn-lt"/>
              </a:rPr>
              <a:t>ESOPHAGUS</a:t>
            </a:r>
          </a:p>
        </p:txBody>
      </p:sp>
      <p:sp>
        <p:nvSpPr>
          <p:cNvPr id="7" name="TextBox 3"/>
          <p:cNvSpPr txBox="1">
            <a:spLocks noChangeArrowheads="1"/>
          </p:cNvSpPr>
          <p:nvPr/>
        </p:nvSpPr>
        <p:spPr bwMode="auto">
          <a:xfrm>
            <a:off x="2667000" y="1828800"/>
            <a:ext cx="3519738" cy="369332"/>
          </a:xfrm>
          <a:prstGeom prst="rect">
            <a:avLst/>
          </a:prstGeom>
          <a:noFill/>
          <a:ln w="9525">
            <a:noFill/>
            <a:miter lim="800000"/>
            <a:headEnd/>
            <a:tailEnd/>
          </a:ln>
        </p:spPr>
        <p:txBody>
          <a:bodyPr wrap="square">
            <a:spAutoFit/>
          </a:bodyPr>
          <a:lstStyle/>
          <a:p>
            <a:r>
              <a:rPr lang="en-US" dirty="0">
                <a:latin typeface="Calibri" pitchFamily="34" charset="0"/>
                <a:hlinkClick r:id="rId7"/>
              </a:rPr>
              <a:t>Video of middle esophagus – SL15A</a:t>
            </a:r>
            <a:endParaRPr lang="en-US" dirty="0">
              <a:latin typeface="Calibri" pitchFamily="34" charset="0"/>
            </a:endParaRPr>
          </a:p>
        </p:txBody>
      </p:sp>
      <p:sp>
        <p:nvSpPr>
          <p:cNvPr id="8" name="TextBox 3"/>
          <p:cNvSpPr txBox="1">
            <a:spLocks noChangeArrowheads="1"/>
          </p:cNvSpPr>
          <p:nvPr/>
        </p:nvSpPr>
        <p:spPr bwMode="auto">
          <a:xfrm>
            <a:off x="2743200" y="2590800"/>
            <a:ext cx="3519738" cy="369332"/>
          </a:xfrm>
          <a:prstGeom prst="rect">
            <a:avLst/>
          </a:prstGeom>
          <a:noFill/>
          <a:ln w="9525">
            <a:noFill/>
            <a:miter lim="800000"/>
            <a:headEnd/>
            <a:tailEnd/>
          </a:ln>
        </p:spPr>
        <p:txBody>
          <a:bodyPr wrap="square">
            <a:spAutoFit/>
          </a:bodyPr>
          <a:lstStyle/>
          <a:p>
            <a:r>
              <a:rPr lang="en-US" dirty="0">
                <a:latin typeface="Calibri" pitchFamily="34" charset="0"/>
                <a:hlinkClick r:id="rId8"/>
              </a:rPr>
              <a:t>Video of middle esophagus – SL23</a:t>
            </a:r>
            <a:endParaRPr lang="en-US" dirty="0">
              <a:latin typeface="Calibri" pitchFamily="34" charset="0"/>
            </a:endParaRPr>
          </a:p>
        </p:txBody>
      </p:sp>
      <p:sp>
        <p:nvSpPr>
          <p:cNvPr id="9" name="TextBox 4"/>
          <p:cNvSpPr txBox="1">
            <a:spLocks noChangeArrowheads="1"/>
          </p:cNvSpPr>
          <p:nvPr/>
        </p:nvSpPr>
        <p:spPr bwMode="auto">
          <a:xfrm>
            <a:off x="5791200" y="4191000"/>
            <a:ext cx="3119718" cy="1477328"/>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empus Sans ITC" pitchFamily="82" charset="0"/>
                <a:cs typeface="Times New Roman" pitchFamily="18" charset="0"/>
              </a:rPr>
              <a:t>Don’t get confused here, the videos are not of “upper, middle, lower”.  We don’t have an upper, so it’s two middles and a lower.</a:t>
            </a:r>
          </a:p>
        </p:txBody>
      </p:sp>
    </p:spTree>
    <p:extLst>
      <p:ext uri="{BB962C8B-B14F-4D97-AF65-F5344CB8AC3E}">
        <p14:creationId xmlns:p14="http://schemas.microsoft.com/office/powerpoint/2010/main" val="1360822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descr="Slide1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541751"/>
            <a:ext cx="4876800" cy="367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6200" y="667727"/>
            <a:ext cx="8991600" cy="923330"/>
          </a:xfrm>
          <a:prstGeom prst="rect">
            <a:avLst/>
          </a:prstGeom>
          <a:noFill/>
        </p:spPr>
        <p:txBody>
          <a:bodyPr wrap="square" rtlCol="0">
            <a:spAutoFit/>
          </a:bodyPr>
          <a:lstStyle/>
          <a:p>
            <a:r>
              <a:rPr lang="en-US" b="1" dirty="0">
                <a:solidFill>
                  <a:srgbClr val="6E2975"/>
                </a:solidFill>
                <a:latin typeface="Times New Roman" pitchFamily="18" charset="0"/>
                <a:cs typeface="Times New Roman" pitchFamily="18" charset="0"/>
              </a:rPr>
              <a:t>The stomach is a dilated portion of the GI tract that accepts food from a meal and slowly releases it into the duodenum.  It also is involved in food breakdown, producing pepsin and </a:t>
            </a:r>
            <a:r>
              <a:rPr lang="en-US" b="1" dirty="0" err="1">
                <a:solidFill>
                  <a:srgbClr val="6E2975"/>
                </a:solidFill>
                <a:latin typeface="Times New Roman" pitchFamily="18" charset="0"/>
                <a:cs typeface="Times New Roman" pitchFamily="18" charset="0"/>
              </a:rPr>
              <a:t>HCl</a:t>
            </a:r>
            <a:r>
              <a:rPr lang="en-US" b="1" dirty="0">
                <a:solidFill>
                  <a:srgbClr val="6E2975"/>
                </a:solidFill>
                <a:latin typeface="Times New Roman" pitchFamily="18" charset="0"/>
                <a:cs typeface="Times New Roman" pitchFamily="18" charset="0"/>
              </a:rPr>
              <a:t>.  Numerous mucous cells protect the mucosal lining from these harsh agents.</a:t>
            </a:r>
          </a:p>
        </p:txBody>
      </p:sp>
      <p:sp>
        <p:nvSpPr>
          <p:cNvPr id="10" name="Rectangle 9"/>
          <p:cNvSpPr/>
          <p:nvPr/>
        </p:nvSpPr>
        <p:spPr>
          <a:xfrm>
            <a:off x="3446375" y="82952"/>
            <a:ext cx="1924887"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7030A0"/>
                </a:solidFill>
                <a:latin typeface="+mn-lt"/>
              </a:rPr>
              <a:t>STOMACH</a:t>
            </a:r>
          </a:p>
        </p:txBody>
      </p:sp>
      <p:sp>
        <p:nvSpPr>
          <p:cNvPr id="16" name="TextBox 4"/>
          <p:cNvSpPr txBox="1">
            <a:spLocks noChangeArrowheads="1"/>
          </p:cNvSpPr>
          <p:nvPr/>
        </p:nvSpPr>
        <p:spPr bwMode="auto">
          <a:xfrm>
            <a:off x="195891" y="4276534"/>
            <a:ext cx="4027818" cy="923330"/>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empus Sans ITC" pitchFamily="82" charset="0"/>
                <a:cs typeface="Times New Roman" pitchFamily="18" charset="0"/>
              </a:rPr>
              <a:t>There’s also the pyloric </a:t>
            </a:r>
            <a:r>
              <a:rPr lang="en-US" b="1" dirty="0" err="1">
                <a:solidFill>
                  <a:schemeClr val="accent3">
                    <a:lumMod val="50000"/>
                  </a:schemeClr>
                </a:solidFill>
                <a:latin typeface="Tempus Sans ITC" pitchFamily="82" charset="0"/>
                <a:cs typeface="Times New Roman" pitchFamily="18" charset="0"/>
              </a:rPr>
              <a:t>antrum</a:t>
            </a:r>
            <a:r>
              <a:rPr lang="en-US" b="1" dirty="0">
                <a:solidFill>
                  <a:schemeClr val="accent3">
                    <a:lumMod val="50000"/>
                  </a:schemeClr>
                </a:solidFill>
                <a:latin typeface="Tempus Sans ITC" pitchFamily="82" charset="0"/>
                <a:cs typeface="Times New Roman" pitchFamily="18" charset="0"/>
              </a:rPr>
              <a:t>, pyloric part, etc., etc.  Don’t get all in a tizzy about these for histology….</a:t>
            </a:r>
          </a:p>
        </p:txBody>
      </p:sp>
      <p:sp>
        <p:nvSpPr>
          <p:cNvPr id="17" name="TextBox 16"/>
          <p:cNvSpPr txBox="1"/>
          <p:nvPr/>
        </p:nvSpPr>
        <p:spPr>
          <a:xfrm>
            <a:off x="152400" y="1743457"/>
            <a:ext cx="4114800" cy="1754326"/>
          </a:xfrm>
          <a:prstGeom prst="rect">
            <a:avLst/>
          </a:prstGeom>
          <a:noFill/>
        </p:spPr>
        <p:txBody>
          <a:bodyPr wrap="square" rtlCol="0">
            <a:spAutoFit/>
          </a:bodyPr>
          <a:lstStyle/>
          <a:p>
            <a:r>
              <a:rPr lang="en-US" b="1" dirty="0">
                <a:solidFill>
                  <a:srgbClr val="0038A8"/>
                </a:solidFill>
                <a:latin typeface="Times New Roman" pitchFamily="18" charset="0"/>
                <a:cs typeface="Times New Roman" pitchFamily="18" charset="0"/>
              </a:rPr>
              <a:t>As you are aware, the stomach can be divided into four major regions:</a:t>
            </a:r>
          </a:p>
          <a:p>
            <a:r>
              <a:rPr lang="en-US" b="1" dirty="0">
                <a:solidFill>
                  <a:srgbClr val="0038A8"/>
                </a:solidFill>
                <a:latin typeface="Times New Roman" pitchFamily="18" charset="0"/>
                <a:cs typeface="Times New Roman" pitchFamily="18" charset="0"/>
              </a:rPr>
              <a:t>--</a:t>
            </a:r>
            <a:r>
              <a:rPr lang="en-US" b="1" dirty="0" err="1">
                <a:solidFill>
                  <a:srgbClr val="0038A8"/>
                </a:solidFill>
                <a:latin typeface="Times New Roman" pitchFamily="18" charset="0"/>
                <a:cs typeface="Times New Roman" pitchFamily="18" charset="0"/>
              </a:rPr>
              <a:t>cardia</a:t>
            </a:r>
            <a:endParaRPr lang="en-US" b="1" dirty="0">
              <a:solidFill>
                <a:srgbClr val="0038A8"/>
              </a:solidFill>
              <a:latin typeface="Times New Roman" pitchFamily="18" charset="0"/>
              <a:cs typeface="Times New Roman" pitchFamily="18" charset="0"/>
            </a:endParaRPr>
          </a:p>
          <a:p>
            <a:r>
              <a:rPr lang="en-US" b="1" dirty="0">
                <a:solidFill>
                  <a:srgbClr val="0038A8"/>
                </a:solidFill>
                <a:latin typeface="Times New Roman" pitchFamily="18" charset="0"/>
                <a:cs typeface="Times New Roman" pitchFamily="18" charset="0"/>
              </a:rPr>
              <a:t>--fundus</a:t>
            </a:r>
          </a:p>
          <a:p>
            <a:r>
              <a:rPr lang="en-US" b="1" dirty="0">
                <a:solidFill>
                  <a:srgbClr val="0038A8"/>
                </a:solidFill>
                <a:latin typeface="Times New Roman" pitchFamily="18" charset="0"/>
                <a:cs typeface="Times New Roman" pitchFamily="18" charset="0"/>
              </a:rPr>
              <a:t>--body</a:t>
            </a:r>
          </a:p>
          <a:p>
            <a:r>
              <a:rPr lang="en-US" b="1" dirty="0">
                <a:solidFill>
                  <a:srgbClr val="0038A8"/>
                </a:solidFill>
                <a:latin typeface="Times New Roman" pitchFamily="18" charset="0"/>
                <a:cs typeface="Times New Roman" pitchFamily="18" charset="0"/>
              </a:rPr>
              <a:t>--pylorus</a:t>
            </a:r>
          </a:p>
        </p:txBody>
      </p:sp>
    </p:spTree>
    <p:extLst>
      <p:ext uri="{BB962C8B-B14F-4D97-AF65-F5344CB8AC3E}">
        <p14:creationId xmlns:p14="http://schemas.microsoft.com/office/powerpoint/2010/main" val="1909708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446375" y="82952"/>
            <a:ext cx="1924887"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7030A0"/>
                </a:solidFill>
                <a:latin typeface="+mn-lt"/>
              </a:rPr>
              <a:t>STOMACH</a:t>
            </a:r>
          </a:p>
        </p:txBody>
      </p:sp>
      <p:sp>
        <p:nvSpPr>
          <p:cNvPr id="17" name="TextBox 16"/>
          <p:cNvSpPr txBox="1"/>
          <p:nvPr/>
        </p:nvSpPr>
        <p:spPr>
          <a:xfrm>
            <a:off x="30480" y="914400"/>
            <a:ext cx="4465320" cy="4962897"/>
          </a:xfrm>
          <a:prstGeom prst="rect">
            <a:avLst/>
          </a:prstGeom>
          <a:noFill/>
        </p:spPr>
        <p:txBody>
          <a:bodyPr wrap="square" rtlCol="0">
            <a:spAutoFit/>
          </a:bodyPr>
          <a:lstStyle/>
          <a:p>
            <a:r>
              <a:rPr lang="en-US" b="1" dirty="0">
                <a:solidFill>
                  <a:srgbClr val="0038A8"/>
                </a:solidFill>
                <a:latin typeface="Times New Roman" pitchFamily="18" charset="0"/>
                <a:cs typeface="Times New Roman" pitchFamily="18" charset="0"/>
              </a:rPr>
              <a:t>HISTOLOGICALLY, we can divide the stomach into three parts:</a:t>
            </a:r>
          </a:p>
          <a:p>
            <a:r>
              <a:rPr lang="en-US" b="1" dirty="0">
                <a:solidFill>
                  <a:srgbClr val="0038A8"/>
                </a:solidFill>
                <a:latin typeface="Times New Roman" pitchFamily="18" charset="0"/>
                <a:cs typeface="Times New Roman" pitchFamily="18" charset="0"/>
              </a:rPr>
              <a:t>--</a:t>
            </a:r>
            <a:r>
              <a:rPr lang="en-US" b="1" dirty="0" err="1">
                <a:solidFill>
                  <a:srgbClr val="0038A8"/>
                </a:solidFill>
                <a:latin typeface="Times New Roman" pitchFamily="18" charset="0"/>
                <a:cs typeface="Times New Roman" pitchFamily="18" charset="0"/>
              </a:rPr>
              <a:t>cardia</a:t>
            </a:r>
            <a:endParaRPr lang="en-US" b="1" dirty="0">
              <a:solidFill>
                <a:srgbClr val="0038A8"/>
              </a:solidFill>
              <a:latin typeface="Times New Roman" pitchFamily="18" charset="0"/>
              <a:cs typeface="Times New Roman" pitchFamily="18" charset="0"/>
            </a:endParaRPr>
          </a:p>
          <a:p>
            <a:r>
              <a:rPr lang="en-US" b="1" dirty="0">
                <a:solidFill>
                  <a:srgbClr val="0038A8"/>
                </a:solidFill>
                <a:latin typeface="Times New Roman" pitchFamily="18" charset="0"/>
                <a:cs typeface="Times New Roman" pitchFamily="18" charset="0"/>
              </a:rPr>
              <a:t>--fundus (which includes fundus and body)</a:t>
            </a:r>
          </a:p>
          <a:p>
            <a:r>
              <a:rPr lang="en-US" b="1" dirty="0">
                <a:solidFill>
                  <a:srgbClr val="0038A8"/>
                </a:solidFill>
                <a:latin typeface="Times New Roman" pitchFamily="18" charset="0"/>
                <a:cs typeface="Times New Roman" pitchFamily="18" charset="0"/>
              </a:rPr>
              <a:t>--pylorus</a:t>
            </a:r>
          </a:p>
          <a:p>
            <a:endParaRPr lang="en-US" sz="1050" b="1" dirty="0">
              <a:solidFill>
                <a:srgbClr val="0038A8"/>
              </a:solidFill>
              <a:latin typeface="Times New Roman" pitchFamily="18" charset="0"/>
              <a:cs typeface="Times New Roman" pitchFamily="18" charset="0"/>
            </a:endParaRPr>
          </a:p>
          <a:p>
            <a:r>
              <a:rPr lang="en-US" b="1" dirty="0">
                <a:solidFill>
                  <a:srgbClr val="0038A8"/>
                </a:solidFill>
                <a:latin typeface="Times New Roman" pitchFamily="18" charset="0"/>
                <a:cs typeface="Times New Roman" pitchFamily="18" charset="0"/>
              </a:rPr>
              <a:t>These are demarcated by the dotted lines in the image.  </a:t>
            </a:r>
          </a:p>
          <a:p>
            <a:endParaRPr lang="en-US" sz="1050" b="1" dirty="0">
              <a:solidFill>
                <a:srgbClr val="0038A8"/>
              </a:solidFill>
              <a:latin typeface="Times New Roman" pitchFamily="18" charset="0"/>
              <a:cs typeface="Times New Roman" pitchFamily="18" charset="0"/>
            </a:endParaRPr>
          </a:p>
          <a:p>
            <a:r>
              <a:rPr lang="en-US" b="1" dirty="0">
                <a:solidFill>
                  <a:srgbClr val="7030A0"/>
                </a:solidFill>
                <a:latin typeface="Times New Roman" pitchFamily="18" charset="0"/>
                <a:cs typeface="Times New Roman" pitchFamily="18" charset="0"/>
              </a:rPr>
              <a:t>The </a:t>
            </a:r>
            <a:r>
              <a:rPr lang="en-US" b="1" dirty="0" err="1">
                <a:solidFill>
                  <a:srgbClr val="7030A0"/>
                </a:solidFill>
                <a:latin typeface="Times New Roman" pitchFamily="18" charset="0"/>
                <a:cs typeface="Times New Roman" pitchFamily="18" charset="0"/>
              </a:rPr>
              <a:t>cardia</a:t>
            </a:r>
            <a:r>
              <a:rPr lang="en-US" b="1" dirty="0">
                <a:solidFill>
                  <a:srgbClr val="7030A0"/>
                </a:solidFill>
                <a:latin typeface="Times New Roman" pitchFamily="18" charset="0"/>
                <a:cs typeface="Times New Roman" pitchFamily="18" charset="0"/>
              </a:rPr>
              <a:t> and the pylorus region are similar to each other, as are the body and fundus.  We will discuss the </a:t>
            </a:r>
            <a:r>
              <a:rPr lang="en-US" b="1" dirty="0" err="1">
                <a:solidFill>
                  <a:srgbClr val="7030A0"/>
                </a:solidFill>
                <a:latin typeface="Times New Roman" pitchFamily="18" charset="0"/>
                <a:cs typeface="Times New Roman" pitchFamily="18" charset="0"/>
              </a:rPr>
              <a:t>cardia</a:t>
            </a:r>
            <a:r>
              <a:rPr lang="en-US" b="1" dirty="0">
                <a:solidFill>
                  <a:srgbClr val="7030A0"/>
                </a:solidFill>
                <a:latin typeface="Times New Roman" pitchFamily="18" charset="0"/>
                <a:cs typeface="Times New Roman" pitchFamily="18" charset="0"/>
              </a:rPr>
              <a:t> and pylorus first, along with their adjacent organs you already learned about, the esophagus and duodenum, respectively.</a:t>
            </a:r>
          </a:p>
          <a:p>
            <a:endParaRPr lang="en-US" sz="600" b="1" dirty="0">
              <a:solidFill>
                <a:srgbClr val="7030A0"/>
              </a:solidFill>
              <a:latin typeface="Times New Roman" pitchFamily="18" charset="0"/>
              <a:cs typeface="Times New Roman" pitchFamily="18" charset="0"/>
            </a:endParaRPr>
          </a:p>
          <a:p>
            <a:r>
              <a:rPr lang="en-US" b="1" dirty="0">
                <a:solidFill>
                  <a:srgbClr val="7030A0"/>
                </a:solidFill>
                <a:latin typeface="Times New Roman" pitchFamily="18" charset="0"/>
                <a:cs typeface="Times New Roman" pitchFamily="18" charset="0"/>
              </a:rPr>
              <a:t>After this, we will consider in detail the histological features of the fundus and body.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613303"/>
            <a:ext cx="4343400" cy="5488776"/>
          </a:xfrm>
          <a:prstGeom prst="rect">
            <a:avLst/>
          </a:prstGeom>
        </p:spPr>
      </p:pic>
      <p:sp>
        <p:nvSpPr>
          <p:cNvPr id="18" name="TextBox 4"/>
          <p:cNvSpPr txBox="1">
            <a:spLocks noChangeArrowheads="1"/>
          </p:cNvSpPr>
          <p:nvPr/>
        </p:nvSpPr>
        <p:spPr bwMode="auto">
          <a:xfrm>
            <a:off x="4654475" y="3352312"/>
            <a:ext cx="1898725" cy="646331"/>
          </a:xfrm>
          <a:prstGeom prst="rect">
            <a:avLst/>
          </a:prstGeom>
          <a:noFill/>
          <a:ln w="9525">
            <a:noFill/>
            <a:miter lim="800000"/>
            <a:headEnd/>
            <a:tailEnd/>
          </a:ln>
        </p:spPr>
        <p:txBody>
          <a:bodyPr wrap="square">
            <a:spAutoFit/>
          </a:bodyPr>
          <a:lstStyle/>
          <a:p>
            <a:r>
              <a:rPr lang="en-US" sz="1200" b="1" dirty="0">
                <a:solidFill>
                  <a:schemeClr val="accent3">
                    <a:lumMod val="50000"/>
                  </a:schemeClr>
                </a:solidFill>
                <a:latin typeface="Tempus Sans ITC" pitchFamily="82" charset="0"/>
                <a:cs typeface="Times New Roman" pitchFamily="18" charset="0"/>
              </a:rPr>
              <a:t>Fundus here refers to the </a:t>
            </a:r>
            <a:r>
              <a:rPr lang="en-US" sz="1200" b="1" i="1" dirty="0">
                <a:solidFill>
                  <a:schemeClr val="accent3">
                    <a:lumMod val="50000"/>
                  </a:schemeClr>
                </a:solidFill>
                <a:latin typeface="Tempus Sans ITC" pitchFamily="82" charset="0"/>
                <a:cs typeface="Times New Roman" pitchFamily="18" charset="0"/>
              </a:rPr>
              <a:t>histological</a:t>
            </a:r>
            <a:r>
              <a:rPr lang="en-US" sz="1200" b="1" dirty="0">
                <a:solidFill>
                  <a:schemeClr val="accent3">
                    <a:lumMod val="50000"/>
                  </a:schemeClr>
                </a:solidFill>
                <a:latin typeface="Tempus Sans ITC" pitchFamily="82" charset="0"/>
                <a:cs typeface="Times New Roman" pitchFamily="18" charset="0"/>
              </a:rPr>
              <a:t> fundus, which includes the body.</a:t>
            </a:r>
          </a:p>
        </p:txBody>
      </p:sp>
      <p:sp>
        <p:nvSpPr>
          <p:cNvPr id="19" name="TextBox 4"/>
          <p:cNvSpPr txBox="1">
            <a:spLocks noChangeArrowheads="1"/>
          </p:cNvSpPr>
          <p:nvPr/>
        </p:nvSpPr>
        <p:spPr bwMode="auto">
          <a:xfrm>
            <a:off x="208005" y="5943600"/>
            <a:ext cx="4294070" cy="646331"/>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empus Sans ITC" pitchFamily="82" charset="0"/>
                <a:cs typeface="Times New Roman" pitchFamily="18" charset="0"/>
              </a:rPr>
              <a:t>Before we do all that, lets overview some general features of the stomach…..</a:t>
            </a:r>
          </a:p>
        </p:txBody>
      </p:sp>
    </p:spTree>
    <p:extLst>
      <p:ext uri="{BB962C8B-B14F-4D97-AF65-F5344CB8AC3E}">
        <p14:creationId xmlns:p14="http://schemas.microsoft.com/office/powerpoint/2010/main" val="3649351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446375" y="82952"/>
            <a:ext cx="1924887"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7030A0"/>
                </a:solidFill>
                <a:latin typeface="+mn-lt"/>
              </a:rPr>
              <a:t>STOMACH</a:t>
            </a:r>
          </a:p>
        </p:txBody>
      </p:sp>
      <p:sp>
        <p:nvSpPr>
          <p:cNvPr id="7" name="TextBox 6"/>
          <p:cNvSpPr txBox="1"/>
          <p:nvPr/>
        </p:nvSpPr>
        <p:spPr>
          <a:xfrm>
            <a:off x="76200" y="667727"/>
            <a:ext cx="8991600" cy="2477601"/>
          </a:xfrm>
          <a:prstGeom prst="rect">
            <a:avLst/>
          </a:prstGeom>
          <a:noFill/>
        </p:spPr>
        <p:txBody>
          <a:bodyPr wrap="square" rtlCol="0">
            <a:spAutoFit/>
          </a:bodyPr>
          <a:lstStyle/>
          <a:p>
            <a:r>
              <a:rPr lang="en-US" b="1" dirty="0">
                <a:solidFill>
                  <a:srgbClr val="6E2975"/>
                </a:solidFill>
                <a:latin typeface="Times New Roman" pitchFamily="18" charset="0"/>
                <a:cs typeface="Times New Roman" pitchFamily="18" charset="0"/>
              </a:rPr>
              <a:t>Like the esophagus and intestines, the stomach has the four-layered structure characteristic of the gastrointestinal tract.  Features unique to the stomach include:</a:t>
            </a:r>
          </a:p>
          <a:p>
            <a:endParaRPr lang="en-US" sz="1000" b="1" dirty="0">
              <a:solidFill>
                <a:srgbClr val="6E2975"/>
              </a:solidFill>
              <a:latin typeface="Times New Roman" pitchFamily="18" charset="0"/>
              <a:cs typeface="Times New Roman" pitchFamily="18" charset="0"/>
            </a:endParaRPr>
          </a:p>
          <a:p>
            <a:r>
              <a:rPr lang="en-US" b="1" dirty="0">
                <a:solidFill>
                  <a:srgbClr val="6E2975"/>
                </a:solidFill>
                <a:latin typeface="Times New Roman" pitchFamily="18" charset="0"/>
                <a:cs typeface="Times New Roman" pitchFamily="18" charset="0"/>
              </a:rPr>
              <a:t>--</a:t>
            </a:r>
            <a:r>
              <a:rPr lang="en-US" b="1" dirty="0" err="1">
                <a:solidFill>
                  <a:srgbClr val="6E2975"/>
                </a:solidFill>
                <a:latin typeface="Times New Roman" pitchFamily="18" charset="0"/>
                <a:cs typeface="Times New Roman" pitchFamily="18" charset="0"/>
              </a:rPr>
              <a:t>Rugae</a:t>
            </a:r>
            <a:r>
              <a:rPr lang="en-US" b="1" dirty="0">
                <a:solidFill>
                  <a:srgbClr val="6E2975"/>
                </a:solidFill>
                <a:latin typeface="Times New Roman" pitchFamily="18" charset="0"/>
                <a:cs typeface="Times New Roman" pitchFamily="18" charset="0"/>
              </a:rPr>
              <a:t> are internal folds in an empty stomach, which are not present when distended.  These are large and not readily apparent on our slides.</a:t>
            </a:r>
          </a:p>
          <a:p>
            <a:r>
              <a:rPr lang="en-US" b="1" dirty="0">
                <a:solidFill>
                  <a:srgbClr val="6E2975"/>
                </a:solidFill>
                <a:latin typeface="Times New Roman" pitchFamily="18" charset="0"/>
                <a:cs typeface="Times New Roman" pitchFamily="18" charset="0"/>
              </a:rPr>
              <a:t>--The </a:t>
            </a:r>
            <a:r>
              <a:rPr lang="en-US" b="1" dirty="0" err="1">
                <a:solidFill>
                  <a:srgbClr val="6E2975"/>
                </a:solidFill>
                <a:latin typeface="Times New Roman" pitchFamily="18" charset="0"/>
                <a:cs typeface="Times New Roman" pitchFamily="18" charset="0"/>
              </a:rPr>
              <a:t>muscularis</a:t>
            </a:r>
            <a:r>
              <a:rPr lang="en-US" b="1" dirty="0">
                <a:solidFill>
                  <a:srgbClr val="6E2975"/>
                </a:solidFill>
                <a:latin typeface="Times New Roman" pitchFamily="18" charset="0"/>
                <a:cs typeface="Times New Roman" pitchFamily="18" charset="0"/>
              </a:rPr>
              <a:t> </a:t>
            </a:r>
            <a:r>
              <a:rPr lang="en-US" b="1" dirty="0" err="1">
                <a:solidFill>
                  <a:srgbClr val="6E2975"/>
                </a:solidFill>
                <a:latin typeface="Times New Roman" pitchFamily="18" charset="0"/>
                <a:cs typeface="Times New Roman" pitchFamily="18" charset="0"/>
              </a:rPr>
              <a:t>externa</a:t>
            </a:r>
            <a:r>
              <a:rPr lang="en-US" b="1" dirty="0">
                <a:solidFill>
                  <a:srgbClr val="6E2975"/>
                </a:solidFill>
                <a:latin typeface="Times New Roman" pitchFamily="18" charset="0"/>
                <a:cs typeface="Times New Roman" pitchFamily="18" charset="0"/>
              </a:rPr>
              <a:t> consists of three layers of smooth muscle, an inner circular layer, outer longitudinal layer, and an oblique layer.  This organization is not obvious on our slides.</a:t>
            </a:r>
          </a:p>
          <a:p>
            <a:r>
              <a:rPr lang="en-US" b="1" dirty="0">
                <a:solidFill>
                  <a:srgbClr val="6E2975"/>
                </a:solidFill>
                <a:latin typeface="Times New Roman" pitchFamily="18" charset="0"/>
                <a:cs typeface="Times New Roman" pitchFamily="18" charset="0"/>
              </a:rPr>
              <a:t>--The mucosa has a unique structure described on the next slide…..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1" y="3049998"/>
            <a:ext cx="3029680" cy="3828621"/>
          </a:xfrm>
          <a:prstGeom prst="rect">
            <a:avLst/>
          </a:prstGeom>
        </p:spPr>
      </p:pic>
    </p:spTree>
    <p:extLst>
      <p:ext uri="{BB962C8B-B14F-4D97-AF65-F5344CB8AC3E}">
        <p14:creationId xmlns:p14="http://schemas.microsoft.com/office/powerpoint/2010/main" val="819879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446375" y="82952"/>
            <a:ext cx="1924887"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7030A0"/>
                </a:solidFill>
                <a:latin typeface="+mn-lt"/>
              </a:rPr>
              <a:t>STOMACH</a:t>
            </a:r>
          </a:p>
        </p:txBody>
      </p:sp>
      <p:sp>
        <p:nvSpPr>
          <p:cNvPr id="7" name="TextBox 6"/>
          <p:cNvSpPr txBox="1"/>
          <p:nvPr/>
        </p:nvSpPr>
        <p:spPr>
          <a:xfrm>
            <a:off x="5371262" y="690311"/>
            <a:ext cx="3772738" cy="5262979"/>
          </a:xfrm>
          <a:prstGeom prst="rect">
            <a:avLst/>
          </a:prstGeom>
          <a:noFill/>
        </p:spPr>
        <p:txBody>
          <a:bodyPr wrap="square" rtlCol="0">
            <a:spAutoFit/>
          </a:bodyPr>
          <a:lstStyle/>
          <a:p>
            <a:r>
              <a:rPr lang="en-US" sz="1600" b="1" dirty="0">
                <a:solidFill>
                  <a:srgbClr val="6E2975"/>
                </a:solidFill>
                <a:latin typeface="Times New Roman" pitchFamily="18" charset="0"/>
                <a:cs typeface="Times New Roman" pitchFamily="18" charset="0"/>
              </a:rPr>
              <a:t>The surface of the stomach is relatively smooth (i.e. it lacks villi).  There are openings of the internal surface that lead to deep holes called </a:t>
            </a:r>
            <a:r>
              <a:rPr lang="en-US" sz="1600" b="1" dirty="0">
                <a:solidFill>
                  <a:srgbClr val="0070C0"/>
                </a:solidFill>
                <a:latin typeface="Times New Roman" pitchFamily="18" charset="0"/>
                <a:cs typeface="Times New Roman" pitchFamily="18" charset="0"/>
              </a:rPr>
              <a:t>gastric pits</a:t>
            </a:r>
            <a:r>
              <a:rPr lang="en-US" sz="1600" b="1" dirty="0">
                <a:solidFill>
                  <a:srgbClr val="6E2975"/>
                </a:solidFill>
                <a:latin typeface="Times New Roman" pitchFamily="18" charset="0"/>
                <a:cs typeface="Times New Roman" pitchFamily="18" charset="0"/>
              </a:rPr>
              <a:t>.  The inferior portion of each pit is a narrowed isthmus.  Projecting from the bottom of the pits are two or more </a:t>
            </a:r>
            <a:r>
              <a:rPr lang="en-US" sz="1600" b="1" dirty="0">
                <a:solidFill>
                  <a:srgbClr val="0070C0"/>
                </a:solidFill>
                <a:latin typeface="Times New Roman" pitchFamily="18" charset="0"/>
                <a:cs typeface="Times New Roman" pitchFamily="18" charset="0"/>
              </a:rPr>
              <a:t>gastric glands</a:t>
            </a:r>
            <a:r>
              <a:rPr lang="en-US" sz="1600" b="1" dirty="0">
                <a:solidFill>
                  <a:srgbClr val="6E2975"/>
                </a:solidFill>
                <a:latin typeface="Times New Roman" pitchFamily="18" charset="0"/>
                <a:cs typeface="Times New Roman" pitchFamily="18" charset="0"/>
              </a:rPr>
              <a:t>.  The gland can be divided into a neck and fundus (base), terms which will be used to help identify predominant cell types in those regions.</a:t>
            </a:r>
          </a:p>
          <a:p>
            <a:endParaRPr lang="en-US" sz="1600" b="1" dirty="0">
              <a:solidFill>
                <a:srgbClr val="6E2975"/>
              </a:solidFill>
              <a:latin typeface="Times New Roman" pitchFamily="18" charset="0"/>
              <a:cs typeface="Times New Roman" pitchFamily="18" charset="0"/>
            </a:endParaRPr>
          </a:p>
          <a:p>
            <a:r>
              <a:rPr lang="en-US" sz="1600" b="1" dirty="0">
                <a:solidFill>
                  <a:srgbClr val="6E2975"/>
                </a:solidFill>
                <a:latin typeface="Times New Roman" pitchFamily="18" charset="0"/>
                <a:cs typeface="Times New Roman" pitchFamily="18" charset="0"/>
              </a:rPr>
              <a:t>The glands are tightly packed, with little lamina propria between them; as we will see, this often distorts your perception of these glands.  The micrograph on the left is a nice longitudinal section through the pits and gastric glands.  In this image, a pit/gland unit is outlined, with arrows showing continuity between the single pit and two of its glands.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7882"/>
            <a:ext cx="5371262" cy="6320908"/>
          </a:xfrm>
          <a:prstGeom prst="rect">
            <a:avLst/>
          </a:prstGeom>
        </p:spPr>
      </p:pic>
    </p:spTree>
    <p:extLst>
      <p:ext uri="{BB962C8B-B14F-4D97-AF65-F5344CB8AC3E}">
        <p14:creationId xmlns:p14="http://schemas.microsoft.com/office/powerpoint/2010/main" val="3738129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446375" y="82952"/>
            <a:ext cx="1924887"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7030A0"/>
                </a:solidFill>
                <a:latin typeface="+mn-lt"/>
              </a:rPr>
              <a:t>STOMACH</a:t>
            </a:r>
          </a:p>
        </p:txBody>
      </p:sp>
      <p:sp>
        <p:nvSpPr>
          <p:cNvPr id="7" name="TextBox 6"/>
          <p:cNvSpPr txBox="1"/>
          <p:nvPr/>
        </p:nvSpPr>
        <p:spPr>
          <a:xfrm>
            <a:off x="4323405" y="667727"/>
            <a:ext cx="4573258" cy="2062103"/>
          </a:xfrm>
          <a:prstGeom prst="rect">
            <a:avLst/>
          </a:prstGeom>
          <a:noFill/>
        </p:spPr>
        <p:txBody>
          <a:bodyPr wrap="square" rtlCol="0">
            <a:spAutoFit/>
          </a:bodyPr>
          <a:lstStyle/>
          <a:p>
            <a:r>
              <a:rPr lang="en-US" sz="1600" b="1" dirty="0">
                <a:solidFill>
                  <a:srgbClr val="6E2975"/>
                </a:solidFill>
                <a:latin typeface="Times New Roman" pitchFamily="18" charset="0"/>
                <a:cs typeface="Times New Roman" pitchFamily="18" charset="0"/>
              </a:rPr>
              <a:t>Here are three images from our slide set.  All are cut in longitudinal section.  The approximate extent of the pits (black brackets) and glands (blue brackets) is indicated in each image.  The pits are fewer and wider than glands; this can be used to your advantage to determine the transition point, which is where the structures become narrower and more numerous.</a:t>
            </a:r>
          </a:p>
        </p:txBody>
      </p:sp>
      <p:pic>
        <p:nvPicPr>
          <p:cNvPr id="1026" name="Picture 2" descr="\\ahc-webdata\com\LabManuals\MA\VLM\Lab23\SL97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667727"/>
            <a:ext cx="41148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hc-webdata\com\LabManuals\MA\VLM\Lab23\SL10L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3572040"/>
            <a:ext cx="41910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hc-webdata\com\LabManuals\MA\VLM\Lab23\SL6S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8342" y="3591089"/>
            <a:ext cx="4268457" cy="3201343"/>
          </a:xfrm>
          <a:prstGeom prst="rect">
            <a:avLst/>
          </a:prstGeom>
          <a:noFill/>
          <a:extLst>
            <a:ext uri="{909E8E84-426E-40DD-AFC4-6F175D3DCCD1}">
              <a14:hiddenFill xmlns:a14="http://schemas.microsoft.com/office/drawing/2010/main">
                <a:solidFill>
                  <a:srgbClr val="FFFFFF"/>
                </a:solidFill>
              </a14:hiddenFill>
            </a:ext>
          </a:extLst>
        </p:spPr>
      </p:pic>
      <p:sp>
        <p:nvSpPr>
          <p:cNvPr id="2" name="Right Brace 1"/>
          <p:cNvSpPr/>
          <p:nvPr/>
        </p:nvSpPr>
        <p:spPr>
          <a:xfrm>
            <a:off x="2286000" y="3886200"/>
            <a:ext cx="228600" cy="3048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p:cNvSpPr/>
          <p:nvPr/>
        </p:nvSpPr>
        <p:spPr>
          <a:xfrm>
            <a:off x="6438269" y="4800600"/>
            <a:ext cx="266701" cy="4572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p:cNvSpPr/>
          <p:nvPr/>
        </p:nvSpPr>
        <p:spPr>
          <a:xfrm rot="16200000">
            <a:off x="1252223" y="299721"/>
            <a:ext cx="266701" cy="2486657"/>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Brace 12"/>
          <p:cNvSpPr/>
          <p:nvPr/>
        </p:nvSpPr>
        <p:spPr>
          <a:xfrm rot="16200000">
            <a:off x="3295335" y="790259"/>
            <a:ext cx="266701" cy="1448430"/>
          </a:xfrm>
          <a:prstGeom prst="righ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p:cNvSpPr/>
          <p:nvPr/>
        </p:nvSpPr>
        <p:spPr>
          <a:xfrm>
            <a:off x="2285684" y="4219259"/>
            <a:ext cx="266701" cy="1286191"/>
          </a:xfrm>
          <a:prstGeom prst="righ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p:cNvSpPr/>
          <p:nvPr/>
        </p:nvSpPr>
        <p:spPr>
          <a:xfrm>
            <a:off x="6610034" y="5267009"/>
            <a:ext cx="266701" cy="1190941"/>
          </a:xfrm>
          <a:prstGeom prst="rightBrace">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4"/>
          <p:cNvSpPr txBox="1">
            <a:spLocks noChangeArrowheads="1"/>
          </p:cNvSpPr>
          <p:nvPr/>
        </p:nvSpPr>
        <p:spPr bwMode="auto">
          <a:xfrm>
            <a:off x="4669757" y="2743200"/>
            <a:ext cx="3765625" cy="646331"/>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empus Sans ITC" pitchFamily="82" charset="0"/>
                <a:cs typeface="Times New Roman" pitchFamily="18" charset="0"/>
              </a:rPr>
              <a:t>Note the depth of the pits varies in different regions of the stomach.</a:t>
            </a:r>
          </a:p>
        </p:txBody>
      </p:sp>
    </p:spTree>
    <p:extLst>
      <p:ext uri="{BB962C8B-B14F-4D97-AF65-F5344CB8AC3E}">
        <p14:creationId xmlns:p14="http://schemas.microsoft.com/office/powerpoint/2010/main" val="1611987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28600" y="304800"/>
            <a:ext cx="8610600" cy="6278642"/>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Helvetica" pitchFamily="34" charset="0"/>
                <a:cs typeface="Times New Roman" pitchFamily="18" charset="0"/>
              </a:rPr>
              <a:t>After completing this exercise, you should be able to:</a:t>
            </a:r>
          </a:p>
          <a:p>
            <a:pPr>
              <a:tabLst>
                <a:tab pos="457200" algn="l"/>
              </a:tabLst>
            </a:pPr>
            <a:r>
              <a:rPr lang="en-US" sz="1200" dirty="0">
                <a:solidFill>
                  <a:srgbClr val="002060"/>
                </a:solidFill>
                <a:latin typeface="Georgia" pitchFamily="18" charset="0"/>
              </a:rPr>
              <a:t> </a:t>
            </a:r>
          </a:p>
          <a:p>
            <a:pPr>
              <a:buFont typeface="Arial" charset="0"/>
              <a:buChar char="•"/>
              <a:tabLst>
                <a:tab pos="457200" algn="l"/>
              </a:tabLst>
            </a:pPr>
            <a:r>
              <a:rPr lang="en-US" sz="1200" b="1" dirty="0">
                <a:solidFill>
                  <a:srgbClr val="002060"/>
                </a:solidFill>
                <a:latin typeface="Georgia" pitchFamily="18" charset="0"/>
              </a:rPr>
              <a:t>Distinguish, at the light microscope level, each of the following:</a:t>
            </a:r>
          </a:p>
          <a:p>
            <a:pPr lvl="1">
              <a:buFont typeface="Arial" charset="0"/>
              <a:buChar char="•"/>
              <a:tabLst>
                <a:tab pos="457200" algn="l"/>
              </a:tabLst>
            </a:pPr>
            <a:endParaRPr lang="en-US" sz="1200" dirty="0">
              <a:solidFill>
                <a:srgbClr val="002060"/>
              </a:solidFill>
              <a:latin typeface="Georgia" pitchFamily="18" charset="0"/>
            </a:endParaRPr>
          </a:p>
          <a:p>
            <a:pPr marL="519113" lvl="2" indent="-55563">
              <a:buFont typeface="Arial" charset="0"/>
              <a:buChar char="•"/>
              <a:tabLst>
                <a:tab pos="395288" algn="l"/>
                <a:tab pos="457200" algn="l"/>
              </a:tabLst>
            </a:pPr>
            <a:r>
              <a:rPr lang="en-US" sz="1200" dirty="0">
                <a:solidFill>
                  <a:srgbClr val="002060"/>
                </a:solidFill>
                <a:latin typeface="Georgia" pitchFamily="18" charset="0"/>
              </a:rPr>
              <a:t>Pharynx (oropharynx)</a:t>
            </a:r>
          </a:p>
          <a:p>
            <a:pPr marL="519113" lvl="2" indent="-55563">
              <a:buFont typeface="Arial" charset="0"/>
              <a:buChar char="•"/>
              <a:tabLst>
                <a:tab pos="395288" algn="l"/>
                <a:tab pos="457200" algn="l"/>
              </a:tabLst>
            </a:pPr>
            <a:r>
              <a:rPr lang="en-US" sz="1200" dirty="0">
                <a:solidFill>
                  <a:srgbClr val="002060"/>
                </a:solidFill>
                <a:latin typeface="Georgia" pitchFamily="18" charset="0"/>
              </a:rPr>
              <a:t>Esophagus</a:t>
            </a:r>
          </a:p>
          <a:p>
            <a:pPr marL="976313" lvl="3" indent="-55563">
              <a:buFont typeface="Arial" charset="0"/>
              <a:buChar char="•"/>
              <a:tabLst>
                <a:tab pos="395288" algn="l"/>
                <a:tab pos="457200" algn="l"/>
              </a:tabLst>
            </a:pPr>
            <a:r>
              <a:rPr lang="en-US" sz="1200" dirty="0">
                <a:solidFill>
                  <a:srgbClr val="002060"/>
                </a:solidFill>
                <a:latin typeface="Georgia" pitchFamily="18" charset="0"/>
              </a:rPr>
              <a:t>Upper</a:t>
            </a:r>
          </a:p>
          <a:p>
            <a:pPr marL="976313" lvl="3" indent="-55563">
              <a:buFont typeface="Arial" charset="0"/>
              <a:buChar char="•"/>
              <a:tabLst>
                <a:tab pos="395288" algn="l"/>
                <a:tab pos="457200" algn="l"/>
              </a:tabLst>
            </a:pPr>
            <a:r>
              <a:rPr lang="en-US" sz="1200" dirty="0">
                <a:solidFill>
                  <a:srgbClr val="002060"/>
                </a:solidFill>
                <a:latin typeface="Georgia" pitchFamily="18" charset="0"/>
              </a:rPr>
              <a:t>Middle</a:t>
            </a:r>
          </a:p>
          <a:p>
            <a:pPr marL="976313" lvl="3" indent="-55563">
              <a:buFont typeface="Arial" charset="0"/>
              <a:buChar char="•"/>
              <a:tabLst>
                <a:tab pos="395288" algn="l"/>
                <a:tab pos="457200" algn="l"/>
              </a:tabLst>
            </a:pPr>
            <a:r>
              <a:rPr lang="en-US" sz="1200" dirty="0">
                <a:solidFill>
                  <a:srgbClr val="002060"/>
                </a:solidFill>
                <a:latin typeface="Georgia" pitchFamily="18" charset="0"/>
              </a:rPr>
              <a:t>Lower</a:t>
            </a:r>
          </a:p>
          <a:p>
            <a:pPr marL="519113" lvl="2" indent="-55563">
              <a:buFont typeface="Arial" charset="0"/>
              <a:buChar char="•"/>
              <a:tabLst>
                <a:tab pos="395288" algn="l"/>
                <a:tab pos="457200" algn="l"/>
              </a:tabLst>
            </a:pPr>
            <a:r>
              <a:rPr lang="en-US" sz="1200" dirty="0">
                <a:solidFill>
                  <a:srgbClr val="002060"/>
                </a:solidFill>
                <a:latin typeface="Georgia" pitchFamily="18" charset="0"/>
              </a:rPr>
              <a:t>Stomach </a:t>
            </a:r>
          </a:p>
          <a:p>
            <a:pPr marL="914400" lvl="6">
              <a:buFont typeface="Arial" charset="0"/>
              <a:buChar char="•"/>
              <a:tabLst>
                <a:tab pos="395288" algn="l"/>
                <a:tab pos="457200" algn="l"/>
              </a:tabLst>
            </a:pPr>
            <a:r>
              <a:rPr lang="en-US" sz="1200" dirty="0">
                <a:solidFill>
                  <a:srgbClr val="002060"/>
                </a:solidFill>
                <a:latin typeface="Georgia" pitchFamily="18" charset="0"/>
              </a:rPr>
              <a:t>Cardiac and pyloric regions</a:t>
            </a:r>
          </a:p>
          <a:p>
            <a:pPr marL="1371600" lvl="7">
              <a:buFont typeface="Arial" charset="0"/>
              <a:buChar char="•"/>
              <a:tabLst>
                <a:tab pos="395288" algn="l"/>
                <a:tab pos="457200" algn="l"/>
              </a:tabLst>
            </a:pPr>
            <a:r>
              <a:rPr lang="en-US" sz="1200" dirty="0">
                <a:solidFill>
                  <a:srgbClr val="002060"/>
                </a:solidFill>
                <a:latin typeface="Georgia" pitchFamily="18" charset="0"/>
              </a:rPr>
              <a:t>Pits and glands with mucus-secreting throughout (few chief or parietal cells)</a:t>
            </a:r>
          </a:p>
          <a:p>
            <a:pPr marL="1371600" lvl="7">
              <a:buFont typeface="Arial" charset="0"/>
              <a:buChar char="•"/>
              <a:tabLst>
                <a:tab pos="395288" algn="l"/>
                <a:tab pos="457200" algn="l"/>
              </a:tabLst>
            </a:pPr>
            <a:r>
              <a:rPr lang="en-US" sz="1200" dirty="0">
                <a:solidFill>
                  <a:srgbClr val="002060"/>
                </a:solidFill>
                <a:latin typeface="Georgia" pitchFamily="18" charset="0"/>
              </a:rPr>
              <a:t>Junctions</a:t>
            </a:r>
          </a:p>
          <a:p>
            <a:pPr marL="1828800" lvl="8">
              <a:buFont typeface="Arial" charset="0"/>
              <a:buChar char="•"/>
              <a:tabLst>
                <a:tab pos="395288" algn="l"/>
                <a:tab pos="457200" algn="l"/>
              </a:tabLst>
            </a:pPr>
            <a:r>
              <a:rPr lang="en-US" sz="1200" dirty="0">
                <a:solidFill>
                  <a:srgbClr val="002060"/>
                </a:solidFill>
                <a:latin typeface="Georgia" pitchFamily="18" charset="0"/>
              </a:rPr>
              <a:t>Esophageal-cardiac junction</a:t>
            </a:r>
          </a:p>
          <a:p>
            <a:pPr marL="1828800" lvl="8">
              <a:buFont typeface="Arial" charset="0"/>
              <a:buChar char="•"/>
              <a:tabLst>
                <a:tab pos="395288" algn="l"/>
                <a:tab pos="457200" algn="l"/>
              </a:tabLst>
            </a:pPr>
            <a:r>
              <a:rPr lang="en-US" sz="1200" dirty="0">
                <a:solidFill>
                  <a:srgbClr val="002060"/>
                </a:solidFill>
                <a:latin typeface="Georgia" pitchFamily="18" charset="0"/>
              </a:rPr>
              <a:t>Pyloric-duodenal (gastro-duodenal) junction</a:t>
            </a:r>
          </a:p>
          <a:p>
            <a:pPr marL="2174875" lvl="8">
              <a:buFont typeface="Arial" charset="0"/>
              <a:buChar char="•"/>
              <a:tabLst>
                <a:tab pos="395288" algn="l"/>
                <a:tab pos="457200" algn="l"/>
              </a:tabLst>
            </a:pPr>
            <a:r>
              <a:rPr lang="en-US" sz="1200" dirty="0">
                <a:solidFill>
                  <a:srgbClr val="002060"/>
                </a:solidFill>
                <a:latin typeface="Georgia" pitchFamily="18" charset="0"/>
              </a:rPr>
              <a:t>Pyloric sphincter</a:t>
            </a:r>
          </a:p>
          <a:p>
            <a:pPr marL="976313" lvl="3" indent="-55563">
              <a:buFont typeface="Arial" charset="0"/>
              <a:buChar char="•"/>
              <a:tabLst>
                <a:tab pos="395288" algn="l"/>
                <a:tab pos="457200" algn="l"/>
              </a:tabLst>
            </a:pPr>
            <a:r>
              <a:rPr lang="en-US" sz="1200" dirty="0">
                <a:solidFill>
                  <a:srgbClr val="002060"/>
                </a:solidFill>
                <a:latin typeface="Georgia" pitchFamily="18" charset="0"/>
              </a:rPr>
              <a:t>Body and fundus</a:t>
            </a:r>
          </a:p>
          <a:p>
            <a:pPr marL="1433513" lvl="4" indent="-55563">
              <a:buFont typeface="Arial" charset="0"/>
              <a:buChar char="•"/>
              <a:tabLst>
                <a:tab pos="395288" algn="l"/>
                <a:tab pos="457200" algn="l"/>
              </a:tabLst>
            </a:pPr>
            <a:r>
              <a:rPr lang="en-US" sz="1200" dirty="0">
                <a:solidFill>
                  <a:srgbClr val="002060"/>
                </a:solidFill>
                <a:latin typeface="Georgia" pitchFamily="18" charset="0"/>
              </a:rPr>
              <a:t>Gastric pits</a:t>
            </a:r>
          </a:p>
          <a:p>
            <a:pPr marL="1890713" lvl="5" indent="-55563">
              <a:buFont typeface="Arial" charset="0"/>
              <a:buChar char="•"/>
              <a:tabLst>
                <a:tab pos="395288" algn="l"/>
                <a:tab pos="457200" algn="l"/>
              </a:tabLst>
            </a:pPr>
            <a:r>
              <a:rPr lang="en-US" sz="1200" dirty="0">
                <a:solidFill>
                  <a:srgbClr val="002060"/>
                </a:solidFill>
                <a:latin typeface="Georgia" pitchFamily="18" charset="0"/>
              </a:rPr>
              <a:t>Surface mucous cells</a:t>
            </a:r>
          </a:p>
          <a:p>
            <a:pPr marL="1376363" lvl="5">
              <a:buFont typeface="Arial" charset="0"/>
              <a:buChar char="•"/>
              <a:tabLst>
                <a:tab pos="395288" algn="l"/>
                <a:tab pos="457200" algn="l"/>
              </a:tabLst>
            </a:pPr>
            <a:r>
              <a:rPr lang="en-US" sz="1200" dirty="0">
                <a:solidFill>
                  <a:srgbClr val="002060"/>
                </a:solidFill>
                <a:latin typeface="Georgia" pitchFamily="18" charset="0"/>
              </a:rPr>
              <a:t>Gastric glands</a:t>
            </a:r>
          </a:p>
          <a:p>
            <a:pPr marL="1833563" lvl="6">
              <a:buFont typeface="Arial" charset="0"/>
              <a:buChar char="•"/>
              <a:tabLst>
                <a:tab pos="395288" algn="l"/>
                <a:tab pos="457200" algn="l"/>
              </a:tabLst>
            </a:pPr>
            <a:r>
              <a:rPr lang="en-US" sz="1200" dirty="0">
                <a:solidFill>
                  <a:srgbClr val="002060"/>
                </a:solidFill>
                <a:latin typeface="Georgia" pitchFamily="18" charset="0"/>
              </a:rPr>
              <a:t>Mucous neck cells</a:t>
            </a:r>
          </a:p>
          <a:p>
            <a:pPr marL="1833563" lvl="6">
              <a:buFont typeface="Arial" charset="0"/>
              <a:buChar char="•"/>
              <a:tabLst>
                <a:tab pos="395288" algn="l"/>
                <a:tab pos="457200" algn="l"/>
              </a:tabLst>
            </a:pPr>
            <a:r>
              <a:rPr lang="en-US" sz="1200" dirty="0">
                <a:solidFill>
                  <a:srgbClr val="002060"/>
                </a:solidFill>
                <a:latin typeface="Georgia" pitchFamily="18" charset="0"/>
              </a:rPr>
              <a:t>Parietal cells</a:t>
            </a:r>
          </a:p>
          <a:p>
            <a:pPr marL="1833563" lvl="6">
              <a:buFont typeface="Arial" charset="0"/>
              <a:buChar char="•"/>
              <a:tabLst>
                <a:tab pos="395288" algn="l"/>
                <a:tab pos="457200" algn="l"/>
              </a:tabLst>
            </a:pPr>
            <a:r>
              <a:rPr lang="en-US" sz="1200" dirty="0">
                <a:solidFill>
                  <a:srgbClr val="002060"/>
                </a:solidFill>
                <a:latin typeface="Georgia" pitchFamily="18" charset="0"/>
              </a:rPr>
              <a:t>Chief cells</a:t>
            </a:r>
          </a:p>
          <a:p>
            <a:pPr marL="2174875" lvl="8">
              <a:tabLst>
                <a:tab pos="395288" algn="l"/>
                <a:tab pos="457200" algn="l"/>
              </a:tabLst>
            </a:pPr>
            <a:endParaRPr lang="en-US" sz="1200" dirty="0">
              <a:solidFill>
                <a:srgbClr val="002060"/>
              </a:solidFill>
              <a:latin typeface="Georgia" pitchFamily="18" charset="0"/>
            </a:endParaRPr>
          </a:p>
          <a:p>
            <a:pPr>
              <a:buFont typeface="Arial" charset="0"/>
              <a:buChar char="•"/>
              <a:tabLst>
                <a:tab pos="457200" algn="l"/>
              </a:tabLst>
            </a:pPr>
            <a:r>
              <a:rPr lang="en-US" sz="1200" b="1" dirty="0">
                <a:solidFill>
                  <a:srgbClr val="002060"/>
                </a:solidFill>
                <a:latin typeface="Georgia" pitchFamily="18" charset="0"/>
              </a:rPr>
              <a:t>Distinguish, at the electron microscope level, each of the following:</a:t>
            </a:r>
          </a:p>
          <a:p>
            <a:pPr lvl="1">
              <a:buFont typeface="Arial" charset="0"/>
              <a:buChar char="•"/>
              <a:tabLst>
                <a:tab pos="457200" algn="l"/>
              </a:tabLst>
            </a:pPr>
            <a:endParaRPr lang="en-US" sz="1200" dirty="0">
              <a:solidFill>
                <a:srgbClr val="002060"/>
              </a:solidFill>
              <a:latin typeface="Georgia" pitchFamily="18" charset="0"/>
            </a:endParaRPr>
          </a:p>
          <a:p>
            <a:pPr lvl="1">
              <a:buFont typeface="Arial" charset="0"/>
              <a:buChar char="•"/>
              <a:tabLst>
                <a:tab pos="457200" algn="l"/>
              </a:tabLst>
            </a:pPr>
            <a:r>
              <a:rPr lang="en-US" sz="1200" dirty="0">
                <a:solidFill>
                  <a:srgbClr val="002060"/>
                </a:solidFill>
                <a:latin typeface="Georgia" pitchFamily="18" charset="0"/>
              </a:rPr>
              <a:t>Stomach</a:t>
            </a:r>
          </a:p>
          <a:p>
            <a:pPr lvl="2">
              <a:buFont typeface="Arial" charset="0"/>
              <a:buChar char="•"/>
              <a:tabLst>
                <a:tab pos="457200" algn="l"/>
              </a:tabLst>
            </a:pPr>
            <a:r>
              <a:rPr lang="en-US" sz="1200" dirty="0">
                <a:solidFill>
                  <a:srgbClr val="002060"/>
                </a:solidFill>
                <a:latin typeface="Georgia" pitchFamily="18" charset="0"/>
              </a:rPr>
              <a:t>Chief cells</a:t>
            </a:r>
          </a:p>
          <a:p>
            <a:pPr lvl="3">
              <a:buFont typeface="Arial" charset="0"/>
              <a:buChar char="•"/>
              <a:tabLst>
                <a:tab pos="457200" algn="l"/>
              </a:tabLst>
            </a:pPr>
            <a:r>
              <a:rPr lang="en-US" sz="1200" dirty="0">
                <a:solidFill>
                  <a:srgbClr val="002060"/>
                </a:solidFill>
                <a:latin typeface="Georgia" pitchFamily="18" charset="0"/>
              </a:rPr>
              <a:t>Zymogen granules</a:t>
            </a:r>
          </a:p>
          <a:p>
            <a:pPr lvl="2">
              <a:buFont typeface="Arial" charset="0"/>
              <a:buChar char="•"/>
              <a:tabLst>
                <a:tab pos="457200" algn="l"/>
              </a:tabLst>
            </a:pPr>
            <a:r>
              <a:rPr lang="en-US" sz="1200" dirty="0">
                <a:solidFill>
                  <a:srgbClr val="002060"/>
                </a:solidFill>
                <a:latin typeface="Georgia" pitchFamily="18" charset="0"/>
              </a:rPr>
              <a:t>Parietal cells</a:t>
            </a:r>
          </a:p>
          <a:p>
            <a:pPr lvl="3">
              <a:buFont typeface="Arial" charset="0"/>
              <a:buChar char="•"/>
              <a:tabLst>
                <a:tab pos="457200" algn="l"/>
              </a:tabLst>
            </a:pPr>
            <a:r>
              <a:rPr lang="en-US" sz="1200" dirty="0" err="1">
                <a:solidFill>
                  <a:srgbClr val="002060"/>
                </a:solidFill>
                <a:latin typeface="Georgia" pitchFamily="18" charset="0"/>
              </a:rPr>
              <a:t>Canaliculi</a:t>
            </a:r>
            <a:endParaRPr lang="en-US" sz="1200" dirty="0">
              <a:solidFill>
                <a:srgbClr val="002060"/>
              </a:solidFill>
              <a:latin typeface="Georgia" pitchFamily="18" charset="0"/>
            </a:endParaRPr>
          </a:p>
          <a:p>
            <a:pPr lvl="3">
              <a:buFont typeface="Arial" charset="0"/>
              <a:buChar char="•"/>
              <a:tabLst>
                <a:tab pos="457200" algn="l"/>
              </a:tabLst>
            </a:pPr>
            <a:r>
              <a:rPr lang="en-US" sz="1200" dirty="0" err="1">
                <a:solidFill>
                  <a:srgbClr val="002060"/>
                </a:solidFill>
                <a:latin typeface="Georgia" pitchFamily="18" charset="0"/>
              </a:rPr>
              <a:t>Tubulovesicles</a:t>
            </a:r>
            <a:endParaRPr lang="en-US" sz="1200" dirty="0">
              <a:solidFill>
                <a:srgbClr val="002060"/>
              </a:solidFill>
              <a:latin typeface="Georgia"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446375" y="82952"/>
            <a:ext cx="1924887"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7030A0"/>
                </a:solidFill>
                <a:latin typeface="+mn-lt"/>
              </a:rPr>
              <a:t>STOMACH</a:t>
            </a:r>
          </a:p>
        </p:txBody>
      </p:sp>
      <p:sp>
        <p:nvSpPr>
          <p:cNvPr id="7" name="TextBox 6"/>
          <p:cNvSpPr txBox="1"/>
          <p:nvPr/>
        </p:nvSpPr>
        <p:spPr>
          <a:xfrm>
            <a:off x="4724400" y="690311"/>
            <a:ext cx="4419600" cy="2062103"/>
          </a:xfrm>
          <a:prstGeom prst="rect">
            <a:avLst/>
          </a:prstGeom>
          <a:noFill/>
        </p:spPr>
        <p:txBody>
          <a:bodyPr wrap="square" rtlCol="0">
            <a:spAutoFit/>
          </a:bodyPr>
          <a:lstStyle/>
          <a:p>
            <a:r>
              <a:rPr lang="en-US" sz="1600" b="1" dirty="0">
                <a:solidFill>
                  <a:srgbClr val="6E2975"/>
                </a:solidFill>
                <a:latin typeface="Times New Roman" pitchFamily="18" charset="0"/>
                <a:cs typeface="Times New Roman" pitchFamily="18" charset="0"/>
              </a:rPr>
              <a:t>These images show oblique sections through the mucosa (</a:t>
            </a:r>
            <a:r>
              <a:rPr lang="en-US" sz="1600" b="1" dirty="0" err="1">
                <a:solidFill>
                  <a:srgbClr val="6E2975"/>
                </a:solidFill>
                <a:latin typeface="Times New Roman" pitchFamily="18" charset="0"/>
                <a:cs typeface="Times New Roman" pitchFamily="18" charset="0"/>
              </a:rPr>
              <a:t>muscularis</a:t>
            </a:r>
            <a:r>
              <a:rPr lang="en-US" sz="1600" b="1" dirty="0">
                <a:solidFill>
                  <a:srgbClr val="6E2975"/>
                </a:solidFill>
                <a:latin typeface="Times New Roman" pitchFamily="18" charset="0"/>
                <a:cs typeface="Times New Roman" pitchFamily="18" charset="0"/>
              </a:rPr>
              <a:t> mucosa indicated by the arrows in the lower image).  Even though the longitudinal views shown on the previous slide make is easier to see the pits and glands, you can certainly use the diameter of the lumen to determine the transition from pits to glands (dotted lines).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432" y="661736"/>
            <a:ext cx="4294519" cy="294613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1" y="3677520"/>
            <a:ext cx="4267200" cy="3170955"/>
          </a:xfrm>
          <a:prstGeom prst="rect">
            <a:avLst/>
          </a:prstGeom>
        </p:spPr>
      </p:pic>
      <p:sp>
        <p:nvSpPr>
          <p:cNvPr id="6" name="Freeform 5"/>
          <p:cNvSpPr/>
          <p:nvPr/>
        </p:nvSpPr>
        <p:spPr>
          <a:xfrm>
            <a:off x="3180415" y="685800"/>
            <a:ext cx="639110" cy="2943225"/>
          </a:xfrm>
          <a:custGeom>
            <a:avLst/>
            <a:gdLst>
              <a:gd name="connsiteX0" fmla="*/ 220010 w 639110"/>
              <a:gd name="connsiteY0" fmla="*/ 0 h 2943225"/>
              <a:gd name="connsiteX1" fmla="*/ 239060 w 639110"/>
              <a:gd name="connsiteY1" fmla="*/ 180975 h 2943225"/>
              <a:gd name="connsiteX2" fmla="*/ 258110 w 639110"/>
              <a:gd name="connsiteY2" fmla="*/ 209550 h 2943225"/>
              <a:gd name="connsiteX3" fmla="*/ 267635 w 639110"/>
              <a:gd name="connsiteY3" fmla="*/ 276225 h 2943225"/>
              <a:gd name="connsiteX4" fmla="*/ 286685 w 639110"/>
              <a:gd name="connsiteY4" fmla="*/ 314325 h 2943225"/>
              <a:gd name="connsiteX5" fmla="*/ 296210 w 639110"/>
              <a:gd name="connsiteY5" fmla="*/ 342900 h 2943225"/>
              <a:gd name="connsiteX6" fmla="*/ 324785 w 639110"/>
              <a:gd name="connsiteY6" fmla="*/ 447675 h 2943225"/>
              <a:gd name="connsiteX7" fmla="*/ 334310 w 639110"/>
              <a:gd name="connsiteY7" fmla="*/ 476250 h 2943225"/>
              <a:gd name="connsiteX8" fmla="*/ 353360 w 639110"/>
              <a:gd name="connsiteY8" fmla="*/ 514350 h 2943225"/>
              <a:gd name="connsiteX9" fmla="*/ 372410 w 639110"/>
              <a:gd name="connsiteY9" fmla="*/ 542925 h 2943225"/>
              <a:gd name="connsiteX10" fmla="*/ 400985 w 639110"/>
              <a:gd name="connsiteY10" fmla="*/ 609600 h 2943225"/>
              <a:gd name="connsiteX11" fmla="*/ 439085 w 639110"/>
              <a:gd name="connsiteY11" fmla="*/ 638175 h 2943225"/>
              <a:gd name="connsiteX12" fmla="*/ 496235 w 639110"/>
              <a:gd name="connsiteY12" fmla="*/ 742950 h 2943225"/>
              <a:gd name="connsiteX13" fmla="*/ 515285 w 639110"/>
              <a:gd name="connsiteY13" fmla="*/ 771525 h 2943225"/>
              <a:gd name="connsiteX14" fmla="*/ 534335 w 639110"/>
              <a:gd name="connsiteY14" fmla="*/ 800100 h 2943225"/>
              <a:gd name="connsiteX15" fmla="*/ 562910 w 639110"/>
              <a:gd name="connsiteY15" fmla="*/ 866775 h 2943225"/>
              <a:gd name="connsiteX16" fmla="*/ 581960 w 639110"/>
              <a:gd name="connsiteY16" fmla="*/ 923925 h 2943225"/>
              <a:gd name="connsiteX17" fmla="*/ 591485 w 639110"/>
              <a:gd name="connsiteY17" fmla="*/ 952500 h 2943225"/>
              <a:gd name="connsiteX18" fmla="*/ 610535 w 639110"/>
              <a:gd name="connsiteY18" fmla="*/ 990600 h 2943225"/>
              <a:gd name="connsiteX19" fmla="*/ 620060 w 639110"/>
              <a:gd name="connsiteY19" fmla="*/ 1057275 h 2943225"/>
              <a:gd name="connsiteX20" fmla="*/ 639110 w 639110"/>
              <a:gd name="connsiteY20" fmla="*/ 1133475 h 2943225"/>
              <a:gd name="connsiteX21" fmla="*/ 620060 w 639110"/>
              <a:gd name="connsiteY21" fmla="*/ 1285875 h 2943225"/>
              <a:gd name="connsiteX22" fmla="*/ 601010 w 639110"/>
              <a:gd name="connsiteY22" fmla="*/ 1314450 h 2943225"/>
              <a:gd name="connsiteX23" fmla="*/ 591485 w 639110"/>
              <a:gd name="connsiteY23" fmla="*/ 1343025 h 2943225"/>
              <a:gd name="connsiteX24" fmla="*/ 572435 w 639110"/>
              <a:gd name="connsiteY24" fmla="*/ 1371600 h 2943225"/>
              <a:gd name="connsiteX25" fmla="*/ 553385 w 639110"/>
              <a:gd name="connsiteY25" fmla="*/ 1409700 h 2943225"/>
              <a:gd name="connsiteX26" fmla="*/ 515285 w 639110"/>
              <a:gd name="connsiteY26" fmla="*/ 1466850 h 2943225"/>
              <a:gd name="connsiteX27" fmla="*/ 477185 w 639110"/>
              <a:gd name="connsiteY27" fmla="*/ 1533525 h 2943225"/>
              <a:gd name="connsiteX28" fmla="*/ 467660 w 639110"/>
              <a:gd name="connsiteY28" fmla="*/ 1571625 h 2943225"/>
              <a:gd name="connsiteX29" fmla="*/ 448610 w 639110"/>
              <a:gd name="connsiteY29" fmla="*/ 1628775 h 2943225"/>
              <a:gd name="connsiteX30" fmla="*/ 439085 w 639110"/>
              <a:gd name="connsiteY30" fmla="*/ 1666875 h 2943225"/>
              <a:gd name="connsiteX31" fmla="*/ 420035 w 639110"/>
              <a:gd name="connsiteY31" fmla="*/ 1695450 h 2943225"/>
              <a:gd name="connsiteX32" fmla="*/ 381935 w 639110"/>
              <a:gd name="connsiteY32" fmla="*/ 1781175 h 2943225"/>
              <a:gd name="connsiteX33" fmla="*/ 353360 w 639110"/>
              <a:gd name="connsiteY33" fmla="*/ 1885950 h 2943225"/>
              <a:gd name="connsiteX34" fmla="*/ 343835 w 639110"/>
              <a:gd name="connsiteY34" fmla="*/ 1914525 h 2943225"/>
              <a:gd name="connsiteX35" fmla="*/ 334310 w 639110"/>
              <a:gd name="connsiteY35" fmla="*/ 1943100 h 2943225"/>
              <a:gd name="connsiteX36" fmla="*/ 315260 w 639110"/>
              <a:gd name="connsiteY36" fmla="*/ 1971675 h 2943225"/>
              <a:gd name="connsiteX37" fmla="*/ 305735 w 639110"/>
              <a:gd name="connsiteY37" fmla="*/ 2009775 h 2943225"/>
              <a:gd name="connsiteX38" fmla="*/ 286685 w 639110"/>
              <a:gd name="connsiteY38" fmla="*/ 2066925 h 2943225"/>
              <a:gd name="connsiteX39" fmla="*/ 248585 w 639110"/>
              <a:gd name="connsiteY39" fmla="*/ 2181225 h 2943225"/>
              <a:gd name="connsiteX40" fmla="*/ 239060 w 639110"/>
              <a:gd name="connsiteY40" fmla="*/ 2209800 h 2943225"/>
              <a:gd name="connsiteX41" fmla="*/ 229535 w 639110"/>
              <a:gd name="connsiteY41" fmla="*/ 2238375 h 2943225"/>
              <a:gd name="connsiteX42" fmla="*/ 220010 w 639110"/>
              <a:gd name="connsiteY42" fmla="*/ 2276475 h 2943225"/>
              <a:gd name="connsiteX43" fmla="*/ 210485 w 639110"/>
              <a:gd name="connsiteY43" fmla="*/ 2324100 h 2943225"/>
              <a:gd name="connsiteX44" fmla="*/ 181910 w 639110"/>
              <a:gd name="connsiteY44" fmla="*/ 2381250 h 2943225"/>
              <a:gd name="connsiteX45" fmla="*/ 162860 w 639110"/>
              <a:gd name="connsiteY45" fmla="*/ 2438400 h 2943225"/>
              <a:gd name="connsiteX46" fmla="*/ 124760 w 639110"/>
              <a:gd name="connsiteY46" fmla="*/ 2495550 h 2943225"/>
              <a:gd name="connsiteX47" fmla="*/ 115235 w 639110"/>
              <a:gd name="connsiteY47" fmla="*/ 2543175 h 2943225"/>
              <a:gd name="connsiteX48" fmla="*/ 77135 w 639110"/>
              <a:gd name="connsiteY48" fmla="*/ 2600325 h 2943225"/>
              <a:gd name="connsiteX49" fmla="*/ 58085 w 639110"/>
              <a:gd name="connsiteY49" fmla="*/ 2657475 h 2943225"/>
              <a:gd name="connsiteX50" fmla="*/ 19985 w 639110"/>
              <a:gd name="connsiteY50" fmla="*/ 2724150 h 2943225"/>
              <a:gd name="connsiteX51" fmla="*/ 10460 w 639110"/>
              <a:gd name="connsiteY51" fmla="*/ 2857500 h 2943225"/>
              <a:gd name="connsiteX52" fmla="*/ 935 w 639110"/>
              <a:gd name="connsiteY52" fmla="*/ 2886075 h 2943225"/>
              <a:gd name="connsiteX53" fmla="*/ 935 w 639110"/>
              <a:gd name="connsiteY53" fmla="*/ 2943225 h 294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39110" h="2943225">
                <a:moveTo>
                  <a:pt x="220010" y="0"/>
                </a:moveTo>
                <a:cubicBezTo>
                  <a:pt x="220884" y="13981"/>
                  <a:pt x="215269" y="133394"/>
                  <a:pt x="239060" y="180975"/>
                </a:cubicBezTo>
                <a:cubicBezTo>
                  <a:pt x="244180" y="191214"/>
                  <a:pt x="251760" y="200025"/>
                  <a:pt x="258110" y="209550"/>
                </a:cubicBezTo>
                <a:cubicBezTo>
                  <a:pt x="261285" y="231775"/>
                  <a:pt x="261728" y="254565"/>
                  <a:pt x="267635" y="276225"/>
                </a:cubicBezTo>
                <a:cubicBezTo>
                  <a:pt x="271371" y="289924"/>
                  <a:pt x="281092" y="301274"/>
                  <a:pt x="286685" y="314325"/>
                </a:cubicBezTo>
                <a:cubicBezTo>
                  <a:pt x="290640" y="323553"/>
                  <a:pt x="293775" y="333160"/>
                  <a:pt x="296210" y="342900"/>
                </a:cubicBezTo>
                <a:cubicBezTo>
                  <a:pt x="323136" y="450605"/>
                  <a:pt x="283917" y="325070"/>
                  <a:pt x="324785" y="447675"/>
                </a:cubicBezTo>
                <a:cubicBezTo>
                  <a:pt x="327960" y="457200"/>
                  <a:pt x="329820" y="467270"/>
                  <a:pt x="334310" y="476250"/>
                </a:cubicBezTo>
                <a:cubicBezTo>
                  <a:pt x="340660" y="488950"/>
                  <a:pt x="346315" y="502022"/>
                  <a:pt x="353360" y="514350"/>
                </a:cubicBezTo>
                <a:cubicBezTo>
                  <a:pt x="359040" y="524289"/>
                  <a:pt x="367290" y="532686"/>
                  <a:pt x="372410" y="542925"/>
                </a:cubicBezTo>
                <a:cubicBezTo>
                  <a:pt x="386598" y="571301"/>
                  <a:pt x="377201" y="581851"/>
                  <a:pt x="400985" y="609600"/>
                </a:cubicBezTo>
                <a:cubicBezTo>
                  <a:pt x="411316" y="621653"/>
                  <a:pt x="426385" y="628650"/>
                  <a:pt x="439085" y="638175"/>
                </a:cubicBezTo>
                <a:cubicBezTo>
                  <a:pt x="466638" y="707058"/>
                  <a:pt x="448651" y="671574"/>
                  <a:pt x="496235" y="742950"/>
                </a:cubicBezTo>
                <a:lnTo>
                  <a:pt x="515285" y="771525"/>
                </a:lnTo>
                <a:lnTo>
                  <a:pt x="534335" y="800100"/>
                </a:lnTo>
                <a:cubicBezTo>
                  <a:pt x="559531" y="900886"/>
                  <a:pt x="525322" y="782202"/>
                  <a:pt x="562910" y="866775"/>
                </a:cubicBezTo>
                <a:cubicBezTo>
                  <a:pt x="571065" y="885125"/>
                  <a:pt x="575610" y="904875"/>
                  <a:pt x="581960" y="923925"/>
                </a:cubicBezTo>
                <a:cubicBezTo>
                  <a:pt x="585135" y="933450"/>
                  <a:pt x="586995" y="943520"/>
                  <a:pt x="591485" y="952500"/>
                </a:cubicBezTo>
                <a:lnTo>
                  <a:pt x="610535" y="990600"/>
                </a:lnTo>
                <a:cubicBezTo>
                  <a:pt x="613710" y="1012825"/>
                  <a:pt x="615657" y="1035260"/>
                  <a:pt x="620060" y="1057275"/>
                </a:cubicBezTo>
                <a:cubicBezTo>
                  <a:pt x="625195" y="1082948"/>
                  <a:pt x="639110" y="1133475"/>
                  <a:pt x="639110" y="1133475"/>
                </a:cubicBezTo>
                <a:cubicBezTo>
                  <a:pt x="637292" y="1157109"/>
                  <a:pt x="640620" y="1244755"/>
                  <a:pt x="620060" y="1285875"/>
                </a:cubicBezTo>
                <a:cubicBezTo>
                  <a:pt x="614940" y="1296114"/>
                  <a:pt x="606130" y="1304211"/>
                  <a:pt x="601010" y="1314450"/>
                </a:cubicBezTo>
                <a:cubicBezTo>
                  <a:pt x="596520" y="1323430"/>
                  <a:pt x="595975" y="1334045"/>
                  <a:pt x="591485" y="1343025"/>
                </a:cubicBezTo>
                <a:cubicBezTo>
                  <a:pt x="586365" y="1353264"/>
                  <a:pt x="578115" y="1361661"/>
                  <a:pt x="572435" y="1371600"/>
                </a:cubicBezTo>
                <a:cubicBezTo>
                  <a:pt x="565390" y="1383928"/>
                  <a:pt x="560690" y="1397524"/>
                  <a:pt x="553385" y="1409700"/>
                </a:cubicBezTo>
                <a:cubicBezTo>
                  <a:pt x="541605" y="1429333"/>
                  <a:pt x="527985" y="1447800"/>
                  <a:pt x="515285" y="1466850"/>
                </a:cubicBezTo>
                <a:cubicBezTo>
                  <a:pt x="499494" y="1490537"/>
                  <a:pt x="487543" y="1505903"/>
                  <a:pt x="477185" y="1533525"/>
                </a:cubicBezTo>
                <a:cubicBezTo>
                  <a:pt x="472588" y="1545782"/>
                  <a:pt x="471422" y="1559086"/>
                  <a:pt x="467660" y="1571625"/>
                </a:cubicBezTo>
                <a:cubicBezTo>
                  <a:pt x="461890" y="1590859"/>
                  <a:pt x="453480" y="1609294"/>
                  <a:pt x="448610" y="1628775"/>
                </a:cubicBezTo>
                <a:cubicBezTo>
                  <a:pt x="445435" y="1641475"/>
                  <a:pt x="444242" y="1654843"/>
                  <a:pt x="439085" y="1666875"/>
                </a:cubicBezTo>
                <a:cubicBezTo>
                  <a:pt x="434576" y="1677397"/>
                  <a:pt x="424684" y="1684989"/>
                  <a:pt x="420035" y="1695450"/>
                </a:cubicBezTo>
                <a:cubicBezTo>
                  <a:pt x="374695" y="1797465"/>
                  <a:pt x="425048" y="1716506"/>
                  <a:pt x="381935" y="1781175"/>
                </a:cubicBezTo>
                <a:cubicBezTo>
                  <a:pt x="368472" y="1848491"/>
                  <a:pt x="377530" y="1813441"/>
                  <a:pt x="353360" y="1885950"/>
                </a:cubicBezTo>
                <a:lnTo>
                  <a:pt x="343835" y="1914525"/>
                </a:lnTo>
                <a:cubicBezTo>
                  <a:pt x="340660" y="1924050"/>
                  <a:pt x="339879" y="1934746"/>
                  <a:pt x="334310" y="1943100"/>
                </a:cubicBezTo>
                <a:lnTo>
                  <a:pt x="315260" y="1971675"/>
                </a:lnTo>
                <a:cubicBezTo>
                  <a:pt x="312085" y="1984375"/>
                  <a:pt x="309497" y="1997236"/>
                  <a:pt x="305735" y="2009775"/>
                </a:cubicBezTo>
                <a:cubicBezTo>
                  <a:pt x="299965" y="2029009"/>
                  <a:pt x="293035" y="2047875"/>
                  <a:pt x="286685" y="2066925"/>
                </a:cubicBezTo>
                <a:lnTo>
                  <a:pt x="248585" y="2181225"/>
                </a:lnTo>
                <a:lnTo>
                  <a:pt x="239060" y="2209800"/>
                </a:lnTo>
                <a:cubicBezTo>
                  <a:pt x="235885" y="2219325"/>
                  <a:pt x="231970" y="2228635"/>
                  <a:pt x="229535" y="2238375"/>
                </a:cubicBezTo>
                <a:cubicBezTo>
                  <a:pt x="226360" y="2251075"/>
                  <a:pt x="222850" y="2263696"/>
                  <a:pt x="220010" y="2276475"/>
                </a:cubicBezTo>
                <a:cubicBezTo>
                  <a:pt x="216498" y="2292279"/>
                  <a:pt x="214412" y="2308394"/>
                  <a:pt x="210485" y="2324100"/>
                </a:cubicBezTo>
                <a:cubicBezTo>
                  <a:pt x="195597" y="2383650"/>
                  <a:pt x="208516" y="2321386"/>
                  <a:pt x="181910" y="2381250"/>
                </a:cubicBezTo>
                <a:cubicBezTo>
                  <a:pt x="173755" y="2399600"/>
                  <a:pt x="173999" y="2421692"/>
                  <a:pt x="162860" y="2438400"/>
                </a:cubicBezTo>
                <a:lnTo>
                  <a:pt x="124760" y="2495550"/>
                </a:lnTo>
                <a:cubicBezTo>
                  <a:pt x="121585" y="2511425"/>
                  <a:pt x="121934" y="2528437"/>
                  <a:pt x="115235" y="2543175"/>
                </a:cubicBezTo>
                <a:cubicBezTo>
                  <a:pt x="105761" y="2564018"/>
                  <a:pt x="84375" y="2578605"/>
                  <a:pt x="77135" y="2600325"/>
                </a:cubicBezTo>
                <a:cubicBezTo>
                  <a:pt x="70785" y="2619375"/>
                  <a:pt x="69224" y="2640767"/>
                  <a:pt x="58085" y="2657475"/>
                </a:cubicBezTo>
                <a:cubicBezTo>
                  <a:pt x="31159" y="2697864"/>
                  <a:pt x="44155" y="2675811"/>
                  <a:pt x="19985" y="2724150"/>
                </a:cubicBezTo>
                <a:cubicBezTo>
                  <a:pt x="16810" y="2768600"/>
                  <a:pt x="15667" y="2813242"/>
                  <a:pt x="10460" y="2857500"/>
                </a:cubicBezTo>
                <a:cubicBezTo>
                  <a:pt x="9287" y="2867471"/>
                  <a:pt x="2044" y="2876096"/>
                  <a:pt x="935" y="2886075"/>
                </a:cubicBezTo>
                <a:cubicBezTo>
                  <a:pt x="-1169" y="2905008"/>
                  <a:pt x="935" y="2924175"/>
                  <a:pt x="935" y="2943225"/>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2925" y="3695700"/>
            <a:ext cx="2686050" cy="3143250"/>
          </a:xfrm>
          <a:custGeom>
            <a:avLst/>
            <a:gdLst>
              <a:gd name="connsiteX0" fmla="*/ 2686050 w 2686050"/>
              <a:gd name="connsiteY0" fmla="*/ 0 h 3143250"/>
              <a:gd name="connsiteX1" fmla="*/ 2638425 w 2686050"/>
              <a:gd name="connsiteY1" fmla="*/ 47625 h 3143250"/>
              <a:gd name="connsiteX2" fmla="*/ 2600325 w 2686050"/>
              <a:gd name="connsiteY2" fmla="*/ 104775 h 3143250"/>
              <a:gd name="connsiteX3" fmla="*/ 2571750 w 2686050"/>
              <a:gd name="connsiteY3" fmla="*/ 133350 h 3143250"/>
              <a:gd name="connsiteX4" fmla="*/ 2543175 w 2686050"/>
              <a:gd name="connsiteY4" fmla="*/ 171450 h 3143250"/>
              <a:gd name="connsiteX5" fmla="*/ 2524125 w 2686050"/>
              <a:gd name="connsiteY5" fmla="*/ 200025 h 3143250"/>
              <a:gd name="connsiteX6" fmla="*/ 2486025 w 2686050"/>
              <a:gd name="connsiteY6" fmla="*/ 209550 h 3143250"/>
              <a:gd name="connsiteX7" fmla="*/ 2476500 w 2686050"/>
              <a:gd name="connsiteY7" fmla="*/ 238125 h 3143250"/>
              <a:gd name="connsiteX8" fmla="*/ 2419350 w 2686050"/>
              <a:gd name="connsiteY8" fmla="*/ 285750 h 3143250"/>
              <a:gd name="connsiteX9" fmla="*/ 2352675 w 2686050"/>
              <a:gd name="connsiteY9" fmla="*/ 333375 h 3143250"/>
              <a:gd name="connsiteX10" fmla="*/ 2305050 w 2686050"/>
              <a:gd name="connsiteY10" fmla="*/ 381000 h 3143250"/>
              <a:gd name="connsiteX11" fmla="*/ 2257425 w 2686050"/>
              <a:gd name="connsiteY11" fmla="*/ 428625 h 3143250"/>
              <a:gd name="connsiteX12" fmla="*/ 2238375 w 2686050"/>
              <a:gd name="connsiteY12" fmla="*/ 457200 h 3143250"/>
              <a:gd name="connsiteX13" fmla="*/ 2209800 w 2686050"/>
              <a:gd name="connsiteY13" fmla="*/ 476250 h 3143250"/>
              <a:gd name="connsiteX14" fmla="*/ 2200275 w 2686050"/>
              <a:gd name="connsiteY14" fmla="*/ 504825 h 3143250"/>
              <a:gd name="connsiteX15" fmla="*/ 2171700 w 2686050"/>
              <a:gd name="connsiteY15" fmla="*/ 514350 h 3143250"/>
              <a:gd name="connsiteX16" fmla="*/ 2143125 w 2686050"/>
              <a:gd name="connsiteY16" fmla="*/ 533400 h 3143250"/>
              <a:gd name="connsiteX17" fmla="*/ 2095500 w 2686050"/>
              <a:gd name="connsiteY17" fmla="*/ 590550 h 3143250"/>
              <a:gd name="connsiteX18" fmla="*/ 2047875 w 2686050"/>
              <a:gd name="connsiteY18" fmla="*/ 638175 h 3143250"/>
              <a:gd name="connsiteX19" fmla="*/ 2000250 w 2686050"/>
              <a:gd name="connsiteY19" fmla="*/ 695325 h 3143250"/>
              <a:gd name="connsiteX20" fmla="*/ 1971675 w 2686050"/>
              <a:gd name="connsiteY20" fmla="*/ 714375 h 3143250"/>
              <a:gd name="connsiteX21" fmla="*/ 1924050 w 2686050"/>
              <a:gd name="connsiteY21" fmla="*/ 762000 h 3143250"/>
              <a:gd name="connsiteX22" fmla="*/ 1905000 w 2686050"/>
              <a:gd name="connsiteY22" fmla="*/ 790575 h 3143250"/>
              <a:gd name="connsiteX23" fmla="*/ 1847850 w 2686050"/>
              <a:gd name="connsiteY23" fmla="*/ 828675 h 3143250"/>
              <a:gd name="connsiteX24" fmla="*/ 1819275 w 2686050"/>
              <a:gd name="connsiteY24" fmla="*/ 857250 h 3143250"/>
              <a:gd name="connsiteX25" fmla="*/ 1790700 w 2686050"/>
              <a:gd name="connsiteY25" fmla="*/ 866775 h 3143250"/>
              <a:gd name="connsiteX26" fmla="*/ 1704975 w 2686050"/>
              <a:gd name="connsiteY26" fmla="*/ 933450 h 3143250"/>
              <a:gd name="connsiteX27" fmla="*/ 1676400 w 2686050"/>
              <a:gd name="connsiteY27" fmla="*/ 952500 h 3143250"/>
              <a:gd name="connsiteX28" fmla="*/ 1647825 w 2686050"/>
              <a:gd name="connsiteY28" fmla="*/ 971550 h 3143250"/>
              <a:gd name="connsiteX29" fmla="*/ 1590675 w 2686050"/>
              <a:gd name="connsiteY29" fmla="*/ 1009650 h 3143250"/>
              <a:gd name="connsiteX30" fmla="*/ 1504950 w 2686050"/>
              <a:gd name="connsiteY30" fmla="*/ 1076325 h 3143250"/>
              <a:gd name="connsiteX31" fmla="*/ 1476375 w 2686050"/>
              <a:gd name="connsiteY31" fmla="*/ 1085850 h 3143250"/>
              <a:gd name="connsiteX32" fmla="*/ 1419225 w 2686050"/>
              <a:gd name="connsiteY32" fmla="*/ 1123950 h 3143250"/>
              <a:gd name="connsiteX33" fmla="*/ 1362075 w 2686050"/>
              <a:gd name="connsiteY33" fmla="*/ 1162050 h 3143250"/>
              <a:gd name="connsiteX34" fmla="*/ 1333500 w 2686050"/>
              <a:gd name="connsiteY34" fmla="*/ 1181100 h 3143250"/>
              <a:gd name="connsiteX35" fmla="*/ 1285875 w 2686050"/>
              <a:gd name="connsiteY35" fmla="*/ 1219200 h 3143250"/>
              <a:gd name="connsiteX36" fmla="*/ 1228725 w 2686050"/>
              <a:gd name="connsiteY36" fmla="*/ 1257300 h 3143250"/>
              <a:gd name="connsiteX37" fmla="*/ 1219200 w 2686050"/>
              <a:gd name="connsiteY37" fmla="*/ 1285875 h 3143250"/>
              <a:gd name="connsiteX38" fmla="*/ 1190625 w 2686050"/>
              <a:gd name="connsiteY38" fmla="*/ 1295400 h 3143250"/>
              <a:gd name="connsiteX39" fmla="*/ 1162050 w 2686050"/>
              <a:gd name="connsiteY39" fmla="*/ 1314450 h 3143250"/>
              <a:gd name="connsiteX40" fmla="*/ 1114425 w 2686050"/>
              <a:gd name="connsiteY40" fmla="*/ 1352550 h 3143250"/>
              <a:gd name="connsiteX41" fmla="*/ 1104900 w 2686050"/>
              <a:gd name="connsiteY41" fmla="*/ 1381125 h 3143250"/>
              <a:gd name="connsiteX42" fmla="*/ 1076325 w 2686050"/>
              <a:gd name="connsiteY42" fmla="*/ 1390650 h 3143250"/>
              <a:gd name="connsiteX43" fmla="*/ 1066800 w 2686050"/>
              <a:gd name="connsiteY43" fmla="*/ 1419225 h 3143250"/>
              <a:gd name="connsiteX44" fmla="*/ 1038225 w 2686050"/>
              <a:gd name="connsiteY44" fmla="*/ 1428750 h 3143250"/>
              <a:gd name="connsiteX45" fmla="*/ 1009650 w 2686050"/>
              <a:gd name="connsiteY45" fmla="*/ 1447800 h 3143250"/>
              <a:gd name="connsiteX46" fmla="*/ 990600 w 2686050"/>
              <a:gd name="connsiteY46" fmla="*/ 1476375 h 3143250"/>
              <a:gd name="connsiteX47" fmla="*/ 933450 w 2686050"/>
              <a:gd name="connsiteY47" fmla="*/ 1514475 h 3143250"/>
              <a:gd name="connsiteX48" fmla="*/ 847725 w 2686050"/>
              <a:gd name="connsiteY48" fmla="*/ 1552575 h 3143250"/>
              <a:gd name="connsiteX49" fmla="*/ 828675 w 2686050"/>
              <a:gd name="connsiteY49" fmla="*/ 1581150 h 3143250"/>
              <a:gd name="connsiteX50" fmla="*/ 771525 w 2686050"/>
              <a:gd name="connsiteY50" fmla="*/ 1609725 h 3143250"/>
              <a:gd name="connsiteX51" fmla="*/ 752475 w 2686050"/>
              <a:gd name="connsiteY51" fmla="*/ 1638300 h 3143250"/>
              <a:gd name="connsiteX52" fmla="*/ 723900 w 2686050"/>
              <a:gd name="connsiteY52" fmla="*/ 1657350 h 3143250"/>
              <a:gd name="connsiteX53" fmla="*/ 676275 w 2686050"/>
              <a:gd name="connsiteY53" fmla="*/ 1714500 h 3143250"/>
              <a:gd name="connsiteX54" fmla="*/ 657225 w 2686050"/>
              <a:gd name="connsiteY54" fmla="*/ 1771650 h 3143250"/>
              <a:gd name="connsiteX55" fmla="*/ 638175 w 2686050"/>
              <a:gd name="connsiteY55" fmla="*/ 1828800 h 3143250"/>
              <a:gd name="connsiteX56" fmla="*/ 628650 w 2686050"/>
              <a:gd name="connsiteY56" fmla="*/ 1857375 h 3143250"/>
              <a:gd name="connsiteX57" fmla="*/ 590550 w 2686050"/>
              <a:gd name="connsiteY57" fmla="*/ 1943100 h 3143250"/>
              <a:gd name="connsiteX58" fmla="*/ 581025 w 2686050"/>
              <a:gd name="connsiteY58" fmla="*/ 1971675 h 3143250"/>
              <a:gd name="connsiteX59" fmla="*/ 571500 w 2686050"/>
              <a:gd name="connsiteY59" fmla="*/ 2000250 h 3143250"/>
              <a:gd name="connsiteX60" fmla="*/ 561975 w 2686050"/>
              <a:gd name="connsiteY60" fmla="*/ 2066925 h 3143250"/>
              <a:gd name="connsiteX61" fmla="*/ 552450 w 2686050"/>
              <a:gd name="connsiteY61" fmla="*/ 2143125 h 3143250"/>
              <a:gd name="connsiteX62" fmla="*/ 542925 w 2686050"/>
              <a:gd name="connsiteY62" fmla="*/ 2181225 h 3143250"/>
              <a:gd name="connsiteX63" fmla="*/ 514350 w 2686050"/>
              <a:gd name="connsiteY63" fmla="*/ 2343150 h 3143250"/>
              <a:gd name="connsiteX64" fmla="*/ 504825 w 2686050"/>
              <a:gd name="connsiteY64" fmla="*/ 2371725 h 3143250"/>
              <a:gd name="connsiteX65" fmla="*/ 495300 w 2686050"/>
              <a:gd name="connsiteY65" fmla="*/ 2428875 h 3143250"/>
              <a:gd name="connsiteX66" fmla="*/ 476250 w 2686050"/>
              <a:gd name="connsiteY66" fmla="*/ 2514600 h 3143250"/>
              <a:gd name="connsiteX67" fmla="*/ 457200 w 2686050"/>
              <a:gd name="connsiteY67" fmla="*/ 2571750 h 3143250"/>
              <a:gd name="connsiteX68" fmla="*/ 438150 w 2686050"/>
              <a:gd name="connsiteY68" fmla="*/ 2686050 h 3143250"/>
              <a:gd name="connsiteX69" fmla="*/ 419100 w 2686050"/>
              <a:gd name="connsiteY69" fmla="*/ 2724150 h 3143250"/>
              <a:gd name="connsiteX70" fmla="*/ 409575 w 2686050"/>
              <a:gd name="connsiteY70" fmla="*/ 2762250 h 3143250"/>
              <a:gd name="connsiteX71" fmla="*/ 371475 w 2686050"/>
              <a:gd name="connsiteY71" fmla="*/ 2847975 h 3143250"/>
              <a:gd name="connsiteX72" fmla="*/ 342900 w 2686050"/>
              <a:gd name="connsiteY72" fmla="*/ 2886075 h 3143250"/>
              <a:gd name="connsiteX73" fmla="*/ 314325 w 2686050"/>
              <a:gd name="connsiteY73" fmla="*/ 2905125 h 3143250"/>
              <a:gd name="connsiteX74" fmla="*/ 295275 w 2686050"/>
              <a:gd name="connsiteY74" fmla="*/ 2933700 h 3143250"/>
              <a:gd name="connsiteX75" fmla="*/ 238125 w 2686050"/>
              <a:gd name="connsiteY75" fmla="*/ 2981325 h 3143250"/>
              <a:gd name="connsiteX76" fmla="*/ 219075 w 2686050"/>
              <a:gd name="connsiteY76" fmla="*/ 3009900 h 3143250"/>
              <a:gd name="connsiteX77" fmla="*/ 190500 w 2686050"/>
              <a:gd name="connsiteY77" fmla="*/ 3019425 h 3143250"/>
              <a:gd name="connsiteX78" fmla="*/ 161925 w 2686050"/>
              <a:gd name="connsiteY78" fmla="*/ 3038475 h 3143250"/>
              <a:gd name="connsiteX79" fmla="*/ 142875 w 2686050"/>
              <a:gd name="connsiteY79" fmla="*/ 3067050 h 3143250"/>
              <a:gd name="connsiteX80" fmla="*/ 114300 w 2686050"/>
              <a:gd name="connsiteY80" fmla="*/ 3076575 h 3143250"/>
              <a:gd name="connsiteX81" fmla="*/ 57150 w 2686050"/>
              <a:gd name="connsiteY81" fmla="*/ 3114675 h 3143250"/>
              <a:gd name="connsiteX82" fmla="*/ 28575 w 2686050"/>
              <a:gd name="connsiteY82" fmla="*/ 3133725 h 3143250"/>
              <a:gd name="connsiteX83" fmla="*/ 0 w 2686050"/>
              <a:gd name="connsiteY83" fmla="*/ 3143250 h 314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686050" h="3143250">
                <a:moveTo>
                  <a:pt x="2686050" y="0"/>
                </a:moveTo>
                <a:cubicBezTo>
                  <a:pt x="2670175" y="15875"/>
                  <a:pt x="2652642" y="30249"/>
                  <a:pt x="2638425" y="47625"/>
                </a:cubicBezTo>
                <a:cubicBezTo>
                  <a:pt x="2623927" y="65345"/>
                  <a:pt x="2616514" y="88586"/>
                  <a:pt x="2600325" y="104775"/>
                </a:cubicBezTo>
                <a:cubicBezTo>
                  <a:pt x="2590800" y="114300"/>
                  <a:pt x="2580516" y="123123"/>
                  <a:pt x="2571750" y="133350"/>
                </a:cubicBezTo>
                <a:cubicBezTo>
                  <a:pt x="2561419" y="145403"/>
                  <a:pt x="2552402" y="158532"/>
                  <a:pt x="2543175" y="171450"/>
                </a:cubicBezTo>
                <a:cubicBezTo>
                  <a:pt x="2536521" y="180765"/>
                  <a:pt x="2533650" y="193675"/>
                  <a:pt x="2524125" y="200025"/>
                </a:cubicBezTo>
                <a:cubicBezTo>
                  <a:pt x="2513233" y="207287"/>
                  <a:pt x="2498725" y="206375"/>
                  <a:pt x="2486025" y="209550"/>
                </a:cubicBezTo>
                <a:cubicBezTo>
                  <a:pt x="2482850" y="219075"/>
                  <a:pt x="2482069" y="229771"/>
                  <a:pt x="2476500" y="238125"/>
                </a:cubicBezTo>
                <a:cubicBezTo>
                  <a:pt x="2460328" y="262382"/>
                  <a:pt x="2441713" y="269776"/>
                  <a:pt x="2419350" y="285750"/>
                </a:cubicBezTo>
                <a:cubicBezTo>
                  <a:pt x="2336648" y="344823"/>
                  <a:pt x="2420018" y="288480"/>
                  <a:pt x="2352675" y="333375"/>
                </a:cubicBezTo>
                <a:cubicBezTo>
                  <a:pt x="2301875" y="409575"/>
                  <a:pt x="2368550" y="317500"/>
                  <a:pt x="2305050" y="381000"/>
                </a:cubicBezTo>
                <a:cubicBezTo>
                  <a:pt x="2241550" y="444500"/>
                  <a:pt x="2333625" y="377825"/>
                  <a:pt x="2257425" y="428625"/>
                </a:cubicBezTo>
                <a:cubicBezTo>
                  <a:pt x="2251075" y="438150"/>
                  <a:pt x="2246470" y="449105"/>
                  <a:pt x="2238375" y="457200"/>
                </a:cubicBezTo>
                <a:cubicBezTo>
                  <a:pt x="2230280" y="465295"/>
                  <a:pt x="2216951" y="467311"/>
                  <a:pt x="2209800" y="476250"/>
                </a:cubicBezTo>
                <a:cubicBezTo>
                  <a:pt x="2203528" y="484090"/>
                  <a:pt x="2207375" y="497725"/>
                  <a:pt x="2200275" y="504825"/>
                </a:cubicBezTo>
                <a:cubicBezTo>
                  <a:pt x="2193175" y="511925"/>
                  <a:pt x="2180680" y="509860"/>
                  <a:pt x="2171700" y="514350"/>
                </a:cubicBezTo>
                <a:cubicBezTo>
                  <a:pt x="2161461" y="519470"/>
                  <a:pt x="2152650" y="527050"/>
                  <a:pt x="2143125" y="533400"/>
                </a:cubicBezTo>
                <a:cubicBezTo>
                  <a:pt x="2095827" y="604346"/>
                  <a:pt x="2156616" y="517211"/>
                  <a:pt x="2095500" y="590550"/>
                </a:cubicBezTo>
                <a:cubicBezTo>
                  <a:pt x="2055813" y="638175"/>
                  <a:pt x="2100262" y="603250"/>
                  <a:pt x="2047875" y="638175"/>
                </a:cubicBezTo>
                <a:cubicBezTo>
                  <a:pt x="2029144" y="666272"/>
                  <a:pt x="2027752" y="672406"/>
                  <a:pt x="2000250" y="695325"/>
                </a:cubicBezTo>
                <a:cubicBezTo>
                  <a:pt x="1991456" y="702654"/>
                  <a:pt x="1981200" y="708025"/>
                  <a:pt x="1971675" y="714375"/>
                </a:cubicBezTo>
                <a:cubicBezTo>
                  <a:pt x="1920875" y="790575"/>
                  <a:pt x="1987550" y="698500"/>
                  <a:pt x="1924050" y="762000"/>
                </a:cubicBezTo>
                <a:cubicBezTo>
                  <a:pt x="1915955" y="770095"/>
                  <a:pt x="1913615" y="783037"/>
                  <a:pt x="1905000" y="790575"/>
                </a:cubicBezTo>
                <a:cubicBezTo>
                  <a:pt x="1887770" y="805652"/>
                  <a:pt x="1864039" y="812486"/>
                  <a:pt x="1847850" y="828675"/>
                </a:cubicBezTo>
                <a:cubicBezTo>
                  <a:pt x="1838325" y="838200"/>
                  <a:pt x="1830483" y="849778"/>
                  <a:pt x="1819275" y="857250"/>
                </a:cubicBezTo>
                <a:cubicBezTo>
                  <a:pt x="1810921" y="862819"/>
                  <a:pt x="1800225" y="863600"/>
                  <a:pt x="1790700" y="866775"/>
                </a:cubicBezTo>
                <a:cubicBezTo>
                  <a:pt x="1745936" y="911539"/>
                  <a:pt x="1773333" y="887878"/>
                  <a:pt x="1704975" y="933450"/>
                </a:cubicBezTo>
                <a:lnTo>
                  <a:pt x="1676400" y="952500"/>
                </a:lnTo>
                <a:cubicBezTo>
                  <a:pt x="1666875" y="958850"/>
                  <a:pt x="1655920" y="963455"/>
                  <a:pt x="1647825" y="971550"/>
                </a:cubicBezTo>
                <a:cubicBezTo>
                  <a:pt x="1612150" y="1007225"/>
                  <a:pt x="1632029" y="995865"/>
                  <a:pt x="1590675" y="1009650"/>
                </a:cubicBezTo>
                <a:cubicBezTo>
                  <a:pt x="1566020" y="1034305"/>
                  <a:pt x="1539129" y="1064932"/>
                  <a:pt x="1504950" y="1076325"/>
                </a:cubicBezTo>
                <a:cubicBezTo>
                  <a:pt x="1495425" y="1079500"/>
                  <a:pt x="1485152" y="1080974"/>
                  <a:pt x="1476375" y="1085850"/>
                </a:cubicBezTo>
                <a:cubicBezTo>
                  <a:pt x="1456361" y="1096969"/>
                  <a:pt x="1438275" y="1111250"/>
                  <a:pt x="1419225" y="1123950"/>
                </a:cubicBezTo>
                <a:lnTo>
                  <a:pt x="1362075" y="1162050"/>
                </a:lnTo>
                <a:lnTo>
                  <a:pt x="1333500" y="1181100"/>
                </a:lnTo>
                <a:cubicBezTo>
                  <a:pt x="1298301" y="1233898"/>
                  <a:pt x="1334589" y="1192137"/>
                  <a:pt x="1285875" y="1219200"/>
                </a:cubicBezTo>
                <a:cubicBezTo>
                  <a:pt x="1265861" y="1230319"/>
                  <a:pt x="1228725" y="1257300"/>
                  <a:pt x="1228725" y="1257300"/>
                </a:cubicBezTo>
                <a:cubicBezTo>
                  <a:pt x="1225550" y="1266825"/>
                  <a:pt x="1226300" y="1278775"/>
                  <a:pt x="1219200" y="1285875"/>
                </a:cubicBezTo>
                <a:cubicBezTo>
                  <a:pt x="1212100" y="1292975"/>
                  <a:pt x="1199605" y="1290910"/>
                  <a:pt x="1190625" y="1295400"/>
                </a:cubicBezTo>
                <a:cubicBezTo>
                  <a:pt x="1180386" y="1300520"/>
                  <a:pt x="1171575" y="1308100"/>
                  <a:pt x="1162050" y="1314450"/>
                </a:cubicBezTo>
                <a:cubicBezTo>
                  <a:pt x="1139212" y="1382963"/>
                  <a:pt x="1174226" y="1304710"/>
                  <a:pt x="1114425" y="1352550"/>
                </a:cubicBezTo>
                <a:cubicBezTo>
                  <a:pt x="1106585" y="1358822"/>
                  <a:pt x="1112000" y="1374025"/>
                  <a:pt x="1104900" y="1381125"/>
                </a:cubicBezTo>
                <a:cubicBezTo>
                  <a:pt x="1097800" y="1388225"/>
                  <a:pt x="1085850" y="1387475"/>
                  <a:pt x="1076325" y="1390650"/>
                </a:cubicBezTo>
                <a:cubicBezTo>
                  <a:pt x="1073150" y="1400175"/>
                  <a:pt x="1073900" y="1412125"/>
                  <a:pt x="1066800" y="1419225"/>
                </a:cubicBezTo>
                <a:cubicBezTo>
                  <a:pt x="1059700" y="1426325"/>
                  <a:pt x="1047205" y="1424260"/>
                  <a:pt x="1038225" y="1428750"/>
                </a:cubicBezTo>
                <a:cubicBezTo>
                  <a:pt x="1027986" y="1433870"/>
                  <a:pt x="1019175" y="1441450"/>
                  <a:pt x="1009650" y="1447800"/>
                </a:cubicBezTo>
                <a:cubicBezTo>
                  <a:pt x="1003300" y="1457325"/>
                  <a:pt x="999215" y="1468837"/>
                  <a:pt x="990600" y="1476375"/>
                </a:cubicBezTo>
                <a:cubicBezTo>
                  <a:pt x="973370" y="1491452"/>
                  <a:pt x="955170" y="1507235"/>
                  <a:pt x="933450" y="1514475"/>
                </a:cubicBezTo>
                <a:cubicBezTo>
                  <a:pt x="865440" y="1537145"/>
                  <a:pt x="893008" y="1522386"/>
                  <a:pt x="847725" y="1552575"/>
                </a:cubicBezTo>
                <a:cubicBezTo>
                  <a:pt x="841375" y="1562100"/>
                  <a:pt x="836770" y="1573055"/>
                  <a:pt x="828675" y="1581150"/>
                </a:cubicBezTo>
                <a:cubicBezTo>
                  <a:pt x="810211" y="1599614"/>
                  <a:pt x="794766" y="1601978"/>
                  <a:pt x="771525" y="1609725"/>
                </a:cubicBezTo>
                <a:cubicBezTo>
                  <a:pt x="765175" y="1619250"/>
                  <a:pt x="760570" y="1630205"/>
                  <a:pt x="752475" y="1638300"/>
                </a:cubicBezTo>
                <a:cubicBezTo>
                  <a:pt x="744380" y="1646395"/>
                  <a:pt x="732694" y="1650021"/>
                  <a:pt x="723900" y="1657350"/>
                </a:cubicBezTo>
                <a:cubicBezTo>
                  <a:pt x="708066" y="1670545"/>
                  <a:pt x="685090" y="1694667"/>
                  <a:pt x="676275" y="1714500"/>
                </a:cubicBezTo>
                <a:cubicBezTo>
                  <a:pt x="668120" y="1732850"/>
                  <a:pt x="663575" y="1752600"/>
                  <a:pt x="657225" y="1771650"/>
                </a:cubicBezTo>
                <a:lnTo>
                  <a:pt x="638175" y="1828800"/>
                </a:lnTo>
                <a:cubicBezTo>
                  <a:pt x="635000" y="1838325"/>
                  <a:pt x="634219" y="1849021"/>
                  <a:pt x="628650" y="1857375"/>
                </a:cubicBezTo>
                <a:cubicBezTo>
                  <a:pt x="598461" y="1902658"/>
                  <a:pt x="613220" y="1875090"/>
                  <a:pt x="590550" y="1943100"/>
                </a:cubicBezTo>
                <a:lnTo>
                  <a:pt x="581025" y="1971675"/>
                </a:lnTo>
                <a:lnTo>
                  <a:pt x="571500" y="2000250"/>
                </a:lnTo>
                <a:cubicBezTo>
                  <a:pt x="568325" y="2022475"/>
                  <a:pt x="564942" y="2044671"/>
                  <a:pt x="561975" y="2066925"/>
                </a:cubicBezTo>
                <a:cubicBezTo>
                  <a:pt x="558592" y="2092298"/>
                  <a:pt x="556658" y="2117876"/>
                  <a:pt x="552450" y="2143125"/>
                </a:cubicBezTo>
                <a:cubicBezTo>
                  <a:pt x="550298" y="2156038"/>
                  <a:pt x="545267" y="2168345"/>
                  <a:pt x="542925" y="2181225"/>
                </a:cubicBezTo>
                <a:cubicBezTo>
                  <a:pt x="533368" y="2233789"/>
                  <a:pt x="531245" y="2292464"/>
                  <a:pt x="514350" y="2343150"/>
                </a:cubicBezTo>
                <a:cubicBezTo>
                  <a:pt x="511175" y="2352675"/>
                  <a:pt x="507003" y="2361924"/>
                  <a:pt x="504825" y="2371725"/>
                </a:cubicBezTo>
                <a:cubicBezTo>
                  <a:pt x="500635" y="2390578"/>
                  <a:pt x="498755" y="2409874"/>
                  <a:pt x="495300" y="2428875"/>
                </a:cubicBezTo>
                <a:cubicBezTo>
                  <a:pt x="491117" y="2451883"/>
                  <a:pt x="483306" y="2491080"/>
                  <a:pt x="476250" y="2514600"/>
                </a:cubicBezTo>
                <a:cubicBezTo>
                  <a:pt x="470480" y="2533834"/>
                  <a:pt x="457200" y="2571750"/>
                  <a:pt x="457200" y="2571750"/>
                </a:cubicBezTo>
                <a:cubicBezTo>
                  <a:pt x="455043" y="2586851"/>
                  <a:pt x="445114" y="2665158"/>
                  <a:pt x="438150" y="2686050"/>
                </a:cubicBezTo>
                <a:cubicBezTo>
                  <a:pt x="433660" y="2699520"/>
                  <a:pt x="424086" y="2710855"/>
                  <a:pt x="419100" y="2724150"/>
                </a:cubicBezTo>
                <a:cubicBezTo>
                  <a:pt x="414503" y="2736407"/>
                  <a:pt x="413337" y="2749711"/>
                  <a:pt x="409575" y="2762250"/>
                </a:cubicBezTo>
                <a:cubicBezTo>
                  <a:pt x="393553" y="2815658"/>
                  <a:pt x="397874" y="2811017"/>
                  <a:pt x="371475" y="2847975"/>
                </a:cubicBezTo>
                <a:cubicBezTo>
                  <a:pt x="362248" y="2860893"/>
                  <a:pt x="354125" y="2874850"/>
                  <a:pt x="342900" y="2886075"/>
                </a:cubicBezTo>
                <a:cubicBezTo>
                  <a:pt x="334805" y="2894170"/>
                  <a:pt x="323850" y="2898775"/>
                  <a:pt x="314325" y="2905125"/>
                </a:cubicBezTo>
                <a:cubicBezTo>
                  <a:pt x="307975" y="2914650"/>
                  <a:pt x="303370" y="2925605"/>
                  <a:pt x="295275" y="2933700"/>
                </a:cubicBezTo>
                <a:cubicBezTo>
                  <a:pt x="220350" y="3008625"/>
                  <a:pt x="316146" y="2887700"/>
                  <a:pt x="238125" y="2981325"/>
                </a:cubicBezTo>
                <a:cubicBezTo>
                  <a:pt x="230796" y="2990119"/>
                  <a:pt x="228014" y="3002749"/>
                  <a:pt x="219075" y="3009900"/>
                </a:cubicBezTo>
                <a:cubicBezTo>
                  <a:pt x="211235" y="3016172"/>
                  <a:pt x="199480" y="3014935"/>
                  <a:pt x="190500" y="3019425"/>
                </a:cubicBezTo>
                <a:cubicBezTo>
                  <a:pt x="180261" y="3024545"/>
                  <a:pt x="171450" y="3032125"/>
                  <a:pt x="161925" y="3038475"/>
                </a:cubicBezTo>
                <a:cubicBezTo>
                  <a:pt x="155575" y="3048000"/>
                  <a:pt x="151814" y="3059899"/>
                  <a:pt x="142875" y="3067050"/>
                </a:cubicBezTo>
                <a:cubicBezTo>
                  <a:pt x="135035" y="3073322"/>
                  <a:pt x="123077" y="3071699"/>
                  <a:pt x="114300" y="3076575"/>
                </a:cubicBezTo>
                <a:cubicBezTo>
                  <a:pt x="94286" y="3087694"/>
                  <a:pt x="76200" y="3101975"/>
                  <a:pt x="57150" y="3114675"/>
                </a:cubicBezTo>
                <a:cubicBezTo>
                  <a:pt x="47625" y="3121025"/>
                  <a:pt x="39435" y="3130105"/>
                  <a:pt x="28575" y="3133725"/>
                </a:cubicBezTo>
                <a:lnTo>
                  <a:pt x="0" y="3143250"/>
                </a:ln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5" idx="3"/>
          </p:cNvCxnSpPr>
          <p:nvPr/>
        </p:nvCxnSpPr>
        <p:spPr>
          <a:xfrm flipH="1" flipV="1">
            <a:off x="4114800" y="5029200"/>
            <a:ext cx="457201" cy="23379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3381375" y="5943600"/>
            <a:ext cx="457201" cy="23379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3695700" y="5629275"/>
            <a:ext cx="457201" cy="23379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866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4"/>
          <p:cNvSpPr txBox="1">
            <a:spLocks noChangeArrowheads="1"/>
          </p:cNvSpPr>
          <p:nvPr/>
        </p:nvSpPr>
        <p:spPr bwMode="auto">
          <a:xfrm>
            <a:off x="980534" y="5410200"/>
            <a:ext cx="7696200" cy="1200329"/>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3"/>
              </a:rPr>
              <a:t>SL 010</a:t>
            </a:r>
            <a:r>
              <a:rPr lang="en-US" dirty="0">
                <a:latin typeface="Calibri" pitchFamily="34" charset="0"/>
              </a:rPr>
              <a:t> and </a:t>
            </a:r>
            <a:r>
              <a:rPr lang="en-US" u="sng" dirty="0">
                <a:hlinkClick r:id="rId4"/>
              </a:rPr>
              <a:t>SL 048A</a:t>
            </a:r>
            <a:r>
              <a:rPr lang="en-US" dirty="0">
                <a:latin typeface="Calibri" pitchFamily="34" charset="0"/>
              </a:rPr>
              <a:t> and  </a:t>
            </a:r>
            <a:r>
              <a:rPr lang="en-US" u="sng" dirty="0">
                <a:hlinkClick r:id="rId5"/>
              </a:rPr>
              <a:t>SL 073</a:t>
            </a:r>
            <a:r>
              <a:rPr lang="en-US" dirty="0"/>
              <a:t> </a:t>
            </a:r>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Stomach</a:t>
            </a:r>
          </a:p>
          <a:p>
            <a:pPr lvl="2" eaLnBrk="0" hangingPunct="0">
              <a:buFontTx/>
              <a:buChar char="•"/>
            </a:pPr>
            <a:r>
              <a:rPr lang="en-US" sz="1200" b="1" dirty="0">
                <a:solidFill>
                  <a:srgbClr val="002060"/>
                </a:solidFill>
                <a:latin typeface="Georgia" pitchFamily="18" charset="0"/>
                <a:ea typeface="Times" pitchFamily="18" charset="0"/>
                <a:cs typeface="Arial" charset="0"/>
              </a:rPr>
              <a:t>Pits</a:t>
            </a:r>
          </a:p>
          <a:p>
            <a:pPr lvl="2" eaLnBrk="0" hangingPunct="0">
              <a:buFontTx/>
              <a:buChar char="•"/>
            </a:pPr>
            <a:r>
              <a:rPr lang="en-US" sz="1200" b="1" dirty="0">
                <a:solidFill>
                  <a:srgbClr val="002060"/>
                </a:solidFill>
                <a:latin typeface="Georgia" pitchFamily="18" charset="0"/>
                <a:ea typeface="Times" pitchFamily="18" charset="0"/>
                <a:cs typeface="Arial" charset="0"/>
              </a:rPr>
              <a:t>Glands </a:t>
            </a:r>
          </a:p>
        </p:txBody>
      </p:sp>
      <p:sp>
        <p:nvSpPr>
          <p:cNvPr id="8" name="TextBox 3"/>
          <p:cNvSpPr txBox="1">
            <a:spLocks noChangeArrowheads="1"/>
          </p:cNvSpPr>
          <p:nvPr/>
        </p:nvSpPr>
        <p:spPr bwMode="auto">
          <a:xfrm>
            <a:off x="2362200" y="1676400"/>
            <a:ext cx="4283439" cy="369332"/>
          </a:xfrm>
          <a:prstGeom prst="rect">
            <a:avLst/>
          </a:prstGeom>
          <a:noFill/>
          <a:ln w="9525">
            <a:noFill/>
            <a:miter lim="800000"/>
            <a:headEnd/>
            <a:tailEnd/>
          </a:ln>
        </p:spPr>
        <p:txBody>
          <a:bodyPr wrap="square">
            <a:spAutoFit/>
          </a:bodyPr>
          <a:lstStyle/>
          <a:p>
            <a:r>
              <a:rPr lang="en-US" dirty="0">
                <a:latin typeface="Calibri" pitchFamily="34" charset="0"/>
                <a:hlinkClick r:id="rId6"/>
              </a:rPr>
              <a:t>Video of an overview of the stomach – SL10</a:t>
            </a:r>
            <a:endParaRPr lang="en-US" dirty="0">
              <a:latin typeface="Calibri" pitchFamily="34" charset="0"/>
            </a:endParaRPr>
          </a:p>
        </p:txBody>
      </p:sp>
      <p:sp>
        <p:nvSpPr>
          <p:cNvPr id="10" name="Rectangle 9"/>
          <p:cNvSpPr/>
          <p:nvPr/>
        </p:nvSpPr>
        <p:spPr>
          <a:xfrm>
            <a:off x="3446375" y="82952"/>
            <a:ext cx="1924887"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7030A0"/>
                </a:solidFill>
                <a:latin typeface="+mn-lt"/>
              </a:rPr>
              <a:t>STOMACH</a:t>
            </a:r>
          </a:p>
        </p:txBody>
      </p:sp>
      <p:sp>
        <p:nvSpPr>
          <p:cNvPr id="11" name="TextBox 3"/>
          <p:cNvSpPr txBox="1">
            <a:spLocks noChangeArrowheads="1"/>
          </p:cNvSpPr>
          <p:nvPr/>
        </p:nvSpPr>
        <p:spPr bwMode="auto">
          <a:xfrm>
            <a:off x="2362200" y="2438400"/>
            <a:ext cx="4495800" cy="369332"/>
          </a:xfrm>
          <a:prstGeom prst="rect">
            <a:avLst/>
          </a:prstGeom>
          <a:noFill/>
          <a:ln w="9525">
            <a:noFill/>
            <a:miter lim="800000"/>
            <a:headEnd/>
            <a:tailEnd/>
          </a:ln>
        </p:spPr>
        <p:txBody>
          <a:bodyPr wrap="square">
            <a:spAutoFit/>
          </a:bodyPr>
          <a:lstStyle/>
          <a:p>
            <a:r>
              <a:rPr lang="en-US" dirty="0">
                <a:latin typeface="Calibri" pitchFamily="34" charset="0"/>
                <a:hlinkClick r:id="rId7"/>
              </a:rPr>
              <a:t>Video of an overview of the stomach – SL48A</a:t>
            </a:r>
            <a:endParaRPr lang="en-US" dirty="0">
              <a:latin typeface="Calibri" pitchFamily="34" charset="0"/>
            </a:endParaRPr>
          </a:p>
        </p:txBody>
      </p:sp>
      <p:sp>
        <p:nvSpPr>
          <p:cNvPr id="12" name="TextBox 3"/>
          <p:cNvSpPr txBox="1">
            <a:spLocks noChangeArrowheads="1"/>
          </p:cNvSpPr>
          <p:nvPr/>
        </p:nvSpPr>
        <p:spPr bwMode="auto">
          <a:xfrm>
            <a:off x="2403961" y="3200400"/>
            <a:ext cx="4283439" cy="369332"/>
          </a:xfrm>
          <a:prstGeom prst="rect">
            <a:avLst/>
          </a:prstGeom>
          <a:noFill/>
          <a:ln w="9525">
            <a:noFill/>
            <a:miter lim="800000"/>
            <a:headEnd/>
            <a:tailEnd/>
          </a:ln>
        </p:spPr>
        <p:txBody>
          <a:bodyPr wrap="square">
            <a:spAutoFit/>
          </a:bodyPr>
          <a:lstStyle/>
          <a:p>
            <a:r>
              <a:rPr lang="en-US" dirty="0">
                <a:latin typeface="Calibri" pitchFamily="34" charset="0"/>
                <a:hlinkClick r:id="rId8"/>
              </a:rPr>
              <a:t>Video of an overview of the stomach – SL73</a:t>
            </a:r>
            <a:endParaRPr lang="en-US" dirty="0">
              <a:latin typeface="Calibri" pitchFamily="34" charset="0"/>
            </a:endParaRPr>
          </a:p>
        </p:txBody>
      </p:sp>
    </p:spTree>
    <p:extLst>
      <p:ext uri="{BB962C8B-B14F-4D97-AF65-F5344CB8AC3E}">
        <p14:creationId xmlns:p14="http://schemas.microsoft.com/office/powerpoint/2010/main" val="3113870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330548" y="0"/>
            <a:ext cx="6156557"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7030A0"/>
                </a:solidFill>
                <a:latin typeface="+mn-lt"/>
              </a:rPr>
              <a:t>STOMACH – CARDIA AND PYLORUS</a:t>
            </a:r>
          </a:p>
        </p:txBody>
      </p:sp>
      <p:sp>
        <p:nvSpPr>
          <p:cNvPr id="7" name="TextBox 6"/>
          <p:cNvSpPr txBox="1"/>
          <p:nvPr/>
        </p:nvSpPr>
        <p:spPr>
          <a:xfrm>
            <a:off x="76200" y="381000"/>
            <a:ext cx="8991600" cy="923330"/>
          </a:xfrm>
          <a:prstGeom prst="rect">
            <a:avLst/>
          </a:prstGeom>
          <a:noFill/>
        </p:spPr>
        <p:txBody>
          <a:bodyPr wrap="square" rtlCol="0">
            <a:spAutoFit/>
          </a:bodyPr>
          <a:lstStyle/>
          <a:p>
            <a:r>
              <a:rPr lang="en-US" b="1" dirty="0">
                <a:solidFill>
                  <a:srgbClr val="6E2975"/>
                </a:solidFill>
                <a:latin typeface="Times New Roman" pitchFamily="18" charset="0"/>
                <a:cs typeface="Times New Roman" pitchFamily="18" charset="0"/>
              </a:rPr>
              <a:t>As we mentioned, the </a:t>
            </a:r>
            <a:r>
              <a:rPr lang="en-US" b="1" dirty="0" err="1">
                <a:solidFill>
                  <a:srgbClr val="6E2975"/>
                </a:solidFill>
                <a:latin typeface="Times New Roman" pitchFamily="18" charset="0"/>
                <a:cs typeface="Times New Roman" pitchFamily="18" charset="0"/>
              </a:rPr>
              <a:t>cardia</a:t>
            </a:r>
            <a:r>
              <a:rPr lang="en-US" b="1" dirty="0">
                <a:solidFill>
                  <a:srgbClr val="6E2975"/>
                </a:solidFill>
                <a:latin typeface="Times New Roman" pitchFamily="18" charset="0"/>
                <a:cs typeface="Times New Roman" pitchFamily="18" charset="0"/>
              </a:rPr>
              <a:t> and pylorus regions of the stomach are quite similar.  Apart from stem cells and </a:t>
            </a:r>
            <a:r>
              <a:rPr lang="en-US" b="1" dirty="0" err="1">
                <a:solidFill>
                  <a:srgbClr val="6E2975"/>
                </a:solidFill>
                <a:latin typeface="Times New Roman" pitchFamily="18" charset="0"/>
                <a:cs typeface="Times New Roman" pitchFamily="18" charset="0"/>
              </a:rPr>
              <a:t>enteroendocrine</a:t>
            </a:r>
            <a:r>
              <a:rPr lang="en-US" b="1" dirty="0">
                <a:solidFill>
                  <a:srgbClr val="6E2975"/>
                </a:solidFill>
                <a:latin typeface="Times New Roman" pitchFamily="18" charset="0"/>
                <a:cs typeface="Times New Roman" pitchFamily="18" charset="0"/>
              </a:rPr>
              <a:t> cells (which we don’t see on routine stain anyways), the epithelium of the pits and glands consists of mucus-secreting cells.</a:t>
            </a:r>
          </a:p>
        </p:txBody>
      </p:sp>
      <p:pic>
        <p:nvPicPr>
          <p:cNvPr id="5" name="Picture 2" descr="\\ahc-webdata\com\LabManuals\MA\VLM\Lab23\SL97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947094" y="1846041"/>
            <a:ext cx="4314446" cy="32358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304330"/>
            <a:ext cx="5213495" cy="427824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61" y="5029200"/>
            <a:ext cx="1435917" cy="1814575"/>
          </a:xfrm>
          <a:prstGeom prst="rect">
            <a:avLst/>
          </a:prstGeom>
        </p:spPr>
      </p:pic>
      <p:sp>
        <p:nvSpPr>
          <p:cNvPr id="9" name="TextBox 4"/>
          <p:cNvSpPr txBox="1">
            <a:spLocks noChangeArrowheads="1"/>
          </p:cNvSpPr>
          <p:nvPr/>
        </p:nvSpPr>
        <p:spPr bwMode="auto">
          <a:xfrm>
            <a:off x="2131660" y="5621182"/>
            <a:ext cx="6202295" cy="1200329"/>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empus Sans ITC" pitchFamily="82" charset="0"/>
                <a:cs typeface="Times New Roman" pitchFamily="18" charset="0"/>
              </a:rPr>
              <a:t>These mucus-secreting cells in the stomach (and in the gall bladder and pancreatic ducts) are more eosinophilic than what you have seen in the salivary glands and goblet cells; they are mucus-secreting cells nonetheless.</a:t>
            </a:r>
          </a:p>
        </p:txBody>
      </p:sp>
      <p:sp>
        <p:nvSpPr>
          <p:cNvPr id="3" name="TextBox 2"/>
          <p:cNvSpPr txBox="1"/>
          <p:nvPr/>
        </p:nvSpPr>
        <p:spPr>
          <a:xfrm>
            <a:off x="6629663" y="5245994"/>
            <a:ext cx="1028700" cy="369332"/>
          </a:xfrm>
          <a:prstGeom prst="rect">
            <a:avLst/>
          </a:prstGeom>
          <a:solidFill>
            <a:srgbClr val="EAEAEA">
              <a:alpha val="50196"/>
            </a:srgbClr>
          </a:solidFill>
        </p:spPr>
        <p:txBody>
          <a:bodyPr wrap="square" rtlCol="0">
            <a:spAutoFit/>
          </a:bodyPr>
          <a:lstStyle/>
          <a:p>
            <a:r>
              <a:rPr lang="en-US" b="1" dirty="0"/>
              <a:t>pylorus</a:t>
            </a:r>
          </a:p>
        </p:txBody>
      </p:sp>
      <p:sp>
        <p:nvSpPr>
          <p:cNvPr id="11" name="TextBox 10"/>
          <p:cNvSpPr txBox="1"/>
          <p:nvPr/>
        </p:nvSpPr>
        <p:spPr>
          <a:xfrm>
            <a:off x="2366201" y="5177649"/>
            <a:ext cx="1028700" cy="369332"/>
          </a:xfrm>
          <a:prstGeom prst="rect">
            <a:avLst/>
          </a:prstGeom>
          <a:solidFill>
            <a:srgbClr val="EAEAEA">
              <a:alpha val="50196"/>
            </a:srgbClr>
          </a:solidFill>
        </p:spPr>
        <p:txBody>
          <a:bodyPr wrap="square" rtlCol="0">
            <a:spAutoFit/>
          </a:bodyPr>
          <a:lstStyle/>
          <a:p>
            <a:r>
              <a:rPr lang="en-US" b="1" dirty="0" err="1"/>
              <a:t>cardia</a:t>
            </a:r>
            <a:endParaRPr lang="en-US" b="1" dirty="0"/>
          </a:p>
        </p:txBody>
      </p:sp>
    </p:spTree>
    <p:extLst>
      <p:ext uri="{BB962C8B-B14F-4D97-AF65-F5344CB8AC3E}">
        <p14:creationId xmlns:p14="http://schemas.microsoft.com/office/powerpoint/2010/main" val="1451359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00" y="667727"/>
            <a:ext cx="8991600" cy="584775"/>
          </a:xfrm>
          <a:prstGeom prst="rect">
            <a:avLst/>
          </a:prstGeom>
          <a:noFill/>
        </p:spPr>
        <p:txBody>
          <a:bodyPr wrap="square" rtlCol="0">
            <a:spAutoFit/>
          </a:bodyPr>
          <a:lstStyle/>
          <a:p>
            <a:r>
              <a:rPr lang="en-US" sz="1600" b="1" dirty="0">
                <a:solidFill>
                  <a:srgbClr val="6E2975"/>
                </a:solidFill>
                <a:latin typeface="Times New Roman" pitchFamily="18" charset="0"/>
                <a:cs typeface="Times New Roman" pitchFamily="18" charset="0"/>
              </a:rPr>
              <a:t>Subtle histology-geek note:  You </a:t>
            </a:r>
            <a:r>
              <a:rPr lang="en-US" sz="1600" b="1" i="1" dirty="0">
                <a:solidFill>
                  <a:srgbClr val="6E2975"/>
                </a:solidFill>
                <a:latin typeface="Times New Roman" pitchFamily="18" charset="0"/>
                <a:cs typeface="Times New Roman" pitchFamily="18" charset="0"/>
              </a:rPr>
              <a:t>can</a:t>
            </a:r>
            <a:r>
              <a:rPr lang="en-US" sz="1600" b="1" dirty="0">
                <a:solidFill>
                  <a:srgbClr val="6E2975"/>
                </a:solidFill>
                <a:latin typeface="Times New Roman" pitchFamily="18" charset="0"/>
                <a:cs typeface="Times New Roman" pitchFamily="18" charset="0"/>
              </a:rPr>
              <a:t> tell the difference between the </a:t>
            </a:r>
            <a:r>
              <a:rPr lang="en-US" sz="1600" b="1" dirty="0" err="1">
                <a:solidFill>
                  <a:srgbClr val="6E2975"/>
                </a:solidFill>
                <a:latin typeface="Times New Roman" pitchFamily="18" charset="0"/>
                <a:cs typeface="Times New Roman" pitchFamily="18" charset="0"/>
              </a:rPr>
              <a:t>pyloris</a:t>
            </a:r>
            <a:r>
              <a:rPr lang="en-US" sz="1600" b="1" dirty="0">
                <a:solidFill>
                  <a:srgbClr val="6E2975"/>
                </a:solidFill>
                <a:latin typeface="Times New Roman" pitchFamily="18" charset="0"/>
                <a:cs typeface="Times New Roman" pitchFamily="18" charset="0"/>
              </a:rPr>
              <a:t> and </a:t>
            </a:r>
            <a:r>
              <a:rPr lang="en-US" sz="1600" b="1" dirty="0" err="1">
                <a:solidFill>
                  <a:srgbClr val="6E2975"/>
                </a:solidFill>
                <a:latin typeface="Times New Roman" pitchFamily="18" charset="0"/>
                <a:cs typeface="Times New Roman" pitchFamily="18" charset="0"/>
              </a:rPr>
              <a:t>cardia</a:t>
            </a:r>
            <a:r>
              <a:rPr lang="en-US" sz="1600" b="1" dirty="0">
                <a:solidFill>
                  <a:srgbClr val="6E2975"/>
                </a:solidFill>
                <a:latin typeface="Times New Roman" pitchFamily="18" charset="0"/>
                <a:cs typeface="Times New Roman" pitchFamily="18" charset="0"/>
              </a:rPr>
              <a:t> of the stomach by comparing the height of the pits and glands (i.e. pit-to-gland ratio).</a:t>
            </a:r>
          </a:p>
        </p:txBody>
      </p:sp>
      <p:pic>
        <p:nvPicPr>
          <p:cNvPr id="5" name="Picture 2" descr="\\ahc-webdata\com\LabManuals\MA\VLM\Lab23\SL97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292659" y="1843849"/>
            <a:ext cx="4314446" cy="32358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 y="1295400"/>
            <a:ext cx="5213495" cy="4278249"/>
          </a:xfrm>
          <a:prstGeom prst="rect">
            <a:avLst/>
          </a:prstGeom>
        </p:spPr>
      </p:pic>
      <p:sp>
        <p:nvSpPr>
          <p:cNvPr id="9" name="TextBox 4"/>
          <p:cNvSpPr txBox="1">
            <a:spLocks noChangeArrowheads="1"/>
          </p:cNvSpPr>
          <p:nvPr/>
        </p:nvSpPr>
        <p:spPr bwMode="auto">
          <a:xfrm>
            <a:off x="28575" y="5638800"/>
            <a:ext cx="9067800" cy="923330"/>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empus Sans ITC" pitchFamily="82" charset="0"/>
                <a:cs typeface="Times New Roman" pitchFamily="18" charset="0"/>
              </a:rPr>
              <a:t>This difference is easy to see if you have them side-by-side.  However, this might not always be the case.  Fortunately, I have a tendency to use these regions on exams with their adjacent organs, so you will see “esophageal-cardiac junction” and “pylorus-duodenal junction”.</a:t>
            </a:r>
          </a:p>
        </p:txBody>
      </p:sp>
      <p:sp>
        <p:nvSpPr>
          <p:cNvPr id="3" name="TextBox 2"/>
          <p:cNvSpPr txBox="1"/>
          <p:nvPr/>
        </p:nvSpPr>
        <p:spPr>
          <a:xfrm>
            <a:off x="6688225" y="5251562"/>
            <a:ext cx="1028700" cy="369332"/>
          </a:xfrm>
          <a:prstGeom prst="rect">
            <a:avLst/>
          </a:prstGeom>
          <a:solidFill>
            <a:srgbClr val="EAEAEA">
              <a:alpha val="50196"/>
            </a:srgbClr>
          </a:solidFill>
        </p:spPr>
        <p:txBody>
          <a:bodyPr wrap="square" rtlCol="0">
            <a:spAutoFit/>
          </a:bodyPr>
          <a:lstStyle/>
          <a:p>
            <a:r>
              <a:rPr lang="en-US" b="1" dirty="0"/>
              <a:t>pylorus</a:t>
            </a:r>
          </a:p>
        </p:txBody>
      </p:sp>
      <p:sp>
        <p:nvSpPr>
          <p:cNvPr id="11" name="TextBox 10"/>
          <p:cNvSpPr txBox="1"/>
          <p:nvPr/>
        </p:nvSpPr>
        <p:spPr>
          <a:xfrm>
            <a:off x="1504950" y="5189316"/>
            <a:ext cx="1028700" cy="369332"/>
          </a:xfrm>
          <a:prstGeom prst="rect">
            <a:avLst/>
          </a:prstGeom>
          <a:solidFill>
            <a:srgbClr val="EAEAEA">
              <a:alpha val="50196"/>
            </a:srgbClr>
          </a:solidFill>
        </p:spPr>
        <p:txBody>
          <a:bodyPr wrap="square" rtlCol="0">
            <a:spAutoFit/>
          </a:bodyPr>
          <a:lstStyle/>
          <a:p>
            <a:r>
              <a:rPr lang="en-US" b="1" dirty="0" err="1"/>
              <a:t>cardia</a:t>
            </a:r>
            <a:endParaRPr lang="en-US" b="1" dirty="0"/>
          </a:p>
        </p:txBody>
      </p:sp>
      <p:sp>
        <p:nvSpPr>
          <p:cNvPr id="4" name="Freeform 3"/>
          <p:cNvSpPr/>
          <p:nvPr/>
        </p:nvSpPr>
        <p:spPr>
          <a:xfrm>
            <a:off x="5830975" y="4075691"/>
            <a:ext cx="3171825" cy="276472"/>
          </a:xfrm>
          <a:custGeom>
            <a:avLst/>
            <a:gdLst>
              <a:gd name="connsiteX0" fmla="*/ 0 w 3171825"/>
              <a:gd name="connsiteY0" fmla="*/ 57397 h 276472"/>
              <a:gd name="connsiteX1" fmla="*/ 228600 w 3171825"/>
              <a:gd name="connsiteY1" fmla="*/ 19297 h 276472"/>
              <a:gd name="connsiteX2" fmla="*/ 276225 w 3171825"/>
              <a:gd name="connsiteY2" fmla="*/ 9772 h 276472"/>
              <a:gd name="connsiteX3" fmla="*/ 333375 w 3171825"/>
              <a:gd name="connsiteY3" fmla="*/ 247 h 276472"/>
              <a:gd name="connsiteX4" fmla="*/ 542925 w 3171825"/>
              <a:gd name="connsiteY4" fmla="*/ 9772 h 276472"/>
              <a:gd name="connsiteX5" fmla="*/ 857250 w 3171825"/>
              <a:gd name="connsiteY5" fmla="*/ 9772 h 276472"/>
              <a:gd name="connsiteX6" fmla="*/ 1019175 w 3171825"/>
              <a:gd name="connsiteY6" fmla="*/ 38347 h 276472"/>
              <a:gd name="connsiteX7" fmla="*/ 1066800 w 3171825"/>
              <a:gd name="connsiteY7" fmla="*/ 57397 h 276472"/>
              <a:gd name="connsiteX8" fmla="*/ 1162050 w 3171825"/>
              <a:gd name="connsiteY8" fmla="*/ 85972 h 276472"/>
              <a:gd name="connsiteX9" fmla="*/ 1276350 w 3171825"/>
              <a:gd name="connsiteY9" fmla="*/ 105022 h 276472"/>
              <a:gd name="connsiteX10" fmla="*/ 1362075 w 3171825"/>
              <a:gd name="connsiteY10" fmla="*/ 133597 h 276472"/>
              <a:gd name="connsiteX11" fmla="*/ 1476375 w 3171825"/>
              <a:gd name="connsiteY11" fmla="*/ 162172 h 276472"/>
              <a:gd name="connsiteX12" fmla="*/ 1543050 w 3171825"/>
              <a:gd name="connsiteY12" fmla="*/ 171697 h 276472"/>
              <a:gd name="connsiteX13" fmla="*/ 1571625 w 3171825"/>
              <a:gd name="connsiteY13" fmla="*/ 181222 h 276472"/>
              <a:gd name="connsiteX14" fmla="*/ 1638300 w 3171825"/>
              <a:gd name="connsiteY14" fmla="*/ 200272 h 276472"/>
              <a:gd name="connsiteX15" fmla="*/ 1666875 w 3171825"/>
              <a:gd name="connsiteY15" fmla="*/ 219322 h 276472"/>
              <a:gd name="connsiteX16" fmla="*/ 1704975 w 3171825"/>
              <a:gd name="connsiteY16" fmla="*/ 228847 h 276472"/>
              <a:gd name="connsiteX17" fmla="*/ 1733550 w 3171825"/>
              <a:gd name="connsiteY17" fmla="*/ 238372 h 276472"/>
              <a:gd name="connsiteX18" fmla="*/ 1952625 w 3171825"/>
              <a:gd name="connsiteY18" fmla="*/ 257422 h 276472"/>
              <a:gd name="connsiteX19" fmla="*/ 2114550 w 3171825"/>
              <a:gd name="connsiteY19" fmla="*/ 276472 h 276472"/>
              <a:gd name="connsiteX20" fmla="*/ 2857500 w 3171825"/>
              <a:gd name="connsiteY20" fmla="*/ 266947 h 276472"/>
              <a:gd name="connsiteX21" fmla="*/ 2933700 w 3171825"/>
              <a:gd name="connsiteY21" fmla="*/ 247897 h 276472"/>
              <a:gd name="connsiteX22" fmla="*/ 3019425 w 3171825"/>
              <a:gd name="connsiteY22" fmla="*/ 238372 h 276472"/>
              <a:gd name="connsiteX23" fmla="*/ 3171825 w 3171825"/>
              <a:gd name="connsiteY23" fmla="*/ 219322 h 27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71825" h="276472">
                <a:moveTo>
                  <a:pt x="0" y="57397"/>
                </a:moveTo>
                <a:cubicBezTo>
                  <a:pt x="181877" y="21022"/>
                  <a:pt x="4124" y="54741"/>
                  <a:pt x="228600" y="19297"/>
                </a:cubicBezTo>
                <a:cubicBezTo>
                  <a:pt x="244591" y="16772"/>
                  <a:pt x="260297" y="12668"/>
                  <a:pt x="276225" y="9772"/>
                </a:cubicBezTo>
                <a:cubicBezTo>
                  <a:pt x="295226" y="6317"/>
                  <a:pt x="314325" y="3422"/>
                  <a:pt x="333375" y="247"/>
                </a:cubicBezTo>
                <a:cubicBezTo>
                  <a:pt x="403225" y="3422"/>
                  <a:pt x="473003" y="9772"/>
                  <a:pt x="542925" y="9772"/>
                </a:cubicBezTo>
                <a:cubicBezTo>
                  <a:pt x="896748" y="9772"/>
                  <a:pt x="659348" y="-12217"/>
                  <a:pt x="857250" y="9772"/>
                </a:cubicBezTo>
                <a:cubicBezTo>
                  <a:pt x="1054542" y="66141"/>
                  <a:pt x="762967" y="-12895"/>
                  <a:pt x="1019175" y="38347"/>
                </a:cubicBezTo>
                <a:cubicBezTo>
                  <a:pt x="1035941" y="41700"/>
                  <a:pt x="1050580" y="51990"/>
                  <a:pt x="1066800" y="57397"/>
                </a:cubicBezTo>
                <a:cubicBezTo>
                  <a:pt x="1098247" y="67879"/>
                  <a:pt x="1129726" y="78626"/>
                  <a:pt x="1162050" y="85972"/>
                </a:cubicBezTo>
                <a:cubicBezTo>
                  <a:pt x="1199715" y="94532"/>
                  <a:pt x="1238775" y="96076"/>
                  <a:pt x="1276350" y="105022"/>
                </a:cubicBezTo>
                <a:cubicBezTo>
                  <a:pt x="1305652" y="111999"/>
                  <a:pt x="1332364" y="128645"/>
                  <a:pt x="1362075" y="133597"/>
                </a:cubicBezTo>
                <a:cubicBezTo>
                  <a:pt x="1555170" y="165780"/>
                  <a:pt x="1280149" y="116889"/>
                  <a:pt x="1476375" y="162172"/>
                </a:cubicBezTo>
                <a:cubicBezTo>
                  <a:pt x="1498251" y="167220"/>
                  <a:pt x="1520825" y="168522"/>
                  <a:pt x="1543050" y="171697"/>
                </a:cubicBezTo>
                <a:cubicBezTo>
                  <a:pt x="1552575" y="174872"/>
                  <a:pt x="1561971" y="178464"/>
                  <a:pt x="1571625" y="181222"/>
                </a:cubicBezTo>
                <a:cubicBezTo>
                  <a:pt x="1585867" y="185291"/>
                  <a:pt x="1623075" y="192659"/>
                  <a:pt x="1638300" y="200272"/>
                </a:cubicBezTo>
                <a:cubicBezTo>
                  <a:pt x="1648539" y="205392"/>
                  <a:pt x="1656353" y="214813"/>
                  <a:pt x="1666875" y="219322"/>
                </a:cubicBezTo>
                <a:cubicBezTo>
                  <a:pt x="1678907" y="224479"/>
                  <a:pt x="1692388" y="225251"/>
                  <a:pt x="1704975" y="228847"/>
                </a:cubicBezTo>
                <a:cubicBezTo>
                  <a:pt x="1714629" y="231605"/>
                  <a:pt x="1723646" y="236721"/>
                  <a:pt x="1733550" y="238372"/>
                </a:cubicBezTo>
                <a:cubicBezTo>
                  <a:pt x="1791822" y="248084"/>
                  <a:pt x="1901798" y="253186"/>
                  <a:pt x="1952625" y="257422"/>
                </a:cubicBezTo>
                <a:cubicBezTo>
                  <a:pt x="2037289" y="264477"/>
                  <a:pt x="2039453" y="265744"/>
                  <a:pt x="2114550" y="276472"/>
                </a:cubicBezTo>
                <a:lnTo>
                  <a:pt x="2857500" y="266947"/>
                </a:lnTo>
                <a:cubicBezTo>
                  <a:pt x="2926877" y="265275"/>
                  <a:pt x="2882382" y="256450"/>
                  <a:pt x="2933700" y="247897"/>
                </a:cubicBezTo>
                <a:cubicBezTo>
                  <a:pt x="2962060" y="243170"/>
                  <a:pt x="2990916" y="242091"/>
                  <a:pt x="3019425" y="238372"/>
                </a:cubicBezTo>
                <a:cubicBezTo>
                  <a:pt x="3172360" y="218424"/>
                  <a:pt x="3105993" y="219322"/>
                  <a:pt x="3171825" y="219322"/>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0" y="2542793"/>
            <a:ext cx="5238750" cy="1028700"/>
          </a:xfrm>
          <a:custGeom>
            <a:avLst/>
            <a:gdLst>
              <a:gd name="connsiteX0" fmla="*/ 5238750 w 5238750"/>
              <a:gd name="connsiteY0" fmla="*/ 1028700 h 1028700"/>
              <a:gd name="connsiteX1" fmla="*/ 5200650 w 5238750"/>
              <a:gd name="connsiteY1" fmla="*/ 971550 h 1028700"/>
              <a:gd name="connsiteX2" fmla="*/ 5086350 w 5238750"/>
              <a:gd name="connsiteY2" fmla="*/ 895350 h 1028700"/>
              <a:gd name="connsiteX3" fmla="*/ 5048250 w 5238750"/>
              <a:gd name="connsiteY3" fmla="*/ 866775 h 1028700"/>
              <a:gd name="connsiteX4" fmla="*/ 5010150 w 5238750"/>
              <a:gd name="connsiteY4" fmla="*/ 847725 h 1028700"/>
              <a:gd name="connsiteX5" fmla="*/ 4905375 w 5238750"/>
              <a:gd name="connsiteY5" fmla="*/ 800100 h 1028700"/>
              <a:gd name="connsiteX6" fmla="*/ 4857750 w 5238750"/>
              <a:gd name="connsiteY6" fmla="*/ 771525 h 1028700"/>
              <a:gd name="connsiteX7" fmla="*/ 4791075 w 5238750"/>
              <a:gd name="connsiteY7" fmla="*/ 752475 h 1028700"/>
              <a:gd name="connsiteX8" fmla="*/ 4733925 w 5238750"/>
              <a:gd name="connsiteY8" fmla="*/ 733425 h 1028700"/>
              <a:gd name="connsiteX9" fmla="*/ 4705350 w 5238750"/>
              <a:gd name="connsiteY9" fmla="*/ 723900 h 1028700"/>
              <a:gd name="connsiteX10" fmla="*/ 4657725 w 5238750"/>
              <a:gd name="connsiteY10" fmla="*/ 714375 h 1028700"/>
              <a:gd name="connsiteX11" fmla="*/ 4591050 w 5238750"/>
              <a:gd name="connsiteY11" fmla="*/ 695325 h 1028700"/>
              <a:gd name="connsiteX12" fmla="*/ 4552950 w 5238750"/>
              <a:gd name="connsiteY12" fmla="*/ 685800 h 1028700"/>
              <a:gd name="connsiteX13" fmla="*/ 4524375 w 5238750"/>
              <a:gd name="connsiteY13" fmla="*/ 676275 h 1028700"/>
              <a:gd name="connsiteX14" fmla="*/ 4448175 w 5238750"/>
              <a:gd name="connsiteY14" fmla="*/ 657225 h 1028700"/>
              <a:gd name="connsiteX15" fmla="*/ 4400550 w 5238750"/>
              <a:gd name="connsiteY15" fmla="*/ 647700 h 1028700"/>
              <a:gd name="connsiteX16" fmla="*/ 4343400 w 5238750"/>
              <a:gd name="connsiteY16" fmla="*/ 628650 h 1028700"/>
              <a:gd name="connsiteX17" fmla="*/ 4276725 w 5238750"/>
              <a:gd name="connsiteY17" fmla="*/ 600075 h 1028700"/>
              <a:gd name="connsiteX18" fmla="*/ 4248150 w 5238750"/>
              <a:gd name="connsiteY18" fmla="*/ 581025 h 1028700"/>
              <a:gd name="connsiteX19" fmla="*/ 4219575 w 5238750"/>
              <a:gd name="connsiteY19" fmla="*/ 571500 h 1028700"/>
              <a:gd name="connsiteX20" fmla="*/ 4191000 w 5238750"/>
              <a:gd name="connsiteY20" fmla="*/ 552450 h 1028700"/>
              <a:gd name="connsiteX21" fmla="*/ 4152900 w 5238750"/>
              <a:gd name="connsiteY21" fmla="*/ 542925 h 1028700"/>
              <a:gd name="connsiteX22" fmla="*/ 4124325 w 5238750"/>
              <a:gd name="connsiteY22" fmla="*/ 523875 h 1028700"/>
              <a:gd name="connsiteX23" fmla="*/ 4095750 w 5238750"/>
              <a:gd name="connsiteY23" fmla="*/ 514350 h 1028700"/>
              <a:gd name="connsiteX24" fmla="*/ 4076700 w 5238750"/>
              <a:gd name="connsiteY24" fmla="*/ 485775 h 1028700"/>
              <a:gd name="connsiteX25" fmla="*/ 3933825 w 5238750"/>
              <a:gd name="connsiteY25" fmla="*/ 457200 h 1028700"/>
              <a:gd name="connsiteX26" fmla="*/ 3867150 w 5238750"/>
              <a:gd name="connsiteY26" fmla="*/ 438150 h 1028700"/>
              <a:gd name="connsiteX27" fmla="*/ 3810000 w 5238750"/>
              <a:gd name="connsiteY27" fmla="*/ 419100 h 1028700"/>
              <a:gd name="connsiteX28" fmla="*/ 3781425 w 5238750"/>
              <a:gd name="connsiteY28" fmla="*/ 400050 h 1028700"/>
              <a:gd name="connsiteX29" fmla="*/ 3724275 w 5238750"/>
              <a:gd name="connsiteY29" fmla="*/ 381000 h 1028700"/>
              <a:gd name="connsiteX30" fmla="*/ 3657600 w 5238750"/>
              <a:gd name="connsiteY30" fmla="*/ 361950 h 1028700"/>
              <a:gd name="connsiteX31" fmla="*/ 3619500 w 5238750"/>
              <a:gd name="connsiteY31" fmla="*/ 342900 h 1028700"/>
              <a:gd name="connsiteX32" fmla="*/ 3590925 w 5238750"/>
              <a:gd name="connsiteY32" fmla="*/ 323850 h 1028700"/>
              <a:gd name="connsiteX33" fmla="*/ 3533775 w 5238750"/>
              <a:gd name="connsiteY33" fmla="*/ 304800 h 1028700"/>
              <a:gd name="connsiteX34" fmla="*/ 3505200 w 5238750"/>
              <a:gd name="connsiteY34" fmla="*/ 295275 h 1028700"/>
              <a:gd name="connsiteX35" fmla="*/ 3476625 w 5238750"/>
              <a:gd name="connsiteY35" fmla="*/ 285750 h 1028700"/>
              <a:gd name="connsiteX36" fmla="*/ 3228975 w 5238750"/>
              <a:gd name="connsiteY36" fmla="*/ 266700 h 1028700"/>
              <a:gd name="connsiteX37" fmla="*/ 2895600 w 5238750"/>
              <a:gd name="connsiteY37" fmla="*/ 247650 h 1028700"/>
              <a:gd name="connsiteX38" fmla="*/ 2867025 w 5238750"/>
              <a:gd name="connsiteY38" fmla="*/ 238125 h 1028700"/>
              <a:gd name="connsiteX39" fmla="*/ 2819400 w 5238750"/>
              <a:gd name="connsiteY39" fmla="*/ 228600 h 1028700"/>
              <a:gd name="connsiteX40" fmla="*/ 2781300 w 5238750"/>
              <a:gd name="connsiteY40" fmla="*/ 219075 h 1028700"/>
              <a:gd name="connsiteX41" fmla="*/ 2724150 w 5238750"/>
              <a:gd name="connsiteY41" fmla="*/ 209550 h 1028700"/>
              <a:gd name="connsiteX42" fmla="*/ 2667000 w 5238750"/>
              <a:gd name="connsiteY42" fmla="*/ 190500 h 1028700"/>
              <a:gd name="connsiteX43" fmla="*/ 2590800 w 5238750"/>
              <a:gd name="connsiteY43" fmla="*/ 171450 h 1028700"/>
              <a:gd name="connsiteX44" fmla="*/ 2552700 w 5238750"/>
              <a:gd name="connsiteY44" fmla="*/ 152400 h 1028700"/>
              <a:gd name="connsiteX45" fmla="*/ 2495550 w 5238750"/>
              <a:gd name="connsiteY45" fmla="*/ 142875 h 1028700"/>
              <a:gd name="connsiteX46" fmla="*/ 2466975 w 5238750"/>
              <a:gd name="connsiteY46" fmla="*/ 133350 h 1028700"/>
              <a:gd name="connsiteX47" fmla="*/ 2428875 w 5238750"/>
              <a:gd name="connsiteY47" fmla="*/ 123825 h 1028700"/>
              <a:gd name="connsiteX48" fmla="*/ 2362200 w 5238750"/>
              <a:gd name="connsiteY48" fmla="*/ 95250 h 1028700"/>
              <a:gd name="connsiteX49" fmla="*/ 2314575 w 5238750"/>
              <a:gd name="connsiteY49" fmla="*/ 85725 h 1028700"/>
              <a:gd name="connsiteX50" fmla="*/ 2209800 w 5238750"/>
              <a:gd name="connsiteY50" fmla="*/ 66675 h 1028700"/>
              <a:gd name="connsiteX51" fmla="*/ 2133600 w 5238750"/>
              <a:gd name="connsiteY51" fmla="*/ 47625 h 1028700"/>
              <a:gd name="connsiteX52" fmla="*/ 2095500 w 5238750"/>
              <a:gd name="connsiteY52" fmla="*/ 38100 h 1028700"/>
              <a:gd name="connsiteX53" fmla="*/ 2009775 w 5238750"/>
              <a:gd name="connsiteY53" fmla="*/ 28575 h 1028700"/>
              <a:gd name="connsiteX54" fmla="*/ 1924050 w 5238750"/>
              <a:gd name="connsiteY54" fmla="*/ 9525 h 1028700"/>
              <a:gd name="connsiteX55" fmla="*/ 1847850 w 5238750"/>
              <a:gd name="connsiteY55" fmla="*/ 0 h 1028700"/>
              <a:gd name="connsiteX56" fmla="*/ 1552575 w 5238750"/>
              <a:gd name="connsiteY56" fmla="*/ 19050 h 1028700"/>
              <a:gd name="connsiteX57" fmla="*/ 1466850 w 5238750"/>
              <a:gd name="connsiteY57" fmla="*/ 47625 h 1028700"/>
              <a:gd name="connsiteX58" fmla="*/ 1428750 w 5238750"/>
              <a:gd name="connsiteY58" fmla="*/ 57150 h 1028700"/>
              <a:gd name="connsiteX59" fmla="*/ 1333500 w 5238750"/>
              <a:gd name="connsiteY59" fmla="*/ 85725 h 1028700"/>
              <a:gd name="connsiteX60" fmla="*/ 1266825 w 5238750"/>
              <a:gd name="connsiteY60" fmla="*/ 114300 h 1028700"/>
              <a:gd name="connsiteX61" fmla="*/ 1238250 w 5238750"/>
              <a:gd name="connsiteY61" fmla="*/ 133350 h 1028700"/>
              <a:gd name="connsiteX62" fmla="*/ 1209675 w 5238750"/>
              <a:gd name="connsiteY62" fmla="*/ 142875 h 1028700"/>
              <a:gd name="connsiteX63" fmla="*/ 1133475 w 5238750"/>
              <a:gd name="connsiteY63" fmla="*/ 171450 h 1028700"/>
              <a:gd name="connsiteX64" fmla="*/ 1076325 w 5238750"/>
              <a:gd name="connsiteY64" fmla="*/ 200025 h 1028700"/>
              <a:gd name="connsiteX65" fmla="*/ 1047750 w 5238750"/>
              <a:gd name="connsiteY65" fmla="*/ 219075 h 1028700"/>
              <a:gd name="connsiteX66" fmla="*/ 1019175 w 5238750"/>
              <a:gd name="connsiteY66" fmla="*/ 228600 h 1028700"/>
              <a:gd name="connsiteX67" fmla="*/ 962025 w 5238750"/>
              <a:gd name="connsiteY67" fmla="*/ 266700 h 1028700"/>
              <a:gd name="connsiteX68" fmla="*/ 904875 w 5238750"/>
              <a:gd name="connsiteY68" fmla="*/ 285750 h 1028700"/>
              <a:gd name="connsiteX69" fmla="*/ 838200 w 5238750"/>
              <a:gd name="connsiteY69" fmla="*/ 323850 h 1028700"/>
              <a:gd name="connsiteX70" fmla="*/ 771525 w 5238750"/>
              <a:gd name="connsiteY70" fmla="*/ 342900 h 1028700"/>
              <a:gd name="connsiteX71" fmla="*/ 714375 w 5238750"/>
              <a:gd name="connsiteY71" fmla="*/ 381000 h 1028700"/>
              <a:gd name="connsiteX72" fmla="*/ 533400 w 5238750"/>
              <a:gd name="connsiteY72" fmla="*/ 409575 h 1028700"/>
              <a:gd name="connsiteX73" fmla="*/ 371475 w 5238750"/>
              <a:gd name="connsiteY73" fmla="*/ 400050 h 1028700"/>
              <a:gd name="connsiteX74" fmla="*/ 304800 w 5238750"/>
              <a:gd name="connsiteY74" fmla="*/ 390525 h 1028700"/>
              <a:gd name="connsiteX75" fmla="*/ 200025 w 5238750"/>
              <a:gd name="connsiteY75" fmla="*/ 381000 h 1028700"/>
              <a:gd name="connsiteX76" fmla="*/ 114300 w 5238750"/>
              <a:gd name="connsiteY76" fmla="*/ 371475 h 1028700"/>
              <a:gd name="connsiteX77" fmla="*/ 0 w 5238750"/>
              <a:gd name="connsiteY77" fmla="*/ 38100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238750" h="1028700">
                <a:moveTo>
                  <a:pt x="5238750" y="1028700"/>
                </a:moveTo>
                <a:cubicBezTo>
                  <a:pt x="5226050" y="1009650"/>
                  <a:pt x="5215966" y="988568"/>
                  <a:pt x="5200650" y="971550"/>
                </a:cubicBezTo>
                <a:cubicBezTo>
                  <a:pt x="5168185" y="935477"/>
                  <a:pt x="5126421" y="920850"/>
                  <a:pt x="5086350" y="895350"/>
                </a:cubicBezTo>
                <a:cubicBezTo>
                  <a:pt x="5072957" y="886827"/>
                  <a:pt x="5061712" y="875189"/>
                  <a:pt x="5048250" y="866775"/>
                </a:cubicBezTo>
                <a:cubicBezTo>
                  <a:pt x="5036209" y="859250"/>
                  <a:pt x="5022615" y="854524"/>
                  <a:pt x="5010150" y="847725"/>
                </a:cubicBezTo>
                <a:cubicBezTo>
                  <a:pt x="4925248" y="801415"/>
                  <a:pt x="4971817" y="816711"/>
                  <a:pt x="4905375" y="800100"/>
                </a:cubicBezTo>
                <a:cubicBezTo>
                  <a:pt x="4889500" y="790575"/>
                  <a:pt x="4874309" y="779804"/>
                  <a:pt x="4857750" y="771525"/>
                </a:cubicBezTo>
                <a:cubicBezTo>
                  <a:pt x="4841745" y="763522"/>
                  <a:pt x="4806334" y="757053"/>
                  <a:pt x="4791075" y="752475"/>
                </a:cubicBezTo>
                <a:cubicBezTo>
                  <a:pt x="4771841" y="746705"/>
                  <a:pt x="4752975" y="739775"/>
                  <a:pt x="4733925" y="733425"/>
                </a:cubicBezTo>
                <a:cubicBezTo>
                  <a:pt x="4724400" y="730250"/>
                  <a:pt x="4715195" y="725869"/>
                  <a:pt x="4705350" y="723900"/>
                </a:cubicBezTo>
                <a:cubicBezTo>
                  <a:pt x="4689475" y="720725"/>
                  <a:pt x="4673529" y="717887"/>
                  <a:pt x="4657725" y="714375"/>
                </a:cubicBezTo>
                <a:cubicBezTo>
                  <a:pt x="4590727" y="699487"/>
                  <a:pt x="4646737" y="711236"/>
                  <a:pt x="4591050" y="695325"/>
                </a:cubicBezTo>
                <a:cubicBezTo>
                  <a:pt x="4578463" y="691729"/>
                  <a:pt x="4565537" y="689396"/>
                  <a:pt x="4552950" y="685800"/>
                </a:cubicBezTo>
                <a:cubicBezTo>
                  <a:pt x="4543296" y="683042"/>
                  <a:pt x="4534061" y="678917"/>
                  <a:pt x="4524375" y="676275"/>
                </a:cubicBezTo>
                <a:cubicBezTo>
                  <a:pt x="4499116" y="669386"/>
                  <a:pt x="4473848" y="662360"/>
                  <a:pt x="4448175" y="657225"/>
                </a:cubicBezTo>
                <a:cubicBezTo>
                  <a:pt x="4432300" y="654050"/>
                  <a:pt x="4416169" y="651960"/>
                  <a:pt x="4400550" y="647700"/>
                </a:cubicBezTo>
                <a:cubicBezTo>
                  <a:pt x="4381177" y="642416"/>
                  <a:pt x="4362450" y="635000"/>
                  <a:pt x="4343400" y="628650"/>
                </a:cubicBezTo>
                <a:cubicBezTo>
                  <a:pt x="4311342" y="617964"/>
                  <a:pt x="4309681" y="618907"/>
                  <a:pt x="4276725" y="600075"/>
                </a:cubicBezTo>
                <a:cubicBezTo>
                  <a:pt x="4266786" y="594395"/>
                  <a:pt x="4258389" y="586145"/>
                  <a:pt x="4248150" y="581025"/>
                </a:cubicBezTo>
                <a:cubicBezTo>
                  <a:pt x="4239170" y="576535"/>
                  <a:pt x="4228555" y="575990"/>
                  <a:pt x="4219575" y="571500"/>
                </a:cubicBezTo>
                <a:cubicBezTo>
                  <a:pt x="4209336" y="566380"/>
                  <a:pt x="4201522" y="556959"/>
                  <a:pt x="4191000" y="552450"/>
                </a:cubicBezTo>
                <a:cubicBezTo>
                  <a:pt x="4178968" y="547293"/>
                  <a:pt x="4165600" y="546100"/>
                  <a:pt x="4152900" y="542925"/>
                </a:cubicBezTo>
                <a:cubicBezTo>
                  <a:pt x="4143375" y="536575"/>
                  <a:pt x="4134564" y="528995"/>
                  <a:pt x="4124325" y="523875"/>
                </a:cubicBezTo>
                <a:cubicBezTo>
                  <a:pt x="4115345" y="519385"/>
                  <a:pt x="4103590" y="520622"/>
                  <a:pt x="4095750" y="514350"/>
                </a:cubicBezTo>
                <a:cubicBezTo>
                  <a:pt x="4086811" y="507199"/>
                  <a:pt x="4086707" y="491334"/>
                  <a:pt x="4076700" y="485775"/>
                </a:cubicBezTo>
                <a:cubicBezTo>
                  <a:pt x="4042625" y="466844"/>
                  <a:pt x="3969602" y="461672"/>
                  <a:pt x="3933825" y="457200"/>
                </a:cubicBezTo>
                <a:cubicBezTo>
                  <a:pt x="3837793" y="425189"/>
                  <a:pt x="3986751" y="474030"/>
                  <a:pt x="3867150" y="438150"/>
                </a:cubicBezTo>
                <a:cubicBezTo>
                  <a:pt x="3847916" y="432380"/>
                  <a:pt x="3826708" y="430239"/>
                  <a:pt x="3810000" y="419100"/>
                </a:cubicBezTo>
                <a:cubicBezTo>
                  <a:pt x="3800475" y="412750"/>
                  <a:pt x="3791886" y="404699"/>
                  <a:pt x="3781425" y="400050"/>
                </a:cubicBezTo>
                <a:cubicBezTo>
                  <a:pt x="3763075" y="391895"/>
                  <a:pt x="3743756" y="385870"/>
                  <a:pt x="3724275" y="381000"/>
                </a:cubicBezTo>
                <a:cubicBezTo>
                  <a:pt x="3704941" y="376167"/>
                  <a:pt x="3676731" y="370149"/>
                  <a:pt x="3657600" y="361950"/>
                </a:cubicBezTo>
                <a:cubicBezTo>
                  <a:pt x="3644549" y="356357"/>
                  <a:pt x="3631828" y="349945"/>
                  <a:pt x="3619500" y="342900"/>
                </a:cubicBezTo>
                <a:cubicBezTo>
                  <a:pt x="3609561" y="337220"/>
                  <a:pt x="3601386" y="328499"/>
                  <a:pt x="3590925" y="323850"/>
                </a:cubicBezTo>
                <a:cubicBezTo>
                  <a:pt x="3572575" y="315695"/>
                  <a:pt x="3552825" y="311150"/>
                  <a:pt x="3533775" y="304800"/>
                </a:cubicBezTo>
                <a:lnTo>
                  <a:pt x="3505200" y="295275"/>
                </a:lnTo>
                <a:cubicBezTo>
                  <a:pt x="3495675" y="292100"/>
                  <a:pt x="3486470" y="287719"/>
                  <a:pt x="3476625" y="285750"/>
                </a:cubicBezTo>
                <a:cubicBezTo>
                  <a:pt x="3363546" y="263134"/>
                  <a:pt x="3445171" y="276995"/>
                  <a:pt x="3228975" y="266700"/>
                </a:cubicBezTo>
                <a:cubicBezTo>
                  <a:pt x="3077863" y="236478"/>
                  <a:pt x="3256604" y="269529"/>
                  <a:pt x="2895600" y="247650"/>
                </a:cubicBezTo>
                <a:cubicBezTo>
                  <a:pt x="2885578" y="247043"/>
                  <a:pt x="2876765" y="240560"/>
                  <a:pt x="2867025" y="238125"/>
                </a:cubicBezTo>
                <a:cubicBezTo>
                  <a:pt x="2851319" y="234198"/>
                  <a:pt x="2835204" y="232112"/>
                  <a:pt x="2819400" y="228600"/>
                </a:cubicBezTo>
                <a:cubicBezTo>
                  <a:pt x="2806621" y="225760"/>
                  <a:pt x="2794137" y="221642"/>
                  <a:pt x="2781300" y="219075"/>
                </a:cubicBezTo>
                <a:cubicBezTo>
                  <a:pt x="2762362" y="215287"/>
                  <a:pt x="2742886" y="214234"/>
                  <a:pt x="2724150" y="209550"/>
                </a:cubicBezTo>
                <a:cubicBezTo>
                  <a:pt x="2704669" y="204680"/>
                  <a:pt x="2686481" y="195370"/>
                  <a:pt x="2667000" y="190500"/>
                </a:cubicBezTo>
                <a:cubicBezTo>
                  <a:pt x="2641600" y="184150"/>
                  <a:pt x="2614218" y="183159"/>
                  <a:pt x="2590800" y="171450"/>
                </a:cubicBezTo>
                <a:cubicBezTo>
                  <a:pt x="2578100" y="165100"/>
                  <a:pt x="2566300" y="156480"/>
                  <a:pt x="2552700" y="152400"/>
                </a:cubicBezTo>
                <a:cubicBezTo>
                  <a:pt x="2534202" y="146851"/>
                  <a:pt x="2514403" y="147065"/>
                  <a:pt x="2495550" y="142875"/>
                </a:cubicBezTo>
                <a:cubicBezTo>
                  <a:pt x="2485749" y="140697"/>
                  <a:pt x="2476629" y="136108"/>
                  <a:pt x="2466975" y="133350"/>
                </a:cubicBezTo>
                <a:cubicBezTo>
                  <a:pt x="2454388" y="129754"/>
                  <a:pt x="2441132" y="128422"/>
                  <a:pt x="2428875" y="123825"/>
                </a:cubicBezTo>
                <a:cubicBezTo>
                  <a:pt x="2374355" y="103380"/>
                  <a:pt x="2409506" y="107076"/>
                  <a:pt x="2362200" y="95250"/>
                </a:cubicBezTo>
                <a:cubicBezTo>
                  <a:pt x="2346494" y="91323"/>
                  <a:pt x="2330379" y="89237"/>
                  <a:pt x="2314575" y="85725"/>
                </a:cubicBezTo>
                <a:cubicBezTo>
                  <a:pt x="2233737" y="67761"/>
                  <a:pt x="2325377" y="83186"/>
                  <a:pt x="2209800" y="66675"/>
                </a:cubicBezTo>
                <a:cubicBezTo>
                  <a:pt x="2158738" y="49654"/>
                  <a:pt x="2202564" y="62950"/>
                  <a:pt x="2133600" y="47625"/>
                </a:cubicBezTo>
                <a:cubicBezTo>
                  <a:pt x="2120821" y="44785"/>
                  <a:pt x="2108439" y="40091"/>
                  <a:pt x="2095500" y="38100"/>
                </a:cubicBezTo>
                <a:cubicBezTo>
                  <a:pt x="2067083" y="33728"/>
                  <a:pt x="2038350" y="31750"/>
                  <a:pt x="2009775" y="28575"/>
                </a:cubicBezTo>
                <a:cubicBezTo>
                  <a:pt x="1979436" y="20990"/>
                  <a:pt x="1955490" y="14362"/>
                  <a:pt x="1924050" y="9525"/>
                </a:cubicBezTo>
                <a:cubicBezTo>
                  <a:pt x="1898750" y="5633"/>
                  <a:pt x="1873250" y="3175"/>
                  <a:pt x="1847850" y="0"/>
                </a:cubicBezTo>
                <a:cubicBezTo>
                  <a:pt x="1821350" y="1104"/>
                  <a:pt x="1628654" y="1493"/>
                  <a:pt x="1552575" y="19050"/>
                </a:cubicBezTo>
                <a:cubicBezTo>
                  <a:pt x="1428750" y="47625"/>
                  <a:pt x="1543050" y="28575"/>
                  <a:pt x="1466850" y="47625"/>
                </a:cubicBezTo>
                <a:cubicBezTo>
                  <a:pt x="1454150" y="50800"/>
                  <a:pt x="1441289" y="53388"/>
                  <a:pt x="1428750" y="57150"/>
                </a:cubicBezTo>
                <a:cubicBezTo>
                  <a:pt x="1312802" y="91935"/>
                  <a:pt x="1421317" y="63771"/>
                  <a:pt x="1333500" y="85725"/>
                </a:cubicBezTo>
                <a:cubicBezTo>
                  <a:pt x="1261761" y="133551"/>
                  <a:pt x="1352935" y="77396"/>
                  <a:pt x="1266825" y="114300"/>
                </a:cubicBezTo>
                <a:cubicBezTo>
                  <a:pt x="1256303" y="118809"/>
                  <a:pt x="1248489" y="128230"/>
                  <a:pt x="1238250" y="133350"/>
                </a:cubicBezTo>
                <a:cubicBezTo>
                  <a:pt x="1229270" y="137840"/>
                  <a:pt x="1218903" y="138920"/>
                  <a:pt x="1209675" y="142875"/>
                </a:cubicBezTo>
                <a:cubicBezTo>
                  <a:pt x="1139943" y="172760"/>
                  <a:pt x="1203719" y="153889"/>
                  <a:pt x="1133475" y="171450"/>
                </a:cubicBezTo>
                <a:cubicBezTo>
                  <a:pt x="1051583" y="226045"/>
                  <a:pt x="1155195" y="160590"/>
                  <a:pt x="1076325" y="200025"/>
                </a:cubicBezTo>
                <a:cubicBezTo>
                  <a:pt x="1066086" y="205145"/>
                  <a:pt x="1057989" y="213955"/>
                  <a:pt x="1047750" y="219075"/>
                </a:cubicBezTo>
                <a:cubicBezTo>
                  <a:pt x="1038770" y="223565"/>
                  <a:pt x="1027952" y="223724"/>
                  <a:pt x="1019175" y="228600"/>
                </a:cubicBezTo>
                <a:cubicBezTo>
                  <a:pt x="999161" y="239719"/>
                  <a:pt x="983745" y="259460"/>
                  <a:pt x="962025" y="266700"/>
                </a:cubicBezTo>
                <a:cubicBezTo>
                  <a:pt x="942975" y="273050"/>
                  <a:pt x="921583" y="274611"/>
                  <a:pt x="904875" y="285750"/>
                </a:cubicBezTo>
                <a:cubicBezTo>
                  <a:pt x="881188" y="301541"/>
                  <a:pt x="865822" y="313492"/>
                  <a:pt x="838200" y="323850"/>
                </a:cubicBezTo>
                <a:cubicBezTo>
                  <a:pt x="823024" y="329541"/>
                  <a:pt x="787467" y="334043"/>
                  <a:pt x="771525" y="342900"/>
                </a:cubicBezTo>
                <a:cubicBezTo>
                  <a:pt x="751511" y="354019"/>
                  <a:pt x="736587" y="375447"/>
                  <a:pt x="714375" y="381000"/>
                </a:cubicBezTo>
                <a:cubicBezTo>
                  <a:pt x="604153" y="408555"/>
                  <a:pt x="664249" y="397680"/>
                  <a:pt x="533400" y="409575"/>
                </a:cubicBezTo>
                <a:cubicBezTo>
                  <a:pt x="479425" y="406400"/>
                  <a:pt x="425357" y="404540"/>
                  <a:pt x="371475" y="400050"/>
                </a:cubicBezTo>
                <a:cubicBezTo>
                  <a:pt x="349102" y="398186"/>
                  <a:pt x="327113" y="393004"/>
                  <a:pt x="304800" y="390525"/>
                </a:cubicBezTo>
                <a:cubicBezTo>
                  <a:pt x="269945" y="386652"/>
                  <a:pt x="234920" y="384489"/>
                  <a:pt x="200025" y="381000"/>
                </a:cubicBezTo>
                <a:cubicBezTo>
                  <a:pt x="171417" y="378139"/>
                  <a:pt x="142875" y="374650"/>
                  <a:pt x="114300" y="371475"/>
                </a:cubicBezTo>
                <a:lnTo>
                  <a:pt x="0" y="381000"/>
                </a:ln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330548" y="0"/>
            <a:ext cx="6156557"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7030A0"/>
                </a:solidFill>
                <a:latin typeface="+mn-lt"/>
              </a:rPr>
              <a:t>STOMACH – CARDIA AND PYLORUS</a:t>
            </a:r>
          </a:p>
        </p:txBody>
      </p:sp>
    </p:spTree>
    <p:extLst>
      <p:ext uri="{BB962C8B-B14F-4D97-AF65-F5344CB8AC3E}">
        <p14:creationId xmlns:p14="http://schemas.microsoft.com/office/powerpoint/2010/main" val="2453381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4"/>
          <p:cNvSpPr txBox="1">
            <a:spLocks noChangeArrowheads="1"/>
          </p:cNvSpPr>
          <p:nvPr/>
        </p:nvSpPr>
        <p:spPr bwMode="auto">
          <a:xfrm>
            <a:off x="969603" y="5844748"/>
            <a:ext cx="7696200" cy="83099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3"/>
              </a:rPr>
              <a:t>SL 048A</a:t>
            </a:r>
            <a:r>
              <a:rPr lang="en-US" dirty="0"/>
              <a:t> and </a:t>
            </a:r>
            <a:r>
              <a:rPr lang="en-US" u="sng" dirty="0">
                <a:hlinkClick r:id="rId4"/>
              </a:rPr>
              <a:t>SL 048B</a:t>
            </a:r>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Esophageal-cardiac junction</a:t>
            </a:r>
          </a:p>
        </p:txBody>
      </p:sp>
      <p:sp>
        <p:nvSpPr>
          <p:cNvPr id="8" name="TextBox 3"/>
          <p:cNvSpPr txBox="1">
            <a:spLocks noChangeArrowheads="1"/>
          </p:cNvSpPr>
          <p:nvPr/>
        </p:nvSpPr>
        <p:spPr bwMode="auto">
          <a:xfrm>
            <a:off x="1981200" y="1676400"/>
            <a:ext cx="5105400" cy="369332"/>
          </a:xfrm>
          <a:prstGeom prst="rect">
            <a:avLst/>
          </a:prstGeom>
          <a:noFill/>
          <a:ln w="9525">
            <a:noFill/>
            <a:miter lim="800000"/>
            <a:headEnd/>
            <a:tailEnd/>
          </a:ln>
        </p:spPr>
        <p:txBody>
          <a:bodyPr wrap="square">
            <a:spAutoFit/>
          </a:bodyPr>
          <a:lstStyle/>
          <a:p>
            <a:r>
              <a:rPr lang="en-US" dirty="0">
                <a:latin typeface="Calibri" pitchFamily="34" charset="0"/>
                <a:hlinkClick r:id="rId5"/>
              </a:rPr>
              <a:t>Video of the esophageal-cardiac junction – SL48A</a:t>
            </a:r>
            <a:endParaRPr lang="en-US" dirty="0">
              <a:latin typeface="Calibri" pitchFamily="34" charset="0"/>
            </a:endParaRPr>
          </a:p>
        </p:txBody>
      </p:sp>
      <p:sp>
        <p:nvSpPr>
          <p:cNvPr id="7" name="Rectangle 6"/>
          <p:cNvSpPr/>
          <p:nvPr/>
        </p:nvSpPr>
        <p:spPr>
          <a:xfrm>
            <a:off x="1433114" y="0"/>
            <a:ext cx="5951436"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7030A0"/>
                </a:solidFill>
                <a:latin typeface="+mn-lt"/>
              </a:rPr>
              <a:t>ESOPHAGEAL-CARDIAC JUNCTION</a:t>
            </a:r>
          </a:p>
        </p:txBody>
      </p:sp>
      <p:sp>
        <p:nvSpPr>
          <p:cNvPr id="2" name="Rectangle 1"/>
          <p:cNvSpPr/>
          <p:nvPr/>
        </p:nvSpPr>
        <p:spPr>
          <a:xfrm>
            <a:off x="1981200" y="2736503"/>
            <a:ext cx="4876800" cy="369332"/>
          </a:xfrm>
          <a:prstGeom prst="rect">
            <a:avLst/>
          </a:prstGeom>
        </p:spPr>
        <p:txBody>
          <a:bodyPr wrap="square">
            <a:spAutoFit/>
          </a:bodyPr>
          <a:lstStyle/>
          <a:p>
            <a:r>
              <a:rPr lang="en-US" dirty="0">
                <a:latin typeface="Calibri" pitchFamily="34" charset="0"/>
                <a:hlinkClick r:id="rId6"/>
              </a:rPr>
              <a:t>Video of the esophageal-cardiac junction – SL48B</a:t>
            </a:r>
            <a:endParaRPr lang="en-US" dirty="0">
              <a:latin typeface="Calibri" pitchFamily="34" charset="0"/>
            </a:endParaRPr>
          </a:p>
        </p:txBody>
      </p:sp>
    </p:spTree>
    <p:extLst>
      <p:ext uri="{BB962C8B-B14F-4D97-AF65-F5344CB8AC3E}">
        <p14:creationId xmlns:p14="http://schemas.microsoft.com/office/powerpoint/2010/main" val="3368133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4"/>
          <p:cNvSpPr txBox="1">
            <a:spLocks noChangeArrowheads="1"/>
          </p:cNvSpPr>
          <p:nvPr/>
        </p:nvSpPr>
        <p:spPr bwMode="auto">
          <a:xfrm>
            <a:off x="969603" y="5844748"/>
            <a:ext cx="7696200" cy="83099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3"/>
              </a:rPr>
              <a:t>SL 073</a:t>
            </a:r>
            <a:r>
              <a:rPr lang="en-US" dirty="0"/>
              <a:t> </a:t>
            </a: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Pylorus-duodenum junction</a:t>
            </a:r>
          </a:p>
        </p:txBody>
      </p:sp>
      <p:sp>
        <p:nvSpPr>
          <p:cNvPr id="8" name="TextBox 3"/>
          <p:cNvSpPr txBox="1">
            <a:spLocks noChangeArrowheads="1"/>
          </p:cNvSpPr>
          <p:nvPr/>
        </p:nvSpPr>
        <p:spPr bwMode="auto">
          <a:xfrm>
            <a:off x="2046634" y="1981200"/>
            <a:ext cx="4724400" cy="369332"/>
          </a:xfrm>
          <a:prstGeom prst="rect">
            <a:avLst/>
          </a:prstGeom>
          <a:noFill/>
          <a:ln w="9525">
            <a:noFill/>
            <a:miter lim="800000"/>
            <a:headEnd/>
            <a:tailEnd/>
          </a:ln>
        </p:spPr>
        <p:txBody>
          <a:bodyPr wrap="square">
            <a:spAutoFit/>
          </a:bodyPr>
          <a:lstStyle/>
          <a:p>
            <a:r>
              <a:rPr lang="en-US" dirty="0">
                <a:latin typeface="Calibri" pitchFamily="34" charset="0"/>
                <a:hlinkClick r:id="rId4"/>
              </a:rPr>
              <a:t>Video of the pylorus-duodenum junction – SL73</a:t>
            </a:r>
            <a:endParaRPr lang="en-US" dirty="0">
              <a:latin typeface="Calibri" pitchFamily="34" charset="0"/>
            </a:endParaRPr>
          </a:p>
        </p:txBody>
      </p:sp>
      <p:sp>
        <p:nvSpPr>
          <p:cNvPr id="7" name="Rectangle 6"/>
          <p:cNvSpPr/>
          <p:nvPr/>
        </p:nvSpPr>
        <p:spPr>
          <a:xfrm>
            <a:off x="1467901" y="0"/>
            <a:ext cx="5881867"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7030A0"/>
                </a:solidFill>
                <a:latin typeface="+mn-lt"/>
              </a:rPr>
              <a:t>PYLORUS-DUODENUM JUNCTION</a:t>
            </a:r>
          </a:p>
        </p:txBody>
      </p:sp>
    </p:spTree>
    <p:extLst>
      <p:ext uri="{BB962C8B-B14F-4D97-AF65-F5344CB8AC3E}">
        <p14:creationId xmlns:p14="http://schemas.microsoft.com/office/powerpoint/2010/main" val="2883291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667727"/>
            <a:ext cx="5410199" cy="4770537"/>
          </a:xfrm>
          <a:prstGeom prst="rect">
            <a:avLst/>
          </a:prstGeom>
          <a:noFill/>
        </p:spPr>
        <p:txBody>
          <a:bodyPr wrap="square" rtlCol="0">
            <a:spAutoFit/>
          </a:bodyPr>
          <a:lstStyle/>
          <a:p>
            <a:r>
              <a:rPr lang="en-US" sz="1600" b="1" dirty="0">
                <a:solidFill>
                  <a:srgbClr val="6E2975"/>
                </a:solidFill>
                <a:latin typeface="Times New Roman" pitchFamily="18" charset="0"/>
                <a:cs typeface="Times New Roman" pitchFamily="18" charset="0"/>
              </a:rPr>
              <a:t>The mucosa of the histological fundus (fundus and body) of the stomach is the site of digestion.  As with the rest of the tract, this region has stem cells and </a:t>
            </a:r>
            <a:r>
              <a:rPr lang="en-US" sz="1600" b="1" dirty="0" err="1">
                <a:solidFill>
                  <a:srgbClr val="6E2975"/>
                </a:solidFill>
                <a:latin typeface="Times New Roman" pitchFamily="18" charset="0"/>
                <a:cs typeface="Times New Roman" pitchFamily="18" charset="0"/>
              </a:rPr>
              <a:t>enteroendocrine</a:t>
            </a:r>
            <a:r>
              <a:rPr lang="en-US" sz="1600" b="1" dirty="0">
                <a:solidFill>
                  <a:srgbClr val="6E2975"/>
                </a:solidFill>
                <a:latin typeface="Times New Roman" pitchFamily="18" charset="0"/>
                <a:cs typeface="Times New Roman" pitchFamily="18" charset="0"/>
              </a:rPr>
              <a:t> cells.  What is unique about this region:</a:t>
            </a:r>
          </a:p>
          <a:p>
            <a:endParaRPr lang="en-US" sz="1600" b="1" dirty="0">
              <a:solidFill>
                <a:srgbClr val="6E2975"/>
              </a:solidFill>
              <a:latin typeface="Times New Roman" pitchFamily="18" charset="0"/>
              <a:cs typeface="Times New Roman" pitchFamily="18" charset="0"/>
            </a:endParaRPr>
          </a:p>
          <a:p>
            <a:pPr marL="342900" indent="-342900">
              <a:buFont typeface="+mj-lt"/>
              <a:buAutoNum type="alphaUcPeriod"/>
            </a:pPr>
            <a:r>
              <a:rPr lang="en-US" sz="1600" b="1" dirty="0">
                <a:solidFill>
                  <a:srgbClr val="6E2975"/>
                </a:solidFill>
                <a:latin typeface="Times New Roman" pitchFamily="18" charset="0"/>
                <a:cs typeface="Times New Roman" pitchFamily="18" charset="0"/>
              </a:rPr>
              <a:t>The mucus-secreting cells cover the surface and line the pits (</a:t>
            </a:r>
            <a:r>
              <a:rPr lang="en-US" sz="1600" b="1" dirty="0">
                <a:solidFill>
                  <a:srgbClr val="0070C0"/>
                </a:solidFill>
                <a:latin typeface="Times New Roman" pitchFamily="18" charset="0"/>
                <a:cs typeface="Times New Roman" pitchFamily="18" charset="0"/>
              </a:rPr>
              <a:t>surface mucous cells</a:t>
            </a:r>
            <a:r>
              <a:rPr lang="en-US" sz="1600" b="1" dirty="0">
                <a:solidFill>
                  <a:srgbClr val="6E2975"/>
                </a:solidFill>
                <a:latin typeface="Times New Roman" pitchFamily="18" charset="0"/>
                <a:cs typeface="Times New Roman" pitchFamily="18" charset="0"/>
              </a:rPr>
              <a:t>), and some extend into the neck region of the glands (</a:t>
            </a:r>
            <a:r>
              <a:rPr lang="en-US" sz="1600" b="1" dirty="0">
                <a:solidFill>
                  <a:srgbClr val="0070C0"/>
                </a:solidFill>
                <a:latin typeface="Times New Roman" pitchFamily="18" charset="0"/>
                <a:cs typeface="Times New Roman" pitchFamily="18" charset="0"/>
              </a:rPr>
              <a:t>mucous neck cells</a:t>
            </a:r>
            <a:r>
              <a:rPr lang="en-US" sz="1600" b="1" dirty="0">
                <a:solidFill>
                  <a:srgbClr val="6E2975"/>
                </a:solidFill>
                <a:latin typeface="Times New Roman" pitchFamily="18" charset="0"/>
                <a:cs typeface="Times New Roman" pitchFamily="18" charset="0"/>
              </a:rPr>
              <a:t>)</a:t>
            </a:r>
          </a:p>
          <a:p>
            <a:pPr marL="342900" indent="-342900">
              <a:buAutoNum type="alphaUcPeriod"/>
            </a:pPr>
            <a:r>
              <a:rPr lang="en-US" sz="1600" b="1" dirty="0">
                <a:solidFill>
                  <a:srgbClr val="6E2975"/>
                </a:solidFill>
                <a:latin typeface="Times New Roman" pitchFamily="18" charset="0"/>
                <a:cs typeface="Times New Roman" pitchFamily="18" charset="0"/>
              </a:rPr>
              <a:t>Two new cell types are within the glands:</a:t>
            </a:r>
          </a:p>
          <a:p>
            <a:pPr marL="800100" lvl="1" indent="-342900">
              <a:buAutoNum type="arabicPeriod"/>
            </a:pPr>
            <a:r>
              <a:rPr lang="en-US" sz="1600" b="1" dirty="0">
                <a:solidFill>
                  <a:srgbClr val="0070C0"/>
                </a:solidFill>
                <a:latin typeface="Times New Roman" pitchFamily="18" charset="0"/>
                <a:cs typeface="Times New Roman" pitchFamily="18" charset="0"/>
              </a:rPr>
              <a:t>Parietal cells </a:t>
            </a:r>
            <a:r>
              <a:rPr lang="en-US" sz="1600" b="1" dirty="0">
                <a:solidFill>
                  <a:srgbClr val="6E2975"/>
                </a:solidFill>
                <a:latin typeface="Times New Roman" pitchFamily="18" charset="0"/>
                <a:cs typeface="Times New Roman" pitchFamily="18" charset="0"/>
              </a:rPr>
              <a:t>secrete </a:t>
            </a:r>
            <a:r>
              <a:rPr lang="en-US" sz="1600" b="1" dirty="0" err="1">
                <a:solidFill>
                  <a:srgbClr val="6E2975"/>
                </a:solidFill>
                <a:latin typeface="Times New Roman" pitchFamily="18" charset="0"/>
                <a:cs typeface="Times New Roman" pitchFamily="18" charset="0"/>
              </a:rPr>
              <a:t>HCl</a:t>
            </a:r>
            <a:r>
              <a:rPr lang="en-US" sz="1600" b="1" dirty="0">
                <a:solidFill>
                  <a:srgbClr val="6E2975"/>
                </a:solidFill>
                <a:latin typeface="Times New Roman" pitchFamily="18" charset="0"/>
                <a:cs typeface="Times New Roman" pitchFamily="18" charset="0"/>
              </a:rPr>
              <a:t> and gastric intrinsic factor.  </a:t>
            </a:r>
            <a:r>
              <a:rPr lang="en-US" sz="1600" b="1" dirty="0" err="1">
                <a:solidFill>
                  <a:srgbClr val="6E2975"/>
                </a:solidFill>
                <a:latin typeface="Times New Roman" pitchFamily="18" charset="0"/>
                <a:cs typeface="Times New Roman" pitchFamily="18" charset="0"/>
              </a:rPr>
              <a:t>HCl</a:t>
            </a:r>
            <a:r>
              <a:rPr lang="en-US" sz="1600" b="1" dirty="0">
                <a:solidFill>
                  <a:srgbClr val="6E2975"/>
                </a:solidFill>
                <a:latin typeface="Times New Roman" pitchFamily="18" charset="0"/>
                <a:cs typeface="Times New Roman" pitchFamily="18" charset="0"/>
              </a:rPr>
              <a:t> activates pepsinogen, and is bacteriostatic.  Intrinsic factor significantly increases the absorption of vitamin B12, which is necessary for RBC production.  Parietal cells are more numerous in the upper portion of the glands.</a:t>
            </a:r>
          </a:p>
          <a:p>
            <a:pPr marL="800100" lvl="1" indent="-342900">
              <a:buAutoNum type="arabicPeriod"/>
            </a:pPr>
            <a:r>
              <a:rPr lang="en-US" sz="1600" b="1" dirty="0">
                <a:solidFill>
                  <a:srgbClr val="0070C0"/>
                </a:solidFill>
                <a:latin typeface="Times New Roman" pitchFamily="18" charset="0"/>
                <a:cs typeface="Times New Roman" pitchFamily="18" charset="0"/>
              </a:rPr>
              <a:t>Chief cells </a:t>
            </a:r>
            <a:r>
              <a:rPr lang="en-US" sz="1600" b="1" dirty="0">
                <a:solidFill>
                  <a:srgbClr val="6E2975"/>
                </a:solidFill>
                <a:latin typeface="Times New Roman" pitchFamily="18" charset="0"/>
                <a:cs typeface="Times New Roman" pitchFamily="18" charset="0"/>
              </a:rPr>
              <a:t>secrete pepsinogen, an inactive protease that is converted to an active form (pepsin) by </a:t>
            </a:r>
            <a:r>
              <a:rPr lang="en-US" sz="1600" b="1" dirty="0" err="1">
                <a:solidFill>
                  <a:srgbClr val="6E2975"/>
                </a:solidFill>
                <a:latin typeface="Times New Roman" pitchFamily="18" charset="0"/>
                <a:cs typeface="Times New Roman" pitchFamily="18" charset="0"/>
              </a:rPr>
              <a:t>HCl</a:t>
            </a:r>
            <a:r>
              <a:rPr lang="en-US" sz="1600" b="1" dirty="0">
                <a:solidFill>
                  <a:srgbClr val="6E2975"/>
                </a:solidFill>
                <a:latin typeface="Times New Roman" pitchFamily="18" charset="0"/>
                <a:cs typeface="Times New Roman" pitchFamily="18" charset="0"/>
              </a:rPr>
              <a:t> in the stomach lumen. Chief cells are more numerous in the base of the glands.</a:t>
            </a:r>
          </a:p>
        </p:txBody>
      </p:sp>
      <p:sp>
        <p:nvSpPr>
          <p:cNvPr id="9" name="TextBox 4"/>
          <p:cNvSpPr txBox="1">
            <a:spLocks noChangeArrowheads="1"/>
          </p:cNvSpPr>
          <p:nvPr/>
        </p:nvSpPr>
        <p:spPr bwMode="auto">
          <a:xfrm>
            <a:off x="28575" y="5638800"/>
            <a:ext cx="9067800" cy="1200329"/>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empus Sans ITC" pitchFamily="82" charset="0"/>
                <a:cs typeface="Times New Roman" pitchFamily="18" charset="0"/>
              </a:rPr>
              <a:t>So, basically what we’re saying here is, when compared to the </a:t>
            </a:r>
            <a:r>
              <a:rPr lang="en-US" b="1" dirty="0" err="1">
                <a:solidFill>
                  <a:schemeClr val="accent3">
                    <a:lumMod val="50000"/>
                  </a:schemeClr>
                </a:solidFill>
                <a:latin typeface="Tempus Sans ITC" pitchFamily="82" charset="0"/>
                <a:cs typeface="Times New Roman" pitchFamily="18" charset="0"/>
              </a:rPr>
              <a:t>cardia</a:t>
            </a:r>
            <a:r>
              <a:rPr lang="en-US" b="1" dirty="0">
                <a:solidFill>
                  <a:schemeClr val="accent3">
                    <a:lumMod val="50000"/>
                  </a:schemeClr>
                </a:solidFill>
                <a:latin typeface="Tempus Sans ITC" pitchFamily="82" charset="0"/>
                <a:cs typeface="Times New Roman" pitchFamily="18" charset="0"/>
              </a:rPr>
              <a:t> and </a:t>
            </a:r>
            <a:r>
              <a:rPr lang="en-US" b="1" dirty="0" err="1">
                <a:solidFill>
                  <a:schemeClr val="accent3">
                    <a:lumMod val="50000"/>
                  </a:schemeClr>
                </a:solidFill>
                <a:latin typeface="Tempus Sans ITC" pitchFamily="82" charset="0"/>
                <a:cs typeface="Times New Roman" pitchFamily="18" charset="0"/>
              </a:rPr>
              <a:t>pyloris</a:t>
            </a:r>
            <a:r>
              <a:rPr lang="en-US" b="1" dirty="0">
                <a:solidFill>
                  <a:schemeClr val="accent3">
                    <a:lumMod val="50000"/>
                  </a:schemeClr>
                </a:solidFill>
                <a:latin typeface="Tempus Sans ITC" pitchFamily="82" charset="0"/>
                <a:cs typeface="Times New Roman" pitchFamily="18" charset="0"/>
              </a:rPr>
              <a:t>, which have mucus-secreting cells throughout the pits and glands, the fundus and body have two additional cells that can be found in the glands, so there are not as many mucus-secreting cells in those glands.</a:t>
            </a:r>
          </a:p>
        </p:txBody>
      </p:sp>
      <p:sp>
        <p:nvSpPr>
          <p:cNvPr id="12" name="Rectangle 11"/>
          <p:cNvSpPr/>
          <p:nvPr/>
        </p:nvSpPr>
        <p:spPr>
          <a:xfrm>
            <a:off x="1561159" y="0"/>
            <a:ext cx="569534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7030A0"/>
                </a:solidFill>
                <a:latin typeface="+mn-lt"/>
              </a:rPr>
              <a:t>STOMACH – FUNDUS AND BODY</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599" y="533400"/>
            <a:ext cx="3457575" cy="4369355"/>
          </a:xfrm>
          <a:prstGeom prst="rect">
            <a:avLst/>
          </a:prstGeom>
        </p:spPr>
      </p:pic>
    </p:spTree>
    <p:extLst>
      <p:ext uri="{BB962C8B-B14F-4D97-AF65-F5344CB8AC3E}">
        <p14:creationId xmlns:p14="http://schemas.microsoft.com/office/powerpoint/2010/main" val="466291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649654"/>
            <a:ext cx="8839200" cy="584775"/>
          </a:xfrm>
          <a:prstGeom prst="rect">
            <a:avLst/>
          </a:prstGeom>
          <a:noFill/>
        </p:spPr>
        <p:txBody>
          <a:bodyPr wrap="square" rtlCol="0">
            <a:spAutoFit/>
          </a:bodyPr>
          <a:lstStyle/>
          <a:p>
            <a:r>
              <a:rPr lang="en-US" sz="1600" b="1" dirty="0">
                <a:solidFill>
                  <a:srgbClr val="6E2975"/>
                </a:solidFill>
                <a:latin typeface="Tempus Sans ITC" pitchFamily="82" charset="0"/>
                <a:cs typeface="Times New Roman" pitchFamily="18" charset="0"/>
              </a:rPr>
              <a:t>Lets look at drawings and EMs of chief and parietal cells to understand their function first; this will help explain their histological features on H&amp;E-stained sections.  </a:t>
            </a:r>
          </a:p>
        </p:txBody>
      </p:sp>
      <p:sp>
        <p:nvSpPr>
          <p:cNvPr id="9" name="TextBox 4"/>
          <p:cNvSpPr txBox="1">
            <a:spLocks noChangeArrowheads="1"/>
          </p:cNvSpPr>
          <p:nvPr/>
        </p:nvSpPr>
        <p:spPr bwMode="auto">
          <a:xfrm>
            <a:off x="228600" y="3462278"/>
            <a:ext cx="4267200" cy="2862322"/>
          </a:xfrm>
          <a:prstGeom prst="rect">
            <a:avLst/>
          </a:prstGeom>
          <a:noFill/>
          <a:ln w="9525">
            <a:noFill/>
            <a:miter lim="800000"/>
            <a:headEnd/>
            <a:tailEnd/>
          </a:ln>
        </p:spPr>
        <p:txBody>
          <a:bodyPr wrap="square">
            <a:spAutoFit/>
          </a:bodyPr>
          <a:lstStyle/>
          <a:p>
            <a:r>
              <a:rPr lang="en-US" b="1" dirty="0" err="1">
                <a:solidFill>
                  <a:schemeClr val="accent3">
                    <a:lumMod val="50000"/>
                  </a:schemeClr>
                </a:solidFill>
                <a:latin typeface="Tempus Sans ITC" pitchFamily="82" charset="0"/>
                <a:cs typeface="Times New Roman" pitchFamily="18" charset="0"/>
              </a:rPr>
              <a:t>Hmmmm</a:t>
            </a:r>
            <a:r>
              <a:rPr lang="en-US" b="1" dirty="0">
                <a:solidFill>
                  <a:schemeClr val="accent3">
                    <a:lumMod val="50000"/>
                  </a:schemeClr>
                </a:solidFill>
                <a:latin typeface="Tempus Sans ITC" pitchFamily="82" charset="0"/>
                <a:cs typeface="Times New Roman" pitchFamily="18" charset="0"/>
              </a:rPr>
              <a:t>…..</a:t>
            </a:r>
          </a:p>
          <a:p>
            <a:r>
              <a:rPr lang="en-US" b="1" dirty="0">
                <a:solidFill>
                  <a:schemeClr val="accent3">
                    <a:lumMod val="50000"/>
                  </a:schemeClr>
                </a:solidFill>
                <a:latin typeface="Tempus Sans ITC" pitchFamily="82" charset="0"/>
                <a:cs typeface="Times New Roman" pitchFamily="18" charset="0"/>
              </a:rPr>
              <a:t>So, I’m thinking if I see an EM from a gland of the stomach, and a cell has these organelles in large quantities, then it’s a chief cell.</a:t>
            </a:r>
          </a:p>
          <a:p>
            <a:r>
              <a:rPr lang="en-US" b="1" dirty="0">
                <a:solidFill>
                  <a:schemeClr val="accent3">
                    <a:lumMod val="50000"/>
                  </a:schemeClr>
                </a:solidFill>
                <a:latin typeface="Tempus Sans ITC" pitchFamily="82" charset="0"/>
                <a:cs typeface="Times New Roman" pitchFamily="18" charset="0"/>
              </a:rPr>
              <a:t>I’m also thinking that in H&amp;E sections, the RER will give the chief cell cytoplasmic basophilia on its basal aspect, and the secretory granules will stain eosinophilic at the apical end of the cell.</a:t>
            </a:r>
          </a:p>
        </p:txBody>
      </p:sp>
      <p:sp>
        <p:nvSpPr>
          <p:cNvPr id="12" name="Rectangle 11"/>
          <p:cNvSpPr/>
          <p:nvPr/>
        </p:nvSpPr>
        <p:spPr>
          <a:xfrm>
            <a:off x="2236923" y="0"/>
            <a:ext cx="4343818"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7030A0"/>
                </a:solidFill>
                <a:latin typeface="+mn-lt"/>
              </a:rPr>
              <a:t>STOMACH – CHIEF CELLS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5375" y="1143000"/>
            <a:ext cx="4406225" cy="4495800"/>
          </a:xfrm>
          <a:prstGeom prst="rect">
            <a:avLst/>
          </a:prstGeom>
        </p:spPr>
      </p:pic>
      <p:sp>
        <p:nvSpPr>
          <p:cNvPr id="8" name="TextBox 7"/>
          <p:cNvSpPr txBox="1"/>
          <p:nvPr/>
        </p:nvSpPr>
        <p:spPr>
          <a:xfrm>
            <a:off x="306045" y="1600200"/>
            <a:ext cx="4570755" cy="1569660"/>
          </a:xfrm>
          <a:prstGeom prst="rect">
            <a:avLst/>
          </a:prstGeom>
          <a:noFill/>
        </p:spPr>
        <p:txBody>
          <a:bodyPr wrap="square" rtlCol="0">
            <a:spAutoFit/>
          </a:bodyPr>
          <a:lstStyle/>
          <a:p>
            <a:r>
              <a:rPr lang="en-US" sz="1600" b="1" dirty="0">
                <a:solidFill>
                  <a:srgbClr val="6E2975"/>
                </a:solidFill>
                <a:latin typeface="Times New Roman" pitchFamily="18" charset="0"/>
                <a:cs typeface="Times New Roman" pitchFamily="18" charset="0"/>
              </a:rPr>
              <a:t>Chief cells are pretty straightforward because they are protein-secreting cells.  Therefore, you would expect to see plenty of rough endoplasmic reticulum, a prominent Golgi apparatus (or at least a place for one), and secretory granules, which are called </a:t>
            </a:r>
            <a:r>
              <a:rPr lang="en-US" sz="1600" b="1" dirty="0">
                <a:solidFill>
                  <a:srgbClr val="0070C0"/>
                </a:solidFill>
                <a:latin typeface="Times New Roman" pitchFamily="18" charset="0"/>
                <a:cs typeface="Times New Roman" pitchFamily="18" charset="0"/>
              </a:rPr>
              <a:t>zymogen granules</a:t>
            </a:r>
            <a:r>
              <a:rPr lang="en-US" sz="1600" b="1" dirty="0">
                <a:solidFill>
                  <a:srgbClr val="6E2975"/>
                </a:solidFill>
                <a:latin typeface="Times New Roman" pitchFamily="18" charset="0"/>
                <a:cs typeface="Times New Roman" pitchFamily="18" charset="0"/>
              </a:rPr>
              <a:t>. </a:t>
            </a:r>
          </a:p>
        </p:txBody>
      </p:sp>
    </p:spTree>
    <p:extLst>
      <p:ext uri="{BB962C8B-B14F-4D97-AF65-F5344CB8AC3E}">
        <p14:creationId xmlns:p14="http://schemas.microsoft.com/office/powerpoint/2010/main" val="1729132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p:cNvSpPr txBox="1">
            <a:spLocks noChangeArrowheads="1"/>
          </p:cNvSpPr>
          <p:nvPr/>
        </p:nvSpPr>
        <p:spPr bwMode="auto">
          <a:xfrm>
            <a:off x="233364" y="3753693"/>
            <a:ext cx="3876674" cy="923330"/>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empus Sans ITC" pitchFamily="82" charset="0"/>
                <a:cs typeface="Times New Roman" pitchFamily="18" charset="0"/>
              </a:rPr>
              <a:t>We’ll hold off looking at the light microscope for now until we describe the parietal cells.</a:t>
            </a:r>
          </a:p>
        </p:txBody>
      </p:sp>
      <p:sp>
        <p:nvSpPr>
          <p:cNvPr id="12" name="Rectangle 11"/>
          <p:cNvSpPr/>
          <p:nvPr/>
        </p:nvSpPr>
        <p:spPr>
          <a:xfrm>
            <a:off x="2236923" y="0"/>
            <a:ext cx="4343818"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7030A0"/>
                </a:solidFill>
                <a:latin typeface="+mn-lt"/>
              </a:rPr>
              <a:t>STOMACH – CHIEF CELLS</a:t>
            </a:r>
          </a:p>
        </p:txBody>
      </p:sp>
      <p:sp>
        <p:nvSpPr>
          <p:cNvPr id="8" name="TextBox 7"/>
          <p:cNvSpPr txBox="1"/>
          <p:nvPr/>
        </p:nvSpPr>
        <p:spPr>
          <a:xfrm>
            <a:off x="1" y="1314271"/>
            <a:ext cx="4343400" cy="2308324"/>
          </a:xfrm>
          <a:prstGeom prst="rect">
            <a:avLst/>
          </a:prstGeom>
          <a:noFill/>
        </p:spPr>
        <p:txBody>
          <a:bodyPr wrap="square" rtlCol="0">
            <a:spAutoFit/>
          </a:bodyPr>
          <a:lstStyle/>
          <a:p>
            <a:r>
              <a:rPr lang="en-US" sz="1600" b="1" dirty="0">
                <a:solidFill>
                  <a:srgbClr val="6E2975"/>
                </a:solidFill>
                <a:latin typeface="Times New Roman" pitchFamily="18" charset="0"/>
                <a:cs typeface="Times New Roman" pitchFamily="18" charset="0"/>
              </a:rPr>
              <a:t>In this EM from a gastric gland, the lumen is indicated by the “L”.  At least three chief cells are shown across the top and right, the nucleus of one is indicated by the C.  Part of a chief cell from an adjacent gland is in the lower-left. Note the elaborate rough endoplasmic reticulum in the basal aspect of these cells, and secretory granules (aka </a:t>
            </a:r>
            <a:r>
              <a:rPr lang="en-US" sz="1600" b="1" dirty="0">
                <a:solidFill>
                  <a:srgbClr val="0070C0"/>
                </a:solidFill>
                <a:latin typeface="Times New Roman" pitchFamily="18" charset="0"/>
                <a:cs typeface="Times New Roman" pitchFamily="18" charset="0"/>
              </a:rPr>
              <a:t>zymogen granules</a:t>
            </a:r>
            <a:r>
              <a:rPr lang="en-US" sz="1600" b="1" dirty="0">
                <a:solidFill>
                  <a:srgbClr val="6E2975"/>
                </a:solidFill>
                <a:latin typeface="Times New Roman" pitchFamily="18" charset="0"/>
                <a:cs typeface="Times New Roman" pitchFamily="18" charset="0"/>
              </a:rPr>
              <a:t>) clustered near the lumen.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457199"/>
            <a:ext cx="4811572" cy="6411419"/>
          </a:xfrm>
          <a:prstGeom prst="rect">
            <a:avLst/>
          </a:prstGeom>
        </p:spPr>
      </p:pic>
      <p:sp>
        <p:nvSpPr>
          <p:cNvPr id="4" name="TextBox 3"/>
          <p:cNvSpPr txBox="1"/>
          <p:nvPr/>
        </p:nvSpPr>
        <p:spPr>
          <a:xfrm>
            <a:off x="5181600" y="3467586"/>
            <a:ext cx="914400" cy="923330"/>
          </a:xfrm>
          <a:prstGeom prst="rect">
            <a:avLst/>
          </a:prstGeom>
          <a:solidFill>
            <a:srgbClr val="F8F8F8">
              <a:alpha val="40000"/>
            </a:srgbClr>
          </a:solidFill>
        </p:spPr>
        <p:txBody>
          <a:bodyPr wrap="square" rtlCol="0">
            <a:spAutoFit/>
          </a:bodyPr>
          <a:lstStyle/>
          <a:p>
            <a:r>
              <a:rPr lang="en-US" b="1" dirty="0"/>
              <a:t>Ignore me for now</a:t>
            </a:r>
          </a:p>
        </p:txBody>
      </p:sp>
      <p:sp>
        <p:nvSpPr>
          <p:cNvPr id="5" name="TextBox 4"/>
          <p:cNvSpPr txBox="1"/>
          <p:nvPr/>
        </p:nvSpPr>
        <p:spPr>
          <a:xfrm>
            <a:off x="7037426" y="2514600"/>
            <a:ext cx="304800" cy="369332"/>
          </a:xfrm>
          <a:prstGeom prst="rect">
            <a:avLst/>
          </a:prstGeom>
          <a:noFill/>
        </p:spPr>
        <p:txBody>
          <a:bodyPr wrap="square" rtlCol="0">
            <a:spAutoFit/>
          </a:bodyPr>
          <a:lstStyle/>
          <a:p>
            <a:r>
              <a:rPr lang="en-US" b="1" dirty="0"/>
              <a:t>L</a:t>
            </a:r>
          </a:p>
        </p:txBody>
      </p:sp>
      <p:sp>
        <p:nvSpPr>
          <p:cNvPr id="10" name="TextBox 9"/>
          <p:cNvSpPr txBox="1"/>
          <p:nvPr/>
        </p:nvSpPr>
        <p:spPr>
          <a:xfrm>
            <a:off x="8210550" y="4601051"/>
            <a:ext cx="304800" cy="584775"/>
          </a:xfrm>
          <a:prstGeom prst="rect">
            <a:avLst/>
          </a:prstGeom>
          <a:noFill/>
        </p:spPr>
        <p:txBody>
          <a:bodyPr wrap="square" rtlCol="0">
            <a:spAutoFit/>
          </a:bodyPr>
          <a:lstStyle/>
          <a:p>
            <a:r>
              <a:rPr lang="en-US" sz="3200" b="1" dirty="0"/>
              <a:t>C</a:t>
            </a:r>
          </a:p>
        </p:txBody>
      </p:sp>
      <p:sp>
        <p:nvSpPr>
          <p:cNvPr id="13" name="TextBox 12"/>
          <p:cNvSpPr txBox="1"/>
          <p:nvPr/>
        </p:nvSpPr>
        <p:spPr>
          <a:xfrm>
            <a:off x="8334375" y="3584416"/>
            <a:ext cx="762000" cy="338554"/>
          </a:xfrm>
          <a:prstGeom prst="rect">
            <a:avLst/>
          </a:prstGeom>
          <a:noFill/>
          <a:ln>
            <a:noFill/>
          </a:ln>
        </p:spPr>
        <p:txBody>
          <a:bodyPr wrap="square" rtlCol="0">
            <a:spAutoFit/>
          </a:bodyPr>
          <a:lstStyle/>
          <a:p>
            <a:r>
              <a:rPr lang="en-US" sz="800" b="1" dirty="0">
                <a:solidFill>
                  <a:srgbClr val="C00000"/>
                </a:solidFill>
              </a:rPr>
              <a:t>Secretory granules</a:t>
            </a:r>
          </a:p>
        </p:txBody>
      </p:sp>
      <p:sp>
        <p:nvSpPr>
          <p:cNvPr id="14" name="TextBox 13"/>
          <p:cNvSpPr txBox="1"/>
          <p:nvPr/>
        </p:nvSpPr>
        <p:spPr>
          <a:xfrm>
            <a:off x="6096000" y="516523"/>
            <a:ext cx="762000" cy="338554"/>
          </a:xfrm>
          <a:prstGeom prst="rect">
            <a:avLst/>
          </a:prstGeom>
          <a:noFill/>
          <a:ln>
            <a:noFill/>
          </a:ln>
        </p:spPr>
        <p:txBody>
          <a:bodyPr wrap="square" rtlCol="0">
            <a:spAutoFit/>
          </a:bodyPr>
          <a:lstStyle/>
          <a:p>
            <a:r>
              <a:rPr lang="en-US" sz="800" b="1" dirty="0">
                <a:solidFill>
                  <a:srgbClr val="C00000"/>
                </a:solidFill>
              </a:rPr>
              <a:t>Secretory granules</a:t>
            </a:r>
          </a:p>
        </p:txBody>
      </p:sp>
      <p:sp>
        <p:nvSpPr>
          <p:cNvPr id="15" name="TextBox 14"/>
          <p:cNvSpPr txBox="1"/>
          <p:nvPr/>
        </p:nvSpPr>
        <p:spPr>
          <a:xfrm>
            <a:off x="7953375" y="2176046"/>
            <a:ext cx="762000" cy="338554"/>
          </a:xfrm>
          <a:prstGeom prst="rect">
            <a:avLst/>
          </a:prstGeom>
          <a:noFill/>
          <a:ln>
            <a:noFill/>
          </a:ln>
        </p:spPr>
        <p:txBody>
          <a:bodyPr wrap="square" rtlCol="0">
            <a:spAutoFit/>
          </a:bodyPr>
          <a:lstStyle/>
          <a:p>
            <a:r>
              <a:rPr lang="en-US" sz="800" b="1" dirty="0">
                <a:solidFill>
                  <a:srgbClr val="C00000"/>
                </a:solidFill>
              </a:rPr>
              <a:t>Secretory granules</a:t>
            </a:r>
          </a:p>
        </p:txBody>
      </p:sp>
    </p:spTree>
    <p:extLst>
      <p:ext uri="{BB962C8B-B14F-4D97-AF65-F5344CB8AC3E}">
        <p14:creationId xmlns:p14="http://schemas.microsoft.com/office/powerpoint/2010/main" val="3881944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p:cNvSpPr txBox="1">
            <a:spLocks noChangeArrowheads="1"/>
          </p:cNvSpPr>
          <p:nvPr/>
        </p:nvSpPr>
        <p:spPr bwMode="auto">
          <a:xfrm>
            <a:off x="93382" y="5816251"/>
            <a:ext cx="8839200" cy="923330"/>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empus Sans ITC" pitchFamily="82" charset="0"/>
                <a:cs typeface="Times New Roman" pitchFamily="18" charset="0"/>
              </a:rPr>
              <a:t>The channels are made “ahead of time” (see next slide), so the cell does not display elaborate rough endoplasmic reticulum.  There are numerous mitochondria to support the energy requirements of the pumps, so these cells are eosinophilic on H&amp;E.</a:t>
            </a:r>
          </a:p>
        </p:txBody>
      </p:sp>
      <p:sp>
        <p:nvSpPr>
          <p:cNvPr id="12" name="Rectangle 11"/>
          <p:cNvSpPr/>
          <p:nvPr/>
        </p:nvSpPr>
        <p:spPr>
          <a:xfrm>
            <a:off x="1939152" y="0"/>
            <a:ext cx="4939365"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7030A0"/>
                </a:solidFill>
                <a:latin typeface="+mn-lt"/>
              </a:rPr>
              <a:t>STOMACH – PARIETAL CELLS</a:t>
            </a:r>
          </a:p>
        </p:txBody>
      </p:sp>
      <p:sp>
        <p:nvSpPr>
          <p:cNvPr id="8" name="TextBox 7"/>
          <p:cNvSpPr txBox="1"/>
          <p:nvPr/>
        </p:nvSpPr>
        <p:spPr>
          <a:xfrm>
            <a:off x="0" y="561230"/>
            <a:ext cx="8932582" cy="1077218"/>
          </a:xfrm>
          <a:prstGeom prst="rect">
            <a:avLst/>
          </a:prstGeom>
          <a:noFill/>
        </p:spPr>
        <p:txBody>
          <a:bodyPr wrap="square" rtlCol="0">
            <a:spAutoFit/>
          </a:bodyPr>
          <a:lstStyle/>
          <a:p>
            <a:r>
              <a:rPr lang="en-US" sz="1600" b="1" dirty="0">
                <a:solidFill>
                  <a:srgbClr val="6E2975"/>
                </a:solidFill>
                <a:latin typeface="Times New Roman" pitchFamily="18" charset="0"/>
                <a:cs typeface="Times New Roman" pitchFamily="18" charset="0"/>
              </a:rPr>
              <a:t>Secretion of </a:t>
            </a:r>
            <a:r>
              <a:rPr lang="en-US" sz="1600" b="1" dirty="0" err="1">
                <a:solidFill>
                  <a:srgbClr val="6E2975"/>
                </a:solidFill>
                <a:latin typeface="Times New Roman" pitchFamily="18" charset="0"/>
                <a:cs typeface="Times New Roman" pitchFamily="18" charset="0"/>
              </a:rPr>
              <a:t>HCl</a:t>
            </a:r>
            <a:r>
              <a:rPr lang="en-US" sz="1600" b="1" dirty="0">
                <a:solidFill>
                  <a:srgbClr val="6E2975"/>
                </a:solidFill>
                <a:latin typeface="Times New Roman" pitchFamily="18" charset="0"/>
                <a:cs typeface="Times New Roman" pitchFamily="18" charset="0"/>
              </a:rPr>
              <a:t> by parietal cells is done via membrane-bound transport channels.  These channels are placed into an elaborate invagination of the plasma membrane called an intracellular </a:t>
            </a:r>
            <a:r>
              <a:rPr lang="en-US" sz="1600" b="1" dirty="0" err="1">
                <a:solidFill>
                  <a:srgbClr val="6E2975"/>
                </a:solidFill>
                <a:latin typeface="Times New Roman" pitchFamily="18" charset="0"/>
                <a:cs typeface="Times New Roman" pitchFamily="18" charset="0"/>
              </a:rPr>
              <a:t>canaliculus</a:t>
            </a:r>
            <a:r>
              <a:rPr lang="en-US" sz="1600" b="1" dirty="0">
                <a:solidFill>
                  <a:srgbClr val="6E2975"/>
                </a:solidFill>
                <a:latin typeface="Times New Roman" pitchFamily="18" charset="0"/>
                <a:cs typeface="Times New Roman" pitchFamily="18" charset="0"/>
              </a:rPr>
              <a:t>, which have numerous microvilli.  These cells also have a </a:t>
            </a:r>
            <a:r>
              <a:rPr lang="en-US" sz="1600" b="1" dirty="0" err="1">
                <a:solidFill>
                  <a:srgbClr val="6E2975"/>
                </a:solidFill>
                <a:latin typeface="Times New Roman" pitchFamily="18" charset="0"/>
                <a:cs typeface="Times New Roman" pitchFamily="18" charset="0"/>
              </a:rPr>
              <a:t>tubulovesicular</a:t>
            </a:r>
            <a:r>
              <a:rPr lang="en-US" sz="1600" b="1" dirty="0">
                <a:solidFill>
                  <a:srgbClr val="6E2975"/>
                </a:solidFill>
                <a:latin typeface="Times New Roman" pitchFamily="18" charset="0"/>
                <a:cs typeface="Times New Roman" pitchFamily="18" charset="0"/>
              </a:rPr>
              <a:t> system that provides a reservoir of membranes with channels (see next slide).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89" y="1638448"/>
            <a:ext cx="4039845" cy="417780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0949" y="1638448"/>
            <a:ext cx="3607149" cy="4066635"/>
          </a:xfrm>
          <a:prstGeom prst="rect">
            <a:avLst/>
          </a:prstGeom>
        </p:spPr>
      </p:pic>
    </p:spTree>
    <p:extLst>
      <p:ext uri="{BB962C8B-B14F-4D97-AF65-F5344CB8AC3E}">
        <p14:creationId xmlns:p14="http://schemas.microsoft.com/office/powerpoint/2010/main" val="2606579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308" y="621268"/>
            <a:ext cx="8901491" cy="1754326"/>
          </a:xfrm>
          <a:prstGeom prst="rect">
            <a:avLst/>
          </a:prstGeom>
          <a:noFill/>
        </p:spPr>
        <p:txBody>
          <a:bodyPr wrap="square" rtlCol="0">
            <a:spAutoFit/>
          </a:bodyPr>
          <a:lstStyle/>
          <a:p>
            <a:r>
              <a:rPr lang="en-US" b="1" dirty="0">
                <a:solidFill>
                  <a:srgbClr val="0038A8"/>
                </a:solidFill>
                <a:latin typeface="Times New Roman" pitchFamily="18" charset="0"/>
                <a:cs typeface="Times New Roman" pitchFamily="18" charset="0"/>
              </a:rPr>
              <a:t>The </a:t>
            </a:r>
            <a:r>
              <a:rPr lang="en-US" b="1" dirty="0">
                <a:solidFill>
                  <a:srgbClr val="7030A0"/>
                </a:solidFill>
                <a:latin typeface="Times New Roman" pitchFamily="18" charset="0"/>
                <a:cs typeface="Times New Roman" pitchFamily="18" charset="0"/>
              </a:rPr>
              <a:t>pharynx</a:t>
            </a:r>
            <a:r>
              <a:rPr lang="en-US" b="1" dirty="0">
                <a:solidFill>
                  <a:srgbClr val="0038A8"/>
                </a:solidFill>
                <a:latin typeface="Times New Roman" pitchFamily="18" charset="0"/>
                <a:cs typeface="Times New Roman" pitchFamily="18" charset="0"/>
              </a:rPr>
              <a:t> is the crossing of the respiratory and digestive pathways.  It has three parts, named for the structure that is anterior to that part:</a:t>
            </a:r>
          </a:p>
          <a:p>
            <a:r>
              <a:rPr lang="en-US" b="1" dirty="0">
                <a:solidFill>
                  <a:srgbClr val="0038A8"/>
                </a:solidFill>
                <a:latin typeface="Times New Roman" pitchFamily="18" charset="0"/>
                <a:cs typeface="Times New Roman" pitchFamily="18" charset="0"/>
              </a:rPr>
              <a:t>--</a:t>
            </a:r>
            <a:r>
              <a:rPr lang="en-US" b="1" dirty="0" err="1">
                <a:solidFill>
                  <a:srgbClr val="0038A8"/>
                </a:solidFill>
                <a:latin typeface="Times New Roman" pitchFamily="18" charset="0"/>
                <a:cs typeface="Times New Roman" pitchFamily="18" charset="0"/>
              </a:rPr>
              <a:t>nasopharynx</a:t>
            </a:r>
            <a:r>
              <a:rPr lang="en-US" b="1" dirty="0">
                <a:solidFill>
                  <a:srgbClr val="0038A8"/>
                </a:solidFill>
                <a:latin typeface="Times New Roman" pitchFamily="18" charset="0"/>
                <a:cs typeface="Times New Roman" pitchFamily="18" charset="0"/>
              </a:rPr>
              <a:t> is posterior to the nasal cavity</a:t>
            </a:r>
          </a:p>
          <a:p>
            <a:r>
              <a:rPr lang="en-US" b="1" dirty="0">
                <a:solidFill>
                  <a:srgbClr val="0038A8"/>
                </a:solidFill>
                <a:latin typeface="Times New Roman" pitchFamily="18" charset="0"/>
                <a:cs typeface="Times New Roman" pitchFamily="18" charset="0"/>
              </a:rPr>
              <a:t>--oropharynx is posterior to the oral cavity</a:t>
            </a:r>
          </a:p>
          <a:p>
            <a:r>
              <a:rPr lang="en-US" b="1" dirty="0">
                <a:solidFill>
                  <a:srgbClr val="0038A8"/>
                </a:solidFill>
                <a:latin typeface="Times New Roman" pitchFamily="18" charset="0"/>
                <a:cs typeface="Times New Roman" pitchFamily="18" charset="0"/>
              </a:rPr>
              <a:t>--laryngopharynx is posterior to the larynx</a:t>
            </a:r>
          </a:p>
          <a:p>
            <a:r>
              <a:rPr lang="en-US" b="1" dirty="0">
                <a:solidFill>
                  <a:srgbClr val="0038A8"/>
                </a:solidFill>
                <a:latin typeface="Times New Roman" pitchFamily="18" charset="0"/>
                <a:cs typeface="Times New Roman" pitchFamily="18" charset="0"/>
              </a:rPr>
              <a:t>The landmarks to officially demarcate these are the soft palate and epiglottis. </a:t>
            </a:r>
          </a:p>
        </p:txBody>
      </p:sp>
      <p:sp>
        <p:nvSpPr>
          <p:cNvPr id="2062" name="TextBox 2061"/>
          <p:cNvSpPr txBox="1"/>
          <p:nvPr/>
        </p:nvSpPr>
        <p:spPr>
          <a:xfrm>
            <a:off x="6747679" y="5080338"/>
            <a:ext cx="655898" cy="276999"/>
          </a:xfrm>
          <a:prstGeom prst="rect">
            <a:avLst/>
          </a:prstGeom>
          <a:noFill/>
        </p:spPr>
        <p:txBody>
          <a:bodyPr wrap="square" rtlCol="0">
            <a:spAutoFit/>
          </a:bodyPr>
          <a:lstStyle/>
          <a:p>
            <a:r>
              <a:rPr lang="en-US" sz="1200" b="1" dirty="0">
                <a:solidFill>
                  <a:schemeClr val="bg1"/>
                </a:solidFill>
              </a:rPr>
              <a:t>lumen</a:t>
            </a:r>
          </a:p>
        </p:txBody>
      </p:sp>
      <p:sp>
        <p:nvSpPr>
          <p:cNvPr id="10" name="Rectangle 9"/>
          <p:cNvSpPr/>
          <p:nvPr/>
        </p:nvSpPr>
        <p:spPr>
          <a:xfrm>
            <a:off x="3486737" y="82952"/>
            <a:ext cx="1844159"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002060"/>
                </a:solidFill>
                <a:latin typeface="+mn-lt"/>
              </a:rPr>
              <a:t>PHARYNX</a:t>
            </a:r>
          </a:p>
        </p:txBody>
      </p:sp>
      <p:sp>
        <p:nvSpPr>
          <p:cNvPr id="16" name="TextBox 4"/>
          <p:cNvSpPr txBox="1">
            <a:spLocks noChangeArrowheads="1"/>
          </p:cNvSpPr>
          <p:nvPr/>
        </p:nvSpPr>
        <p:spPr bwMode="auto">
          <a:xfrm>
            <a:off x="46772" y="2662222"/>
            <a:ext cx="5284124" cy="2585323"/>
          </a:xfrm>
          <a:prstGeom prst="rect">
            <a:avLst/>
          </a:prstGeom>
          <a:noFill/>
          <a:ln w="9525">
            <a:noFill/>
            <a:miter lim="800000"/>
            <a:headEnd/>
            <a:tailEnd/>
          </a:ln>
        </p:spPr>
        <p:txBody>
          <a:bodyPr wrap="square">
            <a:spAutoFit/>
          </a:bodyPr>
          <a:lstStyle/>
          <a:p>
            <a:r>
              <a:rPr lang="en-US" b="1" dirty="0">
                <a:solidFill>
                  <a:srgbClr val="002060"/>
                </a:solidFill>
                <a:latin typeface="Tempus Sans ITC" pitchFamily="82" charset="0"/>
                <a:cs typeface="Times New Roman" pitchFamily="18" charset="0"/>
              </a:rPr>
              <a:t>This is just an overview FYI.  You will look at these subdivisions and their distinctive characteristics when you study the respiratory system, and again in Brain, Mind, and Behavior, so don’t worry about the subdivisions now.</a:t>
            </a:r>
          </a:p>
          <a:p>
            <a:endParaRPr lang="en-US" b="1" dirty="0">
              <a:solidFill>
                <a:srgbClr val="002060"/>
              </a:solidFill>
              <a:latin typeface="Tempus Sans ITC" pitchFamily="82" charset="0"/>
              <a:cs typeface="Times New Roman" pitchFamily="18" charset="0"/>
            </a:endParaRPr>
          </a:p>
          <a:p>
            <a:r>
              <a:rPr lang="en-US" b="1" dirty="0">
                <a:solidFill>
                  <a:srgbClr val="002060"/>
                </a:solidFill>
                <a:latin typeface="Tempus Sans ITC" pitchFamily="82" charset="0"/>
                <a:cs typeface="Times New Roman" pitchFamily="18" charset="0"/>
              </a:rPr>
              <a:t>What you want to focus on is the histology of the pharynx, and how that relates to swallowing.  Our slide is from the oropharynx.</a:t>
            </a:r>
          </a:p>
        </p:txBody>
      </p:sp>
      <p:pic>
        <p:nvPicPr>
          <p:cNvPr id="13" name="Picture 2" descr="http://3.bp.blogspot.com/_WNscUaqkxQQ/S-KrPK-itDI/AAAAAAAAAA0/dWjpqxFdmKY/s1600/pharynx.jpg"/>
          <p:cNvPicPr>
            <a:picLocks noChangeAspect="1" noChangeArrowheads="1"/>
          </p:cNvPicPr>
          <p:nvPr/>
        </p:nvPicPr>
        <p:blipFill rotWithShape="1">
          <a:blip r:embed="rId3">
            <a:extLst>
              <a:ext uri="{28A0092B-C50C-407E-A947-70E740481C1C}">
                <a14:useLocalDpi xmlns:a14="http://schemas.microsoft.com/office/drawing/2010/main" val="0"/>
              </a:ext>
            </a:extLst>
          </a:blip>
          <a:srcRect t="5906"/>
          <a:stretch/>
        </p:blipFill>
        <p:spPr bwMode="auto">
          <a:xfrm>
            <a:off x="5276999" y="2514600"/>
            <a:ext cx="3801309" cy="4317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96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p:cNvSpPr txBox="1">
            <a:spLocks noChangeArrowheads="1"/>
          </p:cNvSpPr>
          <p:nvPr/>
        </p:nvSpPr>
        <p:spPr bwMode="auto">
          <a:xfrm>
            <a:off x="109478" y="3236991"/>
            <a:ext cx="4538721" cy="3139321"/>
          </a:xfrm>
          <a:prstGeom prst="rect">
            <a:avLst/>
          </a:prstGeom>
          <a:noFill/>
          <a:ln w="9525">
            <a:noFill/>
            <a:miter lim="800000"/>
            <a:headEnd/>
            <a:tailEnd/>
          </a:ln>
        </p:spPr>
        <p:txBody>
          <a:bodyPr wrap="square">
            <a:spAutoFit/>
          </a:bodyPr>
          <a:lstStyle/>
          <a:p>
            <a:r>
              <a:rPr lang="en-US" b="1" dirty="0" err="1">
                <a:solidFill>
                  <a:schemeClr val="accent3">
                    <a:lumMod val="50000"/>
                  </a:schemeClr>
                </a:solidFill>
                <a:latin typeface="Tempus Sans ITC" pitchFamily="82" charset="0"/>
                <a:cs typeface="Times New Roman" pitchFamily="18" charset="0"/>
              </a:rPr>
              <a:t>Hmmmm</a:t>
            </a:r>
            <a:r>
              <a:rPr lang="en-US" b="1" dirty="0">
                <a:solidFill>
                  <a:schemeClr val="accent3">
                    <a:lumMod val="50000"/>
                  </a:schemeClr>
                </a:solidFill>
                <a:latin typeface="Tempus Sans ITC" pitchFamily="82" charset="0"/>
                <a:cs typeface="Times New Roman" pitchFamily="18" charset="0"/>
              </a:rPr>
              <a:t>…..</a:t>
            </a:r>
          </a:p>
          <a:p>
            <a:r>
              <a:rPr lang="en-US" b="1" dirty="0">
                <a:solidFill>
                  <a:schemeClr val="accent3">
                    <a:lumMod val="50000"/>
                  </a:schemeClr>
                </a:solidFill>
                <a:latin typeface="Tempus Sans ITC" pitchFamily="82" charset="0"/>
                <a:cs typeface="Times New Roman" pitchFamily="18" charset="0"/>
              </a:rPr>
              <a:t>So, I’m thinking if I see an EM from a gland of the stomach, and a cell has lots of microvilli, a </a:t>
            </a:r>
            <a:r>
              <a:rPr lang="en-US" b="1" dirty="0" err="1">
                <a:solidFill>
                  <a:schemeClr val="accent3">
                    <a:lumMod val="50000"/>
                  </a:schemeClr>
                </a:solidFill>
                <a:latin typeface="Tempus Sans ITC" pitchFamily="82" charset="0"/>
                <a:cs typeface="Times New Roman" pitchFamily="18" charset="0"/>
              </a:rPr>
              <a:t>canaliculus</a:t>
            </a:r>
            <a:r>
              <a:rPr lang="en-US" b="1" dirty="0">
                <a:solidFill>
                  <a:schemeClr val="accent3">
                    <a:lumMod val="50000"/>
                  </a:schemeClr>
                </a:solidFill>
                <a:latin typeface="Tempus Sans ITC" pitchFamily="82" charset="0"/>
                <a:cs typeface="Times New Roman" pitchFamily="18" charset="0"/>
              </a:rPr>
              <a:t>, and lots of mitochondria and </a:t>
            </a:r>
            <a:r>
              <a:rPr lang="en-US" b="1" dirty="0" err="1">
                <a:solidFill>
                  <a:schemeClr val="accent3">
                    <a:lumMod val="50000"/>
                  </a:schemeClr>
                </a:solidFill>
                <a:latin typeface="Tempus Sans ITC" pitchFamily="82" charset="0"/>
                <a:cs typeface="Times New Roman" pitchFamily="18" charset="0"/>
              </a:rPr>
              <a:t>tubulovesicles</a:t>
            </a:r>
            <a:r>
              <a:rPr lang="en-US" b="1" dirty="0">
                <a:solidFill>
                  <a:schemeClr val="accent3">
                    <a:lumMod val="50000"/>
                  </a:schemeClr>
                </a:solidFill>
                <a:latin typeface="Tempus Sans ITC" pitchFamily="82" charset="0"/>
                <a:cs typeface="Times New Roman" pitchFamily="18" charset="0"/>
              </a:rPr>
              <a:t>, it’s a parietal cell.</a:t>
            </a:r>
          </a:p>
          <a:p>
            <a:r>
              <a:rPr lang="en-US" b="1" dirty="0">
                <a:solidFill>
                  <a:schemeClr val="accent3">
                    <a:lumMod val="50000"/>
                  </a:schemeClr>
                </a:solidFill>
                <a:latin typeface="Tempus Sans ITC" pitchFamily="82" charset="0"/>
                <a:cs typeface="Times New Roman" pitchFamily="18" charset="0"/>
              </a:rPr>
              <a:t>I’m also thinking that in H&amp;E sections, the numerous mitochondria and </a:t>
            </a:r>
            <a:r>
              <a:rPr lang="en-US" b="1" dirty="0" err="1">
                <a:solidFill>
                  <a:schemeClr val="accent3">
                    <a:lumMod val="50000"/>
                  </a:schemeClr>
                </a:solidFill>
                <a:latin typeface="Tempus Sans ITC" pitchFamily="82" charset="0"/>
                <a:cs typeface="Times New Roman" pitchFamily="18" charset="0"/>
              </a:rPr>
              <a:t>tubulovesicles</a:t>
            </a:r>
            <a:r>
              <a:rPr lang="en-US" b="1" dirty="0">
                <a:solidFill>
                  <a:schemeClr val="accent3">
                    <a:lumMod val="50000"/>
                  </a:schemeClr>
                </a:solidFill>
                <a:latin typeface="Tempus Sans ITC" pitchFamily="82" charset="0"/>
                <a:cs typeface="Times New Roman" pitchFamily="18" charset="0"/>
              </a:rPr>
              <a:t> will impart cytoplasmic eosinophilia onto the parietal cell, and the cell will be large and round, with a centrally-located nucleus.</a:t>
            </a:r>
          </a:p>
        </p:txBody>
      </p:sp>
      <p:sp>
        <p:nvSpPr>
          <p:cNvPr id="12" name="Rectangle 11"/>
          <p:cNvSpPr/>
          <p:nvPr/>
        </p:nvSpPr>
        <p:spPr>
          <a:xfrm>
            <a:off x="1939152" y="0"/>
            <a:ext cx="4939365"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7030A0"/>
                </a:solidFill>
                <a:latin typeface="+mn-lt"/>
              </a:rPr>
              <a:t>STOMACH – PARIETAL CELLS</a:t>
            </a:r>
          </a:p>
        </p:txBody>
      </p:sp>
      <p:sp>
        <p:nvSpPr>
          <p:cNvPr id="8" name="TextBox 7"/>
          <p:cNvSpPr txBox="1"/>
          <p:nvPr/>
        </p:nvSpPr>
        <p:spPr>
          <a:xfrm>
            <a:off x="76822" y="533400"/>
            <a:ext cx="8914778" cy="2308324"/>
          </a:xfrm>
          <a:prstGeom prst="rect">
            <a:avLst/>
          </a:prstGeom>
          <a:noFill/>
        </p:spPr>
        <p:txBody>
          <a:bodyPr wrap="square" rtlCol="0">
            <a:spAutoFit/>
          </a:bodyPr>
          <a:lstStyle/>
          <a:p>
            <a:r>
              <a:rPr lang="en-US" sz="1600" b="1" dirty="0">
                <a:solidFill>
                  <a:srgbClr val="6E2975"/>
                </a:solidFill>
                <a:latin typeface="Times New Roman" pitchFamily="18" charset="0"/>
                <a:cs typeface="Times New Roman" pitchFamily="18" charset="0"/>
              </a:rPr>
              <a:t>This drawing is a of a single cell, split to show the cell in its inactive state (lower left) and active state (upper right).  As mentioned, the cell produces the proton and chloride pumps “in advance”, and sequesters them in </a:t>
            </a:r>
            <a:r>
              <a:rPr lang="en-US" sz="1600" b="1" dirty="0" err="1">
                <a:solidFill>
                  <a:srgbClr val="6E2975"/>
                </a:solidFill>
                <a:latin typeface="Times New Roman" pitchFamily="18" charset="0"/>
                <a:cs typeface="Times New Roman" pitchFamily="18" charset="0"/>
              </a:rPr>
              <a:t>tubulovesicles</a:t>
            </a:r>
            <a:r>
              <a:rPr lang="en-US" sz="1600" b="1" dirty="0">
                <a:solidFill>
                  <a:srgbClr val="6E2975"/>
                </a:solidFill>
                <a:latin typeface="Times New Roman" pitchFamily="18" charset="0"/>
                <a:cs typeface="Times New Roman" pitchFamily="18" charset="0"/>
              </a:rPr>
              <a:t> near the apical membrane of the cell when the cell is inactive.  Therefore, when the cell is inactive, it contains many of these </a:t>
            </a:r>
            <a:r>
              <a:rPr lang="en-US" sz="1600" b="1" dirty="0" err="1">
                <a:solidFill>
                  <a:srgbClr val="6E2975"/>
                </a:solidFill>
                <a:latin typeface="Times New Roman" pitchFamily="18" charset="0"/>
                <a:cs typeface="Times New Roman" pitchFamily="18" charset="0"/>
              </a:rPr>
              <a:t>tubulovesicles</a:t>
            </a:r>
            <a:r>
              <a:rPr lang="en-US" sz="1600" b="1" dirty="0">
                <a:solidFill>
                  <a:srgbClr val="6E2975"/>
                </a:solidFill>
                <a:latin typeface="Times New Roman" pitchFamily="18" charset="0"/>
                <a:cs typeface="Times New Roman" pitchFamily="18" charset="0"/>
              </a:rPr>
              <a:t>, and its intracellular </a:t>
            </a:r>
            <a:r>
              <a:rPr lang="en-US" sz="1600" b="1" dirty="0" err="1">
                <a:solidFill>
                  <a:srgbClr val="6E2975"/>
                </a:solidFill>
                <a:latin typeface="Times New Roman" pitchFamily="18" charset="0"/>
                <a:cs typeface="Times New Roman" pitchFamily="18" charset="0"/>
              </a:rPr>
              <a:t>canaliculus</a:t>
            </a:r>
            <a:r>
              <a:rPr lang="en-US" sz="1600" b="1" dirty="0">
                <a:solidFill>
                  <a:srgbClr val="6E2975"/>
                </a:solidFill>
                <a:latin typeface="Times New Roman" pitchFamily="18" charset="0"/>
                <a:cs typeface="Times New Roman" pitchFamily="18" charset="0"/>
              </a:rPr>
              <a:t> and microvilli are not well developed.   </a:t>
            </a:r>
          </a:p>
          <a:p>
            <a:r>
              <a:rPr lang="en-US" sz="1600" b="1" dirty="0">
                <a:solidFill>
                  <a:srgbClr val="6E2975"/>
                </a:solidFill>
                <a:latin typeface="Times New Roman" pitchFamily="18" charset="0"/>
                <a:cs typeface="Times New Roman" pitchFamily="18" charset="0"/>
              </a:rPr>
              <a:t>As food enters the stomach, requiring acid secretion, the </a:t>
            </a:r>
            <a:r>
              <a:rPr lang="en-US" sz="1600" b="1" dirty="0" err="1">
                <a:solidFill>
                  <a:srgbClr val="6E2975"/>
                </a:solidFill>
                <a:latin typeface="Times New Roman" pitchFamily="18" charset="0"/>
                <a:cs typeface="Times New Roman" pitchFamily="18" charset="0"/>
              </a:rPr>
              <a:t>tubulovesicles</a:t>
            </a:r>
            <a:r>
              <a:rPr lang="en-US" sz="1600" b="1" dirty="0">
                <a:solidFill>
                  <a:srgbClr val="6E2975"/>
                </a:solidFill>
                <a:latin typeface="Times New Roman" pitchFamily="18" charset="0"/>
                <a:cs typeface="Times New Roman" pitchFamily="18" charset="0"/>
              </a:rPr>
              <a:t> fuse with the apical plasma membrane, allowing the membrane-bound channels to pump H</a:t>
            </a:r>
            <a:r>
              <a:rPr lang="en-US" sz="1600" b="1" baseline="30000" dirty="0">
                <a:solidFill>
                  <a:srgbClr val="6E2975"/>
                </a:solidFill>
                <a:latin typeface="Times New Roman" pitchFamily="18" charset="0"/>
                <a:cs typeface="Times New Roman" pitchFamily="18" charset="0"/>
              </a:rPr>
              <a:t>+</a:t>
            </a:r>
            <a:r>
              <a:rPr lang="en-US" sz="1600" b="1" dirty="0">
                <a:solidFill>
                  <a:srgbClr val="6E2975"/>
                </a:solidFill>
                <a:latin typeface="Times New Roman" pitchFamily="18" charset="0"/>
                <a:cs typeface="Times New Roman" pitchFamily="18" charset="0"/>
              </a:rPr>
              <a:t> and </a:t>
            </a:r>
            <a:r>
              <a:rPr lang="en-US" sz="1600" b="1" dirty="0" err="1">
                <a:solidFill>
                  <a:srgbClr val="6E2975"/>
                </a:solidFill>
                <a:latin typeface="Times New Roman" pitchFamily="18" charset="0"/>
                <a:cs typeface="Times New Roman" pitchFamily="18" charset="0"/>
              </a:rPr>
              <a:t>Cl</a:t>
            </a:r>
            <a:r>
              <a:rPr lang="en-US" sz="1600" b="1" baseline="30000" dirty="0">
                <a:solidFill>
                  <a:srgbClr val="6E2975"/>
                </a:solidFill>
                <a:latin typeface="Times New Roman" pitchFamily="18" charset="0"/>
                <a:cs typeface="Times New Roman" pitchFamily="18" charset="0"/>
              </a:rPr>
              <a:t>-</a:t>
            </a:r>
            <a:r>
              <a:rPr lang="en-US" sz="1600" b="1" dirty="0">
                <a:solidFill>
                  <a:srgbClr val="6E2975"/>
                </a:solidFill>
                <a:latin typeface="Times New Roman" pitchFamily="18" charset="0"/>
                <a:cs typeface="Times New Roman" pitchFamily="18" charset="0"/>
              </a:rPr>
              <a:t> into the lumen of the stomach.  This greatly enhances the depth of the intracellular </a:t>
            </a:r>
            <a:r>
              <a:rPr lang="en-US" sz="1600" b="1" dirty="0" err="1">
                <a:solidFill>
                  <a:srgbClr val="6E2975"/>
                </a:solidFill>
                <a:latin typeface="Times New Roman" pitchFamily="18" charset="0"/>
                <a:cs typeface="Times New Roman" pitchFamily="18" charset="0"/>
              </a:rPr>
              <a:t>canaliculus</a:t>
            </a:r>
            <a:r>
              <a:rPr lang="en-US" sz="1600" b="1" dirty="0">
                <a:solidFill>
                  <a:srgbClr val="6E2975"/>
                </a:solidFill>
                <a:latin typeface="Times New Roman" pitchFamily="18" charset="0"/>
                <a:cs typeface="Times New Roman" pitchFamily="18" charset="0"/>
              </a:rPr>
              <a:t> and the number of associated microvilli (while at the same time reducing the number of </a:t>
            </a:r>
            <a:r>
              <a:rPr lang="en-US" sz="1600" b="1" dirty="0" err="1">
                <a:solidFill>
                  <a:srgbClr val="6E2975"/>
                </a:solidFill>
                <a:latin typeface="Times New Roman" pitchFamily="18" charset="0"/>
                <a:cs typeface="Times New Roman" pitchFamily="18" charset="0"/>
              </a:rPr>
              <a:t>tubulovesicles</a:t>
            </a:r>
            <a:r>
              <a:rPr lang="en-US" sz="1600" b="1" dirty="0">
                <a:solidFill>
                  <a:srgbClr val="6E2975"/>
                </a:solidFill>
                <a:latin typeface="Times New Roman" pitchFamily="18" charset="0"/>
                <a:cs typeface="Times New Roman" pitchFamily="18" charset="0"/>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1" y="2777076"/>
            <a:ext cx="4038600" cy="4059153"/>
          </a:xfrm>
          <a:prstGeom prst="rect">
            <a:avLst/>
          </a:prstGeom>
        </p:spPr>
      </p:pic>
    </p:spTree>
    <p:extLst>
      <p:ext uri="{BB962C8B-B14F-4D97-AF65-F5344CB8AC3E}">
        <p14:creationId xmlns:p14="http://schemas.microsoft.com/office/powerpoint/2010/main" val="2248983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p:cNvSpPr txBox="1">
            <a:spLocks noChangeArrowheads="1"/>
          </p:cNvSpPr>
          <p:nvPr/>
        </p:nvSpPr>
        <p:spPr bwMode="auto">
          <a:xfrm>
            <a:off x="233364" y="3753693"/>
            <a:ext cx="3876674" cy="2031325"/>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empus Sans ITC" pitchFamily="82" charset="0"/>
                <a:cs typeface="Times New Roman" pitchFamily="18" charset="0"/>
              </a:rPr>
              <a:t>It’s low power, but you can still compare the mitochondria to the secretory vesicles.  The secretory vesicles are rounder, not as dark (though this varies), are clustered near the lumen, and within a cell with lots of rough endoplasmic reticulum.</a:t>
            </a:r>
          </a:p>
        </p:txBody>
      </p:sp>
      <p:sp>
        <p:nvSpPr>
          <p:cNvPr id="12" name="Rectangle 11"/>
          <p:cNvSpPr/>
          <p:nvPr/>
        </p:nvSpPr>
        <p:spPr>
          <a:xfrm>
            <a:off x="1939154" y="0"/>
            <a:ext cx="4939365"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7030A0"/>
                </a:solidFill>
                <a:latin typeface="+mn-lt"/>
              </a:rPr>
              <a:t>STOMACH – PARIETAL CELLS</a:t>
            </a:r>
          </a:p>
        </p:txBody>
      </p:sp>
      <p:sp>
        <p:nvSpPr>
          <p:cNvPr id="8" name="TextBox 7"/>
          <p:cNvSpPr txBox="1"/>
          <p:nvPr/>
        </p:nvSpPr>
        <p:spPr>
          <a:xfrm>
            <a:off x="1" y="1314271"/>
            <a:ext cx="4343400" cy="2308324"/>
          </a:xfrm>
          <a:prstGeom prst="rect">
            <a:avLst/>
          </a:prstGeom>
          <a:noFill/>
        </p:spPr>
        <p:txBody>
          <a:bodyPr wrap="square" rtlCol="0">
            <a:spAutoFit/>
          </a:bodyPr>
          <a:lstStyle/>
          <a:p>
            <a:r>
              <a:rPr lang="en-US" sz="1600" b="1" dirty="0">
                <a:solidFill>
                  <a:srgbClr val="6E2975"/>
                </a:solidFill>
                <a:latin typeface="Times New Roman" pitchFamily="18" charset="0"/>
                <a:cs typeface="Times New Roman" pitchFamily="18" charset="0"/>
              </a:rPr>
              <a:t>In this EM from a gastric gland, the lumen is indicated by the “L”.  The nucleus of a parietal cell is indicated (PC).  Note the two profiles of the intracellular </a:t>
            </a:r>
            <a:r>
              <a:rPr lang="en-US" sz="1600" b="1" dirty="0" err="1">
                <a:solidFill>
                  <a:srgbClr val="6E2975"/>
                </a:solidFill>
                <a:latin typeface="Times New Roman" pitchFamily="18" charset="0"/>
                <a:cs typeface="Times New Roman" pitchFamily="18" charset="0"/>
              </a:rPr>
              <a:t>canaliculus</a:t>
            </a:r>
            <a:r>
              <a:rPr lang="en-US" sz="1600" b="1" dirty="0">
                <a:solidFill>
                  <a:srgbClr val="6E2975"/>
                </a:solidFill>
                <a:latin typeface="Times New Roman" pitchFamily="18" charset="0"/>
                <a:cs typeface="Times New Roman" pitchFamily="18" charset="0"/>
              </a:rPr>
              <a:t> (IC) with their elaborate microvilli.  This cell is filled with numerous </a:t>
            </a:r>
            <a:r>
              <a:rPr lang="en-US" sz="1600" b="1" dirty="0" err="1">
                <a:solidFill>
                  <a:srgbClr val="6E2975"/>
                </a:solidFill>
                <a:latin typeface="Times New Roman" pitchFamily="18" charset="0"/>
                <a:cs typeface="Times New Roman" pitchFamily="18" charset="0"/>
              </a:rPr>
              <a:t>tubulovesicles</a:t>
            </a:r>
            <a:r>
              <a:rPr lang="en-US" sz="1600" b="1" dirty="0">
                <a:solidFill>
                  <a:srgbClr val="6E2975"/>
                </a:solidFill>
                <a:latin typeface="Times New Roman" pitchFamily="18" charset="0"/>
                <a:cs typeface="Times New Roman" pitchFamily="18" charset="0"/>
              </a:rPr>
              <a:t> (a region with about 30-50 </a:t>
            </a:r>
            <a:r>
              <a:rPr lang="en-US" sz="1600" b="1" dirty="0" err="1">
                <a:solidFill>
                  <a:srgbClr val="6E2975"/>
                </a:solidFill>
                <a:latin typeface="Times New Roman" pitchFamily="18" charset="0"/>
                <a:cs typeface="Times New Roman" pitchFamily="18" charset="0"/>
              </a:rPr>
              <a:t>tubulovesicles</a:t>
            </a:r>
            <a:r>
              <a:rPr lang="en-US" sz="1600" b="1" dirty="0">
                <a:solidFill>
                  <a:srgbClr val="6E2975"/>
                </a:solidFill>
                <a:latin typeface="Times New Roman" pitchFamily="18" charset="0"/>
                <a:cs typeface="Times New Roman" pitchFamily="18" charset="0"/>
              </a:rPr>
              <a:t> is outlined in red).  The dark oval structures in this cell are mitochondria.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457199"/>
            <a:ext cx="4811572" cy="6411419"/>
          </a:xfrm>
          <a:prstGeom prst="rect">
            <a:avLst/>
          </a:prstGeom>
        </p:spPr>
      </p:pic>
      <p:sp>
        <p:nvSpPr>
          <p:cNvPr id="4" name="TextBox 3"/>
          <p:cNvSpPr txBox="1"/>
          <p:nvPr/>
        </p:nvSpPr>
        <p:spPr>
          <a:xfrm>
            <a:off x="5234711" y="3643213"/>
            <a:ext cx="556489" cy="369332"/>
          </a:xfrm>
          <a:prstGeom prst="rect">
            <a:avLst/>
          </a:prstGeom>
          <a:solidFill>
            <a:srgbClr val="F8F8F8">
              <a:alpha val="40000"/>
            </a:srgbClr>
          </a:solidFill>
        </p:spPr>
        <p:txBody>
          <a:bodyPr wrap="square" rtlCol="0">
            <a:spAutoFit/>
          </a:bodyPr>
          <a:lstStyle/>
          <a:p>
            <a:r>
              <a:rPr lang="en-US" b="1" dirty="0"/>
              <a:t>PC</a:t>
            </a:r>
          </a:p>
        </p:txBody>
      </p:sp>
      <p:sp>
        <p:nvSpPr>
          <p:cNvPr id="5" name="TextBox 4"/>
          <p:cNvSpPr txBox="1"/>
          <p:nvPr/>
        </p:nvSpPr>
        <p:spPr>
          <a:xfrm>
            <a:off x="7037426" y="2514600"/>
            <a:ext cx="304800" cy="369332"/>
          </a:xfrm>
          <a:prstGeom prst="rect">
            <a:avLst/>
          </a:prstGeom>
          <a:noFill/>
        </p:spPr>
        <p:txBody>
          <a:bodyPr wrap="square" rtlCol="0">
            <a:spAutoFit/>
          </a:bodyPr>
          <a:lstStyle/>
          <a:p>
            <a:r>
              <a:rPr lang="en-US" b="1" dirty="0"/>
              <a:t>L</a:t>
            </a:r>
          </a:p>
        </p:txBody>
      </p:sp>
      <p:sp>
        <p:nvSpPr>
          <p:cNvPr id="13" name="TextBox 12"/>
          <p:cNvSpPr txBox="1"/>
          <p:nvPr/>
        </p:nvSpPr>
        <p:spPr>
          <a:xfrm>
            <a:off x="6177686" y="5486400"/>
            <a:ext cx="381000" cy="246221"/>
          </a:xfrm>
          <a:prstGeom prst="rect">
            <a:avLst/>
          </a:prstGeom>
          <a:noFill/>
          <a:ln>
            <a:noFill/>
          </a:ln>
        </p:spPr>
        <p:txBody>
          <a:bodyPr wrap="square" rtlCol="0">
            <a:spAutoFit/>
          </a:bodyPr>
          <a:lstStyle/>
          <a:p>
            <a:r>
              <a:rPr lang="en-US" sz="1000" b="1" dirty="0">
                <a:solidFill>
                  <a:srgbClr val="C00000"/>
                </a:solidFill>
              </a:rPr>
              <a:t>IC</a:t>
            </a:r>
          </a:p>
        </p:txBody>
      </p:sp>
      <p:sp>
        <p:nvSpPr>
          <p:cNvPr id="16" name="TextBox 15"/>
          <p:cNvSpPr txBox="1"/>
          <p:nvPr/>
        </p:nvSpPr>
        <p:spPr>
          <a:xfrm>
            <a:off x="4648200" y="1752600"/>
            <a:ext cx="381000" cy="246221"/>
          </a:xfrm>
          <a:prstGeom prst="rect">
            <a:avLst/>
          </a:prstGeom>
          <a:noFill/>
          <a:ln>
            <a:noFill/>
          </a:ln>
        </p:spPr>
        <p:txBody>
          <a:bodyPr wrap="square" rtlCol="0">
            <a:spAutoFit/>
          </a:bodyPr>
          <a:lstStyle/>
          <a:p>
            <a:r>
              <a:rPr lang="en-US" sz="1000" b="1" dirty="0">
                <a:solidFill>
                  <a:srgbClr val="C00000"/>
                </a:solidFill>
              </a:rPr>
              <a:t>IC</a:t>
            </a:r>
          </a:p>
        </p:txBody>
      </p:sp>
      <p:sp>
        <p:nvSpPr>
          <p:cNvPr id="2" name="Freeform 1"/>
          <p:cNvSpPr/>
          <p:nvPr/>
        </p:nvSpPr>
        <p:spPr>
          <a:xfrm>
            <a:off x="5114925" y="1956919"/>
            <a:ext cx="1057275" cy="681506"/>
          </a:xfrm>
          <a:custGeom>
            <a:avLst/>
            <a:gdLst>
              <a:gd name="connsiteX0" fmla="*/ 790575 w 1057275"/>
              <a:gd name="connsiteY0" fmla="*/ 652931 h 681506"/>
              <a:gd name="connsiteX1" fmla="*/ 838200 w 1057275"/>
              <a:gd name="connsiteY1" fmla="*/ 643406 h 681506"/>
              <a:gd name="connsiteX2" fmla="*/ 857250 w 1057275"/>
              <a:gd name="connsiteY2" fmla="*/ 614831 h 681506"/>
              <a:gd name="connsiteX3" fmla="*/ 904875 w 1057275"/>
              <a:gd name="connsiteY3" fmla="*/ 557681 h 681506"/>
              <a:gd name="connsiteX4" fmla="*/ 914400 w 1057275"/>
              <a:gd name="connsiteY4" fmla="*/ 529106 h 681506"/>
              <a:gd name="connsiteX5" fmla="*/ 942975 w 1057275"/>
              <a:gd name="connsiteY5" fmla="*/ 519581 h 681506"/>
              <a:gd name="connsiteX6" fmla="*/ 1000125 w 1057275"/>
              <a:gd name="connsiteY6" fmla="*/ 491006 h 681506"/>
              <a:gd name="connsiteX7" fmla="*/ 1038225 w 1057275"/>
              <a:gd name="connsiteY7" fmla="*/ 433856 h 681506"/>
              <a:gd name="connsiteX8" fmla="*/ 1057275 w 1057275"/>
              <a:gd name="connsiteY8" fmla="*/ 376706 h 681506"/>
              <a:gd name="connsiteX9" fmla="*/ 1047750 w 1057275"/>
              <a:gd name="connsiteY9" fmla="*/ 338606 h 681506"/>
              <a:gd name="connsiteX10" fmla="*/ 1000125 w 1057275"/>
              <a:gd name="connsiteY10" fmla="*/ 290981 h 681506"/>
              <a:gd name="connsiteX11" fmla="*/ 933450 w 1057275"/>
              <a:gd name="connsiteY11" fmla="*/ 262406 h 681506"/>
              <a:gd name="connsiteX12" fmla="*/ 800100 w 1057275"/>
              <a:gd name="connsiteY12" fmla="*/ 281456 h 681506"/>
              <a:gd name="connsiteX13" fmla="*/ 742950 w 1057275"/>
              <a:gd name="connsiteY13" fmla="*/ 290981 h 681506"/>
              <a:gd name="connsiteX14" fmla="*/ 676275 w 1057275"/>
              <a:gd name="connsiteY14" fmla="*/ 300506 h 681506"/>
              <a:gd name="connsiteX15" fmla="*/ 476250 w 1057275"/>
              <a:gd name="connsiteY15" fmla="*/ 290981 h 681506"/>
              <a:gd name="connsiteX16" fmla="*/ 419100 w 1057275"/>
              <a:gd name="connsiteY16" fmla="*/ 271931 h 681506"/>
              <a:gd name="connsiteX17" fmla="*/ 390525 w 1057275"/>
              <a:gd name="connsiteY17" fmla="*/ 262406 h 681506"/>
              <a:gd name="connsiteX18" fmla="*/ 419100 w 1057275"/>
              <a:gd name="connsiteY18" fmla="*/ 186206 h 681506"/>
              <a:gd name="connsiteX19" fmla="*/ 447675 w 1057275"/>
              <a:gd name="connsiteY19" fmla="*/ 167156 h 681506"/>
              <a:gd name="connsiteX20" fmla="*/ 457200 w 1057275"/>
              <a:gd name="connsiteY20" fmla="*/ 138581 h 681506"/>
              <a:gd name="connsiteX21" fmla="*/ 190500 w 1057275"/>
              <a:gd name="connsiteY21" fmla="*/ 24281 h 681506"/>
              <a:gd name="connsiteX22" fmla="*/ 142875 w 1057275"/>
              <a:gd name="connsiteY22" fmla="*/ 90956 h 681506"/>
              <a:gd name="connsiteX23" fmla="*/ 104775 w 1057275"/>
              <a:gd name="connsiteY23" fmla="*/ 148106 h 681506"/>
              <a:gd name="connsiteX24" fmla="*/ 47625 w 1057275"/>
              <a:gd name="connsiteY24" fmla="*/ 319556 h 681506"/>
              <a:gd name="connsiteX25" fmla="*/ 38100 w 1057275"/>
              <a:gd name="connsiteY25" fmla="*/ 348131 h 681506"/>
              <a:gd name="connsiteX26" fmla="*/ 28575 w 1057275"/>
              <a:gd name="connsiteY26" fmla="*/ 376706 h 681506"/>
              <a:gd name="connsiteX27" fmla="*/ 0 w 1057275"/>
              <a:gd name="connsiteY27" fmla="*/ 433856 h 681506"/>
              <a:gd name="connsiteX28" fmla="*/ 9525 w 1057275"/>
              <a:gd name="connsiteY28" fmla="*/ 491006 h 681506"/>
              <a:gd name="connsiteX29" fmla="*/ 95250 w 1057275"/>
              <a:gd name="connsiteY29" fmla="*/ 529106 h 681506"/>
              <a:gd name="connsiteX30" fmla="*/ 152400 w 1057275"/>
              <a:gd name="connsiteY30" fmla="*/ 576731 h 681506"/>
              <a:gd name="connsiteX31" fmla="*/ 180975 w 1057275"/>
              <a:gd name="connsiteY31" fmla="*/ 595781 h 681506"/>
              <a:gd name="connsiteX32" fmla="*/ 228600 w 1057275"/>
              <a:gd name="connsiteY32" fmla="*/ 652931 h 681506"/>
              <a:gd name="connsiteX33" fmla="*/ 285750 w 1057275"/>
              <a:gd name="connsiteY33" fmla="*/ 681506 h 681506"/>
              <a:gd name="connsiteX34" fmla="*/ 371475 w 1057275"/>
              <a:gd name="connsiteY34" fmla="*/ 671981 h 681506"/>
              <a:gd name="connsiteX35" fmla="*/ 428625 w 1057275"/>
              <a:gd name="connsiteY35" fmla="*/ 652931 h 681506"/>
              <a:gd name="connsiteX36" fmla="*/ 457200 w 1057275"/>
              <a:gd name="connsiteY36" fmla="*/ 643406 h 681506"/>
              <a:gd name="connsiteX37" fmla="*/ 552450 w 1057275"/>
              <a:gd name="connsiteY37" fmla="*/ 624356 h 681506"/>
              <a:gd name="connsiteX38" fmla="*/ 762000 w 1057275"/>
              <a:gd name="connsiteY38" fmla="*/ 633881 h 681506"/>
              <a:gd name="connsiteX39" fmla="*/ 790575 w 1057275"/>
              <a:gd name="connsiteY39" fmla="*/ 643406 h 681506"/>
              <a:gd name="connsiteX40" fmla="*/ 790575 w 1057275"/>
              <a:gd name="connsiteY40" fmla="*/ 652931 h 68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57275" h="681506">
                <a:moveTo>
                  <a:pt x="790575" y="652931"/>
                </a:moveTo>
                <a:cubicBezTo>
                  <a:pt x="798512" y="652931"/>
                  <a:pt x="824144" y="651438"/>
                  <a:pt x="838200" y="643406"/>
                </a:cubicBezTo>
                <a:cubicBezTo>
                  <a:pt x="848139" y="637726"/>
                  <a:pt x="849921" y="623625"/>
                  <a:pt x="857250" y="614831"/>
                </a:cubicBezTo>
                <a:cubicBezTo>
                  <a:pt x="883582" y="583233"/>
                  <a:pt x="887138" y="593154"/>
                  <a:pt x="904875" y="557681"/>
                </a:cubicBezTo>
                <a:cubicBezTo>
                  <a:pt x="909365" y="548701"/>
                  <a:pt x="907300" y="536206"/>
                  <a:pt x="914400" y="529106"/>
                </a:cubicBezTo>
                <a:cubicBezTo>
                  <a:pt x="921500" y="522006"/>
                  <a:pt x="933995" y="524071"/>
                  <a:pt x="942975" y="519581"/>
                </a:cubicBezTo>
                <a:cubicBezTo>
                  <a:pt x="1016833" y="482652"/>
                  <a:pt x="928301" y="514947"/>
                  <a:pt x="1000125" y="491006"/>
                </a:cubicBezTo>
                <a:cubicBezTo>
                  <a:pt x="1012825" y="471956"/>
                  <a:pt x="1030985" y="455576"/>
                  <a:pt x="1038225" y="433856"/>
                </a:cubicBezTo>
                <a:lnTo>
                  <a:pt x="1057275" y="376706"/>
                </a:lnTo>
                <a:cubicBezTo>
                  <a:pt x="1054100" y="364006"/>
                  <a:pt x="1052907" y="350638"/>
                  <a:pt x="1047750" y="338606"/>
                </a:cubicBezTo>
                <a:cubicBezTo>
                  <a:pt x="1036423" y="312176"/>
                  <a:pt x="1024152" y="304711"/>
                  <a:pt x="1000125" y="290981"/>
                </a:cubicBezTo>
                <a:cubicBezTo>
                  <a:pt x="967169" y="272149"/>
                  <a:pt x="965508" y="273092"/>
                  <a:pt x="933450" y="262406"/>
                </a:cubicBezTo>
                <a:cubicBezTo>
                  <a:pt x="797089" y="285133"/>
                  <a:pt x="966986" y="257615"/>
                  <a:pt x="800100" y="281456"/>
                </a:cubicBezTo>
                <a:cubicBezTo>
                  <a:pt x="780981" y="284187"/>
                  <a:pt x="762038" y="288044"/>
                  <a:pt x="742950" y="290981"/>
                </a:cubicBezTo>
                <a:cubicBezTo>
                  <a:pt x="720760" y="294395"/>
                  <a:pt x="698500" y="297331"/>
                  <a:pt x="676275" y="300506"/>
                </a:cubicBezTo>
                <a:cubicBezTo>
                  <a:pt x="609600" y="297331"/>
                  <a:pt x="542592" y="298352"/>
                  <a:pt x="476250" y="290981"/>
                </a:cubicBezTo>
                <a:cubicBezTo>
                  <a:pt x="456292" y="288763"/>
                  <a:pt x="438150" y="278281"/>
                  <a:pt x="419100" y="271931"/>
                </a:cubicBezTo>
                <a:lnTo>
                  <a:pt x="390525" y="262406"/>
                </a:lnTo>
                <a:cubicBezTo>
                  <a:pt x="397340" y="228331"/>
                  <a:pt x="394574" y="210732"/>
                  <a:pt x="419100" y="186206"/>
                </a:cubicBezTo>
                <a:cubicBezTo>
                  <a:pt x="427195" y="178111"/>
                  <a:pt x="438150" y="173506"/>
                  <a:pt x="447675" y="167156"/>
                </a:cubicBezTo>
                <a:cubicBezTo>
                  <a:pt x="450850" y="157631"/>
                  <a:pt x="457826" y="148602"/>
                  <a:pt x="457200" y="138581"/>
                </a:cubicBezTo>
                <a:cubicBezTo>
                  <a:pt x="444313" y="-67615"/>
                  <a:pt x="442839" y="14576"/>
                  <a:pt x="190500" y="24281"/>
                </a:cubicBezTo>
                <a:cubicBezTo>
                  <a:pt x="139991" y="74790"/>
                  <a:pt x="180486" y="28271"/>
                  <a:pt x="142875" y="90956"/>
                </a:cubicBezTo>
                <a:cubicBezTo>
                  <a:pt x="131095" y="110589"/>
                  <a:pt x="112015" y="126386"/>
                  <a:pt x="104775" y="148106"/>
                </a:cubicBezTo>
                <a:lnTo>
                  <a:pt x="47625" y="319556"/>
                </a:lnTo>
                <a:lnTo>
                  <a:pt x="38100" y="348131"/>
                </a:lnTo>
                <a:cubicBezTo>
                  <a:pt x="34925" y="357656"/>
                  <a:pt x="34144" y="368352"/>
                  <a:pt x="28575" y="376706"/>
                </a:cubicBezTo>
                <a:cubicBezTo>
                  <a:pt x="3956" y="413635"/>
                  <a:pt x="13145" y="394421"/>
                  <a:pt x="0" y="433856"/>
                </a:cubicBezTo>
                <a:cubicBezTo>
                  <a:pt x="3175" y="452906"/>
                  <a:pt x="888" y="473732"/>
                  <a:pt x="9525" y="491006"/>
                </a:cubicBezTo>
                <a:cubicBezTo>
                  <a:pt x="19218" y="510392"/>
                  <a:pt x="89669" y="525385"/>
                  <a:pt x="95250" y="529106"/>
                </a:cubicBezTo>
                <a:cubicBezTo>
                  <a:pt x="166196" y="576404"/>
                  <a:pt x="79061" y="515615"/>
                  <a:pt x="152400" y="576731"/>
                </a:cubicBezTo>
                <a:cubicBezTo>
                  <a:pt x="161194" y="584060"/>
                  <a:pt x="172181" y="588452"/>
                  <a:pt x="180975" y="595781"/>
                </a:cubicBezTo>
                <a:cubicBezTo>
                  <a:pt x="274600" y="673802"/>
                  <a:pt x="153675" y="578006"/>
                  <a:pt x="228600" y="652931"/>
                </a:cubicBezTo>
                <a:cubicBezTo>
                  <a:pt x="247064" y="671395"/>
                  <a:pt x="262509" y="673759"/>
                  <a:pt x="285750" y="681506"/>
                </a:cubicBezTo>
                <a:cubicBezTo>
                  <a:pt x="314325" y="678331"/>
                  <a:pt x="343282" y="677620"/>
                  <a:pt x="371475" y="671981"/>
                </a:cubicBezTo>
                <a:cubicBezTo>
                  <a:pt x="391166" y="668043"/>
                  <a:pt x="409575" y="659281"/>
                  <a:pt x="428625" y="652931"/>
                </a:cubicBezTo>
                <a:cubicBezTo>
                  <a:pt x="438150" y="649756"/>
                  <a:pt x="447355" y="645375"/>
                  <a:pt x="457200" y="643406"/>
                </a:cubicBezTo>
                <a:lnTo>
                  <a:pt x="552450" y="624356"/>
                </a:lnTo>
                <a:cubicBezTo>
                  <a:pt x="622300" y="627531"/>
                  <a:pt x="692301" y="628305"/>
                  <a:pt x="762000" y="633881"/>
                </a:cubicBezTo>
                <a:cubicBezTo>
                  <a:pt x="772008" y="634682"/>
                  <a:pt x="780636" y="641986"/>
                  <a:pt x="790575" y="643406"/>
                </a:cubicBezTo>
                <a:cubicBezTo>
                  <a:pt x="803147" y="645202"/>
                  <a:pt x="782638" y="652931"/>
                  <a:pt x="790575" y="652931"/>
                </a:cubicBezTo>
                <a:close/>
              </a:path>
            </a:pathLst>
          </a:custGeom>
          <a:noFill/>
          <a:ln w="28575">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239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59474"/>
            <a:ext cx="3810000" cy="2857500"/>
          </a:xfrm>
          <a:prstGeom prst="rect">
            <a:avLst/>
          </a:prstGeom>
        </p:spPr>
      </p:pic>
      <p:sp>
        <p:nvSpPr>
          <p:cNvPr id="9" name="TextBox 4"/>
          <p:cNvSpPr txBox="1">
            <a:spLocks noChangeArrowheads="1"/>
          </p:cNvSpPr>
          <p:nvPr/>
        </p:nvSpPr>
        <p:spPr bwMode="auto">
          <a:xfrm>
            <a:off x="0" y="5307449"/>
            <a:ext cx="3733800" cy="1569660"/>
          </a:xfrm>
          <a:prstGeom prst="rect">
            <a:avLst/>
          </a:prstGeom>
          <a:noFill/>
          <a:ln w="9525">
            <a:noFill/>
            <a:miter lim="800000"/>
            <a:headEnd/>
            <a:tailEnd/>
          </a:ln>
        </p:spPr>
        <p:txBody>
          <a:bodyPr wrap="square">
            <a:spAutoFit/>
          </a:bodyPr>
          <a:lstStyle/>
          <a:p>
            <a:r>
              <a:rPr lang="en-US" sz="1600" b="1" dirty="0">
                <a:solidFill>
                  <a:schemeClr val="accent3">
                    <a:lumMod val="50000"/>
                  </a:schemeClr>
                </a:solidFill>
                <a:latin typeface="Tempus Sans ITC" pitchFamily="82" charset="0"/>
                <a:cs typeface="Times New Roman" pitchFamily="18" charset="0"/>
              </a:rPr>
              <a:t>Parietal cells are eosinophilic and are more numerous in the upper gland, while chief cells are basophilic and are mostly in the base of the glands.  Therefore, at low power (left) the top of the gland is more eosinophilic, the base is more basophilic.</a:t>
            </a:r>
          </a:p>
        </p:txBody>
      </p:sp>
      <p:sp>
        <p:nvSpPr>
          <p:cNvPr id="12" name="Rectangle 11"/>
          <p:cNvSpPr/>
          <p:nvPr/>
        </p:nvSpPr>
        <p:spPr>
          <a:xfrm>
            <a:off x="1561169" y="0"/>
            <a:ext cx="569534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7030A0"/>
                </a:solidFill>
                <a:latin typeface="+mn-lt"/>
              </a:rPr>
              <a:t>STOMACH – FUNDUS AND BODY</a:t>
            </a:r>
          </a:p>
        </p:txBody>
      </p:sp>
      <p:sp>
        <p:nvSpPr>
          <p:cNvPr id="8" name="TextBox 7"/>
          <p:cNvSpPr txBox="1"/>
          <p:nvPr/>
        </p:nvSpPr>
        <p:spPr>
          <a:xfrm>
            <a:off x="0" y="584775"/>
            <a:ext cx="9144000" cy="1815882"/>
          </a:xfrm>
          <a:prstGeom prst="rect">
            <a:avLst/>
          </a:prstGeom>
          <a:noFill/>
        </p:spPr>
        <p:txBody>
          <a:bodyPr wrap="square" rtlCol="0">
            <a:spAutoFit/>
          </a:bodyPr>
          <a:lstStyle/>
          <a:p>
            <a:r>
              <a:rPr lang="en-US" sz="1600" b="1" dirty="0">
                <a:solidFill>
                  <a:srgbClr val="6E2975"/>
                </a:solidFill>
                <a:latin typeface="Times New Roman" pitchFamily="18" charset="0"/>
                <a:cs typeface="Times New Roman" pitchFamily="18" charset="0"/>
              </a:rPr>
              <a:t>To look at these cells on glass slides, it’s easier to start with PAS-stained slides counter stained with eosin and azure (azure shows basophilia).  In these images, you can see that:</a:t>
            </a:r>
          </a:p>
          <a:p>
            <a:pPr marL="342900" indent="-342900">
              <a:buAutoNum type="arabicPeriod"/>
            </a:pPr>
            <a:r>
              <a:rPr lang="en-US" sz="1600" b="1" dirty="0">
                <a:solidFill>
                  <a:srgbClr val="0070C0"/>
                </a:solidFill>
                <a:latin typeface="Times New Roman" pitchFamily="18" charset="0"/>
                <a:cs typeface="Times New Roman" pitchFamily="18" charset="0"/>
              </a:rPr>
              <a:t>mucus-secreting cells </a:t>
            </a:r>
            <a:r>
              <a:rPr lang="en-US" sz="1600" b="1" dirty="0">
                <a:solidFill>
                  <a:srgbClr val="6E2975"/>
                </a:solidFill>
                <a:latin typeface="Times New Roman" pitchFamily="18" charset="0"/>
                <a:cs typeface="Times New Roman" pitchFamily="18" charset="0"/>
              </a:rPr>
              <a:t>(black outlines) are PAS positive</a:t>
            </a:r>
          </a:p>
          <a:p>
            <a:pPr marL="342900" indent="-342900">
              <a:buAutoNum type="arabicPeriod"/>
            </a:pPr>
            <a:r>
              <a:rPr lang="en-US" sz="1600" b="1" dirty="0">
                <a:solidFill>
                  <a:srgbClr val="0070C0"/>
                </a:solidFill>
                <a:latin typeface="Times New Roman" pitchFamily="18" charset="0"/>
                <a:cs typeface="Times New Roman" pitchFamily="18" charset="0"/>
              </a:rPr>
              <a:t>parietal cells </a:t>
            </a:r>
            <a:r>
              <a:rPr lang="en-US" sz="1600" b="1" dirty="0">
                <a:solidFill>
                  <a:srgbClr val="6E2975"/>
                </a:solidFill>
                <a:latin typeface="Times New Roman" pitchFamily="18" charset="0"/>
                <a:cs typeface="Times New Roman" pitchFamily="18" charset="0"/>
              </a:rPr>
              <a:t>(green outlines) are large, with a central nucleus and eosinophilic cytoplasm</a:t>
            </a:r>
          </a:p>
          <a:p>
            <a:pPr marL="342900" indent="-342900">
              <a:buAutoNum type="arabicPeriod"/>
            </a:pPr>
            <a:r>
              <a:rPr lang="en-US" sz="1600" b="1" dirty="0">
                <a:solidFill>
                  <a:srgbClr val="0070C0"/>
                </a:solidFill>
                <a:latin typeface="Times New Roman" pitchFamily="18" charset="0"/>
                <a:cs typeface="Times New Roman" pitchFamily="18" charset="0"/>
              </a:rPr>
              <a:t>chief cells</a:t>
            </a:r>
            <a:r>
              <a:rPr lang="en-US" sz="1600" b="1" dirty="0">
                <a:solidFill>
                  <a:srgbClr val="6E2975"/>
                </a:solidFill>
                <a:latin typeface="Times New Roman" pitchFamily="18" charset="0"/>
                <a:cs typeface="Times New Roman" pitchFamily="18" charset="0"/>
              </a:rPr>
              <a:t> (yellow outlines) have basophilia in their basal aspects and eosinophilia in their apical aspects</a:t>
            </a:r>
          </a:p>
          <a:p>
            <a:r>
              <a:rPr lang="en-US" sz="1600" b="1" dirty="0">
                <a:solidFill>
                  <a:srgbClr val="6E2975"/>
                </a:solidFill>
                <a:latin typeface="Times New Roman" pitchFamily="18" charset="0"/>
                <a:cs typeface="Times New Roman" pitchFamily="18" charset="0"/>
              </a:rPr>
              <a:t>	</a:t>
            </a:r>
            <a:r>
              <a:rPr lang="en-US" sz="1600" b="1" dirty="0">
                <a:solidFill>
                  <a:schemeClr val="accent3">
                    <a:lumMod val="50000"/>
                  </a:schemeClr>
                </a:solidFill>
                <a:latin typeface="Times New Roman" pitchFamily="18" charset="0"/>
                <a:cs typeface="Times New Roman" pitchFamily="18" charset="0"/>
              </a:rPr>
              <a:t>Single cells are outlined.  Outlines are animated so you can toggle back and forth.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2466329"/>
            <a:ext cx="5257800" cy="3943350"/>
          </a:xfrm>
          <a:prstGeom prst="rect">
            <a:avLst/>
          </a:prstGeom>
        </p:spPr>
      </p:pic>
      <p:sp>
        <p:nvSpPr>
          <p:cNvPr id="14" name="Rectangle 13"/>
          <p:cNvSpPr/>
          <p:nvPr/>
        </p:nvSpPr>
        <p:spPr>
          <a:xfrm>
            <a:off x="2209800" y="3888224"/>
            <a:ext cx="381000" cy="304800"/>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590800" y="2466329"/>
            <a:ext cx="1219200" cy="14504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590800" y="4193024"/>
            <a:ext cx="1219200" cy="12933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4039312" y="2670243"/>
            <a:ext cx="4567716" cy="3336547"/>
            <a:chOff x="4039312" y="2670243"/>
            <a:chExt cx="4567716" cy="3336547"/>
          </a:xfrm>
        </p:grpSpPr>
        <p:sp>
          <p:nvSpPr>
            <p:cNvPr id="22" name="Freeform 21"/>
            <p:cNvSpPr/>
            <p:nvPr/>
          </p:nvSpPr>
          <p:spPr>
            <a:xfrm>
              <a:off x="4480845" y="2719498"/>
              <a:ext cx="336135" cy="384560"/>
            </a:xfrm>
            <a:custGeom>
              <a:avLst/>
              <a:gdLst>
                <a:gd name="connsiteX0" fmla="*/ 310497 w 336135"/>
                <a:gd name="connsiteY0" fmla="*/ 264919 h 384560"/>
                <a:gd name="connsiteX1" fmla="*/ 324740 w 336135"/>
                <a:gd name="connsiteY1" fmla="*/ 259222 h 384560"/>
                <a:gd name="connsiteX2" fmla="*/ 327589 w 336135"/>
                <a:gd name="connsiteY2" fmla="*/ 250676 h 384560"/>
                <a:gd name="connsiteX3" fmla="*/ 330437 w 336135"/>
                <a:gd name="connsiteY3" fmla="*/ 233585 h 384560"/>
                <a:gd name="connsiteX4" fmla="*/ 336134 w 336135"/>
                <a:gd name="connsiteY4" fmla="*/ 216493 h 384560"/>
                <a:gd name="connsiteX5" fmla="*/ 330437 w 336135"/>
                <a:gd name="connsiteY5" fmla="*/ 162370 h 384560"/>
                <a:gd name="connsiteX6" fmla="*/ 324740 w 336135"/>
                <a:gd name="connsiteY6" fmla="*/ 153824 h 384560"/>
                <a:gd name="connsiteX7" fmla="*/ 307648 w 336135"/>
                <a:gd name="connsiteY7" fmla="*/ 142430 h 384560"/>
                <a:gd name="connsiteX8" fmla="*/ 304800 w 336135"/>
                <a:gd name="connsiteY8" fmla="*/ 133884 h 384560"/>
                <a:gd name="connsiteX9" fmla="*/ 296254 w 336135"/>
                <a:gd name="connsiteY9" fmla="*/ 131035 h 384560"/>
                <a:gd name="connsiteX10" fmla="*/ 287708 w 336135"/>
                <a:gd name="connsiteY10" fmla="*/ 122489 h 384560"/>
                <a:gd name="connsiteX11" fmla="*/ 282011 w 336135"/>
                <a:gd name="connsiteY11" fmla="*/ 113944 h 384560"/>
                <a:gd name="connsiteX12" fmla="*/ 276314 w 336135"/>
                <a:gd name="connsiteY12" fmla="*/ 108246 h 384560"/>
                <a:gd name="connsiteX13" fmla="*/ 267768 w 336135"/>
                <a:gd name="connsiteY13" fmla="*/ 96852 h 384560"/>
                <a:gd name="connsiteX14" fmla="*/ 264919 w 336135"/>
                <a:gd name="connsiteY14" fmla="*/ 88306 h 384560"/>
                <a:gd name="connsiteX15" fmla="*/ 247828 w 336135"/>
                <a:gd name="connsiteY15" fmla="*/ 65517 h 384560"/>
                <a:gd name="connsiteX16" fmla="*/ 239282 w 336135"/>
                <a:gd name="connsiteY16" fmla="*/ 59820 h 384560"/>
                <a:gd name="connsiteX17" fmla="*/ 222191 w 336135"/>
                <a:gd name="connsiteY17" fmla="*/ 37031 h 384560"/>
                <a:gd name="connsiteX18" fmla="*/ 213645 w 336135"/>
                <a:gd name="connsiteY18" fmla="*/ 31334 h 384560"/>
                <a:gd name="connsiteX19" fmla="*/ 196553 w 336135"/>
                <a:gd name="connsiteY19" fmla="*/ 19940 h 384560"/>
                <a:gd name="connsiteX20" fmla="*/ 188007 w 336135"/>
                <a:gd name="connsiteY20" fmla="*/ 14243 h 384560"/>
                <a:gd name="connsiteX21" fmla="*/ 182310 w 336135"/>
                <a:gd name="connsiteY21" fmla="*/ 8545 h 384560"/>
                <a:gd name="connsiteX22" fmla="*/ 148127 w 336135"/>
                <a:gd name="connsiteY22" fmla="*/ 0 h 384560"/>
                <a:gd name="connsiteX23" fmla="*/ 111095 w 336135"/>
                <a:gd name="connsiteY23" fmla="*/ 5697 h 384560"/>
                <a:gd name="connsiteX24" fmla="*/ 102549 w 336135"/>
                <a:gd name="connsiteY24" fmla="*/ 8545 h 384560"/>
                <a:gd name="connsiteX25" fmla="*/ 85458 w 336135"/>
                <a:gd name="connsiteY25" fmla="*/ 19940 h 384560"/>
                <a:gd name="connsiteX26" fmla="*/ 76912 w 336135"/>
                <a:gd name="connsiteY26" fmla="*/ 28486 h 384560"/>
                <a:gd name="connsiteX27" fmla="*/ 71215 w 336135"/>
                <a:gd name="connsiteY27" fmla="*/ 37031 h 384560"/>
                <a:gd name="connsiteX28" fmla="*/ 62669 w 336135"/>
                <a:gd name="connsiteY28" fmla="*/ 39880 h 384560"/>
                <a:gd name="connsiteX29" fmla="*/ 56972 w 336135"/>
                <a:gd name="connsiteY29" fmla="*/ 48426 h 384560"/>
                <a:gd name="connsiteX30" fmla="*/ 54123 w 336135"/>
                <a:gd name="connsiteY30" fmla="*/ 56972 h 384560"/>
                <a:gd name="connsiteX31" fmla="*/ 45577 w 336135"/>
                <a:gd name="connsiteY31" fmla="*/ 68366 h 384560"/>
                <a:gd name="connsiteX32" fmla="*/ 39880 w 336135"/>
                <a:gd name="connsiteY32" fmla="*/ 76912 h 384560"/>
                <a:gd name="connsiteX33" fmla="*/ 31334 w 336135"/>
                <a:gd name="connsiteY33" fmla="*/ 91155 h 384560"/>
                <a:gd name="connsiteX34" fmla="*/ 28486 w 336135"/>
                <a:gd name="connsiteY34" fmla="*/ 99701 h 384560"/>
                <a:gd name="connsiteX35" fmla="*/ 17091 w 336135"/>
                <a:gd name="connsiteY35" fmla="*/ 113944 h 384560"/>
                <a:gd name="connsiteX36" fmla="*/ 11394 w 336135"/>
                <a:gd name="connsiteY36" fmla="*/ 122489 h 384560"/>
                <a:gd name="connsiteX37" fmla="*/ 8546 w 336135"/>
                <a:gd name="connsiteY37" fmla="*/ 133884 h 384560"/>
                <a:gd name="connsiteX38" fmla="*/ 2848 w 336135"/>
                <a:gd name="connsiteY38" fmla="*/ 142430 h 384560"/>
                <a:gd name="connsiteX39" fmla="*/ 0 w 336135"/>
                <a:gd name="connsiteY39" fmla="*/ 150975 h 384560"/>
                <a:gd name="connsiteX40" fmla="*/ 5697 w 336135"/>
                <a:gd name="connsiteY40" fmla="*/ 193704 h 384560"/>
                <a:gd name="connsiteX41" fmla="*/ 8546 w 336135"/>
                <a:gd name="connsiteY41" fmla="*/ 202250 h 384560"/>
                <a:gd name="connsiteX42" fmla="*/ 22789 w 336135"/>
                <a:gd name="connsiteY42" fmla="*/ 227887 h 384560"/>
                <a:gd name="connsiteX43" fmla="*/ 28486 w 336135"/>
                <a:gd name="connsiteY43" fmla="*/ 242130 h 384560"/>
                <a:gd name="connsiteX44" fmla="*/ 42729 w 336135"/>
                <a:gd name="connsiteY44" fmla="*/ 256373 h 384560"/>
                <a:gd name="connsiteX45" fmla="*/ 48426 w 336135"/>
                <a:gd name="connsiteY45" fmla="*/ 267768 h 384560"/>
                <a:gd name="connsiteX46" fmla="*/ 51275 w 336135"/>
                <a:gd name="connsiteY46" fmla="*/ 276314 h 384560"/>
                <a:gd name="connsiteX47" fmla="*/ 56972 w 336135"/>
                <a:gd name="connsiteY47" fmla="*/ 284859 h 384560"/>
                <a:gd name="connsiteX48" fmla="*/ 59820 w 336135"/>
                <a:gd name="connsiteY48" fmla="*/ 296254 h 384560"/>
                <a:gd name="connsiteX49" fmla="*/ 65518 w 336135"/>
                <a:gd name="connsiteY49" fmla="*/ 301951 h 384560"/>
                <a:gd name="connsiteX50" fmla="*/ 76912 w 336135"/>
                <a:gd name="connsiteY50" fmla="*/ 319043 h 384560"/>
                <a:gd name="connsiteX51" fmla="*/ 96852 w 336135"/>
                <a:gd name="connsiteY51" fmla="*/ 347529 h 384560"/>
                <a:gd name="connsiteX52" fmla="*/ 111095 w 336135"/>
                <a:gd name="connsiteY52" fmla="*/ 361772 h 384560"/>
                <a:gd name="connsiteX53" fmla="*/ 128187 w 336135"/>
                <a:gd name="connsiteY53" fmla="*/ 367469 h 384560"/>
                <a:gd name="connsiteX54" fmla="*/ 150976 w 336135"/>
                <a:gd name="connsiteY54" fmla="*/ 373166 h 384560"/>
                <a:gd name="connsiteX55" fmla="*/ 168067 w 336135"/>
                <a:gd name="connsiteY55" fmla="*/ 378863 h 384560"/>
                <a:gd name="connsiteX56" fmla="*/ 176613 w 336135"/>
                <a:gd name="connsiteY56" fmla="*/ 381712 h 384560"/>
                <a:gd name="connsiteX57" fmla="*/ 185159 w 336135"/>
                <a:gd name="connsiteY57" fmla="*/ 384560 h 384560"/>
                <a:gd name="connsiteX58" fmla="*/ 216493 w 336135"/>
                <a:gd name="connsiteY58" fmla="*/ 378863 h 384560"/>
                <a:gd name="connsiteX59" fmla="*/ 225039 w 336135"/>
                <a:gd name="connsiteY59" fmla="*/ 370317 h 384560"/>
                <a:gd name="connsiteX60" fmla="*/ 227888 w 336135"/>
                <a:gd name="connsiteY60" fmla="*/ 361772 h 384560"/>
                <a:gd name="connsiteX61" fmla="*/ 233585 w 336135"/>
                <a:gd name="connsiteY61" fmla="*/ 313345 h 384560"/>
                <a:gd name="connsiteX62" fmla="*/ 236434 w 336135"/>
                <a:gd name="connsiteY62" fmla="*/ 304800 h 384560"/>
                <a:gd name="connsiteX63" fmla="*/ 242131 w 336135"/>
                <a:gd name="connsiteY63" fmla="*/ 299102 h 384560"/>
                <a:gd name="connsiteX64" fmla="*/ 247828 w 336135"/>
                <a:gd name="connsiteY64" fmla="*/ 290557 h 384560"/>
                <a:gd name="connsiteX65" fmla="*/ 256374 w 336135"/>
                <a:gd name="connsiteY65" fmla="*/ 287708 h 384560"/>
                <a:gd name="connsiteX66" fmla="*/ 284860 w 336135"/>
                <a:gd name="connsiteY66" fmla="*/ 273465 h 384560"/>
                <a:gd name="connsiteX67" fmla="*/ 301951 w 336135"/>
                <a:gd name="connsiteY67" fmla="*/ 267768 h 384560"/>
                <a:gd name="connsiteX68" fmla="*/ 310497 w 336135"/>
                <a:gd name="connsiteY68" fmla="*/ 264919 h 38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36135" h="384560">
                  <a:moveTo>
                    <a:pt x="310497" y="264919"/>
                  </a:moveTo>
                  <a:cubicBezTo>
                    <a:pt x="315245" y="263020"/>
                    <a:pt x="320812" y="262495"/>
                    <a:pt x="324740" y="259222"/>
                  </a:cubicBezTo>
                  <a:cubicBezTo>
                    <a:pt x="327047" y="257300"/>
                    <a:pt x="326938" y="253607"/>
                    <a:pt x="327589" y="250676"/>
                  </a:cubicBezTo>
                  <a:cubicBezTo>
                    <a:pt x="328842" y="245038"/>
                    <a:pt x="329036" y="239188"/>
                    <a:pt x="330437" y="233585"/>
                  </a:cubicBezTo>
                  <a:cubicBezTo>
                    <a:pt x="331893" y="227759"/>
                    <a:pt x="336134" y="216493"/>
                    <a:pt x="336134" y="216493"/>
                  </a:cubicBezTo>
                  <a:cubicBezTo>
                    <a:pt x="335872" y="212296"/>
                    <a:pt x="337554" y="176603"/>
                    <a:pt x="330437" y="162370"/>
                  </a:cubicBezTo>
                  <a:cubicBezTo>
                    <a:pt x="328906" y="159308"/>
                    <a:pt x="327317" y="156078"/>
                    <a:pt x="324740" y="153824"/>
                  </a:cubicBezTo>
                  <a:cubicBezTo>
                    <a:pt x="319587" y="149315"/>
                    <a:pt x="307648" y="142430"/>
                    <a:pt x="307648" y="142430"/>
                  </a:cubicBezTo>
                  <a:cubicBezTo>
                    <a:pt x="306699" y="139581"/>
                    <a:pt x="306923" y="136007"/>
                    <a:pt x="304800" y="133884"/>
                  </a:cubicBezTo>
                  <a:cubicBezTo>
                    <a:pt x="302677" y="131761"/>
                    <a:pt x="298752" y="132701"/>
                    <a:pt x="296254" y="131035"/>
                  </a:cubicBezTo>
                  <a:cubicBezTo>
                    <a:pt x="292902" y="128800"/>
                    <a:pt x="290287" y="125584"/>
                    <a:pt x="287708" y="122489"/>
                  </a:cubicBezTo>
                  <a:cubicBezTo>
                    <a:pt x="285516" y="119859"/>
                    <a:pt x="284149" y="116617"/>
                    <a:pt x="282011" y="113944"/>
                  </a:cubicBezTo>
                  <a:cubicBezTo>
                    <a:pt x="280333" y="111847"/>
                    <a:pt x="278033" y="110309"/>
                    <a:pt x="276314" y="108246"/>
                  </a:cubicBezTo>
                  <a:cubicBezTo>
                    <a:pt x="273275" y="104599"/>
                    <a:pt x="270617" y="100650"/>
                    <a:pt x="267768" y="96852"/>
                  </a:cubicBezTo>
                  <a:cubicBezTo>
                    <a:pt x="266818" y="94003"/>
                    <a:pt x="266377" y="90931"/>
                    <a:pt x="264919" y="88306"/>
                  </a:cubicBezTo>
                  <a:cubicBezTo>
                    <a:pt x="261277" y="81751"/>
                    <a:pt x="254741" y="71048"/>
                    <a:pt x="247828" y="65517"/>
                  </a:cubicBezTo>
                  <a:cubicBezTo>
                    <a:pt x="245155" y="63378"/>
                    <a:pt x="242131" y="61719"/>
                    <a:pt x="239282" y="59820"/>
                  </a:cubicBezTo>
                  <a:cubicBezTo>
                    <a:pt x="234079" y="52016"/>
                    <a:pt x="229716" y="43051"/>
                    <a:pt x="222191" y="37031"/>
                  </a:cubicBezTo>
                  <a:cubicBezTo>
                    <a:pt x="219518" y="34892"/>
                    <a:pt x="216275" y="33526"/>
                    <a:pt x="213645" y="31334"/>
                  </a:cubicBezTo>
                  <a:cubicBezTo>
                    <a:pt x="199419" y="19480"/>
                    <a:pt x="211572" y="24945"/>
                    <a:pt x="196553" y="19940"/>
                  </a:cubicBezTo>
                  <a:cubicBezTo>
                    <a:pt x="193704" y="18041"/>
                    <a:pt x="190680" y="16382"/>
                    <a:pt x="188007" y="14243"/>
                  </a:cubicBezTo>
                  <a:cubicBezTo>
                    <a:pt x="185910" y="12565"/>
                    <a:pt x="184839" y="9448"/>
                    <a:pt x="182310" y="8545"/>
                  </a:cubicBezTo>
                  <a:cubicBezTo>
                    <a:pt x="171249" y="4595"/>
                    <a:pt x="148127" y="0"/>
                    <a:pt x="148127" y="0"/>
                  </a:cubicBezTo>
                  <a:cubicBezTo>
                    <a:pt x="134277" y="1731"/>
                    <a:pt x="124153" y="2433"/>
                    <a:pt x="111095" y="5697"/>
                  </a:cubicBezTo>
                  <a:cubicBezTo>
                    <a:pt x="108182" y="6425"/>
                    <a:pt x="105398" y="7596"/>
                    <a:pt x="102549" y="8545"/>
                  </a:cubicBezTo>
                  <a:cubicBezTo>
                    <a:pt x="75295" y="35802"/>
                    <a:pt x="110189" y="3452"/>
                    <a:pt x="85458" y="19940"/>
                  </a:cubicBezTo>
                  <a:cubicBezTo>
                    <a:pt x="82106" y="22175"/>
                    <a:pt x="79491" y="25391"/>
                    <a:pt x="76912" y="28486"/>
                  </a:cubicBezTo>
                  <a:cubicBezTo>
                    <a:pt x="74720" y="31116"/>
                    <a:pt x="73888" y="34893"/>
                    <a:pt x="71215" y="37031"/>
                  </a:cubicBezTo>
                  <a:cubicBezTo>
                    <a:pt x="68870" y="38907"/>
                    <a:pt x="65518" y="38930"/>
                    <a:pt x="62669" y="39880"/>
                  </a:cubicBezTo>
                  <a:cubicBezTo>
                    <a:pt x="60770" y="42729"/>
                    <a:pt x="58503" y="45364"/>
                    <a:pt x="56972" y="48426"/>
                  </a:cubicBezTo>
                  <a:cubicBezTo>
                    <a:pt x="55629" y="51112"/>
                    <a:pt x="55613" y="54365"/>
                    <a:pt x="54123" y="56972"/>
                  </a:cubicBezTo>
                  <a:cubicBezTo>
                    <a:pt x="51767" y="61094"/>
                    <a:pt x="48337" y="64503"/>
                    <a:pt x="45577" y="68366"/>
                  </a:cubicBezTo>
                  <a:cubicBezTo>
                    <a:pt x="43587" y="71152"/>
                    <a:pt x="41779" y="74063"/>
                    <a:pt x="39880" y="76912"/>
                  </a:cubicBezTo>
                  <a:cubicBezTo>
                    <a:pt x="31812" y="101121"/>
                    <a:pt x="43065" y="71604"/>
                    <a:pt x="31334" y="91155"/>
                  </a:cubicBezTo>
                  <a:cubicBezTo>
                    <a:pt x="29789" y="93730"/>
                    <a:pt x="29829" y="97015"/>
                    <a:pt x="28486" y="99701"/>
                  </a:cubicBezTo>
                  <a:cubicBezTo>
                    <a:pt x="22644" y="111386"/>
                    <a:pt x="24154" y="105115"/>
                    <a:pt x="17091" y="113944"/>
                  </a:cubicBezTo>
                  <a:cubicBezTo>
                    <a:pt x="14952" y="116617"/>
                    <a:pt x="13293" y="119641"/>
                    <a:pt x="11394" y="122489"/>
                  </a:cubicBezTo>
                  <a:cubicBezTo>
                    <a:pt x="10445" y="126287"/>
                    <a:pt x="10088" y="130285"/>
                    <a:pt x="8546" y="133884"/>
                  </a:cubicBezTo>
                  <a:cubicBezTo>
                    <a:pt x="7197" y="137031"/>
                    <a:pt x="4379" y="139368"/>
                    <a:pt x="2848" y="142430"/>
                  </a:cubicBezTo>
                  <a:cubicBezTo>
                    <a:pt x="1505" y="145115"/>
                    <a:pt x="949" y="148127"/>
                    <a:pt x="0" y="150975"/>
                  </a:cubicBezTo>
                  <a:cubicBezTo>
                    <a:pt x="1780" y="168778"/>
                    <a:pt x="1763" y="177968"/>
                    <a:pt x="5697" y="193704"/>
                  </a:cubicBezTo>
                  <a:cubicBezTo>
                    <a:pt x="6425" y="196617"/>
                    <a:pt x="7088" y="199625"/>
                    <a:pt x="8546" y="202250"/>
                  </a:cubicBezTo>
                  <a:cubicBezTo>
                    <a:pt x="30519" y="241802"/>
                    <a:pt x="13866" y="204093"/>
                    <a:pt x="22789" y="227887"/>
                  </a:cubicBezTo>
                  <a:cubicBezTo>
                    <a:pt x="24585" y="232675"/>
                    <a:pt x="25554" y="237941"/>
                    <a:pt x="28486" y="242130"/>
                  </a:cubicBezTo>
                  <a:cubicBezTo>
                    <a:pt x="32336" y="247631"/>
                    <a:pt x="42729" y="256373"/>
                    <a:pt x="42729" y="256373"/>
                  </a:cubicBezTo>
                  <a:cubicBezTo>
                    <a:pt x="44628" y="260171"/>
                    <a:pt x="46753" y="263865"/>
                    <a:pt x="48426" y="267768"/>
                  </a:cubicBezTo>
                  <a:cubicBezTo>
                    <a:pt x="49609" y="270528"/>
                    <a:pt x="49932" y="273628"/>
                    <a:pt x="51275" y="276314"/>
                  </a:cubicBezTo>
                  <a:cubicBezTo>
                    <a:pt x="52806" y="279376"/>
                    <a:pt x="55073" y="282011"/>
                    <a:pt x="56972" y="284859"/>
                  </a:cubicBezTo>
                  <a:cubicBezTo>
                    <a:pt x="57921" y="288657"/>
                    <a:pt x="58069" y="292752"/>
                    <a:pt x="59820" y="296254"/>
                  </a:cubicBezTo>
                  <a:cubicBezTo>
                    <a:pt x="61021" y="298656"/>
                    <a:pt x="63906" y="299802"/>
                    <a:pt x="65518" y="301951"/>
                  </a:cubicBezTo>
                  <a:cubicBezTo>
                    <a:pt x="69626" y="307429"/>
                    <a:pt x="72804" y="313565"/>
                    <a:pt x="76912" y="319043"/>
                  </a:cubicBezTo>
                  <a:cubicBezTo>
                    <a:pt x="89570" y="335919"/>
                    <a:pt x="82820" y="326480"/>
                    <a:pt x="96852" y="347529"/>
                  </a:cubicBezTo>
                  <a:cubicBezTo>
                    <a:pt x="102048" y="355324"/>
                    <a:pt x="102101" y="357775"/>
                    <a:pt x="111095" y="361772"/>
                  </a:cubicBezTo>
                  <a:cubicBezTo>
                    <a:pt x="116583" y="364211"/>
                    <a:pt x="122490" y="365570"/>
                    <a:pt x="128187" y="367469"/>
                  </a:cubicBezTo>
                  <a:cubicBezTo>
                    <a:pt x="154117" y="376111"/>
                    <a:pt x="113165" y="362853"/>
                    <a:pt x="150976" y="373166"/>
                  </a:cubicBezTo>
                  <a:cubicBezTo>
                    <a:pt x="156770" y="374746"/>
                    <a:pt x="162370" y="376964"/>
                    <a:pt x="168067" y="378863"/>
                  </a:cubicBezTo>
                  <a:lnTo>
                    <a:pt x="176613" y="381712"/>
                  </a:lnTo>
                  <a:lnTo>
                    <a:pt x="185159" y="384560"/>
                  </a:lnTo>
                  <a:cubicBezTo>
                    <a:pt x="186130" y="384439"/>
                    <a:pt x="210411" y="382918"/>
                    <a:pt x="216493" y="378863"/>
                  </a:cubicBezTo>
                  <a:cubicBezTo>
                    <a:pt x="219845" y="376628"/>
                    <a:pt x="222190" y="373166"/>
                    <a:pt x="225039" y="370317"/>
                  </a:cubicBezTo>
                  <a:cubicBezTo>
                    <a:pt x="225989" y="367469"/>
                    <a:pt x="227516" y="364751"/>
                    <a:pt x="227888" y="361772"/>
                  </a:cubicBezTo>
                  <a:cubicBezTo>
                    <a:pt x="232479" y="325043"/>
                    <a:pt x="227277" y="335421"/>
                    <a:pt x="233585" y="313345"/>
                  </a:cubicBezTo>
                  <a:cubicBezTo>
                    <a:pt x="234410" y="310458"/>
                    <a:pt x="234889" y="307375"/>
                    <a:pt x="236434" y="304800"/>
                  </a:cubicBezTo>
                  <a:cubicBezTo>
                    <a:pt x="237816" y="302497"/>
                    <a:pt x="240453" y="301199"/>
                    <a:pt x="242131" y="299102"/>
                  </a:cubicBezTo>
                  <a:cubicBezTo>
                    <a:pt x="244269" y="296429"/>
                    <a:pt x="245155" y="292695"/>
                    <a:pt x="247828" y="290557"/>
                  </a:cubicBezTo>
                  <a:cubicBezTo>
                    <a:pt x="250173" y="288681"/>
                    <a:pt x="253749" y="289166"/>
                    <a:pt x="256374" y="287708"/>
                  </a:cubicBezTo>
                  <a:cubicBezTo>
                    <a:pt x="291739" y="268061"/>
                    <a:pt x="258236" y="281452"/>
                    <a:pt x="284860" y="273465"/>
                  </a:cubicBezTo>
                  <a:cubicBezTo>
                    <a:pt x="290612" y="271739"/>
                    <a:pt x="301951" y="267768"/>
                    <a:pt x="301951" y="267768"/>
                  </a:cubicBezTo>
                  <a:lnTo>
                    <a:pt x="310497" y="264919"/>
                  </a:lnTo>
                  <a:close/>
                </a:path>
              </a:pathLst>
            </a:cu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4039312" y="5351602"/>
              <a:ext cx="524051" cy="478565"/>
            </a:xfrm>
            <a:custGeom>
              <a:avLst/>
              <a:gdLst>
                <a:gd name="connsiteX0" fmla="*/ 361772 w 524051"/>
                <a:gd name="connsiteY0" fmla="*/ 51275 h 478565"/>
                <a:gd name="connsiteX1" fmla="*/ 356075 w 524051"/>
                <a:gd name="connsiteY1" fmla="*/ 37032 h 478565"/>
                <a:gd name="connsiteX2" fmla="*/ 330438 w 524051"/>
                <a:gd name="connsiteY2" fmla="*/ 14243 h 478565"/>
                <a:gd name="connsiteX3" fmla="*/ 319043 w 524051"/>
                <a:gd name="connsiteY3" fmla="*/ 11395 h 478565"/>
                <a:gd name="connsiteX4" fmla="*/ 293406 w 524051"/>
                <a:gd name="connsiteY4" fmla="*/ 2849 h 478565"/>
                <a:gd name="connsiteX5" fmla="*/ 284860 w 524051"/>
                <a:gd name="connsiteY5" fmla="*/ 0 h 478565"/>
                <a:gd name="connsiteX6" fmla="*/ 188008 w 524051"/>
                <a:gd name="connsiteY6" fmla="*/ 8546 h 478565"/>
                <a:gd name="connsiteX7" fmla="*/ 170916 w 524051"/>
                <a:gd name="connsiteY7" fmla="*/ 11395 h 478565"/>
                <a:gd name="connsiteX8" fmla="*/ 131036 w 524051"/>
                <a:gd name="connsiteY8" fmla="*/ 17092 h 478565"/>
                <a:gd name="connsiteX9" fmla="*/ 99701 w 524051"/>
                <a:gd name="connsiteY9" fmla="*/ 25638 h 478565"/>
                <a:gd name="connsiteX10" fmla="*/ 88307 w 524051"/>
                <a:gd name="connsiteY10" fmla="*/ 28486 h 478565"/>
                <a:gd name="connsiteX11" fmla="*/ 79761 w 524051"/>
                <a:gd name="connsiteY11" fmla="*/ 34183 h 478565"/>
                <a:gd name="connsiteX12" fmla="*/ 62669 w 524051"/>
                <a:gd name="connsiteY12" fmla="*/ 39881 h 478565"/>
                <a:gd name="connsiteX13" fmla="*/ 45578 w 524051"/>
                <a:gd name="connsiteY13" fmla="*/ 48426 h 478565"/>
                <a:gd name="connsiteX14" fmla="*/ 39881 w 524051"/>
                <a:gd name="connsiteY14" fmla="*/ 54124 h 478565"/>
                <a:gd name="connsiteX15" fmla="*/ 22789 w 524051"/>
                <a:gd name="connsiteY15" fmla="*/ 65518 h 478565"/>
                <a:gd name="connsiteX16" fmla="*/ 11395 w 524051"/>
                <a:gd name="connsiteY16" fmla="*/ 82610 h 478565"/>
                <a:gd name="connsiteX17" fmla="*/ 2849 w 524051"/>
                <a:gd name="connsiteY17" fmla="*/ 99701 h 478565"/>
                <a:gd name="connsiteX18" fmla="*/ 0 w 524051"/>
                <a:gd name="connsiteY18" fmla="*/ 111096 h 478565"/>
                <a:gd name="connsiteX19" fmla="*/ 2849 w 524051"/>
                <a:gd name="connsiteY19" fmla="*/ 153825 h 478565"/>
                <a:gd name="connsiteX20" fmla="*/ 11395 w 524051"/>
                <a:gd name="connsiteY20" fmla="*/ 182311 h 478565"/>
                <a:gd name="connsiteX21" fmla="*/ 17092 w 524051"/>
                <a:gd name="connsiteY21" fmla="*/ 199402 h 478565"/>
                <a:gd name="connsiteX22" fmla="*/ 22789 w 524051"/>
                <a:gd name="connsiteY22" fmla="*/ 207948 h 478565"/>
                <a:gd name="connsiteX23" fmla="*/ 31335 w 524051"/>
                <a:gd name="connsiteY23" fmla="*/ 225040 h 478565"/>
                <a:gd name="connsiteX24" fmla="*/ 34183 w 524051"/>
                <a:gd name="connsiteY24" fmla="*/ 233585 h 478565"/>
                <a:gd name="connsiteX25" fmla="*/ 45578 w 524051"/>
                <a:gd name="connsiteY25" fmla="*/ 250677 h 478565"/>
                <a:gd name="connsiteX26" fmla="*/ 54124 w 524051"/>
                <a:gd name="connsiteY26" fmla="*/ 279163 h 478565"/>
                <a:gd name="connsiteX27" fmla="*/ 59821 w 524051"/>
                <a:gd name="connsiteY27" fmla="*/ 287709 h 478565"/>
                <a:gd name="connsiteX28" fmla="*/ 65518 w 524051"/>
                <a:gd name="connsiteY28" fmla="*/ 307649 h 478565"/>
                <a:gd name="connsiteX29" fmla="*/ 68367 w 524051"/>
                <a:gd name="connsiteY29" fmla="*/ 319043 h 478565"/>
                <a:gd name="connsiteX30" fmla="*/ 74064 w 524051"/>
                <a:gd name="connsiteY30" fmla="*/ 336135 h 478565"/>
                <a:gd name="connsiteX31" fmla="*/ 79761 w 524051"/>
                <a:gd name="connsiteY31" fmla="*/ 344681 h 478565"/>
                <a:gd name="connsiteX32" fmla="*/ 88307 w 524051"/>
                <a:gd name="connsiteY32" fmla="*/ 364621 h 478565"/>
                <a:gd name="connsiteX33" fmla="*/ 91155 w 524051"/>
                <a:gd name="connsiteY33" fmla="*/ 373167 h 478565"/>
                <a:gd name="connsiteX34" fmla="*/ 102550 w 524051"/>
                <a:gd name="connsiteY34" fmla="*/ 387410 h 478565"/>
                <a:gd name="connsiteX35" fmla="*/ 113944 w 524051"/>
                <a:gd name="connsiteY35" fmla="*/ 401653 h 478565"/>
                <a:gd name="connsiteX36" fmla="*/ 116793 w 524051"/>
                <a:gd name="connsiteY36" fmla="*/ 410198 h 478565"/>
                <a:gd name="connsiteX37" fmla="*/ 125338 w 524051"/>
                <a:gd name="connsiteY37" fmla="*/ 415896 h 478565"/>
                <a:gd name="connsiteX38" fmla="*/ 136733 w 524051"/>
                <a:gd name="connsiteY38" fmla="*/ 430139 h 478565"/>
                <a:gd name="connsiteX39" fmla="*/ 145279 w 524051"/>
                <a:gd name="connsiteY39" fmla="*/ 435836 h 478565"/>
                <a:gd name="connsiteX40" fmla="*/ 159522 w 524051"/>
                <a:gd name="connsiteY40" fmla="*/ 450079 h 478565"/>
                <a:gd name="connsiteX41" fmla="*/ 173765 w 524051"/>
                <a:gd name="connsiteY41" fmla="*/ 461473 h 478565"/>
                <a:gd name="connsiteX42" fmla="*/ 182310 w 524051"/>
                <a:gd name="connsiteY42" fmla="*/ 467170 h 478565"/>
                <a:gd name="connsiteX43" fmla="*/ 253525 w 524051"/>
                <a:gd name="connsiteY43" fmla="*/ 478565 h 478565"/>
                <a:gd name="connsiteX44" fmla="*/ 304800 w 524051"/>
                <a:gd name="connsiteY44" fmla="*/ 472868 h 478565"/>
                <a:gd name="connsiteX45" fmla="*/ 324740 w 524051"/>
                <a:gd name="connsiteY45" fmla="*/ 464322 h 478565"/>
                <a:gd name="connsiteX46" fmla="*/ 338983 w 524051"/>
                <a:gd name="connsiteY46" fmla="*/ 461473 h 478565"/>
                <a:gd name="connsiteX47" fmla="*/ 344681 w 524051"/>
                <a:gd name="connsiteY47" fmla="*/ 452927 h 478565"/>
                <a:gd name="connsiteX48" fmla="*/ 347529 w 524051"/>
                <a:gd name="connsiteY48" fmla="*/ 444382 h 478565"/>
                <a:gd name="connsiteX49" fmla="*/ 367469 w 524051"/>
                <a:gd name="connsiteY49" fmla="*/ 427290 h 478565"/>
                <a:gd name="connsiteX50" fmla="*/ 378864 w 524051"/>
                <a:gd name="connsiteY50" fmla="*/ 424441 h 478565"/>
                <a:gd name="connsiteX51" fmla="*/ 438684 w 524051"/>
                <a:gd name="connsiteY51" fmla="*/ 418744 h 478565"/>
                <a:gd name="connsiteX52" fmla="*/ 455776 w 524051"/>
                <a:gd name="connsiteY52" fmla="*/ 413047 h 478565"/>
                <a:gd name="connsiteX53" fmla="*/ 464322 w 524051"/>
                <a:gd name="connsiteY53" fmla="*/ 395955 h 478565"/>
                <a:gd name="connsiteX54" fmla="*/ 470019 w 524051"/>
                <a:gd name="connsiteY54" fmla="*/ 387410 h 478565"/>
                <a:gd name="connsiteX55" fmla="*/ 478565 w 524051"/>
                <a:gd name="connsiteY55" fmla="*/ 373167 h 478565"/>
                <a:gd name="connsiteX56" fmla="*/ 481413 w 524051"/>
                <a:gd name="connsiteY56" fmla="*/ 364621 h 478565"/>
                <a:gd name="connsiteX57" fmla="*/ 492808 w 524051"/>
                <a:gd name="connsiteY57" fmla="*/ 344681 h 478565"/>
                <a:gd name="connsiteX58" fmla="*/ 495656 w 524051"/>
                <a:gd name="connsiteY58" fmla="*/ 333286 h 478565"/>
                <a:gd name="connsiteX59" fmla="*/ 507051 w 524051"/>
                <a:gd name="connsiteY59" fmla="*/ 316195 h 478565"/>
                <a:gd name="connsiteX60" fmla="*/ 509899 w 524051"/>
                <a:gd name="connsiteY60" fmla="*/ 304800 h 478565"/>
                <a:gd name="connsiteX61" fmla="*/ 515596 w 524051"/>
                <a:gd name="connsiteY61" fmla="*/ 287709 h 478565"/>
                <a:gd name="connsiteX62" fmla="*/ 518445 w 524051"/>
                <a:gd name="connsiteY62" fmla="*/ 262071 h 478565"/>
                <a:gd name="connsiteX63" fmla="*/ 518445 w 524051"/>
                <a:gd name="connsiteY63" fmla="*/ 225040 h 478565"/>
                <a:gd name="connsiteX64" fmla="*/ 512748 w 524051"/>
                <a:gd name="connsiteY64" fmla="*/ 219342 h 478565"/>
                <a:gd name="connsiteX65" fmla="*/ 501353 w 524051"/>
                <a:gd name="connsiteY65" fmla="*/ 202251 h 478565"/>
                <a:gd name="connsiteX66" fmla="*/ 492808 w 524051"/>
                <a:gd name="connsiteY66" fmla="*/ 182311 h 478565"/>
                <a:gd name="connsiteX67" fmla="*/ 489959 w 524051"/>
                <a:gd name="connsiteY67" fmla="*/ 173765 h 478565"/>
                <a:gd name="connsiteX68" fmla="*/ 478565 w 524051"/>
                <a:gd name="connsiteY68" fmla="*/ 156673 h 478565"/>
                <a:gd name="connsiteX69" fmla="*/ 472867 w 524051"/>
                <a:gd name="connsiteY69" fmla="*/ 150976 h 478565"/>
                <a:gd name="connsiteX70" fmla="*/ 461473 w 524051"/>
                <a:gd name="connsiteY70" fmla="*/ 133884 h 478565"/>
                <a:gd name="connsiteX71" fmla="*/ 452927 w 524051"/>
                <a:gd name="connsiteY71" fmla="*/ 128187 h 478565"/>
                <a:gd name="connsiteX72" fmla="*/ 435836 w 524051"/>
                <a:gd name="connsiteY72" fmla="*/ 113944 h 478565"/>
                <a:gd name="connsiteX73" fmla="*/ 421593 w 524051"/>
                <a:gd name="connsiteY73" fmla="*/ 102550 h 478565"/>
                <a:gd name="connsiteX74" fmla="*/ 410198 w 524051"/>
                <a:gd name="connsiteY74" fmla="*/ 91155 h 478565"/>
                <a:gd name="connsiteX75" fmla="*/ 393107 w 524051"/>
                <a:gd name="connsiteY75" fmla="*/ 79761 h 478565"/>
                <a:gd name="connsiteX76" fmla="*/ 387409 w 524051"/>
                <a:gd name="connsiteY76" fmla="*/ 74064 h 478565"/>
                <a:gd name="connsiteX77" fmla="*/ 378864 w 524051"/>
                <a:gd name="connsiteY77" fmla="*/ 68367 h 478565"/>
                <a:gd name="connsiteX78" fmla="*/ 361772 w 524051"/>
                <a:gd name="connsiteY78" fmla="*/ 48426 h 478565"/>
                <a:gd name="connsiteX79" fmla="*/ 361772 w 524051"/>
                <a:gd name="connsiteY79" fmla="*/ 51275 h 47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524051" h="478565">
                  <a:moveTo>
                    <a:pt x="361772" y="51275"/>
                  </a:moveTo>
                  <a:cubicBezTo>
                    <a:pt x="360822" y="49376"/>
                    <a:pt x="359083" y="41167"/>
                    <a:pt x="356075" y="37032"/>
                  </a:cubicBezTo>
                  <a:cubicBezTo>
                    <a:pt x="353325" y="33251"/>
                    <a:pt x="338565" y="17726"/>
                    <a:pt x="330438" y="14243"/>
                  </a:cubicBezTo>
                  <a:cubicBezTo>
                    <a:pt x="326839" y="12701"/>
                    <a:pt x="322793" y="12520"/>
                    <a:pt x="319043" y="11395"/>
                  </a:cubicBezTo>
                  <a:cubicBezTo>
                    <a:pt x="310415" y="8807"/>
                    <a:pt x="301952" y="5697"/>
                    <a:pt x="293406" y="2849"/>
                  </a:cubicBezTo>
                  <a:lnTo>
                    <a:pt x="284860" y="0"/>
                  </a:lnTo>
                  <a:cubicBezTo>
                    <a:pt x="257049" y="1854"/>
                    <a:pt x="214366" y="4153"/>
                    <a:pt x="188008" y="8546"/>
                  </a:cubicBezTo>
                  <a:lnTo>
                    <a:pt x="170916" y="11395"/>
                  </a:lnTo>
                  <a:lnTo>
                    <a:pt x="131036" y="17092"/>
                  </a:lnTo>
                  <a:cubicBezTo>
                    <a:pt x="115064" y="22415"/>
                    <a:pt x="125395" y="19214"/>
                    <a:pt x="99701" y="25638"/>
                  </a:cubicBezTo>
                  <a:lnTo>
                    <a:pt x="88307" y="28486"/>
                  </a:lnTo>
                  <a:cubicBezTo>
                    <a:pt x="85458" y="30385"/>
                    <a:pt x="82890" y="32793"/>
                    <a:pt x="79761" y="34183"/>
                  </a:cubicBezTo>
                  <a:cubicBezTo>
                    <a:pt x="74273" y="36622"/>
                    <a:pt x="67666" y="36550"/>
                    <a:pt x="62669" y="39881"/>
                  </a:cubicBezTo>
                  <a:cubicBezTo>
                    <a:pt x="51626" y="47244"/>
                    <a:pt x="57372" y="44496"/>
                    <a:pt x="45578" y="48426"/>
                  </a:cubicBezTo>
                  <a:cubicBezTo>
                    <a:pt x="43679" y="50325"/>
                    <a:pt x="42184" y="52742"/>
                    <a:pt x="39881" y="54124"/>
                  </a:cubicBezTo>
                  <a:cubicBezTo>
                    <a:pt x="26016" y="62443"/>
                    <a:pt x="35467" y="49217"/>
                    <a:pt x="22789" y="65518"/>
                  </a:cubicBezTo>
                  <a:cubicBezTo>
                    <a:pt x="18585" y="70923"/>
                    <a:pt x="13561" y="76114"/>
                    <a:pt x="11395" y="82610"/>
                  </a:cubicBezTo>
                  <a:cubicBezTo>
                    <a:pt x="7463" y="94403"/>
                    <a:pt x="10211" y="88657"/>
                    <a:pt x="2849" y="99701"/>
                  </a:cubicBezTo>
                  <a:cubicBezTo>
                    <a:pt x="1899" y="103499"/>
                    <a:pt x="0" y="107181"/>
                    <a:pt x="0" y="111096"/>
                  </a:cubicBezTo>
                  <a:cubicBezTo>
                    <a:pt x="0" y="125371"/>
                    <a:pt x="1355" y="139629"/>
                    <a:pt x="2849" y="153825"/>
                  </a:cubicBezTo>
                  <a:cubicBezTo>
                    <a:pt x="3512" y="160122"/>
                    <a:pt x="10045" y="178261"/>
                    <a:pt x="11395" y="182311"/>
                  </a:cubicBezTo>
                  <a:cubicBezTo>
                    <a:pt x="11396" y="182315"/>
                    <a:pt x="17090" y="199399"/>
                    <a:pt x="17092" y="199402"/>
                  </a:cubicBezTo>
                  <a:cubicBezTo>
                    <a:pt x="18991" y="202251"/>
                    <a:pt x="21258" y="204886"/>
                    <a:pt x="22789" y="207948"/>
                  </a:cubicBezTo>
                  <a:cubicBezTo>
                    <a:pt x="34583" y="231536"/>
                    <a:pt x="15008" y="200549"/>
                    <a:pt x="31335" y="225040"/>
                  </a:cubicBezTo>
                  <a:cubicBezTo>
                    <a:pt x="32284" y="227888"/>
                    <a:pt x="32725" y="230960"/>
                    <a:pt x="34183" y="233585"/>
                  </a:cubicBezTo>
                  <a:cubicBezTo>
                    <a:pt x="37508" y="239571"/>
                    <a:pt x="45578" y="250677"/>
                    <a:pt x="45578" y="250677"/>
                  </a:cubicBezTo>
                  <a:cubicBezTo>
                    <a:pt x="47171" y="257050"/>
                    <a:pt x="51347" y="274998"/>
                    <a:pt x="54124" y="279163"/>
                  </a:cubicBezTo>
                  <a:lnTo>
                    <a:pt x="59821" y="287709"/>
                  </a:lnTo>
                  <a:cubicBezTo>
                    <a:pt x="61720" y="294356"/>
                    <a:pt x="63699" y="300980"/>
                    <a:pt x="65518" y="307649"/>
                  </a:cubicBezTo>
                  <a:cubicBezTo>
                    <a:pt x="66548" y="311426"/>
                    <a:pt x="67242" y="315293"/>
                    <a:pt x="68367" y="319043"/>
                  </a:cubicBezTo>
                  <a:cubicBezTo>
                    <a:pt x="70093" y="324795"/>
                    <a:pt x="70733" y="331138"/>
                    <a:pt x="74064" y="336135"/>
                  </a:cubicBezTo>
                  <a:lnTo>
                    <a:pt x="79761" y="344681"/>
                  </a:lnTo>
                  <a:cubicBezTo>
                    <a:pt x="86441" y="364724"/>
                    <a:pt x="77745" y="339976"/>
                    <a:pt x="88307" y="364621"/>
                  </a:cubicBezTo>
                  <a:cubicBezTo>
                    <a:pt x="89490" y="367381"/>
                    <a:pt x="89812" y="370481"/>
                    <a:pt x="91155" y="373167"/>
                  </a:cubicBezTo>
                  <a:cubicBezTo>
                    <a:pt x="94747" y="380352"/>
                    <a:pt x="97252" y="382112"/>
                    <a:pt x="102550" y="387410"/>
                  </a:cubicBezTo>
                  <a:cubicBezTo>
                    <a:pt x="109707" y="408884"/>
                    <a:pt x="99220" y="383249"/>
                    <a:pt x="113944" y="401653"/>
                  </a:cubicBezTo>
                  <a:cubicBezTo>
                    <a:pt x="115820" y="403997"/>
                    <a:pt x="114917" y="407853"/>
                    <a:pt x="116793" y="410198"/>
                  </a:cubicBezTo>
                  <a:cubicBezTo>
                    <a:pt x="118932" y="412871"/>
                    <a:pt x="122665" y="413757"/>
                    <a:pt x="125338" y="415896"/>
                  </a:cubicBezTo>
                  <a:cubicBezTo>
                    <a:pt x="139446" y="427183"/>
                    <a:pt x="121913" y="415319"/>
                    <a:pt x="136733" y="430139"/>
                  </a:cubicBezTo>
                  <a:cubicBezTo>
                    <a:pt x="139154" y="432560"/>
                    <a:pt x="142430" y="433937"/>
                    <a:pt x="145279" y="435836"/>
                  </a:cubicBezTo>
                  <a:cubicBezTo>
                    <a:pt x="160471" y="458625"/>
                    <a:pt x="140531" y="431088"/>
                    <a:pt x="159522" y="450079"/>
                  </a:cubicBezTo>
                  <a:cubicBezTo>
                    <a:pt x="172407" y="462964"/>
                    <a:pt x="157128" y="455929"/>
                    <a:pt x="173765" y="461473"/>
                  </a:cubicBezTo>
                  <a:cubicBezTo>
                    <a:pt x="176613" y="463372"/>
                    <a:pt x="179182" y="465780"/>
                    <a:pt x="182310" y="467170"/>
                  </a:cubicBezTo>
                  <a:cubicBezTo>
                    <a:pt x="205325" y="477400"/>
                    <a:pt x="228630" y="476786"/>
                    <a:pt x="253525" y="478565"/>
                  </a:cubicBezTo>
                  <a:cubicBezTo>
                    <a:pt x="275880" y="476845"/>
                    <a:pt x="286044" y="477557"/>
                    <a:pt x="304800" y="472868"/>
                  </a:cubicBezTo>
                  <a:cubicBezTo>
                    <a:pt x="324702" y="467893"/>
                    <a:pt x="300298" y="472470"/>
                    <a:pt x="324740" y="464322"/>
                  </a:cubicBezTo>
                  <a:cubicBezTo>
                    <a:pt x="329333" y="462791"/>
                    <a:pt x="334235" y="462423"/>
                    <a:pt x="338983" y="461473"/>
                  </a:cubicBezTo>
                  <a:cubicBezTo>
                    <a:pt x="340882" y="458624"/>
                    <a:pt x="343150" y="455989"/>
                    <a:pt x="344681" y="452927"/>
                  </a:cubicBezTo>
                  <a:cubicBezTo>
                    <a:pt x="346024" y="450242"/>
                    <a:pt x="345784" y="446825"/>
                    <a:pt x="347529" y="444382"/>
                  </a:cubicBezTo>
                  <a:cubicBezTo>
                    <a:pt x="350650" y="440013"/>
                    <a:pt x="361270" y="429947"/>
                    <a:pt x="367469" y="427290"/>
                  </a:cubicBezTo>
                  <a:cubicBezTo>
                    <a:pt x="371068" y="425748"/>
                    <a:pt x="374977" y="424907"/>
                    <a:pt x="378864" y="424441"/>
                  </a:cubicBezTo>
                  <a:cubicBezTo>
                    <a:pt x="398752" y="422054"/>
                    <a:pt x="438684" y="418744"/>
                    <a:pt x="438684" y="418744"/>
                  </a:cubicBezTo>
                  <a:cubicBezTo>
                    <a:pt x="444381" y="416845"/>
                    <a:pt x="452445" y="418044"/>
                    <a:pt x="455776" y="413047"/>
                  </a:cubicBezTo>
                  <a:cubicBezTo>
                    <a:pt x="472106" y="388551"/>
                    <a:pt x="452525" y="419547"/>
                    <a:pt x="464322" y="395955"/>
                  </a:cubicBezTo>
                  <a:cubicBezTo>
                    <a:pt x="465853" y="392893"/>
                    <a:pt x="468120" y="390258"/>
                    <a:pt x="470019" y="387410"/>
                  </a:cubicBezTo>
                  <a:cubicBezTo>
                    <a:pt x="478087" y="363201"/>
                    <a:pt x="466834" y="392718"/>
                    <a:pt x="478565" y="373167"/>
                  </a:cubicBezTo>
                  <a:cubicBezTo>
                    <a:pt x="480110" y="370592"/>
                    <a:pt x="480230" y="367381"/>
                    <a:pt x="481413" y="364621"/>
                  </a:cubicBezTo>
                  <a:cubicBezTo>
                    <a:pt x="485751" y="354498"/>
                    <a:pt x="487084" y="353265"/>
                    <a:pt x="492808" y="344681"/>
                  </a:cubicBezTo>
                  <a:cubicBezTo>
                    <a:pt x="493757" y="340883"/>
                    <a:pt x="493905" y="336788"/>
                    <a:pt x="495656" y="333286"/>
                  </a:cubicBezTo>
                  <a:cubicBezTo>
                    <a:pt x="498718" y="327162"/>
                    <a:pt x="507051" y="316195"/>
                    <a:pt x="507051" y="316195"/>
                  </a:cubicBezTo>
                  <a:cubicBezTo>
                    <a:pt x="508000" y="312397"/>
                    <a:pt x="508774" y="308550"/>
                    <a:pt x="509899" y="304800"/>
                  </a:cubicBezTo>
                  <a:cubicBezTo>
                    <a:pt x="511624" y="299048"/>
                    <a:pt x="515596" y="287709"/>
                    <a:pt x="515596" y="287709"/>
                  </a:cubicBezTo>
                  <a:cubicBezTo>
                    <a:pt x="516546" y="279163"/>
                    <a:pt x="517031" y="270553"/>
                    <a:pt x="518445" y="262071"/>
                  </a:cubicBezTo>
                  <a:cubicBezTo>
                    <a:pt x="521958" y="240997"/>
                    <a:pt x="529076" y="267563"/>
                    <a:pt x="518445" y="225040"/>
                  </a:cubicBezTo>
                  <a:cubicBezTo>
                    <a:pt x="517794" y="222434"/>
                    <a:pt x="514238" y="221577"/>
                    <a:pt x="512748" y="219342"/>
                  </a:cubicBezTo>
                  <a:cubicBezTo>
                    <a:pt x="498957" y="198654"/>
                    <a:pt x="514414" y="215310"/>
                    <a:pt x="501353" y="202251"/>
                  </a:cubicBezTo>
                  <a:cubicBezTo>
                    <a:pt x="494677" y="182218"/>
                    <a:pt x="503363" y="206938"/>
                    <a:pt x="492808" y="182311"/>
                  </a:cubicBezTo>
                  <a:cubicBezTo>
                    <a:pt x="491625" y="179551"/>
                    <a:pt x="491417" y="176390"/>
                    <a:pt x="489959" y="173765"/>
                  </a:cubicBezTo>
                  <a:cubicBezTo>
                    <a:pt x="486634" y="167779"/>
                    <a:pt x="483407" y="161514"/>
                    <a:pt x="478565" y="156673"/>
                  </a:cubicBezTo>
                  <a:cubicBezTo>
                    <a:pt x="476666" y="154774"/>
                    <a:pt x="474479" y="153125"/>
                    <a:pt x="472867" y="150976"/>
                  </a:cubicBezTo>
                  <a:cubicBezTo>
                    <a:pt x="468759" y="145498"/>
                    <a:pt x="467170" y="137682"/>
                    <a:pt x="461473" y="133884"/>
                  </a:cubicBezTo>
                  <a:cubicBezTo>
                    <a:pt x="458624" y="131985"/>
                    <a:pt x="455557" y="130379"/>
                    <a:pt x="452927" y="128187"/>
                  </a:cubicBezTo>
                  <a:cubicBezTo>
                    <a:pt x="430989" y="109905"/>
                    <a:pt x="457056" y="128092"/>
                    <a:pt x="435836" y="113944"/>
                  </a:cubicBezTo>
                  <a:cubicBezTo>
                    <a:pt x="421950" y="93117"/>
                    <a:pt x="439106" y="115059"/>
                    <a:pt x="421593" y="102550"/>
                  </a:cubicBezTo>
                  <a:cubicBezTo>
                    <a:pt x="417222" y="99428"/>
                    <a:pt x="414667" y="94135"/>
                    <a:pt x="410198" y="91155"/>
                  </a:cubicBezTo>
                  <a:cubicBezTo>
                    <a:pt x="404501" y="87357"/>
                    <a:pt x="397949" y="84602"/>
                    <a:pt x="393107" y="79761"/>
                  </a:cubicBezTo>
                  <a:cubicBezTo>
                    <a:pt x="391208" y="77862"/>
                    <a:pt x="389506" y="75742"/>
                    <a:pt x="387409" y="74064"/>
                  </a:cubicBezTo>
                  <a:cubicBezTo>
                    <a:pt x="384736" y="71926"/>
                    <a:pt x="381463" y="70595"/>
                    <a:pt x="378864" y="68367"/>
                  </a:cubicBezTo>
                  <a:cubicBezTo>
                    <a:pt x="372730" y="63109"/>
                    <a:pt x="365553" y="55987"/>
                    <a:pt x="361772" y="48426"/>
                  </a:cubicBezTo>
                  <a:cubicBezTo>
                    <a:pt x="361347" y="47577"/>
                    <a:pt x="362722" y="53174"/>
                    <a:pt x="361772" y="51275"/>
                  </a:cubicBezTo>
                  <a:close/>
                </a:path>
              </a:pathLst>
            </a:cu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25" name="Freeform 24"/>
            <p:cNvSpPr/>
            <p:nvPr/>
          </p:nvSpPr>
          <p:spPr>
            <a:xfrm>
              <a:off x="6887910" y="4175131"/>
              <a:ext cx="307649" cy="435836"/>
            </a:xfrm>
            <a:custGeom>
              <a:avLst/>
              <a:gdLst>
                <a:gd name="connsiteX0" fmla="*/ 213645 w 307649"/>
                <a:gd name="connsiteY0" fmla="*/ 364621 h 435836"/>
                <a:gd name="connsiteX1" fmla="*/ 219342 w 307649"/>
                <a:gd name="connsiteY1" fmla="*/ 341832 h 435836"/>
                <a:gd name="connsiteX2" fmla="*/ 225040 w 307649"/>
                <a:gd name="connsiteY2" fmla="*/ 336135 h 435836"/>
                <a:gd name="connsiteX3" fmla="*/ 227888 w 307649"/>
                <a:gd name="connsiteY3" fmla="*/ 327589 h 435836"/>
                <a:gd name="connsiteX4" fmla="*/ 239283 w 307649"/>
                <a:gd name="connsiteY4" fmla="*/ 313346 h 435836"/>
                <a:gd name="connsiteX5" fmla="*/ 244980 w 307649"/>
                <a:gd name="connsiteY5" fmla="*/ 301952 h 435836"/>
                <a:gd name="connsiteX6" fmla="*/ 250677 w 307649"/>
                <a:gd name="connsiteY6" fmla="*/ 293406 h 435836"/>
                <a:gd name="connsiteX7" fmla="*/ 259223 w 307649"/>
                <a:gd name="connsiteY7" fmla="*/ 276314 h 435836"/>
                <a:gd name="connsiteX8" fmla="*/ 273466 w 307649"/>
                <a:gd name="connsiteY8" fmla="*/ 233585 h 435836"/>
                <a:gd name="connsiteX9" fmla="*/ 276314 w 307649"/>
                <a:gd name="connsiteY9" fmla="*/ 225039 h 435836"/>
                <a:gd name="connsiteX10" fmla="*/ 279163 w 307649"/>
                <a:gd name="connsiteY10" fmla="*/ 216494 h 435836"/>
                <a:gd name="connsiteX11" fmla="*/ 282011 w 307649"/>
                <a:gd name="connsiteY11" fmla="*/ 196554 h 435836"/>
                <a:gd name="connsiteX12" fmla="*/ 284860 w 307649"/>
                <a:gd name="connsiteY12" fmla="*/ 188008 h 435836"/>
                <a:gd name="connsiteX13" fmla="*/ 287709 w 307649"/>
                <a:gd name="connsiteY13" fmla="*/ 176613 h 435836"/>
                <a:gd name="connsiteX14" fmla="*/ 290557 w 307649"/>
                <a:gd name="connsiteY14" fmla="*/ 168068 h 435836"/>
                <a:gd name="connsiteX15" fmla="*/ 296254 w 307649"/>
                <a:gd name="connsiteY15" fmla="*/ 145279 h 435836"/>
                <a:gd name="connsiteX16" fmla="*/ 299103 w 307649"/>
                <a:gd name="connsiteY16" fmla="*/ 136733 h 435836"/>
                <a:gd name="connsiteX17" fmla="*/ 307649 w 307649"/>
                <a:gd name="connsiteY17" fmla="*/ 105398 h 435836"/>
                <a:gd name="connsiteX18" fmla="*/ 304800 w 307649"/>
                <a:gd name="connsiteY18" fmla="*/ 42729 h 435836"/>
                <a:gd name="connsiteX19" fmla="*/ 299103 w 307649"/>
                <a:gd name="connsiteY19" fmla="*/ 25638 h 435836"/>
                <a:gd name="connsiteX20" fmla="*/ 287709 w 307649"/>
                <a:gd name="connsiteY20" fmla="*/ 8546 h 435836"/>
                <a:gd name="connsiteX21" fmla="*/ 282011 w 307649"/>
                <a:gd name="connsiteY21" fmla="*/ 2849 h 435836"/>
                <a:gd name="connsiteX22" fmla="*/ 273466 w 307649"/>
                <a:gd name="connsiteY22" fmla="*/ 0 h 435836"/>
                <a:gd name="connsiteX23" fmla="*/ 259223 w 307649"/>
                <a:gd name="connsiteY23" fmla="*/ 2849 h 435836"/>
                <a:gd name="connsiteX24" fmla="*/ 242131 w 307649"/>
                <a:gd name="connsiteY24" fmla="*/ 14243 h 435836"/>
                <a:gd name="connsiteX25" fmla="*/ 230737 w 307649"/>
                <a:gd name="connsiteY25" fmla="*/ 31335 h 435836"/>
                <a:gd name="connsiteX26" fmla="*/ 225040 w 307649"/>
                <a:gd name="connsiteY26" fmla="*/ 39881 h 435836"/>
                <a:gd name="connsiteX27" fmla="*/ 222191 w 307649"/>
                <a:gd name="connsiteY27" fmla="*/ 48426 h 435836"/>
                <a:gd name="connsiteX28" fmla="*/ 216494 w 307649"/>
                <a:gd name="connsiteY28" fmla="*/ 54124 h 435836"/>
                <a:gd name="connsiteX29" fmla="*/ 205099 w 307649"/>
                <a:gd name="connsiteY29" fmla="*/ 68367 h 435836"/>
                <a:gd name="connsiteX30" fmla="*/ 202251 w 307649"/>
                <a:gd name="connsiteY30" fmla="*/ 76912 h 435836"/>
                <a:gd name="connsiteX31" fmla="*/ 190856 w 307649"/>
                <a:gd name="connsiteY31" fmla="*/ 88307 h 435836"/>
                <a:gd name="connsiteX32" fmla="*/ 176613 w 307649"/>
                <a:gd name="connsiteY32" fmla="*/ 102550 h 435836"/>
                <a:gd name="connsiteX33" fmla="*/ 173765 w 307649"/>
                <a:gd name="connsiteY33" fmla="*/ 111096 h 435836"/>
                <a:gd name="connsiteX34" fmla="*/ 165219 w 307649"/>
                <a:gd name="connsiteY34" fmla="*/ 116793 h 435836"/>
                <a:gd name="connsiteX35" fmla="*/ 148127 w 307649"/>
                <a:gd name="connsiteY35" fmla="*/ 133884 h 435836"/>
                <a:gd name="connsiteX36" fmla="*/ 133884 w 307649"/>
                <a:gd name="connsiteY36" fmla="*/ 148127 h 435836"/>
                <a:gd name="connsiteX37" fmla="*/ 119641 w 307649"/>
                <a:gd name="connsiteY37" fmla="*/ 162370 h 435836"/>
                <a:gd name="connsiteX38" fmla="*/ 108247 w 307649"/>
                <a:gd name="connsiteY38" fmla="*/ 176613 h 435836"/>
                <a:gd name="connsiteX39" fmla="*/ 94004 w 307649"/>
                <a:gd name="connsiteY39" fmla="*/ 188008 h 435836"/>
                <a:gd name="connsiteX40" fmla="*/ 91155 w 307649"/>
                <a:gd name="connsiteY40" fmla="*/ 196554 h 435836"/>
                <a:gd name="connsiteX41" fmla="*/ 82610 w 307649"/>
                <a:gd name="connsiteY41" fmla="*/ 202251 h 435836"/>
                <a:gd name="connsiteX42" fmla="*/ 76912 w 307649"/>
                <a:gd name="connsiteY42" fmla="*/ 207948 h 435836"/>
                <a:gd name="connsiteX43" fmla="*/ 62669 w 307649"/>
                <a:gd name="connsiteY43" fmla="*/ 222191 h 435836"/>
                <a:gd name="connsiteX44" fmla="*/ 45578 w 307649"/>
                <a:gd name="connsiteY44" fmla="*/ 244980 h 435836"/>
                <a:gd name="connsiteX45" fmla="*/ 37032 w 307649"/>
                <a:gd name="connsiteY45" fmla="*/ 259223 h 435836"/>
                <a:gd name="connsiteX46" fmla="*/ 28486 w 307649"/>
                <a:gd name="connsiteY46" fmla="*/ 273466 h 435836"/>
                <a:gd name="connsiteX47" fmla="*/ 19940 w 307649"/>
                <a:gd name="connsiteY47" fmla="*/ 287709 h 435836"/>
                <a:gd name="connsiteX48" fmla="*/ 17092 w 307649"/>
                <a:gd name="connsiteY48" fmla="*/ 296254 h 435836"/>
                <a:gd name="connsiteX49" fmla="*/ 5697 w 307649"/>
                <a:gd name="connsiteY49" fmla="*/ 316195 h 435836"/>
                <a:gd name="connsiteX50" fmla="*/ 0 w 307649"/>
                <a:gd name="connsiteY50" fmla="*/ 336135 h 435836"/>
                <a:gd name="connsiteX51" fmla="*/ 5697 w 307649"/>
                <a:gd name="connsiteY51" fmla="*/ 356075 h 435836"/>
                <a:gd name="connsiteX52" fmla="*/ 19940 w 307649"/>
                <a:gd name="connsiteY52" fmla="*/ 367469 h 435836"/>
                <a:gd name="connsiteX53" fmla="*/ 34183 w 307649"/>
                <a:gd name="connsiteY53" fmla="*/ 376015 h 435836"/>
                <a:gd name="connsiteX54" fmla="*/ 42729 w 307649"/>
                <a:gd name="connsiteY54" fmla="*/ 381712 h 435836"/>
                <a:gd name="connsiteX55" fmla="*/ 51275 w 307649"/>
                <a:gd name="connsiteY55" fmla="*/ 384561 h 435836"/>
                <a:gd name="connsiteX56" fmla="*/ 59821 w 307649"/>
                <a:gd name="connsiteY56" fmla="*/ 393107 h 435836"/>
                <a:gd name="connsiteX57" fmla="*/ 68367 w 307649"/>
                <a:gd name="connsiteY57" fmla="*/ 398804 h 435836"/>
                <a:gd name="connsiteX58" fmla="*/ 96853 w 307649"/>
                <a:gd name="connsiteY58" fmla="*/ 418744 h 435836"/>
                <a:gd name="connsiteX59" fmla="*/ 105398 w 307649"/>
                <a:gd name="connsiteY59" fmla="*/ 424441 h 435836"/>
                <a:gd name="connsiteX60" fmla="*/ 111096 w 307649"/>
                <a:gd name="connsiteY60" fmla="*/ 430139 h 435836"/>
                <a:gd name="connsiteX61" fmla="*/ 128187 w 307649"/>
                <a:gd name="connsiteY61" fmla="*/ 435836 h 435836"/>
                <a:gd name="connsiteX62" fmla="*/ 168068 w 307649"/>
                <a:gd name="connsiteY62" fmla="*/ 432987 h 435836"/>
                <a:gd name="connsiteX63" fmla="*/ 176613 w 307649"/>
                <a:gd name="connsiteY63" fmla="*/ 430139 h 435836"/>
                <a:gd name="connsiteX64" fmla="*/ 182311 w 307649"/>
                <a:gd name="connsiteY64" fmla="*/ 424441 h 435836"/>
                <a:gd name="connsiteX65" fmla="*/ 188008 w 307649"/>
                <a:gd name="connsiteY65" fmla="*/ 413047 h 435836"/>
                <a:gd name="connsiteX66" fmla="*/ 199402 w 307649"/>
                <a:gd name="connsiteY66" fmla="*/ 395955 h 435836"/>
                <a:gd name="connsiteX67" fmla="*/ 207948 w 307649"/>
                <a:gd name="connsiteY67" fmla="*/ 378864 h 435836"/>
                <a:gd name="connsiteX68" fmla="*/ 210797 w 307649"/>
                <a:gd name="connsiteY68" fmla="*/ 370318 h 435836"/>
                <a:gd name="connsiteX69" fmla="*/ 216494 w 307649"/>
                <a:gd name="connsiteY69" fmla="*/ 361772 h 435836"/>
                <a:gd name="connsiteX70" fmla="*/ 213645 w 307649"/>
                <a:gd name="connsiteY70" fmla="*/ 364621 h 43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07649" h="435836">
                  <a:moveTo>
                    <a:pt x="213645" y="364621"/>
                  </a:moveTo>
                  <a:cubicBezTo>
                    <a:pt x="214120" y="361298"/>
                    <a:pt x="216716" y="346208"/>
                    <a:pt x="219342" y="341832"/>
                  </a:cubicBezTo>
                  <a:cubicBezTo>
                    <a:pt x="220724" y="339529"/>
                    <a:pt x="223141" y="338034"/>
                    <a:pt x="225040" y="336135"/>
                  </a:cubicBezTo>
                  <a:cubicBezTo>
                    <a:pt x="225989" y="333286"/>
                    <a:pt x="226545" y="330275"/>
                    <a:pt x="227888" y="327589"/>
                  </a:cubicBezTo>
                  <a:cubicBezTo>
                    <a:pt x="231482" y="320401"/>
                    <a:pt x="233983" y="318645"/>
                    <a:pt x="239283" y="313346"/>
                  </a:cubicBezTo>
                  <a:cubicBezTo>
                    <a:pt x="241182" y="309548"/>
                    <a:pt x="242873" y="305639"/>
                    <a:pt x="244980" y="301952"/>
                  </a:cubicBezTo>
                  <a:cubicBezTo>
                    <a:pt x="246679" y="298979"/>
                    <a:pt x="249146" y="296468"/>
                    <a:pt x="250677" y="293406"/>
                  </a:cubicBezTo>
                  <a:cubicBezTo>
                    <a:pt x="262471" y="269818"/>
                    <a:pt x="242896" y="300805"/>
                    <a:pt x="259223" y="276314"/>
                  </a:cubicBezTo>
                  <a:lnTo>
                    <a:pt x="273466" y="233585"/>
                  </a:lnTo>
                  <a:lnTo>
                    <a:pt x="276314" y="225039"/>
                  </a:lnTo>
                  <a:lnTo>
                    <a:pt x="279163" y="216494"/>
                  </a:lnTo>
                  <a:cubicBezTo>
                    <a:pt x="280112" y="209847"/>
                    <a:pt x="280694" y="203138"/>
                    <a:pt x="282011" y="196554"/>
                  </a:cubicBezTo>
                  <a:cubicBezTo>
                    <a:pt x="282600" y="193610"/>
                    <a:pt x="284035" y="190895"/>
                    <a:pt x="284860" y="188008"/>
                  </a:cubicBezTo>
                  <a:cubicBezTo>
                    <a:pt x="285936" y="184243"/>
                    <a:pt x="286633" y="180378"/>
                    <a:pt x="287709" y="176613"/>
                  </a:cubicBezTo>
                  <a:cubicBezTo>
                    <a:pt x="288534" y="173726"/>
                    <a:pt x="289767" y="170965"/>
                    <a:pt x="290557" y="168068"/>
                  </a:cubicBezTo>
                  <a:cubicBezTo>
                    <a:pt x="292617" y="160514"/>
                    <a:pt x="293778" y="152707"/>
                    <a:pt x="296254" y="145279"/>
                  </a:cubicBezTo>
                  <a:cubicBezTo>
                    <a:pt x="297204" y="142430"/>
                    <a:pt x="298313" y="139630"/>
                    <a:pt x="299103" y="136733"/>
                  </a:cubicBezTo>
                  <a:cubicBezTo>
                    <a:pt x="308741" y="101392"/>
                    <a:pt x="301091" y="125068"/>
                    <a:pt x="307649" y="105398"/>
                  </a:cubicBezTo>
                  <a:cubicBezTo>
                    <a:pt x="306699" y="84508"/>
                    <a:pt x="307028" y="63521"/>
                    <a:pt x="304800" y="42729"/>
                  </a:cubicBezTo>
                  <a:cubicBezTo>
                    <a:pt x="304160" y="36758"/>
                    <a:pt x="302434" y="30635"/>
                    <a:pt x="299103" y="25638"/>
                  </a:cubicBezTo>
                  <a:cubicBezTo>
                    <a:pt x="295305" y="19941"/>
                    <a:pt x="292551" y="13387"/>
                    <a:pt x="287709" y="8546"/>
                  </a:cubicBezTo>
                  <a:cubicBezTo>
                    <a:pt x="285810" y="6647"/>
                    <a:pt x="284314" y="4231"/>
                    <a:pt x="282011" y="2849"/>
                  </a:cubicBezTo>
                  <a:cubicBezTo>
                    <a:pt x="279436" y="1304"/>
                    <a:pt x="276314" y="950"/>
                    <a:pt x="273466" y="0"/>
                  </a:cubicBezTo>
                  <a:cubicBezTo>
                    <a:pt x="268718" y="950"/>
                    <a:pt x="263631" y="846"/>
                    <a:pt x="259223" y="2849"/>
                  </a:cubicBezTo>
                  <a:cubicBezTo>
                    <a:pt x="252990" y="5682"/>
                    <a:pt x="242131" y="14243"/>
                    <a:pt x="242131" y="14243"/>
                  </a:cubicBezTo>
                  <a:lnTo>
                    <a:pt x="230737" y="31335"/>
                  </a:lnTo>
                  <a:cubicBezTo>
                    <a:pt x="228838" y="34184"/>
                    <a:pt x="226123" y="36633"/>
                    <a:pt x="225040" y="39881"/>
                  </a:cubicBezTo>
                  <a:cubicBezTo>
                    <a:pt x="224090" y="42729"/>
                    <a:pt x="223736" y="45851"/>
                    <a:pt x="222191" y="48426"/>
                  </a:cubicBezTo>
                  <a:cubicBezTo>
                    <a:pt x="220809" y="50729"/>
                    <a:pt x="218172" y="52027"/>
                    <a:pt x="216494" y="54124"/>
                  </a:cubicBezTo>
                  <a:cubicBezTo>
                    <a:pt x="202125" y="72086"/>
                    <a:pt x="218853" y="54613"/>
                    <a:pt x="205099" y="68367"/>
                  </a:cubicBezTo>
                  <a:cubicBezTo>
                    <a:pt x="204150" y="71215"/>
                    <a:pt x="203996" y="74469"/>
                    <a:pt x="202251" y="76912"/>
                  </a:cubicBezTo>
                  <a:cubicBezTo>
                    <a:pt x="199129" y="81283"/>
                    <a:pt x="193836" y="83837"/>
                    <a:pt x="190856" y="88307"/>
                  </a:cubicBezTo>
                  <a:cubicBezTo>
                    <a:pt x="183260" y="99702"/>
                    <a:pt x="188008" y="94954"/>
                    <a:pt x="176613" y="102550"/>
                  </a:cubicBezTo>
                  <a:cubicBezTo>
                    <a:pt x="175664" y="105399"/>
                    <a:pt x="175641" y="108751"/>
                    <a:pt x="173765" y="111096"/>
                  </a:cubicBezTo>
                  <a:cubicBezTo>
                    <a:pt x="171626" y="113769"/>
                    <a:pt x="167778" y="114519"/>
                    <a:pt x="165219" y="116793"/>
                  </a:cubicBezTo>
                  <a:cubicBezTo>
                    <a:pt x="159197" y="122146"/>
                    <a:pt x="152596" y="127180"/>
                    <a:pt x="148127" y="133884"/>
                  </a:cubicBezTo>
                  <a:cubicBezTo>
                    <a:pt x="136733" y="150976"/>
                    <a:pt x="149077" y="134834"/>
                    <a:pt x="133884" y="148127"/>
                  </a:cubicBezTo>
                  <a:cubicBezTo>
                    <a:pt x="128831" y="152548"/>
                    <a:pt x="124389" y="157622"/>
                    <a:pt x="119641" y="162370"/>
                  </a:cubicBezTo>
                  <a:cubicBezTo>
                    <a:pt x="105892" y="176120"/>
                    <a:pt x="122612" y="158656"/>
                    <a:pt x="108247" y="176613"/>
                  </a:cubicBezTo>
                  <a:cubicBezTo>
                    <a:pt x="103606" y="182414"/>
                    <a:pt x="100353" y="183776"/>
                    <a:pt x="94004" y="188008"/>
                  </a:cubicBezTo>
                  <a:cubicBezTo>
                    <a:pt x="93054" y="190857"/>
                    <a:pt x="93031" y="194209"/>
                    <a:pt x="91155" y="196554"/>
                  </a:cubicBezTo>
                  <a:cubicBezTo>
                    <a:pt x="89017" y="199227"/>
                    <a:pt x="85283" y="200113"/>
                    <a:pt x="82610" y="202251"/>
                  </a:cubicBezTo>
                  <a:cubicBezTo>
                    <a:pt x="80513" y="203929"/>
                    <a:pt x="78590" y="205851"/>
                    <a:pt x="76912" y="207948"/>
                  </a:cubicBezTo>
                  <a:cubicBezTo>
                    <a:pt x="66058" y="221514"/>
                    <a:pt x="77321" y="212423"/>
                    <a:pt x="62669" y="222191"/>
                  </a:cubicBezTo>
                  <a:cubicBezTo>
                    <a:pt x="49785" y="241517"/>
                    <a:pt x="56116" y="234440"/>
                    <a:pt x="45578" y="244980"/>
                  </a:cubicBezTo>
                  <a:cubicBezTo>
                    <a:pt x="37508" y="269185"/>
                    <a:pt x="48763" y="239673"/>
                    <a:pt x="37032" y="259223"/>
                  </a:cubicBezTo>
                  <a:cubicBezTo>
                    <a:pt x="25938" y="277713"/>
                    <a:pt x="42922" y="259028"/>
                    <a:pt x="28486" y="273466"/>
                  </a:cubicBezTo>
                  <a:cubicBezTo>
                    <a:pt x="20419" y="297669"/>
                    <a:pt x="31670" y="268159"/>
                    <a:pt x="19940" y="287709"/>
                  </a:cubicBezTo>
                  <a:cubicBezTo>
                    <a:pt x="18395" y="290283"/>
                    <a:pt x="18435" y="293569"/>
                    <a:pt x="17092" y="296254"/>
                  </a:cubicBezTo>
                  <a:cubicBezTo>
                    <a:pt x="2786" y="324868"/>
                    <a:pt x="20683" y="281228"/>
                    <a:pt x="5697" y="316195"/>
                  </a:cubicBezTo>
                  <a:cubicBezTo>
                    <a:pt x="3247" y="321912"/>
                    <a:pt x="1444" y="330359"/>
                    <a:pt x="0" y="336135"/>
                  </a:cubicBezTo>
                  <a:cubicBezTo>
                    <a:pt x="531" y="338258"/>
                    <a:pt x="3948" y="353160"/>
                    <a:pt x="5697" y="356075"/>
                  </a:cubicBezTo>
                  <a:cubicBezTo>
                    <a:pt x="8870" y="361363"/>
                    <a:pt x="15464" y="363888"/>
                    <a:pt x="19940" y="367469"/>
                  </a:cubicBezTo>
                  <a:cubicBezTo>
                    <a:pt x="31112" y="376407"/>
                    <a:pt x="19345" y="371069"/>
                    <a:pt x="34183" y="376015"/>
                  </a:cubicBezTo>
                  <a:cubicBezTo>
                    <a:pt x="37032" y="377914"/>
                    <a:pt x="39667" y="380181"/>
                    <a:pt x="42729" y="381712"/>
                  </a:cubicBezTo>
                  <a:cubicBezTo>
                    <a:pt x="45415" y="383055"/>
                    <a:pt x="48777" y="382895"/>
                    <a:pt x="51275" y="384561"/>
                  </a:cubicBezTo>
                  <a:cubicBezTo>
                    <a:pt x="54627" y="386796"/>
                    <a:pt x="56726" y="390528"/>
                    <a:pt x="59821" y="393107"/>
                  </a:cubicBezTo>
                  <a:cubicBezTo>
                    <a:pt x="62451" y="395299"/>
                    <a:pt x="65581" y="396814"/>
                    <a:pt x="68367" y="398804"/>
                  </a:cubicBezTo>
                  <a:cubicBezTo>
                    <a:pt x="97908" y="419905"/>
                    <a:pt x="57538" y="392535"/>
                    <a:pt x="96853" y="418744"/>
                  </a:cubicBezTo>
                  <a:cubicBezTo>
                    <a:pt x="99701" y="420643"/>
                    <a:pt x="102977" y="422020"/>
                    <a:pt x="105398" y="424441"/>
                  </a:cubicBezTo>
                  <a:cubicBezTo>
                    <a:pt x="107297" y="426340"/>
                    <a:pt x="108694" y="428938"/>
                    <a:pt x="111096" y="430139"/>
                  </a:cubicBezTo>
                  <a:cubicBezTo>
                    <a:pt x="116467" y="432825"/>
                    <a:pt x="128187" y="435836"/>
                    <a:pt x="128187" y="435836"/>
                  </a:cubicBezTo>
                  <a:cubicBezTo>
                    <a:pt x="141481" y="434886"/>
                    <a:pt x="154832" y="434544"/>
                    <a:pt x="168068" y="432987"/>
                  </a:cubicBezTo>
                  <a:cubicBezTo>
                    <a:pt x="171050" y="432636"/>
                    <a:pt x="174039" y="431684"/>
                    <a:pt x="176613" y="430139"/>
                  </a:cubicBezTo>
                  <a:cubicBezTo>
                    <a:pt x="178916" y="428757"/>
                    <a:pt x="180821" y="426676"/>
                    <a:pt x="182311" y="424441"/>
                  </a:cubicBezTo>
                  <a:cubicBezTo>
                    <a:pt x="184666" y="420908"/>
                    <a:pt x="185823" y="416688"/>
                    <a:pt x="188008" y="413047"/>
                  </a:cubicBezTo>
                  <a:cubicBezTo>
                    <a:pt x="191531" y="407176"/>
                    <a:pt x="197236" y="402451"/>
                    <a:pt x="199402" y="395955"/>
                  </a:cubicBezTo>
                  <a:cubicBezTo>
                    <a:pt x="206564" y="374474"/>
                    <a:pt x="196902" y="400955"/>
                    <a:pt x="207948" y="378864"/>
                  </a:cubicBezTo>
                  <a:cubicBezTo>
                    <a:pt x="209291" y="376178"/>
                    <a:pt x="209454" y="373004"/>
                    <a:pt x="210797" y="370318"/>
                  </a:cubicBezTo>
                  <a:cubicBezTo>
                    <a:pt x="212328" y="367256"/>
                    <a:pt x="214073" y="364193"/>
                    <a:pt x="216494" y="361772"/>
                  </a:cubicBezTo>
                  <a:cubicBezTo>
                    <a:pt x="218915" y="359351"/>
                    <a:pt x="213170" y="367944"/>
                    <a:pt x="213645" y="364621"/>
                  </a:cubicBezTo>
                  <a:close/>
                </a:path>
              </a:pathLst>
            </a:custGeom>
            <a:noFill/>
            <a:ln w="28575">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6240294" y="5248072"/>
              <a:ext cx="257783" cy="466928"/>
            </a:xfrm>
            <a:custGeom>
              <a:avLst/>
              <a:gdLst>
                <a:gd name="connsiteX0" fmla="*/ 238327 w 257783"/>
                <a:gd name="connsiteY0" fmla="*/ 209145 h 466928"/>
                <a:gd name="connsiteX1" fmla="*/ 243191 w 257783"/>
                <a:gd name="connsiteY1" fmla="*/ 175098 h 466928"/>
                <a:gd name="connsiteX2" fmla="*/ 238327 w 257783"/>
                <a:gd name="connsiteY2" fmla="*/ 107005 h 466928"/>
                <a:gd name="connsiteX3" fmla="*/ 233463 w 257783"/>
                <a:gd name="connsiteY3" fmla="*/ 72958 h 466928"/>
                <a:gd name="connsiteX4" fmla="*/ 204280 w 257783"/>
                <a:gd name="connsiteY4" fmla="*/ 19456 h 466928"/>
                <a:gd name="connsiteX5" fmla="*/ 189689 w 257783"/>
                <a:gd name="connsiteY5" fmla="*/ 14592 h 466928"/>
                <a:gd name="connsiteX6" fmla="*/ 150778 w 257783"/>
                <a:gd name="connsiteY6" fmla="*/ 0 h 466928"/>
                <a:gd name="connsiteX7" fmla="*/ 77821 w 257783"/>
                <a:gd name="connsiteY7" fmla="*/ 9728 h 466928"/>
                <a:gd name="connsiteX8" fmla="*/ 63229 w 257783"/>
                <a:gd name="connsiteY8" fmla="*/ 24319 h 466928"/>
                <a:gd name="connsiteX9" fmla="*/ 38910 w 257783"/>
                <a:gd name="connsiteY9" fmla="*/ 53502 h 466928"/>
                <a:gd name="connsiteX10" fmla="*/ 24319 w 257783"/>
                <a:gd name="connsiteY10" fmla="*/ 82685 h 466928"/>
                <a:gd name="connsiteX11" fmla="*/ 19455 w 257783"/>
                <a:gd name="connsiteY11" fmla="*/ 97277 h 466928"/>
                <a:gd name="connsiteX12" fmla="*/ 9727 w 257783"/>
                <a:gd name="connsiteY12" fmla="*/ 121596 h 466928"/>
                <a:gd name="connsiteX13" fmla="*/ 0 w 257783"/>
                <a:gd name="connsiteY13" fmla="*/ 165371 h 466928"/>
                <a:gd name="connsiteX14" fmla="*/ 4863 w 257783"/>
                <a:gd name="connsiteY14" fmla="*/ 286966 h 466928"/>
                <a:gd name="connsiteX15" fmla="*/ 14591 w 257783"/>
                <a:gd name="connsiteY15" fmla="*/ 345332 h 466928"/>
                <a:gd name="connsiteX16" fmla="*/ 24319 w 257783"/>
                <a:gd name="connsiteY16" fmla="*/ 389107 h 466928"/>
                <a:gd name="connsiteX17" fmla="*/ 34046 w 257783"/>
                <a:gd name="connsiteY17" fmla="*/ 418290 h 466928"/>
                <a:gd name="connsiteX18" fmla="*/ 53502 w 257783"/>
                <a:gd name="connsiteY18" fmla="*/ 447473 h 466928"/>
                <a:gd name="connsiteX19" fmla="*/ 77821 w 257783"/>
                <a:gd name="connsiteY19" fmla="*/ 457200 h 466928"/>
                <a:gd name="connsiteX20" fmla="*/ 107004 w 257783"/>
                <a:gd name="connsiteY20" fmla="*/ 466928 h 466928"/>
                <a:gd name="connsiteX21" fmla="*/ 223736 w 257783"/>
                <a:gd name="connsiteY21" fmla="*/ 462064 h 466928"/>
                <a:gd name="connsiteX22" fmla="*/ 238327 w 257783"/>
                <a:gd name="connsiteY22" fmla="*/ 457200 h 466928"/>
                <a:gd name="connsiteX23" fmla="*/ 257783 w 257783"/>
                <a:gd name="connsiteY23" fmla="*/ 423154 h 466928"/>
                <a:gd name="connsiteX24" fmla="*/ 248055 w 257783"/>
                <a:gd name="connsiteY24" fmla="*/ 301558 h 466928"/>
                <a:gd name="connsiteX25" fmla="*/ 243191 w 257783"/>
                <a:gd name="connsiteY25" fmla="*/ 277239 h 466928"/>
                <a:gd name="connsiteX26" fmla="*/ 238327 w 257783"/>
                <a:gd name="connsiteY26" fmla="*/ 209145 h 4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7783" h="466928">
                  <a:moveTo>
                    <a:pt x="238327" y="209145"/>
                  </a:moveTo>
                  <a:cubicBezTo>
                    <a:pt x="238327" y="192122"/>
                    <a:pt x="243191" y="186562"/>
                    <a:pt x="243191" y="175098"/>
                  </a:cubicBezTo>
                  <a:cubicBezTo>
                    <a:pt x="243191" y="152342"/>
                    <a:pt x="240485" y="129658"/>
                    <a:pt x="238327" y="107005"/>
                  </a:cubicBezTo>
                  <a:cubicBezTo>
                    <a:pt x="237240" y="95592"/>
                    <a:pt x="235514" y="84237"/>
                    <a:pt x="233463" y="72958"/>
                  </a:cubicBezTo>
                  <a:cubicBezTo>
                    <a:pt x="229802" y="52821"/>
                    <a:pt x="222248" y="31435"/>
                    <a:pt x="204280" y="19456"/>
                  </a:cubicBezTo>
                  <a:cubicBezTo>
                    <a:pt x="200014" y="16612"/>
                    <a:pt x="194275" y="16885"/>
                    <a:pt x="189689" y="14592"/>
                  </a:cubicBezTo>
                  <a:cubicBezTo>
                    <a:pt x="156292" y="-2107"/>
                    <a:pt x="197695" y="9384"/>
                    <a:pt x="150778" y="0"/>
                  </a:cubicBezTo>
                  <a:cubicBezTo>
                    <a:pt x="126459" y="3243"/>
                    <a:pt x="101460" y="3162"/>
                    <a:pt x="77821" y="9728"/>
                  </a:cubicBezTo>
                  <a:cubicBezTo>
                    <a:pt x="71193" y="11569"/>
                    <a:pt x="67632" y="19035"/>
                    <a:pt x="63229" y="24319"/>
                  </a:cubicBezTo>
                  <a:cubicBezTo>
                    <a:pt x="29371" y="64948"/>
                    <a:pt x="81541" y="10874"/>
                    <a:pt x="38910" y="53502"/>
                  </a:cubicBezTo>
                  <a:cubicBezTo>
                    <a:pt x="26684" y="90181"/>
                    <a:pt x="43176" y="44970"/>
                    <a:pt x="24319" y="82685"/>
                  </a:cubicBezTo>
                  <a:cubicBezTo>
                    <a:pt x="22026" y="87271"/>
                    <a:pt x="21255" y="92476"/>
                    <a:pt x="19455" y="97277"/>
                  </a:cubicBezTo>
                  <a:cubicBezTo>
                    <a:pt x="16389" y="105452"/>
                    <a:pt x="12488" y="113313"/>
                    <a:pt x="9727" y="121596"/>
                  </a:cubicBezTo>
                  <a:cubicBezTo>
                    <a:pt x="6290" y="131906"/>
                    <a:pt x="1929" y="155725"/>
                    <a:pt x="0" y="165371"/>
                  </a:cubicBezTo>
                  <a:cubicBezTo>
                    <a:pt x="1621" y="205903"/>
                    <a:pt x="2409" y="246476"/>
                    <a:pt x="4863" y="286966"/>
                  </a:cubicBezTo>
                  <a:cubicBezTo>
                    <a:pt x="7178" y="325164"/>
                    <a:pt x="8284" y="316953"/>
                    <a:pt x="14591" y="345332"/>
                  </a:cubicBezTo>
                  <a:cubicBezTo>
                    <a:pt x="18559" y="363187"/>
                    <a:pt x="19235" y="372159"/>
                    <a:pt x="24319" y="389107"/>
                  </a:cubicBezTo>
                  <a:cubicBezTo>
                    <a:pt x="27265" y="398928"/>
                    <a:pt x="30804" y="408562"/>
                    <a:pt x="34046" y="418290"/>
                  </a:cubicBezTo>
                  <a:cubicBezTo>
                    <a:pt x="38941" y="432975"/>
                    <a:pt x="38162" y="437886"/>
                    <a:pt x="53502" y="447473"/>
                  </a:cubicBezTo>
                  <a:cubicBezTo>
                    <a:pt x="60906" y="452100"/>
                    <a:pt x="69616" y="454216"/>
                    <a:pt x="77821" y="457200"/>
                  </a:cubicBezTo>
                  <a:cubicBezTo>
                    <a:pt x="87458" y="460704"/>
                    <a:pt x="107004" y="466928"/>
                    <a:pt x="107004" y="466928"/>
                  </a:cubicBezTo>
                  <a:cubicBezTo>
                    <a:pt x="145915" y="465307"/>
                    <a:pt x="184898" y="464941"/>
                    <a:pt x="223736" y="462064"/>
                  </a:cubicBezTo>
                  <a:cubicBezTo>
                    <a:pt x="228849" y="461685"/>
                    <a:pt x="234324" y="460403"/>
                    <a:pt x="238327" y="457200"/>
                  </a:cubicBezTo>
                  <a:cubicBezTo>
                    <a:pt x="244057" y="452616"/>
                    <a:pt x="255389" y="427942"/>
                    <a:pt x="257783" y="423154"/>
                  </a:cubicBezTo>
                  <a:cubicBezTo>
                    <a:pt x="255470" y="388456"/>
                    <a:pt x="252915" y="338004"/>
                    <a:pt x="248055" y="301558"/>
                  </a:cubicBezTo>
                  <a:cubicBezTo>
                    <a:pt x="246962" y="293364"/>
                    <a:pt x="243604" y="285496"/>
                    <a:pt x="243191" y="277239"/>
                  </a:cubicBezTo>
                  <a:cubicBezTo>
                    <a:pt x="241977" y="252950"/>
                    <a:pt x="238327" y="226168"/>
                    <a:pt x="238327" y="209145"/>
                  </a:cubicBezTo>
                  <a:close/>
                </a:path>
              </a:pathLst>
            </a:cu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6013402" y="2670243"/>
              <a:ext cx="489538" cy="301557"/>
            </a:xfrm>
            <a:custGeom>
              <a:avLst/>
              <a:gdLst>
                <a:gd name="connsiteX0" fmla="*/ 202572 w 489538"/>
                <a:gd name="connsiteY0" fmla="*/ 272374 h 301557"/>
                <a:gd name="connsiteX1" fmla="*/ 226892 w 489538"/>
                <a:gd name="connsiteY1" fmla="*/ 262646 h 301557"/>
                <a:gd name="connsiteX2" fmla="*/ 241483 w 489538"/>
                <a:gd name="connsiteY2" fmla="*/ 257783 h 301557"/>
                <a:gd name="connsiteX3" fmla="*/ 275530 w 489538"/>
                <a:gd name="connsiteY3" fmla="*/ 243191 h 301557"/>
                <a:gd name="connsiteX4" fmla="*/ 294985 w 489538"/>
                <a:gd name="connsiteY4" fmla="*/ 228600 h 301557"/>
                <a:gd name="connsiteX5" fmla="*/ 309577 w 489538"/>
                <a:gd name="connsiteY5" fmla="*/ 223736 h 301557"/>
                <a:gd name="connsiteX6" fmla="*/ 329032 w 489538"/>
                <a:gd name="connsiteY6" fmla="*/ 214008 h 301557"/>
                <a:gd name="connsiteX7" fmla="*/ 343624 w 489538"/>
                <a:gd name="connsiteY7" fmla="*/ 209144 h 301557"/>
                <a:gd name="connsiteX8" fmla="*/ 392262 w 489538"/>
                <a:gd name="connsiteY8" fmla="*/ 184825 h 301557"/>
                <a:gd name="connsiteX9" fmla="*/ 436036 w 489538"/>
                <a:gd name="connsiteY9" fmla="*/ 160506 h 301557"/>
                <a:gd name="connsiteX10" fmla="*/ 450628 w 489538"/>
                <a:gd name="connsiteY10" fmla="*/ 150778 h 301557"/>
                <a:gd name="connsiteX11" fmla="*/ 460355 w 489538"/>
                <a:gd name="connsiteY11" fmla="*/ 136187 h 301557"/>
                <a:gd name="connsiteX12" fmla="*/ 474947 w 489538"/>
                <a:gd name="connsiteY12" fmla="*/ 131323 h 301557"/>
                <a:gd name="connsiteX13" fmla="*/ 489538 w 489538"/>
                <a:gd name="connsiteY13" fmla="*/ 82685 h 301557"/>
                <a:gd name="connsiteX14" fmla="*/ 474947 w 489538"/>
                <a:gd name="connsiteY14" fmla="*/ 53502 h 301557"/>
                <a:gd name="connsiteX15" fmla="*/ 470083 w 489538"/>
                <a:gd name="connsiteY15" fmla="*/ 38910 h 301557"/>
                <a:gd name="connsiteX16" fmla="*/ 436036 w 489538"/>
                <a:gd name="connsiteY16" fmla="*/ 0 h 301557"/>
                <a:gd name="connsiteX17" fmla="*/ 372807 w 489538"/>
                <a:gd name="connsiteY17" fmla="*/ 4863 h 301557"/>
                <a:gd name="connsiteX18" fmla="*/ 314441 w 489538"/>
                <a:gd name="connsiteY18" fmla="*/ 14591 h 301557"/>
                <a:gd name="connsiteX19" fmla="*/ 299849 w 489538"/>
                <a:gd name="connsiteY19" fmla="*/ 24319 h 301557"/>
                <a:gd name="connsiteX20" fmla="*/ 265802 w 489538"/>
                <a:gd name="connsiteY20" fmla="*/ 34046 h 301557"/>
                <a:gd name="connsiteX21" fmla="*/ 212300 w 489538"/>
                <a:gd name="connsiteY21" fmla="*/ 63229 h 301557"/>
                <a:gd name="connsiteX22" fmla="*/ 173389 w 489538"/>
                <a:gd name="connsiteY22" fmla="*/ 72957 h 301557"/>
                <a:gd name="connsiteX23" fmla="*/ 144207 w 489538"/>
                <a:gd name="connsiteY23" fmla="*/ 82685 h 301557"/>
                <a:gd name="connsiteX24" fmla="*/ 129615 w 489538"/>
                <a:gd name="connsiteY24" fmla="*/ 87548 h 301557"/>
                <a:gd name="connsiteX25" fmla="*/ 90704 w 489538"/>
                <a:gd name="connsiteY25" fmla="*/ 97276 h 301557"/>
                <a:gd name="connsiteX26" fmla="*/ 61521 w 489538"/>
                <a:gd name="connsiteY26" fmla="*/ 111868 h 301557"/>
                <a:gd name="connsiteX27" fmla="*/ 46930 w 489538"/>
                <a:gd name="connsiteY27" fmla="*/ 116731 h 301557"/>
                <a:gd name="connsiteX28" fmla="*/ 32338 w 489538"/>
                <a:gd name="connsiteY28" fmla="*/ 126459 h 301557"/>
                <a:gd name="connsiteX29" fmla="*/ 17747 w 489538"/>
                <a:gd name="connsiteY29" fmla="*/ 131323 h 301557"/>
                <a:gd name="connsiteX30" fmla="*/ 8019 w 489538"/>
                <a:gd name="connsiteY30" fmla="*/ 145914 h 301557"/>
                <a:gd name="connsiteX31" fmla="*/ 17747 w 489538"/>
                <a:gd name="connsiteY31" fmla="*/ 238327 h 301557"/>
                <a:gd name="connsiteX32" fmla="*/ 27475 w 489538"/>
                <a:gd name="connsiteY32" fmla="*/ 267510 h 301557"/>
                <a:gd name="connsiteX33" fmla="*/ 37202 w 489538"/>
                <a:gd name="connsiteY33" fmla="*/ 282102 h 301557"/>
                <a:gd name="connsiteX34" fmla="*/ 66385 w 489538"/>
                <a:gd name="connsiteY34" fmla="*/ 301557 h 301557"/>
                <a:gd name="connsiteX35" fmla="*/ 183117 w 489538"/>
                <a:gd name="connsiteY35" fmla="*/ 291829 h 301557"/>
                <a:gd name="connsiteX36" fmla="*/ 197709 w 489538"/>
                <a:gd name="connsiteY36" fmla="*/ 286966 h 301557"/>
                <a:gd name="connsiteX37" fmla="*/ 212300 w 489538"/>
                <a:gd name="connsiteY37" fmla="*/ 277238 h 301557"/>
                <a:gd name="connsiteX38" fmla="*/ 226892 w 489538"/>
                <a:gd name="connsiteY38" fmla="*/ 272374 h 301557"/>
                <a:gd name="connsiteX39" fmla="*/ 202572 w 489538"/>
                <a:gd name="connsiteY39" fmla="*/ 272374 h 30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89538" h="301557">
                  <a:moveTo>
                    <a:pt x="202572" y="272374"/>
                  </a:moveTo>
                  <a:cubicBezTo>
                    <a:pt x="202572" y="270753"/>
                    <a:pt x="218717" y="265712"/>
                    <a:pt x="226892" y="262646"/>
                  </a:cubicBezTo>
                  <a:cubicBezTo>
                    <a:pt x="231692" y="260846"/>
                    <a:pt x="236898" y="260076"/>
                    <a:pt x="241483" y="257783"/>
                  </a:cubicBezTo>
                  <a:cubicBezTo>
                    <a:pt x="275076" y="240987"/>
                    <a:pt x="235036" y="253315"/>
                    <a:pt x="275530" y="243191"/>
                  </a:cubicBezTo>
                  <a:cubicBezTo>
                    <a:pt x="282015" y="238327"/>
                    <a:pt x="287947" y="232622"/>
                    <a:pt x="294985" y="228600"/>
                  </a:cubicBezTo>
                  <a:cubicBezTo>
                    <a:pt x="299437" y="226056"/>
                    <a:pt x="304864" y="225756"/>
                    <a:pt x="309577" y="223736"/>
                  </a:cubicBezTo>
                  <a:cubicBezTo>
                    <a:pt x="316241" y="220880"/>
                    <a:pt x="322368" y="216864"/>
                    <a:pt x="329032" y="214008"/>
                  </a:cubicBezTo>
                  <a:cubicBezTo>
                    <a:pt x="333745" y="211988"/>
                    <a:pt x="339142" y="211634"/>
                    <a:pt x="343624" y="209144"/>
                  </a:cubicBezTo>
                  <a:cubicBezTo>
                    <a:pt x="399807" y="177932"/>
                    <a:pt x="349207" y="197127"/>
                    <a:pt x="392262" y="184825"/>
                  </a:cubicBezTo>
                  <a:cubicBezTo>
                    <a:pt x="414733" y="178404"/>
                    <a:pt x="409910" y="177923"/>
                    <a:pt x="436036" y="160506"/>
                  </a:cubicBezTo>
                  <a:lnTo>
                    <a:pt x="450628" y="150778"/>
                  </a:lnTo>
                  <a:cubicBezTo>
                    <a:pt x="453870" y="145914"/>
                    <a:pt x="455791" y="139839"/>
                    <a:pt x="460355" y="136187"/>
                  </a:cubicBezTo>
                  <a:cubicBezTo>
                    <a:pt x="464359" y="132984"/>
                    <a:pt x="471967" y="135495"/>
                    <a:pt x="474947" y="131323"/>
                  </a:cubicBezTo>
                  <a:cubicBezTo>
                    <a:pt x="479504" y="124944"/>
                    <a:pt x="486938" y="93088"/>
                    <a:pt x="489538" y="82685"/>
                  </a:cubicBezTo>
                  <a:cubicBezTo>
                    <a:pt x="477317" y="46014"/>
                    <a:pt x="493801" y="91209"/>
                    <a:pt x="474947" y="53502"/>
                  </a:cubicBezTo>
                  <a:cubicBezTo>
                    <a:pt x="472654" y="48916"/>
                    <a:pt x="472573" y="43392"/>
                    <a:pt x="470083" y="38910"/>
                  </a:cubicBezTo>
                  <a:cubicBezTo>
                    <a:pt x="453393" y="8868"/>
                    <a:pt x="457352" y="14209"/>
                    <a:pt x="436036" y="0"/>
                  </a:cubicBezTo>
                  <a:cubicBezTo>
                    <a:pt x="414960" y="1621"/>
                    <a:pt x="393795" y="2345"/>
                    <a:pt x="372807" y="4863"/>
                  </a:cubicBezTo>
                  <a:cubicBezTo>
                    <a:pt x="353224" y="7213"/>
                    <a:pt x="314441" y="14591"/>
                    <a:pt x="314441" y="14591"/>
                  </a:cubicBezTo>
                  <a:cubicBezTo>
                    <a:pt x="309577" y="17834"/>
                    <a:pt x="305078" y="21705"/>
                    <a:pt x="299849" y="24319"/>
                  </a:cubicBezTo>
                  <a:cubicBezTo>
                    <a:pt x="292867" y="27810"/>
                    <a:pt x="272041" y="32487"/>
                    <a:pt x="265802" y="34046"/>
                  </a:cubicBezTo>
                  <a:cubicBezTo>
                    <a:pt x="249819" y="44702"/>
                    <a:pt x="229960" y="58814"/>
                    <a:pt x="212300" y="63229"/>
                  </a:cubicBezTo>
                  <a:cubicBezTo>
                    <a:pt x="199330" y="66472"/>
                    <a:pt x="186072" y="68729"/>
                    <a:pt x="173389" y="72957"/>
                  </a:cubicBezTo>
                  <a:lnTo>
                    <a:pt x="144207" y="82685"/>
                  </a:lnTo>
                  <a:cubicBezTo>
                    <a:pt x="139343" y="84306"/>
                    <a:pt x="134589" y="86304"/>
                    <a:pt x="129615" y="87548"/>
                  </a:cubicBezTo>
                  <a:cubicBezTo>
                    <a:pt x="116645" y="90791"/>
                    <a:pt x="103387" y="93048"/>
                    <a:pt x="90704" y="97276"/>
                  </a:cubicBezTo>
                  <a:cubicBezTo>
                    <a:pt x="54023" y="109504"/>
                    <a:pt x="99243" y="93008"/>
                    <a:pt x="61521" y="111868"/>
                  </a:cubicBezTo>
                  <a:cubicBezTo>
                    <a:pt x="56936" y="114161"/>
                    <a:pt x="51794" y="115110"/>
                    <a:pt x="46930" y="116731"/>
                  </a:cubicBezTo>
                  <a:cubicBezTo>
                    <a:pt x="42066" y="119974"/>
                    <a:pt x="37567" y="123845"/>
                    <a:pt x="32338" y="126459"/>
                  </a:cubicBezTo>
                  <a:cubicBezTo>
                    <a:pt x="27752" y="128752"/>
                    <a:pt x="21750" y="128120"/>
                    <a:pt x="17747" y="131323"/>
                  </a:cubicBezTo>
                  <a:cubicBezTo>
                    <a:pt x="13182" y="134975"/>
                    <a:pt x="11262" y="141050"/>
                    <a:pt x="8019" y="145914"/>
                  </a:cubicBezTo>
                  <a:cubicBezTo>
                    <a:pt x="-4017" y="182023"/>
                    <a:pt x="-3832" y="173593"/>
                    <a:pt x="17747" y="238327"/>
                  </a:cubicBezTo>
                  <a:cubicBezTo>
                    <a:pt x="20990" y="248055"/>
                    <a:pt x="21788" y="258978"/>
                    <a:pt x="27475" y="267510"/>
                  </a:cubicBezTo>
                  <a:cubicBezTo>
                    <a:pt x="30717" y="272374"/>
                    <a:pt x="32803" y="278253"/>
                    <a:pt x="37202" y="282102"/>
                  </a:cubicBezTo>
                  <a:cubicBezTo>
                    <a:pt x="46000" y="289801"/>
                    <a:pt x="66385" y="301557"/>
                    <a:pt x="66385" y="301557"/>
                  </a:cubicBezTo>
                  <a:cubicBezTo>
                    <a:pt x="100697" y="299539"/>
                    <a:pt x="146576" y="299137"/>
                    <a:pt x="183117" y="291829"/>
                  </a:cubicBezTo>
                  <a:cubicBezTo>
                    <a:pt x="188144" y="290824"/>
                    <a:pt x="192845" y="288587"/>
                    <a:pt x="197709" y="286966"/>
                  </a:cubicBezTo>
                  <a:cubicBezTo>
                    <a:pt x="202573" y="283723"/>
                    <a:pt x="207072" y="279852"/>
                    <a:pt x="212300" y="277238"/>
                  </a:cubicBezTo>
                  <a:cubicBezTo>
                    <a:pt x="216886" y="274945"/>
                    <a:pt x="222888" y="275577"/>
                    <a:pt x="226892" y="272374"/>
                  </a:cubicBezTo>
                  <a:cubicBezTo>
                    <a:pt x="231456" y="268722"/>
                    <a:pt x="202572" y="273995"/>
                    <a:pt x="202572" y="272374"/>
                  </a:cubicBezTo>
                  <a:close/>
                </a:path>
              </a:pathLst>
            </a:custGeom>
            <a:noFill/>
            <a:ln w="28575">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7937770" y="4119664"/>
              <a:ext cx="669258" cy="530157"/>
            </a:xfrm>
            <a:custGeom>
              <a:avLst/>
              <a:gdLst>
                <a:gd name="connsiteX0" fmla="*/ 510702 w 669258"/>
                <a:gd name="connsiteY0" fmla="*/ 97276 h 530157"/>
                <a:gd name="connsiteX1" fmla="*/ 496111 w 669258"/>
                <a:gd name="connsiteY1" fmla="*/ 72957 h 530157"/>
                <a:gd name="connsiteX2" fmla="*/ 466928 w 669258"/>
                <a:gd name="connsiteY2" fmla="*/ 53502 h 530157"/>
                <a:gd name="connsiteX3" fmla="*/ 423153 w 669258"/>
                <a:gd name="connsiteY3" fmla="*/ 34047 h 530157"/>
                <a:gd name="connsiteX4" fmla="*/ 393970 w 669258"/>
                <a:gd name="connsiteY4" fmla="*/ 24319 h 530157"/>
                <a:gd name="connsiteX5" fmla="*/ 379379 w 669258"/>
                <a:gd name="connsiteY5" fmla="*/ 19455 h 530157"/>
                <a:gd name="connsiteX6" fmla="*/ 359924 w 669258"/>
                <a:gd name="connsiteY6" fmla="*/ 14591 h 530157"/>
                <a:gd name="connsiteX7" fmla="*/ 345332 w 669258"/>
                <a:gd name="connsiteY7" fmla="*/ 9727 h 530157"/>
                <a:gd name="connsiteX8" fmla="*/ 311285 w 669258"/>
                <a:gd name="connsiteY8" fmla="*/ 4864 h 530157"/>
                <a:gd name="connsiteX9" fmla="*/ 282102 w 669258"/>
                <a:gd name="connsiteY9" fmla="*/ 0 h 530157"/>
                <a:gd name="connsiteX10" fmla="*/ 141051 w 669258"/>
                <a:gd name="connsiteY10" fmla="*/ 4864 h 530157"/>
                <a:gd name="connsiteX11" fmla="*/ 121596 w 669258"/>
                <a:gd name="connsiteY11" fmla="*/ 9727 h 530157"/>
                <a:gd name="connsiteX12" fmla="*/ 63230 w 669258"/>
                <a:gd name="connsiteY12" fmla="*/ 24319 h 530157"/>
                <a:gd name="connsiteX13" fmla="*/ 34047 w 669258"/>
                <a:gd name="connsiteY13" fmla="*/ 43774 h 530157"/>
                <a:gd name="connsiteX14" fmla="*/ 14592 w 669258"/>
                <a:gd name="connsiteY14" fmla="*/ 72957 h 530157"/>
                <a:gd name="connsiteX15" fmla="*/ 4864 w 669258"/>
                <a:gd name="connsiteY15" fmla="*/ 87549 h 530157"/>
                <a:gd name="connsiteX16" fmla="*/ 0 w 669258"/>
                <a:gd name="connsiteY16" fmla="*/ 102140 h 530157"/>
                <a:gd name="connsiteX17" fmla="*/ 4864 w 669258"/>
                <a:gd name="connsiteY17" fmla="*/ 150779 h 530157"/>
                <a:gd name="connsiteX18" fmla="*/ 19456 w 669258"/>
                <a:gd name="connsiteY18" fmla="*/ 179962 h 530157"/>
                <a:gd name="connsiteX19" fmla="*/ 38911 w 669258"/>
                <a:gd name="connsiteY19" fmla="*/ 214008 h 530157"/>
                <a:gd name="connsiteX20" fmla="*/ 58366 w 669258"/>
                <a:gd name="connsiteY20" fmla="*/ 238327 h 530157"/>
                <a:gd name="connsiteX21" fmla="*/ 68094 w 669258"/>
                <a:gd name="connsiteY21" fmla="*/ 252919 h 530157"/>
                <a:gd name="connsiteX22" fmla="*/ 82685 w 669258"/>
                <a:gd name="connsiteY22" fmla="*/ 262647 h 530157"/>
                <a:gd name="connsiteX23" fmla="*/ 102141 w 669258"/>
                <a:gd name="connsiteY23" fmla="*/ 282102 h 530157"/>
                <a:gd name="connsiteX24" fmla="*/ 111868 w 669258"/>
                <a:gd name="connsiteY24" fmla="*/ 296693 h 530157"/>
                <a:gd name="connsiteX25" fmla="*/ 145915 w 669258"/>
                <a:gd name="connsiteY25" fmla="*/ 340468 h 530157"/>
                <a:gd name="connsiteX26" fmla="*/ 170234 w 669258"/>
                <a:gd name="connsiteY26" fmla="*/ 384242 h 530157"/>
                <a:gd name="connsiteX27" fmla="*/ 179962 w 669258"/>
                <a:gd name="connsiteY27" fmla="*/ 398834 h 530157"/>
                <a:gd name="connsiteX28" fmla="*/ 194553 w 669258"/>
                <a:gd name="connsiteY28" fmla="*/ 408562 h 530157"/>
                <a:gd name="connsiteX29" fmla="*/ 199417 w 669258"/>
                <a:gd name="connsiteY29" fmla="*/ 423153 h 530157"/>
                <a:gd name="connsiteX30" fmla="*/ 214009 w 669258"/>
                <a:gd name="connsiteY30" fmla="*/ 432881 h 530157"/>
                <a:gd name="connsiteX31" fmla="*/ 243192 w 669258"/>
                <a:gd name="connsiteY31" fmla="*/ 452336 h 530157"/>
                <a:gd name="connsiteX32" fmla="*/ 257783 w 669258"/>
                <a:gd name="connsiteY32" fmla="*/ 471791 h 530157"/>
                <a:gd name="connsiteX33" fmla="*/ 272375 w 669258"/>
                <a:gd name="connsiteY33" fmla="*/ 476655 h 530157"/>
                <a:gd name="connsiteX34" fmla="*/ 301558 w 669258"/>
                <a:gd name="connsiteY34" fmla="*/ 496110 h 530157"/>
                <a:gd name="connsiteX35" fmla="*/ 330741 w 669258"/>
                <a:gd name="connsiteY35" fmla="*/ 505838 h 530157"/>
                <a:gd name="connsiteX36" fmla="*/ 350196 w 669258"/>
                <a:gd name="connsiteY36" fmla="*/ 510702 h 530157"/>
                <a:gd name="connsiteX37" fmla="*/ 374515 w 669258"/>
                <a:gd name="connsiteY37" fmla="*/ 520430 h 530157"/>
                <a:gd name="connsiteX38" fmla="*/ 535021 w 669258"/>
                <a:gd name="connsiteY38" fmla="*/ 525293 h 530157"/>
                <a:gd name="connsiteX39" fmla="*/ 588524 w 669258"/>
                <a:gd name="connsiteY39" fmla="*/ 530157 h 530157"/>
                <a:gd name="connsiteX40" fmla="*/ 651753 w 669258"/>
                <a:gd name="connsiteY40" fmla="*/ 520430 h 530157"/>
                <a:gd name="connsiteX41" fmla="*/ 661481 w 669258"/>
                <a:gd name="connsiteY41" fmla="*/ 505838 h 530157"/>
                <a:gd name="connsiteX42" fmla="*/ 661481 w 669258"/>
                <a:gd name="connsiteY42" fmla="*/ 379379 h 530157"/>
                <a:gd name="connsiteX43" fmla="*/ 646890 w 669258"/>
                <a:gd name="connsiteY43" fmla="*/ 335604 h 530157"/>
                <a:gd name="connsiteX44" fmla="*/ 637162 w 669258"/>
                <a:gd name="connsiteY44" fmla="*/ 306421 h 530157"/>
                <a:gd name="connsiteX45" fmla="*/ 627434 w 669258"/>
                <a:gd name="connsiteY45" fmla="*/ 272374 h 530157"/>
                <a:gd name="connsiteX46" fmla="*/ 617707 w 669258"/>
                <a:gd name="connsiteY46" fmla="*/ 257783 h 530157"/>
                <a:gd name="connsiteX47" fmla="*/ 607979 w 669258"/>
                <a:gd name="connsiteY47" fmla="*/ 233464 h 530157"/>
                <a:gd name="connsiteX48" fmla="*/ 598251 w 669258"/>
                <a:gd name="connsiteY48" fmla="*/ 218872 h 530157"/>
                <a:gd name="connsiteX49" fmla="*/ 588524 w 669258"/>
                <a:gd name="connsiteY49" fmla="*/ 189689 h 530157"/>
                <a:gd name="connsiteX50" fmla="*/ 573932 w 669258"/>
                <a:gd name="connsiteY50" fmla="*/ 175098 h 530157"/>
                <a:gd name="connsiteX51" fmla="*/ 554477 w 669258"/>
                <a:gd name="connsiteY51" fmla="*/ 145915 h 530157"/>
                <a:gd name="connsiteX52" fmla="*/ 530158 w 669258"/>
                <a:gd name="connsiteY52" fmla="*/ 116732 h 530157"/>
                <a:gd name="connsiteX53" fmla="*/ 510702 w 669258"/>
                <a:gd name="connsiteY53" fmla="*/ 97276 h 53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69258" h="530157">
                  <a:moveTo>
                    <a:pt x="510702" y="97276"/>
                  </a:moveTo>
                  <a:cubicBezTo>
                    <a:pt x="505838" y="89170"/>
                    <a:pt x="502796" y="79642"/>
                    <a:pt x="496111" y="72957"/>
                  </a:cubicBezTo>
                  <a:cubicBezTo>
                    <a:pt x="487844" y="64690"/>
                    <a:pt x="476656" y="59987"/>
                    <a:pt x="466928" y="53502"/>
                  </a:cubicBezTo>
                  <a:cubicBezTo>
                    <a:pt x="443803" y="38085"/>
                    <a:pt x="457884" y="45624"/>
                    <a:pt x="423153" y="34047"/>
                  </a:cubicBezTo>
                  <a:lnTo>
                    <a:pt x="393970" y="24319"/>
                  </a:lnTo>
                  <a:cubicBezTo>
                    <a:pt x="389106" y="22698"/>
                    <a:pt x="384353" y="20698"/>
                    <a:pt x="379379" y="19455"/>
                  </a:cubicBezTo>
                  <a:cubicBezTo>
                    <a:pt x="372894" y="17834"/>
                    <a:pt x="366351" y="16427"/>
                    <a:pt x="359924" y="14591"/>
                  </a:cubicBezTo>
                  <a:cubicBezTo>
                    <a:pt x="354994" y="13182"/>
                    <a:pt x="350360" y="10732"/>
                    <a:pt x="345332" y="9727"/>
                  </a:cubicBezTo>
                  <a:cubicBezTo>
                    <a:pt x="334090" y="7479"/>
                    <a:pt x="322616" y="6607"/>
                    <a:pt x="311285" y="4864"/>
                  </a:cubicBezTo>
                  <a:cubicBezTo>
                    <a:pt x="301538" y="3365"/>
                    <a:pt x="291830" y="1621"/>
                    <a:pt x="282102" y="0"/>
                  </a:cubicBezTo>
                  <a:cubicBezTo>
                    <a:pt x="235085" y="1621"/>
                    <a:pt x="188010" y="2018"/>
                    <a:pt x="141051" y="4864"/>
                  </a:cubicBezTo>
                  <a:cubicBezTo>
                    <a:pt x="134379" y="5268"/>
                    <a:pt x="128151" y="8416"/>
                    <a:pt x="121596" y="9727"/>
                  </a:cubicBezTo>
                  <a:cubicBezTo>
                    <a:pt x="105967" y="12853"/>
                    <a:pt x="77160" y="15033"/>
                    <a:pt x="63230" y="24319"/>
                  </a:cubicBezTo>
                  <a:lnTo>
                    <a:pt x="34047" y="43774"/>
                  </a:lnTo>
                  <a:lnTo>
                    <a:pt x="14592" y="72957"/>
                  </a:lnTo>
                  <a:cubicBezTo>
                    <a:pt x="11349" y="77821"/>
                    <a:pt x="6713" y="82003"/>
                    <a:pt x="4864" y="87549"/>
                  </a:cubicBezTo>
                  <a:lnTo>
                    <a:pt x="0" y="102140"/>
                  </a:lnTo>
                  <a:cubicBezTo>
                    <a:pt x="1621" y="118353"/>
                    <a:pt x="2386" y="134675"/>
                    <a:pt x="4864" y="150779"/>
                  </a:cubicBezTo>
                  <a:cubicBezTo>
                    <a:pt x="7211" y="166032"/>
                    <a:pt x="11863" y="166673"/>
                    <a:pt x="19456" y="179962"/>
                  </a:cubicBezTo>
                  <a:cubicBezTo>
                    <a:pt x="44134" y="223150"/>
                    <a:pt x="15214" y="178465"/>
                    <a:pt x="38911" y="214008"/>
                  </a:cubicBezTo>
                  <a:cubicBezTo>
                    <a:pt x="48380" y="242416"/>
                    <a:pt x="36366" y="216327"/>
                    <a:pt x="58366" y="238327"/>
                  </a:cubicBezTo>
                  <a:cubicBezTo>
                    <a:pt x="62500" y="242461"/>
                    <a:pt x="63960" y="248785"/>
                    <a:pt x="68094" y="252919"/>
                  </a:cubicBezTo>
                  <a:cubicBezTo>
                    <a:pt x="72227" y="257052"/>
                    <a:pt x="78247" y="258843"/>
                    <a:pt x="82685" y="262647"/>
                  </a:cubicBezTo>
                  <a:cubicBezTo>
                    <a:pt x="89648" y="268616"/>
                    <a:pt x="96172" y="275139"/>
                    <a:pt x="102141" y="282102"/>
                  </a:cubicBezTo>
                  <a:cubicBezTo>
                    <a:pt x="105945" y="286540"/>
                    <a:pt x="108126" y="292202"/>
                    <a:pt x="111868" y="296693"/>
                  </a:cubicBezTo>
                  <a:cubicBezTo>
                    <a:pt x="125858" y="313481"/>
                    <a:pt x="137718" y="315880"/>
                    <a:pt x="145915" y="340468"/>
                  </a:cubicBezTo>
                  <a:cubicBezTo>
                    <a:pt x="154476" y="366150"/>
                    <a:pt x="147935" y="350794"/>
                    <a:pt x="170234" y="384242"/>
                  </a:cubicBezTo>
                  <a:cubicBezTo>
                    <a:pt x="173477" y="389106"/>
                    <a:pt x="175098" y="395591"/>
                    <a:pt x="179962" y="398834"/>
                  </a:cubicBezTo>
                  <a:lnTo>
                    <a:pt x="194553" y="408562"/>
                  </a:lnTo>
                  <a:cubicBezTo>
                    <a:pt x="196174" y="413426"/>
                    <a:pt x="196214" y="419150"/>
                    <a:pt x="199417" y="423153"/>
                  </a:cubicBezTo>
                  <a:cubicBezTo>
                    <a:pt x="203069" y="427718"/>
                    <a:pt x="209518" y="429139"/>
                    <a:pt x="214009" y="432881"/>
                  </a:cubicBezTo>
                  <a:cubicBezTo>
                    <a:pt x="238298" y="453122"/>
                    <a:pt x="217548" y="443788"/>
                    <a:pt x="243192" y="452336"/>
                  </a:cubicBezTo>
                  <a:cubicBezTo>
                    <a:pt x="248056" y="458821"/>
                    <a:pt x="251556" y="466602"/>
                    <a:pt x="257783" y="471791"/>
                  </a:cubicBezTo>
                  <a:cubicBezTo>
                    <a:pt x="261722" y="475073"/>
                    <a:pt x="267893" y="474165"/>
                    <a:pt x="272375" y="476655"/>
                  </a:cubicBezTo>
                  <a:cubicBezTo>
                    <a:pt x="282595" y="482333"/>
                    <a:pt x="290467" y="492413"/>
                    <a:pt x="301558" y="496110"/>
                  </a:cubicBezTo>
                  <a:cubicBezTo>
                    <a:pt x="311286" y="499353"/>
                    <a:pt x="320793" y="503351"/>
                    <a:pt x="330741" y="505838"/>
                  </a:cubicBezTo>
                  <a:cubicBezTo>
                    <a:pt x="337226" y="507459"/>
                    <a:pt x="343854" y="508588"/>
                    <a:pt x="350196" y="510702"/>
                  </a:cubicBezTo>
                  <a:cubicBezTo>
                    <a:pt x="358479" y="513463"/>
                    <a:pt x="365811" y="519743"/>
                    <a:pt x="374515" y="520430"/>
                  </a:cubicBezTo>
                  <a:cubicBezTo>
                    <a:pt x="427876" y="524643"/>
                    <a:pt x="481519" y="523672"/>
                    <a:pt x="535021" y="525293"/>
                  </a:cubicBezTo>
                  <a:cubicBezTo>
                    <a:pt x="552855" y="526914"/>
                    <a:pt x="570616" y="530157"/>
                    <a:pt x="588524" y="530157"/>
                  </a:cubicBezTo>
                  <a:cubicBezTo>
                    <a:pt x="626139" y="530157"/>
                    <a:pt x="626778" y="528754"/>
                    <a:pt x="651753" y="520430"/>
                  </a:cubicBezTo>
                  <a:cubicBezTo>
                    <a:pt x="654996" y="515566"/>
                    <a:pt x="658867" y="511067"/>
                    <a:pt x="661481" y="505838"/>
                  </a:cubicBezTo>
                  <a:cubicBezTo>
                    <a:pt x="678797" y="471206"/>
                    <a:pt x="661846" y="384483"/>
                    <a:pt x="661481" y="379379"/>
                  </a:cubicBezTo>
                  <a:cubicBezTo>
                    <a:pt x="659449" y="350932"/>
                    <a:pt x="656583" y="359838"/>
                    <a:pt x="646890" y="335604"/>
                  </a:cubicBezTo>
                  <a:cubicBezTo>
                    <a:pt x="643082" y="326083"/>
                    <a:pt x="639649" y="316369"/>
                    <a:pt x="637162" y="306421"/>
                  </a:cubicBezTo>
                  <a:cubicBezTo>
                    <a:pt x="635604" y="300187"/>
                    <a:pt x="630923" y="279352"/>
                    <a:pt x="627434" y="272374"/>
                  </a:cubicBezTo>
                  <a:cubicBezTo>
                    <a:pt x="624820" y="267146"/>
                    <a:pt x="620321" y="263011"/>
                    <a:pt x="617707" y="257783"/>
                  </a:cubicBezTo>
                  <a:cubicBezTo>
                    <a:pt x="613802" y="249974"/>
                    <a:pt x="611884" y="241273"/>
                    <a:pt x="607979" y="233464"/>
                  </a:cubicBezTo>
                  <a:cubicBezTo>
                    <a:pt x="605365" y="228235"/>
                    <a:pt x="600625" y="224214"/>
                    <a:pt x="598251" y="218872"/>
                  </a:cubicBezTo>
                  <a:cubicBezTo>
                    <a:pt x="594087" y="209502"/>
                    <a:pt x="595775" y="196939"/>
                    <a:pt x="588524" y="189689"/>
                  </a:cubicBezTo>
                  <a:cubicBezTo>
                    <a:pt x="583660" y="184825"/>
                    <a:pt x="578155" y="180528"/>
                    <a:pt x="573932" y="175098"/>
                  </a:cubicBezTo>
                  <a:cubicBezTo>
                    <a:pt x="566754" y="165870"/>
                    <a:pt x="562744" y="154182"/>
                    <a:pt x="554477" y="145915"/>
                  </a:cubicBezTo>
                  <a:cubicBezTo>
                    <a:pt x="511844" y="103282"/>
                    <a:pt x="564016" y="157362"/>
                    <a:pt x="530158" y="116732"/>
                  </a:cubicBezTo>
                  <a:lnTo>
                    <a:pt x="510702" y="97276"/>
                  </a:lnTo>
                  <a:close/>
                </a:path>
              </a:pathLst>
            </a:custGeom>
            <a:no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8073483" y="5527288"/>
              <a:ext cx="230556" cy="479502"/>
            </a:xfrm>
            <a:custGeom>
              <a:avLst/>
              <a:gdLst>
                <a:gd name="connsiteX0" fmla="*/ 208156 w 230556"/>
                <a:gd name="connsiteY0" fmla="*/ 386575 h 479502"/>
                <a:gd name="connsiteX1" fmla="*/ 226741 w 230556"/>
                <a:gd name="connsiteY1" fmla="*/ 367990 h 479502"/>
                <a:gd name="connsiteX2" fmla="*/ 226741 w 230556"/>
                <a:gd name="connsiteY2" fmla="*/ 330819 h 479502"/>
                <a:gd name="connsiteX3" fmla="*/ 223024 w 230556"/>
                <a:gd name="connsiteY3" fmla="*/ 315951 h 479502"/>
                <a:gd name="connsiteX4" fmla="*/ 215590 w 230556"/>
                <a:gd name="connsiteY4" fmla="*/ 304800 h 479502"/>
                <a:gd name="connsiteX5" fmla="*/ 208156 w 230556"/>
                <a:gd name="connsiteY5" fmla="*/ 289932 h 479502"/>
                <a:gd name="connsiteX6" fmla="*/ 197005 w 230556"/>
                <a:gd name="connsiteY6" fmla="*/ 256478 h 479502"/>
                <a:gd name="connsiteX7" fmla="*/ 189571 w 230556"/>
                <a:gd name="connsiteY7" fmla="*/ 230458 h 479502"/>
                <a:gd name="connsiteX8" fmla="*/ 182137 w 230556"/>
                <a:gd name="connsiteY8" fmla="*/ 208156 h 479502"/>
                <a:gd name="connsiteX9" fmla="*/ 174702 w 230556"/>
                <a:gd name="connsiteY9" fmla="*/ 200722 h 479502"/>
                <a:gd name="connsiteX10" fmla="*/ 167268 w 230556"/>
                <a:gd name="connsiteY10" fmla="*/ 167268 h 479502"/>
                <a:gd name="connsiteX11" fmla="*/ 159834 w 230556"/>
                <a:gd name="connsiteY11" fmla="*/ 141249 h 479502"/>
                <a:gd name="connsiteX12" fmla="*/ 152400 w 230556"/>
                <a:gd name="connsiteY12" fmla="*/ 130097 h 479502"/>
                <a:gd name="connsiteX13" fmla="*/ 144966 w 230556"/>
                <a:gd name="connsiteY13" fmla="*/ 107795 h 479502"/>
                <a:gd name="connsiteX14" fmla="*/ 141249 w 230556"/>
                <a:gd name="connsiteY14" fmla="*/ 96644 h 479502"/>
                <a:gd name="connsiteX15" fmla="*/ 133815 w 230556"/>
                <a:gd name="connsiteY15" fmla="*/ 85492 h 479502"/>
                <a:gd name="connsiteX16" fmla="*/ 122663 w 230556"/>
                <a:gd name="connsiteY16" fmla="*/ 44605 h 479502"/>
                <a:gd name="connsiteX17" fmla="*/ 118946 w 230556"/>
                <a:gd name="connsiteY17" fmla="*/ 22302 h 479502"/>
                <a:gd name="connsiteX18" fmla="*/ 89210 w 230556"/>
                <a:gd name="connsiteY18" fmla="*/ 3717 h 479502"/>
                <a:gd name="connsiteX19" fmla="*/ 78058 w 230556"/>
                <a:gd name="connsiteY19" fmla="*/ 0 h 479502"/>
                <a:gd name="connsiteX20" fmla="*/ 70624 w 230556"/>
                <a:gd name="connsiteY20" fmla="*/ 11151 h 479502"/>
                <a:gd name="connsiteX21" fmla="*/ 59473 w 230556"/>
                <a:gd name="connsiteY21" fmla="*/ 22302 h 479502"/>
                <a:gd name="connsiteX22" fmla="*/ 52039 w 230556"/>
                <a:gd name="connsiteY22" fmla="*/ 44605 h 479502"/>
                <a:gd name="connsiteX23" fmla="*/ 37171 w 230556"/>
                <a:gd name="connsiteY23" fmla="*/ 66907 h 479502"/>
                <a:gd name="connsiteX24" fmla="*/ 29737 w 230556"/>
                <a:gd name="connsiteY24" fmla="*/ 96644 h 479502"/>
                <a:gd name="connsiteX25" fmla="*/ 22302 w 230556"/>
                <a:gd name="connsiteY25" fmla="*/ 118946 h 479502"/>
                <a:gd name="connsiteX26" fmla="*/ 18585 w 230556"/>
                <a:gd name="connsiteY26" fmla="*/ 141249 h 479502"/>
                <a:gd name="connsiteX27" fmla="*/ 11151 w 230556"/>
                <a:gd name="connsiteY27" fmla="*/ 185853 h 479502"/>
                <a:gd name="connsiteX28" fmla="*/ 0 w 230556"/>
                <a:gd name="connsiteY28" fmla="*/ 278780 h 479502"/>
                <a:gd name="connsiteX29" fmla="*/ 7434 w 230556"/>
                <a:gd name="connsiteY29" fmla="*/ 364273 h 479502"/>
                <a:gd name="connsiteX30" fmla="*/ 11151 w 230556"/>
                <a:gd name="connsiteY30" fmla="*/ 375424 h 479502"/>
                <a:gd name="connsiteX31" fmla="*/ 18585 w 230556"/>
                <a:gd name="connsiteY31" fmla="*/ 386575 h 479502"/>
                <a:gd name="connsiteX32" fmla="*/ 29737 w 230556"/>
                <a:gd name="connsiteY32" fmla="*/ 412595 h 479502"/>
                <a:gd name="connsiteX33" fmla="*/ 40888 w 230556"/>
                <a:gd name="connsiteY33" fmla="*/ 434897 h 479502"/>
                <a:gd name="connsiteX34" fmla="*/ 55756 w 230556"/>
                <a:gd name="connsiteY34" fmla="*/ 453483 h 479502"/>
                <a:gd name="connsiteX35" fmla="*/ 59473 w 230556"/>
                <a:gd name="connsiteY35" fmla="*/ 464634 h 479502"/>
                <a:gd name="connsiteX36" fmla="*/ 70624 w 230556"/>
                <a:gd name="connsiteY36" fmla="*/ 472068 h 479502"/>
                <a:gd name="connsiteX37" fmla="*/ 96644 w 230556"/>
                <a:gd name="connsiteY37" fmla="*/ 479502 h 479502"/>
                <a:gd name="connsiteX38" fmla="*/ 163551 w 230556"/>
                <a:gd name="connsiteY38" fmla="*/ 468351 h 479502"/>
                <a:gd name="connsiteX39" fmla="*/ 185854 w 230556"/>
                <a:gd name="connsiteY39" fmla="*/ 446049 h 479502"/>
                <a:gd name="connsiteX40" fmla="*/ 193288 w 230556"/>
                <a:gd name="connsiteY40" fmla="*/ 438614 h 479502"/>
                <a:gd name="connsiteX41" fmla="*/ 197005 w 230556"/>
                <a:gd name="connsiteY41" fmla="*/ 427463 h 479502"/>
                <a:gd name="connsiteX42" fmla="*/ 219307 w 230556"/>
                <a:gd name="connsiteY42" fmla="*/ 394010 h 479502"/>
                <a:gd name="connsiteX43" fmla="*/ 226741 w 230556"/>
                <a:gd name="connsiteY43" fmla="*/ 382858 h 479502"/>
                <a:gd name="connsiteX44" fmla="*/ 230458 w 230556"/>
                <a:gd name="connsiteY44" fmla="*/ 371707 h 479502"/>
                <a:gd name="connsiteX45" fmla="*/ 208156 w 230556"/>
                <a:gd name="connsiteY45" fmla="*/ 386575 h 4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30556" h="479502">
                  <a:moveTo>
                    <a:pt x="208156" y="386575"/>
                  </a:moveTo>
                  <a:cubicBezTo>
                    <a:pt x="207537" y="385956"/>
                    <a:pt x="221484" y="374999"/>
                    <a:pt x="226741" y="367990"/>
                  </a:cubicBezTo>
                  <a:cubicBezTo>
                    <a:pt x="234392" y="357789"/>
                    <a:pt x="228411" y="340006"/>
                    <a:pt x="226741" y="330819"/>
                  </a:cubicBezTo>
                  <a:cubicBezTo>
                    <a:pt x="225827" y="325793"/>
                    <a:pt x="225036" y="320646"/>
                    <a:pt x="223024" y="315951"/>
                  </a:cubicBezTo>
                  <a:cubicBezTo>
                    <a:pt x="221264" y="311845"/>
                    <a:pt x="217806" y="308679"/>
                    <a:pt x="215590" y="304800"/>
                  </a:cubicBezTo>
                  <a:cubicBezTo>
                    <a:pt x="212841" y="299989"/>
                    <a:pt x="210145" y="295104"/>
                    <a:pt x="208156" y="289932"/>
                  </a:cubicBezTo>
                  <a:cubicBezTo>
                    <a:pt x="203936" y="278961"/>
                    <a:pt x="200722" y="267629"/>
                    <a:pt x="197005" y="256478"/>
                  </a:cubicBezTo>
                  <a:cubicBezTo>
                    <a:pt x="184511" y="218996"/>
                    <a:pt x="203576" y="277142"/>
                    <a:pt x="189571" y="230458"/>
                  </a:cubicBezTo>
                  <a:cubicBezTo>
                    <a:pt x="187319" y="222952"/>
                    <a:pt x="187678" y="213697"/>
                    <a:pt x="182137" y="208156"/>
                  </a:cubicBezTo>
                  <a:lnTo>
                    <a:pt x="174702" y="200722"/>
                  </a:lnTo>
                  <a:cubicBezTo>
                    <a:pt x="167994" y="160473"/>
                    <a:pt x="174588" y="192889"/>
                    <a:pt x="167268" y="167268"/>
                  </a:cubicBezTo>
                  <a:cubicBezTo>
                    <a:pt x="165680" y="161710"/>
                    <a:pt x="162805" y="147191"/>
                    <a:pt x="159834" y="141249"/>
                  </a:cubicBezTo>
                  <a:cubicBezTo>
                    <a:pt x="157836" y="137253"/>
                    <a:pt x="154214" y="134180"/>
                    <a:pt x="152400" y="130097"/>
                  </a:cubicBezTo>
                  <a:cubicBezTo>
                    <a:pt x="149218" y="122936"/>
                    <a:pt x="147444" y="115229"/>
                    <a:pt x="144966" y="107795"/>
                  </a:cubicBezTo>
                  <a:cubicBezTo>
                    <a:pt x="143727" y="104078"/>
                    <a:pt x="143422" y="99904"/>
                    <a:pt x="141249" y="96644"/>
                  </a:cubicBezTo>
                  <a:cubicBezTo>
                    <a:pt x="138771" y="92927"/>
                    <a:pt x="135630" y="89574"/>
                    <a:pt x="133815" y="85492"/>
                  </a:cubicBezTo>
                  <a:cubicBezTo>
                    <a:pt x="127560" y="71420"/>
                    <a:pt x="125354" y="59407"/>
                    <a:pt x="122663" y="44605"/>
                  </a:cubicBezTo>
                  <a:cubicBezTo>
                    <a:pt x="121315" y="37190"/>
                    <a:pt x="121329" y="29452"/>
                    <a:pt x="118946" y="22302"/>
                  </a:cubicBezTo>
                  <a:cubicBezTo>
                    <a:pt x="113792" y="6840"/>
                    <a:pt x="104126" y="8689"/>
                    <a:pt x="89210" y="3717"/>
                  </a:cubicBezTo>
                  <a:lnTo>
                    <a:pt x="78058" y="0"/>
                  </a:lnTo>
                  <a:cubicBezTo>
                    <a:pt x="75580" y="3717"/>
                    <a:pt x="73484" y="7719"/>
                    <a:pt x="70624" y="11151"/>
                  </a:cubicBezTo>
                  <a:cubicBezTo>
                    <a:pt x="67259" y="15189"/>
                    <a:pt x="62026" y="17707"/>
                    <a:pt x="59473" y="22302"/>
                  </a:cubicBezTo>
                  <a:cubicBezTo>
                    <a:pt x="55667" y="29152"/>
                    <a:pt x="56386" y="38085"/>
                    <a:pt x="52039" y="44605"/>
                  </a:cubicBezTo>
                  <a:lnTo>
                    <a:pt x="37171" y="66907"/>
                  </a:lnTo>
                  <a:cubicBezTo>
                    <a:pt x="34693" y="76819"/>
                    <a:pt x="32968" y="86951"/>
                    <a:pt x="29737" y="96644"/>
                  </a:cubicBezTo>
                  <a:lnTo>
                    <a:pt x="22302" y="118946"/>
                  </a:lnTo>
                  <a:cubicBezTo>
                    <a:pt x="21063" y="126380"/>
                    <a:pt x="19581" y="133778"/>
                    <a:pt x="18585" y="141249"/>
                  </a:cubicBezTo>
                  <a:cubicBezTo>
                    <a:pt x="13052" y="182745"/>
                    <a:pt x="18899" y="162609"/>
                    <a:pt x="11151" y="185853"/>
                  </a:cubicBezTo>
                  <a:cubicBezTo>
                    <a:pt x="2750" y="261468"/>
                    <a:pt x="6890" y="230547"/>
                    <a:pt x="0" y="278780"/>
                  </a:cubicBezTo>
                  <a:cubicBezTo>
                    <a:pt x="2581" y="327822"/>
                    <a:pt x="-1696" y="332317"/>
                    <a:pt x="7434" y="364273"/>
                  </a:cubicBezTo>
                  <a:cubicBezTo>
                    <a:pt x="8510" y="368040"/>
                    <a:pt x="9399" y="371920"/>
                    <a:pt x="11151" y="375424"/>
                  </a:cubicBezTo>
                  <a:cubicBezTo>
                    <a:pt x="13149" y="379420"/>
                    <a:pt x="16107" y="382858"/>
                    <a:pt x="18585" y="386575"/>
                  </a:cubicBezTo>
                  <a:cubicBezTo>
                    <a:pt x="26321" y="417520"/>
                    <a:pt x="16901" y="386925"/>
                    <a:pt x="29737" y="412595"/>
                  </a:cubicBezTo>
                  <a:cubicBezTo>
                    <a:pt x="45132" y="443381"/>
                    <a:pt x="19577" y="402930"/>
                    <a:pt x="40888" y="434897"/>
                  </a:cubicBezTo>
                  <a:cubicBezTo>
                    <a:pt x="50230" y="462927"/>
                    <a:pt x="36542" y="429465"/>
                    <a:pt x="55756" y="453483"/>
                  </a:cubicBezTo>
                  <a:cubicBezTo>
                    <a:pt x="58204" y="456542"/>
                    <a:pt x="57025" y="461575"/>
                    <a:pt x="59473" y="464634"/>
                  </a:cubicBezTo>
                  <a:cubicBezTo>
                    <a:pt x="62264" y="468122"/>
                    <a:pt x="66628" y="470070"/>
                    <a:pt x="70624" y="472068"/>
                  </a:cubicBezTo>
                  <a:cubicBezTo>
                    <a:pt x="75955" y="474734"/>
                    <a:pt x="91882" y="478311"/>
                    <a:pt x="96644" y="479502"/>
                  </a:cubicBezTo>
                  <a:cubicBezTo>
                    <a:pt x="114895" y="478198"/>
                    <a:pt x="145655" y="482668"/>
                    <a:pt x="163551" y="468351"/>
                  </a:cubicBezTo>
                  <a:cubicBezTo>
                    <a:pt x="171761" y="461783"/>
                    <a:pt x="178420" y="453483"/>
                    <a:pt x="185854" y="446049"/>
                  </a:cubicBezTo>
                  <a:lnTo>
                    <a:pt x="193288" y="438614"/>
                  </a:lnTo>
                  <a:cubicBezTo>
                    <a:pt x="194527" y="434897"/>
                    <a:pt x="195102" y="430888"/>
                    <a:pt x="197005" y="427463"/>
                  </a:cubicBezTo>
                  <a:lnTo>
                    <a:pt x="219307" y="394010"/>
                  </a:lnTo>
                  <a:cubicBezTo>
                    <a:pt x="221785" y="390293"/>
                    <a:pt x="225328" y="387096"/>
                    <a:pt x="226741" y="382858"/>
                  </a:cubicBezTo>
                  <a:cubicBezTo>
                    <a:pt x="227980" y="379141"/>
                    <a:pt x="228442" y="375067"/>
                    <a:pt x="230458" y="371707"/>
                  </a:cubicBezTo>
                  <a:cubicBezTo>
                    <a:pt x="232261" y="368702"/>
                    <a:pt x="208775" y="387194"/>
                    <a:pt x="208156" y="386575"/>
                  </a:cubicBezTo>
                  <a:close/>
                </a:path>
              </a:pathLst>
            </a:custGeom>
            <a:noFill/>
            <a:ln w="28575">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1331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4"/>
          <p:cNvSpPr txBox="1">
            <a:spLocks noChangeArrowheads="1"/>
          </p:cNvSpPr>
          <p:nvPr/>
        </p:nvSpPr>
        <p:spPr bwMode="auto">
          <a:xfrm>
            <a:off x="987507" y="5029200"/>
            <a:ext cx="7696200" cy="1754326"/>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3"/>
              </a:rPr>
              <a:t>SL 006</a:t>
            </a:r>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Fundus / body of stomach</a:t>
            </a:r>
          </a:p>
          <a:p>
            <a:pPr lvl="2" eaLnBrk="0" hangingPunct="0">
              <a:buFontTx/>
              <a:buChar char="•"/>
            </a:pPr>
            <a:r>
              <a:rPr lang="en-US" sz="1200" b="1" dirty="0">
                <a:solidFill>
                  <a:srgbClr val="002060"/>
                </a:solidFill>
                <a:latin typeface="Georgia" pitchFamily="18" charset="0"/>
                <a:ea typeface="Times" pitchFamily="18" charset="0"/>
                <a:cs typeface="Arial" charset="0"/>
              </a:rPr>
              <a:t>Mucus-secreting cells</a:t>
            </a:r>
          </a:p>
          <a:p>
            <a:pPr lvl="3" eaLnBrk="0" hangingPunct="0">
              <a:buFontTx/>
              <a:buChar char="•"/>
            </a:pPr>
            <a:r>
              <a:rPr lang="en-US" sz="1200" b="1" dirty="0">
                <a:solidFill>
                  <a:srgbClr val="002060"/>
                </a:solidFill>
                <a:latin typeface="Georgia" pitchFamily="18" charset="0"/>
                <a:ea typeface="Times" pitchFamily="18" charset="0"/>
                <a:cs typeface="Arial" charset="0"/>
              </a:rPr>
              <a:t>Surface mucous cells</a:t>
            </a:r>
          </a:p>
          <a:p>
            <a:pPr lvl="3" eaLnBrk="0" hangingPunct="0">
              <a:buFontTx/>
              <a:buChar char="•"/>
            </a:pPr>
            <a:r>
              <a:rPr lang="en-US" sz="1200" b="1" dirty="0">
                <a:solidFill>
                  <a:srgbClr val="002060"/>
                </a:solidFill>
                <a:latin typeface="Georgia" pitchFamily="18" charset="0"/>
                <a:ea typeface="Times" pitchFamily="18" charset="0"/>
                <a:cs typeface="Arial" charset="0"/>
              </a:rPr>
              <a:t>Mucous neck cells</a:t>
            </a:r>
          </a:p>
          <a:p>
            <a:pPr lvl="2" eaLnBrk="0" hangingPunct="0">
              <a:buFontTx/>
              <a:buChar char="•"/>
            </a:pPr>
            <a:r>
              <a:rPr lang="en-US" sz="1200" b="1" dirty="0">
                <a:solidFill>
                  <a:srgbClr val="002060"/>
                </a:solidFill>
                <a:latin typeface="Georgia" pitchFamily="18" charset="0"/>
                <a:ea typeface="Times" pitchFamily="18" charset="0"/>
                <a:cs typeface="Arial" charset="0"/>
              </a:rPr>
              <a:t>Parietal cells</a:t>
            </a:r>
          </a:p>
          <a:p>
            <a:pPr lvl="2" eaLnBrk="0" hangingPunct="0">
              <a:buFontTx/>
              <a:buChar char="•"/>
            </a:pPr>
            <a:r>
              <a:rPr lang="en-US" sz="1200" b="1" dirty="0">
                <a:solidFill>
                  <a:srgbClr val="002060"/>
                </a:solidFill>
                <a:latin typeface="Georgia" pitchFamily="18" charset="0"/>
                <a:ea typeface="Times" pitchFamily="18" charset="0"/>
                <a:cs typeface="Arial" charset="0"/>
              </a:rPr>
              <a:t>Chief cells</a:t>
            </a:r>
          </a:p>
        </p:txBody>
      </p:sp>
      <p:sp>
        <p:nvSpPr>
          <p:cNvPr id="8" name="TextBox 3"/>
          <p:cNvSpPr txBox="1">
            <a:spLocks noChangeArrowheads="1"/>
          </p:cNvSpPr>
          <p:nvPr/>
        </p:nvSpPr>
        <p:spPr bwMode="auto">
          <a:xfrm>
            <a:off x="2209800" y="1873053"/>
            <a:ext cx="4114800" cy="369332"/>
          </a:xfrm>
          <a:prstGeom prst="rect">
            <a:avLst/>
          </a:prstGeom>
          <a:noFill/>
          <a:ln w="9525">
            <a:noFill/>
            <a:miter lim="800000"/>
            <a:headEnd/>
            <a:tailEnd/>
          </a:ln>
        </p:spPr>
        <p:txBody>
          <a:bodyPr wrap="square">
            <a:spAutoFit/>
          </a:bodyPr>
          <a:lstStyle/>
          <a:p>
            <a:r>
              <a:rPr lang="en-US" dirty="0">
                <a:latin typeface="Calibri" pitchFamily="34" charset="0"/>
                <a:hlinkClick r:id="rId4"/>
              </a:rPr>
              <a:t>Video of the fundus and body PAS – SL6</a:t>
            </a:r>
            <a:endParaRPr lang="en-US" dirty="0">
              <a:latin typeface="Calibri" pitchFamily="34" charset="0"/>
            </a:endParaRPr>
          </a:p>
        </p:txBody>
      </p:sp>
      <p:sp>
        <p:nvSpPr>
          <p:cNvPr id="6" name="Rectangle 5"/>
          <p:cNvSpPr/>
          <p:nvPr/>
        </p:nvSpPr>
        <p:spPr>
          <a:xfrm>
            <a:off x="1561169" y="0"/>
            <a:ext cx="569534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7030A0"/>
                </a:solidFill>
                <a:latin typeface="+mn-lt"/>
              </a:rPr>
              <a:t>STOMACH – FUNDUS AND BODY</a:t>
            </a:r>
          </a:p>
        </p:txBody>
      </p:sp>
    </p:spTree>
    <p:extLst>
      <p:ext uri="{BB962C8B-B14F-4D97-AF65-F5344CB8AC3E}">
        <p14:creationId xmlns:p14="http://schemas.microsoft.com/office/powerpoint/2010/main" val="859555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uc.edu/labmanuals/ma/vlm/lab23/SLa10a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922" y="1447800"/>
            <a:ext cx="6324600" cy="47434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4"/>
          <p:cNvSpPr txBox="1">
            <a:spLocks noChangeArrowheads="1"/>
          </p:cNvSpPr>
          <p:nvPr/>
        </p:nvSpPr>
        <p:spPr bwMode="auto">
          <a:xfrm>
            <a:off x="1" y="1981200"/>
            <a:ext cx="2762922" cy="4031873"/>
          </a:xfrm>
          <a:prstGeom prst="rect">
            <a:avLst/>
          </a:prstGeom>
          <a:noFill/>
          <a:ln w="9525">
            <a:noFill/>
            <a:miter lim="800000"/>
            <a:headEnd/>
            <a:tailEnd/>
          </a:ln>
        </p:spPr>
        <p:txBody>
          <a:bodyPr wrap="square">
            <a:spAutoFit/>
          </a:bodyPr>
          <a:lstStyle/>
          <a:p>
            <a:r>
              <a:rPr lang="en-US" sz="1600" b="1" dirty="0">
                <a:solidFill>
                  <a:schemeClr val="accent3">
                    <a:lumMod val="50000"/>
                  </a:schemeClr>
                </a:solidFill>
                <a:latin typeface="Tempus Sans ITC" pitchFamily="82" charset="0"/>
                <a:cs typeface="Times New Roman" pitchFamily="18" charset="0"/>
              </a:rPr>
              <a:t>I know you’re saying, “Holy crap, Lowrie, I see the parietal cells easy enough.  But the difference between the mucous neck cells and chief cells?? Seriously???”</a:t>
            </a:r>
          </a:p>
          <a:p>
            <a:r>
              <a:rPr lang="en-US" sz="1600" b="1" dirty="0">
                <a:solidFill>
                  <a:schemeClr val="accent3">
                    <a:lumMod val="50000"/>
                  </a:schemeClr>
                </a:solidFill>
                <a:latin typeface="Tempus Sans ITC" pitchFamily="82" charset="0"/>
                <a:cs typeface="Times New Roman" pitchFamily="18" charset="0"/>
              </a:rPr>
              <a:t>I agree, this is VERY subtle, and a thing I hate to teach because students don’t believe me.  However, note the chief cells are closer to the base of the gland, while the mucous neck cells are near the neck….this is what I bank on the most, though it is really a game of percentages.</a:t>
            </a:r>
          </a:p>
        </p:txBody>
      </p:sp>
      <p:sp>
        <p:nvSpPr>
          <p:cNvPr id="12" name="Rectangle 11"/>
          <p:cNvSpPr/>
          <p:nvPr/>
        </p:nvSpPr>
        <p:spPr>
          <a:xfrm>
            <a:off x="1561169" y="0"/>
            <a:ext cx="569534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7030A0"/>
                </a:solidFill>
                <a:latin typeface="+mn-lt"/>
              </a:rPr>
              <a:t>STOMACH – FUNDUS AND BODY</a:t>
            </a:r>
          </a:p>
        </p:txBody>
      </p:sp>
      <p:sp>
        <p:nvSpPr>
          <p:cNvPr id="8" name="TextBox 7"/>
          <p:cNvSpPr txBox="1"/>
          <p:nvPr/>
        </p:nvSpPr>
        <p:spPr>
          <a:xfrm>
            <a:off x="0" y="457200"/>
            <a:ext cx="9144000" cy="1323439"/>
          </a:xfrm>
          <a:prstGeom prst="rect">
            <a:avLst/>
          </a:prstGeom>
          <a:noFill/>
        </p:spPr>
        <p:txBody>
          <a:bodyPr wrap="square" rtlCol="0">
            <a:spAutoFit/>
          </a:bodyPr>
          <a:lstStyle/>
          <a:p>
            <a:r>
              <a:rPr lang="en-US" sz="1600" b="1" dirty="0">
                <a:solidFill>
                  <a:srgbClr val="6E2975"/>
                </a:solidFill>
                <a:latin typeface="Times New Roman" pitchFamily="18" charset="0"/>
                <a:cs typeface="Times New Roman" pitchFamily="18" charset="0"/>
              </a:rPr>
              <a:t>This is an image from an H&amp;E stained slide, which is much more challenging (same orientation as before, with the base of the gland to the right, top of the gland near the pits to the left):</a:t>
            </a:r>
          </a:p>
          <a:p>
            <a:pPr marL="342900" indent="-342900">
              <a:buAutoNum type="arabicPeriod"/>
            </a:pPr>
            <a:r>
              <a:rPr lang="en-US" sz="1600" b="1" dirty="0">
                <a:solidFill>
                  <a:srgbClr val="6E2975"/>
                </a:solidFill>
                <a:latin typeface="Times New Roman" pitchFamily="18" charset="0"/>
                <a:cs typeface="Times New Roman" pitchFamily="18" charset="0"/>
              </a:rPr>
              <a:t>mucus-secreting cells (green arrows)</a:t>
            </a:r>
          </a:p>
          <a:p>
            <a:pPr marL="342900" indent="-342900">
              <a:buAutoNum type="arabicPeriod"/>
            </a:pPr>
            <a:r>
              <a:rPr lang="en-US" sz="1600" b="1" dirty="0">
                <a:solidFill>
                  <a:srgbClr val="6E2975"/>
                </a:solidFill>
                <a:latin typeface="Times New Roman" pitchFamily="18" charset="0"/>
                <a:cs typeface="Times New Roman" pitchFamily="18" charset="0"/>
              </a:rPr>
              <a:t>Parietal cells (outlined in red)</a:t>
            </a:r>
          </a:p>
          <a:p>
            <a:pPr marL="342900" indent="-342900">
              <a:buAutoNum type="arabicPeriod"/>
            </a:pPr>
            <a:r>
              <a:rPr lang="en-US" sz="1600" b="1" dirty="0">
                <a:solidFill>
                  <a:srgbClr val="6E2975"/>
                </a:solidFill>
                <a:latin typeface="Times New Roman" pitchFamily="18" charset="0"/>
                <a:cs typeface="Times New Roman" pitchFamily="18" charset="0"/>
              </a:rPr>
              <a:t>Chief cells (white arrows)</a:t>
            </a:r>
            <a:endParaRPr lang="en-US" sz="1600" b="1" dirty="0">
              <a:solidFill>
                <a:schemeClr val="accent3">
                  <a:lumMod val="50000"/>
                </a:schemeClr>
              </a:solidFill>
              <a:latin typeface="Times New Roman" pitchFamily="18" charset="0"/>
              <a:cs typeface="Times New Roman" pitchFamily="18" charset="0"/>
            </a:endParaRPr>
          </a:p>
        </p:txBody>
      </p:sp>
      <p:sp>
        <p:nvSpPr>
          <p:cNvPr id="2" name="TextBox 1"/>
          <p:cNvSpPr txBox="1"/>
          <p:nvPr/>
        </p:nvSpPr>
        <p:spPr>
          <a:xfrm>
            <a:off x="152400" y="6193604"/>
            <a:ext cx="8915400" cy="646331"/>
          </a:xfrm>
          <a:prstGeom prst="rect">
            <a:avLst/>
          </a:prstGeom>
          <a:noFill/>
        </p:spPr>
        <p:txBody>
          <a:bodyPr wrap="square" rtlCol="0">
            <a:spAutoFit/>
          </a:bodyPr>
          <a:lstStyle/>
          <a:p>
            <a:r>
              <a:rPr lang="en-US" b="1" dirty="0">
                <a:solidFill>
                  <a:srgbClr val="002060"/>
                </a:solidFill>
                <a:latin typeface="Tempus Sans ITC" pitchFamily="82" charset="0"/>
                <a:cs typeface="Times New Roman" pitchFamily="18" charset="0"/>
              </a:rPr>
              <a:t>More subtly, if you look closely, the the basal aspect of the chief cells are slightly more basophilic.</a:t>
            </a:r>
            <a:endParaRPr lang="en-US" dirty="0"/>
          </a:p>
        </p:txBody>
      </p:sp>
    </p:spTree>
    <p:extLst>
      <p:ext uri="{BB962C8B-B14F-4D97-AF65-F5344CB8AC3E}">
        <p14:creationId xmlns:p14="http://schemas.microsoft.com/office/powerpoint/2010/main" val="178223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4"/>
          <p:cNvSpPr txBox="1">
            <a:spLocks noChangeArrowheads="1"/>
          </p:cNvSpPr>
          <p:nvPr/>
        </p:nvSpPr>
        <p:spPr bwMode="auto">
          <a:xfrm>
            <a:off x="984158" y="5066830"/>
            <a:ext cx="7696200" cy="1754326"/>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3"/>
              </a:rPr>
              <a:t>SL 010</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Fundus / body of stomach</a:t>
            </a:r>
          </a:p>
          <a:p>
            <a:pPr lvl="2" eaLnBrk="0" hangingPunct="0">
              <a:buFontTx/>
              <a:buChar char="•"/>
            </a:pPr>
            <a:r>
              <a:rPr lang="en-US" sz="1200" b="1" dirty="0">
                <a:solidFill>
                  <a:srgbClr val="002060"/>
                </a:solidFill>
                <a:latin typeface="Georgia" pitchFamily="18" charset="0"/>
                <a:ea typeface="Times" pitchFamily="18" charset="0"/>
                <a:cs typeface="Arial" charset="0"/>
              </a:rPr>
              <a:t>Mucus-secreting cells</a:t>
            </a:r>
          </a:p>
          <a:p>
            <a:pPr lvl="3" eaLnBrk="0" hangingPunct="0">
              <a:buFontTx/>
              <a:buChar char="•"/>
            </a:pPr>
            <a:r>
              <a:rPr lang="en-US" sz="1200" b="1" dirty="0">
                <a:solidFill>
                  <a:srgbClr val="002060"/>
                </a:solidFill>
                <a:latin typeface="Georgia" pitchFamily="18" charset="0"/>
                <a:ea typeface="Times" pitchFamily="18" charset="0"/>
                <a:cs typeface="Arial" charset="0"/>
              </a:rPr>
              <a:t>Surface mucous cells</a:t>
            </a:r>
          </a:p>
          <a:p>
            <a:pPr lvl="3" eaLnBrk="0" hangingPunct="0">
              <a:buFontTx/>
              <a:buChar char="•"/>
            </a:pPr>
            <a:r>
              <a:rPr lang="en-US" sz="1200" b="1" dirty="0">
                <a:solidFill>
                  <a:srgbClr val="002060"/>
                </a:solidFill>
                <a:latin typeface="Georgia" pitchFamily="18" charset="0"/>
                <a:ea typeface="Times" pitchFamily="18" charset="0"/>
                <a:cs typeface="Arial" charset="0"/>
              </a:rPr>
              <a:t>Mucous neck cells</a:t>
            </a:r>
          </a:p>
          <a:p>
            <a:pPr lvl="2" eaLnBrk="0" hangingPunct="0">
              <a:buFontTx/>
              <a:buChar char="•"/>
            </a:pPr>
            <a:r>
              <a:rPr lang="en-US" sz="1200" b="1" dirty="0">
                <a:solidFill>
                  <a:srgbClr val="002060"/>
                </a:solidFill>
                <a:latin typeface="Georgia" pitchFamily="18" charset="0"/>
                <a:ea typeface="Times" pitchFamily="18" charset="0"/>
                <a:cs typeface="Arial" charset="0"/>
              </a:rPr>
              <a:t>Parietal cells</a:t>
            </a:r>
          </a:p>
          <a:p>
            <a:pPr lvl="2" eaLnBrk="0" hangingPunct="0">
              <a:buFontTx/>
              <a:buChar char="•"/>
            </a:pPr>
            <a:r>
              <a:rPr lang="en-US" sz="1200" b="1" dirty="0">
                <a:solidFill>
                  <a:srgbClr val="002060"/>
                </a:solidFill>
                <a:latin typeface="Georgia" pitchFamily="18" charset="0"/>
                <a:ea typeface="Times" pitchFamily="18" charset="0"/>
                <a:cs typeface="Arial" charset="0"/>
              </a:rPr>
              <a:t>Chief cells</a:t>
            </a:r>
          </a:p>
        </p:txBody>
      </p:sp>
      <p:sp>
        <p:nvSpPr>
          <p:cNvPr id="8" name="TextBox 3"/>
          <p:cNvSpPr txBox="1">
            <a:spLocks noChangeArrowheads="1"/>
          </p:cNvSpPr>
          <p:nvPr/>
        </p:nvSpPr>
        <p:spPr bwMode="auto">
          <a:xfrm>
            <a:off x="2438400" y="2101972"/>
            <a:ext cx="4114800" cy="369332"/>
          </a:xfrm>
          <a:prstGeom prst="rect">
            <a:avLst/>
          </a:prstGeom>
          <a:noFill/>
          <a:ln w="9525">
            <a:noFill/>
            <a:miter lim="800000"/>
            <a:headEnd/>
            <a:tailEnd/>
          </a:ln>
        </p:spPr>
        <p:txBody>
          <a:bodyPr wrap="square">
            <a:spAutoFit/>
          </a:bodyPr>
          <a:lstStyle/>
          <a:p>
            <a:r>
              <a:rPr lang="en-US" dirty="0">
                <a:latin typeface="Calibri" pitchFamily="34" charset="0"/>
                <a:hlinkClick r:id="rId4"/>
              </a:rPr>
              <a:t>Video of the fundus and body – SL10</a:t>
            </a:r>
            <a:endParaRPr lang="en-US" dirty="0">
              <a:latin typeface="Calibri" pitchFamily="34" charset="0"/>
            </a:endParaRPr>
          </a:p>
        </p:txBody>
      </p:sp>
      <p:sp>
        <p:nvSpPr>
          <p:cNvPr id="6" name="Rectangle 5"/>
          <p:cNvSpPr/>
          <p:nvPr/>
        </p:nvSpPr>
        <p:spPr>
          <a:xfrm>
            <a:off x="1561169" y="0"/>
            <a:ext cx="5695342"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7030A0"/>
                </a:solidFill>
                <a:latin typeface="+mn-lt"/>
              </a:rPr>
              <a:t>STOMACH – FUNDUS AND BODY</a:t>
            </a:r>
          </a:p>
        </p:txBody>
      </p:sp>
    </p:spTree>
    <p:extLst>
      <p:ext uri="{BB962C8B-B14F-4D97-AF65-F5344CB8AC3E}">
        <p14:creationId xmlns:p14="http://schemas.microsoft.com/office/powerpoint/2010/main" val="4082949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28600" y="76200"/>
            <a:ext cx="8610600" cy="6647974"/>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Helvetica" pitchFamily="34" charset="0"/>
                <a:cs typeface="Times New Roman" pitchFamily="18" charset="0"/>
              </a:rPr>
              <a:t>The next set of slides is a quiz for this module.  You should review the structures covered in this module, and try to visualize each of these in light and electron micrographs.</a:t>
            </a:r>
          </a:p>
          <a:p>
            <a:pPr>
              <a:tabLst>
                <a:tab pos="457200" algn="l"/>
              </a:tabLst>
            </a:pPr>
            <a:r>
              <a:rPr lang="en-US" sz="1200" dirty="0">
                <a:solidFill>
                  <a:srgbClr val="002060"/>
                </a:solidFill>
                <a:latin typeface="Georgia" pitchFamily="18" charset="0"/>
              </a:rPr>
              <a:t> </a:t>
            </a:r>
          </a:p>
          <a:p>
            <a:pPr>
              <a:buFont typeface="Arial" charset="0"/>
              <a:buChar char="•"/>
              <a:tabLst>
                <a:tab pos="457200" algn="l"/>
              </a:tabLst>
            </a:pPr>
            <a:r>
              <a:rPr lang="en-US" sz="1200" b="1" dirty="0">
                <a:solidFill>
                  <a:srgbClr val="002060"/>
                </a:solidFill>
                <a:latin typeface="Georgia" pitchFamily="18" charset="0"/>
              </a:rPr>
              <a:t>Distinguish, at the light microscope level, each of the following:</a:t>
            </a:r>
          </a:p>
          <a:p>
            <a:pPr lvl="1">
              <a:buFont typeface="Arial" charset="0"/>
              <a:buChar char="•"/>
              <a:tabLst>
                <a:tab pos="457200" algn="l"/>
              </a:tabLst>
            </a:pPr>
            <a:endParaRPr lang="en-US" sz="1200" dirty="0">
              <a:solidFill>
                <a:srgbClr val="002060"/>
              </a:solidFill>
              <a:latin typeface="Georgia" pitchFamily="18" charset="0"/>
            </a:endParaRPr>
          </a:p>
          <a:p>
            <a:pPr marL="519113" lvl="2" indent="-55563">
              <a:buFont typeface="Arial" charset="0"/>
              <a:buChar char="•"/>
              <a:tabLst>
                <a:tab pos="395288" algn="l"/>
                <a:tab pos="457200" algn="l"/>
              </a:tabLst>
            </a:pPr>
            <a:r>
              <a:rPr lang="en-US" sz="1200" dirty="0">
                <a:solidFill>
                  <a:srgbClr val="002060"/>
                </a:solidFill>
                <a:latin typeface="Georgia" pitchFamily="18" charset="0"/>
              </a:rPr>
              <a:t>Pharynx (oropharynx)</a:t>
            </a:r>
          </a:p>
          <a:p>
            <a:pPr marL="519113" lvl="2" indent="-55563">
              <a:buFont typeface="Arial" charset="0"/>
              <a:buChar char="•"/>
              <a:tabLst>
                <a:tab pos="395288" algn="l"/>
                <a:tab pos="457200" algn="l"/>
              </a:tabLst>
            </a:pPr>
            <a:r>
              <a:rPr lang="en-US" sz="1200" dirty="0">
                <a:solidFill>
                  <a:srgbClr val="002060"/>
                </a:solidFill>
                <a:latin typeface="Georgia" pitchFamily="18" charset="0"/>
              </a:rPr>
              <a:t>Esophagus</a:t>
            </a:r>
          </a:p>
          <a:p>
            <a:pPr marL="976313" lvl="3" indent="-55563">
              <a:buFont typeface="Arial" charset="0"/>
              <a:buChar char="•"/>
              <a:tabLst>
                <a:tab pos="395288" algn="l"/>
                <a:tab pos="457200" algn="l"/>
              </a:tabLst>
            </a:pPr>
            <a:r>
              <a:rPr lang="en-US" sz="1200" dirty="0">
                <a:solidFill>
                  <a:srgbClr val="002060"/>
                </a:solidFill>
                <a:latin typeface="Georgia" pitchFamily="18" charset="0"/>
              </a:rPr>
              <a:t>Upper</a:t>
            </a:r>
          </a:p>
          <a:p>
            <a:pPr marL="976313" lvl="3" indent="-55563">
              <a:buFont typeface="Arial" charset="0"/>
              <a:buChar char="•"/>
              <a:tabLst>
                <a:tab pos="395288" algn="l"/>
                <a:tab pos="457200" algn="l"/>
              </a:tabLst>
            </a:pPr>
            <a:r>
              <a:rPr lang="en-US" sz="1200" dirty="0">
                <a:solidFill>
                  <a:srgbClr val="002060"/>
                </a:solidFill>
                <a:latin typeface="Georgia" pitchFamily="18" charset="0"/>
              </a:rPr>
              <a:t>Middle</a:t>
            </a:r>
          </a:p>
          <a:p>
            <a:pPr marL="976313" lvl="3" indent="-55563">
              <a:buFont typeface="Arial" charset="0"/>
              <a:buChar char="•"/>
              <a:tabLst>
                <a:tab pos="395288" algn="l"/>
                <a:tab pos="457200" algn="l"/>
              </a:tabLst>
            </a:pPr>
            <a:r>
              <a:rPr lang="en-US" sz="1200" dirty="0">
                <a:solidFill>
                  <a:srgbClr val="002060"/>
                </a:solidFill>
                <a:latin typeface="Georgia" pitchFamily="18" charset="0"/>
              </a:rPr>
              <a:t>Lower</a:t>
            </a:r>
          </a:p>
          <a:p>
            <a:pPr marL="519113" lvl="2" indent="-55563">
              <a:buFont typeface="Arial" charset="0"/>
              <a:buChar char="•"/>
              <a:tabLst>
                <a:tab pos="395288" algn="l"/>
                <a:tab pos="457200" algn="l"/>
              </a:tabLst>
            </a:pPr>
            <a:r>
              <a:rPr lang="en-US" sz="1200" dirty="0">
                <a:solidFill>
                  <a:srgbClr val="002060"/>
                </a:solidFill>
                <a:latin typeface="Georgia" pitchFamily="18" charset="0"/>
              </a:rPr>
              <a:t>Stomach </a:t>
            </a:r>
          </a:p>
          <a:p>
            <a:pPr marL="914400" lvl="6">
              <a:buFont typeface="Arial" charset="0"/>
              <a:buChar char="•"/>
              <a:tabLst>
                <a:tab pos="395288" algn="l"/>
                <a:tab pos="457200" algn="l"/>
              </a:tabLst>
            </a:pPr>
            <a:r>
              <a:rPr lang="en-US" sz="1200" dirty="0">
                <a:solidFill>
                  <a:srgbClr val="002060"/>
                </a:solidFill>
                <a:latin typeface="Georgia" pitchFamily="18" charset="0"/>
              </a:rPr>
              <a:t>Cardiac and pyloric regions</a:t>
            </a:r>
          </a:p>
          <a:p>
            <a:pPr marL="1371600" lvl="7">
              <a:buFont typeface="Arial" charset="0"/>
              <a:buChar char="•"/>
              <a:tabLst>
                <a:tab pos="395288" algn="l"/>
                <a:tab pos="457200" algn="l"/>
              </a:tabLst>
            </a:pPr>
            <a:r>
              <a:rPr lang="en-US" sz="1200" dirty="0">
                <a:solidFill>
                  <a:srgbClr val="002060"/>
                </a:solidFill>
                <a:latin typeface="Georgia" pitchFamily="18" charset="0"/>
              </a:rPr>
              <a:t>Pits and glands with mucus secreting throughout (few chief or parietal cells)</a:t>
            </a:r>
          </a:p>
          <a:p>
            <a:pPr marL="1371600" lvl="7">
              <a:buFont typeface="Arial" charset="0"/>
              <a:buChar char="•"/>
              <a:tabLst>
                <a:tab pos="395288" algn="l"/>
                <a:tab pos="457200" algn="l"/>
              </a:tabLst>
            </a:pPr>
            <a:r>
              <a:rPr lang="en-US" sz="1200" dirty="0">
                <a:solidFill>
                  <a:srgbClr val="002060"/>
                </a:solidFill>
                <a:latin typeface="Georgia" pitchFamily="18" charset="0"/>
              </a:rPr>
              <a:t>Junctions</a:t>
            </a:r>
          </a:p>
          <a:p>
            <a:pPr marL="1828800" lvl="8">
              <a:buFont typeface="Arial" charset="0"/>
              <a:buChar char="•"/>
              <a:tabLst>
                <a:tab pos="395288" algn="l"/>
                <a:tab pos="457200" algn="l"/>
              </a:tabLst>
            </a:pPr>
            <a:r>
              <a:rPr lang="en-US" sz="1200" dirty="0">
                <a:solidFill>
                  <a:srgbClr val="002060"/>
                </a:solidFill>
                <a:latin typeface="Georgia" pitchFamily="18" charset="0"/>
              </a:rPr>
              <a:t>Esophageal-cardiac junction</a:t>
            </a:r>
          </a:p>
          <a:p>
            <a:pPr marL="1828800" lvl="8">
              <a:buFont typeface="Arial" charset="0"/>
              <a:buChar char="•"/>
              <a:tabLst>
                <a:tab pos="395288" algn="l"/>
                <a:tab pos="457200" algn="l"/>
              </a:tabLst>
            </a:pPr>
            <a:r>
              <a:rPr lang="en-US" sz="1200" dirty="0">
                <a:solidFill>
                  <a:srgbClr val="002060"/>
                </a:solidFill>
                <a:latin typeface="Georgia" pitchFamily="18" charset="0"/>
              </a:rPr>
              <a:t>Pyloric-duodenal (gastro-duodenal) junction</a:t>
            </a:r>
          </a:p>
          <a:p>
            <a:pPr marL="2174875" lvl="8">
              <a:buFont typeface="Arial" charset="0"/>
              <a:buChar char="•"/>
              <a:tabLst>
                <a:tab pos="395288" algn="l"/>
                <a:tab pos="457200" algn="l"/>
              </a:tabLst>
            </a:pPr>
            <a:r>
              <a:rPr lang="en-US" sz="1200" dirty="0">
                <a:solidFill>
                  <a:srgbClr val="002060"/>
                </a:solidFill>
                <a:latin typeface="Georgia" pitchFamily="18" charset="0"/>
              </a:rPr>
              <a:t>Pyloric sphincter</a:t>
            </a:r>
          </a:p>
          <a:p>
            <a:pPr marL="976313" lvl="3" indent="-55563">
              <a:buFont typeface="Arial" charset="0"/>
              <a:buChar char="•"/>
              <a:tabLst>
                <a:tab pos="395288" algn="l"/>
                <a:tab pos="457200" algn="l"/>
              </a:tabLst>
            </a:pPr>
            <a:r>
              <a:rPr lang="en-US" sz="1200" dirty="0">
                <a:solidFill>
                  <a:srgbClr val="002060"/>
                </a:solidFill>
                <a:latin typeface="Georgia" pitchFamily="18" charset="0"/>
              </a:rPr>
              <a:t>Body and fundus</a:t>
            </a:r>
          </a:p>
          <a:p>
            <a:pPr marL="1433513" lvl="4" indent="-55563">
              <a:buFont typeface="Arial" charset="0"/>
              <a:buChar char="•"/>
              <a:tabLst>
                <a:tab pos="395288" algn="l"/>
                <a:tab pos="457200" algn="l"/>
              </a:tabLst>
            </a:pPr>
            <a:r>
              <a:rPr lang="en-US" sz="1200" dirty="0">
                <a:solidFill>
                  <a:srgbClr val="002060"/>
                </a:solidFill>
                <a:latin typeface="Georgia" pitchFamily="18" charset="0"/>
              </a:rPr>
              <a:t>Gastric pits</a:t>
            </a:r>
          </a:p>
          <a:p>
            <a:pPr marL="1890713" lvl="5" indent="-55563">
              <a:buFont typeface="Arial" charset="0"/>
              <a:buChar char="•"/>
              <a:tabLst>
                <a:tab pos="395288" algn="l"/>
                <a:tab pos="457200" algn="l"/>
              </a:tabLst>
            </a:pPr>
            <a:r>
              <a:rPr lang="en-US" sz="1200" dirty="0">
                <a:solidFill>
                  <a:srgbClr val="002060"/>
                </a:solidFill>
                <a:latin typeface="Georgia" pitchFamily="18" charset="0"/>
              </a:rPr>
              <a:t>Surface mucous cells</a:t>
            </a:r>
          </a:p>
          <a:p>
            <a:pPr marL="1376363" lvl="5">
              <a:buFont typeface="Arial" charset="0"/>
              <a:buChar char="•"/>
              <a:tabLst>
                <a:tab pos="395288" algn="l"/>
                <a:tab pos="457200" algn="l"/>
              </a:tabLst>
            </a:pPr>
            <a:r>
              <a:rPr lang="en-US" sz="1200" dirty="0">
                <a:solidFill>
                  <a:srgbClr val="002060"/>
                </a:solidFill>
                <a:latin typeface="Georgia" pitchFamily="18" charset="0"/>
              </a:rPr>
              <a:t>Gastric glands</a:t>
            </a:r>
          </a:p>
          <a:p>
            <a:pPr marL="1833563" lvl="6">
              <a:buFont typeface="Arial" charset="0"/>
              <a:buChar char="•"/>
              <a:tabLst>
                <a:tab pos="395288" algn="l"/>
                <a:tab pos="457200" algn="l"/>
              </a:tabLst>
            </a:pPr>
            <a:r>
              <a:rPr lang="en-US" sz="1200" dirty="0">
                <a:solidFill>
                  <a:srgbClr val="002060"/>
                </a:solidFill>
                <a:latin typeface="Georgia" pitchFamily="18" charset="0"/>
              </a:rPr>
              <a:t>Mucous neck cells</a:t>
            </a:r>
          </a:p>
          <a:p>
            <a:pPr marL="1833563" lvl="6">
              <a:buFont typeface="Arial" charset="0"/>
              <a:buChar char="•"/>
              <a:tabLst>
                <a:tab pos="395288" algn="l"/>
                <a:tab pos="457200" algn="l"/>
              </a:tabLst>
            </a:pPr>
            <a:r>
              <a:rPr lang="en-US" sz="1200" dirty="0">
                <a:solidFill>
                  <a:srgbClr val="002060"/>
                </a:solidFill>
                <a:latin typeface="Georgia" pitchFamily="18" charset="0"/>
              </a:rPr>
              <a:t>Parietal cells</a:t>
            </a:r>
          </a:p>
          <a:p>
            <a:pPr marL="1833563" lvl="6">
              <a:buFont typeface="Arial" charset="0"/>
              <a:buChar char="•"/>
              <a:tabLst>
                <a:tab pos="395288" algn="l"/>
                <a:tab pos="457200" algn="l"/>
              </a:tabLst>
            </a:pPr>
            <a:r>
              <a:rPr lang="en-US" sz="1200" dirty="0">
                <a:solidFill>
                  <a:srgbClr val="002060"/>
                </a:solidFill>
                <a:latin typeface="Georgia" pitchFamily="18" charset="0"/>
              </a:rPr>
              <a:t>Chief cells</a:t>
            </a:r>
          </a:p>
          <a:p>
            <a:pPr marL="2174875" lvl="8">
              <a:tabLst>
                <a:tab pos="395288" algn="l"/>
                <a:tab pos="457200" algn="l"/>
              </a:tabLst>
            </a:pPr>
            <a:endParaRPr lang="en-US" sz="1200" dirty="0">
              <a:solidFill>
                <a:srgbClr val="002060"/>
              </a:solidFill>
              <a:latin typeface="Georgia" pitchFamily="18" charset="0"/>
            </a:endParaRPr>
          </a:p>
          <a:p>
            <a:pPr>
              <a:buFont typeface="Arial" charset="0"/>
              <a:buChar char="•"/>
              <a:tabLst>
                <a:tab pos="457200" algn="l"/>
              </a:tabLst>
            </a:pPr>
            <a:r>
              <a:rPr lang="en-US" sz="1200" b="1" dirty="0">
                <a:solidFill>
                  <a:srgbClr val="002060"/>
                </a:solidFill>
                <a:latin typeface="Georgia" pitchFamily="18" charset="0"/>
              </a:rPr>
              <a:t>Distinguish, at the electron microscope level, each of the following:</a:t>
            </a:r>
          </a:p>
          <a:p>
            <a:pPr lvl="1">
              <a:buFont typeface="Arial" charset="0"/>
              <a:buChar char="•"/>
              <a:tabLst>
                <a:tab pos="457200" algn="l"/>
              </a:tabLst>
            </a:pPr>
            <a:endParaRPr lang="en-US" sz="1200" dirty="0">
              <a:solidFill>
                <a:srgbClr val="002060"/>
              </a:solidFill>
              <a:latin typeface="Georgia" pitchFamily="18" charset="0"/>
            </a:endParaRPr>
          </a:p>
          <a:p>
            <a:pPr lvl="1">
              <a:buFont typeface="Arial" charset="0"/>
              <a:buChar char="•"/>
              <a:tabLst>
                <a:tab pos="457200" algn="l"/>
              </a:tabLst>
            </a:pPr>
            <a:r>
              <a:rPr lang="en-US" sz="1200" dirty="0">
                <a:solidFill>
                  <a:srgbClr val="002060"/>
                </a:solidFill>
                <a:latin typeface="Georgia" pitchFamily="18" charset="0"/>
              </a:rPr>
              <a:t>Stomach</a:t>
            </a:r>
          </a:p>
          <a:p>
            <a:pPr lvl="2">
              <a:buFont typeface="Arial" charset="0"/>
              <a:buChar char="•"/>
              <a:tabLst>
                <a:tab pos="457200" algn="l"/>
              </a:tabLst>
            </a:pPr>
            <a:r>
              <a:rPr lang="en-US" sz="1200" dirty="0">
                <a:solidFill>
                  <a:srgbClr val="002060"/>
                </a:solidFill>
                <a:latin typeface="Georgia" pitchFamily="18" charset="0"/>
              </a:rPr>
              <a:t>Chief cells</a:t>
            </a:r>
          </a:p>
          <a:p>
            <a:pPr lvl="3">
              <a:buFont typeface="Arial" charset="0"/>
              <a:buChar char="•"/>
              <a:tabLst>
                <a:tab pos="457200" algn="l"/>
              </a:tabLst>
            </a:pPr>
            <a:r>
              <a:rPr lang="en-US" sz="1200" dirty="0">
                <a:solidFill>
                  <a:srgbClr val="002060"/>
                </a:solidFill>
                <a:latin typeface="Georgia" pitchFamily="18" charset="0"/>
              </a:rPr>
              <a:t>Zymogen granules</a:t>
            </a:r>
          </a:p>
          <a:p>
            <a:pPr lvl="2">
              <a:buFont typeface="Arial" charset="0"/>
              <a:buChar char="•"/>
              <a:tabLst>
                <a:tab pos="457200" algn="l"/>
              </a:tabLst>
            </a:pPr>
            <a:r>
              <a:rPr lang="en-US" sz="1200" dirty="0">
                <a:solidFill>
                  <a:srgbClr val="002060"/>
                </a:solidFill>
                <a:latin typeface="Georgia" pitchFamily="18" charset="0"/>
              </a:rPr>
              <a:t>Parietal cells</a:t>
            </a:r>
          </a:p>
          <a:p>
            <a:pPr lvl="3">
              <a:buFont typeface="Arial" charset="0"/>
              <a:buChar char="•"/>
              <a:tabLst>
                <a:tab pos="457200" algn="l"/>
              </a:tabLst>
            </a:pPr>
            <a:r>
              <a:rPr lang="en-US" sz="1200" dirty="0" err="1">
                <a:solidFill>
                  <a:srgbClr val="002060"/>
                </a:solidFill>
                <a:latin typeface="Georgia" pitchFamily="18" charset="0"/>
              </a:rPr>
              <a:t>Canaliculi</a:t>
            </a:r>
            <a:endParaRPr lang="en-US" sz="1200" dirty="0">
              <a:solidFill>
                <a:srgbClr val="002060"/>
              </a:solidFill>
              <a:latin typeface="Georgia" pitchFamily="18" charset="0"/>
            </a:endParaRPr>
          </a:p>
          <a:p>
            <a:pPr lvl="3">
              <a:buFont typeface="Arial" charset="0"/>
              <a:buChar char="•"/>
              <a:tabLst>
                <a:tab pos="457200" algn="l"/>
              </a:tabLst>
            </a:pPr>
            <a:r>
              <a:rPr lang="en-US" sz="1200" dirty="0" err="1">
                <a:solidFill>
                  <a:srgbClr val="002060"/>
                </a:solidFill>
                <a:latin typeface="Georgia" pitchFamily="18" charset="0"/>
              </a:rPr>
              <a:t>Tubulovesicles</a:t>
            </a:r>
            <a:endParaRPr lang="en-US" sz="1200" dirty="0">
              <a:solidFill>
                <a:srgbClr val="002060"/>
              </a:solidFill>
              <a:latin typeface="Georgia" pitchFamily="18" charset="0"/>
            </a:endParaRPr>
          </a:p>
        </p:txBody>
      </p:sp>
    </p:spTree>
    <p:extLst>
      <p:ext uri="{BB962C8B-B14F-4D97-AF65-F5344CB8AC3E}">
        <p14:creationId xmlns:p14="http://schemas.microsoft.com/office/powerpoint/2010/main" val="6689882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218" y="1447800"/>
            <a:ext cx="7003564" cy="5144958"/>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28935"/>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gastrointestinal tract, identify the region from which it came?</a:t>
            </a:r>
          </a:p>
        </p:txBody>
      </p:sp>
      <p:sp>
        <p:nvSpPr>
          <p:cNvPr id="5" name="Rectangle 4"/>
          <p:cNvSpPr/>
          <p:nvPr/>
        </p:nvSpPr>
        <p:spPr>
          <a:xfrm>
            <a:off x="3581400" y="4746171"/>
            <a:ext cx="4591050"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latin typeface="+mn-lt"/>
              </a:rPr>
              <a:t>Pyloric region of the stomach (cardiac isn’t a bad guess)</a:t>
            </a:r>
            <a:endParaRPr lang="en-US" sz="900" b="1" dirty="0">
              <a:ln w="11430"/>
              <a:effectLst>
                <a:outerShdw blurRad="50800" dist="39000" dir="5460000" algn="tl">
                  <a:srgbClr val="000000">
                    <a:alpha val="38000"/>
                  </a:srgbClr>
                </a:outerShdw>
              </a:effectLst>
              <a:latin typeface="+mn-lt"/>
            </a:endParaRPr>
          </a:p>
        </p:txBody>
      </p:sp>
    </p:spTree>
    <p:extLst>
      <p:ext uri="{BB962C8B-B14F-4D97-AF65-F5344CB8AC3E}">
        <p14:creationId xmlns:p14="http://schemas.microsoft.com/office/powerpoint/2010/main" val="408539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2201hoa.jpg"/>
          <p:cNvPicPr>
            <a:picLocks noChangeAspect="1"/>
          </p:cNvPicPr>
          <p:nvPr/>
        </p:nvPicPr>
        <p:blipFill>
          <a:blip r:embed="rId3" cstate="print"/>
          <a:stretch>
            <a:fillRect/>
          </a:stretch>
        </p:blipFill>
        <p:spPr>
          <a:xfrm>
            <a:off x="1524000" y="1449598"/>
            <a:ext cx="6248400" cy="5408402"/>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28935"/>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bottom of a gland of the stomach, identify structures at X?</a:t>
            </a:r>
          </a:p>
        </p:txBody>
      </p:sp>
      <p:sp>
        <p:nvSpPr>
          <p:cNvPr id="5" name="Rectangle 4"/>
          <p:cNvSpPr/>
          <p:nvPr/>
        </p:nvSpPr>
        <p:spPr>
          <a:xfrm>
            <a:off x="5638799" y="2133600"/>
            <a:ext cx="2133601" cy="120032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0000"/>
                </a:solidFill>
                <a:effectLst>
                  <a:outerShdw blurRad="50800" dist="39000" dir="5460000" algn="tl">
                    <a:srgbClr val="000000">
                      <a:alpha val="38000"/>
                    </a:srgbClr>
                  </a:outerShdw>
                </a:effectLst>
                <a:latin typeface="+mn-lt"/>
              </a:rPr>
              <a:t>Zymogen granules</a:t>
            </a:r>
            <a:endParaRPr lang="en-US" sz="900" b="1" dirty="0">
              <a:ln w="11430"/>
              <a:solidFill>
                <a:srgbClr val="FF0000"/>
              </a:solidFill>
              <a:effectLst>
                <a:outerShdw blurRad="50800" dist="39000" dir="5460000" algn="tl">
                  <a:srgbClr val="000000">
                    <a:alpha val="38000"/>
                  </a:srgbClr>
                </a:outerShdw>
              </a:effectLst>
              <a:latin typeface="+mn-lt"/>
            </a:endParaRPr>
          </a:p>
        </p:txBody>
      </p:sp>
      <p:sp>
        <p:nvSpPr>
          <p:cNvPr id="3" name="TextBox 2"/>
          <p:cNvSpPr txBox="1"/>
          <p:nvPr/>
        </p:nvSpPr>
        <p:spPr>
          <a:xfrm>
            <a:off x="4605867" y="3048000"/>
            <a:ext cx="647700" cy="400110"/>
          </a:xfrm>
          <a:prstGeom prst="rect">
            <a:avLst/>
          </a:prstGeom>
          <a:noFill/>
        </p:spPr>
        <p:txBody>
          <a:bodyPr wrap="square" rtlCol="0">
            <a:spAutoFit/>
          </a:bodyPr>
          <a:lstStyle/>
          <a:p>
            <a:r>
              <a:rPr lang="en-US" sz="2000" b="1" dirty="0">
                <a:solidFill>
                  <a:srgbClr val="C00000"/>
                </a:solidFill>
              </a:rPr>
              <a:t>X</a:t>
            </a:r>
          </a:p>
        </p:txBody>
      </p:sp>
      <p:sp>
        <p:nvSpPr>
          <p:cNvPr id="8" name="TextBox 7"/>
          <p:cNvSpPr txBox="1"/>
          <p:nvPr/>
        </p:nvSpPr>
        <p:spPr>
          <a:xfrm>
            <a:off x="4621390" y="3600510"/>
            <a:ext cx="647700" cy="400110"/>
          </a:xfrm>
          <a:prstGeom prst="rect">
            <a:avLst/>
          </a:prstGeom>
          <a:noFill/>
        </p:spPr>
        <p:txBody>
          <a:bodyPr wrap="square" rtlCol="0">
            <a:spAutoFit/>
          </a:bodyPr>
          <a:lstStyle/>
          <a:p>
            <a:r>
              <a:rPr lang="en-US" sz="2000" b="1" dirty="0">
                <a:solidFill>
                  <a:srgbClr val="C00000"/>
                </a:solidFill>
              </a:rPr>
              <a:t>X</a:t>
            </a:r>
          </a:p>
        </p:txBody>
      </p:sp>
      <p:sp>
        <p:nvSpPr>
          <p:cNvPr id="9" name="TextBox 8"/>
          <p:cNvSpPr txBox="1"/>
          <p:nvPr/>
        </p:nvSpPr>
        <p:spPr>
          <a:xfrm>
            <a:off x="2857500" y="4114800"/>
            <a:ext cx="647700" cy="400110"/>
          </a:xfrm>
          <a:prstGeom prst="rect">
            <a:avLst/>
          </a:prstGeom>
          <a:noFill/>
        </p:spPr>
        <p:txBody>
          <a:bodyPr wrap="square" rtlCol="0">
            <a:spAutoFit/>
          </a:bodyPr>
          <a:lstStyle/>
          <a:p>
            <a:r>
              <a:rPr lang="en-US" sz="2000" b="1" dirty="0">
                <a:solidFill>
                  <a:srgbClr val="C00000"/>
                </a:solidFill>
              </a:rPr>
              <a:t>X</a:t>
            </a:r>
          </a:p>
        </p:txBody>
      </p:sp>
      <p:sp>
        <p:nvSpPr>
          <p:cNvPr id="10" name="TextBox 9"/>
          <p:cNvSpPr txBox="1"/>
          <p:nvPr/>
        </p:nvSpPr>
        <p:spPr>
          <a:xfrm>
            <a:off x="3200400" y="3256199"/>
            <a:ext cx="647700" cy="400110"/>
          </a:xfrm>
          <a:prstGeom prst="rect">
            <a:avLst/>
          </a:prstGeom>
          <a:noFill/>
        </p:spPr>
        <p:txBody>
          <a:bodyPr wrap="square" rtlCol="0">
            <a:spAutoFit/>
          </a:bodyPr>
          <a:lstStyle/>
          <a:p>
            <a:r>
              <a:rPr lang="en-US" sz="2000" b="1" dirty="0">
                <a:solidFill>
                  <a:srgbClr val="C00000"/>
                </a:solidFill>
              </a:rPr>
              <a:t>X</a:t>
            </a:r>
          </a:p>
        </p:txBody>
      </p:sp>
    </p:spTree>
    <p:extLst>
      <p:ext uri="{BB962C8B-B14F-4D97-AF65-F5344CB8AC3E}">
        <p14:creationId xmlns:p14="http://schemas.microsoft.com/office/powerpoint/2010/main" val="177427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ewuser\Desktop\New folder\SL10a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797537" y="1112503"/>
            <a:ext cx="7660663" cy="57454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28935"/>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a:t>
            </a:r>
            <a:r>
              <a:rPr lang="en-US" sz="2400" b="1" i="1" dirty="0">
                <a:solidFill>
                  <a:schemeClr val="accent3">
                    <a:lumMod val="50000"/>
                  </a:schemeClr>
                </a:solidFill>
                <a:latin typeface="Script MT Bold" pitchFamily="66" charset="0"/>
              </a:rPr>
              <a:t>outlined cells</a:t>
            </a:r>
            <a:r>
              <a:rPr lang="en-US" sz="2400" b="1" dirty="0">
                <a:solidFill>
                  <a:schemeClr val="accent3">
                    <a:lumMod val="50000"/>
                  </a:schemeClr>
                </a:solidFill>
                <a:latin typeface="Script MT Bold" pitchFamily="66" charset="0"/>
              </a:rPr>
              <a:t>?</a:t>
            </a:r>
          </a:p>
        </p:txBody>
      </p:sp>
      <p:sp>
        <p:nvSpPr>
          <p:cNvPr id="2" name="Freeform 1"/>
          <p:cNvSpPr/>
          <p:nvPr/>
        </p:nvSpPr>
        <p:spPr>
          <a:xfrm>
            <a:off x="1393371" y="3505200"/>
            <a:ext cx="533400" cy="402771"/>
          </a:xfrm>
          <a:custGeom>
            <a:avLst/>
            <a:gdLst>
              <a:gd name="connsiteX0" fmla="*/ 424543 w 533400"/>
              <a:gd name="connsiteY0" fmla="*/ 337457 h 402771"/>
              <a:gd name="connsiteX1" fmla="*/ 478972 w 533400"/>
              <a:gd name="connsiteY1" fmla="*/ 293914 h 402771"/>
              <a:gd name="connsiteX2" fmla="*/ 500743 w 533400"/>
              <a:gd name="connsiteY2" fmla="*/ 261257 h 402771"/>
              <a:gd name="connsiteX3" fmla="*/ 522515 w 533400"/>
              <a:gd name="connsiteY3" fmla="*/ 239486 h 402771"/>
              <a:gd name="connsiteX4" fmla="*/ 533400 w 533400"/>
              <a:gd name="connsiteY4" fmla="*/ 206829 h 402771"/>
              <a:gd name="connsiteX5" fmla="*/ 500743 w 533400"/>
              <a:gd name="connsiteY5" fmla="*/ 87086 h 402771"/>
              <a:gd name="connsiteX6" fmla="*/ 446315 w 533400"/>
              <a:gd name="connsiteY6" fmla="*/ 43543 h 402771"/>
              <a:gd name="connsiteX7" fmla="*/ 391886 w 533400"/>
              <a:gd name="connsiteY7" fmla="*/ 0 h 402771"/>
              <a:gd name="connsiteX8" fmla="*/ 283029 w 533400"/>
              <a:gd name="connsiteY8" fmla="*/ 10886 h 402771"/>
              <a:gd name="connsiteX9" fmla="*/ 217715 w 533400"/>
              <a:gd name="connsiteY9" fmla="*/ 43543 h 402771"/>
              <a:gd name="connsiteX10" fmla="*/ 185058 w 533400"/>
              <a:gd name="connsiteY10" fmla="*/ 54429 h 402771"/>
              <a:gd name="connsiteX11" fmla="*/ 130629 w 533400"/>
              <a:gd name="connsiteY11" fmla="*/ 97971 h 402771"/>
              <a:gd name="connsiteX12" fmla="*/ 87086 w 533400"/>
              <a:gd name="connsiteY12" fmla="*/ 141514 h 402771"/>
              <a:gd name="connsiteX13" fmla="*/ 65315 w 533400"/>
              <a:gd name="connsiteY13" fmla="*/ 163286 h 402771"/>
              <a:gd name="connsiteX14" fmla="*/ 43543 w 533400"/>
              <a:gd name="connsiteY14" fmla="*/ 206829 h 402771"/>
              <a:gd name="connsiteX15" fmla="*/ 21772 w 533400"/>
              <a:gd name="connsiteY15" fmla="*/ 239486 h 402771"/>
              <a:gd name="connsiteX16" fmla="*/ 0 w 533400"/>
              <a:gd name="connsiteY16" fmla="*/ 304800 h 402771"/>
              <a:gd name="connsiteX17" fmla="*/ 32658 w 533400"/>
              <a:gd name="connsiteY17" fmla="*/ 370114 h 402771"/>
              <a:gd name="connsiteX18" fmla="*/ 65315 w 533400"/>
              <a:gd name="connsiteY18" fmla="*/ 381000 h 402771"/>
              <a:gd name="connsiteX19" fmla="*/ 141515 w 533400"/>
              <a:gd name="connsiteY19" fmla="*/ 402771 h 402771"/>
              <a:gd name="connsiteX20" fmla="*/ 370115 w 533400"/>
              <a:gd name="connsiteY20" fmla="*/ 391886 h 402771"/>
              <a:gd name="connsiteX21" fmla="*/ 435429 w 533400"/>
              <a:gd name="connsiteY21" fmla="*/ 370114 h 402771"/>
              <a:gd name="connsiteX22" fmla="*/ 424543 w 533400"/>
              <a:gd name="connsiteY22" fmla="*/ 337457 h 40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3400" h="402771">
                <a:moveTo>
                  <a:pt x="424543" y="337457"/>
                </a:moveTo>
                <a:cubicBezTo>
                  <a:pt x="442686" y="322943"/>
                  <a:pt x="462543" y="310343"/>
                  <a:pt x="478972" y="293914"/>
                </a:cubicBezTo>
                <a:cubicBezTo>
                  <a:pt x="488223" y="284663"/>
                  <a:pt x="492570" y="271473"/>
                  <a:pt x="500743" y="261257"/>
                </a:cubicBezTo>
                <a:cubicBezTo>
                  <a:pt x="507154" y="253243"/>
                  <a:pt x="515258" y="246743"/>
                  <a:pt x="522515" y="239486"/>
                </a:cubicBezTo>
                <a:cubicBezTo>
                  <a:pt x="526143" y="228600"/>
                  <a:pt x="533400" y="218303"/>
                  <a:pt x="533400" y="206829"/>
                </a:cubicBezTo>
                <a:cubicBezTo>
                  <a:pt x="533400" y="160615"/>
                  <a:pt x="525654" y="124453"/>
                  <a:pt x="500743" y="87086"/>
                </a:cubicBezTo>
                <a:cubicBezTo>
                  <a:pt x="485722" y="64554"/>
                  <a:pt x="467115" y="60183"/>
                  <a:pt x="446315" y="43543"/>
                </a:cubicBezTo>
                <a:cubicBezTo>
                  <a:pt x="368759" y="-18502"/>
                  <a:pt x="492399" y="67008"/>
                  <a:pt x="391886" y="0"/>
                </a:cubicBezTo>
                <a:cubicBezTo>
                  <a:pt x="355600" y="3629"/>
                  <a:pt x="319072" y="5341"/>
                  <a:pt x="283029" y="10886"/>
                </a:cubicBezTo>
                <a:cubicBezTo>
                  <a:pt x="243504" y="16967"/>
                  <a:pt x="253598" y="25601"/>
                  <a:pt x="217715" y="43543"/>
                </a:cubicBezTo>
                <a:cubicBezTo>
                  <a:pt x="207452" y="48675"/>
                  <a:pt x="195944" y="50800"/>
                  <a:pt x="185058" y="54429"/>
                </a:cubicBezTo>
                <a:cubicBezTo>
                  <a:pt x="110930" y="128553"/>
                  <a:pt x="226772" y="15563"/>
                  <a:pt x="130629" y="97971"/>
                </a:cubicBezTo>
                <a:cubicBezTo>
                  <a:pt x="115044" y="111329"/>
                  <a:pt x="101600" y="127000"/>
                  <a:pt x="87086" y="141514"/>
                </a:cubicBezTo>
                <a:cubicBezTo>
                  <a:pt x="79829" y="148771"/>
                  <a:pt x="69905" y="154106"/>
                  <a:pt x="65315" y="163286"/>
                </a:cubicBezTo>
                <a:cubicBezTo>
                  <a:pt x="58058" y="177800"/>
                  <a:pt x="51594" y="192740"/>
                  <a:pt x="43543" y="206829"/>
                </a:cubicBezTo>
                <a:cubicBezTo>
                  <a:pt x="37052" y="218188"/>
                  <a:pt x="27085" y="227531"/>
                  <a:pt x="21772" y="239486"/>
                </a:cubicBezTo>
                <a:cubicBezTo>
                  <a:pt x="12451" y="260457"/>
                  <a:pt x="0" y="304800"/>
                  <a:pt x="0" y="304800"/>
                </a:cubicBezTo>
                <a:cubicBezTo>
                  <a:pt x="7172" y="326314"/>
                  <a:pt x="13473" y="354766"/>
                  <a:pt x="32658" y="370114"/>
                </a:cubicBezTo>
                <a:cubicBezTo>
                  <a:pt x="41618" y="377282"/>
                  <a:pt x="54282" y="377848"/>
                  <a:pt x="65315" y="381000"/>
                </a:cubicBezTo>
                <a:cubicBezTo>
                  <a:pt x="161022" y="408346"/>
                  <a:pt x="63195" y="376666"/>
                  <a:pt x="141515" y="402771"/>
                </a:cubicBezTo>
                <a:cubicBezTo>
                  <a:pt x="217715" y="399143"/>
                  <a:pt x="294295" y="400310"/>
                  <a:pt x="370115" y="391886"/>
                </a:cubicBezTo>
                <a:cubicBezTo>
                  <a:pt x="392924" y="389352"/>
                  <a:pt x="435429" y="370114"/>
                  <a:pt x="435429" y="370114"/>
                </a:cubicBezTo>
                <a:lnTo>
                  <a:pt x="424543" y="337457"/>
                </a:lnTo>
                <a:close/>
              </a:path>
            </a:pathLst>
          </a:cu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76800" y="1112503"/>
            <a:ext cx="3752850"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FF0000"/>
                </a:solidFill>
                <a:effectLst>
                  <a:outerShdw blurRad="50800" dist="39000" dir="5460000" algn="tl">
                    <a:srgbClr val="000000">
                      <a:alpha val="38000"/>
                    </a:srgbClr>
                  </a:outerShdw>
                </a:effectLst>
                <a:latin typeface="+mn-lt"/>
              </a:rPr>
              <a:t>Parietal cells</a:t>
            </a:r>
          </a:p>
        </p:txBody>
      </p:sp>
      <p:sp>
        <p:nvSpPr>
          <p:cNvPr id="3" name="Freeform 2"/>
          <p:cNvSpPr/>
          <p:nvPr/>
        </p:nvSpPr>
        <p:spPr>
          <a:xfrm>
            <a:off x="3414900" y="5975517"/>
            <a:ext cx="362443" cy="414397"/>
          </a:xfrm>
          <a:custGeom>
            <a:avLst/>
            <a:gdLst>
              <a:gd name="connsiteX0" fmla="*/ 351557 w 362443"/>
              <a:gd name="connsiteY0" fmla="*/ 283769 h 414397"/>
              <a:gd name="connsiteX1" fmla="*/ 362443 w 362443"/>
              <a:gd name="connsiteY1" fmla="*/ 229340 h 414397"/>
              <a:gd name="connsiteX2" fmla="*/ 329786 w 362443"/>
              <a:gd name="connsiteY2" fmla="*/ 87826 h 414397"/>
              <a:gd name="connsiteX3" fmla="*/ 308014 w 362443"/>
              <a:gd name="connsiteY3" fmla="*/ 55169 h 414397"/>
              <a:gd name="connsiteX4" fmla="*/ 231814 w 362443"/>
              <a:gd name="connsiteY4" fmla="*/ 22512 h 414397"/>
              <a:gd name="connsiteX5" fmla="*/ 210043 w 362443"/>
              <a:gd name="connsiteY5" fmla="*/ 740 h 414397"/>
              <a:gd name="connsiteX6" fmla="*/ 122957 w 362443"/>
              <a:gd name="connsiteY6" fmla="*/ 11626 h 414397"/>
              <a:gd name="connsiteX7" fmla="*/ 90300 w 362443"/>
              <a:gd name="connsiteY7" fmla="*/ 33397 h 414397"/>
              <a:gd name="connsiteX8" fmla="*/ 57643 w 362443"/>
              <a:gd name="connsiteY8" fmla="*/ 44283 h 414397"/>
              <a:gd name="connsiteX9" fmla="*/ 14100 w 362443"/>
              <a:gd name="connsiteY9" fmla="*/ 98712 h 414397"/>
              <a:gd name="connsiteX10" fmla="*/ 3214 w 362443"/>
              <a:gd name="connsiteY10" fmla="*/ 142254 h 414397"/>
              <a:gd name="connsiteX11" fmla="*/ 35871 w 362443"/>
              <a:gd name="connsiteY11" fmla="*/ 381740 h 414397"/>
              <a:gd name="connsiteX12" fmla="*/ 57643 w 362443"/>
              <a:gd name="connsiteY12" fmla="*/ 403512 h 414397"/>
              <a:gd name="connsiteX13" fmla="*/ 112071 w 362443"/>
              <a:gd name="connsiteY13" fmla="*/ 414397 h 414397"/>
              <a:gd name="connsiteX14" fmla="*/ 253586 w 362443"/>
              <a:gd name="connsiteY14" fmla="*/ 403512 h 414397"/>
              <a:gd name="connsiteX15" fmla="*/ 286243 w 362443"/>
              <a:gd name="connsiteY15" fmla="*/ 392626 h 414397"/>
              <a:gd name="connsiteX16" fmla="*/ 308014 w 362443"/>
              <a:gd name="connsiteY16" fmla="*/ 370854 h 414397"/>
              <a:gd name="connsiteX17" fmla="*/ 340671 w 362443"/>
              <a:gd name="connsiteY17" fmla="*/ 349083 h 414397"/>
              <a:gd name="connsiteX18" fmla="*/ 351557 w 362443"/>
              <a:gd name="connsiteY18" fmla="*/ 283769 h 41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2443" h="414397">
                <a:moveTo>
                  <a:pt x="351557" y="283769"/>
                </a:moveTo>
                <a:cubicBezTo>
                  <a:pt x="355186" y="263812"/>
                  <a:pt x="362443" y="247842"/>
                  <a:pt x="362443" y="229340"/>
                </a:cubicBezTo>
                <a:cubicBezTo>
                  <a:pt x="362443" y="155890"/>
                  <a:pt x="359990" y="140683"/>
                  <a:pt x="329786" y="87826"/>
                </a:cubicBezTo>
                <a:cubicBezTo>
                  <a:pt x="323295" y="76467"/>
                  <a:pt x="317265" y="64420"/>
                  <a:pt x="308014" y="55169"/>
                </a:cubicBezTo>
                <a:cubicBezTo>
                  <a:pt x="282954" y="30109"/>
                  <a:pt x="265127" y="30840"/>
                  <a:pt x="231814" y="22512"/>
                </a:cubicBezTo>
                <a:cubicBezTo>
                  <a:pt x="224557" y="15255"/>
                  <a:pt x="220255" y="1761"/>
                  <a:pt x="210043" y="740"/>
                </a:cubicBezTo>
                <a:cubicBezTo>
                  <a:pt x="180934" y="-2171"/>
                  <a:pt x="151181" y="3929"/>
                  <a:pt x="122957" y="11626"/>
                </a:cubicBezTo>
                <a:cubicBezTo>
                  <a:pt x="110335" y="15068"/>
                  <a:pt x="102002" y="27546"/>
                  <a:pt x="90300" y="33397"/>
                </a:cubicBezTo>
                <a:cubicBezTo>
                  <a:pt x="80037" y="38529"/>
                  <a:pt x="68529" y="40654"/>
                  <a:pt x="57643" y="44283"/>
                </a:cubicBezTo>
                <a:cubicBezTo>
                  <a:pt x="40083" y="61842"/>
                  <a:pt x="24401" y="74677"/>
                  <a:pt x="14100" y="98712"/>
                </a:cubicBezTo>
                <a:cubicBezTo>
                  <a:pt x="8207" y="112463"/>
                  <a:pt x="6843" y="127740"/>
                  <a:pt x="3214" y="142254"/>
                </a:cubicBezTo>
                <a:cubicBezTo>
                  <a:pt x="10323" y="277319"/>
                  <a:pt x="-23349" y="307714"/>
                  <a:pt x="35871" y="381740"/>
                </a:cubicBezTo>
                <a:cubicBezTo>
                  <a:pt x="42282" y="389754"/>
                  <a:pt x="48209" y="399469"/>
                  <a:pt x="57643" y="403512"/>
                </a:cubicBezTo>
                <a:cubicBezTo>
                  <a:pt x="74649" y="410800"/>
                  <a:pt x="93928" y="410769"/>
                  <a:pt x="112071" y="414397"/>
                </a:cubicBezTo>
                <a:cubicBezTo>
                  <a:pt x="159243" y="410769"/>
                  <a:pt x="206640" y="409380"/>
                  <a:pt x="253586" y="403512"/>
                </a:cubicBezTo>
                <a:cubicBezTo>
                  <a:pt x="264972" y="402089"/>
                  <a:pt x="276404" y="398530"/>
                  <a:pt x="286243" y="392626"/>
                </a:cubicBezTo>
                <a:cubicBezTo>
                  <a:pt x="295044" y="387345"/>
                  <a:pt x="300000" y="377265"/>
                  <a:pt x="308014" y="370854"/>
                </a:cubicBezTo>
                <a:cubicBezTo>
                  <a:pt x="318230" y="362681"/>
                  <a:pt x="329785" y="356340"/>
                  <a:pt x="340671" y="349083"/>
                </a:cubicBezTo>
                <a:cubicBezTo>
                  <a:pt x="352070" y="269291"/>
                  <a:pt x="347928" y="303726"/>
                  <a:pt x="351557" y="283769"/>
                </a:cubicBezTo>
                <a:close/>
              </a:path>
            </a:pathLst>
          </a:cu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9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308" y="621268"/>
            <a:ext cx="8901491" cy="1477328"/>
          </a:xfrm>
          <a:prstGeom prst="rect">
            <a:avLst/>
          </a:prstGeom>
          <a:noFill/>
        </p:spPr>
        <p:txBody>
          <a:bodyPr wrap="square" rtlCol="0">
            <a:spAutoFit/>
          </a:bodyPr>
          <a:lstStyle/>
          <a:p>
            <a:r>
              <a:rPr lang="en-US" b="1" dirty="0">
                <a:solidFill>
                  <a:srgbClr val="0038A8"/>
                </a:solidFill>
                <a:latin typeface="Times New Roman" pitchFamily="18" charset="0"/>
                <a:cs typeface="Times New Roman" pitchFamily="18" charset="0"/>
              </a:rPr>
              <a:t>Our slide of the pharynx is from the portion involved in swallowing.   Although swallowing is a reflex action, the muscles within the pharynx are skeletal muscle.  Many of these muscles have names (e.g. constrictor muscles) which you will learn in Brain, Mind, and Behavior.  Being the conduit for boluses of food, the pharynx is lined by stratified squamous non-keratinized epithelium, and has substantial elastic tissue.</a:t>
            </a:r>
          </a:p>
        </p:txBody>
      </p:sp>
      <p:sp>
        <p:nvSpPr>
          <p:cNvPr id="2062" name="TextBox 2061"/>
          <p:cNvSpPr txBox="1"/>
          <p:nvPr/>
        </p:nvSpPr>
        <p:spPr>
          <a:xfrm>
            <a:off x="6747679" y="5080338"/>
            <a:ext cx="655898" cy="276999"/>
          </a:xfrm>
          <a:prstGeom prst="rect">
            <a:avLst/>
          </a:prstGeom>
          <a:noFill/>
        </p:spPr>
        <p:txBody>
          <a:bodyPr wrap="square" rtlCol="0">
            <a:spAutoFit/>
          </a:bodyPr>
          <a:lstStyle/>
          <a:p>
            <a:r>
              <a:rPr lang="en-US" sz="1200" b="1" dirty="0">
                <a:solidFill>
                  <a:schemeClr val="bg1"/>
                </a:solidFill>
              </a:rPr>
              <a:t>lumen</a:t>
            </a:r>
          </a:p>
        </p:txBody>
      </p:sp>
      <p:sp>
        <p:nvSpPr>
          <p:cNvPr id="10" name="Rectangle 9"/>
          <p:cNvSpPr/>
          <p:nvPr/>
        </p:nvSpPr>
        <p:spPr>
          <a:xfrm>
            <a:off x="3486737" y="82952"/>
            <a:ext cx="1844159"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002060"/>
                </a:solidFill>
                <a:latin typeface="+mn-lt"/>
              </a:rPr>
              <a:t>PHARYNX</a:t>
            </a:r>
          </a:p>
        </p:txBody>
      </p:sp>
      <p:pic>
        <p:nvPicPr>
          <p:cNvPr id="6" name="Picture 2" descr="Moore 8-40Amodified resized"/>
          <p:cNvPicPr>
            <a:picLocks noChangeAspect="1" noChangeArrowheads="1"/>
          </p:cNvPicPr>
          <p:nvPr/>
        </p:nvPicPr>
        <p:blipFill>
          <a:blip r:embed="rId3" cstate="print"/>
          <a:srcRect/>
          <a:stretch>
            <a:fillRect/>
          </a:stretch>
        </p:blipFill>
        <p:spPr bwMode="auto">
          <a:xfrm>
            <a:off x="1564868" y="2098596"/>
            <a:ext cx="6627015" cy="4648115"/>
          </a:xfrm>
          <a:prstGeom prst="rect">
            <a:avLst/>
          </a:prstGeom>
          <a:noFill/>
        </p:spPr>
      </p:pic>
    </p:spTree>
    <p:extLst>
      <p:ext uri="{BB962C8B-B14F-4D97-AF65-F5344CB8AC3E}">
        <p14:creationId xmlns:p14="http://schemas.microsoft.com/office/powerpoint/2010/main" val="15172643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ewuser\Desktop\New folder\SL6b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38200" y="1058042"/>
            <a:ext cx="7696200" cy="57721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28935"/>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a:t>
            </a:r>
            <a:r>
              <a:rPr lang="en-US" sz="2400" b="1" i="1" dirty="0">
                <a:solidFill>
                  <a:schemeClr val="accent3">
                    <a:lumMod val="50000"/>
                  </a:schemeClr>
                </a:solidFill>
                <a:latin typeface="Script MT Bold" pitchFamily="66" charset="0"/>
              </a:rPr>
              <a:t>outlined cells</a:t>
            </a:r>
            <a:r>
              <a:rPr lang="en-US" sz="2400" b="1" dirty="0">
                <a:solidFill>
                  <a:schemeClr val="accent3">
                    <a:lumMod val="50000"/>
                  </a:schemeClr>
                </a:solidFill>
                <a:latin typeface="Script MT Bold" pitchFamily="66" charset="0"/>
              </a:rPr>
              <a:t>?</a:t>
            </a:r>
          </a:p>
        </p:txBody>
      </p:sp>
      <p:sp>
        <p:nvSpPr>
          <p:cNvPr id="5" name="Rectangle 4"/>
          <p:cNvSpPr/>
          <p:nvPr/>
        </p:nvSpPr>
        <p:spPr>
          <a:xfrm>
            <a:off x="4387342" y="1219200"/>
            <a:ext cx="375285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FF0000"/>
                </a:solidFill>
                <a:effectLst>
                  <a:outerShdw blurRad="50800" dist="39000" dir="5460000" algn="tl">
                    <a:srgbClr val="000000">
                      <a:alpha val="38000"/>
                    </a:srgbClr>
                  </a:outerShdw>
                </a:effectLst>
                <a:latin typeface="+mn-lt"/>
              </a:rPr>
              <a:t>Chief cells</a:t>
            </a:r>
            <a:endParaRPr lang="en-US" sz="2800" b="1" dirty="0">
              <a:ln w="11430"/>
              <a:solidFill>
                <a:srgbClr val="FF0000"/>
              </a:solidFill>
              <a:effectLst>
                <a:outerShdw blurRad="50800" dist="39000" dir="5460000" algn="tl">
                  <a:srgbClr val="000000">
                    <a:alpha val="38000"/>
                  </a:srgbClr>
                </a:outerShdw>
              </a:effectLst>
              <a:latin typeface="+mn-lt"/>
            </a:endParaRPr>
          </a:p>
        </p:txBody>
      </p:sp>
      <p:sp>
        <p:nvSpPr>
          <p:cNvPr id="2" name="Freeform 1"/>
          <p:cNvSpPr/>
          <p:nvPr/>
        </p:nvSpPr>
        <p:spPr>
          <a:xfrm>
            <a:off x="1693147" y="3235569"/>
            <a:ext cx="587829" cy="547635"/>
          </a:xfrm>
          <a:custGeom>
            <a:avLst/>
            <a:gdLst>
              <a:gd name="connsiteX0" fmla="*/ 462224 w 587829"/>
              <a:gd name="connsiteY0" fmla="*/ 381838 h 547635"/>
              <a:gd name="connsiteX1" fmla="*/ 502418 w 587829"/>
              <a:gd name="connsiteY1" fmla="*/ 336620 h 547635"/>
              <a:gd name="connsiteX2" fmla="*/ 517490 w 587829"/>
              <a:gd name="connsiteY2" fmla="*/ 326572 h 547635"/>
              <a:gd name="connsiteX3" fmla="*/ 542611 w 587829"/>
              <a:gd name="connsiteY3" fmla="*/ 301451 h 547635"/>
              <a:gd name="connsiteX4" fmla="*/ 572756 w 587829"/>
              <a:gd name="connsiteY4" fmla="*/ 261257 h 547635"/>
              <a:gd name="connsiteX5" fmla="*/ 577780 w 587829"/>
              <a:gd name="connsiteY5" fmla="*/ 246185 h 547635"/>
              <a:gd name="connsiteX6" fmla="*/ 587829 w 587829"/>
              <a:gd name="connsiteY6" fmla="*/ 180871 h 547635"/>
              <a:gd name="connsiteX7" fmla="*/ 582805 w 587829"/>
              <a:gd name="connsiteY7" fmla="*/ 135653 h 547635"/>
              <a:gd name="connsiteX8" fmla="*/ 572756 w 587829"/>
              <a:gd name="connsiteY8" fmla="*/ 90435 h 547635"/>
              <a:gd name="connsiteX9" fmla="*/ 562708 w 587829"/>
              <a:gd name="connsiteY9" fmla="*/ 75363 h 547635"/>
              <a:gd name="connsiteX10" fmla="*/ 557684 w 587829"/>
              <a:gd name="connsiteY10" fmla="*/ 55266 h 547635"/>
              <a:gd name="connsiteX11" fmla="*/ 547635 w 587829"/>
              <a:gd name="connsiteY11" fmla="*/ 45218 h 547635"/>
              <a:gd name="connsiteX12" fmla="*/ 527539 w 587829"/>
              <a:gd name="connsiteY12" fmla="*/ 0 h 547635"/>
              <a:gd name="connsiteX13" fmla="*/ 477297 w 587829"/>
              <a:gd name="connsiteY13" fmla="*/ 10049 h 547635"/>
              <a:gd name="connsiteX14" fmla="*/ 462224 w 587829"/>
              <a:gd name="connsiteY14" fmla="*/ 20097 h 547635"/>
              <a:gd name="connsiteX15" fmla="*/ 447152 w 587829"/>
              <a:gd name="connsiteY15" fmla="*/ 25121 h 547635"/>
              <a:gd name="connsiteX16" fmla="*/ 427055 w 587829"/>
              <a:gd name="connsiteY16" fmla="*/ 35169 h 547635"/>
              <a:gd name="connsiteX17" fmla="*/ 381838 w 587829"/>
              <a:gd name="connsiteY17" fmla="*/ 45218 h 547635"/>
              <a:gd name="connsiteX18" fmla="*/ 321548 w 587829"/>
              <a:gd name="connsiteY18" fmla="*/ 60290 h 547635"/>
              <a:gd name="connsiteX19" fmla="*/ 291402 w 587829"/>
              <a:gd name="connsiteY19" fmla="*/ 70339 h 547635"/>
              <a:gd name="connsiteX20" fmla="*/ 241161 w 587829"/>
              <a:gd name="connsiteY20" fmla="*/ 85411 h 547635"/>
              <a:gd name="connsiteX21" fmla="*/ 226088 w 587829"/>
              <a:gd name="connsiteY21" fmla="*/ 90435 h 547635"/>
              <a:gd name="connsiteX22" fmla="*/ 211016 w 587829"/>
              <a:gd name="connsiteY22" fmla="*/ 95460 h 547635"/>
              <a:gd name="connsiteX23" fmla="*/ 185895 w 587829"/>
              <a:gd name="connsiteY23" fmla="*/ 110532 h 547635"/>
              <a:gd name="connsiteX24" fmla="*/ 165798 w 587829"/>
              <a:gd name="connsiteY24" fmla="*/ 130629 h 547635"/>
              <a:gd name="connsiteX25" fmla="*/ 150726 w 587829"/>
              <a:gd name="connsiteY25" fmla="*/ 145701 h 547635"/>
              <a:gd name="connsiteX26" fmla="*/ 140677 w 587829"/>
              <a:gd name="connsiteY26" fmla="*/ 155750 h 547635"/>
              <a:gd name="connsiteX27" fmla="*/ 110532 w 587829"/>
              <a:gd name="connsiteY27" fmla="*/ 175846 h 547635"/>
              <a:gd name="connsiteX28" fmla="*/ 75363 w 587829"/>
              <a:gd name="connsiteY28" fmla="*/ 190919 h 547635"/>
              <a:gd name="connsiteX29" fmla="*/ 50242 w 587829"/>
              <a:gd name="connsiteY29" fmla="*/ 211016 h 547635"/>
              <a:gd name="connsiteX30" fmla="*/ 20097 w 587829"/>
              <a:gd name="connsiteY30" fmla="*/ 231112 h 547635"/>
              <a:gd name="connsiteX31" fmla="*/ 0 w 587829"/>
              <a:gd name="connsiteY31" fmla="*/ 251209 h 547635"/>
              <a:gd name="connsiteX32" fmla="*/ 10049 w 587829"/>
              <a:gd name="connsiteY32" fmla="*/ 306475 h 547635"/>
              <a:gd name="connsiteX33" fmla="*/ 20097 w 587829"/>
              <a:gd name="connsiteY33" fmla="*/ 321547 h 547635"/>
              <a:gd name="connsiteX34" fmla="*/ 35169 w 587829"/>
              <a:gd name="connsiteY34" fmla="*/ 371789 h 547635"/>
              <a:gd name="connsiteX35" fmla="*/ 40194 w 587829"/>
              <a:gd name="connsiteY35" fmla="*/ 492369 h 547635"/>
              <a:gd name="connsiteX36" fmla="*/ 45218 w 587829"/>
              <a:gd name="connsiteY36" fmla="*/ 522515 h 547635"/>
              <a:gd name="connsiteX37" fmla="*/ 65315 w 587829"/>
              <a:gd name="connsiteY37" fmla="*/ 547635 h 547635"/>
              <a:gd name="connsiteX38" fmla="*/ 115556 w 587829"/>
              <a:gd name="connsiteY38" fmla="*/ 542611 h 547635"/>
              <a:gd name="connsiteX39" fmla="*/ 130629 w 587829"/>
              <a:gd name="connsiteY39" fmla="*/ 532563 h 547635"/>
              <a:gd name="connsiteX40" fmla="*/ 170822 w 587829"/>
              <a:gd name="connsiteY40" fmla="*/ 517490 h 547635"/>
              <a:gd name="connsiteX41" fmla="*/ 195943 w 587829"/>
              <a:gd name="connsiteY41" fmla="*/ 502418 h 547635"/>
              <a:gd name="connsiteX42" fmla="*/ 211016 w 587829"/>
              <a:gd name="connsiteY42" fmla="*/ 492369 h 547635"/>
              <a:gd name="connsiteX43" fmla="*/ 226088 w 587829"/>
              <a:gd name="connsiteY43" fmla="*/ 487345 h 547635"/>
              <a:gd name="connsiteX44" fmla="*/ 261257 w 587829"/>
              <a:gd name="connsiteY44" fmla="*/ 467249 h 547635"/>
              <a:gd name="connsiteX45" fmla="*/ 291402 w 587829"/>
              <a:gd name="connsiteY45" fmla="*/ 457200 h 547635"/>
              <a:gd name="connsiteX46" fmla="*/ 306475 w 587829"/>
              <a:gd name="connsiteY46" fmla="*/ 452176 h 547635"/>
              <a:gd name="connsiteX47" fmla="*/ 336620 w 587829"/>
              <a:gd name="connsiteY47" fmla="*/ 437104 h 547635"/>
              <a:gd name="connsiteX48" fmla="*/ 381838 w 587829"/>
              <a:gd name="connsiteY48" fmla="*/ 417007 h 547635"/>
              <a:gd name="connsiteX49" fmla="*/ 396910 w 587829"/>
              <a:gd name="connsiteY49" fmla="*/ 411983 h 547635"/>
              <a:gd name="connsiteX50" fmla="*/ 427055 w 587829"/>
              <a:gd name="connsiteY50" fmla="*/ 396910 h 547635"/>
              <a:gd name="connsiteX51" fmla="*/ 457200 w 587829"/>
              <a:gd name="connsiteY51" fmla="*/ 381838 h 547635"/>
              <a:gd name="connsiteX52" fmla="*/ 462224 w 587829"/>
              <a:gd name="connsiteY52" fmla="*/ 381838 h 54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87829" h="547635">
                <a:moveTo>
                  <a:pt x="462224" y="381838"/>
                </a:moveTo>
                <a:cubicBezTo>
                  <a:pt x="470335" y="371699"/>
                  <a:pt x="490556" y="344528"/>
                  <a:pt x="502418" y="336620"/>
                </a:cubicBezTo>
                <a:cubicBezTo>
                  <a:pt x="507442" y="333271"/>
                  <a:pt x="512946" y="330548"/>
                  <a:pt x="517490" y="326572"/>
                </a:cubicBezTo>
                <a:cubicBezTo>
                  <a:pt x="526402" y="318774"/>
                  <a:pt x="534237" y="309825"/>
                  <a:pt x="542611" y="301451"/>
                </a:cubicBezTo>
                <a:cubicBezTo>
                  <a:pt x="554514" y="289548"/>
                  <a:pt x="567075" y="278301"/>
                  <a:pt x="572756" y="261257"/>
                </a:cubicBezTo>
                <a:cubicBezTo>
                  <a:pt x="574431" y="256233"/>
                  <a:pt x="576495" y="251323"/>
                  <a:pt x="577780" y="246185"/>
                </a:cubicBezTo>
                <a:cubicBezTo>
                  <a:pt x="583536" y="223162"/>
                  <a:pt x="584777" y="205287"/>
                  <a:pt x="587829" y="180871"/>
                </a:cubicBezTo>
                <a:cubicBezTo>
                  <a:pt x="586154" y="165798"/>
                  <a:pt x="584809" y="150685"/>
                  <a:pt x="582805" y="135653"/>
                </a:cubicBezTo>
                <a:cubicBezTo>
                  <a:pt x="581402" y="125132"/>
                  <a:pt x="578665" y="102254"/>
                  <a:pt x="572756" y="90435"/>
                </a:cubicBezTo>
                <a:cubicBezTo>
                  <a:pt x="570056" y="85034"/>
                  <a:pt x="566057" y="80387"/>
                  <a:pt x="562708" y="75363"/>
                </a:cubicBezTo>
                <a:cubicBezTo>
                  <a:pt x="561033" y="68664"/>
                  <a:pt x="560772" y="61442"/>
                  <a:pt x="557684" y="55266"/>
                </a:cubicBezTo>
                <a:cubicBezTo>
                  <a:pt x="555566" y="51029"/>
                  <a:pt x="549753" y="49455"/>
                  <a:pt x="547635" y="45218"/>
                </a:cubicBezTo>
                <a:cubicBezTo>
                  <a:pt x="511752" y="-26546"/>
                  <a:pt x="557102" y="44347"/>
                  <a:pt x="527539" y="0"/>
                </a:cubicBezTo>
                <a:cubicBezTo>
                  <a:pt x="514568" y="1853"/>
                  <a:pt x="491332" y="3031"/>
                  <a:pt x="477297" y="10049"/>
                </a:cubicBezTo>
                <a:cubicBezTo>
                  <a:pt x="471896" y="12750"/>
                  <a:pt x="467625" y="17397"/>
                  <a:pt x="462224" y="20097"/>
                </a:cubicBezTo>
                <a:cubicBezTo>
                  <a:pt x="457487" y="22465"/>
                  <a:pt x="452020" y="23035"/>
                  <a:pt x="447152" y="25121"/>
                </a:cubicBezTo>
                <a:cubicBezTo>
                  <a:pt x="440268" y="28071"/>
                  <a:pt x="434068" y="32539"/>
                  <a:pt x="427055" y="35169"/>
                </a:cubicBezTo>
                <a:cubicBezTo>
                  <a:pt x="415014" y="39684"/>
                  <a:pt x="393523" y="42031"/>
                  <a:pt x="381838" y="45218"/>
                </a:cubicBezTo>
                <a:cubicBezTo>
                  <a:pt x="319283" y="62278"/>
                  <a:pt x="384017" y="49879"/>
                  <a:pt x="321548" y="60290"/>
                </a:cubicBezTo>
                <a:cubicBezTo>
                  <a:pt x="311499" y="63640"/>
                  <a:pt x="301678" y="67770"/>
                  <a:pt x="291402" y="70339"/>
                </a:cubicBezTo>
                <a:cubicBezTo>
                  <a:pt x="261029" y="77932"/>
                  <a:pt x="277858" y="73179"/>
                  <a:pt x="241161" y="85411"/>
                </a:cubicBezTo>
                <a:lnTo>
                  <a:pt x="226088" y="90435"/>
                </a:lnTo>
                <a:lnTo>
                  <a:pt x="211016" y="95460"/>
                </a:lnTo>
                <a:cubicBezTo>
                  <a:pt x="173878" y="132594"/>
                  <a:pt x="231559" y="77914"/>
                  <a:pt x="185895" y="110532"/>
                </a:cubicBezTo>
                <a:cubicBezTo>
                  <a:pt x="178186" y="116039"/>
                  <a:pt x="172497" y="123930"/>
                  <a:pt x="165798" y="130629"/>
                </a:cubicBezTo>
                <a:lnTo>
                  <a:pt x="150726" y="145701"/>
                </a:lnTo>
                <a:cubicBezTo>
                  <a:pt x="147376" y="149051"/>
                  <a:pt x="144619" y="153122"/>
                  <a:pt x="140677" y="155750"/>
                </a:cubicBezTo>
                <a:cubicBezTo>
                  <a:pt x="130629" y="162449"/>
                  <a:pt x="121989" y="172026"/>
                  <a:pt x="110532" y="175846"/>
                </a:cubicBezTo>
                <a:cubicBezTo>
                  <a:pt x="93624" y="181483"/>
                  <a:pt x="92744" y="180987"/>
                  <a:pt x="75363" y="190919"/>
                </a:cubicBezTo>
                <a:cubicBezTo>
                  <a:pt x="40930" y="210594"/>
                  <a:pt x="76655" y="191206"/>
                  <a:pt x="50242" y="211016"/>
                </a:cubicBezTo>
                <a:cubicBezTo>
                  <a:pt x="40581" y="218262"/>
                  <a:pt x="28636" y="222573"/>
                  <a:pt x="20097" y="231112"/>
                </a:cubicBezTo>
                <a:lnTo>
                  <a:pt x="0" y="251209"/>
                </a:lnTo>
                <a:cubicBezTo>
                  <a:pt x="1733" y="265073"/>
                  <a:pt x="2302" y="290982"/>
                  <a:pt x="10049" y="306475"/>
                </a:cubicBezTo>
                <a:cubicBezTo>
                  <a:pt x="12749" y="311876"/>
                  <a:pt x="16748" y="316523"/>
                  <a:pt x="20097" y="321547"/>
                </a:cubicBezTo>
                <a:cubicBezTo>
                  <a:pt x="32328" y="358244"/>
                  <a:pt x="27576" y="341417"/>
                  <a:pt x="35169" y="371789"/>
                </a:cubicBezTo>
                <a:cubicBezTo>
                  <a:pt x="36844" y="411982"/>
                  <a:pt x="37518" y="452230"/>
                  <a:pt x="40194" y="492369"/>
                </a:cubicBezTo>
                <a:cubicBezTo>
                  <a:pt x="40872" y="502534"/>
                  <a:pt x="41997" y="512850"/>
                  <a:pt x="45218" y="522515"/>
                </a:cubicBezTo>
                <a:cubicBezTo>
                  <a:pt x="48387" y="532023"/>
                  <a:pt x="58454" y="540775"/>
                  <a:pt x="65315" y="547635"/>
                </a:cubicBezTo>
                <a:cubicBezTo>
                  <a:pt x="82062" y="545960"/>
                  <a:pt x="99156" y="546395"/>
                  <a:pt x="115556" y="542611"/>
                </a:cubicBezTo>
                <a:cubicBezTo>
                  <a:pt x="121440" y="541253"/>
                  <a:pt x="125386" y="535559"/>
                  <a:pt x="130629" y="532563"/>
                </a:cubicBezTo>
                <a:cubicBezTo>
                  <a:pt x="151063" y="520887"/>
                  <a:pt x="148844" y="522986"/>
                  <a:pt x="170822" y="517490"/>
                </a:cubicBezTo>
                <a:cubicBezTo>
                  <a:pt x="190451" y="497862"/>
                  <a:pt x="169853" y="515463"/>
                  <a:pt x="195943" y="502418"/>
                </a:cubicBezTo>
                <a:cubicBezTo>
                  <a:pt x="201344" y="499717"/>
                  <a:pt x="205615" y="495070"/>
                  <a:pt x="211016" y="492369"/>
                </a:cubicBezTo>
                <a:cubicBezTo>
                  <a:pt x="215753" y="490001"/>
                  <a:pt x="221351" y="489713"/>
                  <a:pt x="226088" y="487345"/>
                </a:cubicBezTo>
                <a:cubicBezTo>
                  <a:pt x="262344" y="469218"/>
                  <a:pt x="217216" y="484866"/>
                  <a:pt x="261257" y="467249"/>
                </a:cubicBezTo>
                <a:cubicBezTo>
                  <a:pt x="271091" y="463315"/>
                  <a:pt x="281354" y="460550"/>
                  <a:pt x="291402" y="457200"/>
                </a:cubicBezTo>
                <a:cubicBezTo>
                  <a:pt x="296426" y="455525"/>
                  <a:pt x="302068" y="455114"/>
                  <a:pt x="306475" y="452176"/>
                </a:cubicBezTo>
                <a:cubicBezTo>
                  <a:pt x="325954" y="439191"/>
                  <a:pt x="315819" y="444038"/>
                  <a:pt x="336620" y="437104"/>
                </a:cubicBezTo>
                <a:cubicBezTo>
                  <a:pt x="360506" y="421179"/>
                  <a:pt x="345964" y="428965"/>
                  <a:pt x="381838" y="417007"/>
                </a:cubicBezTo>
                <a:lnTo>
                  <a:pt x="396910" y="411983"/>
                </a:lnTo>
                <a:cubicBezTo>
                  <a:pt x="440100" y="383189"/>
                  <a:pt x="385461" y="417707"/>
                  <a:pt x="427055" y="396910"/>
                </a:cubicBezTo>
                <a:cubicBezTo>
                  <a:pt x="466013" y="377432"/>
                  <a:pt x="419317" y="394466"/>
                  <a:pt x="457200" y="381838"/>
                </a:cubicBezTo>
                <a:lnTo>
                  <a:pt x="462224" y="381838"/>
                </a:lnTo>
                <a:close/>
              </a:path>
            </a:pathLst>
          </a:cu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3707842" y="4632140"/>
            <a:ext cx="617973" cy="366915"/>
          </a:xfrm>
          <a:custGeom>
            <a:avLst/>
            <a:gdLst>
              <a:gd name="connsiteX0" fmla="*/ 356716 w 617973"/>
              <a:gd name="connsiteY0" fmla="*/ 281504 h 366915"/>
              <a:gd name="connsiteX1" fmla="*/ 381837 w 617973"/>
              <a:gd name="connsiteY1" fmla="*/ 266431 h 366915"/>
              <a:gd name="connsiteX2" fmla="*/ 411982 w 617973"/>
              <a:gd name="connsiteY2" fmla="*/ 256383 h 366915"/>
              <a:gd name="connsiteX3" fmla="*/ 442127 w 617973"/>
              <a:gd name="connsiteY3" fmla="*/ 241311 h 366915"/>
              <a:gd name="connsiteX4" fmla="*/ 472272 w 617973"/>
              <a:gd name="connsiteY4" fmla="*/ 226238 h 366915"/>
              <a:gd name="connsiteX5" fmla="*/ 502417 w 617973"/>
              <a:gd name="connsiteY5" fmla="*/ 211165 h 366915"/>
              <a:gd name="connsiteX6" fmla="*/ 512466 w 617973"/>
              <a:gd name="connsiteY6" fmla="*/ 201117 h 366915"/>
              <a:gd name="connsiteX7" fmla="*/ 532562 w 617973"/>
              <a:gd name="connsiteY7" fmla="*/ 196093 h 366915"/>
              <a:gd name="connsiteX8" fmla="*/ 547635 w 617973"/>
              <a:gd name="connsiteY8" fmla="*/ 191069 h 366915"/>
              <a:gd name="connsiteX9" fmla="*/ 567732 w 617973"/>
              <a:gd name="connsiteY9" fmla="*/ 181020 h 366915"/>
              <a:gd name="connsiteX10" fmla="*/ 597877 w 617973"/>
              <a:gd name="connsiteY10" fmla="*/ 170972 h 366915"/>
              <a:gd name="connsiteX11" fmla="*/ 607925 w 617973"/>
              <a:gd name="connsiteY11" fmla="*/ 155900 h 366915"/>
              <a:gd name="connsiteX12" fmla="*/ 617973 w 617973"/>
              <a:gd name="connsiteY12" fmla="*/ 125755 h 366915"/>
              <a:gd name="connsiteX13" fmla="*/ 612949 w 617973"/>
              <a:gd name="connsiteY13" fmla="*/ 100634 h 366915"/>
              <a:gd name="connsiteX14" fmla="*/ 587828 w 617973"/>
              <a:gd name="connsiteY14" fmla="*/ 75513 h 366915"/>
              <a:gd name="connsiteX15" fmla="*/ 577780 w 617973"/>
              <a:gd name="connsiteY15" fmla="*/ 65464 h 366915"/>
              <a:gd name="connsiteX16" fmla="*/ 547635 w 617973"/>
              <a:gd name="connsiteY16" fmla="*/ 45368 h 366915"/>
              <a:gd name="connsiteX17" fmla="*/ 537587 w 617973"/>
              <a:gd name="connsiteY17" fmla="*/ 35319 h 366915"/>
              <a:gd name="connsiteX18" fmla="*/ 527538 w 617973"/>
              <a:gd name="connsiteY18" fmla="*/ 20247 h 366915"/>
              <a:gd name="connsiteX19" fmla="*/ 512466 w 617973"/>
              <a:gd name="connsiteY19" fmla="*/ 15223 h 366915"/>
              <a:gd name="connsiteX20" fmla="*/ 502417 w 617973"/>
              <a:gd name="connsiteY20" fmla="*/ 5174 h 366915"/>
              <a:gd name="connsiteX21" fmla="*/ 452176 w 617973"/>
              <a:gd name="connsiteY21" fmla="*/ 5174 h 366915"/>
              <a:gd name="connsiteX22" fmla="*/ 437103 w 617973"/>
              <a:gd name="connsiteY22" fmla="*/ 10198 h 366915"/>
              <a:gd name="connsiteX23" fmla="*/ 411982 w 617973"/>
              <a:gd name="connsiteY23" fmla="*/ 25271 h 366915"/>
              <a:gd name="connsiteX24" fmla="*/ 366765 w 617973"/>
              <a:gd name="connsiteY24" fmla="*/ 45368 h 366915"/>
              <a:gd name="connsiteX25" fmla="*/ 351692 w 617973"/>
              <a:gd name="connsiteY25" fmla="*/ 50392 h 366915"/>
              <a:gd name="connsiteX26" fmla="*/ 316523 w 617973"/>
              <a:gd name="connsiteY26" fmla="*/ 65464 h 366915"/>
              <a:gd name="connsiteX27" fmla="*/ 281354 w 617973"/>
              <a:gd name="connsiteY27" fmla="*/ 80537 h 366915"/>
              <a:gd name="connsiteX28" fmla="*/ 241160 w 617973"/>
              <a:gd name="connsiteY28" fmla="*/ 90585 h 366915"/>
              <a:gd name="connsiteX29" fmla="*/ 211015 w 617973"/>
              <a:gd name="connsiteY29" fmla="*/ 100634 h 366915"/>
              <a:gd name="connsiteX30" fmla="*/ 195943 w 617973"/>
              <a:gd name="connsiteY30" fmla="*/ 105658 h 366915"/>
              <a:gd name="connsiteX31" fmla="*/ 170822 w 617973"/>
              <a:gd name="connsiteY31" fmla="*/ 120730 h 366915"/>
              <a:gd name="connsiteX32" fmla="*/ 160773 w 617973"/>
              <a:gd name="connsiteY32" fmla="*/ 130779 h 366915"/>
              <a:gd name="connsiteX33" fmla="*/ 130628 w 617973"/>
              <a:gd name="connsiteY33" fmla="*/ 140827 h 366915"/>
              <a:gd name="connsiteX34" fmla="*/ 115556 w 617973"/>
              <a:gd name="connsiteY34" fmla="*/ 145851 h 366915"/>
              <a:gd name="connsiteX35" fmla="*/ 100483 w 617973"/>
              <a:gd name="connsiteY35" fmla="*/ 150875 h 366915"/>
              <a:gd name="connsiteX36" fmla="*/ 60290 w 617973"/>
              <a:gd name="connsiteY36" fmla="*/ 170972 h 366915"/>
              <a:gd name="connsiteX37" fmla="*/ 45217 w 617973"/>
              <a:gd name="connsiteY37" fmla="*/ 175996 h 366915"/>
              <a:gd name="connsiteX38" fmla="*/ 30145 w 617973"/>
              <a:gd name="connsiteY38" fmla="*/ 181020 h 366915"/>
              <a:gd name="connsiteX39" fmla="*/ 5024 w 617973"/>
              <a:gd name="connsiteY39" fmla="*/ 221214 h 366915"/>
              <a:gd name="connsiteX40" fmla="*/ 0 w 617973"/>
              <a:gd name="connsiteY40" fmla="*/ 236286 h 366915"/>
              <a:gd name="connsiteX41" fmla="*/ 5024 w 617973"/>
              <a:gd name="connsiteY41" fmla="*/ 271456 h 366915"/>
              <a:gd name="connsiteX42" fmla="*/ 10048 w 617973"/>
              <a:gd name="connsiteY42" fmla="*/ 286528 h 366915"/>
              <a:gd name="connsiteX43" fmla="*/ 40193 w 617973"/>
              <a:gd name="connsiteY43" fmla="*/ 316673 h 366915"/>
              <a:gd name="connsiteX44" fmla="*/ 50242 w 617973"/>
              <a:gd name="connsiteY44" fmla="*/ 326722 h 366915"/>
              <a:gd name="connsiteX45" fmla="*/ 80387 w 617973"/>
              <a:gd name="connsiteY45" fmla="*/ 346818 h 366915"/>
              <a:gd name="connsiteX46" fmla="*/ 90435 w 617973"/>
              <a:gd name="connsiteY46" fmla="*/ 356867 h 366915"/>
              <a:gd name="connsiteX47" fmla="*/ 130628 w 617973"/>
              <a:gd name="connsiteY47" fmla="*/ 366915 h 366915"/>
              <a:gd name="connsiteX48" fmla="*/ 175846 w 617973"/>
              <a:gd name="connsiteY48" fmla="*/ 361891 h 366915"/>
              <a:gd name="connsiteX49" fmla="*/ 205991 w 617973"/>
              <a:gd name="connsiteY49" fmla="*/ 346818 h 366915"/>
              <a:gd name="connsiteX50" fmla="*/ 236136 w 617973"/>
              <a:gd name="connsiteY50" fmla="*/ 336770 h 366915"/>
              <a:gd name="connsiteX51" fmla="*/ 271305 w 617973"/>
              <a:gd name="connsiteY51" fmla="*/ 316673 h 366915"/>
              <a:gd name="connsiteX52" fmla="*/ 291402 w 617973"/>
              <a:gd name="connsiteY52" fmla="*/ 311649 h 366915"/>
              <a:gd name="connsiteX53" fmla="*/ 326571 w 617973"/>
              <a:gd name="connsiteY53" fmla="*/ 291552 h 366915"/>
              <a:gd name="connsiteX54" fmla="*/ 356716 w 617973"/>
              <a:gd name="connsiteY54" fmla="*/ 281504 h 366915"/>
              <a:gd name="connsiteX55" fmla="*/ 356716 w 617973"/>
              <a:gd name="connsiteY55" fmla="*/ 281504 h 366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17973" h="366915">
                <a:moveTo>
                  <a:pt x="356716" y="281504"/>
                </a:moveTo>
                <a:cubicBezTo>
                  <a:pt x="365090" y="276480"/>
                  <a:pt x="372947" y="270472"/>
                  <a:pt x="381837" y="266431"/>
                </a:cubicBezTo>
                <a:cubicBezTo>
                  <a:pt x="391479" y="262048"/>
                  <a:pt x="403169" y="262258"/>
                  <a:pt x="411982" y="256383"/>
                </a:cubicBezTo>
                <a:cubicBezTo>
                  <a:pt x="431461" y="243398"/>
                  <a:pt x="421326" y="248245"/>
                  <a:pt x="442127" y="241311"/>
                </a:cubicBezTo>
                <a:cubicBezTo>
                  <a:pt x="485317" y="212517"/>
                  <a:pt x="430678" y="247035"/>
                  <a:pt x="472272" y="226238"/>
                </a:cubicBezTo>
                <a:cubicBezTo>
                  <a:pt x="511237" y="206756"/>
                  <a:pt x="464527" y="223798"/>
                  <a:pt x="502417" y="211165"/>
                </a:cubicBezTo>
                <a:cubicBezTo>
                  <a:pt x="505767" y="207816"/>
                  <a:pt x="508229" y="203235"/>
                  <a:pt x="512466" y="201117"/>
                </a:cubicBezTo>
                <a:cubicBezTo>
                  <a:pt x="518642" y="198029"/>
                  <a:pt x="525923" y="197990"/>
                  <a:pt x="532562" y="196093"/>
                </a:cubicBezTo>
                <a:cubicBezTo>
                  <a:pt x="537654" y="194638"/>
                  <a:pt x="542767" y="193155"/>
                  <a:pt x="547635" y="191069"/>
                </a:cubicBezTo>
                <a:cubicBezTo>
                  <a:pt x="554519" y="188119"/>
                  <a:pt x="560778" y="183802"/>
                  <a:pt x="567732" y="181020"/>
                </a:cubicBezTo>
                <a:cubicBezTo>
                  <a:pt x="577566" y="177086"/>
                  <a:pt x="597877" y="170972"/>
                  <a:pt x="597877" y="170972"/>
                </a:cubicBezTo>
                <a:cubicBezTo>
                  <a:pt x="601226" y="165948"/>
                  <a:pt x="605473" y="161418"/>
                  <a:pt x="607925" y="155900"/>
                </a:cubicBezTo>
                <a:cubicBezTo>
                  <a:pt x="612227" y="146221"/>
                  <a:pt x="617973" y="125755"/>
                  <a:pt x="617973" y="125755"/>
                </a:cubicBezTo>
                <a:cubicBezTo>
                  <a:pt x="616298" y="117381"/>
                  <a:pt x="617343" y="107957"/>
                  <a:pt x="612949" y="100634"/>
                </a:cubicBezTo>
                <a:cubicBezTo>
                  <a:pt x="606856" y="90479"/>
                  <a:pt x="596202" y="83887"/>
                  <a:pt x="587828" y="75513"/>
                </a:cubicBezTo>
                <a:cubicBezTo>
                  <a:pt x="584479" y="72163"/>
                  <a:pt x="581721" y="68092"/>
                  <a:pt x="577780" y="65464"/>
                </a:cubicBezTo>
                <a:cubicBezTo>
                  <a:pt x="567732" y="58765"/>
                  <a:pt x="556174" y="53908"/>
                  <a:pt x="547635" y="45368"/>
                </a:cubicBezTo>
                <a:cubicBezTo>
                  <a:pt x="544286" y="42018"/>
                  <a:pt x="540546" y="39018"/>
                  <a:pt x="537587" y="35319"/>
                </a:cubicBezTo>
                <a:cubicBezTo>
                  <a:pt x="533815" y="30604"/>
                  <a:pt x="532253" y="24019"/>
                  <a:pt x="527538" y="20247"/>
                </a:cubicBezTo>
                <a:cubicBezTo>
                  <a:pt x="523403" y="16939"/>
                  <a:pt x="517490" y="16898"/>
                  <a:pt x="512466" y="15223"/>
                </a:cubicBezTo>
                <a:cubicBezTo>
                  <a:pt x="509116" y="11873"/>
                  <a:pt x="506479" y="7611"/>
                  <a:pt x="502417" y="5174"/>
                </a:cubicBezTo>
                <a:cubicBezTo>
                  <a:pt x="485554" y="-4944"/>
                  <a:pt x="471470" y="2418"/>
                  <a:pt x="452176" y="5174"/>
                </a:cubicBezTo>
                <a:cubicBezTo>
                  <a:pt x="447152" y="6849"/>
                  <a:pt x="441644" y="7473"/>
                  <a:pt x="437103" y="10198"/>
                </a:cubicBezTo>
                <a:cubicBezTo>
                  <a:pt x="402620" y="30888"/>
                  <a:pt x="454682" y="11039"/>
                  <a:pt x="411982" y="25271"/>
                </a:cubicBezTo>
                <a:cubicBezTo>
                  <a:pt x="388098" y="41194"/>
                  <a:pt x="402637" y="33411"/>
                  <a:pt x="366765" y="45368"/>
                </a:cubicBezTo>
                <a:lnTo>
                  <a:pt x="351692" y="50392"/>
                </a:lnTo>
                <a:cubicBezTo>
                  <a:pt x="321146" y="70756"/>
                  <a:pt x="353603" y="51559"/>
                  <a:pt x="316523" y="65464"/>
                </a:cubicBezTo>
                <a:cubicBezTo>
                  <a:pt x="279924" y="79189"/>
                  <a:pt x="311850" y="72220"/>
                  <a:pt x="281354" y="80537"/>
                </a:cubicBezTo>
                <a:cubicBezTo>
                  <a:pt x="268030" y="84171"/>
                  <a:pt x="254262" y="86218"/>
                  <a:pt x="241160" y="90585"/>
                </a:cubicBezTo>
                <a:lnTo>
                  <a:pt x="211015" y="100634"/>
                </a:lnTo>
                <a:lnTo>
                  <a:pt x="195943" y="105658"/>
                </a:lnTo>
                <a:cubicBezTo>
                  <a:pt x="170478" y="131121"/>
                  <a:pt x="203436" y="101161"/>
                  <a:pt x="170822" y="120730"/>
                </a:cubicBezTo>
                <a:cubicBezTo>
                  <a:pt x="166760" y="123167"/>
                  <a:pt x="165010" y="128660"/>
                  <a:pt x="160773" y="130779"/>
                </a:cubicBezTo>
                <a:cubicBezTo>
                  <a:pt x="151299" y="135516"/>
                  <a:pt x="140676" y="137478"/>
                  <a:pt x="130628" y="140827"/>
                </a:cubicBezTo>
                <a:lnTo>
                  <a:pt x="115556" y="145851"/>
                </a:lnTo>
                <a:lnTo>
                  <a:pt x="100483" y="150875"/>
                </a:lnTo>
                <a:cubicBezTo>
                  <a:pt x="82946" y="168414"/>
                  <a:pt x="94929" y="159426"/>
                  <a:pt x="60290" y="170972"/>
                </a:cubicBezTo>
                <a:lnTo>
                  <a:pt x="45217" y="175996"/>
                </a:lnTo>
                <a:lnTo>
                  <a:pt x="30145" y="181020"/>
                </a:lnTo>
                <a:cubicBezTo>
                  <a:pt x="6259" y="196944"/>
                  <a:pt x="16982" y="185340"/>
                  <a:pt x="5024" y="221214"/>
                </a:cubicBezTo>
                <a:lnTo>
                  <a:pt x="0" y="236286"/>
                </a:lnTo>
                <a:cubicBezTo>
                  <a:pt x="1675" y="248009"/>
                  <a:pt x="2702" y="259844"/>
                  <a:pt x="5024" y="271456"/>
                </a:cubicBezTo>
                <a:cubicBezTo>
                  <a:pt x="6063" y="276649"/>
                  <a:pt x="6797" y="282348"/>
                  <a:pt x="10048" y="286528"/>
                </a:cubicBezTo>
                <a:cubicBezTo>
                  <a:pt x="18772" y="297745"/>
                  <a:pt x="30145" y="306625"/>
                  <a:pt x="40193" y="316673"/>
                </a:cubicBezTo>
                <a:cubicBezTo>
                  <a:pt x="43543" y="320023"/>
                  <a:pt x="46300" y="324094"/>
                  <a:pt x="50242" y="326722"/>
                </a:cubicBezTo>
                <a:cubicBezTo>
                  <a:pt x="60290" y="333421"/>
                  <a:pt x="71848" y="338278"/>
                  <a:pt x="80387" y="346818"/>
                </a:cubicBezTo>
                <a:cubicBezTo>
                  <a:pt x="83736" y="350168"/>
                  <a:pt x="86373" y="354430"/>
                  <a:pt x="90435" y="356867"/>
                </a:cubicBezTo>
                <a:cubicBezTo>
                  <a:pt x="98159" y="361502"/>
                  <a:pt x="125226" y="365835"/>
                  <a:pt x="130628" y="366915"/>
                </a:cubicBezTo>
                <a:cubicBezTo>
                  <a:pt x="145701" y="365240"/>
                  <a:pt x="160887" y="364384"/>
                  <a:pt x="175846" y="361891"/>
                </a:cubicBezTo>
                <a:cubicBezTo>
                  <a:pt x="197834" y="358227"/>
                  <a:pt x="185158" y="356077"/>
                  <a:pt x="205991" y="346818"/>
                </a:cubicBezTo>
                <a:cubicBezTo>
                  <a:pt x="215670" y="342516"/>
                  <a:pt x="227323" y="342645"/>
                  <a:pt x="236136" y="336770"/>
                </a:cubicBezTo>
                <a:cubicBezTo>
                  <a:pt x="248627" y="328444"/>
                  <a:pt x="256741" y="322135"/>
                  <a:pt x="271305" y="316673"/>
                </a:cubicBezTo>
                <a:cubicBezTo>
                  <a:pt x="277770" y="314248"/>
                  <a:pt x="284936" y="314073"/>
                  <a:pt x="291402" y="311649"/>
                </a:cubicBezTo>
                <a:cubicBezTo>
                  <a:pt x="355566" y="287589"/>
                  <a:pt x="274094" y="314876"/>
                  <a:pt x="326571" y="291552"/>
                </a:cubicBezTo>
                <a:cubicBezTo>
                  <a:pt x="336250" y="287250"/>
                  <a:pt x="347903" y="287379"/>
                  <a:pt x="356716" y="281504"/>
                </a:cubicBezTo>
                <a:lnTo>
                  <a:pt x="356716" y="281504"/>
                </a:lnTo>
                <a:close/>
              </a:path>
            </a:pathLst>
          </a:cu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98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V="1">
            <a:off x="2908852" y="1616980"/>
            <a:ext cx="5764696" cy="4419599"/>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28935"/>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gastrointestinal tract, identify the region from which it came?</a:t>
            </a:r>
          </a:p>
        </p:txBody>
      </p:sp>
      <p:sp>
        <p:nvSpPr>
          <p:cNvPr id="5" name="Rectangle 4"/>
          <p:cNvSpPr/>
          <p:nvPr/>
        </p:nvSpPr>
        <p:spPr>
          <a:xfrm>
            <a:off x="3581400" y="4746171"/>
            <a:ext cx="4591050"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latin typeface="+mn-lt"/>
              </a:rPr>
              <a:t>Cardiac region of the stomach (pyloric isn’t a bad guess)</a:t>
            </a:r>
            <a:endParaRPr lang="en-US" sz="900" b="1" dirty="0">
              <a:ln w="11430"/>
              <a:effectLst>
                <a:outerShdw blurRad="50800" dist="39000" dir="5460000" algn="tl">
                  <a:srgbClr val="000000">
                    <a:alpha val="38000"/>
                  </a:srgbClr>
                </a:outerShdw>
              </a:effectLst>
              <a:latin typeface="+mn-lt"/>
            </a:endParaRPr>
          </a:p>
        </p:txBody>
      </p:sp>
    </p:spTree>
    <p:extLst>
      <p:ext uri="{BB962C8B-B14F-4D97-AF65-F5344CB8AC3E}">
        <p14:creationId xmlns:p14="http://schemas.microsoft.com/office/powerpoint/2010/main" val="225576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ewuser\Desktop\New folder\SL6b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38200" y="1058042"/>
            <a:ext cx="7696200" cy="57721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28935"/>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a:t>
            </a:r>
            <a:r>
              <a:rPr lang="en-US" sz="2400" b="1" i="1" dirty="0">
                <a:solidFill>
                  <a:schemeClr val="accent3">
                    <a:lumMod val="50000"/>
                  </a:schemeClr>
                </a:solidFill>
                <a:latin typeface="Script MT Bold" pitchFamily="66" charset="0"/>
              </a:rPr>
              <a:t>outlined cells</a:t>
            </a:r>
            <a:r>
              <a:rPr lang="en-US" sz="2400" b="1" dirty="0">
                <a:solidFill>
                  <a:schemeClr val="accent3">
                    <a:lumMod val="50000"/>
                  </a:schemeClr>
                </a:solidFill>
                <a:latin typeface="Script MT Bold" pitchFamily="66" charset="0"/>
              </a:rPr>
              <a:t>?</a:t>
            </a:r>
          </a:p>
        </p:txBody>
      </p:sp>
      <p:sp>
        <p:nvSpPr>
          <p:cNvPr id="5" name="Rectangle 4"/>
          <p:cNvSpPr/>
          <p:nvPr/>
        </p:nvSpPr>
        <p:spPr>
          <a:xfrm>
            <a:off x="1219200" y="2208443"/>
            <a:ext cx="3752850" cy="4247317"/>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FF0000"/>
                </a:solidFill>
                <a:effectLst>
                  <a:outerShdw blurRad="50800" dist="39000" dir="5460000" algn="tl">
                    <a:srgbClr val="000000">
                      <a:alpha val="38000"/>
                    </a:srgbClr>
                  </a:outerShdw>
                </a:effectLst>
                <a:latin typeface="+mn-lt"/>
              </a:rPr>
              <a:t>Mucus-secreting cells (mucous neck cells)</a:t>
            </a:r>
            <a:endParaRPr lang="en-US" sz="2800" b="1" dirty="0">
              <a:ln w="11430"/>
              <a:solidFill>
                <a:srgbClr val="FF0000"/>
              </a:solidFill>
              <a:effectLst>
                <a:outerShdw blurRad="50800" dist="39000" dir="5460000" algn="tl">
                  <a:srgbClr val="000000">
                    <a:alpha val="38000"/>
                  </a:srgbClr>
                </a:outerShdw>
              </a:effectLst>
              <a:latin typeface="+mn-lt"/>
            </a:endParaRPr>
          </a:p>
        </p:txBody>
      </p:sp>
      <p:sp>
        <p:nvSpPr>
          <p:cNvPr id="13" name="Freeform 12"/>
          <p:cNvSpPr/>
          <p:nvPr/>
        </p:nvSpPr>
        <p:spPr>
          <a:xfrm>
            <a:off x="7864642" y="5474368"/>
            <a:ext cx="493295" cy="300790"/>
          </a:xfrm>
          <a:custGeom>
            <a:avLst/>
            <a:gdLst>
              <a:gd name="connsiteX0" fmla="*/ 473242 w 493295"/>
              <a:gd name="connsiteY0" fmla="*/ 8021 h 300790"/>
              <a:gd name="connsiteX1" fmla="*/ 413084 w 493295"/>
              <a:gd name="connsiteY1" fmla="*/ 0 h 300790"/>
              <a:gd name="connsiteX2" fmla="*/ 284747 w 493295"/>
              <a:gd name="connsiteY2" fmla="*/ 4011 h 300790"/>
              <a:gd name="connsiteX3" fmla="*/ 236621 w 493295"/>
              <a:gd name="connsiteY3" fmla="*/ 12032 h 300790"/>
              <a:gd name="connsiteX4" fmla="*/ 220579 w 493295"/>
              <a:gd name="connsiteY4" fmla="*/ 20053 h 300790"/>
              <a:gd name="connsiteX5" fmla="*/ 204537 w 493295"/>
              <a:gd name="connsiteY5" fmla="*/ 24064 h 300790"/>
              <a:gd name="connsiteX6" fmla="*/ 168442 w 493295"/>
              <a:gd name="connsiteY6" fmla="*/ 36095 h 300790"/>
              <a:gd name="connsiteX7" fmla="*/ 156411 w 493295"/>
              <a:gd name="connsiteY7" fmla="*/ 40106 h 300790"/>
              <a:gd name="connsiteX8" fmla="*/ 128337 w 493295"/>
              <a:gd name="connsiteY8" fmla="*/ 56148 h 300790"/>
              <a:gd name="connsiteX9" fmla="*/ 104274 w 493295"/>
              <a:gd name="connsiteY9" fmla="*/ 72190 h 300790"/>
              <a:gd name="connsiteX10" fmla="*/ 92242 w 493295"/>
              <a:gd name="connsiteY10" fmla="*/ 80211 h 300790"/>
              <a:gd name="connsiteX11" fmla="*/ 84221 w 493295"/>
              <a:gd name="connsiteY11" fmla="*/ 92243 h 300790"/>
              <a:gd name="connsiteX12" fmla="*/ 60158 w 493295"/>
              <a:gd name="connsiteY12" fmla="*/ 112295 h 300790"/>
              <a:gd name="connsiteX13" fmla="*/ 44116 w 493295"/>
              <a:gd name="connsiteY13" fmla="*/ 136358 h 300790"/>
              <a:gd name="connsiteX14" fmla="*/ 36095 w 493295"/>
              <a:gd name="connsiteY14" fmla="*/ 152400 h 300790"/>
              <a:gd name="connsiteX15" fmla="*/ 16042 w 493295"/>
              <a:gd name="connsiteY15" fmla="*/ 180474 h 300790"/>
              <a:gd name="connsiteX16" fmla="*/ 8021 w 493295"/>
              <a:gd name="connsiteY16" fmla="*/ 204537 h 300790"/>
              <a:gd name="connsiteX17" fmla="*/ 0 w 493295"/>
              <a:gd name="connsiteY17" fmla="*/ 236621 h 300790"/>
              <a:gd name="connsiteX18" fmla="*/ 4011 w 493295"/>
              <a:gd name="connsiteY18" fmla="*/ 296779 h 300790"/>
              <a:gd name="connsiteX19" fmla="*/ 16042 w 493295"/>
              <a:gd name="connsiteY19" fmla="*/ 300790 h 300790"/>
              <a:gd name="connsiteX20" fmla="*/ 112295 w 493295"/>
              <a:gd name="connsiteY20" fmla="*/ 296779 h 300790"/>
              <a:gd name="connsiteX21" fmla="*/ 124326 w 493295"/>
              <a:gd name="connsiteY21" fmla="*/ 292769 h 300790"/>
              <a:gd name="connsiteX22" fmla="*/ 144379 w 493295"/>
              <a:gd name="connsiteY22" fmla="*/ 288758 h 300790"/>
              <a:gd name="connsiteX23" fmla="*/ 160421 w 493295"/>
              <a:gd name="connsiteY23" fmla="*/ 284748 h 300790"/>
              <a:gd name="connsiteX24" fmla="*/ 212558 w 493295"/>
              <a:gd name="connsiteY24" fmla="*/ 272716 h 300790"/>
              <a:gd name="connsiteX25" fmla="*/ 224590 w 493295"/>
              <a:gd name="connsiteY25" fmla="*/ 268706 h 300790"/>
              <a:gd name="connsiteX26" fmla="*/ 248653 w 493295"/>
              <a:gd name="connsiteY26" fmla="*/ 264695 h 300790"/>
              <a:gd name="connsiteX27" fmla="*/ 260684 w 493295"/>
              <a:gd name="connsiteY27" fmla="*/ 260685 h 300790"/>
              <a:gd name="connsiteX28" fmla="*/ 320842 w 493295"/>
              <a:gd name="connsiteY28" fmla="*/ 248653 h 300790"/>
              <a:gd name="connsiteX29" fmla="*/ 336884 w 493295"/>
              <a:gd name="connsiteY29" fmla="*/ 244643 h 300790"/>
              <a:gd name="connsiteX30" fmla="*/ 356937 w 493295"/>
              <a:gd name="connsiteY30" fmla="*/ 240632 h 300790"/>
              <a:gd name="connsiteX31" fmla="*/ 381000 w 493295"/>
              <a:gd name="connsiteY31" fmla="*/ 232611 h 300790"/>
              <a:gd name="connsiteX32" fmla="*/ 393032 w 493295"/>
              <a:gd name="connsiteY32" fmla="*/ 228600 h 300790"/>
              <a:gd name="connsiteX33" fmla="*/ 433137 w 493295"/>
              <a:gd name="connsiteY33" fmla="*/ 216569 h 300790"/>
              <a:gd name="connsiteX34" fmla="*/ 457200 w 493295"/>
              <a:gd name="connsiteY34" fmla="*/ 208548 h 300790"/>
              <a:gd name="connsiteX35" fmla="*/ 469232 w 493295"/>
              <a:gd name="connsiteY35" fmla="*/ 204537 h 300790"/>
              <a:gd name="connsiteX36" fmla="*/ 469232 w 493295"/>
              <a:gd name="connsiteY36" fmla="*/ 176464 h 300790"/>
              <a:gd name="connsiteX37" fmla="*/ 477253 w 493295"/>
              <a:gd name="connsiteY37" fmla="*/ 104274 h 300790"/>
              <a:gd name="connsiteX38" fmla="*/ 489284 w 493295"/>
              <a:gd name="connsiteY38" fmla="*/ 64169 h 300790"/>
              <a:gd name="connsiteX39" fmla="*/ 493295 w 493295"/>
              <a:gd name="connsiteY39" fmla="*/ 52137 h 300790"/>
              <a:gd name="connsiteX40" fmla="*/ 485274 w 493295"/>
              <a:gd name="connsiteY40" fmla="*/ 16043 h 300790"/>
              <a:gd name="connsiteX41" fmla="*/ 473242 w 493295"/>
              <a:gd name="connsiteY41" fmla="*/ 8021 h 30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3295" h="300790">
                <a:moveTo>
                  <a:pt x="473242" y="8021"/>
                </a:moveTo>
                <a:cubicBezTo>
                  <a:pt x="461210" y="5347"/>
                  <a:pt x="418260" y="0"/>
                  <a:pt x="413084" y="0"/>
                </a:cubicBezTo>
                <a:cubicBezTo>
                  <a:pt x="370284" y="0"/>
                  <a:pt x="327526" y="2674"/>
                  <a:pt x="284747" y="4011"/>
                </a:cubicBezTo>
                <a:cubicBezTo>
                  <a:pt x="278382" y="4920"/>
                  <a:pt x="245422" y="9098"/>
                  <a:pt x="236621" y="12032"/>
                </a:cubicBezTo>
                <a:cubicBezTo>
                  <a:pt x="230949" y="13923"/>
                  <a:pt x="226177" y="17954"/>
                  <a:pt x="220579" y="20053"/>
                </a:cubicBezTo>
                <a:cubicBezTo>
                  <a:pt x="215418" y="21988"/>
                  <a:pt x="209816" y="22480"/>
                  <a:pt x="204537" y="24064"/>
                </a:cubicBezTo>
                <a:cubicBezTo>
                  <a:pt x="192389" y="27708"/>
                  <a:pt x="180474" y="32084"/>
                  <a:pt x="168442" y="36095"/>
                </a:cubicBezTo>
                <a:cubicBezTo>
                  <a:pt x="164432" y="37432"/>
                  <a:pt x="159928" y="37761"/>
                  <a:pt x="156411" y="40106"/>
                </a:cubicBezTo>
                <a:cubicBezTo>
                  <a:pt x="114780" y="67859"/>
                  <a:pt x="179233" y="25610"/>
                  <a:pt x="128337" y="56148"/>
                </a:cubicBezTo>
                <a:cubicBezTo>
                  <a:pt x="120071" y="61108"/>
                  <a:pt x="112295" y="66843"/>
                  <a:pt x="104274" y="72190"/>
                </a:cubicBezTo>
                <a:lnTo>
                  <a:pt x="92242" y="80211"/>
                </a:lnTo>
                <a:cubicBezTo>
                  <a:pt x="89568" y="84222"/>
                  <a:pt x="87307" y="88540"/>
                  <a:pt x="84221" y="92243"/>
                </a:cubicBezTo>
                <a:cubicBezTo>
                  <a:pt x="74572" y="103823"/>
                  <a:pt x="71988" y="104409"/>
                  <a:pt x="60158" y="112295"/>
                </a:cubicBezTo>
                <a:cubicBezTo>
                  <a:pt x="51554" y="138106"/>
                  <a:pt x="62892" y="110071"/>
                  <a:pt x="44116" y="136358"/>
                </a:cubicBezTo>
                <a:cubicBezTo>
                  <a:pt x="40641" y="141223"/>
                  <a:pt x="39061" y="147209"/>
                  <a:pt x="36095" y="152400"/>
                </a:cubicBezTo>
                <a:cubicBezTo>
                  <a:pt x="31401" y="160614"/>
                  <a:pt x="21211" y="173583"/>
                  <a:pt x="16042" y="180474"/>
                </a:cubicBezTo>
                <a:cubicBezTo>
                  <a:pt x="13368" y="188495"/>
                  <a:pt x="10344" y="196407"/>
                  <a:pt x="8021" y="204537"/>
                </a:cubicBezTo>
                <a:cubicBezTo>
                  <a:pt x="4993" y="215137"/>
                  <a:pt x="0" y="236621"/>
                  <a:pt x="0" y="236621"/>
                </a:cubicBezTo>
                <a:cubicBezTo>
                  <a:pt x="1337" y="256674"/>
                  <a:pt x="-863" y="277282"/>
                  <a:pt x="4011" y="296779"/>
                </a:cubicBezTo>
                <a:cubicBezTo>
                  <a:pt x="5036" y="300880"/>
                  <a:pt x="11815" y="300790"/>
                  <a:pt x="16042" y="300790"/>
                </a:cubicBezTo>
                <a:cubicBezTo>
                  <a:pt x="48154" y="300790"/>
                  <a:pt x="80211" y="298116"/>
                  <a:pt x="112295" y="296779"/>
                </a:cubicBezTo>
                <a:cubicBezTo>
                  <a:pt x="116305" y="295442"/>
                  <a:pt x="120225" y="293794"/>
                  <a:pt x="124326" y="292769"/>
                </a:cubicBezTo>
                <a:cubicBezTo>
                  <a:pt x="130939" y="291116"/>
                  <a:pt x="137725" y="290237"/>
                  <a:pt x="144379" y="288758"/>
                </a:cubicBezTo>
                <a:cubicBezTo>
                  <a:pt x="149760" y="287562"/>
                  <a:pt x="155074" y="286085"/>
                  <a:pt x="160421" y="284748"/>
                </a:cubicBezTo>
                <a:cubicBezTo>
                  <a:pt x="185323" y="268147"/>
                  <a:pt x="162943" y="280349"/>
                  <a:pt x="212558" y="272716"/>
                </a:cubicBezTo>
                <a:cubicBezTo>
                  <a:pt x="216736" y="272073"/>
                  <a:pt x="220463" y="269623"/>
                  <a:pt x="224590" y="268706"/>
                </a:cubicBezTo>
                <a:cubicBezTo>
                  <a:pt x="232528" y="266942"/>
                  <a:pt x="240715" y="266459"/>
                  <a:pt x="248653" y="264695"/>
                </a:cubicBezTo>
                <a:cubicBezTo>
                  <a:pt x="252780" y="263778"/>
                  <a:pt x="256557" y="261602"/>
                  <a:pt x="260684" y="260685"/>
                </a:cubicBezTo>
                <a:cubicBezTo>
                  <a:pt x="280647" y="256249"/>
                  <a:pt x="301003" y="253612"/>
                  <a:pt x="320842" y="248653"/>
                </a:cubicBezTo>
                <a:cubicBezTo>
                  <a:pt x="326189" y="247316"/>
                  <a:pt x="331503" y="245839"/>
                  <a:pt x="336884" y="244643"/>
                </a:cubicBezTo>
                <a:cubicBezTo>
                  <a:pt x="343538" y="243164"/>
                  <a:pt x="350360" y="242426"/>
                  <a:pt x="356937" y="240632"/>
                </a:cubicBezTo>
                <a:cubicBezTo>
                  <a:pt x="365094" y="238407"/>
                  <a:pt x="372979" y="235285"/>
                  <a:pt x="381000" y="232611"/>
                </a:cubicBezTo>
                <a:cubicBezTo>
                  <a:pt x="385011" y="231274"/>
                  <a:pt x="388931" y="229625"/>
                  <a:pt x="393032" y="228600"/>
                </a:cubicBezTo>
                <a:cubicBezTo>
                  <a:pt x="417274" y="222540"/>
                  <a:pt x="403848" y="226332"/>
                  <a:pt x="433137" y="216569"/>
                </a:cubicBezTo>
                <a:lnTo>
                  <a:pt x="457200" y="208548"/>
                </a:lnTo>
                <a:lnTo>
                  <a:pt x="469232" y="204537"/>
                </a:lnTo>
                <a:cubicBezTo>
                  <a:pt x="481768" y="154386"/>
                  <a:pt x="469232" y="216738"/>
                  <a:pt x="469232" y="176464"/>
                </a:cubicBezTo>
                <a:cubicBezTo>
                  <a:pt x="469232" y="102451"/>
                  <a:pt x="467789" y="137399"/>
                  <a:pt x="477253" y="104274"/>
                </a:cubicBezTo>
                <a:cubicBezTo>
                  <a:pt x="489376" y="61842"/>
                  <a:pt x="470220" y="121360"/>
                  <a:pt x="489284" y="64169"/>
                </a:cubicBezTo>
                <a:lnTo>
                  <a:pt x="493295" y="52137"/>
                </a:lnTo>
                <a:cubicBezTo>
                  <a:pt x="492486" y="47281"/>
                  <a:pt x="489830" y="23636"/>
                  <a:pt x="485274" y="16043"/>
                </a:cubicBezTo>
                <a:cubicBezTo>
                  <a:pt x="485269" y="16034"/>
                  <a:pt x="485274" y="10695"/>
                  <a:pt x="473242" y="8021"/>
                </a:cubicBezTo>
                <a:close/>
              </a:path>
            </a:pathLst>
          </a:cu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20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ewuser\Desktop\New folder\SL10a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762000" y="1012371"/>
            <a:ext cx="7772400" cy="58293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28935"/>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a:t>
            </a:r>
            <a:r>
              <a:rPr lang="en-US" sz="2400" b="1" i="1" dirty="0">
                <a:solidFill>
                  <a:schemeClr val="accent3">
                    <a:lumMod val="50000"/>
                  </a:schemeClr>
                </a:solidFill>
                <a:latin typeface="Script MT Bold" pitchFamily="66" charset="0"/>
              </a:rPr>
              <a:t>outlined cells</a:t>
            </a:r>
            <a:r>
              <a:rPr lang="en-US" sz="2400" b="1" dirty="0">
                <a:solidFill>
                  <a:schemeClr val="accent3">
                    <a:lumMod val="50000"/>
                  </a:schemeClr>
                </a:solidFill>
                <a:latin typeface="Script MT Bold" pitchFamily="66" charset="0"/>
              </a:rPr>
              <a:t>?</a:t>
            </a:r>
          </a:p>
        </p:txBody>
      </p:sp>
      <p:sp>
        <p:nvSpPr>
          <p:cNvPr id="5" name="Rectangle 4"/>
          <p:cNvSpPr/>
          <p:nvPr/>
        </p:nvSpPr>
        <p:spPr>
          <a:xfrm>
            <a:off x="4387342" y="1219200"/>
            <a:ext cx="375285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FF0000"/>
                </a:solidFill>
                <a:effectLst>
                  <a:outerShdw blurRad="50800" dist="39000" dir="5460000" algn="tl">
                    <a:srgbClr val="000000">
                      <a:alpha val="38000"/>
                    </a:srgbClr>
                  </a:outerShdw>
                </a:effectLst>
                <a:latin typeface="+mn-lt"/>
              </a:rPr>
              <a:t>Chief cells</a:t>
            </a:r>
            <a:endParaRPr lang="en-US" sz="2800" b="1" dirty="0">
              <a:ln w="11430"/>
              <a:solidFill>
                <a:srgbClr val="FF0000"/>
              </a:solidFill>
              <a:effectLst>
                <a:outerShdw blurRad="50800" dist="39000" dir="5460000" algn="tl">
                  <a:srgbClr val="000000">
                    <a:alpha val="38000"/>
                  </a:srgbClr>
                </a:outerShdw>
              </a:effectLst>
              <a:latin typeface="+mn-lt"/>
            </a:endParaRPr>
          </a:p>
        </p:txBody>
      </p:sp>
      <p:sp>
        <p:nvSpPr>
          <p:cNvPr id="7" name="Freeform 6"/>
          <p:cNvSpPr/>
          <p:nvPr/>
        </p:nvSpPr>
        <p:spPr>
          <a:xfrm>
            <a:off x="1589314" y="2928257"/>
            <a:ext cx="609600" cy="468086"/>
          </a:xfrm>
          <a:custGeom>
            <a:avLst/>
            <a:gdLst>
              <a:gd name="connsiteX0" fmla="*/ 348343 w 609600"/>
              <a:gd name="connsiteY0" fmla="*/ 424543 h 468086"/>
              <a:gd name="connsiteX1" fmla="*/ 468086 w 609600"/>
              <a:gd name="connsiteY1" fmla="*/ 402772 h 468086"/>
              <a:gd name="connsiteX2" fmla="*/ 533400 w 609600"/>
              <a:gd name="connsiteY2" fmla="*/ 381000 h 468086"/>
              <a:gd name="connsiteX3" fmla="*/ 566057 w 609600"/>
              <a:gd name="connsiteY3" fmla="*/ 370114 h 468086"/>
              <a:gd name="connsiteX4" fmla="*/ 587829 w 609600"/>
              <a:gd name="connsiteY4" fmla="*/ 348343 h 468086"/>
              <a:gd name="connsiteX5" fmla="*/ 609600 w 609600"/>
              <a:gd name="connsiteY5" fmla="*/ 283029 h 468086"/>
              <a:gd name="connsiteX6" fmla="*/ 576943 w 609600"/>
              <a:gd name="connsiteY6" fmla="*/ 228600 h 468086"/>
              <a:gd name="connsiteX7" fmla="*/ 555172 w 609600"/>
              <a:gd name="connsiteY7" fmla="*/ 195943 h 468086"/>
              <a:gd name="connsiteX8" fmla="*/ 511629 w 609600"/>
              <a:gd name="connsiteY8" fmla="*/ 152400 h 468086"/>
              <a:gd name="connsiteX9" fmla="*/ 478972 w 609600"/>
              <a:gd name="connsiteY9" fmla="*/ 87086 h 468086"/>
              <a:gd name="connsiteX10" fmla="*/ 446315 w 609600"/>
              <a:gd name="connsiteY10" fmla="*/ 32657 h 468086"/>
              <a:gd name="connsiteX11" fmla="*/ 326572 w 609600"/>
              <a:gd name="connsiteY11" fmla="*/ 0 h 468086"/>
              <a:gd name="connsiteX12" fmla="*/ 195943 w 609600"/>
              <a:gd name="connsiteY12" fmla="*/ 21772 h 468086"/>
              <a:gd name="connsiteX13" fmla="*/ 97972 w 609600"/>
              <a:gd name="connsiteY13" fmla="*/ 76200 h 468086"/>
              <a:gd name="connsiteX14" fmla="*/ 76200 w 609600"/>
              <a:gd name="connsiteY14" fmla="*/ 97972 h 468086"/>
              <a:gd name="connsiteX15" fmla="*/ 10886 w 609600"/>
              <a:gd name="connsiteY15" fmla="*/ 119743 h 468086"/>
              <a:gd name="connsiteX16" fmla="*/ 0 w 609600"/>
              <a:gd name="connsiteY16" fmla="*/ 152400 h 468086"/>
              <a:gd name="connsiteX17" fmla="*/ 32657 w 609600"/>
              <a:gd name="connsiteY17" fmla="*/ 261257 h 468086"/>
              <a:gd name="connsiteX18" fmla="*/ 43543 w 609600"/>
              <a:gd name="connsiteY18" fmla="*/ 293914 h 468086"/>
              <a:gd name="connsiteX19" fmla="*/ 54429 w 609600"/>
              <a:gd name="connsiteY19" fmla="*/ 326572 h 468086"/>
              <a:gd name="connsiteX20" fmla="*/ 76200 w 609600"/>
              <a:gd name="connsiteY20" fmla="*/ 359229 h 468086"/>
              <a:gd name="connsiteX21" fmla="*/ 87086 w 609600"/>
              <a:gd name="connsiteY21" fmla="*/ 391886 h 468086"/>
              <a:gd name="connsiteX22" fmla="*/ 108857 w 609600"/>
              <a:gd name="connsiteY22" fmla="*/ 424543 h 468086"/>
              <a:gd name="connsiteX23" fmla="*/ 152400 w 609600"/>
              <a:gd name="connsiteY23" fmla="*/ 468086 h 468086"/>
              <a:gd name="connsiteX24" fmla="*/ 337457 w 609600"/>
              <a:gd name="connsiteY24" fmla="*/ 457200 h 468086"/>
              <a:gd name="connsiteX25" fmla="*/ 370115 w 609600"/>
              <a:gd name="connsiteY25" fmla="*/ 446314 h 468086"/>
              <a:gd name="connsiteX26" fmla="*/ 413657 w 609600"/>
              <a:gd name="connsiteY26" fmla="*/ 435429 h 468086"/>
              <a:gd name="connsiteX27" fmla="*/ 446315 w 609600"/>
              <a:gd name="connsiteY27" fmla="*/ 413657 h 468086"/>
              <a:gd name="connsiteX28" fmla="*/ 468086 w 609600"/>
              <a:gd name="connsiteY28" fmla="*/ 381000 h 468086"/>
              <a:gd name="connsiteX29" fmla="*/ 478972 w 609600"/>
              <a:gd name="connsiteY29" fmla="*/ 370114 h 468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9600" h="468086">
                <a:moveTo>
                  <a:pt x="348343" y="424543"/>
                </a:moveTo>
                <a:cubicBezTo>
                  <a:pt x="401997" y="416878"/>
                  <a:pt x="421434" y="416768"/>
                  <a:pt x="468086" y="402772"/>
                </a:cubicBezTo>
                <a:cubicBezTo>
                  <a:pt x="490067" y="396178"/>
                  <a:pt x="511629" y="388257"/>
                  <a:pt x="533400" y="381000"/>
                </a:cubicBezTo>
                <a:lnTo>
                  <a:pt x="566057" y="370114"/>
                </a:lnTo>
                <a:cubicBezTo>
                  <a:pt x="573314" y="362857"/>
                  <a:pt x="583239" y="357523"/>
                  <a:pt x="587829" y="348343"/>
                </a:cubicBezTo>
                <a:cubicBezTo>
                  <a:pt x="598092" y="327817"/>
                  <a:pt x="609600" y="283029"/>
                  <a:pt x="609600" y="283029"/>
                </a:cubicBezTo>
                <a:cubicBezTo>
                  <a:pt x="590697" y="226316"/>
                  <a:pt x="611098" y="271294"/>
                  <a:pt x="576943" y="228600"/>
                </a:cubicBezTo>
                <a:cubicBezTo>
                  <a:pt x="568770" y="218384"/>
                  <a:pt x="563686" y="205876"/>
                  <a:pt x="555172" y="195943"/>
                </a:cubicBezTo>
                <a:cubicBezTo>
                  <a:pt x="541814" y="180358"/>
                  <a:pt x="511629" y="152400"/>
                  <a:pt x="511629" y="152400"/>
                </a:cubicBezTo>
                <a:cubicBezTo>
                  <a:pt x="484267" y="70316"/>
                  <a:pt x="521176" y="171495"/>
                  <a:pt x="478972" y="87086"/>
                </a:cubicBezTo>
                <a:cubicBezTo>
                  <a:pt x="466558" y="62259"/>
                  <a:pt x="474663" y="46831"/>
                  <a:pt x="446315" y="32657"/>
                </a:cubicBezTo>
                <a:cubicBezTo>
                  <a:pt x="409489" y="14244"/>
                  <a:pt x="366384" y="7963"/>
                  <a:pt x="326572" y="0"/>
                </a:cubicBezTo>
                <a:cubicBezTo>
                  <a:pt x="308581" y="1999"/>
                  <a:pt x="227859" y="4041"/>
                  <a:pt x="195943" y="21772"/>
                </a:cubicBezTo>
                <a:cubicBezTo>
                  <a:pt x="83651" y="84156"/>
                  <a:pt x="171867" y="51568"/>
                  <a:pt x="97972" y="76200"/>
                </a:cubicBezTo>
                <a:cubicBezTo>
                  <a:pt x="90715" y="83457"/>
                  <a:pt x="85380" y="93382"/>
                  <a:pt x="76200" y="97972"/>
                </a:cubicBezTo>
                <a:cubicBezTo>
                  <a:pt x="55674" y="108235"/>
                  <a:pt x="10886" y="119743"/>
                  <a:pt x="10886" y="119743"/>
                </a:cubicBezTo>
                <a:cubicBezTo>
                  <a:pt x="7257" y="130629"/>
                  <a:pt x="0" y="140925"/>
                  <a:pt x="0" y="152400"/>
                </a:cubicBezTo>
                <a:cubicBezTo>
                  <a:pt x="0" y="168850"/>
                  <a:pt x="31391" y="257459"/>
                  <a:pt x="32657" y="261257"/>
                </a:cubicBezTo>
                <a:lnTo>
                  <a:pt x="43543" y="293914"/>
                </a:lnTo>
                <a:cubicBezTo>
                  <a:pt x="47172" y="304800"/>
                  <a:pt x="48064" y="317024"/>
                  <a:pt x="54429" y="326572"/>
                </a:cubicBezTo>
                <a:cubicBezTo>
                  <a:pt x="61686" y="337458"/>
                  <a:pt x="70349" y="347527"/>
                  <a:pt x="76200" y="359229"/>
                </a:cubicBezTo>
                <a:cubicBezTo>
                  <a:pt x="81332" y="369492"/>
                  <a:pt x="81954" y="381623"/>
                  <a:pt x="87086" y="391886"/>
                </a:cubicBezTo>
                <a:cubicBezTo>
                  <a:pt x="92937" y="403588"/>
                  <a:pt x="100343" y="414610"/>
                  <a:pt x="108857" y="424543"/>
                </a:cubicBezTo>
                <a:cubicBezTo>
                  <a:pt x="122215" y="440128"/>
                  <a:pt x="152400" y="468086"/>
                  <a:pt x="152400" y="468086"/>
                </a:cubicBezTo>
                <a:cubicBezTo>
                  <a:pt x="214086" y="464457"/>
                  <a:pt x="275971" y="463349"/>
                  <a:pt x="337457" y="457200"/>
                </a:cubicBezTo>
                <a:cubicBezTo>
                  <a:pt x="348875" y="456058"/>
                  <a:pt x="359082" y="449466"/>
                  <a:pt x="370115" y="446314"/>
                </a:cubicBezTo>
                <a:cubicBezTo>
                  <a:pt x="384500" y="442204"/>
                  <a:pt x="399143" y="439057"/>
                  <a:pt x="413657" y="435429"/>
                </a:cubicBezTo>
                <a:cubicBezTo>
                  <a:pt x="424543" y="428172"/>
                  <a:pt x="437064" y="422908"/>
                  <a:pt x="446315" y="413657"/>
                </a:cubicBezTo>
                <a:cubicBezTo>
                  <a:pt x="455566" y="404406"/>
                  <a:pt x="460236" y="391466"/>
                  <a:pt x="468086" y="381000"/>
                </a:cubicBezTo>
                <a:cubicBezTo>
                  <a:pt x="471165" y="376895"/>
                  <a:pt x="475343" y="373743"/>
                  <a:pt x="478972" y="370114"/>
                </a:cubicBezTo>
              </a:path>
            </a:pathLst>
          </a:cu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149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ewuser\Desktop\New folder\SL16L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012371"/>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Rectangle 4"/>
          <p:cNvSpPr/>
          <p:nvPr/>
        </p:nvSpPr>
        <p:spPr>
          <a:xfrm>
            <a:off x="4387342" y="1219200"/>
            <a:ext cx="3752850"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FF0000"/>
                </a:solidFill>
                <a:effectLst>
                  <a:outerShdw blurRad="50800" dist="39000" dir="5460000" algn="tl">
                    <a:srgbClr val="000000">
                      <a:alpha val="38000"/>
                    </a:srgbClr>
                  </a:outerShdw>
                </a:effectLst>
                <a:latin typeface="+mn-lt"/>
              </a:rPr>
              <a:t>Lower Esophagus</a:t>
            </a:r>
            <a:endParaRPr lang="en-US" sz="1200" b="1" dirty="0">
              <a:ln w="11430"/>
              <a:solidFill>
                <a:srgbClr val="FF0000"/>
              </a:solidFill>
              <a:effectLst>
                <a:outerShdw blurRad="50800" dist="39000" dir="5460000" algn="tl">
                  <a:srgbClr val="000000">
                    <a:alpha val="38000"/>
                  </a:srgbClr>
                </a:outerShdw>
              </a:effectLst>
              <a:latin typeface="+mn-lt"/>
            </a:endParaRPr>
          </a:p>
        </p:txBody>
      </p:sp>
      <p:sp>
        <p:nvSpPr>
          <p:cNvPr id="7" name="TextBox 6"/>
          <p:cNvSpPr txBox="1"/>
          <p:nvPr/>
        </p:nvSpPr>
        <p:spPr>
          <a:xfrm>
            <a:off x="228600" y="528935"/>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a:t>
            </a:r>
          </a:p>
        </p:txBody>
      </p:sp>
    </p:spTree>
    <p:extLst>
      <p:ext uri="{BB962C8B-B14F-4D97-AF65-F5344CB8AC3E}">
        <p14:creationId xmlns:p14="http://schemas.microsoft.com/office/powerpoint/2010/main" val="365437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22201hoa.jpg"/>
          <p:cNvPicPr>
            <a:picLocks noChangeAspect="1"/>
          </p:cNvPicPr>
          <p:nvPr/>
        </p:nvPicPr>
        <p:blipFill>
          <a:blip r:embed="rId3" cstate="print"/>
          <a:stretch>
            <a:fillRect/>
          </a:stretch>
        </p:blipFill>
        <p:spPr>
          <a:xfrm>
            <a:off x="1420408" y="1359932"/>
            <a:ext cx="6351992" cy="5498068"/>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28935"/>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bottom of a gland of the stomach, identify cell X?</a:t>
            </a:r>
          </a:p>
        </p:txBody>
      </p:sp>
      <p:sp>
        <p:nvSpPr>
          <p:cNvPr id="5" name="Rectangle 4"/>
          <p:cNvSpPr/>
          <p:nvPr/>
        </p:nvSpPr>
        <p:spPr>
          <a:xfrm>
            <a:off x="2886075" y="2438400"/>
            <a:ext cx="3752850"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0000"/>
                </a:solidFill>
                <a:effectLst>
                  <a:outerShdw blurRad="50800" dist="39000" dir="5460000" algn="tl">
                    <a:srgbClr val="000000">
                      <a:alpha val="38000"/>
                    </a:srgbClr>
                  </a:outerShdw>
                </a:effectLst>
                <a:latin typeface="+mn-lt"/>
              </a:rPr>
              <a:t>Chief cell</a:t>
            </a:r>
            <a:endParaRPr lang="en-US" sz="900" b="1" dirty="0">
              <a:ln w="11430"/>
              <a:solidFill>
                <a:srgbClr val="FF0000"/>
              </a:solidFill>
              <a:effectLst>
                <a:outerShdw blurRad="50800" dist="39000" dir="5460000" algn="tl">
                  <a:srgbClr val="000000">
                    <a:alpha val="38000"/>
                  </a:srgbClr>
                </a:outerShdw>
              </a:effectLst>
              <a:latin typeface="+mn-lt"/>
            </a:endParaRPr>
          </a:p>
        </p:txBody>
      </p:sp>
      <p:sp>
        <p:nvSpPr>
          <p:cNvPr id="3" name="TextBox 2"/>
          <p:cNvSpPr txBox="1"/>
          <p:nvPr/>
        </p:nvSpPr>
        <p:spPr>
          <a:xfrm>
            <a:off x="1981200" y="4537291"/>
            <a:ext cx="647700" cy="1107996"/>
          </a:xfrm>
          <a:prstGeom prst="rect">
            <a:avLst/>
          </a:prstGeom>
          <a:noFill/>
        </p:spPr>
        <p:txBody>
          <a:bodyPr wrap="square" rtlCol="0">
            <a:spAutoFit/>
          </a:bodyPr>
          <a:lstStyle/>
          <a:p>
            <a:r>
              <a:rPr lang="en-US" sz="6600" b="1" dirty="0">
                <a:solidFill>
                  <a:srgbClr val="C00000"/>
                </a:solidFill>
              </a:rPr>
              <a:t>X</a:t>
            </a:r>
          </a:p>
        </p:txBody>
      </p:sp>
    </p:spTree>
    <p:extLst>
      <p:ext uri="{BB962C8B-B14F-4D97-AF65-F5344CB8AC3E}">
        <p14:creationId xmlns:p14="http://schemas.microsoft.com/office/powerpoint/2010/main" val="167975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ewuser\Desktop\New folder\SL15L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42" y="99060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Rectangle 4"/>
          <p:cNvSpPr/>
          <p:nvPr/>
        </p:nvSpPr>
        <p:spPr>
          <a:xfrm>
            <a:off x="4387342" y="1219200"/>
            <a:ext cx="3752850" cy="1785104"/>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FF0000"/>
                </a:solidFill>
                <a:effectLst>
                  <a:outerShdw blurRad="50800" dist="39000" dir="5460000" algn="tl">
                    <a:srgbClr val="000000">
                      <a:alpha val="38000"/>
                    </a:srgbClr>
                  </a:outerShdw>
                </a:effectLst>
                <a:latin typeface="+mn-lt"/>
              </a:rPr>
              <a:t>Esophagus </a:t>
            </a:r>
            <a:r>
              <a:rPr lang="en-US" sz="2800" b="1" dirty="0">
                <a:ln w="11430"/>
                <a:solidFill>
                  <a:srgbClr val="FF0000"/>
                </a:solidFill>
                <a:effectLst>
                  <a:outerShdw blurRad="50800" dist="39000" dir="5460000" algn="tl">
                    <a:srgbClr val="000000">
                      <a:alpha val="38000"/>
                    </a:srgbClr>
                  </a:outerShdw>
                </a:effectLst>
                <a:latin typeface="+mn-lt"/>
              </a:rPr>
              <a:t>(too low mag to tell upper/middle/lower)</a:t>
            </a:r>
            <a:endParaRPr lang="en-US" sz="1200" b="1" dirty="0">
              <a:ln w="11430"/>
              <a:solidFill>
                <a:srgbClr val="FF0000"/>
              </a:solidFill>
              <a:effectLst>
                <a:outerShdw blurRad="50800" dist="39000" dir="5460000" algn="tl">
                  <a:srgbClr val="000000">
                    <a:alpha val="38000"/>
                  </a:srgbClr>
                </a:outerShdw>
              </a:effectLst>
              <a:latin typeface="+mn-lt"/>
            </a:endParaRPr>
          </a:p>
        </p:txBody>
      </p:sp>
      <p:sp>
        <p:nvSpPr>
          <p:cNvPr id="8" name="TextBox 7"/>
          <p:cNvSpPr txBox="1"/>
          <p:nvPr/>
        </p:nvSpPr>
        <p:spPr>
          <a:xfrm>
            <a:off x="228600" y="528935"/>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a:t>
            </a:r>
          </a:p>
        </p:txBody>
      </p:sp>
    </p:spTree>
    <p:extLst>
      <p:ext uri="{BB962C8B-B14F-4D97-AF65-F5344CB8AC3E}">
        <p14:creationId xmlns:p14="http://schemas.microsoft.com/office/powerpoint/2010/main" val="188372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newuser\Desktop\New folder\SL6b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2933700" y="1690104"/>
            <a:ext cx="5791200" cy="4343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28935"/>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gastrointestinal tract, identify the region from which it came?</a:t>
            </a:r>
          </a:p>
        </p:txBody>
      </p:sp>
      <p:sp>
        <p:nvSpPr>
          <p:cNvPr id="5" name="Rectangle 4"/>
          <p:cNvSpPr/>
          <p:nvPr/>
        </p:nvSpPr>
        <p:spPr>
          <a:xfrm>
            <a:off x="4419600" y="4724400"/>
            <a:ext cx="3752850" cy="120032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0000"/>
                </a:solidFill>
                <a:effectLst>
                  <a:outerShdw blurRad="50800" dist="39000" dir="5460000" algn="tl">
                    <a:srgbClr val="000000">
                      <a:alpha val="38000"/>
                    </a:srgbClr>
                  </a:outerShdw>
                </a:effectLst>
                <a:latin typeface="+mn-lt"/>
              </a:rPr>
              <a:t>Body or fundus of the stomach</a:t>
            </a:r>
            <a:endParaRPr lang="en-US" sz="900" b="1" dirty="0">
              <a:ln w="11430"/>
              <a:solidFill>
                <a:srgbClr val="FF0000"/>
              </a:solidFill>
              <a:effectLst>
                <a:outerShdw blurRad="50800" dist="39000" dir="5460000" algn="tl">
                  <a:srgbClr val="000000">
                    <a:alpha val="38000"/>
                  </a:srgbClr>
                </a:outerShdw>
              </a:effectLst>
              <a:latin typeface="+mn-lt"/>
            </a:endParaRPr>
          </a:p>
        </p:txBody>
      </p:sp>
    </p:spTree>
    <p:extLst>
      <p:ext uri="{BB962C8B-B14F-4D97-AF65-F5344CB8AC3E}">
        <p14:creationId xmlns:p14="http://schemas.microsoft.com/office/powerpoint/2010/main" val="339562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571102" y="333897"/>
            <a:ext cx="5773198" cy="7086601"/>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28935"/>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stomach, identify cell X?</a:t>
            </a:r>
          </a:p>
        </p:txBody>
      </p:sp>
      <p:sp>
        <p:nvSpPr>
          <p:cNvPr id="5" name="Rectangle 4"/>
          <p:cNvSpPr/>
          <p:nvPr/>
        </p:nvSpPr>
        <p:spPr>
          <a:xfrm>
            <a:off x="2886075" y="2438400"/>
            <a:ext cx="3752850"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0000"/>
                </a:solidFill>
                <a:effectLst>
                  <a:outerShdw blurRad="50800" dist="39000" dir="5460000" algn="tl">
                    <a:srgbClr val="000000">
                      <a:alpha val="38000"/>
                    </a:srgbClr>
                  </a:outerShdw>
                </a:effectLst>
                <a:latin typeface="+mn-lt"/>
              </a:rPr>
              <a:t>Parietal cell</a:t>
            </a:r>
            <a:endParaRPr lang="en-US" sz="900" b="1" dirty="0">
              <a:ln w="11430"/>
              <a:solidFill>
                <a:srgbClr val="FF0000"/>
              </a:solidFill>
              <a:effectLst>
                <a:outerShdw blurRad="50800" dist="39000" dir="5460000" algn="tl">
                  <a:srgbClr val="000000">
                    <a:alpha val="38000"/>
                  </a:srgbClr>
                </a:outerShdw>
              </a:effectLst>
              <a:latin typeface="+mn-lt"/>
            </a:endParaRPr>
          </a:p>
        </p:txBody>
      </p:sp>
      <p:sp>
        <p:nvSpPr>
          <p:cNvPr id="3" name="TextBox 2"/>
          <p:cNvSpPr txBox="1"/>
          <p:nvPr/>
        </p:nvSpPr>
        <p:spPr>
          <a:xfrm>
            <a:off x="4572000" y="4018002"/>
            <a:ext cx="647700" cy="1107996"/>
          </a:xfrm>
          <a:prstGeom prst="rect">
            <a:avLst/>
          </a:prstGeom>
          <a:noFill/>
        </p:spPr>
        <p:txBody>
          <a:bodyPr wrap="square" rtlCol="0">
            <a:spAutoFit/>
          </a:bodyPr>
          <a:lstStyle/>
          <a:p>
            <a:r>
              <a:rPr lang="en-US" sz="6600" b="1" dirty="0">
                <a:solidFill>
                  <a:srgbClr val="C00000"/>
                </a:solidFill>
              </a:rPr>
              <a:t>X</a:t>
            </a:r>
          </a:p>
        </p:txBody>
      </p:sp>
    </p:spTree>
    <p:extLst>
      <p:ext uri="{BB962C8B-B14F-4D97-AF65-F5344CB8AC3E}">
        <p14:creationId xmlns:p14="http://schemas.microsoft.com/office/powerpoint/2010/main" val="418478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48" y="942975"/>
            <a:ext cx="7877175" cy="5915025"/>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28935"/>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a:t>
            </a:r>
          </a:p>
        </p:txBody>
      </p:sp>
      <p:sp>
        <p:nvSpPr>
          <p:cNvPr id="5" name="Rectangle 4"/>
          <p:cNvSpPr/>
          <p:nvPr/>
        </p:nvSpPr>
        <p:spPr>
          <a:xfrm>
            <a:off x="4953000" y="4724400"/>
            <a:ext cx="3752850" cy="120032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0000"/>
                </a:solidFill>
                <a:effectLst>
                  <a:outerShdw blurRad="50800" dist="39000" dir="5460000" algn="tl">
                    <a:srgbClr val="000000">
                      <a:alpha val="38000"/>
                    </a:srgbClr>
                  </a:outerShdw>
                </a:effectLst>
                <a:latin typeface="+mn-lt"/>
              </a:rPr>
              <a:t>Pyloric-duodenal junction</a:t>
            </a:r>
            <a:endParaRPr lang="en-US" sz="900" b="1" dirty="0">
              <a:ln w="11430"/>
              <a:solidFill>
                <a:srgbClr val="FF0000"/>
              </a:solidFill>
              <a:effectLst>
                <a:outerShdw blurRad="50800" dist="39000" dir="5460000" algn="tl">
                  <a:srgbClr val="000000">
                    <a:alpha val="38000"/>
                  </a:srgbClr>
                </a:outerShdw>
              </a:effectLst>
              <a:latin typeface="+mn-lt"/>
            </a:endParaRPr>
          </a:p>
        </p:txBody>
      </p:sp>
    </p:spTree>
    <p:extLst>
      <p:ext uri="{BB962C8B-B14F-4D97-AF65-F5344CB8AC3E}">
        <p14:creationId xmlns:p14="http://schemas.microsoft.com/office/powerpoint/2010/main" val="114191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308" y="621268"/>
            <a:ext cx="8901491" cy="1477328"/>
          </a:xfrm>
          <a:prstGeom prst="rect">
            <a:avLst/>
          </a:prstGeom>
          <a:noFill/>
        </p:spPr>
        <p:txBody>
          <a:bodyPr wrap="square" rtlCol="0">
            <a:spAutoFit/>
          </a:bodyPr>
          <a:lstStyle/>
          <a:p>
            <a:r>
              <a:rPr lang="en-US" b="1" dirty="0">
                <a:solidFill>
                  <a:srgbClr val="0038A8"/>
                </a:solidFill>
                <a:latin typeface="Times New Roman" pitchFamily="18" charset="0"/>
                <a:cs typeface="Times New Roman" pitchFamily="18" charset="0"/>
              </a:rPr>
              <a:t>The features of the pharynx seen in a low-magnification image include:</a:t>
            </a:r>
          </a:p>
          <a:p>
            <a:pPr marL="342900" indent="-342900">
              <a:buAutoNum type="arabicPeriod"/>
            </a:pPr>
            <a:r>
              <a:rPr lang="en-US" b="1" dirty="0">
                <a:solidFill>
                  <a:srgbClr val="0038A8"/>
                </a:solidFill>
                <a:latin typeface="Times New Roman" pitchFamily="18" charset="0"/>
                <a:cs typeface="Times New Roman" pitchFamily="18" charset="0"/>
              </a:rPr>
              <a:t>Stratified squamous non-keratinized epithelium (black arrows)</a:t>
            </a:r>
          </a:p>
          <a:p>
            <a:pPr marL="342900" indent="-342900">
              <a:buAutoNum type="arabicPeriod"/>
            </a:pPr>
            <a:r>
              <a:rPr lang="en-US" b="1" dirty="0">
                <a:solidFill>
                  <a:srgbClr val="0038A8"/>
                </a:solidFill>
                <a:latin typeface="Times New Roman" pitchFamily="18" charset="0"/>
                <a:cs typeface="Times New Roman" pitchFamily="18" charset="0"/>
              </a:rPr>
              <a:t>Lamina propria (black bracket), including of a dense band of elastic fibers (green bracket)</a:t>
            </a:r>
          </a:p>
          <a:p>
            <a:pPr marL="342900" indent="-342900">
              <a:buAutoNum type="arabicPeriod"/>
            </a:pPr>
            <a:r>
              <a:rPr lang="en-US" b="1" dirty="0" err="1">
                <a:solidFill>
                  <a:srgbClr val="0038A8"/>
                </a:solidFill>
                <a:latin typeface="Times New Roman" pitchFamily="18" charset="0"/>
                <a:cs typeface="Times New Roman" pitchFamily="18" charset="0"/>
              </a:rPr>
              <a:t>Muscularis</a:t>
            </a:r>
            <a:r>
              <a:rPr lang="en-US" b="1" dirty="0">
                <a:solidFill>
                  <a:srgbClr val="0038A8"/>
                </a:solidFill>
                <a:latin typeface="Times New Roman" pitchFamily="18" charset="0"/>
                <a:cs typeface="Times New Roman" pitchFamily="18" charset="0"/>
              </a:rPr>
              <a:t> (purple bracket) consisting of skeletal muscle</a:t>
            </a:r>
          </a:p>
        </p:txBody>
      </p:sp>
      <p:sp>
        <p:nvSpPr>
          <p:cNvPr id="2062" name="TextBox 2061"/>
          <p:cNvSpPr txBox="1"/>
          <p:nvPr/>
        </p:nvSpPr>
        <p:spPr>
          <a:xfrm>
            <a:off x="7520189" y="5080338"/>
            <a:ext cx="655898" cy="276999"/>
          </a:xfrm>
          <a:prstGeom prst="rect">
            <a:avLst/>
          </a:prstGeom>
          <a:noFill/>
        </p:spPr>
        <p:txBody>
          <a:bodyPr wrap="square" rtlCol="0">
            <a:spAutoFit/>
          </a:bodyPr>
          <a:lstStyle/>
          <a:p>
            <a:r>
              <a:rPr lang="en-US" sz="1200" b="1" dirty="0">
                <a:solidFill>
                  <a:schemeClr val="bg1"/>
                </a:solidFill>
              </a:rPr>
              <a:t>lumen</a:t>
            </a:r>
          </a:p>
        </p:txBody>
      </p:sp>
      <p:sp>
        <p:nvSpPr>
          <p:cNvPr id="10" name="Rectangle 9"/>
          <p:cNvSpPr/>
          <p:nvPr/>
        </p:nvSpPr>
        <p:spPr>
          <a:xfrm>
            <a:off x="3486737" y="82952"/>
            <a:ext cx="1844159"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002060"/>
                </a:solidFill>
                <a:latin typeface="+mn-lt"/>
              </a:rPr>
              <a:t>PHARYNX</a:t>
            </a:r>
          </a:p>
        </p:txBody>
      </p:sp>
      <p:pic>
        <p:nvPicPr>
          <p:cNvPr id="5" name="Picture 4" descr="SL96SC.jpg"/>
          <p:cNvPicPr>
            <a:picLocks noChangeAspect="1"/>
          </p:cNvPicPr>
          <p:nvPr/>
        </p:nvPicPr>
        <p:blipFill>
          <a:blip r:embed="rId3" cstate="print"/>
          <a:stretch>
            <a:fillRect/>
          </a:stretch>
        </p:blipFill>
        <p:spPr>
          <a:xfrm>
            <a:off x="1944328" y="2101224"/>
            <a:ext cx="6197600" cy="4648200"/>
          </a:xfrm>
          <a:prstGeom prst="rect">
            <a:avLst/>
          </a:prstGeom>
        </p:spPr>
      </p:pic>
      <p:cxnSp>
        <p:nvCxnSpPr>
          <p:cNvPr id="3" name="Straight Arrow Connector 2"/>
          <p:cNvCxnSpPr/>
          <p:nvPr/>
        </p:nvCxnSpPr>
        <p:spPr>
          <a:xfrm>
            <a:off x="2601310" y="2438400"/>
            <a:ext cx="0" cy="533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684579" y="2039007"/>
            <a:ext cx="173421" cy="37048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506310" y="2101224"/>
            <a:ext cx="207579" cy="45279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ight Brace 10"/>
          <p:cNvSpPr/>
          <p:nvPr/>
        </p:nvSpPr>
        <p:spPr>
          <a:xfrm>
            <a:off x="7982607" y="3241127"/>
            <a:ext cx="183932" cy="395451"/>
          </a:xfrm>
          <a:prstGeom prst="righ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Brace 12"/>
          <p:cNvSpPr/>
          <p:nvPr/>
        </p:nvSpPr>
        <p:spPr>
          <a:xfrm>
            <a:off x="8170832" y="3657600"/>
            <a:ext cx="211168" cy="1699736"/>
          </a:xfrm>
          <a:prstGeom prst="righ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p:cNvSpPr/>
          <p:nvPr/>
        </p:nvSpPr>
        <p:spPr>
          <a:xfrm>
            <a:off x="8192813" y="2705099"/>
            <a:ext cx="189187" cy="910459"/>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4"/>
          <p:cNvSpPr txBox="1">
            <a:spLocks noChangeArrowheads="1"/>
          </p:cNvSpPr>
          <p:nvPr/>
        </p:nvSpPr>
        <p:spPr bwMode="auto">
          <a:xfrm>
            <a:off x="145287" y="2415229"/>
            <a:ext cx="1607313" cy="1200329"/>
          </a:xfrm>
          <a:prstGeom prst="rect">
            <a:avLst/>
          </a:prstGeom>
          <a:noFill/>
          <a:ln w="9525">
            <a:noFill/>
            <a:miter lim="800000"/>
            <a:headEnd/>
            <a:tailEnd/>
          </a:ln>
        </p:spPr>
        <p:txBody>
          <a:bodyPr wrap="square">
            <a:spAutoFit/>
          </a:bodyPr>
          <a:lstStyle/>
          <a:p>
            <a:r>
              <a:rPr lang="en-US" b="1" dirty="0">
                <a:solidFill>
                  <a:srgbClr val="002060"/>
                </a:solidFill>
                <a:latin typeface="Tempus Sans ITC" pitchFamily="82" charset="0"/>
                <a:cs typeface="Times New Roman" pitchFamily="18" charset="0"/>
              </a:rPr>
              <a:t>Note: no </a:t>
            </a:r>
            <a:r>
              <a:rPr lang="en-US" b="1" dirty="0" err="1">
                <a:solidFill>
                  <a:srgbClr val="002060"/>
                </a:solidFill>
                <a:latin typeface="Tempus Sans ITC" pitchFamily="82" charset="0"/>
                <a:cs typeface="Times New Roman" pitchFamily="18" charset="0"/>
              </a:rPr>
              <a:t>muscularis</a:t>
            </a:r>
            <a:r>
              <a:rPr lang="en-US" b="1" dirty="0">
                <a:solidFill>
                  <a:srgbClr val="002060"/>
                </a:solidFill>
                <a:latin typeface="Tempus Sans ITC" pitchFamily="82" charset="0"/>
                <a:cs typeface="Times New Roman" pitchFamily="18" charset="0"/>
              </a:rPr>
              <a:t> mucosa in the pharynx.</a:t>
            </a:r>
          </a:p>
        </p:txBody>
      </p:sp>
    </p:spTree>
    <p:extLst>
      <p:ext uri="{BB962C8B-B14F-4D97-AF65-F5344CB8AC3E}">
        <p14:creationId xmlns:p14="http://schemas.microsoft.com/office/powerpoint/2010/main" val="7563694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571102" y="333897"/>
            <a:ext cx="5773198" cy="7086601"/>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28935"/>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at </a:t>
            </a:r>
            <a:r>
              <a:rPr lang="en-US" sz="2400" b="1" dirty="0" err="1">
                <a:solidFill>
                  <a:schemeClr val="accent3">
                    <a:lumMod val="50000"/>
                  </a:schemeClr>
                </a:solidFill>
                <a:latin typeface="Script MT Bold" pitchFamily="66" charset="0"/>
              </a:rPr>
              <a:t>Xs</a:t>
            </a:r>
            <a:r>
              <a:rPr lang="en-US" sz="2400" b="1" dirty="0">
                <a:solidFill>
                  <a:schemeClr val="accent3">
                    <a:lumMod val="50000"/>
                  </a:schemeClr>
                </a:solidFill>
                <a:latin typeface="Script MT Bold" pitchFamily="66" charset="0"/>
              </a:rPr>
              <a:t>?</a:t>
            </a:r>
          </a:p>
        </p:txBody>
      </p:sp>
      <p:sp>
        <p:nvSpPr>
          <p:cNvPr id="5" name="Rectangle 4"/>
          <p:cNvSpPr/>
          <p:nvPr/>
        </p:nvSpPr>
        <p:spPr>
          <a:xfrm>
            <a:off x="2886075" y="2438400"/>
            <a:ext cx="3752850" cy="120032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0000"/>
                </a:solidFill>
                <a:effectLst>
                  <a:outerShdw blurRad="50800" dist="39000" dir="5460000" algn="tl">
                    <a:srgbClr val="000000">
                      <a:alpha val="38000"/>
                    </a:srgbClr>
                  </a:outerShdw>
                </a:effectLst>
                <a:latin typeface="+mn-lt"/>
              </a:rPr>
              <a:t>Intracellular </a:t>
            </a:r>
            <a:r>
              <a:rPr lang="en-US" sz="3600" b="1" dirty="0" err="1">
                <a:ln w="11430"/>
                <a:solidFill>
                  <a:srgbClr val="FF0000"/>
                </a:solidFill>
                <a:effectLst>
                  <a:outerShdw blurRad="50800" dist="39000" dir="5460000" algn="tl">
                    <a:srgbClr val="000000">
                      <a:alpha val="38000"/>
                    </a:srgbClr>
                  </a:outerShdw>
                </a:effectLst>
                <a:latin typeface="+mn-lt"/>
              </a:rPr>
              <a:t>canaliculus</a:t>
            </a:r>
            <a:endParaRPr lang="en-US" sz="900" b="1" dirty="0">
              <a:ln w="11430"/>
              <a:solidFill>
                <a:srgbClr val="FF0000"/>
              </a:solidFill>
              <a:effectLst>
                <a:outerShdw blurRad="50800" dist="39000" dir="5460000" algn="tl">
                  <a:srgbClr val="000000">
                    <a:alpha val="38000"/>
                  </a:srgbClr>
                </a:outerShdw>
              </a:effectLst>
              <a:latin typeface="+mn-lt"/>
            </a:endParaRPr>
          </a:p>
        </p:txBody>
      </p:sp>
      <p:sp>
        <p:nvSpPr>
          <p:cNvPr id="3" name="TextBox 2"/>
          <p:cNvSpPr txBox="1"/>
          <p:nvPr/>
        </p:nvSpPr>
        <p:spPr>
          <a:xfrm>
            <a:off x="6263833" y="6324600"/>
            <a:ext cx="323850" cy="338554"/>
          </a:xfrm>
          <a:prstGeom prst="rect">
            <a:avLst/>
          </a:prstGeom>
          <a:noFill/>
        </p:spPr>
        <p:txBody>
          <a:bodyPr wrap="square" rtlCol="0">
            <a:spAutoFit/>
          </a:bodyPr>
          <a:lstStyle/>
          <a:p>
            <a:r>
              <a:rPr lang="en-US" sz="1600" b="1" dirty="0">
                <a:solidFill>
                  <a:srgbClr val="C00000"/>
                </a:solidFill>
              </a:rPr>
              <a:t>X</a:t>
            </a:r>
          </a:p>
        </p:txBody>
      </p:sp>
      <p:sp>
        <p:nvSpPr>
          <p:cNvPr id="7" name="TextBox 6"/>
          <p:cNvSpPr txBox="1"/>
          <p:nvPr/>
        </p:nvSpPr>
        <p:spPr>
          <a:xfrm>
            <a:off x="5410200" y="6400800"/>
            <a:ext cx="323850" cy="338554"/>
          </a:xfrm>
          <a:prstGeom prst="rect">
            <a:avLst/>
          </a:prstGeom>
          <a:noFill/>
        </p:spPr>
        <p:txBody>
          <a:bodyPr wrap="square" rtlCol="0">
            <a:spAutoFit/>
          </a:bodyPr>
          <a:lstStyle/>
          <a:p>
            <a:r>
              <a:rPr lang="en-US" sz="1600" b="1" dirty="0">
                <a:solidFill>
                  <a:srgbClr val="C00000"/>
                </a:solidFill>
              </a:rPr>
              <a:t>X</a:t>
            </a:r>
          </a:p>
        </p:txBody>
      </p:sp>
      <p:sp>
        <p:nvSpPr>
          <p:cNvPr id="8" name="TextBox 7"/>
          <p:cNvSpPr txBox="1"/>
          <p:nvPr/>
        </p:nvSpPr>
        <p:spPr>
          <a:xfrm>
            <a:off x="4876800" y="6475476"/>
            <a:ext cx="323850" cy="338554"/>
          </a:xfrm>
          <a:prstGeom prst="rect">
            <a:avLst/>
          </a:prstGeom>
          <a:noFill/>
        </p:spPr>
        <p:txBody>
          <a:bodyPr wrap="square" rtlCol="0">
            <a:spAutoFit/>
          </a:bodyPr>
          <a:lstStyle/>
          <a:p>
            <a:r>
              <a:rPr lang="en-US" sz="1600" b="1" dirty="0">
                <a:solidFill>
                  <a:srgbClr val="C00000"/>
                </a:solidFill>
              </a:rPr>
              <a:t>X</a:t>
            </a:r>
          </a:p>
        </p:txBody>
      </p:sp>
    </p:spTree>
    <p:extLst>
      <p:ext uri="{BB962C8B-B14F-4D97-AF65-F5344CB8AC3E}">
        <p14:creationId xmlns:p14="http://schemas.microsoft.com/office/powerpoint/2010/main" val="17621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newuser\Desktop\New folder\SL10a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855202" y="1657776"/>
            <a:ext cx="5880911" cy="44106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152400" y="507163"/>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gastrointestinal tract, identify the region from which it came?</a:t>
            </a:r>
          </a:p>
        </p:txBody>
      </p:sp>
      <p:sp>
        <p:nvSpPr>
          <p:cNvPr id="5" name="Rectangle 4"/>
          <p:cNvSpPr/>
          <p:nvPr/>
        </p:nvSpPr>
        <p:spPr>
          <a:xfrm>
            <a:off x="4114800" y="4495800"/>
            <a:ext cx="3752850" cy="120032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0000"/>
                </a:solidFill>
                <a:effectLst>
                  <a:outerShdw blurRad="50800" dist="39000" dir="5460000" algn="tl">
                    <a:srgbClr val="000000">
                      <a:alpha val="38000"/>
                    </a:srgbClr>
                  </a:outerShdw>
                </a:effectLst>
                <a:latin typeface="+mn-lt"/>
              </a:rPr>
              <a:t>Body or fundus of the stomach</a:t>
            </a:r>
            <a:endParaRPr lang="en-US" sz="900" b="1" dirty="0">
              <a:ln w="11430"/>
              <a:solidFill>
                <a:srgbClr val="FF0000"/>
              </a:solidFill>
              <a:effectLst>
                <a:outerShdw blurRad="50800" dist="39000" dir="5460000" algn="tl">
                  <a:srgbClr val="000000">
                    <a:alpha val="38000"/>
                  </a:srgbClr>
                </a:outerShdw>
              </a:effectLst>
              <a:latin typeface="+mn-lt"/>
            </a:endParaRPr>
          </a:p>
        </p:txBody>
      </p:sp>
    </p:spTree>
    <p:extLst>
      <p:ext uri="{BB962C8B-B14F-4D97-AF65-F5344CB8AC3E}">
        <p14:creationId xmlns:p14="http://schemas.microsoft.com/office/powerpoint/2010/main" val="336532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ewuser\Desktop\New folder\SL10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2" y="990600"/>
            <a:ext cx="7572375" cy="56792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28935"/>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a:t>
            </a:r>
            <a:r>
              <a:rPr lang="en-US" sz="2400" b="1" i="1" dirty="0">
                <a:solidFill>
                  <a:schemeClr val="accent3">
                    <a:lumMod val="50000"/>
                  </a:schemeClr>
                </a:solidFill>
                <a:latin typeface="Script MT Bold" pitchFamily="66" charset="0"/>
              </a:rPr>
              <a:t>outlined cells</a:t>
            </a:r>
            <a:r>
              <a:rPr lang="en-US" sz="2400" b="1" dirty="0">
                <a:solidFill>
                  <a:schemeClr val="accent3">
                    <a:lumMod val="50000"/>
                  </a:schemeClr>
                </a:solidFill>
                <a:latin typeface="Script MT Bold" pitchFamily="66" charset="0"/>
              </a:rPr>
              <a:t>?</a:t>
            </a:r>
          </a:p>
        </p:txBody>
      </p:sp>
      <p:sp>
        <p:nvSpPr>
          <p:cNvPr id="5" name="Rectangle 4"/>
          <p:cNvSpPr/>
          <p:nvPr/>
        </p:nvSpPr>
        <p:spPr>
          <a:xfrm>
            <a:off x="4495800" y="990600"/>
            <a:ext cx="3752850" cy="5078313"/>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FF0000"/>
                </a:solidFill>
                <a:effectLst>
                  <a:outerShdw blurRad="50800" dist="39000" dir="5460000" algn="tl">
                    <a:srgbClr val="000000">
                      <a:alpha val="38000"/>
                    </a:srgbClr>
                  </a:outerShdw>
                </a:effectLst>
                <a:latin typeface="+mn-lt"/>
              </a:rPr>
              <a:t>Mucus-secreting cells (surface mucous cells)</a:t>
            </a:r>
            <a:endParaRPr lang="en-US" sz="2800" b="1" dirty="0">
              <a:ln w="11430"/>
              <a:solidFill>
                <a:srgbClr val="FF0000"/>
              </a:solidFill>
              <a:effectLst>
                <a:outerShdw blurRad="50800" dist="39000" dir="5460000" algn="tl">
                  <a:srgbClr val="000000">
                    <a:alpha val="38000"/>
                  </a:srgbClr>
                </a:outerShdw>
              </a:effectLst>
              <a:latin typeface="+mn-lt"/>
            </a:endParaRPr>
          </a:p>
        </p:txBody>
      </p:sp>
      <p:sp>
        <p:nvSpPr>
          <p:cNvPr id="2" name="Freeform 1"/>
          <p:cNvSpPr/>
          <p:nvPr/>
        </p:nvSpPr>
        <p:spPr>
          <a:xfrm>
            <a:off x="718457" y="2057400"/>
            <a:ext cx="1219200" cy="381000"/>
          </a:xfrm>
          <a:custGeom>
            <a:avLst/>
            <a:gdLst>
              <a:gd name="connsiteX0" fmla="*/ 1153886 w 1219200"/>
              <a:gd name="connsiteY0" fmla="*/ 97971 h 381000"/>
              <a:gd name="connsiteX1" fmla="*/ 1099457 w 1219200"/>
              <a:gd name="connsiteY1" fmla="*/ 119743 h 381000"/>
              <a:gd name="connsiteX2" fmla="*/ 1066800 w 1219200"/>
              <a:gd name="connsiteY2" fmla="*/ 141514 h 381000"/>
              <a:gd name="connsiteX3" fmla="*/ 936172 w 1219200"/>
              <a:gd name="connsiteY3" fmla="*/ 130629 h 381000"/>
              <a:gd name="connsiteX4" fmla="*/ 827314 w 1219200"/>
              <a:gd name="connsiteY4" fmla="*/ 97971 h 381000"/>
              <a:gd name="connsiteX5" fmla="*/ 740229 w 1219200"/>
              <a:gd name="connsiteY5" fmla="*/ 87086 h 381000"/>
              <a:gd name="connsiteX6" fmla="*/ 696686 w 1219200"/>
              <a:gd name="connsiteY6" fmla="*/ 76200 h 381000"/>
              <a:gd name="connsiteX7" fmla="*/ 576943 w 1219200"/>
              <a:gd name="connsiteY7" fmla="*/ 54429 h 381000"/>
              <a:gd name="connsiteX8" fmla="*/ 544286 w 1219200"/>
              <a:gd name="connsiteY8" fmla="*/ 43543 h 381000"/>
              <a:gd name="connsiteX9" fmla="*/ 511629 w 1219200"/>
              <a:gd name="connsiteY9" fmla="*/ 21771 h 381000"/>
              <a:gd name="connsiteX10" fmla="*/ 435429 w 1219200"/>
              <a:gd name="connsiteY10" fmla="*/ 10886 h 381000"/>
              <a:gd name="connsiteX11" fmla="*/ 370114 w 1219200"/>
              <a:gd name="connsiteY11" fmla="*/ 0 h 381000"/>
              <a:gd name="connsiteX12" fmla="*/ 97972 w 1219200"/>
              <a:gd name="connsiteY12" fmla="*/ 10886 h 381000"/>
              <a:gd name="connsiteX13" fmla="*/ 32657 w 1219200"/>
              <a:gd name="connsiteY13" fmla="*/ 32657 h 381000"/>
              <a:gd name="connsiteX14" fmla="*/ 0 w 1219200"/>
              <a:gd name="connsiteY14" fmla="*/ 97971 h 381000"/>
              <a:gd name="connsiteX15" fmla="*/ 10886 w 1219200"/>
              <a:gd name="connsiteY15" fmla="*/ 185057 h 381000"/>
              <a:gd name="connsiteX16" fmla="*/ 21772 w 1219200"/>
              <a:gd name="connsiteY16" fmla="*/ 217714 h 381000"/>
              <a:gd name="connsiteX17" fmla="*/ 76200 w 1219200"/>
              <a:gd name="connsiteY17" fmla="*/ 272143 h 381000"/>
              <a:gd name="connsiteX18" fmla="*/ 152400 w 1219200"/>
              <a:gd name="connsiteY18" fmla="*/ 293914 h 381000"/>
              <a:gd name="connsiteX19" fmla="*/ 185057 w 1219200"/>
              <a:gd name="connsiteY19" fmla="*/ 304800 h 381000"/>
              <a:gd name="connsiteX20" fmla="*/ 239486 w 1219200"/>
              <a:gd name="connsiteY20" fmla="*/ 315686 h 381000"/>
              <a:gd name="connsiteX21" fmla="*/ 272143 w 1219200"/>
              <a:gd name="connsiteY21" fmla="*/ 326571 h 381000"/>
              <a:gd name="connsiteX22" fmla="*/ 326572 w 1219200"/>
              <a:gd name="connsiteY22" fmla="*/ 337457 h 381000"/>
              <a:gd name="connsiteX23" fmla="*/ 370114 w 1219200"/>
              <a:gd name="connsiteY23" fmla="*/ 348343 h 381000"/>
              <a:gd name="connsiteX24" fmla="*/ 478972 w 1219200"/>
              <a:gd name="connsiteY24" fmla="*/ 359229 h 381000"/>
              <a:gd name="connsiteX25" fmla="*/ 751114 w 1219200"/>
              <a:gd name="connsiteY25" fmla="*/ 370114 h 381000"/>
              <a:gd name="connsiteX26" fmla="*/ 859972 w 1219200"/>
              <a:gd name="connsiteY26" fmla="*/ 381000 h 381000"/>
              <a:gd name="connsiteX27" fmla="*/ 979714 w 1219200"/>
              <a:gd name="connsiteY27" fmla="*/ 370114 h 381000"/>
              <a:gd name="connsiteX28" fmla="*/ 1164772 w 1219200"/>
              <a:gd name="connsiteY28" fmla="*/ 326571 h 381000"/>
              <a:gd name="connsiteX29" fmla="*/ 1208314 w 1219200"/>
              <a:gd name="connsiteY29" fmla="*/ 228600 h 381000"/>
              <a:gd name="connsiteX30" fmla="*/ 1219200 w 1219200"/>
              <a:gd name="connsiteY30" fmla="*/ 195943 h 381000"/>
              <a:gd name="connsiteX31" fmla="*/ 1208314 w 1219200"/>
              <a:gd name="connsiteY31" fmla="*/ 163286 h 381000"/>
              <a:gd name="connsiteX32" fmla="*/ 1186543 w 1219200"/>
              <a:gd name="connsiteY32" fmla="*/ 141514 h 381000"/>
              <a:gd name="connsiteX33" fmla="*/ 1153886 w 1219200"/>
              <a:gd name="connsiteY33" fmla="*/ 97971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19200" h="381000">
                <a:moveTo>
                  <a:pt x="1153886" y="97971"/>
                </a:moveTo>
                <a:cubicBezTo>
                  <a:pt x="1139372" y="94343"/>
                  <a:pt x="1116935" y="111004"/>
                  <a:pt x="1099457" y="119743"/>
                </a:cubicBezTo>
                <a:cubicBezTo>
                  <a:pt x="1087755" y="125594"/>
                  <a:pt x="1079854" y="140644"/>
                  <a:pt x="1066800" y="141514"/>
                </a:cubicBezTo>
                <a:cubicBezTo>
                  <a:pt x="1023203" y="144421"/>
                  <a:pt x="979715" y="134257"/>
                  <a:pt x="936172" y="130629"/>
                </a:cubicBezTo>
                <a:cubicBezTo>
                  <a:pt x="907139" y="120951"/>
                  <a:pt x="860216" y="103455"/>
                  <a:pt x="827314" y="97971"/>
                </a:cubicBezTo>
                <a:cubicBezTo>
                  <a:pt x="798458" y="93162"/>
                  <a:pt x="769257" y="90714"/>
                  <a:pt x="740229" y="87086"/>
                </a:cubicBezTo>
                <a:cubicBezTo>
                  <a:pt x="725715" y="83457"/>
                  <a:pt x="711357" y="79134"/>
                  <a:pt x="696686" y="76200"/>
                </a:cubicBezTo>
                <a:cubicBezTo>
                  <a:pt x="648183" y="66499"/>
                  <a:pt x="623624" y="66099"/>
                  <a:pt x="576943" y="54429"/>
                </a:cubicBezTo>
                <a:cubicBezTo>
                  <a:pt x="565811" y="51646"/>
                  <a:pt x="554549" y="48675"/>
                  <a:pt x="544286" y="43543"/>
                </a:cubicBezTo>
                <a:cubicBezTo>
                  <a:pt x="532584" y="37692"/>
                  <a:pt x="524160" y="25530"/>
                  <a:pt x="511629" y="21771"/>
                </a:cubicBezTo>
                <a:cubicBezTo>
                  <a:pt x="487053" y="14398"/>
                  <a:pt x="460788" y="14787"/>
                  <a:pt x="435429" y="10886"/>
                </a:cubicBezTo>
                <a:cubicBezTo>
                  <a:pt x="413614" y="7530"/>
                  <a:pt x="391886" y="3629"/>
                  <a:pt x="370114" y="0"/>
                </a:cubicBezTo>
                <a:cubicBezTo>
                  <a:pt x="279400" y="3629"/>
                  <a:pt x="188336" y="2141"/>
                  <a:pt x="97972" y="10886"/>
                </a:cubicBezTo>
                <a:cubicBezTo>
                  <a:pt x="75129" y="13097"/>
                  <a:pt x="32657" y="32657"/>
                  <a:pt x="32657" y="32657"/>
                </a:cubicBezTo>
                <a:cubicBezTo>
                  <a:pt x="21650" y="49167"/>
                  <a:pt x="0" y="75438"/>
                  <a:pt x="0" y="97971"/>
                </a:cubicBezTo>
                <a:cubicBezTo>
                  <a:pt x="0" y="127226"/>
                  <a:pt x="5653" y="156274"/>
                  <a:pt x="10886" y="185057"/>
                </a:cubicBezTo>
                <a:cubicBezTo>
                  <a:pt x="12939" y="196346"/>
                  <a:pt x="14887" y="208534"/>
                  <a:pt x="21772" y="217714"/>
                </a:cubicBezTo>
                <a:cubicBezTo>
                  <a:pt x="37167" y="238240"/>
                  <a:pt x="51859" y="264029"/>
                  <a:pt x="76200" y="272143"/>
                </a:cubicBezTo>
                <a:cubicBezTo>
                  <a:pt x="154500" y="298244"/>
                  <a:pt x="56719" y="266577"/>
                  <a:pt x="152400" y="293914"/>
                </a:cubicBezTo>
                <a:cubicBezTo>
                  <a:pt x="163433" y="297066"/>
                  <a:pt x="173925" y="302017"/>
                  <a:pt x="185057" y="304800"/>
                </a:cubicBezTo>
                <a:cubicBezTo>
                  <a:pt x="203007" y="309288"/>
                  <a:pt x="221536" y="311199"/>
                  <a:pt x="239486" y="315686"/>
                </a:cubicBezTo>
                <a:cubicBezTo>
                  <a:pt x="250618" y="318469"/>
                  <a:pt x="261011" y="323788"/>
                  <a:pt x="272143" y="326571"/>
                </a:cubicBezTo>
                <a:cubicBezTo>
                  <a:pt x="290093" y="331058"/>
                  <a:pt x="308510" y="333443"/>
                  <a:pt x="326572" y="337457"/>
                </a:cubicBezTo>
                <a:cubicBezTo>
                  <a:pt x="341176" y="340703"/>
                  <a:pt x="355304" y="346227"/>
                  <a:pt x="370114" y="348343"/>
                </a:cubicBezTo>
                <a:cubicBezTo>
                  <a:pt x="406214" y="353500"/>
                  <a:pt x="442564" y="357149"/>
                  <a:pt x="478972" y="359229"/>
                </a:cubicBezTo>
                <a:cubicBezTo>
                  <a:pt x="569611" y="364408"/>
                  <a:pt x="660400" y="366486"/>
                  <a:pt x="751114" y="370114"/>
                </a:cubicBezTo>
                <a:cubicBezTo>
                  <a:pt x="787400" y="373743"/>
                  <a:pt x="823505" y="381000"/>
                  <a:pt x="859972" y="381000"/>
                </a:cubicBezTo>
                <a:cubicBezTo>
                  <a:pt x="900051" y="381000"/>
                  <a:pt x="940139" y="376446"/>
                  <a:pt x="979714" y="370114"/>
                </a:cubicBezTo>
                <a:cubicBezTo>
                  <a:pt x="1092092" y="352133"/>
                  <a:pt x="1094145" y="350113"/>
                  <a:pt x="1164772" y="326571"/>
                </a:cubicBezTo>
                <a:cubicBezTo>
                  <a:pt x="1199273" y="274819"/>
                  <a:pt x="1182405" y="306327"/>
                  <a:pt x="1208314" y="228600"/>
                </a:cubicBezTo>
                <a:lnTo>
                  <a:pt x="1219200" y="195943"/>
                </a:lnTo>
                <a:cubicBezTo>
                  <a:pt x="1215571" y="185057"/>
                  <a:pt x="1214218" y="173125"/>
                  <a:pt x="1208314" y="163286"/>
                </a:cubicBezTo>
                <a:cubicBezTo>
                  <a:pt x="1203034" y="154485"/>
                  <a:pt x="1192954" y="149528"/>
                  <a:pt x="1186543" y="141514"/>
                </a:cubicBezTo>
                <a:cubicBezTo>
                  <a:pt x="1162759" y="111783"/>
                  <a:pt x="1168400" y="101599"/>
                  <a:pt x="1153886" y="97971"/>
                </a:cubicBezTo>
                <a:close/>
              </a:path>
            </a:pathLst>
          </a:cu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78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hodin pg 311 - stomach chief parietal 28-17.jpg"/>
          <p:cNvPicPr>
            <a:picLocks noChangeAspect="1"/>
          </p:cNvPicPr>
          <p:nvPr/>
        </p:nvPicPr>
        <p:blipFill>
          <a:blip r:embed="rId3" cstate="print"/>
          <a:stretch>
            <a:fillRect/>
          </a:stretch>
        </p:blipFill>
        <p:spPr>
          <a:xfrm>
            <a:off x="381000" y="1406215"/>
            <a:ext cx="7696200" cy="5359498"/>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28935"/>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bottom of a gland of the stomach, identify structures at X?</a:t>
            </a:r>
          </a:p>
        </p:txBody>
      </p:sp>
      <p:sp>
        <p:nvSpPr>
          <p:cNvPr id="5" name="Rectangle 4"/>
          <p:cNvSpPr/>
          <p:nvPr/>
        </p:nvSpPr>
        <p:spPr>
          <a:xfrm>
            <a:off x="5638799" y="2133600"/>
            <a:ext cx="2133601" cy="120032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0000"/>
                </a:solidFill>
                <a:effectLst>
                  <a:outerShdw blurRad="50800" dist="39000" dir="5460000" algn="tl">
                    <a:srgbClr val="000000">
                      <a:alpha val="38000"/>
                    </a:srgbClr>
                  </a:outerShdw>
                </a:effectLst>
                <a:latin typeface="+mn-lt"/>
              </a:rPr>
              <a:t>Zymogen granules</a:t>
            </a:r>
            <a:endParaRPr lang="en-US" sz="900" b="1" dirty="0">
              <a:ln w="11430"/>
              <a:solidFill>
                <a:srgbClr val="FF0000"/>
              </a:solidFill>
              <a:effectLst>
                <a:outerShdw blurRad="50800" dist="39000" dir="5460000" algn="tl">
                  <a:srgbClr val="000000">
                    <a:alpha val="38000"/>
                  </a:srgbClr>
                </a:outerShdw>
              </a:effectLst>
              <a:latin typeface="+mn-lt"/>
            </a:endParaRPr>
          </a:p>
        </p:txBody>
      </p:sp>
      <p:sp>
        <p:nvSpPr>
          <p:cNvPr id="3" name="TextBox 2"/>
          <p:cNvSpPr txBox="1"/>
          <p:nvPr/>
        </p:nvSpPr>
        <p:spPr>
          <a:xfrm>
            <a:off x="972256" y="3367796"/>
            <a:ext cx="647700" cy="400110"/>
          </a:xfrm>
          <a:prstGeom prst="rect">
            <a:avLst/>
          </a:prstGeom>
          <a:noFill/>
        </p:spPr>
        <p:txBody>
          <a:bodyPr wrap="square" rtlCol="0">
            <a:spAutoFit/>
          </a:bodyPr>
          <a:lstStyle/>
          <a:p>
            <a:r>
              <a:rPr lang="en-US" sz="2000" b="1" dirty="0">
                <a:solidFill>
                  <a:srgbClr val="C00000"/>
                </a:solidFill>
              </a:rPr>
              <a:t>X</a:t>
            </a:r>
          </a:p>
        </p:txBody>
      </p:sp>
      <p:sp>
        <p:nvSpPr>
          <p:cNvPr id="10" name="TextBox 9"/>
          <p:cNvSpPr txBox="1"/>
          <p:nvPr/>
        </p:nvSpPr>
        <p:spPr>
          <a:xfrm>
            <a:off x="1597378" y="3041710"/>
            <a:ext cx="323850" cy="400110"/>
          </a:xfrm>
          <a:prstGeom prst="rect">
            <a:avLst/>
          </a:prstGeom>
          <a:noFill/>
        </p:spPr>
        <p:txBody>
          <a:bodyPr wrap="square" rtlCol="0">
            <a:spAutoFit/>
          </a:bodyPr>
          <a:lstStyle/>
          <a:p>
            <a:r>
              <a:rPr lang="en-US" sz="2000" b="1" dirty="0">
                <a:solidFill>
                  <a:srgbClr val="C00000"/>
                </a:solidFill>
              </a:rPr>
              <a:t>X</a:t>
            </a:r>
          </a:p>
        </p:txBody>
      </p:sp>
    </p:spTree>
    <p:extLst>
      <p:ext uri="{BB962C8B-B14F-4D97-AF65-F5344CB8AC3E}">
        <p14:creationId xmlns:p14="http://schemas.microsoft.com/office/powerpoint/2010/main" val="208447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557574"/>
            <a:ext cx="6705600" cy="5029200"/>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The cells that line the lumen of the outlined structure are mostly which cell type?</a:t>
            </a:r>
          </a:p>
        </p:txBody>
      </p:sp>
      <p:sp>
        <p:nvSpPr>
          <p:cNvPr id="5" name="Rectangle 4"/>
          <p:cNvSpPr/>
          <p:nvPr/>
        </p:nvSpPr>
        <p:spPr>
          <a:xfrm>
            <a:off x="4171950" y="3048000"/>
            <a:ext cx="3752850" cy="2585323"/>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FF0000"/>
                </a:solidFill>
                <a:effectLst>
                  <a:outerShdw blurRad="50800" dist="39000" dir="5460000" algn="tl">
                    <a:srgbClr val="000000">
                      <a:alpha val="38000"/>
                    </a:srgbClr>
                  </a:outerShdw>
                </a:effectLst>
                <a:latin typeface="+mn-lt"/>
              </a:rPr>
              <a:t>Surface mucous cells</a:t>
            </a:r>
          </a:p>
        </p:txBody>
      </p:sp>
      <p:sp>
        <p:nvSpPr>
          <p:cNvPr id="7" name="Freeform 6"/>
          <p:cNvSpPr/>
          <p:nvPr/>
        </p:nvSpPr>
        <p:spPr>
          <a:xfrm>
            <a:off x="4292301" y="1979407"/>
            <a:ext cx="1635163" cy="892885"/>
          </a:xfrm>
          <a:custGeom>
            <a:avLst/>
            <a:gdLst>
              <a:gd name="connsiteX0" fmla="*/ 1473798 w 1635163"/>
              <a:gd name="connsiteY0" fmla="*/ 645459 h 892885"/>
              <a:gd name="connsiteX1" fmla="*/ 1559859 w 1635163"/>
              <a:gd name="connsiteY1" fmla="*/ 559398 h 892885"/>
              <a:gd name="connsiteX2" fmla="*/ 1602890 w 1635163"/>
              <a:gd name="connsiteY2" fmla="*/ 494852 h 892885"/>
              <a:gd name="connsiteX3" fmla="*/ 1635163 w 1635163"/>
              <a:gd name="connsiteY3" fmla="*/ 376518 h 892885"/>
              <a:gd name="connsiteX4" fmla="*/ 1624405 w 1635163"/>
              <a:gd name="connsiteY4" fmla="*/ 204395 h 892885"/>
              <a:gd name="connsiteX5" fmla="*/ 1613647 w 1635163"/>
              <a:gd name="connsiteY5" fmla="*/ 172122 h 892885"/>
              <a:gd name="connsiteX6" fmla="*/ 1527586 w 1635163"/>
              <a:gd name="connsiteY6" fmla="*/ 75304 h 892885"/>
              <a:gd name="connsiteX7" fmla="*/ 1473798 w 1635163"/>
              <a:gd name="connsiteY7" fmla="*/ 21515 h 892885"/>
              <a:gd name="connsiteX8" fmla="*/ 1247887 w 1635163"/>
              <a:gd name="connsiteY8" fmla="*/ 0 h 892885"/>
              <a:gd name="connsiteX9" fmla="*/ 914400 w 1635163"/>
              <a:gd name="connsiteY9" fmla="*/ 21515 h 892885"/>
              <a:gd name="connsiteX10" fmla="*/ 796066 w 1635163"/>
              <a:gd name="connsiteY10" fmla="*/ 53788 h 892885"/>
              <a:gd name="connsiteX11" fmla="*/ 742278 w 1635163"/>
              <a:gd name="connsiteY11" fmla="*/ 64546 h 892885"/>
              <a:gd name="connsiteX12" fmla="*/ 688490 w 1635163"/>
              <a:gd name="connsiteY12" fmla="*/ 86061 h 892885"/>
              <a:gd name="connsiteX13" fmla="*/ 623944 w 1635163"/>
              <a:gd name="connsiteY13" fmla="*/ 107577 h 892885"/>
              <a:gd name="connsiteX14" fmla="*/ 580913 w 1635163"/>
              <a:gd name="connsiteY14" fmla="*/ 129092 h 892885"/>
              <a:gd name="connsiteX15" fmla="*/ 548640 w 1635163"/>
              <a:gd name="connsiteY15" fmla="*/ 150607 h 892885"/>
              <a:gd name="connsiteX16" fmla="*/ 484094 w 1635163"/>
              <a:gd name="connsiteY16" fmla="*/ 172122 h 892885"/>
              <a:gd name="connsiteX17" fmla="*/ 451821 w 1635163"/>
              <a:gd name="connsiteY17" fmla="*/ 182880 h 892885"/>
              <a:gd name="connsiteX18" fmla="*/ 419548 w 1635163"/>
              <a:gd name="connsiteY18" fmla="*/ 193638 h 892885"/>
              <a:gd name="connsiteX19" fmla="*/ 376518 w 1635163"/>
              <a:gd name="connsiteY19" fmla="*/ 215153 h 892885"/>
              <a:gd name="connsiteX20" fmla="*/ 311972 w 1635163"/>
              <a:gd name="connsiteY20" fmla="*/ 258184 h 892885"/>
              <a:gd name="connsiteX21" fmla="*/ 279699 w 1635163"/>
              <a:gd name="connsiteY21" fmla="*/ 279699 h 892885"/>
              <a:gd name="connsiteX22" fmla="*/ 247426 w 1635163"/>
              <a:gd name="connsiteY22" fmla="*/ 290457 h 892885"/>
              <a:gd name="connsiteX23" fmla="*/ 193638 w 1635163"/>
              <a:gd name="connsiteY23" fmla="*/ 333487 h 892885"/>
              <a:gd name="connsiteX24" fmla="*/ 172123 w 1635163"/>
              <a:gd name="connsiteY24" fmla="*/ 365760 h 892885"/>
              <a:gd name="connsiteX25" fmla="*/ 129092 w 1635163"/>
              <a:gd name="connsiteY25" fmla="*/ 408791 h 892885"/>
              <a:gd name="connsiteX26" fmla="*/ 107577 w 1635163"/>
              <a:gd name="connsiteY26" fmla="*/ 451821 h 892885"/>
              <a:gd name="connsiteX27" fmla="*/ 43031 w 1635163"/>
              <a:gd name="connsiteY27" fmla="*/ 537882 h 892885"/>
              <a:gd name="connsiteX28" fmla="*/ 0 w 1635163"/>
              <a:gd name="connsiteY28" fmla="*/ 634701 h 892885"/>
              <a:gd name="connsiteX29" fmla="*/ 10758 w 1635163"/>
              <a:gd name="connsiteY29" fmla="*/ 742278 h 892885"/>
              <a:gd name="connsiteX30" fmla="*/ 43031 w 1635163"/>
              <a:gd name="connsiteY30" fmla="*/ 763793 h 892885"/>
              <a:gd name="connsiteX31" fmla="*/ 64546 w 1635163"/>
              <a:gd name="connsiteY31" fmla="*/ 796066 h 892885"/>
              <a:gd name="connsiteX32" fmla="*/ 150607 w 1635163"/>
              <a:gd name="connsiteY32" fmla="*/ 828339 h 892885"/>
              <a:gd name="connsiteX33" fmla="*/ 225911 w 1635163"/>
              <a:gd name="connsiteY33" fmla="*/ 860612 h 892885"/>
              <a:gd name="connsiteX34" fmla="*/ 268941 w 1635163"/>
              <a:gd name="connsiteY34" fmla="*/ 871369 h 892885"/>
              <a:gd name="connsiteX35" fmla="*/ 376518 w 1635163"/>
              <a:gd name="connsiteY35" fmla="*/ 892885 h 892885"/>
              <a:gd name="connsiteX36" fmla="*/ 613186 w 1635163"/>
              <a:gd name="connsiteY36" fmla="*/ 882127 h 892885"/>
              <a:gd name="connsiteX37" fmla="*/ 677732 w 1635163"/>
              <a:gd name="connsiteY37" fmla="*/ 871369 h 892885"/>
              <a:gd name="connsiteX38" fmla="*/ 763793 w 1635163"/>
              <a:gd name="connsiteY38" fmla="*/ 860612 h 892885"/>
              <a:gd name="connsiteX39" fmla="*/ 817581 w 1635163"/>
              <a:gd name="connsiteY39" fmla="*/ 839097 h 892885"/>
              <a:gd name="connsiteX40" fmla="*/ 882127 w 1635163"/>
              <a:gd name="connsiteY40" fmla="*/ 828339 h 892885"/>
              <a:gd name="connsiteX41" fmla="*/ 1000461 w 1635163"/>
              <a:gd name="connsiteY41" fmla="*/ 806824 h 892885"/>
              <a:gd name="connsiteX42" fmla="*/ 1054250 w 1635163"/>
              <a:gd name="connsiteY42" fmla="*/ 785308 h 892885"/>
              <a:gd name="connsiteX43" fmla="*/ 1129553 w 1635163"/>
              <a:gd name="connsiteY43" fmla="*/ 763793 h 892885"/>
              <a:gd name="connsiteX44" fmla="*/ 1215614 w 1635163"/>
              <a:gd name="connsiteY44" fmla="*/ 720762 h 892885"/>
              <a:gd name="connsiteX45" fmla="*/ 1280160 w 1635163"/>
              <a:gd name="connsiteY45" fmla="*/ 699247 h 892885"/>
              <a:gd name="connsiteX46" fmla="*/ 1409252 w 1635163"/>
              <a:gd name="connsiteY46" fmla="*/ 645459 h 892885"/>
              <a:gd name="connsiteX47" fmla="*/ 1473798 w 1635163"/>
              <a:gd name="connsiteY47" fmla="*/ 645459 h 89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35163" h="892885">
                <a:moveTo>
                  <a:pt x="1473798" y="645459"/>
                </a:moveTo>
                <a:cubicBezTo>
                  <a:pt x="1498899" y="631115"/>
                  <a:pt x="1547029" y="597886"/>
                  <a:pt x="1559859" y="559398"/>
                </a:cubicBezTo>
                <a:cubicBezTo>
                  <a:pt x="1575428" y="512692"/>
                  <a:pt x="1562599" y="535143"/>
                  <a:pt x="1602890" y="494852"/>
                </a:cubicBezTo>
                <a:cubicBezTo>
                  <a:pt x="1611326" y="469543"/>
                  <a:pt x="1635163" y="406926"/>
                  <a:pt x="1635163" y="376518"/>
                </a:cubicBezTo>
                <a:cubicBezTo>
                  <a:pt x="1635163" y="319032"/>
                  <a:pt x="1630423" y="261565"/>
                  <a:pt x="1624405" y="204395"/>
                </a:cubicBezTo>
                <a:cubicBezTo>
                  <a:pt x="1623218" y="193118"/>
                  <a:pt x="1618718" y="182264"/>
                  <a:pt x="1613647" y="172122"/>
                </a:cubicBezTo>
                <a:cubicBezTo>
                  <a:pt x="1582332" y="109491"/>
                  <a:pt x="1584619" y="160855"/>
                  <a:pt x="1527586" y="75304"/>
                </a:cubicBezTo>
                <a:cubicBezTo>
                  <a:pt x="1512712" y="52992"/>
                  <a:pt x="1503016" y="29484"/>
                  <a:pt x="1473798" y="21515"/>
                </a:cubicBezTo>
                <a:cubicBezTo>
                  <a:pt x="1441282" y="12647"/>
                  <a:pt x="1254939" y="542"/>
                  <a:pt x="1247887" y="0"/>
                </a:cubicBezTo>
                <a:cubicBezTo>
                  <a:pt x="1117765" y="5915"/>
                  <a:pt x="1032559" y="4635"/>
                  <a:pt x="914400" y="21515"/>
                </a:cubicBezTo>
                <a:cubicBezTo>
                  <a:pt x="760385" y="43517"/>
                  <a:pt x="974691" y="18062"/>
                  <a:pt x="796066" y="53788"/>
                </a:cubicBezTo>
                <a:cubicBezTo>
                  <a:pt x="778137" y="57374"/>
                  <a:pt x="759791" y="59292"/>
                  <a:pt x="742278" y="64546"/>
                </a:cubicBezTo>
                <a:cubicBezTo>
                  <a:pt x="723782" y="70095"/>
                  <a:pt x="706638" y="79462"/>
                  <a:pt x="688490" y="86061"/>
                </a:cubicBezTo>
                <a:cubicBezTo>
                  <a:pt x="667176" y="93812"/>
                  <a:pt x="644229" y="97435"/>
                  <a:pt x="623944" y="107577"/>
                </a:cubicBezTo>
                <a:cubicBezTo>
                  <a:pt x="609600" y="114749"/>
                  <a:pt x="594837" y="121136"/>
                  <a:pt x="580913" y="129092"/>
                </a:cubicBezTo>
                <a:cubicBezTo>
                  <a:pt x="569687" y="135507"/>
                  <a:pt x="560455" y="145356"/>
                  <a:pt x="548640" y="150607"/>
                </a:cubicBezTo>
                <a:cubicBezTo>
                  <a:pt x="527916" y="159818"/>
                  <a:pt x="505609" y="164950"/>
                  <a:pt x="484094" y="172122"/>
                </a:cubicBezTo>
                <a:lnTo>
                  <a:pt x="451821" y="182880"/>
                </a:lnTo>
                <a:cubicBezTo>
                  <a:pt x="441063" y="186466"/>
                  <a:pt x="429690" y="188567"/>
                  <a:pt x="419548" y="193638"/>
                </a:cubicBezTo>
                <a:cubicBezTo>
                  <a:pt x="405205" y="200810"/>
                  <a:pt x="390269" y="206902"/>
                  <a:pt x="376518" y="215153"/>
                </a:cubicBezTo>
                <a:cubicBezTo>
                  <a:pt x="354345" y="228457"/>
                  <a:pt x="333487" y="243840"/>
                  <a:pt x="311972" y="258184"/>
                </a:cubicBezTo>
                <a:cubicBezTo>
                  <a:pt x="301214" y="265356"/>
                  <a:pt x="291965" y="275610"/>
                  <a:pt x="279699" y="279699"/>
                </a:cubicBezTo>
                <a:lnTo>
                  <a:pt x="247426" y="290457"/>
                </a:lnTo>
                <a:cubicBezTo>
                  <a:pt x="185766" y="382946"/>
                  <a:pt x="267870" y="274101"/>
                  <a:pt x="193638" y="333487"/>
                </a:cubicBezTo>
                <a:cubicBezTo>
                  <a:pt x="183542" y="341564"/>
                  <a:pt x="180537" y="355944"/>
                  <a:pt x="172123" y="365760"/>
                </a:cubicBezTo>
                <a:cubicBezTo>
                  <a:pt x="158922" y="381162"/>
                  <a:pt x="138164" y="390648"/>
                  <a:pt x="129092" y="408791"/>
                </a:cubicBezTo>
                <a:cubicBezTo>
                  <a:pt x="121920" y="423134"/>
                  <a:pt x="116472" y="438478"/>
                  <a:pt x="107577" y="451821"/>
                </a:cubicBezTo>
                <a:cubicBezTo>
                  <a:pt x="73595" y="502794"/>
                  <a:pt x="76855" y="436415"/>
                  <a:pt x="43031" y="537882"/>
                </a:cubicBezTo>
                <a:cubicBezTo>
                  <a:pt x="17426" y="614694"/>
                  <a:pt x="34095" y="583558"/>
                  <a:pt x="0" y="634701"/>
                </a:cubicBezTo>
                <a:cubicBezTo>
                  <a:pt x="3586" y="670560"/>
                  <a:pt x="-638" y="708090"/>
                  <a:pt x="10758" y="742278"/>
                </a:cubicBezTo>
                <a:cubicBezTo>
                  <a:pt x="14847" y="754544"/>
                  <a:pt x="33889" y="754651"/>
                  <a:pt x="43031" y="763793"/>
                </a:cubicBezTo>
                <a:cubicBezTo>
                  <a:pt x="52173" y="772935"/>
                  <a:pt x="55404" y="786924"/>
                  <a:pt x="64546" y="796066"/>
                </a:cubicBezTo>
                <a:cubicBezTo>
                  <a:pt x="94060" y="825580"/>
                  <a:pt x="109558" y="818076"/>
                  <a:pt x="150607" y="828339"/>
                </a:cubicBezTo>
                <a:cubicBezTo>
                  <a:pt x="204035" y="841696"/>
                  <a:pt x="164335" y="837522"/>
                  <a:pt x="225911" y="860612"/>
                </a:cubicBezTo>
                <a:cubicBezTo>
                  <a:pt x="239754" y="865803"/>
                  <a:pt x="254725" y="867307"/>
                  <a:pt x="268941" y="871369"/>
                </a:cubicBezTo>
                <a:cubicBezTo>
                  <a:pt x="344050" y="892829"/>
                  <a:pt x="247991" y="874524"/>
                  <a:pt x="376518" y="892885"/>
                </a:cubicBezTo>
                <a:cubicBezTo>
                  <a:pt x="455407" y="889299"/>
                  <a:pt x="534416" y="887754"/>
                  <a:pt x="613186" y="882127"/>
                </a:cubicBezTo>
                <a:cubicBezTo>
                  <a:pt x="634943" y="880573"/>
                  <a:pt x="656139" y="874454"/>
                  <a:pt x="677732" y="871369"/>
                </a:cubicBezTo>
                <a:cubicBezTo>
                  <a:pt x="706352" y="867281"/>
                  <a:pt x="735106" y="864198"/>
                  <a:pt x="763793" y="860612"/>
                </a:cubicBezTo>
                <a:cubicBezTo>
                  <a:pt x="781722" y="853440"/>
                  <a:pt x="798951" y="844178"/>
                  <a:pt x="817581" y="839097"/>
                </a:cubicBezTo>
                <a:cubicBezTo>
                  <a:pt x="838625" y="833358"/>
                  <a:pt x="860738" y="832617"/>
                  <a:pt x="882127" y="828339"/>
                </a:cubicBezTo>
                <a:cubicBezTo>
                  <a:pt x="1008919" y="802980"/>
                  <a:pt x="809060" y="834166"/>
                  <a:pt x="1000461" y="806824"/>
                </a:cubicBezTo>
                <a:cubicBezTo>
                  <a:pt x="1018391" y="799652"/>
                  <a:pt x="1035930" y="791415"/>
                  <a:pt x="1054250" y="785308"/>
                </a:cubicBezTo>
                <a:cubicBezTo>
                  <a:pt x="1074939" y="778412"/>
                  <a:pt x="1108827" y="774156"/>
                  <a:pt x="1129553" y="763793"/>
                </a:cubicBezTo>
                <a:cubicBezTo>
                  <a:pt x="1225224" y="715958"/>
                  <a:pt x="1079130" y="770393"/>
                  <a:pt x="1215614" y="720762"/>
                </a:cubicBezTo>
                <a:cubicBezTo>
                  <a:pt x="1236928" y="713011"/>
                  <a:pt x="1261290" y="711827"/>
                  <a:pt x="1280160" y="699247"/>
                </a:cubicBezTo>
                <a:cubicBezTo>
                  <a:pt x="1370481" y="639034"/>
                  <a:pt x="1312767" y="664757"/>
                  <a:pt x="1409252" y="645459"/>
                </a:cubicBezTo>
                <a:cubicBezTo>
                  <a:pt x="1467389" y="633831"/>
                  <a:pt x="1448697" y="659803"/>
                  <a:pt x="1473798" y="645459"/>
                </a:cubicBezTo>
                <a:close/>
              </a:path>
            </a:pathLst>
          </a:cu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51991" y="4098664"/>
            <a:ext cx="1215614" cy="1075764"/>
          </a:xfrm>
          <a:custGeom>
            <a:avLst/>
            <a:gdLst>
              <a:gd name="connsiteX0" fmla="*/ 1151068 w 1215614"/>
              <a:gd name="connsiteY0" fmla="*/ 355002 h 1075764"/>
              <a:gd name="connsiteX1" fmla="*/ 1075764 w 1215614"/>
              <a:gd name="connsiteY1" fmla="*/ 279698 h 1075764"/>
              <a:gd name="connsiteX2" fmla="*/ 1043491 w 1215614"/>
              <a:gd name="connsiteY2" fmla="*/ 247425 h 1075764"/>
              <a:gd name="connsiteX3" fmla="*/ 1000461 w 1215614"/>
              <a:gd name="connsiteY3" fmla="*/ 182880 h 1075764"/>
              <a:gd name="connsiteX4" fmla="*/ 946673 w 1215614"/>
              <a:gd name="connsiteY4" fmla="*/ 139849 h 1075764"/>
              <a:gd name="connsiteX5" fmla="*/ 903642 w 1215614"/>
              <a:gd name="connsiteY5" fmla="*/ 107576 h 1075764"/>
              <a:gd name="connsiteX6" fmla="*/ 839096 w 1215614"/>
              <a:gd name="connsiteY6" fmla="*/ 64545 h 1075764"/>
              <a:gd name="connsiteX7" fmla="*/ 742277 w 1215614"/>
              <a:gd name="connsiteY7" fmla="*/ 32272 h 1075764"/>
              <a:gd name="connsiteX8" fmla="*/ 710004 w 1215614"/>
              <a:gd name="connsiteY8" fmla="*/ 21515 h 1075764"/>
              <a:gd name="connsiteX9" fmla="*/ 602428 w 1215614"/>
              <a:gd name="connsiteY9" fmla="*/ 0 h 1075764"/>
              <a:gd name="connsiteX10" fmla="*/ 430305 w 1215614"/>
              <a:gd name="connsiteY10" fmla="*/ 10757 h 1075764"/>
              <a:gd name="connsiteX11" fmla="*/ 365760 w 1215614"/>
              <a:gd name="connsiteY11" fmla="*/ 32272 h 1075764"/>
              <a:gd name="connsiteX12" fmla="*/ 279698 w 1215614"/>
              <a:gd name="connsiteY12" fmla="*/ 53788 h 1075764"/>
              <a:gd name="connsiteX13" fmla="*/ 215153 w 1215614"/>
              <a:gd name="connsiteY13" fmla="*/ 86061 h 1075764"/>
              <a:gd name="connsiteX14" fmla="*/ 172122 w 1215614"/>
              <a:gd name="connsiteY14" fmla="*/ 139849 h 1075764"/>
              <a:gd name="connsiteX15" fmla="*/ 107576 w 1215614"/>
              <a:gd name="connsiteY15" fmla="*/ 204395 h 1075764"/>
              <a:gd name="connsiteX16" fmla="*/ 64545 w 1215614"/>
              <a:gd name="connsiteY16" fmla="*/ 268941 h 1075764"/>
              <a:gd name="connsiteX17" fmla="*/ 43030 w 1215614"/>
              <a:gd name="connsiteY17" fmla="*/ 301214 h 1075764"/>
              <a:gd name="connsiteX18" fmla="*/ 32273 w 1215614"/>
              <a:gd name="connsiteY18" fmla="*/ 333487 h 1075764"/>
              <a:gd name="connsiteX19" fmla="*/ 0 w 1215614"/>
              <a:gd name="connsiteY19" fmla="*/ 387275 h 1075764"/>
              <a:gd name="connsiteX20" fmla="*/ 21515 w 1215614"/>
              <a:gd name="connsiteY20" fmla="*/ 602428 h 1075764"/>
              <a:gd name="connsiteX21" fmla="*/ 43030 w 1215614"/>
              <a:gd name="connsiteY21" fmla="*/ 677731 h 1075764"/>
              <a:gd name="connsiteX22" fmla="*/ 64545 w 1215614"/>
              <a:gd name="connsiteY22" fmla="*/ 699247 h 1075764"/>
              <a:gd name="connsiteX23" fmla="*/ 75303 w 1215614"/>
              <a:gd name="connsiteY23" fmla="*/ 731520 h 1075764"/>
              <a:gd name="connsiteX24" fmla="*/ 204395 w 1215614"/>
              <a:gd name="connsiteY24" fmla="*/ 839096 h 1075764"/>
              <a:gd name="connsiteX25" fmla="*/ 268941 w 1215614"/>
              <a:gd name="connsiteY25" fmla="*/ 892884 h 1075764"/>
              <a:gd name="connsiteX26" fmla="*/ 290456 w 1215614"/>
              <a:gd name="connsiteY26" fmla="*/ 914400 h 1075764"/>
              <a:gd name="connsiteX27" fmla="*/ 322729 w 1215614"/>
              <a:gd name="connsiteY27" fmla="*/ 925157 h 1075764"/>
              <a:gd name="connsiteX28" fmla="*/ 344244 w 1215614"/>
              <a:gd name="connsiteY28" fmla="*/ 957430 h 1075764"/>
              <a:gd name="connsiteX29" fmla="*/ 376517 w 1215614"/>
              <a:gd name="connsiteY29" fmla="*/ 968188 h 1075764"/>
              <a:gd name="connsiteX30" fmla="*/ 408790 w 1215614"/>
              <a:gd name="connsiteY30" fmla="*/ 989703 h 1075764"/>
              <a:gd name="connsiteX31" fmla="*/ 451821 w 1215614"/>
              <a:gd name="connsiteY31" fmla="*/ 1000461 h 1075764"/>
              <a:gd name="connsiteX32" fmla="*/ 484094 w 1215614"/>
              <a:gd name="connsiteY32" fmla="*/ 1011218 h 1075764"/>
              <a:gd name="connsiteX33" fmla="*/ 505609 w 1215614"/>
              <a:gd name="connsiteY33" fmla="*/ 1032734 h 1075764"/>
              <a:gd name="connsiteX34" fmla="*/ 548640 w 1215614"/>
              <a:gd name="connsiteY34" fmla="*/ 1043491 h 1075764"/>
              <a:gd name="connsiteX35" fmla="*/ 580913 w 1215614"/>
              <a:gd name="connsiteY35" fmla="*/ 1054249 h 1075764"/>
              <a:gd name="connsiteX36" fmla="*/ 666974 w 1215614"/>
              <a:gd name="connsiteY36" fmla="*/ 1075764 h 1075764"/>
              <a:gd name="connsiteX37" fmla="*/ 882127 w 1215614"/>
              <a:gd name="connsiteY37" fmla="*/ 1054249 h 1075764"/>
              <a:gd name="connsiteX38" fmla="*/ 978945 w 1215614"/>
              <a:gd name="connsiteY38" fmla="*/ 1000461 h 1075764"/>
              <a:gd name="connsiteX39" fmla="*/ 1011218 w 1215614"/>
              <a:gd name="connsiteY39" fmla="*/ 989703 h 1075764"/>
              <a:gd name="connsiteX40" fmla="*/ 1065007 w 1215614"/>
              <a:gd name="connsiteY40" fmla="*/ 935915 h 1075764"/>
              <a:gd name="connsiteX41" fmla="*/ 1075764 w 1215614"/>
              <a:gd name="connsiteY41" fmla="*/ 903642 h 1075764"/>
              <a:gd name="connsiteX42" fmla="*/ 1161825 w 1215614"/>
              <a:gd name="connsiteY42" fmla="*/ 796065 h 1075764"/>
              <a:gd name="connsiteX43" fmla="*/ 1194098 w 1215614"/>
              <a:gd name="connsiteY43" fmla="*/ 731520 h 1075764"/>
              <a:gd name="connsiteX44" fmla="*/ 1204856 w 1215614"/>
              <a:gd name="connsiteY44" fmla="*/ 688489 h 1075764"/>
              <a:gd name="connsiteX45" fmla="*/ 1215614 w 1215614"/>
              <a:gd name="connsiteY45" fmla="*/ 656216 h 1075764"/>
              <a:gd name="connsiteX46" fmla="*/ 1204856 w 1215614"/>
              <a:gd name="connsiteY46" fmla="*/ 494851 h 1075764"/>
              <a:gd name="connsiteX47" fmla="*/ 1172583 w 1215614"/>
              <a:gd name="connsiteY47" fmla="*/ 430305 h 1075764"/>
              <a:gd name="connsiteX48" fmla="*/ 1129553 w 1215614"/>
              <a:gd name="connsiteY48" fmla="*/ 322729 h 1075764"/>
              <a:gd name="connsiteX49" fmla="*/ 1129553 w 1215614"/>
              <a:gd name="connsiteY49" fmla="*/ 301214 h 107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5614" h="1075764">
                <a:moveTo>
                  <a:pt x="1151068" y="355002"/>
                </a:moveTo>
                <a:cubicBezTo>
                  <a:pt x="1041564" y="267398"/>
                  <a:pt x="1135705" y="351626"/>
                  <a:pt x="1075764" y="279698"/>
                </a:cubicBezTo>
                <a:cubicBezTo>
                  <a:pt x="1066024" y="268011"/>
                  <a:pt x="1052831" y="259434"/>
                  <a:pt x="1043491" y="247425"/>
                </a:cubicBezTo>
                <a:cubicBezTo>
                  <a:pt x="1027616" y="227014"/>
                  <a:pt x="1018745" y="201164"/>
                  <a:pt x="1000461" y="182880"/>
                </a:cubicBezTo>
                <a:cubicBezTo>
                  <a:pt x="964481" y="146900"/>
                  <a:pt x="994168" y="173774"/>
                  <a:pt x="946673" y="139849"/>
                </a:cubicBezTo>
                <a:cubicBezTo>
                  <a:pt x="932083" y="129428"/>
                  <a:pt x="918330" y="117858"/>
                  <a:pt x="903642" y="107576"/>
                </a:cubicBezTo>
                <a:cubicBezTo>
                  <a:pt x="882458" y="92747"/>
                  <a:pt x="863627" y="72722"/>
                  <a:pt x="839096" y="64545"/>
                </a:cubicBezTo>
                <a:lnTo>
                  <a:pt x="742277" y="32272"/>
                </a:lnTo>
                <a:cubicBezTo>
                  <a:pt x="731519" y="28686"/>
                  <a:pt x="721123" y="23739"/>
                  <a:pt x="710004" y="21515"/>
                </a:cubicBezTo>
                <a:lnTo>
                  <a:pt x="602428" y="0"/>
                </a:lnTo>
                <a:cubicBezTo>
                  <a:pt x="545054" y="3586"/>
                  <a:pt x="487264" y="2990"/>
                  <a:pt x="430305" y="10757"/>
                </a:cubicBezTo>
                <a:cubicBezTo>
                  <a:pt x="407834" y="13821"/>
                  <a:pt x="387640" y="26305"/>
                  <a:pt x="365760" y="32272"/>
                </a:cubicBezTo>
                <a:cubicBezTo>
                  <a:pt x="338752" y="39638"/>
                  <a:pt x="305813" y="40731"/>
                  <a:pt x="279698" y="53788"/>
                </a:cubicBezTo>
                <a:cubicBezTo>
                  <a:pt x="196280" y="95497"/>
                  <a:pt x="296272" y="59020"/>
                  <a:pt x="215153" y="86061"/>
                </a:cubicBezTo>
                <a:cubicBezTo>
                  <a:pt x="120643" y="180567"/>
                  <a:pt x="280657" y="17747"/>
                  <a:pt x="172122" y="139849"/>
                </a:cubicBezTo>
                <a:cubicBezTo>
                  <a:pt x="151907" y="162591"/>
                  <a:pt x="124454" y="179078"/>
                  <a:pt x="107576" y="204395"/>
                </a:cubicBezTo>
                <a:lnTo>
                  <a:pt x="64545" y="268941"/>
                </a:lnTo>
                <a:lnTo>
                  <a:pt x="43030" y="301214"/>
                </a:lnTo>
                <a:cubicBezTo>
                  <a:pt x="39444" y="311972"/>
                  <a:pt x="38107" y="323763"/>
                  <a:pt x="32273" y="333487"/>
                </a:cubicBezTo>
                <a:cubicBezTo>
                  <a:pt x="-12027" y="407320"/>
                  <a:pt x="30473" y="295851"/>
                  <a:pt x="0" y="387275"/>
                </a:cubicBezTo>
                <a:cubicBezTo>
                  <a:pt x="17419" y="683416"/>
                  <a:pt x="-9668" y="493293"/>
                  <a:pt x="21515" y="602428"/>
                </a:cubicBezTo>
                <a:cubicBezTo>
                  <a:pt x="24071" y="611374"/>
                  <a:pt x="35998" y="666010"/>
                  <a:pt x="43030" y="677731"/>
                </a:cubicBezTo>
                <a:cubicBezTo>
                  <a:pt x="48248" y="686428"/>
                  <a:pt x="57373" y="692075"/>
                  <a:pt x="64545" y="699247"/>
                </a:cubicBezTo>
                <a:cubicBezTo>
                  <a:pt x="68131" y="710005"/>
                  <a:pt x="68341" y="722569"/>
                  <a:pt x="75303" y="731520"/>
                </a:cubicBezTo>
                <a:cubicBezTo>
                  <a:pt x="198668" y="890130"/>
                  <a:pt x="80084" y="714785"/>
                  <a:pt x="204395" y="839096"/>
                </a:cubicBezTo>
                <a:cubicBezTo>
                  <a:pt x="281065" y="915766"/>
                  <a:pt x="194049" y="832969"/>
                  <a:pt x="268941" y="892884"/>
                </a:cubicBezTo>
                <a:cubicBezTo>
                  <a:pt x="276861" y="899220"/>
                  <a:pt x="281759" y="909182"/>
                  <a:pt x="290456" y="914400"/>
                </a:cubicBezTo>
                <a:cubicBezTo>
                  <a:pt x="300180" y="920234"/>
                  <a:pt x="311971" y="921571"/>
                  <a:pt x="322729" y="925157"/>
                </a:cubicBezTo>
                <a:cubicBezTo>
                  <a:pt x="329901" y="935915"/>
                  <a:pt x="334148" y="949353"/>
                  <a:pt x="344244" y="957430"/>
                </a:cubicBezTo>
                <a:cubicBezTo>
                  <a:pt x="353099" y="964514"/>
                  <a:pt x="366375" y="963117"/>
                  <a:pt x="376517" y="968188"/>
                </a:cubicBezTo>
                <a:cubicBezTo>
                  <a:pt x="388081" y="973970"/>
                  <a:pt x="396906" y="984610"/>
                  <a:pt x="408790" y="989703"/>
                </a:cubicBezTo>
                <a:cubicBezTo>
                  <a:pt x="422380" y="995527"/>
                  <a:pt x="437605" y="996399"/>
                  <a:pt x="451821" y="1000461"/>
                </a:cubicBezTo>
                <a:cubicBezTo>
                  <a:pt x="462724" y="1003576"/>
                  <a:pt x="473336" y="1007632"/>
                  <a:pt x="484094" y="1011218"/>
                </a:cubicBezTo>
                <a:cubicBezTo>
                  <a:pt x="491266" y="1018390"/>
                  <a:pt x="496537" y="1028198"/>
                  <a:pt x="505609" y="1032734"/>
                </a:cubicBezTo>
                <a:cubicBezTo>
                  <a:pt x="518833" y="1039346"/>
                  <a:pt x="534424" y="1039429"/>
                  <a:pt x="548640" y="1043491"/>
                </a:cubicBezTo>
                <a:cubicBezTo>
                  <a:pt x="559543" y="1046606"/>
                  <a:pt x="569912" y="1051499"/>
                  <a:pt x="580913" y="1054249"/>
                </a:cubicBezTo>
                <a:lnTo>
                  <a:pt x="666974" y="1075764"/>
                </a:lnTo>
                <a:cubicBezTo>
                  <a:pt x="713807" y="1071861"/>
                  <a:pt x="827584" y="1064166"/>
                  <a:pt x="882127" y="1054249"/>
                </a:cubicBezTo>
                <a:cubicBezTo>
                  <a:pt x="953497" y="1041272"/>
                  <a:pt x="871750" y="1036194"/>
                  <a:pt x="978945" y="1000461"/>
                </a:cubicBezTo>
                <a:lnTo>
                  <a:pt x="1011218" y="989703"/>
                </a:lnTo>
                <a:cubicBezTo>
                  <a:pt x="1029148" y="971774"/>
                  <a:pt x="1056989" y="959970"/>
                  <a:pt x="1065007" y="935915"/>
                </a:cubicBezTo>
                <a:cubicBezTo>
                  <a:pt x="1068593" y="925157"/>
                  <a:pt x="1069173" y="912869"/>
                  <a:pt x="1075764" y="903642"/>
                </a:cubicBezTo>
                <a:cubicBezTo>
                  <a:pt x="1112489" y="852227"/>
                  <a:pt x="1138890" y="864869"/>
                  <a:pt x="1161825" y="796065"/>
                </a:cubicBezTo>
                <a:cubicBezTo>
                  <a:pt x="1176672" y="751527"/>
                  <a:pt x="1166293" y="773227"/>
                  <a:pt x="1194098" y="731520"/>
                </a:cubicBezTo>
                <a:cubicBezTo>
                  <a:pt x="1197684" y="717176"/>
                  <a:pt x="1200794" y="702705"/>
                  <a:pt x="1204856" y="688489"/>
                </a:cubicBezTo>
                <a:cubicBezTo>
                  <a:pt x="1207971" y="677586"/>
                  <a:pt x="1215614" y="667556"/>
                  <a:pt x="1215614" y="656216"/>
                </a:cubicBezTo>
                <a:cubicBezTo>
                  <a:pt x="1215614" y="602308"/>
                  <a:pt x="1210809" y="548429"/>
                  <a:pt x="1204856" y="494851"/>
                </a:cubicBezTo>
                <a:cubicBezTo>
                  <a:pt x="1201455" y="464247"/>
                  <a:pt x="1187338" y="456126"/>
                  <a:pt x="1172583" y="430305"/>
                </a:cubicBezTo>
                <a:cubicBezTo>
                  <a:pt x="1159725" y="407802"/>
                  <a:pt x="1129553" y="344770"/>
                  <a:pt x="1129553" y="322729"/>
                </a:cubicBezTo>
                <a:lnTo>
                  <a:pt x="1129553" y="301214"/>
                </a:lnTo>
              </a:path>
            </a:pathLst>
          </a:cu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819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563" y="1382040"/>
            <a:ext cx="7158038" cy="5436596"/>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152400" y="507163"/>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gastrointestinal tract, identify the region from which it came?</a:t>
            </a:r>
          </a:p>
        </p:txBody>
      </p:sp>
      <p:sp>
        <p:nvSpPr>
          <p:cNvPr id="5" name="Rectangle 4"/>
          <p:cNvSpPr/>
          <p:nvPr/>
        </p:nvSpPr>
        <p:spPr>
          <a:xfrm>
            <a:off x="3756378" y="1981200"/>
            <a:ext cx="3752850"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latin typeface="+mn-lt"/>
              </a:rPr>
              <a:t>esophagus</a:t>
            </a:r>
            <a:endParaRPr lang="en-US" sz="900" b="1" dirty="0">
              <a:ln w="11430"/>
              <a:effectLst>
                <a:outerShdw blurRad="50800" dist="39000" dir="5460000" algn="tl">
                  <a:srgbClr val="000000">
                    <a:alpha val="38000"/>
                  </a:srgbClr>
                </a:outerShdw>
              </a:effectLst>
              <a:latin typeface="+mn-lt"/>
            </a:endParaRPr>
          </a:p>
        </p:txBody>
      </p:sp>
    </p:spTree>
    <p:extLst>
      <p:ext uri="{BB962C8B-B14F-4D97-AF65-F5344CB8AC3E}">
        <p14:creationId xmlns:p14="http://schemas.microsoft.com/office/powerpoint/2010/main" val="188787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hodin pg 311 - stomach chief parietal 28-17.jpg"/>
          <p:cNvPicPr>
            <a:picLocks noChangeAspect="1"/>
          </p:cNvPicPr>
          <p:nvPr/>
        </p:nvPicPr>
        <p:blipFill>
          <a:blip r:embed="rId3" cstate="print"/>
          <a:stretch>
            <a:fillRect/>
          </a:stretch>
        </p:blipFill>
        <p:spPr>
          <a:xfrm>
            <a:off x="609600" y="998557"/>
            <a:ext cx="8267700" cy="5757481"/>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28935"/>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at </a:t>
            </a:r>
            <a:r>
              <a:rPr lang="en-US" sz="2400" b="1" dirty="0" err="1">
                <a:solidFill>
                  <a:schemeClr val="accent3">
                    <a:lumMod val="50000"/>
                  </a:schemeClr>
                </a:solidFill>
                <a:latin typeface="Script MT Bold" pitchFamily="66" charset="0"/>
              </a:rPr>
              <a:t>Xs</a:t>
            </a:r>
            <a:r>
              <a:rPr lang="en-US" sz="2400" b="1" dirty="0">
                <a:solidFill>
                  <a:schemeClr val="accent3">
                    <a:lumMod val="50000"/>
                  </a:schemeClr>
                </a:solidFill>
                <a:latin typeface="Script MT Bold" pitchFamily="66" charset="0"/>
              </a:rPr>
              <a:t>?</a:t>
            </a:r>
          </a:p>
        </p:txBody>
      </p:sp>
      <p:sp>
        <p:nvSpPr>
          <p:cNvPr id="5" name="Rectangle 4"/>
          <p:cNvSpPr/>
          <p:nvPr/>
        </p:nvSpPr>
        <p:spPr>
          <a:xfrm>
            <a:off x="1285875" y="3877297"/>
            <a:ext cx="3752850" cy="1200329"/>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0000"/>
                </a:solidFill>
                <a:effectLst>
                  <a:outerShdw blurRad="50800" dist="39000" dir="5460000" algn="tl">
                    <a:srgbClr val="000000">
                      <a:alpha val="38000"/>
                    </a:srgbClr>
                  </a:outerShdw>
                </a:effectLst>
                <a:latin typeface="+mn-lt"/>
              </a:rPr>
              <a:t>Intracellular </a:t>
            </a:r>
            <a:r>
              <a:rPr lang="en-US" sz="3600" b="1" dirty="0" err="1">
                <a:ln w="11430"/>
                <a:solidFill>
                  <a:srgbClr val="FF0000"/>
                </a:solidFill>
                <a:effectLst>
                  <a:outerShdw blurRad="50800" dist="39000" dir="5460000" algn="tl">
                    <a:srgbClr val="000000">
                      <a:alpha val="38000"/>
                    </a:srgbClr>
                  </a:outerShdw>
                </a:effectLst>
                <a:latin typeface="+mn-lt"/>
              </a:rPr>
              <a:t>canaliculus</a:t>
            </a:r>
            <a:endParaRPr lang="en-US" sz="900" b="1" dirty="0">
              <a:ln w="11430"/>
              <a:solidFill>
                <a:srgbClr val="FF0000"/>
              </a:solidFill>
              <a:effectLst>
                <a:outerShdw blurRad="50800" dist="39000" dir="5460000" algn="tl">
                  <a:srgbClr val="000000">
                    <a:alpha val="38000"/>
                  </a:srgbClr>
                </a:outerShdw>
              </a:effectLst>
              <a:latin typeface="+mn-lt"/>
            </a:endParaRPr>
          </a:p>
        </p:txBody>
      </p:sp>
      <p:sp>
        <p:nvSpPr>
          <p:cNvPr id="7" name="TextBox 6"/>
          <p:cNvSpPr txBox="1"/>
          <p:nvPr/>
        </p:nvSpPr>
        <p:spPr>
          <a:xfrm>
            <a:off x="6101908" y="3677242"/>
            <a:ext cx="323850" cy="400110"/>
          </a:xfrm>
          <a:prstGeom prst="rect">
            <a:avLst/>
          </a:prstGeom>
          <a:noFill/>
        </p:spPr>
        <p:txBody>
          <a:bodyPr wrap="square" rtlCol="0">
            <a:spAutoFit/>
          </a:bodyPr>
          <a:lstStyle/>
          <a:p>
            <a:r>
              <a:rPr lang="en-US" sz="2000" b="1" dirty="0">
                <a:solidFill>
                  <a:srgbClr val="C00000"/>
                </a:solidFill>
              </a:rPr>
              <a:t>X</a:t>
            </a:r>
          </a:p>
        </p:txBody>
      </p:sp>
      <p:sp>
        <p:nvSpPr>
          <p:cNvPr id="9" name="TextBox 8"/>
          <p:cNvSpPr txBox="1"/>
          <p:nvPr/>
        </p:nvSpPr>
        <p:spPr>
          <a:xfrm>
            <a:off x="4114800" y="2971800"/>
            <a:ext cx="647700" cy="400110"/>
          </a:xfrm>
          <a:prstGeom prst="rect">
            <a:avLst/>
          </a:prstGeom>
          <a:noFill/>
        </p:spPr>
        <p:txBody>
          <a:bodyPr wrap="square" rtlCol="0">
            <a:spAutoFit/>
          </a:bodyPr>
          <a:lstStyle/>
          <a:p>
            <a:r>
              <a:rPr lang="en-US" sz="2000" b="1" dirty="0">
                <a:solidFill>
                  <a:srgbClr val="C00000"/>
                </a:solidFill>
              </a:rPr>
              <a:t>X</a:t>
            </a:r>
          </a:p>
        </p:txBody>
      </p:sp>
    </p:spTree>
    <p:extLst>
      <p:ext uri="{BB962C8B-B14F-4D97-AF65-F5344CB8AC3E}">
        <p14:creationId xmlns:p14="http://schemas.microsoft.com/office/powerpoint/2010/main" val="135314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557574"/>
            <a:ext cx="6705600" cy="5029200"/>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stomach, are the outlined structures pits or glands?</a:t>
            </a:r>
          </a:p>
        </p:txBody>
      </p:sp>
      <p:sp>
        <p:nvSpPr>
          <p:cNvPr id="7" name="Freeform 6"/>
          <p:cNvSpPr/>
          <p:nvPr/>
        </p:nvSpPr>
        <p:spPr>
          <a:xfrm>
            <a:off x="4292301" y="1979407"/>
            <a:ext cx="1635163" cy="892885"/>
          </a:xfrm>
          <a:custGeom>
            <a:avLst/>
            <a:gdLst>
              <a:gd name="connsiteX0" fmla="*/ 1473798 w 1635163"/>
              <a:gd name="connsiteY0" fmla="*/ 645459 h 892885"/>
              <a:gd name="connsiteX1" fmla="*/ 1559859 w 1635163"/>
              <a:gd name="connsiteY1" fmla="*/ 559398 h 892885"/>
              <a:gd name="connsiteX2" fmla="*/ 1602890 w 1635163"/>
              <a:gd name="connsiteY2" fmla="*/ 494852 h 892885"/>
              <a:gd name="connsiteX3" fmla="*/ 1635163 w 1635163"/>
              <a:gd name="connsiteY3" fmla="*/ 376518 h 892885"/>
              <a:gd name="connsiteX4" fmla="*/ 1624405 w 1635163"/>
              <a:gd name="connsiteY4" fmla="*/ 204395 h 892885"/>
              <a:gd name="connsiteX5" fmla="*/ 1613647 w 1635163"/>
              <a:gd name="connsiteY5" fmla="*/ 172122 h 892885"/>
              <a:gd name="connsiteX6" fmla="*/ 1527586 w 1635163"/>
              <a:gd name="connsiteY6" fmla="*/ 75304 h 892885"/>
              <a:gd name="connsiteX7" fmla="*/ 1473798 w 1635163"/>
              <a:gd name="connsiteY7" fmla="*/ 21515 h 892885"/>
              <a:gd name="connsiteX8" fmla="*/ 1247887 w 1635163"/>
              <a:gd name="connsiteY8" fmla="*/ 0 h 892885"/>
              <a:gd name="connsiteX9" fmla="*/ 914400 w 1635163"/>
              <a:gd name="connsiteY9" fmla="*/ 21515 h 892885"/>
              <a:gd name="connsiteX10" fmla="*/ 796066 w 1635163"/>
              <a:gd name="connsiteY10" fmla="*/ 53788 h 892885"/>
              <a:gd name="connsiteX11" fmla="*/ 742278 w 1635163"/>
              <a:gd name="connsiteY11" fmla="*/ 64546 h 892885"/>
              <a:gd name="connsiteX12" fmla="*/ 688490 w 1635163"/>
              <a:gd name="connsiteY12" fmla="*/ 86061 h 892885"/>
              <a:gd name="connsiteX13" fmla="*/ 623944 w 1635163"/>
              <a:gd name="connsiteY13" fmla="*/ 107577 h 892885"/>
              <a:gd name="connsiteX14" fmla="*/ 580913 w 1635163"/>
              <a:gd name="connsiteY14" fmla="*/ 129092 h 892885"/>
              <a:gd name="connsiteX15" fmla="*/ 548640 w 1635163"/>
              <a:gd name="connsiteY15" fmla="*/ 150607 h 892885"/>
              <a:gd name="connsiteX16" fmla="*/ 484094 w 1635163"/>
              <a:gd name="connsiteY16" fmla="*/ 172122 h 892885"/>
              <a:gd name="connsiteX17" fmla="*/ 451821 w 1635163"/>
              <a:gd name="connsiteY17" fmla="*/ 182880 h 892885"/>
              <a:gd name="connsiteX18" fmla="*/ 419548 w 1635163"/>
              <a:gd name="connsiteY18" fmla="*/ 193638 h 892885"/>
              <a:gd name="connsiteX19" fmla="*/ 376518 w 1635163"/>
              <a:gd name="connsiteY19" fmla="*/ 215153 h 892885"/>
              <a:gd name="connsiteX20" fmla="*/ 311972 w 1635163"/>
              <a:gd name="connsiteY20" fmla="*/ 258184 h 892885"/>
              <a:gd name="connsiteX21" fmla="*/ 279699 w 1635163"/>
              <a:gd name="connsiteY21" fmla="*/ 279699 h 892885"/>
              <a:gd name="connsiteX22" fmla="*/ 247426 w 1635163"/>
              <a:gd name="connsiteY22" fmla="*/ 290457 h 892885"/>
              <a:gd name="connsiteX23" fmla="*/ 193638 w 1635163"/>
              <a:gd name="connsiteY23" fmla="*/ 333487 h 892885"/>
              <a:gd name="connsiteX24" fmla="*/ 172123 w 1635163"/>
              <a:gd name="connsiteY24" fmla="*/ 365760 h 892885"/>
              <a:gd name="connsiteX25" fmla="*/ 129092 w 1635163"/>
              <a:gd name="connsiteY25" fmla="*/ 408791 h 892885"/>
              <a:gd name="connsiteX26" fmla="*/ 107577 w 1635163"/>
              <a:gd name="connsiteY26" fmla="*/ 451821 h 892885"/>
              <a:gd name="connsiteX27" fmla="*/ 43031 w 1635163"/>
              <a:gd name="connsiteY27" fmla="*/ 537882 h 892885"/>
              <a:gd name="connsiteX28" fmla="*/ 0 w 1635163"/>
              <a:gd name="connsiteY28" fmla="*/ 634701 h 892885"/>
              <a:gd name="connsiteX29" fmla="*/ 10758 w 1635163"/>
              <a:gd name="connsiteY29" fmla="*/ 742278 h 892885"/>
              <a:gd name="connsiteX30" fmla="*/ 43031 w 1635163"/>
              <a:gd name="connsiteY30" fmla="*/ 763793 h 892885"/>
              <a:gd name="connsiteX31" fmla="*/ 64546 w 1635163"/>
              <a:gd name="connsiteY31" fmla="*/ 796066 h 892885"/>
              <a:gd name="connsiteX32" fmla="*/ 150607 w 1635163"/>
              <a:gd name="connsiteY32" fmla="*/ 828339 h 892885"/>
              <a:gd name="connsiteX33" fmla="*/ 225911 w 1635163"/>
              <a:gd name="connsiteY33" fmla="*/ 860612 h 892885"/>
              <a:gd name="connsiteX34" fmla="*/ 268941 w 1635163"/>
              <a:gd name="connsiteY34" fmla="*/ 871369 h 892885"/>
              <a:gd name="connsiteX35" fmla="*/ 376518 w 1635163"/>
              <a:gd name="connsiteY35" fmla="*/ 892885 h 892885"/>
              <a:gd name="connsiteX36" fmla="*/ 613186 w 1635163"/>
              <a:gd name="connsiteY36" fmla="*/ 882127 h 892885"/>
              <a:gd name="connsiteX37" fmla="*/ 677732 w 1635163"/>
              <a:gd name="connsiteY37" fmla="*/ 871369 h 892885"/>
              <a:gd name="connsiteX38" fmla="*/ 763793 w 1635163"/>
              <a:gd name="connsiteY38" fmla="*/ 860612 h 892885"/>
              <a:gd name="connsiteX39" fmla="*/ 817581 w 1635163"/>
              <a:gd name="connsiteY39" fmla="*/ 839097 h 892885"/>
              <a:gd name="connsiteX40" fmla="*/ 882127 w 1635163"/>
              <a:gd name="connsiteY40" fmla="*/ 828339 h 892885"/>
              <a:gd name="connsiteX41" fmla="*/ 1000461 w 1635163"/>
              <a:gd name="connsiteY41" fmla="*/ 806824 h 892885"/>
              <a:gd name="connsiteX42" fmla="*/ 1054250 w 1635163"/>
              <a:gd name="connsiteY42" fmla="*/ 785308 h 892885"/>
              <a:gd name="connsiteX43" fmla="*/ 1129553 w 1635163"/>
              <a:gd name="connsiteY43" fmla="*/ 763793 h 892885"/>
              <a:gd name="connsiteX44" fmla="*/ 1215614 w 1635163"/>
              <a:gd name="connsiteY44" fmla="*/ 720762 h 892885"/>
              <a:gd name="connsiteX45" fmla="*/ 1280160 w 1635163"/>
              <a:gd name="connsiteY45" fmla="*/ 699247 h 892885"/>
              <a:gd name="connsiteX46" fmla="*/ 1409252 w 1635163"/>
              <a:gd name="connsiteY46" fmla="*/ 645459 h 892885"/>
              <a:gd name="connsiteX47" fmla="*/ 1473798 w 1635163"/>
              <a:gd name="connsiteY47" fmla="*/ 645459 h 89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35163" h="892885">
                <a:moveTo>
                  <a:pt x="1473798" y="645459"/>
                </a:moveTo>
                <a:cubicBezTo>
                  <a:pt x="1498899" y="631115"/>
                  <a:pt x="1547029" y="597886"/>
                  <a:pt x="1559859" y="559398"/>
                </a:cubicBezTo>
                <a:cubicBezTo>
                  <a:pt x="1575428" y="512692"/>
                  <a:pt x="1562599" y="535143"/>
                  <a:pt x="1602890" y="494852"/>
                </a:cubicBezTo>
                <a:cubicBezTo>
                  <a:pt x="1611326" y="469543"/>
                  <a:pt x="1635163" y="406926"/>
                  <a:pt x="1635163" y="376518"/>
                </a:cubicBezTo>
                <a:cubicBezTo>
                  <a:pt x="1635163" y="319032"/>
                  <a:pt x="1630423" y="261565"/>
                  <a:pt x="1624405" y="204395"/>
                </a:cubicBezTo>
                <a:cubicBezTo>
                  <a:pt x="1623218" y="193118"/>
                  <a:pt x="1618718" y="182264"/>
                  <a:pt x="1613647" y="172122"/>
                </a:cubicBezTo>
                <a:cubicBezTo>
                  <a:pt x="1582332" y="109491"/>
                  <a:pt x="1584619" y="160855"/>
                  <a:pt x="1527586" y="75304"/>
                </a:cubicBezTo>
                <a:cubicBezTo>
                  <a:pt x="1512712" y="52992"/>
                  <a:pt x="1503016" y="29484"/>
                  <a:pt x="1473798" y="21515"/>
                </a:cubicBezTo>
                <a:cubicBezTo>
                  <a:pt x="1441282" y="12647"/>
                  <a:pt x="1254939" y="542"/>
                  <a:pt x="1247887" y="0"/>
                </a:cubicBezTo>
                <a:cubicBezTo>
                  <a:pt x="1117765" y="5915"/>
                  <a:pt x="1032559" y="4635"/>
                  <a:pt x="914400" y="21515"/>
                </a:cubicBezTo>
                <a:cubicBezTo>
                  <a:pt x="760385" y="43517"/>
                  <a:pt x="974691" y="18062"/>
                  <a:pt x="796066" y="53788"/>
                </a:cubicBezTo>
                <a:cubicBezTo>
                  <a:pt x="778137" y="57374"/>
                  <a:pt x="759791" y="59292"/>
                  <a:pt x="742278" y="64546"/>
                </a:cubicBezTo>
                <a:cubicBezTo>
                  <a:pt x="723782" y="70095"/>
                  <a:pt x="706638" y="79462"/>
                  <a:pt x="688490" y="86061"/>
                </a:cubicBezTo>
                <a:cubicBezTo>
                  <a:pt x="667176" y="93812"/>
                  <a:pt x="644229" y="97435"/>
                  <a:pt x="623944" y="107577"/>
                </a:cubicBezTo>
                <a:cubicBezTo>
                  <a:pt x="609600" y="114749"/>
                  <a:pt x="594837" y="121136"/>
                  <a:pt x="580913" y="129092"/>
                </a:cubicBezTo>
                <a:cubicBezTo>
                  <a:pt x="569687" y="135507"/>
                  <a:pt x="560455" y="145356"/>
                  <a:pt x="548640" y="150607"/>
                </a:cubicBezTo>
                <a:cubicBezTo>
                  <a:pt x="527916" y="159818"/>
                  <a:pt x="505609" y="164950"/>
                  <a:pt x="484094" y="172122"/>
                </a:cubicBezTo>
                <a:lnTo>
                  <a:pt x="451821" y="182880"/>
                </a:lnTo>
                <a:cubicBezTo>
                  <a:pt x="441063" y="186466"/>
                  <a:pt x="429690" y="188567"/>
                  <a:pt x="419548" y="193638"/>
                </a:cubicBezTo>
                <a:cubicBezTo>
                  <a:pt x="405205" y="200810"/>
                  <a:pt x="390269" y="206902"/>
                  <a:pt x="376518" y="215153"/>
                </a:cubicBezTo>
                <a:cubicBezTo>
                  <a:pt x="354345" y="228457"/>
                  <a:pt x="333487" y="243840"/>
                  <a:pt x="311972" y="258184"/>
                </a:cubicBezTo>
                <a:cubicBezTo>
                  <a:pt x="301214" y="265356"/>
                  <a:pt x="291965" y="275610"/>
                  <a:pt x="279699" y="279699"/>
                </a:cubicBezTo>
                <a:lnTo>
                  <a:pt x="247426" y="290457"/>
                </a:lnTo>
                <a:cubicBezTo>
                  <a:pt x="185766" y="382946"/>
                  <a:pt x="267870" y="274101"/>
                  <a:pt x="193638" y="333487"/>
                </a:cubicBezTo>
                <a:cubicBezTo>
                  <a:pt x="183542" y="341564"/>
                  <a:pt x="180537" y="355944"/>
                  <a:pt x="172123" y="365760"/>
                </a:cubicBezTo>
                <a:cubicBezTo>
                  <a:pt x="158922" y="381162"/>
                  <a:pt x="138164" y="390648"/>
                  <a:pt x="129092" y="408791"/>
                </a:cubicBezTo>
                <a:cubicBezTo>
                  <a:pt x="121920" y="423134"/>
                  <a:pt x="116472" y="438478"/>
                  <a:pt x="107577" y="451821"/>
                </a:cubicBezTo>
                <a:cubicBezTo>
                  <a:pt x="73595" y="502794"/>
                  <a:pt x="76855" y="436415"/>
                  <a:pt x="43031" y="537882"/>
                </a:cubicBezTo>
                <a:cubicBezTo>
                  <a:pt x="17426" y="614694"/>
                  <a:pt x="34095" y="583558"/>
                  <a:pt x="0" y="634701"/>
                </a:cubicBezTo>
                <a:cubicBezTo>
                  <a:pt x="3586" y="670560"/>
                  <a:pt x="-638" y="708090"/>
                  <a:pt x="10758" y="742278"/>
                </a:cubicBezTo>
                <a:cubicBezTo>
                  <a:pt x="14847" y="754544"/>
                  <a:pt x="33889" y="754651"/>
                  <a:pt x="43031" y="763793"/>
                </a:cubicBezTo>
                <a:cubicBezTo>
                  <a:pt x="52173" y="772935"/>
                  <a:pt x="55404" y="786924"/>
                  <a:pt x="64546" y="796066"/>
                </a:cubicBezTo>
                <a:cubicBezTo>
                  <a:pt x="94060" y="825580"/>
                  <a:pt x="109558" y="818076"/>
                  <a:pt x="150607" y="828339"/>
                </a:cubicBezTo>
                <a:cubicBezTo>
                  <a:pt x="204035" y="841696"/>
                  <a:pt x="164335" y="837522"/>
                  <a:pt x="225911" y="860612"/>
                </a:cubicBezTo>
                <a:cubicBezTo>
                  <a:pt x="239754" y="865803"/>
                  <a:pt x="254725" y="867307"/>
                  <a:pt x="268941" y="871369"/>
                </a:cubicBezTo>
                <a:cubicBezTo>
                  <a:pt x="344050" y="892829"/>
                  <a:pt x="247991" y="874524"/>
                  <a:pt x="376518" y="892885"/>
                </a:cubicBezTo>
                <a:cubicBezTo>
                  <a:pt x="455407" y="889299"/>
                  <a:pt x="534416" y="887754"/>
                  <a:pt x="613186" y="882127"/>
                </a:cubicBezTo>
                <a:cubicBezTo>
                  <a:pt x="634943" y="880573"/>
                  <a:pt x="656139" y="874454"/>
                  <a:pt x="677732" y="871369"/>
                </a:cubicBezTo>
                <a:cubicBezTo>
                  <a:pt x="706352" y="867281"/>
                  <a:pt x="735106" y="864198"/>
                  <a:pt x="763793" y="860612"/>
                </a:cubicBezTo>
                <a:cubicBezTo>
                  <a:pt x="781722" y="853440"/>
                  <a:pt x="798951" y="844178"/>
                  <a:pt x="817581" y="839097"/>
                </a:cubicBezTo>
                <a:cubicBezTo>
                  <a:pt x="838625" y="833358"/>
                  <a:pt x="860738" y="832617"/>
                  <a:pt x="882127" y="828339"/>
                </a:cubicBezTo>
                <a:cubicBezTo>
                  <a:pt x="1008919" y="802980"/>
                  <a:pt x="809060" y="834166"/>
                  <a:pt x="1000461" y="806824"/>
                </a:cubicBezTo>
                <a:cubicBezTo>
                  <a:pt x="1018391" y="799652"/>
                  <a:pt x="1035930" y="791415"/>
                  <a:pt x="1054250" y="785308"/>
                </a:cubicBezTo>
                <a:cubicBezTo>
                  <a:pt x="1074939" y="778412"/>
                  <a:pt x="1108827" y="774156"/>
                  <a:pt x="1129553" y="763793"/>
                </a:cubicBezTo>
                <a:cubicBezTo>
                  <a:pt x="1225224" y="715958"/>
                  <a:pt x="1079130" y="770393"/>
                  <a:pt x="1215614" y="720762"/>
                </a:cubicBezTo>
                <a:cubicBezTo>
                  <a:pt x="1236928" y="713011"/>
                  <a:pt x="1261290" y="711827"/>
                  <a:pt x="1280160" y="699247"/>
                </a:cubicBezTo>
                <a:cubicBezTo>
                  <a:pt x="1370481" y="639034"/>
                  <a:pt x="1312767" y="664757"/>
                  <a:pt x="1409252" y="645459"/>
                </a:cubicBezTo>
                <a:cubicBezTo>
                  <a:pt x="1467389" y="633831"/>
                  <a:pt x="1448697" y="659803"/>
                  <a:pt x="1473798" y="645459"/>
                </a:cubicBezTo>
                <a:close/>
              </a:path>
            </a:pathLst>
          </a:cu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51991" y="4098664"/>
            <a:ext cx="1215614" cy="1075764"/>
          </a:xfrm>
          <a:custGeom>
            <a:avLst/>
            <a:gdLst>
              <a:gd name="connsiteX0" fmla="*/ 1151068 w 1215614"/>
              <a:gd name="connsiteY0" fmla="*/ 355002 h 1075764"/>
              <a:gd name="connsiteX1" fmla="*/ 1075764 w 1215614"/>
              <a:gd name="connsiteY1" fmla="*/ 279698 h 1075764"/>
              <a:gd name="connsiteX2" fmla="*/ 1043491 w 1215614"/>
              <a:gd name="connsiteY2" fmla="*/ 247425 h 1075764"/>
              <a:gd name="connsiteX3" fmla="*/ 1000461 w 1215614"/>
              <a:gd name="connsiteY3" fmla="*/ 182880 h 1075764"/>
              <a:gd name="connsiteX4" fmla="*/ 946673 w 1215614"/>
              <a:gd name="connsiteY4" fmla="*/ 139849 h 1075764"/>
              <a:gd name="connsiteX5" fmla="*/ 903642 w 1215614"/>
              <a:gd name="connsiteY5" fmla="*/ 107576 h 1075764"/>
              <a:gd name="connsiteX6" fmla="*/ 839096 w 1215614"/>
              <a:gd name="connsiteY6" fmla="*/ 64545 h 1075764"/>
              <a:gd name="connsiteX7" fmla="*/ 742277 w 1215614"/>
              <a:gd name="connsiteY7" fmla="*/ 32272 h 1075764"/>
              <a:gd name="connsiteX8" fmla="*/ 710004 w 1215614"/>
              <a:gd name="connsiteY8" fmla="*/ 21515 h 1075764"/>
              <a:gd name="connsiteX9" fmla="*/ 602428 w 1215614"/>
              <a:gd name="connsiteY9" fmla="*/ 0 h 1075764"/>
              <a:gd name="connsiteX10" fmla="*/ 430305 w 1215614"/>
              <a:gd name="connsiteY10" fmla="*/ 10757 h 1075764"/>
              <a:gd name="connsiteX11" fmla="*/ 365760 w 1215614"/>
              <a:gd name="connsiteY11" fmla="*/ 32272 h 1075764"/>
              <a:gd name="connsiteX12" fmla="*/ 279698 w 1215614"/>
              <a:gd name="connsiteY12" fmla="*/ 53788 h 1075764"/>
              <a:gd name="connsiteX13" fmla="*/ 215153 w 1215614"/>
              <a:gd name="connsiteY13" fmla="*/ 86061 h 1075764"/>
              <a:gd name="connsiteX14" fmla="*/ 172122 w 1215614"/>
              <a:gd name="connsiteY14" fmla="*/ 139849 h 1075764"/>
              <a:gd name="connsiteX15" fmla="*/ 107576 w 1215614"/>
              <a:gd name="connsiteY15" fmla="*/ 204395 h 1075764"/>
              <a:gd name="connsiteX16" fmla="*/ 64545 w 1215614"/>
              <a:gd name="connsiteY16" fmla="*/ 268941 h 1075764"/>
              <a:gd name="connsiteX17" fmla="*/ 43030 w 1215614"/>
              <a:gd name="connsiteY17" fmla="*/ 301214 h 1075764"/>
              <a:gd name="connsiteX18" fmla="*/ 32273 w 1215614"/>
              <a:gd name="connsiteY18" fmla="*/ 333487 h 1075764"/>
              <a:gd name="connsiteX19" fmla="*/ 0 w 1215614"/>
              <a:gd name="connsiteY19" fmla="*/ 387275 h 1075764"/>
              <a:gd name="connsiteX20" fmla="*/ 21515 w 1215614"/>
              <a:gd name="connsiteY20" fmla="*/ 602428 h 1075764"/>
              <a:gd name="connsiteX21" fmla="*/ 43030 w 1215614"/>
              <a:gd name="connsiteY21" fmla="*/ 677731 h 1075764"/>
              <a:gd name="connsiteX22" fmla="*/ 64545 w 1215614"/>
              <a:gd name="connsiteY22" fmla="*/ 699247 h 1075764"/>
              <a:gd name="connsiteX23" fmla="*/ 75303 w 1215614"/>
              <a:gd name="connsiteY23" fmla="*/ 731520 h 1075764"/>
              <a:gd name="connsiteX24" fmla="*/ 204395 w 1215614"/>
              <a:gd name="connsiteY24" fmla="*/ 839096 h 1075764"/>
              <a:gd name="connsiteX25" fmla="*/ 268941 w 1215614"/>
              <a:gd name="connsiteY25" fmla="*/ 892884 h 1075764"/>
              <a:gd name="connsiteX26" fmla="*/ 290456 w 1215614"/>
              <a:gd name="connsiteY26" fmla="*/ 914400 h 1075764"/>
              <a:gd name="connsiteX27" fmla="*/ 322729 w 1215614"/>
              <a:gd name="connsiteY27" fmla="*/ 925157 h 1075764"/>
              <a:gd name="connsiteX28" fmla="*/ 344244 w 1215614"/>
              <a:gd name="connsiteY28" fmla="*/ 957430 h 1075764"/>
              <a:gd name="connsiteX29" fmla="*/ 376517 w 1215614"/>
              <a:gd name="connsiteY29" fmla="*/ 968188 h 1075764"/>
              <a:gd name="connsiteX30" fmla="*/ 408790 w 1215614"/>
              <a:gd name="connsiteY30" fmla="*/ 989703 h 1075764"/>
              <a:gd name="connsiteX31" fmla="*/ 451821 w 1215614"/>
              <a:gd name="connsiteY31" fmla="*/ 1000461 h 1075764"/>
              <a:gd name="connsiteX32" fmla="*/ 484094 w 1215614"/>
              <a:gd name="connsiteY32" fmla="*/ 1011218 h 1075764"/>
              <a:gd name="connsiteX33" fmla="*/ 505609 w 1215614"/>
              <a:gd name="connsiteY33" fmla="*/ 1032734 h 1075764"/>
              <a:gd name="connsiteX34" fmla="*/ 548640 w 1215614"/>
              <a:gd name="connsiteY34" fmla="*/ 1043491 h 1075764"/>
              <a:gd name="connsiteX35" fmla="*/ 580913 w 1215614"/>
              <a:gd name="connsiteY35" fmla="*/ 1054249 h 1075764"/>
              <a:gd name="connsiteX36" fmla="*/ 666974 w 1215614"/>
              <a:gd name="connsiteY36" fmla="*/ 1075764 h 1075764"/>
              <a:gd name="connsiteX37" fmla="*/ 882127 w 1215614"/>
              <a:gd name="connsiteY37" fmla="*/ 1054249 h 1075764"/>
              <a:gd name="connsiteX38" fmla="*/ 978945 w 1215614"/>
              <a:gd name="connsiteY38" fmla="*/ 1000461 h 1075764"/>
              <a:gd name="connsiteX39" fmla="*/ 1011218 w 1215614"/>
              <a:gd name="connsiteY39" fmla="*/ 989703 h 1075764"/>
              <a:gd name="connsiteX40" fmla="*/ 1065007 w 1215614"/>
              <a:gd name="connsiteY40" fmla="*/ 935915 h 1075764"/>
              <a:gd name="connsiteX41" fmla="*/ 1075764 w 1215614"/>
              <a:gd name="connsiteY41" fmla="*/ 903642 h 1075764"/>
              <a:gd name="connsiteX42" fmla="*/ 1161825 w 1215614"/>
              <a:gd name="connsiteY42" fmla="*/ 796065 h 1075764"/>
              <a:gd name="connsiteX43" fmla="*/ 1194098 w 1215614"/>
              <a:gd name="connsiteY43" fmla="*/ 731520 h 1075764"/>
              <a:gd name="connsiteX44" fmla="*/ 1204856 w 1215614"/>
              <a:gd name="connsiteY44" fmla="*/ 688489 h 1075764"/>
              <a:gd name="connsiteX45" fmla="*/ 1215614 w 1215614"/>
              <a:gd name="connsiteY45" fmla="*/ 656216 h 1075764"/>
              <a:gd name="connsiteX46" fmla="*/ 1204856 w 1215614"/>
              <a:gd name="connsiteY46" fmla="*/ 494851 h 1075764"/>
              <a:gd name="connsiteX47" fmla="*/ 1172583 w 1215614"/>
              <a:gd name="connsiteY47" fmla="*/ 430305 h 1075764"/>
              <a:gd name="connsiteX48" fmla="*/ 1129553 w 1215614"/>
              <a:gd name="connsiteY48" fmla="*/ 322729 h 1075764"/>
              <a:gd name="connsiteX49" fmla="*/ 1129553 w 1215614"/>
              <a:gd name="connsiteY49" fmla="*/ 301214 h 107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5614" h="1075764">
                <a:moveTo>
                  <a:pt x="1151068" y="355002"/>
                </a:moveTo>
                <a:cubicBezTo>
                  <a:pt x="1041564" y="267398"/>
                  <a:pt x="1135705" y="351626"/>
                  <a:pt x="1075764" y="279698"/>
                </a:cubicBezTo>
                <a:cubicBezTo>
                  <a:pt x="1066024" y="268011"/>
                  <a:pt x="1052831" y="259434"/>
                  <a:pt x="1043491" y="247425"/>
                </a:cubicBezTo>
                <a:cubicBezTo>
                  <a:pt x="1027616" y="227014"/>
                  <a:pt x="1018745" y="201164"/>
                  <a:pt x="1000461" y="182880"/>
                </a:cubicBezTo>
                <a:cubicBezTo>
                  <a:pt x="964481" y="146900"/>
                  <a:pt x="994168" y="173774"/>
                  <a:pt x="946673" y="139849"/>
                </a:cubicBezTo>
                <a:cubicBezTo>
                  <a:pt x="932083" y="129428"/>
                  <a:pt x="918330" y="117858"/>
                  <a:pt x="903642" y="107576"/>
                </a:cubicBezTo>
                <a:cubicBezTo>
                  <a:pt x="882458" y="92747"/>
                  <a:pt x="863627" y="72722"/>
                  <a:pt x="839096" y="64545"/>
                </a:cubicBezTo>
                <a:lnTo>
                  <a:pt x="742277" y="32272"/>
                </a:lnTo>
                <a:cubicBezTo>
                  <a:pt x="731519" y="28686"/>
                  <a:pt x="721123" y="23739"/>
                  <a:pt x="710004" y="21515"/>
                </a:cubicBezTo>
                <a:lnTo>
                  <a:pt x="602428" y="0"/>
                </a:lnTo>
                <a:cubicBezTo>
                  <a:pt x="545054" y="3586"/>
                  <a:pt x="487264" y="2990"/>
                  <a:pt x="430305" y="10757"/>
                </a:cubicBezTo>
                <a:cubicBezTo>
                  <a:pt x="407834" y="13821"/>
                  <a:pt x="387640" y="26305"/>
                  <a:pt x="365760" y="32272"/>
                </a:cubicBezTo>
                <a:cubicBezTo>
                  <a:pt x="338752" y="39638"/>
                  <a:pt x="305813" y="40731"/>
                  <a:pt x="279698" y="53788"/>
                </a:cubicBezTo>
                <a:cubicBezTo>
                  <a:pt x="196280" y="95497"/>
                  <a:pt x="296272" y="59020"/>
                  <a:pt x="215153" y="86061"/>
                </a:cubicBezTo>
                <a:cubicBezTo>
                  <a:pt x="120643" y="180567"/>
                  <a:pt x="280657" y="17747"/>
                  <a:pt x="172122" y="139849"/>
                </a:cubicBezTo>
                <a:cubicBezTo>
                  <a:pt x="151907" y="162591"/>
                  <a:pt x="124454" y="179078"/>
                  <a:pt x="107576" y="204395"/>
                </a:cubicBezTo>
                <a:lnTo>
                  <a:pt x="64545" y="268941"/>
                </a:lnTo>
                <a:lnTo>
                  <a:pt x="43030" y="301214"/>
                </a:lnTo>
                <a:cubicBezTo>
                  <a:pt x="39444" y="311972"/>
                  <a:pt x="38107" y="323763"/>
                  <a:pt x="32273" y="333487"/>
                </a:cubicBezTo>
                <a:cubicBezTo>
                  <a:pt x="-12027" y="407320"/>
                  <a:pt x="30473" y="295851"/>
                  <a:pt x="0" y="387275"/>
                </a:cubicBezTo>
                <a:cubicBezTo>
                  <a:pt x="17419" y="683416"/>
                  <a:pt x="-9668" y="493293"/>
                  <a:pt x="21515" y="602428"/>
                </a:cubicBezTo>
                <a:cubicBezTo>
                  <a:pt x="24071" y="611374"/>
                  <a:pt x="35998" y="666010"/>
                  <a:pt x="43030" y="677731"/>
                </a:cubicBezTo>
                <a:cubicBezTo>
                  <a:pt x="48248" y="686428"/>
                  <a:pt x="57373" y="692075"/>
                  <a:pt x="64545" y="699247"/>
                </a:cubicBezTo>
                <a:cubicBezTo>
                  <a:pt x="68131" y="710005"/>
                  <a:pt x="68341" y="722569"/>
                  <a:pt x="75303" y="731520"/>
                </a:cubicBezTo>
                <a:cubicBezTo>
                  <a:pt x="198668" y="890130"/>
                  <a:pt x="80084" y="714785"/>
                  <a:pt x="204395" y="839096"/>
                </a:cubicBezTo>
                <a:cubicBezTo>
                  <a:pt x="281065" y="915766"/>
                  <a:pt x="194049" y="832969"/>
                  <a:pt x="268941" y="892884"/>
                </a:cubicBezTo>
                <a:cubicBezTo>
                  <a:pt x="276861" y="899220"/>
                  <a:pt x="281759" y="909182"/>
                  <a:pt x="290456" y="914400"/>
                </a:cubicBezTo>
                <a:cubicBezTo>
                  <a:pt x="300180" y="920234"/>
                  <a:pt x="311971" y="921571"/>
                  <a:pt x="322729" y="925157"/>
                </a:cubicBezTo>
                <a:cubicBezTo>
                  <a:pt x="329901" y="935915"/>
                  <a:pt x="334148" y="949353"/>
                  <a:pt x="344244" y="957430"/>
                </a:cubicBezTo>
                <a:cubicBezTo>
                  <a:pt x="353099" y="964514"/>
                  <a:pt x="366375" y="963117"/>
                  <a:pt x="376517" y="968188"/>
                </a:cubicBezTo>
                <a:cubicBezTo>
                  <a:pt x="388081" y="973970"/>
                  <a:pt x="396906" y="984610"/>
                  <a:pt x="408790" y="989703"/>
                </a:cubicBezTo>
                <a:cubicBezTo>
                  <a:pt x="422380" y="995527"/>
                  <a:pt x="437605" y="996399"/>
                  <a:pt x="451821" y="1000461"/>
                </a:cubicBezTo>
                <a:cubicBezTo>
                  <a:pt x="462724" y="1003576"/>
                  <a:pt x="473336" y="1007632"/>
                  <a:pt x="484094" y="1011218"/>
                </a:cubicBezTo>
                <a:cubicBezTo>
                  <a:pt x="491266" y="1018390"/>
                  <a:pt x="496537" y="1028198"/>
                  <a:pt x="505609" y="1032734"/>
                </a:cubicBezTo>
                <a:cubicBezTo>
                  <a:pt x="518833" y="1039346"/>
                  <a:pt x="534424" y="1039429"/>
                  <a:pt x="548640" y="1043491"/>
                </a:cubicBezTo>
                <a:cubicBezTo>
                  <a:pt x="559543" y="1046606"/>
                  <a:pt x="569912" y="1051499"/>
                  <a:pt x="580913" y="1054249"/>
                </a:cubicBezTo>
                <a:lnTo>
                  <a:pt x="666974" y="1075764"/>
                </a:lnTo>
                <a:cubicBezTo>
                  <a:pt x="713807" y="1071861"/>
                  <a:pt x="827584" y="1064166"/>
                  <a:pt x="882127" y="1054249"/>
                </a:cubicBezTo>
                <a:cubicBezTo>
                  <a:pt x="953497" y="1041272"/>
                  <a:pt x="871750" y="1036194"/>
                  <a:pt x="978945" y="1000461"/>
                </a:cubicBezTo>
                <a:lnTo>
                  <a:pt x="1011218" y="989703"/>
                </a:lnTo>
                <a:cubicBezTo>
                  <a:pt x="1029148" y="971774"/>
                  <a:pt x="1056989" y="959970"/>
                  <a:pt x="1065007" y="935915"/>
                </a:cubicBezTo>
                <a:cubicBezTo>
                  <a:pt x="1068593" y="925157"/>
                  <a:pt x="1069173" y="912869"/>
                  <a:pt x="1075764" y="903642"/>
                </a:cubicBezTo>
                <a:cubicBezTo>
                  <a:pt x="1112489" y="852227"/>
                  <a:pt x="1138890" y="864869"/>
                  <a:pt x="1161825" y="796065"/>
                </a:cubicBezTo>
                <a:cubicBezTo>
                  <a:pt x="1176672" y="751527"/>
                  <a:pt x="1166293" y="773227"/>
                  <a:pt x="1194098" y="731520"/>
                </a:cubicBezTo>
                <a:cubicBezTo>
                  <a:pt x="1197684" y="717176"/>
                  <a:pt x="1200794" y="702705"/>
                  <a:pt x="1204856" y="688489"/>
                </a:cubicBezTo>
                <a:cubicBezTo>
                  <a:pt x="1207971" y="677586"/>
                  <a:pt x="1215614" y="667556"/>
                  <a:pt x="1215614" y="656216"/>
                </a:cubicBezTo>
                <a:cubicBezTo>
                  <a:pt x="1215614" y="602308"/>
                  <a:pt x="1210809" y="548429"/>
                  <a:pt x="1204856" y="494851"/>
                </a:cubicBezTo>
                <a:cubicBezTo>
                  <a:pt x="1201455" y="464247"/>
                  <a:pt x="1187338" y="456126"/>
                  <a:pt x="1172583" y="430305"/>
                </a:cubicBezTo>
                <a:cubicBezTo>
                  <a:pt x="1159725" y="407802"/>
                  <a:pt x="1129553" y="344770"/>
                  <a:pt x="1129553" y="322729"/>
                </a:cubicBezTo>
                <a:lnTo>
                  <a:pt x="1129553" y="301214"/>
                </a:lnTo>
              </a:path>
            </a:pathLst>
          </a:custGeom>
          <a:noFill/>
          <a:ln w="3810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3124200" y="3048000"/>
            <a:ext cx="4788049" cy="3538774"/>
            <a:chOff x="3124200" y="3048000"/>
            <a:chExt cx="4788049" cy="3538774"/>
          </a:xfrm>
        </p:grpSpPr>
        <p:sp>
          <p:nvSpPr>
            <p:cNvPr id="5" name="Rectangle 4"/>
            <p:cNvSpPr/>
            <p:nvPr/>
          </p:nvSpPr>
          <p:spPr>
            <a:xfrm>
              <a:off x="3124200" y="3048000"/>
              <a:ext cx="2628900" cy="92333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FF0000"/>
                  </a:solidFill>
                  <a:effectLst>
                    <a:outerShdw blurRad="50800" dist="39000" dir="5460000" algn="tl">
                      <a:srgbClr val="000000">
                        <a:alpha val="38000"/>
                      </a:srgbClr>
                    </a:outerShdw>
                  </a:effectLst>
                  <a:latin typeface="+mn-lt"/>
                </a:rPr>
                <a:t>pits</a:t>
              </a:r>
            </a:p>
          </p:txBody>
        </p:sp>
        <p:sp>
          <p:nvSpPr>
            <p:cNvPr id="9" name="Rectangle 8"/>
            <p:cNvSpPr/>
            <p:nvPr/>
          </p:nvSpPr>
          <p:spPr>
            <a:xfrm>
              <a:off x="5283349" y="5940443"/>
              <a:ext cx="2628900"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b="1" dirty="0">
                  <a:ln w="11430"/>
                  <a:effectLst>
                    <a:outerShdw blurRad="50800" dist="39000" dir="5460000" algn="tl">
                      <a:srgbClr val="000000">
                        <a:alpha val="38000"/>
                      </a:srgbClr>
                    </a:outerShdw>
                  </a:effectLst>
                  <a:latin typeface="+mn-lt"/>
                </a:rPr>
                <a:t>Glands down here (though not very nice)</a:t>
              </a:r>
            </a:p>
          </p:txBody>
        </p:sp>
      </p:grpSp>
    </p:spTree>
    <p:extLst>
      <p:ext uri="{BB962C8B-B14F-4D97-AF65-F5344CB8AC3E}">
        <p14:creationId xmlns:p14="http://schemas.microsoft.com/office/powerpoint/2010/main" val="427719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hodin pg 311 - stomach chief parietal 28-17.jpg"/>
          <p:cNvPicPr>
            <a:picLocks noChangeAspect="1"/>
          </p:cNvPicPr>
          <p:nvPr/>
        </p:nvPicPr>
        <p:blipFill>
          <a:blip r:embed="rId3" cstate="print"/>
          <a:stretch>
            <a:fillRect/>
          </a:stretch>
        </p:blipFill>
        <p:spPr>
          <a:xfrm>
            <a:off x="762000" y="1359932"/>
            <a:ext cx="7391400" cy="5147241"/>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28935"/>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bottom of a gland of the stomach, identify cell X?</a:t>
            </a:r>
          </a:p>
        </p:txBody>
      </p:sp>
      <p:sp>
        <p:nvSpPr>
          <p:cNvPr id="5" name="Rectangle 4"/>
          <p:cNvSpPr/>
          <p:nvPr/>
        </p:nvSpPr>
        <p:spPr>
          <a:xfrm>
            <a:off x="1009650" y="5562600"/>
            <a:ext cx="3752850"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0000"/>
                </a:solidFill>
                <a:effectLst>
                  <a:outerShdw blurRad="50800" dist="39000" dir="5460000" algn="tl">
                    <a:srgbClr val="000000">
                      <a:alpha val="38000"/>
                    </a:srgbClr>
                  </a:outerShdw>
                </a:effectLst>
                <a:latin typeface="+mn-lt"/>
              </a:rPr>
              <a:t>Chief cell</a:t>
            </a:r>
            <a:endParaRPr lang="en-US" sz="900" b="1" dirty="0">
              <a:ln w="11430"/>
              <a:solidFill>
                <a:srgbClr val="FF0000"/>
              </a:solidFill>
              <a:effectLst>
                <a:outerShdw blurRad="50800" dist="39000" dir="5460000" algn="tl">
                  <a:srgbClr val="000000">
                    <a:alpha val="38000"/>
                  </a:srgbClr>
                </a:outerShdw>
              </a:effectLst>
              <a:latin typeface="+mn-lt"/>
            </a:endParaRPr>
          </a:p>
        </p:txBody>
      </p:sp>
      <p:sp>
        <p:nvSpPr>
          <p:cNvPr id="3" name="TextBox 2"/>
          <p:cNvSpPr txBox="1"/>
          <p:nvPr/>
        </p:nvSpPr>
        <p:spPr>
          <a:xfrm>
            <a:off x="2238375" y="4724400"/>
            <a:ext cx="647700" cy="1107996"/>
          </a:xfrm>
          <a:prstGeom prst="rect">
            <a:avLst/>
          </a:prstGeom>
          <a:noFill/>
        </p:spPr>
        <p:txBody>
          <a:bodyPr wrap="square" rtlCol="0">
            <a:spAutoFit/>
          </a:bodyPr>
          <a:lstStyle/>
          <a:p>
            <a:r>
              <a:rPr lang="en-US" sz="6600" b="1" dirty="0">
                <a:solidFill>
                  <a:srgbClr val="C00000"/>
                </a:solidFill>
              </a:rPr>
              <a:t>X</a:t>
            </a:r>
          </a:p>
        </p:txBody>
      </p:sp>
    </p:spTree>
    <p:extLst>
      <p:ext uri="{BB962C8B-B14F-4D97-AF65-F5344CB8AC3E}">
        <p14:creationId xmlns:p14="http://schemas.microsoft.com/office/powerpoint/2010/main" val="405620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86" y="1745565"/>
            <a:ext cx="8277225" cy="4772025"/>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152400" y="507163"/>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gastrointestinal tract, identify the region from which it came?</a:t>
            </a:r>
          </a:p>
        </p:txBody>
      </p:sp>
      <p:sp>
        <p:nvSpPr>
          <p:cNvPr id="5" name="Rectangle 4"/>
          <p:cNvSpPr/>
          <p:nvPr/>
        </p:nvSpPr>
        <p:spPr>
          <a:xfrm>
            <a:off x="3756378" y="1981200"/>
            <a:ext cx="3752850"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latin typeface="+mn-lt"/>
              </a:rPr>
              <a:t>Middle esophagus</a:t>
            </a:r>
            <a:endParaRPr lang="en-US" sz="900" b="1" dirty="0">
              <a:ln w="11430"/>
              <a:effectLst>
                <a:outerShdw blurRad="50800" dist="39000" dir="5460000" algn="tl">
                  <a:srgbClr val="000000">
                    <a:alpha val="38000"/>
                  </a:srgbClr>
                </a:outerShdw>
              </a:effectLst>
              <a:latin typeface="+mn-lt"/>
            </a:endParaRPr>
          </a:p>
        </p:txBody>
      </p:sp>
    </p:spTree>
    <p:extLst>
      <p:ext uri="{BB962C8B-B14F-4D97-AF65-F5344CB8AC3E}">
        <p14:creationId xmlns:p14="http://schemas.microsoft.com/office/powerpoint/2010/main" val="382464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3262062" y="2221468"/>
            <a:ext cx="2605338"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pharynx – SL96</a:t>
            </a:r>
            <a:endParaRPr lang="en-US" dirty="0">
              <a:latin typeface="Calibri" pitchFamily="34" charset="0"/>
            </a:endParaRPr>
          </a:p>
        </p:txBody>
      </p:sp>
      <p:sp>
        <p:nvSpPr>
          <p:cNvPr id="64514" name="TextBox 4"/>
          <p:cNvSpPr txBox="1">
            <a:spLocks noChangeArrowheads="1"/>
          </p:cNvSpPr>
          <p:nvPr/>
        </p:nvSpPr>
        <p:spPr bwMode="auto">
          <a:xfrm>
            <a:off x="920883" y="5950803"/>
            <a:ext cx="7696200" cy="830997"/>
          </a:xfrm>
          <a:prstGeom prst="rect">
            <a:avLst/>
          </a:prstGeom>
          <a:noFill/>
          <a:ln w="9525">
            <a:noFill/>
            <a:miter lim="800000"/>
            <a:headEnd/>
            <a:tailEnd/>
          </a:ln>
        </p:spPr>
        <p:txBody>
          <a:bodyPr>
            <a:spAutoFit/>
          </a:bodyPr>
          <a:lstStyle/>
          <a:p>
            <a:r>
              <a:rPr lang="en-US" dirty="0">
                <a:latin typeface="Calibri" pitchFamily="34" charset="0"/>
              </a:rPr>
              <a:t>Link to </a:t>
            </a:r>
            <a:r>
              <a:rPr lang="en-US" u="sng" dirty="0">
                <a:hlinkClick r:id="rId4"/>
              </a:rPr>
              <a:t>SL 096</a:t>
            </a:r>
            <a:r>
              <a:rPr lang="en-US" dirty="0"/>
              <a:t> </a:t>
            </a:r>
            <a:endParaRPr lang="en-US" sz="800"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pharynx</a:t>
            </a:r>
          </a:p>
        </p:txBody>
      </p:sp>
      <p:sp>
        <p:nvSpPr>
          <p:cNvPr id="9" name="Rectangle 8"/>
          <p:cNvSpPr/>
          <p:nvPr/>
        </p:nvSpPr>
        <p:spPr>
          <a:xfrm>
            <a:off x="3486737" y="82952"/>
            <a:ext cx="1844159"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002060"/>
                </a:solidFill>
                <a:latin typeface="+mn-lt"/>
              </a:rPr>
              <a:t>PHARYNX</a:t>
            </a:r>
          </a:p>
        </p:txBody>
      </p:sp>
    </p:spTree>
    <p:extLst>
      <p:ext uri="{BB962C8B-B14F-4D97-AF65-F5344CB8AC3E}">
        <p14:creationId xmlns:p14="http://schemas.microsoft.com/office/powerpoint/2010/main" val="26673643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ewuser\Desktop\New folder\SL48L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1219200"/>
            <a:ext cx="7391400" cy="55435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28935"/>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a:t>
            </a:r>
          </a:p>
        </p:txBody>
      </p:sp>
      <p:sp>
        <p:nvSpPr>
          <p:cNvPr id="5" name="Rectangle 4"/>
          <p:cNvSpPr/>
          <p:nvPr/>
        </p:nvSpPr>
        <p:spPr>
          <a:xfrm>
            <a:off x="4514850" y="3200400"/>
            <a:ext cx="3752850" cy="2862322"/>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0000"/>
                </a:solidFill>
                <a:effectLst>
                  <a:outerShdw blurRad="50800" dist="39000" dir="5460000" algn="tl">
                    <a:srgbClr val="000000">
                      <a:alpha val="38000"/>
                    </a:srgbClr>
                  </a:outerShdw>
                </a:effectLst>
                <a:latin typeface="+mn-lt"/>
              </a:rPr>
              <a:t>esophageal-cardiac transition (esophageal-stomach transition)</a:t>
            </a:r>
            <a:endParaRPr lang="en-US" sz="900" b="1" dirty="0">
              <a:ln w="11430"/>
              <a:solidFill>
                <a:srgbClr val="FF0000"/>
              </a:solidFill>
              <a:effectLst>
                <a:outerShdw blurRad="50800" dist="39000" dir="5460000" algn="tl">
                  <a:srgbClr val="000000">
                    <a:alpha val="38000"/>
                  </a:srgbClr>
                </a:outerShdw>
              </a:effectLst>
              <a:latin typeface="+mn-lt"/>
            </a:endParaRPr>
          </a:p>
        </p:txBody>
      </p:sp>
    </p:spTree>
    <p:extLst>
      <p:ext uri="{BB962C8B-B14F-4D97-AF65-F5344CB8AC3E}">
        <p14:creationId xmlns:p14="http://schemas.microsoft.com/office/powerpoint/2010/main" val="417344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hodin pg 311 - stomach chief parietal 28-17.jpg"/>
          <p:cNvPicPr>
            <a:picLocks noChangeAspect="1"/>
          </p:cNvPicPr>
          <p:nvPr/>
        </p:nvPicPr>
        <p:blipFill>
          <a:blip r:embed="rId3" cstate="print"/>
          <a:stretch>
            <a:fillRect/>
          </a:stretch>
        </p:blipFill>
        <p:spPr>
          <a:xfrm>
            <a:off x="609600" y="998557"/>
            <a:ext cx="8267700" cy="5757481"/>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28935"/>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structures.</a:t>
            </a:r>
          </a:p>
        </p:txBody>
      </p:sp>
      <p:sp>
        <p:nvSpPr>
          <p:cNvPr id="5" name="Rectangle 4"/>
          <p:cNvSpPr/>
          <p:nvPr/>
        </p:nvSpPr>
        <p:spPr>
          <a:xfrm>
            <a:off x="1143000" y="1244629"/>
            <a:ext cx="3752850"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err="1">
                <a:ln w="11430"/>
                <a:solidFill>
                  <a:srgbClr val="FF0000"/>
                </a:solidFill>
                <a:effectLst>
                  <a:outerShdw blurRad="50800" dist="39000" dir="5460000" algn="tl">
                    <a:srgbClr val="000000">
                      <a:alpha val="38000"/>
                    </a:srgbClr>
                  </a:outerShdw>
                </a:effectLst>
                <a:latin typeface="+mn-lt"/>
              </a:rPr>
              <a:t>tubulovesicles</a:t>
            </a:r>
            <a:endParaRPr lang="en-US" sz="900" b="1" dirty="0">
              <a:ln w="11430"/>
              <a:solidFill>
                <a:srgbClr val="FF0000"/>
              </a:solidFill>
              <a:effectLst>
                <a:outerShdw blurRad="50800" dist="39000" dir="5460000" algn="tl">
                  <a:srgbClr val="000000">
                    <a:alpha val="38000"/>
                  </a:srgbClr>
                </a:outerShdw>
              </a:effectLst>
              <a:latin typeface="+mn-lt"/>
            </a:endParaRPr>
          </a:p>
        </p:txBody>
      </p:sp>
      <p:sp>
        <p:nvSpPr>
          <p:cNvPr id="2" name="Freeform 1"/>
          <p:cNvSpPr/>
          <p:nvPr/>
        </p:nvSpPr>
        <p:spPr>
          <a:xfrm>
            <a:off x="4149863" y="1256044"/>
            <a:ext cx="2632774" cy="2331711"/>
          </a:xfrm>
          <a:custGeom>
            <a:avLst/>
            <a:gdLst>
              <a:gd name="connsiteX0" fmla="*/ 1035086 w 2632774"/>
              <a:gd name="connsiteY0" fmla="*/ 100483 h 2331711"/>
              <a:gd name="connsiteX1" fmla="*/ 1025038 w 2632774"/>
              <a:gd name="connsiteY1" fmla="*/ 160774 h 2331711"/>
              <a:gd name="connsiteX2" fmla="*/ 974796 w 2632774"/>
              <a:gd name="connsiteY2" fmla="*/ 231112 h 2331711"/>
              <a:gd name="connsiteX3" fmla="*/ 954700 w 2632774"/>
              <a:gd name="connsiteY3" fmla="*/ 291402 h 2331711"/>
              <a:gd name="connsiteX4" fmla="*/ 914506 w 2632774"/>
              <a:gd name="connsiteY4" fmla="*/ 351692 h 2331711"/>
              <a:gd name="connsiteX5" fmla="*/ 894410 w 2632774"/>
              <a:gd name="connsiteY5" fmla="*/ 381837 h 2331711"/>
              <a:gd name="connsiteX6" fmla="*/ 864264 w 2632774"/>
              <a:gd name="connsiteY6" fmla="*/ 411982 h 2331711"/>
              <a:gd name="connsiteX7" fmla="*/ 824071 w 2632774"/>
              <a:gd name="connsiteY7" fmla="*/ 472272 h 2331711"/>
              <a:gd name="connsiteX8" fmla="*/ 814023 w 2632774"/>
              <a:gd name="connsiteY8" fmla="*/ 502418 h 2331711"/>
              <a:gd name="connsiteX9" fmla="*/ 753733 w 2632774"/>
              <a:gd name="connsiteY9" fmla="*/ 542611 h 2331711"/>
              <a:gd name="connsiteX10" fmla="*/ 663297 w 2632774"/>
              <a:gd name="connsiteY10" fmla="*/ 582804 h 2331711"/>
              <a:gd name="connsiteX11" fmla="*/ 603007 w 2632774"/>
              <a:gd name="connsiteY11" fmla="*/ 602901 h 2331711"/>
              <a:gd name="connsiteX12" fmla="*/ 562814 w 2632774"/>
              <a:gd name="connsiteY12" fmla="*/ 612949 h 2331711"/>
              <a:gd name="connsiteX13" fmla="*/ 532669 w 2632774"/>
              <a:gd name="connsiteY13" fmla="*/ 622998 h 2331711"/>
              <a:gd name="connsiteX14" fmla="*/ 391992 w 2632774"/>
              <a:gd name="connsiteY14" fmla="*/ 643094 h 2331711"/>
              <a:gd name="connsiteX15" fmla="*/ 321653 w 2632774"/>
              <a:gd name="connsiteY15" fmla="*/ 663191 h 2331711"/>
              <a:gd name="connsiteX16" fmla="*/ 291508 w 2632774"/>
              <a:gd name="connsiteY16" fmla="*/ 673240 h 2331711"/>
              <a:gd name="connsiteX17" fmla="*/ 221170 w 2632774"/>
              <a:gd name="connsiteY17" fmla="*/ 723481 h 2331711"/>
              <a:gd name="connsiteX18" fmla="*/ 160880 w 2632774"/>
              <a:gd name="connsiteY18" fmla="*/ 763675 h 2331711"/>
              <a:gd name="connsiteX19" fmla="*/ 90541 w 2632774"/>
              <a:gd name="connsiteY19" fmla="*/ 834013 h 2331711"/>
              <a:gd name="connsiteX20" fmla="*/ 20203 w 2632774"/>
              <a:gd name="connsiteY20" fmla="*/ 924448 h 2331711"/>
              <a:gd name="connsiteX21" fmla="*/ 106 w 2632774"/>
              <a:gd name="connsiteY21" fmla="*/ 984738 h 2331711"/>
              <a:gd name="connsiteX22" fmla="*/ 10155 w 2632774"/>
              <a:gd name="connsiteY22" fmla="*/ 1125415 h 2331711"/>
              <a:gd name="connsiteX23" fmla="*/ 60396 w 2632774"/>
              <a:gd name="connsiteY23" fmla="*/ 1215851 h 2331711"/>
              <a:gd name="connsiteX24" fmla="*/ 90541 w 2632774"/>
              <a:gd name="connsiteY24" fmla="*/ 1256044 h 2331711"/>
              <a:gd name="connsiteX25" fmla="*/ 160880 w 2632774"/>
              <a:gd name="connsiteY25" fmla="*/ 1296237 h 2331711"/>
              <a:gd name="connsiteX26" fmla="*/ 221170 w 2632774"/>
              <a:gd name="connsiteY26" fmla="*/ 1336431 h 2331711"/>
              <a:gd name="connsiteX27" fmla="*/ 261363 w 2632774"/>
              <a:gd name="connsiteY27" fmla="*/ 1366576 h 2331711"/>
              <a:gd name="connsiteX28" fmla="*/ 301557 w 2632774"/>
              <a:gd name="connsiteY28" fmla="*/ 1376624 h 2331711"/>
              <a:gd name="connsiteX29" fmla="*/ 371895 w 2632774"/>
              <a:gd name="connsiteY29" fmla="*/ 1406769 h 2331711"/>
              <a:gd name="connsiteX30" fmla="*/ 402040 w 2632774"/>
              <a:gd name="connsiteY30" fmla="*/ 1416818 h 2331711"/>
              <a:gd name="connsiteX31" fmla="*/ 432185 w 2632774"/>
              <a:gd name="connsiteY31" fmla="*/ 1436914 h 2331711"/>
              <a:gd name="connsiteX32" fmla="*/ 492475 w 2632774"/>
              <a:gd name="connsiteY32" fmla="*/ 1467059 h 2331711"/>
              <a:gd name="connsiteX33" fmla="*/ 552766 w 2632774"/>
              <a:gd name="connsiteY33" fmla="*/ 1507253 h 2331711"/>
              <a:gd name="connsiteX34" fmla="*/ 592959 w 2632774"/>
              <a:gd name="connsiteY34" fmla="*/ 1577591 h 2331711"/>
              <a:gd name="connsiteX35" fmla="*/ 633152 w 2632774"/>
              <a:gd name="connsiteY35" fmla="*/ 1597688 h 2331711"/>
              <a:gd name="connsiteX36" fmla="*/ 653249 w 2632774"/>
              <a:gd name="connsiteY36" fmla="*/ 1637881 h 2331711"/>
              <a:gd name="connsiteX37" fmla="*/ 753733 w 2632774"/>
              <a:gd name="connsiteY37" fmla="*/ 1718268 h 2331711"/>
              <a:gd name="connsiteX38" fmla="*/ 793926 w 2632774"/>
              <a:gd name="connsiteY38" fmla="*/ 1768510 h 2331711"/>
              <a:gd name="connsiteX39" fmla="*/ 824071 w 2632774"/>
              <a:gd name="connsiteY39" fmla="*/ 1798655 h 2331711"/>
              <a:gd name="connsiteX40" fmla="*/ 894410 w 2632774"/>
              <a:gd name="connsiteY40" fmla="*/ 1838848 h 2331711"/>
              <a:gd name="connsiteX41" fmla="*/ 944651 w 2632774"/>
              <a:gd name="connsiteY41" fmla="*/ 1879042 h 2331711"/>
              <a:gd name="connsiteX42" fmla="*/ 974796 w 2632774"/>
              <a:gd name="connsiteY42" fmla="*/ 1909187 h 2331711"/>
              <a:gd name="connsiteX43" fmla="*/ 1035086 w 2632774"/>
              <a:gd name="connsiteY43" fmla="*/ 1949380 h 2331711"/>
              <a:gd name="connsiteX44" fmla="*/ 1095377 w 2632774"/>
              <a:gd name="connsiteY44" fmla="*/ 1989574 h 2331711"/>
              <a:gd name="connsiteX45" fmla="*/ 1135570 w 2632774"/>
              <a:gd name="connsiteY45" fmla="*/ 2019719 h 2331711"/>
              <a:gd name="connsiteX46" fmla="*/ 1226005 w 2632774"/>
              <a:gd name="connsiteY46" fmla="*/ 2059912 h 2331711"/>
              <a:gd name="connsiteX47" fmla="*/ 1587746 w 2632774"/>
              <a:gd name="connsiteY47" fmla="*/ 2069960 h 2331711"/>
              <a:gd name="connsiteX48" fmla="*/ 1637988 w 2632774"/>
              <a:gd name="connsiteY48" fmla="*/ 2080009 h 2331711"/>
              <a:gd name="connsiteX49" fmla="*/ 1668133 w 2632774"/>
              <a:gd name="connsiteY49" fmla="*/ 2100105 h 2331711"/>
              <a:gd name="connsiteX50" fmla="*/ 1708326 w 2632774"/>
              <a:gd name="connsiteY50" fmla="*/ 2120202 h 2331711"/>
              <a:gd name="connsiteX51" fmla="*/ 1808810 w 2632774"/>
              <a:gd name="connsiteY51" fmla="*/ 2150347 h 2331711"/>
              <a:gd name="connsiteX52" fmla="*/ 1899245 w 2632774"/>
              <a:gd name="connsiteY52" fmla="*/ 2190541 h 2331711"/>
              <a:gd name="connsiteX53" fmla="*/ 1929390 w 2632774"/>
              <a:gd name="connsiteY53" fmla="*/ 2200589 h 2331711"/>
              <a:gd name="connsiteX54" fmla="*/ 1959535 w 2632774"/>
              <a:gd name="connsiteY54" fmla="*/ 2210637 h 2331711"/>
              <a:gd name="connsiteX55" fmla="*/ 2070067 w 2632774"/>
              <a:gd name="connsiteY55" fmla="*/ 2240782 h 2331711"/>
              <a:gd name="connsiteX56" fmla="*/ 2100212 w 2632774"/>
              <a:gd name="connsiteY56" fmla="*/ 2250831 h 2331711"/>
              <a:gd name="connsiteX57" fmla="*/ 2140405 w 2632774"/>
              <a:gd name="connsiteY57" fmla="*/ 2260879 h 2331711"/>
              <a:gd name="connsiteX58" fmla="*/ 2170550 w 2632774"/>
              <a:gd name="connsiteY58" fmla="*/ 2270927 h 2331711"/>
              <a:gd name="connsiteX59" fmla="*/ 2271034 w 2632774"/>
              <a:gd name="connsiteY59" fmla="*/ 2280976 h 2331711"/>
              <a:gd name="connsiteX60" fmla="*/ 2321275 w 2632774"/>
              <a:gd name="connsiteY60" fmla="*/ 2291024 h 2331711"/>
              <a:gd name="connsiteX61" fmla="*/ 2351421 w 2632774"/>
              <a:gd name="connsiteY61" fmla="*/ 2311121 h 2331711"/>
              <a:gd name="connsiteX62" fmla="*/ 2492097 w 2632774"/>
              <a:gd name="connsiteY62" fmla="*/ 2331218 h 2331711"/>
              <a:gd name="connsiteX63" fmla="*/ 2612678 w 2632774"/>
              <a:gd name="connsiteY63" fmla="*/ 2321169 h 2331711"/>
              <a:gd name="connsiteX64" fmla="*/ 2632774 w 2632774"/>
              <a:gd name="connsiteY64" fmla="*/ 2260879 h 2331711"/>
              <a:gd name="connsiteX65" fmla="*/ 2602629 w 2632774"/>
              <a:gd name="connsiteY65" fmla="*/ 2019719 h 2331711"/>
              <a:gd name="connsiteX66" fmla="*/ 2592581 w 2632774"/>
              <a:gd name="connsiteY66" fmla="*/ 1979525 h 2331711"/>
              <a:gd name="connsiteX67" fmla="*/ 2562436 w 2632774"/>
              <a:gd name="connsiteY67" fmla="*/ 1959429 h 2331711"/>
              <a:gd name="connsiteX68" fmla="*/ 2522242 w 2632774"/>
              <a:gd name="connsiteY68" fmla="*/ 1909187 h 2331711"/>
              <a:gd name="connsiteX69" fmla="*/ 2492097 w 2632774"/>
              <a:gd name="connsiteY69" fmla="*/ 1879042 h 2331711"/>
              <a:gd name="connsiteX70" fmla="*/ 2431807 w 2632774"/>
              <a:gd name="connsiteY70" fmla="*/ 1848897 h 2331711"/>
              <a:gd name="connsiteX71" fmla="*/ 2321275 w 2632774"/>
              <a:gd name="connsiteY71" fmla="*/ 1808703 h 2331711"/>
              <a:gd name="connsiteX72" fmla="*/ 2281082 w 2632774"/>
              <a:gd name="connsiteY72" fmla="*/ 1798655 h 2331711"/>
              <a:gd name="connsiteX73" fmla="*/ 1859051 w 2632774"/>
              <a:gd name="connsiteY73" fmla="*/ 1778558 h 2331711"/>
              <a:gd name="connsiteX74" fmla="*/ 1808810 w 2632774"/>
              <a:gd name="connsiteY74" fmla="*/ 1768510 h 2331711"/>
              <a:gd name="connsiteX75" fmla="*/ 1738471 w 2632774"/>
              <a:gd name="connsiteY75" fmla="*/ 1758461 h 2331711"/>
              <a:gd name="connsiteX76" fmla="*/ 1708326 w 2632774"/>
              <a:gd name="connsiteY76" fmla="*/ 1738365 h 2331711"/>
              <a:gd name="connsiteX77" fmla="*/ 1668133 w 2632774"/>
              <a:gd name="connsiteY77" fmla="*/ 1647930 h 2331711"/>
              <a:gd name="connsiteX78" fmla="*/ 1637988 w 2632774"/>
              <a:gd name="connsiteY78" fmla="*/ 1627833 h 2331711"/>
              <a:gd name="connsiteX79" fmla="*/ 1607842 w 2632774"/>
              <a:gd name="connsiteY79" fmla="*/ 1597688 h 2331711"/>
              <a:gd name="connsiteX80" fmla="*/ 1547552 w 2632774"/>
              <a:gd name="connsiteY80" fmla="*/ 1557494 h 2331711"/>
              <a:gd name="connsiteX81" fmla="*/ 1336537 w 2632774"/>
              <a:gd name="connsiteY81" fmla="*/ 1537398 h 2331711"/>
              <a:gd name="connsiteX82" fmla="*/ 1286295 w 2632774"/>
              <a:gd name="connsiteY82" fmla="*/ 1527349 h 2331711"/>
              <a:gd name="connsiteX83" fmla="*/ 974796 w 2632774"/>
              <a:gd name="connsiteY83" fmla="*/ 1507253 h 2331711"/>
              <a:gd name="connsiteX84" fmla="*/ 874313 w 2632774"/>
              <a:gd name="connsiteY84" fmla="*/ 1386672 h 2331711"/>
              <a:gd name="connsiteX85" fmla="*/ 854216 w 2632774"/>
              <a:gd name="connsiteY85" fmla="*/ 1356527 h 2331711"/>
              <a:gd name="connsiteX86" fmla="*/ 834119 w 2632774"/>
              <a:gd name="connsiteY86" fmla="*/ 1326382 h 2331711"/>
              <a:gd name="connsiteX87" fmla="*/ 824071 w 2632774"/>
              <a:gd name="connsiteY87" fmla="*/ 1296237 h 2331711"/>
              <a:gd name="connsiteX88" fmla="*/ 803974 w 2632774"/>
              <a:gd name="connsiteY88" fmla="*/ 1266092 h 2331711"/>
              <a:gd name="connsiteX89" fmla="*/ 763781 w 2632774"/>
              <a:gd name="connsiteY89" fmla="*/ 1145512 h 2331711"/>
              <a:gd name="connsiteX90" fmla="*/ 773829 w 2632774"/>
              <a:gd name="connsiteY90" fmla="*/ 1034980 h 2331711"/>
              <a:gd name="connsiteX91" fmla="*/ 793926 w 2632774"/>
              <a:gd name="connsiteY91" fmla="*/ 1004835 h 2331711"/>
              <a:gd name="connsiteX92" fmla="*/ 864264 w 2632774"/>
              <a:gd name="connsiteY92" fmla="*/ 944545 h 2331711"/>
              <a:gd name="connsiteX93" fmla="*/ 924555 w 2632774"/>
              <a:gd name="connsiteY93" fmla="*/ 904352 h 2331711"/>
              <a:gd name="connsiteX94" fmla="*/ 984845 w 2632774"/>
              <a:gd name="connsiteY94" fmla="*/ 864158 h 2331711"/>
              <a:gd name="connsiteX95" fmla="*/ 1014990 w 2632774"/>
              <a:gd name="connsiteY95" fmla="*/ 844061 h 2331711"/>
              <a:gd name="connsiteX96" fmla="*/ 1075280 w 2632774"/>
              <a:gd name="connsiteY96" fmla="*/ 793820 h 2331711"/>
              <a:gd name="connsiteX97" fmla="*/ 1105425 w 2632774"/>
              <a:gd name="connsiteY97" fmla="*/ 763675 h 2331711"/>
              <a:gd name="connsiteX98" fmla="*/ 1115473 w 2632774"/>
              <a:gd name="connsiteY98" fmla="*/ 733530 h 2331711"/>
              <a:gd name="connsiteX99" fmla="*/ 1135570 w 2632774"/>
              <a:gd name="connsiteY99" fmla="*/ 703385 h 2331711"/>
              <a:gd name="connsiteX100" fmla="*/ 1145618 w 2632774"/>
              <a:gd name="connsiteY100" fmla="*/ 653143 h 2331711"/>
              <a:gd name="connsiteX101" fmla="*/ 1155667 w 2632774"/>
              <a:gd name="connsiteY101" fmla="*/ 612949 h 2331711"/>
              <a:gd name="connsiteX102" fmla="*/ 1175763 w 2632774"/>
              <a:gd name="connsiteY102" fmla="*/ 432079 h 2331711"/>
              <a:gd name="connsiteX103" fmla="*/ 1195860 w 2632774"/>
              <a:gd name="connsiteY103" fmla="*/ 401934 h 2331711"/>
              <a:gd name="connsiteX104" fmla="*/ 1236053 w 2632774"/>
              <a:gd name="connsiteY104" fmla="*/ 351692 h 2331711"/>
              <a:gd name="connsiteX105" fmla="*/ 1256150 w 2632774"/>
              <a:gd name="connsiteY105" fmla="*/ 321547 h 2331711"/>
              <a:gd name="connsiteX106" fmla="*/ 1316440 w 2632774"/>
              <a:gd name="connsiteY106" fmla="*/ 291402 h 2331711"/>
              <a:gd name="connsiteX107" fmla="*/ 1386779 w 2632774"/>
              <a:gd name="connsiteY107" fmla="*/ 261257 h 2331711"/>
              <a:gd name="connsiteX108" fmla="*/ 1406875 w 2632774"/>
              <a:gd name="connsiteY108" fmla="*/ 231112 h 2331711"/>
              <a:gd name="connsiteX109" fmla="*/ 1457117 w 2632774"/>
              <a:gd name="connsiteY109" fmla="*/ 160774 h 2331711"/>
              <a:gd name="connsiteX110" fmla="*/ 1416924 w 2632774"/>
              <a:gd name="connsiteY110" fmla="*/ 60290 h 2331711"/>
              <a:gd name="connsiteX111" fmla="*/ 1386779 w 2632774"/>
              <a:gd name="connsiteY111" fmla="*/ 50242 h 2331711"/>
              <a:gd name="connsiteX112" fmla="*/ 1296344 w 2632774"/>
              <a:gd name="connsiteY112" fmla="*/ 10048 h 2331711"/>
              <a:gd name="connsiteX113" fmla="*/ 1266199 w 2632774"/>
              <a:gd name="connsiteY113" fmla="*/ 0 h 2331711"/>
              <a:gd name="connsiteX114" fmla="*/ 1155667 w 2632774"/>
              <a:gd name="connsiteY114" fmla="*/ 50242 h 2331711"/>
              <a:gd name="connsiteX115" fmla="*/ 1125522 w 2632774"/>
              <a:gd name="connsiteY115" fmla="*/ 70338 h 2331711"/>
              <a:gd name="connsiteX116" fmla="*/ 1065232 w 2632774"/>
              <a:gd name="connsiteY116" fmla="*/ 130629 h 2331711"/>
              <a:gd name="connsiteX117" fmla="*/ 1035086 w 2632774"/>
              <a:gd name="connsiteY117" fmla="*/ 100483 h 233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632774" h="2331711">
                <a:moveTo>
                  <a:pt x="1035086" y="100483"/>
                </a:moveTo>
                <a:cubicBezTo>
                  <a:pt x="1031737" y="120580"/>
                  <a:pt x="1031481" y="141445"/>
                  <a:pt x="1025038" y="160774"/>
                </a:cubicBezTo>
                <a:cubicBezTo>
                  <a:pt x="1022100" y="169589"/>
                  <a:pt x="975510" y="230160"/>
                  <a:pt x="974796" y="231112"/>
                </a:cubicBezTo>
                <a:cubicBezTo>
                  <a:pt x="968097" y="251209"/>
                  <a:pt x="966451" y="273776"/>
                  <a:pt x="954700" y="291402"/>
                </a:cubicBezTo>
                <a:lnTo>
                  <a:pt x="914506" y="351692"/>
                </a:lnTo>
                <a:cubicBezTo>
                  <a:pt x="907807" y="361740"/>
                  <a:pt x="902949" y="373298"/>
                  <a:pt x="894410" y="381837"/>
                </a:cubicBezTo>
                <a:lnTo>
                  <a:pt x="864264" y="411982"/>
                </a:lnTo>
                <a:cubicBezTo>
                  <a:pt x="840372" y="483661"/>
                  <a:pt x="874251" y="397000"/>
                  <a:pt x="824071" y="472272"/>
                </a:cubicBezTo>
                <a:cubicBezTo>
                  <a:pt x="818196" y="481085"/>
                  <a:pt x="821513" y="494928"/>
                  <a:pt x="814023" y="502418"/>
                </a:cubicBezTo>
                <a:cubicBezTo>
                  <a:pt x="796944" y="519497"/>
                  <a:pt x="773830" y="529213"/>
                  <a:pt x="753733" y="542611"/>
                </a:cubicBezTo>
                <a:cubicBezTo>
                  <a:pt x="705959" y="574460"/>
                  <a:pt x="735051" y="558886"/>
                  <a:pt x="663297" y="582804"/>
                </a:cubicBezTo>
                <a:lnTo>
                  <a:pt x="603007" y="602901"/>
                </a:lnTo>
                <a:cubicBezTo>
                  <a:pt x="589609" y="606250"/>
                  <a:pt x="576093" y="609155"/>
                  <a:pt x="562814" y="612949"/>
                </a:cubicBezTo>
                <a:cubicBezTo>
                  <a:pt x="552630" y="615859"/>
                  <a:pt x="543009" y="620700"/>
                  <a:pt x="532669" y="622998"/>
                </a:cubicBezTo>
                <a:cubicBezTo>
                  <a:pt x="495419" y="631276"/>
                  <a:pt x="426753" y="638749"/>
                  <a:pt x="391992" y="643094"/>
                </a:cubicBezTo>
                <a:lnTo>
                  <a:pt x="321653" y="663191"/>
                </a:lnTo>
                <a:cubicBezTo>
                  <a:pt x="311508" y="666235"/>
                  <a:pt x="300982" y="668503"/>
                  <a:pt x="291508" y="673240"/>
                </a:cubicBezTo>
                <a:cubicBezTo>
                  <a:pt x="275168" y="681410"/>
                  <a:pt x="232556" y="715511"/>
                  <a:pt x="221170" y="723481"/>
                </a:cubicBezTo>
                <a:cubicBezTo>
                  <a:pt x="201383" y="737332"/>
                  <a:pt x="175372" y="744352"/>
                  <a:pt x="160880" y="763675"/>
                </a:cubicBezTo>
                <a:cubicBezTo>
                  <a:pt x="120687" y="817266"/>
                  <a:pt x="144133" y="793820"/>
                  <a:pt x="90541" y="834013"/>
                </a:cubicBezTo>
                <a:cubicBezTo>
                  <a:pt x="42465" y="906127"/>
                  <a:pt x="67427" y="877224"/>
                  <a:pt x="20203" y="924448"/>
                </a:cubicBezTo>
                <a:cubicBezTo>
                  <a:pt x="13504" y="944545"/>
                  <a:pt x="-1403" y="963608"/>
                  <a:pt x="106" y="984738"/>
                </a:cubicBezTo>
                <a:cubicBezTo>
                  <a:pt x="3456" y="1031630"/>
                  <a:pt x="4662" y="1078725"/>
                  <a:pt x="10155" y="1125415"/>
                </a:cubicBezTo>
                <a:cubicBezTo>
                  <a:pt x="13798" y="1156383"/>
                  <a:pt x="46350" y="1197123"/>
                  <a:pt x="60396" y="1215851"/>
                </a:cubicBezTo>
                <a:cubicBezTo>
                  <a:pt x="70444" y="1229249"/>
                  <a:pt x="78699" y="1244202"/>
                  <a:pt x="90541" y="1256044"/>
                </a:cubicBezTo>
                <a:cubicBezTo>
                  <a:pt x="104746" y="1270249"/>
                  <a:pt x="145114" y="1288354"/>
                  <a:pt x="160880" y="1296237"/>
                </a:cubicBezTo>
                <a:cubicBezTo>
                  <a:pt x="231031" y="1366388"/>
                  <a:pt x="153307" y="1297652"/>
                  <a:pt x="221170" y="1336431"/>
                </a:cubicBezTo>
                <a:cubicBezTo>
                  <a:pt x="235711" y="1344740"/>
                  <a:pt x="246384" y="1359087"/>
                  <a:pt x="261363" y="1366576"/>
                </a:cubicBezTo>
                <a:cubicBezTo>
                  <a:pt x="273715" y="1372752"/>
                  <a:pt x="288278" y="1372830"/>
                  <a:pt x="301557" y="1376624"/>
                </a:cubicBezTo>
                <a:cubicBezTo>
                  <a:pt x="348685" y="1390089"/>
                  <a:pt x="318307" y="1383802"/>
                  <a:pt x="371895" y="1406769"/>
                </a:cubicBezTo>
                <a:cubicBezTo>
                  <a:pt x="381630" y="1410942"/>
                  <a:pt x="392566" y="1412081"/>
                  <a:pt x="402040" y="1416818"/>
                </a:cubicBezTo>
                <a:cubicBezTo>
                  <a:pt x="412842" y="1422219"/>
                  <a:pt x="421383" y="1431513"/>
                  <a:pt x="432185" y="1436914"/>
                </a:cubicBezTo>
                <a:cubicBezTo>
                  <a:pt x="477501" y="1459572"/>
                  <a:pt x="449282" y="1431066"/>
                  <a:pt x="492475" y="1467059"/>
                </a:cubicBezTo>
                <a:cubicBezTo>
                  <a:pt x="542657" y="1508876"/>
                  <a:pt x="499789" y="1489593"/>
                  <a:pt x="552766" y="1507253"/>
                </a:cubicBezTo>
                <a:cubicBezTo>
                  <a:pt x="562980" y="1537897"/>
                  <a:pt x="564569" y="1553257"/>
                  <a:pt x="592959" y="1577591"/>
                </a:cubicBezTo>
                <a:cubicBezTo>
                  <a:pt x="604332" y="1587339"/>
                  <a:pt x="619754" y="1590989"/>
                  <a:pt x="633152" y="1597688"/>
                </a:cubicBezTo>
                <a:cubicBezTo>
                  <a:pt x="639851" y="1611086"/>
                  <a:pt x="643892" y="1626184"/>
                  <a:pt x="653249" y="1637881"/>
                </a:cubicBezTo>
                <a:cubicBezTo>
                  <a:pt x="700504" y="1696950"/>
                  <a:pt x="700571" y="1691687"/>
                  <a:pt x="753733" y="1718268"/>
                </a:cubicBezTo>
                <a:cubicBezTo>
                  <a:pt x="770228" y="1767755"/>
                  <a:pt x="751972" y="1733548"/>
                  <a:pt x="793926" y="1768510"/>
                </a:cubicBezTo>
                <a:cubicBezTo>
                  <a:pt x="804843" y="1777607"/>
                  <a:pt x="813154" y="1789558"/>
                  <a:pt x="824071" y="1798655"/>
                </a:cubicBezTo>
                <a:cubicBezTo>
                  <a:pt x="845378" y="1816411"/>
                  <a:pt x="869836" y="1826561"/>
                  <a:pt x="894410" y="1838848"/>
                </a:cubicBezTo>
                <a:cubicBezTo>
                  <a:pt x="939353" y="1906264"/>
                  <a:pt x="886410" y="1840214"/>
                  <a:pt x="944651" y="1879042"/>
                </a:cubicBezTo>
                <a:cubicBezTo>
                  <a:pt x="956475" y="1886925"/>
                  <a:pt x="963579" y="1900463"/>
                  <a:pt x="974796" y="1909187"/>
                </a:cubicBezTo>
                <a:cubicBezTo>
                  <a:pt x="993861" y="1924016"/>
                  <a:pt x="1014989" y="1935982"/>
                  <a:pt x="1035086" y="1949380"/>
                </a:cubicBezTo>
                <a:cubicBezTo>
                  <a:pt x="1035097" y="1949387"/>
                  <a:pt x="1095366" y="1989566"/>
                  <a:pt x="1095377" y="1989574"/>
                </a:cubicBezTo>
                <a:cubicBezTo>
                  <a:pt x="1108775" y="1999622"/>
                  <a:pt x="1121942" y="2009985"/>
                  <a:pt x="1135570" y="2019719"/>
                </a:cubicBezTo>
                <a:cubicBezTo>
                  <a:pt x="1161821" y="2038470"/>
                  <a:pt x="1192007" y="2058968"/>
                  <a:pt x="1226005" y="2059912"/>
                </a:cubicBezTo>
                <a:lnTo>
                  <a:pt x="1587746" y="2069960"/>
                </a:lnTo>
                <a:cubicBezTo>
                  <a:pt x="1604493" y="2073310"/>
                  <a:pt x="1621996" y="2074012"/>
                  <a:pt x="1637988" y="2080009"/>
                </a:cubicBezTo>
                <a:cubicBezTo>
                  <a:pt x="1649296" y="2084249"/>
                  <a:pt x="1657648" y="2094113"/>
                  <a:pt x="1668133" y="2100105"/>
                </a:cubicBezTo>
                <a:cubicBezTo>
                  <a:pt x="1681139" y="2107537"/>
                  <a:pt x="1694418" y="2114639"/>
                  <a:pt x="1708326" y="2120202"/>
                </a:cubicBezTo>
                <a:cubicBezTo>
                  <a:pt x="1749102" y="2136513"/>
                  <a:pt x="1769327" y="2140477"/>
                  <a:pt x="1808810" y="2150347"/>
                </a:cubicBezTo>
                <a:cubicBezTo>
                  <a:pt x="1856580" y="2182194"/>
                  <a:pt x="1827499" y="2166626"/>
                  <a:pt x="1899245" y="2190541"/>
                </a:cubicBezTo>
                <a:lnTo>
                  <a:pt x="1929390" y="2200589"/>
                </a:lnTo>
                <a:lnTo>
                  <a:pt x="1959535" y="2210637"/>
                </a:lnTo>
                <a:cubicBezTo>
                  <a:pt x="2016990" y="2248941"/>
                  <a:pt x="1966871" y="2222019"/>
                  <a:pt x="2070067" y="2240782"/>
                </a:cubicBezTo>
                <a:cubicBezTo>
                  <a:pt x="2080488" y="2242677"/>
                  <a:pt x="2090028" y="2247921"/>
                  <a:pt x="2100212" y="2250831"/>
                </a:cubicBezTo>
                <a:cubicBezTo>
                  <a:pt x="2113491" y="2254625"/>
                  <a:pt x="2127126" y="2257085"/>
                  <a:pt x="2140405" y="2260879"/>
                </a:cubicBezTo>
                <a:cubicBezTo>
                  <a:pt x="2150589" y="2263789"/>
                  <a:pt x="2160081" y="2269316"/>
                  <a:pt x="2170550" y="2270927"/>
                </a:cubicBezTo>
                <a:cubicBezTo>
                  <a:pt x="2203820" y="2276046"/>
                  <a:pt x="2237668" y="2276527"/>
                  <a:pt x="2271034" y="2280976"/>
                </a:cubicBezTo>
                <a:cubicBezTo>
                  <a:pt x="2287963" y="2283233"/>
                  <a:pt x="2304528" y="2287675"/>
                  <a:pt x="2321275" y="2291024"/>
                </a:cubicBezTo>
                <a:cubicBezTo>
                  <a:pt x="2331324" y="2297723"/>
                  <a:pt x="2339964" y="2307302"/>
                  <a:pt x="2351421" y="2311121"/>
                </a:cubicBezTo>
                <a:cubicBezTo>
                  <a:pt x="2368801" y="2316914"/>
                  <a:pt x="2483672" y="2330165"/>
                  <a:pt x="2492097" y="2331218"/>
                </a:cubicBezTo>
                <a:cubicBezTo>
                  <a:pt x="2532291" y="2327868"/>
                  <a:pt x="2576603" y="2339207"/>
                  <a:pt x="2612678" y="2321169"/>
                </a:cubicBezTo>
                <a:cubicBezTo>
                  <a:pt x="2631625" y="2311695"/>
                  <a:pt x="2632774" y="2260879"/>
                  <a:pt x="2632774" y="2260879"/>
                </a:cubicBezTo>
                <a:cubicBezTo>
                  <a:pt x="2621003" y="2072530"/>
                  <a:pt x="2635750" y="2152202"/>
                  <a:pt x="2602629" y="2019719"/>
                </a:cubicBezTo>
                <a:cubicBezTo>
                  <a:pt x="2599280" y="2006321"/>
                  <a:pt x="2604072" y="1987185"/>
                  <a:pt x="2592581" y="1979525"/>
                </a:cubicBezTo>
                <a:lnTo>
                  <a:pt x="2562436" y="1959429"/>
                </a:lnTo>
                <a:cubicBezTo>
                  <a:pt x="2545941" y="1909940"/>
                  <a:pt x="2564198" y="1944150"/>
                  <a:pt x="2522242" y="1909187"/>
                </a:cubicBezTo>
                <a:cubicBezTo>
                  <a:pt x="2511325" y="1900090"/>
                  <a:pt x="2503014" y="1888139"/>
                  <a:pt x="2492097" y="1879042"/>
                </a:cubicBezTo>
                <a:cubicBezTo>
                  <a:pt x="2466124" y="1857398"/>
                  <a:pt x="2462020" y="1858968"/>
                  <a:pt x="2431807" y="1848897"/>
                </a:cubicBezTo>
                <a:cubicBezTo>
                  <a:pt x="2378681" y="1813479"/>
                  <a:pt x="2413377" y="1831729"/>
                  <a:pt x="2321275" y="1808703"/>
                </a:cubicBezTo>
                <a:lnTo>
                  <a:pt x="2281082" y="1798655"/>
                </a:lnTo>
                <a:cubicBezTo>
                  <a:pt x="2117367" y="1757727"/>
                  <a:pt x="2254694" y="1788970"/>
                  <a:pt x="1859051" y="1778558"/>
                </a:cubicBezTo>
                <a:cubicBezTo>
                  <a:pt x="1842304" y="1775209"/>
                  <a:pt x="1825656" y="1771318"/>
                  <a:pt x="1808810" y="1768510"/>
                </a:cubicBezTo>
                <a:cubicBezTo>
                  <a:pt x="1785448" y="1764616"/>
                  <a:pt x="1761157" y="1765267"/>
                  <a:pt x="1738471" y="1758461"/>
                </a:cubicBezTo>
                <a:cubicBezTo>
                  <a:pt x="1726904" y="1754991"/>
                  <a:pt x="1718374" y="1745064"/>
                  <a:pt x="1708326" y="1738365"/>
                </a:cubicBezTo>
                <a:cubicBezTo>
                  <a:pt x="1698377" y="1708519"/>
                  <a:pt x="1692017" y="1671815"/>
                  <a:pt x="1668133" y="1647930"/>
                </a:cubicBezTo>
                <a:cubicBezTo>
                  <a:pt x="1659594" y="1639390"/>
                  <a:pt x="1647266" y="1635564"/>
                  <a:pt x="1637988" y="1627833"/>
                </a:cubicBezTo>
                <a:cubicBezTo>
                  <a:pt x="1627071" y="1618736"/>
                  <a:pt x="1619059" y="1606413"/>
                  <a:pt x="1607842" y="1597688"/>
                </a:cubicBezTo>
                <a:cubicBezTo>
                  <a:pt x="1588777" y="1582859"/>
                  <a:pt x="1571463" y="1560910"/>
                  <a:pt x="1547552" y="1557494"/>
                </a:cubicBezTo>
                <a:cubicBezTo>
                  <a:pt x="1430675" y="1540798"/>
                  <a:pt x="1500838" y="1549133"/>
                  <a:pt x="1336537" y="1537398"/>
                </a:cubicBezTo>
                <a:cubicBezTo>
                  <a:pt x="1319790" y="1534048"/>
                  <a:pt x="1303224" y="1529606"/>
                  <a:pt x="1286295" y="1527349"/>
                </a:cubicBezTo>
                <a:cubicBezTo>
                  <a:pt x="1182076" y="1513453"/>
                  <a:pt x="1080669" y="1512294"/>
                  <a:pt x="974796" y="1507253"/>
                </a:cubicBezTo>
                <a:cubicBezTo>
                  <a:pt x="897424" y="1429881"/>
                  <a:pt x="930273" y="1470613"/>
                  <a:pt x="874313" y="1386672"/>
                </a:cubicBezTo>
                <a:lnTo>
                  <a:pt x="854216" y="1356527"/>
                </a:lnTo>
                <a:lnTo>
                  <a:pt x="834119" y="1326382"/>
                </a:lnTo>
                <a:cubicBezTo>
                  <a:pt x="830770" y="1316334"/>
                  <a:pt x="828808" y="1305711"/>
                  <a:pt x="824071" y="1296237"/>
                </a:cubicBezTo>
                <a:cubicBezTo>
                  <a:pt x="818670" y="1285435"/>
                  <a:pt x="808101" y="1277442"/>
                  <a:pt x="803974" y="1266092"/>
                </a:cubicBezTo>
                <a:cubicBezTo>
                  <a:pt x="740698" y="1092080"/>
                  <a:pt x="817678" y="1253303"/>
                  <a:pt x="763781" y="1145512"/>
                </a:cubicBezTo>
                <a:cubicBezTo>
                  <a:pt x="767130" y="1108668"/>
                  <a:pt x="766077" y="1071155"/>
                  <a:pt x="773829" y="1034980"/>
                </a:cubicBezTo>
                <a:cubicBezTo>
                  <a:pt x="776359" y="1023171"/>
                  <a:pt x="786195" y="1014113"/>
                  <a:pt x="793926" y="1004835"/>
                </a:cubicBezTo>
                <a:cubicBezTo>
                  <a:pt x="814742" y="979855"/>
                  <a:pt x="837652" y="963173"/>
                  <a:pt x="864264" y="944545"/>
                </a:cubicBezTo>
                <a:cubicBezTo>
                  <a:pt x="884051" y="930694"/>
                  <a:pt x="904458" y="917750"/>
                  <a:pt x="924555" y="904352"/>
                </a:cubicBezTo>
                <a:lnTo>
                  <a:pt x="984845" y="864158"/>
                </a:lnTo>
                <a:cubicBezTo>
                  <a:pt x="994893" y="857459"/>
                  <a:pt x="1006451" y="852600"/>
                  <a:pt x="1014990" y="844061"/>
                </a:cubicBezTo>
                <a:cubicBezTo>
                  <a:pt x="1103060" y="755991"/>
                  <a:pt x="991342" y="863767"/>
                  <a:pt x="1075280" y="793820"/>
                </a:cubicBezTo>
                <a:cubicBezTo>
                  <a:pt x="1086197" y="784723"/>
                  <a:pt x="1095377" y="773723"/>
                  <a:pt x="1105425" y="763675"/>
                </a:cubicBezTo>
                <a:cubicBezTo>
                  <a:pt x="1108774" y="753627"/>
                  <a:pt x="1110736" y="743004"/>
                  <a:pt x="1115473" y="733530"/>
                </a:cubicBezTo>
                <a:cubicBezTo>
                  <a:pt x="1120874" y="722728"/>
                  <a:pt x="1131330" y="714693"/>
                  <a:pt x="1135570" y="703385"/>
                </a:cubicBezTo>
                <a:cubicBezTo>
                  <a:pt x="1141567" y="687393"/>
                  <a:pt x="1141913" y="669815"/>
                  <a:pt x="1145618" y="653143"/>
                </a:cubicBezTo>
                <a:cubicBezTo>
                  <a:pt x="1148614" y="639661"/>
                  <a:pt x="1152317" y="626347"/>
                  <a:pt x="1155667" y="612949"/>
                </a:cubicBezTo>
                <a:cubicBezTo>
                  <a:pt x="1156267" y="604544"/>
                  <a:pt x="1157378" y="474978"/>
                  <a:pt x="1175763" y="432079"/>
                </a:cubicBezTo>
                <a:cubicBezTo>
                  <a:pt x="1180520" y="420979"/>
                  <a:pt x="1189161" y="411982"/>
                  <a:pt x="1195860" y="401934"/>
                </a:cubicBezTo>
                <a:cubicBezTo>
                  <a:pt x="1215421" y="343249"/>
                  <a:pt x="1190603" y="397142"/>
                  <a:pt x="1236053" y="351692"/>
                </a:cubicBezTo>
                <a:cubicBezTo>
                  <a:pt x="1244592" y="343153"/>
                  <a:pt x="1247610" y="330086"/>
                  <a:pt x="1256150" y="321547"/>
                </a:cubicBezTo>
                <a:cubicBezTo>
                  <a:pt x="1284945" y="292752"/>
                  <a:pt x="1283752" y="307747"/>
                  <a:pt x="1316440" y="291402"/>
                </a:cubicBezTo>
                <a:cubicBezTo>
                  <a:pt x="1385829" y="256706"/>
                  <a:pt x="1303132" y="282168"/>
                  <a:pt x="1386779" y="261257"/>
                </a:cubicBezTo>
                <a:cubicBezTo>
                  <a:pt x="1393478" y="251209"/>
                  <a:pt x="1399856" y="240939"/>
                  <a:pt x="1406875" y="231112"/>
                </a:cubicBezTo>
                <a:cubicBezTo>
                  <a:pt x="1469193" y="143867"/>
                  <a:pt x="1409757" y="231816"/>
                  <a:pt x="1457117" y="160774"/>
                </a:cubicBezTo>
                <a:cubicBezTo>
                  <a:pt x="1448186" y="89320"/>
                  <a:pt x="1468368" y="86012"/>
                  <a:pt x="1416924" y="60290"/>
                </a:cubicBezTo>
                <a:cubicBezTo>
                  <a:pt x="1407450" y="55553"/>
                  <a:pt x="1396827" y="53591"/>
                  <a:pt x="1386779" y="50242"/>
                </a:cubicBezTo>
                <a:cubicBezTo>
                  <a:pt x="1339009" y="18395"/>
                  <a:pt x="1368090" y="33963"/>
                  <a:pt x="1296344" y="10048"/>
                </a:cubicBezTo>
                <a:lnTo>
                  <a:pt x="1266199" y="0"/>
                </a:lnTo>
                <a:cubicBezTo>
                  <a:pt x="1192271" y="14785"/>
                  <a:pt x="1230169" y="574"/>
                  <a:pt x="1155667" y="50242"/>
                </a:cubicBezTo>
                <a:cubicBezTo>
                  <a:pt x="1145619" y="56941"/>
                  <a:pt x="1134061" y="61799"/>
                  <a:pt x="1125522" y="70338"/>
                </a:cubicBezTo>
                <a:cubicBezTo>
                  <a:pt x="1105425" y="90435"/>
                  <a:pt x="1092195" y="121642"/>
                  <a:pt x="1065232" y="130629"/>
                </a:cubicBezTo>
                <a:lnTo>
                  <a:pt x="1035086" y="100483"/>
                </a:lnTo>
                <a:close/>
              </a:path>
            </a:pathLst>
          </a:cu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090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071264"/>
            <a:ext cx="7506412" cy="5629809"/>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609600"/>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a:t>
            </a:r>
            <a:r>
              <a:rPr lang="en-US" sz="2400" b="1" i="1" dirty="0">
                <a:solidFill>
                  <a:schemeClr val="accent3">
                    <a:lumMod val="50000"/>
                  </a:schemeClr>
                </a:solidFill>
                <a:latin typeface="Script MT Bold" pitchFamily="66" charset="0"/>
              </a:rPr>
              <a:t>region</a:t>
            </a:r>
            <a:r>
              <a:rPr lang="en-US" sz="2400" b="1" dirty="0">
                <a:solidFill>
                  <a:schemeClr val="accent3">
                    <a:lumMod val="50000"/>
                  </a:schemeClr>
                </a:solidFill>
                <a:latin typeface="Script MT Bold" pitchFamily="66" charset="0"/>
              </a:rPr>
              <a:t> at X?</a:t>
            </a:r>
          </a:p>
        </p:txBody>
      </p:sp>
      <p:sp>
        <p:nvSpPr>
          <p:cNvPr id="5" name="Rectangle 4"/>
          <p:cNvSpPr/>
          <p:nvPr/>
        </p:nvSpPr>
        <p:spPr>
          <a:xfrm>
            <a:off x="4171950" y="3048000"/>
            <a:ext cx="3752850" cy="1754326"/>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FF0000"/>
                </a:solidFill>
                <a:effectLst>
                  <a:outerShdw blurRad="50800" dist="39000" dir="5460000" algn="tl">
                    <a:srgbClr val="000000">
                      <a:alpha val="38000"/>
                    </a:srgbClr>
                  </a:outerShdw>
                </a:effectLst>
                <a:latin typeface="+mn-lt"/>
              </a:rPr>
              <a:t>Lamina propria</a:t>
            </a:r>
          </a:p>
        </p:txBody>
      </p:sp>
      <p:sp>
        <p:nvSpPr>
          <p:cNvPr id="3" name="TextBox 2"/>
          <p:cNvSpPr txBox="1"/>
          <p:nvPr/>
        </p:nvSpPr>
        <p:spPr>
          <a:xfrm>
            <a:off x="1688054" y="1458558"/>
            <a:ext cx="304800" cy="523220"/>
          </a:xfrm>
          <a:prstGeom prst="rect">
            <a:avLst/>
          </a:prstGeom>
          <a:noFill/>
        </p:spPr>
        <p:txBody>
          <a:bodyPr wrap="square" rtlCol="0">
            <a:spAutoFit/>
          </a:bodyPr>
          <a:lstStyle/>
          <a:p>
            <a:r>
              <a:rPr lang="en-US" sz="2800" b="1" dirty="0"/>
              <a:t>X</a:t>
            </a:r>
          </a:p>
        </p:txBody>
      </p:sp>
      <p:sp>
        <p:nvSpPr>
          <p:cNvPr id="9" name="TextBox 8"/>
          <p:cNvSpPr txBox="1"/>
          <p:nvPr/>
        </p:nvSpPr>
        <p:spPr>
          <a:xfrm>
            <a:off x="6982609" y="2557631"/>
            <a:ext cx="304800" cy="523220"/>
          </a:xfrm>
          <a:prstGeom prst="rect">
            <a:avLst/>
          </a:prstGeom>
          <a:noFill/>
        </p:spPr>
        <p:txBody>
          <a:bodyPr wrap="square" rtlCol="0">
            <a:spAutoFit/>
          </a:bodyPr>
          <a:lstStyle/>
          <a:p>
            <a:r>
              <a:rPr lang="en-US" sz="2800" b="1" dirty="0"/>
              <a:t>X</a:t>
            </a:r>
          </a:p>
        </p:txBody>
      </p:sp>
      <p:sp>
        <p:nvSpPr>
          <p:cNvPr id="10" name="TextBox 9"/>
          <p:cNvSpPr txBox="1"/>
          <p:nvPr/>
        </p:nvSpPr>
        <p:spPr>
          <a:xfrm>
            <a:off x="4370294" y="4398981"/>
            <a:ext cx="304800" cy="523220"/>
          </a:xfrm>
          <a:prstGeom prst="rect">
            <a:avLst/>
          </a:prstGeom>
          <a:noFill/>
        </p:spPr>
        <p:txBody>
          <a:bodyPr wrap="square" rtlCol="0">
            <a:spAutoFit/>
          </a:bodyPr>
          <a:lstStyle/>
          <a:p>
            <a:r>
              <a:rPr lang="en-US" sz="2800" b="1" dirty="0"/>
              <a:t>X</a:t>
            </a:r>
          </a:p>
        </p:txBody>
      </p:sp>
    </p:spTree>
    <p:extLst>
      <p:ext uri="{BB962C8B-B14F-4D97-AF65-F5344CB8AC3E}">
        <p14:creationId xmlns:p14="http://schemas.microsoft.com/office/powerpoint/2010/main" val="300754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12" y="1023257"/>
            <a:ext cx="8867775" cy="5676900"/>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28935"/>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a:t>
            </a:r>
          </a:p>
        </p:txBody>
      </p:sp>
      <p:sp>
        <p:nvSpPr>
          <p:cNvPr id="5" name="Rectangle 4"/>
          <p:cNvSpPr/>
          <p:nvPr/>
        </p:nvSpPr>
        <p:spPr>
          <a:xfrm>
            <a:off x="4514850" y="3200400"/>
            <a:ext cx="3752850" cy="2862322"/>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0000"/>
                </a:solidFill>
                <a:effectLst>
                  <a:outerShdw blurRad="50800" dist="39000" dir="5460000" algn="tl">
                    <a:srgbClr val="000000">
                      <a:alpha val="38000"/>
                    </a:srgbClr>
                  </a:outerShdw>
                </a:effectLst>
                <a:latin typeface="+mn-lt"/>
              </a:rPr>
              <a:t>esophageal-cardiac transition (esophageal-stomach transition)</a:t>
            </a:r>
            <a:endParaRPr lang="en-US" sz="900" b="1" dirty="0">
              <a:ln w="11430"/>
              <a:solidFill>
                <a:srgbClr val="FF0000"/>
              </a:solidFill>
              <a:effectLst>
                <a:outerShdw blurRad="50800" dist="39000" dir="5460000" algn="tl">
                  <a:srgbClr val="000000">
                    <a:alpha val="38000"/>
                  </a:srgbClr>
                </a:outerShdw>
              </a:effectLst>
              <a:latin typeface="+mn-lt"/>
            </a:endParaRPr>
          </a:p>
        </p:txBody>
      </p:sp>
    </p:spTree>
    <p:extLst>
      <p:ext uri="{BB962C8B-B14F-4D97-AF65-F5344CB8AC3E}">
        <p14:creationId xmlns:p14="http://schemas.microsoft.com/office/powerpoint/2010/main" val="392358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811" y="1368104"/>
            <a:ext cx="7080189" cy="5489896"/>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152400" y="507163"/>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gastrointestinal tract, identify the region from which it came?</a:t>
            </a:r>
          </a:p>
        </p:txBody>
      </p:sp>
      <p:sp>
        <p:nvSpPr>
          <p:cNvPr id="5" name="Rectangle 4"/>
          <p:cNvSpPr/>
          <p:nvPr/>
        </p:nvSpPr>
        <p:spPr>
          <a:xfrm>
            <a:off x="3733800" y="4818965"/>
            <a:ext cx="3752850"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latin typeface="+mn-lt"/>
              </a:rPr>
              <a:t>pharynx</a:t>
            </a:r>
            <a:endParaRPr lang="en-US" sz="900" b="1" dirty="0">
              <a:ln w="11430"/>
              <a:effectLst>
                <a:outerShdw blurRad="50800" dist="39000" dir="5460000" algn="tl">
                  <a:srgbClr val="000000">
                    <a:alpha val="38000"/>
                  </a:srgbClr>
                </a:outerShdw>
              </a:effectLst>
              <a:latin typeface="+mn-lt"/>
            </a:endParaRPr>
          </a:p>
        </p:txBody>
      </p:sp>
    </p:spTree>
    <p:extLst>
      <p:ext uri="{BB962C8B-B14F-4D97-AF65-F5344CB8AC3E}">
        <p14:creationId xmlns:p14="http://schemas.microsoft.com/office/powerpoint/2010/main" val="412826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ewuser\Desktop\New folder\SL16S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7721600" cy="5791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5" name="Rectangle 4"/>
          <p:cNvSpPr/>
          <p:nvPr/>
        </p:nvSpPr>
        <p:spPr>
          <a:xfrm>
            <a:off x="4387342" y="1219200"/>
            <a:ext cx="3752850" cy="1785104"/>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FF0000"/>
                </a:solidFill>
                <a:effectLst>
                  <a:outerShdw blurRad="50800" dist="39000" dir="5460000" algn="tl">
                    <a:srgbClr val="000000">
                      <a:alpha val="38000"/>
                    </a:srgbClr>
                  </a:outerShdw>
                </a:effectLst>
                <a:latin typeface="+mn-lt"/>
              </a:rPr>
              <a:t>Esophagus </a:t>
            </a:r>
            <a:r>
              <a:rPr lang="en-US" sz="2800" b="1" dirty="0">
                <a:ln w="11430"/>
                <a:solidFill>
                  <a:srgbClr val="FF0000"/>
                </a:solidFill>
                <a:effectLst>
                  <a:outerShdw blurRad="50800" dist="39000" dir="5460000" algn="tl">
                    <a:srgbClr val="000000">
                      <a:alpha val="38000"/>
                    </a:srgbClr>
                  </a:outerShdw>
                </a:effectLst>
                <a:latin typeface="+mn-lt"/>
              </a:rPr>
              <a:t>(too low mag to tell upper/middle/lower)</a:t>
            </a:r>
            <a:endParaRPr lang="en-US" sz="1200" b="1" dirty="0">
              <a:ln w="11430"/>
              <a:solidFill>
                <a:srgbClr val="FF0000"/>
              </a:solidFill>
              <a:effectLst>
                <a:outerShdw blurRad="50800" dist="39000" dir="5460000" algn="tl">
                  <a:srgbClr val="000000">
                    <a:alpha val="38000"/>
                  </a:srgbClr>
                </a:outerShdw>
              </a:effectLst>
              <a:latin typeface="+mn-lt"/>
            </a:endParaRPr>
          </a:p>
        </p:txBody>
      </p:sp>
      <p:sp>
        <p:nvSpPr>
          <p:cNvPr id="7" name="TextBox 6"/>
          <p:cNvSpPr txBox="1"/>
          <p:nvPr/>
        </p:nvSpPr>
        <p:spPr>
          <a:xfrm>
            <a:off x="228600" y="528935"/>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on this slide?</a:t>
            </a:r>
          </a:p>
        </p:txBody>
      </p:sp>
    </p:spTree>
    <p:extLst>
      <p:ext uri="{BB962C8B-B14F-4D97-AF65-F5344CB8AC3E}">
        <p14:creationId xmlns:p14="http://schemas.microsoft.com/office/powerpoint/2010/main" val="247065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204" y="1316389"/>
            <a:ext cx="7118592" cy="5465028"/>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152400" y="507163"/>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gastrointestinal tract, identify the region from which it came?</a:t>
            </a:r>
          </a:p>
        </p:txBody>
      </p:sp>
      <p:sp>
        <p:nvSpPr>
          <p:cNvPr id="5" name="Rectangle 4"/>
          <p:cNvSpPr/>
          <p:nvPr/>
        </p:nvSpPr>
        <p:spPr>
          <a:xfrm>
            <a:off x="3733800" y="4818965"/>
            <a:ext cx="3752850"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latin typeface="+mn-lt"/>
              </a:rPr>
              <a:t>pharynx</a:t>
            </a:r>
            <a:endParaRPr lang="en-US" sz="900" b="1" dirty="0">
              <a:ln w="11430"/>
              <a:effectLst>
                <a:outerShdw blurRad="50800" dist="39000" dir="5460000" algn="tl">
                  <a:srgbClr val="000000">
                    <a:alpha val="38000"/>
                  </a:srgbClr>
                </a:outerShdw>
              </a:effectLst>
              <a:latin typeface="+mn-lt"/>
            </a:endParaRPr>
          </a:p>
        </p:txBody>
      </p:sp>
    </p:spTree>
    <p:extLst>
      <p:ext uri="{BB962C8B-B14F-4D97-AF65-F5344CB8AC3E}">
        <p14:creationId xmlns:p14="http://schemas.microsoft.com/office/powerpoint/2010/main" val="313816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hodin pg 311 - stomach chief parietal 28-17.jpg"/>
          <p:cNvPicPr>
            <a:picLocks noChangeAspect="1"/>
          </p:cNvPicPr>
          <p:nvPr/>
        </p:nvPicPr>
        <p:blipFill>
          <a:blip r:embed="rId3" cstate="print"/>
          <a:stretch>
            <a:fillRect/>
          </a:stretch>
        </p:blipFill>
        <p:spPr>
          <a:xfrm>
            <a:off x="265911" y="1003864"/>
            <a:ext cx="8305178" cy="5783580"/>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28935"/>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stomach, identify cell X?</a:t>
            </a:r>
          </a:p>
        </p:txBody>
      </p:sp>
      <p:sp>
        <p:nvSpPr>
          <p:cNvPr id="5" name="Rectangle 4"/>
          <p:cNvSpPr/>
          <p:nvPr/>
        </p:nvSpPr>
        <p:spPr>
          <a:xfrm>
            <a:off x="1143000" y="2971800"/>
            <a:ext cx="3752850"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solidFill>
                  <a:srgbClr val="FF0000"/>
                </a:solidFill>
                <a:effectLst>
                  <a:outerShdw blurRad="50800" dist="39000" dir="5460000" algn="tl">
                    <a:srgbClr val="000000">
                      <a:alpha val="38000"/>
                    </a:srgbClr>
                  </a:outerShdw>
                </a:effectLst>
                <a:latin typeface="+mn-lt"/>
              </a:rPr>
              <a:t>Parietal cell</a:t>
            </a:r>
            <a:endParaRPr lang="en-US" sz="900" b="1" dirty="0">
              <a:ln w="11430"/>
              <a:solidFill>
                <a:srgbClr val="FF0000"/>
              </a:solidFill>
              <a:effectLst>
                <a:outerShdw blurRad="50800" dist="39000" dir="5460000" algn="tl">
                  <a:srgbClr val="000000">
                    <a:alpha val="38000"/>
                  </a:srgbClr>
                </a:outerShdw>
              </a:effectLst>
              <a:latin typeface="+mn-lt"/>
            </a:endParaRPr>
          </a:p>
        </p:txBody>
      </p:sp>
      <p:sp>
        <p:nvSpPr>
          <p:cNvPr id="3" name="TextBox 2"/>
          <p:cNvSpPr txBox="1"/>
          <p:nvPr/>
        </p:nvSpPr>
        <p:spPr>
          <a:xfrm>
            <a:off x="5562600" y="838200"/>
            <a:ext cx="647700" cy="1107996"/>
          </a:xfrm>
          <a:prstGeom prst="rect">
            <a:avLst/>
          </a:prstGeom>
          <a:noFill/>
        </p:spPr>
        <p:txBody>
          <a:bodyPr wrap="square" rtlCol="0">
            <a:spAutoFit/>
          </a:bodyPr>
          <a:lstStyle/>
          <a:p>
            <a:r>
              <a:rPr lang="en-US" sz="6600" b="1" dirty="0">
                <a:solidFill>
                  <a:srgbClr val="C00000"/>
                </a:solidFill>
              </a:rPr>
              <a:t>X</a:t>
            </a:r>
          </a:p>
        </p:txBody>
      </p:sp>
    </p:spTree>
    <p:extLst>
      <p:ext uri="{BB962C8B-B14F-4D97-AF65-F5344CB8AC3E}">
        <p14:creationId xmlns:p14="http://schemas.microsoft.com/office/powerpoint/2010/main" val="57613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ewuser\Desktop\New folder\SL6b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38200" y="1014115"/>
            <a:ext cx="7696200" cy="57721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228600" y="528935"/>
            <a:ext cx="8686800" cy="461665"/>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a:t>
            </a:r>
            <a:r>
              <a:rPr lang="en-US" sz="2400" b="1" i="1" dirty="0">
                <a:solidFill>
                  <a:schemeClr val="accent3">
                    <a:lumMod val="50000"/>
                  </a:schemeClr>
                </a:solidFill>
                <a:latin typeface="Script MT Bold" pitchFamily="66" charset="0"/>
              </a:rPr>
              <a:t>outlined cells</a:t>
            </a:r>
            <a:r>
              <a:rPr lang="en-US" sz="2400" b="1" dirty="0">
                <a:solidFill>
                  <a:schemeClr val="accent3">
                    <a:lumMod val="50000"/>
                  </a:schemeClr>
                </a:solidFill>
                <a:latin typeface="Script MT Bold" pitchFamily="66" charset="0"/>
              </a:rPr>
              <a:t>?</a:t>
            </a:r>
          </a:p>
        </p:txBody>
      </p:sp>
      <p:sp>
        <p:nvSpPr>
          <p:cNvPr id="5" name="Rectangle 4"/>
          <p:cNvSpPr/>
          <p:nvPr/>
        </p:nvSpPr>
        <p:spPr>
          <a:xfrm>
            <a:off x="4876800" y="1112503"/>
            <a:ext cx="3752850" cy="261610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solidFill>
                  <a:srgbClr val="FF0000"/>
                </a:solidFill>
                <a:effectLst>
                  <a:outerShdw blurRad="50800" dist="39000" dir="5460000" algn="tl">
                    <a:srgbClr val="000000">
                      <a:alpha val="38000"/>
                    </a:srgbClr>
                  </a:outerShdw>
                </a:effectLst>
                <a:latin typeface="+mn-lt"/>
              </a:rPr>
              <a:t>Parietal cells</a:t>
            </a:r>
          </a:p>
          <a:p>
            <a:pPr algn="ctr" fontAlgn="auto">
              <a:spcBef>
                <a:spcPts val="0"/>
              </a:spcBef>
              <a:spcAft>
                <a:spcPts val="0"/>
              </a:spcAft>
              <a:defRPr/>
            </a:pPr>
            <a:r>
              <a:rPr lang="en-US" sz="2800" b="1" dirty="0">
                <a:ln w="11430"/>
                <a:solidFill>
                  <a:srgbClr val="FF0000"/>
                </a:solidFill>
                <a:effectLst>
                  <a:outerShdw blurRad="50800" dist="39000" dir="5460000" algn="tl">
                    <a:srgbClr val="000000">
                      <a:alpha val="38000"/>
                    </a:srgbClr>
                  </a:outerShdw>
                </a:effectLst>
                <a:latin typeface="+mn-lt"/>
              </a:rPr>
              <a:t>(note they can be </a:t>
            </a:r>
            <a:r>
              <a:rPr lang="en-US" sz="2800" b="1" dirty="0" err="1">
                <a:ln w="11430"/>
                <a:solidFill>
                  <a:srgbClr val="FF0000"/>
                </a:solidFill>
                <a:effectLst>
                  <a:outerShdw blurRad="50800" dist="39000" dir="5460000" algn="tl">
                    <a:srgbClr val="000000">
                      <a:alpha val="38000"/>
                    </a:srgbClr>
                  </a:outerShdw>
                </a:effectLst>
                <a:latin typeface="+mn-lt"/>
              </a:rPr>
              <a:t>binucleate</a:t>
            </a:r>
            <a:r>
              <a:rPr lang="en-US" sz="2800" b="1" dirty="0">
                <a:ln w="11430"/>
                <a:solidFill>
                  <a:srgbClr val="FF0000"/>
                </a:solidFill>
                <a:effectLst>
                  <a:outerShdw blurRad="50800" dist="39000" dir="5460000" algn="tl">
                    <a:srgbClr val="000000">
                      <a:alpha val="38000"/>
                    </a:srgbClr>
                  </a:outerShdw>
                </a:effectLst>
                <a:latin typeface="+mn-lt"/>
              </a:rPr>
              <a:t>)</a:t>
            </a:r>
          </a:p>
        </p:txBody>
      </p:sp>
      <p:sp>
        <p:nvSpPr>
          <p:cNvPr id="7" name="Freeform 6"/>
          <p:cNvSpPr/>
          <p:nvPr/>
        </p:nvSpPr>
        <p:spPr>
          <a:xfrm>
            <a:off x="3098800" y="2926862"/>
            <a:ext cx="312615" cy="238369"/>
          </a:xfrm>
          <a:custGeom>
            <a:avLst/>
            <a:gdLst>
              <a:gd name="connsiteX0" fmla="*/ 254000 w 312615"/>
              <a:gd name="connsiteY0" fmla="*/ 218830 h 238369"/>
              <a:gd name="connsiteX1" fmla="*/ 273538 w 312615"/>
              <a:gd name="connsiteY1" fmla="*/ 207107 h 238369"/>
              <a:gd name="connsiteX2" fmla="*/ 285262 w 312615"/>
              <a:gd name="connsiteY2" fmla="*/ 179753 h 238369"/>
              <a:gd name="connsiteX3" fmla="*/ 293077 w 312615"/>
              <a:gd name="connsiteY3" fmla="*/ 156307 h 238369"/>
              <a:gd name="connsiteX4" fmla="*/ 296985 w 312615"/>
              <a:gd name="connsiteY4" fmla="*/ 144584 h 238369"/>
              <a:gd name="connsiteX5" fmla="*/ 304800 w 312615"/>
              <a:gd name="connsiteY5" fmla="*/ 128953 h 238369"/>
              <a:gd name="connsiteX6" fmla="*/ 312615 w 312615"/>
              <a:gd name="connsiteY6" fmla="*/ 101600 h 238369"/>
              <a:gd name="connsiteX7" fmla="*/ 300892 w 312615"/>
              <a:gd name="connsiteY7" fmla="*/ 46892 h 238369"/>
              <a:gd name="connsiteX8" fmla="*/ 293077 w 312615"/>
              <a:gd name="connsiteY8" fmla="*/ 39076 h 238369"/>
              <a:gd name="connsiteX9" fmla="*/ 289169 w 312615"/>
              <a:gd name="connsiteY9" fmla="*/ 27353 h 238369"/>
              <a:gd name="connsiteX10" fmla="*/ 277446 w 312615"/>
              <a:gd name="connsiteY10" fmla="*/ 23446 h 238369"/>
              <a:gd name="connsiteX11" fmla="*/ 269631 w 312615"/>
              <a:gd name="connsiteY11" fmla="*/ 15630 h 238369"/>
              <a:gd name="connsiteX12" fmla="*/ 250092 w 312615"/>
              <a:gd name="connsiteY12" fmla="*/ 0 h 238369"/>
              <a:gd name="connsiteX13" fmla="*/ 183662 w 312615"/>
              <a:gd name="connsiteY13" fmla="*/ 3907 h 238369"/>
              <a:gd name="connsiteX14" fmla="*/ 171938 w 312615"/>
              <a:gd name="connsiteY14" fmla="*/ 7815 h 238369"/>
              <a:gd name="connsiteX15" fmla="*/ 140677 w 312615"/>
              <a:gd name="connsiteY15" fmla="*/ 11723 h 238369"/>
              <a:gd name="connsiteX16" fmla="*/ 97692 w 312615"/>
              <a:gd name="connsiteY16" fmla="*/ 23446 h 238369"/>
              <a:gd name="connsiteX17" fmla="*/ 78154 w 312615"/>
              <a:gd name="connsiteY17" fmla="*/ 27353 h 238369"/>
              <a:gd name="connsiteX18" fmla="*/ 39077 w 312615"/>
              <a:gd name="connsiteY18" fmla="*/ 42984 h 238369"/>
              <a:gd name="connsiteX19" fmla="*/ 27354 w 312615"/>
              <a:gd name="connsiteY19" fmla="*/ 50800 h 238369"/>
              <a:gd name="connsiteX20" fmla="*/ 19538 w 312615"/>
              <a:gd name="connsiteY20" fmla="*/ 58615 h 238369"/>
              <a:gd name="connsiteX21" fmla="*/ 15631 w 312615"/>
              <a:gd name="connsiteY21" fmla="*/ 70338 h 238369"/>
              <a:gd name="connsiteX22" fmla="*/ 7815 w 312615"/>
              <a:gd name="connsiteY22" fmla="*/ 82061 h 238369"/>
              <a:gd name="connsiteX23" fmla="*/ 0 w 312615"/>
              <a:gd name="connsiteY23" fmla="*/ 105507 h 238369"/>
              <a:gd name="connsiteX24" fmla="*/ 3908 w 312615"/>
              <a:gd name="connsiteY24" fmla="*/ 152400 h 238369"/>
              <a:gd name="connsiteX25" fmla="*/ 7815 w 312615"/>
              <a:gd name="connsiteY25" fmla="*/ 168030 h 238369"/>
              <a:gd name="connsiteX26" fmla="*/ 15631 w 312615"/>
              <a:gd name="connsiteY26" fmla="*/ 175846 h 238369"/>
              <a:gd name="connsiteX27" fmla="*/ 19538 w 312615"/>
              <a:gd name="connsiteY27" fmla="*/ 187569 h 238369"/>
              <a:gd name="connsiteX28" fmla="*/ 35169 w 312615"/>
              <a:gd name="connsiteY28" fmla="*/ 203200 h 238369"/>
              <a:gd name="connsiteX29" fmla="*/ 42985 w 312615"/>
              <a:gd name="connsiteY29" fmla="*/ 218830 h 238369"/>
              <a:gd name="connsiteX30" fmla="*/ 54708 w 312615"/>
              <a:gd name="connsiteY30" fmla="*/ 226646 h 238369"/>
              <a:gd name="connsiteX31" fmla="*/ 109415 w 312615"/>
              <a:gd name="connsiteY31" fmla="*/ 238369 h 238369"/>
              <a:gd name="connsiteX32" fmla="*/ 207108 w 312615"/>
              <a:gd name="connsiteY32" fmla="*/ 234461 h 238369"/>
              <a:gd name="connsiteX33" fmla="*/ 250092 w 312615"/>
              <a:gd name="connsiteY33" fmla="*/ 222738 h 238369"/>
              <a:gd name="connsiteX34" fmla="*/ 261815 w 312615"/>
              <a:gd name="connsiteY34" fmla="*/ 218830 h 238369"/>
              <a:gd name="connsiteX35" fmla="*/ 254000 w 312615"/>
              <a:gd name="connsiteY35" fmla="*/ 218830 h 23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2615" h="238369">
                <a:moveTo>
                  <a:pt x="254000" y="218830"/>
                </a:moveTo>
                <a:cubicBezTo>
                  <a:pt x="260513" y="214922"/>
                  <a:pt x="267771" y="212050"/>
                  <a:pt x="273538" y="207107"/>
                </a:cubicBezTo>
                <a:cubicBezTo>
                  <a:pt x="282719" y="199238"/>
                  <a:pt x="282061" y="190423"/>
                  <a:pt x="285262" y="179753"/>
                </a:cubicBezTo>
                <a:cubicBezTo>
                  <a:pt x="287629" y="171862"/>
                  <a:pt x="290472" y="164122"/>
                  <a:pt x="293077" y="156307"/>
                </a:cubicBezTo>
                <a:cubicBezTo>
                  <a:pt x="294380" y="152399"/>
                  <a:pt x="295143" y="148268"/>
                  <a:pt x="296985" y="144584"/>
                </a:cubicBezTo>
                <a:cubicBezTo>
                  <a:pt x="299590" y="139374"/>
                  <a:pt x="302505" y="134307"/>
                  <a:pt x="304800" y="128953"/>
                </a:cubicBezTo>
                <a:cubicBezTo>
                  <a:pt x="308165" y="121100"/>
                  <a:pt x="310631" y="109538"/>
                  <a:pt x="312615" y="101600"/>
                </a:cubicBezTo>
                <a:cubicBezTo>
                  <a:pt x="309523" y="67579"/>
                  <a:pt x="316284" y="66133"/>
                  <a:pt x="300892" y="46892"/>
                </a:cubicBezTo>
                <a:cubicBezTo>
                  <a:pt x="298590" y="44015"/>
                  <a:pt x="295682" y="41681"/>
                  <a:pt x="293077" y="39076"/>
                </a:cubicBezTo>
                <a:cubicBezTo>
                  <a:pt x="291774" y="35168"/>
                  <a:pt x="292082" y="30266"/>
                  <a:pt x="289169" y="27353"/>
                </a:cubicBezTo>
                <a:cubicBezTo>
                  <a:pt x="286256" y="24441"/>
                  <a:pt x="280978" y="25565"/>
                  <a:pt x="277446" y="23446"/>
                </a:cubicBezTo>
                <a:cubicBezTo>
                  <a:pt x="274287" y="21550"/>
                  <a:pt x="272508" y="17932"/>
                  <a:pt x="269631" y="15630"/>
                </a:cubicBezTo>
                <a:cubicBezTo>
                  <a:pt x="244971" y="-4099"/>
                  <a:pt x="268973" y="18879"/>
                  <a:pt x="250092" y="0"/>
                </a:cubicBezTo>
                <a:cubicBezTo>
                  <a:pt x="227949" y="1302"/>
                  <a:pt x="205734" y="1700"/>
                  <a:pt x="183662" y="3907"/>
                </a:cubicBezTo>
                <a:cubicBezTo>
                  <a:pt x="179563" y="4317"/>
                  <a:pt x="175991" y="7078"/>
                  <a:pt x="171938" y="7815"/>
                </a:cubicBezTo>
                <a:cubicBezTo>
                  <a:pt x="161606" y="9694"/>
                  <a:pt x="151097" y="10420"/>
                  <a:pt x="140677" y="11723"/>
                </a:cubicBezTo>
                <a:cubicBezTo>
                  <a:pt x="121302" y="18180"/>
                  <a:pt x="126330" y="16837"/>
                  <a:pt x="97692" y="23446"/>
                </a:cubicBezTo>
                <a:cubicBezTo>
                  <a:pt x="91220" y="24939"/>
                  <a:pt x="84562" y="25605"/>
                  <a:pt x="78154" y="27353"/>
                </a:cubicBezTo>
                <a:cubicBezTo>
                  <a:pt x="62845" y="31528"/>
                  <a:pt x="52415" y="35362"/>
                  <a:pt x="39077" y="42984"/>
                </a:cubicBezTo>
                <a:cubicBezTo>
                  <a:pt x="34999" y="45314"/>
                  <a:pt x="31021" y="47866"/>
                  <a:pt x="27354" y="50800"/>
                </a:cubicBezTo>
                <a:cubicBezTo>
                  <a:pt x="24477" y="53102"/>
                  <a:pt x="22143" y="56010"/>
                  <a:pt x="19538" y="58615"/>
                </a:cubicBezTo>
                <a:cubicBezTo>
                  <a:pt x="18236" y="62523"/>
                  <a:pt x="17473" y="66654"/>
                  <a:pt x="15631" y="70338"/>
                </a:cubicBezTo>
                <a:cubicBezTo>
                  <a:pt x="13531" y="74539"/>
                  <a:pt x="9722" y="77769"/>
                  <a:pt x="7815" y="82061"/>
                </a:cubicBezTo>
                <a:cubicBezTo>
                  <a:pt x="4469" y="89589"/>
                  <a:pt x="0" y="105507"/>
                  <a:pt x="0" y="105507"/>
                </a:cubicBezTo>
                <a:cubicBezTo>
                  <a:pt x="1303" y="121138"/>
                  <a:pt x="1963" y="136836"/>
                  <a:pt x="3908" y="152400"/>
                </a:cubicBezTo>
                <a:cubicBezTo>
                  <a:pt x="4574" y="157729"/>
                  <a:pt x="5413" y="163227"/>
                  <a:pt x="7815" y="168030"/>
                </a:cubicBezTo>
                <a:cubicBezTo>
                  <a:pt x="9463" y="171326"/>
                  <a:pt x="13026" y="173241"/>
                  <a:pt x="15631" y="175846"/>
                </a:cubicBezTo>
                <a:cubicBezTo>
                  <a:pt x="16933" y="179754"/>
                  <a:pt x="17144" y="184217"/>
                  <a:pt x="19538" y="187569"/>
                </a:cubicBezTo>
                <a:cubicBezTo>
                  <a:pt x="23821" y="193565"/>
                  <a:pt x="31873" y="196610"/>
                  <a:pt x="35169" y="203200"/>
                </a:cubicBezTo>
                <a:cubicBezTo>
                  <a:pt x="37774" y="208410"/>
                  <a:pt x="39256" y="214355"/>
                  <a:pt x="42985" y="218830"/>
                </a:cubicBezTo>
                <a:cubicBezTo>
                  <a:pt x="45992" y="222438"/>
                  <a:pt x="50416" y="224739"/>
                  <a:pt x="54708" y="226646"/>
                </a:cubicBezTo>
                <a:cubicBezTo>
                  <a:pt x="76494" y="236329"/>
                  <a:pt x="84796" y="235291"/>
                  <a:pt x="109415" y="238369"/>
                </a:cubicBezTo>
                <a:cubicBezTo>
                  <a:pt x="141979" y="237066"/>
                  <a:pt x="174590" y="236629"/>
                  <a:pt x="207108" y="234461"/>
                </a:cubicBezTo>
                <a:cubicBezTo>
                  <a:pt x="220913" y="233541"/>
                  <a:pt x="237476" y="226943"/>
                  <a:pt x="250092" y="222738"/>
                </a:cubicBezTo>
                <a:lnTo>
                  <a:pt x="261815" y="218830"/>
                </a:lnTo>
                <a:lnTo>
                  <a:pt x="254000" y="218830"/>
                </a:lnTo>
                <a:close/>
              </a:path>
            </a:pathLst>
          </a:cu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630246" y="3618523"/>
            <a:ext cx="402057" cy="398585"/>
          </a:xfrm>
          <a:custGeom>
            <a:avLst/>
            <a:gdLst>
              <a:gd name="connsiteX0" fmla="*/ 316523 w 402057"/>
              <a:gd name="connsiteY0" fmla="*/ 355600 h 398585"/>
              <a:gd name="connsiteX1" fmla="*/ 347785 w 402057"/>
              <a:gd name="connsiteY1" fmla="*/ 343877 h 398585"/>
              <a:gd name="connsiteX2" fmla="*/ 355600 w 402057"/>
              <a:gd name="connsiteY2" fmla="*/ 332154 h 398585"/>
              <a:gd name="connsiteX3" fmla="*/ 371231 w 402057"/>
              <a:gd name="connsiteY3" fmla="*/ 316523 h 398585"/>
              <a:gd name="connsiteX4" fmla="*/ 375139 w 402057"/>
              <a:gd name="connsiteY4" fmla="*/ 304800 h 398585"/>
              <a:gd name="connsiteX5" fmla="*/ 382954 w 402057"/>
              <a:gd name="connsiteY5" fmla="*/ 293077 h 398585"/>
              <a:gd name="connsiteX6" fmla="*/ 394677 w 402057"/>
              <a:gd name="connsiteY6" fmla="*/ 254000 h 398585"/>
              <a:gd name="connsiteX7" fmla="*/ 394677 w 402057"/>
              <a:gd name="connsiteY7" fmla="*/ 97692 h 398585"/>
              <a:gd name="connsiteX8" fmla="*/ 390769 w 402057"/>
              <a:gd name="connsiteY8" fmla="*/ 85969 h 398585"/>
              <a:gd name="connsiteX9" fmla="*/ 379046 w 402057"/>
              <a:gd name="connsiteY9" fmla="*/ 62523 h 398585"/>
              <a:gd name="connsiteX10" fmla="*/ 367323 w 402057"/>
              <a:gd name="connsiteY10" fmla="*/ 39077 h 398585"/>
              <a:gd name="connsiteX11" fmla="*/ 363416 w 402057"/>
              <a:gd name="connsiteY11" fmla="*/ 27354 h 398585"/>
              <a:gd name="connsiteX12" fmla="*/ 351692 w 402057"/>
              <a:gd name="connsiteY12" fmla="*/ 23446 h 398585"/>
              <a:gd name="connsiteX13" fmla="*/ 343877 w 402057"/>
              <a:gd name="connsiteY13" fmla="*/ 11723 h 398585"/>
              <a:gd name="connsiteX14" fmla="*/ 332154 w 402057"/>
              <a:gd name="connsiteY14" fmla="*/ 7815 h 398585"/>
              <a:gd name="connsiteX15" fmla="*/ 320431 w 402057"/>
              <a:gd name="connsiteY15" fmla="*/ 0 h 398585"/>
              <a:gd name="connsiteX16" fmla="*/ 254000 w 402057"/>
              <a:gd name="connsiteY16" fmla="*/ 3908 h 398585"/>
              <a:gd name="connsiteX17" fmla="*/ 242277 w 402057"/>
              <a:gd name="connsiteY17" fmla="*/ 11723 h 398585"/>
              <a:gd name="connsiteX18" fmla="*/ 230554 w 402057"/>
              <a:gd name="connsiteY18" fmla="*/ 15631 h 398585"/>
              <a:gd name="connsiteX19" fmla="*/ 211016 w 402057"/>
              <a:gd name="connsiteY19" fmla="*/ 31262 h 398585"/>
              <a:gd name="connsiteX20" fmla="*/ 195385 w 402057"/>
              <a:gd name="connsiteY20" fmla="*/ 50800 h 398585"/>
              <a:gd name="connsiteX21" fmla="*/ 179754 w 402057"/>
              <a:gd name="connsiteY21" fmla="*/ 66431 h 398585"/>
              <a:gd name="connsiteX22" fmla="*/ 152400 w 402057"/>
              <a:gd name="connsiteY22" fmla="*/ 101600 h 398585"/>
              <a:gd name="connsiteX23" fmla="*/ 128954 w 402057"/>
              <a:gd name="connsiteY23" fmla="*/ 121139 h 398585"/>
              <a:gd name="connsiteX24" fmla="*/ 117231 w 402057"/>
              <a:gd name="connsiteY24" fmla="*/ 132862 h 398585"/>
              <a:gd name="connsiteX25" fmla="*/ 105508 w 402057"/>
              <a:gd name="connsiteY25" fmla="*/ 140677 h 398585"/>
              <a:gd name="connsiteX26" fmla="*/ 97692 w 402057"/>
              <a:gd name="connsiteY26" fmla="*/ 148492 h 398585"/>
              <a:gd name="connsiteX27" fmla="*/ 85969 w 402057"/>
              <a:gd name="connsiteY27" fmla="*/ 152400 h 398585"/>
              <a:gd name="connsiteX28" fmla="*/ 74246 w 402057"/>
              <a:gd name="connsiteY28" fmla="*/ 160215 h 398585"/>
              <a:gd name="connsiteX29" fmla="*/ 58616 w 402057"/>
              <a:gd name="connsiteY29" fmla="*/ 175846 h 398585"/>
              <a:gd name="connsiteX30" fmla="*/ 50800 w 402057"/>
              <a:gd name="connsiteY30" fmla="*/ 187569 h 398585"/>
              <a:gd name="connsiteX31" fmla="*/ 42985 w 402057"/>
              <a:gd name="connsiteY31" fmla="*/ 195385 h 398585"/>
              <a:gd name="connsiteX32" fmla="*/ 35169 w 402057"/>
              <a:gd name="connsiteY32" fmla="*/ 207108 h 398585"/>
              <a:gd name="connsiteX33" fmla="*/ 23446 w 402057"/>
              <a:gd name="connsiteY33" fmla="*/ 214923 h 398585"/>
              <a:gd name="connsiteX34" fmla="*/ 7816 w 402057"/>
              <a:gd name="connsiteY34" fmla="*/ 250092 h 398585"/>
              <a:gd name="connsiteX35" fmla="*/ 3908 w 402057"/>
              <a:gd name="connsiteY35" fmla="*/ 261815 h 398585"/>
              <a:gd name="connsiteX36" fmla="*/ 0 w 402057"/>
              <a:gd name="connsiteY36" fmla="*/ 273539 h 398585"/>
              <a:gd name="connsiteX37" fmla="*/ 7816 w 402057"/>
              <a:gd name="connsiteY37" fmla="*/ 332154 h 398585"/>
              <a:gd name="connsiteX38" fmla="*/ 11723 w 402057"/>
              <a:gd name="connsiteY38" fmla="*/ 343877 h 398585"/>
              <a:gd name="connsiteX39" fmla="*/ 23446 w 402057"/>
              <a:gd name="connsiteY39" fmla="*/ 359508 h 398585"/>
              <a:gd name="connsiteX40" fmla="*/ 39077 w 402057"/>
              <a:gd name="connsiteY40" fmla="*/ 382954 h 398585"/>
              <a:gd name="connsiteX41" fmla="*/ 50800 w 402057"/>
              <a:gd name="connsiteY41" fmla="*/ 390769 h 398585"/>
              <a:gd name="connsiteX42" fmla="*/ 74246 w 402057"/>
              <a:gd name="connsiteY42" fmla="*/ 398585 h 398585"/>
              <a:gd name="connsiteX43" fmla="*/ 125046 w 402057"/>
              <a:gd name="connsiteY43" fmla="*/ 394677 h 398585"/>
              <a:gd name="connsiteX44" fmla="*/ 140677 w 402057"/>
              <a:gd name="connsiteY44" fmla="*/ 390769 h 398585"/>
              <a:gd name="connsiteX45" fmla="*/ 171939 w 402057"/>
              <a:gd name="connsiteY45" fmla="*/ 386862 h 398585"/>
              <a:gd name="connsiteX46" fmla="*/ 187569 w 402057"/>
              <a:gd name="connsiteY46" fmla="*/ 379046 h 398585"/>
              <a:gd name="connsiteX47" fmla="*/ 257908 w 402057"/>
              <a:gd name="connsiteY47" fmla="*/ 371231 h 398585"/>
              <a:gd name="connsiteX48" fmla="*/ 289169 w 402057"/>
              <a:gd name="connsiteY48" fmla="*/ 363415 h 398585"/>
              <a:gd name="connsiteX49" fmla="*/ 316523 w 402057"/>
              <a:gd name="connsiteY49" fmla="*/ 355600 h 39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2057" h="398585">
                <a:moveTo>
                  <a:pt x="316523" y="355600"/>
                </a:moveTo>
                <a:cubicBezTo>
                  <a:pt x="326292" y="352344"/>
                  <a:pt x="337723" y="353939"/>
                  <a:pt x="347785" y="343877"/>
                </a:cubicBezTo>
                <a:cubicBezTo>
                  <a:pt x="351106" y="340556"/>
                  <a:pt x="352544" y="335720"/>
                  <a:pt x="355600" y="332154"/>
                </a:cubicBezTo>
                <a:cubicBezTo>
                  <a:pt x="360395" y="326559"/>
                  <a:pt x="371231" y="316523"/>
                  <a:pt x="371231" y="316523"/>
                </a:cubicBezTo>
                <a:cubicBezTo>
                  <a:pt x="372534" y="312615"/>
                  <a:pt x="373297" y="308484"/>
                  <a:pt x="375139" y="304800"/>
                </a:cubicBezTo>
                <a:cubicBezTo>
                  <a:pt x="377239" y="300599"/>
                  <a:pt x="381605" y="297575"/>
                  <a:pt x="382954" y="293077"/>
                </a:cubicBezTo>
                <a:cubicBezTo>
                  <a:pt x="396669" y="247358"/>
                  <a:pt x="377091" y="280380"/>
                  <a:pt x="394677" y="254000"/>
                </a:cubicBezTo>
                <a:cubicBezTo>
                  <a:pt x="407133" y="191728"/>
                  <a:pt x="401507" y="227443"/>
                  <a:pt x="394677" y="97692"/>
                </a:cubicBezTo>
                <a:cubicBezTo>
                  <a:pt x="394460" y="93579"/>
                  <a:pt x="391901" y="89930"/>
                  <a:pt x="390769" y="85969"/>
                </a:cubicBezTo>
                <a:cubicBezTo>
                  <a:pt x="385008" y="65804"/>
                  <a:pt x="391319" y="74796"/>
                  <a:pt x="379046" y="62523"/>
                </a:cubicBezTo>
                <a:cubicBezTo>
                  <a:pt x="369226" y="33057"/>
                  <a:pt x="382473" y="69377"/>
                  <a:pt x="367323" y="39077"/>
                </a:cubicBezTo>
                <a:cubicBezTo>
                  <a:pt x="365481" y="35393"/>
                  <a:pt x="366329" y="30267"/>
                  <a:pt x="363416" y="27354"/>
                </a:cubicBezTo>
                <a:cubicBezTo>
                  <a:pt x="360503" y="24441"/>
                  <a:pt x="355600" y="24749"/>
                  <a:pt x="351692" y="23446"/>
                </a:cubicBezTo>
                <a:cubicBezTo>
                  <a:pt x="349087" y="19538"/>
                  <a:pt x="347544" y="14657"/>
                  <a:pt x="343877" y="11723"/>
                </a:cubicBezTo>
                <a:cubicBezTo>
                  <a:pt x="340661" y="9150"/>
                  <a:pt x="335838" y="9657"/>
                  <a:pt x="332154" y="7815"/>
                </a:cubicBezTo>
                <a:cubicBezTo>
                  <a:pt x="327953" y="5715"/>
                  <a:pt x="324339" y="2605"/>
                  <a:pt x="320431" y="0"/>
                </a:cubicBezTo>
                <a:cubicBezTo>
                  <a:pt x="298287" y="1303"/>
                  <a:pt x="275937" y="618"/>
                  <a:pt x="254000" y="3908"/>
                </a:cubicBezTo>
                <a:cubicBezTo>
                  <a:pt x="249356" y="4605"/>
                  <a:pt x="246478" y="9623"/>
                  <a:pt x="242277" y="11723"/>
                </a:cubicBezTo>
                <a:cubicBezTo>
                  <a:pt x="238593" y="13565"/>
                  <a:pt x="234462" y="14328"/>
                  <a:pt x="230554" y="15631"/>
                </a:cubicBezTo>
                <a:cubicBezTo>
                  <a:pt x="214990" y="38978"/>
                  <a:pt x="231987" y="18680"/>
                  <a:pt x="211016" y="31262"/>
                </a:cubicBezTo>
                <a:cubicBezTo>
                  <a:pt x="203188" y="35959"/>
                  <a:pt x="201026" y="44219"/>
                  <a:pt x="195385" y="50800"/>
                </a:cubicBezTo>
                <a:cubicBezTo>
                  <a:pt x="190590" y="56395"/>
                  <a:pt x="179754" y="66431"/>
                  <a:pt x="179754" y="66431"/>
                </a:cubicBezTo>
                <a:cubicBezTo>
                  <a:pt x="172351" y="88639"/>
                  <a:pt x="178759" y="75241"/>
                  <a:pt x="152400" y="101600"/>
                </a:cubicBezTo>
                <a:cubicBezTo>
                  <a:pt x="118152" y="135848"/>
                  <a:pt x="161596" y="93936"/>
                  <a:pt x="128954" y="121139"/>
                </a:cubicBezTo>
                <a:cubicBezTo>
                  <a:pt x="124709" y="124677"/>
                  <a:pt x="121476" y="129324"/>
                  <a:pt x="117231" y="132862"/>
                </a:cubicBezTo>
                <a:cubicBezTo>
                  <a:pt x="113623" y="135869"/>
                  <a:pt x="109175" y="137743"/>
                  <a:pt x="105508" y="140677"/>
                </a:cubicBezTo>
                <a:cubicBezTo>
                  <a:pt x="102631" y="142978"/>
                  <a:pt x="100851" y="146597"/>
                  <a:pt x="97692" y="148492"/>
                </a:cubicBezTo>
                <a:cubicBezTo>
                  <a:pt x="94160" y="150611"/>
                  <a:pt x="89653" y="150558"/>
                  <a:pt x="85969" y="152400"/>
                </a:cubicBezTo>
                <a:cubicBezTo>
                  <a:pt x="81768" y="154500"/>
                  <a:pt x="78154" y="157610"/>
                  <a:pt x="74246" y="160215"/>
                </a:cubicBezTo>
                <a:cubicBezTo>
                  <a:pt x="65722" y="185793"/>
                  <a:pt x="77561" y="160691"/>
                  <a:pt x="58616" y="175846"/>
                </a:cubicBezTo>
                <a:cubicBezTo>
                  <a:pt x="54948" y="178780"/>
                  <a:pt x="53734" y="183902"/>
                  <a:pt x="50800" y="187569"/>
                </a:cubicBezTo>
                <a:cubicBezTo>
                  <a:pt x="48498" y="190446"/>
                  <a:pt x="45287" y="192508"/>
                  <a:pt x="42985" y="195385"/>
                </a:cubicBezTo>
                <a:cubicBezTo>
                  <a:pt x="40051" y="199052"/>
                  <a:pt x="38490" y="203787"/>
                  <a:pt x="35169" y="207108"/>
                </a:cubicBezTo>
                <a:cubicBezTo>
                  <a:pt x="31848" y="210429"/>
                  <a:pt x="27354" y="212318"/>
                  <a:pt x="23446" y="214923"/>
                </a:cubicBezTo>
                <a:cubicBezTo>
                  <a:pt x="11061" y="233501"/>
                  <a:pt x="17117" y="222189"/>
                  <a:pt x="7816" y="250092"/>
                </a:cubicBezTo>
                <a:lnTo>
                  <a:pt x="3908" y="261815"/>
                </a:lnTo>
                <a:lnTo>
                  <a:pt x="0" y="273539"/>
                </a:lnTo>
                <a:cubicBezTo>
                  <a:pt x="2605" y="293077"/>
                  <a:pt x="4575" y="312711"/>
                  <a:pt x="7816" y="332154"/>
                </a:cubicBezTo>
                <a:cubicBezTo>
                  <a:pt x="8493" y="336217"/>
                  <a:pt x="9680" y="340301"/>
                  <a:pt x="11723" y="343877"/>
                </a:cubicBezTo>
                <a:cubicBezTo>
                  <a:pt x="14954" y="349532"/>
                  <a:pt x="19711" y="354172"/>
                  <a:pt x="23446" y="359508"/>
                </a:cubicBezTo>
                <a:cubicBezTo>
                  <a:pt x="28833" y="367203"/>
                  <a:pt x="31262" y="377744"/>
                  <a:pt x="39077" y="382954"/>
                </a:cubicBezTo>
                <a:cubicBezTo>
                  <a:pt x="42985" y="385559"/>
                  <a:pt x="46508" y="388862"/>
                  <a:pt x="50800" y="390769"/>
                </a:cubicBezTo>
                <a:cubicBezTo>
                  <a:pt x="58328" y="394115"/>
                  <a:pt x="74246" y="398585"/>
                  <a:pt x="74246" y="398585"/>
                </a:cubicBezTo>
                <a:cubicBezTo>
                  <a:pt x="91179" y="397282"/>
                  <a:pt x="108179" y="396662"/>
                  <a:pt x="125046" y="394677"/>
                </a:cubicBezTo>
                <a:cubicBezTo>
                  <a:pt x="130380" y="394049"/>
                  <a:pt x="135379" y="391652"/>
                  <a:pt x="140677" y="390769"/>
                </a:cubicBezTo>
                <a:cubicBezTo>
                  <a:pt x="151036" y="389043"/>
                  <a:pt x="161518" y="388164"/>
                  <a:pt x="171939" y="386862"/>
                </a:cubicBezTo>
                <a:cubicBezTo>
                  <a:pt x="177149" y="384257"/>
                  <a:pt x="181838" y="380088"/>
                  <a:pt x="187569" y="379046"/>
                </a:cubicBezTo>
                <a:cubicBezTo>
                  <a:pt x="210779" y="374826"/>
                  <a:pt x="257908" y="371231"/>
                  <a:pt x="257908" y="371231"/>
                </a:cubicBezTo>
                <a:cubicBezTo>
                  <a:pt x="273006" y="366198"/>
                  <a:pt x="270310" y="366558"/>
                  <a:pt x="289169" y="363415"/>
                </a:cubicBezTo>
                <a:cubicBezTo>
                  <a:pt x="298254" y="361901"/>
                  <a:pt x="306754" y="358856"/>
                  <a:pt x="316523" y="355600"/>
                </a:cubicBezTo>
                <a:close/>
              </a:path>
            </a:pathLst>
          </a:cu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712827" y="3679902"/>
            <a:ext cx="343458" cy="401444"/>
          </a:xfrm>
          <a:custGeom>
            <a:avLst/>
            <a:gdLst>
              <a:gd name="connsiteX0" fmla="*/ 334537 w 343458"/>
              <a:gd name="connsiteY0" fmla="*/ 249788 h 401444"/>
              <a:gd name="connsiteX1" fmla="*/ 343458 w 343458"/>
              <a:gd name="connsiteY1" fmla="*/ 191801 h 401444"/>
              <a:gd name="connsiteX2" fmla="*/ 338997 w 343458"/>
              <a:gd name="connsiteY2" fmla="*/ 142736 h 401444"/>
              <a:gd name="connsiteX3" fmla="*/ 330076 w 343458"/>
              <a:gd name="connsiteY3" fmla="*/ 98131 h 401444"/>
              <a:gd name="connsiteX4" fmla="*/ 321155 w 343458"/>
              <a:gd name="connsiteY4" fmla="*/ 84750 h 401444"/>
              <a:gd name="connsiteX5" fmla="*/ 307774 w 343458"/>
              <a:gd name="connsiteY5" fmla="*/ 57987 h 401444"/>
              <a:gd name="connsiteX6" fmla="*/ 281011 w 343458"/>
              <a:gd name="connsiteY6" fmla="*/ 40145 h 401444"/>
              <a:gd name="connsiteX7" fmla="*/ 267630 w 343458"/>
              <a:gd name="connsiteY7" fmla="*/ 31224 h 401444"/>
              <a:gd name="connsiteX8" fmla="*/ 254248 w 343458"/>
              <a:gd name="connsiteY8" fmla="*/ 22303 h 401444"/>
              <a:gd name="connsiteX9" fmla="*/ 240867 w 343458"/>
              <a:gd name="connsiteY9" fmla="*/ 17842 h 401444"/>
              <a:gd name="connsiteX10" fmla="*/ 227485 w 343458"/>
              <a:gd name="connsiteY10" fmla="*/ 8921 h 401444"/>
              <a:gd name="connsiteX11" fmla="*/ 200722 w 343458"/>
              <a:gd name="connsiteY11" fmla="*/ 0 h 401444"/>
              <a:gd name="connsiteX12" fmla="*/ 138275 w 343458"/>
              <a:gd name="connsiteY12" fmla="*/ 13382 h 401444"/>
              <a:gd name="connsiteX13" fmla="*/ 111513 w 343458"/>
              <a:gd name="connsiteY13" fmla="*/ 22303 h 401444"/>
              <a:gd name="connsiteX14" fmla="*/ 98131 w 343458"/>
              <a:gd name="connsiteY14" fmla="*/ 26763 h 401444"/>
              <a:gd name="connsiteX15" fmla="*/ 71368 w 343458"/>
              <a:gd name="connsiteY15" fmla="*/ 44605 h 401444"/>
              <a:gd name="connsiteX16" fmla="*/ 49066 w 343458"/>
              <a:gd name="connsiteY16" fmla="*/ 66908 h 401444"/>
              <a:gd name="connsiteX17" fmla="*/ 44605 w 343458"/>
              <a:gd name="connsiteY17" fmla="*/ 80289 h 401444"/>
              <a:gd name="connsiteX18" fmla="*/ 31224 w 343458"/>
              <a:gd name="connsiteY18" fmla="*/ 89210 h 401444"/>
              <a:gd name="connsiteX19" fmla="*/ 17842 w 343458"/>
              <a:gd name="connsiteY19" fmla="*/ 102592 h 401444"/>
              <a:gd name="connsiteX20" fmla="*/ 8921 w 343458"/>
              <a:gd name="connsiteY20" fmla="*/ 129355 h 401444"/>
              <a:gd name="connsiteX21" fmla="*/ 4461 w 343458"/>
              <a:gd name="connsiteY21" fmla="*/ 142736 h 401444"/>
              <a:gd name="connsiteX22" fmla="*/ 0 w 343458"/>
              <a:gd name="connsiteY22" fmla="*/ 169499 h 401444"/>
              <a:gd name="connsiteX23" fmla="*/ 4461 w 343458"/>
              <a:gd name="connsiteY23" fmla="*/ 263169 h 401444"/>
              <a:gd name="connsiteX24" fmla="*/ 8921 w 343458"/>
              <a:gd name="connsiteY24" fmla="*/ 276551 h 401444"/>
              <a:gd name="connsiteX25" fmla="*/ 22303 w 343458"/>
              <a:gd name="connsiteY25" fmla="*/ 289932 h 401444"/>
              <a:gd name="connsiteX26" fmla="*/ 26763 w 343458"/>
              <a:gd name="connsiteY26" fmla="*/ 303314 h 401444"/>
              <a:gd name="connsiteX27" fmla="*/ 44605 w 343458"/>
              <a:gd name="connsiteY27" fmla="*/ 330077 h 401444"/>
              <a:gd name="connsiteX28" fmla="*/ 57987 w 343458"/>
              <a:gd name="connsiteY28" fmla="*/ 356839 h 401444"/>
              <a:gd name="connsiteX29" fmla="*/ 75829 w 343458"/>
              <a:gd name="connsiteY29" fmla="*/ 374681 h 401444"/>
              <a:gd name="connsiteX30" fmla="*/ 107052 w 343458"/>
              <a:gd name="connsiteY30" fmla="*/ 396984 h 401444"/>
              <a:gd name="connsiteX31" fmla="*/ 133815 w 343458"/>
              <a:gd name="connsiteY31" fmla="*/ 401444 h 401444"/>
              <a:gd name="connsiteX32" fmla="*/ 200722 w 343458"/>
              <a:gd name="connsiteY32" fmla="*/ 396984 h 401444"/>
              <a:gd name="connsiteX33" fmla="*/ 240867 w 343458"/>
              <a:gd name="connsiteY33" fmla="*/ 383602 h 401444"/>
              <a:gd name="connsiteX34" fmla="*/ 254248 w 343458"/>
              <a:gd name="connsiteY34" fmla="*/ 379142 h 401444"/>
              <a:gd name="connsiteX35" fmla="*/ 267630 w 343458"/>
              <a:gd name="connsiteY35" fmla="*/ 365760 h 401444"/>
              <a:gd name="connsiteX36" fmla="*/ 281011 w 343458"/>
              <a:gd name="connsiteY36" fmla="*/ 347918 h 401444"/>
              <a:gd name="connsiteX37" fmla="*/ 298853 w 343458"/>
              <a:gd name="connsiteY37" fmla="*/ 321156 h 401444"/>
              <a:gd name="connsiteX38" fmla="*/ 312234 w 343458"/>
              <a:gd name="connsiteY38" fmla="*/ 307774 h 401444"/>
              <a:gd name="connsiteX39" fmla="*/ 330076 w 343458"/>
              <a:gd name="connsiteY39" fmla="*/ 267630 h 401444"/>
              <a:gd name="connsiteX40" fmla="*/ 334537 w 343458"/>
              <a:gd name="connsiteY40" fmla="*/ 249788 h 401444"/>
              <a:gd name="connsiteX41" fmla="*/ 334537 w 343458"/>
              <a:gd name="connsiteY41" fmla="*/ 249788 h 40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43458" h="401444">
                <a:moveTo>
                  <a:pt x="334537" y="249788"/>
                </a:moveTo>
                <a:cubicBezTo>
                  <a:pt x="336024" y="240123"/>
                  <a:pt x="343458" y="197533"/>
                  <a:pt x="343458" y="191801"/>
                </a:cubicBezTo>
                <a:cubicBezTo>
                  <a:pt x="343458" y="175379"/>
                  <a:pt x="340916" y="159046"/>
                  <a:pt x="338997" y="142736"/>
                </a:cubicBezTo>
                <a:cubicBezTo>
                  <a:pt x="338398" y="137645"/>
                  <a:pt x="333430" y="105958"/>
                  <a:pt x="330076" y="98131"/>
                </a:cubicBezTo>
                <a:cubicBezTo>
                  <a:pt x="327964" y="93204"/>
                  <a:pt x="324129" y="89210"/>
                  <a:pt x="321155" y="84750"/>
                </a:cubicBezTo>
                <a:cubicBezTo>
                  <a:pt x="317973" y="75204"/>
                  <a:pt x="315913" y="65109"/>
                  <a:pt x="307774" y="57987"/>
                </a:cubicBezTo>
                <a:cubicBezTo>
                  <a:pt x="299705" y="50927"/>
                  <a:pt x="289932" y="46092"/>
                  <a:pt x="281011" y="40145"/>
                </a:cubicBezTo>
                <a:lnTo>
                  <a:pt x="267630" y="31224"/>
                </a:lnTo>
                <a:cubicBezTo>
                  <a:pt x="263169" y="28250"/>
                  <a:pt x="259334" y="23999"/>
                  <a:pt x="254248" y="22303"/>
                </a:cubicBezTo>
                <a:cubicBezTo>
                  <a:pt x="249788" y="20816"/>
                  <a:pt x="245072" y="19945"/>
                  <a:pt x="240867" y="17842"/>
                </a:cubicBezTo>
                <a:cubicBezTo>
                  <a:pt x="236072" y="15444"/>
                  <a:pt x="232384" y="11098"/>
                  <a:pt x="227485" y="8921"/>
                </a:cubicBezTo>
                <a:cubicBezTo>
                  <a:pt x="218892" y="5102"/>
                  <a:pt x="200722" y="0"/>
                  <a:pt x="200722" y="0"/>
                </a:cubicBezTo>
                <a:cubicBezTo>
                  <a:pt x="155705" y="5628"/>
                  <a:pt x="176412" y="670"/>
                  <a:pt x="138275" y="13382"/>
                </a:cubicBezTo>
                <a:lnTo>
                  <a:pt x="111513" y="22303"/>
                </a:lnTo>
                <a:lnTo>
                  <a:pt x="98131" y="26763"/>
                </a:lnTo>
                <a:cubicBezTo>
                  <a:pt x="89210" y="32710"/>
                  <a:pt x="77315" y="35684"/>
                  <a:pt x="71368" y="44605"/>
                </a:cubicBezTo>
                <a:cubicBezTo>
                  <a:pt x="59473" y="62447"/>
                  <a:pt x="66908" y="55013"/>
                  <a:pt x="49066" y="66908"/>
                </a:cubicBezTo>
                <a:cubicBezTo>
                  <a:pt x="47579" y="71368"/>
                  <a:pt x="47542" y="76618"/>
                  <a:pt x="44605" y="80289"/>
                </a:cubicBezTo>
                <a:cubicBezTo>
                  <a:pt x="41256" y="84475"/>
                  <a:pt x="35342" y="85778"/>
                  <a:pt x="31224" y="89210"/>
                </a:cubicBezTo>
                <a:cubicBezTo>
                  <a:pt x="26378" y="93249"/>
                  <a:pt x="22303" y="98131"/>
                  <a:pt x="17842" y="102592"/>
                </a:cubicBezTo>
                <a:lnTo>
                  <a:pt x="8921" y="129355"/>
                </a:lnTo>
                <a:cubicBezTo>
                  <a:pt x="7434" y="133815"/>
                  <a:pt x="5234" y="138098"/>
                  <a:pt x="4461" y="142736"/>
                </a:cubicBezTo>
                <a:lnTo>
                  <a:pt x="0" y="169499"/>
                </a:lnTo>
                <a:cubicBezTo>
                  <a:pt x="1487" y="200722"/>
                  <a:pt x="1865" y="232018"/>
                  <a:pt x="4461" y="263169"/>
                </a:cubicBezTo>
                <a:cubicBezTo>
                  <a:pt x="4851" y="267855"/>
                  <a:pt x="6313" y="272639"/>
                  <a:pt x="8921" y="276551"/>
                </a:cubicBezTo>
                <a:cubicBezTo>
                  <a:pt x="12420" y="281800"/>
                  <a:pt x="17842" y="285472"/>
                  <a:pt x="22303" y="289932"/>
                </a:cubicBezTo>
                <a:cubicBezTo>
                  <a:pt x="23790" y="294393"/>
                  <a:pt x="24480" y="299204"/>
                  <a:pt x="26763" y="303314"/>
                </a:cubicBezTo>
                <a:cubicBezTo>
                  <a:pt x="31970" y="312687"/>
                  <a:pt x="41214" y="319906"/>
                  <a:pt x="44605" y="330077"/>
                </a:cubicBezTo>
                <a:cubicBezTo>
                  <a:pt x="50761" y="348544"/>
                  <a:pt x="46458" y="339546"/>
                  <a:pt x="57987" y="356839"/>
                </a:cubicBezTo>
                <a:cubicBezTo>
                  <a:pt x="65683" y="379930"/>
                  <a:pt x="56237" y="363486"/>
                  <a:pt x="75829" y="374681"/>
                </a:cubicBezTo>
                <a:cubicBezTo>
                  <a:pt x="76568" y="375103"/>
                  <a:pt x="102911" y="395604"/>
                  <a:pt x="107052" y="396984"/>
                </a:cubicBezTo>
                <a:cubicBezTo>
                  <a:pt x="115632" y="399844"/>
                  <a:pt x="124894" y="399957"/>
                  <a:pt x="133815" y="401444"/>
                </a:cubicBezTo>
                <a:cubicBezTo>
                  <a:pt x="156117" y="399957"/>
                  <a:pt x="178493" y="399324"/>
                  <a:pt x="200722" y="396984"/>
                </a:cubicBezTo>
                <a:cubicBezTo>
                  <a:pt x="214574" y="395526"/>
                  <a:pt x="228230" y="388341"/>
                  <a:pt x="240867" y="383602"/>
                </a:cubicBezTo>
                <a:cubicBezTo>
                  <a:pt x="245269" y="381951"/>
                  <a:pt x="249788" y="380629"/>
                  <a:pt x="254248" y="379142"/>
                </a:cubicBezTo>
                <a:cubicBezTo>
                  <a:pt x="258709" y="374681"/>
                  <a:pt x="263525" y="370550"/>
                  <a:pt x="267630" y="365760"/>
                </a:cubicBezTo>
                <a:cubicBezTo>
                  <a:pt x="272468" y="360116"/>
                  <a:pt x="276748" y="354008"/>
                  <a:pt x="281011" y="347918"/>
                </a:cubicBezTo>
                <a:cubicBezTo>
                  <a:pt x="287159" y="339135"/>
                  <a:pt x="291272" y="328737"/>
                  <a:pt x="298853" y="321156"/>
                </a:cubicBezTo>
                <a:lnTo>
                  <a:pt x="312234" y="307774"/>
                </a:lnTo>
                <a:cubicBezTo>
                  <a:pt x="322850" y="275925"/>
                  <a:pt x="315939" y="288835"/>
                  <a:pt x="330076" y="267630"/>
                </a:cubicBezTo>
                <a:cubicBezTo>
                  <a:pt x="331563" y="261683"/>
                  <a:pt x="332384" y="255528"/>
                  <a:pt x="334537" y="249788"/>
                </a:cubicBezTo>
                <a:lnTo>
                  <a:pt x="334537" y="249788"/>
                </a:lnTo>
                <a:close/>
              </a:path>
            </a:pathLst>
          </a:cu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642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187" y="1443718"/>
            <a:ext cx="7667625" cy="5381625"/>
          </a:xfrm>
          <a:prstGeom prst="rect">
            <a:avLst/>
          </a:prstGeom>
        </p:spPr>
      </p:pic>
      <p:sp>
        <p:nvSpPr>
          <p:cNvPr id="4" name="Rectangle 3"/>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6" name="TextBox 5"/>
          <p:cNvSpPr txBox="1"/>
          <p:nvPr/>
        </p:nvSpPr>
        <p:spPr>
          <a:xfrm>
            <a:off x="152400" y="507163"/>
            <a:ext cx="8686800" cy="830997"/>
          </a:xfrm>
          <a:prstGeom prst="rect">
            <a:avLst/>
          </a:prstGeom>
          <a:noFill/>
        </p:spPr>
        <p:txBody>
          <a:bodyPr>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In this image from the gastrointestinal tract, identify the region from which it came?</a:t>
            </a:r>
          </a:p>
        </p:txBody>
      </p:sp>
      <p:sp>
        <p:nvSpPr>
          <p:cNvPr id="5" name="Rectangle 4"/>
          <p:cNvSpPr/>
          <p:nvPr/>
        </p:nvSpPr>
        <p:spPr>
          <a:xfrm>
            <a:off x="3733800" y="4818965"/>
            <a:ext cx="3752850" cy="646331"/>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latin typeface="+mn-lt"/>
              </a:rPr>
              <a:t>pharynx</a:t>
            </a:r>
            <a:endParaRPr lang="en-US" sz="900" b="1" dirty="0">
              <a:ln w="11430"/>
              <a:effectLst>
                <a:outerShdw blurRad="50800" dist="39000" dir="5460000" algn="tl">
                  <a:srgbClr val="000000">
                    <a:alpha val="38000"/>
                  </a:srgbClr>
                </a:outerShdw>
              </a:effectLst>
              <a:latin typeface="+mn-lt"/>
            </a:endParaRPr>
          </a:p>
        </p:txBody>
      </p:sp>
    </p:spTree>
    <p:extLst>
      <p:ext uri="{BB962C8B-B14F-4D97-AF65-F5344CB8AC3E}">
        <p14:creationId xmlns:p14="http://schemas.microsoft.com/office/powerpoint/2010/main" val="12495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 descr="Slide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241" y="1600200"/>
            <a:ext cx="8127665" cy="523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66308" y="621268"/>
            <a:ext cx="8901491" cy="923330"/>
          </a:xfrm>
          <a:prstGeom prst="rect">
            <a:avLst/>
          </a:prstGeom>
          <a:noFill/>
        </p:spPr>
        <p:txBody>
          <a:bodyPr wrap="square" rtlCol="0">
            <a:spAutoFit/>
          </a:bodyPr>
          <a:lstStyle/>
          <a:p>
            <a:r>
              <a:rPr lang="en-US" b="1" dirty="0">
                <a:solidFill>
                  <a:srgbClr val="002060"/>
                </a:solidFill>
                <a:latin typeface="Times New Roman" pitchFamily="18" charset="0"/>
                <a:cs typeface="Times New Roman" pitchFamily="18" charset="0"/>
              </a:rPr>
              <a:t>The esophagus is a muscular tube that connects the pharynx with the stomach.  It is the first portion of the digestive tract that has the four-layered structures we mentioned in the overview module:  mucosa, </a:t>
            </a:r>
            <a:r>
              <a:rPr lang="en-US" b="1" dirty="0" err="1">
                <a:solidFill>
                  <a:srgbClr val="002060"/>
                </a:solidFill>
                <a:latin typeface="Times New Roman" pitchFamily="18" charset="0"/>
                <a:cs typeface="Times New Roman" pitchFamily="18" charset="0"/>
              </a:rPr>
              <a:t>submucosa</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muscularis</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externa</a:t>
            </a:r>
            <a:r>
              <a:rPr lang="en-US" b="1" dirty="0">
                <a:solidFill>
                  <a:srgbClr val="002060"/>
                </a:solidFill>
                <a:latin typeface="Times New Roman" pitchFamily="18" charset="0"/>
                <a:cs typeface="Times New Roman" pitchFamily="18" charset="0"/>
              </a:rPr>
              <a:t>, adventitia.  </a:t>
            </a:r>
          </a:p>
        </p:txBody>
      </p:sp>
      <p:sp>
        <p:nvSpPr>
          <p:cNvPr id="2062" name="TextBox 2061"/>
          <p:cNvSpPr txBox="1"/>
          <p:nvPr/>
        </p:nvSpPr>
        <p:spPr>
          <a:xfrm>
            <a:off x="7520189" y="5080338"/>
            <a:ext cx="655898" cy="276999"/>
          </a:xfrm>
          <a:prstGeom prst="rect">
            <a:avLst/>
          </a:prstGeom>
          <a:noFill/>
        </p:spPr>
        <p:txBody>
          <a:bodyPr wrap="square" rtlCol="0">
            <a:spAutoFit/>
          </a:bodyPr>
          <a:lstStyle/>
          <a:p>
            <a:r>
              <a:rPr lang="en-US" sz="1200" b="1" dirty="0">
                <a:solidFill>
                  <a:schemeClr val="bg1"/>
                </a:solidFill>
              </a:rPr>
              <a:t>lumen</a:t>
            </a:r>
          </a:p>
        </p:txBody>
      </p:sp>
      <p:sp>
        <p:nvSpPr>
          <p:cNvPr id="10" name="Rectangle 9"/>
          <p:cNvSpPr/>
          <p:nvPr/>
        </p:nvSpPr>
        <p:spPr>
          <a:xfrm>
            <a:off x="3260618" y="82952"/>
            <a:ext cx="2296398"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0070C0"/>
                </a:solidFill>
                <a:latin typeface="+mn-lt"/>
              </a:rPr>
              <a:t>ESOPHAGUS</a:t>
            </a:r>
          </a:p>
        </p:txBody>
      </p:sp>
      <p:sp>
        <p:nvSpPr>
          <p:cNvPr id="15" name="TextBox 4"/>
          <p:cNvSpPr txBox="1">
            <a:spLocks noChangeArrowheads="1"/>
          </p:cNvSpPr>
          <p:nvPr/>
        </p:nvSpPr>
        <p:spPr bwMode="auto">
          <a:xfrm>
            <a:off x="3614597" y="1828800"/>
            <a:ext cx="4572000" cy="923330"/>
          </a:xfrm>
          <a:prstGeom prst="rect">
            <a:avLst/>
          </a:prstGeom>
          <a:noFill/>
          <a:ln w="9525">
            <a:noFill/>
            <a:miter lim="800000"/>
            <a:headEnd/>
            <a:tailEnd/>
          </a:ln>
        </p:spPr>
        <p:txBody>
          <a:bodyPr wrap="square">
            <a:spAutoFit/>
          </a:bodyPr>
          <a:lstStyle/>
          <a:p>
            <a:r>
              <a:rPr lang="en-US" b="1" dirty="0">
                <a:solidFill>
                  <a:srgbClr val="002060"/>
                </a:solidFill>
                <a:latin typeface="Tempus Sans ITC" pitchFamily="82" charset="0"/>
                <a:cs typeface="Times New Roman" pitchFamily="18" charset="0"/>
              </a:rPr>
              <a:t>As we mentioned before, the esophagus is in the posterior wall of the thorax, so the outer layer is an adventitia.</a:t>
            </a:r>
          </a:p>
        </p:txBody>
      </p:sp>
    </p:spTree>
    <p:extLst>
      <p:ext uri="{BB962C8B-B14F-4D97-AF65-F5344CB8AC3E}">
        <p14:creationId xmlns:p14="http://schemas.microsoft.com/office/powerpoint/2010/main" val="2235813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8687" y="2362200"/>
            <a:ext cx="6955314" cy="4495800"/>
          </a:xfrm>
          <a:prstGeom prst="rect">
            <a:avLst/>
          </a:prstGeom>
        </p:spPr>
      </p:pic>
      <p:sp>
        <p:nvSpPr>
          <p:cNvPr id="4" name="TextBox 3"/>
          <p:cNvSpPr txBox="1"/>
          <p:nvPr/>
        </p:nvSpPr>
        <p:spPr>
          <a:xfrm>
            <a:off x="166308" y="621268"/>
            <a:ext cx="8901491" cy="2308324"/>
          </a:xfrm>
          <a:prstGeom prst="rect">
            <a:avLst/>
          </a:prstGeom>
          <a:noFill/>
        </p:spPr>
        <p:txBody>
          <a:bodyPr wrap="square" rtlCol="0">
            <a:spAutoFit/>
          </a:bodyPr>
          <a:lstStyle/>
          <a:p>
            <a:r>
              <a:rPr lang="en-US" b="1" dirty="0">
                <a:solidFill>
                  <a:srgbClr val="002060"/>
                </a:solidFill>
                <a:latin typeface="Times New Roman" pitchFamily="18" charset="0"/>
                <a:cs typeface="Times New Roman" pitchFamily="18" charset="0"/>
              </a:rPr>
              <a:t>Characteristic features of the esophagus relate to it’s function:</a:t>
            </a:r>
          </a:p>
          <a:p>
            <a:r>
              <a:rPr lang="en-US" b="1" dirty="0">
                <a:solidFill>
                  <a:srgbClr val="002060"/>
                </a:solidFill>
                <a:latin typeface="Times New Roman" pitchFamily="18" charset="0"/>
                <a:cs typeface="Times New Roman" pitchFamily="18" charset="0"/>
              </a:rPr>
              <a:t>--epithelium is stratified squamous non-keratinized, providing a moist surface resistant to friction, conducive to movement of swallowed boluses toward the stomach</a:t>
            </a:r>
          </a:p>
          <a:p>
            <a:r>
              <a:rPr lang="en-US" b="1" dirty="0">
                <a:solidFill>
                  <a:srgbClr val="002060"/>
                </a:solidFill>
                <a:latin typeface="Times New Roman" pitchFamily="18" charset="0"/>
                <a:cs typeface="Times New Roman" pitchFamily="18" charset="0"/>
              </a:rPr>
              <a:t>--</a:t>
            </a:r>
            <a:r>
              <a:rPr lang="en-US" b="1" dirty="0" err="1">
                <a:solidFill>
                  <a:srgbClr val="002060"/>
                </a:solidFill>
                <a:latin typeface="Times New Roman" pitchFamily="18" charset="0"/>
                <a:cs typeface="Times New Roman" pitchFamily="18" charset="0"/>
              </a:rPr>
              <a:t>muscularis</a:t>
            </a:r>
            <a:r>
              <a:rPr lang="en-US" b="1" dirty="0">
                <a:solidFill>
                  <a:srgbClr val="002060"/>
                </a:solidFill>
                <a:latin typeface="Times New Roman" pitchFamily="18" charset="0"/>
                <a:cs typeface="Times New Roman" pitchFamily="18" charset="0"/>
              </a:rPr>
              <a:t> </a:t>
            </a:r>
            <a:r>
              <a:rPr lang="en-US" b="1" dirty="0" err="1">
                <a:solidFill>
                  <a:srgbClr val="002060"/>
                </a:solidFill>
                <a:latin typeface="Times New Roman" pitchFamily="18" charset="0"/>
                <a:cs typeface="Times New Roman" pitchFamily="18" charset="0"/>
              </a:rPr>
              <a:t>externa</a:t>
            </a:r>
            <a:r>
              <a:rPr lang="en-US" b="1" dirty="0">
                <a:solidFill>
                  <a:srgbClr val="002060"/>
                </a:solidFill>
                <a:latin typeface="Times New Roman" pitchFamily="18" charset="0"/>
                <a:cs typeface="Times New Roman" pitchFamily="18" charset="0"/>
              </a:rPr>
              <a:t> transitions from skeletal (upper portion) to smooth muscle (middle and lower segments)….this is a gradual transition, so the upper-middle region contains a mixture of skeletal and smooth muscle</a:t>
            </a:r>
          </a:p>
          <a:p>
            <a:r>
              <a:rPr lang="en-US" b="1" dirty="0">
                <a:solidFill>
                  <a:srgbClr val="002060"/>
                </a:solidFill>
                <a:latin typeface="Times New Roman" pitchFamily="18" charset="0"/>
                <a:cs typeface="Times New Roman" pitchFamily="18" charset="0"/>
              </a:rPr>
              <a:t>--a thick </a:t>
            </a:r>
            <a:r>
              <a:rPr lang="en-US" b="1" dirty="0" err="1">
                <a:solidFill>
                  <a:srgbClr val="002060"/>
                </a:solidFill>
                <a:latin typeface="Times New Roman" pitchFamily="18" charset="0"/>
                <a:cs typeface="Times New Roman" pitchFamily="18" charset="0"/>
              </a:rPr>
              <a:t>muscularis</a:t>
            </a:r>
            <a:r>
              <a:rPr lang="en-US" b="1" dirty="0">
                <a:solidFill>
                  <a:srgbClr val="002060"/>
                </a:solidFill>
                <a:latin typeface="Times New Roman" pitchFamily="18" charset="0"/>
                <a:cs typeface="Times New Roman" pitchFamily="18" charset="0"/>
              </a:rPr>
              <a:t> mucosa</a:t>
            </a:r>
          </a:p>
          <a:p>
            <a:r>
              <a:rPr lang="en-US" b="1" dirty="0">
                <a:solidFill>
                  <a:srgbClr val="002060"/>
                </a:solidFill>
                <a:latin typeface="Times New Roman" pitchFamily="18" charset="0"/>
                <a:cs typeface="Times New Roman" pitchFamily="18" charset="0"/>
              </a:rPr>
              <a:t>--esophageal glands for lubrication</a:t>
            </a:r>
          </a:p>
        </p:txBody>
      </p:sp>
      <p:sp>
        <p:nvSpPr>
          <p:cNvPr id="10" name="Rectangle 9"/>
          <p:cNvSpPr/>
          <p:nvPr/>
        </p:nvSpPr>
        <p:spPr>
          <a:xfrm>
            <a:off x="3260618" y="82952"/>
            <a:ext cx="2296398"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0070C0"/>
                </a:solidFill>
                <a:latin typeface="+mn-lt"/>
              </a:rPr>
              <a:t>ESOPHAGUS</a:t>
            </a:r>
          </a:p>
        </p:txBody>
      </p:sp>
    </p:spTree>
    <p:extLst>
      <p:ext uri="{BB962C8B-B14F-4D97-AF65-F5344CB8AC3E}">
        <p14:creationId xmlns:p14="http://schemas.microsoft.com/office/powerpoint/2010/main" val="1503960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654" y="2133600"/>
            <a:ext cx="7936959" cy="4700195"/>
          </a:xfrm>
          <a:prstGeom prst="rect">
            <a:avLst/>
          </a:prstGeom>
        </p:spPr>
      </p:pic>
      <p:sp>
        <p:nvSpPr>
          <p:cNvPr id="4" name="TextBox 3"/>
          <p:cNvSpPr txBox="1"/>
          <p:nvPr/>
        </p:nvSpPr>
        <p:spPr>
          <a:xfrm>
            <a:off x="2564783" y="570115"/>
            <a:ext cx="6579217" cy="1846659"/>
          </a:xfrm>
          <a:prstGeom prst="rect">
            <a:avLst/>
          </a:prstGeom>
          <a:noFill/>
        </p:spPr>
        <p:txBody>
          <a:bodyPr wrap="square" rtlCol="0">
            <a:spAutoFit/>
          </a:bodyPr>
          <a:lstStyle/>
          <a:p>
            <a:r>
              <a:rPr lang="en-US" b="1" dirty="0">
                <a:solidFill>
                  <a:srgbClr val="002060"/>
                </a:solidFill>
                <a:latin typeface="Times New Roman" pitchFamily="18" charset="0"/>
                <a:cs typeface="Times New Roman" pitchFamily="18" charset="0"/>
              </a:rPr>
              <a:t>Enlargement of the mucosa shows a stratified squamous non-keratinized epithelium and a thick </a:t>
            </a:r>
            <a:r>
              <a:rPr lang="en-US" b="1" dirty="0" err="1">
                <a:solidFill>
                  <a:srgbClr val="002060"/>
                </a:solidFill>
                <a:latin typeface="Times New Roman" pitchFamily="18" charset="0"/>
                <a:cs typeface="Times New Roman" pitchFamily="18" charset="0"/>
              </a:rPr>
              <a:t>muscularis</a:t>
            </a:r>
            <a:r>
              <a:rPr lang="en-US" b="1" dirty="0">
                <a:solidFill>
                  <a:srgbClr val="002060"/>
                </a:solidFill>
                <a:latin typeface="Times New Roman" pitchFamily="18" charset="0"/>
                <a:cs typeface="Times New Roman" pitchFamily="18" charset="0"/>
              </a:rPr>
              <a:t> mucosa (brackets).  Esophageal glands are not readily apparent on this slide.</a:t>
            </a:r>
          </a:p>
          <a:p>
            <a:endParaRPr lang="en-US" sz="600" b="1" dirty="0">
              <a:solidFill>
                <a:srgbClr val="002060"/>
              </a:solidFill>
              <a:latin typeface="Times New Roman" pitchFamily="18" charset="0"/>
              <a:cs typeface="Times New Roman" pitchFamily="18" charset="0"/>
            </a:endParaRPr>
          </a:p>
          <a:p>
            <a:r>
              <a:rPr lang="en-US" b="1" dirty="0">
                <a:solidFill>
                  <a:srgbClr val="002060"/>
                </a:solidFill>
                <a:latin typeface="Times New Roman" pitchFamily="18" charset="0"/>
                <a:cs typeface="Times New Roman" pitchFamily="18" charset="0"/>
              </a:rPr>
              <a:t>Diffuse lymphoid tissue is not as prominent as in the rest of the GI tract;  my guess is that this is because exposure to food is transient.</a:t>
            </a:r>
          </a:p>
        </p:txBody>
      </p:sp>
      <p:sp>
        <p:nvSpPr>
          <p:cNvPr id="10" name="Rectangle 9"/>
          <p:cNvSpPr/>
          <p:nvPr/>
        </p:nvSpPr>
        <p:spPr>
          <a:xfrm>
            <a:off x="3260618" y="82952"/>
            <a:ext cx="2296398" cy="58477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en-US" sz="3200" b="1" dirty="0">
                <a:ln/>
                <a:solidFill>
                  <a:srgbClr val="0070C0"/>
                </a:solidFill>
                <a:latin typeface="+mn-lt"/>
              </a:rPr>
              <a:t>ESOPHAGUS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05" y="533399"/>
            <a:ext cx="2540579" cy="2438399"/>
          </a:xfrm>
          <a:prstGeom prst="rect">
            <a:avLst/>
          </a:prstGeom>
        </p:spPr>
      </p:pic>
      <p:sp>
        <p:nvSpPr>
          <p:cNvPr id="8" name="Right Brace 7"/>
          <p:cNvSpPr/>
          <p:nvPr/>
        </p:nvSpPr>
        <p:spPr>
          <a:xfrm rot="422848">
            <a:off x="8043691" y="5961833"/>
            <a:ext cx="332508" cy="573134"/>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316721" flipH="1">
            <a:off x="1930414" y="6001844"/>
            <a:ext cx="227971" cy="563036"/>
          </a:xfrm>
          <a:prstGeom prst="rightBrace">
            <a:avLst/>
          </a:prstGeom>
          <a:ln w="571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25216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5394</TotalTime>
  <Words>4070</Words>
  <Application>Microsoft Office PowerPoint</Application>
  <PresentationFormat>On-screen Show (4:3)</PresentationFormat>
  <Paragraphs>451</Paragraphs>
  <Slides>69</Slides>
  <Notes>69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69</vt:i4>
      </vt:variant>
    </vt:vector>
  </HeadingPairs>
  <TitlesOfParts>
    <vt:vector size="79" baseType="lpstr">
      <vt:lpstr>Arial</vt:lpstr>
      <vt:lpstr>Bradley Hand ITC</vt:lpstr>
      <vt:lpstr>Calibri</vt:lpstr>
      <vt:lpstr>Chiller</vt:lpstr>
      <vt:lpstr>Georgia</vt:lpstr>
      <vt:lpstr>Helvetica</vt:lpstr>
      <vt:lpstr>Script MT Bold</vt:lpstr>
      <vt:lpstr>Tempus Sans ITC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Cincinnati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Dept. of Cell Biology</dc:creator>
  <cp:lastModifiedBy>Fields, Jermaine (fieldsj4)</cp:lastModifiedBy>
  <cp:revision>339</cp:revision>
  <cp:lastPrinted>2013-01-10T21:27:52Z</cp:lastPrinted>
  <dcterms:created xsi:type="dcterms:W3CDTF">2009-07-20T18:28:08Z</dcterms:created>
  <dcterms:modified xsi:type="dcterms:W3CDTF">2020-08-01T00:13:26Z</dcterms:modified>
</cp:coreProperties>
</file>