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33" r:id="rId2"/>
    <p:sldId id="332" r:id="rId3"/>
    <p:sldId id="388" r:id="rId4"/>
    <p:sldId id="391" r:id="rId5"/>
    <p:sldId id="427" r:id="rId6"/>
    <p:sldId id="443" r:id="rId7"/>
    <p:sldId id="392" r:id="rId8"/>
    <p:sldId id="428" r:id="rId9"/>
    <p:sldId id="410" r:id="rId10"/>
    <p:sldId id="448" r:id="rId11"/>
    <p:sldId id="442" r:id="rId12"/>
    <p:sldId id="440" r:id="rId13"/>
    <p:sldId id="449" r:id="rId14"/>
    <p:sldId id="436" r:id="rId15"/>
    <p:sldId id="453" r:id="rId16"/>
    <p:sldId id="439" r:id="rId17"/>
    <p:sldId id="450" r:id="rId18"/>
    <p:sldId id="441" r:id="rId19"/>
    <p:sldId id="437" r:id="rId20"/>
    <p:sldId id="444" r:id="rId21"/>
    <p:sldId id="426" r:id="rId22"/>
    <p:sldId id="452" r:id="rId23"/>
    <p:sldId id="438" r:id="rId24"/>
    <p:sldId id="451" r:id="rId25"/>
    <p:sldId id="435"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BA52AB"/>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90" autoAdjust="0"/>
    <p:restoredTop sz="96405" autoAdjust="0"/>
  </p:normalViewPr>
  <p:slideViewPr>
    <p:cSldViewPr>
      <p:cViewPr varScale="1">
        <p:scale>
          <a:sx n="111" d="100"/>
          <a:sy n="111" d="100"/>
        </p:scale>
        <p:origin x="189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223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7EAD9D1-4FB8-41D4-A3A9-B2148DFF0436}" type="datetimeFigureOut">
              <a:rPr lang="en-US"/>
              <a:pPr>
                <a:defRPr/>
              </a:pPr>
              <a:t>7/31/2020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4E5C313-DADB-433D-A23C-995F06E434E9}" type="slidenum">
              <a:rPr lang="en-US"/>
              <a:pPr>
                <a:defRPr/>
              </a:pPr>
              <a:t>‹#›</a:t>
            </a:fld>
            <a:endParaRPr lang="en-US"/>
          </a:p>
        </p:txBody>
      </p:sp>
    </p:spTree>
    <p:extLst>
      <p:ext uri="{BB962C8B-B14F-4D97-AF65-F5344CB8AC3E}">
        <p14:creationId xmlns:p14="http://schemas.microsoft.com/office/powerpoint/2010/main" val="2242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917FDF3-1C3C-431E-9896-CE79F6FDEFF0}" type="datetimeFigureOut">
              <a:rPr lang="en-US"/>
              <a:pPr>
                <a:defRPr/>
              </a:pPr>
              <a:t>7/31/2020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A5CD272-1E90-49EA-9C4C-1788DE7B4D8A}" type="slidenum">
              <a:rPr lang="en-US"/>
              <a:pPr>
                <a:defRPr/>
              </a:pPr>
              <a:t>‹#›</a:t>
            </a:fld>
            <a:endParaRPr lang="en-US" dirty="0"/>
          </a:p>
        </p:txBody>
      </p:sp>
    </p:spTree>
    <p:extLst>
      <p:ext uri="{BB962C8B-B14F-4D97-AF65-F5344CB8AC3E}">
        <p14:creationId xmlns:p14="http://schemas.microsoft.com/office/powerpoint/2010/main" val="3976205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128"/>
              </a:defRPr>
            </a:lvl1pPr>
            <a:lvl2pPr marL="38652428" indent="-38186541">
              <a:defRPr sz="2000">
                <a:solidFill>
                  <a:schemeClr val="tx1"/>
                </a:solidFill>
                <a:latin typeface="Times New Roman" charset="0"/>
                <a:ea typeface="ＭＳ Ｐゴシック" charset="-128"/>
              </a:defRPr>
            </a:lvl2pPr>
            <a:lvl3pPr>
              <a:defRPr sz="2000">
                <a:solidFill>
                  <a:schemeClr val="tx1"/>
                </a:solidFill>
                <a:latin typeface="Times New Roman" charset="0"/>
                <a:ea typeface="ＭＳ Ｐゴシック" charset="-128"/>
              </a:defRPr>
            </a:lvl3pPr>
            <a:lvl4pPr>
              <a:defRPr sz="2000">
                <a:solidFill>
                  <a:schemeClr val="tx1"/>
                </a:solidFill>
                <a:latin typeface="Times New Roman" charset="0"/>
                <a:ea typeface="ＭＳ Ｐゴシック" charset="-128"/>
              </a:defRPr>
            </a:lvl4pPr>
            <a:lvl5pPr>
              <a:defRPr sz="2000">
                <a:solidFill>
                  <a:schemeClr val="tx1"/>
                </a:solidFill>
                <a:latin typeface="Times New Roman" charset="0"/>
                <a:ea typeface="ＭＳ Ｐゴシック" charset="-128"/>
              </a:defRPr>
            </a:lvl5pPr>
            <a:lvl6pPr marL="465887" eaLnBrk="0" fontAlgn="base" hangingPunct="0">
              <a:spcBef>
                <a:spcPct val="0"/>
              </a:spcBef>
              <a:spcAft>
                <a:spcPct val="0"/>
              </a:spcAft>
              <a:defRPr sz="2000">
                <a:solidFill>
                  <a:schemeClr val="tx1"/>
                </a:solidFill>
                <a:latin typeface="Times New Roman" charset="0"/>
                <a:ea typeface="ＭＳ Ｐゴシック" charset="-128"/>
              </a:defRPr>
            </a:lvl6pPr>
            <a:lvl7pPr marL="931774" eaLnBrk="0" fontAlgn="base" hangingPunct="0">
              <a:spcBef>
                <a:spcPct val="0"/>
              </a:spcBef>
              <a:spcAft>
                <a:spcPct val="0"/>
              </a:spcAft>
              <a:defRPr sz="2000">
                <a:solidFill>
                  <a:schemeClr val="tx1"/>
                </a:solidFill>
                <a:latin typeface="Times New Roman" charset="0"/>
                <a:ea typeface="ＭＳ Ｐゴシック" charset="-128"/>
              </a:defRPr>
            </a:lvl7pPr>
            <a:lvl8pPr marL="1397660" eaLnBrk="0" fontAlgn="base" hangingPunct="0">
              <a:spcBef>
                <a:spcPct val="0"/>
              </a:spcBef>
              <a:spcAft>
                <a:spcPct val="0"/>
              </a:spcAft>
              <a:defRPr sz="2000">
                <a:solidFill>
                  <a:schemeClr val="tx1"/>
                </a:solidFill>
                <a:latin typeface="Times New Roman" charset="0"/>
                <a:ea typeface="ＭＳ Ｐゴシック" charset="-128"/>
              </a:defRPr>
            </a:lvl8pPr>
            <a:lvl9pPr marL="1863547" eaLnBrk="0" fontAlgn="base" hangingPunct="0">
              <a:spcBef>
                <a:spcPct val="0"/>
              </a:spcBef>
              <a:spcAft>
                <a:spcPct val="0"/>
              </a:spcAft>
              <a:defRPr sz="2000">
                <a:solidFill>
                  <a:schemeClr val="tx1"/>
                </a:solidFill>
                <a:latin typeface="Times New Roman" charset="0"/>
                <a:ea typeface="ＭＳ Ｐゴシック" charset="-128"/>
              </a:defRPr>
            </a:lvl9pPr>
          </a:lstStyle>
          <a:p>
            <a:fld id="{3AD2F0F3-92E7-4CA2-87D7-D061A9D6A3AA}" type="slidenum">
              <a:rPr lang="en-US" sz="1200"/>
              <a:pPr/>
              <a:t>8</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CC953-B18E-487F-B8E5-F99FC9BB272C}"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8821E-D9D4-411B-9C71-EC57062840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D12162-BED4-419F-8736-A179AA9BF9D3}"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E9E56-A4AD-4B48-9EB3-0D6FB0BE64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92194-513E-429F-85AB-AB4A88A015A5}"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1C63A-66C9-4F80-91A7-AF414B0C76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44D69F-B2DE-4D0C-9987-DD51A3DC6294}"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2B0A0-6A73-48CF-BBDC-12985FFE3C5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71FB7F-7B40-475B-A494-D788614262B7}"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3BA3B-32D2-4E59-9E77-E1777A0E8A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2B4447-A77F-4BF2-AB36-50FDC742192B}" type="datetimeFigureOut">
              <a:rPr lang="en-US"/>
              <a:pPr>
                <a:defRPr/>
              </a:pPr>
              <a:t>7/31/2020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A9153-F8D3-4772-B947-F8933B3174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E8953B-FA54-413F-895C-BA5BAE469B7F}" type="datetimeFigureOut">
              <a:rPr lang="en-US"/>
              <a:pPr>
                <a:defRPr/>
              </a:pPr>
              <a:t>7/31/2020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10873-5E3A-4A41-BEA1-3B8B699547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0A741C-9C32-40EB-9736-502530EE8BCA}" type="datetimeFigureOut">
              <a:rPr lang="en-US"/>
              <a:pPr>
                <a:defRPr/>
              </a:pPr>
              <a:t>7/31/2020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B4D3A9-B08A-441A-A667-AB44C7449DA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F8D98A-4848-45EA-B15B-D228D8844EA0}" type="datetimeFigureOut">
              <a:rPr lang="en-US"/>
              <a:pPr>
                <a:defRPr/>
              </a:pPr>
              <a:t>7/31/2020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EAE663-191C-46BB-A9EE-EACF656CF0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1F8FE4-74A1-41B5-85DF-CB58BB787B0D}" type="datetimeFigureOut">
              <a:rPr lang="en-US"/>
              <a:pPr>
                <a:defRPr/>
              </a:pPr>
              <a:t>7/31/2020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FEF7E-9B18-498C-96F6-41E8EC4BA3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43D7C3-6180-45E5-A503-918204DD92D4}" type="datetimeFigureOut">
              <a:rPr lang="en-US"/>
              <a:pPr>
                <a:defRPr/>
              </a:pPr>
              <a:t>7/31/2020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FD454-F596-4790-BDD2-F816C3595E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202D1B-5426-444E-8207-E3A071FA0CB8}" type="datetimeFigureOut">
              <a:rPr lang="en-US"/>
              <a:pPr>
                <a:defRPr/>
              </a:pPr>
              <a:t>7/31/2020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4613888-89A0-4720-9940-988109F0B2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med2.uc.edu/labmanuals/ma/virtuallabs/ParathyroidGland/parathyroidSL126_xvid.mp4.mp4"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ebslideserver.uc.edu:82/@174/view.apml?u=guest2&amp;p=gues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219200"/>
            <a:ext cx="5943600" cy="1323439"/>
          </a:xfrm>
          <a:prstGeom prst="rect">
            <a:avLst/>
          </a:prstGeom>
          <a:noFill/>
        </p:spPr>
        <p:txBody>
          <a:bodyPr>
            <a:spAutoFit/>
          </a:bodyPr>
          <a:lstStyle/>
          <a:p>
            <a:pPr algn="ctr" fontAlgn="auto">
              <a:spcBef>
                <a:spcPts val="0"/>
              </a:spcBef>
              <a:spcAft>
                <a:spcPts val="0"/>
              </a:spcAft>
              <a:defRPr/>
            </a:pPr>
            <a:r>
              <a:rPr lang="en-US" sz="4000" dirty="0">
                <a:solidFill>
                  <a:schemeClr val="accent6">
                    <a:lumMod val="50000"/>
                  </a:schemeClr>
                </a:solidFill>
                <a:latin typeface="+mn-lt"/>
              </a:rPr>
              <a:t>Parathyroid Gland</a:t>
            </a:r>
          </a:p>
          <a:p>
            <a:pPr algn="ctr" fontAlgn="auto">
              <a:spcBef>
                <a:spcPts val="0"/>
              </a:spcBef>
              <a:spcAft>
                <a:spcPts val="0"/>
              </a:spcAft>
              <a:defRPr/>
            </a:pPr>
            <a:r>
              <a:rPr lang="en-US" sz="4000" dirty="0">
                <a:solidFill>
                  <a:srgbClr val="36174D"/>
                </a:solidFill>
                <a:latin typeface="Chiller" pitchFamily="82" charset="0"/>
              </a:rPr>
              <a:t>Digital Laboratory</a:t>
            </a:r>
          </a:p>
        </p:txBody>
      </p:sp>
      <p:sp>
        <p:nvSpPr>
          <p:cNvPr id="15362" name="TextBox 2"/>
          <p:cNvSpPr txBox="1">
            <a:spLocks noChangeArrowheads="1"/>
          </p:cNvSpPr>
          <p:nvPr/>
        </p:nvSpPr>
        <p:spPr bwMode="auto">
          <a:xfrm>
            <a:off x="152400" y="3429000"/>
            <a:ext cx="8839200" cy="461963"/>
          </a:xfrm>
          <a:prstGeom prst="rect">
            <a:avLst/>
          </a:prstGeom>
          <a:noFill/>
          <a:ln w="9525">
            <a:noFill/>
            <a:miter lim="800000"/>
            <a:headEnd/>
            <a:tailEnd/>
          </a:ln>
        </p:spPr>
        <p:txBody>
          <a:bodyPr>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2" name="TextBox 1"/>
          <p:cNvSpPr txBox="1"/>
          <p:nvPr/>
        </p:nvSpPr>
        <p:spPr>
          <a:xfrm>
            <a:off x="304800" y="4800600"/>
            <a:ext cx="5638800" cy="954107"/>
          </a:xfrm>
          <a:prstGeom prst="rect">
            <a:avLst/>
          </a:prstGeom>
          <a:noFill/>
        </p:spPr>
        <p:txBody>
          <a:bodyPr wrap="square" rtlCol="0">
            <a:spAutoFit/>
          </a:bodyPr>
          <a:lstStyle/>
          <a:p>
            <a:r>
              <a:rPr lang="en-US" sz="2800" b="1" dirty="0">
                <a:solidFill>
                  <a:schemeClr val="accent3">
                    <a:lumMod val="50000"/>
                  </a:schemeClr>
                </a:solidFill>
                <a:latin typeface="Bradley Hand ITC" pitchFamily="66" charset="0"/>
              </a:rPr>
              <a:t>This module will take approximately 20 minutes to complete.</a:t>
            </a:r>
          </a:p>
        </p:txBody>
      </p:sp>
      <p:pic>
        <p:nvPicPr>
          <p:cNvPr id="3" name="Picture 2" descr="http://upload.wikimedia.org/wikipedia/commons/thumb/2/23/Calcium_regulation.png/250px-Calcium_regul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3962400"/>
            <a:ext cx="2381250" cy="2809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227656"/>
            <a:ext cx="6324599" cy="5487647"/>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Rectangle 5"/>
          <p:cNvSpPr/>
          <p:nvPr/>
        </p:nvSpPr>
        <p:spPr>
          <a:xfrm>
            <a:off x="271443" y="2362200"/>
            <a:ext cx="2214563"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Adrenal gland</a:t>
            </a:r>
          </a:p>
        </p:txBody>
      </p:sp>
      <p:sp>
        <p:nvSpPr>
          <p:cNvPr id="10" name="TextBox 9"/>
          <p:cNvSpPr txBox="1"/>
          <p:nvPr/>
        </p:nvSpPr>
        <p:spPr>
          <a:xfrm>
            <a:off x="271443" y="533400"/>
            <a:ext cx="8686800" cy="461665"/>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(advance slide for answers)</a:t>
            </a:r>
          </a:p>
        </p:txBody>
      </p:sp>
    </p:spTree>
    <p:extLst>
      <p:ext uri="{BB962C8B-B14F-4D97-AF65-F5344CB8AC3E}">
        <p14:creationId xmlns:p14="http://schemas.microsoft.com/office/powerpoint/2010/main" val="418260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1348936"/>
            <a:ext cx="9144000" cy="5509064"/>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Rectangle 5"/>
          <p:cNvSpPr/>
          <p:nvPr/>
        </p:nvSpPr>
        <p:spPr>
          <a:xfrm>
            <a:off x="5181600" y="1914435"/>
            <a:ext cx="2519363"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Parathyroid gland</a:t>
            </a:r>
          </a:p>
        </p:txBody>
      </p:sp>
      <p:sp>
        <p:nvSpPr>
          <p:cNvPr id="10" name="TextBox 9"/>
          <p:cNvSpPr txBox="1"/>
          <p:nvPr/>
        </p:nvSpPr>
        <p:spPr>
          <a:xfrm>
            <a:off x="271443" y="533400"/>
            <a:ext cx="8686800" cy="461665"/>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(advance slide for answers)</a:t>
            </a:r>
          </a:p>
        </p:txBody>
      </p:sp>
    </p:spTree>
    <p:extLst>
      <p:ext uri="{BB962C8B-B14F-4D97-AF65-F5344CB8AC3E}">
        <p14:creationId xmlns:p14="http://schemas.microsoft.com/office/powerpoint/2010/main" val="174030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390650"/>
            <a:ext cx="5867400" cy="5325794"/>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271443" y="5334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If this image was taken from the pituitary gland, identify cells 8. (advance slide for answers)</a:t>
            </a:r>
          </a:p>
        </p:txBody>
      </p:sp>
      <p:grpSp>
        <p:nvGrpSpPr>
          <p:cNvPr id="4" name="Group 3"/>
          <p:cNvGrpSpPr/>
          <p:nvPr/>
        </p:nvGrpSpPr>
        <p:grpSpPr>
          <a:xfrm>
            <a:off x="111918" y="2996625"/>
            <a:ext cx="2824163" cy="2804993"/>
            <a:chOff x="111918" y="2996625"/>
            <a:chExt cx="2824163" cy="2804993"/>
          </a:xfrm>
        </p:grpSpPr>
        <p:sp>
          <p:nvSpPr>
            <p:cNvPr id="6" name="Rectangle 5"/>
            <p:cNvSpPr/>
            <p:nvPr/>
          </p:nvSpPr>
          <p:spPr>
            <a:xfrm>
              <a:off x="111918" y="2996625"/>
              <a:ext cx="2824163" cy="58477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err="1">
                  <a:ln w="11430"/>
                  <a:solidFill>
                    <a:srgbClr val="C00000"/>
                  </a:solidFill>
                  <a:effectLst>
                    <a:outerShdw blurRad="76200" dist="50800" dir="5400000" algn="tl" rotWithShape="0">
                      <a:srgbClr val="000000">
                        <a:alpha val="65000"/>
                      </a:srgbClr>
                    </a:outerShdw>
                  </a:effectLst>
                  <a:latin typeface="+mn-lt"/>
                </a:rPr>
                <a:t>chromophobes</a:t>
              </a:r>
              <a:endParaRPr lang="en-US" sz="3200" b="1" spc="50" dirty="0">
                <a:ln w="11430"/>
                <a:solidFill>
                  <a:srgbClr val="C00000"/>
                </a:solidFill>
                <a:effectLst>
                  <a:outerShdw blurRad="76200" dist="50800" dir="5400000" algn="tl" rotWithShape="0">
                    <a:srgbClr val="000000">
                      <a:alpha val="65000"/>
                    </a:srgbClr>
                  </a:outerShdw>
                </a:effectLst>
                <a:latin typeface="+mn-lt"/>
              </a:endParaRPr>
            </a:p>
          </p:txBody>
        </p:sp>
        <p:sp>
          <p:nvSpPr>
            <p:cNvPr id="7" name="TextBox 6"/>
            <p:cNvSpPr txBox="1"/>
            <p:nvPr/>
          </p:nvSpPr>
          <p:spPr>
            <a:xfrm>
              <a:off x="271443" y="4724400"/>
              <a:ext cx="2366963" cy="1077218"/>
            </a:xfrm>
            <a:prstGeom prst="rect">
              <a:avLst/>
            </a:prstGeom>
            <a:noFill/>
          </p:spPr>
          <p:txBody>
            <a:bodyPr wrap="square">
              <a:spAutoFit/>
            </a:bodyPr>
            <a:lstStyle/>
            <a:p>
              <a:r>
                <a:rPr lang="en-US" sz="1600" b="1" dirty="0">
                  <a:solidFill>
                    <a:srgbClr val="002060"/>
                  </a:solidFill>
                  <a:latin typeface="Tempus Sans ITC" pitchFamily="82" charset="0"/>
                </a:rPr>
                <a:t>Granules and nuclei in cells at 4 place this image as being from the anterior pituitary.</a:t>
              </a:r>
            </a:p>
          </p:txBody>
        </p:sp>
      </p:grpSp>
    </p:spTree>
    <p:extLst>
      <p:ext uri="{BB962C8B-B14F-4D97-AF65-F5344CB8AC3E}">
        <p14:creationId xmlns:p14="http://schemas.microsoft.com/office/powerpoint/2010/main" val="222680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271442" y="533400"/>
            <a:ext cx="8872557"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(advance slide for answers)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07" y="1143000"/>
            <a:ext cx="7470843" cy="5486400"/>
          </a:xfrm>
          <a:prstGeom prst="rect">
            <a:avLst/>
          </a:prstGeom>
        </p:spPr>
      </p:pic>
      <p:sp>
        <p:nvSpPr>
          <p:cNvPr id="6" name="Rectangle 5"/>
          <p:cNvSpPr/>
          <p:nvPr/>
        </p:nvSpPr>
        <p:spPr>
          <a:xfrm>
            <a:off x="2057400" y="1285517"/>
            <a:ext cx="2214563"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Thyroid gland</a:t>
            </a:r>
          </a:p>
        </p:txBody>
      </p:sp>
    </p:spTree>
    <p:extLst>
      <p:ext uri="{BB962C8B-B14F-4D97-AF65-F5344CB8AC3E}">
        <p14:creationId xmlns:p14="http://schemas.microsoft.com/office/powerpoint/2010/main" val="42441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608531"/>
            <a:ext cx="7543800" cy="5258994"/>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Rectangle 5"/>
          <p:cNvSpPr/>
          <p:nvPr/>
        </p:nvSpPr>
        <p:spPr>
          <a:xfrm>
            <a:off x="1143000" y="1628775"/>
            <a:ext cx="2214563"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C00000"/>
                </a:solidFill>
                <a:effectLst>
                  <a:outerShdw blurRad="76200" dist="50800" dir="5400000" algn="tl" rotWithShape="0">
                    <a:srgbClr val="000000">
                      <a:alpha val="65000"/>
                    </a:srgbClr>
                  </a:outerShdw>
                </a:effectLst>
                <a:latin typeface="+mn-lt"/>
              </a:rPr>
              <a:t>Adrenal medulla</a:t>
            </a:r>
          </a:p>
        </p:txBody>
      </p:sp>
      <p:sp>
        <p:nvSpPr>
          <p:cNvPr id="10" name="TextBox 9"/>
          <p:cNvSpPr txBox="1"/>
          <p:nvPr/>
        </p:nvSpPr>
        <p:spPr>
          <a:xfrm>
            <a:off x="228600" y="399871"/>
            <a:ext cx="8686800" cy="1200329"/>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If this image was taken from the adrenal gland, from which part of that gland could this have been obtained. (advance slide for answers)</a:t>
            </a:r>
          </a:p>
        </p:txBody>
      </p:sp>
    </p:spTree>
    <p:extLst>
      <p:ext uri="{BB962C8B-B14F-4D97-AF65-F5344CB8AC3E}">
        <p14:creationId xmlns:p14="http://schemas.microsoft.com/office/powerpoint/2010/main" val="326381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227656"/>
            <a:ext cx="6324599" cy="5487647"/>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Rectangle 5"/>
          <p:cNvSpPr/>
          <p:nvPr/>
        </p:nvSpPr>
        <p:spPr>
          <a:xfrm>
            <a:off x="185737" y="1600200"/>
            <a:ext cx="2214563"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6">
                    <a:lumMod val="75000"/>
                  </a:schemeClr>
                </a:solidFill>
                <a:effectLst>
                  <a:outerShdw blurRad="76200" dist="50800" dir="5400000" algn="tl" rotWithShape="0">
                    <a:srgbClr val="000000">
                      <a:alpha val="65000"/>
                    </a:srgbClr>
                  </a:outerShdw>
                </a:effectLst>
                <a:latin typeface="+mn-lt"/>
              </a:rPr>
              <a:t>Zona </a:t>
            </a:r>
            <a:r>
              <a:rPr lang="en-US" sz="3600" b="1" spc="50" dirty="0" err="1">
                <a:ln w="11430"/>
                <a:solidFill>
                  <a:schemeClr val="accent6">
                    <a:lumMod val="75000"/>
                  </a:schemeClr>
                </a:solidFill>
                <a:effectLst>
                  <a:outerShdw blurRad="76200" dist="50800" dir="5400000" algn="tl" rotWithShape="0">
                    <a:srgbClr val="000000">
                      <a:alpha val="65000"/>
                    </a:srgbClr>
                  </a:outerShdw>
                </a:effectLst>
                <a:latin typeface="+mn-lt"/>
              </a:rPr>
              <a:t>reticularis</a:t>
            </a:r>
            <a:endParaRPr lang="en-US" sz="3600" b="1" spc="50" dirty="0">
              <a:ln w="11430"/>
              <a:solidFill>
                <a:schemeClr val="accent6">
                  <a:lumMod val="75000"/>
                </a:schemeClr>
              </a:solidFill>
              <a:effectLst>
                <a:outerShdw blurRad="76200" dist="50800" dir="5400000" algn="tl" rotWithShape="0">
                  <a:srgbClr val="000000">
                    <a:alpha val="65000"/>
                  </a:srgbClr>
                </a:outerShdw>
              </a:effectLst>
              <a:latin typeface="+mn-lt"/>
            </a:endParaRPr>
          </a:p>
        </p:txBody>
      </p:sp>
      <p:sp>
        <p:nvSpPr>
          <p:cNvPr id="10" name="TextBox 9"/>
          <p:cNvSpPr txBox="1"/>
          <p:nvPr/>
        </p:nvSpPr>
        <p:spPr>
          <a:xfrm>
            <a:off x="271443" y="533400"/>
            <a:ext cx="8686800" cy="461665"/>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region. (advance slide for answers)</a:t>
            </a:r>
          </a:p>
        </p:txBody>
      </p:sp>
      <p:sp>
        <p:nvSpPr>
          <p:cNvPr id="5" name="Freeform 4"/>
          <p:cNvSpPr/>
          <p:nvPr/>
        </p:nvSpPr>
        <p:spPr>
          <a:xfrm>
            <a:off x="2376486" y="1685925"/>
            <a:ext cx="6296025" cy="2533650"/>
          </a:xfrm>
          <a:custGeom>
            <a:avLst/>
            <a:gdLst>
              <a:gd name="connsiteX0" fmla="*/ 5219700 w 6296025"/>
              <a:gd name="connsiteY0" fmla="*/ 2476500 h 2533650"/>
              <a:gd name="connsiteX1" fmla="*/ 5667375 w 6296025"/>
              <a:gd name="connsiteY1" fmla="*/ 2486025 h 2533650"/>
              <a:gd name="connsiteX2" fmla="*/ 5829300 w 6296025"/>
              <a:gd name="connsiteY2" fmla="*/ 2476500 h 2533650"/>
              <a:gd name="connsiteX3" fmla="*/ 5867400 w 6296025"/>
              <a:gd name="connsiteY3" fmla="*/ 2466975 h 2533650"/>
              <a:gd name="connsiteX4" fmla="*/ 6038850 w 6296025"/>
              <a:gd name="connsiteY4" fmla="*/ 2457450 h 2533650"/>
              <a:gd name="connsiteX5" fmla="*/ 6124575 w 6296025"/>
              <a:gd name="connsiteY5" fmla="*/ 2409825 h 2533650"/>
              <a:gd name="connsiteX6" fmla="*/ 6153150 w 6296025"/>
              <a:gd name="connsiteY6" fmla="*/ 2400300 h 2533650"/>
              <a:gd name="connsiteX7" fmla="*/ 6191250 w 6296025"/>
              <a:gd name="connsiteY7" fmla="*/ 2381250 h 2533650"/>
              <a:gd name="connsiteX8" fmla="*/ 6229350 w 6296025"/>
              <a:gd name="connsiteY8" fmla="*/ 2314575 h 2533650"/>
              <a:gd name="connsiteX9" fmla="*/ 6267450 w 6296025"/>
              <a:gd name="connsiteY9" fmla="*/ 2257425 h 2533650"/>
              <a:gd name="connsiteX10" fmla="*/ 6296025 w 6296025"/>
              <a:gd name="connsiteY10" fmla="*/ 2152650 h 2533650"/>
              <a:gd name="connsiteX11" fmla="*/ 6276975 w 6296025"/>
              <a:gd name="connsiteY11" fmla="*/ 2105025 h 2533650"/>
              <a:gd name="connsiteX12" fmla="*/ 6257925 w 6296025"/>
              <a:gd name="connsiteY12" fmla="*/ 2028825 h 2533650"/>
              <a:gd name="connsiteX13" fmla="*/ 6200775 w 6296025"/>
              <a:gd name="connsiteY13" fmla="*/ 1971675 h 2533650"/>
              <a:gd name="connsiteX14" fmla="*/ 6134100 w 6296025"/>
              <a:gd name="connsiteY14" fmla="*/ 1924050 h 2533650"/>
              <a:gd name="connsiteX15" fmla="*/ 6086475 w 6296025"/>
              <a:gd name="connsiteY15" fmla="*/ 1914525 h 2533650"/>
              <a:gd name="connsiteX16" fmla="*/ 6019800 w 6296025"/>
              <a:gd name="connsiteY16" fmla="*/ 1905000 h 2533650"/>
              <a:gd name="connsiteX17" fmla="*/ 5543550 w 6296025"/>
              <a:gd name="connsiteY17" fmla="*/ 1895475 h 2533650"/>
              <a:gd name="connsiteX18" fmla="*/ 5457825 w 6296025"/>
              <a:gd name="connsiteY18" fmla="*/ 1885950 h 2533650"/>
              <a:gd name="connsiteX19" fmla="*/ 5343525 w 6296025"/>
              <a:gd name="connsiteY19" fmla="*/ 1876425 h 2533650"/>
              <a:gd name="connsiteX20" fmla="*/ 5276850 w 6296025"/>
              <a:gd name="connsiteY20" fmla="*/ 1857375 h 2533650"/>
              <a:gd name="connsiteX21" fmla="*/ 5181600 w 6296025"/>
              <a:gd name="connsiteY21" fmla="*/ 1847850 h 2533650"/>
              <a:gd name="connsiteX22" fmla="*/ 5124450 w 6296025"/>
              <a:gd name="connsiteY22" fmla="*/ 1828800 h 2533650"/>
              <a:gd name="connsiteX23" fmla="*/ 5067300 w 6296025"/>
              <a:gd name="connsiteY23" fmla="*/ 1819275 h 2533650"/>
              <a:gd name="connsiteX24" fmla="*/ 5019675 w 6296025"/>
              <a:gd name="connsiteY24" fmla="*/ 1809750 h 2533650"/>
              <a:gd name="connsiteX25" fmla="*/ 4933950 w 6296025"/>
              <a:gd name="connsiteY25" fmla="*/ 1790700 h 2533650"/>
              <a:gd name="connsiteX26" fmla="*/ 4857750 w 6296025"/>
              <a:gd name="connsiteY26" fmla="*/ 1762125 h 2533650"/>
              <a:gd name="connsiteX27" fmla="*/ 4800600 w 6296025"/>
              <a:gd name="connsiteY27" fmla="*/ 1752600 h 2533650"/>
              <a:gd name="connsiteX28" fmla="*/ 4772025 w 6296025"/>
              <a:gd name="connsiteY28" fmla="*/ 1743075 h 2533650"/>
              <a:gd name="connsiteX29" fmla="*/ 4724400 w 6296025"/>
              <a:gd name="connsiteY29" fmla="*/ 1733550 h 2533650"/>
              <a:gd name="connsiteX30" fmla="*/ 4686300 w 6296025"/>
              <a:gd name="connsiteY30" fmla="*/ 1724025 h 2533650"/>
              <a:gd name="connsiteX31" fmla="*/ 4619625 w 6296025"/>
              <a:gd name="connsiteY31" fmla="*/ 1714500 h 2533650"/>
              <a:gd name="connsiteX32" fmla="*/ 4572000 w 6296025"/>
              <a:gd name="connsiteY32" fmla="*/ 1704975 h 2533650"/>
              <a:gd name="connsiteX33" fmla="*/ 4486275 w 6296025"/>
              <a:gd name="connsiteY33" fmla="*/ 1695450 h 2533650"/>
              <a:gd name="connsiteX34" fmla="*/ 4381500 w 6296025"/>
              <a:gd name="connsiteY34" fmla="*/ 1676400 h 2533650"/>
              <a:gd name="connsiteX35" fmla="*/ 4305300 w 6296025"/>
              <a:gd name="connsiteY35" fmla="*/ 1666875 h 2533650"/>
              <a:gd name="connsiteX36" fmla="*/ 4210050 w 6296025"/>
              <a:gd name="connsiteY36" fmla="*/ 1638300 h 2533650"/>
              <a:gd name="connsiteX37" fmla="*/ 4143375 w 6296025"/>
              <a:gd name="connsiteY37" fmla="*/ 1609725 h 2533650"/>
              <a:gd name="connsiteX38" fmla="*/ 4086225 w 6296025"/>
              <a:gd name="connsiteY38" fmla="*/ 1600200 h 2533650"/>
              <a:gd name="connsiteX39" fmla="*/ 4029075 w 6296025"/>
              <a:gd name="connsiteY39" fmla="*/ 1581150 h 2533650"/>
              <a:gd name="connsiteX40" fmla="*/ 3990975 w 6296025"/>
              <a:gd name="connsiteY40" fmla="*/ 1571625 h 2533650"/>
              <a:gd name="connsiteX41" fmla="*/ 3905250 w 6296025"/>
              <a:gd name="connsiteY41" fmla="*/ 1552575 h 2533650"/>
              <a:gd name="connsiteX42" fmla="*/ 3876675 w 6296025"/>
              <a:gd name="connsiteY42" fmla="*/ 1543050 h 2533650"/>
              <a:gd name="connsiteX43" fmla="*/ 3829050 w 6296025"/>
              <a:gd name="connsiteY43" fmla="*/ 1533525 h 2533650"/>
              <a:gd name="connsiteX44" fmla="*/ 3800475 w 6296025"/>
              <a:gd name="connsiteY44" fmla="*/ 1524000 h 2533650"/>
              <a:gd name="connsiteX45" fmla="*/ 3752850 w 6296025"/>
              <a:gd name="connsiteY45" fmla="*/ 1504950 h 2533650"/>
              <a:gd name="connsiteX46" fmla="*/ 3581400 w 6296025"/>
              <a:gd name="connsiteY46" fmla="*/ 1485900 h 2533650"/>
              <a:gd name="connsiteX47" fmla="*/ 3505200 w 6296025"/>
              <a:gd name="connsiteY47" fmla="*/ 1466850 h 2533650"/>
              <a:gd name="connsiteX48" fmla="*/ 3448050 w 6296025"/>
              <a:gd name="connsiteY48" fmla="*/ 1447800 h 2533650"/>
              <a:gd name="connsiteX49" fmla="*/ 3343275 w 6296025"/>
              <a:gd name="connsiteY49" fmla="*/ 1438275 h 2533650"/>
              <a:gd name="connsiteX50" fmla="*/ 3286125 w 6296025"/>
              <a:gd name="connsiteY50" fmla="*/ 1428750 h 2533650"/>
              <a:gd name="connsiteX51" fmla="*/ 3143250 w 6296025"/>
              <a:gd name="connsiteY51" fmla="*/ 1419225 h 2533650"/>
              <a:gd name="connsiteX52" fmla="*/ 3086100 w 6296025"/>
              <a:gd name="connsiteY52" fmla="*/ 1409700 h 2533650"/>
              <a:gd name="connsiteX53" fmla="*/ 3048000 w 6296025"/>
              <a:gd name="connsiteY53" fmla="*/ 1400175 h 2533650"/>
              <a:gd name="connsiteX54" fmla="*/ 2962275 w 6296025"/>
              <a:gd name="connsiteY54" fmla="*/ 1390650 h 2533650"/>
              <a:gd name="connsiteX55" fmla="*/ 2895600 w 6296025"/>
              <a:gd name="connsiteY55" fmla="*/ 1381125 h 2533650"/>
              <a:gd name="connsiteX56" fmla="*/ 2781300 w 6296025"/>
              <a:gd name="connsiteY56" fmla="*/ 1371600 h 2533650"/>
              <a:gd name="connsiteX57" fmla="*/ 2676525 w 6296025"/>
              <a:gd name="connsiteY57" fmla="*/ 1352550 h 2533650"/>
              <a:gd name="connsiteX58" fmla="*/ 2600325 w 6296025"/>
              <a:gd name="connsiteY58" fmla="*/ 1343025 h 2533650"/>
              <a:gd name="connsiteX59" fmla="*/ 2552700 w 6296025"/>
              <a:gd name="connsiteY59" fmla="*/ 1323975 h 2533650"/>
              <a:gd name="connsiteX60" fmla="*/ 2486025 w 6296025"/>
              <a:gd name="connsiteY60" fmla="*/ 1314450 h 2533650"/>
              <a:gd name="connsiteX61" fmla="*/ 2428875 w 6296025"/>
              <a:gd name="connsiteY61" fmla="*/ 1295400 h 2533650"/>
              <a:gd name="connsiteX62" fmla="*/ 2390775 w 6296025"/>
              <a:gd name="connsiteY62" fmla="*/ 1285875 h 2533650"/>
              <a:gd name="connsiteX63" fmla="*/ 2324100 w 6296025"/>
              <a:gd name="connsiteY63" fmla="*/ 1257300 h 2533650"/>
              <a:gd name="connsiteX64" fmla="*/ 2295525 w 6296025"/>
              <a:gd name="connsiteY64" fmla="*/ 1247775 h 2533650"/>
              <a:gd name="connsiteX65" fmla="*/ 2266950 w 6296025"/>
              <a:gd name="connsiteY65" fmla="*/ 1228725 h 2533650"/>
              <a:gd name="connsiteX66" fmla="*/ 2200275 w 6296025"/>
              <a:gd name="connsiteY66" fmla="*/ 1209675 h 2533650"/>
              <a:gd name="connsiteX67" fmla="*/ 2124075 w 6296025"/>
              <a:gd name="connsiteY67" fmla="*/ 1181100 h 2533650"/>
              <a:gd name="connsiteX68" fmla="*/ 2095500 w 6296025"/>
              <a:gd name="connsiteY68" fmla="*/ 1162050 h 2533650"/>
              <a:gd name="connsiteX69" fmla="*/ 2057400 w 6296025"/>
              <a:gd name="connsiteY69" fmla="*/ 1152525 h 2533650"/>
              <a:gd name="connsiteX70" fmla="*/ 1990725 w 6296025"/>
              <a:gd name="connsiteY70" fmla="*/ 1114425 h 2533650"/>
              <a:gd name="connsiteX71" fmla="*/ 1924050 w 6296025"/>
              <a:gd name="connsiteY71" fmla="*/ 1095375 h 2533650"/>
              <a:gd name="connsiteX72" fmla="*/ 1876425 w 6296025"/>
              <a:gd name="connsiteY72" fmla="*/ 1066800 h 2533650"/>
              <a:gd name="connsiteX73" fmla="*/ 1847850 w 6296025"/>
              <a:gd name="connsiteY73" fmla="*/ 1057275 h 2533650"/>
              <a:gd name="connsiteX74" fmla="*/ 1790700 w 6296025"/>
              <a:gd name="connsiteY74" fmla="*/ 1028700 h 2533650"/>
              <a:gd name="connsiteX75" fmla="*/ 1771650 w 6296025"/>
              <a:gd name="connsiteY75" fmla="*/ 1000125 h 2533650"/>
              <a:gd name="connsiteX76" fmla="*/ 1743075 w 6296025"/>
              <a:gd name="connsiteY76" fmla="*/ 990600 h 2533650"/>
              <a:gd name="connsiteX77" fmla="*/ 1676400 w 6296025"/>
              <a:gd name="connsiteY77" fmla="*/ 952500 h 2533650"/>
              <a:gd name="connsiteX78" fmla="*/ 1657350 w 6296025"/>
              <a:gd name="connsiteY78" fmla="*/ 914400 h 2533650"/>
              <a:gd name="connsiteX79" fmla="*/ 1600200 w 6296025"/>
              <a:gd name="connsiteY79" fmla="*/ 885825 h 2533650"/>
              <a:gd name="connsiteX80" fmla="*/ 1581150 w 6296025"/>
              <a:gd name="connsiteY80" fmla="*/ 857250 h 2533650"/>
              <a:gd name="connsiteX81" fmla="*/ 1552575 w 6296025"/>
              <a:gd name="connsiteY81" fmla="*/ 847725 h 2533650"/>
              <a:gd name="connsiteX82" fmla="*/ 1514475 w 6296025"/>
              <a:gd name="connsiteY82" fmla="*/ 790575 h 2533650"/>
              <a:gd name="connsiteX83" fmla="*/ 1457325 w 6296025"/>
              <a:gd name="connsiteY83" fmla="*/ 733425 h 2533650"/>
              <a:gd name="connsiteX84" fmla="*/ 1409700 w 6296025"/>
              <a:gd name="connsiteY84" fmla="*/ 695325 h 2533650"/>
              <a:gd name="connsiteX85" fmla="*/ 1381125 w 6296025"/>
              <a:gd name="connsiteY85" fmla="*/ 676275 h 2533650"/>
              <a:gd name="connsiteX86" fmla="*/ 1352550 w 6296025"/>
              <a:gd name="connsiteY86" fmla="*/ 647700 h 2533650"/>
              <a:gd name="connsiteX87" fmla="*/ 1295400 w 6296025"/>
              <a:gd name="connsiteY87" fmla="*/ 609600 h 2533650"/>
              <a:gd name="connsiteX88" fmla="*/ 1247775 w 6296025"/>
              <a:gd name="connsiteY88" fmla="*/ 561975 h 2533650"/>
              <a:gd name="connsiteX89" fmla="*/ 1200150 w 6296025"/>
              <a:gd name="connsiteY89" fmla="*/ 504825 h 2533650"/>
              <a:gd name="connsiteX90" fmla="*/ 1162050 w 6296025"/>
              <a:gd name="connsiteY90" fmla="*/ 485775 h 2533650"/>
              <a:gd name="connsiteX91" fmla="*/ 1066800 w 6296025"/>
              <a:gd name="connsiteY91" fmla="*/ 419100 h 2533650"/>
              <a:gd name="connsiteX92" fmla="*/ 1038225 w 6296025"/>
              <a:gd name="connsiteY92" fmla="*/ 409575 h 2533650"/>
              <a:gd name="connsiteX93" fmla="*/ 981075 w 6296025"/>
              <a:gd name="connsiteY93" fmla="*/ 361950 h 2533650"/>
              <a:gd name="connsiteX94" fmla="*/ 952500 w 6296025"/>
              <a:gd name="connsiteY94" fmla="*/ 352425 h 2533650"/>
              <a:gd name="connsiteX95" fmla="*/ 876300 w 6296025"/>
              <a:gd name="connsiteY95" fmla="*/ 295275 h 2533650"/>
              <a:gd name="connsiteX96" fmla="*/ 819150 w 6296025"/>
              <a:gd name="connsiteY96" fmla="*/ 276225 h 2533650"/>
              <a:gd name="connsiteX97" fmla="*/ 790575 w 6296025"/>
              <a:gd name="connsiteY97" fmla="*/ 257175 h 2533650"/>
              <a:gd name="connsiteX98" fmla="*/ 733425 w 6296025"/>
              <a:gd name="connsiteY98" fmla="*/ 238125 h 2533650"/>
              <a:gd name="connsiteX99" fmla="*/ 676275 w 6296025"/>
              <a:gd name="connsiteY99" fmla="*/ 209550 h 2533650"/>
              <a:gd name="connsiteX100" fmla="*/ 600075 w 6296025"/>
              <a:gd name="connsiteY100" fmla="*/ 171450 h 2533650"/>
              <a:gd name="connsiteX101" fmla="*/ 571500 w 6296025"/>
              <a:gd name="connsiteY101" fmla="*/ 152400 h 2533650"/>
              <a:gd name="connsiteX102" fmla="*/ 514350 w 6296025"/>
              <a:gd name="connsiteY102" fmla="*/ 133350 h 2533650"/>
              <a:gd name="connsiteX103" fmla="*/ 476250 w 6296025"/>
              <a:gd name="connsiteY103" fmla="*/ 114300 h 2533650"/>
              <a:gd name="connsiteX104" fmla="*/ 447675 w 6296025"/>
              <a:gd name="connsiteY104" fmla="*/ 95250 h 2533650"/>
              <a:gd name="connsiteX105" fmla="*/ 409575 w 6296025"/>
              <a:gd name="connsiteY105" fmla="*/ 85725 h 2533650"/>
              <a:gd name="connsiteX106" fmla="*/ 342900 w 6296025"/>
              <a:gd name="connsiteY106" fmla="*/ 47625 h 2533650"/>
              <a:gd name="connsiteX107" fmla="*/ 247650 w 6296025"/>
              <a:gd name="connsiteY107" fmla="*/ 19050 h 2533650"/>
              <a:gd name="connsiteX108" fmla="*/ 171450 w 6296025"/>
              <a:gd name="connsiteY108" fmla="*/ 0 h 2533650"/>
              <a:gd name="connsiteX109" fmla="*/ 57150 w 6296025"/>
              <a:gd name="connsiteY109" fmla="*/ 19050 h 2533650"/>
              <a:gd name="connsiteX110" fmla="*/ 38100 w 6296025"/>
              <a:gd name="connsiteY110" fmla="*/ 47625 h 2533650"/>
              <a:gd name="connsiteX111" fmla="*/ 19050 w 6296025"/>
              <a:gd name="connsiteY111" fmla="*/ 133350 h 2533650"/>
              <a:gd name="connsiteX112" fmla="*/ 0 w 6296025"/>
              <a:gd name="connsiteY112" fmla="*/ 276225 h 2533650"/>
              <a:gd name="connsiteX113" fmla="*/ 9525 w 6296025"/>
              <a:gd name="connsiteY113" fmla="*/ 914400 h 2533650"/>
              <a:gd name="connsiteX114" fmla="*/ 19050 w 6296025"/>
              <a:gd name="connsiteY114" fmla="*/ 952500 h 2533650"/>
              <a:gd name="connsiteX115" fmla="*/ 28575 w 6296025"/>
              <a:gd name="connsiteY115" fmla="*/ 1009650 h 2533650"/>
              <a:gd name="connsiteX116" fmla="*/ 66675 w 6296025"/>
              <a:gd name="connsiteY116" fmla="*/ 1095375 h 2533650"/>
              <a:gd name="connsiteX117" fmla="*/ 95250 w 6296025"/>
              <a:gd name="connsiteY117" fmla="*/ 1123950 h 2533650"/>
              <a:gd name="connsiteX118" fmla="*/ 152400 w 6296025"/>
              <a:gd name="connsiteY118" fmla="*/ 1162050 h 2533650"/>
              <a:gd name="connsiteX119" fmla="*/ 209550 w 6296025"/>
              <a:gd name="connsiteY119" fmla="*/ 1181100 h 2533650"/>
              <a:gd name="connsiteX120" fmla="*/ 352425 w 6296025"/>
              <a:gd name="connsiteY120" fmla="*/ 1247775 h 2533650"/>
              <a:gd name="connsiteX121" fmla="*/ 428625 w 6296025"/>
              <a:gd name="connsiteY121" fmla="*/ 1266825 h 2533650"/>
              <a:gd name="connsiteX122" fmla="*/ 466725 w 6296025"/>
              <a:gd name="connsiteY122" fmla="*/ 1276350 h 2533650"/>
              <a:gd name="connsiteX123" fmla="*/ 495300 w 6296025"/>
              <a:gd name="connsiteY123" fmla="*/ 1285875 h 2533650"/>
              <a:gd name="connsiteX124" fmla="*/ 600075 w 6296025"/>
              <a:gd name="connsiteY124" fmla="*/ 1304925 h 2533650"/>
              <a:gd name="connsiteX125" fmla="*/ 657225 w 6296025"/>
              <a:gd name="connsiteY125" fmla="*/ 1333500 h 2533650"/>
              <a:gd name="connsiteX126" fmla="*/ 695325 w 6296025"/>
              <a:gd name="connsiteY126" fmla="*/ 1352550 h 2533650"/>
              <a:gd name="connsiteX127" fmla="*/ 723900 w 6296025"/>
              <a:gd name="connsiteY127" fmla="*/ 1362075 h 2533650"/>
              <a:gd name="connsiteX128" fmla="*/ 876300 w 6296025"/>
              <a:gd name="connsiteY128" fmla="*/ 1428750 h 2533650"/>
              <a:gd name="connsiteX129" fmla="*/ 914400 w 6296025"/>
              <a:gd name="connsiteY129" fmla="*/ 1457325 h 2533650"/>
              <a:gd name="connsiteX130" fmla="*/ 942975 w 6296025"/>
              <a:gd name="connsiteY130" fmla="*/ 1476375 h 2533650"/>
              <a:gd name="connsiteX131" fmla="*/ 971550 w 6296025"/>
              <a:gd name="connsiteY131" fmla="*/ 1504950 h 2533650"/>
              <a:gd name="connsiteX132" fmla="*/ 1000125 w 6296025"/>
              <a:gd name="connsiteY132" fmla="*/ 1524000 h 2533650"/>
              <a:gd name="connsiteX133" fmla="*/ 1038225 w 6296025"/>
              <a:gd name="connsiteY133" fmla="*/ 1552575 h 2533650"/>
              <a:gd name="connsiteX134" fmla="*/ 1066800 w 6296025"/>
              <a:gd name="connsiteY134" fmla="*/ 1571625 h 2533650"/>
              <a:gd name="connsiteX135" fmla="*/ 1095375 w 6296025"/>
              <a:gd name="connsiteY135" fmla="*/ 1600200 h 2533650"/>
              <a:gd name="connsiteX136" fmla="*/ 1152525 w 6296025"/>
              <a:gd name="connsiteY136" fmla="*/ 1638300 h 2533650"/>
              <a:gd name="connsiteX137" fmla="*/ 1190625 w 6296025"/>
              <a:gd name="connsiteY137" fmla="*/ 1695450 h 2533650"/>
              <a:gd name="connsiteX138" fmla="*/ 1266825 w 6296025"/>
              <a:gd name="connsiteY138" fmla="*/ 1743075 h 2533650"/>
              <a:gd name="connsiteX139" fmla="*/ 1295400 w 6296025"/>
              <a:gd name="connsiteY139" fmla="*/ 1771650 h 2533650"/>
              <a:gd name="connsiteX140" fmla="*/ 1333500 w 6296025"/>
              <a:gd name="connsiteY140" fmla="*/ 1800225 h 2533650"/>
              <a:gd name="connsiteX141" fmla="*/ 1390650 w 6296025"/>
              <a:gd name="connsiteY141" fmla="*/ 1847850 h 2533650"/>
              <a:gd name="connsiteX142" fmla="*/ 1447800 w 6296025"/>
              <a:gd name="connsiteY142" fmla="*/ 1866900 h 2533650"/>
              <a:gd name="connsiteX143" fmla="*/ 1543050 w 6296025"/>
              <a:gd name="connsiteY143" fmla="*/ 1933575 h 2533650"/>
              <a:gd name="connsiteX144" fmla="*/ 1571625 w 6296025"/>
              <a:gd name="connsiteY144" fmla="*/ 1952625 h 2533650"/>
              <a:gd name="connsiteX145" fmla="*/ 1600200 w 6296025"/>
              <a:gd name="connsiteY145" fmla="*/ 1962150 h 2533650"/>
              <a:gd name="connsiteX146" fmla="*/ 1628775 w 6296025"/>
              <a:gd name="connsiteY146" fmla="*/ 1981200 h 2533650"/>
              <a:gd name="connsiteX147" fmla="*/ 1666875 w 6296025"/>
              <a:gd name="connsiteY147" fmla="*/ 1990725 h 2533650"/>
              <a:gd name="connsiteX148" fmla="*/ 1704975 w 6296025"/>
              <a:gd name="connsiteY148" fmla="*/ 2009775 h 2533650"/>
              <a:gd name="connsiteX149" fmla="*/ 1771650 w 6296025"/>
              <a:gd name="connsiteY149" fmla="*/ 2019300 h 2533650"/>
              <a:gd name="connsiteX150" fmla="*/ 1800225 w 6296025"/>
              <a:gd name="connsiteY150" fmla="*/ 2038350 h 2533650"/>
              <a:gd name="connsiteX151" fmla="*/ 1838325 w 6296025"/>
              <a:gd name="connsiteY151" fmla="*/ 2047875 h 2533650"/>
              <a:gd name="connsiteX152" fmla="*/ 1866900 w 6296025"/>
              <a:gd name="connsiteY152" fmla="*/ 2057400 h 2533650"/>
              <a:gd name="connsiteX153" fmla="*/ 1981200 w 6296025"/>
              <a:gd name="connsiteY153" fmla="*/ 2076450 h 2533650"/>
              <a:gd name="connsiteX154" fmla="*/ 2028825 w 6296025"/>
              <a:gd name="connsiteY154" fmla="*/ 2085975 h 2533650"/>
              <a:gd name="connsiteX155" fmla="*/ 2057400 w 6296025"/>
              <a:gd name="connsiteY155" fmla="*/ 2095500 h 2533650"/>
              <a:gd name="connsiteX156" fmla="*/ 2162175 w 6296025"/>
              <a:gd name="connsiteY156" fmla="*/ 2114550 h 2533650"/>
              <a:gd name="connsiteX157" fmla="*/ 2247900 w 6296025"/>
              <a:gd name="connsiteY157" fmla="*/ 2143125 h 2533650"/>
              <a:gd name="connsiteX158" fmla="*/ 2276475 w 6296025"/>
              <a:gd name="connsiteY158" fmla="*/ 2152650 h 2533650"/>
              <a:gd name="connsiteX159" fmla="*/ 2362200 w 6296025"/>
              <a:gd name="connsiteY159" fmla="*/ 2162175 h 2533650"/>
              <a:gd name="connsiteX160" fmla="*/ 2390775 w 6296025"/>
              <a:gd name="connsiteY160" fmla="*/ 2171700 h 2533650"/>
              <a:gd name="connsiteX161" fmla="*/ 2447925 w 6296025"/>
              <a:gd name="connsiteY161" fmla="*/ 2181225 h 2533650"/>
              <a:gd name="connsiteX162" fmla="*/ 2495550 w 6296025"/>
              <a:gd name="connsiteY162" fmla="*/ 2190750 h 2533650"/>
              <a:gd name="connsiteX163" fmla="*/ 2533650 w 6296025"/>
              <a:gd name="connsiteY163" fmla="*/ 2200275 h 2533650"/>
              <a:gd name="connsiteX164" fmla="*/ 2600325 w 6296025"/>
              <a:gd name="connsiteY164" fmla="*/ 2219325 h 2533650"/>
              <a:gd name="connsiteX165" fmla="*/ 2667000 w 6296025"/>
              <a:gd name="connsiteY165" fmla="*/ 2228850 h 2533650"/>
              <a:gd name="connsiteX166" fmla="*/ 2733675 w 6296025"/>
              <a:gd name="connsiteY166" fmla="*/ 2247900 h 2533650"/>
              <a:gd name="connsiteX167" fmla="*/ 2828925 w 6296025"/>
              <a:gd name="connsiteY167" fmla="*/ 2257425 h 2533650"/>
              <a:gd name="connsiteX168" fmla="*/ 2886075 w 6296025"/>
              <a:gd name="connsiteY168" fmla="*/ 2266950 h 2533650"/>
              <a:gd name="connsiteX169" fmla="*/ 3105150 w 6296025"/>
              <a:gd name="connsiteY169" fmla="*/ 2295525 h 2533650"/>
              <a:gd name="connsiteX170" fmla="*/ 3257550 w 6296025"/>
              <a:gd name="connsiteY170" fmla="*/ 2305050 h 2533650"/>
              <a:gd name="connsiteX171" fmla="*/ 3362325 w 6296025"/>
              <a:gd name="connsiteY171" fmla="*/ 2314575 h 2533650"/>
              <a:gd name="connsiteX172" fmla="*/ 3638550 w 6296025"/>
              <a:gd name="connsiteY172" fmla="*/ 2333625 h 2533650"/>
              <a:gd name="connsiteX173" fmla="*/ 3905250 w 6296025"/>
              <a:gd name="connsiteY173" fmla="*/ 2343150 h 2533650"/>
              <a:gd name="connsiteX174" fmla="*/ 4076700 w 6296025"/>
              <a:gd name="connsiteY174" fmla="*/ 2362200 h 2533650"/>
              <a:gd name="connsiteX175" fmla="*/ 4133850 w 6296025"/>
              <a:gd name="connsiteY175" fmla="*/ 2371725 h 2533650"/>
              <a:gd name="connsiteX176" fmla="*/ 4210050 w 6296025"/>
              <a:gd name="connsiteY176" fmla="*/ 2381250 h 2533650"/>
              <a:gd name="connsiteX177" fmla="*/ 4324350 w 6296025"/>
              <a:gd name="connsiteY177" fmla="*/ 2409825 h 2533650"/>
              <a:gd name="connsiteX178" fmla="*/ 4362450 w 6296025"/>
              <a:gd name="connsiteY178" fmla="*/ 2419350 h 2533650"/>
              <a:gd name="connsiteX179" fmla="*/ 4448175 w 6296025"/>
              <a:gd name="connsiteY179" fmla="*/ 2447925 h 2533650"/>
              <a:gd name="connsiteX180" fmla="*/ 4476750 w 6296025"/>
              <a:gd name="connsiteY180" fmla="*/ 2466975 h 2533650"/>
              <a:gd name="connsiteX181" fmla="*/ 4514850 w 6296025"/>
              <a:gd name="connsiteY181" fmla="*/ 2476500 h 2533650"/>
              <a:gd name="connsiteX182" fmla="*/ 4581525 w 6296025"/>
              <a:gd name="connsiteY182" fmla="*/ 2495550 h 2533650"/>
              <a:gd name="connsiteX183" fmla="*/ 4619625 w 6296025"/>
              <a:gd name="connsiteY183" fmla="*/ 2505075 h 2533650"/>
              <a:gd name="connsiteX184" fmla="*/ 4676775 w 6296025"/>
              <a:gd name="connsiteY184" fmla="*/ 2524125 h 2533650"/>
              <a:gd name="connsiteX185" fmla="*/ 4724400 w 6296025"/>
              <a:gd name="connsiteY185" fmla="*/ 2533650 h 2533650"/>
              <a:gd name="connsiteX186" fmla="*/ 5000625 w 6296025"/>
              <a:gd name="connsiteY186" fmla="*/ 2524125 h 2533650"/>
              <a:gd name="connsiteX187" fmla="*/ 5219700 w 6296025"/>
              <a:gd name="connsiteY187" fmla="*/ 2476500 h 25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6296025" h="2533650">
                <a:moveTo>
                  <a:pt x="5219700" y="2476500"/>
                </a:moveTo>
                <a:cubicBezTo>
                  <a:pt x="5368925" y="2479675"/>
                  <a:pt x="5518116" y="2486025"/>
                  <a:pt x="5667375" y="2486025"/>
                </a:cubicBezTo>
                <a:cubicBezTo>
                  <a:pt x="5721443" y="2486025"/>
                  <a:pt x="5775475" y="2481626"/>
                  <a:pt x="5829300" y="2476500"/>
                </a:cubicBezTo>
                <a:cubicBezTo>
                  <a:pt x="5842332" y="2475259"/>
                  <a:pt x="5854363" y="2468160"/>
                  <a:pt x="5867400" y="2466975"/>
                </a:cubicBezTo>
                <a:cubicBezTo>
                  <a:pt x="5924403" y="2461793"/>
                  <a:pt x="5981700" y="2460625"/>
                  <a:pt x="6038850" y="2457450"/>
                </a:cubicBezTo>
                <a:cubicBezTo>
                  <a:pt x="6172543" y="2412886"/>
                  <a:pt x="6039027" y="2466857"/>
                  <a:pt x="6124575" y="2409825"/>
                </a:cubicBezTo>
                <a:cubicBezTo>
                  <a:pt x="6132929" y="2404256"/>
                  <a:pt x="6143922" y="2404255"/>
                  <a:pt x="6153150" y="2400300"/>
                </a:cubicBezTo>
                <a:cubicBezTo>
                  <a:pt x="6166201" y="2394707"/>
                  <a:pt x="6178550" y="2387600"/>
                  <a:pt x="6191250" y="2381250"/>
                </a:cubicBezTo>
                <a:cubicBezTo>
                  <a:pt x="6284986" y="2256268"/>
                  <a:pt x="6177403" y="2408079"/>
                  <a:pt x="6229350" y="2314575"/>
                </a:cubicBezTo>
                <a:cubicBezTo>
                  <a:pt x="6240469" y="2294561"/>
                  <a:pt x="6260210" y="2279145"/>
                  <a:pt x="6267450" y="2257425"/>
                </a:cubicBezTo>
                <a:cubicBezTo>
                  <a:pt x="6291620" y="2184916"/>
                  <a:pt x="6282562" y="2219966"/>
                  <a:pt x="6296025" y="2152650"/>
                </a:cubicBezTo>
                <a:cubicBezTo>
                  <a:pt x="6289675" y="2136775"/>
                  <a:pt x="6281888" y="2121402"/>
                  <a:pt x="6276975" y="2105025"/>
                </a:cubicBezTo>
                <a:cubicBezTo>
                  <a:pt x="6275895" y="2101425"/>
                  <a:pt x="6266111" y="2039350"/>
                  <a:pt x="6257925" y="2028825"/>
                </a:cubicBezTo>
                <a:cubicBezTo>
                  <a:pt x="6241385" y="2007559"/>
                  <a:pt x="6219825" y="1990725"/>
                  <a:pt x="6200775" y="1971675"/>
                </a:cubicBezTo>
                <a:cubicBezTo>
                  <a:pt x="6174053" y="1944953"/>
                  <a:pt x="6171711" y="1936587"/>
                  <a:pt x="6134100" y="1924050"/>
                </a:cubicBezTo>
                <a:cubicBezTo>
                  <a:pt x="6118741" y="1918930"/>
                  <a:pt x="6102444" y="1917187"/>
                  <a:pt x="6086475" y="1914525"/>
                </a:cubicBezTo>
                <a:cubicBezTo>
                  <a:pt x="6064330" y="1910834"/>
                  <a:pt x="6042237" y="1905787"/>
                  <a:pt x="6019800" y="1905000"/>
                </a:cubicBezTo>
                <a:cubicBezTo>
                  <a:pt x="5861116" y="1899432"/>
                  <a:pt x="5702300" y="1898650"/>
                  <a:pt x="5543550" y="1895475"/>
                </a:cubicBezTo>
                <a:lnTo>
                  <a:pt x="5457825" y="1885950"/>
                </a:lnTo>
                <a:cubicBezTo>
                  <a:pt x="5419765" y="1882325"/>
                  <a:pt x="5381289" y="1882388"/>
                  <a:pt x="5343525" y="1876425"/>
                </a:cubicBezTo>
                <a:cubicBezTo>
                  <a:pt x="5320694" y="1872820"/>
                  <a:pt x="5299613" y="1861392"/>
                  <a:pt x="5276850" y="1857375"/>
                </a:cubicBezTo>
                <a:cubicBezTo>
                  <a:pt x="5245427" y="1851830"/>
                  <a:pt x="5213350" y="1851025"/>
                  <a:pt x="5181600" y="1847850"/>
                </a:cubicBezTo>
                <a:cubicBezTo>
                  <a:pt x="5162550" y="1841500"/>
                  <a:pt x="5143931" y="1833670"/>
                  <a:pt x="5124450" y="1828800"/>
                </a:cubicBezTo>
                <a:cubicBezTo>
                  <a:pt x="5105714" y="1824116"/>
                  <a:pt x="5086301" y="1822730"/>
                  <a:pt x="5067300" y="1819275"/>
                </a:cubicBezTo>
                <a:cubicBezTo>
                  <a:pt x="5051372" y="1816379"/>
                  <a:pt x="5035381" y="1813677"/>
                  <a:pt x="5019675" y="1809750"/>
                </a:cubicBezTo>
                <a:cubicBezTo>
                  <a:pt x="4925882" y="1786302"/>
                  <a:pt x="5091211" y="1816910"/>
                  <a:pt x="4933950" y="1790700"/>
                </a:cubicBezTo>
                <a:cubicBezTo>
                  <a:pt x="4924680" y="1786992"/>
                  <a:pt x="4874548" y="1765858"/>
                  <a:pt x="4857750" y="1762125"/>
                </a:cubicBezTo>
                <a:cubicBezTo>
                  <a:pt x="4838897" y="1757935"/>
                  <a:pt x="4819453" y="1756790"/>
                  <a:pt x="4800600" y="1752600"/>
                </a:cubicBezTo>
                <a:cubicBezTo>
                  <a:pt x="4790799" y="1750422"/>
                  <a:pt x="4781765" y="1745510"/>
                  <a:pt x="4772025" y="1743075"/>
                </a:cubicBezTo>
                <a:cubicBezTo>
                  <a:pt x="4756319" y="1739148"/>
                  <a:pt x="4740204" y="1737062"/>
                  <a:pt x="4724400" y="1733550"/>
                </a:cubicBezTo>
                <a:cubicBezTo>
                  <a:pt x="4711621" y="1730710"/>
                  <a:pt x="4699180" y="1726367"/>
                  <a:pt x="4686300" y="1724025"/>
                </a:cubicBezTo>
                <a:cubicBezTo>
                  <a:pt x="4664211" y="1720009"/>
                  <a:pt x="4641770" y="1718191"/>
                  <a:pt x="4619625" y="1714500"/>
                </a:cubicBezTo>
                <a:cubicBezTo>
                  <a:pt x="4603656" y="1711838"/>
                  <a:pt x="4588027" y="1707265"/>
                  <a:pt x="4572000" y="1704975"/>
                </a:cubicBezTo>
                <a:cubicBezTo>
                  <a:pt x="4543538" y="1700909"/>
                  <a:pt x="4514708" y="1699715"/>
                  <a:pt x="4486275" y="1695450"/>
                </a:cubicBezTo>
                <a:cubicBezTo>
                  <a:pt x="4451170" y="1690184"/>
                  <a:pt x="4416563" y="1681936"/>
                  <a:pt x="4381500" y="1676400"/>
                </a:cubicBezTo>
                <a:cubicBezTo>
                  <a:pt x="4356216" y="1672408"/>
                  <a:pt x="4330700" y="1670050"/>
                  <a:pt x="4305300" y="1666875"/>
                </a:cubicBezTo>
                <a:cubicBezTo>
                  <a:pt x="4215050" y="1621750"/>
                  <a:pt x="4328643" y="1673878"/>
                  <a:pt x="4210050" y="1638300"/>
                </a:cubicBezTo>
                <a:cubicBezTo>
                  <a:pt x="4126851" y="1613340"/>
                  <a:pt x="4210960" y="1624744"/>
                  <a:pt x="4143375" y="1609725"/>
                </a:cubicBezTo>
                <a:cubicBezTo>
                  <a:pt x="4124522" y="1605535"/>
                  <a:pt x="4104961" y="1604884"/>
                  <a:pt x="4086225" y="1600200"/>
                </a:cubicBezTo>
                <a:cubicBezTo>
                  <a:pt x="4066744" y="1595330"/>
                  <a:pt x="4048556" y="1586020"/>
                  <a:pt x="4029075" y="1581150"/>
                </a:cubicBezTo>
                <a:lnTo>
                  <a:pt x="3990975" y="1571625"/>
                </a:lnTo>
                <a:cubicBezTo>
                  <a:pt x="3962453" y="1565043"/>
                  <a:pt x="3933648" y="1559675"/>
                  <a:pt x="3905250" y="1552575"/>
                </a:cubicBezTo>
                <a:cubicBezTo>
                  <a:pt x="3895510" y="1550140"/>
                  <a:pt x="3886415" y="1545485"/>
                  <a:pt x="3876675" y="1543050"/>
                </a:cubicBezTo>
                <a:cubicBezTo>
                  <a:pt x="3860969" y="1539123"/>
                  <a:pt x="3844756" y="1537452"/>
                  <a:pt x="3829050" y="1533525"/>
                </a:cubicBezTo>
                <a:cubicBezTo>
                  <a:pt x="3819310" y="1531090"/>
                  <a:pt x="3809876" y="1527525"/>
                  <a:pt x="3800475" y="1524000"/>
                </a:cubicBezTo>
                <a:cubicBezTo>
                  <a:pt x="3784466" y="1517997"/>
                  <a:pt x="3769437" y="1509097"/>
                  <a:pt x="3752850" y="1504950"/>
                </a:cubicBezTo>
                <a:cubicBezTo>
                  <a:pt x="3719743" y="1496673"/>
                  <a:pt x="3601870" y="1487761"/>
                  <a:pt x="3581400" y="1485900"/>
                </a:cubicBezTo>
                <a:cubicBezTo>
                  <a:pt x="3556000" y="1479550"/>
                  <a:pt x="3530374" y="1474043"/>
                  <a:pt x="3505200" y="1466850"/>
                </a:cubicBezTo>
                <a:cubicBezTo>
                  <a:pt x="3485892" y="1461333"/>
                  <a:pt x="3467825" y="1451290"/>
                  <a:pt x="3448050" y="1447800"/>
                </a:cubicBezTo>
                <a:cubicBezTo>
                  <a:pt x="3413515" y="1441706"/>
                  <a:pt x="3378104" y="1442373"/>
                  <a:pt x="3343275" y="1438275"/>
                </a:cubicBezTo>
                <a:cubicBezTo>
                  <a:pt x="3324095" y="1436018"/>
                  <a:pt x="3305351" y="1430581"/>
                  <a:pt x="3286125" y="1428750"/>
                </a:cubicBezTo>
                <a:cubicBezTo>
                  <a:pt x="3238609" y="1424225"/>
                  <a:pt x="3190875" y="1422400"/>
                  <a:pt x="3143250" y="1419225"/>
                </a:cubicBezTo>
                <a:cubicBezTo>
                  <a:pt x="3124200" y="1416050"/>
                  <a:pt x="3105038" y="1413488"/>
                  <a:pt x="3086100" y="1409700"/>
                </a:cubicBezTo>
                <a:cubicBezTo>
                  <a:pt x="3073263" y="1407133"/>
                  <a:pt x="3060939" y="1402166"/>
                  <a:pt x="3048000" y="1400175"/>
                </a:cubicBezTo>
                <a:cubicBezTo>
                  <a:pt x="3019583" y="1395803"/>
                  <a:pt x="2990804" y="1394216"/>
                  <a:pt x="2962275" y="1390650"/>
                </a:cubicBezTo>
                <a:cubicBezTo>
                  <a:pt x="2939998" y="1387865"/>
                  <a:pt x="2917927" y="1383475"/>
                  <a:pt x="2895600" y="1381125"/>
                </a:cubicBezTo>
                <a:cubicBezTo>
                  <a:pt x="2857578" y="1377123"/>
                  <a:pt x="2819322" y="1375602"/>
                  <a:pt x="2781300" y="1371600"/>
                </a:cubicBezTo>
                <a:cubicBezTo>
                  <a:pt x="2611051" y="1353679"/>
                  <a:pt x="2789242" y="1371336"/>
                  <a:pt x="2676525" y="1352550"/>
                </a:cubicBezTo>
                <a:cubicBezTo>
                  <a:pt x="2651276" y="1348342"/>
                  <a:pt x="2625725" y="1346200"/>
                  <a:pt x="2600325" y="1343025"/>
                </a:cubicBezTo>
                <a:cubicBezTo>
                  <a:pt x="2584450" y="1336675"/>
                  <a:pt x="2569287" y="1328122"/>
                  <a:pt x="2552700" y="1323975"/>
                </a:cubicBezTo>
                <a:cubicBezTo>
                  <a:pt x="2530920" y="1318530"/>
                  <a:pt x="2507901" y="1319498"/>
                  <a:pt x="2486025" y="1314450"/>
                </a:cubicBezTo>
                <a:cubicBezTo>
                  <a:pt x="2466459" y="1309935"/>
                  <a:pt x="2448109" y="1301170"/>
                  <a:pt x="2428875" y="1295400"/>
                </a:cubicBezTo>
                <a:cubicBezTo>
                  <a:pt x="2416336" y="1291638"/>
                  <a:pt x="2403078" y="1290349"/>
                  <a:pt x="2390775" y="1285875"/>
                </a:cubicBezTo>
                <a:cubicBezTo>
                  <a:pt x="2368051" y="1277612"/>
                  <a:pt x="2346551" y="1266280"/>
                  <a:pt x="2324100" y="1257300"/>
                </a:cubicBezTo>
                <a:cubicBezTo>
                  <a:pt x="2314778" y="1253571"/>
                  <a:pt x="2304505" y="1252265"/>
                  <a:pt x="2295525" y="1247775"/>
                </a:cubicBezTo>
                <a:cubicBezTo>
                  <a:pt x="2285286" y="1242655"/>
                  <a:pt x="2277189" y="1233845"/>
                  <a:pt x="2266950" y="1228725"/>
                </a:cubicBezTo>
                <a:cubicBezTo>
                  <a:pt x="2253285" y="1221893"/>
                  <a:pt x="2212482" y="1212727"/>
                  <a:pt x="2200275" y="1209675"/>
                </a:cubicBezTo>
                <a:cubicBezTo>
                  <a:pt x="2133262" y="1164999"/>
                  <a:pt x="2218236" y="1216410"/>
                  <a:pt x="2124075" y="1181100"/>
                </a:cubicBezTo>
                <a:cubicBezTo>
                  <a:pt x="2113356" y="1177080"/>
                  <a:pt x="2106022" y="1166559"/>
                  <a:pt x="2095500" y="1162050"/>
                </a:cubicBezTo>
                <a:cubicBezTo>
                  <a:pt x="2083468" y="1156893"/>
                  <a:pt x="2070100" y="1155700"/>
                  <a:pt x="2057400" y="1152525"/>
                </a:cubicBezTo>
                <a:cubicBezTo>
                  <a:pt x="2033713" y="1136734"/>
                  <a:pt x="2018347" y="1124783"/>
                  <a:pt x="1990725" y="1114425"/>
                </a:cubicBezTo>
                <a:cubicBezTo>
                  <a:pt x="1966310" y="1105270"/>
                  <a:pt x="1947077" y="1106889"/>
                  <a:pt x="1924050" y="1095375"/>
                </a:cubicBezTo>
                <a:cubicBezTo>
                  <a:pt x="1907491" y="1087096"/>
                  <a:pt x="1892984" y="1075079"/>
                  <a:pt x="1876425" y="1066800"/>
                </a:cubicBezTo>
                <a:cubicBezTo>
                  <a:pt x="1867445" y="1062310"/>
                  <a:pt x="1856830" y="1061765"/>
                  <a:pt x="1847850" y="1057275"/>
                </a:cubicBezTo>
                <a:cubicBezTo>
                  <a:pt x="1773992" y="1020346"/>
                  <a:pt x="1862524" y="1052641"/>
                  <a:pt x="1790700" y="1028700"/>
                </a:cubicBezTo>
                <a:cubicBezTo>
                  <a:pt x="1784350" y="1019175"/>
                  <a:pt x="1780589" y="1007276"/>
                  <a:pt x="1771650" y="1000125"/>
                </a:cubicBezTo>
                <a:cubicBezTo>
                  <a:pt x="1763810" y="993853"/>
                  <a:pt x="1752055" y="995090"/>
                  <a:pt x="1743075" y="990600"/>
                </a:cubicBezTo>
                <a:cubicBezTo>
                  <a:pt x="1720180" y="979152"/>
                  <a:pt x="1698625" y="965200"/>
                  <a:pt x="1676400" y="952500"/>
                </a:cubicBezTo>
                <a:cubicBezTo>
                  <a:pt x="1670050" y="939800"/>
                  <a:pt x="1666440" y="925308"/>
                  <a:pt x="1657350" y="914400"/>
                </a:cubicBezTo>
                <a:cubicBezTo>
                  <a:pt x="1643147" y="897356"/>
                  <a:pt x="1619704" y="892326"/>
                  <a:pt x="1600200" y="885825"/>
                </a:cubicBezTo>
                <a:cubicBezTo>
                  <a:pt x="1593850" y="876300"/>
                  <a:pt x="1590089" y="864401"/>
                  <a:pt x="1581150" y="857250"/>
                </a:cubicBezTo>
                <a:cubicBezTo>
                  <a:pt x="1573310" y="850978"/>
                  <a:pt x="1559675" y="854825"/>
                  <a:pt x="1552575" y="847725"/>
                </a:cubicBezTo>
                <a:cubicBezTo>
                  <a:pt x="1536386" y="831536"/>
                  <a:pt x="1533525" y="803275"/>
                  <a:pt x="1514475" y="790575"/>
                </a:cubicBezTo>
                <a:cubicBezTo>
                  <a:pt x="1447132" y="745680"/>
                  <a:pt x="1528212" y="804312"/>
                  <a:pt x="1457325" y="733425"/>
                </a:cubicBezTo>
                <a:cubicBezTo>
                  <a:pt x="1442950" y="719050"/>
                  <a:pt x="1425964" y="707523"/>
                  <a:pt x="1409700" y="695325"/>
                </a:cubicBezTo>
                <a:cubicBezTo>
                  <a:pt x="1400542" y="688456"/>
                  <a:pt x="1389919" y="683604"/>
                  <a:pt x="1381125" y="676275"/>
                </a:cubicBezTo>
                <a:cubicBezTo>
                  <a:pt x="1370777" y="667651"/>
                  <a:pt x="1363183" y="655970"/>
                  <a:pt x="1352550" y="647700"/>
                </a:cubicBezTo>
                <a:cubicBezTo>
                  <a:pt x="1334478" y="633644"/>
                  <a:pt x="1295400" y="609600"/>
                  <a:pt x="1295400" y="609600"/>
                </a:cubicBezTo>
                <a:cubicBezTo>
                  <a:pt x="1244600" y="533400"/>
                  <a:pt x="1311275" y="625475"/>
                  <a:pt x="1247775" y="561975"/>
                </a:cubicBezTo>
                <a:cubicBezTo>
                  <a:pt x="1206003" y="520203"/>
                  <a:pt x="1254765" y="543835"/>
                  <a:pt x="1200150" y="504825"/>
                </a:cubicBezTo>
                <a:cubicBezTo>
                  <a:pt x="1188596" y="496572"/>
                  <a:pt x="1174091" y="493300"/>
                  <a:pt x="1162050" y="485775"/>
                </a:cubicBezTo>
                <a:cubicBezTo>
                  <a:pt x="1137210" y="470250"/>
                  <a:pt x="1091619" y="427373"/>
                  <a:pt x="1066800" y="419100"/>
                </a:cubicBezTo>
                <a:lnTo>
                  <a:pt x="1038225" y="409575"/>
                </a:lnTo>
                <a:cubicBezTo>
                  <a:pt x="1019175" y="393700"/>
                  <a:pt x="1001708" y="375705"/>
                  <a:pt x="981075" y="361950"/>
                </a:cubicBezTo>
                <a:cubicBezTo>
                  <a:pt x="972721" y="356381"/>
                  <a:pt x="960971" y="357815"/>
                  <a:pt x="952500" y="352425"/>
                </a:cubicBezTo>
                <a:cubicBezTo>
                  <a:pt x="925714" y="335379"/>
                  <a:pt x="906421" y="305315"/>
                  <a:pt x="876300" y="295275"/>
                </a:cubicBezTo>
                <a:cubicBezTo>
                  <a:pt x="857250" y="288925"/>
                  <a:pt x="835858" y="287364"/>
                  <a:pt x="819150" y="276225"/>
                </a:cubicBezTo>
                <a:cubicBezTo>
                  <a:pt x="809625" y="269875"/>
                  <a:pt x="801036" y="261824"/>
                  <a:pt x="790575" y="257175"/>
                </a:cubicBezTo>
                <a:cubicBezTo>
                  <a:pt x="772225" y="249020"/>
                  <a:pt x="750133" y="249264"/>
                  <a:pt x="733425" y="238125"/>
                </a:cubicBezTo>
                <a:cubicBezTo>
                  <a:pt x="696496" y="213506"/>
                  <a:pt x="715710" y="222695"/>
                  <a:pt x="676275" y="209550"/>
                </a:cubicBezTo>
                <a:cubicBezTo>
                  <a:pt x="622080" y="155355"/>
                  <a:pt x="677942" y="200650"/>
                  <a:pt x="600075" y="171450"/>
                </a:cubicBezTo>
                <a:cubicBezTo>
                  <a:pt x="589356" y="167430"/>
                  <a:pt x="581961" y="157049"/>
                  <a:pt x="571500" y="152400"/>
                </a:cubicBezTo>
                <a:cubicBezTo>
                  <a:pt x="553150" y="144245"/>
                  <a:pt x="532311" y="142330"/>
                  <a:pt x="514350" y="133350"/>
                </a:cubicBezTo>
                <a:cubicBezTo>
                  <a:pt x="501650" y="127000"/>
                  <a:pt x="488578" y="121345"/>
                  <a:pt x="476250" y="114300"/>
                </a:cubicBezTo>
                <a:cubicBezTo>
                  <a:pt x="466311" y="108620"/>
                  <a:pt x="458197" y="99759"/>
                  <a:pt x="447675" y="95250"/>
                </a:cubicBezTo>
                <a:cubicBezTo>
                  <a:pt x="435643" y="90093"/>
                  <a:pt x="422275" y="88900"/>
                  <a:pt x="409575" y="85725"/>
                </a:cubicBezTo>
                <a:cubicBezTo>
                  <a:pt x="383800" y="68542"/>
                  <a:pt x="373112" y="59710"/>
                  <a:pt x="342900" y="47625"/>
                </a:cubicBezTo>
                <a:cubicBezTo>
                  <a:pt x="313220" y="35753"/>
                  <a:pt x="279226" y="26067"/>
                  <a:pt x="247650" y="19050"/>
                </a:cubicBezTo>
                <a:cubicBezTo>
                  <a:pt x="178686" y="3725"/>
                  <a:pt x="222512" y="17021"/>
                  <a:pt x="171450" y="0"/>
                </a:cubicBezTo>
                <a:cubicBezTo>
                  <a:pt x="133350" y="6350"/>
                  <a:pt x="93525" y="6059"/>
                  <a:pt x="57150" y="19050"/>
                </a:cubicBezTo>
                <a:cubicBezTo>
                  <a:pt x="46369" y="22900"/>
                  <a:pt x="41720" y="36765"/>
                  <a:pt x="38100" y="47625"/>
                </a:cubicBezTo>
                <a:cubicBezTo>
                  <a:pt x="28843" y="75395"/>
                  <a:pt x="24791" y="104646"/>
                  <a:pt x="19050" y="133350"/>
                </a:cubicBezTo>
                <a:cubicBezTo>
                  <a:pt x="8361" y="186794"/>
                  <a:pt x="6354" y="219042"/>
                  <a:pt x="0" y="276225"/>
                </a:cubicBezTo>
                <a:cubicBezTo>
                  <a:pt x="3175" y="488950"/>
                  <a:pt x="3534" y="701736"/>
                  <a:pt x="9525" y="914400"/>
                </a:cubicBezTo>
                <a:cubicBezTo>
                  <a:pt x="9894" y="927486"/>
                  <a:pt x="16483" y="939663"/>
                  <a:pt x="19050" y="952500"/>
                </a:cubicBezTo>
                <a:cubicBezTo>
                  <a:pt x="22838" y="971438"/>
                  <a:pt x="23891" y="990914"/>
                  <a:pt x="28575" y="1009650"/>
                </a:cubicBezTo>
                <a:cubicBezTo>
                  <a:pt x="37475" y="1045250"/>
                  <a:pt x="44337" y="1068569"/>
                  <a:pt x="66675" y="1095375"/>
                </a:cubicBezTo>
                <a:cubicBezTo>
                  <a:pt x="75299" y="1105723"/>
                  <a:pt x="84617" y="1115680"/>
                  <a:pt x="95250" y="1123950"/>
                </a:cubicBezTo>
                <a:cubicBezTo>
                  <a:pt x="113322" y="1138006"/>
                  <a:pt x="130680" y="1154810"/>
                  <a:pt x="152400" y="1162050"/>
                </a:cubicBezTo>
                <a:cubicBezTo>
                  <a:pt x="171450" y="1168400"/>
                  <a:pt x="191589" y="1172120"/>
                  <a:pt x="209550" y="1181100"/>
                </a:cubicBezTo>
                <a:cubicBezTo>
                  <a:pt x="239788" y="1196219"/>
                  <a:pt x="310521" y="1234882"/>
                  <a:pt x="352425" y="1247775"/>
                </a:cubicBezTo>
                <a:cubicBezTo>
                  <a:pt x="377449" y="1255475"/>
                  <a:pt x="403225" y="1260475"/>
                  <a:pt x="428625" y="1266825"/>
                </a:cubicBezTo>
                <a:cubicBezTo>
                  <a:pt x="441325" y="1270000"/>
                  <a:pt x="454306" y="1272210"/>
                  <a:pt x="466725" y="1276350"/>
                </a:cubicBezTo>
                <a:cubicBezTo>
                  <a:pt x="476250" y="1279525"/>
                  <a:pt x="485560" y="1283440"/>
                  <a:pt x="495300" y="1285875"/>
                </a:cubicBezTo>
                <a:cubicBezTo>
                  <a:pt x="521925" y="1292531"/>
                  <a:pt x="574599" y="1300679"/>
                  <a:pt x="600075" y="1304925"/>
                </a:cubicBezTo>
                <a:cubicBezTo>
                  <a:pt x="654989" y="1341534"/>
                  <a:pt x="602016" y="1309839"/>
                  <a:pt x="657225" y="1333500"/>
                </a:cubicBezTo>
                <a:cubicBezTo>
                  <a:pt x="670276" y="1339093"/>
                  <a:pt x="682274" y="1346957"/>
                  <a:pt x="695325" y="1352550"/>
                </a:cubicBezTo>
                <a:cubicBezTo>
                  <a:pt x="704553" y="1356505"/>
                  <a:pt x="714802" y="1357829"/>
                  <a:pt x="723900" y="1362075"/>
                </a:cubicBezTo>
                <a:cubicBezTo>
                  <a:pt x="869295" y="1429926"/>
                  <a:pt x="790917" y="1407404"/>
                  <a:pt x="876300" y="1428750"/>
                </a:cubicBezTo>
                <a:cubicBezTo>
                  <a:pt x="889000" y="1438275"/>
                  <a:pt x="901482" y="1448098"/>
                  <a:pt x="914400" y="1457325"/>
                </a:cubicBezTo>
                <a:cubicBezTo>
                  <a:pt x="923715" y="1463979"/>
                  <a:pt x="934181" y="1469046"/>
                  <a:pt x="942975" y="1476375"/>
                </a:cubicBezTo>
                <a:cubicBezTo>
                  <a:pt x="953323" y="1484999"/>
                  <a:pt x="961202" y="1496326"/>
                  <a:pt x="971550" y="1504950"/>
                </a:cubicBezTo>
                <a:cubicBezTo>
                  <a:pt x="980344" y="1512279"/>
                  <a:pt x="990810" y="1517346"/>
                  <a:pt x="1000125" y="1524000"/>
                </a:cubicBezTo>
                <a:cubicBezTo>
                  <a:pt x="1013043" y="1533227"/>
                  <a:pt x="1025307" y="1543348"/>
                  <a:pt x="1038225" y="1552575"/>
                </a:cubicBezTo>
                <a:cubicBezTo>
                  <a:pt x="1047540" y="1559229"/>
                  <a:pt x="1058006" y="1564296"/>
                  <a:pt x="1066800" y="1571625"/>
                </a:cubicBezTo>
                <a:cubicBezTo>
                  <a:pt x="1077148" y="1580249"/>
                  <a:pt x="1084742" y="1591930"/>
                  <a:pt x="1095375" y="1600200"/>
                </a:cubicBezTo>
                <a:cubicBezTo>
                  <a:pt x="1113447" y="1614256"/>
                  <a:pt x="1152525" y="1638300"/>
                  <a:pt x="1152525" y="1638300"/>
                </a:cubicBezTo>
                <a:cubicBezTo>
                  <a:pt x="1165225" y="1657350"/>
                  <a:pt x="1170147" y="1685211"/>
                  <a:pt x="1190625" y="1695450"/>
                </a:cubicBezTo>
                <a:cubicBezTo>
                  <a:pt x="1229653" y="1714964"/>
                  <a:pt x="1232204" y="1713399"/>
                  <a:pt x="1266825" y="1743075"/>
                </a:cubicBezTo>
                <a:cubicBezTo>
                  <a:pt x="1277052" y="1751841"/>
                  <a:pt x="1285173" y="1762884"/>
                  <a:pt x="1295400" y="1771650"/>
                </a:cubicBezTo>
                <a:cubicBezTo>
                  <a:pt x="1307453" y="1781981"/>
                  <a:pt x="1321447" y="1789894"/>
                  <a:pt x="1333500" y="1800225"/>
                </a:cubicBezTo>
                <a:cubicBezTo>
                  <a:pt x="1357656" y="1820930"/>
                  <a:pt x="1361501" y="1834895"/>
                  <a:pt x="1390650" y="1847850"/>
                </a:cubicBezTo>
                <a:cubicBezTo>
                  <a:pt x="1409000" y="1856005"/>
                  <a:pt x="1428750" y="1860550"/>
                  <a:pt x="1447800" y="1866900"/>
                </a:cubicBezTo>
                <a:cubicBezTo>
                  <a:pt x="1504216" y="1909212"/>
                  <a:pt x="1472691" y="1886669"/>
                  <a:pt x="1543050" y="1933575"/>
                </a:cubicBezTo>
                <a:cubicBezTo>
                  <a:pt x="1552575" y="1939925"/>
                  <a:pt x="1560765" y="1949005"/>
                  <a:pt x="1571625" y="1952625"/>
                </a:cubicBezTo>
                <a:cubicBezTo>
                  <a:pt x="1581150" y="1955800"/>
                  <a:pt x="1591220" y="1957660"/>
                  <a:pt x="1600200" y="1962150"/>
                </a:cubicBezTo>
                <a:cubicBezTo>
                  <a:pt x="1610439" y="1967270"/>
                  <a:pt x="1618253" y="1976691"/>
                  <a:pt x="1628775" y="1981200"/>
                </a:cubicBezTo>
                <a:cubicBezTo>
                  <a:pt x="1640807" y="1986357"/>
                  <a:pt x="1654618" y="1986128"/>
                  <a:pt x="1666875" y="1990725"/>
                </a:cubicBezTo>
                <a:cubicBezTo>
                  <a:pt x="1680170" y="1995711"/>
                  <a:pt x="1691276" y="2006039"/>
                  <a:pt x="1704975" y="2009775"/>
                </a:cubicBezTo>
                <a:cubicBezTo>
                  <a:pt x="1726635" y="2015682"/>
                  <a:pt x="1749425" y="2016125"/>
                  <a:pt x="1771650" y="2019300"/>
                </a:cubicBezTo>
                <a:cubicBezTo>
                  <a:pt x="1781175" y="2025650"/>
                  <a:pt x="1789703" y="2033841"/>
                  <a:pt x="1800225" y="2038350"/>
                </a:cubicBezTo>
                <a:cubicBezTo>
                  <a:pt x="1812257" y="2043507"/>
                  <a:pt x="1825738" y="2044279"/>
                  <a:pt x="1838325" y="2047875"/>
                </a:cubicBezTo>
                <a:cubicBezTo>
                  <a:pt x="1847979" y="2050633"/>
                  <a:pt x="1857055" y="2055431"/>
                  <a:pt x="1866900" y="2057400"/>
                </a:cubicBezTo>
                <a:cubicBezTo>
                  <a:pt x="1904775" y="2064975"/>
                  <a:pt x="1943162" y="2069737"/>
                  <a:pt x="1981200" y="2076450"/>
                </a:cubicBezTo>
                <a:cubicBezTo>
                  <a:pt x="1997143" y="2079263"/>
                  <a:pt x="2013119" y="2082048"/>
                  <a:pt x="2028825" y="2085975"/>
                </a:cubicBezTo>
                <a:cubicBezTo>
                  <a:pt x="2038565" y="2088410"/>
                  <a:pt x="2047583" y="2093396"/>
                  <a:pt x="2057400" y="2095500"/>
                </a:cubicBezTo>
                <a:cubicBezTo>
                  <a:pt x="2092110" y="2102938"/>
                  <a:pt x="2127250" y="2108200"/>
                  <a:pt x="2162175" y="2114550"/>
                </a:cubicBezTo>
                <a:cubicBezTo>
                  <a:pt x="2244275" y="2147390"/>
                  <a:pt x="2176123" y="2122617"/>
                  <a:pt x="2247900" y="2143125"/>
                </a:cubicBezTo>
                <a:cubicBezTo>
                  <a:pt x="2257554" y="2145883"/>
                  <a:pt x="2266571" y="2150999"/>
                  <a:pt x="2276475" y="2152650"/>
                </a:cubicBezTo>
                <a:cubicBezTo>
                  <a:pt x="2304835" y="2157377"/>
                  <a:pt x="2333625" y="2159000"/>
                  <a:pt x="2362200" y="2162175"/>
                </a:cubicBezTo>
                <a:cubicBezTo>
                  <a:pt x="2371725" y="2165350"/>
                  <a:pt x="2380974" y="2169522"/>
                  <a:pt x="2390775" y="2171700"/>
                </a:cubicBezTo>
                <a:cubicBezTo>
                  <a:pt x="2409628" y="2175890"/>
                  <a:pt x="2428924" y="2177770"/>
                  <a:pt x="2447925" y="2181225"/>
                </a:cubicBezTo>
                <a:cubicBezTo>
                  <a:pt x="2463853" y="2184121"/>
                  <a:pt x="2479746" y="2187238"/>
                  <a:pt x="2495550" y="2190750"/>
                </a:cubicBezTo>
                <a:cubicBezTo>
                  <a:pt x="2508329" y="2193590"/>
                  <a:pt x="2521063" y="2196679"/>
                  <a:pt x="2533650" y="2200275"/>
                </a:cubicBezTo>
                <a:cubicBezTo>
                  <a:pt x="2569354" y="2210476"/>
                  <a:pt x="2559382" y="2211881"/>
                  <a:pt x="2600325" y="2219325"/>
                </a:cubicBezTo>
                <a:cubicBezTo>
                  <a:pt x="2622414" y="2223341"/>
                  <a:pt x="2645048" y="2224146"/>
                  <a:pt x="2667000" y="2228850"/>
                </a:cubicBezTo>
                <a:cubicBezTo>
                  <a:pt x="2689601" y="2233693"/>
                  <a:pt x="2710912" y="2243883"/>
                  <a:pt x="2733675" y="2247900"/>
                </a:cubicBezTo>
                <a:cubicBezTo>
                  <a:pt x="2765098" y="2253445"/>
                  <a:pt x="2797263" y="2253467"/>
                  <a:pt x="2828925" y="2257425"/>
                </a:cubicBezTo>
                <a:cubicBezTo>
                  <a:pt x="2848089" y="2259820"/>
                  <a:pt x="2866976" y="2264085"/>
                  <a:pt x="2886075" y="2266950"/>
                </a:cubicBezTo>
                <a:cubicBezTo>
                  <a:pt x="2940898" y="2275173"/>
                  <a:pt x="3043305" y="2290577"/>
                  <a:pt x="3105150" y="2295525"/>
                </a:cubicBezTo>
                <a:cubicBezTo>
                  <a:pt x="3155887" y="2299584"/>
                  <a:pt x="3206790" y="2301290"/>
                  <a:pt x="3257550" y="2305050"/>
                </a:cubicBezTo>
                <a:cubicBezTo>
                  <a:pt x="3292523" y="2307641"/>
                  <a:pt x="3327400" y="2311400"/>
                  <a:pt x="3362325" y="2314575"/>
                </a:cubicBezTo>
                <a:cubicBezTo>
                  <a:pt x="3477050" y="2343256"/>
                  <a:pt x="3390024" y="2324247"/>
                  <a:pt x="3638550" y="2333625"/>
                </a:cubicBezTo>
                <a:lnTo>
                  <a:pt x="3905250" y="2343150"/>
                </a:lnTo>
                <a:cubicBezTo>
                  <a:pt x="4092963" y="2369966"/>
                  <a:pt x="3814728" y="2331380"/>
                  <a:pt x="4076700" y="2362200"/>
                </a:cubicBezTo>
                <a:cubicBezTo>
                  <a:pt x="4095880" y="2364457"/>
                  <a:pt x="4114731" y="2368994"/>
                  <a:pt x="4133850" y="2371725"/>
                </a:cubicBezTo>
                <a:cubicBezTo>
                  <a:pt x="4159190" y="2375345"/>
                  <a:pt x="4184949" y="2376230"/>
                  <a:pt x="4210050" y="2381250"/>
                </a:cubicBezTo>
                <a:cubicBezTo>
                  <a:pt x="4248560" y="2388952"/>
                  <a:pt x="4286250" y="2400300"/>
                  <a:pt x="4324350" y="2409825"/>
                </a:cubicBezTo>
                <a:cubicBezTo>
                  <a:pt x="4337050" y="2413000"/>
                  <a:pt x="4350295" y="2414488"/>
                  <a:pt x="4362450" y="2419350"/>
                </a:cubicBezTo>
                <a:cubicBezTo>
                  <a:pt x="4422230" y="2443262"/>
                  <a:pt x="4393488" y="2434253"/>
                  <a:pt x="4448175" y="2447925"/>
                </a:cubicBezTo>
                <a:cubicBezTo>
                  <a:pt x="4457700" y="2454275"/>
                  <a:pt x="4466228" y="2462466"/>
                  <a:pt x="4476750" y="2466975"/>
                </a:cubicBezTo>
                <a:cubicBezTo>
                  <a:pt x="4488782" y="2472132"/>
                  <a:pt x="4502220" y="2473056"/>
                  <a:pt x="4514850" y="2476500"/>
                </a:cubicBezTo>
                <a:cubicBezTo>
                  <a:pt x="4537150" y="2482582"/>
                  <a:pt x="4559225" y="2489468"/>
                  <a:pt x="4581525" y="2495550"/>
                </a:cubicBezTo>
                <a:cubicBezTo>
                  <a:pt x="4594155" y="2498994"/>
                  <a:pt x="4607086" y="2501313"/>
                  <a:pt x="4619625" y="2505075"/>
                </a:cubicBezTo>
                <a:cubicBezTo>
                  <a:pt x="4638859" y="2510845"/>
                  <a:pt x="4657084" y="2520187"/>
                  <a:pt x="4676775" y="2524125"/>
                </a:cubicBezTo>
                <a:lnTo>
                  <a:pt x="4724400" y="2533650"/>
                </a:lnTo>
                <a:lnTo>
                  <a:pt x="5000625" y="2524125"/>
                </a:lnTo>
                <a:lnTo>
                  <a:pt x="5219700" y="2476500"/>
                </a:lnTo>
                <a:close/>
              </a:path>
            </a:pathLst>
          </a:cu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5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271443" y="5334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In this image, #6 are Herring bodies.  Identify cells #3. (advance slide for answers)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963" y="1371599"/>
            <a:ext cx="6099879" cy="5539467"/>
          </a:xfrm>
          <a:prstGeom prst="rect">
            <a:avLst/>
          </a:prstGeom>
        </p:spPr>
      </p:pic>
      <p:grpSp>
        <p:nvGrpSpPr>
          <p:cNvPr id="4" name="Group 3"/>
          <p:cNvGrpSpPr/>
          <p:nvPr/>
        </p:nvGrpSpPr>
        <p:grpSpPr>
          <a:xfrm>
            <a:off x="76197" y="2286000"/>
            <a:ext cx="2366963" cy="4066877"/>
            <a:chOff x="76197" y="2286000"/>
            <a:chExt cx="2366963" cy="4066877"/>
          </a:xfrm>
        </p:grpSpPr>
        <p:sp>
          <p:nvSpPr>
            <p:cNvPr id="6" name="Rectangle 5"/>
            <p:cNvSpPr/>
            <p:nvPr/>
          </p:nvSpPr>
          <p:spPr>
            <a:xfrm>
              <a:off x="152399" y="2286000"/>
              <a:ext cx="2214563"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err="1">
                  <a:ln w="11430"/>
                  <a:solidFill>
                    <a:schemeClr val="accent3">
                      <a:lumMod val="50000"/>
                    </a:schemeClr>
                  </a:solidFill>
                  <a:effectLst>
                    <a:outerShdw blurRad="76200" dist="50800" dir="5400000" algn="tl" rotWithShape="0">
                      <a:srgbClr val="000000">
                        <a:alpha val="65000"/>
                      </a:srgbClr>
                    </a:outerShdw>
                  </a:effectLst>
                  <a:latin typeface="+mn-lt"/>
                </a:rPr>
                <a:t>pituicytes</a:t>
              </a:r>
              <a:endPar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endParaRPr>
            </a:p>
          </p:txBody>
        </p:sp>
        <p:sp>
          <p:nvSpPr>
            <p:cNvPr id="9" name="TextBox 8"/>
            <p:cNvSpPr txBox="1"/>
            <p:nvPr/>
          </p:nvSpPr>
          <p:spPr>
            <a:xfrm>
              <a:off x="76197" y="3429000"/>
              <a:ext cx="2366963" cy="2923877"/>
            </a:xfrm>
            <a:prstGeom prst="rect">
              <a:avLst/>
            </a:prstGeom>
            <a:noFill/>
          </p:spPr>
          <p:txBody>
            <a:bodyPr wrap="square">
              <a:spAutoFit/>
            </a:bodyPr>
            <a:lstStyle/>
            <a:p>
              <a:r>
                <a:rPr lang="en-US" sz="1600" b="1" dirty="0">
                  <a:solidFill>
                    <a:srgbClr val="002060"/>
                  </a:solidFill>
                  <a:latin typeface="Tempus Sans ITC" pitchFamily="82" charset="0"/>
                </a:rPr>
                <a:t>Herring bodies are in the posterior pituitary.  The majority of nucleated cells here are </a:t>
              </a:r>
              <a:r>
                <a:rPr lang="en-US" sz="1600" b="1" dirty="0" err="1">
                  <a:solidFill>
                    <a:srgbClr val="002060"/>
                  </a:solidFill>
                  <a:latin typeface="Tempus Sans ITC" pitchFamily="82" charset="0"/>
                </a:rPr>
                <a:t>pituicytes</a:t>
              </a:r>
              <a:r>
                <a:rPr lang="en-US" sz="1600" b="1" dirty="0">
                  <a:solidFill>
                    <a:srgbClr val="002060"/>
                  </a:solidFill>
                  <a:latin typeface="Tempus Sans ITC" pitchFamily="82" charset="0"/>
                </a:rPr>
                <a:t> and endothelial cells (2) of blood vessels. </a:t>
              </a:r>
            </a:p>
            <a:p>
              <a:endParaRPr lang="en-US" sz="800" b="1" dirty="0">
                <a:solidFill>
                  <a:srgbClr val="002060"/>
                </a:solidFill>
                <a:latin typeface="Tempus Sans ITC" pitchFamily="82" charset="0"/>
              </a:endParaRPr>
            </a:p>
            <a:p>
              <a:r>
                <a:rPr lang="en-US" sz="1600" b="1" dirty="0">
                  <a:solidFill>
                    <a:srgbClr val="002060"/>
                  </a:solidFill>
                  <a:latin typeface="Tempus Sans ITC" pitchFamily="82" charset="0"/>
                </a:rPr>
                <a:t>Cell bodies of neurons that secrete vasopressin and oxytocin are in the hypothalamus, not the posterior pituitary.</a:t>
              </a:r>
            </a:p>
          </p:txBody>
        </p:sp>
      </p:grpSp>
    </p:spTree>
    <p:extLst>
      <p:ext uri="{BB962C8B-B14F-4D97-AF65-F5344CB8AC3E}">
        <p14:creationId xmlns:p14="http://schemas.microsoft.com/office/powerpoint/2010/main" val="369016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495424"/>
            <a:ext cx="7639050" cy="5324475"/>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Rectangle 5"/>
          <p:cNvSpPr/>
          <p:nvPr/>
        </p:nvSpPr>
        <p:spPr>
          <a:xfrm>
            <a:off x="304800" y="2133600"/>
            <a:ext cx="2214563"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Posterior pituitary</a:t>
            </a:r>
          </a:p>
        </p:txBody>
      </p:sp>
      <p:sp>
        <p:nvSpPr>
          <p:cNvPr id="10" name="TextBox 9"/>
          <p:cNvSpPr txBox="1"/>
          <p:nvPr/>
        </p:nvSpPr>
        <p:spPr>
          <a:xfrm>
            <a:off x="271443" y="5334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Be specific. (advance slide for answers)</a:t>
            </a:r>
          </a:p>
        </p:txBody>
      </p:sp>
    </p:spTree>
    <p:extLst>
      <p:ext uri="{BB962C8B-B14F-4D97-AF65-F5344CB8AC3E}">
        <p14:creationId xmlns:p14="http://schemas.microsoft.com/office/powerpoint/2010/main" val="151112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59183"/>
            <a:ext cx="7620000" cy="5198817"/>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271443" y="616803"/>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Identify cells 1 (several examples) and 2.  Identify 4. (advance slide for answers)</a:t>
            </a:r>
          </a:p>
        </p:txBody>
      </p:sp>
      <p:grpSp>
        <p:nvGrpSpPr>
          <p:cNvPr id="5" name="Group 4"/>
          <p:cNvGrpSpPr/>
          <p:nvPr/>
        </p:nvGrpSpPr>
        <p:grpSpPr>
          <a:xfrm>
            <a:off x="0" y="1735384"/>
            <a:ext cx="4881563" cy="4277213"/>
            <a:chOff x="0" y="1735384"/>
            <a:chExt cx="4881563" cy="4277213"/>
          </a:xfrm>
        </p:grpSpPr>
        <p:sp>
          <p:nvSpPr>
            <p:cNvPr id="6" name="Rectangle 5"/>
            <p:cNvSpPr/>
            <p:nvPr/>
          </p:nvSpPr>
          <p:spPr>
            <a:xfrm>
              <a:off x="2286000" y="1735384"/>
              <a:ext cx="2595563"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C00000"/>
                  </a:solidFill>
                  <a:effectLst>
                    <a:outerShdw blurRad="76200" dist="50800" dir="5400000" algn="tl" rotWithShape="0">
                      <a:srgbClr val="000000">
                        <a:alpha val="65000"/>
                      </a:srgbClr>
                    </a:outerShdw>
                  </a:effectLst>
                  <a:latin typeface="+mn-lt"/>
                </a:rPr>
                <a:t>Parathyroid gland</a:t>
              </a:r>
            </a:p>
          </p:txBody>
        </p:sp>
        <p:sp>
          <p:nvSpPr>
            <p:cNvPr id="9" name="TextBox 8"/>
            <p:cNvSpPr txBox="1"/>
            <p:nvPr/>
          </p:nvSpPr>
          <p:spPr>
            <a:xfrm>
              <a:off x="0" y="5181600"/>
              <a:ext cx="2671743" cy="830997"/>
            </a:xfrm>
            <a:prstGeom prst="rect">
              <a:avLst/>
            </a:prstGeom>
            <a:noFill/>
          </p:spPr>
          <p:txBody>
            <a:bodyPr wrap="square">
              <a:spAutoFit/>
            </a:bodyPr>
            <a:lstStyle/>
            <a:p>
              <a:pPr marL="342900" indent="-342900"/>
              <a:r>
                <a:rPr lang="en-US" sz="1600" b="1" dirty="0">
                  <a:solidFill>
                    <a:srgbClr val="C00000"/>
                  </a:solidFill>
                  <a:latin typeface="Calibri" pitchFamily="34" charset="0"/>
                </a:rPr>
                <a:t>Cell 1:  Chief (principal) cell</a:t>
              </a:r>
            </a:p>
            <a:p>
              <a:pPr marL="342900" indent="-342900"/>
              <a:r>
                <a:rPr lang="en-US" sz="1600" b="1" dirty="0">
                  <a:solidFill>
                    <a:srgbClr val="C00000"/>
                  </a:solidFill>
                  <a:latin typeface="Calibri" pitchFamily="34" charset="0"/>
                </a:rPr>
                <a:t>Cell 2:  </a:t>
              </a:r>
              <a:r>
                <a:rPr lang="en-US" sz="1600" b="1" dirty="0" err="1">
                  <a:solidFill>
                    <a:srgbClr val="C00000"/>
                  </a:solidFill>
                  <a:latin typeface="Calibri" pitchFamily="34" charset="0"/>
                </a:rPr>
                <a:t>Oxyphil</a:t>
              </a:r>
              <a:r>
                <a:rPr lang="en-US" sz="1600" b="1" dirty="0">
                  <a:solidFill>
                    <a:srgbClr val="C00000"/>
                  </a:solidFill>
                  <a:latin typeface="Calibri" pitchFamily="34" charset="0"/>
                </a:rPr>
                <a:t> cell</a:t>
              </a:r>
            </a:p>
            <a:p>
              <a:pPr marL="342900" indent="-342900"/>
              <a:r>
                <a:rPr lang="en-US" sz="1600" b="1" dirty="0">
                  <a:solidFill>
                    <a:srgbClr val="C00000"/>
                  </a:solidFill>
                  <a:latin typeface="Calibri" pitchFamily="34" charset="0"/>
                </a:rPr>
                <a:t>Component 4:  Lipid droplet</a:t>
              </a:r>
            </a:p>
          </p:txBody>
        </p:sp>
      </p:grpSp>
    </p:spTree>
    <p:extLst>
      <p:ext uri="{BB962C8B-B14F-4D97-AF65-F5344CB8AC3E}">
        <p14:creationId xmlns:p14="http://schemas.microsoft.com/office/powerpoint/2010/main" val="73323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965" y="1364397"/>
            <a:ext cx="7251579" cy="5426928"/>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Rectangle 5"/>
          <p:cNvSpPr/>
          <p:nvPr/>
        </p:nvSpPr>
        <p:spPr>
          <a:xfrm>
            <a:off x="1020965" y="1446907"/>
            <a:ext cx="2214563" cy="107721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solidFill>
                  <a:schemeClr val="accent3">
                    <a:lumMod val="50000"/>
                  </a:schemeClr>
                </a:solidFill>
                <a:effectLst>
                  <a:outerShdw blurRad="76200" dist="50800" dir="5400000" algn="tl" rotWithShape="0">
                    <a:srgbClr val="000000">
                      <a:alpha val="65000"/>
                    </a:srgbClr>
                  </a:outerShdw>
                </a:effectLst>
                <a:latin typeface="+mn-lt"/>
              </a:rPr>
              <a:t>Anterior pituitary</a:t>
            </a:r>
          </a:p>
        </p:txBody>
      </p:sp>
      <p:sp>
        <p:nvSpPr>
          <p:cNvPr id="10" name="TextBox 9"/>
          <p:cNvSpPr txBox="1"/>
          <p:nvPr/>
        </p:nvSpPr>
        <p:spPr>
          <a:xfrm>
            <a:off x="271443" y="5334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Be specific. (advance slide for answers)</a:t>
            </a:r>
          </a:p>
        </p:txBody>
      </p:sp>
    </p:spTree>
    <p:extLst>
      <p:ext uri="{BB962C8B-B14F-4D97-AF65-F5344CB8AC3E}">
        <p14:creationId xmlns:p14="http://schemas.microsoft.com/office/powerpoint/2010/main" val="360098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62712" y="457199"/>
            <a:ext cx="8610600" cy="2677656"/>
          </a:xfrm>
          <a:prstGeom prst="rect">
            <a:avLst/>
          </a:prstGeom>
          <a:noFill/>
          <a:ln w="9525">
            <a:noFill/>
            <a:miter lim="800000"/>
            <a:headEnd/>
            <a:tailEnd/>
          </a:ln>
        </p:spPr>
        <p:txBody>
          <a:bodyPr>
            <a:spAutoFit/>
          </a:bodyPr>
          <a:lstStyle/>
          <a:p>
            <a:pPr>
              <a:tabLst>
                <a:tab pos="457200" algn="l"/>
              </a:tabLst>
            </a:pPr>
            <a:r>
              <a:rPr lang="en-US" sz="2400" b="1" dirty="0">
                <a:solidFill>
                  <a:srgbClr val="002060"/>
                </a:solidFill>
                <a:latin typeface="Georgia"/>
                <a:cs typeface="Georgia"/>
              </a:rPr>
              <a:t>After completing this exercise, you should be able to:</a:t>
            </a:r>
          </a:p>
          <a:p>
            <a:pPr>
              <a:tabLst>
                <a:tab pos="457200" algn="l"/>
              </a:tabLst>
            </a:pPr>
            <a:r>
              <a:rPr lang="en-US" sz="2400" dirty="0">
                <a:solidFill>
                  <a:srgbClr val="002060"/>
                </a:solidFill>
                <a:latin typeface="Georgia" pitchFamily="18" charset="0"/>
              </a:rPr>
              <a:t> </a:t>
            </a:r>
          </a:p>
          <a:p>
            <a:pPr>
              <a:tabLst>
                <a:tab pos="457200" algn="l"/>
              </a:tabLst>
            </a:pPr>
            <a:r>
              <a:rPr lang="en-US" sz="2400" b="1" dirty="0">
                <a:solidFill>
                  <a:srgbClr val="002060"/>
                </a:solidFill>
                <a:latin typeface="Georgia" pitchFamily="18" charset="0"/>
              </a:rPr>
              <a:t>identify, at the light microscope level, each of the following:</a:t>
            </a:r>
          </a:p>
          <a:p>
            <a:pPr marL="742950" lvl="1" indent="-285750">
              <a:buFont typeface="Arial" pitchFamily="34" charset="0"/>
              <a:buChar char="•"/>
            </a:pPr>
            <a:r>
              <a:rPr lang="en-US" sz="2400" dirty="0">
                <a:solidFill>
                  <a:srgbClr val="002060"/>
                </a:solidFill>
                <a:latin typeface="Georgia" pitchFamily="18" charset="0"/>
              </a:rPr>
              <a:t> Parathyroid gland</a:t>
            </a:r>
          </a:p>
          <a:p>
            <a:pPr marL="1200150" lvl="2" indent="-285750">
              <a:buFont typeface="Arial" pitchFamily="34" charset="0"/>
              <a:buChar char="•"/>
            </a:pPr>
            <a:r>
              <a:rPr lang="en-US" sz="2400" dirty="0">
                <a:solidFill>
                  <a:srgbClr val="002060"/>
                </a:solidFill>
                <a:latin typeface="Georgia" pitchFamily="18" charset="0"/>
              </a:rPr>
              <a:t>Chief cells</a:t>
            </a:r>
          </a:p>
          <a:p>
            <a:pPr marL="1200150" lvl="2" indent="-285750">
              <a:buFont typeface="Arial" pitchFamily="34" charset="0"/>
              <a:buChar char="•"/>
            </a:pPr>
            <a:r>
              <a:rPr lang="en-US" sz="2400" dirty="0" err="1">
                <a:solidFill>
                  <a:srgbClr val="002060"/>
                </a:solidFill>
                <a:latin typeface="Georgia" pitchFamily="18" charset="0"/>
              </a:rPr>
              <a:t>Oxyphil</a:t>
            </a:r>
            <a:r>
              <a:rPr lang="en-US" sz="2400" dirty="0">
                <a:solidFill>
                  <a:srgbClr val="002060"/>
                </a:solidFill>
                <a:latin typeface="Georgia" pitchFamily="18" charset="0"/>
              </a:rPr>
              <a:t> cells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50" y="1447800"/>
            <a:ext cx="7181850" cy="4800600"/>
          </a:xfrm>
          <a:prstGeom prst="rect">
            <a:avLst/>
          </a:prstGeom>
        </p:spPr>
      </p:pic>
      <p:cxnSp>
        <p:nvCxnSpPr>
          <p:cNvPr id="7" name="Straight Arrow Connector 6"/>
          <p:cNvCxnSpPr/>
          <p:nvPr/>
        </p:nvCxnSpPr>
        <p:spPr>
          <a:xfrm flipH="1">
            <a:off x="5667375" y="3685996"/>
            <a:ext cx="28575" cy="533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6201" y="1533346"/>
            <a:ext cx="1981200" cy="175432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ACTH, FSH, LH, or TSH</a:t>
            </a:r>
          </a:p>
        </p:txBody>
      </p:sp>
      <p:sp>
        <p:nvSpPr>
          <p:cNvPr id="9" name="TextBox 8"/>
          <p:cNvSpPr txBox="1"/>
          <p:nvPr/>
        </p:nvSpPr>
        <p:spPr>
          <a:xfrm>
            <a:off x="271443" y="5334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The cell indicated by the arrow could release which hormones? (advance slide for answers)</a:t>
            </a:r>
          </a:p>
        </p:txBody>
      </p:sp>
    </p:spTree>
    <p:extLst>
      <p:ext uri="{BB962C8B-B14F-4D97-AF65-F5344CB8AC3E}">
        <p14:creationId xmlns:p14="http://schemas.microsoft.com/office/powerpoint/2010/main" val="143624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teroid cell 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1818085"/>
            <a:ext cx="6781800" cy="497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Rectangle 5"/>
          <p:cNvSpPr/>
          <p:nvPr/>
        </p:nvSpPr>
        <p:spPr>
          <a:xfrm>
            <a:off x="604837" y="2514600"/>
            <a:ext cx="2214563"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Adrenal cortex</a:t>
            </a:r>
          </a:p>
        </p:txBody>
      </p:sp>
      <p:sp>
        <p:nvSpPr>
          <p:cNvPr id="10" name="TextBox 9"/>
          <p:cNvSpPr txBox="1"/>
          <p:nvPr/>
        </p:nvSpPr>
        <p:spPr>
          <a:xfrm>
            <a:off x="300018" y="646331"/>
            <a:ext cx="8686800" cy="1200329"/>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If this image was taken from the adrenal gland, from which part of that gland could this have been obtained. (advance slide for answers)</a:t>
            </a:r>
          </a:p>
        </p:txBody>
      </p:sp>
    </p:spTree>
    <p:extLst>
      <p:ext uri="{BB962C8B-B14F-4D97-AF65-F5344CB8AC3E}">
        <p14:creationId xmlns:p14="http://schemas.microsoft.com/office/powerpoint/2010/main" val="329746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227656"/>
            <a:ext cx="6324599" cy="5487647"/>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Rectangle 5"/>
          <p:cNvSpPr/>
          <p:nvPr/>
        </p:nvSpPr>
        <p:spPr>
          <a:xfrm>
            <a:off x="185737" y="1600200"/>
            <a:ext cx="2214563"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6">
                    <a:lumMod val="75000"/>
                  </a:schemeClr>
                </a:solidFill>
                <a:effectLst>
                  <a:outerShdw blurRad="76200" dist="50800" dir="5400000" algn="tl" rotWithShape="0">
                    <a:srgbClr val="000000">
                      <a:alpha val="65000"/>
                    </a:srgbClr>
                  </a:outerShdw>
                </a:effectLst>
                <a:latin typeface="+mn-lt"/>
              </a:rPr>
              <a:t>Adrenal medulla</a:t>
            </a:r>
          </a:p>
        </p:txBody>
      </p:sp>
      <p:sp>
        <p:nvSpPr>
          <p:cNvPr id="10" name="TextBox 9"/>
          <p:cNvSpPr txBox="1"/>
          <p:nvPr/>
        </p:nvSpPr>
        <p:spPr>
          <a:xfrm>
            <a:off x="271443" y="533400"/>
            <a:ext cx="8686800" cy="461665"/>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region. (advance slide for answers)</a:t>
            </a:r>
          </a:p>
        </p:txBody>
      </p:sp>
      <p:sp>
        <p:nvSpPr>
          <p:cNvPr id="4" name="Freeform 3"/>
          <p:cNvSpPr/>
          <p:nvPr/>
        </p:nvSpPr>
        <p:spPr>
          <a:xfrm>
            <a:off x="2228850" y="1057304"/>
            <a:ext cx="6553200" cy="2657446"/>
          </a:xfrm>
          <a:custGeom>
            <a:avLst/>
            <a:gdLst>
              <a:gd name="connsiteX0" fmla="*/ 4333875 w 6553200"/>
              <a:gd name="connsiteY0" fmla="*/ 104746 h 2657446"/>
              <a:gd name="connsiteX1" fmla="*/ 3648075 w 6553200"/>
              <a:gd name="connsiteY1" fmla="*/ 104746 h 2657446"/>
              <a:gd name="connsiteX2" fmla="*/ 3409950 w 6553200"/>
              <a:gd name="connsiteY2" fmla="*/ 85696 h 2657446"/>
              <a:gd name="connsiteX3" fmla="*/ 3267075 w 6553200"/>
              <a:gd name="connsiteY3" fmla="*/ 76171 h 2657446"/>
              <a:gd name="connsiteX4" fmla="*/ 3086100 w 6553200"/>
              <a:gd name="connsiteY4" fmla="*/ 85696 h 2657446"/>
              <a:gd name="connsiteX5" fmla="*/ 2876550 w 6553200"/>
              <a:gd name="connsiteY5" fmla="*/ 95221 h 2657446"/>
              <a:gd name="connsiteX6" fmla="*/ 2657475 w 6553200"/>
              <a:gd name="connsiteY6" fmla="*/ 114271 h 2657446"/>
              <a:gd name="connsiteX7" fmla="*/ 1743075 w 6553200"/>
              <a:gd name="connsiteY7" fmla="*/ 95221 h 2657446"/>
              <a:gd name="connsiteX8" fmla="*/ 1581150 w 6553200"/>
              <a:gd name="connsiteY8" fmla="*/ 85696 h 2657446"/>
              <a:gd name="connsiteX9" fmla="*/ 1295400 w 6553200"/>
              <a:gd name="connsiteY9" fmla="*/ 76171 h 2657446"/>
              <a:gd name="connsiteX10" fmla="*/ 1104900 w 6553200"/>
              <a:gd name="connsiteY10" fmla="*/ 57121 h 2657446"/>
              <a:gd name="connsiteX11" fmla="*/ 1019175 w 6553200"/>
              <a:gd name="connsiteY11" fmla="*/ 47596 h 2657446"/>
              <a:gd name="connsiteX12" fmla="*/ 952500 w 6553200"/>
              <a:gd name="connsiteY12" fmla="*/ 38071 h 2657446"/>
              <a:gd name="connsiteX13" fmla="*/ 552450 w 6553200"/>
              <a:gd name="connsiteY13" fmla="*/ 19021 h 2657446"/>
              <a:gd name="connsiteX14" fmla="*/ 190500 w 6553200"/>
              <a:gd name="connsiteY14" fmla="*/ 19021 h 2657446"/>
              <a:gd name="connsiteX15" fmla="*/ 161925 w 6553200"/>
              <a:gd name="connsiteY15" fmla="*/ 38071 h 2657446"/>
              <a:gd name="connsiteX16" fmla="*/ 104775 w 6553200"/>
              <a:gd name="connsiteY16" fmla="*/ 57121 h 2657446"/>
              <a:gd name="connsiteX17" fmla="*/ 38100 w 6553200"/>
              <a:gd name="connsiteY17" fmla="*/ 104746 h 2657446"/>
              <a:gd name="connsiteX18" fmla="*/ 0 w 6553200"/>
              <a:gd name="connsiteY18" fmla="*/ 161896 h 2657446"/>
              <a:gd name="connsiteX19" fmla="*/ 9525 w 6553200"/>
              <a:gd name="connsiteY19" fmla="*/ 333346 h 2657446"/>
              <a:gd name="connsiteX20" fmla="*/ 76200 w 6553200"/>
              <a:gd name="connsiteY20" fmla="*/ 428596 h 2657446"/>
              <a:gd name="connsiteX21" fmla="*/ 171450 w 6553200"/>
              <a:gd name="connsiteY21" fmla="*/ 514321 h 2657446"/>
              <a:gd name="connsiteX22" fmla="*/ 209550 w 6553200"/>
              <a:gd name="connsiteY22" fmla="*/ 533371 h 2657446"/>
              <a:gd name="connsiteX23" fmla="*/ 266700 w 6553200"/>
              <a:gd name="connsiteY23" fmla="*/ 571471 h 2657446"/>
              <a:gd name="connsiteX24" fmla="*/ 295275 w 6553200"/>
              <a:gd name="connsiteY24" fmla="*/ 590521 h 2657446"/>
              <a:gd name="connsiteX25" fmla="*/ 400050 w 6553200"/>
              <a:gd name="connsiteY25" fmla="*/ 638146 h 2657446"/>
              <a:gd name="connsiteX26" fmla="*/ 438150 w 6553200"/>
              <a:gd name="connsiteY26" fmla="*/ 666721 h 2657446"/>
              <a:gd name="connsiteX27" fmla="*/ 523875 w 6553200"/>
              <a:gd name="connsiteY27" fmla="*/ 723871 h 2657446"/>
              <a:gd name="connsiteX28" fmla="*/ 552450 w 6553200"/>
              <a:gd name="connsiteY28" fmla="*/ 742921 h 2657446"/>
              <a:gd name="connsiteX29" fmla="*/ 609600 w 6553200"/>
              <a:gd name="connsiteY29" fmla="*/ 809596 h 2657446"/>
              <a:gd name="connsiteX30" fmla="*/ 638175 w 6553200"/>
              <a:gd name="connsiteY30" fmla="*/ 819121 h 2657446"/>
              <a:gd name="connsiteX31" fmla="*/ 695325 w 6553200"/>
              <a:gd name="connsiteY31" fmla="*/ 866746 h 2657446"/>
              <a:gd name="connsiteX32" fmla="*/ 752475 w 6553200"/>
              <a:gd name="connsiteY32" fmla="*/ 904846 h 2657446"/>
              <a:gd name="connsiteX33" fmla="*/ 819150 w 6553200"/>
              <a:gd name="connsiteY33" fmla="*/ 961996 h 2657446"/>
              <a:gd name="connsiteX34" fmla="*/ 847725 w 6553200"/>
              <a:gd name="connsiteY34" fmla="*/ 981046 h 2657446"/>
              <a:gd name="connsiteX35" fmla="*/ 885825 w 6553200"/>
              <a:gd name="connsiteY35" fmla="*/ 990571 h 2657446"/>
              <a:gd name="connsiteX36" fmla="*/ 942975 w 6553200"/>
              <a:gd name="connsiteY36" fmla="*/ 1038196 h 2657446"/>
              <a:gd name="connsiteX37" fmla="*/ 1000125 w 6553200"/>
              <a:gd name="connsiteY37" fmla="*/ 1095346 h 2657446"/>
              <a:gd name="connsiteX38" fmla="*/ 1038225 w 6553200"/>
              <a:gd name="connsiteY38" fmla="*/ 1114396 h 2657446"/>
              <a:gd name="connsiteX39" fmla="*/ 1104900 w 6553200"/>
              <a:gd name="connsiteY39" fmla="*/ 1171546 h 2657446"/>
              <a:gd name="connsiteX40" fmla="*/ 1162050 w 6553200"/>
              <a:gd name="connsiteY40" fmla="*/ 1209646 h 2657446"/>
              <a:gd name="connsiteX41" fmla="*/ 1228725 w 6553200"/>
              <a:gd name="connsiteY41" fmla="*/ 1257271 h 2657446"/>
              <a:gd name="connsiteX42" fmla="*/ 1285875 w 6553200"/>
              <a:gd name="connsiteY42" fmla="*/ 1314421 h 2657446"/>
              <a:gd name="connsiteX43" fmla="*/ 1343025 w 6553200"/>
              <a:gd name="connsiteY43" fmla="*/ 1371571 h 2657446"/>
              <a:gd name="connsiteX44" fmla="*/ 1428750 w 6553200"/>
              <a:gd name="connsiteY44" fmla="*/ 1457296 h 2657446"/>
              <a:gd name="connsiteX45" fmla="*/ 1590675 w 6553200"/>
              <a:gd name="connsiteY45" fmla="*/ 1619221 h 2657446"/>
              <a:gd name="connsiteX46" fmla="*/ 1628775 w 6553200"/>
              <a:gd name="connsiteY46" fmla="*/ 1657321 h 2657446"/>
              <a:gd name="connsiteX47" fmla="*/ 1666875 w 6553200"/>
              <a:gd name="connsiteY47" fmla="*/ 1695421 h 2657446"/>
              <a:gd name="connsiteX48" fmla="*/ 1704975 w 6553200"/>
              <a:gd name="connsiteY48" fmla="*/ 1723996 h 2657446"/>
              <a:gd name="connsiteX49" fmla="*/ 1781175 w 6553200"/>
              <a:gd name="connsiteY49" fmla="*/ 1790671 h 2657446"/>
              <a:gd name="connsiteX50" fmla="*/ 1809750 w 6553200"/>
              <a:gd name="connsiteY50" fmla="*/ 1800196 h 2657446"/>
              <a:gd name="connsiteX51" fmla="*/ 1857375 w 6553200"/>
              <a:gd name="connsiteY51" fmla="*/ 1819246 h 2657446"/>
              <a:gd name="connsiteX52" fmla="*/ 1914525 w 6553200"/>
              <a:gd name="connsiteY52" fmla="*/ 1857346 h 2657446"/>
              <a:gd name="connsiteX53" fmla="*/ 1943100 w 6553200"/>
              <a:gd name="connsiteY53" fmla="*/ 1885921 h 2657446"/>
              <a:gd name="connsiteX54" fmla="*/ 1990725 w 6553200"/>
              <a:gd name="connsiteY54" fmla="*/ 1895446 h 2657446"/>
              <a:gd name="connsiteX55" fmla="*/ 2028825 w 6553200"/>
              <a:gd name="connsiteY55" fmla="*/ 1904971 h 2657446"/>
              <a:gd name="connsiteX56" fmla="*/ 2076450 w 6553200"/>
              <a:gd name="connsiteY56" fmla="*/ 1924021 h 2657446"/>
              <a:gd name="connsiteX57" fmla="*/ 2181225 w 6553200"/>
              <a:gd name="connsiteY57" fmla="*/ 1943071 h 2657446"/>
              <a:gd name="connsiteX58" fmla="*/ 2228850 w 6553200"/>
              <a:gd name="connsiteY58" fmla="*/ 1952596 h 2657446"/>
              <a:gd name="connsiteX59" fmla="*/ 2266950 w 6553200"/>
              <a:gd name="connsiteY59" fmla="*/ 1962121 h 2657446"/>
              <a:gd name="connsiteX60" fmla="*/ 2362200 w 6553200"/>
              <a:gd name="connsiteY60" fmla="*/ 1971646 h 2657446"/>
              <a:gd name="connsiteX61" fmla="*/ 2409825 w 6553200"/>
              <a:gd name="connsiteY61" fmla="*/ 1981171 h 2657446"/>
              <a:gd name="connsiteX62" fmla="*/ 2571750 w 6553200"/>
              <a:gd name="connsiteY62" fmla="*/ 1990696 h 2657446"/>
              <a:gd name="connsiteX63" fmla="*/ 2714625 w 6553200"/>
              <a:gd name="connsiteY63" fmla="*/ 2000221 h 2657446"/>
              <a:gd name="connsiteX64" fmla="*/ 2743200 w 6553200"/>
              <a:gd name="connsiteY64" fmla="*/ 2009746 h 2657446"/>
              <a:gd name="connsiteX65" fmla="*/ 2828925 w 6553200"/>
              <a:gd name="connsiteY65" fmla="*/ 2028796 h 2657446"/>
              <a:gd name="connsiteX66" fmla="*/ 2867025 w 6553200"/>
              <a:gd name="connsiteY66" fmla="*/ 2047846 h 2657446"/>
              <a:gd name="connsiteX67" fmla="*/ 3000375 w 6553200"/>
              <a:gd name="connsiteY67" fmla="*/ 2076421 h 2657446"/>
              <a:gd name="connsiteX68" fmla="*/ 3038475 w 6553200"/>
              <a:gd name="connsiteY68" fmla="*/ 2095471 h 2657446"/>
              <a:gd name="connsiteX69" fmla="*/ 3124200 w 6553200"/>
              <a:gd name="connsiteY69" fmla="*/ 2124046 h 2657446"/>
              <a:gd name="connsiteX70" fmla="*/ 3209925 w 6553200"/>
              <a:gd name="connsiteY70" fmla="*/ 2152621 h 2657446"/>
              <a:gd name="connsiteX71" fmla="*/ 3343275 w 6553200"/>
              <a:gd name="connsiteY71" fmla="*/ 2181196 h 2657446"/>
              <a:gd name="connsiteX72" fmla="*/ 3381375 w 6553200"/>
              <a:gd name="connsiteY72" fmla="*/ 2200246 h 2657446"/>
              <a:gd name="connsiteX73" fmla="*/ 3429000 w 6553200"/>
              <a:gd name="connsiteY73" fmla="*/ 2209771 h 2657446"/>
              <a:gd name="connsiteX74" fmla="*/ 3505200 w 6553200"/>
              <a:gd name="connsiteY74" fmla="*/ 2228821 h 2657446"/>
              <a:gd name="connsiteX75" fmla="*/ 3552825 w 6553200"/>
              <a:gd name="connsiteY75" fmla="*/ 2247871 h 2657446"/>
              <a:gd name="connsiteX76" fmla="*/ 3590925 w 6553200"/>
              <a:gd name="connsiteY76" fmla="*/ 2257396 h 2657446"/>
              <a:gd name="connsiteX77" fmla="*/ 3619500 w 6553200"/>
              <a:gd name="connsiteY77" fmla="*/ 2266921 h 2657446"/>
              <a:gd name="connsiteX78" fmla="*/ 3667125 w 6553200"/>
              <a:gd name="connsiteY78" fmla="*/ 2276446 h 2657446"/>
              <a:gd name="connsiteX79" fmla="*/ 3724275 w 6553200"/>
              <a:gd name="connsiteY79" fmla="*/ 2295496 h 2657446"/>
              <a:gd name="connsiteX80" fmla="*/ 3771900 w 6553200"/>
              <a:gd name="connsiteY80" fmla="*/ 2305021 h 2657446"/>
              <a:gd name="connsiteX81" fmla="*/ 3829050 w 6553200"/>
              <a:gd name="connsiteY81" fmla="*/ 2324071 h 2657446"/>
              <a:gd name="connsiteX82" fmla="*/ 3886200 w 6553200"/>
              <a:gd name="connsiteY82" fmla="*/ 2333596 h 2657446"/>
              <a:gd name="connsiteX83" fmla="*/ 4000500 w 6553200"/>
              <a:gd name="connsiteY83" fmla="*/ 2371696 h 2657446"/>
              <a:gd name="connsiteX84" fmla="*/ 4057650 w 6553200"/>
              <a:gd name="connsiteY84" fmla="*/ 2381221 h 2657446"/>
              <a:gd name="connsiteX85" fmla="*/ 4124325 w 6553200"/>
              <a:gd name="connsiteY85" fmla="*/ 2409796 h 2657446"/>
              <a:gd name="connsiteX86" fmla="*/ 4171950 w 6553200"/>
              <a:gd name="connsiteY86" fmla="*/ 2419321 h 2657446"/>
              <a:gd name="connsiteX87" fmla="*/ 4229100 w 6553200"/>
              <a:gd name="connsiteY87" fmla="*/ 2438371 h 2657446"/>
              <a:gd name="connsiteX88" fmla="*/ 4267200 w 6553200"/>
              <a:gd name="connsiteY88" fmla="*/ 2447896 h 2657446"/>
              <a:gd name="connsiteX89" fmla="*/ 4324350 w 6553200"/>
              <a:gd name="connsiteY89" fmla="*/ 2457421 h 2657446"/>
              <a:gd name="connsiteX90" fmla="*/ 4352925 w 6553200"/>
              <a:gd name="connsiteY90" fmla="*/ 2466946 h 2657446"/>
              <a:gd name="connsiteX91" fmla="*/ 4400550 w 6553200"/>
              <a:gd name="connsiteY91" fmla="*/ 2476471 h 2657446"/>
              <a:gd name="connsiteX92" fmla="*/ 4514850 w 6553200"/>
              <a:gd name="connsiteY92" fmla="*/ 2514571 h 2657446"/>
              <a:gd name="connsiteX93" fmla="*/ 4572000 w 6553200"/>
              <a:gd name="connsiteY93" fmla="*/ 2533621 h 2657446"/>
              <a:gd name="connsiteX94" fmla="*/ 4610100 w 6553200"/>
              <a:gd name="connsiteY94" fmla="*/ 2543146 h 2657446"/>
              <a:gd name="connsiteX95" fmla="*/ 4695825 w 6553200"/>
              <a:gd name="connsiteY95" fmla="*/ 2571721 h 2657446"/>
              <a:gd name="connsiteX96" fmla="*/ 4772025 w 6553200"/>
              <a:gd name="connsiteY96" fmla="*/ 2581246 h 2657446"/>
              <a:gd name="connsiteX97" fmla="*/ 4829175 w 6553200"/>
              <a:gd name="connsiteY97" fmla="*/ 2600296 h 2657446"/>
              <a:gd name="connsiteX98" fmla="*/ 5105400 w 6553200"/>
              <a:gd name="connsiteY98" fmla="*/ 2619346 h 2657446"/>
              <a:gd name="connsiteX99" fmla="*/ 5229225 w 6553200"/>
              <a:gd name="connsiteY99" fmla="*/ 2638396 h 2657446"/>
              <a:gd name="connsiteX100" fmla="*/ 5305425 w 6553200"/>
              <a:gd name="connsiteY100" fmla="*/ 2647921 h 2657446"/>
              <a:gd name="connsiteX101" fmla="*/ 5429250 w 6553200"/>
              <a:gd name="connsiteY101" fmla="*/ 2657446 h 2657446"/>
              <a:gd name="connsiteX102" fmla="*/ 5619750 w 6553200"/>
              <a:gd name="connsiteY102" fmla="*/ 2647921 h 2657446"/>
              <a:gd name="connsiteX103" fmla="*/ 5857875 w 6553200"/>
              <a:gd name="connsiteY103" fmla="*/ 2638396 h 2657446"/>
              <a:gd name="connsiteX104" fmla="*/ 5886450 w 6553200"/>
              <a:gd name="connsiteY104" fmla="*/ 2628871 h 2657446"/>
              <a:gd name="connsiteX105" fmla="*/ 5972175 w 6553200"/>
              <a:gd name="connsiteY105" fmla="*/ 2619346 h 2657446"/>
              <a:gd name="connsiteX106" fmla="*/ 6029325 w 6553200"/>
              <a:gd name="connsiteY106" fmla="*/ 2609821 h 2657446"/>
              <a:gd name="connsiteX107" fmla="*/ 6286500 w 6553200"/>
              <a:gd name="connsiteY107" fmla="*/ 2581246 h 2657446"/>
              <a:gd name="connsiteX108" fmla="*/ 6334125 w 6553200"/>
              <a:gd name="connsiteY108" fmla="*/ 2571721 h 2657446"/>
              <a:gd name="connsiteX109" fmla="*/ 6391275 w 6553200"/>
              <a:gd name="connsiteY109" fmla="*/ 2552671 h 2657446"/>
              <a:gd name="connsiteX110" fmla="*/ 6457950 w 6553200"/>
              <a:gd name="connsiteY110" fmla="*/ 2524096 h 2657446"/>
              <a:gd name="connsiteX111" fmla="*/ 6524625 w 6553200"/>
              <a:gd name="connsiteY111" fmla="*/ 2466946 h 2657446"/>
              <a:gd name="connsiteX112" fmla="*/ 6543675 w 6553200"/>
              <a:gd name="connsiteY112" fmla="*/ 2285971 h 2657446"/>
              <a:gd name="connsiteX113" fmla="*/ 6553200 w 6553200"/>
              <a:gd name="connsiteY113" fmla="*/ 2190721 h 2657446"/>
              <a:gd name="connsiteX114" fmla="*/ 6543675 w 6553200"/>
              <a:gd name="connsiteY114" fmla="*/ 1933546 h 2657446"/>
              <a:gd name="connsiteX115" fmla="*/ 6534150 w 6553200"/>
              <a:gd name="connsiteY115" fmla="*/ 1895446 h 2657446"/>
              <a:gd name="connsiteX116" fmla="*/ 6515100 w 6553200"/>
              <a:gd name="connsiteY116" fmla="*/ 1676371 h 2657446"/>
              <a:gd name="connsiteX117" fmla="*/ 6524625 w 6553200"/>
              <a:gd name="connsiteY117" fmla="*/ 781021 h 2657446"/>
              <a:gd name="connsiteX118" fmla="*/ 6534150 w 6553200"/>
              <a:gd name="connsiteY118" fmla="*/ 704821 h 2657446"/>
              <a:gd name="connsiteX119" fmla="*/ 6543675 w 6553200"/>
              <a:gd name="connsiteY119" fmla="*/ 457171 h 2657446"/>
              <a:gd name="connsiteX120" fmla="*/ 6534150 w 6553200"/>
              <a:gd name="connsiteY120" fmla="*/ 219046 h 2657446"/>
              <a:gd name="connsiteX121" fmla="*/ 6486525 w 6553200"/>
              <a:gd name="connsiteY121" fmla="*/ 180946 h 2657446"/>
              <a:gd name="connsiteX122" fmla="*/ 6429375 w 6553200"/>
              <a:gd name="connsiteY122" fmla="*/ 142846 h 2657446"/>
              <a:gd name="connsiteX123" fmla="*/ 6134100 w 6553200"/>
              <a:gd name="connsiteY123" fmla="*/ 123796 h 2657446"/>
              <a:gd name="connsiteX124" fmla="*/ 5791200 w 6553200"/>
              <a:gd name="connsiteY124" fmla="*/ 104746 h 2657446"/>
              <a:gd name="connsiteX125" fmla="*/ 5753100 w 6553200"/>
              <a:gd name="connsiteY125" fmla="*/ 95221 h 2657446"/>
              <a:gd name="connsiteX126" fmla="*/ 5048250 w 6553200"/>
              <a:gd name="connsiteY126" fmla="*/ 85696 h 2657446"/>
              <a:gd name="connsiteX127" fmla="*/ 4667250 w 6553200"/>
              <a:gd name="connsiteY127" fmla="*/ 76171 h 2657446"/>
              <a:gd name="connsiteX128" fmla="*/ 4533900 w 6553200"/>
              <a:gd name="connsiteY128" fmla="*/ 85696 h 2657446"/>
              <a:gd name="connsiteX129" fmla="*/ 4286250 w 6553200"/>
              <a:gd name="connsiteY129" fmla="*/ 95221 h 2657446"/>
              <a:gd name="connsiteX130" fmla="*/ 4257675 w 6553200"/>
              <a:gd name="connsiteY130" fmla="*/ 114271 h 265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553200" h="2657446">
                <a:moveTo>
                  <a:pt x="4333875" y="104746"/>
                </a:moveTo>
                <a:cubicBezTo>
                  <a:pt x="4005672" y="114399"/>
                  <a:pt x="3988029" y="120934"/>
                  <a:pt x="3648075" y="104746"/>
                </a:cubicBezTo>
                <a:cubicBezTo>
                  <a:pt x="3568537" y="100958"/>
                  <a:pt x="3489402" y="90993"/>
                  <a:pt x="3409950" y="85696"/>
                </a:cubicBezTo>
                <a:lnTo>
                  <a:pt x="3267075" y="76171"/>
                </a:lnTo>
                <a:lnTo>
                  <a:pt x="3086100" y="85696"/>
                </a:lnTo>
                <a:cubicBezTo>
                  <a:pt x="3016261" y="89103"/>
                  <a:pt x="2946317" y="90570"/>
                  <a:pt x="2876550" y="95221"/>
                </a:cubicBezTo>
                <a:cubicBezTo>
                  <a:pt x="2803412" y="100097"/>
                  <a:pt x="2730500" y="107921"/>
                  <a:pt x="2657475" y="114271"/>
                </a:cubicBezTo>
                <a:lnTo>
                  <a:pt x="1743075" y="95221"/>
                </a:lnTo>
                <a:cubicBezTo>
                  <a:pt x="1689041" y="93291"/>
                  <a:pt x="1635169" y="87995"/>
                  <a:pt x="1581150" y="85696"/>
                </a:cubicBezTo>
                <a:lnTo>
                  <a:pt x="1295400" y="76171"/>
                </a:lnTo>
                <a:cubicBezTo>
                  <a:pt x="1181409" y="57172"/>
                  <a:pt x="1287244" y="72977"/>
                  <a:pt x="1104900" y="57121"/>
                </a:cubicBezTo>
                <a:cubicBezTo>
                  <a:pt x="1076257" y="54630"/>
                  <a:pt x="1047704" y="51162"/>
                  <a:pt x="1019175" y="47596"/>
                </a:cubicBezTo>
                <a:cubicBezTo>
                  <a:pt x="996898" y="44811"/>
                  <a:pt x="974873" y="39935"/>
                  <a:pt x="952500" y="38071"/>
                </a:cubicBezTo>
                <a:cubicBezTo>
                  <a:pt x="847714" y="29339"/>
                  <a:pt x="644139" y="22689"/>
                  <a:pt x="552450" y="19021"/>
                </a:cubicBezTo>
                <a:cubicBezTo>
                  <a:pt x="411591" y="-9151"/>
                  <a:pt x="459147" y="-3366"/>
                  <a:pt x="190500" y="19021"/>
                </a:cubicBezTo>
                <a:cubicBezTo>
                  <a:pt x="179092" y="19972"/>
                  <a:pt x="172386" y="33422"/>
                  <a:pt x="161925" y="38071"/>
                </a:cubicBezTo>
                <a:cubicBezTo>
                  <a:pt x="143575" y="46226"/>
                  <a:pt x="121483" y="45982"/>
                  <a:pt x="104775" y="57121"/>
                </a:cubicBezTo>
                <a:cubicBezTo>
                  <a:pt x="90873" y="66389"/>
                  <a:pt x="46692" y="95080"/>
                  <a:pt x="38100" y="104746"/>
                </a:cubicBezTo>
                <a:cubicBezTo>
                  <a:pt x="22889" y="121858"/>
                  <a:pt x="0" y="161896"/>
                  <a:pt x="0" y="161896"/>
                </a:cubicBezTo>
                <a:cubicBezTo>
                  <a:pt x="3175" y="219046"/>
                  <a:pt x="-2149" y="277311"/>
                  <a:pt x="9525" y="333346"/>
                </a:cubicBezTo>
                <a:cubicBezTo>
                  <a:pt x="10748" y="339214"/>
                  <a:pt x="65564" y="416896"/>
                  <a:pt x="76200" y="428596"/>
                </a:cubicBezTo>
                <a:cubicBezTo>
                  <a:pt x="109750" y="465501"/>
                  <a:pt x="131736" y="491627"/>
                  <a:pt x="171450" y="514321"/>
                </a:cubicBezTo>
                <a:cubicBezTo>
                  <a:pt x="183778" y="521366"/>
                  <a:pt x="197374" y="526066"/>
                  <a:pt x="209550" y="533371"/>
                </a:cubicBezTo>
                <a:cubicBezTo>
                  <a:pt x="229183" y="545151"/>
                  <a:pt x="247650" y="558771"/>
                  <a:pt x="266700" y="571471"/>
                </a:cubicBezTo>
                <a:cubicBezTo>
                  <a:pt x="276225" y="577821"/>
                  <a:pt x="284415" y="586901"/>
                  <a:pt x="295275" y="590521"/>
                </a:cubicBezTo>
                <a:cubicBezTo>
                  <a:pt x="332721" y="603003"/>
                  <a:pt x="365978" y="612592"/>
                  <a:pt x="400050" y="638146"/>
                </a:cubicBezTo>
                <a:cubicBezTo>
                  <a:pt x="412750" y="647671"/>
                  <a:pt x="425145" y="657617"/>
                  <a:pt x="438150" y="666721"/>
                </a:cubicBezTo>
                <a:lnTo>
                  <a:pt x="523875" y="723871"/>
                </a:lnTo>
                <a:cubicBezTo>
                  <a:pt x="533400" y="730221"/>
                  <a:pt x="545581" y="733763"/>
                  <a:pt x="552450" y="742921"/>
                </a:cubicBezTo>
                <a:cubicBezTo>
                  <a:pt x="565655" y="760527"/>
                  <a:pt x="589700" y="796329"/>
                  <a:pt x="609600" y="809596"/>
                </a:cubicBezTo>
                <a:cubicBezTo>
                  <a:pt x="617954" y="815165"/>
                  <a:pt x="629195" y="814631"/>
                  <a:pt x="638175" y="819121"/>
                </a:cubicBezTo>
                <a:cubicBezTo>
                  <a:pt x="679019" y="839543"/>
                  <a:pt x="657407" y="837254"/>
                  <a:pt x="695325" y="866746"/>
                </a:cubicBezTo>
                <a:cubicBezTo>
                  <a:pt x="713397" y="880802"/>
                  <a:pt x="736286" y="888657"/>
                  <a:pt x="752475" y="904846"/>
                </a:cubicBezTo>
                <a:cubicBezTo>
                  <a:pt x="787091" y="939462"/>
                  <a:pt x="776383" y="931448"/>
                  <a:pt x="819150" y="961996"/>
                </a:cubicBezTo>
                <a:cubicBezTo>
                  <a:pt x="828465" y="968650"/>
                  <a:pt x="837203" y="976537"/>
                  <a:pt x="847725" y="981046"/>
                </a:cubicBezTo>
                <a:cubicBezTo>
                  <a:pt x="859757" y="986203"/>
                  <a:pt x="873125" y="987396"/>
                  <a:pt x="885825" y="990571"/>
                </a:cubicBezTo>
                <a:cubicBezTo>
                  <a:pt x="929454" y="1056014"/>
                  <a:pt x="873919" y="982951"/>
                  <a:pt x="942975" y="1038196"/>
                </a:cubicBezTo>
                <a:cubicBezTo>
                  <a:pt x="964012" y="1055026"/>
                  <a:pt x="976028" y="1083298"/>
                  <a:pt x="1000125" y="1095346"/>
                </a:cubicBezTo>
                <a:cubicBezTo>
                  <a:pt x="1012825" y="1101696"/>
                  <a:pt x="1026742" y="1106045"/>
                  <a:pt x="1038225" y="1114396"/>
                </a:cubicBezTo>
                <a:cubicBezTo>
                  <a:pt x="1061898" y="1131613"/>
                  <a:pt x="1081698" y="1153699"/>
                  <a:pt x="1104900" y="1171546"/>
                </a:cubicBezTo>
                <a:cubicBezTo>
                  <a:pt x="1123047" y="1185505"/>
                  <a:pt x="1145861" y="1193457"/>
                  <a:pt x="1162050" y="1209646"/>
                </a:cubicBezTo>
                <a:cubicBezTo>
                  <a:pt x="1200665" y="1248261"/>
                  <a:pt x="1178577" y="1232197"/>
                  <a:pt x="1228725" y="1257271"/>
                </a:cubicBezTo>
                <a:cubicBezTo>
                  <a:pt x="1265100" y="1311834"/>
                  <a:pt x="1226802" y="1261256"/>
                  <a:pt x="1285875" y="1314421"/>
                </a:cubicBezTo>
                <a:cubicBezTo>
                  <a:pt x="1305900" y="1332443"/>
                  <a:pt x="1323975" y="1352521"/>
                  <a:pt x="1343025" y="1371571"/>
                </a:cubicBezTo>
                <a:lnTo>
                  <a:pt x="1428750" y="1457296"/>
                </a:lnTo>
                <a:lnTo>
                  <a:pt x="1590675" y="1619221"/>
                </a:lnTo>
                <a:lnTo>
                  <a:pt x="1628775" y="1657321"/>
                </a:lnTo>
                <a:cubicBezTo>
                  <a:pt x="1641475" y="1670021"/>
                  <a:pt x="1652507" y="1684645"/>
                  <a:pt x="1666875" y="1695421"/>
                </a:cubicBezTo>
                <a:cubicBezTo>
                  <a:pt x="1679575" y="1704946"/>
                  <a:pt x="1692779" y="1713833"/>
                  <a:pt x="1704975" y="1723996"/>
                </a:cubicBezTo>
                <a:cubicBezTo>
                  <a:pt x="1730903" y="1745603"/>
                  <a:pt x="1753880" y="1770820"/>
                  <a:pt x="1781175" y="1790671"/>
                </a:cubicBezTo>
                <a:cubicBezTo>
                  <a:pt x="1789295" y="1796576"/>
                  <a:pt x="1800349" y="1796671"/>
                  <a:pt x="1809750" y="1800196"/>
                </a:cubicBezTo>
                <a:cubicBezTo>
                  <a:pt x="1825759" y="1806199"/>
                  <a:pt x="1842365" y="1811059"/>
                  <a:pt x="1857375" y="1819246"/>
                </a:cubicBezTo>
                <a:cubicBezTo>
                  <a:pt x="1877475" y="1830209"/>
                  <a:pt x="1898336" y="1841157"/>
                  <a:pt x="1914525" y="1857346"/>
                </a:cubicBezTo>
                <a:cubicBezTo>
                  <a:pt x="1924050" y="1866871"/>
                  <a:pt x="1931052" y="1879897"/>
                  <a:pt x="1943100" y="1885921"/>
                </a:cubicBezTo>
                <a:cubicBezTo>
                  <a:pt x="1957580" y="1893161"/>
                  <a:pt x="1974921" y="1891934"/>
                  <a:pt x="1990725" y="1895446"/>
                </a:cubicBezTo>
                <a:cubicBezTo>
                  <a:pt x="2003504" y="1898286"/>
                  <a:pt x="2016406" y="1900831"/>
                  <a:pt x="2028825" y="1904971"/>
                </a:cubicBezTo>
                <a:cubicBezTo>
                  <a:pt x="2045045" y="1910378"/>
                  <a:pt x="2060073" y="1919108"/>
                  <a:pt x="2076450" y="1924021"/>
                </a:cubicBezTo>
                <a:cubicBezTo>
                  <a:pt x="2094549" y="1929451"/>
                  <a:pt x="2165920" y="1940288"/>
                  <a:pt x="2181225" y="1943071"/>
                </a:cubicBezTo>
                <a:cubicBezTo>
                  <a:pt x="2197153" y="1945967"/>
                  <a:pt x="2213046" y="1949084"/>
                  <a:pt x="2228850" y="1952596"/>
                </a:cubicBezTo>
                <a:cubicBezTo>
                  <a:pt x="2241629" y="1955436"/>
                  <a:pt x="2253991" y="1960270"/>
                  <a:pt x="2266950" y="1962121"/>
                </a:cubicBezTo>
                <a:cubicBezTo>
                  <a:pt x="2298538" y="1966634"/>
                  <a:pt x="2330572" y="1967429"/>
                  <a:pt x="2362200" y="1971646"/>
                </a:cubicBezTo>
                <a:cubicBezTo>
                  <a:pt x="2378247" y="1973786"/>
                  <a:pt x="2393702" y="1979705"/>
                  <a:pt x="2409825" y="1981171"/>
                </a:cubicBezTo>
                <a:cubicBezTo>
                  <a:pt x="2463671" y="1986066"/>
                  <a:pt x="2517787" y="1987323"/>
                  <a:pt x="2571750" y="1990696"/>
                </a:cubicBezTo>
                <a:lnTo>
                  <a:pt x="2714625" y="2000221"/>
                </a:lnTo>
                <a:cubicBezTo>
                  <a:pt x="2724150" y="2003396"/>
                  <a:pt x="2733460" y="2007311"/>
                  <a:pt x="2743200" y="2009746"/>
                </a:cubicBezTo>
                <a:cubicBezTo>
                  <a:pt x="2761305" y="2014272"/>
                  <a:pt x="2809369" y="2021463"/>
                  <a:pt x="2828925" y="2028796"/>
                </a:cubicBezTo>
                <a:cubicBezTo>
                  <a:pt x="2842220" y="2033782"/>
                  <a:pt x="2853344" y="2044046"/>
                  <a:pt x="2867025" y="2047846"/>
                </a:cubicBezTo>
                <a:cubicBezTo>
                  <a:pt x="2910826" y="2060013"/>
                  <a:pt x="3000375" y="2076421"/>
                  <a:pt x="3000375" y="2076421"/>
                </a:cubicBezTo>
                <a:cubicBezTo>
                  <a:pt x="3013075" y="2082771"/>
                  <a:pt x="3025222" y="2090374"/>
                  <a:pt x="3038475" y="2095471"/>
                </a:cubicBezTo>
                <a:cubicBezTo>
                  <a:pt x="3066588" y="2106284"/>
                  <a:pt x="3099138" y="2107338"/>
                  <a:pt x="3124200" y="2124046"/>
                </a:cubicBezTo>
                <a:cubicBezTo>
                  <a:pt x="3176958" y="2159218"/>
                  <a:pt x="3127795" y="2132088"/>
                  <a:pt x="3209925" y="2152621"/>
                </a:cubicBezTo>
                <a:cubicBezTo>
                  <a:pt x="3345648" y="2186552"/>
                  <a:pt x="3177944" y="2160530"/>
                  <a:pt x="3343275" y="2181196"/>
                </a:cubicBezTo>
                <a:cubicBezTo>
                  <a:pt x="3355975" y="2187546"/>
                  <a:pt x="3367905" y="2195756"/>
                  <a:pt x="3381375" y="2200246"/>
                </a:cubicBezTo>
                <a:cubicBezTo>
                  <a:pt x="3396734" y="2205366"/>
                  <a:pt x="3413225" y="2206131"/>
                  <a:pt x="3429000" y="2209771"/>
                </a:cubicBezTo>
                <a:cubicBezTo>
                  <a:pt x="3454511" y="2215658"/>
                  <a:pt x="3480176" y="2221121"/>
                  <a:pt x="3505200" y="2228821"/>
                </a:cubicBezTo>
                <a:cubicBezTo>
                  <a:pt x="3521542" y="2233849"/>
                  <a:pt x="3536605" y="2242464"/>
                  <a:pt x="3552825" y="2247871"/>
                </a:cubicBezTo>
                <a:cubicBezTo>
                  <a:pt x="3565244" y="2252011"/>
                  <a:pt x="3578338" y="2253800"/>
                  <a:pt x="3590925" y="2257396"/>
                </a:cubicBezTo>
                <a:cubicBezTo>
                  <a:pt x="3600579" y="2260154"/>
                  <a:pt x="3609760" y="2264486"/>
                  <a:pt x="3619500" y="2266921"/>
                </a:cubicBezTo>
                <a:cubicBezTo>
                  <a:pt x="3635206" y="2270848"/>
                  <a:pt x="3651506" y="2272186"/>
                  <a:pt x="3667125" y="2276446"/>
                </a:cubicBezTo>
                <a:cubicBezTo>
                  <a:pt x="3686498" y="2281730"/>
                  <a:pt x="3704584" y="2291558"/>
                  <a:pt x="3724275" y="2295496"/>
                </a:cubicBezTo>
                <a:cubicBezTo>
                  <a:pt x="3740150" y="2298671"/>
                  <a:pt x="3756281" y="2300761"/>
                  <a:pt x="3771900" y="2305021"/>
                </a:cubicBezTo>
                <a:cubicBezTo>
                  <a:pt x="3791273" y="2310305"/>
                  <a:pt x="3809569" y="2319201"/>
                  <a:pt x="3829050" y="2324071"/>
                </a:cubicBezTo>
                <a:cubicBezTo>
                  <a:pt x="3847786" y="2328755"/>
                  <a:pt x="3867150" y="2330421"/>
                  <a:pt x="3886200" y="2333596"/>
                </a:cubicBezTo>
                <a:cubicBezTo>
                  <a:pt x="3935325" y="2353246"/>
                  <a:pt x="3944370" y="2358743"/>
                  <a:pt x="4000500" y="2371696"/>
                </a:cubicBezTo>
                <a:cubicBezTo>
                  <a:pt x="4019318" y="2376039"/>
                  <a:pt x="4038797" y="2377031"/>
                  <a:pt x="4057650" y="2381221"/>
                </a:cubicBezTo>
                <a:cubicBezTo>
                  <a:pt x="4107586" y="2392318"/>
                  <a:pt x="4066086" y="2390383"/>
                  <a:pt x="4124325" y="2409796"/>
                </a:cubicBezTo>
                <a:cubicBezTo>
                  <a:pt x="4139684" y="2414916"/>
                  <a:pt x="4156331" y="2415061"/>
                  <a:pt x="4171950" y="2419321"/>
                </a:cubicBezTo>
                <a:cubicBezTo>
                  <a:pt x="4191323" y="2424605"/>
                  <a:pt x="4209619" y="2433501"/>
                  <a:pt x="4229100" y="2438371"/>
                </a:cubicBezTo>
                <a:cubicBezTo>
                  <a:pt x="4241800" y="2441546"/>
                  <a:pt x="4254363" y="2445329"/>
                  <a:pt x="4267200" y="2447896"/>
                </a:cubicBezTo>
                <a:cubicBezTo>
                  <a:pt x="4286138" y="2451684"/>
                  <a:pt x="4305497" y="2453231"/>
                  <a:pt x="4324350" y="2457421"/>
                </a:cubicBezTo>
                <a:cubicBezTo>
                  <a:pt x="4334151" y="2459599"/>
                  <a:pt x="4343185" y="2464511"/>
                  <a:pt x="4352925" y="2466946"/>
                </a:cubicBezTo>
                <a:cubicBezTo>
                  <a:pt x="4368631" y="2470873"/>
                  <a:pt x="4384675" y="2473296"/>
                  <a:pt x="4400550" y="2476471"/>
                </a:cubicBezTo>
                <a:cubicBezTo>
                  <a:pt x="4470200" y="2511296"/>
                  <a:pt x="4409879" y="2484579"/>
                  <a:pt x="4514850" y="2514571"/>
                </a:cubicBezTo>
                <a:cubicBezTo>
                  <a:pt x="4534158" y="2520088"/>
                  <a:pt x="4552519" y="2528751"/>
                  <a:pt x="4572000" y="2533621"/>
                </a:cubicBezTo>
                <a:cubicBezTo>
                  <a:pt x="4584700" y="2536796"/>
                  <a:pt x="4597588" y="2539296"/>
                  <a:pt x="4610100" y="2543146"/>
                </a:cubicBezTo>
                <a:cubicBezTo>
                  <a:pt x="4638889" y="2552004"/>
                  <a:pt x="4666505" y="2564822"/>
                  <a:pt x="4695825" y="2571721"/>
                </a:cubicBezTo>
                <a:cubicBezTo>
                  <a:pt x="4720742" y="2577584"/>
                  <a:pt x="4746625" y="2578071"/>
                  <a:pt x="4772025" y="2581246"/>
                </a:cubicBezTo>
                <a:cubicBezTo>
                  <a:pt x="4791075" y="2587596"/>
                  <a:pt x="4809400" y="2596806"/>
                  <a:pt x="4829175" y="2600296"/>
                </a:cubicBezTo>
                <a:cubicBezTo>
                  <a:pt x="4876476" y="2608643"/>
                  <a:pt x="5085779" y="2618256"/>
                  <a:pt x="5105400" y="2619346"/>
                </a:cubicBezTo>
                <a:cubicBezTo>
                  <a:pt x="5163609" y="2629047"/>
                  <a:pt x="5167944" y="2630225"/>
                  <a:pt x="5229225" y="2638396"/>
                </a:cubicBezTo>
                <a:cubicBezTo>
                  <a:pt x="5254598" y="2641779"/>
                  <a:pt x="5279943" y="2645494"/>
                  <a:pt x="5305425" y="2647921"/>
                </a:cubicBezTo>
                <a:cubicBezTo>
                  <a:pt x="5346635" y="2651846"/>
                  <a:pt x="5387975" y="2654271"/>
                  <a:pt x="5429250" y="2657446"/>
                </a:cubicBezTo>
                <a:lnTo>
                  <a:pt x="5619750" y="2647921"/>
                </a:lnTo>
                <a:cubicBezTo>
                  <a:pt x="5699110" y="2644394"/>
                  <a:pt x="5778638" y="2644056"/>
                  <a:pt x="5857875" y="2638396"/>
                </a:cubicBezTo>
                <a:cubicBezTo>
                  <a:pt x="5867890" y="2637681"/>
                  <a:pt x="5876546" y="2630522"/>
                  <a:pt x="5886450" y="2628871"/>
                </a:cubicBezTo>
                <a:cubicBezTo>
                  <a:pt x="5914810" y="2624144"/>
                  <a:pt x="5943676" y="2623146"/>
                  <a:pt x="5972175" y="2619346"/>
                </a:cubicBezTo>
                <a:cubicBezTo>
                  <a:pt x="5991318" y="2616794"/>
                  <a:pt x="6010140" y="2612035"/>
                  <a:pt x="6029325" y="2609821"/>
                </a:cubicBezTo>
                <a:cubicBezTo>
                  <a:pt x="6134646" y="2597669"/>
                  <a:pt x="6194474" y="2596584"/>
                  <a:pt x="6286500" y="2581246"/>
                </a:cubicBezTo>
                <a:cubicBezTo>
                  <a:pt x="6302469" y="2578584"/>
                  <a:pt x="6318506" y="2575981"/>
                  <a:pt x="6334125" y="2571721"/>
                </a:cubicBezTo>
                <a:cubicBezTo>
                  <a:pt x="6353498" y="2566437"/>
                  <a:pt x="6372225" y="2559021"/>
                  <a:pt x="6391275" y="2552671"/>
                </a:cubicBezTo>
                <a:cubicBezTo>
                  <a:pt x="6419053" y="2543412"/>
                  <a:pt x="6431047" y="2540910"/>
                  <a:pt x="6457950" y="2524096"/>
                </a:cubicBezTo>
                <a:cubicBezTo>
                  <a:pt x="6490534" y="2503731"/>
                  <a:pt x="6498649" y="2492922"/>
                  <a:pt x="6524625" y="2466946"/>
                </a:cubicBezTo>
                <a:cubicBezTo>
                  <a:pt x="6550846" y="2388282"/>
                  <a:pt x="6530478" y="2457528"/>
                  <a:pt x="6543675" y="2285971"/>
                </a:cubicBezTo>
                <a:cubicBezTo>
                  <a:pt x="6546122" y="2254157"/>
                  <a:pt x="6550025" y="2222471"/>
                  <a:pt x="6553200" y="2190721"/>
                </a:cubicBezTo>
                <a:cubicBezTo>
                  <a:pt x="6550025" y="2104996"/>
                  <a:pt x="6549198" y="2019152"/>
                  <a:pt x="6543675" y="1933546"/>
                </a:cubicBezTo>
                <a:cubicBezTo>
                  <a:pt x="6542832" y="1920482"/>
                  <a:pt x="6535596" y="1908457"/>
                  <a:pt x="6534150" y="1895446"/>
                </a:cubicBezTo>
                <a:cubicBezTo>
                  <a:pt x="6526055" y="1822594"/>
                  <a:pt x="6515100" y="1676371"/>
                  <a:pt x="6515100" y="1676371"/>
                </a:cubicBezTo>
                <a:cubicBezTo>
                  <a:pt x="6518275" y="1377921"/>
                  <a:pt x="6518774" y="1079431"/>
                  <a:pt x="6524625" y="781021"/>
                </a:cubicBezTo>
                <a:cubicBezTo>
                  <a:pt x="6525127" y="755428"/>
                  <a:pt x="6532647" y="730374"/>
                  <a:pt x="6534150" y="704821"/>
                </a:cubicBezTo>
                <a:cubicBezTo>
                  <a:pt x="6539001" y="622353"/>
                  <a:pt x="6540500" y="539721"/>
                  <a:pt x="6543675" y="457171"/>
                </a:cubicBezTo>
                <a:cubicBezTo>
                  <a:pt x="6540500" y="377796"/>
                  <a:pt x="6542613" y="298032"/>
                  <a:pt x="6534150" y="219046"/>
                </a:cubicBezTo>
                <a:cubicBezTo>
                  <a:pt x="6530363" y="183699"/>
                  <a:pt x="6507689" y="192704"/>
                  <a:pt x="6486525" y="180946"/>
                </a:cubicBezTo>
                <a:cubicBezTo>
                  <a:pt x="6466511" y="169827"/>
                  <a:pt x="6452093" y="145686"/>
                  <a:pt x="6429375" y="142846"/>
                </a:cubicBezTo>
                <a:cubicBezTo>
                  <a:pt x="6280645" y="124255"/>
                  <a:pt x="6378749" y="134433"/>
                  <a:pt x="6134100" y="123796"/>
                </a:cubicBezTo>
                <a:cubicBezTo>
                  <a:pt x="5953106" y="97940"/>
                  <a:pt x="6184719" y="128596"/>
                  <a:pt x="5791200" y="104746"/>
                </a:cubicBezTo>
                <a:cubicBezTo>
                  <a:pt x="5778133" y="103954"/>
                  <a:pt x="5766187" y="95557"/>
                  <a:pt x="5753100" y="95221"/>
                </a:cubicBezTo>
                <a:cubicBezTo>
                  <a:pt x="5518206" y="89198"/>
                  <a:pt x="5283185" y="89818"/>
                  <a:pt x="5048250" y="85696"/>
                </a:cubicBezTo>
                <a:lnTo>
                  <a:pt x="4667250" y="76171"/>
                </a:lnTo>
                <a:cubicBezTo>
                  <a:pt x="4622800" y="79346"/>
                  <a:pt x="4578408" y="83471"/>
                  <a:pt x="4533900" y="85696"/>
                </a:cubicBezTo>
                <a:cubicBezTo>
                  <a:pt x="4451392" y="89821"/>
                  <a:pt x="4368423" y="86720"/>
                  <a:pt x="4286250" y="95221"/>
                </a:cubicBezTo>
                <a:cubicBezTo>
                  <a:pt x="4274863" y="96399"/>
                  <a:pt x="4257675" y="114271"/>
                  <a:pt x="4257675" y="114271"/>
                </a:cubicBezTo>
              </a:path>
            </a:pathLst>
          </a:cu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96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86" y="1143000"/>
            <a:ext cx="7960913" cy="5567929"/>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Rectangle 5"/>
          <p:cNvSpPr/>
          <p:nvPr/>
        </p:nvSpPr>
        <p:spPr>
          <a:xfrm>
            <a:off x="3048000" y="2590800"/>
            <a:ext cx="2214563"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C00000"/>
                </a:solidFill>
                <a:effectLst>
                  <a:outerShdw blurRad="76200" dist="50800" dir="5400000" algn="tl" rotWithShape="0">
                    <a:srgbClr val="000000">
                      <a:alpha val="65000"/>
                    </a:srgbClr>
                  </a:outerShdw>
                </a:effectLst>
                <a:latin typeface="+mn-lt"/>
              </a:rPr>
              <a:t>Thyroid gland</a:t>
            </a:r>
          </a:p>
        </p:txBody>
      </p:sp>
      <p:sp>
        <p:nvSpPr>
          <p:cNvPr id="10" name="TextBox 9"/>
          <p:cNvSpPr txBox="1"/>
          <p:nvPr/>
        </p:nvSpPr>
        <p:spPr>
          <a:xfrm>
            <a:off x="271443" y="533400"/>
            <a:ext cx="8686800" cy="461665"/>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(advance slide for answers)</a:t>
            </a:r>
          </a:p>
        </p:txBody>
      </p:sp>
    </p:spTree>
    <p:extLst>
      <p:ext uri="{BB962C8B-B14F-4D97-AF65-F5344CB8AC3E}">
        <p14:creationId xmlns:p14="http://schemas.microsoft.com/office/powerpoint/2010/main" val="41630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271443" y="5334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The cell indicated by the arrow could release which hormones. (advance slide for answers)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476375"/>
            <a:ext cx="6486525" cy="5372100"/>
          </a:xfrm>
          <a:prstGeom prst="rect">
            <a:avLst/>
          </a:prstGeom>
        </p:spPr>
      </p:pic>
      <p:cxnSp>
        <p:nvCxnSpPr>
          <p:cNvPr id="8" name="Straight Arrow Connector 7"/>
          <p:cNvCxnSpPr/>
          <p:nvPr/>
        </p:nvCxnSpPr>
        <p:spPr>
          <a:xfrm flipH="1">
            <a:off x="6610350" y="2809875"/>
            <a:ext cx="28575" cy="533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100" y="2133600"/>
            <a:ext cx="2214563" cy="230832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Growth hormone</a:t>
            </a:r>
          </a:p>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or prolactin</a:t>
            </a:r>
          </a:p>
        </p:txBody>
      </p:sp>
    </p:spTree>
    <p:extLst>
      <p:ext uri="{BB962C8B-B14F-4D97-AF65-F5344CB8AC3E}">
        <p14:creationId xmlns:p14="http://schemas.microsoft.com/office/powerpoint/2010/main" val="374518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000"/>
            <a:ext cx="7854952" cy="4985635"/>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Rectangle 5"/>
          <p:cNvSpPr/>
          <p:nvPr/>
        </p:nvSpPr>
        <p:spPr>
          <a:xfrm>
            <a:off x="685800" y="1524000"/>
            <a:ext cx="2214563"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err="1">
                <a:ln w="11430"/>
                <a:solidFill>
                  <a:schemeClr val="accent3">
                    <a:lumMod val="50000"/>
                  </a:schemeClr>
                </a:solidFill>
                <a:effectLst>
                  <a:outerShdw blurRad="76200" dist="50800" dir="5400000" algn="tl" rotWithShape="0">
                    <a:srgbClr val="000000">
                      <a:alpha val="65000"/>
                    </a:srgbClr>
                  </a:outerShdw>
                </a:effectLst>
                <a:latin typeface="+mn-lt"/>
              </a:rPr>
              <a:t>Oxyphil</a:t>
            </a: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 cells</a:t>
            </a:r>
          </a:p>
        </p:txBody>
      </p:sp>
      <p:sp>
        <p:nvSpPr>
          <p:cNvPr id="10" name="TextBox 9"/>
          <p:cNvSpPr txBox="1"/>
          <p:nvPr/>
        </p:nvSpPr>
        <p:spPr>
          <a:xfrm>
            <a:off x="271443" y="5334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cells indicated by the arrows. (advance slide for answers)</a:t>
            </a:r>
          </a:p>
        </p:txBody>
      </p:sp>
      <p:cxnSp>
        <p:nvCxnSpPr>
          <p:cNvPr id="5" name="Straight Arrow Connector 4"/>
          <p:cNvCxnSpPr/>
          <p:nvPr/>
        </p:nvCxnSpPr>
        <p:spPr>
          <a:xfrm flipH="1">
            <a:off x="5184776" y="3220426"/>
            <a:ext cx="152400" cy="6858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660776" y="4896826"/>
            <a:ext cx="0" cy="762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927976" y="2991826"/>
            <a:ext cx="0" cy="762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6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My Documents\Embryology\MooreEmbryologyImages\MooreEmbryologyChapter9\S9781416037064-009-f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 y="572742"/>
            <a:ext cx="5037185" cy="62852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0099" y="21491"/>
            <a:ext cx="7403886"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3">
                    <a:lumMod val="50000"/>
                  </a:schemeClr>
                </a:solidFill>
                <a:latin typeface="+mn-lt"/>
              </a:rPr>
              <a:t>PARATHYROID GLAND DEVELOPMENT</a:t>
            </a:r>
          </a:p>
        </p:txBody>
      </p:sp>
      <p:sp>
        <p:nvSpPr>
          <p:cNvPr id="5" name="TextBox 4"/>
          <p:cNvSpPr txBox="1"/>
          <p:nvPr/>
        </p:nvSpPr>
        <p:spPr>
          <a:xfrm>
            <a:off x="5029200" y="1255098"/>
            <a:ext cx="4114800" cy="3139321"/>
          </a:xfrm>
          <a:prstGeom prst="rect">
            <a:avLst/>
          </a:prstGeom>
          <a:noFill/>
        </p:spPr>
        <p:txBody>
          <a:bodyPr wrap="square">
            <a:spAutoFit/>
          </a:bodyPr>
          <a:lstStyle/>
          <a:p>
            <a:r>
              <a:rPr lang="en-US" b="1" dirty="0">
                <a:solidFill>
                  <a:srgbClr val="002060"/>
                </a:solidFill>
                <a:latin typeface="Calibri" pitchFamily="34" charset="0"/>
              </a:rPr>
              <a:t>Usually, there are four parathyroid glands, a superior and inferior on each side of the body and all are </a:t>
            </a:r>
            <a:r>
              <a:rPr lang="en-US" b="1" dirty="0" err="1">
                <a:solidFill>
                  <a:srgbClr val="002060"/>
                </a:solidFill>
                <a:latin typeface="Calibri" pitchFamily="34" charset="0"/>
              </a:rPr>
              <a:t>histologically</a:t>
            </a:r>
            <a:r>
              <a:rPr lang="en-US" b="1" dirty="0">
                <a:solidFill>
                  <a:srgbClr val="002060"/>
                </a:solidFill>
                <a:latin typeface="Calibri" pitchFamily="34" charset="0"/>
              </a:rPr>
              <a:t> similar.  Development of the parathyroid glands isn’t that crucial for understanding its histology.  Just be aware that these organs develop from the pharyngeal pouches (discussed next year), and migrate into the neck to become buried within the thyroid gland (image C).  </a:t>
            </a:r>
          </a:p>
        </p:txBody>
      </p:sp>
    </p:spTree>
    <p:extLst>
      <p:ext uri="{BB962C8B-B14F-4D97-AF65-F5344CB8AC3E}">
        <p14:creationId xmlns:p14="http://schemas.microsoft.com/office/powerpoint/2010/main" val="155528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2463" y="21491"/>
            <a:ext cx="439915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3">
                    <a:lumMod val="50000"/>
                  </a:schemeClr>
                </a:solidFill>
                <a:latin typeface="+mn-lt"/>
              </a:rPr>
              <a:t>PARATHYROID GLAND</a:t>
            </a:r>
          </a:p>
        </p:txBody>
      </p:sp>
      <p:sp>
        <p:nvSpPr>
          <p:cNvPr id="5" name="TextBox 4"/>
          <p:cNvSpPr txBox="1"/>
          <p:nvPr/>
        </p:nvSpPr>
        <p:spPr>
          <a:xfrm>
            <a:off x="4124325" y="914400"/>
            <a:ext cx="4929188" cy="3539430"/>
          </a:xfrm>
          <a:prstGeom prst="rect">
            <a:avLst/>
          </a:prstGeom>
          <a:noFill/>
        </p:spPr>
        <p:txBody>
          <a:bodyPr wrap="square">
            <a:spAutoFit/>
          </a:bodyPr>
          <a:lstStyle/>
          <a:p>
            <a:r>
              <a:rPr lang="en-US" sz="1600" b="1" dirty="0">
                <a:solidFill>
                  <a:srgbClr val="002060"/>
                </a:solidFill>
                <a:latin typeface="Calibri" pitchFamily="34" charset="0"/>
              </a:rPr>
              <a:t>A low power image of the parathyroid gland reveals two cell types.</a:t>
            </a:r>
          </a:p>
          <a:p>
            <a:r>
              <a:rPr lang="en-US" sz="1600" b="1" dirty="0">
                <a:solidFill>
                  <a:srgbClr val="002060"/>
                </a:solidFill>
                <a:latin typeface="Calibri" pitchFamily="34" charset="0"/>
              </a:rPr>
              <a:t>--</a:t>
            </a:r>
            <a:r>
              <a:rPr lang="en-US" sz="1600" b="1" dirty="0">
                <a:solidFill>
                  <a:srgbClr val="00B0F0"/>
                </a:solidFill>
                <a:latin typeface="Calibri" pitchFamily="34" charset="0"/>
              </a:rPr>
              <a:t>Chief (principal) cells </a:t>
            </a:r>
            <a:r>
              <a:rPr lang="en-US" sz="1600" b="1" dirty="0">
                <a:solidFill>
                  <a:srgbClr val="002060"/>
                </a:solidFill>
                <a:latin typeface="Calibri" pitchFamily="34" charset="0"/>
              </a:rPr>
              <a:t>are more numerous, smaller, with a slightly eosinophilic cytoplasm.  These cells release parathyroid hormone.</a:t>
            </a:r>
          </a:p>
          <a:p>
            <a:r>
              <a:rPr lang="en-US" sz="1600" b="1" dirty="0">
                <a:solidFill>
                  <a:srgbClr val="002060"/>
                </a:solidFill>
                <a:latin typeface="Calibri" pitchFamily="34" charset="0"/>
              </a:rPr>
              <a:t>--</a:t>
            </a:r>
            <a:r>
              <a:rPr lang="en-US" sz="1600" b="1" dirty="0" err="1">
                <a:solidFill>
                  <a:srgbClr val="00B0F0"/>
                </a:solidFill>
                <a:latin typeface="Calibri" pitchFamily="34" charset="0"/>
              </a:rPr>
              <a:t>Oxyphil</a:t>
            </a:r>
            <a:r>
              <a:rPr lang="en-US" sz="1600" b="1" dirty="0">
                <a:solidFill>
                  <a:srgbClr val="00B0F0"/>
                </a:solidFill>
                <a:latin typeface="Calibri" pitchFamily="34" charset="0"/>
              </a:rPr>
              <a:t> cells </a:t>
            </a:r>
            <a:r>
              <a:rPr lang="en-US" sz="1600" b="1" dirty="0">
                <a:solidFill>
                  <a:srgbClr val="002060"/>
                </a:solidFill>
                <a:latin typeface="Calibri" pitchFamily="34" charset="0"/>
              </a:rPr>
              <a:t>are less numerous, larger, and have a very eosinophilic cytoplasm due to numerous mitochondria.  They are found individually, or clustered in groups.  The function of these cells is unknown, yet their presence assists in identifying this organ.</a:t>
            </a:r>
          </a:p>
          <a:p>
            <a:endParaRPr lang="en-US" sz="1600" b="1" dirty="0">
              <a:solidFill>
                <a:srgbClr val="002060"/>
              </a:solidFill>
              <a:latin typeface="Calibri" pitchFamily="34" charset="0"/>
            </a:endParaRPr>
          </a:p>
          <a:p>
            <a:r>
              <a:rPr lang="en-US" sz="1600" b="1" dirty="0">
                <a:solidFill>
                  <a:srgbClr val="002060"/>
                </a:solidFill>
                <a:latin typeface="Calibri" pitchFamily="34" charset="0"/>
              </a:rPr>
              <a:t>The parathyroid gland typically has adipose tissue (AC) interspersed throughout, but this is not too prominent on this image.</a:t>
            </a:r>
          </a:p>
        </p:txBody>
      </p:sp>
      <p:sp>
        <p:nvSpPr>
          <p:cNvPr id="9" name="TextBox 8"/>
          <p:cNvSpPr txBox="1"/>
          <p:nvPr/>
        </p:nvSpPr>
        <p:spPr>
          <a:xfrm>
            <a:off x="4038600" y="4598075"/>
            <a:ext cx="4953000" cy="2031325"/>
          </a:xfrm>
          <a:prstGeom prst="rect">
            <a:avLst/>
          </a:prstGeom>
          <a:noFill/>
        </p:spPr>
        <p:txBody>
          <a:bodyPr wrap="square" rtlCol="0">
            <a:spAutoFit/>
          </a:bodyPr>
          <a:lstStyle/>
          <a:p>
            <a:r>
              <a:rPr lang="en-US" sz="1400" b="1" dirty="0">
                <a:solidFill>
                  <a:schemeClr val="accent6">
                    <a:lumMod val="50000"/>
                  </a:schemeClr>
                </a:solidFill>
                <a:latin typeface="Tempus Sans ITC" pitchFamily="82" charset="0"/>
              </a:rPr>
              <a:t>You probably have come to appreciate that the overall “darkness” of a region on a slide under low power is largely due to nuclear density.  This is particularly useful in the parathyroid gland.  In the regions where chief (principal) cells are located, the nuclei are closer together, giving an overall “dark” appearance.  In regions high in </a:t>
            </a:r>
            <a:r>
              <a:rPr lang="en-US" sz="1400" b="1" dirty="0" err="1">
                <a:solidFill>
                  <a:schemeClr val="accent6">
                    <a:lumMod val="50000"/>
                  </a:schemeClr>
                </a:solidFill>
                <a:latin typeface="Tempus Sans ITC" pitchFamily="82" charset="0"/>
              </a:rPr>
              <a:t>oxyphils</a:t>
            </a:r>
            <a:r>
              <a:rPr lang="en-US" sz="1400" b="1" dirty="0">
                <a:solidFill>
                  <a:schemeClr val="accent6">
                    <a:lumMod val="50000"/>
                  </a:schemeClr>
                </a:solidFill>
                <a:latin typeface="Tempus Sans ITC" pitchFamily="82" charset="0"/>
              </a:rPr>
              <a:t>, the larger cells mean the nuclei are further apart.  This, in combination with the highly eosinophilic cytoplasm, makes those regions of the parathyroid gland “paler”.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33400"/>
            <a:ext cx="3681990" cy="5410200"/>
          </a:xfrm>
          <a:prstGeom prst="rect">
            <a:avLst/>
          </a:prstGeom>
        </p:spPr>
      </p:pic>
    </p:spTree>
    <p:extLst>
      <p:ext uri="{BB962C8B-B14F-4D97-AF65-F5344CB8AC3E}">
        <p14:creationId xmlns:p14="http://schemas.microsoft.com/office/powerpoint/2010/main" val="156443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609600"/>
            <a:ext cx="7343775" cy="5137265"/>
          </a:xfrm>
          <a:prstGeom prst="rect">
            <a:avLst/>
          </a:prstGeom>
        </p:spPr>
      </p:pic>
      <p:sp>
        <p:nvSpPr>
          <p:cNvPr id="3" name="Rectangle 2"/>
          <p:cNvSpPr/>
          <p:nvPr/>
        </p:nvSpPr>
        <p:spPr>
          <a:xfrm>
            <a:off x="2372463" y="21491"/>
            <a:ext cx="439915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3">
                    <a:lumMod val="50000"/>
                  </a:schemeClr>
                </a:solidFill>
                <a:latin typeface="+mn-lt"/>
              </a:rPr>
              <a:t>PARATHYROID GLAND</a:t>
            </a:r>
          </a:p>
        </p:txBody>
      </p:sp>
      <p:sp>
        <p:nvSpPr>
          <p:cNvPr id="5" name="TextBox 4"/>
          <p:cNvSpPr txBox="1"/>
          <p:nvPr/>
        </p:nvSpPr>
        <p:spPr>
          <a:xfrm>
            <a:off x="228600" y="5867400"/>
            <a:ext cx="8610600" cy="830997"/>
          </a:xfrm>
          <a:prstGeom prst="rect">
            <a:avLst/>
          </a:prstGeom>
          <a:noFill/>
        </p:spPr>
        <p:txBody>
          <a:bodyPr wrap="square">
            <a:spAutoFit/>
          </a:bodyPr>
          <a:lstStyle/>
          <a:p>
            <a:r>
              <a:rPr lang="en-US" sz="1600" b="1" dirty="0">
                <a:solidFill>
                  <a:srgbClr val="002060"/>
                </a:solidFill>
                <a:latin typeface="Calibri" pitchFamily="34" charset="0"/>
              </a:rPr>
              <a:t>In this medium powered image of the parathyroid gland, note that the nuclear density is highest in areas of chief cells (CC), and the eosinophilia in the cytoplasm of </a:t>
            </a:r>
            <a:r>
              <a:rPr lang="en-US" sz="1600" b="1" dirty="0" err="1">
                <a:solidFill>
                  <a:srgbClr val="002060"/>
                </a:solidFill>
                <a:latin typeface="Calibri" pitchFamily="34" charset="0"/>
              </a:rPr>
              <a:t>oxyphil</a:t>
            </a:r>
            <a:r>
              <a:rPr lang="en-US" sz="1600" b="1" dirty="0">
                <a:solidFill>
                  <a:srgbClr val="002060"/>
                </a:solidFill>
                <a:latin typeface="Calibri" pitchFamily="34" charset="0"/>
              </a:rPr>
              <a:t> cells (OC).  A robust blood supply (BV) is also apparent, as well as adipose cells (A)  </a:t>
            </a:r>
          </a:p>
        </p:txBody>
      </p:sp>
    </p:spTree>
    <p:extLst>
      <p:ext uri="{BB962C8B-B14F-4D97-AF65-F5344CB8AC3E}">
        <p14:creationId xmlns:p14="http://schemas.microsoft.com/office/powerpoint/2010/main" val="1825140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2463" y="21491"/>
            <a:ext cx="439915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3">
                    <a:lumMod val="50000"/>
                  </a:schemeClr>
                </a:solidFill>
                <a:latin typeface="+mn-lt"/>
              </a:rPr>
              <a:t>PARATHYROID GLAND</a:t>
            </a:r>
          </a:p>
        </p:txBody>
      </p:sp>
      <p:sp>
        <p:nvSpPr>
          <p:cNvPr id="5" name="TextBox 4"/>
          <p:cNvSpPr txBox="1"/>
          <p:nvPr/>
        </p:nvSpPr>
        <p:spPr>
          <a:xfrm>
            <a:off x="228600" y="5867400"/>
            <a:ext cx="8610600" cy="830997"/>
          </a:xfrm>
          <a:prstGeom prst="rect">
            <a:avLst/>
          </a:prstGeom>
          <a:noFill/>
        </p:spPr>
        <p:txBody>
          <a:bodyPr wrap="square">
            <a:spAutoFit/>
          </a:bodyPr>
          <a:lstStyle/>
          <a:p>
            <a:r>
              <a:rPr lang="en-US" sz="1600" b="1" dirty="0">
                <a:solidFill>
                  <a:srgbClr val="002060"/>
                </a:solidFill>
                <a:latin typeface="Calibri" pitchFamily="34" charset="0"/>
              </a:rPr>
              <a:t>In this high powered image of the parathyroid gland from our slide set, note that the nuclear density is highest in areas of chief cells (most of the slide), and the eosinophilia in the cytoplasm of </a:t>
            </a:r>
            <a:r>
              <a:rPr lang="en-US" sz="1600" b="1" dirty="0" err="1">
                <a:solidFill>
                  <a:srgbClr val="002060"/>
                </a:solidFill>
                <a:latin typeface="Calibri" pitchFamily="34" charset="0"/>
              </a:rPr>
              <a:t>oxyphil</a:t>
            </a:r>
            <a:r>
              <a:rPr lang="en-US" sz="1600" b="1" dirty="0">
                <a:solidFill>
                  <a:srgbClr val="002060"/>
                </a:solidFill>
                <a:latin typeface="Calibri" pitchFamily="34" charset="0"/>
              </a:rPr>
              <a:t> cells (outlined).  There is a </a:t>
            </a:r>
            <a:r>
              <a:rPr lang="en-US" sz="1600" b="1" dirty="0" err="1">
                <a:solidFill>
                  <a:srgbClr val="002060"/>
                </a:solidFill>
                <a:latin typeface="Calibri" pitchFamily="34" charset="0"/>
              </a:rPr>
              <a:t>binucleate</a:t>
            </a:r>
            <a:r>
              <a:rPr lang="en-US" sz="1600" b="1" dirty="0">
                <a:solidFill>
                  <a:srgbClr val="002060"/>
                </a:solidFill>
                <a:latin typeface="Calibri" pitchFamily="34" charset="0"/>
              </a:rPr>
              <a:t> </a:t>
            </a:r>
            <a:r>
              <a:rPr lang="en-US" sz="1600" b="1" dirty="0" err="1">
                <a:solidFill>
                  <a:srgbClr val="002060"/>
                </a:solidFill>
                <a:latin typeface="Calibri" pitchFamily="34" charset="0"/>
              </a:rPr>
              <a:t>oxyphil</a:t>
            </a:r>
            <a:r>
              <a:rPr lang="en-US" sz="1600" b="1" dirty="0">
                <a:solidFill>
                  <a:srgbClr val="002060"/>
                </a:solidFill>
                <a:latin typeface="Calibri" pitchFamily="34" charset="0"/>
              </a:rPr>
              <a:t> cell (common) in the lower outlined region.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48772"/>
            <a:ext cx="7634288" cy="5119084"/>
          </a:xfrm>
          <a:prstGeom prst="rect">
            <a:avLst/>
          </a:prstGeom>
        </p:spPr>
      </p:pic>
      <p:sp>
        <p:nvSpPr>
          <p:cNvPr id="7" name="Freeform 6"/>
          <p:cNvSpPr/>
          <p:nvPr/>
        </p:nvSpPr>
        <p:spPr>
          <a:xfrm>
            <a:off x="4980362" y="1162050"/>
            <a:ext cx="582238" cy="438150"/>
          </a:xfrm>
          <a:custGeom>
            <a:avLst/>
            <a:gdLst>
              <a:gd name="connsiteX0" fmla="*/ 391738 w 582238"/>
              <a:gd name="connsiteY0" fmla="*/ 19050 h 361950"/>
              <a:gd name="connsiteX1" fmla="*/ 344113 w 582238"/>
              <a:gd name="connsiteY1" fmla="*/ 28575 h 361950"/>
              <a:gd name="connsiteX2" fmla="*/ 267913 w 582238"/>
              <a:gd name="connsiteY2" fmla="*/ 9525 h 361950"/>
              <a:gd name="connsiteX3" fmla="*/ 229813 w 582238"/>
              <a:gd name="connsiteY3" fmla="*/ 0 h 361950"/>
              <a:gd name="connsiteX4" fmla="*/ 115513 w 582238"/>
              <a:gd name="connsiteY4" fmla="*/ 9525 h 361950"/>
              <a:gd name="connsiteX5" fmla="*/ 58363 w 582238"/>
              <a:gd name="connsiteY5" fmla="*/ 28575 h 361950"/>
              <a:gd name="connsiteX6" fmla="*/ 29788 w 582238"/>
              <a:gd name="connsiteY6" fmla="*/ 38100 h 361950"/>
              <a:gd name="connsiteX7" fmla="*/ 1213 w 582238"/>
              <a:gd name="connsiteY7" fmla="*/ 66675 h 361950"/>
              <a:gd name="connsiteX8" fmla="*/ 10738 w 582238"/>
              <a:gd name="connsiteY8" fmla="*/ 142875 h 361950"/>
              <a:gd name="connsiteX9" fmla="*/ 39313 w 582238"/>
              <a:gd name="connsiteY9" fmla="*/ 200025 h 361950"/>
              <a:gd name="connsiteX10" fmla="*/ 67888 w 582238"/>
              <a:gd name="connsiteY10" fmla="*/ 219075 h 361950"/>
              <a:gd name="connsiteX11" fmla="*/ 115513 w 582238"/>
              <a:gd name="connsiteY11" fmla="*/ 276225 h 361950"/>
              <a:gd name="connsiteX12" fmla="*/ 134563 w 582238"/>
              <a:gd name="connsiteY12" fmla="*/ 304800 h 361950"/>
              <a:gd name="connsiteX13" fmla="*/ 191713 w 582238"/>
              <a:gd name="connsiteY13" fmla="*/ 342900 h 361950"/>
              <a:gd name="connsiteX14" fmla="*/ 220288 w 582238"/>
              <a:gd name="connsiteY14" fmla="*/ 361950 h 361950"/>
              <a:gd name="connsiteX15" fmla="*/ 496513 w 582238"/>
              <a:gd name="connsiteY15" fmla="*/ 342900 h 361950"/>
              <a:gd name="connsiteX16" fmla="*/ 525088 w 582238"/>
              <a:gd name="connsiteY16" fmla="*/ 333375 h 361950"/>
              <a:gd name="connsiteX17" fmla="*/ 572713 w 582238"/>
              <a:gd name="connsiteY17" fmla="*/ 276225 h 361950"/>
              <a:gd name="connsiteX18" fmla="*/ 582238 w 582238"/>
              <a:gd name="connsiteY18" fmla="*/ 238125 h 361950"/>
              <a:gd name="connsiteX19" fmla="*/ 572713 w 582238"/>
              <a:gd name="connsiteY19" fmla="*/ 133350 h 361950"/>
              <a:gd name="connsiteX20" fmla="*/ 525088 w 582238"/>
              <a:gd name="connsiteY20" fmla="*/ 47625 h 361950"/>
              <a:gd name="connsiteX21" fmla="*/ 496513 w 582238"/>
              <a:gd name="connsiteY21" fmla="*/ 38100 h 361950"/>
              <a:gd name="connsiteX22" fmla="*/ 439363 w 582238"/>
              <a:gd name="connsiteY22" fmla="*/ 28575 h 361950"/>
              <a:gd name="connsiteX23" fmla="*/ 325063 w 582238"/>
              <a:gd name="connsiteY23" fmla="*/ 190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2238" h="361950">
                <a:moveTo>
                  <a:pt x="391738" y="19050"/>
                </a:moveTo>
                <a:cubicBezTo>
                  <a:pt x="375863" y="22225"/>
                  <a:pt x="360302" y="28575"/>
                  <a:pt x="344113" y="28575"/>
                </a:cubicBezTo>
                <a:cubicBezTo>
                  <a:pt x="315065" y="28575"/>
                  <a:pt x="294220" y="17041"/>
                  <a:pt x="267913" y="9525"/>
                </a:cubicBezTo>
                <a:cubicBezTo>
                  <a:pt x="255326" y="5929"/>
                  <a:pt x="242513" y="3175"/>
                  <a:pt x="229813" y="0"/>
                </a:cubicBezTo>
                <a:cubicBezTo>
                  <a:pt x="191713" y="3175"/>
                  <a:pt x="153225" y="3240"/>
                  <a:pt x="115513" y="9525"/>
                </a:cubicBezTo>
                <a:cubicBezTo>
                  <a:pt x="95706" y="12826"/>
                  <a:pt x="77413" y="22225"/>
                  <a:pt x="58363" y="28575"/>
                </a:cubicBezTo>
                <a:lnTo>
                  <a:pt x="29788" y="38100"/>
                </a:lnTo>
                <a:cubicBezTo>
                  <a:pt x="20263" y="47625"/>
                  <a:pt x="3623" y="53422"/>
                  <a:pt x="1213" y="66675"/>
                </a:cubicBezTo>
                <a:cubicBezTo>
                  <a:pt x="-3366" y="91860"/>
                  <a:pt x="6159" y="117690"/>
                  <a:pt x="10738" y="142875"/>
                </a:cubicBezTo>
                <a:cubicBezTo>
                  <a:pt x="14181" y="161812"/>
                  <a:pt x="25756" y="186468"/>
                  <a:pt x="39313" y="200025"/>
                </a:cubicBezTo>
                <a:cubicBezTo>
                  <a:pt x="47408" y="208120"/>
                  <a:pt x="58363" y="212725"/>
                  <a:pt x="67888" y="219075"/>
                </a:cubicBezTo>
                <a:cubicBezTo>
                  <a:pt x="86080" y="273652"/>
                  <a:pt x="63614" y="224326"/>
                  <a:pt x="115513" y="276225"/>
                </a:cubicBezTo>
                <a:cubicBezTo>
                  <a:pt x="123608" y="284320"/>
                  <a:pt x="125948" y="297262"/>
                  <a:pt x="134563" y="304800"/>
                </a:cubicBezTo>
                <a:cubicBezTo>
                  <a:pt x="151793" y="319877"/>
                  <a:pt x="172663" y="330200"/>
                  <a:pt x="191713" y="342900"/>
                </a:cubicBezTo>
                <a:lnTo>
                  <a:pt x="220288" y="361950"/>
                </a:lnTo>
                <a:cubicBezTo>
                  <a:pt x="306616" y="358197"/>
                  <a:pt x="407436" y="362695"/>
                  <a:pt x="496513" y="342900"/>
                </a:cubicBezTo>
                <a:cubicBezTo>
                  <a:pt x="506314" y="340722"/>
                  <a:pt x="515563" y="336550"/>
                  <a:pt x="525088" y="333375"/>
                </a:cubicBezTo>
                <a:cubicBezTo>
                  <a:pt x="542252" y="316211"/>
                  <a:pt x="562767" y="299432"/>
                  <a:pt x="572713" y="276225"/>
                </a:cubicBezTo>
                <a:cubicBezTo>
                  <a:pt x="577870" y="264193"/>
                  <a:pt x="579063" y="250825"/>
                  <a:pt x="582238" y="238125"/>
                </a:cubicBezTo>
                <a:cubicBezTo>
                  <a:pt x="579063" y="203200"/>
                  <a:pt x="578807" y="167885"/>
                  <a:pt x="572713" y="133350"/>
                </a:cubicBezTo>
                <a:cubicBezTo>
                  <a:pt x="566086" y="95797"/>
                  <a:pt x="556671" y="68680"/>
                  <a:pt x="525088" y="47625"/>
                </a:cubicBezTo>
                <a:cubicBezTo>
                  <a:pt x="516734" y="42056"/>
                  <a:pt x="506314" y="40278"/>
                  <a:pt x="496513" y="38100"/>
                </a:cubicBezTo>
                <a:cubicBezTo>
                  <a:pt x="477660" y="33910"/>
                  <a:pt x="458527" y="30970"/>
                  <a:pt x="439363" y="28575"/>
                </a:cubicBezTo>
                <a:cubicBezTo>
                  <a:pt x="358108" y="18418"/>
                  <a:pt x="371979" y="19050"/>
                  <a:pt x="325063" y="19050"/>
                </a:cubicBezTo>
              </a:path>
            </a:pathLst>
          </a:cu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686175" y="3552825"/>
            <a:ext cx="1247775" cy="904875"/>
          </a:xfrm>
          <a:custGeom>
            <a:avLst/>
            <a:gdLst>
              <a:gd name="connsiteX0" fmla="*/ 838200 w 1247775"/>
              <a:gd name="connsiteY0" fmla="*/ 0 h 904875"/>
              <a:gd name="connsiteX1" fmla="*/ 790575 w 1247775"/>
              <a:gd name="connsiteY1" fmla="*/ 9525 h 904875"/>
              <a:gd name="connsiteX2" fmla="*/ 647700 w 1247775"/>
              <a:gd name="connsiteY2" fmla="*/ 28575 h 904875"/>
              <a:gd name="connsiteX3" fmla="*/ 180975 w 1247775"/>
              <a:gd name="connsiteY3" fmla="*/ 28575 h 904875"/>
              <a:gd name="connsiteX4" fmla="*/ 85725 w 1247775"/>
              <a:gd name="connsiteY4" fmla="*/ 47625 h 904875"/>
              <a:gd name="connsiteX5" fmla="*/ 19050 w 1247775"/>
              <a:gd name="connsiteY5" fmla="*/ 85725 h 904875"/>
              <a:gd name="connsiteX6" fmla="*/ 9525 w 1247775"/>
              <a:gd name="connsiteY6" fmla="*/ 123825 h 904875"/>
              <a:gd name="connsiteX7" fmla="*/ 0 w 1247775"/>
              <a:gd name="connsiteY7" fmla="*/ 152400 h 904875"/>
              <a:gd name="connsiteX8" fmla="*/ 9525 w 1247775"/>
              <a:gd name="connsiteY8" fmla="*/ 219075 h 904875"/>
              <a:gd name="connsiteX9" fmla="*/ 47625 w 1247775"/>
              <a:gd name="connsiteY9" fmla="*/ 314325 h 904875"/>
              <a:gd name="connsiteX10" fmla="*/ 66675 w 1247775"/>
              <a:gd name="connsiteY10" fmla="*/ 371475 h 904875"/>
              <a:gd name="connsiteX11" fmla="*/ 76200 w 1247775"/>
              <a:gd name="connsiteY11" fmla="*/ 400050 h 904875"/>
              <a:gd name="connsiteX12" fmla="*/ 85725 w 1247775"/>
              <a:gd name="connsiteY12" fmla="*/ 457200 h 904875"/>
              <a:gd name="connsiteX13" fmla="*/ 104775 w 1247775"/>
              <a:gd name="connsiteY13" fmla="*/ 685800 h 904875"/>
              <a:gd name="connsiteX14" fmla="*/ 114300 w 1247775"/>
              <a:gd name="connsiteY14" fmla="*/ 714375 h 904875"/>
              <a:gd name="connsiteX15" fmla="*/ 133350 w 1247775"/>
              <a:gd name="connsiteY15" fmla="*/ 790575 h 904875"/>
              <a:gd name="connsiteX16" fmla="*/ 152400 w 1247775"/>
              <a:gd name="connsiteY16" fmla="*/ 819150 h 904875"/>
              <a:gd name="connsiteX17" fmla="*/ 209550 w 1247775"/>
              <a:gd name="connsiteY17" fmla="*/ 866775 h 904875"/>
              <a:gd name="connsiteX18" fmla="*/ 238125 w 1247775"/>
              <a:gd name="connsiteY18" fmla="*/ 876300 h 904875"/>
              <a:gd name="connsiteX19" fmla="*/ 409575 w 1247775"/>
              <a:gd name="connsiteY19" fmla="*/ 857250 h 904875"/>
              <a:gd name="connsiteX20" fmla="*/ 438150 w 1247775"/>
              <a:gd name="connsiteY20" fmla="*/ 847725 h 904875"/>
              <a:gd name="connsiteX21" fmla="*/ 466725 w 1247775"/>
              <a:gd name="connsiteY21" fmla="*/ 828675 h 904875"/>
              <a:gd name="connsiteX22" fmla="*/ 542925 w 1247775"/>
              <a:gd name="connsiteY22" fmla="*/ 781050 h 904875"/>
              <a:gd name="connsiteX23" fmla="*/ 571500 w 1247775"/>
              <a:gd name="connsiteY23" fmla="*/ 771525 h 904875"/>
              <a:gd name="connsiteX24" fmla="*/ 609600 w 1247775"/>
              <a:gd name="connsiteY24" fmla="*/ 781050 h 904875"/>
              <a:gd name="connsiteX25" fmla="*/ 666750 w 1247775"/>
              <a:gd name="connsiteY25" fmla="*/ 819150 h 904875"/>
              <a:gd name="connsiteX26" fmla="*/ 742950 w 1247775"/>
              <a:gd name="connsiteY26" fmla="*/ 885825 h 904875"/>
              <a:gd name="connsiteX27" fmla="*/ 800100 w 1247775"/>
              <a:gd name="connsiteY27" fmla="*/ 904875 h 904875"/>
              <a:gd name="connsiteX28" fmla="*/ 1000125 w 1247775"/>
              <a:gd name="connsiteY28" fmla="*/ 895350 h 904875"/>
              <a:gd name="connsiteX29" fmla="*/ 1028700 w 1247775"/>
              <a:gd name="connsiteY29" fmla="*/ 885825 h 904875"/>
              <a:gd name="connsiteX30" fmla="*/ 1114425 w 1247775"/>
              <a:gd name="connsiteY30" fmla="*/ 866775 h 904875"/>
              <a:gd name="connsiteX31" fmla="*/ 1171575 w 1247775"/>
              <a:gd name="connsiteY31" fmla="*/ 819150 h 904875"/>
              <a:gd name="connsiteX32" fmla="*/ 1190625 w 1247775"/>
              <a:gd name="connsiteY32" fmla="*/ 790575 h 904875"/>
              <a:gd name="connsiteX33" fmla="*/ 1219200 w 1247775"/>
              <a:gd name="connsiteY33" fmla="*/ 666750 h 904875"/>
              <a:gd name="connsiteX34" fmla="*/ 1228725 w 1247775"/>
              <a:gd name="connsiteY34" fmla="*/ 504825 h 904875"/>
              <a:gd name="connsiteX35" fmla="*/ 1238250 w 1247775"/>
              <a:gd name="connsiteY35" fmla="*/ 476250 h 904875"/>
              <a:gd name="connsiteX36" fmla="*/ 1247775 w 1247775"/>
              <a:gd name="connsiteY36" fmla="*/ 276225 h 904875"/>
              <a:gd name="connsiteX37" fmla="*/ 1238250 w 1247775"/>
              <a:gd name="connsiteY37" fmla="*/ 200025 h 904875"/>
              <a:gd name="connsiteX38" fmla="*/ 1181100 w 1247775"/>
              <a:gd name="connsiteY38" fmla="*/ 161925 h 904875"/>
              <a:gd name="connsiteX39" fmla="*/ 1152525 w 1247775"/>
              <a:gd name="connsiteY39" fmla="*/ 142875 h 904875"/>
              <a:gd name="connsiteX40" fmla="*/ 1095375 w 1247775"/>
              <a:gd name="connsiteY40" fmla="*/ 123825 h 904875"/>
              <a:gd name="connsiteX41" fmla="*/ 1038225 w 1247775"/>
              <a:gd name="connsiteY41" fmla="*/ 95250 h 904875"/>
              <a:gd name="connsiteX42" fmla="*/ 1009650 w 1247775"/>
              <a:gd name="connsiteY42" fmla="*/ 76200 h 904875"/>
              <a:gd name="connsiteX43" fmla="*/ 952500 w 1247775"/>
              <a:gd name="connsiteY43" fmla="*/ 57150 h 904875"/>
              <a:gd name="connsiteX44" fmla="*/ 895350 w 1247775"/>
              <a:gd name="connsiteY44" fmla="*/ 28575 h 904875"/>
              <a:gd name="connsiteX45" fmla="*/ 866775 w 1247775"/>
              <a:gd name="connsiteY45" fmla="*/ 9525 h 904875"/>
              <a:gd name="connsiteX46" fmla="*/ 838200 w 1247775"/>
              <a:gd name="connsiteY46" fmla="*/ 0 h 904875"/>
              <a:gd name="connsiteX47" fmla="*/ 838200 w 1247775"/>
              <a:gd name="connsiteY47"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47775" h="904875">
                <a:moveTo>
                  <a:pt x="838200" y="0"/>
                </a:moveTo>
                <a:cubicBezTo>
                  <a:pt x="830262" y="1588"/>
                  <a:pt x="806653" y="7633"/>
                  <a:pt x="790575" y="9525"/>
                </a:cubicBezTo>
                <a:cubicBezTo>
                  <a:pt x="646494" y="26476"/>
                  <a:pt x="717739" y="5229"/>
                  <a:pt x="647700" y="28575"/>
                </a:cubicBezTo>
                <a:cubicBezTo>
                  <a:pt x="443178" y="16544"/>
                  <a:pt x="429126" y="10850"/>
                  <a:pt x="180975" y="28575"/>
                </a:cubicBezTo>
                <a:cubicBezTo>
                  <a:pt x="148679" y="30882"/>
                  <a:pt x="85725" y="47625"/>
                  <a:pt x="85725" y="47625"/>
                </a:cubicBezTo>
                <a:cubicBezTo>
                  <a:pt x="79133" y="50921"/>
                  <a:pt x="25782" y="75628"/>
                  <a:pt x="19050" y="85725"/>
                </a:cubicBezTo>
                <a:cubicBezTo>
                  <a:pt x="11788" y="96617"/>
                  <a:pt x="13121" y="111238"/>
                  <a:pt x="9525" y="123825"/>
                </a:cubicBezTo>
                <a:cubicBezTo>
                  <a:pt x="6767" y="133479"/>
                  <a:pt x="3175" y="142875"/>
                  <a:pt x="0" y="152400"/>
                </a:cubicBezTo>
                <a:cubicBezTo>
                  <a:pt x="3175" y="174625"/>
                  <a:pt x="4477" y="197199"/>
                  <a:pt x="9525" y="219075"/>
                </a:cubicBezTo>
                <a:cubicBezTo>
                  <a:pt x="26756" y="293743"/>
                  <a:pt x="24056" y="255402"/>
                  <a:pt x="47625" y="314325"/>
                </a:cubicBezTo>
                <a:cubicBezTo>
                  <a:pt x="55083" y="332969"/>
                  <a:pt x="60325" y="352425"/>
                  <a:pt x="66675" y="371475"/>
                </a:cubicBezTo>
                <a:cubicBezTo>
                  <a:pt x="69850" y="381000"/>
                  <a:pt x="74549" y="390146"/>
                  <a:pt x="76200" y="400050"/>
                </a:cubicBezTo>
                <a:lnTo>
                  <a:pt x="85725" y="457200"/>
                </a:lnTo>
                <a:cubicBezTo>
                  <a:pt x="90086" y="535697"/>
                  <a:pt x="87944" y="610060"/>
                  <a:pt x="104775" y="685800"/>
                </a:cubicBezTo>
                <a:cubicBezTo>
                  <a:pt x="106953" y="695601"/>
                  <a:pt x="111658" y="704689"/>
                  <a:pt x="114300" y="714375"/>
                </a:cubicBezTo>
                <a:cubicBezTo>
                  <a:pt x="121189" y="739634"/>
                  <a:pt x="118827" y="768790"/>
                  <a:pt x="133350" y="790575"/>
                </a:cubicBezTo>
                <a:cubicBezTo>
                  <a:pt x="139700" y="800100"/>
                  <a:pt x="145071" y="810356"/>
                  <a:pt x="152400" y="819150"/>
                </a:cubicBezTo>
                <a:cubicBezTo>
                  <a:pt x="167447" y="837206"/>
                  <a:pt x="188143" y="856071"/>
                  <a:pt x="209550" y="866775"/>
                </a:cubicBezTo>
                <a:cubicBezTo>
                  <a:pt x="218530" y="871265"/>
                  <a:pt x="228600" y="873125"/>
                  <a:pt x="238125" y="876300"/>
                </a:cubicBezTo>
                <a:cubicBezTo>
                  <a:pt x="295275" y="869950"/>
                  <a:pt x="352651" y="865382"/>
                  <a:pt x="409575" y="857250"/>
                </a:cubicBezTo>
                <a:cubicBezTo>
                  <a:pt x="419514" y="855830"/>
                  <a:pt x="429170" y="852215"/>
                  <a:pt x="438150" y="847725"/>
                </a:cubicBezTo>
                <a:cubicBezTo>
                  <a:pt x="448389" y="842605"/>
                  <a:pt x="457200" y="835025"/>
                  <a:pt x="466725" y="828675"/>
                </a:cubicBezTo>
                <a:cubicBezTo>
                  <a:pt x="496914" y="783392"/>
                  <a:pt x="474915" y="803720"/>
                  <a:pt x="542925" y="781050"/>
                </a:cubicBezTo>
                <a:lnTo>
                  <a:pt x="571500" y="771525"/>
                </a:lnTo>
                <a:cubicBezTo>
                  <a:pt x="584200" y="774700"/>
                  <a:pt x="597891" y="775196"/>
                  <a:pt x="609600" y="781050"/>
                </a:cubicBezTo>
                <a:cubicBezTo>
                  <a:pt x="630078" y="791289"/>
                  <a:pt x="666750" y="819150"/>
                  <a:pt x="666750" y="819150"/>
                </a:cubicBezTo>
                <a:cubicBezTo>
                  <a:pt x="688975" y="852488"/>
                  <a:pt x="695325" y="869950"/>
                  <a:pt x="742950" y="885825"/>
                </a:cubicBezTo>
                <a:lnTo>
                  <a:pt x="800100" y="904875"/>
                </a:lnTo>
                <a:cubicBezTo>
                  <a:pt x="866775" y="901700"/>
                  <a:pt x="933605" y="900893"/>
                  <a:pt x="1000125" y="895350"/>
                </a:cubicBezTo>
                <a:cubicBezTo>
                  <a:pt x="1010131" y="894516"/>
                  <a:pt x="1018899" y="888003"/>
                  <a:pt x="1028700" y="885825"/>
                </a:cubicBezTo>
                <a:cubicBezTo>
                  <a:pt x="1055040" y="879972"/>
                  <a:pt x="1088694" y="879640"/>
                  <a:pt x="1114425" y="866775"/>
                </a:cubicBezTo>
                <a:cubicBezTo>
                  <a:pt x="1135832" y="856071"/>
                  <a:pt x="1156528" y="837206"/>
                  <a:pt x="1171575" y="819150"/>
                </a:cubicBezTo>
                <a:cubicBezTo>
                  <a:pt x="1178904" y="810356"/>
                  <a:pt x="1184275" y="800100"/>
                  <a:pt x="1190625" y="790575"/>
                </a:cubicBezTo>
                <a:cubicBezTo>
                  <a:pt x="1213602" y="698669"/>
                  <a:pt x="1204540" y="740048"/>
                  <a:pt x="1219200" y="666750"/>
                </a:cubicBezTo>
                <a:cubicBezTo>
                  <a:pt x="1222375" y="612775"/>
                  <a:pt x="1223345" y="558625"/>
                  <a:pt x="1228725" y="504825"/>
                </a:cubicBezTo>
                <a:cubicBezTo>
                  <a:pt x="1229724" y="494835"/>
                  <a:pt x="1237416" y="486256"/>
                  <a:pt x="1238250" y="476250"/>
                </a:cubicBezTo>
                <a:cubicBezTo>
                  <a:pt x="1243793" y="409730"/>
                  <a:pt x="1244600" y="342900"/>
                  <a:pt x="1247775" y="276225"/>
                </a:cubicBezTo>
                <a:cubicBezTo>
                  <a:pt x="1244600" y="250825"/>
                  <a:pt x="1246998" y="224082"/>
                  <a:pt x="1238250" y="200025"/>
                </a:cubicBezTo>
                <a:cubicBezTo>
                  <a:pt x="1226213" y="166922"/>
                  <a:pt x="1204836" y="173793"/>
                  <a:pt x="1181100" y="161925"/>
                </a:cubicBezTo>
                <a:cubicBezTo>
                  <a:pt x="1170861" y="156805"/>
                  <a:pt x="1162986" y="147524"/>
                  <a:pt x="1152525" y="142875"/>
                </a:cubicBezTo>
                <a:cubicBezTo>
                  <a:pt x="1134175" y="134720"/>
                  <a:pt x="1112083" y="134964"/>
                  <a:pt x="1095375" y="123825"/>
                </a:cubicBezTo>
                <a:cubicBezTo>
                  <a:pt x="1013483" y="69230"/>
                  <a:pt x="1117095" y="134685"/>
                  <a:pt x="1038225" y="95250"/>
                </a:cubicBezTo>
                <a:cubicBezTo>
                  <a:pt x="1027986" y="90130"/>
                  <a:pt x="1020111" y="80849"/>
                  <a:pt x="1009650" y="76200"/>
                </a:cubicBezTo>
                <a:cubicBezTo>
                  <a:pt x="991300" y="68045"/>
                  <a:pt x="969208" y="68289"/>
                  <a:pt x="952500" y="57150"/>
                </a:cubicBezTo>
                <a:cubicBezTo>
                  <a:pt x="870608" y="2555"/>
                  <a:pt x="974220" y="68010"/>
                  <a:pt x="895350" y="28575"/>
                </a:cubicBezTo>
                <a:cubicBezTo>
                  <a:pt x="885111" y="23455"/>
                  <a:pt x="877014" y="14645"/>
                  <a:pt x="866775" y="9525"/>
                </a:cubicBezTo>
                <a:cubicBezTo>
                  <a:pt x="857795" y="5035"/>
                  <a:pt x="847180" y="4490"/>
                  <a:pt x="838200" y="0"/>
                </a:cubicBezTo>
                <a:lnTo>
                  <a:pt x="838200" y="0"/>
                </a:lnTo>
                <a:close/>
              </a:path>
            </a:pathLst>
          </a:cu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76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743199" y="2394466"/>
            <a:ext cx="3740073"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parathyroid gland – SL126</a:t>
            </a:r>
            <a:endParaRPr lang="en-US" dirty="0">
              <a:latin typeface="Calibri" pitchFamily="34" charset="0"/>
            </a:endParaRPr>
          </a:p>
        </p:txBody>
      </p:sp>
      <p:sp>
        <p:nvSpPr>
          <p:cNvPr id="37891" name="TextBox 4"/>
          <p:cNvSpPr txBox="1">
            <a:spLocks noChangeArrowheads="1"/>
          </p:cNvSpPr>
          <p:nvPr/>
        </p:nvSpPr>
        <p:spPr bwMode="auto">
          <a:xfrm>
            <a:off x="1987473" y="5486400"/>
            <a:ext cx="4495800" cy="1200329"/>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126</a:t>
            </a:r>
            <a:r>
              <a:rPr lang="en-US" dirty="0">
                <a:latin typeface="Calibri" pitchFamily="34" charset="0"/>
              </a:rPr>
              <a:t> </a:t>
            </a:r>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parathyroid gland</a:t>
            </a:r>
          </a:p>
          <a:p>
            <a:pPr lvl="2" eaLnBrk="0" hangingPunct="0">
              <a:buFontTx/>
              <a:buChar char="•"/>
            </a:pPr>
            <a:r>
              <a:rPr lang="en-US" sz="1200" b="1" dirty="0">
                <a:solidFill>
                  <a:srgbClr val="002060"/>
                </a:solidFill>
                <a:latin typeface="Georgia" pitchFamily="18" charset="0"/>
                <a:ea typeface="Times" pitchFamily="18" charset="0"/>
                <a:cs typeface="Arial" charset="0"/>
              </a:rPr>
              <a:t>Chief (principal) cells</a:t>
            </a:r>
          </a:p>
          <a:p>
            <a:pPr lvl="2" eaLnBrk="0" hangingPunct="0">
              <a:buFontTx/>
              <a:buChar char="•"/>
            </a:pPr>
            <a:r>
              <a:rPr lang="en-US" sz="1200" b="1" dirty="0" err="1">
                <a:solidFill>
                  <a:srgbClr val="002060"/>
                </a:solidFill>
                <a:latin typeface="Georgia" pitchFamily="18" charset="0"/>
                <a:ea typeface="Times" pitchFamily="18" charset="0"/>
                <a:cs typeface="Arial" charset="0"/>
              </a:rPr>
              <a:t>Oxyphil</a:t>
            </a:r>
            <a:r>
              <a:rPr lang="en-US" sz="1200" b="1" dirty="0">
                <a:solidFill>
                  <a:srgbClr val="002060"/>
                </a:solidFill>
                <a:latin typeface="Georgia" pitchFamily="18" charset="0"/>
                <a:ea typeface="Times" pitchFamily="18" charset="0"/>
                <a:cs typeface="Arial" charset="0"/>
              </a:rPr>
              <a:t> cells</a:t>
            </a:r>
            <a:endParaRPr lang="en-US" dirty="0">
              <a:latin typeface="Calibri" pitchFamily="34" charset="0"/>
            </a:endParaRPr>
          </a:p>
        </p:txBody>
      </p:sp>
      <p:sp>
        <p:nvSpPr>
          <p:cNvPr id="5" name="Rectangle 4"/>
          <p:cNvSpPr/>
          <p:nvPr/>
        </p:nvSpPr>
        <p:spPr>
          <a:xfrm>
            <a:off x="2372463" y="21491"/>
            <a:ext cx="439915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3">
                    <a:lumMod val="50000"/>
                  </a:schemeClr>
                </a:solidFill>
                <a:latin typeface="+mn-lt"/>
              </a:rPr>
              <a:t>PARATHYROID GLAND</a:t>
            </a:r>
          </a:p>
        </p:txBody>
      </p:sp>
    </p:spTree>
    <p:extLst>
      <p:ext uri="{BB962C8B-B14F-4D97-AF65-F5344CB8AC3E}">
        <p14:creationId xmlns:p14="http://schemas.microsoft.com/office/powerpoint/2010/main" val="2568411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Untitled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624166"/>
            <a:ext cx="7696200" cy="555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 Box 3"/>
          <p:cNvSpPr txBox="1">
            <a:spLocks noChangeArrowheads="1"/>
          </p:cNvSpPr>
          <p:nvPr/>
        </p:nvSpPr>
        <p:spPr bwMode="auto">
          <a:xfrm>
            <a:off x="589700" y="1752600"/>
            <a:ext cx="1820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128"/>
              </a:defRPr>
            </a:lvl1pPr>
            <a:lvl2pPr marL="37931725" indent="-37474525">
              <a:defRPr sz="2000">
                <a:solidFill>
                  <a:schemeClr val="tx1"/>
                </a:solidFill>
                <a:latin typeface="Times New Roman" charset="0"/>
                <a:ea typeface="ＭＳ Ｐゴシック" charset="-128"/>
              </a:defRPr>
            </a:lvl2pPr>
            <a:lvl3pPr>
              <a:defRPr sz="2000">
                <a:solidFill>
                  <a:schemeClr val="tx1"/>
                </a:solidFill>
                <a:latin typeface="Times New Roman" charset="0"/>
                <a:ea typeface="ＭＳ Ｐゴシック" charset="-128"/>
              </a:defRPr>
            </a:lvl3pPr>
            <a:lvl4pPr>
              <a:defRPr sz="2000">
                <a:solidFill>
                  <a:schemeClr val="tx1"/>
                </a:solidFill>
                <a:latin typeface="Times New Roman" charset="0"/>
                <a:ea typeface="ＭＳ Ｐゴシック" charset="-128"/>
              </a:defRPr>
            </a:lvl4pPr>
            <a:lvl5pPr>
              <a:defRPr sz="2000">
                <a:solidFill>
                  <a:schemeClr val="tx1"/>
                </a:solidFill>
                <a:latin typeface="Times New Roman" charset="0"/>
                <a:ea typeface="ＭＳ Ｐゴシック" charset="-128"/>
              </a:defRPr>
            </a:lvl5pPr>
            <a:lvl6pPr marL="457200" eaLnBrk="0" fontAlgn="base" hangingPunct="0">
              <a:spcBef>
                <a:spcPct val="0"/>
              </a:spcBef>
              <a:spcAft>
                <a:spcPct val="0"/>
              </a:spcAft>
              <a:defRPr sz="2000">
                <a:solidFill>
                  <a:schemeClr val="tx1"/>
                </a:solidFill>
                <a:latin typeface="Times New Roman" charset="0"/>
                <a:ea typeface="ＭＳ Ｐゴシック" charset="-128"/>
              </a:defRPr>
            </a:lvl6pPr>
            <a:lvl7pPr marL="914400" eaLnBrk="0" fontAlgn="base" hangingPunct="0">
              <a:spcBef>
                <a:spcPct val="0"/>
              </a:spcBef>
              <a:spcAft>
                <a:spcPct val="0"/>
              </a:spcAft>
              <a:defRPr sz="2000">
                <a:solidFill>
                  <a:schemeClr val="tx1"/>
                </a:solidFill>
                <a:latin typeface="Times New Roman" charset="0"/>
                <a:ea typeface="ＭＳ Ｐゴシック" charset="-128"/>
              </a:defRPr>
            </a:lvl7pPr>
            <a:lvl8pPr marL="1371600" eaLnBrk="0" fontAlgn="base" hangingPunct="0">
              <a:spcBef>
                <a:spcPct val="0"/>
              </a:spcBef>
              <a:spcAft>
                <a:spcPct val="0"/>
              </a:spcAft>
              <a:defRPr sz="2000">
                <a:solidFill>
                  <a:schemeClr val="tx1"/>
                </a:solidFill>
                <a:latin typeface="Times New Roman" charset="0"/>
                <a:ea typeface="ＭＳ Ｐゴシック" charset="-128"/>
              </a:defRPr>
            </a:lvl8pPr>
            <a:lvl9pPr marL="1828800" eaLnBrk="0" fontAlgn="base" hangingPunct="0">
              <a:spcBef>
                <a:spcPct val="0"/>
              </a:spcBef>
              <a:spcAft>
                <a:spcPct val="0"/>
              </a:spcAft>
              <a:defRPr sz="2000">
                <a:solidFill>
                  <a:schemeClr val="tx1"/>
                </a:solidFill>
                <a:latin typeface="Times New Roman" charset="0"/>
                <a:ea typeface="ＭＳ Ｐゴシック" charset="-128"/>
              </a:defRPr>
            </a:lvl9pPr>
          </a:lstStyle>
          <a:p>
            <a:r>
              <a:rPr lang="en-US" sz="3200" b="1" dirty="0"/>
              <a:t>Chief cell</a:t>
            </a:r>
          </a:p>
        </p:txBody>
      </p:sp>
      <p:sp>
        <p:nvSpPr>
          <p:cNvPr id="100356" name="Text Box 4"/>
          <p:cNvSpPr txBox="1">
            <a:spLocks noChangeArrowheads="1"/>
          </p:cNvSpPr>
          <p:nvPr/>
        </p:nvSpPr>
        <p:spPr bwMode="auto">
          <a:xfrm>
            <a:off x="4343401" y="3886200"/>
            <a:ext cx="1828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128"/>
              </a:defRPr>
            </a:lvl1pPr>
            <a:lvl2pPr marL="37931725" indent="-37474525">
              <a:defRPr sz="2000">
                <a:solidFill>
                  <a:schemeClr val="tx1"/>
                </a:solidFill>
                <a:latin typeface="Times New Roman" charset="0"/>
                <a:ea typeface="ＭＳ Ｐゴシック" charset="-128"/>
              </a:defRPr>
            </a:lvl2pPr>
            <a:lvl3pPr>
              <a:defRPr sz="2000">
                <a:solidFill>
                  <a:schemeClr val="tx1"/>
                </a:solidFill>
                <a:latin typeface="Times New Roman" charset="0"/>
                <a:ea typeface="ＭＳ Ｐゴシック" charset="-128"/>
              </a:defRPr>
            </a:lvl3pPr>
            <a:lvl4pPr>
              <a:defRPr sz="2000">
                <a:solidFill>
                  <a:schemeClr val="tx1"/>
                </a:solidFill>
                <a:latin typeface="Times New Roman" charset="0"/>
                <a:ea typeface="ＭＳ Ｐゴシック" charset="-128"/>
              </a:defRPr>
            </a:lvl4pPr>
            <a:lvl5pPr>
              <a:defRPr sz="2000">
                <a:solidFill>
                  <a:schemeClr val="tx1"/>
                </a:solidFill>
                <a:latin typeface="Times New Roman" charset="0"/>
                <a:ea typeface="ＭＳ Ｐゴシック" charset="-128"/>
              </a:defRPr>
            </a:lvl5pPr>
            <a:lvl6pPr marL="457200" eaLnBrk="0" fontAlgn="base" hangingPunct="0">
              <a:spcBef>
                <a:spcPct val="0"/>
              </a:spcBef>
              <a:spcAft>
                <a:spcPct val="0"/>
              </a:spcAft>
              <a:defRPr sz="2000">
                <a:solidFill>
                  <a:schemeClr val="tx1"/>
                </a:solidFill>
                <a:latin typeface="Times New Roman" charset="0"/>
                <a:ea typeface="ＭＳ Ｐゴシック" charset="-128"/>
              </a:defRPr>
            </a:lvl6pPr>
            <a:lvl7pPr marL="914400" eaLnBrk="0" fontAlgn="base" hangingPunct="0">
              <a:spcBef>
                <a:spcPct val="0"/>
              </a:spcBef>
              <a:spcAft>
                <a:spcPct val="0"/>
              </a:spcAft>
              <a:defRPr sz="2000">
                <a:solidFill>
                  <a:schemeClr val="tx1"/>
                </a:solidFill>
                <a:latin typeface="Times New Roman" charset="0"/>
                <a:ea typeface="ＭＳ Ｐゴシック" charset="-128"/>
              </a:defRPr>
            </a:lvl7pPr>
            <a:lvl8pPr marL="1371600" eaLnBrk="0" fontAlgn="base" hangingPunct="0">
              <a:spcBef>
                <a:spcPct val="0"/>
              </a:spcBef>
              <a:spcAft>
                <a:spcPct val="0"/>
              </a:spcAft>
              <a:defRPr sz="2000">
                <a:solidFill>
                  <a:schemeClr val="tx1"/>
                </a:solidFill>
                <a:latin typeface="Times New Roman" charset="0"/>
                <a:ea typeface="ＭＳ Ｐゴシック" charset="-128"/>
              </a:defRPr>
            </a:lvl8pPr>
            <a:lvl9pPr marL="1828800" eaLnBrk="0" fontAlgn="base" hangingPunct="0">
              <a:spcBef>
                <a:spcPct val="0"/>
              </a:spcBef>
              <a:spcAft>
                <a:spcPct val="0"/>
              </a:spcAft>
              <a:defRPr sz="2000">
                <a:solidFill>
                  <a:schemeClr val="tx1"/>
                </a:solidFill>
                <a:latin typeface="Times New Roman" charset="0"/>
                <a:ea typeface="ＭＳ Ｐゴシック" charset="-128"/>
              </a:defRPr>
            </a:lvl9pPr>
          </a:lstStyle>
          <a:p>
            <a:pPr algn="ctr"/>
            <a:r>
              <a:rPr lang="en-US" sz="3200" b="1" dirty="0" err="1"/>
              <a:t>Oxyphil</a:t>
            </a:r>
            <a:r>
              <a:rPr lang="en-US" sz="3200" b="1" dirty="0"/>
              <a:t> cell</a:t>
            </a:r>
          </a:p>
        </p:txBody>
      </p:sp>
      <p:sp>
        <p:nvSpPr>
          <p:cNvPr id="5" name="Rectangle 4"/>
          <p:cNvSpPr/>
          <p:nvPr/>
        </p:nvSpPr>
        <p:spPr>
          <a:xfrm>
            <a:off x="2372463" y="21491"/>
            <a:ext cx="439915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3">
                    <a:lumMod val="50000"/>
                  </a:schemeClr>
                </a:solidFill>
                <a:latin typeface="+mn-lt"/>
              </a:rPr>
              <a:t>PARATHYROID GLAND</a:t>
            </a:r>
          </a:p>
        </p:txBody>
      </p:sp>
      <p:sp>
        <p:nvSpPr>
          <p:cNvPr id="6" name="TextBox 5"/>
          <p:cNvSpPr txBox="1"/>
          <p:nvPr/>
        </p:nvSpPr>
        <p:spPr>
          <a:xfrm>
            <a:off x="495300" y="6182533"/>
            <a:ext cx="8115299" cy="338554"/>
          </a:xfrm>
          <a:prstGeom prst="rect">
            <a:avLst/>
          </a:prstGeom>
          <a:noFill/>
        </p:spPr>
        <p:txBody>
          <a:bodyPr wrap="square">
            <a:spAutoFit/>
          </a:bodyPr>
          <a:lstStyle/>
          <a:p>
            <a:r>
              <a:rPr lang="en-US" sz="1600" b="1" dirty="0" err="1">
                <a:solidFill>
                  <a:srgbClr val="002060"/>
                </a:solidFill>
                <a:latin typeface="Calibri" pitchFamily="34" charset="0"/>
              </a:rPr>
              <a:t>Oxyphil</a:t>
            </a:r>
            <a:r>
              <a:rPr lang="en-US" sz="1600" b="1" dirty="0">
                <a:solidFill>
                  <a:srgbClr val="002060"/>
                </a:solidFill>
                <a:latin typeface="Calibri" pitchFamily="34" charset="0"/>
              </a:rPr>
              <a:t> cells are so full of mitochondria that it’s sometimes difficult to see them individually. </a:t>
            </a:r>
          </a:p>
        </p:txBody>
      </p:sp>
    </p:spTree>
    <p:extLst>
      <p:ext uri="{BB962C8B-B14F-4D97-AF65-F5344CB8AC3E}">
        <p14:creationId xmlns:p14="http://schemas.microsoft.com/office/powerpoint/2010/main" val="1677694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62712" y="457199"/>
            <a:ext cx="8610600" cy="3046988"/>
          </a:xfrm>
          <a:prstGeom prst="rect">
            <a:avLst/>
          </a:prstGeom>
          <a:noFill/>
          <a:ln w="9525">
            <a:noFill/>
            <a:miter lim="800000"/>
            <a:headEnd/>
            <a:tailEnd/>
          </a:ln>
        </p:spPr>
        <p:txBody>
          <a:bodyPr>
            <a:spAutoFit/>
          </a:bodyPr>
          <a:lstStyle/>
          <a:p>
            <a:pPr>
              <a:tabLst>
                <a:tab pos="457200" algn="l"/>
              </a:tabLst>
            </a:pPr>
            <a:r>
              <a:rPr lang="en-US" sz="2400" b="1" dirty="0">
                <a:solidFill>
                  <a:srgbClr val="002060"/>
                </a:solidFill>
                <a:latin typeface="Helvetica" pitchFamily="34" charset="0"/>
                <a:cs typeface="Times New Roman" pitchFamily="18" charset="0"/>
              </a:rPr>
              <a:t>The next set of slides is a quiz for this module.  You should review the structures covered in this module, and try to visualize each of these in light and electron micrographs.</a:t>
            </a:r>
            <a:endParaRPr lang="en-US" sz="2400" b="1" dirty="0">
              <a:solidFill>
                <a:srgbClr val="002060"/>
              </a:solidFill>
            </a:endParaRPr>
          </a:p>
          <a:p>
            <a:pPr>
              <a:tabLst>
                <a:tab pos="457200" algn="l"/>
              </a:tabLst>
            </a:pPr>
            <a:r>
              <a:rPr lang="en-US" sz="1600" dirty="0">
                <a:solidFill>
                  <a:srgbClr val="002060"/>
                </a:solidFill>
                <a:latin typeface="Georgia" pitchFamily="18" charset="0"/>
              </a:rPr>
              <a:t> </a:t>
            </a:r>
          </a:p>
          <a:p>
            <a:pPr>
              <a:tabLst>
                <a:tab pos="457200" algn="l"/>
              </a:tabLst>
            </a:pPr>
            <a:r>
              <a:rPr lang="en-US" sz="2000" b="1" dirty="0">
                <a:solidFill>
                  <a:srgbClr val="002060"/>
                </a:solidFill>
                <a:latin typeface="Georgia" pitchFamily="18" charset="0"/>
              </a:rPr>
              <a:t>Identify, at the light microscope level, each of the following:</a:t>
            </a:r>
          </a:p>
          <a:p>
            <a:pPr marL="742950" lvl="1" indent="-285750">
              <a:buFont typeface="Arial" pitchFamily="34" charset="0"/>
              <a:buChar char="•"/>
            </a:pPr>
            <a:r>
              <a:rPr lang="en-US" sz="2000" dirty="0">
                <a:solidFill>
                  <a:srgbClr val="002060"/>
                </a:solidFill>
                <a:latin typeface="Georgia" pitchFamily="18" charset="0"/>
              </a:rPr>
              <a:t> Parathyroid gland</a:t>
            </a:r>
          </a:p>
          <a:p>
            <a:pPr marL="1200150" lvl="2" indent="-285750">
              <a:buFont typeface="Arial" pitchFamily="34" charset="0"/>
              <a:buChar char="•"/>
            </a:pPr>
            <a:r>
              <a:rPr lang="en-US" sz="2000" dirty="0">
                <a:solidFill>
                  <a:srgbClr val="002060"/>
                </a:solidFill>
                <a:latin typeface="Georgia" pitchFamily="18" charset="0"/>
              </a:rPr>
              <a:t>Chief cells</a:t>
            </a:r>
          </a:p>
          <a:p>
            <a:pPr marL="1200150" lvl="2" indent="-285750">
              <a:buFont typeface="Arial" pitchFamily="34" charset="0"/>
              <a:buChar char="•"/>
            </a:pPr>
            <a:r>
              <a:rPr lang="en-US" sz="2000" dirty="0" err="1">
                <a:solidFill>
                  <a:srgbClr val="002060"/>
                </a:solidFill>
                <a:latin typeface="Georgia" pitchFamily="18" charset="0"/>
              </a:rPr>
              <a:t>Oxyphil</a:t>
            </a:r>
            <a:r>
              <a:rPr lang="en-US" sz="2000" dirty="0">
                <a:solidFill>
                  <a:srgbClr val="002060"/>
                </a:solidFill>
                <a:latin typeface="Georgia" pitchFamily="18" charset="0"/>
              </a:rPr>
              <a:t> cells</a:t>
            </a:r>
          </a:p>
        </p:txBody>
      </p:sp>
    </p:spTree>
    <p:extLst>
      <p:ext uri="{BB962C8B-B14F-4D97-AF65-F5344CB8AC3E}">
        <p14:creationId xmlns:p14="http://schemas.microsoft.com/office/powerpoint/2010/main" val="3135904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4899</TotalTime>
  <Words>1003</Words>
  <Application>Microsoft Office PowerPoint</Application>
  <PresentationFormat>On-screen Show (4:3)</PresentationFormat>
  <Paragraphs>97</Paragraphs>
  <Slides>25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Bradley Hand ITC</vt:lpstr>
      <vt:lpstr>Calibri</vt:lpstr>
      <vt:lpstr>Chiller</vt:lpstr>
      <vt:lpstr>Georgia</vt:lpstr>
      <vt:lpstr>Helvetica</vt:lpstr>
      <vt:lpstr>Script MT Bold</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Fields, Jermaine (fieldsj4)</cp:lastModifiedBy>
  <cp:revision>266</cp:revision>
  <dcterms:created xsi:type="dcterms:W3CDTF">2011-12-20T15:52:42Z</dcterms:created>
  <dcterms:modified xsi:type="dcterms:W3CDTF">2020-08-01T00:17:08Z</dcterms:modified>
</cp:coreProperties>
</file>