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7"/>
  </p:notesMasterIdLst>
  <p:handoutMasterIdLst>
    <p:handoutMasterId r:id="rId138"/>
  </p:handoutMasterIdLst>
  <p:sldIdLst>
    <p:sldId id="333" r:id="rId2"/>
    <p:sldId id="474" r:id="rId3"/>
    <p:sldId id="475" r:id="rId4"/>
    <p:sldId id="473" r:id="rId5"/>
    <p:sldId id="461" r:id="rId6"/>
    <p:sldId id="457" r:id="rId7"/>
    <p:sldId id="459" r:id="rId8"/>
    <p:sldId id="460" r:id="rId9"/>
    <p:sldId id="481" r:id="rId10"/>
    <p:sldId id="482" r:id="rId11"/>
    <p:sldId id="478" r:id="rId12"/>
    <p:sldId id="480" r:id="rId13"/>
    <p:sldId id="483" r:id="rId14"/>
    <p:sldId id="484" r:id="rId15"/>
    <p:sldId id="485" r:id="rId16"/>
    <p:sldId id="486" r:id="rId17"/>
    <p:sldId id="462" r:id="rId18"/>
    <p:sldId id="487" r:id="rId19"/>
    <p:sldId id="468" r:id="rId20"/>
    <p:sldId id="469" r:id="rId21"/>
    <p:sldId id="471" r:id="rId22"/>
    <p:sldId id="470" r:id="rId23"/>
    <p:sldId id="466" r:id="rId24"/>
    <p:sldId id="488" r:id="rId25"/>
    <p:sldId id="489" r:id="rId26"/>
    <p:sldId id="494" r:id="rId27"/>
    <p:sldId id="496" r:id="rId28"/>
    <p:sldId id="497" r:id="rId29"/>
    <p:sldId id="498" r:id="rId30"/>
    <p:sldId id="501" r:id="rId31"/>
    <p:sldId id="503" r:id="rId32"/>
    <p:sldId id="508" r:id="rId33"/>
    <p:sldId id="504" r:id="rId34"/>
    <p:sldId id="535" r:id="rId35"/>
    <p:sldId id="505" r:id="rId36"/>
    <p:sldId id="506" r:id="rId37"/>
    <p:sldId id="507" r:id="rId38"/>
    <p:sldId id="509" r:id="rId39"/>
    <p:sldId id="502" r:id="rId40"/>
    <p:sldId id="510" r:id="rId41"/>
    <p:sldId id="512" r:id="rId42"/>
    <p:sldId id="517" r:id="rId43"/>
    <p:sldId id="511" r:id="rId44"/>
    <p:sldId id="513" r:id="rId45"/>
    <p:sldId id="514" r:id="rId46"/>
    <p:sldId id="515" r:id="rId47"/>
    <p:sldId id="516" r:id="rId48"/>
    <p:sldId id="495" r:id="rId49"/>
    <p:sldId id="518" r:id="rId50"/>
    <p:sldId id="520" r:id="rId51"/>
    <p:sldId id="519" r:id="rId52"/>
    <p:sldId id="521" r:id="rId53"/>
    <p:sldId id="526" r:id="rId54"/>
    <p:sldId id="522" r:id="rId55"/>
    <p:sldId id="527" r:id="rId56"/>
    <p:sldId id="529" r:id="rId57"/>
    <p:sldId id="528" r:id="rId58"/>
    <p:sldId id="530" r:id="rId59"/>
    <p:sldId id="531" r:id="rId60"/>
    <p:sldId id="534" r:id="rId61"/>
    <p:sldId id="536" r:id="rId62"/>
    <p:sldId id="532" r:id="rId63"/>
    <p:sldId id="537" r:id="rId64"/>
    <p:sldId id="538" r:id="rId65"/>
    <p:sldId id="533" r:id="rId66"/>
    <p:sldId id="539" r:id="rId67"/>
    <p:sldId id="540" r:id="rId68"/>
    <p:sldId id="541" r:id="rId69"/>
    <p:sldId id="542" r:id="rId70"/>
    <p:sldId id="543" r:id="rId71"/>
    <p:sldId id="544" r:id="rId72"/>
    <p:sldId id="545" r:id="rId73"/>
    <p:sldId id="546" r:id="rId74"/>
    <p:sldId id="547" r:id="rId75"/>
    <p:sldId id="549" r:id="rId76"/>
    <p:sldId id="548" r:id="rId77"/>
    <p:sldId id="550" r:id="rId78"/>
    <p:sldId id="551" r:id="rId79"/>
    <p:sldId id="552" r:id="rId80"/>
    <p:sldId id="448" r:id="rId81"/>
    <p:sldId id="604" r:id="rId82"/>
    <p:sldId id="602" r:id="rId83"/>
    <p:sldId id="579" r:id="rId84"/>
    <p:sldId id="606" r:id="rId85"/>
    <p:sldId id="580" r:id="rId86"/>
    <p:sldId id="556" r:id="rId87"/>
    <p:sldId id="588" r:id="rId88"/>
    <p:sldId id="557" r:id="rId89"/>
    <p:sldId id="596" r:id="rId90"/>
    <p:sldId id="582" r:id="rId91"/>
    <p:sldId id="598" r:id="rId92"/>
    <p:sldId id="566" r:id="rId93"/>
    <p:sldId id="605" r:id="rId94"/>
    <p:sldId id="560" r:id="rId95"/>
    <p:sldId id="561" r:id="rId96"/>
    <p:sldId id="567" r:id="rId97"/>
    <p:sldId id="570" r:id="rId98"/>
    <p:sldId id="581" r:id="rId99"/>
    <p:sldId id="564" r:id="rId100"/>
    <p:sldId id="568" r:id="rId101"/>
    <p:sldId id="591" r:id="rId102"/>
    <p:sldId id="589" r:id="rId103"/>
    <p:sldId id="592" r:id="rId104"/>
    <p:sldId id="573" r:id="rId105"/>
    <p:sldId id="587" r:id="rId106"/>
    <p:sldId id="565" r:id="rId107"/>
    <p:sldId id="553" r:id="rId108"/>
    <p:sldId id="593" r:id="rId109"/>
    <p:sldId id="562" r:id="rId110"/>
    <p:sldId id="583" r:id="rId111"/>
    <p:sldId id="607" r:id="rId112"/>
    <p:sldId id="575" r:id="rId113"/>
    <p:sldId id="594" r:id="rId114"/>
    <p:sldId id="555" r:id="rId115"/>
    <p:sldId id="601" r:id="rId116"/>
    <p:sldId id="584" r:id="rId117"/>
    <p:sldId id="572" r:id="rId118"/>
    <p:sldId id="585" r:id="rId119"/>
    <p:sldId id="563" r:id="rId120"/>
    <p:sldId id="595" r:id="rId121"/>
    <p:sldId id="578" r:id="rId122"/>
    <p:sldId id="574" r:id="rId123"/>
    <p:sldId id="599" r:id="rId124"/>
    <p:sldId id="590" r:id="rId125"/>
    <p:sldId id="558" r:id="rId126"/>
    <p:sldId id="586" r:id="rId127"/>
    <p:sldId id="554" r:id="rId128"/>
    <p:sldId id="608" r:id="rId129"/>
    <p:sldId id="577" r:id="rId130"/>
    <p:sldId id="597" r:id="rId131"/>
    <p:sldId id="576" r:id="rId132"/>
    <p:sldId id="603" r:id="rId133"/>
    <p:sldId id="600" r:id="rId134"/>
    <p:sldId id="571" r:id="rId135"/>
    <p:sldId id="559" r:id="rId13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k"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6A300"/>
    <a:srgbClr val="826300"/>
    <a:srgbClr val="820000"/>
    <a:srgbClr val="008000"/>
    <a:srgbClr val="EAEAEA"/>
    <a:srgbClr val="DDDDDD"/>
    <a:srgbClr val="996600"/>
    <a:srgbClr val="990000"/>
    <a:srgbClr val="BA52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18" autoAdjust="0"/>
    <p:restoredTop sz="96405" autoAdjust="0"/>
  </p:normalViewPr>
  <p:slideViewPr>
    <p:cSldViewPr>
      <p:cViewPr varScale="1">
        <p:scale>
          <a:sx n="111" d="100"/>
          <a:sy n="111" d="100"/>
        </p:scale>
        <p:origin x="1956" y="108"/>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notesViewPr>
    <p:cSldViewPr>
      <p:cViewPr varScale="1">
        <p:scale>
          <a:sx n="78" d="100"/>
          <a:sy n="78" d="100"/>
        </p:scale>
        <p:origin x="-1986"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17EAD9D1-4FB8-41D4-A3A9-B2148DFF0436}" type="datetimeFigureOut">
              <a:rPr lang="en-US"/>
              <a:pPr>
                <a:defRPr/>
              </a:pPr>
              <a:t>7/31/2020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B4E5C313-DADB-433D-A23C-995F06E434E9}" type="slidenum">
              <a:rPr lang="en-US"/>
              <a:pPr>
                <a:defRPr/>
              </a:pPr>
              <a:t>‹#›</a:t>
            </a:fld>
            <a:endParaRPr lang="en-US"/>
          </a:p>
        </p:txBody>
      </p:sp>
    </p:spTree>
    <p:extLst>
      <p:ext uri="{BB962C8B-B14F-4D97-AF65-F5344CB8AC3E}">
        <p14:creationId xmlns:p14="http://schemas.microsoft.com/office/powerpoint/2010/main" val="22421551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5917FDF3-1C3C-431E-9896-CE79F6FDEFF0}" type="datetimeFigureOut">
              <a:rPr lang="en-US"/>
              <a:pPr>
                <a:defRPr/>
              </a:pPr>
              <a:t>7/31/2020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dirty="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8A5CD272-1E90-49EA-9C4C-1788DE7B4D8A}" type="slidenum">
              <a:rPr lang="en-US"/>
              <a:pPr>
                <a:defRPr/>
              </a:pPr>
              <a:t>‹#›</a:t>
            </a:fld>
            <a:endParaRPr lang="en-US" dirty="0"/>
          </a:p>
        </p:txBody>
      </p:sp>
    </p:spTree>
    <p:extLst>
      <p:ext uri="{BB962C8B-B14F-4D97-AF65-F5344CB8AC3E}">
        <p14:creationId xmlns:p14="http://schemas.microsoft.com/office/powerpoint/2010/main" val="39762053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p:spPr>
      </p:sp>
      <p:sp>
        <p:nvSpPr>
          <p:cNvPr id="10957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5CD272-1E90-49EA-9C4C-1788DE7B4D8A}" type="slidenum">
              <a:rPr lang="en-US" smtClean="0"/>
              <a:pPr>
                <a:defRPr/>
              </a:pPr>
              <a:t>34</a:t>
            </a:fld>
            <a:endParaRPr lang="en-US" dirty="0"/>
          </a:p>
        </p:txBody>
      </p:sp>
    </p:spTree>
    <p:extLst>
      <p:ext uri="{BB962C8B-B14F-4D97-AF65-F5344CB8AC3E}">
        <p14:creationId xmlns:p14="http://schemas.microsoft.com/office/powerpoint/2010/main" val="673808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5CD272-1E90-49EA-9C4C-1788DE7B4D8A}" type="slidenum">
              <a:rPr lang="en-US" smtClean="0"/>
              <a:pPr>
                <a:defRPr/>
              </a:pPr>
              <a:t>119</a:t>
            </a:fld>
            <a:endParaRPr lang="en-US" dirty="0"/>
          </a:p>
        </p:txBody>
      </p:sp>
    </p:spTree>
    <p:extLst>
      <p:ext uri="{BB962C8B-B14F-4D97-AF65-F5344CB8AC3E}">
        <p14:creationId xmlns:p14="http://schemas.microsoft.com/office/powerpoint/2010/main" val="875379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BBCC953-B18E-487F-B8E5-F99FC9BB272C}"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48821E-D9D4-411B-9C71-EC570628408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D12162-BED4-419F-8736-A179AA9BF9D3}"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2E9E56-A4AD-4B48-9EB3-0D6FB0BE649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92194-513E-429F-85AB-AB4A88A015A5}"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B1C63A-66C9-4F80-91A7-AF414B0C765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44D69F-B2DE-4D0C-9987-DD51A3DC6294}"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22B0A0-6A73-48CF-BBDC-12985FFE3C5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871FB7F-7B40-475B-A494-D788614262B7}"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93BA3B-32D2-4E59-9E77-E1777A0E8A3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52B4447-A77F-4BF2-AB36-50FDC742192B}" type="datetimeFigureOut">
              <a:rPr lang="en-US"/>
              <a:pPr>
                <a:defRPr/>
              </a:pPr>
              <a:t>7/31/2020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DA9153-F8D3-4772-B947-F8933B31748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DE8953B-FA54-413F-895C-BA5BAE469B7F}" type="datetimeFigureOut">
              <a:rPr lang="en-US"/>
              <a:pPr>
                <a:defRPr/>
              </a:pPr>
              <a:t>7/31/2020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E410873-5E3A-4A41-BEA1-3B8B6995477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C0A741C-9C32-40EB-9736-502530EE8BCA}" type="datetimeFigureOut">
              <a:rPr lang="en-US"/>
              <a:pPr>
                <a:defRPr/>
              </a:pPr>
              <a:t>7/31/2020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0B4D3A9-B08A-441A-A667-AB44C7449DA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F8D98A-4848-45EA-B15B-D228D8844EA0}" type="datetimeFigureOut">
              <a:rPr lang="en-US"/>
              <a:pPr>
                <a:defRPr/>
              </a:pPr>
              <a:t>7/31/2020</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5EAE663-191C-46BB-A9EE-EACF656CF00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1F8FE4-74A1-41B5-85DF-CB58BB787B0D}" type="datetimeFigureOut">
              <a:rPr lang="en-US"/>
              <a:pPr>
                <a:defRPr/>
              </a:pPr>
              <a:t>7/31/2020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5FEF7E-9B18-498C-96F6-41E8EC4BA32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43D7C3-6180-45E5-A503-918204DD92D4}" type="datetimeFigureOut">
              <a:rPr lang="en-US"/>
              <a:pPr>
                <a:defRPr/>
              </a:pPr>
              <a:t>7/31/2020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01FD454-F596-4790-BDD2-F816C3595ED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6202D1B-5426-444E-8207-E3A071FA0CB8}" type="datetimeFigureOut">
              <a:rPr lang="en-US"/>
              <a:pPr>
                <a:defRPr/>
              </a:pPr>
              <a:t>7/31/2020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4613888-89A0-4720-9940-988109F0B20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ravelblog.org/Photos/964948"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110.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ebslideserver.uc.edu:82/@158/view.apml?u=guest&amp;p=guest"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med2.uc.edu/labmanuals/ma/virtuallabs/PancreasLiverGallBladder/pancreaticductsSL54_xvid.mp4.mp4" TargetMode="External"/><Relationship Id="rId4" Type="http://schemas.openxmlformats.org/officeDocument/2006/relationships/hyperlink" Target="http://webslideserver.uc.edu:82/@110/view.apml?u=guest&amp;p=gues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med2.uc.edu/labmanuals/ma/virtuallabs/PancreasLiverGallBladder/pancreaticisletsSL108_xvid.mp4.mp4"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webslideserver.uc.edu:82/@110/view.apml?u=guest&amp;p=guest" TargetMode="External"/><Relationship Id="rId4" Type="http://schemas.openxmlformats.org/officeDocument/2006/relationships/hyperlink" Target="http://webslideserver.uc.edu:82/@158/view.apml?u=guest&amp;p=guest"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med2.uc.edu/labmanuals/ma/virtuallabs/PancreasLiverGallBladder/pancreaticisletsspecialSL109_xvid.mp4.mp4"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webslideserver.uc.edu:82/@159/view.apml?u=guest&amp;p=guest"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med2.uc.edu/labmanuals/ma/virtuallabs/PancreasLiverGallBladder/pancreasRNAstainSL002A_xvid.mp4.mp4"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webslideserver.uc.edu:82/@243/view.apml?u=guest&amp;p=guest"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med2.uc.edu/labmanuals/ma/virtuallabs/PancreasLiverGallBladder/liveroverviewSL102_xvid.mp4.mp4"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webslideserver.uc.edu:82/@154/view.apml?u=guest&amp;p=guest"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med2.uc.edu/labmanuals/ma/virtuallabs/PancreasLiverGallBladder/intrahepaticbileductSL102_xvid.mp4.mp4"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webslideserver.uc.edu:82/@154/view.apml?u=guest&amp;p=gues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med2.uc.edu/labmanuals/ma/virtuallabs/PancreasLiverGallBladder/bileductportahepatisSL103_xvid.mp4.mp4"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webslideserver.uc.edu:82/@202/view.apml?u=guest&amp;p=gues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med2.uc.edu/labmanuals/ma/virtuallabs/PancreasLiverGallBladder/bileductSL107_xvid.mp4.mp4"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webslideserver.uc.edu:82/@157/view.apml?u=guest&amp;p=gues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med2.uc.edu/labmanuals/ma/virtuallabs/PancreasLiverGallBladder/ampullaSL54_xvid.mp4.mp4"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webslideserver.uc.edu:82/@110/view.apml?u=guest&amp;p=guest"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med2.uc.edu/labmanuals/ma/virtuallabs/PancreasLiverGallBladder/portahepatisSL103_xvid.mp4.mp4"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webslideserver.uc.edu:82/@202/view.apml?u=guest&amp;p=guest"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med2.uc.edu/labmanuals/ma/virtuallabs/PancreasLiverGallBladder/portaltriadSL102_xvid.mp4.mp4"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webslideserver.uc.edu:82/@154/view.apml?u=guest&amp;p=guest"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57.xml.rels><?xml version="1.0" encoding="UTF-8" standalone="yes"?>
<Relationships xmlns="http://schemas.openxmlformats.org/package/2006/relationships"><Relationship Id="rId3" Type="http://schemas.openxmlformats.org/officeDocument/2006/relationships/hyperlink" Target="http://med2.uc.edu/labmanuals/ma/virtuallabs/PancreasLiverGallBladder/liversinusoidsSL102_xvid.mp4.mp4"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webslideserver.uc.edu:82/@154/view.apml?u=guest&amp;p=guest"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6.xml.rels><?xml version="1.0" encoding="UTF-8" standalone="yes"?>
<Relationships xmlns="http://schemas.openxmlformats.org/package/2006/relationships"><Relationship Id="rId3" Type="http://schemas.openxmlformats.org/officeDocument/2006/relationships/hyperlink" Target="http://www.gopetsamerica.com/" TargetMode="External"/><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med2.uc.edu/labmanuals/ma/virtuallabs/PancreasLiverGallBladder/liverveinsSL102_xvid.mp4.mp4"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webslideserver.uc.edu:82/@154/view.apml?u=guest&amp;p=guest"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med2.uc.edu/labmanuals/ma/virtuallabs/PancreasLiverGallBladder/KupffercellsSL67_xvid.mp4.mp4"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webslideserver.uc.edu:82/@233/view.apml?u=guest&amp;p=guest"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med2.uc.edu/labmanuals/ma/virtuallabs/PancreasLiverGallBladder/liverglycogenSL007A_xvid.mp4.mp4"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webslideserver.uc.edu:82/@69/view.apml?u=guest&amp;p=gues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med2.uc.edu/labmanuals/ma/virtuallabs/PancreasLiverGallBladder/liverbileSL104B_xvid.mp4.mp4"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webslideserver.uc.edu:82/@165/view.apml?u=guest&amp;p=guest" TargetMode="External"/><Relationship Id="rId4" Type="http://schemas.openxmlformats.org/officeDocument/2006/relationships/hyperlink" Target="http://webslideserver.uc.edu:82/@236/view.apml?u=guest&amp;p=guest"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med2.uc.edu/labmanuals/ma/virtuallabs/PancreasLiverGallBladder/fetalliverSL69_xvid.mp4.mp4"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webslideserver.uc.edu:82/@123/view.apml?u=guest&amp;p=guest"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med2.uc.edu/labmanuals/ma/virtuallabs/PancreasLiverGallBladder/gallbladderSL106_xvid.mp4.mp4"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webslideserver.uc.edu:82/@123/view.apml?u=guest&amp;p=guest" TargetMode="External"/><Relationship Id="rId5" Type="http://schemas.openxmlformats.org/officeDocument/2006/relationships/hyperlink" Target="http://webslideserver.uc.edu:82/@156/view.apml?u=guest&amp;p=guest" TargetMode="External"/><Relationship Id="rId4" Type="http://schemas.openxmlformats.org/officeDocument/2006/relationships/hyperlink" Target="http://webslideserver.uc.edu:82/@155/view.apml?u=guest&amp;p=guest"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med2.uc.edu/labmanuals/ma/virtuallabs/PancreasLiverGallBladder/pancreaticaciniSL108_xvid.mp4.mp4"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med2.uc.edu/labmanuals/ma/virtuallabs/PancreasLiverGallBladder/pancreaticaciniSL54_xvid.mp4.mp4" TargetMode="External"/><Relationship Id="rId5" Type="http://schemas.openxmlformats.org/officeDocument/2006/relationships/hyperlink" Target="http://webslideserver.uc.edu:82/@110/view.apml?u=guest&amp;p=guest" TargetMode="External"/><Relationship Id="rId4" Type="http://schemas.openxmlformats.org/officeDocument/2006/relationships/hyperlink" Target="http://webslideserver.uc.edu:82/@158/view.apml?u=guest&amp;p=guest"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hyperlink" Target="http://med2.uc.edu/labmanuals/ma/virtuallabs/PancreasLiverGallBladder/spaceofDisse_xvid.avi" TargetMode="External"/><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8200" y="1219200"/>
            <a:ext cx="7696200" cy="1323439"/>
          </a:xfrm>
          <a:prstGeom prst="rect">
            <a:avLst/>
          </a:prstGeom>
          <a:noFill/>
        </p:spPr>
        <p:txBody>
          <a:bodyPr wrap="square">
            <a:spAutoFit/>
          </a:bodyPr>
          <a:lstStyle/>
          <a:p>
            <a:pPr algn="ctr" fontAlgn="auto">
              <a:spcBef>
                <a:spcPts val="0"/>
              </a:spcBef>
              <a:spcAft>
                <a:spcPts val="0"/>
              </a:spcAft>
              <a:defRPr/>
            </a:pPr>
            <a:r>
              <a:rPr lang="en-US" sz="4000" dirty="0">
                <a:solidFill>
                  <a:schemeClr val="accent6">
                    <a:lumMod val="50000"/>
                  </a:schemeClr>
                </a:solidFill>
                <a:latin typeface="+mn-lt"/>
              </a:rPr>
              <a:t>Pancreas, Liver, Gall Bladder</a:t>
            </a:r>
          </a:p>
          <a:p>
            <a:pPr algn="ctr" fontAlgn="auto">
              <a:spcBef>
                <a:spcPts val="0"/>
              </a:spcBef>
              <a:spcAft>
                <a:spcPts val="0"/>
              </a:spcAft>
              <a:defRPr/>
            </a:pPr>
            <a:r>
              <a:rPr lang="en-US" sz="4000" dirty="0">
                <a:solidFill>
                  <a:srgbClr val="36174D"/>
                </a:solidFill>
                <a:latin typeface="Chiller" pitchFamily="82" charset="0"/>
              </a:rPr>
              <a:t>Digital Laboratory</a:t>
            </a:r>
          </a:p>
        </p:txBody>
      </p:sp>
      <p:sp>
        <p:nvSpPr>
          <p:cNvPr id="15362" name="TextBox 2"/>
          <p:cNvSpPr txBox="1">
            <a:spLocks noChangeArrowheads="1"/>
          </p:cNvSpPr>
          <p:nvPr/>
        </p:nvSpPr>
        <p:spPr bwMode="auto">
          <a:xfrm>
            <a:off x="152400" y="3429000"/>
            <a:ext cx="8839200" cy="461963"/>
          </a:xfrm>
          <a:prstGeom prst="rect">
            <a:avLst/>
          </a:prstGeom>
          <a:noFill/>
          <a:ln w="9525">
            <a:noFill/>
            <a:miter lim="800000"/>
            <a:headEnd/>
            <a:tailEnd/>
          </a:ln>
        </p:spPr>
        <p:txBody>
          <a:bodyPr>
            <a:spAutoFit/>
          </a:bodyPr>
          <a:lstStyle/>
          <a:p>
            <a:r>
              <a:rPr lang="en-US" sz="2400" b="1" dirty="0">
                <a:solidFill>
                  <a:srgbClr val="7030A0"/>
                </a:solidFill>
                <a:latin typeface="Bradley Hand ITC" pitchFamily="66" charset="0"/>
              </a:rPr>
              <a:t>It’s best to view this in </a:t>
            </a:r>
            <a:r>
              <a:rPr lang="en-US" sz="2400" b="1" i="1" dirty="0">
                <a:solidFill>
                  <a:srgbClr val="7030A0"/>
                </a:solidFill>
                <a:latin typeface="Bradley Hand ITC" pitchFamily="66" charset="0"/>
              </a:rPr>
              <a:t>Slide Show </a:t>
            </a:r>
            <a:r>
              <a:rPr lang="en-US" sz="2400" b="1" dirty="0">
                <a:solidFill>
                  <a:srgbClr val="7030A0"/>
                </a:solidFill>
                <a:latin typeface="Bradley Hand ITC" pitchFamily="66" charset="0"/>
              </a:rPr>
              <a:t>mode, especially for the quizzes.</a:t>
            </a:r>
          </a:p>
        </p:txBody>
      </p:sp>
      <p:sp>
        <p:nvSpPr>
          <p:cNvPr id="2" name="TextBox 1"/>
          <p:cNvSpPr txBox="1"/>
          <p:nvPr/>
        </p:nvSpPr>
        <p:spPr>
          <a:xfrm>
            <a:off x="254000" y="4800600"/>
            <a:ext cx="5638800" cy="954107"/>
          </a:xfrm>
          <a:prstGeom prst="rect">
            <a:avLst/>
          </a:prstGeom>
          <a:noFill/>
        </p:spPr>
        <p:txBody>
          <a:bodyPr wrap="square" rtlCol="0">
            <a:spAutoFit/>
          </a:bodyPr>
          <a:lstStyle/>
          <a:p>
            <a:r>
              <a:rPr lang="en-US" sz="2800" b="1" dirty="0">
                <a:solidFill>
                  <a:schemeClr val="accent3">
                    <a:lumMod val="50000"/>
                  </a:schemeClr>
                </a:solidFill>
                <a:latin typeface="Bradley Hand ITC" pitchFamily="66" charset="0"/>
              </a:rPr>
              <a:t>This module will take approximately 120 minutes to complete.</a:t>
            </a:r>
          </a:p>
        </p:txBody>
      </p:sp>
      <p:pic>
        <p:nvPicPr>
          <p:cNvPr id="1026" name="Picture 2" descr="Preparing Sheep Testicl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15240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us.123rf.com/400wm/400/400/jackf/jackf1011/jackf101100726/8273640-raw-fresh-bird-liver-in-the-white-plate-isolated-on-whit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2800" y="4419600"/>
            <a:ext cx="3251200" cy="243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51849" y="21491"/>
            <a:ext cx="42403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FFC000"/>
                </a:solidFill>
                <a:latin typeface="+mn-lt"/>
              </a:rPr>
              <a:t>EXOCRINE PANCREAS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87" y="648543"/>
            <a:ext cx="3300133" cy="4021232"/>
          </a:xfrm>
          <a:prstGeom prst="rect">
            <a:avLst/>
          </a:prstGeom>
        </p:spPr>
      </p:pic>
      <p:sp>
        <p:nvSpPr>
          <p:cNvPr id="7" name="TextBox 6"/>
          <p:cNvSpPr txBox="1"/>
          <p:nvPr/>
        </p:nvSpPr>
        <p:spPr>
          <a:xfrm>
            <a:off x="3517252" y="724350"/>
            <a:ext cx="5610223" cy="1169551"/>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As you are probably figuring out about now, the presence of rER, Golgi, and secretory granules is characteristic of all cells that are involved in regulated protein secretion.  Here, these pancreatic acinar cells produce lots of protein, so their rER is prominent, and their granules are large. Unfortunately, this is also true for chief cells (image below).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7486" y="2149710"/>
            <a:ext cx="3508621" cy="4675239"/>
          </a:xfrm>
          <a:prstGeom prst="rect">
            <a:avLst/>
          </a:prstGeom>
        </p:spPr>
      </p:pic>
      <p:sp>
        <p:nvSpPr>
          <p:cNvPr id="4" name="TextBox 3"/>
          <p:cNvSpPr txBox="1"/>
          <p:nvPr/>
        </p:nvSpPr>
        <p:spPr>
          <a:xfrm>
            <a:off x="34887" y="5459849"/>
            <a:ext cx="5562599" cy="1384995"/>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In terms of deciding which tissue is the source of an image, this will depend on surrounding cells or structures in the image.  For example, in the case of the chief cell, the adjacent parietal cell, which you should recognize, is a giveaway.  If a specific identity of a cell is required and the source of the tissue cannot be determined from the image, the source of the image will be provided.</a:t>
            </a:r>
            <a:endParaRPr lang="en-US" sz="1400" dirty="0"/>
          </a:p>
        </p:txBody>
      </p:sp>
      <p:sp>
        <p:nvSpPr>
          <p:cNvPr id="9" name="TextBox 8"/>
          <p:cNvSpPr txBox="1"/>
          <p:nvPr/>
        </p:nvSpPr>
        <p:spPr>
          <a:xfrm>
            <a:off x="8382000" y="5052805"/>
            <a:ext cx="533400" cy="415498"/>
          </a:xfrm>
          <a:prstGeom prst="rect">
            <a:avLst/>
          </a:prstGeom>
          <a:noFill/>
        </p:spPr>
        <p:txBody>
          <a:bodyPr wrap="square" rtlCol="0">
            <a:spAutoFit/>
          </a:bodyPr>
          <a:lstStyle/>
          <a:p>
            <a:r>
              <a:rPr lang="en-US" sz="1050" dirty="0"/>
              <a:t>Chief cell</a:t>
            </a:r>
          </a:p>
        </p:txBody>
      </p:sp>
      <p:sp>
        <p:nvSpPr>
          <p:cNvPr id="2" name="TextBox 1"/>
          <p:cNvSpPr txBox="1"/>
          <p:nvPr/>
        </p:nvSpPr>
        <p:spPr>
          <a:xfrm>
            <a:off x="3335020" y="1928873"/>
            <a:ext cx="2262466" cy="3539430"/>
          </a:xfrm>
          <a:prstGeom prst="rect">
            <a:avLst/>
          </a:prstGeom>
          <a:noFill/>
        </p:spPr>
        <p:txBody>
          <a:bodyPr wrap="square" rtlCol="0">
            <a:spAutoFit/>
          </a:bodyPr>
          <a:lstStyle/>
          <a:p>
            <a:r>
              <a:rPr lang="en-US" sz="1400" b="1" dirty="0">
                <a:solidFill>
                  <a:srgbClr val="008000"/>
                </a:solidFill>
                <a:latin typeface="Tempus Sans ITC" pitchFamily="82" charset="0"/>
              </a:rPr>
              <a:t>However, note that you should be able to identify both of these as protein-secreting cells, and, based on the presence of the lumen and position of the granules, be able to generate a list of possible options for the identity of these cells, while ruling out others (i.e. rule out endocrine pancreas based on the lumen, rule out </a:t>
            </a:r>
            <a:r>
              <a:rPr lang="en-US" sz="1400" b="1" dirty="0" err="1">
                <a:solidFill>
                  <a:srgbClr val="008000"/>
                </a:solidFill>
                <a:latin typeface="Tempus Sans ITC" pitchFamily="82" charset="0"/>
              </a:rPr>
              <a:t>enteroendocrine</a:t>
            </a:r>
            <a:r>
              <a:rPr lang="en-US" sz="1400" b="1" dirty="0">
                <a:solidFill>
                  <a:srgbClr val="008000"/>
                </a:solidFill>
                <a:latin typeface="Tempus Sans ITC" pitchFamily="82" charset="0"/>
              </a:rPr>
              <a:t> cells based on the position of the granules).</a:t>
            </a:r>
            <a:endParaRPr lang="en-US" dirty="0">
              <a:solidFill>
                <a:srgbClr val="008000"/>
              </a:solidFill>
            </a:endParaRPr>
          </a:p>
        </p:txBody>
      </p:sp>
    </p:spTree>
    <p:extLst>
      <p:ext uri="{BB962C8B-B14F-4D97-AF65-F5344CB8AC3E}">
        <p14:creationId xmlns:p14="http://schemas.microsoft.com/office/powerpoint/2010/main" val="33989992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19200"/>
            <a:ext cx="8001000" cy="5371241"/>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9916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cell.  (advance slide for answers).</a:t>
            </a:r>
          </a:p>
        </p:txBody>
      </p:sp>
      <p:sp>
        <p:nvSpPr>
          <p:cNvPr id="6" name="Rectangle 5"/>
          <p:cNvSpPr/>
          <p:nvPr/>
        </p:nvSpPr>
        <p:spPr>
          <a:xfrm>
            <a:off x="4953000" y="2514600"/>
            <a:ext cx="2705734"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hepatocyte</a:t>
            </a:r>
          </a:p>
        </p:txBody>
      </p:sp>
      <p:sp>
        <p:nvSpPr>
          <p:cNvPr id="11" name="Freeform 10"/>
          <p:cNvSpPr/>
          <p:nvPr/>
        </p:nvSpPr>
        <p:spPr>
          <a:xfrm>
            <a:off x="2247441" y="4549966"/>
            <a:ext cx="661012" cy="594916"/>
          </a:xfrm>
          <a:custGeom>
            <a:avLst/>
            <a:gdLst>
              <a:gd name="connsiteX0" fmla="*/ 539826 w 661012"/>
              <a:gd name="connsiteY0" fmla="*/ 429658 h 594916"/>
              <a:gd name="connsiteX1" fmla="*/ 594911 w 661012"/>
              <a:gd name="connsiteY1" fmla="*/ 352540 h 594916"/>
              <a:gd name="connsiteX2" fmla="*/ 638978 w 661012"/>
              <a:gd name="connsiteY2" fmla="*/ 275422 h 594916"/>
              <a:gd name="connsiteX3" fmla="*/ 661012 w 661012"/>
              <a:gd name="connsiteY3" fmla="*/ 242371 h 594916"/>
              <a:gd name="connsiteX4" fmla="*/ 627961 w 661012"/>
              <a:gd name="connsiteY4" fmla="*/ 121186 h 594916"/>
              <a:gd name="connsiteX5" fmla="*/ 594911 w 661012"/>
              <a:gd name="connsiteY5" fmla="*/ 88135 h 594916"/>
              <a:gd name="connsiteX6" fmla="*/ 517793 w 661012"/>
              <a:gd name="connsiteY6" fmla="*/ 0 h 594916"/>
              <a:gd name="connsiteX7" fmla="*/ 341523 w 661012"/>
              <a:gd name="connsiteY7" fmla="*/ 11017 h 594916"/>
              <a:gd name="connsiteX8" fmla="*/ 308472 w 661012"/>
              <a:gd name="connsiteY8" fmla="*/ 22034 h 594916"/>
              <a:gd name="connsiteX9" fmla="*/ 242371 w 661012"/>
              <a:gd name="connsiteY9" fmla="*/ 66101 h 594916"/>
              <a:gd name="connsiteX10" fmla="*/ 209320 w 661012"/>
              <a:gd name="connsiteY10" fmla="*/ 88135 h 594916"/>
              <a:gd name="connsiteX11" fmla="*/ 187287 w 661012"/>
              <a:gd name="connsiteY11" fmla="*/ 121186 h 594916"/>
              <a:gd name="connsiteX12" fmla="*/ 176270 w 661012"/>
              <a:gd name="connsiteY12" fmla="*/ 154236 h 594916"/>
              <a:gd name="connsiteX13" fmla="*/ 143219 w 661012"/>
              <a:gd name="connsiteY13" fmla="*/ 176270 h 594916"/>
              <a:gd name="connsiteX14" fmla="*/ 99152 w 661012"/>
              <a:gd name="connsiteY14" fmla="*/ 253388 h 594916"/>
              <a:gd name="connsiteX15" fmla="*/ 66101 w 661012"/>
              <a:gd name="connsiteY15" fmla="*/ 286439 h 594916"/>
              <a:gd name="connsiteX16" fmla="*/ 44067 w 661012"/>
              <a:gd name="connsiteY16" fmla="*/ 352540 h 594916"/>
              <a:gd name="connsiteX17" fmla="*/ 0 w 661012"/>
              <a:gd name="connsiteY17" fmla="*/ 429658 h 594916"/>
              <a:gd name="connsiteX18" fmla="*/ 33051 w 661012"/>
              <a:gd name="connsiteY18" fmla="*/ 539827 h 594916"/>
              <a:gd name="connsiteX19" fmla="*/ 66101 w 661012"/>
              <a:gd name="connsiteY19" fmla="*/ 572877 h 594916"/>
              <a:gd name="connsiteX20" fmla="*/ 121186 w 661012"/>
              <a:gd name="connsiteY20" fmla="*/ 583894 h 594916"/>
              <a:gd name="connsiteX21" fmla="*/ 154236 w 661012"/>
              <a:gd name="connsiteY21" fmla="*/ 594911 h 594916"/>
              <a:gd name="connsiteX22" fmla="*/ 363557 w 661012"/>
              <a:gd name="connsiteY22" fmla="*/ 572877 h 594916"/>
              <a:gd name="connsiteX23" fmla="*/ 396607 w 661012"/>
              <a:gd name="connsiteY23" fmla="*/ 550844 h 594916"/>
              <a:gd name="connsiteX24" fmla="*/ 429658 w 661012"/>
              <a:gd name="connsiteY24" fmla="*/ 517793 h 594916"/>
              <a:gd name="connsiteX25" fmla="*/ 473725 w 661012"/>
              <a:gd name="connsiteY25" fmla="*/ 473726 h 594916"/>
              <a:gd name="connsiteX26" fmla="*/ 517793 w 661012"/>
              <a:gd name="connsiteY26" fmla="*/ 407624 h 594916"/>
              <a:gd name="connsiteX27" fmla="*/ 572877 w 661012"/>
              <a:gd name="connsiteY27" fmla="*/ 374574 h 59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61012" h="594916">
                <a:moveTo>
                  <a:pt x="539826" y="429658"/>
                </a:moveTo>
                <a:cubicBezTo>
                  <a:pt x="583209" y="321203"/>
                  <a:pt x="534404" y="413047"/>
                  <a:pt x="594911" y="352540"/>
                </a:cubicBezTo>
                <a:cubicBezTo>
                  <a:pt x="612806" y="334645"/>
                  <a:pt x="627456" y="295586"/>
                  <a:pt x="638978" y="275422"/>
                </a:cubicBezTo>
                <a:cubicBezTo>
                  <a:pt x="645547" y="263926"/>
                  <a:pt x="653667" y="253388"/>
                  <a:pt x="661012" y="242371"/>
                </a:cubicBezTo>
                <a:cubicBezTo>
                  <a:pt x="656709" y="220857"/>
                  <a:pt x="641939" y="135164"/>
                  <a:pt x="627961" y="121186"/>
                </a:cubicBezTo>
                <a:cubicBezTo>
                  <a:pt x="616944" y="110169"/>
                  <a:pt x="604476" y="100433"/>
                  <a:pt x="594911" y="88135"/>
                </a:cubicBezTo>
                <a:cubicBezTo>
                  <a:pt x="525703" y="-846"/>
                  <a:pt x="581774" y="42655"/>
                  <a:pt x="517793" y="0"/>
                </a:cubicBezTo>
                <a:cubicBezTo>
                  <a:pt x="459036" y="3672"/>
                  <a:pt x="400071" y="4854"/>
                  <a:pt x="341523" y="11017"/>
                </a:cubicBezTo>
                <a:cubicBezTo>
                  <a:pt x="329974" y="12233"/>
                  <a:pt x="318624" y="16394"/>
                  <a:pt x="308472" y="22034"/>
                </a:cubicBezTo>
                <a:cubicBezTo>
                  <a:pt x="285323" y="34894"/>
                  <a:pt x="264405" y="51412"/>
                  <a:pt x="242371" y="66101"/>
                </a:cubicBezTo>
                <a:lnTo>
                  <a:pt x="209320" y="88135"/>
                </a:lnTo>
                <a:cubicBezTo>
                  <a:pt x="201976" y="99152"/>
                  <a:pt x="193208" y="109343"/>
                  <a:pt x="187287" y="121186"/>
                </a:cubicBezTo>
                <a:cubicBezTo>
                  <a:pt x="182094" y="131573"/>
                  <a:pt x="183524" y="145168"/>
                  <a:pt x="176270" y="154236"/>
                </a:cubicBezTo>
                <a:cubicBezTo>
                  <a:pt x="167998" y="164575"/>
                  <a:pt x="154236" y="168925"/>
                  <a:pt x="143219" y="176270"/>
                </a:cubicBezTo>
                <a:cubicBezTo>
                  <a:pt x="129748" y="203214"/>
                  <a:pt x="118620" y="230027"/>
                  <a:pt x="99152" y="253388"/>
                </a:cubicBezTo>
                <a:cubicBezTo>
                  <a:pt x="89178" y="265357"/>
                  <a:pt x="77118" y="275422"/>
                  <a:pt x="66101" y="286439"/>
                </a:cubicBezTo>
                <a:cubicBezTo>
                  <a:pt x="58756" y="308473"/>
                  <a:pt x="54454" y="331766"/>
                  <a:pt x="44067" y="352540"/>
                </a:cubicBezTo>
                <a:cubicBezTo>
                  <a:pt x="16113" y="408450"/>
                  <a:pt x="31144" y="382942"/>
                  <a:pt x="0" y="429658"/>
                </a:cubicBezTo>
                <a:cubicBezTo>
                  <a:pt x="9193" y="494011"/>
                  <a:pt x="-1502" y="498363"/>
                  <a:pt x="33051" y="539827"/>
                </a:cubicBezTo>
                <a:cubicBezTo>
                  <a:pt x="43025" y="551796"/>
                  <a:pt x="52166" y="565910"/>
                  <a:pt x="66101" y="572877"/>
                </a:cubicBezTo>
                <a:cubicBezTo>
                  <a:pt x="82849" y="581251"/>
                  <a:pt x="103020" y="579352"/>
                  <a:pt x="121186" y="583894"/>
                </a:cubicBezTo>
                <a:cubicBezTo>
                  <a:pt x="132452" y="586711"/>
                  <a:pt x="143219" y="591239"/>
                  <a:pt x="154236" y="594911"/>
                </a:cubicBezTo>
                <a:cubicBezTo>
                  <a:pt x="170413" y="593900"/>
                  <a:pt x="308522" y="600394"/>
                  <a:pt x="363557" y="572877"/>
                </a:cubicBezTo>
                <a:cubicBezTo>
                  <a:pt x="375400" y="566956"/>
                  <a:pt x="386435" y="559320"/>
                  <a:pt x="396607" y="550844"/>
                </a:cubicBezTo>
                <a:cubicBezTo>
                  <a:pt x="408576" y="540870"/>
                  <a:pt x="418641" y="528810"/>
                  <a:pt x="429658" y="517793"/>
                </a:cubicBezTo>
                <a:cubicBezTo>
                  <a:pt x="459037" y="429655"/>
                  <a:pt x="414968" y="532483"/>
                  <a:pt x="473725" y="473726"/>
                </a:cubicBezTo>
                <a:cubicBezTo>
                  <a:pt x="492450" y="455001"/>
                  <a:pt x="492670" y="415998"/>
                  <a:pt x="517793" y="407624"/>
                </a:cubicBezTo>
                <a:cubicBezTo>
                  <a:pt x="560697" y="393322"/>
                  <a:pt x="542631" y="404818"/>
                  <a:pt x="572877" y="374574"/>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83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524000"/>
            <a:ext cx="6553200" cy="5087209"/>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9916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at the tip of the arrows.  (advance slide for answers).</a:t>
            </a:r>
          </a:p>
        </p:txBody>
      </p:sp>
      <p:sp>
        <p:nvSpPr>
          <p:cNvPr id="6" name="Rectangle 5"/>
          <p:cNvSpPr/>
          <p:nvPr/>
        </p:nvSpPr>
        <p:spPr>
          <a:xfrm>
            <a:off x="4953000" y="2514600"/>
            <a:ext cx="2705734"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Kupffer</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cell</a:t>
            </a:r>
          </a:p>
        </p:txBody>
      </p:sp>
      <p:cxnSp>
        <p:nvCxnSpPr>
          <p:cNvPr id="8" name="Straight Arrow Connector 7"/>
          <p:cNvCxnSpPr/>
          <p:nvPr/>
        </p:nvCxnSpPr>
        <p:spPr>
          <a:xfrm flipV="1">
            <a:off x="4953000" y="4735849"/>
            <a:ext cx="0" cy="52195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36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995065"/>
            <a:ext cx="6367463" cy="5761038"/>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90678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6" name="Rectangle 5"/>
          <p:cNvSpPr/>
          <p:nvPr/>
        </p:nvSpPr>
        <p:spPr>
          <a:xfrm>
            <a:off x="5962650" y="1447800"/>
            <a:ext cx="2705734"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Central vein</a:t>
            </a:r>
          </a:p>
        </p:txBody>
      </p:sp>
      <p:sp>
        <p:nvSpPr>
          <p:cNvPr id="5" name="Freeform 4"/>
          <p:cNvSpPr/>
          <p:nvPr/>
        </p:nvSpPr>
        <p:spPr>
          <a:xfrm>
            <a:off x="3562350" y="3943350"/>
            <a:ext cx="1619250" cy="2152650"/>
          </a:xfrm>
          <a:custGeom>
            <a:avLst/>
            <a:gdLst>
              <a:gd name="connsiteX0" fmla="*/ 1619250 w 1619250"/>
              <a:gd name="connsiteY0" fmla="*/ 409575 h 2152650"/>
              <a:gd name="connsiteX1" fmla="*/ 1590675 w 1619250"/>
              <a:gd name="connsiteY1" fmla="*/ 361950 h 2152650"/>
              <a:gd name="connsiteX2" fmla="*/ 1552575 w 1619250"/>
              <a:gd name="connsiteY2" fmla="*/ 295275 h 2152650"/>
              <a:gd name="connsiteX3" fmla="*/ 1524000 w 1619250"/>
              <a:gd name="connsiteY3" fmla="*/ 266700 h 2152650"/>
              <a:gd name="connsiteX4" fmla="*/ 1457325 w 1619250"/>
              <a:gd name="connsiteY4" fmla="*/ 190500 h 2152650"/>
              <a:gd name="connsiteX5" fmla="*/ 1447800 w 1619250"/>
              <a:gd name="connsiteY5" fmla="*/ 161925 h 2152650"/>
              <a:gd name="connsiteX6" fmla="*/ 1409700 w 1619250"/>
              <a:gd name="connsiteY6" fmla="*/ 123825 h 2152650"/>
              <a:gd name="connsiteX7" fmla="*/ 1381125 w 1619250"/>
              <a:gd name="connsiteY7" fmla="*/ 85725 h 2152650"/>
              <a:gd name="connsiteX8" fmla="*/ 1343025 w 1619250"/>
              <a:gd name="connsiteY8" fmla="*/ 28575 h 2152650"/>
              <a:gd name="connsiteX9" fmla="*/ 1285875 w 1619250"/>
              <a:gd name="connsiteY9" fmla="*/ 0 h 2152650"/>
              <a:gd name="connsiteX10" fmla="*/ 1209675 w 1619250"/>
              <a:gd name="connsiteY10" fmla="*/ 9525 h 2152650"/>
              <a:gd name="connsiteX11" fmla="*/ 1181100 w 1619250"/>
              <a:gd name="connsiteY11" fmla="*/ 28575 h 2152650"/>
              <a:gd name="connsiteX12" fmla="*/ 1152525 w 1619250"/>
              <a:gd name="connsiteY12" fmla="*/ 38100 h 2152650"/>
              <a:gd name="connsiteX13" fmla="*/ 1114425 w 1619250"/>
              <a:gd name="connsiteY13" fmla="*/ 95250 h 2152650"/>
              <a:gd name="connsiteX14" fmla="*/ 1076325 w 1619250"/>
              <a:gd name="connsiteY14" fmla="*/ 152400 h 2152650"/>
              <a:gd name="connsiteX15" fmla="*/ 1057275 w 1619250"/>
              <a:gd name="connsiteY15" fmla="*/ 257175 h 2152650"/>
              <a:gd name="connsiteX16" fmla="*/ 1028700 w 1619250"/>
              <a:gd name="connsiteY16" fmla="*/ 390525 h 2152650"/>
              <a:gd name="connsiteX17" fmla="*/ 1009650 w 1619250"/>
              <a:gd name="connsiteY17" fmla="*/ 447675 h 2152650"/>
              <a:gd name="connsiteX18" fmla="*/ 981075 w 1619250"/>
              <a:gd name="connsiteY18" fmla="*/ 504825 h 2152650"/>
              <a:gd name="connsiteX19" fmla="*/ 962025 w 1619250"/>
              <a:gd name="connsiteY19" fmla="*/ 542925 h 2152650"/>
              <a:gd name="connsiteX20" fmla="*/ 952500 w 1619250"/>
              <a:gd name="connsiteY20" fmla="*/ 571500 h 2152650"/>
              <a:gd name="connsiteX21" fmla="*/ 933450 w 1619250"/>
              <a:gd name="connsiteY21" fmla="*/ 600075 h 2152650"/>
              <a:gd name="connsiteX22" fmla="*/ 895350 w 1619250"/>
              <a:gd name="connsiteY22" fmla="*/ 695325 h 2152650"/>
              <a:gd name="connsiteX23" fmla="*/ 876300 w 1619250"/>
              <a:gd name="connsiteY23" fmla="*/ 723900 h 2152650"/>
              <a:gd name="connsiteX24" fmla="*/ 838200 w 1619250"/>
              <a:gd name="connsiteY24" fmla="*/ 790575 h 2152650"/>
              <a:gd name="connsiteX25" fmla="*/ 781050 w 1619250"/>
              <a:gd name="connsiteY25" fmla="*/ 866775 h 2152650"/>
              <a:gd name="connsiteX26" fmla="*/ 714375 w 1619250"/>
              <a:gd name="connsiteY26" fmla="*/ 971550 h 2152650"/>
              <a:gd name="connsiteX27" fmla="*/ 685800 w 1619250"/>
              <a:gd name="connsiteY27" fmla="*/ 990600 h 2152650"/>
              <a:gd name="connsiteX28" fmla="*/ 647700 w 1619250"/>
              <a:gd name="connsiteY28" fmla="*/ 1047750 h 2152650"/>
              <a:gd name="connsiteX29" fmla="*/ 628650 w 1619250"/>
              <a:gd name="connsiteY29" fmla="*/ 1085850 h 2152650"/>
              <a:gd name="connsiteX30" fmla="*/ 600075 w 1619250"/>
              <a:gd name="connsiteY30" fmla="*/ 1104900 h 2152650"/>
              <a:gd name="connsiteX31" fmla="*/ 571500 w 1619250"/>
              <a:gd name="connsiteY31" fmla="*/ 1133475 h 2152650"/>
              <a:gd name="connsiteX32" fmla="*/ 533400 w 1619250"/>
              <a:gd name="connsiteY32" fmla="*/ 1190625 h 2152650"/>
              <a:gd name="connsiteX33" fmla="*/ 514350 w 1619250"/>
              <a:gd name="connsiteY33" fmla="*/ 1219200 h 2152650"/>
              <a:gd name="connsiteX34" fmla="*/ 485775 w 1619250"/>
              <a:gd name="connsiteY34" fmla="*/ 1247775 h 2152650"/>
              <a:gd name="connsiteX35" fmla="*/ 457200 w 1619250"/>
              <a:gd name="connsiteY35" fmla="*/ 1266825 h 2152650"/>
              <a:gd name="connsiteX36" fmla="*/ 428625 w 1619250"/>
              <a:gd name="connsiteY36" fmla="*/ 1304925 h 2152650"/>
              <a:gd name="connsiteX37" fmla="*/ 361950 w 1619250"/>
              <a:gd name="connsiteY37" fmla="*/ 1371600 h 2152650"/>
              <a:gd name="connsiteX38" fmla="*/ 333375 w 1619250"/>
              <a:gd name="connsiteY38" fmla="*/ 1400175 h 2152650"/>
              <a:gd name="connsiteX39" fmla="*/ 295275 w 1619250"/>
              <a:gd name="connsiteY39" fmla="*/ 1457325 h 2152650"/>
              <a:gd name="connsiteX40" fmla="*/ 266700 w 1619250"/>
              <a:gd name="connsiteY40" fmla="*/ 1476375 h 2152650"/>
              <a:gd name="connsiteX41" fmla="*/ 238125 w 1619250"/>
              <a:gd name="connsiteY41" fmla="*/ 1514475 h 2152650"/>
              <a:gd name="connsiteX42" fmla="*/ 200025 w 1619250"/>
              <a:gd name="connsiteY42" fmla="*/ 1571625 h 2152650"/>
              <a:gd name="connsiteX43" fmla="*/ 171450 w 1619250"/>
              <a:gd name="connsiteY43" fmla="*/ 1600200 h 2152650"/>
              <a:gd name="connsiteX44" fmla="*/ 133350 w 1619250"/>
              <a:gd name="connsiteY44" fmla="*/ 1676400 h 2152650"/>
              <a:gd name="connsiteX45" fmla="*/ 114300 w 1619250"/>
              <a:gd name="connsiteY45" fmla="*/ 1704975 h 2152650"/>
              <a:gd name="connsiteX46" fmla="*/ 104775 w 1619250"/>
              <a:gd name="connsiteY46" fmla="*/ 1733550 h 2152650"/>
              <a:gd name="connsiteX47" fmla="*/ 85725 w 1619250"/>
              <a:gd name="connsiteY47" fmla="*/ 1762125 h 2152650"/>
              <a:gd name="connsiteX48" fmla="*/ 76200 w 1619250"/>
              <a:gd name="connsiteY48" fmla="*/ 1790700 h 2152650"/>
              <a:gd name="connsiteX49" fmla="*/ 57150 w 1619250"/>
              <a:gd name="connsiteY49" fmla="*/ 1819275 h 2152650"/>
              <a:gd name="connsiteX50" fmla="*/ 38100 w 1619250"/>
              <a:gd name="connsiteY50" fmla="*/ 1876425 h 2152650"/>
              <a:gd name="connsiteX51" fmla="*/ 0 w 1619250"/>
              <a:gd name="connsiteY51" fmla="*/ 1971675 h 2152650"/>
              <a:gd name="connsiteX52" fmla="*/ 19050 w 1619250"/>
              <a:gd name="connsiteY52" fmla="*/ 2114550 h 2152650"/>
              <a:gd name="connsiteX53" fmla="*/ 47625 w 1619250"/>
              <a:gd name="connsiteY53" fmla="*/ 2133600 h 2152650"/>
              <a:gd name="connsiteX54" fmla="*/ 85725 w 1619250"/>
              <a:gd name="connsiteY54" fmla="*/ 2143125 h 2152650"/>
              <a:gd name="connsiteX55" fmla="*/ 114300 w 1619250"/>
              <a:gd name="connsiteY55" fmla="*/ 2152650 h 2152650"/>
              <a:gd name="connsiteX56" fmla="*/ 400050 w 1619250"/>
              <a:gd name="connsiteY56" fmla="*/ 2143125 h 2152650"/>
              <a:gd name="connsiteX57" fmla="*/ 495300 w 1619250"/>
              <a:gd name="connsiteY57" fmla="*/ 2105025 h 2152650"/>
              <a:gd name="connsiteX58" fmla="*/ 542925 w 1619250"/>
              <a:gd name="connsiteY58" fmla="*/ 2095500 h 2152650"/>
              <a:gd name="connsiteX59" fmla="*/ 609600 w 1619250"/>
              <a:gd name="connsiteY59" fmla="*/ 2057400 h 2152650"/>
              <a:gd name="connsiteX60" fmla="*/ 666750 w 1619250"/>
              <a:gd name="connsiteY60" fmla="*/ 2019300 h 2152650"/>
              <a:gd name="connsiteX61" fmla="*/ 723900 w 1619250"/>
              <a:gd name="connsiteY61" fmla="*/ 1952625 h 2152650"/>
              <a:gd name="connsiteX62" fmla="*/ 752475 w 1619250"/>
              <a:gd name="connsiteY62" fmla="*/ 1924050 h 2152650"/>
              <a:gd name="connsiteX63" fmla="*/ 809625 w 1619250"/>
              <a:gd name="connsiteY63" fmla="*/ 1838325 h 2152650"/>
              <a:gd name="connsiteX64" fmla="*/ 828675 w 1619250"/>
              <a:gd name="connsiteY64" fmla="*/ 1809750 h 2152650"/>
              <a:gd name="connsiteX65" fmla="*/ 876300 w 1619250"/>
              <a:gd name="connsiteY65" fmla="*/ 1724025 h 2152650"/>
              <a:gd name="connsiteX66" fmla="*/ 914400 w 1619250"/>
              <a:gd name="connsiteY66" fmla="*/ 1666875 h 2152650"/>
              <a:gd name="connsiteX67" fmla="*/ 933450 w 1619250"/>
              <a:gd name="connsiteY67" fmla="*/ 1638300 h 2152650"/>
              <a:gd name="connsiteX68" fmla="*/ 971550 w 1619250"/>
              <a:gd name="connsiteY68" fmla="*/ 1571625 h 2152650"/>
              <a:gd name="connsiteX69" fmla="*/ 1009650 w 1619250"/>
              <a:gd name="connsiteY69" fmla="*/ 1466850 h 2152650"/>
              <a:gd name="connsiteX70" fmla="*/ 1028700 w 1619250"/>
              <a:gd name="connsiteY70" fmla="*/ 1438275 h 2152650"/>
              <a:gd name="connsiteX71" fmla="*/ 1038225 w 1619250"/>
              <a:gd name="connsiteY71" fmla="*/ 1409700 h 2152650"/>
              <a:gd name="connsiteX72" fmla="*/ 1076325 w 1619250"/>
              <a:gd name="connsiteY72" fmla="*/ 1352550 h 2152650"/>
              <a:gd name="connsiteX73" fmla="*/ 1133475 w 1619250"/>
              <a:gd name="connsiteY73" fmla="*/ 1238250 h 2152650"/>
              <a:gd name="connsiteX74" fmla="*/ 1171575 w 1619250"/>
              <a:gd name="connsiteY74" fmla="*/ 1181100 h 2152650"/>
              <a:gd name="connsiteX75" fmla="*/ 1181100 w 1619250"/>
              <a:gd name="connsiteY75" fmla="*/ 1152525 h 2152650"/>
              <a:gd name="connsiteX76" fmla="*/ 1247775 w 1619250"/>
              <a:gd name="connsiteY76" fmla="*/ 1066800 h 2152650"/>
              <a:gd name="connsiteX77" fmla="*/ 1304925 w 1619250"/>
              <a:gd name="connsiteY77" fmla="*/ 971550 h 2152650"/>
              <a:gd name="connsiteX78" fmla="*/ 1343025 w 1619250"/>
              <a:gd name="connsiteY78" fmla="*/ 914400 h 2152650"/>
              <a:gd name="connsiteX79" fmla="*/ 1362075 w 1619250"/>
              <a:gd name="connsiteY79" fmla="*/ 885825 h 2152650"/>
              <a:gd name="connsiteX80" fmla="*/ 1381125 w 1619250"/>
              <a:gd name="connsiteY80" fmla="*/ 828675 h 2152650"/>
              <a:gd name="connsiteX81" fmla="*/ 1419225 w 1619250"/>
              <a:gd name="connsiteY81" fmla="*/ 771525 h 2152650"/>
              <a:gd name="connsiteX82" fmla="*/ 1428750 w 1619250"/>
              <a:gd name="connsiteY82" fmla="*/ 733425 h 2152650"/>
              <a:gd name="connsiteX83" fmla="*/ 1466850 w 1619250"/>
              <a:gd name="connsiteY83" fmla="*/ 666750 h 2152650"/>
              <a:gd name="connsiteX84" fmla="*/ 1476375 w 1619250"/>
              <a:gd name="connsiteY84" fmla="*/ 638175 h 2152650"/>
              <a:gd name="connsiteX85" fmla="*/ 1514475 w 1619250"/>
              <a:gd name="connsiteY85" fmla="*/ 581025 h 2152650"/>
              <a:gd name="connsiteX86" fmla="*/ 1524000 w 1619250"/>
              <a:gd name="connsiteY86" fmla="*/ 552450 h 2152650"/>
              <a:gd name="connsiteX87" fmla="*/ 1562100 w 1619250"/>
              <a:gd name="connsiteY87" fmla="*/ 495300 h 2152650"/>
              <a:gd name="connsiteX88" fmla="*/ 1619250 w 1619250"/>
              <a:gd name="connsiteY88" fmla="*/ 409575 h 215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619250" h="2152650">
                <a:moveTo>
                  <a:pt x="1619250" y="409575"/>
                </a:moveTo>
                <a:cubicBezTo>
                  <a:pt x="1609725" y="393700"/>
                  <a:pt x="1599666" y="378134"/>
                  <a:pt x="1590675" y="361950"/>
                </a:cubicBezTo>
                <a:cubicBezTo>
                  <a:pt x="1575148" y="334001"/>
                  <a:pt x="1572533" y="319225"/>
                  <a:pt x="1552575" y="295275"/>
                </a:cubicBezTo>
                <a:cubicBezTo>
                  <a:pt x="1543951" y="284927"/>
                  <a:pt x="1532270" y="277333"/>
                  <a:pt x="1524000" y="266700"/>
                </a:cubicBezTo>
                <a:cubicBezTo>
                  <a:pt x="1464163" y="189767"/>
                  <a:pt x="1512643" y="227379"/>
                  <a:pt x="1457325" y="190500"/>
                </a:cubicBezTo>
                <a:cubicBezTo>
                  <a:pt x="1454150" y="180975"/>
                  <a:pt x="1453636" y="170095"/>
                  <a:pt x="1447800" y="161925"/>
                </a:cubicBezTo>
                <a:cubicBezTo>
                  <a:pt x="1437361" y="147310"/>
                  <a:pt x="1421527" y="137342"/>
                  <a:pt x="1409700" y="123825"/>
                </a:cubicBezTo>
                <a:cubicBezTo>
                  <a:pt x="1399246" y="111878"/>
                  <a:pt x="1390229" y="98730"/>
                  <a:pt x="1381125" y="85725"/>
                </a:cubicBezTo>
                <a:cubicBezTo>
                  <a:pt x="1367995" y="66968"/>
                  <a:pt x="1364745" y="35815"/>
                  <a:pt x="1343025" y="28575"/>
                </a:cubicBezTo>
                <a:cubicBezTo>
                  <a:pt x="1303590" y="15430"/>
                  <a:pt x="1322804" y="24619"/>
                  <a:pt x="1285875" y="0"/>
                </a:cubicBezTo>
                <a:cubicBezTo>
                  <a:pt x="1260475" y="3175"/>
                  <a:pt x="1234371" y="2790"/>
                  <a:pt x="1209675" y="9525"/>
                </a:cubicBezTo>
                <a:cubicBezTo>
                  <a:pt x="1198631" y="12537"/>
                  <a:pt x="1191339" y="23455"/>
                  <a:pt x="1181100" y="28575"/>
                </a:cubicBezTo>
                <a:cubicBezTo>
                  <a:pt x="1172120" y="33065"/>
                  <a:pt x="1162050" y="34925"/>
                  <a:pt x="1152525" y="38100"/>
                </a:cubicBezTo>
                <a:cubicBezTo>
                  <a:pt x="1129877" y="106044"/>
                  <a:pt x="1161991" y="23901"/>
                  <a:pt x="1114425" y="95250"/>
                </a:cubicBezTo>
                <a:cubicBezTo>
                  <a:pt x="1059286" y="177958"/>
                  <a:pt x="1167482" y="61243"/>
                  <a:pt x="1076325" y="152400"/>
                </a:cubicBezTo>
                <a:cubicBezTo>
                  <a:pt x="1048258" y="320805"/>
                  <a:pt x="1083900" y="110737"/>
                  <a:pt x="1057275" y="257175"/>
                </a:cubicBezTo>
                <a:cubicBezTo>
                  <a:pt x="1047683" y="309932"/>
                  <a:pt x="1046690" y="336555"/>
                  <a:pt x="1028700" y="390525"/>
                </a:cubicBezTo>
                <a:cubicBezTo>
                  <a:pt x="1022350" y="409575"/>
                  <a:pt x="1020789" y="430967"/>
                  <a:pt x="1009650" y="447675"/>
                </a:cubicBezTo>
                <a:cubicBezTo>
                  <a:pt x="973041" y="502589"/>
                  <a:pt x="1004736" y="449616"/>
                  <a:pt x="981075" y="504825"/>
                </a:cubicBezTo>
                <a:cubicBezTo>
                  <a:pt x="975482" y="517876"/>
                  <a:pt x="967618" y="529874"/>
                  <a:pt x="962025" y="542925"/>
                </a:cubicBezTo>
                <a:cubicBezTo>
                  <a:pt x="958070" y="552153"/>
                  <a:pt x="956990" y="562520"/>
                  <a:pt x="952500" y="571500"/>
                </a:cubicBezTo>
                <a:cubicBezTo>
                  <a:pt x="947380" y="581739"/>
                  <a:pt x="938099" y="589614"/>
                  <a:pt x="933450" y="600075"/>
                </a:cubicBezTo>
                <a:cubicBezTo>
                  <a:pt x="894420" y="687892"/>
                  <a:pt x="934333" y="627104"/>
                  <a:pt x="895350" y="695325"/>
                </a:cubicBezTo>
                <a:cubicBezTo>
                  <a:pt x="889670" y="705264"/>
                  <a:pt x="881980" y="713961"/>
                  <a:pt x="876300" y="723900"/>
                </a:cubicBezTo>
                <a:cubicBezTo>
                  <a:pt x="847150" y="774912"/>
                  <a:pt x="869142" y="748030"/>
                  <a:pt x="838200" y="790575"/>
                </a:cubicBezTo>
                <a:cubicBezTo>
                  <a:pt x="819526" y="816252"/>
                  <a:pt x="797385" y="839550"/>
                  <a:pt x="781050" y="866775"/>
                </a:cubicBezTo>
                <a:cubicBezTo>
                  <a:pt x="773289" y="879711"/>
                  <a:pt x="722437" y="966176"/>
                  <a:pt x="714375" y="971550"/>
                </a:cubicBezTo>
                <a:lnTo>
                  <a:pt x="685800" y="990600"/>
                </a:lnTo>
                <a:cubicBezTo>
                  <a:pt x="673100" y="1009650"/>
                  <a:pt x="657939" y="1027272"/>
                  <a:pt x="647700" y="1047750"/>
                </a:cubicBezTo>
                <a:cubicBezTo>
                  <a:pt x="641350" y="1060450"/>
                  <a:pt x="637740" y="1074942"/>
                  <a:pt x="628650" y="1085850"/>
                </a:cubicBezTo>
                <a:cubicBezTo>
                  <a:pt x="621321" y="1094644"/>
                  <a:pt x="608869" y="1097571"/>
                  <a:pt x="600075" y="1104900"/>
                </a:cubicBezTo>
                <a:cubicBezTo>
                  <a:pt x="589727" y="1113524"/>
                  <a:pt x="579770" y="1122842"/>
                  <a:pt x="571500" y="1133475"/>
                </a:cubicBezTo>
                <a:cubicBezTo>
                  <a:pt x="557444" y="1151547"/>
                  <a:pt x="546100" y="1171575"/>
                  <a:pt x="533400" y="1190625"/>
                </a:cubicBezTo>
                <a:cubicBezTo>
                  <a:pt x="527050" y="1200150"/>
                  <a:pt x="522445" y="1211105"/>
                  <a:pt x="514350" y="1219200"/>
                </a:cubicBezTo>
                <a:cubicBezTo>
                  <a:pt x="504825" y="1228725"/>
                  <a:pt x="496123" y="1239151"/>
                  <a:pt x="485775" y="1247775"/>
                </a:cubicBezTo>
                <a:cubicBezTo>
                  <a:pt x="476981" y="1255104"/>
                  <a:pt x="465295" y="1258730"/>
                  <a:pt x="457200" y="1266825"/>
                </a:cubicBezTo>
                <a:cubicBezTo>
                  <a:pt x="445975" y="1278050"/>
                  <a:pt x="439304" y="1293178"/>
                  <a:pt x="428625" y="1304925"/>
                </a:cubicBezTo>
                <a:cubicBezTo>
                  <a:pt x="407482" y="1328182"/>
                  <a:pt x="384175" y="1349375"/>
                  <a:pt x="361950" y="1371600"/>
                </a:cubicBezTo>
                <a:cubicBezTo>
                  <a:pt x="352425" y="1381125"/>
                  <a:pt x="340847" y="1388967"/>
                  <a:pt x="333375" y="1400175"/>
                </a:cubicBezTo>
                <a:cubicBezTo>
                  <a:pt x="320675" y="1419225"/>
                  <a:pt x="314325" y="1444625"/>
                  <a:pt x="295275" y="1457325"/>
                </a:cubicBezTo>
                <a:cubicBezTo>
                  <a:pt x="285750" y="1463675"/>
                  <a:pt x="274795" y="1468280"/>
                  <a:pt x="266700" y="1476375"/>
                </a:cubicBezTo>
                <a:cubicBezTo>
                  <a:pt x="255475" y="1487600"/>
                  <a:pt x="247229" y="1501470"/>
                  <a:pt x="238125" y="1514475"/>
                </a:cubicBezTo>
                <a:cubicBezTo>
                  <a:pt x="224995" y="1533232"/>
                  <a:pt x="216214" y="1555436"/>
                  <a:pt x="200025" y="1571625"/>
                </a:cubicBezTo>
                <a:cubicBezTo>
                  <a:pt x="190500" y="1581150"/>
                  <a:pt x="179532" y="1589424"/>
                  <a:pt x="171450" y="1600200"/>
                </a:cubicBezTo>
                <a:cubicBezTo>
                  <a:pt x="112042" y="1679410"/>
                  <a:pt x="162649" y="1617801"/>
                  <a:pt x="133350" y="1676400"/>
                </a:cubicBezTo>
                <a:cubicBezTo>
                  <a:pt x="128230" y="1686639"/>
                  <a:pt x="119420" y="1694736"/>
                  <a:pt x="114300" y="1704975"/>
                </a:cubicBezTo>
                <a:cubicBezTo>
                  <a:pt x="109810" y="1713955"/>
                  <a:pt x="109265" y="1724570"/>
                  <a:pt x="104775" y="1733550"/>
                </a:cubicBezTo>
                <a:cubicBezTo>
                  <a:pt x="99655" y="1743789"/>
                  <a:pt x="90845" y="1751886"/>
                  <a:pt x="85725" y="1762125"/>
                </a:cubicBezTo>
                <a:cubicBezTo>
                  <a:pt x="81235" y="1771105"/>
                  <a:pt x="80690" y="1781720"/>
                  <a:pt x="76200" y="1790700"/>
                </a:cubicBezTo>
                <a:cubicBezTo>
                  <a:pt x="71080" y="1800939"/>
                  <a:pt x="61799" y="1808814"/>
                  <a:pt x="57150" y="1819275"/>
                </a:cubicBezTo>
                <a:cubicBezTo>
                  <a:pt x="48995" y="1837625"/>
                  <a:pt x="46010" y="1857968"/>
                  <a:pt x="38100" y="1876425"/>
                </a:cubicBezTo>
                <a:cubicBezTo>
                  <a:pt x="5570" y="1952328"/>
                  <a:pt x="17171" y="1920161"/>
                  <a:pt x="0" y="1971675"/>
                </a:cubicBezTo>
                <a:cubicBezTo>
                  <a:pt x="6350" y="2019300"/>
                  <a:pt x="5493" y="2068456"/>
                  <a:pt x="19050" y="2114550"/>
                </a:cubicBezTo>
                <a:cubicBezTo>
                  <a:pt x="22280" y="2125532"/>
                  <a:pt x="37103" y="2129091"/>
                  <a:pt x="47625" y="2133600"/>
                </a:cubicBezTo>
                <a:cubicBezTo>
                  <a:pt x="59657" y="2138757"/>
                  <a:pt x="73138" y="2139529"/>
                  <a:pt x="85725" y="2143125"/>
                </a:cubicBezTo>
                <a:cubicBezTo>
                  <a:pt x="95379" y="2145883"/>
                  <a:pt x="104775" y="2149475"/>
                  <a:pt x="114300" y="2152650"/>
                </a:cubicBezTo>
                <a:cubicBezTo>
                  <a:pt x="209550" y="2149475"/>
                  <a:pt x="305483" y="2154946"/>
                  <a:pt x="400050" y="2143125"/>
                </a:cubicBezTo>
                <a:cubicBezTo>
                  <a:pt x="433982" y="2138884"/>
                  <a:pt x="461768" y="2111731"/>
                  <a:pt x="495300" y="2105025"/>
                </a:cubicBezTo>
                <a:lnTo>
                  <a:pt x="542925" y="2095500"/>
                </a:lnTo>
                <a:cubicBezTo>
                  <a:pt x="566216" y="2083855"/>
                  <a:pt x="589405" y="2074229"/>
                  <a:pt x="609600" y="2057400"/>
                </a:cubicBezTo>
                <a:cubicBezTo>
                  <a:pt x="657166" y="2017762"/>
                  <a:pt x="616532" y="2036039"/>
                  <a:pt x="666750" y="2019300"/>
                </a:cubicBezTo>
                <a:cubicBezTo>
                  <a:pt x="737655" y="1948395"/>
                  <a:pt x="650586" y="2038159"/>
                  <a:pt x="723900" y="1952625"/>
                </a:cubicBezTo>
                <a:cubicBezTo>
                  <a:pt x="732666" y="1942398"/>
                  <a:pt x="744393" y="1934826"/>
                  <a:pt x="752475" y="1924050"/>
                </a:cubicBezTo>
                <a:cubicBezTo>
                  <a:pt x="773081" y="1896576"/>
                  <a:pt x="790575" y="1866900"/>
                  <a:pt x="809625" y="1838325"/>
                </a:cubicBezTo>
                <a:cubicBezTo>
                  <a:pt x="815975" y="1828800"/>
                  <a:pt x="823116" y="1819757"/>
                  <a:pt x="828675" y="1809750"/>
                </a:cubicBezTo>
                <a:cubicBezTo>
                  <a:pt x="844550" y="1781175"/>
                  <a:pt x="859482" y="1752055"/>
                  <a:pt x="876300" y="1724025"/>
                </a:cubicBezTo>
                <a:cubicBezTo>
                  <a:pt x="888080" y="1704392"/>
                  <a:pt x="901700" y="1685925"/>
                  <a:pt x="914400" y="1666875"/>
                </a:cubicBezTo>
                <a:cubicBezTo>
                  <a:pt x="920750" y="1657350"/>
                  <a:pt x="928330" y="1648539"/>
                  <a:pt x="933450" y="1638300"/>
                </a:cubicBezTo>
                <a:cubicBezTo>
                  <a:pt x="957620" y="1589961"/>
                  <a:pt x="944624" y="1612014"/>
                  <a:pt x="971550" y="1571625"/>
                </a:cubicBezTo>
                <a:cubicBezTo>
                  <a:pt x="983896" y="1522242"/>
                  <a:pt x="981540" y="1523070"/>
                  <a:pt x="1009650" y="1466850"/>
                </a:cubicBezTo>
                <a:cubicBezTo>
                  <a:pt x="1014770" y="1456611"/>
                  <a:pt x="1023580" y="1448514"/>
                  <a:pt x="1028700" y="1438275"/>
                </a:cubicBezTo>
                <a:cubicBezTo>
                  <a:pt x="1033190" y="1429295"/>
                  <a:pt x="1033349" y="1418477"/>
                  <a:pt x="1038225" y="1409700"/>
                </a:cubicBezTo>
                <a:cubicBezTo>
                  <a:pt x="1049344" y="1389686"/>
                  <a:pt x="1069085" y="1374270"/>
                  <a:pt x="1076325" y="1352550"/>
                </a:cubicBezTo>
                <a:cubicBezTo>
                  <a:pt x="1109160" y="1254046"/>
                  <a:pt x="1083601" y="1288124"/>
                  <a:pt x="1133475" y="1238250"/>
                </a:cubicBezTo>
                <a:cubicBezTo>
                  <a:pt x="1156123" y="1170306"/>
                  <a:pt x="1124009" y="1252449"/>
                  <a:pt x="1171575" y="1181100"/>
                </a:cubicBezTo>
                <a:cubicBezTo>
                  <a:pt x="1177144" y="1172746"/>
                  <a:pt x="1176224" y="1161302"/>
                  <a:pt x="1181100" y="1152525"/>
                </a:cubicBezTo>
                <a:cubicBezTo>
                  <a:pt x="1242358" y="1042261"/>
                  <a:pt x="1193782" y="1136220"/>
                  <a:pt x="1247775" y="1066800"/>
                </a:cubicBezTo>
                <a:cubicBezTo>
                  <a:pt x="1309213" y="987808"/>
                  <a:pt x="1266047" y="1036347"/>
                  <a:pt x="1304925" y="971550"/>
                </a:cubicBezTo>
                <a:cubicBezTo>
                  <a:pt x="1316705" y="951917"/>
                  <a:pt x="1330325" y="933450"/>
                  <a:pt x="1343025" y="914400"/>
                </a:cubicBezTo>
                <a:cubicBezTo>
                  <a:pt x="1349375" y="904875"/>
                  <a:pt x="1358455" y="896685"/>
                  <a:pt x="1362075" y="885825"/>
                </a:cubicBezTo>
                <a:cubicBezTo>
                  <a:pt x="1368425" y="866775"/>
                  <a:pt x="1369986" y="845383"/>
                  <a:pt x="1381125" y="828675"/>
                </a:cubicBezTo>
                <a:lnTo>
                  <a:pt x="1419225" y="771525"/>
                </a:lnTo>
                <a:cubicBezTo>
                  <a:pt x="1422400" y="758825"/>
                  <a:pt x="1424153" y="745682"/>
                  <a:pt x="1428750" y="733425"/>
                </a:cubicBezTo>
                <a:cubicBezTo>
                  <a:pt x="1453798" y="666629"/>
                  <a:pt x="1439215" y="722020"/>
                  <a:pt x="1466850" y="666750"/>
                </a:cubicBezTo>
                <a:cubicBezTo>
                  <a:pt x="1471340" y="657770"/>
                  <a:pt x="1471499" y="646952"/>
                  <a:pt x="1476375" y="638175"/>
                </a:cubicBezTo>
                <a:cubicBezTo>
                  <a:pt x="1487494" y="618161"/>
                  <a:pt x="1507235" y="602745"/>
                  <a:pt x="1514475" y="581025"/>
                </a:cubicBezTo>
                <a:cubicBezTo>
                  <a:pt x="1517650" y="571500"/>
                  <a:pt x="1519124" y="561227"/>
                  <a:pt x="1524000" y="552450"/>
                </a:cubicBezTo>
                <a:cubicBezTo>
                  <a:pt x="1535119" y="532436"/>
                  <a:pt x="1554860" y="517020"/>
                  <a:pt x="1562100" y="495300"/>
                </a:cubicBezTo>
                <a:lnTo>
                  <a:pt x="1619250" y="409575"/>
                </a:ln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69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600200"/>
            <a:ext cx="7467600" cy="4756217"/>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9916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at the tip of the arrows.  (advance slide for answers).</a:t>
            </a:r>
          </a:p>
        </p:txBody>
      </p:sp>
      <p:sp>
        <p:nvSpPr>
          <p:cNvPr id="6" name="Rectangle 5"/>
          <p:cNvSpPr/>
          <p:nvPr/>
        </p:nvSpPr>
        <p:spPr>
          <a:xfrm>
            <a:off x="4953000" y="1752600"/>
            <a:ext cx="2705734"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Kupffer</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cell</a:t>
            </a:r>
          </a:p>
        </p:txBody>
      </p:sp>
      <p:cxnSp>
        <p:nvCxnSpPr>
          <p:cNvPr id="8" name="Straight Arrow Connector 7"/>
          <p:cNvCxnSpPr/>
          <p:nvPr/>
        </p:nvCxnSpPr>
        <p:spPr>
          <a:xfrm>
            <a:off x="3400425" y="3629025"/>
            <a:ext cx="914400" cy="13213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08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568" y="1316389"/>
            <a:ext cx="6853031" cy="5401118"/>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9916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What is the space at the tips of the arrows?  (advance slide for answers).</a:t>
            </a:r>
          </a:p>
        </p:txBody>
      </p:sp>
      <p:sp>
        <p:nvSpPr>
          <p:cNvPr id="6" name="Rectangle 5"/>
          <p:cNvSpPr/>
          <p:nvPr/>
        </p:nvSpPr>
        <p:spPr>
          <a:xfrm>
            <a:off x="3276600" y="4466420"/>
            <a:ext cx="2705734"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sinusoid</a:t>
            </a:r>
          </a:p>
        </p:txBody>
      </p:sp>
      <p:cxnSp>
        <p:nvCxnSpPr>
          <p:cNvPr id="8" name="Straight Arrow Connector 7"/>
          <p:cNvCxnSpPr/>
          <p:nvPr/>
        </p:nvCxnSpPr>
        <p:spPr>
          <a:xfrm flipV="1">
            <a:off x="4155382" y="3448710"/>
            <a:ext cx="533401" cy="36128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486400" y="5179171"/>
            <a:ext cx="685800" cy="5069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7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995065"/>
            <a:ext cx="6367463" cy="5761038"/>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90678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6" name="Rectangle 5"/>
          <p:cNvSpPr/>
          <p:nvPr/>
        </p:nvSpPr>
        <p:spPr>
          <a:xfrm>
            <a:off x="5715000" y="1447800"/>
            <a:ext cx="2705734"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Sublobular</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vein</a:t>
            </a:r>
          </a:p>
        </p:txBody>
      </p:sp>
      <p:sp>
        <p:nvSpPr>
          <p:cNvPr id="7" name="Freeform 6"/>
          <p:cNvSpPr/>
          <p:nvPr/>
        </p:nvSpPr>
        <p:spPr>
          <a:xfrm>
            <a:off x="4133850" y="2781251"/>
            <a:ext cx="2771775" cy="2743249"/>
          </a:xfrm>
          <a:custGeom>
            <a:avLst/>
            <a:gdLst>
              <a:gd name="connsiteX0" fmla="*/ 1181100 w 2771775"/>
              <a:gd name="connsiteY0" fmla="*/ 9574 h 2743249"/>
              <a:gd name="connsiteX1" fmla="*/ 1133475 w 2771775"/>
              <a:gd name="connsiteY1" fmla="*/ 49 h 2743249"/>
              <a:gd name="connsiteX2" fmla="*/ 962025 w 2771775"/>
              <a:gd name="connsiteY2" fmla="*/ 19099 h 2743249"/>
              <a:gd name="connsiteX3" fmla="*/ 809625 w 2771775"/>
              <a:gd name="connsiteY3" fmla="*/ 28624 h 2743249"/>
              <a:gd name="connsiteX4" fmla="*/ 685800 w 2771775"/>
              <a:gd name="connsiteY4" fmla="*/ 38149 h 2743249"/>
              <a:gd name="connsiteX5" fmla="*/ 638175 w 2771775"/>
              <a:gd name="connsiteY5" fmla="*/ 47674 h 2743249"/>
              <a:gd name="connsiteX6" fmla="*/ 523875 w 2771775"/>
              <a:gd name="connsiteY6" fmla="*/ 57199 h 2743249"/>
              <a:gd name="connsiteX7" fmla="*/ 466725 w 2771775"/>
              <a:gd name="connsiteY7" fmla="*/ 76249 h 2743249"/>
              <a:gd name="connsiteX8" fmla="*/ 381000 w 2771775"/>
              <a:gd name="connsiteY8" fmla="*/ 95299 h 2743249"/>
              <a:gd name="connsiteX9" fmla="*/ 323850 w 2771775"/>
              <a:gd name="connsiteY9" fmla="*/ 114349 h 2743249"/>
              <a:gd name="connsiteX10" fmla="*/ 295275 w 2771775"/>
              <a:gd name="connsiteY10" fmla="*/ 123874 h 2743249"/>
              <a:gd name="connsiteX11" fmla="*/ 142875 w 2771775"/>
              <a:gd name="connsiteY11" fmla="*/ 161974 h 2743249"/>
              <a:gd name="connsiteX12" fmla="*/ 114300 w 2771775"/>
              <a:gd name="connsiteY12" fmla="*/ 171499 h 2743249"/>
              <a:gd name="connsiteX13" fmla="*/ 85725 w 2771775"/>
              <a:gd name="connsiteY13" fmla="*/ 181024 h 2743249"/>
              <a:gd name="connsiteX14" fmla="*/ 57150 w 2771775"/>
              <a:gd name="connsiteY14" fmla="*/ 200074 h 2743249"/>
              <a:gd name="connsiteX15" fmla="*/ 9525 w 2771775"/>
              <a:gd name="connsiteY15" fmla="*/ 257224 h 2743249"/>
              <a:gd name="connsiteX16" fmla="*/ 0 w 2771775"/>
              <a:gd name="connsiteY16" fmla="*/ 285799 h 2743249"/>
              <a:gd name="connsiteX17" fmla="*/ 19050 w 2771775"/>
              <a:gd name="connsiteY17" fmla="*/ 428674 h 2743249"/>
              <a:gd name="connsiteX18" fmla="*/ 38100 w 2771775"/>
              <a:gd name="connsiteY18" fmla="*/ 457249 h 2743249"/>
              <a:gd name="connsiteX19" fmla="*/ 57150 w 2771775"/>
              <a:gd name="connsiteY19" fmla="*/ 495349 h 2743249"/>
              <a:gd name="connsiteX20" fmla="*/ 95250 w 2771775"/>
              <a:gd name="connsiteY20" fmla="*/ 552499 h 2743249"/>
              <a:gd name="connsiteX21" fmla="*/ 142875 w 2771775"/>
              <a:gd name="connsiteY21" fmla="*/ 619174 h 2743249"/>
              <a:gd name="connsiteX22" fmla="*/ 171450 w 2771775"/>
              <a:gd name="connsiteY22" fmla="*/ 647749 h 2743249"/>
              <a:gd name="connsiteX23" fmla="*/ 238125 w 2771775"/>
              <a:gd name="connsiteY23" fmla="*/ 704899 h 2743249"/>
              <a:gd name="connsiteX24" fmla="*/ 247650 w 2771775"/>
              <a:gd name="connsiteY24" fmla="*/ 733474 h 2743249"/>
              <a:gd name="connsiteX25" fmla="*/ 276225 w 2771775"/>
              <a:gd name="connsiteY25" fmla="*/ 752524 h 2743249"/>
              <a:gd name="connsiteX26" fmla="*/ 304800 w 2771775"/>
              <a:gd name="connsiteY26" fmla="*/ 781099 h 2743249"/>
              <a:gd name="connsiteX27" fmla="*/ 333375 w 2771775"/>
              <a:gd name="connsiteY27" fmla="*/ 819199 h 2743249"/>
              <a:gd name="connsiteX28" fmla="*/ 361950 w 2771775"/>
              <a:gd name="connsiteY28" fmla="*/ 847774 h 2743249"/>
              <a:gd name="connsiteX29" fmla="*/ 381000 w 2771775"/>
              <a:gd name="connsiteY29" fmla="*/ 876349 h 2743249"/>
              <a:gd name="connsiteX30" fmla="*/ 409575 w 2771775"/>
              <a:gd name="connsiteY30" fmla="*/ 904924 h 2743249"/>
              <a:gd name="connsiteX31" fmla="*/ 428625 w 2771775"/>
              <a:gd name="connsiteY31" fmla="*/ 933499 h 2743249"/>
              <a:gd name="connsiteX32" fmla="*/ 485775 w 2771775"/>
              <a:gd name="connsiteY32" fmla="*/ 990649 h 2743249"/>
              <a:gd name="connsiteX33" fmla="*/ 533400 w 2771775"/>
              <a:gd name="connsiteY33" fmla="*/ 1047799 h 2743249"/>
              <a:gd name="connsiteX34" fmla="*/ 581025 w 2771775"/>
              <a:gd name="connsiteY34" fmla="*/ 1114474 h 2743249"/>
              <a:gd name="connsiteX35" fmla="*/ 609600 w 2771775"/>
              <a:gd name="connsiteY35" fmla="*/ 1143049 h 2743249"/>
              <a:gd name="connsiteX36" fmla="*/ 619125 w 2771775"/>
              <a:gd name="connsiteY36" fmla="*/ 1171624 h 2743249"/>
              <a:gd name="connsiteX37" fmla="*/ 647700 w 2771775"/>
              <a:gd name="connsiteY37" fmla="*/ 1190674 h 2743249"/>
              <a:gd name="connsiteX38" fmla="*/ 676275 w 2771775"/>
              <a:gd name="connsiteY38" fmla="*/ 1219249 h 2743249"/>
              <a:gd name="connsiteX39" fmla="*/ 723900 w 2771775"/>
              <a:gd name="connsiteY39" fmla="*/ 1276399 h 2743249"/>
              <a:gd name="connsiteX40" fmla="*/ 771525 w 2771775"/>
              <a:gd name="connsiteY40" fmla="*/ 1314499 h 2743249"/>
              <a:gd name="connsiteX41" fmla="*/ 819150 w 2771775"/>
              <a:gd name="connsiteY41" fmla="*/ 1381174 h 2743249"/>
              <a:gd name="connsiteX42" fmla="*/ 857250 w 2771775"/>
              <a:gd name="connsiteY42" fmla="*/ 1409749 h 2743249"/>
              <a:gd name="connsiteX43" fmla="*/ 914400 w 2771775"/>
              <a:gd name="connsiteY43" fmla="*/ 1476424 h 2743249"/>
              <a:gd name="connsiteX44" fmla="*/ 952500 w 2771775"/>
              <a:gd name="connsiteY44" fmla="*/ 1504999 h 2743249"/>
              <a:gd name="connsiteX45" fmla="*/ 971550 w 2771775"/>
              <a:gd name="connsiteY45" fmla="*/ 1533574 h 2743249"/>
              <a:gd name="connsiteX46" fmla="*/ 1009650 w 2771775"/>
              <a:gd name="connsiteY46" fmla="*/ 1562149 h 2743249"/>
              <a:gd name="connsiteX47" fmla="*/ 1066800 w 2771775"/>
              <a:gd name="connsiteY47" fmla="*/ 1609774 h 2743249"/>
              <a:gd name="connsiteX48" fmla="*/ 1085850 w 2771775"/>
              <a:gd name="connsiteY48" fmla="*/ 1647874 h 2743249"/>
              <a:gd name="connsiteX49" fmla="*/ 1190625 w 2771775"/>
              <a:gd name="connsiteY49" fmla="*/ 1724074 h 2743249"/>
              <a:gd name="connsiteX50" fmla="*/ 1219200 w 2771775"/>
              <a:gd name="connsiteY50" fmla="*/ 1752649 h 2743249"/>
              <a:gd name="connsiteX51" fmla="*/ 1314450 w 2771775"/>
              <a:gd name="connsiteY51" fmla="*/ 1819324 h 2743249"/>
              <a:gd name="connsiteX52" fmla="*/ 1419225 w 2771775"/>
              <a:gd name="connsiteY52" fmla="*/ 1905049 h 2743249"/>
              <a:gd name="connsiteX53" fmla="*/ 1447800 w 2771775"/>
              <a:gd name="connsiteY53" fmla="*/ 1924099 h 2743249"/>
              <a:gd name="connsiteX54" fmla="*/ 1466850 w 2771775"/>
              <a:gd name="connsiteY54" fmla="*/ 1952674 h 2743249"/>
              <a:gd name="connsiteX55" fmla="*/ 1524000 w 2771775"/>
              <a:gd name="connsiteY55" fmla="*/ 1981249 h 2743249"/>
              <a:gd name="connsiteX56" fmla="*/ 1562100 w 2771775"/>
              <a:gd name="connsiteY56" fmla="*/ 2028874 h 2743249"/>
              <a:gd name="connsiteX57" fmla="*/ 1600200 w 2771775"/>
              <a:gd name="connsiteY57" fmla="*/ 2047924 h 2743249"/>
              <a:gd name="connsiteX58" fmla="*/ 1609725 w 2771775"/>
              <a:gd name="connsiteY58" fmla="*/ 2076499 h 2743249"/>
              <a:gd name="connsiteX59" fmla="*/ 1647825 w 2771775"/>
              <a:gd name="connsiteY59" fmla="*/ 2095549 h 2743249"/>
              <a:gd name="connsiteX60" fmla="*/ 1695450 w 2771775"/>
              <a:gd name="connsiteY60" fmla="*/ 2143174 h 2743249"/>
              <a:gd name="connsiteX61" fmla="*/ 1724025 w 2771775"/>
              <a:gd name="connsiteY61" fmla="*/ 2171749 h 2743249"/>
              <a:gd name="connsiteX62" fmla="*/ 1781175 w 2771775"/>
              <a:gd name="connsiteY62" fmla="*/ 2209849 h 2743249"/>
              <a:gd name="connsiteX63" fmla="*/ 1809750 w 2771775"/>
              <a:gd name="connsiteY63" fmla="*/ 2228899 h 2743249"/>
              <a:gd name="connsiteX64" fmla="*/ 1866900 w 2771775"/>
              <a:gd name="connsiteY64" fmla="*/ 2276524 h 2743249"/>
              <a:gd name="connsiteX65" fmla="*/ 1895475 w 2771775"/>
              <a:gd name="connsiteY65" fmla="*/ 2286049 h 2743249"/>
              <a:gd name="connsiteX66" fmla="*/ 1943100 w 2771775"/>
              <a:gd name="connsiteY66" fmla="*/ 2333674 h 2743249"/>
              <a:gd name="connsiteX67" fmla="*/ 1971675 w 2771775"/>
              <a:gd name="connsiteY67" fmla="*/ 2362249 h 2743249"/>
              <a:gd name="connsiteX68" fmla="*/ 2000250 w 2771775"/>
              <a:gd name="connsiteY68" fmla="*/ 2381299 h 2743249"/>
              <a:gd name="connsiteX69" fmla="*/ 2028825 w 2771775"/>
              <a:gd name="connsiteY69" fmla="*/ 2409874 h 2743249"/>
              <a:gd name="connsiteX70" fmla="*/ 2124075 w 2771775"/>
              <a:gd name="connsiteY70" fmla="*/ 2476549 h 2743249"/>
              <a:gd name="connsiteX71" fmla="*/ 2152650 w 2771775"/>
              <a:gd name="connsiteY71" fmla="*/ 2495599 h 2743249"/>
              <a:gd name="connsiteX72" fmla="*/ 2190750 w 2771775"/>
              <a:gd name="connsiteY72" fmla="*/ 2533699 h 2743249"/>
              <a:gd name="connsiteX73" fmla="*/ 2228850 w 2771775"/>
              <a:gd name="connsiteY73" fmla="*/ 2552749 h 2743249"/>
              <a:gd name="connsiteX74" fmla="*/ 2286000 w 2771775"/>
              <a:gd name="connsiteY74" fmla="*/ 2590849 h 2743249"/>
              <a:gd name="connsiteX75" fmla="*/ 2324100 w 2771775"/>
              <a:gd name="connsiteY75" fmla="*/ 2619424 h 2743249"/>
              <a:gd name="connsiteX76" fmla="*/ 2352675 w 2771775"/>
              <a:gd name="connsiteY76" fmla="*/ 2647999 h 2743249"/>
              <a:gd name="connsiteX77" fmla="*/ 2381250 w 2771775"/>
              <a:gd name="connsiteY77" fmla="*/ 2657524 h 2743249"/>
              <a:gd name="connsiteX78" fmla="*/ 2438400 w 2771775"/>
              <a:gd name="connsiteY78" fmla="*/ 2695624 h 2743249"/>
              <a:gd name="connsiteX79" fmla="*/ 2495550 w 2771775"/>
              <a:gd name="connsiteY79" fmla="*/ 2714674 h 2743249"/>
              <a:gd name="connsiteX80" fmla="*/ 2524125 w 2771775"/>
              <a:gd name="connsiteY80" fmla="*/ 2724199 h 2743249"/>
              <a:gd name="connsiteX81" fmla="*/ 2552700 w 2771775"/>
              <a:gd name="connsiteY81" fmla="*/ 2743249 h 2743249"/>
              <a:gd name="connsiteX82" fmla="*/ 2628900 w 2771775"/>
              <a:gd name="connsiteY82" fmla="*/ 2733724 h 2743249"/>
              <a:gd name="connsiteX83" fmla="*/ 2657475 w 2771775"/>
              <a:gd name="connsiteY83" fmla="*/ 2724199 h 2743249"/>
              <a:gd name="connsiteX84" fmla="*/ 2724150 w 2771775"/>
              <a:gd name="connsiteY84" fmla="*/ 2705149 h 2743249"/>
              <a:gd name="connsiteX85" fmla="*/ 2752725 w 2771775"/>
              <a:gd name="connsiteY85" fmla="*/ 2676574 h 2743249"/>
              <a:gd name="connsiteX86" fmla="*/ 2771775 w 2771775"/>
              <a:gd name="connsiteY86" fmla="*/ 2619424 h 2743249"/>
              <a:gd name="connsiteX87" fmla="*/ 2762250 w 2771775"/>
              <a:gd name="connsiteY87" fmla="*/ 2362249 h 2743249"/>
              <a:gd name="connsiteX88" fmla="*/ 2752725 w 2771775"/>
              <a:gd name="connsiteY88" fmla="*/ 2324149 h 2743249"/>
              <a:gd name="connsiteX89" fmla="*/ 2743200 w 2771775"/>
              <a:gd name="connsiteY89" fmla="*/ 2238424 h 2743249"/>
              <a:gd name="connsiteX90" fmla="*/ 2714625 w 2771775"/>
              <a:gd name="connsiteY90" fmla="*/ 2133649 h 2743249"/>
              <a:gd name="connsiteX91" fmla="*/ 2705100 w 2771775"/>
              <a:gd name="connsiteY91" fmla="*/ 2095549 h 2743249"/>
              <a:gd name="connsiteX92" fmla="*/ 2676525 w 2771775"/>
              <a:gd name="connsiteY92" fmla="*/ 2019349 h 2743249"/>
              <a:gd name="connsiteX93" fmla="*/ 2638425 w 2771775"/>
              <a:gd name="connsiteY93" fmla="*/ 1962199 h 2743249"/>
              <a:gd name="connsiteX94" fmla="*/ 2609850 w 2771775"/>
              <a:gd name="connsiteY94" fmla="*/ 1905049 h 2743249"/>
              <a:gd name="connsiteX95" fmla="*/ 2581275 w 2771775"/>
              <a:gd name="connsiteY95" fmla="*/ 1838374 h 2743249"/>
              <a:gd name="connsiteX96" fmla="*/ 2543175 w 2771775"/>
              <a:gd name="connsiteY96" fmla="*/ 1781224 h 2743249"/>
              <a:gd name="connsiteX97" fmla="*/ 2524125 w 2771775"/>
              <a:gd name="connsiteY97" fmla="*/ 1752649 h 2743249"/>
              <a:gd name="connsiteX98" fmla="*/ 2505075 w 2771775"/>
              <a:gd name="connsiteY98" fmla="*/ 1724074 h 2743249"/>
              <a:gd name="connsiteX99" fmla="*/ 2476500 w 2771775"/>
              <a:gd name="connsiteY99" fmla="*/ 1685974 h 2743249"/>
              <a:gd name="connsiteX100" fmla="*/ 2438400 w 2771775"/>
              <a:gd name="connsiteY100" fmla="*/ 1628824 h 2743249"/>
              <a:gd name="connsiteX101" fmla="*/ 2381250 w 2771775"/>
              <a:gd name="connsiteY101" fmla="*/ 1552624 h 2743249"/>
              <a:gd name="connsiteX102" fmla="*/ 2362200 w 2771775"/>
              <a:gd name="connsiteY102" fmla="*/ 1514524 h 2743249"/>
              <a:gd name="connsiteX103" fmla="*/ 2333625 w 2771775"/>
              <a:gd name="connsiteY103" fmla="*/ 1485949 h 2743249"/>
              <a:gd name="connsiteX104" fmla="*/ 2286000 w 2771775"/>
              <a:gd name="connsiteY104" fmla="*/ 1419274 h 2743249"/>
              <a:gd name="connsiteX105" fmla="*/ 2219325 w 2771775"/>
              <a:gd name="connsiteY105" fmla="*/ 1333549 h 2743249"/>
              <a:gd name="connsiteX106" fmla="*/ 2171700 w 2771775"/>
              <a:gd name="connsiteY106" fmla="*/ 1276399 h 2743249"/>
              <a:gd name="connsiteX107" fmla="*/ 2152650 w 2771775"/>
              <a:gd name="connsiteY107" fmla="*/ 1247824 h 2743249"/>
              <a:gd name="connsiteX108" fmla="*/ 2095500 w 2771775"/>
              <a:gd name="connsiteY108" fmla="*/ 1190674 h 2743249"/>
              <a:gd name="connsiteX109" fmla="*/ 2057400 w 2771775"/>
              <a:gd name="connsiteY109" fmla="*/ 1133524 h 2743249"/>
              <a:gd name="connsiteX110" fmla="*/ 2000250 w 2771775"/>
              <a:gd name="connsiteY110" fmla="*/ 1085899 h 2743249"/>
              <a:gd name="connsiteX111" fmla="*/ 1962150 w 2771775"/>
              <a:gd name="connsiteY111" fmla="*/ 1019224 h 2743249"/>
              <a:gd name="connsiteX112" fmla="*/ 1943100 w 2771775"/>
              <a:gd name="connsiteY112" fmla="*/ 990649 h 2743249"/>
              <a:gd name="connsiteX113" fmla="*/ 1895475 w 2771775"/>
              <a:gd name="connsiteY113" fmla="*/ 933499 h 2743249"/>
              <a:gd name="connsiteX114" fmla="*/ 1885950 w 2771775"/>
              <a:gd name="connsiteY114" fmla="*/ 904924 h 2743249"/>
              <a:gd name="connsiteX115" fmla="*/ 1857375 w 2771775"/>
              <a:gd name="connsiteY115" fmla="*/ 876349 h 2743249"/>
              <a:gd name="connsiteX116" fmla="*/ 1819275 w 2771775"/>
              <a:gd name="connsiteY116" fmla="*/ 819199 h 2743249"/>
              <a:gd name="connsiteX117" fmla="*/ 1790700 w 2771775"/>
              <a:gd name="connsiteY117" fmla="*/ 781099 h 2743249"/>
              <a:gd name="connsiteX118" fmla="*/ 1771650 w 2771775"/>
              <a:gd name="connsiteY118" fmla="*/ 752524 h 2743249"/>
              <a:gd name="connsiteX119" fmla="*/ 1743075 w 2771775"/>
              <a:gd name="connsiteY119" fmla="*/ 723949 h 2743249"/>
              <a:gd name="connsiteX120" fmla="*/ 1704975 w 2771775"/>
              <a:gd name="connsiteY120" fmla="*/ 666799 h 2743249"/>
              <a:gd name="connsiteX121" fmla="*/ 1685925 w 2771775"/>
              <a:gd name="connsiteY121" fmla="*/ 638224 h 2743249"/>
              <a:gd name="connsiteX122" fmla="*/ 1657350 w 2771775"/>
              <a:gd name="connsiteY122" fmla="*/ 609649 h 2743249"/>
              <a:gd name="connsiteX123" fmla="*/ 1638300 w 2771775"/>
              <a:gd name="connsiteY123" fmla="*/ 581074 h 2743249"/>
              <a:gd name="connsiteX124" fmla="*/ 1609725 w 2771775"/>
              <a:gd name="connsiteY124" fmla="*/ 542974 h 2743249"/>
              <a:gd name="connsiteX125" fmla="*/ 1590675 w 2771775"/>
              <a:gd name="connsiteY125" fmla="*/ 514399 h 2743249"/>
              <a:gd name="connsiteX126" fmla="*/ 1562100 w 2771775"/>
              <a:gd name="connsiteY126" fmla="*/ 485824 h 2743249"/>
              <a:gd name="connsiteX127" fmla="*/ 1514475 w 2771775"/>
              <a:gd name="connsiteY127" fmla="*/ 428674 h 2743249"/>
              <a:gd name="connsiteX128" fmla="*/ 1504950 w 2771775"/>
              <a:gd name="connsiteY128" fmla="*/ 400099 h 2743249"/>
              <a:gd name="connsiteX129" fmla="*/ 1476375 w 2771775"/>
              <a:gd name="connsiteY129" fmla="*/ 371524 h 2743249"/>
              <a:gd name="connsiteX130" fmla="*/ 1447800 w 2771775"/>
              <a:gd name="connsiteY130" fmla="*/ 333424 h 2743249"/>
              <a:gd name="connsiteX131" fmla="*/ 1400175 w 2771775"/>
              <a:gd name="connsiteY131" fmla="*/ 276274 h 2743249"/>
              <a:gd name="connsiteX132" fmla="*/ 1362075 w 2771775"/>
              <a:gd name="connsiteY132" fmla="*/ 219124 h 2743249"/>
              <a:gd name="connsiteX133" fmla="*/ 1343025 w 2771775"/>
              <a:gd name="connsiteY133" fmla="*/ 190549 h 2743249"/>
              <a:gd name="connsiteX134" fmla="*/ 1314450 w 2771775"/>
              <a:gd name="connsiteY134" fmla="*/ 152449 h 2743249"/>
              <a:gd name="connsiteX135" fmla="*/ 1285875 w 2771775"/>
              <a:gd name="connsiteY135" fmla="*/ 133399 h 2743249"/>
              <a:gd name="connsiteX136" fmla="*/ 1238250 w 2771775"/>
              <a:gd name="connsiteY136" fmla="*/ 76249 h 2743249"/>
              <a:gd name="connsiteX137" fmla="*/ 1209675 w 2771775"/>
              <a:gd name="connsiteY137" fmla="*/ 57199 h 2743249"/>
              <a:gd name="connsiteX138" fmla="*/ 1181100 w 2771775"/>
              <a:gd name="connsiteY138" fmla="*/ 28624 h 2743249"/>
              <a:gd name="connsiteX139" fmla="*/ 1181100 w 2771775"/>
              <a:gd name="connsiteY139" fmla="*/ 9574 h 274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771775" h="2743249">
                <a:moveTo>
                  <a:pt x="1181100" y="9574"/>
                </a:moveTo>
                <a:cubicBezTo>
                  <a:pt x="1173162" y="4811"/>
                  <a:pt x="1149664" y="49"/>
                  <a:pt x="1133475" y="49"/>
                </a:cubicBezTo>
                <a:cubicBezTo>
                  <a:pt x="1090392" y="49"/>
                  <a:pt x="1007604" y="15301"/>
                  <a:pt x="962025" y="19099"/>
                </a:cubicBezTo>
                <a:cubicBezTo>
                  <a:pt x="911302" y="23326"/>
                  <a:pt x="860404" y="25122"/>
                  <a:pt x="809625" y="28624"/>
                </a:cubicBezTo>
                <a:lnTo>
                  <a:pt x="685800" y="38149"/>
                </a:lnTo>
                <a:cubicBezTo>
                  <a:pt x="669925" y="41324"/>
                  <a:pt x="654253" y="45782"/>
                  <a:pt x="638175" y="47674"/>
                </a:cubicBezTo>
                <a:cubicBezTo>
                  <a:pt x="600205" y="52141"/>
                  <a:pt x="561587" y="50914"/>
                  <a:pt x="523875" y="57199"/>
                </a:cubicBezTo>
                <a:cubicBezTo>
                  <a:pt x="504068" y="60500"/>
                  <a:pt x="486416" y="72311"/>
                  <a:pt x="466725" y="76249"/>
                </a:cubicBezTo>
                <a:cubicBezTo>
                  <a:pt x="439534" y="81687"/>
                  <a:pt x="407903" y="87228"/>
                  <a:pt x="381000" y="95299"/>
                </a:cubicBezTo>
                <a:cubicBezTo>
                  <a:pt x="361766" y="101069"/>
                  <a:pt x="342900" y="107999"/>
                  <a:pt x="323850" y="114349"/>
                </a:cubicBezTo>
                <a:cubicBezTo>
                  <a:pt x="314325" y="117524"/>
                  <a:pt x="305120" y="121905"/>
                  <a:pt x="295275" y="123874"/>
                </a:cubicBezTo>
                <a:cubicBezTo>
                  <a:pt x="180334" y="146862"/>
                  <a:pt x="230742" y="132685"/>
                  <a:pt x="142875" y="161974"/>
                </a:cubicBezTo>
                <a:lnTo>
                  <a:pt x="114300" y="171499"/>
                </a:lnTo>
                <a:cubicBezTo>
                  <a:pt x="104775" y="174674"/>
                  <a:pt x="94079" y="175455"/>
                  <a:pt x="85725" y="181024"/>
                </a:cubicBezTo>
                <a:cubicBezTo>
                  <a:pt x="76200" y="187374"/>
                  <a:pt x="65944" y="192745"/>
                  <a:pt x="57150" y="200074"/>
                </a:cubicBezTo>
                <a:cubicBezTo>
                  <a:pt x="39094" y="215121"/>
                  <a:pt x="20229" y="235817"/>
                  <a:pt x="9525" y="257224"/>
                </a:cubicBezTo>
                <a:cubicBezTo>
                  <a:pt x="5035" y="266204"/>
                  <a:pt x="3175" y="276274"/>
                  <a:pt x="0" y="285799"/>
                </a:cubicBezTo>
                <a:cubicBezTo>
                  <a:pt x="1421" y="301434"/>
                  <a:pt x="4487" y="394693"/>
                  <a:pt x="19050" y="428674"/>
                </a:cubicBezTo>
                <a:cubicBezTo>
                  <a:pt x="23559" y="439196"/>
                  <a:pt x="32420" y="447310"/>
                  <a:pt x="38100" y="457249"/>
                </a:cubicBezTo>
                <a:cubicBezTo>
                  <a:pt x="45145" y="469577"/>
                  <a:pt x="49845" y="483173"/>
                  <a:pt x="57150" y="495349"/>
                </a:cubicBezTo>
                <a:cubicBezTo>
                  <a:pt x="68930" y="514982"/>
                  <a:pt x="82550" y="533449"/>
                  <a:pt x="95250" y="552499"/>
                </a:cubicBezTo>
                <a:cubicBezTo>
                  <a:pt x="110327" y="575114"/>
                  <a:pt x="125153" y="598499"/>
                  <a:pt x="142875" y="619174"/>
                </a:cubicBezTo>
                <a:cubicBezTo>
                  <a:pt x="151641" y="629401"/>
                  <a:pt x="162684" y="637522"/>
                  <a:pt x="171450" y="647749"/>
                </a:cubicBezTo>
                <a:cubicBezTo>
                  <a:pt x="217818" y="701845"/>
                  <a:pt x="177531" y="674602"/>
                  <a:pt x="238125" y="704899"/>
                </a:cubicBezTo>
                <a:cubicBezTo>
                  <a:pt x="241300" y="714424"/>
                  <a:pt x="241378" y="725634"/>
                  <a:pt x="247650" y="733474"/>
                </a:cubicBezTo>
                <a:cubicBezTo>
                  <a:pt x="254801" y="742413"/>
                  <a:pt x="267431" y="745195"/>
                  <a:pt x="276225" y="752524"/>
                </a:cubicBezTo>
                <a:cubicBezTo>
                  <a:pt x="286573" y="761148"/>
                  <a:pt x="296034" y="770872"/>
                  <a:pt x="304800" y="781099"/>
                </a:cubicBezTo>
                <a:cubicBezTo>
                  <a:pt x="315131" y="793152"/>
                  <a:pt x="323044" y="807146"/>
                  <a:pt x="333375" y="819199"/>
                </a:cubicBezTo>
                <a:cubicBezTo>
                  <a:pt x="342141" y="829426"/>
                  <a:pt x="353326" y="837426"/>
                  <a:pt x="361950" y="847774"/>
                </a:cubicBezTo>
                <a:cubicBezTo>
                  <a:pt x="369279" y="856568"/>
                  <a:pt x="373671" y="867555"/>
                  <a:pt x="381000" y="876349"/>
                </a:cubicBezTo>
                <a:cubicBezTo>
                  <a:pt x="389624" y="886697"/>
                  <a:pt x="400951" y="894576"/>
                  <a:pt x="409575" y="904924"/>
                </a:cubicBezTo>
                <a:cubicBezTo>
                  <a:pt x="416904" y="913718"/>
                  <a:pt x="421020" y="924943"/>
                  <a:pt x="428625" y="933499"/>
                </a:cubicBezTo>
                <a:cubicBezTo>
                  <a:pt x="446523" y="953635"/>
                  <a:pt x="485775" y="990649"/>
                  <a:pt x="485775" y="990649"/>
                </a:cubicBezTo>
                <a:cubicBezTo>
                  <a:pt x="503967" y="1045226"/>
                  <a:pt x="481501" y="995900"/>
                  <a:pt x="533400" y="1047799"/>
                </a:cubicBezTo>
                <a:cubicBezTo>
                  <a:pt x="567715" y="1082114"/>
                  <a:pt x="553983" y="1082024"/>
                  <a:pt x="581025" y="1114474"/>
                </a:cubicBezTo>
                <a:cubicBezTo>
                  <a:pt x="589649" y="1124822"/>
                  <a:pt x="600075" y="1133524"/>
                  <a:pt x="609600" y="1143049"/>
                </a:cubicBezTo>
                <a:cubicBezTo>
                  <a:pt x="612775" y="1152574"/>
                  <a:pt x="612853" y="1163784"/>
                  <a:pt x="619125" y="1171624"/>
                </a:cubicBezTo>
                <a:cubicBezTo>
                  <a:pt x="626276" y="1180563"/>
                  <a:pt x="638906" y="1183345"/>
                  <a:pt x="647700" y="1190674"/>
                </a:cubicBezTo>
                <a:cubicBezTo>
                  <a:pt x="658048" y="1199298"/>
                  <a:pt x="668445" y="1208288"/>
                  <a:pt x="676275" y="1219249"/>
                </a:cubicBezTo>
                <a:cubicBezTo>
                  <a:pt x="720220" y="1280771"/>
                  <a:pt x="667568" y="1238844"/>
                  <a:pt x="723900" y="1276399"/>
                </a:cubicBezTo>
                <a:cubicBezTo>
                  <a:pt x="782242" y="1363911"/>
                  <a:pt x="702513" y="1256989"/>
                  <a:pt x="771525" y="1314499"/>
                </a:cubicBezTo>
                <a:cubicBezTo>
                  <a:pt x="816525" y="1351999"/>
                  <a:pt x="784403" y="1346427"/>
                  <a:pt x="819150" y="1381174"/>
                </a:cubicBezTo>
                <a:cubicBezTo>
                  <a:pt x="830375" y="1392399"/>
                  <a:pt x="845197" y="1399418"/>
                  <a:pt x="857250" y="1409749"/>
                </a:cubicBezTo>
                <a:cubicBezTo>
                  <a:pt x="929828" y="1471958"/>
                  <a:pt x="839114" y="1401138"/>
                  <a:pt x="914400" y="1476424"/>
                </a:cubicBezTo>
                <a:cubicBezTo>
                  <a:pt x="925625" y="1487649"/>
                  <a:pt x="941275" y="1493774"/>
                  <a:pt x="952500" y="1504999"/>
                </a:cubicBezTo>
                <a:cubicBezTo>
                  <a:pt x="960595" y="1513094"/>
                  <a:pt x="963455" y="1525479"/>
                  <a:pt x="971550" y="1533574"/>
                </a:cubicBezTo>
                <a:cubicBezTo>
                  <a:pt x="982775" y="1544799"/>
                  <a:pt x="997597" y="1551818"/>
                  <a:pt x="1009650" y="1562149"/>
                </a:cubicBezTo>
                <a:cubicBezTo>
                  <a:pt x="1073822" y="1617154"/>
                  <a:pt x="1003645" y="1567670"/>
                  <a:pt x="1066800" y="1609774"/>
                </a:cubicBezTo>
                <a:cubicBezTo>
                  <a:pt x="1073150" y="1622474"/>
                  <a:pt x="1076500" y="1637188"/>
                  <a:pt x="1085850" y="1647874"/>
                </a:cubicBezTo>
                <a:cubicBezTo>
                  <a:pt x="1147601" y="1718447"/>
                  <a:pt x="1120785" y="1654234"/>
                  <a:pt x="1190625" y="1724074"/>
                </a:cubicBezTo>
                <a:cubicBezTo>
                  <a:pt x="1200150" y="1733599"/>
                  <a:pt x="1208973" y="1743883"/>
                  <a:pt x="1219200" y="1752649"/>
                </a:cubicBezTo>
                <a:cubicBezTo>
                  <a:pt x="1243882" y="1773805"/>
                  <a:pt x="1289859" y="1802930"/>
                  <a:pt x="1314450" y="1819324"/>
                </a:cubicBezTo>
                <a:cubicBezTo>
                  <a:pt x="1352550" y="1876474"/>
                  <a:pt x="1323975" y="1841549"/>
                  <a:pt x="1419225" y="1905049"/>
                </a:cubicBezTo>
                <a:lnTo>
                  <a:pt x="1447800" y="1924099"/>
                </a:lnTo>
                <a:cubicBezTo>
                  <a:pt x="1454150" y="1933624"/>
                  <a:pt x="1458755" y="1944579"/>
                  <a:pt x="1466850" y="1952674"/>
                </a:cubicBezTo>
                <a:cubicBezTo>
                  <a:pt x="1485314" y="1971138"/>
                  <a:pt x="1500759" y="1973502"/>
                  <a:pt x="1524000" y="1981249"/>
                </a:cubicBezTo>
                <a:cubicBezTo>
                  <a:pt x="1536700" y="1997124"/>
                  <a:pt x="1546800" y="2015487"/>
                  <a:pt x="1562100" y="2028874"/>
                </a:cubicBezTo>
                <a:cubicBezTo>
                  <a:pt x="1572786" y="2038224"/>
                  <a:pt x="1590160" y="2037884"/>
                  <a:pt x="1600200" y="2047924"/>
                </a:cubicBezTo>
                <a:cubicBezTo>
                  <a:pt x="1607300" y="2055024"/>
                  <a:pt x="1602625" y="2069399"/>
                  <a:pt x="1609725" y="2076499"/>
                </a:cubicBezTo>
                <a:cubicBezTo>
                  <a:pt x="1619765" y="2086539"/>
                  <a:pt x="1635125" y="2089199"/>
                  <a:pt x="1647825" y="2095549"/>
                </a:cubicBezTo>
                <a:cubicBezTo>
                  <a:pt x="1682750" y="2147936"/>
                  <a:pt x="1647825" y="2103486"/>
                  <a:pt x="1695450" y="2143174"/>
                </a:cubicBezTo>
                <a:cubicBezTo>
                  <a:pt x="1705798" y="2151798"/>
                  <a:pt x="1713392" y="2163479"/>
                  <a:pt x="1724025" y="2171749"/>
                </a:cubicBezTo>
                <a:cubicBezTo>
                  <a:pt x="1742097" y="2185805"/>
                  <a:pt x="1762125" y="2197149"/>
                  <a:pt x="1781175" y="2209849"/>
                </a:cubicBezTo>
                <a:cubicBezTo>
                  <a:pt x="1790700" y="2216199"/>
                  <a:pt x="1801655" y="2220804"/>
                  <a:pt x="1809750" y="2228899"/>
                </a:cubicBezTo>
                <a:cubicBezTo>
                  <a:pt x="1830816" y="2249965"/>
                  <a:pt x="1840378" y="2263263"/>
                  <a:pt x="1866900" y="2276524"/>
                </a:cubicBezTo>
                <a:cubicBezTo>
                  <a:pt x="1875880" y="2281014"/>
                  <a:pt x="1885950" y="2282874"/>
                  <a:pt x="1895475" y="2286049"/>
                </a:cubicBezTo>
                <a:cubicBezTo>
                  <a:pt x="1933880" y="2362860"/>
                  <a:pt x="1890543" y="2298636"/>
                  <a:pt x="1943100" y="2333674"/>
                </a:cubicBezTo>
                <a:cubicBezTo>
                  <a:pt x="1954308" y="2341146"/>
                  <a:pt x="1961327" y="2353625"/>
                  <a:pt x="1971675" y="2362249"/>
                </a:cubicBezTo>
                <a:cubicBezTo>
                  <a:pt x="1980469" y="2369578"/>
                  <a:pt x="1991456" y="2373970"/>
                  <a:pt x="2000250" y="2381299"/>
                </a:cubicBezTo>
                <a:cubicBezTo>
                  <a:pt x="2010598" y="2389923"/>
                  <a:pt x="2018148" y="2401661"/>
                  <a:pt x="2028825" y="2409874"/>
                </a:cubicBezTo>
                <a:cubicBezTo>
                  <a:pt x="2059544" y="2433504"/>
                  <a:pt x="2092210" y="2454489"/>
                  <a:pt x="2124075" y="2476549"/>
                </a:cubicBezTo>
                <a:cubicBezTo>
                  <a:pt x="2133487" y="2483065"/>
                  <a:pt x="2144555" y="2487504"/>
                  <a:pt x="2152650" y="2495599"/>
                </a:cubicBezTo>
                <a:cubicBezTo>
                  <a:pt x="2165350" y="2508299"/>
                  <a:pt x="2176382" y="2522923"/>
                  <a:pt x="2190750" y="2533699"/>
                </a:cubicBezTo>
                <a:cubicBezTo>
                  <a:pt x="2202109" y="2542218"/>
                  <a:pt x="2216674" y="2545444"/>
                  <a:pt x="2228850" y="2552749"/>
                </a:cubicBezTo>
                <a:cubicBezTo>
                  <a:pt x="2248483" y="2564529"/>
                  <a:pt x="2267684" y="2577112"/>
                  <a:pt x="2286000" y="2590849"/>
                </a:cubicBezTo>
                <a:cubicBezTo>
                  <a:pt x="2298700" y="2600374"/>
                  <a:pt x="2312047" y="2609093"/>
                  <a:pt x="2324100" y="2619424"/>
                </a:cubicBezTo>
                <a:cubicBezTo>
                  <a:pt x="2334327" y="2628190"/>
                  <a:pt x="2341467" y="2640527"/>
                  <a:pt x="2352675" y="2647999"/>
                </a:cubicBezTo>
                <a:cubicBezTo>
                  <a:pt x="2361029" y="2653568"/>
                  <a:pt x="2372473" y="2652648"/>
                  <a:pt x="2381250" y="2657524"/>
                </a:cubicBezTo>
                <a:cubicBezTo>
                  <a:pt x="2401264" y="2668643"/>
                  <a:pt x="2416680" y="2688384"/>
                  <a:pt x="2438400" y="2695624"/>
                </a:cubicBezTo>
                <a:lnTo>
                  <a:pt x="2495550" y="2714674"/>
                </a:lnTo>
                <a:cubicBezTo>
                  <a:pt x="2505075" y="2717849"/>
                  <a:pt x="2515771" y="2718630"/>
                  <a:pt x="2524125" y="2724199"/>
                </a:cubicBezTo>
                <a:lnTo>
                  <a:pt x="2552700" y="2743249"/>
                </a:lnTo>
                <a:cubicBezTo>
                  <a:pt x="2578100" y="2740074"/>
                  <a:pt x="2603715" y="2738303"/>
                  <a:pt x="2628900" y="2733724"/>
                </a:cubicBezTo>
                <a:cubicBezTo>
                  <a:pt x="2638778" y="2731928"/>
                  <a:pt x="2647821" y="2726957"/>
                  <a:pt x="2657475" y="2724199"/>
                </a:cubicBezTo>
                <a:cubicBezTo>
                  <a:pt x="2741196" y="2700279"/>
                  <a:pt x="2655637" y="2727987"/>
                  <a:pt x="2724150" y="2705149"/>
                </a:cubicBezTo>
                <a:cubicBezTo>
                  <a:pt x="2733675" y="2695624"/>
                  <a:pt x="2746183" y="2688349"/>
                  <a:pt x="2752725" y="2676574"/>
                </a:cubicBezTo>
                <a:cubicBezTo>
                  <a:pt x="2762477" y="2659021"/>
                  <a:pt x="2771775" y="2619424"/>
                  <a:pt x="2771775" y="2619424"/>
                </a:cubicBezTo>
                <a:cubicBezTo>
                  <a:pt x="2768600" y="2533699"/>
                  <a:pt x="2767773" y="2447855"/>
                  <a:pt x="2762250" y="2362249"/>
                </a:cubicBezTo>
                <a:cubicBezTo>
                  <a:pt x="2761407" y="2349185"/>
                  <a:pt x="2754716" y="2337088"/>
                  <a:pt x="2752725" y="2324149"/>
                </a:cubicBezTo>
                <a:cubicBezTo>
                  <a:pt x="2748353" y="2295732"/>
                  <a:pt x="2748196" y="2266737"/>
                  <a:pt x="2743200" y="2238424"/>
                </a:cubicBezTo>
                <a:cubicBezTo>
                  <a:pt x="2727528" y="2149614"/>
                  <a:pt x="2730200" y="2188162"/>
                  <a:pt x="2714625" y="2133649"/>
                </a:cubicBezTo>
                <a:cubicBezTo>
                  <a:pt x="2711029" y="2121062"/>
                  <a:pt x="2708696" y="2108136"/>
                  <a:pt x="2705100" y="2095549"/>
                </a:cubicBezTo>
                <a:cubicBezTo>
                  <a:pt x="2699998" y="2077693"/>
                  <a:pt x="2682564" y="2030420"/>
                  <a:pt x="2676525" y="2019349"/>
                </a:cubicBezTo>
                <a:cubicBezTo>
                  <a:pt x="2665562" y="1999249"/>
                  <a:pt x="2645665" y="1983919"/>
                  <a:pt x="2638425" y="1962199"/>
                </a:cubicBezTo>
                <a:cubicBezTo>
                  <a:pt x="2614484" y="1890375"/>
                  <a:pt x="2646779" y="1978907"/>
                  <a:pt x="2609850" y="1905049"/>
                </a:cubicBezTo>
                <a:cubicBezTo>
                  <a:pt x="2570435" y="1826219"/>
                  <a:pt x="2640736" y="1937476"/>
                  <a:pt x="2581275" y="1838374"/>
                </a:cubicBezTo>
                <a:cubicBezTo>
                  <a:pt x="2569495" y="1818741"/>
                  <a:pt x="2555875" y="1800274"/>
                  <a:pt x="2543175" y="1781224"/>
                </a:cubicBezTo>
                <a:lnTo>
                  <a:pt x="2524125" y="1752649"/>
                </a:lnTo>
                <a:cubicBezTo>
                  <a:pt x="2517775" y="1743124"/>
                  <a:pt x="2511944" y="1733232"/>
                  <a:pt x="2505075" y="1724074"/>
                </a:cubicBezTo>
                <a:cubicBezTo>
                  <a:pt x="2495550" y="1711374"/>
                  <a:pt x="2485604" y="1698979"/>
                  <a:pt x="2476500" y="1685974"/>
                </a:cubicBezTo>
                <a:cubicBezTo>
                  <a:pt x="2463370" y="1667217"/>
                  <a:pt x="2452137" y="1647140"/>
                  <a:pt x="2438400" y="1628824"/>
                </a:cubicBezTo>
                <a:cubicBezTo>
                  <a:pt x="2419350" y="1603424"/>
                  <a:pt x="2395449" y="1581022"/>
                  <a:pt x="2381250" y="1552624"/>
                </a:cubicBezTo>
                <a:cubicBezTo>
                  <a:pt x="2374900" y="1539924"/>
                  <a:pt x="2370453" y="1526078"/>
                  <a:pt x="2362200" y="1514524"/>
                </a:cubicBezTo>
                <a:cubicBezTo>
                  <a:pt x="2354370" y="1503563"/>
                  <a:pt x="2341455" y="1496910"/>
                  <a:pt x="2333625" y="1485949"/>
                </a:cubicBezTo>
                <a:cubicBezTo>
                  <a:pt x="2270940" y="1398190"/>
                  <a:pt x="2360296" y="1493570"/>
                  <a:pt x="2286000" y="1419274"/>
                </a:cubicBezTo>
                <a:cubicBezTo>
                  <a:pt x="2259974" y="1341196"/>
                  <a:pt x="2304991" y="1462048"/>
                  <a:pt x="2219325" y="1333549"/>
                </a:cubicBezTo>
                <a:cubicBezTo>
                  <a:pt x="2172027" y="1262603"/>
                  <a:pt x="2232816" y="1349738"/>
                  <a:pt x="2171700" y="1276399"/>
                </a:cubicBezTo>
                <a:cubicBezTo>
                  <a:pt x="2164371" y="1267605"/>
                  <a:pt x="2160255" y="1256380"/>
                  <a:pt x="2152650" y="1247824"/>
                </a:cubicBezTo>
                <a:cubicBezTo>
                  <a:pt x="2134752" y="1227688"/>
                  <a:pt x="2110444" y="1213090"/>
                  <a:pt x="2095500" y="1190674"/>
                </a:cubicBezTo>
                <a:cubicBezTo>
                  <a:pt x="2082800" y="1171624"/>
                  <a:pt x="2076450" y="1146224"/>
                  <a:pt x="2057400" y="1133524"/>
                </a:cubicBezTo>
                <a:cubicBezTo>
                  <a:pt x="2017617" y="1107002"/>
                  <a:pt x="2036920" y="1122569"/>
                  <a:pt x="2000250" y="1085899"/>
                </a:cubicBezTo>
                <a:cubicBezTo>
                  <a:pt x="1984793" y="1039528"/>
                  <a:pt x="1998191" y="1069681"/>
                  <a:pt x="1962150" y="1019224"/>
                </a:cubicBezTo>
                <a:cubicBezTo>
                  <a:pt x="1955496" y="1009909"/>
                  <a:pt x="1950429" y="999443"/>
                  <a:pt x="1943100" y="990649"/>
                </a:cubicBezTo>
                <a:cubicBezTo>
                  <a:pt x="1916768" y="959051"/>
                  <a:pt x="1913212" y="968972"/>
                  <a:pt x="1895475" y="933499"/>
                </a:cubicBezTo>
                <a:cubicBezTo>
                  <a:pt x="1890985" y="924519"/>
                  <a:pt x="1891519" y="913278"/>
                  <a:pt x="1885950" y="904924"/>
                </a:cubicBezTo>
                <a:cubicBezTo>
                  <a:pt x="1878478" y="893716"/>
                  <a:pt x="1865645" y="886982"/>
                  <a:pt x="1857375" y="876349"/>
                </a:cubicBezTo>
                <a:cubicBezTo>
                  <a:pt x="1843319" y="858277"/>
                  <a:pt x="1833012" y="837515"/>
                  <a:pt x="1819275" y="819199"/>
                </a:cubicBezTo>
                <a:cubicBezTo>
                  <a:pt x="1809750" y="806499"/>
                  <a:pt x="1799927" y="794017"/>
                  <a:pt x="1790700" y="781099"/>
                </a:cubicBezTo>
                <a:cubicBezTo>
                  <a:pt x="1784046" y="771784"/>
                  <a:pt x="1778979" y="761318"/>
                  <a:pt x="1771650" y="752524"/>
                </a:cubicBezTo>
                <a:cubicBezTo>
                  <a:pt x="1763026" y="742176"/>
                  <a:pt x="1751345" y="734582"/>
                  <a:pt x="1743075" y="723949"/>
                </a:cubicBezTo>
                <a:cubicBezTo>
                  <a:pt x="1729019" y="705877"/>
                  <a:pt x="1717675" y="685849"/>
                  <a:pt x="1704975" y="666799"/>
                </a:cubicBezTo>
                <a:cubicBezTo>
                  <a:pt x="1698625" y="657274"/>
                  <a:pt x="1694020" y="646319"/>
                  <a:pt x="1685925" y="638224"/>
                </a:cubicBezTo>
                <a:cubicBezTo>
                  <a:pt x="1676400" y="628699"/>
                  <a:pt x="1665974" y="619997"/>
                  <a:pt x="1657350" y="609649"/>
                </a:cubicBezTo>
                <a:cubicBezTo>
                  <a:pt x="1650021" y="600855"/>
                  <a:pt x="1644954" y="590389"/>
                  <a:pt x="1638300" y="581074"/>
                </a:cubicBezTo>
                <a:cubicBezTo>
                  <a:pt x="1629073" y="568156"/>
                  <a:pt x="1618952" y="555892"/>
                  <a:pt x="1609725" y="542974"/>
                </a:cubicBezTo>
                <a:cubicBezTo>
                  <a:pt x="1603071" y="533659"/>
                  <a:pt x="1598004" y="523193"/>
                  <a:pt x="1590675" y="514399"/>
                </a:cubicBezTo>
                <a:cubicBezTo>
                  <a:pt x="1582051" y="504051"/>
                  <a:pt x="1570724" y="496172"/>
                  <a:pt x="1562100" y="485824"/>
                </a:cubicBezTo>
                <a:cubicBezTo>
                  <a:pt x="1495795" y="406258"/>
                  <a:pt x="1597957" y="512156"/>
                  <a:pt x="1514475" y="428674"/>
                </a:cubicBezTo>
                <a:cubicBezTo>
                  <a:pt x="1511300" y="419149"/>
                  <a:pt x="1510519" y="408453"/>
                  <a:pt x="1504950" y="400099"/>
                </a:cubicBezTo>
                <a:cubicBezTo>
                  <a:pt x="1497478" y="388891"/>
                  <a:pt x="1485141" y="381751"/>
                  <a:pt x="1476375" y="371524"/>
                </a:cubicBezTo>
                <a:cubicBezTo>
                  <a:pt x="1466044" y="359471"/>
                  <a:pt x="1456214" y="346886"/>
                  <a:pt x="1447800" y="333424"/>
                </a:cubicBezTo>
                <a:cubicBezTo>
                  <a:pt x="1413272" y="278179"/>
                  <a:pt x="1448915" y="308768"/>
                  <a:pt x="1400175" y="276274"/>
                </a:cubicBezTo>
                <a:lnTo>
                  <a:pt x="1362075" y="219124"/>
                </a:lnTo>
                <a:cubicBezTo>
                  <a:pt x="1355725" y="209599"/>
                  <a:pt x="1349894" y="199707"/>
                  <a:pt x="1343025" y="190549"/>
                </a:cubicBezTo>
                <a:cubicBezTo>
                  <a:pt x="1333500" y="177849"/>
                  <a:pt x="1325675" y="163674"/>
                  <a:pt x="1314450" y="152449"/>
                </a:cubicBezTo>
                <a:cubicBezTo>
                  <a:pt x="1306355" y="144354"/>
                  <a:pt x="1295400" y="139749"/>
                  <a:pt x="1285875" y="133399"/>
                </a:cubicBezTo>
                <a:cubicBezTo>
                  <a:pt x="1267144" y="105302"/>
                  <a:pt x="1265752" y="99168"/>
                  <a:pt x="1238250" y="76249"/>
                </a:cubicBezTo>
                <a:cubicBezTo>
                  <a:pt x="1229456" y="68920"/>
                  <a:pt x="1218469" y="64528"/>
                  <a:pt x="1209675" y="57199"/>
                </a:cubicBezTo>
                <a:cubicBezTo>
                  <a:pt x="1199327" y="48575"/>
                  <a:pt x="1191448" y="37248"/>
                  <a:pt x="1181100" y="28624"/>
                </a:cubicBezTo>
                <a:cubicBezTo>
                  <a:pt x="1116478" y="-25228"/>
                  <a:pt x="1189038" y="14337"/>
                  <a:pt x="1181100" y="9574"/>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052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676400"/>
            <a:ext cx="7877175" cy="5038725"/>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
        <p:nvSpPr>
          <p:cNvPr id="6" name="Rectangle 5"/>
          <p:cNvSpPr/>
          <p:nvPr/>
        </p:nvSpPr>
        <p:spPr>
          <a:xfrm>
            <a:off x="539044" y="1684825"/>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Parotid gland</a:t>
            </a:r>
          </a:p>
        </p:txBody>
      </p:sp>
    </p:spTree>
    <p:extLst>
      <p:ext uri="{BB962C8B-B14F-4D97-AF65-F5344CB8AC3E}">
        <p14:creationId xmlns:p14="http://schemas.microsoft.com/office/powerpoint/2010/main" val="371537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uc.edu/labmanuals/ma/vlm/lab25/SL102b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266" y="114300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882043"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6" name="Rectangle 5"/>
          <p:cNvSpPr/>
          <p:nvPr/>
        </p:nvSpPr>
        <p:spPr>
          <a:xfrm>
            <a:off x="1104266" y="1143000"/>
            <a:ext cx="2214563"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Hepatic portal vein</a:t>
            </a:r>
          </a:p>
        </p:txBody>
      </p:sp>
      <p:sp>
        <p:nvSpPr>
          <p:cNvPr id="11" name="Freeform 10"/>
          <p:cNvSpPr/>
          <p:nvPr/>
        </p:nvSpPr>
        <p:spPr>
          <a:xfrm>
            <a:off x="3228622" y="2585156"/>
            <a:ext cx="2124926" cy="2223911"/>
          </a:xfrm>
          <a:custGeom>
            <a:avLst/>
            <a:gdLst>
              <a:gd name="connsiteX0" fmla="*/ 936978 w 2124926"/>
              <a:gd name="connsiteY0" fmla="*/ 22577 h 2223911"/>
              <a:gd name="connsiteX1" fmla="*/ 733778 w 2124926"/>
              <a:gd name="connsiteY1" fmla="*/ 33866 h 2223911"/>
              <a:gd name="connsiteX2" fmla="*/ 620889 w 2124926"/>
              <a:gd name="connsiteY2" fmla="*/ 56444 h 2223911"/>
              <a:gd name="connsiteX3" fmla="*/ 508000 w 2124926"/>
              <a:gd name="connsiteY3" fmla="*/ 101600 h 2223911"/>
              <a:gd name="connsiteX4" fmla="*/ 474134 w 2124926"/>
              <a:gd name="connsiteY4" fmla="*/ 112888 h 2223911"/>
              <a:gd name="connsiteX5" fmla="*/ 428978 w 2124926"/>
              <a:gd name="connsiteY5" fmla="*/ 169333 h 2223911"/>
              <a:gd name="connsiteX6" fmla="*/ 383822 w 2124926"/>
              <a:gd name="connsiteY6" fmla="*/ 237066 h 2223911"/>
              <a:gd name="connsiteX7" fmla="*/ 248356 w 2124926"/>
              <a:gd name="connsiteY7" fmla="*/ 440266 h 2223911"/>
              <a:gd name="connsiteX8" fmla="*/ 225778 w 2124926"/>
              <a:gd name="connsiteY8" fmla="*/ 474133 h 2223911"/>
              <a:gd name="connsiteX9" fmla="*/ 203200 w 2124926"/>
              <a:gd name="connsiteY9" fmla="*/ 508000 h 2223911"/>
              <a:gd name="connsiteX10" fmla="*/ 180622 w 2124926"/>
              <a:gd name="connsiteY10" fmla="*/ 553155 h 2223911"/>
              <a:gd name="connsiteX11" fmla="*/ 135467 w 2124926"/>
              <a:gd name="connsiteY11" fmla="*/ 620888 h 2223911"/>
              <a:gd name="connsiteX12" fmla="*/ 124178 w 2124926"/>
              <a:gd name="connsiteY12" fmla="*/ 654755 h 2223911"/>
              <a:gd name="connsiteX13" fmla="*/ 101600 w 2124926"/>
              <a:gd name="connsiteY13" fmla="*/ 688622 h 2223911"/>
              <a:gd name="connsiteX14" fmla="*/ 90311 w 2124926"/>
              <a:gd name="connsiteY14" fmla="*/ 745066 h 2223911"/>
              <a:gd name="connsiteX15" fmla="*/ 67734 w 2124926"/>
              <a:gd name="connsiteY15" fmla="*/ 778933 h 2223911"/>
              <a:gd name="connsiteX16" fmla="*/ 45156 w 2124926"/>
              <a:gd name="connsiteY16" fmla="*/ 869244 h 2223911"/>
              <a:gd name="connsiteX17" fmla="*/ 22578 w 2124926"/>
              <a:gd name="connsiteY17" fmla="*/ 903111 h 2223911"/>
              <a:gd name="connsiteX18" fmla="*/ 11289 w 2124926"/>
              <a:gd name="connsiteY18" fmla="*/ 936977 h 2223911"/>
              <a:gd name="connsiteX19" fmla="*/ 0 w 2124926"/>
              <a:gd name="connsiteY19" fmla="*/ 1061155 h 2223911"/>
              <a:gd name="connsiteX20" fmla="*/ 11289 w 2124926"/>
              <a:gd name="connsiteY20" fmla="*/ 1219200 h 2223911"/>
              <a:gd name="connsiteX21" fmla="*/ 45156 w 2124926"/>
              <a:gd name="connsiteY21" fmla="*/ 1286933 h 2223911"/>
              <a:gd name="connsiteX22" fmla="*/ 56445 w 2124926"/>
              <a:gd name="connsiteY22" fmla="*/ 1320800 h 2223911"/>
              <a:gd name="connsiteX23" fmla="*/ 101600 w 2124926"/>
              <a:gd name="connsiteY23" fmla="*/ 1399822 h 2223911"/>
              <a:gd name="connsiteX24" fmla="*/ 124178 w 2124926"/>
              <a:gd name="connsiteY24" fmla="*/ 1444977 h 2223911"/>
              <a:gd name="connsiteX25" fmla="*/ 158045 w 2124926"/>
              <a:gd name="connsiteY25" fmla="*/ 1467555 h 2223911"/>
              <a:gd name="connsiteX26" fmla="*/ 237067 w 2124926"/>
              <a:gd name="connsiteY26" fmla="*/ 1591733 h 2223911"/>
              <a:gd name="connsiteX27" fmla="*/ 270934 w 2124926"/>
              <a:gd name="connsiteY27" fmla="*/ 1603022 h 2223911"/>
              <a:gd name="connsiteX28" fmla="*/ 304800 w 2124926"/>
              <a:gd name="connsiteY28" fmla="*/ 1636888 h 2223911"/>
              <a:gd name="connsiteX29" fmla="*/ 338667 w 2124926"/>
              <a:gd name="connsiteY29" fmla="*/ 1682044 h 2223911"/>
              <a:gd name="connsiteX30" fmla="*/ 383822 w 2124926"/>
              <a:gd name="connsiteY30" fmla="*/ 1715911 h 2223911"/>
              <a:gd name="connsiteX31" fmla="*/ 451556 w 2124926"/>
              <a:gd name="connsiteY31" fmla="*/ 1772355 h 2223911"/>
              <a:gd name="connsiteX32" fmla="*/ 508000 w 2124926"/>
              <a:gd name="connsiteY32" fmla="*/ 1840088 h 2223911"/>
              <a:gd name="connsiteX33" fmla="*/ 609600 w 2124926"/>
              <a:gd name="connsiteY33" fmla="*/ 1907822 h 2223911"/>
              <a:gd name="connsiteX34" fmla="*/ 677334 w 2124926"/>
              <a:gd name="connsiteY34" fmla="*/ 1952977 h 2223911"/>
              <a:gd name="connsiteX35" fmla="*/ 711200 w 2124926"/>
              <a:gd name="connsiteY35" fmla="*/ 1975555 h 2223911"/>
              <a:gd name="connsiteX36" fmla="*/ 778934 w 2124926"/>
              <a:gd name="connsiteY36" fmla="*/ 1998133 h 2223911"/>
              <a:gd name="connsiteX37" fmla="*/ 812800 w 2124926"/>
              <a:gd name="connsiteY37" fmla="*/ 2020711 h 2223911"/>
              <a:gd name="connsiteX38" fmla="*/ 857956 w 2124926"/>
              <a:gd name="connsiteY38" fmla="*/ 2054577 h 2223911"/>
              <a:gd name="connsiteX39" fmla="*/ 925689 w 2124926"/>
              <a:gd name="connsiteY39" fmla="*/ 2077155 h 2223911"/>
              <a:gd name="connsiteX40" fmla="*/ 1016000 w 2124926"/>
              <a:gd name="connsiteY40" fmla="*/ 2122311 h 2223911"/>
              <a:gd name="connsiteX41" fmla="*/ 1061156 w 2124926"/>
              <a:gd name="connsiteY41" fmla="*/ 2133600 h 2223911"/>
              <a:gd name="connsiteX42" fmla="*/ 1117600 w 2124926"/>
              <a:gd name="connsiteY42" fmla="*/ 2144888 h 2223911"/>
              <a:gd name="connsiteX43" fmla="*/ 1151467 w 2124926"/>
              <a:gd name="connsiteY43" fmla="*/ 2156177 h 2223911"/>
              <a:gd name="connsiteX44" fmla="*/ 1196622 w 2124926"/>
              <a:gd name="connsiteY44" fmla="*/ 2167466 h 2223911"/>
              <a:gd name="connsiteX45" fmla="*/ 1230489 w 2124926"/>
              <a:gd name="connsiteY45" fmla="*/ 2178755 h 2223911"/>
              <a:gd name="connsiteX46" fmla="*/ 1320800 w 2124926"/>
              <a:gd name="connsiteY46" fmla="*/ 2201333 h 2223911"/>
              <a:gd name="connsiteX47" fmla="*/ 1512711 w 2124926"/>
              <a:gd name="connsiteY47" fmla="*/ 2223911 h 2223911"/>
              <a:gd name="connsiteX48" fmla="*/ 1580445 w 2124926"/>
              <a:gd name="connsiteY48" fmla="*/ 2212622 h 2223911"/>
              <a:gd name="connsiteX49" fmla="*/ 1749778 w 2124926"/>
              <a:gd name="connsiteY49" fmla="*/ 2190044 h 2223911"/>
              <a:gd name="connsiteX50" fmla="*/ 1851378 w 2124926"/>
              <a:gd name="connsiteY50" fmla="*/ 2156177 h 2223911"/>
              <a:gd name="connsiteX51" fmla="*/ 1885245 w 2124926"/>
              <a:gd name="connsiteY51" fmla="*/ 2133600 h 2223911"/>
              <a:gd name="connsiteX52" fmla="*/ 1941689 w 2124926"/>
              <a:gd name="connsiteY52" fmla="*/ 2065866 h 2223911"/>
              <a:gd name="connsiteX53" fmla="*/ 2009422 w 2124926"/>
              <a:gd name="connsiteY53" fmla="*/ 1986844 h 2223911"/>
              <a:gd name="connsiteX54" fmla="*/ 2020711 w 2124926"/>
              <a:gd name="connsiteY54" fmla="*/ 1952977 h 2223911"/>
              <a:gd name="connsiteX55" fmla="*/ 2065867 w 2124926"/>
              <a:gd name="connsiteY55" fmla="*/ 1885244 h 2223911"/>
              <a:gd name="connsiteX56" fmla="*/ 2099734 w 2124926"/>
              <a:gd name="connsiteY56" fmla="*/ 1817511 h 2223911"/>
              <a:gd name="connsiteX57" fmla="*/ 2111022 w 2124926"/>
              <a:gd name="connsiteY57" fmla="*/ 1772355 h 2223911"/>
              <a:gd name="connsiteX58" fmla="*/ 2111022 w 2124926"/>
              <a:gd name="connsiteY58" fmla="*/ 1365955 h 2223911"/>
              <a:gd name="connsiteX59" fmla="*/ 2099734 w 2124926"/>
              <a:gd name="connsiteY59" fmla="*/ 1309511 h 2223911"/>
              <a:gd name="connsiteX60" fmla="*/ 2088445 w 2124926"/>
              <a:gd name="connsiteY60" fmla="*/ 1219200 h 2223911"/>
              <a:gd name="connsiteX61" fmla="*/ 2054578 w 2124926"/>
              <a:gd name="connsiteY61" fmla="*/ 1083733 h 2223911"/>
              <a:gd name="connsiteX62" fmla="*/ 2032000 w 2124926"/>
              <a:gd name="connsiteY62" fmla="*/ 993422 h 2223911"/>
              <a:gd name="connsiteX63" fmla="*/ 2020711 w 2124926"/>
              <a:gd name="connsiteY63" fmla="*/ 925688 h 2223911"/>
              <a:gd name="connsiteX64" fmla="*/ 2009422 w 2124926"/>
              <a:gd name="connsiteY64" fmla="*/ 891822 h 2223911"/>
              <a:gd name="connsiteX65" fmla="*/ 1998134 w 2124926"/>
              <a:gd name="connsiteY65" fmla="*/ 835377 h 2223911"/>
              <a:gd name="connsiteX66" fmla="*/ 1975556 w 2124926"/>
              <a:gd name="connsiteY66" fmla="*/ 722488 h 2223911"/>
              <a:gd name="connsiteX67" fmla="*/ 1952978 w 2124926"/>
              <a:gd name="connsiteY67" fmla="*/ 688622 h 2223911"/>
              <a:gd name="connsiteX68" fmla="*/ 1907822 w 2124926"/>
              <a:gd name="connsiteY68" fmla="*/ 587022 h 2223911"/>
              <a:gd name="connsiteX69" fmla="*/ 1873956 w 2124926"/>
              <a:gd name="connsiteY69" fmla="*/ 519288 h 2223911"/>
              <a:gd name="connsiteX70" fmla="*/ 1817511 w 2124926"/>
              <a:gd name="connsiteY70" fmla="*/ 440266 h 2223911"/>
              <a:gd name="connsiteX71" fmla="*/ 1772356 w 2124926"/>
              <a:gd name="connsiteY71" fmla="*/ 417688 h 2223911"/>
              <a:gd name="connsiteX72" fmla="*/ 1715911 w 2124926"/>
              <a:gd name="connsiteY72" fmla="*/ 349955 h 2223911"/>
              <a:gd name="connsiteX73" fmla="*/ 1659467 w 2124926"/>
              <a:gd name="connsiteY73" fmla="*/ 282222 h 2223911"/>
              <a:gd name="connsiteX74" fmla="*/ 1625600 w 2124926"/>
              <a:gd name="connsiteY74" fmla="*/ 270933 h 2223911"/>
              <a:gd name="connsiteX75" fmla="*/ 1546578 w 2124926"/>
              <a:gd name="connsiteY75" fmla="*/ 225777 h 2223911"/>
              <a:gd name="connsiteX76" fmla="*/ 1524000 w 2124926"/>
              <a:gd name="connsiteY76" fmla="*/ 191911 h 2223911"/>
              <a:gd name="connsiteX77" fmla="*/ 1422400 w 2124926"/>
              <a:gd name="connsiteY77" fmla="*/ 158044 h 2223911"/>
              <a:gd name="connsiteX78" fmla="*/ 1388534 w 2124926"/>
              <a:gd name="connsiteY78" fmla="*/ 146755 h 2223911"/>
              <a:gd name="connsiteX79" fmla="*/ 1354667 w 2124926"/>
              <a:gd name="connsiteY79" fmla="*/ 135466 h 2223911"/>
              <a:gd name="connsiteX80" fmla="*/ 1320800 w 2124926"/>
              <a:gd name="connsiteY80" fmla="*/ 112888 h 2223911"/>
              <a:gd name="connsiteX81" fmla="*/ 1275645 w 2124926"/>
              <a:gd name="connsiteY81" fmla="*/ 101600 h 2223911"/>
              <a:gd name="connsiteX82" fmla="*/ 1207911 w 2124926"/>
              <a:gd name="connsiteY82" fmla="*/ 79022 h 2223911"/>
              <a:gd name="connsiteX83" fmla="*/ 1061156 w 2124926"/>
              <a:gd name="connsiteY83" fmla="*/ 33866 h 2223911"/>
              <a:gd name="connsiteX84" fmla="*/ 1016000 w 2124926"/>
              <a:gd name="connsiteY84" fmla="*/ 22577 h 2223911"/>
              <a:gd name="connsiteX85" fmla="*/ 948267 w 2124926"/>
              <a:gd name="connsiteY85" fmla="*/ 0 h 2223911"/>
              <a:gd name="connsiteX86" fmla="*/ 936978 w 2124926"/>
              <a:gd name="connsiteY86" fmla="*/ 22577 h 222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124926" h="2223911">
                <a:moveTo>
                  <a:pt x="936978" y="22577"/>
                </a:moveTo>
                <a:cubicBezTo>
                  <a:pt x="869245" y="26340"/>
                  <a:pt x="801400" y="28456"/>
                  <a:pt x="733778" y="33866"/>
                </a:cubicBezTo>
                <a:cubicBezTo>
                  <a:pt x="695464" y="36931"/>
                  <a:pt x="656525" y="41171"/>
                  <a:pt x="620889" y="56444"/>
                </a:cubicBezTo>
                <a:cubicBezTo>
                  <a:pt x="504623" y="106273"/>
                  <a:pt x="662163" y="50213"/>
                  <a:pt x="508000" y="101600"/>
                </a:cubicBezTo>
                <a:lnTo>
                  <a:pt x="474134" y="112888"/>
                </a:lnTo>
                <a:cubicBezTo>
                  <a:pt x="445882" y="225897"/>
                  <a:pt x="488361" y="109951"/>
                  <a:pt x="428978" y="169333"/>
                </a:cubicBezTo>
                <a:cubicBezTo>
                  <a:pt x="409790" y="188520"/>
                  <a:pt x="398874" y="214488"/>
                  <a:pt x="383822" y="237066"/>
                </a:cubicBezTo>
                <a:lnTo>
                  <a:pt x="248356" y="440266"/>
                </a:lnTo>
                <a:lnTo>
                  <a:pt x="225778" y="474133"/>
                </a:lnTo>
                <a:cubicBezTo>
                  <a:pt x="218252" y="485422"/>
                  <a:pt x="209268" y="495865"/>
                  <a:pt x="203200" y="508000"/>
                </a:cubicBezTo>
                <a:cubicBezTo>
                  <a:pt x="195674" y="523052"/>
                  <a:pt x="189280" y="538725"/>
                  <a:pt x="180622" y="553155"/>
                </a:cubicBezTo>
                <a:cubicBezTo>
                  <a:pt x="166661" y="576423"/>
                  <a:pt x="135467" y="620888"/>
                  <a:pt x="135467" y="620888"/>
                </a:cubicBezTo>
                <a:cubicBezTo>
                  <a:pt x="131704" y="632177"/>
                  <a:pt x="129500" y="644112"/>
                  <a:pt x="124178" y="654755"/>
                </a:cubicBezTo>
                <a:cubicBezTo>
                  <a:pt x="118110" y="666890"/>
                  <a:pt x="106364" y="675918"/>
                  <a:pt x="101600" y="688622"/>
                </a:cubicBezTo>
                <a:cubicBezTo>
                  <a:pt x="94863" y="706588"/>
                  <a:pt x="97048" y="727100"/>
                  <a:pt x="90311" y="745066"/>
                </a:cubicBezTo>
                <a:cubicBezTo>
                  <a:pt x="85547" y="757770"/>
                  <a:pt x="73801" y="766798"/>
                  <a:pt x="67734" y="778933"/>
                </a:cubicBezTo>
                <a:cubicBezTo>
                  <a:pt x="46841" y="820721"/>
                  <a:pt x="64481" y="817711"/>
                  <a:pt x="45156" y="869244"/>
                </a:cubicBezTo>
                <a:cubicBezTo>
                  <a:pt x="40392" y="881948"/>
                  <a:pt x="28646" y="890976"/>
                  <a:pt x="22578" y="903111"/>
                </a:cubicBezTo>
                <a:cubicBezTo>
                  <a:pt x="17256" y="913754"/>
                  <a:pt x="15052" y="925688"/>
                  <a:pt x="11289" y="936977"/>
                </a:cubicBezTo>
                <a:cubicBezTo>
                  <a:pt x="7526" y="978370"/>
                  <a:pt x="0" y="1019592"/>
                  <a:pt x="0" y="1061155"/>
                </a:cubicBezTo>
                <a:cubicBezTo>
                  <a:pt x="0" y="1113971"/>
                  <a:pt x="5118" y="1166746"/>
                  <a:pt x="11289" y="1219200"/>
                </a:cubicBezTo>
                <a:cubicBezTo>
                  <a:pt x="15654" y="1256304"/>
                  <a:pt x="28764" y="1254149"/>
                  <a:pt x="45156" y="1286933"/>
                </a:cubicBezTo>
                <a:cubicBezTo>
                  <a:pt x="50478" y="1297576"/>
                  <a:pt x="51758" y="1309862"/>
                  <a:pt x="56445" y="1320800"/>
                </a:cubicBezTo>
                <a:cubicBezTo>
                  <a:pt x="85683" y="1389024"/>
                  <a:pt x="69209" y="1343138"/>
                  <a:pt x="101600" y="1399822"/>
                </a:cubicBezTo>
                <a:cubicBezTo>
                  <a:pt x="109949" y="1414433"/>
                  <a:pt x="113405" y="1432049"/>
                  <a:pt x="124178" y="1444977"/>
                </a:cubicBezTo>
                <a:cubicBezTo>
                  <a:pt x="132864" y="1455400"/>
                  <a:pt x="146756" y="1460029"/>
                  <a:pt x="158045" y="1467555"/>
                </a:cubicBezTo>
                <a:cubicBezTo>
                  <a:pt x="172355" y="1510484"/>
                  <a:pt x="190272" y="1576135"/>
                  <a:pt x="237067" y="1591733"/>
                </a:cubicBezTo>
                <a:lnTo>
                  <a:pt x="270934" y="1603022"/>
                </a:lnTo>
                <a:cubicBezTo>
                  <a:pt x="282223" y="1614311"/>
                  <a:pt x="294410" y="1624767"/>
                  <a:pt x="304800" y="1636888"/>
                </a:cubicBezTo>
                <a:cubicBezTo>
                  <a:pt x="317045" y="1651173"/>
                  <a:pt x="325363" y="1668740"/>
                  <a:pt x="338667" y="1682044"/>
                </a:cubicBezTo>
                <a:cubicBezTo>
                  <a:pt x="351971" y="1695348"/>
                  <a:pt x="369537" y="1703667"/>
                  <a:pt x="383822" y="1715911"/>
                </a:cubicBezTo>
                <a:cubicBezTo>
                  <a:pt x="459873" y="1781097"/>
                  <a:pt x="376709" y="1722457"/>
                  <a:pt x="451556" y="1772355"/>
                </a:cubicBezTo>
                <a:cubicBezTo>
                  <a:pt x="470678" y="1801038"/>
                  <a:pt x="479027" y="1818358"/>
                  <a:pt x="508000" y="1840088"/>
                </a:cubicBezTo>
                <a:cubicBezTo>
                  <a:pt x="540562" y="1864510"/>
                  <a:pt x="580818" y="1879041"/>
                  <a:pt x="609600" y="1907822"/>
                </a:cubicBezTo>
                <a:cubicBezTo>
                  <a:pt x="651881" y="1950102"/>
                  <a:pt x="628321" y="1936639"/>
                  <a:pt x="677334" y="1952977"/>
                </a:cubicBezTo>
                <a:cubicBezTo>
                  <a:pt x="688623" y="1960503"/>
                  <a:pt x="698802" y="1970045"/>
                  <a:pt x="711200" y="1975555"/>
                </a:cubicBezTo>
                <a:cubicBezTo>
                  <a:pt x="732948" y="1985221"/>
                  <a:pt x="778934" y="1998133"/>
                  <a:pt x="778934" y="1998133"/>
                </a:cubicBezTo>
                <a:cubicBezTo>
                  <a:pt x="790223" y="2005659"/>
                  <a:pt x="801760" y="2012825"/>
                  <a:pt x="812800" y="2020711"/>
                </a:cubicBezTo>
                <a:cubicBezTo>
                  <a:pt x="828110" y="2031647"/>
                  <a:pt x="841128" y="2046163"/>
                  <a:pt x="857956" y="2054577"/>
                </a:cubicBezTo>
                <a:cubicBezTo>
                  <a:pt x="879242" y="2065220"/>
                  <a:pt x="904403" y="2066512"/>
                  <a:pt x="925689" y="2077155"/>
                </a:cubicBezTo>
                <a:cubicBezTo>
                  <a:pt x="955793" y="2092207"/>
                  <a:pt x="983348" y="2114148"/>
                  <a:pt x="1016000" y="2122311"/>
                </a:cubicBezTo>
                <a:cubicBezTo>
                  <a:pt x="1031052" y="2126074"/>
                  <a:pt x="1046010" y="2130234"/>
                  <a:pt x="1061156" y="2133600"/>
                </a:cubicBezTo>
                <a:cubicBezTo>
                  <a:pt x="1079886" y="2137762"/>
                  <a:pt x="1098986" y="2140235"/>
                  <a:pt x="1117600" y="2144888"/>
                </a:cubicBezTo>
                <a:cubicBezTo>
                  <a:pt x="1129144" y="2147774"/>
                  <a:pt x="1140025" y="2152908"/>
                  <a:pt x="1151467" y="2156177"/>
                </a:cubicBezTo>
                <a:cubicBezTo>
                  <a:pt x="1166385" y="2160439"/>
                  <a:pt x="1181704" y="2163204"/>
                  <a:pt x="1196622" y="2167466"/>
                </a:cubicBezTo>
                <a:cubicBezTo>
                  <a:pt x="1208064" y="2170735"/>
                  <a:pt x="1219009" y="2175624"/>
                  <a:pt x="1230489" y="2178755"/>
                </a:cubicBezTo>
                <a:cubicBezTo>
                  <a:pt x="1260426" y="2186920"/>
                  <a:pt x="1289897" y="2198524"/>
                  <a:pt x="1320800" y="2201333"/>
                </a:cubicBezTo>
                <a:cubicBezTo>
                  <a:pt x="1467773" y="2214694"/>
                  <a:pt x="1403980" y="2205789"/>
                  <a:pt x="1512711" y="2223911"/>
                </a:cubicBezTo>
                <a:cubicBezTo>
                  <a:pt x="1535289" y="2220148"/>
                  <a:pt x="1557712" y="2215296"/>
                  <a:pt x="1580445" y="2212622"/>
                </a:cubicBezTo>
                <a:cubicBezTo>
                  <a:pt x="1670203" y="2202062"/>
                  <a:pt x="1682916" y="2210617"/>
                  <a:pt x="1749778" y="2190044"/>
                </a:cubicBezTo>
                <a:cubicBezTo>
                  <a:pt x="1783898" y="2179545"/>
                  <a:pt x="1821675" y="2175978"/>
                  <a:pt x="1851378" y="2156177"/>
                </a:cubicBezTo>
                <a:lnTo>
                  <a:pt x="1885245" y="2133600"/>
                </a:lnTo>
                <a:cubicBezTo>
                  <a:pt x="1935138" y="2058757"/>
                  <a:pt x="1876505" y="2141913"/>
                  <a:pt x="1941689" y="2065866"/>
                </a:cubicBezTo>
                <a:cubicBezTo>
                  <a:pt x="2028589" y="1964484"/>
                  <a:pt x="1925380" y="2070888"/>
                  <a:pt x="2009422" y="1986844"/>
                </a:cubicBezTo>
                <a:cubicBezTo>
                  <a:pt x="2013185" y="1975555"/>
                  <a:pt x="2014932" y="1963379"/>
                  <a:pt x="2020711" y="1952977"/>
                </a:cubicBezTo>
                <a:cubicBezTo>
                  <a:pt x="2033889" y="1929257"/>
                  <a:pt x="2057286" y="1910987"/>
                  <a:pt x="2065867" y="1885244"/>
                </a:cubicBezTo>
                <a:cubicBezTo>
                  <a:pt x="2081446" y="1838506"/>
                  <a:pt x="2070555" y="1861278"/>
                  <a:pt x="2099734" y="1817511"/>
                </a:cubicBezTo>
                <a:cubicBezTo>
                  <a:pt x="2103497" y="1802459"/>
                  <a:pt x="2108471" y="1787659"/>
                  <a:pt x="2111022" y="1772355"/>
                </a:cubicBezTo>
                <a:cubicBezTo>
                  <a:pt x="2135734" y="1624076"/>
                  <a:pt x="2122191" y="1550251"/>
                  <a:pt x="2111022" y="1365955"/>
                </a:cubicBezTo>
                <a:cubicBezTo>
                  <a:pt x="2109861" y="1346803"/>
                  <a:pt x="2102651" y="1328475"/>
                  <a:pt x="2099734" y="1309511"/>
                </a:cubicBezTo>
                <a:cubicBezTo>
                  <a:pt x="2095121" y="1279526"/>
                  <a:pt x="2094036" y="1249018"/>
                  <a:pt x="2088445" y="1219200"/>
                </a:cubicBezTo>
                <a:cubicBezTo>
                  <a:pt x="2054561" y="1038489"/>
                  <a:pt x="2077164" y="1196665"/>
                  <a:pt x="2054578" y="1083733"/>
                </a:cubicBezTo>
                <a:cubicBezTo>
                  <a:pt x="2040955" y="1015620"/>
                  <a:pt x="2049357" y="1045491"/>
                  <a:pt x="2032000" y="993422"/>
                </a:cubicBezTo>
                <a:cubicBezTo>
                  <a:pt x="2028237" y="970844"/>
                  <a:pt x="2025676" y="948032"/>
                  <a:pt x="2020711" y="925688"/>
                </a:cubicBezTo>
                <a:cubicBezTo>
                  <a:pt x="2018130" y="914072"/>
                  <a:pt x="2012308" y="903366"/>
                  <a:pt x="2009422" y="891822"/>
                </a:cubicBezTo>
                <a:cubicBezTo>
                  <a:pt x="2004768" y="873207"/>
                  <a:pt x="2001288" y="854303"/>
                  <a:pt x="1998134" y="835377"/>
                </a:cubicBezTo>
                <a:cubicBezTo>
                  <a:pt x="1992934" y="804178"/>
                  <a:pt x="1991783" y="754942"/>
                  <a:pt x="1975556" y="722488"/>
                </a:cubicBezTo>
                <a:cubicBezTo>
                  <a:pt x="1969488" y="710353"/>
                  <a:pt x="1960504" y="699911"/>
                  <a:pt x="1952978" y="688622"/>
                </a:cubicBezTo>
                <a:cubicBezTo>
                  <a:pt x="1926110" y="608017"/>
                  <a:pt x="1943602" y="640690"/>
                  <a:pt x="1907822" y="587022"/>
                </a:cubicBezTo>
                <a:cubicBezTo>
                  <a:pt x="1887127" y="524932"/>
                  <a:pt x="1908969" y="580559"/>
                  <a:pt x="1873956" y="519288"/>
                </a:cubicBezTo>
                <a:cubicBezTo>
                  <a:pt x="1850373" y="478018"/>
                  <a:pt x="1857457" y="468799"/>
                  <a:pt x="1817511" y="440266"/>
                </a:cubicBezTo>
                <a:cubicBezTo>
                  <a:pt x="1803817" y="430485"/>
                  <a:pt x="1787408" y="425214"/>
                  <a:pt x="1772356" y="417688"/>
                </a:cubicBezTo>
                <a:cubicBezTo>
                  <a:pt x="1716292" y="333594"/>
                  <a:pt x="1788355" y="436889"/>
                  <a:pt x="1715911" y="349955"/>
                </a:cubicBezTo>
                <a:cubicBezTo>
                  <a:pt x="1689878" y="318715"/>
                  <a:pt x="1696574" y="306960"/>
                  <a:pt x="1659467" y="282222"/>
                </a:cubicBezTo>
                <a:cubicBezTo>
                  <a:pt x="1649566" y="275621"/>
                  <a:pt x="1636537" y="275621"/>
                  <a:pt x="1625600" y="270933"/>
                </a:cubicBezTo>
                <a:cubicBezTo>
                  <a:pt x="1585499" y="253746"/>
                  <a:pt x="1580589" y="248451"/>
                  <a:pt x="1546578" y="225777"/>
                </a:cubicBezTo>
                <a:cubicBezTo>
                  <a:pt x="1539052" y="214488"/>
                  <a:pt x="1535505" y="199102"/>
                  <a:pt x="1524000" y="191911"/>
                </a:cubicBezTo>
                <a:cubicBezTo>
                  <a:pt x="1523998" y="191910"/>
                  <a:pt x="1439334" y="163689"/>
                  <a:pt x="1422400" y="158044"/>
                </a:cubicBezTo>
                <a:lnTo>
                  <a:pt x="1388534" y="146755"/>
                </a:lnTo>
                <a:cubicBezTo>
                  <a:pt x="1377245" y="142992"/>
                  <a:pt x="1364568" y="142067"/>
                  <a:pt x="1354667" y="135466"/>
                </a:cubicBezTo>
                <a:cubicBezTo>
                  <a:pt x="1343378" y="127940"/>
                  <a:pt x="1333271" y="118232"/>
                  <a:pt x="1320800" y="112888"/>
                </a:cubicBezTo>
                <a:cubicBezTo>
                  <a:pt x="1306540" y="106776"/>
                  <a:pt x="1290506" y="106058"/>
                  <a:pt x="1275645" y="101600"/>
                </a:cubicBezTo>
                <a:cubicBezTo>
                  <a:pt x="1252849" y="94761"/>
                  <a:pt x="1207911" y="79022"/>
                  <a:pt x="1207911" y="79022"/>
                </a:cubicBezTo>
                <a:cubicBezTo>
                  <a:pt x="1136762" y="31588"/>
                  <a:pt x="1202491" y="69200"/>
                  <a:pt x="1061156" y="33866"/>
                </a:cubicBezTo>
                <a:cubicBezTo>
                  <a:pt x="1046104" y="30103"/>
                  <a:pt x="1030861" y="27035"/>
                  <a:pt x="1016000" y="22577"/>
                </a:cubicBezTo>
                <a:cubicBezTo>
                  <a:pt x="993205" y="15739"/>
                  <a:pt x="972066" y="0"/>
                  <a:pt x="948267" y="0"/>
                </a:cubicBezTo>
                <a:lnTo>
                  <a:pt x="936978" y="22577"/>
                </a:ln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389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143000"/>
            <a:ext cx="6781800" cy="54864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90678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6" name="Rectangle 5"/>
          <p:cNvSpPr/>
          <p:nvPr/>
        </p:nvSpPr>
        <p:spPr>
          <a:xfrm>
            <a:off x="3533141" y="2594995"/>
            <a:ext cx="2705734"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Extrahepatic</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bile duct</a:t>
            </a:r>
          </a:p>
        </p:txBody>
      </p:sp>
      <p:sp>
        <p:nvSpPr>
          <p:cNvPr id="8" name="Freeform 7"/>
          <p:cNvSpPr/>
          <p:nvPr/>
        </p:nvSpPr>
        <p:spPr>
          <a:xfrm>
            <a:off x="1447271" y="1056498"/>
            <a:ext cx="6591829" cy="5477652"/>
          </a:xfrm>
          <a:custGeom>
            <a:avLst/>
            <a:gdLst>
              <a:gd name="connsiteX0" fmla="*/ 2467504 w 6591829"/>
              <a:gd name="connsiteY0" fmla="*/ 286527 h 5477652"/>
              <a:gd name="connsiteX1" fmla="*/ 2372254 w 6591829"/>
              <a:gd name="connsiteY1" fmla="*/ 334152 h 5477652"/>
              <a:gd name="connsiteX2" fmla="*/ 2257954 w 6591829"/>
              <a:gd name="connsiteY2" fmla="*/ 391302 h 5477652"/>
              <a:gd name="connsiteX3" fmla="*/ 2219854 w 6591829"/>
              <a:gd name="connsiteY3" fmla="*/ 410352 h 5477652"/>
              <a:gd name="connsiteX4" fmla="*/ 2181754 w 6591829"/>
              <a:gd name="connsiteY4" fmla="*/ 419877 h 5477652"/>
              <a:gd name="connsiteX5" fmla="*/ 2153179 w 6591829"/>
              <a:gd name="connsiteY5" fmla="*/ 438927 h 5477652"/>
              <a:gd name="connsiteX6" fmla="*/ 1924579 w 6591829"/>
              <a:gd name="connsiteY6" fmla="*/ 524652 h 5477652"/>
              <a:gd name="connsiteX7" fmla="*/ 1829329 w 6591829"/>
              <a:gd name="connsiteY7" fmla="*/ 572277 h 5477652"/>
              <a:gd name="connsiteX8" fmla="*/ 1791229 w 6591829"/>
              <a:gd name="connsiteY8" fmla="*/ 591327 h 5477652"/>
              <a:gd name="connsiteX9" fmla="*/ 1734079 w 6591829"/>
              <a:gd name="connsiteY9" fmla="*/ 600852 h 5477652"/>
              <a:gd name="connsiteX10" fmla="*/ 1686454 w 6591829"/>
              <a:gd name="connsiteY10" fmla="*/ 619902 h 5477652"/>
              <a:gd name="connsiteX11" fmla="*/ 1657879 w 6591829"/>
              <a:gd name="connsiteY11" fmla="*/ 638952 h 5477652"/>
              <a:gd name="connsiteX12" fmla="*/ 1619779 w 6591829"/>
              <a:gd name="connsiteY12" fmla="*/ 658002 h 5477652"/>
              <a:gd name="connsiteX13" fmla="*/ 1591204 w 6591829"/>
              <a:gd name="connsiteY13" fmla="*/ 677052 h 5477652"/>
              <a:gd name="connsiteX14" fmla="*/ 1553104 w 6591829"/>
              <a:gd name="connsiteY14" fmla="*/ 686577 h 5477652"/>
              <a:gd name="connsiteX15" fmla="*/ 1524529 w 6591829"/>
              <a:gd name="connsiteY15" fmla="*/ 705627 h 5477652"/>
              <a:gd name="connsiteX16" fmla="*/ 1438804 w 6591829"/>
              <a:gd name="connsiteY16" fmla="*/ 743727 h 5477652"/>
              <a:gd name="connsiteX17" fmla="*/ 1410229 w 6591829"/>
              <a:gd name="connsiteY17" fmla="*/ 762777 h 5477652"/>
              <a:gd name="connsiteX18" fmla="*/ 1372129 w 6591829"/>
              <a:gd name="connsiteY18" fmla="*/ 781827 h 5477652"/>
              <a:gd name="connsiteX19" fmla="*/ 1286404 w 6591829"/>
              <a:gd name="connsiteY19" fmla="*/ 829452 h 5477652"/>
              <a:gd name="connsiteX20" fmla="*/ 1200679 w 6591829"/>
              <a:gd name="connsiteY20" fmla="*/ 905652 h 5477652"/>
              <a:gd name="connsiteX21" fmla="*/ 1172104 w 6591829"/>
              <a:gd name="connsiteY21" fmla="*/ 943752 h 5477652"/>
              <a:gd name="connsiteX22" fmla="*/ 1143529 w 6591829"/>
              <a:gd name="connsiteY22" fmla="*/ 962802 h 5477652"/>
              <a:gd name="connsiteX23" fmla="*/ 1105429 w 6591829"/>
              <a:gd name="connsiteY23" fmla="*/ 1000902 h 5477652"/>
              <a:gd name="connsiteX24" fmla="*/ 1057804 w 6591829"/>
              <a:gd name="connsiteY24" fmla="*/ 1029477 h 5477652"/>
              <a:gd name="connsiteX25" fmla="*/ 876829 w 6591829"/>
              <a:gd name="connsiteY25" fmla="*/ 1191402 h 5477652"/>
              <a:gd name="connsiteX26" fmla="*/ 848254 w 6591829"/>
              <a:gd name="connsiteY26" fmla="*/ 1219977 h 5477652"/>
              <a:gd name="connsiteX27" fmla="*/ 819679 w 6591829"/>
              <a:gd name="connsiteY27" fmla="*/ 1258077 h 5477652"/>
              <a:gd name="connsiteX28" fmla="*/ 724429 w 6591829"/>
              <a:gd name="connsiteY28" fmla="*/ 1343802 h 5477652"/>
              <a:gd name="connsiteX29" fmla="*/ 610129 w 6591829"/>
              <a:gd name="connsiteY29" fmla="*/ 1448577 h 5477652"/>
              <a:gd name="connsiteX30" fmla="*/ 591079 w 6591829"/>
              <a:gd name="connsiteY30" fmla="*/ 1486677 h 5477652"/>
              <a:gd name="connsiteX31" fmla="*/ 438679 w 6591829"/>
              <a:gd name="connsiteY31" fmla="*/ 1648602 h 5477652"/>
              <a:gd name="connsiteX32" fmla="*/ 391054 w 6591829"/>
              <a:gd name="connsiteY32" fmla="*/ 1715277 h 5477652"/>
              <a:gd name="connsiteX33" fmla="*/ 362479 w 6591829"/>
              <a:gd name="connsiteY33" fmla="*/ 1762902 h 5477652"/>
              <a:gd name="connsiteX34" fmla="*/ 333904 w 6591829"/>
              <a:gd name="connsiteY34" fmla="*/ 1791477 h 5477652"/>
              <a:gd name="connsiteX35" fmla="*/ 305329 w 6591829"/>
              <a:gd name="connsiteY35" fmla="*/ 1858152 h 5477652"/>
              <a:gd name="connsiteX36" fmla="*/ 276754 w 6591829"/>
              <a:gd name="connsiteY36" fmla="*/ 1896252 h 5477652"/>
              <a:gd name="connsiteX37" fmla="*/ 219604 w 6591829"/>
              <a:gd name="connsiteY37" fmla="*/ 2010552 h 5477652"/>
              <a:gd name="connsiteX38" fmla="*/ 181504 w 6591829"/>
              <a:gd name="connsiteY38" fmla="*/ 2067702 h 5477652"/>
              <a:gd name="connsiteX39" fmla="*/ 143404 w 6591829"/>
              <a:gd name="connsiteY39" fmla="*/ 2153427 h 5477652"/>
              <a:gd name="connsiteX40" fmla="*/ 133879 w 6591829"/>
              <a:gd name="connsiteY40" fmla="*/ 2191527 h 5477652"/>
              <a:gd name="connsiteX41" fmla="*/ 95779 w 6591829"/>
              <a:gd name="connsiteY41" fmla="*/ 2248677 h 5477652"/>
              <a:gd name="connsiteX42" fmla="*/ 86254 w 6591829"/>
              <a:gd name="connsiteY42" fmla="*/ 2286777 h 5477652"/>
              <a:gd name="connsiteX43" fmla="*/ 67204 w 6591829"/>
              <a:gd name="connsiteY43" fmla="*/ 2343927 h 5477652"/>
              <a:gd name="connsiteX44" fmla="*/ 57679 w 6591829"/>
              <a:gd name="connsiteY44" fmla="*/ 2401077 h 5477652"/>
              <a:gd name="connsiteX45" fmla="*/ 48154 w 6591829"/>
              <a:gd name="connsiteY45" fmla="*/ 2429652 h 5477652"/>
              <a:gd name="connsiteX46" fmla="*/ 38629 w 6591829"/>
              <a:gd name="connsiteY46" fmla="*/ 2467752 h 5477652"/>
              <a:gd name="connsiteX47" fmla="*/ 19579 w 6591829"/>
              <a:gd name="connsiteY47" fmla="*/ 2591577 h 5477652"/>
              <a:gd name="connsiteX48" fmla="*/ 10054 w 6591829"/>
              <a:gd name="connsiteY48" fmla="*/ 2629677 h 5477652"/>
              <a:gd name="connsiteX49" fmla="*/ 529 w 6591829"/>
              <a:gd name="connsiteY49" fmla="*/ 2763027 h 5477652"/>
              <a:gd name="connsiteX50" fmla="*/ 19579 w 6591829"/>
              <a:gd name="connsiteY50" fmla="*/ 3248802 h 5477652"/>
              <a:gd name="connsiteX51" fmla="*/ 48154 w 6591829"/>
              <a:gd name="connsiteY51" fmla="*/ 3515502 h 5477652"/>
              <a:gd name="connsiteX52" fmla="*/ 67204 w 6591829"/>
              <a:gd name="connsiteY52" fmla="*/ 3553602 h 5477652"/>
              <a:gd name="connsiteX53" fmla="*/ 95779 w 6591829"/>
              <a:gd name="connsiteY53" fmla="*/ 3677427 h 5477652"/>
              <a:gd name="connsiteX54" fmla="*/ 124354 w 6591829"/>
              <a:gd name="connsiteY54" fmla="*/ 3763152 h 5477652"/>
              <a:gd name="connsiteX55" fmla="*/ 162454 w 6591829"/>
              <a:gd name="connsiteY55" fmla="*/ 3858402 h 5477652"/>
              <a:gd name="connsiteX56" fmla="*/ 191029 w 6591829"/>
              <a:gd name="connsiteY56" fmla="*/ 3963177 h 5477652"/>
              <a:gd name="connsiteX57" fmla="*/ 200554 w 6591829"/>
              <a:gd name="connsiteY57" fmla="*/ 4001277 h 5477652"/>
              <a:gd name="connsiteX58" fmla="*/ 248179 w 6591829"/>
              <a:gd name="connsiteY58" fmla="*/ 4125102 h 5477652"/>
              <a:gd name="connsiteX59" fmla="*/ 257704 w 6591829"/>
              <a:gd name="connsiteY59" fmla="*/ 4182252 h 5477652"/>
              <a:gd name="connsiteX60" fmla="*/ 295804 w 6591829"/>
              <a:gd name="connsiteY60" fmla="*/ 4296552 h 5477652"/>
              <a:gd name="connsiteX61" fmla="*/ 314854 w 6591829"/>
              <a:gd name="connsiteY61" fmla="*/ 4325127 h 5477652"/>
              <a:gd name="connsiteX62" fmla="*/ 324379 w 6591829"/>
              <a:gd name="connsiteY62" fmla="*/ 4353702 h 5477652"/>
              <a:gd name="connsiteX63" fmla="*/ 343429 w 6591829"/>
              <a:gd name="connsiteY63" fmla="*/ 4391802 h 5477652"/>
              <a:gd name="connsiteX64" fmla="*/ 352954 w 6591829"/>
              <a:gd name="connsiteY64" fmla="*/ 4420377 h 5477652"/>
              <a:gd name="connsiteX65" fmla="*/ 372004 w 6591829"/>
              <a:gd name="connsiteY65" fmla="*/ 4448952 h 5477652"/>
              <a:gd name="connsiteX66" fmla="*/ 400579 w 6591829"/>
              <a:gd name="connsiteY66" fmla="*/ 4515627 h 5477652"/>
              <a:gd name="connsiteX67" fmla="*/ 486304 w 6591829"/>
              <a:gd name="connsiteY67" fmla="*/ 4620402 h 5477652"/>
              <a:gd name="connsiteX68" fmla="*/ 505354 w 6591829"/>
              <a:gd name="connsiteY68" fmla="*/ 4648977 h 5477652"/>
              <a:gd name="connsiteX69" fmla="*/ 533929 w 6591829"/>
              <a:gd name="connsiteY69" fmla="*/ 4687077 h 5477652"/>
              <a:gd name="connsiteX70" fmla="*/ 552979 w 6591829"/>
              <a:gd name="connsiteY70" fmla="*/ 4734702 h 5477652"/>
              <a:gd name="connsiteX71" fmla="*/ 581554 w 6591829"/>
              <a:gd name="connsiteY71" fmla="*/ 4753752 h 5477652"/>
              <a:gd name="connsiteX72" fmla="*/ 619654 w 6591829"/>
              <a:gd name="connsiteY72" fmla="*/ 4791852 h 5477652"/>
              <a:gd name="connsiteX73" fmla="*/ 648229 w 6591829"/>
              <a:gd name="connsiteY73" fmla="*/ 4829952 h 5477652"/>
              <a:gd name="connsiteX74" fmla="*/ 686329 w 6591829"/>
              <a:gd name="connsiteY74" fmla="*/ 4858527 h 5477652"/>
              <a:gd name="connsiteX75" fmla="*/ 714904 w 6591829"/>
              <a:gd name="connsiteY75" fmla="*/ 4887102 h 5477652"/>
              <a:gd name="connsiteX76" fmla="*/ 743479 w 6591829"/>
              <a:gd name="connsiteY76" fmla="*/ 4906152 h 5477652"/>
              <a:gd name="connsiteX77" fmla="*/ 781579 w 6591829"/>
              <a:gd name="connsiteY77" fmla="*/ 4934727 h 5477652"/>
              <a:gd name="connsiteX78" fmla="*/ 857779 w 6591829"/>
              <a:gd name="connsiteY78" fmla="*/ 4972827 h 5477652"/>
              <a:gd name="connsiteX79" fmla="*/ 972079 w 6591829"/>
              <a:gd name="connsiteY79" fmla="*/ 5039502 h 5477652"/>
              <a:gd name="connsiteX80" fmla="*/ 1019704 w 6591829"/>
              <a:gd name="connsiteY80" fmla="*/ 5068077 h 5477652"/>
              <a:gd name="connsiteX81" fmla="*/ 1048279 w 6591829"/>
              <a:gd name="connsiteY81" fmla="*/ 5096652 h 5477652"/>
              <a:gd name="connsiteX82" fmla="*/ 1181629 w 6591829"/>
              <a:gd name="connsiteY82" fmla="*/ 5153802 h 5477652"/>
              <a:gd name="connsiteX83" fmla="*/ 1219729 w 6591829"/>
              <a:gd name="connsiteY83" fmla="*/ 5172852 h 5477652"/>
              <a:gd name="connsiteX84" fmla="*/ 1276879 w 6591829"/>
              <a:gd name="connsiteY84" fmla="*/ 5191902 h 5477652"/>
              <a:gd name="connsiteX85" fmla="*/ 1381654 w 6591829"/>
              <a:gd name="connsiteY85" fmla="*/ 5220477 h 5477652"/>
              <a:gd name="connsiteX86" fmla="*/ 1467379 w 6591829"/>
              <a:gd name="connsiteY86" fmla="*/ 5268102 h 5477652"/>
              <a:gd name="connsiteX87" fmla="*/ 1495954 w 6591829"/>
              <a:gd name="connsiteY87" fmla="*/ 5277627 h 5477652"/>
              <a:gd name="connsiteX88" fmla="*/ 1610254 w 6591829"/>
              <a:gd name="connsiteY88" fmla="*/ 5325252 h 5477652"/>
              <a:gd name="connsiteX89" fmla="*/ 1657879 w 6591829"/>
              <a:gd name="connsiteY89" fmla="*/ 5334777 h 5477652"/>
              <a:gd name="connsiteX90" fmla="*/ 1772179 w 6591829"/>
              <a:gd name="connsiteY90" fmla="*/ 5363352 h 5477652"/>
              <a:gd name="connsiteX91" fmla="*/ 1876954 w 6591829"/>
              <a:gd name="connsiteY91" fmla="*/ 5391927 h 5477652"/>
              <a:gd name="connsiteX92" fmla="*/ 1953154 w 6591829"/>
              <a:gd name="connsiteY92" fmla="*/ 5430027 h 5477652"/>
              <a:gd name="connsiteX93" fmla="*/ 2019829 w 6591829"/>
              <a:gd name="connsiteY93" fmla="*/ 5449077 h 5477652"/>
              <a:gd name="connsiteX94" fmla="*/ 2048404 w 6591829"/>
              <a:gd name="connsiteY94" fmla="*/ 5458602 h 5477652"/>
              <a:gd name="connsiteX95" fmla="*/ 2210329 w 6591829"/>
              <a:gd name="connsiteY95" fmla="*/ 5477652 h 5477652"/>
              <a:gd name="connsiteX96" fmla="*/ 3048529 w 6591829"/>
              <a:gd name="connsiteY96" fmla="*/ 5458602 h 5477652"/>
              <a:gd name="connsiteX97" fmla="*/ 3134254 w 6591829"/>
              <a:gd name="connsiteY97" fmla="*/ 5449077 h 5477652"/>
              <a:gd name="connsiteX98" fmla="*/ 3353329 w 6591829"/>
              <a:gd name="connsiteY98" fmla="*/ 5430027 h 5477652"/>
              <a:gd name="connsiteX99" fmla="*/ 3458104 w 6591829"/>
              <a:gd name="connsiteY99" fmla="*/ 5410977 h 5477652"/>
              <a:gd name="connsiteX100" fmla="*/ 3505729 w 6591829"/>
              <a:gd name="connsiteY100" fmla="*/ 5401452 h 5477652"/>
              <a:gd name="connsiteX101" fmla="*/ 3572404 w 6591829"/>
              <a:gd name="connsiteY101" fmla="*/ 5391927 h 5477652"/>
              <a:gd name="connsiteX102" fmla="*/ 3705754 w 6591829"/>
              <a:gd name="connsiteY102" fmla="*/ 5353827 h 5477652"/>
              <a:gd name="connsiteX103" fmla="*/ 3791479 w 6591829"/>
              <a:gd name="connsiteY103" fmla="*/ 5344302 h 5477652"/>
              <a:gd name="connsiteX104" fmla="*/ 3867679 w 6591829"/>
              <a:gd name="connsiteY104" fmla="*/ 5325252 h 5477652"/>
              <a:gd name="connsiteX105" fmla="*/ 3896254 w 6591829"/>
              <a:gd name="connsiteY105" fmla="*/ 5306202 h 5477652"/>
              <a:gd name="connsiteX106" fmla="*/ 3972454 w 6591829"/>
              <a:gd name="connsiteY106" fmla="*/ 5277627 h 5477652"/>
              <a:gd name="connsiteX107" fmla="*/ 4001029 w 6591829"/>
              <a:gd name="connsiteY107" fmla="*/ 5258577 h 5477652"/>
              <a:gd name="connsiteX108" fmla="*/ 4039129 w 6591829"/>
              <a:gd name="connsiteY108" fmla="*/ 5230002 h 5477652"/>
              <a:gd name="connsiteX109" fmla="*/ 4077229 w 6591829"/>
              <a:gd name="connsiteY109" fmla="*/ 5220477 h 5477652"/>
              <a:gd name="connsiteX110" fmla="*/ 4143904 w 6591829"/>
              <a:gd name="connsiteY110" fmla="*/ 5172852 h 5477652"/>
              <a:gd name="connsiteX111" fmla="*/ 4191529 w 6591829"/>
              <a:gd name="connsiteY111" fmla="*/ 5153802 h 5477652"/>
              <a:gd name="connsiteX112" fmla="*/ 4277254 w 6591829"/>
              <a:gd name="connsiteY112" fmla="*/ 5106177 h 5477652"/>
              <a:gd name="connsiteX113" fmla="*/ 4334404 w 6591829"/>
              <a:gd name="connsiteY113" fmla="*/ 5068077 h 5477652"/>
              <a:gd name="connsiteX114" fmla="*/ 4391554 w 6591829"/>
              <a:gd name="connsiteY114" fmla="*/ 5029977 h 5477652"/>
              <a:gd name="connsiteX115" fmla="*/ 4420129 w 6591829"/>
              <a:gd name="connsiteY115" fmla="*/ 5010927 h 5477652"/>
              <a:gd name="connsiteX116" fmla="*/ 4448704 w 6591829"/>
              <a:gd name="connsiteY116" fmla="*/ 5001402 h 5477652"/>
              <a:gd name="connsiteX117" fmla="*/ 4477279 w 6591829"/>
              <a:gd name="connsiteY117" fmla="*/ 4982352 h 5477652"/>
              <a:gd name="connsiteX118" fmla="*/ 4534429 w 6591829"/>
              <a:gd name="connsiteY118" fmla="*/ 4925202 h 5477652"/>
              <a:gd name="connsiteX119" fmla="*/ 4705879 w 6591829"/>
              <a:gd name="connsiteY119" fmla="*/ 4839477 h 5477652"/>
              <a:gd name="connsiteX120" fmla="*/ 4753504 w 6591829"/>
              <a:gd name="connsiteY120" fmla="*/ 4820427 h 5477652"/>
              <a:gd name="connsiteX121" fmla="*/ 4782079 w 6591829"/>
              <a:gd name="connsiteY121" fmla="*/ 4810902 h 5477652"/>
              <a:gd name="connsiteX122" fmla="*/ 4810654 w 6591829"/>
              <a:gd name="connsiteY122" fmla="*/ 4791852 h 5477652"/>
              <a:gd name="connsiteX123" fmla="*/ 4848754 w 6591829"/>
              <a:gd name="connsiteY123" fmla="*/ 4782327 h 5477652"/>
              <a:gd name="connsiteX124" fmla="*/ 4905904 w 6591829"/>
              <a:gd name="connsiteY124" fmla="*/ 4753752 h 5477652"/>
              <a:gd name="connsiteX125" fmla="*/ 4953529 w 6591829"/>
              <a:gd name="connsiteY125" fmla="*/ 4734702 h 5477652"/>
              <a:gd name="connsiteX126" fmla="*/ 4982104 w 6591829"/>
              <a:gd name="connsiteY126" fmla="*/ 4725177 h 5477652"/>
              <a:gd name="connsiteX127" fmla="*/ 5010679 w 6591829"/>
              <a:gd name="connsiteY127" fmla="*/ 4706127 h 5477652"/>
              <a:gd name="connsiteX128" fmla="*/ 5039254 w 6591829"/>
              <a:gd name="connsiteY128" fmla="*/ 4696602 h 5477652"/>
              <a:gd name="connsiteX129" fmla="*/ 5144029 w 6591829"/>
              <a:gd name="connsiteY129" fmla="*/ 4629927 h 5477652"/>
              <a:gd name="connsiteX130" fmla="*/ 5182129 w 6591829"/>
              <a:gd name="connsiteY130" fmla="*/ 4610877 h 5477652"/>
              <a:gd name="connsiteX131" fmla="*/ 5210704 w 6591829"/>
              <a:gd name="connsiteY131" fmla="*/ 4582302 h 5477652"/>
              <a:gd name="connsiteX132" fmla="*/ 5258329 w 6591829"/>
              <a:gd name="connsiteY132" fmla="*/ 4553727 h 5477652"/>
              <a:gd name="connsiteX133" fmla="*/ 5286904 w 6591829"/>
              <a:gd name="connsiteY133" fmla="*/ 4525152 h 5477652"/>
              <a:gd name="connsiteX134" fmla="*/ 5363104 w 6591829"/>
              <a:gd name="connsiteY134" fmla="*/ 4487052 h 5477652"/>
              <a:gd name="connsiteX135" fmla="*/ 5467879 w 6591829"/>
              <a:gd name="connsiteY135" fmla="*/ 4401327 h 5477652"/>
              <a:gd name="connsiteX136" fmla="*/ 5572654 w 6591829"/>
              <a:gd name="connsiteY136" fmla="*/ 4334652 h 5477652"/>
              <a:gd name="connsiteX137" fmla="*/ 5667904 w 6591829"/>
              <a:gd name="connsiteY137" fmla="*/ 4258452 h 5477652"/>
              <a:gd name="connsiteX138" fmla="*/ 5706004 w 6591829"/>
              <a:gd name="connsiteY138" fmla="*/ 4229877 h 5477652"/>
              <a:gd name="connsiteX139" fmla="*/ 5829829 w 6591829"/>
              <a:gd name="connsiteY139" fmla="*/ 4144152 h 5477652"/>
              <a:gd name="connsiteX140" fmla="*/ 5858404 w 6591829"/>
              <a:gd name="connsiteY140" fmla="*/ 4125102 h 5477652"/>
              <a:gd name="connsiteX141" fmla="*/ 5944129 w 6591829"/>
              <a:gd name="connsiteY141" fmla="*/ 4029852 h 5477652"/>
              <a:gd name="connsiteX142" fmla="*/ 6001279 w 6591829"/>
              <a:gd name="connsiteY142" fmla="*/ 3972702 h 5477652"/>
              <a:gd name="connsiteX143" fmla="*/ 6048904 w 6591829"/>
              <a:gd name="connsiteY143" fmla="*/ 3906027 h 5477652"/>
              <a:gd name="connsiteX144" fmla="*/ 6106054 w 6591829"/>
              <a:gd name="connsiteY144" fmla="*/ 3829827 h 5477652"/>
              <a:gd name="connsiteX145" fmla="*/ 6163204 w 6591829"/>
              <a:gd name="connsiteY145" fmla="*/ 3734577 h 5477652"/>
              <a:gd name="connsiteX146" fmla="*/ 6182254 w 6591829"/>
              <a:gd name="connsiteY146" fmla="*/ 3696477 h 5477652"/>
              <a:gd name="connsiteX147" fmla="*/ 6220354 w 6591829"/>
              <a:gd name="connsiteY147" fmla="*/ 3648852 h 5477652"/>
              <a:gd name="connsiteX148" fmla="*/ 6248929 w 6591829"/>
              <a:gd name="connsiteY148" fmla="*/ 3572652 h 5477652"/>
              <a:gd name="connsiteX149" fmla="*/ 6258454 w 6591829"/>
              <a:gd name="connsiteY149" fmla="*/ 3534552 h 5477652"/>
              <a:gd name="connsiteX150" fmla="*/ 6277504 w 6591829"/>
              <a:gd name="connsiteY150" fmla="*/ 3505977 h 5477652"/>
              <a:gd name="connsiteX151" fmla="*/ 6287029 w 6591829"/>
              <a:gd name="connsiteY151" fmla="*/ 3477402 h 5477652"/>
              <a:gd name="connsiteX152" fmla="*/ 6306079 w 6591829"/>
              <a:gd name="connsiteY152" fmla="*/ 3391677 h 5477652"/>
              <a:gd name="connsiteX153" fmla="*/ 6334654 w 6591829"/>
              <a:gd name="connsiteY153" fmla="*/ 3305952 h 5477652"/>
              <a:gd name="connsiteX154" fmla="*/ 6363229 w 6591829"/>
              <a:gd name="connsiteY154" fmla="*/ 3220227 h 5477652"/>
              <a:gd name="connsiteX155" fmla="*/ 6372754 w 6591829"/>
              <a:gd name="connsiteY155" fmla="*/ 3182127 h 5477652"/>
              <a:gd name="connsiteX156" fmla="*/ 6382279 w 6591829"/>
              <a:gd name="connsiteY156" fmla="*/ 3153552 h 5477652"/>
              <a:gd name="connsiteX157" fmla="*/ 6410854 w 6591829"/>
              <a:gd name="connsiteY157" fmla="*/ 3048777 h 5477652"/>
              <a:gd name="connsiteX158" fmla="*/ 6420379 w 6591829"/>
              <a:gd name="connsiteY158" fmla="*/ 3020202 h 5477652"/>
              <a:gd name="connsiteX159" fmla="*/ 6439429 w 6591829"/>
              <a:gd name="connsiteY159" fmla="*/ 2963052 h 5477652"/>
              <a:gd name="connsiteX160" fmla="*/ 6458479 w 6591829"/>
              <a:gd name="connsiteY160" fmla="*/ 2886852 h 5477652"/>
              <a:gd name="connsiteX161" fmla="*/ 6477529 w 6591829"/>
              <a:gd name="connsiteY161" fmla="*/ 2791602 h 5477652"/>
              <a:gd name="connsiteX162" fmla="*/ 6496579 w 6591829"/>
              <a:gd name="connsiteY162" fmla="*/ 2753502 h 5477652"/>
              <a:gd name="connsiteX163" fmla="*/ 6525154 w 6591829"/>
              <a:gd name="connsiteY163" fmla="*/ 2667777 h 5477652"/>
              <a:gd name="connsiteX164" fmla="*/ 6534679 w 6591829"/>
              <a:gd name="connsiteY164" fmla="*/ 2591577 h 5477652"/>
              <a:gd name="connsiteX165" fmla="*/ 6553729 w 6591829"/>
              <a:gd name="connsiteY165" fmla="*/ 2543952 h 5477652"/>
              <a:gd name="connsiteX166" fmla="*/ 6572779 w 6591829"/>
              <a:gd name="connsiteY166" fmla="*/ 2429652 h 5477652"/>
              <a:gd name="connsiteX167" fmla="*/ 6591829 w 6591829"/>
              <a:gd name="connsiteY167" fmla="*/ 2201052 h 5477652"/>
              <a:gd name="connsiteX168" fmla="*/ 6572779 w 6591829"/>
              <a:gd name="connsiteY168" fmla="*/ 1743852 h 5477652"/>
              <a:gd name="connsiteX169" fmla="*/ 6563254 w 6591829"/>
              <a:gd name="connsiteY169" fmla="*/ 1677177 h 5477652"/>
              <a:gd name="connsiteX170" fmla="*/ 6544204 w 6591829"/>
              <a:gd name="connsiteY170" fmla="*/ 1562877 h 5477652"/>
              <a:gd name="connsiteX171" fmla="*/ 6525154 w 6591829"/>
              <a:gd name="connsiteY171" fmla="*/ 1315227 h 5477652"/>
              <a:gd name="connsiteX172" fmla="*/ 6515629 w 6591829"/>
              <a:gd name="connsiteY172" fmla="*/ 1286652 h 5477652"/>
              <a:gd name="connsiteX173" fmla="*/ 6487054 w 6591829"/>
              <a:gd name="connsiteY173" fmla="*/ 1124727 h 5477652"/>
              <a:gd name="connsiteX174" fmla="*/ 6477529 w 6591829"/>
              <a:gd name="connsiteY174" fmla="*/ 1058052 h 5477652"/>
              <a:gd name="connsiteX175" fmla="*/ 6458479 w 6591829"/>
              <a:gd name="connsiteY175" fmla="*/ 1010427 h 5477652"/>
              <a:gd name="connsiteX176" fmla="*/ 6439429 w 6591829"/>
              <a:gd name="connsiteY176" fmla="*/ 924702 h 5477652"/>
              <a:gd name="connsiteX177" fmla="*/ 6429904 w 6591829"/>
              <a:gd name="connsiteY177" fmla="*/ 877077 h 5477652"/>
              <a:gd name="connsiteX178" fmla="*/ 6410854 w 6591829"/>
              <a:gd name="connsiteY178" fmla="*/ 848502 h 5477652"/>
              <a:gd name="connsiteX179" fmla="*/ 6382279 w 6591829"/>
              <a:gd name="connsiteY179" fmla="*/ 734202 h 5477652"/>
              <a:gd name="connsiteX180" fmla="*/ 6363229 w 6591829"/>
              <a:gd name="connsiteY180" fmla="*/ 696102 h 5477652"/>
              <a:gd name="connsiteX181" fmla="*/ 6325129 w 6591829"/>
              <a:gd name="connsiteY181" fmla="*/ 638952 h 5477652"/>
              <a:gd name="connsiteX182" fmla="*/ 6315604 w 6591829"/>
              <a:gd name="connsiteY182" fmla="*/ 610377 h 5477652"/>
              <a:gd name="connsiteX183" fmla="*/ 6277504 w 6591829"/>
              <a:gd name="connsiteY183" fmla="*/ 572277 h 5477652"/>
              <a:gd name="connsiteX184" fmla="*/ 6248929 w 6591829"/>
              <a:gd name="connsiteY184" fmla="*/ 534177 h 5477652"/>
              <a:gd name="connsiteX185" fmla="*/ 6220354 w 6591829"/>
              <a:gd name="connsiteY185" fmla="*/ 505602 h 5477652"/>
              <a:gd name="connsiteX186" fmla="*/ 6201304 w 6591829"/>
              <a:gd name="connsiteY186" fmla="*/ 477027 h 5477652"/>
              <a:gd name="connsiteX187" fmla="*/ 6153679 w 6591829"/>
              <a:gd name="connsiteY187" fmla="*/ 448452 h 5477652"/>
              <a:gd name="connsiteX188" fmla="*/ 6087004 w 6591829"/>
              <a:gd name="connsiteY188" fmla="*/ 410352 h 5477652"/>
              <a:gd name="connsiteX189" fmla="*/ 6048904 w 6591829"/>
              <a:gd name="connsiteY189" fmla="*/ 381777 h 5477652"/>
              <a:gd name="connsiteX190" fmla="*/ 5991754 w 6591829"/>
              <a:gd name="connsiteY190" fmla="*/ 343677 h 5477652"/>
              <a:gd name="connsiteX191" fmla="*/ 5944129 w 6591829"/>
              <a:gd name="connsiteY191" fmla="*/ 305577 h 5477652"/>
              <a:gd name="connsiteX192" fmla="*/ 5906029 w 6591829"/>
              <a:gd name="connsiteY192" fmla="*/ 296052 h 5477652"/>
              <a:gd name="connsiteX193" fmla="*/ 5791729 w 6591829"/>
              <a:gd name="connsiteY193" fmla="*/ 238902 h 5477652"/>
              <a:gd name="connsiteX194" fmla="*/ 5706004 w 6591829"/>
              <a:gd name="connsiteY194" fmla="*/ 200802 h 5477652"/>
              <a:gd name="connsiteX195" fmla="*/ 5591704 w 6591829"/>
              <a:gd name="connsiteY195" fmla="*/ 153177 h 5477652"/>
              <a:gd name="connsiteX196" fmla="*/ 5448829 w 6591829"/>
              <a:gd name="connsiteY196" fmla="*/ 115077 h 5477652"/>
              <a:gd name="connsiteX197" fmla="*/ 5334529 w 6591829"/>
              <a:gd name="connsiteY197" fmla="*/ 86502 h 5477652"/>
              <a:gd name="connsiteX198" fmla="*/ 5258329 w 6591829"/>
              <a:gd name="connsiteY198" fmla="*/ 67452 h 5477652"/>
              <a:gd name="connsiteX199" fmla="*/ 5229754 w 6591829"/>
              <a:gd name="connsiteY199" fmla="*/ 57927 h 5477652"/>
              <a:gd name="connsiteX200" fmla="*/ 5067829 w 6591829"/>
              <a:gd name="connsiteY200" fmla="*/ 29352 h 5477652"/>
              <a:gd name="connsiteX201" fmla="*/ 4896379 w 6591829"/>
              <a:gd name="connsiteY201" fmla="*/ 19827 h 5477652"/>
              <a:gd name="connsiteX202" fmla="*/ 4324879 w 6591829"/>
              <a:gd name="connsiteY202" fmla="*/ 10302 h 5477652"/>
              <a:gd name="connsiteX203" fmla="*/ 3867679 w 6591829"/>
              <a:gd name="connsiteY203" fmla="*/ 10302 h 5477652"/>
              <a:gd name="connsiteX204" fmla="*/ 3277129 w 6591829"/>
              <a:gd name="connsiteY204" fmla="*/ 19827 h 5477652"/>
              <a:gd name="connsiteX205" fmla="*/ 3162829 w 6591829"/>
              <a:gd name="connsiteY205" fmla="*/ 38877 h 5477652"/>
              <a:gd name="connsiteX206" fmla="*/ 3105679 w 6591829"/>
              <a:gd name="connsiteY206" fmla="*/ 67452 h 5477652"/>
              <a:gd name="connsiteX207" fmla="*/ 3067579 w 6591829"/>
              <a:gd name="connsiteY207" fmla="*/ 76977 h 5477652"/>
              <a:gd name="connsiteX208" fmla="*/ 3039004 w 6591829"/>
              <a:gd name="connsiteY208" fmla="*/ 86502 h 5477652"/>
              <a:gd name="connsiteX209" fmla="*/ 2962804 w 6591829"/>
              <a:gd name="connsiteY209" fmla="*/ 115077 h 5477652"/>
              <a:gd name="connsiteX210" fmla="*/ 2905654 w 6591829"/>
              <a:gd name="connsiteY210" fmla="*/ 153177 h 5477652"/>
              <a:gd name="connsiteX211" fmla="*/ 2819929 w 6591829"/>
              <a:gd name="connsiteY211" fmla="*/ 191277 h 5477652"/>
              <a:gd name="connsiteX212" fmla="*/ 2791354 w 6591829"/>
              <a:gd name="connsiteY212" fmla="*/ 200802 h 5477652"/>
              <a:gd name="connsiteX213" fmla="*/ 2705629 w 6591829"/>
              <a:gd name="connsiteY213" fmla="*/ 238902 h 5477652"/>
              <a:gd name="connsiteX214" fmla="*/ 2677054 w 6591829"/>
              <a:gd name="connsiteY214" fmla="*/ 257952 h 5477652"/>
              <a:gd name="connsiteX215" fmla="*/ 2619904 w 6591829"/>
              <a:gd name="connsiteY215" fmla="*/ 267477 h 5477652"/>
              <a:gd name="connsiteX216" fmla="*/ 2581804 w 6591829"/>
              <a:gd name="connsiteY216" fmla="*/ 277002 h 5477652"/>
              <a:gd name="connsiteX217" fmla="*/ 2553229 w 6591829"/>
              <a:gd name="connsiteY217" fmla="*/ 286527 h 5477652"/>
              <a:gd name="connsiteX218" fmla="*/ 2467504 w 6591829"/>
              <a:gd name="connsiteY218" fmla="*/ 305577 h 5477652"/>
              <a:gd name="connsiteX219" fmla="*/ 2438929 w 6591829"/>
              <a:gd name="connsiteY219" fmla="*/ 315102 h 5477652"/>
              <a:gd name="connsiteX220" fmla="*/ 2343679 w 6591829"/>
              <a:gd name="connsiteY220" fmla="*/ 334152 h 547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6591829" h="5477652">
                <a:moveTo>
                  <a:pt x="2467504" y="286527"/>
                </a:moveTo>
                <a:cubicBezTo>
                  <a:pt x="2366938" y="346867"/>
                  <a:pt x="2472421" y="287014"/>
                  <a:pt x="2372254" y="334152"/>
                </a:cubicBezTo>
                <a:cubicBezTo>
                  <a:pt x="2333711" y="352290"/>
                  <a:pt x="2296054" y="372252"/>
                  <a:pt x="2257954" y="391302"/>
                </a:cubicBezTo>
                <a:cubicBezTo>
                  <a:pt x="2245254" y="397652"/>
                  <a:pt x="2233629" y="406908"/>
                  <a:pt x="2219854" y="410352"/>
                </a:cubicBezTo>
                <a:lnTo>
                  <a:pt x="2181754" y="419877"/>
                </a:lnTo>
                <a:cubicBezTo>
                  <a:pt x="2172229" y="426227"/>
                  <a:pt x="2163746" y="434524"/>
                  <a:pt x="2153179" y="438927"/>
                </a:cubicBezTo>
                <a:cubicBezTo>
                  <a:pt x="2081007" y="468999"/>
                  <a:pt x="1989474" y="481389"/>
                  <a:pt x="1924579" y="524652"/>
                </a:cubicBezTo>
                <a:cubicBezTo>
                  <a:pt x="1871410" y="560098"/>
                  <a:pt x="1915979" y="532891"/>
                  <a:pt x="1829329" y="572277"/>
                </a:cubicBezTo>
                <a:cubicBezTo>
                  <a:pt x="1816403" y="578153"/>
                  <a:pt x="1804829" y="587247"/>
                  <a:pt x="1791229" y="591327"/>
                </a:cubicBezTo>
                <a:cubicBezTo>
                  <a:pt x="1772731" y="596876"/>
                  <a:pt x="1753129" y="597677"/>
                  <a:pt x="1734079" y="600852"/>
                </a:cubicBezTo>
                <a:cubicBezTo>
                  <a:pt x="1718204" y="607202"/>
                  <a:pt x="1701747" y="612256"/>
                  <a:pt x="1686454" y="619902"/>
                </a:cubicBezTo>
                <a:cubicBezTo>
                  <a:pt x="1676215" y="625022"/>
                  <a:pt x="1667818" y="633272"/>
                  <a:pt x="1657879" y="638952"/>
                </a:cubicBezTo>
                <a:cubicBezTo>
                  <a:pt x="1645551" y="645997"/>
                  <a:pt x="1632107" y="650957"/>
                  <a:pt x="1619779" y="658002"/>
                </a:cubicBezTo>
                <a:cubicBezTo>
                  <a:pt x="1609840" y="663682"/>
                  <a:pt x="1601726" y="672543"/>
                  <a:pt x="1591204" y="677052"/>
                </a:cubicBezTo>
                <a:cubicBezTo>
                  <a:pt x="1579172" y="682209"/>
                  <a:pt x="1565804" y="683402"/>
                  <a:pt x="1553104" y="686577"/>
                </a:cubicBezTo>
                <a:cubicBezTo>
                  <a:pt x="1543579" y="692927"/>
                  <a:pt x="1534768" y="700507"/>
                  <a:pt x="1524529" y="705627"/>
                </a:cubicBezTo>
                <a:cubicBezTo>
                  <a:pt x="1442882" y="746450"/>
                  <a:pt x="1509502" y="703328"/>
                  <a:pt x="1438804" y="743727"/>
                </a:cubicBezTo>
                <a:cubicBezTo>
                  <a:pt x="1428865" y="749407"/>
                  <a:pt x="1420168" y="757097"/>
                  <a:pt x="1410229" y="762777"/>
                </a:cubicBezTo>
                <a:cubicBezTo>
                  <a:pt x="1397901" y="769822"/>
                  <a:pt x="1384631" y="775095"/>
                  <a:pt x="1372129" y="781827"/>
                </a:cubicBezTo>
                <a:cubicBezTo>
                  <a:pt x="1343348" y="797325"/>
                  <a:pt x="1314979" y="813577"/>
                  <a:pt x="1286404" y="829452"/>
                </a:cubicBezTo>
                <a:cubicBezTo>
                  <a:pt x="1247559" y="907142"/>
                  <a:pt x="1294730" y="830411"/>
                  <a:pt x="1200679" y="905652"/>
                </a:cubicBezTo>
                <a:cubicBezTo>
                  <a:pt x="1188283" y="915569"/>
                  <a:pt x="1183329" y="932527"/>
                  <a:pt x="1172104" y="943752"/>
                </a:cubicBezTo>
                <a:cubicBezTo>
                  <a:pt x="1164009" y="951847"/>
                  <a:pt x="1152221" y="955352"/>
                  <a:pt x="1143529" y="962802"/>
                </a:cubicBezTo>
                <a:cubicBezTo>
                  <a:pt x="1129892" y="974491"/>
                  <a:pt x="1119606" y="989875"/>
                  <a:pt x="1105429" y="1000902"/>
                </a:cubicBezTo>
                <a:cubicBezTo>
                  <a:pt x="1090816" y="1012268"/>
                  <a:pt x="1072417" y="1018111"/>
                  <a:pt x="1057804" y="1029477"/>
                </a:cubicBezTo>
                <a:cubicBezTo>
                  <a:pt x="957841" y="1107226"/>
                  <a:pt x="950074" y="1118157"/>
                  <a:pt x="876829" y="1191402"/>
                </a:cubicBezTo>
                <a:cubicBezTo>
                  <a:pt x="867304" y="1200927"/>
                  <a:pt x="856336" y="1209201"/>
                  <a:pt x="848254" y="1219977"/>
                </a:cubicBezTo>
                <a:cubicBezTo>
                  <a:pt x="838729" y="1232677"/>
                  <a:pt x="830904" y="1246852"/>
                  <a:pt x="819679" y="1258077"/>
                </a:cubicBezTo>
                <a:cubicBezTo>
                  <a:pt x="789475" y="1288281"/>
                  <a:pt x="755438" y="1314425"/>
                  <a:pt x="724429" y="1343802"/>
                </a:cubicBezTo>
                <a:cubicBezTo>
                  <a:pt x="613018" y="1449349"/>
                  <a:pt x="677311" y="1403789"/>
                  <a:pt x="610129" y="1448577"/>
                </a:cubicBezTo>
                <a:cubicBezTo>
                  <a:pt x="603779" y="1461277"/>
                  <a:pt x="599476" y="1475227"/>
                  <a:pt x="591079" y="1486677"/>
                </a:cubicBezTo>
                <a:cubicBezTo>
                  <a:pt x="515928" y="1589156"/>
                  <a:pt x="520732" y="1578270"/>
                  <a:pt x="438679" y="1648602"/>
                </a:cubicBezTo>
                <a:cubicBezTo>
                  <a:pt x="393253" y="1739454"/>
                  <a:pt x="448977" y="1638047"/>
                  <a:pt x="391054" y="1715277"/>
                </a:cubicBezTo>
                <a:cubicBezTo>
                  <a:pt x="379946" y="1730088"/>
                  <a:pt x="373587" y="1748091"/>
                  <a:pt x="362479" y="1762902"/>
                </a:cubicBezTo>
                <a:cubicBezTo>
                  <a:pt x="354397" y="1773678"/>
                  <a:pt x="341734" y="1780516"/>
                  <a:pt x="333904" y="1791477"/>
                </a:cubicBezTo>
                <a:cubicBezTo>
                  <a:pt x="279931" y="1867039"/>
                  <a:pt x="340863" y="1795967"/>
                  <a:pt x="305329" y="1858152"/>
                </a:cubicBezTo>
                <a:cubicBezTo>
                  <a:pt x="297453" y="1871935"/>
                  <a:pt x="284537" y="1882416"/>
                  <a:pt x="276754" y="1896252"/>
                </a:cubicBezTo>
                <a:cubicBezTo>
                  <a:pt x="255870" y="1933379"/>
                  <a:pt x="243233" y="1975109"/>
                  <a:pt x="219604" y="2010552"/>
                </a:cubicBezTo>
                <a:cubicBezTo>
                  <a:pt x="206904" y="2029602"/>
                  <a:pt x="191743" y="2047224"/>
                  <a:pt x="181504" y="2067702"/>
                </a:cubicBezTo>
                <a:cubicBezTo>
                  <a:pt x="164907" y="2100895"/>
                  <a:pt x="155566" y="2116942"/>
                  <a:pt x="143404" y="2153427"/>
                </a:cubicBezTo>
                <a:cubicBezTo>
                  <a:pt x="139264" y="2165846"/>
                  <a:pt x="139733" y="2179818"/>
                  <a:pt x="133879" y="2191527"/>
                </a:cubicBezTo>
                <a:cubicBezTo>
                  <a:pt x="123640" y="2212005"/>
                  <a:pt x="108479" y="2229627"/>
                  <a:pt x="95779" y="2248677"/>
                </a:cubicBezTo>
                <a:cubicBezTo>
                  <a:pt x="92604" y="2261377"/>
                  <a:pt x="90016" y="2274238"/>
                  <a:pt x="86254" y="2286777"/>
                </a:cubicBezTo>
                <a:cubicBezTo>
                  <a:pt x="80484" y="2306011"/>
                  <a:pt x="70505" y="2324120"/>
                  <a:pt x="67204" y="2343927"/>
                </a:cubicBezTo>
                <a:cubicBezTo>
                  <a:pt x="64029" y="2362977"/>
                  <a:pt x="61869" y="2382224"/>
                  <a:pt x="57679" y="2401077"/>
                </a:cubicBezTo>
                <a:cubicBezTo>
                  <a:pt x="55501" y="2410878"/>
                  <a:pt x="50912" y="2419998"/>
                  <a:pt x="48154" y="2429652"/>
                </a:cubicBezTo>
                <a:cubicBezTo>
                  <a:pt x="44558" y="2442239"/>
                  <a:pt x="41469" y="2454973"/>
                  <a:pt x="38629" y="2467752"/>
                </a:cubicBezTo>
                <a:cubicBezTo>
                  <a:pt x="19207" y="2555152"/>
                  <a:pt x="38823" y="2476110"/>
                  <a:pt x="19579" y="2591577"/>
                </a:cubicBezTo>
                <a:cubicBezTo>
                  <a:pt x="17427" y="2604490"/>
                  <a:pt x="13229" y="2616977"/>
                  <a:pt x="10054" y="2629677"/>
                </a:cubicBezTo>
                <a:cubicBezTo>
                  <a:pt x="6879" y="2674127"/>
                  <a:pt x="529" y="2718464"/>
                  <a:pt x="529" y="2763027"/>
                </a:cubicBezTo>
                <a:cubicBezTo>
                  <a:pt x="529" y="3248292"/>
                  <a:pt x="-4987" y="3027704"/>
                  <a:pt x="19579" y="3248802"/>
                </a:cubicBezTo>
                <a:cubicBezTo>
                  <a:pt x="29453" y="3337664"/>
                  <a:pt x="8169" y="3435532"/>
                  <a:pt x="48154" y="3515502"/>
                </a:cubicBezTo>
                <a:cubicBezTo>
                  <a:pt x="54504" y="3528202"/>
                  <a:pt x="62714" y="3540132"/>
                  <a:pt x="67204" y="3553602"/>
                </a:cubicBezTo>
                <a:cubicBezTo>
                  <a:pt x="115351" y="3698043"/>
                  <a:pt x="65555" y="3571644"/>
                  <a:pt x="95779" y="3677427"/>
                </a:cubicBezTo>
                <a:cubicBezTo>
                  <a:pt x="104054" y="3706389"/>
                  <a:pt x="113167" y="3735186"/>
                  <a:pt x="124354" y="3763152"/>
                </a:cubicBezTo>
                <a:lnTo>
                  <a:pt x="162454" y="3858402"/>
                </a:lnTo>
                <a:cubicBezTo>
                  <a:pt x="181063" y="3988667"/>
                  <a:pt x="157463" y="3873669"/>
                  <a:pt x="191029" y="3963177"/>
                </a:cubicBezTo>
                <a:cubicBezTo>
                  <a:pt x="195626" y="3975434"/>
                  <a:pt x="196704" y="3988765"/>
                  <a:pt x="200554" y="4001277"/>
                </a:cubicBezTo>
                <a:cubicBezTo>
                  <a:pt x="227006" y="4087246"/>
                  <a:pt x="218776" y="4066296"/>
                  <a:pt x="248179" y="4125102"/>
                </a:cubicBezTo>
                <a:cubicBezTo>
                  <a:pt x="251354" y="4144152"/>
                  <a:pt x="253361" y="4163434"/>
                  <a:pt x="257704" y="4182252"/>
                </a:cubicBezTo>
                <a:cubicBezTo>
                  <a:pt x="264965" y="4213715"/>
                  <a:pt x="280365" y="4265674"/>
                  <a:pt x="295804" y="4296552"/>
                </a:cubicBezTo>
                <a:cubicBezTo>
                  <a:pt x="300924" y="4306791"/>
                  <a:pt x="309734" y="4314888"/>
                  <a:pt x="314854" y="4325127"/>
                </a:cubicBezTo>
                <a:cubicBezTo>
                  <a:pt x="319344" y="4334107"/>
                  <a:pt x="320424" y="4344474"/>
                  <a:pt x="324379" y="4353702"/>
                </a:cubicBezTo>
                <a:cubicBezTo>
                  <a:pt x="329972" y="4366753"/>
                  <a:pt x="337836" y="4378751"/>
                  <a:pt x="343429" y="4391802"/>
                </a:cubicBezTo>
                <a:cubicBezTo>
                  <a:pt x="347384" y="4401030"/>
                  <a:pt x="348464" y="4411397"/>
                  <a:pt x="352954" y="4420377"/>
                </a:cubicBezTo>
                <a:cubicBezTo>
                  <a:pt x="358074" y="4430616"/>
                  <a:pt x="366884" y="4438713"/>
                  <a:pt x="372004" y="4448952"/>
                </a:cubicBezTo>
                <a:cubicBezTo>
                  <a:pt x="391398" y="4487739"/>
                  <a:pt x="369433" y="4473155"/>
                  <a:pt x="400579" y="4515627"/>
                </a:cubicBezTo>
                <a:cubicBezTo>
                  <a:pt x="427264" y="4552016"/>
                  <a:pt x="458425" y="4584919"/>
                  <a:pt x="486304" y="4620402"/>
                </a:cubicBezTo>
                <a:cubicBezTo>
                  <a:pt x="493377" y="4629403"/>
                  <a:pt x="498700" y="4639662"/>
                  <a:pt x="505354" y="4648977"/>
                </a:cubicBezTo>
                <a:cubicBezTo>
                  <a:pt x="514581" y="4661895"/>
                  <a:pt x="526219" y="4673200"/>
                  <a:pt x="533929" y="4687077"/>
                </a:cubicBezTo>
                <a:cubicBezTo>
                  <a:pt x="542232" y="4702023"/>
                  <a:pt x="543041" y="4720789"/>
                  <a:pt x="552979" y="4734702"/>
                </a:cubicBezTo>
                <a:cubicBezTo>
                  <a:pt x="559633" y="4744017"/>
                  <a:pt x="572862" y="4746302"/>
                  <a:pt x="581554" y="4753752"/>
                </a:cubicBezTo>
                <a:cubicBezTo>
                  <a:pt x="595191" y="4765441"/>
                  <a:pt x="607827" y="4778335"/>
                  <a:pt x="619654" y="4791852"/>
                </a:cubicBezTo>
                <a:cubicBezTo>
                  <a:pt x="630108" y="4803799"/>
                  <a:pt x="637004" y="4818727"/>
                  <a:pt x="648229" y="4829952"/>
                </a:cubicBezTo>
                <a:cubicBezTo>
                  <a:pt x="659454" y="4841177"/>
                  <a:pt x="674276" y="4848196"/>
                  <a:pt x="686329" y="4858527"/>
                </a:cubicBezTo>
                <a:cubicBezTo>
                  <a:pt x="696556" y="4867293"/>
                  <a:pt x="704556" y="4878478"/>
                  <a:pt x="714904" y="4887102"/>
                </a:cubicBezTo>
                <a:cubicBezTo>
                  <a:pt x="723698" y="4894431"/>
                  <a:pt x="734164" y="4899498"/>
                  <a:pt x="743479" y="4906152"/>
                </a:cubicBezTo>
                <a:cubicBezTo>
                  <a:pt x="756397" y="4915379"/>
                  <a:pt x="767867" y="4926728"/>
                  <a:pt x="781579" y="4934727"/>
                </a:cubicBezTo>
                <a:cubicBezTo>
                  <a:pt x="806109" y="4949036"/>
                  <a:pt x="832896" y="4959141"/>
                  <a:pt x="857779" y="4972827"/>
                </a:cubicBezTo>
                <a:cubicBezTo>
                  <a:pt x="896428" y="4994084"/>
                  <a:pt x="934060" y="5017138"/>
                  <a:pt x="972079" y="5039502"/>
                </a:cubicBezTo>
                <a:cubicBezTo>
                  <a:pt x="988036" y="5048889"/>
                  <a:pt x="1006613" y="5054986"/>
                  <a:pt x="1019704" y="5068077"/>
                </a:cubicBezTo>
                <a:cubicBezTo>
                  <a:pt x="1029229" y="5077602"/>
                  <a:pt x="1037071" y="5089180"/>
                  <a:pt x="1048279" y="5096652"/>
                </a:cubicBezTo>
                <a:cubicBezTo>
                  <a:pt x="1087998" y="5123131"/>
                  <a:pt x="1138592" y="5135870"/>
                  <a:pt x="1181629" y="5153802"/>
                </a:cubicBezTo>
                <a:cubicBezTo>
                  <a:pt x="1194736" y="5159263"/>
                  <a:pt x="1206546" y="5167579"/>
                  <a:pt x="1219729" y="5172852"/>
                </a:cubicBezTo>
                <a:cubicBezTo>
                  <a:pt x="1238373" y="5180310"/>
                  <a:pt x="1257571" y="5186385"/>
                  <a:pt x="1276879" y="5191902"/>
                </a:cubicBezTo>
                <a:cubicBezTo>
                  <a:pt x="1356141" y="5214548"/>
                  <a:pt x="1321130" y="5205346"/>
                  <a:pt x="1381654" y="5220477"/>
                </a:cubicBezTo>
                <a:cubicBezTo>
                  <a:pt x="1411760" y="5238541"/>
                  <a:pt x="1435495" y="5254437"/>
                  <a:pt x="1467379" y="5268102"/>
                </a:cubicBezTo>
                <a:cubicBezTo>
                  <a:pt x="1476607" y="5272057"/>
                  <a:pt x="1486632" y="5273898"/>
                  <a:pt x="1495954" y="5277627"/>
                </a:cubicBezTo>
                <a:cubicBezTo>
                  <a:pt x="1534277" y="5292956"/>
                  <a:pt x="1569781" y="5317157"/>
                  <a:pt x="1610254" y="5325252"/>
                </a:cubicBezTo>
                <a:cubicBezTo>
                  <a:pt x="1626129" y="5328427"/>
                  <a:pt x="1642260" y="5330517"/>
                  <a:pt x="1657879" y="5334777"/>
                </a:cubicBezTo>
                <a:cubicBezTo>
                  <a:pt x="1776477" y="5367122"/>
                  <a:pt x="1653744" y="5343613"/>
                  <a:pt x="1772179" y="5363352"/>
                </a:cubicBezTo>
                <a:cubicBezTo>
                  <a:pt x="1888713" y="5421619"/>
                  <a:pt x="1703958" y="5334262"/>
                  <a:pt x="1876954" y="5391927"/>
                </a:cubicBezTo>
                <a:cubicBezTo>
                  <a:pt x="1903895" y="5400907"/>
                  <a:pt x="1927301" y="5418276"/>
                  <a:pt x="1953154" y="5430027"/>
                </a:cubicBezTo>
                <a:cubicBezTo>
                  <a:pt x="1972478" y="5438811"/>
                  <a:pt x="2000243" y="5443481"/>
                  <a:pt x="2019829" y="5449077"/>
                </a:cubicBezTo>
                <a:cubicBezTo>
                  <a:pt x="2029483" y="5451835"/>
                  <a:pt x="2038559" y="5456633"/>
                  <a:pt x="2048404" y="5458602"/>
                </a:cubicBezTo>
                <a:cubicBezTo>
                  <a:pt x="2090517" y="5467025"/>
                  <a:pt x="2172544" y="5473874"/>
                  <a:pt x="2210329" y="5477652"/>
                </a:cubicBezTo>
                <a:cubicBezTo>
                  <a:pt x="2424068" y="5474414"/>
                  <a:pt x="2791378" y="5475192"/>
                  <a:pt x="3048529" y="5458602"/>
                </a:cubicBezTo>
                <a:cubicBezTo>
                  <a:pt x="3077220" y="5456751"/>
                  <a:pt x="3105602" y="5451465"/>
                  <a:pt x="3134254" y="5449077"/>
                </a:cubicBezTo>
                <a:cubicBezTo>
                  <a:pt x="3370036" y="5429428"/>
                  <a:pt x="3193639" y="5449988"/>
                  <a:pt x="3353329" y="5430027"/>
                </a:cubicBezTo>
                <a:cubicBezTo>
                  <a:pt x="3411620" y="5410597"/>
                  <a:pt x="3358094" y="5426363"/>
                  <a:pt x="3458104" y="5410977"/>
                </a:cubicBezTo>
                <a:cubicBezTo>
                  <a:pt x="3474105" y="5408515"/>
                  <a:pt x="3489760" y="5404114"/>
                  <a:pt x="3505729" y="5401452"/>
                </a:cubicBezTo>
                <a:cubicBezTo>
                  <a:pt x="3527874" y="5397761"/>
                  <a:pt x="3550179" y="5395102"/>
                  <a:pt x="3572404" y="5391927"/>
                </a:cubicBezTo>
                <a:cubicBezTo>
                  <a:pt x="3619993" y="5376064"/>
                  <a:pt x="3654924" y="5362797"/>
                  <a:pt x="3705754" y="5353827"/>
                </a:cubicBezTo>
                <a:cubicBezTo>
                  <a:pt x="3734067" y="5348831"/>
                  <a:pt x="3762904" y="5347477"/>
                  <a:pt x="3791479" y="5344302"/>
                </a:cubicBezTo>
                <a:cubicBezTo>
                  <a:pt x="3816879" y="5337952"/>
                  <a:pt x="3845894" y="5339775"/>
                  <a:pt x="3867679" y="5325252"/>
                </a:cubicBezTo>
                <a:cubicBezTo>
                  <a:pt x="3877204" y="5318902"/>
                  <a:pt x="3885732" y="5310711"/>
                  <a:pt x="3896254" y="5306202"/>
                </a:cubicBezTo>
                <a:cubicBezTo>
                  <a:pt x="3990012" y="5266020"/>
                  <a:pt x="3877217" y="5332048"/>
                  <a:pt x="3972454" y="5277627"/>
                </a:cubicBezTo>
                <a:cubicBezTo>
                  <a:pt x="3982393" y="5271947"/>
                  <a:pt x="3991714" y="5265231"/>
                  <a:pt x="4001029" y="5258577"/>
                </a:cubicBezTo>
                <a:cubicBezTo>
                  <a:pt x="4013947" y="5249350"/>
                  <a:pt x="4024930" y="5237102"/>
                  <a:pt x="4039129" y="5230002"/>
                </a:cubicBezTo>
                <a:cubicBezTo>
                  <a:pt x="4050838" y="5224148"/>
                  <a:pt x="4064529" y="5223652"/>
                  <a:pt x="4077229" y="5220477"/>
                </a:cubicBezTo>
                <a:cubicBezTo>
                  <a:pt x="4085858" y="5214005"/>
                  <a:pt x="4129976" y="5179816"/>
                  <a:pt x="4143904" y="5172852"/>
                </a:cubicBezTo>
                <a:cubicBezTo>
                  <a:pt x="4159197" y="5165206"/>
                  <a:pt x="4175654" y="5160152"/>
                  <a:pt x="4191529" y="5153802"/>
                </a:cubicBezTo>
                <a:cubicBezTo>
                  <a:pt x="4229914" y="5096224"/>
                  <a:pt x="4186419" y="5148101"/>
                  <a:pt x="4277254" y="5106177"/>
                </a:cubicBezTo>
                <a:cubicBezTo>
                  <a:pt x="4298042" y="5096583"/>
                  <a:pt x="4315354" y="5080777"/>
                  <a:pt x="4334404" y="5068077"/>
                </a:cubicBezTo>
                <a:lnTo>
                  <a:pt x="4391554" y="5029977"/>
                </a:lnTo>
                <a:cubicBezTo>
                  <a:pt x="4401079" y="5023627"/>
                  <a:pt x="4409269" y="5014547"/>
                  <a:pt x="4420129" y="5010927"/>
                </a:cubicBezTo>
                <a:cubicBezTo>
                  <a:pt x="4429654" y="5007752"/>
                  <a:pt x="4439724" y="5005892"/>
                  <a:pt x="4448704" y="5001402"/>
                </a:cubicBezTo>
                <a:cubicBezTo>
                  <a:pt x="4458943" y="4996282"/>
                  <a:pt x="4468723" y="4989957"/>
                  <a:pt x="4477279" y="4982352"/>
                </a:cubicBezTo>
                <a:cubicBezTo>
                  <a:pt x="4497415" y="4964454"/>
                  <a:pt x="4510332" y="4937250"/>
                  <a:pt x="4534429" y="4925202"/>
                </a:cubicBezTo>
                <a:cubicBezTo>
                  <a:pt x="4591579" y="4896627"/>
                  <a:pt x="4646553" y="4863207"/>
                  <a:pt x="4705879" y="4839477"/>
                </a:cubicBezTo>
                <a:cubicBezTo>
                  <a:pt x="4721754" y="4833127"/>
                  <a:pt x="4737495" y="4826430"/>
                  <a:pt x="4753504" y="4820427"/>
                </a:cubicBezTo>
                <a:cubicBezTo>
                  <a:pt x="4762905" y="4816902"/>
                  <a:pt x="4773099" y="4815392"/>
                  <a:pt x="4782079" y="4810902"/>
                </a:cubicBezTo>
                <a:cubicBezTo>
                  <a:pt x="4792318" y="4805782"/>
                  <a:pt x="4800132" y="4796361"/>
                  <a:pt x="4810654" y="4791852"/>
                </a:cubicBezTo>
                <a:cubicBezTo>
                  <a:pt x="4822686" y="4786695"/>
                  <a:pt x="4836599" y="4787189"/>
                  <a:pt x="4848754" y="4782327"/>
                </a:cubicBezTo>
                <a:cubicBezTo>
                  <a:pt x="4868529" y="4774417"/>
                  <a:pt x="4886515" y="4762565"/>
                  <a:pt x="4905904" y="4753752"/>
                </a:cubicBezTo>
                <a:cubicBezTo>
                  <a:pt x="4921469" y="4746677"/>
                  <a:pt x="4937520" y="4740705"/>
                  <a:pt x="4953529" y="4734702"/>
                </a:cubicBezTo>
                <a:cubicBezTo>
                  <a:pt x="4962930" y="4731177"/>
                  <a:pt x="4973124" y="4729667"/>
                  <a:pt x="4982104" y="4725177"/>
                </a:cubicBezTo>
                <a:cubicBezTo>
                  <a:pt x="4992343" y="4720057"/>
                  <a:pt x="5000440" y="4711247"/>
                  <a:pt x="5010679" y="4706127"/>
                </a:cubicBezTo>
                <a:cubicBezTo>
                  <a:pt x="5019659" y="4701637"/>
                  <a:pt x="5030274" y="4701092"/>
                  <a:pt x="5039254" y="4696602"/>
                </a:cubicBezTo>
                <a:cubicBezTo>
                  <a:pt x="5078366" y="4677046"/>
                  <a:pt x="5106283" y="4652575"/>
                  <a:pt x="5144029" y="4629927"/>
                </a:cubicBezTo>
                <a:cubicBezTo>
                  <a:pt x="5156205" y="4622622"/>
                  <a:pt x="5170575" y="4619130"/>
                  <a:pt x="5182129" y="4610877"/>
                </a:cubicBezTo>
                <a:cubicBezTo>
                  <a:pt x="5193090" y="4603047"/>
                  <a:pt x="5199928" y="4590384"/>
                  <a:pt x="5210704" y="4582302"/>
                </a:cubicBezTo>
                <a:cubicBezTo>
                  <a:pt x="5225515" y="4571194"/>
                  <a:pt x="5243518" y="4564835"/>
                  <a:pt x="5258329" y="4553727"/>
                </a:cubicBezTo>
                <a:cubicBezTo>
                  <a:pt x="5269105" y="4545645"/>
                  <a:pt x="5275540" y="4532384"/>
                  <a:pt x="5286904" y="4525152"/>
                </a:cubicBezTo>
                <a:cubicBezTo>
                  <a:pt x="5310862" y="4509906"/>
                  <a:pt x="5343024" y="4507132"/>
                  <a:pt x="5363104" y="4487052"/>
                </a:cubicBezTo>
                <a:cubicBezTo>
                  <a:pt x="5402598" y="4447558"/>
                  <a:pt x="5408083" y="4439379"/>
                  <a:pt x="5467879" y="4401327"/>
                </a:cubicBezTo>
                <a:cubicBezTo>
                  <a:pt x="5502804" y="4379102"/>
                  <a:pt x="5540328" y="4360512"/>
                  <a:pt x="5572654" y="4334652"/>
                </a:cubicBezTo>
                <a:lnTo>
                  <a:pt x="5667904" y="4258452"/>
                </a:lnTo>
                <a:cubicBezTo>
                  <a:pt x="5680387" y="4248644"/>
                  <a:pt x="5692795" y="4238683"/>
                  <a:pt x="5706004" y="4229877"/>
                </a:cubicBezTo>
                <a:cubicBezTo>
                  <a:pt x="5911332" y="4092992"/>
                  <a:pt x="5715074" y="4226120"/>
                  <a:pt x="5829829" y="4144152"/>
                </a:cubicBezTo>
                <a:cubicBezTo>
                  <a:pt x="5839144" y="4137498"/>
                  <a:pt x="5849848" y="4132707"/>
                  <a:pt x="5858404" y="4125102"/>
                </a:cubicBezTo>
                <a:cubicBezTo>
                  <a:pt x="5968517" y="4027224"/>
                  <a:pt x="5874795" y="4106889"/>
                  <a:pt x="5944129" y="4029852"/>
                </a:cubicBezTo>
                <a:cubicBezTo>
                  <a:pt x="5962151" y="4009827"/>
                  <a:pt x="5989231" y="3996799"/>
                  <a:pt x="6001279" y="3972702"/>
                </a:cubicBezTo>
                <a:cubicBezTo>
                  <a:pt x="6046705" y="3881850"/>
                  <a:pt x="5990981" y="3983257"/>
                  <a:pt x="6048904" y="3906027"/>
                </a:cubicBezTo>
                <a:cubicBezTo>
                  <a:pt x="6119915" y="3811346"/>
                  <a:pt x="6038554" y="3897327"/>
                  <a:pt x="6106054" y="3829827"/>
                </a:cubicBezTo>
                <a:cubicBezTo>
                  <a:pt x="6142911" y="3737685"/>
                  <a:pt x="6102228" y="3826041"/>
                  <a:pt x="6163204" y="3734577"/>
                </a:cubicBezTo>
                <a:cubicBezTo>
                  <a:pt x="6171080" y="3722763"/>
                  <a:pt x="6174378" y="3708291"/>
                  <a:pt x="6182254" y="3696477"/>
                </a:cubicBezTo>
                <a:cubicBezTo>
                  <a:pt x="6193531" y="3679561"/>
                  <a:pt x="6209894" y="3666285"/>
                  <a:pt x="6220354" y="3648852"/>
                </a:cubicBezTo>
                <a:cubicBezTo>
                  <a:pt x="6225844" y="3639702"/>
                  <a:pt x="6244150" y="3589380"/>
                  <a:pt x="6248929" y="3572652"/>
                </a:cubicBezTo>
                <a:cubicBezTo>
                  <a:pt x="6252525" y="3560065"/>
                  <a:pt x="6253297" y="3546584"/>
                  <a:pt x="6258454" y="3534552"/>
                </a:cubicBezTo>
                <a:cubicBezTo>
                  <a:pt x="6262963" y="3524030"/>
                  <a:pt x="6272384" y="3516216"/>
                  <a:pt x="6277504" y="3505977"/>
                </a:cubicBezTo>
                <a:cubicBezTo>
                  <a:pt x="6281994" y="3496997"/>
                  <a:pt x="6284594" y="3487142"/>
                  <a:pt x="6287029" y="3477402"/>
                </a:cubicBezTo>
                <a:cubicBezTo>
                  <a:pt x="6294129" y="3449004"/>
                  <a:pt x="6298245" y="3419881"/>
                  <a:pt x="6306079" y="3391677"/>
                </a:cubicBezTo>
                <a:cubicBezTo>
                  <a:pt x="6314141" y="3362655"/>
                  <a:pt x="6325129" y="3334527"/>
                  <a:pt x="6334654" y="3305952"/>
                </a:cubicBezTo>
                <a:cubicBezTo>
                  <a:pt x="6344179" y="3277377"/>
                  <a:pt x="6355924" y="3249448"/>
                  <a:pt x="6363229" y="3220227"/>
                </a:cubicBezTo>
                <a:cubicBezTo>
                  <a:pt x="6366404" y="3207527"/>
                  <a:pt x="6369158" y="3194714"/>
                  <a:pt x="6372754" y="3182127"/>
                </a:cubicBezTo>
                <a:cubicBezTo>
                  <a:pt x="6375512" y="3172473"/>
                  <a:pt x="6379844" y="3163292"/>
                  <a:pt x="6382279" y="3153552"/>
                </a:cubicBezTo>
                <a:cubicBezTo>
                  <a:pt x="6409205" y="3045847"/>
                  <a:pt x="6369986" y="3171382"/>
                  <a:pt x="6410854" y="3048777"/>
                </a:cubicBezTo>
                <a:lnTo>
                  <a:pt x="6420379" y="3020202"/>
                </a:lnTo>
                <a:cubicBezTo>
                  <a:pt x="6426729" y="3001152"/>
                  <a:pt x="6434559" y="2982533"/>
                  <a:pt x="6439429" y="2963052"/>
                </a:cubicBezTo>
                <a:cubicBezTo>
                  <a:pt x="6445779" y="2937652"/>
                  <a:pt x="6452799" y="2912410"/>
                  <a:pt x="6458479" y="2886852"/>
                </a:cubicBezTo>
                <a:cubicBezTo>
                  <a:pt x="6465503" y="2855244"/>
                  <a:pt x="6463049" y="2820562"/>
                  <a:pt x="6477529" y="2791602"/>
                </a:cubicBezTo>
                <a:cubicBezTo>
                  <a:pt x="6483879" y="2778902"/>
                  <a:pt x="6491482" y="2766755"/>
                  <a:pt x="6496579" y="2753502"/>
                </a:cubicBezTo>
                <a:cubicBezTo>
                  <a:pt x="6507392" y="2725389"/>
                  <a:pt x="6525154" y="2667777"/>
                  <a:pt x="6525154" y="2667777"/>
                </a:cubicBezTo>
                <a:cubicBezTo>
                  <a:pt x="6528329" y="2642377"/>
                  <a:pt x="6528923" y="2616519"/>
                  <a:pt x="6534679" y="2591577"/>
                </a:cubicBezTo>
                <a:cubicBezTo>
                  <a:pt x="6538524" y="2574917"/>
                  <a:pt x="6548322" y="2560172"/>
                  <a:pt x="6553729" y="2543952"/>
                </a:cubicBezTo>
                <a:cubicBezTo>
                  <a:pt x="6565427" y="2508858"/>
                  <a:pt x="6569521" y="2464405"/>
                  <a:pt x="6572779" y="2429652"/>
                </a:cubicBezTo>
                <a:cubicBezTo>
                  <a:pt x="6579916" y="2353522"/>
                  <a:pt x="6591829" y="2201052"/>
                  <a:pt x="6591829" y="2201052"/>
                </a:cubicBezTo>
                <a:cubicBezTo>
                  <a:pt x="6588795" y="2116102"/>
                  <a:pt x="6580485" y="1847884"/>
                  <a:pt x="6572779" y="1743852"/>
                </a:cubicBezTo>
                <a:cubicBezTo>
                  <a:pt x="6571121" y="1721463"/>
                  <a:pt x="6566755" y="1699353"/>
                  <a:pt x="6563254" y="1677177"/>
                </a:cubicBezTo>
                <a:cubicBezTo>
                  <a:pt x="6557230" y="1639024"/>
                  <a:pt x="6544204" y="1562877"/>
                  <a:pt x="6544204" y="1562877"/>
                </a:cubicBezTo>
                <a:cubicBezTo>
                  <a:pt x="6540938" y="1507360"/>
                  <a:pt x="6536424" y="1382845"/>
                  <a:pt x="6525154" y="1315227"/>
                </a:cubicBezTo>
                <a:cubicBezTo>
                  <a:pt x="6523503" y="1305323"/>
                  <a:pt x="6517598" y="1296497"/>
                  <a:pt x="6515629" y="1286652"/>
                </a:cubicBezTo>
                <a:cubicBezTo>
                  <a:pt x="6504880" y="1232907"/>
                  <a:pt x="6494805" y="1178985"/>
                  <a:pt x="6487054" y="1124727"/>
                </a:cubicBezTo>
                <a:cubicBezTo>
                  <a:pt x="6483879" y="1102502"/>
                  <a:pt x="6482974" y="1079832"/>
                  <a:pt x="6477529" y="1058052"/>
                </a:cubicBezTo>
                <a:cubicBezTo>
                  <a:pt x="6473382" y="1041465"/>
                  <a:pt x="6463176" y="1026867"/>
                  <a:pt x="6458479" y="1010427"/>
                </a:cubicBezTo>
                <a:cubicBezTo>
                  <a:pt x="6450437" y="982281"/>
                  <a:pt x="6445562" y="953324"/>
                  <a:pt x="6439429" y="924702"/>
                </a:cubicBezTo>
                <a:cubicBezTo>
                  <a:pt x="6436037" y="908872"/>
                  <a:pt x="6435588" y="892236"/>
                  <a:pt x="6429904" y="877077"/>
                </a:cubicBezTo>
                <a:cubicBezTo>
                  <a:pt x="6425884" y="866358"/>
                  <a:pt x="6417204" y="858027"/>
                  <a:pt x="6410854" y="848502"/>
                </a:cubicBezTo>
                <a:cubicBezTo>
                  <a:pt x="6406474" y="828794"/>
                  <a:pt x="6395282" y="764542"/>
                  <a:pt x="6382279" y="734202"/>
                </a:cubicBezTo>
                <a:cubicBezTo>
                  <a:pt x="6376686" y="721151"/>
                  <a:pt x="6370534" y="708278"/>
                  <a:pt x="6363229" y="696102"/>
                </a:cubicBezTo>
                <a:cubicBezTo>
                  <a:pt x="6351449" y="676469"/>
                  <a:pt x="6332369" y="660672"/>
                  <a:pt x="6325129" y="638952"/>
                </a:cubicBezTo>
                <a:cubicBezTo>
                  <a:pt x="6321954" y="629427"/>
                  <a:pt x="6321440" y="618547"/>
                  <a:pt x="6315604" y="610377"/>
                </a:cubicBezTo>
                <a:cubicBezTo>
                  <a:pt x="6305165" y="595762"/>
                  <a:pt x="6289331" y="585794"/>
                  <a:pt x="6277504" y="572277"/>
                </a:cubicBezTo>
                <a:cubicBezTo>
                  <a:pt x="6267050" y="560330"/>
                  <a:pt x="6259260" y="546230"/>
                  <a:pt x="6248929" y="534177"/>
                </a:cubicBezTo>
                <a:cubicBezTo>
                  <a:pt x="6240163" y="523950"/>
                  <a:pt x="6228978" y="515950"/>
                  <a:pt x="6220354" y="505602"/>
                </a:cubicBezTo>
                <a:cubicBezTo>
                  <a:pt x="6213025" y="496808"/>
                  <a:pt x="6209996" y="484477"/>
                  <a:pt x="6201304" y="477027"/>
                </a:cubicBezTo>
                <a:cubicBezTo>
                  <a:pt x="6187248" y="464979"/>
                  <a:pt x="6169083" y="458721"/>
                  <a:pt x="6153679" y="448452"/>
                </a:cubicBezTo>
                <a:cubicBezTo>
                  <a:pt x="6096014" y="410009"/>
                  <a:pt x="6137933" y="427328"/>
                  <a:pt x="6087004" y="410352"/>
                </a:cubicBezTo>
                <a:cubicBezTo>
                  <a:pt x="6074304" y="400827"/>
                  <a:pt x="6061909" y="390881"/>
                  <a:pt x="6048904" y="381777"/>
                </a:cubicBezTo>
                <a:cubicBezTo>
                  <a:pt x="6030147" y="368647"/>
                  <a:pt x="6009632" y="357980"/>
                  <a:pt x="5991754" y="343677"/>
                </a:cubicBezTo>
                <a:cubicBezTo>
                  <a:pt x="5975879" y="330977"/>
                  <a:pt x="5961901" y="315450"/>
                  <a:pt x="5944129" y="305577"/>
                </a:cubicBezTo>
                <a:cubicBezTo>
                  <a:pt x="5932686" y="299220"/>
                  <a:pt x="5918729" y="299227"/>
                  <a:pt x="5906029" y="296052"/>
                </a:cubicBezTo>
                <a:cubicBezTo>
                  <a:pt x="5818728" y="241489"/>
                  <a:pt x="5858888" y="255692"/>
                  <a:pt x="5791729" y="238902"/>
                </a:cubicBezTo>
                <a:cubicBezTo>
                  <a:pt x="5733522" y="200097"/>
                  <a:pt x="5796684" y="238585"/>
                  <a:pt x="5706004" y="200802"/>
                </a:cubicBezTo>
                <a:cubicBezTo>
                  <a:pt x="5667904" y="184927"/>
                  <a:pt x="5631585" y="163812"/>
                  <a:pt x="5591704" y="153177"/>
                </a:cubicBezTo>
                <a:cubicBezTo>
                  <a:pt x="5544079" y="140477"/>
                  <a:pt x="5494593" y="133383"/>
                  <a:pt x="5448829" y="115077"/>
                </a:cubicBezTo>
                <a:cubicBezTo>
                  <a:pt x="5380359" y="87689"/>
                  <a:pt x="5418130" y="98445"/>
                  <a:pt x="5334529" y="86502"/>
                </a:cubicBezTo>
                <a:cubicBezTo>
                  <a:pt x="5269210" y="64729"/>
                  <a:pt x="5350281" y="90440"/>
                  <a:pt x="5258329" y="67452"/>
                </a:cubicBezTo>
                <a:cubicBezTo>
                  <a:pt x="5248589" y="65017"/>
                  <a:pt x="5239537" y="60185"/>
                  <a:pt x="5229754" y="57927"/>
                </a:cubicBezTo>
                <a:cubicBezTo>
                  <a:pt x="5195784" y="50088"/>
                  <a:pt x="5108803" y="32630"/>
                  <a:pt x="5067829" y="29352"/>
                </a:cubicBezTo>
                <a:cubicBezTo>
                  <a:pt x="5010773" y="24788"/>
                  <a:pt x="4953598" y="21294"/>
                  <a:pt x="4896379" y="19827"/>
                </a:cubicBezTo>
                <a:lnTo>
                  <a:pt x="4324879" y="10302"/>
                </a:lnTo>
                <a:cubicBezTo>
                  <a:pt x="4069673" y="-7927"/>
                  <a:pt x="4270326" y="1914"/>
                  <a:pt x="3867679" y="10302"/>
                </a:cubicBezTo>
                <a:lnTo>
                  <a:pt x="3277129" y="19827"/>
                </a:lnTo>
                <a:cubicBezTo>
                  <a:pt x="3239029" y="26177"/>
                  <a:pt x="3199472" y="26663"/>
                  <a:pt x="3162829" y="38877"/>
                </a:cubicBezTo>
                <a:cubicBezTo>
                  <a:pt x="3042422" y="79013"/>
                  <a:pt x="3234930" y="12059"/>
                  <a:pt x="3105679" y="67452"/>
                </a:cubicBezTo>
                <a:cubicBezTo>
                  <a:pt x="3093647" y="72609"/>
                  <a:pt x="3080166" y="73381"/>
                  <a:pt x="3067579" y="76977"/>
                </a:cubicBezTo>
                <a:cubicBezTo>
                  <a:pt x="3057925" y="79735"/>
                  <a:pt x="3048232" y="82547"/>
                  <a:pt x="3039004" y="86502"/>
                </a:cubicBezTo>
                <a:cubicBezTo>
                  <a:pt x="2969272" y="116387"/>
                  <a:pt x="3033048" y="97516"/>
                  <a:pt x="2962804" y="115077"/>
                </a:cubicBezTo>
                <a:cubicBezTo>
                  <a:pt x="2943754" y="127777"/>
                  <a:pt x="2927374" y="145937"/>
                  <a:pt x="2905654" y="153177"/>
                </a:cubicBezTo>
                <a:cubicBezTo>
                  <a:pt x="2841286" y="174633"/>
                  <a:pt x="2919124" y="147190"/>
                  <a:pt x="2819929" y="191277"/>
                </a:cubicBezTo>
                <a:cubicBezTo>
                  <a:pt x="2810754" y="195355"/>
                  <a:pt x="2800879" y="197627"/>
                  <a:pt x="2791354" y="200802"/>
                </a:cubicBezTo>
                <a:cubicBezTo>
                  <a:pt x="2736841" y="255315"/>
                  <a:pt x="2793675" y="209553"/>
                  <a:pt x="2705629" y="238902"/>
                </a:cubicBezTo>
                <a:cubicBezTo>
                  <a:pt x="2694769" y="242522"/>
                  <a:pt x="2687914" y="254332"/>
                  <a:pt x="2677054" y="257952"/>
                </a:cubicBezTo>
                <a:cubicBezTo>
                  <a:pt x="2658732" y="264059"/>
                  <a:pt x="2638842" y="263689"/>
                  <a:pt x="2619904" y="267477"/>
                </a:cubicBezTo>
                <a:cubicBezTo>
                  <a:pt x="2607067" y="270044"/>
                  <a:pt x="2594391" y="273406"/>
                  <a:pt x="2581804" y="277002"/>
                </a:cubicBezTo>
                <a:cubicBezTo>
                  <a:pt x="2572150" y="279760"/>
                  <a:pt x="2562969" y="284092"/>
                  <a:pt x="2553229" y="286527"/>
                </a:cubicBezTo>
                <a:cubicBezTo>
                  <a:pt x="2524831" y="293627"/>
                  <a:pt x="2495902" y="298477"/>
                  <a:pt x="2467504" y="305577"/>
                </a:cubicBezTo>
                <a:cubicBezTo>
                  <a:pt x="2457764" y="308012"/>
                  <a:pt x="2448807" y="313306"/>
                  <a:pt x="2438929" y="315102"/>
                </a:cubicBezTo>
                <a:cubicBezTo>
                  <a:pt x="2340819" y="332940"/>
                  <a:pt x="2389747" y="311118"/>
                  <a:pt x="2343679" y="334152"/>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262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449" y="1371600"/>
            <a:ext cx="8667750" cy="5267325"/>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882043"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cells (advance slide for answers).</a:t>
            </a:r>
          </a:p>
        </p:txBody>
      </p:sp>
      <p:sp>
        <p:nvSpPr>
          <p:cNvPr id="6" name="Rectangle 5"/>
          <p:cNvSpPr/>
          <p:nvPr/>
        </p:nvSpPr>
        <p:spPr>
          <a:xfrm>
            <a:off x="3164354" y="1348852"/>
            <a:ext cx="2705734"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Aciniar</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cells (exocrine pancreas)</a:t>
            </a:r>
          </a:p>
        </p:txBody>
      </p:sp>
      <p:sp>
        <p:nvSpPr>
          <p:cNvPr id="5" name="Freeform 4"/>
          <p:cNvSpPr/>
          <p:nvPr/>
        </p:nvSpPr>
        <p:spPr>
          <a:xfrm>
            <a:off x="3589863" y="3793067"/>
            <a:ext cx="1391357" cy="688622"/>
          </a:xfrm>
          <a:custGeom>
            <a:avLst/>
            <a:gdLst>
              <a:gd name="connsiteX0" fmla="*/ 1241781 w 1391357"/>
              <a:gd name="connsiteY0" fmla="*/ 632177 h 688622"/>
              <a:gd name="connsiteX1" fmla="*/ 1298226 w 1391357"/>
              <a:gd name="connsiteY1" fmla="*/ 564444 h 688622"/>
              <a:gd name="connsiteX2" fmla="*/ 1332093 w 1391357"/>
              <a:gd name="connsiteY2" fmla="*/ 530577 h 688622"/>
              <a:gd name="connsiteX3" fmla="*/ 1377248 w 1391357"/>
              <a:gd name="connsiteY3" fmla="*/ 451555 h 688622"/>
              <a:gd name="connsiteX4" fmla="*/ 1377248 w 1391357"/>
              <a:gd name="connsiteY4" fmla="*/ 349955 h 688622"/>
              <a:gd name="connsiteX5" fmla="*/ 1275648 w 1391357"/>
              <a:gd name="connsiteY5" fmla="*/ 304800 h 688622"/>
              <a:gd name="connsiteX6" fmla="*/ 1241781 w 1391357"/>
              <a:gd name="connsiteY6" fmla="*/ 282222 h 688622"/>
              <a:gd name="connsiteX7" fmla="*/ 1174048 w 1391357"/>
              <a:gd name="connsiteY7" fmla="*/ 259644 h 688622"/>
              <a:gd name="connsiteX8" fmla="*/ 1095026 w 1391357"/>
              <a:gd name="connsiteY8" fmla="*/ 214489 h 688622"/>
              <a:gd name="connsiteX9" fmla="*/ 1072448 w 1391357"/>
              <a:gd name="connsiteY9" fmla="*/ 158044 h 688622"/>
              <a:gd name="connsiteX10" fmla="*/ 1016004 w 1391357"/>
              <a:gd name="connsiteY10" fmla="*/ 90311 h 688622"/>
              <a:gd name="connsiteX11" fmla="*/ 1004715 w 1391357"/>
              <a:gd name="connsiteY11" fmla="*/ 56444 h 688622"/>
              <a:gd name="connsiteX12" fmla="*/ 970848 w 1391357"/>
              <a:gd name="connsiteY12" fmla="*/ 45155 h 688622"/>
              <a:gd name="connsiteX13" fmla="*/ 936981 w 1391357"/>
              <a:gd name="connsiteY13" fmla="*/ 22577 h 688622"/>
              <a:gd name="connsiteX14" fmla="*/ 869248 w 1391357"/>
              <a:gd name="connsiteY14" fmla="*/ 0 h 688622"/>
              <a:gd name="connsiteX15" fmla="*/ 812804 w 1391357"/>
              <a:gd name="connsiteY15" fmla="*/ 22577 h 688622"/>
              <a:gd name="connsiteX16" fmla="*/ 778937 w 1391357"/>
              <a:gd name="connsiteY16" fmla="*/ 33866 h 688622"/>
              <a:gd name="connsiteX17" fmla="*/ 711204 w 1391357"/>
              <a:gd name="connsiteY17" fmla="*/ 79022 h 688622"/>
              <a:gd name="connsiteX18" fmla="*/ 666048 w 1391357"/>
              <a:gd name="connsiteY18" fmla="*/ 101600 h 688622"/>
              <a:gd name="connsiteX19" fmla="*/ 598315 w 1391357"/>
              <a:gd name="connsiteY19" fmla="*/ 146755 h 688622"/>
              <a:gd name="connsiteX20" fmla="*/ 530581 w 1391357"/>
              <a:gd name="connsiteY20" fmla="*/ 180622 h 688622"/>
              <a:gd name="connsiteX21" fmla="*/ 462848 w 1391357"/>
              <a:gd name="connsiteY21" fmla="*/ 169333 h 688622"/>
              <a:gd name="connsiteX22" fmla="*/ 440270 w 1391357"/>
              <a:gd name="connsiteY22" fmla="*/ 101600 h 688622"/>
              <a:gd name="connsiteX23" fmla="*/ 428981 w 1391357"/>
              <a:gd name="connsiteY23" fmla="*/ 67733 h 688622"/>
              <a:gd name="connsiteX24" fmla="*/ 361248 w 1391357"/>
              <a:gd name="connsiteY24" fmla="*/ 11289 h 688622"/>
              <a:gd name="connsiteX25" fmla="*/ 293515 w 1391357"/>
              <a:gd name="connsiteY25" fmla="*/ 0 h 688622"/>
              <a:gd name="connsiteX26" fmla="*/ 191915 w 1391357"/>
              <a:gd name="connsiteY26" fmla="*/ 22577 h 688622"/>
              <a:gd name="connsiteX27" fmla="*/ 158048 w 1391357"/>
              <a:gd name="connsiteY27" fmla="*/ 56444 h 688622"/>
              <a:gd name="connsiteX28" fmla="*/ 124181 w 1391357"/>
              <a:gd name="connsiteY28" fmla="*/ 79022 h 688622"/>
              <a:gd name="connsiteX29" fmla="*/ 79026 w 1391357"/>
              <a:gd name="connsiteY29" fmla="*/ 146755 h 688622"/>
              <a:gd name="connsiteX30" fmla="*/ 22581 w 1391357"/>
              <a:gd name="connsiteY30" fmla="*/ 214489 h 688622"/>
              <a:gd name="connsiteX31" fmla="*/ 11293 w 1391357"/>
              <a:gd name="connsiteY31" fmla="*/ 316089 h 688622"/>
              <a:gd name="connsiteX32" fmla="*/ 45159 w 1391357"/>
              <a:gd name="connsiteY32" fmla="*/ 349955 h 688622"/>
              <a:gd name="connsiteX33" fmla="*/ 101604 w 1391357"/>
              <a:gd name="connsiteY33" fmla="*/ 395111 h 688622"/>
              <a:gd name="connsiteX34" fmla="*/ 203204 w 1391357"/>
              <a:gd name="connsiteY34" fmla="*/ 440266 h 688622"/>
              <a:gd name="connsiteX35" fmla="*/ 237070 w 1391357"/>
              <a:gd name="connsiteY35" fmla="*/ 451555 h 688622"/>
              <a:gd name="connsiteX36" fmla="*/ 270937 w 1391357"/>
              <a:gd name="connsiteY36" fmla="*/ 462844 h 688622"/>
              <a:gd name="connsiteX37" fmla="*/ 338670 w 1391357"/>
              <a:gd name="connsiteY37" fmla="*/ 496711 h 688622"/>
              <a:gd name="connsiteX38" fmla="*/ 406404 w 1391357"/>
              <a:gd name="connsiteY38" fmla="*/ 564444 h 688622"/>
              <a:gd name="connsiteX39" fmla="*/ 428981 w 1391357"/>
              <a:gd name="connsiteY39" fmla="*/ 609600 h 688622"/>
              <a:gd name="connsiteX40" fmla="*/ 564448 w 1391357"/>
              <a:gd name="connsiteY40" fmla="*/ 677333 h 688622"/>
              <a:gd name="connsiteX41" fmla="*/ 632181 w 1391357"/>
              <a:gd name="connsiteY41" fmla="*/ 688622 h 688622"/>
              <a:gd name="connsiteX42" fmla="*/ 1140181 w 1391357"/>
              <a:gd name="connsiteY42" fmla="*/ 677333 h 688622"/>
              <a:gd name="connsiteX43" fmla="*/ 1196626 w 1391357"/>
              <a:gd name="connsiteY43" fmla="*/ 666044 h 688622"/>
              <a:gd name="connsiteX44" fmla="*/ 1253070 w 1391357"/>
              <a:gd name="connsiteY44" fmla="*/ 643466 h 688622"/>
              <a:gd name="connsiteX45" fmla="*/ 1241781 w 1391357"/>
              <a:gd name="connsiteY45" fmla="*/ 632177 h 68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91357" h="688622">
                <a:moveTo>
                  <a:pt x="1241781" y="632177"/>
                </a:moveTo>
                <a:cubicBezTo>
                  <a:pt x="1260596" y="609599"/>
                  <a:pt x="1278700" y="586410"/>
                  <a:pt x="1298226" y="564444"/>
                </a:cubicBezTo>
                <a:cubicBezTo>
                  <a:pt x="1308833" y="552512"/>
                  <a:pt x="1324172" y="544439"/>
                  <a:pt x="1332093" y="530577"/>
                </a:cubicBezTo>
                <a:cubicBezTo>
                  <a:pt x="1392736" y="424450"/>
                  <a:pt x="1285607" y="543196"/>
                  <a:pt x="1377248" y="451555"/>
                </a:cubicBezTo>
                <a:cubicBezTo>
                  <a:pt x="1390267" y="412500"/>
                  <a:pt x="1401090" y="397638"/>
                  <a:pt x="1377248" y="349955"/>
                </a:cubicBezTo>
                <a:cubicBezTo>
                  <a:pt x="1365760" y="326978"/>
                  <a:pt x="1282264" y="309211"/>
                  <a:pt x="1275648" y="304800"/>
                </a:cubicBezTo>
                <a:cubicBezTo>
                  <a:pt x="1264359" y="297274"/>
                  <a:pt x="1254179" y="287732"/>
                  <a:pt x="1241781" y="282222"/>
                </a:cubicBezTo>
                <a:cubicBezTo>
                  <a:pt x="1220033" y="272556"/>
                  <a:pt x="1193850" y="272845"/>
                  <a:pt x="1174048" y="259644"/>
                </a:cubicBezTo>
                <a:cubicBezTo>
                  <a:pt x="1126179" y="227731"/>
                  <a:pt x="1152316" y="243134"/>
                  <a:pt x="1095026" y="214489"/>
                </a:cubicBezTo>
                <a:cubicBezTo>
                  <a:pt x="1087500" y="195674"/>
                  <a:pt x="1083188" y="175228"/>
                  <a:pt x="1072448" y="158044"/>
                </a:cubicBezTo>
                <a:cubicBezTo>
                  <a:pt x="1010034" y="58182"/>
                  <a:pt x="1063544" y="185392"/>
                  <a:pt x="1016004" y="90311"/>
                </a:cubicBezTo>
                <a:cubicBezTo>
                  <a:pt x="1010682" y="79668"/>
                  <a:pt x="1013129" y="64858"/>
                  <a:pt x="1004715" y="56444"/>
                </a:cubicBezTo>
                <a:cubicBezTo>
                  <a:pt x="996301" y="48030"/>
                  <a:pt x="981491" y="50477"/>
                  <a:pt x="970848" y="45155"/>
                </a:cubicBezTo>
                <a:cubicBezTo>
                  <a:pt x="958713" y="39087"/>
                  <a:pt x="949379" y="28087"/>
                  <a:pt x="936981" y="22577"/>
                </a:cubicBezTo>
                <a:cubicBezTo>
                  <a:pt x="915233" y="12911"/>
                  <a:pt x="869248" y="0"/>
                  <a:pt x="869248" y="0"/>
                </a:cubicBezTo>
                <a:cubicBezTo>
                  <a:pt x="850433" y="7526"/>
                  <a:pt x="831778" y="15462"/>
                  <a:pt x="812804" y="22577"/>
                </a:cubicBezTo>
                <a:cubicBezTo>
                  <a:pt x="801662" y="26755"/>
                  <a:pt x="789339" y="28087"/>
                  <a:pt x="778937" y="33866"/>
                </a:cubicBezTo>
                <a:cubicBezTo>
                  <a:pt x="755217" y="47044"/>
                  <a:pt x="735474" y="66887"/>
                  <a:pt x="711204" y="79022"/>
                </a:cubicBezTo>
                <a:cubicBezTo>
                  <a:pt x="696152" y="86548"/>
                  <a:pt x="680478" y="92942"/>
                  <a:pt x="666048" y="101600"/>
                </a:cubicBezTo>
                <a:cubicBezTo>
                  <a:pt x="642780" y="115561"/>
                  <a:pt x="624057" y="138174"/>
                  <a:pt x="598315" y="146755"/>
                </a:cubicBezTo>
                <a:cubicBezTo>
                  <a:pt x="551577" y="162334"/>
                  <a:pt x="574349" y="151443"/>
                  <a:pt x="530581" y="180622"/>
                </a:cubicBezTo>
                <a:cubicBezTo>
                  <a:pt x="508003" y="176859"/>
                  <a:pt x="480074" y="184406"/>
                  <a:pt x="462848" y="169333"/>
                </a:cubicBezTo>
                <a:cubicBezTo>
                  <a:pt x="444937" y="153661"/>
                  <a:pt x="447796" y="124178"/>
                  <a:pt x="440270" y="101600"/>
                </a:cubicBezTo>
                <a:cubicBezTo>
                  <a:pt x="436507" y="90311"/>
                  <a:pt x="437395" y="76147"/>
                  <a:pt x="428981" y="67733"/>
                </a:cubicBezTo>
                <a:cubicBezTo>
                  <a:pt x="413259" y="52011"/>
                  <a:pt x="384826" y="19148"/>
                  <a:pt x="361248" y="11289"/>
                </a:cubicBezTo>
                <a:cubicBezTo>
                  <a:pt x="339533" y="4051"/>
                  <a:pt x="316093" y="3763"/>
                  <a:pt x="293515" y="0"/>
                </a:cubicBezTo>
                <a:cubicBezTo>
                  <a:pt x="285325" y="1365"/>
                  <a:pt x="210440" y="10227"/>
                  <a:pt x="191915" y="22577"/>
                </a:cubicBezTo>
                <a:cubicBezTo>
                  <a:pt x="178631" y="31433"/>
                  <a:pt x="170313" y="46223"/>
                  <a:pt x="158048" y="56444"/>
                </a:cubicBezTo>
                <a:cubicBezTo>
                  <a:pt x="147625" y="65130"/>
                  <a:pt x="135470" y="71496"/>
                  <a:pt x="124181" y="79022"/>
                </a:cubicBezTo>
                <a:cubicBezTo>
                  <a:pt x="109129" y="101600"/>
                  <a:pt x="98213" y="127568"/>
                  <a:pt x="79026" y="146755"/>
                </a:cubicBezTo>
                <a:cubicBezTo>
                  <a:pt x="35565" y="190216"/>
                  <a:pt x="54015" y="167338"/>
                  <a:pt x="22581" y="214489"/>
                </a:cubicBezTo>
                <a:cubicBezTo>
                  <a:pt x="8784" y="255882"/>
                  <a:pt x="-13793" y="278459"/>
                  <a:pt x="11293" y="316089"/>
                </a:cubicBezTo>
                <a:cubicBezTo>
                  <a:pt x="20149" y="329372"/>
                  <a:pt x="34939" y="337691"/>
                  <a:pt x="45159" y="349955"/>
                </a:cubicBezTo>
                <a:cubicBezTo>
                  <a:pt x="84438" y="397090"/>
                  <a:pt x="46007" y="376579"/>
                  <a:pt x="101604" y="395111"/>
                </a:cubicBezTo>
                <a:cubicBezTo>
                  <a:pt x="155273" y="430891"/>
                  <a:pt x="122597" y="413397"/>
                  <a:pt x="203204" y="440266"/>
                </a:cubicBezTo>
                <a:lnTo>
                  <a:pt x="237070" y="451555"/>
                </a:lnTo>
                <a:cubicBezTo>
                  <a:pt x="248359" y="455318"/>
                  <a:pt x="261036" y="456243"/>
                  <a:pt x="270937" y="462844"/>
                </a:cubicBezTo>
                <a:cubicBezTo>
                  <a:pt x="314705" y="492023"/>
                  <a:pt x="291933" y="481131"/>
                  <a:pt x="338670" y="496711"/>
                </a:cubicBezTo>
                <a:cubicBezTo>
                  <a:pt x="361248" y="519289"/>
                  <a:pt x="392125" y="535885"/>
                  <a:pt x="406404" y="564444"/>
                </a:cubicBezTo>
                <a:cubicBezTo>
                  <a:pt x="413930" y="579496"/>
                  <a:pt x="417081" y="597700"/>
                  <a:pt x="428981" y="609600"/>
                </a:cubicBezTo>
                <a:cubicBezTo>
                  <a:pt x="460185" y="640804"/>
                  <a:pt x="520379" y="669988"/>
                  <a:pt x="564448" y="677333"/>
                </a:cubicBezTo>
                <a:lnTo>
                  <a:pt x="632181" y="688622"/>
                </a:lnTo>
                <a:lnTo>
                  <a:pt x="1140181" y="677333"/>
                </a:lnTo>
                <a:cubicBezTo>
                  <a:pt x="1159353" y="676566"/>
                  <a:pt x="1178248" y="671558"/>
                  <a:pt x="1196626" y="666044"/>
                </a:cubicBezTo>
                <a:cubicBezTo>
                  <a:pt x="1216035" y="660221"/>
                  <a:pt x="1234255" y="650992"/>
                  <a:pt x="1253070" y="643466"/>
                </a:cubicBezTo>
                <a:lnTo>
                  <a:pt x="1241781" y="632177"/>
                </a:ln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77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86400" y="667822"/>
            <a:ext cx="3494242" cy="3046988"/>
          </a:xfrm>
          <a:prstGeom prst="rect">
            <a:avLst/>
          </a:prstGeom>
          <a:noFill/>
        </p:spPr>
        <p:txBody>
          <a:bodyPr wrap="square">
            <a:spAutoFit/>
          </a:bodyPr>
          <a:lstStyle/>
          <a:p>
            <a:r>
              <a:rPr lang="en-US" sz="1600" b="1" dirty="0">
                <a:solidFill>
                  <a:schemeClr val="accent6">
                    <a:lumMod val="50000"/>
                  </a:schemeClr>
                </a:solidFill>
                <a:latin typeface="Calibri" pitchFamily="34" charset="0"/>
              </a:rPr>
              <a:t>Recall that the duct system in salivary glands consisted of:</a:t>
            </a:r>
          </a:p>
          <a:p>
            <a:pPr marL="342900" indent="-342900">
              <a:buAutoNum type="arabicPeriod"/>
            </a:pPr>
            <a:r>
              <a:rPr lang="en-US" sz="1600" b="1" dirty="0">
                <a:solidFill>
                  <a:schemeClr val="accent6">
                    <a:lumMod val="50000"/>
                  </a:schemeClr>
                </a:solidFill>
                <a:latin typeface="Calibri" pitchFamily="34" charset="0"/>
              </a:rPr>
              <a:t>Intercalated ducts, which were simple conduits for fluid.</a:t>
            </a:r>
          </a:p>
          <a:p>
            <a:pPr marL="342900" indent="-342900">
              <a:buAutoNum type="arabicPeriod"/>
            </a:pPr>
            <a:r>
              <a:rPr lang="en-US" sz="1600" b="1" dirty="0">
                <a:solidFill>
                  <a:schemeClr val="accent6">
                    <a:lumMod val="50000"/>
                  </a:schemeClr>
                </a:solidFill>
                <a:latin typeface="Calibri" pitchFamily="34" charset="0"/>
              </a:rPr>
              <a:t>Striated ducts, which had epithelial cells with numerous </a:t>
            </a:r>
            <a:r>
              <a:rPr lang="en-US" sz="1600" b="1" dirty="0" err="1">
                <a:solidFill>
                  <a:schemeClr val="accent6">
                    <a:lumMod val="50000"/>
                  </a:schemeClr>
                </a:solidFill>
                <a:latin typeface="Calibri" pitchFamily="34" charset="0"/>
              </a:rPr>
              <a:t>basolateral</a:t>
            </a:r>
            <a:r>
              <a:rPr lang="en-US" sz="1600" b="1" dirty="0">
                <a:solidFill>
                  <a:schemeClr val="accent6">
                    <a:lumMod val="50000"/>
                  </a:schemeClr>
                </a:solidFill>
                <a:latin typeface="Calibri" pitchFamily="34" charset="0"/>
              </a:rPr>
              <a:t> </a:t>
            </a:r>
            <a:r>
              <a:rPr lang="en-US" sz="1600" b="1" dirty="0" err="1">
                <a:solidFill>
                  <a:schemeClr val="accent6">
                    <a:lumMod val="50000"/>
                  </a:schemeClr>
                </a:solidFill>
                <a:latin typeface="Calibri" pitchFamily="34" charset="0"/>
              </a:rPr>
              <a:t>infoldings</a:t>
            </a:r>
            <a:r>
              <a:rPr lang="en-US" sz="1600" b="1" dirty="0">
                <a:solidFill>
                  <a:schemeClr val="accent6">
                    <a:lumMod val="50000"/>
                  </a:schemeClr>
                </a:solidFill>
                <a:latin typeface="Calibri" pitchFamily="34" charset="0"/>
              </a:rPr>
              <a:t> for ion transport.</a:t>
            </a:r>
          </a:p>
          <a:p>
            <a:pPr marL="342900" indent="-342900">
              <a:buAutoNum type="arabicPeriod"/>
            </a:pPr>
            <a:r>
              <a:rPr lang="en-US" sz="1600" b="1" dirty="0">
                <a:solidFill>
                  <a:schemeClr val="accent6">
                    <a:lumMod val="50000"/>
                  </a:schemeClr>
                </a:solidFill>
                <a:latin typeface="Calibri" pitchFamily="34" charset="0"/>
              </a:rPr>
              <a:t>Excretory ducts, in which the epithelium became stratified and the surrounding connective tissue was more prominent.</a:t>
            </a:r>
          </a:p>
        </p:txBody>
      </p:sp>
      <p:sp>
        <p:nvSpPr>
          <p:cNvPr id="28" name="Rectangle 27"/>
          <p:cNvSpPr/>
          <p:nvPr/>
        </p:nvSpPr>
        <p:spPr>
          <a:xfrm>
            <a:off x="1635121" y="21491"/>
            <a:ext cx="5873852"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FFC000"/>
                </a:solidFill>
                <a:latin typeface="+mn-lt"/>
              </a:rPr>
              <a:t>EXOCRINE PANCREAS - DUCTS</a:t>
            </a:r>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57" y="614362"/>
            <a:ext cx="4860824"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4575" y="4170749"/>
            <a:ext cx="2943225" cy="26003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4427166"/>
            <a:ext cx="2305890" cy="225502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4324120"/>
            <a:ext cx="2374670" cy="2447925"/>
          </a:xfrm>
          <a:prstGeom prst="rect">
            <a:avLst/>
          </a:prstGeom>
        </p:spPr>
      </p:pic>
      <p:sp>
        <p:nvSpPr>
          <p:cNvPr id="6" name="TextBox 5"/>
          <p:cNvSpPr txBox="1"/>
          <p:nvPr/>
        </p:nvSpPr>
        <p:spPr>
          <a:xfrm>
            <a:off x="1610145" y="5835134"/>
            <a:ext cx="1371600" cy="369332"/>
          </a:xfrm>
          <a:prstGeom prst="rect">
            <a:avLst/>
          </a:prstGeom>
          <a:solidFill>
            <a:srgbClr val="EAEAEA">
              <a:alpha val="50196"/>
            </a:srgbClr>
          </a:solidFill>
        </p:spPr>
        <p:txBody>
          <a:bodyPr wrap="square" rtlCol="0">
            <a:spAutoFit/>
          </a:bodyPr>
          <a:lstStyle/>
          <a:p>
            <a:r>
              <a:rPr lang="en-US" dirty="0"/>
              <a:t>intercalated</a:t>
            </a:r>
          </a:p>
        </p:txBody>
      </p:sp>
      <p:sp>
        <p:nvSpPr>
          <p:cNvPr id="16" name="TextBox 15"/>
          <p:cNvSpPr txBox="1"/>
          <p:nvPr/>
        </p:nvSpPr>
        <p:spPr>
          <a:xfrm>
            <a:off x="7330778" y="4439322"/>
            <a:ext cx="1137521" cy="369332"/>
          </a:xfrm>
          <a:prstGeom prst="rect">
            <a:avLst/>
          </a:prstGeom>
          <a:solidFill>
            <a:srgbClr val="EAEAEA">
              <a:alpha val="50196"/>
            </a:srgbClr>
          </a:solidFill>
        </p:spPr>
        <p:txBody>
          <a:bodyPr wrap="square" rtlCol="0">
            <a:spAutoFit/>
          </a:bodyPr>
          <a:lstStyle/>
          <a:p>
            <a:r>
              <a:rPr lang="en-US" dirty="0"/>
              <a:t>excretory</a:t>
            </a:r>
          </a:p>
        </p:txBody>
      </p:sp>
      <p:sp>
        <p:nvSpPr>
          <p:cNvPr id="17" name="TextBox 16"/>
          <p:cNvSpPr txBox="1"/>
          <p:nvPr/>
        </p:nvSpPr>
        <p:spPr>
          <a:xfrm>
            <a:off x="4333702" y="4623988"/>
            <a:ext cx="1022465" cy="369332"/>
          </a:xfrm>
          <a:prstGeom prst="rect">
            <a:avLst/>
          </a:prstGeom>
          <a:solidFill>
            <a:srgbClr val="EAEAEA">
              <a:alpha val="50196"/>
            </a:srgbClr>
          </a:solidFill>
        </p:spPr>
        <p:txBody>
          <a:bodyPr wrap="square" rtlCol="0">
            <a:spAutoFit/>
          </a:bodyPr>
          <a:lstStyle/>
          <a:p>
            <a:r>
              <a:rPr lang="en-US" dirty="0"/>
              <a:t>striated</a:t>
            </a:r>
          </a:p>
        </p:txBody>
      </p:sp>
    </p:spTree>
    <p:extLst>
      <p:ext uri="{BB962C8B-B14F-4D97-AF65-F5344CB8AC3E}">
        <p14:creationId xmlns:p14="http://schemas.microsoft.com/office/powerpoint/2010/main" val="24154651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758" y="1060782"/>
            <a:ext cx="6638925" cy="57150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882043"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6" name="Rectangle 5"/>
          <p:cNvSpPr/>
          <p:nvPr/>
        </p:nvSpPr>
        <p:spPr>
          <a:xfrm>
            <a:off x="1104266" y="1143000"/>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Hepatic artery</a:t>
            </a:r>
          </a:p>
        </p:txBody>
      </p:sp>
      <p:sp>
        <p:nvSpPr>
          <p:cNvPr id="5" name="Freeform 4"/>
          <p:cNvSpPr/>
          <p:nvPr/>
        </p:nvSpPr>
        <p:spPr>
          <a:xfrm>
            <a:off x="4020372" y="4902506"/>
            <a:ext cx="992303" cy="815248"/>
          </a:xfrm>
          <a:custGeom>
            <a:avLst/>
            <a:gdLst>
              <a:gd name="connsiteX0" fmla="*/ 904168 w 992303"/>
              <a:gd name="connsiteY0" fmla="*/ 77118 h 815248"/>
              <a:gd name="connsiteX1" fmla="*/ 849083 w 992303"/>
              <a:gd name="connsiteY1" fmla="*/ 44067 h 815248"/>
              <a:gd name="connsiteX2" fmla="*/ 782982 w 992303"/>
              <a:gd name="connsiteY2" fmla="*/ 22034 h 815248"/>
              <a:gd name="connsiteX3" fmla="*/ 683830 w 992303"/>
              <a:gd name="connsiteY3" fmla="*/ 0 h 815248"/>
              <a:gd name="connsiteX4" fmla="*/ 507561 w 992303"/>
              <a:gd name="connsiteY4" fmla="*/ 11017 h 815248"/>
              <a:gd name="connsiteX5" fmla="*/ 441459 w 992303"/>
              <a:gd name="connsiteY5" fmla="*/ 22034 h 815248"/>
              <a:gd name="connsiteX6" fmla="*/ 342308 w 992303"/>
              <a:gd name="connsiteY6" fmla="*/ 33051 h 815248"/>
              <a:gd name="connsiteX7" fmla="*/ 243156 w 992303"/>
              <a:gd name="connsiteY7" fmla="*/ 66101 h 815248"/>
              <a:gd name="connsiteX8" fmla="*/ 210105 w 992303"/>
              <a:gd name="connsiteY8" fmla="*/ 77118 h 815248"/>
              <a:gd name="connsiteX9" fmla="*/ 177055 w 992303"/>
              <a:gd name="connsiteY9" fmla="*/ 99152 h 815248"/>
              <a:gd name="connsiteX10" fmla="*/ 110953 w 992303"/>
              <a:gd name="connsiteY10" fmla="*/ 132202 h 815248"/>
              <a:gd name="connsiteX11" fmla="*/ 33835 w 992303"/>
              <a:gd name="connsiteY11" fmla="*/ 231354 h 815248"/>
              <a:gd name="connsiteX12" fmla="*/ 22818 w 992303"/>
              <a:gd name="connsiteY12" fmla="*/ 264405 h 815248"/>
              <a:gd name="connsiteX13" fmla="*/ 785 w 992303"/>
              <a:gd name="connsiteY13" fmla="*/ 297455 h 815248"/>
              <a:gd name="connsiteX14" fmla="*/ 11801 w 992303"/>
              <a:gd name="connsiteY14" fmla="*/ 418641 h 815248"/>
              <a:gd name="connsiteX15" fmla="*/ 33835 w 992303"/>
              <a:gd name="connsiteY15" fmla="*/ 451692 h 815248"/>
              <a:gd name="connsiteX16" fmla="*/ 44852 w 992303"/>
              <a:gd name="connsiteY16" fmla="*/ 484742 h 815248"/>
              <a:gd name="connsiteX17" fmla="*/ 99936 w 992303"/>
              <a:gd name="connsiteY17" fmla="*/ 550843 h 815248"/>
              <a:gd name="connsiteX18" fmla="*/ 166038 w 992303"/>
              <a:gd name="connsiteY18" fmla="*/ 616945 h 815248"/>
              <a:gd name="connsiteX19" fmla="*/ 221122 w 992303"/>
              <a:gd name="connsiteY19" fmla="*/ 672029 h 815248"/>
              <a:gd name="connsiteX20" fmla="*/ 254173 w 992303"/>
              <a:gd name="connsiteY20" fmla="*/ 705080 h 815248"/>
              <a:gd name="connsiteX21" fmla="*/ 353324 w 992303"/>
              <a:gd name="connsiteY21" fmla="*/ 760164 h 815248"/>
              <a:gd name="connsiteX22" fmla="*/ 386375 w 992303"/>
              <a:gd name="connsiteY22" fmla="*/ 793214 h 815248"/>
              <a:gd name="connsiteX23" fmla="*/ 441459 w 992303"/>
              <a:gd name="connsiteY23" fmla="*/ 804231 h 815248"/>
              <a:gd name="connsiteX24" fmla="*/ 474510 w 992303"/>
              <a:gd name="connsiteY24" fmla="*/ 815248 h 815248"/>
              <a:gd name="connsiteX25" fmla="*/ 738915 w 992303"/>
              <a:gd name="connsiteY25" fmla="*/ 804231 h 815248"/>
              <a:gd name="connsiteX26" fmla="*/ 827050 w 992303"/>
              <a:gd name="connsiteY26" fmla="*/ 782198 h 815248"/>
              <a:gd name="connsiteX27" fmla="*/ 893151 w 992303"/>
              <a:gd name="connsiteY27" fmla="*/ 738130 h 815248"/>
              <a:gd name="connsiteX28" fmla="*/ 926201 w 992303"/>
              <a:gd name="connsiteY28" fmla="*/ 716096 h 815248"/>
              <a:gd name="connsiteX29" fmla="*/ 959252 w 992303"/>
              <a:gd name="connsiteY29" fmla="*/ 616945 h 815248"/>
              <a:gd name="connsiteX30" fmla="*/ 970269 w 992303"/>
              <a:gd name="connsiteY30" fmla="*/ 583894 h 815248"/>
              <a:gd name="connsiteX31" fmla="*/ 992303 w 992303"/>
              <a:gd name="connsiteY31" fmla="*/ 506776 h 815248"/>
              <a:gd name="connsiteX32" fmla="*/ 981286 w 992303"/>
              <a:gd name="connsiteY32" fmla="*/ 253388 h 815248"/>
              <a:gd name="connsiteX33" fmla="*/ 970269 w 992303"/>
              <a:gd name="connsiteY33" fmla="*/ 209321 h 815248"/>
              <a:gd name="connsiteX34" fmla="*/ 948235 w 992303"/>
              <a:gd name="connsiteY34" fmla="*/ 176270 h 815248"/>
              <a:gd name="connsiteX35" fmla="*/ 926201 w 992303"/>
              <a:gd name="connsiteY35" fmla="*/ 132202 h 815248"/>
              <a:gd name="connsiteX36" fmla="*/ 904168 w 992303"/>
              <a:gd name="connsiteY36" fmla="*/ 77118 h 81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92303" h="815248">
                <a:moveTo>
                  <a:pt x="904168" y="77118"/>
                </a:moveTo>
                <a:cubicBezTo>
                  <a:pt x="891315" y="62429"/>
                  <a:pt x="868577" y="52928"/>
                  <a:pt x="849083" y="44067"/>
                </a:cubicBezTo>
                <a:cubicBezTo>
                  <a:pt x="827939" y="34456"/>
                  <a:pt x="805016" y="29378"/>
                  <a:pt x="782982" y="22034"/>
                </a:cubicBezTo>
                <a:cubicBezTo>
                  <a:pt x="728736" y="3952"/>
                  <a:pt x="761395" y="12928"/>
                  <a:pt x="683830" y="0"/>
                </a:cubicBezTo>
                <a:cubicBezTo>
                  <a:pt x="625074" y="3672"/>
                  <a:pt x="566190" y="5687"/>
                  <a:pt x="507561" y="11017"/>
                </a:cubicBezTo>
                <a:cubicBezTo>
                  <a:pt x="485315" y="13039"/>
                  <a:pt x="463601" y="19082"/>
                  <a:pt x="441459" y="22034"/>
                </a:cubicBezTo>
                <a:cubicBezTo>
                  <a:pt x="408497" y="26429"/>
                  <a:pt x="375358" y="29379"/>
                  <a:pt x="342308" y="33051"/>
                </a:cubicBezTo>
                <a:lnTo>
                  <a:pt x="243156" y="66101"/>
                </a:lnTo>
                <a:lnTo>
                  <a:pt x="210105" y="77118"/>
                </a:lnTo>
                <a:cubicBezTo>
                  <a:pt x="199088" y="84463"/>
                  <a:pt x="188898" y="93231"/>
                  <a:pt x="177055" y="99152"/>
                </a:cubicBezTo>
                <a:cubicBezTo>
                  <a:pt x="85818" y="144771"/>
                  <a:pt x="205686" y="69050"/>
                  <a:pt x="110953" y="132202"/>
                </a:cubicBezTo>
                <a:cubicBezTo>
                  <a:pt x="58244" y="211268"/>
                  <a:pt x="85611" y="179579"/>
                  <a:pt x="33835" y="231354"/>
                </a:cubicBezTo>
                <a:cubicBezTo>
                  <a:pt x="30163" y="242371"/>
                  <a:pt x="28011" y="254018"/>
                  <a:pt x="22818" y="264405"/>
                </a:cubicBezTo>
                <a:cubicBezTo>
                  <a:pt x="16897" y="276248"/>
                  <a:pt x="1728" y="284248"/>
                  <a:pt x="785" y="297455"/>
                </a:cubicBezTo>
                <a:cubicBezTo>
                  <a:pt x="-2105" y="337914"/>
                  <a:pt x="3302" y="378979"/>
                  <a:pt x="11801" y="418641"/>
                </a:cubicBezTo>
                <a:cubicBezTo>
                  <a:pt x="14575" y="431588"/>
                  <a:pt x="27913" y="439849"/>
                  <a:pt x="33835" y="451692"/>
                </a:cubicBezTo>
                <a:cubicBezTo>
                  <a:pt x="39028" y="462079"/>
                  <a:pt x="39659" y="474355"/>
                  <a:pt x="44852" y="484742"/>
                </a:cubicBezTo>
                <a:cubicBezTo>
                  <a:pt x="65368" y="525773"/>
                  <a:pt x="69479" y="514294"/>
                  <a:pt x="99936" y="550843"/>
                </a:cubicBezTo>
                <a:cubicBezTo>
                  <a:pt x="153634" y="615281"/>
                  <a:pt x="81591" y="553610"/>
                  <a:pt x="166038" y="616945"/>
                </a:cubicBezTo>
                <a:cubicBezTo>
                  <a:pt x="206432" y="677537"/>
                  <a:pt x="166038" y="626126"/>
                  <a:pt x="221122" y="672029"/>
                </a:cubicBezTo>
                <a:cubicBezTo>
                  <a:pt x="233091" y="682003"/>
                  <a:pt x="241875" y="695515"/>
                  <a:pt x="254173" y="705080"/>
                </a:cubicBezTo>
                <a:cubicBezTo>
                  <a:pt x="310994" y="749274"/>
                  <a:pt x="303458" y="743542"/>
                  <a:pt x="353324" y="760164"/>
                </a:cubicBezTo>
                <a:cubicBezTo>
                  <a:pt x="364341" y="771181"/>
                  <a:pt x="372440" y="786246"/>
                  <a:pt x="386375" y="793214"/>
                </a:cubicBezTo>
                <a:cubicBezTo>
                  <a:pt x="403123" y="801588"/>
                  <a:pt x="423293" y="799689"/>
                  <a:pt x="441459" y="804231"/>
                </a:cubicBezTo>
                <a:cubicBezTo>
                  <a:pt x="452725" y="807048"/>
                  <a:pt x="463493" y="811576"/>
                  <a:pt x="474510" y="815248"/>
                </a:cubicBezTo>
                <a:cubicBezTo>
                  <a:pt x="562645" y="811576"/>
                  <a:pt x="651089" y="812465"/>
                  <a:pt x="738915" y="804231"/>
                </a:cubicBezTo>
                <a:cubicBezTo>
                  <a:pt x="769065" y="801404"/>
                  <a:pt x="827050" y="782198"/>
                  <a:pt x="827050" y="782198"/>
                </a:cubicBezTo>
                <a:lnTo>
                  <a:pt x="893151" y="738130"/>
                </a:lnTo>
                <a:lnTo>
                  <a:pt x="926201" y="716096"/>
                </a:lnTo>
                <a:lnTo>
                  <a:pt x="959252" y="616945"/>
                </a:lnTo>
                <a:cubicBezTo>
                  <a:pt x="962924" y="605928"/>
                  <a:pt x="967452" y="595160"/>
                  <a:pt x="970269" y="583894"/>
                </a:cubicBezTo>
                <a:cubicBezTo>
                  <a:pt x="984103" y="528561"/>
                  <a:pt x="976498" y="554191"/>
                  <a:pt x="992303" y="506776"/>
                </a:cubicBezTo>
                <a:cubicBezTo>
                  <a:pt x="988631" y="422313"/>
                  <a:pt x="987531" y="337699"/>
                  <a:pt x="981286" y="253388"/>
                </a:cubicBezTo>
                <a:cubicBezTo>
                  <a:pt x="980167" y="238288"/>
                  <a:pt x="976233" y="223238"/>
                  <a:pt x="970269" y="209321"/>
                </a:cubicBezTo>
                <a:cubicBezTo>
                  <a:pt x="965053" y="197151"/>
                  <a:pt x="954804" y="187766"/>
                  <a:pt x="948235" y="176270"/>
                </a:cubicBezTo>
                <a:cubicBezTo>
                  <a:pt x="940087" y="162011"/>
                  <a:pt x="937814" y="143815"/>
                  <a:pt x="926201" y="132202"/>
                </a:cubicBezTo>
                <a:cubicBezTo>
                  <a:pt x="858133" y="64134"/>
                  <a:pt x="917021" y="91807"/>
                  <a:pt x="904168" y="77118"/>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936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262" y="1524000"/>
            <a:ext cx="7305675" cy="50292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90678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liver, identify the cell at the tip of the </a:t>
            </a:r>
            <a:r>
              <a:rPr lang="en-US" sz="2400" b="1" dirty="0">
                <a:solidFill>
                  <a:srgbClr val="C00000"/>
                </a:solidFill>
                <a:latin typeface="Script MT Bold" pitchFamily="66" charset="0"/>
              </a:rPr>
              <a:t>RED</a:t>
            </a:r>
            <a:r>
              <a:rPr lang="en-US" sz="2400" b="1" dirty="0">
                <a:solidFill>
                  <a:schemeClr val="accent3">
                    <a:lumMod val="50000"/>
                  </a:schemeClr>
                </a:solidFill>
                <a:latin typeface="Script MT Bold" pitchFamily="66" charset="0"/>
              </a:rPr>
              <a:t> arrow. (advance slide for answers).</a:t>
            </a:r>
          </a:p>
        </p:txBody>
      </p:sp>
      <p:sp>
        <p:nvSpPr>
          <p:cNvPr id="6" name="Rectangle 5"/>
          <p:cNvSpPr/>
          <p:nvPr/>
        </p:nvSpPr>
        <p:spPr>
          <a:xfrm>
            <a:off x="6200775" y="1524000"/>
            <a:ext cx="2705734"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Endothelial cell</a:t>
            </a:r>
          </a:p>
        </p:txBody>
      </p:sp>
      <p:cxnSp>
        <p:nvCxnSpPr>
          <p:cNvPr id="4" name="Straight Arrow Connector 3"/>
          <p:cNvCxnSpPr/>
          <p:nvPr/>
        </p:nvCxnSpPr>
        <p:spPr>
          <a:xfrm>
            <a:off x="4953000" y="1524000"/>
            <a:ext cx="0" cy="32316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130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55495"/>
            <a:ext cx="6934200" cy="546509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9916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at the tip of the arrows.  (advance slide for answers).</a:t>
            </a:r>
          </a:p>
        </p:txBody>
      </p:sp>
      <p:sp>
        <p:nvSpPr>
          <p:cNvPr id="6" name="Rectangle 5"/>
          <p:cNvSpPr/>
          <p:nvPr/>
        </p:nvSpPr>
        <p:spPr>
          <a:xfrm>
            <a:off x="4953000" y="2514600"/>
            <a:ext cx="2705734"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Endothelial cell</a:t>
            </a:r>
          </a:p>
        </p:txBody>
      </p:sp>
      <p:cxnSp>
        <p:nvCxnSpPr>
          <p:cNvPr id="8" name="Straight Arrow Connector 7"/>
          <p:cNvCxnSpPr/>
          <p:nvPr/>
        </p:nvCxnSpPr>
        <p:spPr>
          <a:xfrm>
            <a:off x="5001658" y="5299113"/>
            <a:ext cx="590508" cy="1144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82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11" y="995065"/>
            <a:ext cx="8639175" cy="56769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90678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
        <p:nvSpPr>
          <p:cNvPr id="6" name="Rectangle 5"/>
          <p:cNvSpPr/>
          <p:nvPr/>
        </p:nvSpPr>
        <p:spPr>
          <a:xfrm>
            <a:off x="3533141" y="2594995"/>
            <a:ext cx="2705734"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Gall bladder</a:t>
            </a:r>
          </a:p>
        </p:txBody>
      </p:sp>
    </p:spTree>
    <p:extLst>
      <p:ext uri="{BB962C8B-B14F-4D97-AF65-F5344CB8AC3E}">
        <p14:creationId xmlns:p14="http://schemas.microsoft.com/office/powerpoint/2010/main" val="365615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uc.edu/labmanuals/ma/vlm/lab25/SL102b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266" y="114300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882043"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6" name="Rectangle 5"/>
          <p:cNvSpPr/>
          <p:nvPr/>
        </p:nvSpPr>
        <p:spPr>
          <a:xfrm>
            <a:off x="1104266" y="1143000"/>
            <a:ext cx="2705734"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Intrahepatic bile duct</a:t>
            </a:r>
          </a:p>
        </p:txBody>
      </p:sp>
      <p:sp>
        <p:nvSpPr>
          <p:cNvPr id="4" name="Freeform 3"/>
          <p:cNvSpPr/>
          <p:nvPr/>
        </p:nvSpPr>
        <p:spPr>
          <a:xfrm>
            <a:off x="4278489" y="4860082"/>
            <a:ext cx="655708" cy="671474"/>
          </a:xfrm>
          <a:custGeom>
            <a:avLst/>
            <a:gdLst>
              <a:gd name="connsiteX0" fmla="*/ 587022 w 655708"/>
              <a:gd name="connsiteY0" fmla="*/ 95740 h 671474"/>
              <a:gd name="connsiteX1" fmla="*/ 530578 w 655708"/>
              <a:gd name="connsiteY1" fmla="*/ 73162 h 671474"/>
              <a:gd name="connsiteX2" fmla="*/ 462844 w 655708"/>
              <a:gd name="connsiteY2" fmla="*/ 39296 h 671474"/>
              <a:gd name="connsiteX3" fmla="*/ 428978 w 655708"/>
              <a:gd name="connsiteY3" fmla="*/ 16718 h 671474"/>
              <a:gd name="connsiteX4" fmla="*/ 169333 w 655708"/>
              <a:gd name="connsiteY4" fmla="*/ 16718 h 671474"/>
              <a:gd name="connsiteX5" fmla="*/ 101600 w 655708"/>
              <a:gd name="connsiteY5" fmla="*/ 39296 h 671474"/>
              <a:gd name="connsiteX6" fmla="*/ 67733 w 655708"/>
              <a:gd name="connsiteY6" fmla="*/ 50585 h 671474"/>
              <a:gd name="connsiteX7" fmla="*/ 11289 w 655708"/>
              <a:gd name="connsiteY7" fmla="*/ 118318 h 671474"/>
              <a:gd name="connsiteX8" fmla="*/ 0 w 655708"/>
              <a:gd name="connsiteY8" fmla="*/ 174762 h 671474"/>
              <a:gd name="connsiteX9" fmla="*/ 11289 w 655708"/>
              <a:gd name="connsiteY9" fmla="*/ 400540 h 671474"/>
              <a:gd name="connsiteX10" fmla="*/ 22578 w 655708"/>
              <a:gd name="connsiteY10" fmla="*/ 445696 h 671474"/>
              <a:gd name="connsiteX11" fmla="*/ 135467 w 655708"/>
              <a:gd name="connsiteY11" fmla="*/ 581162 h 671474"/>
              <a:gd name="connsiteX12" fmla="*/ 203200 w 655708"/>
              <a:gd name="connsiteY12" fmla="*/ 637607 h 671474"/>
              <a:gd name="connsiteX13" fmla="*/ 338667 w 655708"/>
              <a:gd name="connsiteY13" fmla="*/ 671474 h 671474"/>
              <a:gd name="connsiteX14" fmla="*/ 519289 w 655708"/>
              <a:gd name="connsiteY14" fmla="*/ 648896 h 671474"/>
              <a:gd name="connsiteX15" fmla="*/ 587022 w 655708"/>
              <a:gd name="connsiteY15" fmla="*/ 626318 h 671474"/>
              <a:gd name="connsiteX16" fmla="*/ 643467 w 655708"/>
              <a:gd name="connsiteY16" fmla="*/ 524718 h 671474"/>
              <a:gd name="connsiteX17" fmla="*/ 643467 w 655708"/>
              <a:gd name="connsiteY17" fmla="*/ 298940 h 671474"/>
              <a:gd name="connsiteX18" fmla="*/ 620889 w 655708"/>
              <a:gd name="connsiteY18" fmla="*/ 186051 h 671474"/>
              <a:gd name="connsiteX19" fmla="*/ 598311 w 655708"/>
              <a:gd name="connsiteY19" fmla="*/ 152185 h 671474"/>
              <a:gd name="connsiteX20" fmla="*/ 587022 w 655708"/>
              <a:gd name="connsiteY20" fmla="*/ 95740 h 67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5708" h="671474">
                <a:moveTo>
                  <a:pt x="587022" y="95740"/>
                </a:moveTo>
                <a:cubicBezTo>
                  <a:pt x="575733" y="82569"/>
                  <a:pt x="548703" y="82224"/>
                  <a:pt x="530578" y="73162"/>
                </a:cubicBezTo>
                <a:cubicBezTo>
                  <a:pt x="443046" y="29397"/>
                  <a:pt x="547966" y="67670"/>
                  <a:pt x="462844" y="39296"/>
                </a:cubicBezTo>
                <a:cubicBezTo>
                  <a:pt x="451555" y="31770"/>
                  <a:pt x="441113" y="22786"/>
                  <a:pt x="428978" y="16718"/>
                </a:cubicBezTo>
                <a:cubicBezTo>
                  <a:pt x="355551" y="-19996"/>
                  <a:pt x="204826" y="14943"/>
                  <a:pt x="169333" y="16718"/>
                </a:cubicBezTo>
                <a:lnTo>
                  <a:pt x="101600" y="39296"/>
                </a:lnTo>
                <a:lnTo>
                  <a:pt x="67733" y="50585"/>
                </a:lnTo>
                <a:cubicBezTo>
                  <a:pt x="50164" y="68154"/>
                  <a:pt x="20719" y="93171"/>
                  <a:pt x="11289" y="118318"/>
                </a:cubicBezTo>
                <a:cubicBezTo>
                  <a:pt x="4552" y="136284"/>
                  <a:pt x="3763" y="155947"/>
                  <a:pt x="0" y="174762"/>
                </a:cubicBezTo>
                <a:cubicBezTo>
                  <a:pt x="3763" y="250021"/>
                  <a:pt x="5031" y="325447"/>
                  <a:pt x="11289" y="400540"/>
                </a:cubicBezTo>
                <a:cubicBezTo>
                  <a:pt x="12577" y="416002"/>
                  <a:pt x="15639" y="431819"/>
                  <a:pt x="22578" y="445696"/>
                </a:cubicBezTo>
                <a:cubicBezTo>
                  <a:pt x="54012" y="508565"/>
                  <a:pt x="85532" y="531227"/>
                  <a:pt x="135467" y="581162"/>
                </a:cubicBezTo>
                <a:cubicBezTo>
                  <a:pt x="156737" y="602432"/>
                  <a:pt x="174907" y="625032"/>
                  <a:pt x="203200" y="637607"/>
                </a:cubicBezTo>
                <a:cubicBezTo>
                  <a:pt x="256869" y="661460"/>
                  <a:pt x="281869" y="662008"/>
                  <a:pt x="338667" y="671474"/>
                </a:cubicBezTo>
                <a:cubicBezTo>
                  <a:pt x="398874" y="663948"/>
                  <a:pt x="461727" y="668084"/>
                  <a:pt x="519289" y="648896"/>
                </a:cubicBezTo>
                <a:lnTo>
                  <a:pt x="587022" y="626318"/>
                </a:lnTo>
                <a:cubicBezTo>
                  <a:pt x="638779" y="548684"/>
                  <a:pt x="623597" y="584328"/>
                  <a:pt x="643467" y="524718"/>
                </a:cubicBezTo>
                <a:cubicBezTo>
                  <a:pt x="660417" y="406057"/>
                  <a:pt x="659148" y="455757"/>
                  <a:pt x="643467" y="298940"/>
                </a:cubicBezTo>
                <a:cubicBezTo>
                  <a:pt x="640867" y="272940"/>
                  <a:pt x="635954" y="216180"/>
                  <a:pt x="620889" y="186051"/>
                </a:cubicBezTo>
                <a:cubicBezTo>
                  <a:pt x="614821" y="173916"/>
                  <a:pt x="605837" y="163474"/>
                  <a:pt x="598311" y="152185"/>
                </a:cubicBezTo>
                <a:cubicBezTo>
                  <a:pt x="584361" y="110335"/>
                  <a:pt x="598311" y="108911"/>
                  <a:pt x="587022" y="95740"/>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695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387" r="13671"/>
          <a:stretch/>
        </p:blipFill>
        <p:spPr bwMode="auto">
          <a:xfrm>
            <a:off x="2447925" y="1143000"/>
            <a:ext cx="3857942"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9916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at the tip of the arrows.  (advance slide for answers).</a:t>
            </a:r>
          </a:p>
        </p:txBody>
      </p:sp>
      <p:sp>
        <p:nvSpPr>
          <p:cNvPr id="6" name="Rectangle 5"/>
          <p:cNvSpPr/>
          <p:nvPr/>
        </p:nvSpPr>
        <p:spPr>
          <a:xfrm>
            <a:off x="6419216" y="1447800"/>
            <a:ext cx="2705734"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Kupffer</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cell</a:t>
            </a:r>
          </a:p>
        </p:txBody>
      </p:sp>
      <p:cxnSp>
        <p:nvCxnSpPr>
          <p:cNvPr id="8" name="Straight Arrow Connector 7"/>
          <p:cNvCxnSpPr/>
          <p:nvPr/>
        </p:nvCxnSpPr>
        <p:spPr>
          <a:xfrm flipV="1">
            <a:off x="4876800" y="4996825"/>
            <a:ext cx="304800" cy="5219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74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536" y="995065"/>
            <a:ext cx="6638925" cy="57150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882043"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6" name="Rectangle 5"/>
          <p:cNvSpPr/>
          <p:nvPr/>
        </p:nvSpPr>
        <p:spPr>
          <a:xfrm>
            <a:off x="1104266" y="1143000"/>
            <a:ext cx="2705734"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Intrahepatic bile duct</a:t>
            </a:r>
          </a:p>
        </p:txBody>
      </p:sp>
      <p:sp>
        <p:nvSpPr>
          <p:cNvPr id="5" name="Freeform 4"/>
          <p:cNvSpPr/>
          <p:nvPr/>
        </p:nvSpPr>
        <p:spPr>
          <a:xfrm>
            <a:off x="3745735" y="2016087"/>
            <a:ext cx="859316" cy="771180"/>
          </a:xfrm>
          <a:custGeom>
            <a:avLst/>
            <a:gdLst>
              <a:gd name="connsiteX0" fmla="*/ 440675 w 859316"/>
              <a:gd name="connsiteY0" fmla="*/ 55084 h 771180"/>
              <a:gd name="connsiteX1" fmla="*/ 264405 w 859316"/>
              <a:gd name="connsiteY1" fmla="*/ 77118 h 771180"/>
              <a:gd name="connsiteX2" fmla="*/ 198304 w 859316"/>
              <a:gd name="connsiteY2" fmla="*/ 88135 h 771180"/>
              <a:gd name="connsiteX3" fmla="*/ 132202 w 859316"/>
              <a:gd name="connsiteY3" fmla="*/ 110168 h 771180"/>
              <a:gd name="connsiteX4" fmla="*/ 99152 w 859316"/>
              <a:gd name="connsiteY4" fmla="*/ 132202 h 771180"/>
              <a:gd name="connsiteX5" fmla="*/ 66101 w 859316"/>
              <a:gd name="connsiteY5" fmla="*/ 143219 h 771180"/>
              <a:gd name="connsiteX6" fmla="*/ 33051 w 859316"/>
              <a:gd name="connsiteY6" fmla="*/ 176270 h 771180"/>
              <a:gd name="connsiteX7" fmla="*/ 11017 w 859316"/>
              <a:gd name="connsiteY7" fmla="*/ 242371 h 771180"/>
              <a:gd name="connsiteX8" fmla="*/ 0 w 859316"/>
              <a:gd name="connsiteY8" fmla="*/ 275421 h 771180"/>
              <a:gd name="connsiteX9" fmla="*/ 22034 w 859316"/>
              <a:gd name="connsiteY9" fmla="*/ 594911 h 771180"/>
              <a:gd name="connsiteX10" fmla="*/ 44067 w 859316"/>
              <a:gd name="connsiteY10" fmla="*/ 638978 h 771180"/>
              <a:gd name="connsiteX11" fmla="*/ 143219 w 859316"/>
              <a:gd name="connsiteY11" fmla="*/ 694062 h 771180"/>
              <a:gd name="connsiteX12" fmla="*/ 176270 w 859316"/>
              <a:gd name="connsiteY12" fmla="*/ 716096 h 771180"/>
              <a:gd name="connsiteX13" fmla="*/ 286438 w 859316"/>
              <a:gd name="connsiteY13" fmla="*/ 749147 h 771180"/>
              <a:gd name="connsiteX14" fmla="*/ 363557 w 859316"/>
              <a:gd name="connsiteY14" fmla="*/ 760164 h 771180"/>
              <a:gd name="connsiteX15" fmla="*/ 418641 w 859316"/>
              <a:gd name="connsiteY15" fmla="*/ 771180 h 771180"/>
              <a:gd name="connsiteX16" fmla="*/ 627961 w 859316"/>
              <a:gd name="connsiteY16" fmla="*/ 760164 h 771180"/>
              <a:gd name="connsiteX17" fmla="*/ 727113 w 859316"/>
              <a:gd name="connsiteY17" fmla="*/ 738130 h 771180"/>
              <a:gd name="connsiteX18" fmla="*/ 760164 w 859316"/>
              <a:gd name="connsiteY18" fmla="*/ 716096 h 771180"/>
              <a:gd name="connsiteX19" fmla="*/ 826265 w 859316"/>
              <a:gd name="connsiteY19" fmla="*/ 583894 h 771180"/>
              <a:gd name="connsiteX20" fmla="*/ 848299 w 859316"/>
              <a:gd name="connsiteY20" fmla="*/ 517793 h 771180"/>
              <a:gd name="connsiteX21" fmla="*/ 859316 w 859316"/>
              <a:gd name="connsiteY21" fmla="*/ 484742 h 771180"/>
              <a:gd name="connsiteX22" fmla="*/ 848299 w 859316"/>
              <a:gd name="connsiteY22" fmla="*/ 231354 h 771180"/>
              <a:gd name="connsiteX23" fmla="*/ 804231 w 859316"/>
              <a:gd name="connsiteY23" fmla="*/ 132202 h 771180"/>
              <a:gd name="connsiteX24" fmla="*/ 738130 w 859316"/>
              <a:gd name="connsiteY24" fmla="*/ 66101 h 771180"/>
              <a:gd name="connsiteX25" fmla="*/ 705079 w 859316"/>
              <a:gd name="connsiteY25" fmla="*/ 33050 h 771180"/>
              <a:gd name="connsiteX26" fmla="*/ 638978 w 859316"/>
              <a:gd name="connsiteY26" fmla="*/ 11017 h 771180"/>
              <a:gd name="connsiteX27" fmla="*/ 605928 w 859316"/>
              <a:gd name="connsiteY27" fmla="*/ 0 h 771180"/>
              <a:gd name="connsiteX28" fmla="*/ 385590 w 859316"/>
              <a:gd name="connsiteY28" fmla="*/ 33050 h 771180"/>
              <a:gd name="connsiteX29" fmla="*/ 352540 w 859316"/>
              <a:gd name="connsiteY29" fmla="*/ 44067 h 771180"/>
              <a:gd name="connsiteX30" fmla="*/ 330506 w 859316"/>
              <a:gd name="connsiteY30" fmla="*/ 55084 h 77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9316" h="771180">
                <a:moveTo>
                  <a:pt x="440675" y="55084"/>
                </a:moveTo>
                <a:cubicBezTo>
                  <a:pt x="184528" y="76430"/>
                  <a:pt x="388644" y="52270"/>
                  <a:pt x="264405" y="77118"/>
                </a:cubicBezTo>
                <a:cubicBezTo>
                  <a:pt x="242501" y="81499"/>
                  <a:pt x="219975" y="82717"/>
                  <a:pt x="198304" y="88135"/>
                </a:cubicBezTo>
                <a:cubicBezTo>
                  <a:pt x="175772" y="93768"/>
                  <a:pt x="132202" y="110168"/>
                  <a:pt x="132202" y="110168"/>
                </a:cubicBezTo>
                <a:cubicBezTo>
                  <a:pt x="121185" y="117513"/>
                  <a:pt x="110995" y="126281"/>
                  <a:pt x="99152" y="132202"/>
                </a:cubicBezTo>
                <a:cubicBezTo>
                  <a:pt x="88765" y="137396"/>
                  <a:pt x="75764" y="136777"/>
                  <a:pt x="66101" y="143219"/>
                </a:cubicBezTo>
                <a:cubicBezTo>
                  <a:pt x="53138" y="151861"/>
                  <a:pt x="44068" y="165253"/>
                  <a:pt x="33051" y="176270"/>
                </a:cubicBezTo>
                <a:lnTo>
                  <a:pt x="11017" y="242371"/>
                </a:lnTo>
                <a:lnTo>
                  <a:pt x="0" y="275421"/>
                </a:lnTo>
                <a:cubicBezTo>
                  <a:pt x="7345" y="381918"/>
                  <a:pt x="9189" y="488937"/>
                  <a:pt x="22034" y="594911"/>
                </a:cubicBezTo>
                <a:cubicBezTo>
                  <a:pt x="24010" y="611214"/>
                  <a:pt x="32454" y="627365"/>
                  <a:pt x="44067" y="638978"/>
                </a:cubicBezTo>
                <a:cubicBezTo>
                  <a:pt x="81950" y="676861"/>
                  <a:pt x="101658" y="680209"/>
                  <a:pt x="143219" y="694062"/>
                </a:cubicBezTo>
                <a:cubicBezTo>
                  <a:pt x="154236" y="701407"/>
                  <a:pt x="164170" y="710718"/>
                  <a:pt x="176270" y="716096"/>
                </a:cubicBezTo>
                <a:cubicBezTo>
                  <a:pt x="196169" y="724940"/>
                  <a:pt x="259323" y="744217"/>
                  <a:pt x="286438" y="749147"/>
                </a:cubicBezTo>
                <a:cubicBezTo>
                  <a:pt x="311986" y="753792"/>
                  <a:pt x="337943" y="755895"/>
                  <a:pt x="363557" y="760164"/>
                </a:cubicBezTo>
                <a:cubicBezTo>
                  <a:pt x="382027" y="763242"/>
                  <a:pt x="400280" y="767508"/>
                  <a:pt x="418641" y="771180"/>
                </a:cubicBezTo>
                <a:cubicBezTo>
                  <a:pt x="488414" y="767508"/>
                  <a:pt x="558332" y="765966"/>
                  <a:pt x="627961" y="760164"/>
                </a:cubicBezTo>
                <a:cubicBezTo>
                  <a:pt x="648942" y="758416"/>
                  <a:pt x="704461" y="743793"/>
                  <a:pt x="727113" y="738130"/>
                </a:cubicBezTo>
                <a:cubicBezTo>
                  <a:pt x="738130" y="730785"/>
                  <a:pt x="751445" y="726061"/>
                  <a:pt x="760164" y="716096"/>
                </a:cubicBezTo>
                <a:cubicBezTo>
                  <a:pt x="806161" y="663527"/>
                  <a:pt x="805463" y="646299"/>
                  <a:pt x="826265" y="583894"/>
                </a:cubicBezTo>
                <a:lnTo>
                  <a:pt x="848299" y="517793"/>
                </a:lnTo>
                <a:lnTo>
                  <a:pt x="859316" y="484742"/>
                </a:lnTo>
                <a:cubicBezTo>
                  <a:pt x="855644" y="400279"/>
                  <a:pt x="856998" y="315448"/>
                  <a:pt x="848299" y="231354"/>
                </a:cubicBezTo>
                <a:cubicBezTo>
                  <a:pt x="845232" y="201708"/>
                  <a:pt x="825948" y="156634"/>
                  <a:pt x="804231" y="132202"/>
                </a:cubicBezTo>
                <a:cubicBezTo>
                  <a:pt x="783529" y="108912"/>
                  <a:pt x="760164" y="88135"/>
                  <a:pt x="738130" y="66101"/>
                </a:cubicBezTo>
                <a:cubicBezTo>
                  <a:pt x="727113" y="55084"/>
                  <a:pt x="719860" y="37977"/>
                  <a:pt x="705079" y="33050"/>
                </a:cubicBezTo>
                <a:lnTo>
                  <a:pt x="638978" y="11017"/>
                </a:lnTo>
                <a:lnTo>
                  <a:pt x="605928" y="0"/>
                </a:lnTo>
                <a:cubicBezTo>
                  <a:pt x="502859" y="12883"/>
                  <a:pt x="464544" y="10491"/>
                  <a:pt x="385590" y="33050"/>
                </a:cubicBezTo>
                <a:cubicBezTo>
                  <a:pt x="374424" y="36240"/>
                  <a:pt x="363322" y="39754"/>
                  <a:pt x="352540" y="44067"/>
                </a:cubicBezTo>
                <a:cubicBezTo>
                  <a:pt x="344916" y="47117"/>
                  <a:pt x="337851" y="51412"/>
                  <a:pt x="330506" y="55084"/>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9373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364397"/>
            <a:ext cx="6644292" cy="5236603"/>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9916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What is the space at the tips of the arrows?  (advance slide for answers).</a:t>
            </a:r>
          </a:p>
        </p:txBody>
      </p:sp>
      <p:sp>
        <p:nvSpPr>
          <p:cNvPr id="6" name="Rectangle 5"/>
          <p:cNvSpPr/>
          <p:nvPr/>
        </p:nvSpPr>
        <p:spPr>
          <a:xfrm>
            <a:off x="0" y="3429000"/>
            <a:ext cx="3048000"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Perisinusoidal</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space (space of </a:t>
            </a: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Disse</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a:t>
            </a:r>
          </a:p>
        </p:txBody>
      </p:sp>
      <p:cxnSp>
        <p:nvCxnSpPr>
          <p:cNvPr id="9" name="Straight Arrow Connector 8"/>
          <p:cNvCxnSpPr/>
          <p:nvPr/>
        </p:nvCxnSpPr>
        <p:spPr>
          <a:xfrm flipH="1" flipV="1">
            <a:off x="6172200" y="3326102"/>
            <a:ext cx="142555" cy="42062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953000" y="2587866"/>
            <a:ext cx="317285" cy="5069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27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341" y="932006"/>
            <a:ext cx="6865459" cy="5699626"/>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882043"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6" name="Rectangle 5"/>
          <p:cNvSpPr/>
          <p:nvPr/>
        </p:nvSpPr>
        <p:spPr>
          <a:xfrm>
            <a:off x="1104266" y="1143000"/>
            <a:ext cx="2705734"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Central vein</a:t>
            </a:r>
          </a:p>
        </p:txBody>
      </p:sp>
      <p:sp>
        <p:nvSpPr>
          <p:cNvPr id="7" name="Freeform 6"/>
          <p:cNvSpPr/>
          <p:nvPr/>
        </p:nvSpPr>
        <p:spPr>
          <a:xfrm>
            <a:off x="3734718" y="3249976"/>
            <a:ext cx="771181" cy="925417"/>
          </a:xfrm>
          <a:custGeom>
            <a:avLst/>
            <a:gdLst>
              <a:gd name="connsiteX0" fmla="*/ 683046 w 771181"/>
              <a:gd name="connsiteY0" fmla="*/ 242371 h 925417"/>
              <a:gd name="connsiteX1" fmla="*/ 638978 w 771181"/>
              <a:gd name="connsiteY1" fmla="*/ 143219 h 925417"/>
              <a:gd name="connsiteX2" fmla="*/ 627962 w 771181"/>
              <a:gd name="connsiteY2" fmla="*/ 99152 h 925417"/>
              <a:gd name="connsiteX3" fmla="*/ 561860 w 771181"/>
              <a:gd name="connsiteY3" fmla="*/ 33051 h 925417"/>
              <a:gd name="connsiteX4" fmla="*/ 517793 w 771181"/>
              <a:gd name="connsiteY4" fmla="*/ 22034 h 925417"/>
              <a:gd name="connsiteX5" fmla="*/ 484742 w 771181"/>
              <a:gd name="connsiteY5" fmla="*/ 11017 h 925417"/>
              <a:gd name="connsiteX6" fmla="*/ 407624 w 771181"/>
              <a:gd name="connsiteY6" fmla="*/ 0 h 925417"/>
              <a:gd name="connsiteX7" fmla="*/ 198304 w 771181"/>
              <a:gd name="connsiteY7" fmla="*/ 22034 h 925417"/>
              <a:gd name="connsiteX8" fmla="*/ 154236 w 771181"/>
              <a:gd name="connsiteY8" fmla="*/ 44067 h 925417"/>
              <a:gd name="connsiteX9" fmla="*/ 121186 w 771181"/>
              <a:gd name="connsiteY9" fmla="*/ 55084 h 925417"/>
              <a:gd name="connsiteX10" fmla="*/ 55084 w 771181"/>
              <a:gd name="connsiteY10" fmla="*/ 99152 h 925417"/>
              <a:gd name="connsiteX11" fmla="*/ 22034 w 771181"/>
              <a:gd name="connsiteY11" fmla="*/ 121185 h 925417"/>
              <a:gd name="connsiteX12" fmla="*/ 0 w 771181"/>
              <a:gd name="connsiteY12" fmla="*/ 242371 h 925417"/>
              <a:gd name="connsiteX13" fmla="*/ 11017 w 771181"/>
              <a:gd name="connsiteY13" fmla="*/ 451691 h 925417"/>
              <a:gd name="connsiteX14" fmla="*/ 55084 w 771181"/>
              <a:gd name="connsiteY14" fmla="*/ 550843 h 925417"/>
              <a:gd name="connsiteX15" fmla="*/ 66101 w 771181"/>
              <a:gd name="connsiteY15" fmla="*/ 583894 h 925417"/>
              <a:gd name="connsiteX16" fmla="*/ 110169 w 771181"/>
              <a:gd name="connsiteY16" fmla="*/ 649995 h 925417"/>
              <a:gd name="connsiteX17" fmla="*/ 132202 w 771181"/>
              <a:gd name="connsiteY17" fmla="*/ 683046 h 925417"/>
              <a:gd name="connsiteX18" fmla="*/ 198304 w 771181"/>
              <a:gd name="connsiteY18" fmla="*/ 749147 h 925417"/>
              <a:gd name="connsiteX19" fmla="*/ 264405 w 771181"/>
              <a:gd name="connsiteY19" fmla="*/ 804231 h 925417"/>
              <a:gd name="connsiteX20" fmla="*/ 297455 w 771181"/>
              <a:gd name="connsiteY20" fmla="*/ 837282 h 925417"/>
              <a:gd name="connsiteX21" fmla="*/ 330506 w 771181"/>
              <a:gd name="connsiteY21" fmla="*/ 859316 h 925417"/>
              <a:gd name="connsiteX22" fmla="*/ 363557 w 771181"/>
              <a:gd name="connsiteY22" fmla="*/ 892366 h 925417"/>
              <a:gd name="connsiteX23" fmla="*/ 429658 w 771181"/>
              <a:gd name="connsiteY23" fmla="*/ 914400 h 925417"/>
              <a:gd name="connsiteX24" fmla="*/ 462709 w 771181"/>
              <a:gd name="connsiteY24" fmla="*/ 925417 h 925417"/>
              <a:gd name="connsiteX25" fmla="*/ 605928 w 771181"/>
              <a:gd name="connsiteY25" fmla="*/ 914400 h 925417"/>
              <a:gd name="connsiteX26" fmla="*/ 672029 w 771181"/>
              <a:gd name="connsiteY26" fmla="*/ 892366 h 925417"/>
              <a:gd name="connsiteX27" fmla="*/ 694063 w 771181"/>
              <a:gd name="connsiteY27" fmla="*/ 859316 h 925417"/>
              <a:gd name="connsiteX28" fmla="*/ 727113 w 771181"/>
              <a:gd name="connsiteY28" fmla="*/ 793214 h 925417"/>
              <a:gd name="connsiteX29" fmla="*/ 738130 w 771181"/>
              <a:gd name="connsiteY29" fmla="*/ 694063 h 925417"/>
              <a:gd name="connsiteX30" fmla="*/ 749147 w 771181"/>
              <a:gd name="connsiteY30" fmla="*/ 661012 h 925417"/>
              <a:gd name="connsiteX31" fmla="*/ 771181 w 771181"/>
              <a:gd name="connsiteY31" fmla="*/ 583894 h 925417"/>
              <a:gd name="connsiteX32" fmla="*/ 760164 w 771181"/>
              <a:gd name="connsiteY32" fmla="*/ 319489 h 925417"/>
              <a:gd name="connsiteX33" fmla="*/ 749147 w 771181"/>
              <a:gd name="connsiteY33" fmla="*/ 286438 h 925417"/>
              <a:gd name="connsiteX34" fmla="*/ 716096 w 771181"/>
              <a:gd name="connsiteY34" fmla="*/ 286438 h 92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71181" h="925417">
                <a:moveTo>
                  <a:pt x="683046" y="242371"/>
                </a:moveTo>
                <a:cubicBezTo>
                  <a:pt x="657109" y="86749"/>
                  <a:pt x="696444" y="243786"/>
                  <a:pt x="638978" y="143219"/>
                </a:cubicBezTo>
                <a:cubicBezTo>
                  <a:pt x="631466" y="130073"/>
                  <a:pt x="636645" y="111556"/>
                  <a:pt x="627962" y="99152"/>
                </a:cubicBezTo>
                <a:cubicBezTo>
                  <a:pt x="610093" y="73624"/>
                  <a:pt x="592090" y="40609"/>
                  <a:pt x="561860" y="33051"/>
                </a:cubicBezTo>
                <a:cubicBezTo>
                  <a:pt x="547171" y="29379"/>
                  <a:pt x="532352" y="26194"/>
                  <a:pt x="517793" y="22034"/>
                </a:cubicBezTo>
                <a:cubicBezTo>
                  <a:pt x="506627" y="18844"/>
                  <a:pt x="496129" y="13295"/>
                  <a:pt x="484742" y="11017"/>
                </a:cubicBezTo>
                <a:cubicBezTo>
                  <a:pt x="459279" y="5924"/>
                  <a:pt x="433330" y="3672"/>
                  <a:pt x="407624" y="0"/>
                </a:cubicBezTo>
                <a:cubicBezTo>
                  <a:pt x="371559" y="2404"/>
                  <a:pt x="256354" y="265"/>
                  <a:pt x="198304" y="22034"/>
                </a:cubicBezTo>
                <a:cubicBezTo>
                  <a:pt x="182927" y="27800"/>
                  <a:pt x="169331" y="37598"/>
                  <a:pt x="154236" y="44067"/>
                </a:cubicBezTo>
                <a:cubicBezTo>
                  <a:pt x="143562" y="48641"/>
                  <a:pt x="131337" y="49444"/>
                  <a:pt x="121186" y="55084"/>
                </a:cubicBezTo>
                <a:cubicBezTo>
                  <a:pt x="98037" y="67945"/>
                  <a:pt x="77118" y="84463"/>
                  <a:pt x="55084" y="99152"/>
                </a:cubicBezTo>
                <a:lnTo>
                  <a:pt x="22034" y="121185"/>
                </a:lnTo>
                <a:cubicBezTo>
                  <a:pt x="6541" y="167665"/>
                  <a:pt x="0" y="180085"/>
                  <a:pt x="0" y="242371"/>
                </a:cubicBezTo>
                <a:cubicBezTo>
                  <a:pt x="0" y="312241"/>
                  <a:pt x="2692" y="382319"/>
                  <a:pt x="11017" y="451691"/>
                </a:cubicBezTo>
                <a:cubicBezTo>
                  <a:pt x="19993" y="526488"/>
                  <a:pt x="29999" y="500672"/>
                  <a:pt x="55084" y="550843"/>
                </a:cubicBezTo>
                <a:cubicBezTo>
                  <a:pt x="60277" y="561230"/>
                  <a:pt x="60461" y="573742"/>
                  <a:pt x="66101" y="583894"/>
                </a:cubicBezTo>
                <a:cubicBezTo>
                  <a:pt x="78962" y="607043"/>
                  <a:pt x="95480" y="627961"/>
                  <a:pt x="110169" y="649995"/>
                </a:cubicBezTo>
                <a:cubicBezTo>
                  <a:pt x="117514" y="661012"/>
                  <a:pt x="122839" y="673684"/>
                  <a:pt x="132202" y="683046"/>
                </a:cubicBezTo>
                <a:lnTo>
                  <a:pt x="198304" y="749147"/>
                </a:lnTo>
                <a:cubicBezTo>
                  <a:pt x="294874" y="845716"/>
                  <a:pt x="172365" y="727529"/>
                  <a:pt x="264405" y="804231"/>
                </a:cubicBezTo>
                <a:cubicBezTo>
                  <a:pt x="276374" y="814205"/>
                  <a:pt x="285486" y="827308"/>
                  <a:pt x="297455" y="837282"/>
                </a:cubicBezTo>
                <a:cubicBezTo>
                  <a:pt x="307627" y="845759"/>
                  <a:pt x="320334" y="850840"/>
                  <a:pt x="330506" y="859316"/>
                </a:cubicBezTo>
                <a:cubicBezTo>
                  <a:pt x="342475" y="869290"/>
                  <a:pt x="349937" y="884800"/>
                  <a:pt x="363557" y="892366"/>
                </a:cubicBezTo>
                <a:cubicBezTo>
                  <a:pt x="383860" y="903645"/>
                  <a:pt x="407624" y="907055"/>
                  <a:pt x="429658" y="914400"/>
                </a:cubicBezTo>
                <a:lnTo>
                  <a:pt x="462709" y="925417"/>
                </a:lnTo>
                <a:cubicBezTo>
                  <a:pt x="510449" y="921745"/>
                  <a:pt x="558633" y="921868"/>
                  <a:pt x="605928" y="914400"/>
                </a:cubicBezTo>
                <a:cubicBezTo>
                  <a:pt x="628869" y="910778"/>
                  <a:pt x="672029" y="892366"/>
                  <a:pt x="672029" y="892366"/>
                </a:cubicBezTo>
                <a:cubicBezTo>
                  <a:pt x="679374" y="881349"/>
                  <a:pt x="688142" y="871159"/>
                  <a:pt x="694063" y="859316"/>
                </a:cubicBezTo>
                <a:cubicBezTo>
                  <a:pt x="739682" y="768079"/>
                  <a:pt x="663961" y="887947"/>
                  <a:pt x="727113" y="793214"/>
                </a:cubicBezTo>
                <a:cubicBezTo>
                  <a:pt x="730785" y="760164"/>
                  <a:pt x="732663" y="726864"/>
                  <a:pt x="738130" y="694063"/>
                </a:cubicBezTo>
                <a:cubicBezTo>
                  <a:pt x="740039" y="682608"/>
                  <a:pt x="745957" y="672178"/>
                  <a:pt x="749147" y="661012"/>
                </a:cubicBezTo>
                <a:cubicBezTo>
                  <a:pt x="776811" y="564186"/>
                  <a:pt x="744768" y="663130"/>
                  <a:pt x="771181" y="583894"/>
                </a:cubicBezTo>
                <a:cubicBezTo>
                  <a:pt x="767509" y="495759"/>
                  <a:pt x="766680" y="407459"/>
                  <a:pt x="760164" y="319489"/>
                </a:cubicBezTo>
                <a:cubicBezTo>
                  <a:pt x="759306" y="307908"/>
                  <a:pt x="758437" y="293406"/>
                  <a:pt x="749147" y="286438"/>
                </a:cubicBezTo>
                <a:cubicBezTo>
                  <a:pt x="740333" y="279828"/>
                  <a:pt x="727113" y="286438"/>
                  <a:pt x="716096" y="286438"/>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46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292" y="1295400"/>
            <a:ext cx="8667750" cy="5267325"/>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882043"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cells (advance slide for answers).</a:t>
            </a:r>
          </a:p>
        </p:txBody>
      </p:sp>
      <p:sp>
        <p:nvSpPr>
          <p:cNvPr id="6" name="Rectangle 5"/>
          <p:cNvSpPr/>
          <p:nvPr/>
        </p:nvSpPr>
        <p:spPr>
          <a:xfrm>
            <a:off x="2743200" y="1371600"/>
            <a:ext cx="2705734"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Centroacinar</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cells</a:t>
            </a:r>
          </a:p>
        </p:txBody>
      </p:sp>
      <p:sp>
        <p:nvSpPr>
          <p:cNvPr id="7" name="Freeform 6"/>
          <p:cNvSpPr/>
          <p:nvPr/>
        </p:nvSpPr>
        <p:spPr>
          <a:xfrm>
            <a:off x="1676400" y="3657600"/>
            <a:ext cx="479778" cy="457200"/>
          </a:xfrm>
          <a:custGeom>
            <a:avLst/>
            <a:gdLst>
              <a:gd name="connsiteX0" fmla="*/ 451556 w 451556"/>
              <a:gd name="connsiteY0" fmla="*/ 259644 h 383822"/>
              <a:gd name="connsiteX1" fmla="*/ 440267 w 451556"/>
              <a:gd name="connsiteY1" fmla="*/ 146756 h 383822"/>
              <a:gd name="connsiteX2" fmla="*/ 417689 w 451556"/>
              <a:gd name="connsiteY2" fmla="*/ 101600 h 383822"/>
              <a:gd name="connsiteX3" fmla="*/ 406400 w 451556"/>
              <a:gd name="connsiteY3" fmla="*/ 67733 h 383822"/>
              <a:gd name="connsiteX4" fmla="*/ 372534 w 451556"/>
              <a:gd name="connsiteY4" fmla="*/ 33867 h 383822"/>
              <a:gd name="connsiteX5" fmla="*/ 349956 w 451556"/>
              <a:gd name="connsiteY5" fmla="*/ 0 h 383822"/>
              <a:gd name="connsiteX6" fmla="*/ 180622 w 451556"/>
              <a:gd name="connsiteY6" fmla="*/ 11289 h 383822"/>
              <a:gd name="connsiteX7" fmla="*/ 112889 w 451556"/>
              <a:gd name="connsiteY7" fmla="*/ 45156 h 383822"/>
              <a:gd name="connsiteX8" fmla="*/ 79022 w 451556"/>
              <a:gd name="connsiteY8" fmla="*/ 56444 h 383822"/>
              <a:gd name="connsiteX9" fmla="*/ 45156 w 451556"/>
              <a:gd name="connsiteY9" fmla="*/ 79022 h 383822"/>
              <a:gd name="connsiteX10" fmla="*/ 11289 w 451556"/>
              <a:gd name="connsiteY10" fmla="*/ 146756 h 383822"/>
              <a:gd name="connsiteX11" fmla="*/ 0 w 451556"/>
              <a:gd name="connsiteY11" fmla="*/ 191911 h 383822"/>
              <a:gd name="connsiteX12" fmla="*/ 11289 w 451556"/>
              <a:gd name="connsiteY12" fmla="*/ 225778 h 383822"/>
              <a:gd name="connsiteX13" fmla="*/ 90311 w 451556"/>
              <a:gd name="connsiteY13" fmla="*/ 327378 h 383822"/>
              <a:gd name="connsiteX14" fmla="*/ 158045 w 451556"/>
              <a:gd name="connsiteY14" fmla="*/ 372533 h 383822"/>
              <a:gd name="connsiteX15" fmla="*/ 191911 w 451556"/>
              <a:gd name="connsiteY15" fmla="*/ 383822 h 383822"/>
              <a:gd name="connsiteX16" fmla="*/ 293511 w 451556"/>
              <a:gd name="connsiteY16" fmla="*/ 372533 h 383822"/>
              <a:gd name="connsiteX17" fmla="*/ 327378 w 451556"/>
              <a:gd name="connsiteY17" fmla="*/ 349956 h 383822"/>
              <a:gd name="connsiteX18" fmla="*/ 361245 w 451556"/>
              <a:gd name="connsiteY18" fmla="*/ 338667 h 383822"/>
              <a:gd name="connsiteX19" fmla="*/ 440267 w 451556"/>
              <a:gd name="connsiteY19" fmla="*/ 293511 h 383822"/>
              <a:gd name="connsiteX20" fmla="*/ 451556 w 451556"/>
              <a:gd name="connsiteY20" fmla="*/ 259644 h 38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1556" h="383822">
                <a:moveTo>
                  <a:pt x="451556" y="259644"/>
                </a:moveTo>
                <a:cubicBezTo>
                  <a:pt x="451556" y="235185"/>
                  <a:pt x="448191" y="183734"/>
                  <a:pt x="440267" y="146756"/>
                </a:cubicBezTo>
                <a:cubicBezTo>
                  <a:pt x="436741" y="130301"/>
                  <a:pt x="424318" y="117068"/>
                  <a:pt x="417689" y="101600"/>
                </a:cubicBezTo>
                <a:cubicBezTo>
                  <a:pt x="413001" y="90662"/>
                  <a:pt x="413001" y="77634"/>
                  <a:pt x="406400" y="67733"/>
                </a:cubicBezTo>
                <a:cubicBezTo>
                  <a:pt x="397544" y="54450"/>
                  <a:pt x="382754" y="46131"/>
                  <a:pt x="372534" y="33867"/>
                </a:cubicBezTo>
                <a:cubicBezTo>
                  <a:pt x="363848" y="23444"/>
                  <a:pt x="357482" y="11289"/>
                  <a:pt x="349956" y="0"/>
                </a:cubicBezTo>
                <a:cubicBezTo>
                  <a:pt x="293511" y="3763"/>
                  <a:pt x="236846" y="5042"/>
                  <a:pt x="180622" y="11289"/>
                </a:cubicBezTo>
                <a:cubicBezTo>
                  <a:pt x="144141" y="15343"/>
                  <a:pt x="144963" y="29120"/>
                  <a:pt x="112889" y="45156"/>
                </a:cubicBezTo>
                <a:cubicBezTo>
                  <a:pt x="102246" y="50478"/>
                  <a:pt x="90311" y="52681"/>
                  <a:pt x="79022" y="56444"/>
                </a:cubicBezTo>
                <a:cubicBezTo>
                  <a:pt x="67733" y="63970"/>
                  <a:pt x="54750" y="69428"/>
                  <a:pt x="45156" y="79022"/>
                </a:cubicBezTo>
                <a:cubicBezTo>
                  <a:pt x="25365" y="98813"/>
                  <a:pt x="18635" y="121047"/>
                  <a:pt x="11289" y="146756"/>
                </a:cubicBezTo>
                <a:cubicBezTo>
                  <a:pt x="7027" y="161674"/>
                  <a:pt x="3763" y="176859"/>
                  <a:pt x="0" y="191911"/>
                </a:cubicBezTo>
                <a:cubicBezTo>
                  <a:pt x="3763" y="203200"/>
                  <a:pt x="5510" y="215376"/>
                  <a:pt x="11289" y="225778"/>
                </a:cubicBezTo>
                <a:cubicBezTo>
                  <a:pt x="29843" y="259175"/>
                  <a:pt x="58119" y="302340"/>
                  <a:pt x="90311" y="327378"/>
                </a:cubicBezTo>
                <a:cubicBezTo>
                  <a:pt x="111730" y="344037"/>
                  <a:pt x="132302" y="363952"/>
                  <a:pt x="158045" y="372533"/>
                </a:cubicBezTo>
                <a:lnTo>
                  <a:pt x="191911" y="383822"/>
                </a:lnTo>
                <a:cubicBezTo>
                  <a:pt x="225778" y="380059"/>
                  <a:pt x="260453" y="380797"/>
                  <a:pt x="293511" y="372533"/>
                </a:cubicBezTo>
                <a:cubicBezTo>
                  <a:pt x="306673" y="369242"/>
                  <a:pt x="315243" y="356023"/>
                  <a:pt x="327378" y="349956"/>
                </a:cubicBezTo>
                <a:cubicBezTo>
                  <a:pt x="338021" y="344634"/>
                  <a:pt x="349956" y="342430"/>
                  <a:pt x="361245" y="338667"/>
                </a:cubicBezTo>
                <a:cubicBezTo>
                  <a:pt x="391794" y="318301"/>
                  <a:pt x="404459" y="307834"/>
                  <a:pt x="440267" y="293511"/>
                </a:cubicBezTo>
                <a:cubicBezTo>
                  <a:pt x="443761" y="292113"/>
                  <a:pt x="451556" y="284103"/>
                  <a:pt x="451556" y="259644"/>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97724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73558" y="667822"/>
            <a:ext cx="3570442" cy="5262979"/>
          </a:xfrm>
          <a:prstGeom prst="rect">
            <a:avLst/>
          </a:prstGeom>
          <a:noFill/>
        </p:spPr>
        <p:txBody>
          <a:bodyPr wrap="square">
            <a:spAutoFit/>
          </a:bodyPr>
          <a:lstStyle/>
          <a:p>
            <a:r>
              <a:rPr lang="en-US" sz="1600" b="1" dirty="0">
                <a:solidFill>
                  <a:schemeClr val="accent6">
                    <a:lumMod val="50000"/>
                  </a:schemeClr>
                </a:solidFill>
                <a:latin typeface="Calibri" pitchFamily="34" charset="0"/>
              </a:rPr>
              <a:t>In the pancreas, the duct system is slightly different:</a:t>
            </a:r>
          </a:p>
          <a:p>
            <a:pPr marL="342900" indent="-342900">
              <a:buAutoNum type="arabicPeriod"/>
            </a:pPr>
            <a:r>
              <a:rPr lang="en-US" sz="1600" b="1" dirty="0">
                <a:solidFill>
                  <a:schemeClr val="accent6">
                    <a:lumMod val="50000"/>
                  </a:schemeClr>
                </a:solidFill>
                <a:latin typeface="Calibri" pitchFamily="34" charset="0"/>
              </a:rPr>
              <a:t>The </a:t>
            </a:r>
            <a:r>
              <a:rPr lang="en-US" sz="1600" b="1" dirty="0">
                <a:solidFill>
                  <a:srgbClr val="D6A300"/>
                </a:solidFill>
                <a:latin typeface="Calibri" pitchFamily="34" charset="0"/>
              </a:rPr>
              <a:t>intercalated ducts </a:t>
            </a:r>
            <a:r>
              <a:rPr lang="en-US" sz="1600" b="1" dirty="0">
                <a:solidFill>
                  <a:schemeClr val="accent6">
                    <a:lumMod val="50000"/>
                  </a:schemeClr>
                </a:solidFill>
                <a:latin typeface="Calibri" pitchFamily="34" charset="0"/>
              </a:rPr>
              <a:t>begin </a:t>
            </a:r>
            <a:r>
              <a:rPr lang="en-US" sz="1600" b="1" i="1" dirty="0">
                <a:solidFill>
                  <a:schemeClr val="accent6">
                    <a:lumMod val="50000"/>
                  </a:schemeClr>
                </a:solidFill>
                <a:latin typeface="Calibri" pitchFamily="34" charset="0"/>
              </a:rPr>
              <a:t>within</a:t>
            </a:r>
            <a:r>
              <a:rPr lang="en-US" sz="1600" b="1" dirty="0">
                <a:solidFill>
                  <a:schemeClr val="accent6">
                    <a:lumMod val="50000"/>
                  </a:schemeClr>
                </a:solidFill>
                <a:latin typeface="Calibri" pitchFamily="34" charset="0"/>
              </a:rPr>
              <a:t> the </a:t>
            </a:r>
            <a:r>
              <a:rPr lang="en-US" sz="1600" b="1" dirty="0" err="1">
                <a:solidFill>
                  <a:schemeClr val="accent6">
                    <a:lumMod val="50000"/>
                  </a:schemeClr>
                </a:solidFill>
                <a:latin typeface="Calibri" pitchFamily="34" charset="0"/>
              </a:rPr>
              <a:t>acinus</a:t>
            </a:r>
            <a:r>
              <a:rPr lang="en-US" sz="1600" b="1" dirty="0">
                <a:solidFill>
                  <a:schemeClr val="accent6">
                    <a:lumMod val="50000"/>
                  </a:schemeClr>
                </a:solidFill>
                <a:latin typeface="Calibri" pitchFamily="34" charset="0"/>
              </a:rPr>
              <a:t>; duct cells of this initial portion are referred to as </a:t>
            </a:r>
            <a:r>
              <a:rPr lang="en-US" sz="1600" b="1" dirty="0" err="1">
                <a:solidFill>
                  <a:srgbClr val="D6A300"/>
                </a:solidFill>
                <a:latin typeface="Calibri" pitchFamily="34" charset="0"/>
              </a:rPr>
              <a:t>centroacinar</a:t>
            </a:r>
            <a:r>
              <a:rPr lang="en-US" sz="1600" b="1" dirty="0">
                <a:solidFill>
                  <a:srgbClr val="D6A300"/>
                </a:solidFill>
                <a:latin typeface="Calibri" pitchFamily="34" charset="0"/>
              </a:rPr>
              <a:t> cells</a:t>
            </a:r>
            <a:r>
              <a:rPr lang="en-US" sz="1600" b="1" dirty="0">
                <a:solidFill>
                  <a:schemeClr val="accent6">
                    <a:lumMod val="50000"/>
                  </a:schemeClr>
                </a:solidFill>
                <a:latin typeface="Calibri" pitchFamily="34" charset="0"/>
              </a:rPr>
              <a:t>.  The intercalated ducts of the pancreas (including the </a:t>
            </a:r>
            <a:r>
              <a:rPr lang="en-US" sz="1600" b="1" dirty="0" err="1">
                <a:solidFill>
                  <a:schemeClr val="accent6">
                    <a:lumMod val="50000"/>
                  </a:schemeClr>
                </a:solidFill>
                <a:latin typeface="Calibri" pitchFamily="34" charset="0"/>
              </a:rPr>
              <a:t>centroacinar</a:t>
            </a:r>
            <a:r>
              <a:rPr lang="en-US" sz="1600" b="1" dirty="0">
                <a:solidFill>
                  <a:schemeClr val="accent6">
                    <a:lumMod val="50000"/>
                  </a:schemeClr>
                </a:solidFill>
                <a:latin typeface="Calibri" pitchFamily="34" charset="0"/>
              </a:rPr>
              <a:t> cells) are not mere conduits of fluid, but release a bicarbonate secretion that helps neutralize acidic </a:t>
            </a:r>
            <a:r>
              <a:rPr lang="en-US" sz="1600" b="1" dirty="0" err="1">
                <a:solidFill>
                  <a:schemeClr val="accent6">
                    <a:lumMod val="50000"/>
                  </a:schemeClr>
                </a:solidFill>
                <a:latin typeface="Calibri" pitchFamily="34" charset="0"/>
              </a:rPr>
              <a:t>chyme</a:t>
            </a:r>
            <a:r>
              <a:rPr lang="en-US" sz="1600" b="1" dirty="0">
                <a:solidFill>
                  <a:schemeClr val="accent6">
                    <a:lumMod val="50000"/>
                  </a:schemeClr>
                </a:solidFill>
                <a:latin typeface="Calibri" pitchFamily="34" charset="0"/>
              </a:rPr>
              <a:t> from the stomach.</a:t>
            </a:r>
          </a:p>
          <a:p>
            <a:pPr marL="342900" indent="-342900">
              <a:buAutoNum type="arabicPeriod" startAt="2"/>
            </a:pPr>
            <a:r>
              <a:rPr lang="en-US" sz="1600" b="1" dirty="0">
                <a:solidFill>
                  <a:schemeClr val="accent6">
                    <a:lumMod val="50000"/>
                  </a:schemeClr>
                </a:solidFill>
                <a:latin typeface="Calibri" pitchFamily="34" charset="0"/>
              </a:rPr>
              <a:t>There are no striated ducts in the pancreas.</a:t>
            </a:r>
          </a:p>
          <a:p>
            <a:pPr marL="342900" indent="-342900">
              <a:buAutoNum type="arabicPeriod" startAt="2"/>
            </a:pPr>
            <a:r>
              <a:rPr lang="en-US" sz="1600" b="1" dirty="0">
                <a:solidFill>
                  <a:schemeClr val="accent6">
                    <a:lumMod val="50000"/>
                  </a:schemeClr>
                </a:solidFill>
                <a:latin typeface="Calibri" pitchFamily="34" charset="0"/>
              </a:rPr>
              <a:t>The epithelium of the </a:t>
            </a:r>
            <a:r>
              <a:rPr lang="en-US" sz="1600" b="1" dirty="0">
                <a:solidFill>
                  <a:srgbClr val="D6A300"/>
                </a:solidFill>
                <a:latin typeface="Calibri" pitchFamily="34" charset="0"/>
              </a:rPr>
              <a:t>excretory ducts</a:t>
            </a:r>
            <a:r>
              <a:rPr lang="en-US" sz="1600" b="1" dirty="0">
                <a:solidFill>
                  <a:schemeClr val="accent6">
                    <a:lumMod val="50000"/>
                  </a:schemeClr>
                </a:solidFill>
                <a:latin typeface="Calibri" pitchFamily="34" charset="0"/>
              </a:rPr>
              <a:t> (labeled </a:t>
            </a:r>
            <a:r>
              <a:rPr lang="en-US" sz="1600" b="1" dirty="0" err="1">
                <a:solidFill>
                  <a:schemeClr val="accent6">
                    <a:lumMod val="50000"/>
                  </a:schemeClr>
                </a:solidFill>
                <a:latin typeface="Calibri" pitchFamily="34" charset="0"/>
              </a:rPr>
              <a:t>intralobular</a:t>
            </a:r>
            <a:r>
              <a:rPr lang="en-US" sz="1600" b="1" dirty="0">
                <a:solidFill>
                  <a:schemeClr val="accent6">
                    <a:lumMod val="50000"/>
                  </a:schemeClr>
                </a:solidFill>
                <a:latin typeface="Calibri" pitchFamily="34" charset="0"/>
              </a:rPr>
              <a:t> collecting duct) remains simple throughout, all the way to the duodenum.  (This is also true of the biliary system; gall bladder and bile ducts.)</a:t>
            </a:r>
          </a:p>
        </p:txBody>
      </p:sp>
      <p:sp>
        <p:nvSpPr>
          <p:cNvPr id="28" name="Rectangle 27"/>
          <p:cNvSpPr/>
          <p:nvPr/>
        </p:nvSpPr>
        <p:spPr>
          <a:xfrm>
            <a:off x="1635121" y="21491"/>
            <a:ext cx="5873852"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FFC000"/>
                </a:solidFill>
                <a:latin typeface="+mn-lt"/>
              </a:rPr>
              <a:t>EXOCRINE PANCREAS - DUCTS</a:t>
            </a:r>
          </a:p>
        </p:txBody>
      </p:sp>
      <p:pic>
        <p:nvPicPr>
          <p:cNvPr id="2050" name="Picture 2" descr="C:\Users\newuser\Desktop\figure_18.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4" y="684347"/>
            <a:ext cx="5631505" cy="50606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00400" y="4876800"/>
            <a:ext cx="914400" cy="304800"/>
          </a:xfrm>
          <a:prstGeom prst="rect">
            <a:avLst/>
          </a:prstGeom>
          <a:noFill/>
          <a:ln>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133600" y="5440195"/>
            <a:ext cx="914400" cy="304800"/>
          </a:xfrm>
          <a:prstGeom prst="rect">
            <a:avLst/>
          </a:prstGeom>
          <a:noFill/>
          <a:ln>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106136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0" y="1143000"/>
            <a:ext cx="7829550" cy="50673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90678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
        <p:nvSpPr>
          <p:cNvPr id="6" name="Rectangle 5"/>
          <p:cNvSpPr/>
          <p:nvPr/>
        </p:nvSpPr>
        <p:spPr>
          <a:xfrm>
            <a:off x="3533141" y="2594995"/>
            <a:ext cx="2705734"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Gall bladder</a:t>
            </a:r>
          </a:p>
        </p:txBody>
      </p:sp>
    </p:spTree>
    <p:extLst>
      <p:ext uri="{BB962C8B-B14F-4D97-AF65-F5344CB8AC3E}">
        <p14:creationId xmlns:p14="http://schemas.microsoft.com/office/powerpoint/2010/main" val="55749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018017"/>
            <a:ext cx="6781800" cy="569244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882043"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6" name="Rectangle 5"/>
          <p:cNvSpPr/>
          <p:nvPr/>
        </p:nvSpPr>
        <p:spPr>
          <a:xfrm>
            <a:off x="1104266" y="1143000"/>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Hepatic artery</a:t>
            </a:r>
          </a:p>
        </p:txBody>
      </p:sp>
      <p:sp>
        <p:nvSpPr>
          <p:cNvPr id="5" name="Freeform 4"/>
          <p:cNvSpPr/>
          <p:nvPr/>
        </p:nvSpPr>
        <p:spPr>
          <a:xfrm>
            <a:off x="4329264" y="2126255"/>
            <a:ext cx="947816" cy="1079653"/>
          </a:xfrm>
          <a:custGeom>
            <a:avLst/>
            <a:gdLst>
              <a:gd name="connsiteX0" fmla="*/ 947816 w 947816"/>
              <a:gd name="connsiteY0" fmla="*/ 396608 h 1079653"/>
              <a:gd name="connsiteX1" fmla="*/ 914765 w 947816"/>
              <a:gd name="connsiteY1" fmla="*/ 253388 h 1079653"/>
              <a:gd name="connsiteX2" fmla="*/ 903748 w 947816"/>
              <a:gd name="connsiteY2" fmla="*/ 220338 h 1079653"/>
              <a:gd name="connsiteX3" fmla="*/ 892731 w 947816"/>
              <a:gd name="connsiteY3" fmla="*/ 187287 h 1079653"/>
              <a:gd name="connsiteX4" fmla="*/ 870697 w 947816"/>
              <a:gd name="connsiteY4" fmla="*/ 154237 h 1079653"/>
              <a:gd name="connsiteX5" fmla="*/ 793579 w 947816"/>
              <a:gd name="connsiteY5" fmla="*/ 55085 h 1079653"/>
              <a:gd name="connsiteX6" fmla="*/ 760529 w 947816"/>
              <a:gd name="connsiteY6" fmla="*/ 33051 h 1079653"/>
              <a:gd name="connsiteX7" fmla="*/ 694428 w 947816"/>
              <a:gd name="connsiteY7" fmla="*/ 22034 h 1079653"/>
              <a:gd name="connsiteX8" fmla="*/ 661377 w 947816"/>
              <a:gd name="connsiteY8" fmla="*/ 11017 h 1079653"/>
              <a:gd name="connsiteX9" fmla="*/ 584259 w 947816"/>
              <a:gd name="connsiteY9" fmla="*/ 0 h 1079653"/>
              <a:gd name="connsiteX10" fmla="*/ 385955 w 947816"/>
              <a:gd name="connsiteY10" fmla="*/ 11017 h 1079653"/>
              <a:gd name="connsiteX11" fmla="*/ 286803 w 947816"/>
              <a:gd name="connsiteY11" fmla="*/ 44068 h 1079653"/>
              <a:gd name="connsiteX12" fmla="*/ 231719 w 947816"/>
              <a:gd name="connsiteY12" fmla="*/ 55085 h 1079653"/>
              <a:gd name="connsiteX13" fmla="*/ 198669 w 947816"/>
              <a:gd name="connsiteY13" fmla="*/ 88135 h 1079653"/>
              <a:gd name="connsiteX14" fmla="*/ 176635 w 947816"/>
              <a:gd name="connsiteY14" fmla="*/ 121186 h 1079653"/>
              <a:gd name="connsiteX15" fmla="*/ 143584 w 947816"/>
              <a:gd name="connsiteY15" fmla="*/ 143220 h 1079653"/>
              <a:gd name="connsiteX16" fmla="*/ 132567 w 947816"/>
              <a:gd name="connsiteY16" fmla="*/ 176270 h 1079653"/>
              <a:gd name="connsiteX17" fmla="*/ 88500 w 947816"/>
              <a:gd name="connsiteY17" fmla="*/ 253388 h 1079653"/>
              <a:gd name="connsiteX18" fmla="*/ 77483 w 947816"/>
              <a:gd name="connsiteY18" fmla="*/ 297456 h 1079653"/>
              <a:gd name="connsiteX19" fmla="*/ 55449 w 947816"/>
              <a:gd name="connsiteY19" fmla="*/ 330506 h 1079653"/>
              <a:gd name="connsiteX20" fmla="*/ 44432 w 947816"/>
              <a:gd name="connsiteY20" fmla="*/ 363557 h 1079653"/>
              <a:gd name="connsiteX21" fmla="*/ 11382 w 947816"/>
              <a:gd name="connsiteY21" fmla="*/ 429658 h 1079653"/>
              <a:gd name="connsiteX22" fmla="*/ 11382 w 947816"/>
              <a:gd name="connsiteY22" fmla="*/ 649996 h 1079653"/>
              <a:gd name="connsiteX23" fmla="*/ 22399 w 947816"/>
              <a:gd name="connsiteY23" fmla="*/ 683046 h 1079653"/>
              <a:gd name="connsiteX24" fmla="*/ 44432 w 947816"/>
              <a:gd name="connsiteY24" fmla="*/ 716097 h 1079653"/>
              <a:gd name="connsiteX25" fmla="*/ 66466 w 947816"/>
              <a:gd name="connsiteY25" fmla="*/ 760164 h 1079653"/>
              <a:gd name="connsiteX26" fmla="*/ 110534 w 947816"/>
              <a:gd name="connsiteY26" fmla="*/ 793215 h 1079653"/>
              <a:gd name="connsiteX27" fmla="*/ 165618 w 947816"/>
              <a:gd name="connsiteY27" fmla="*/ 859316 h 1079653"/>
              <a:gd name="connsiteX28" fmla="*/ 198669 w 947816"/>
              <a:gd name="connsiteY28" fmla="*/ 881350 h 1079653"/>
              <a:gd name="connsiteX29" fmla="*/ 231719 w 947816"/>
              <a:gd name="connsiteY29" fmla="*/ 914400 h 1079653"/>
              <a:gd name="connsiteX30" fmla="*/ 253753 w 947816"/>
              <a:gd name="connsiteY30" fmla="*/ 947451 h 1079653"/>
              <a:gd name="connsiteX31" fmla="*/ 286803 w 947816"/>
              <a:gd name="connsiteY31" fmla="*/ 958468 h 1079653"/>
              <a:gd name="connsiteX32" fmla="*/ 319854 w 947816"/>
              <a:gd name="connsiteY32" fmla="*/ 980502 h 1079653"/>
              <a:gd name="connsiteX33" fmla="*/ 352905 w 947816"/>
              <a:gd name="connsiteY33" fmla="*/ 1013552 h 1079653"/>
              <a:gd name="connsiteX34" fmla="*/ 430023 w 947816"/>
              <a:gd name="connsiteY34" fmla="*/ 1057620 h 1079653"/>
              <a:gd name="connsiteX35" fmla="*/ 496124 w 947816"/>
              <a:gd name="connsiteY35" fmla="*/ 1068637 h 1079653"/>
              <a:gd name="connsiteX36" fmla="*/ 529175 w 947816"/>
              <a:gd name="connsiteY36" fmla="*/ 1079653 h 1079653"/>
              <a:gd name="connsiteX37" fmla="*/ 705444 w 947816"/>
              <a:gd name="connsiteY37" fmla="*/ 1068637 h 1079653"/>
              <a:gd name="connsiteX38" fmla="*/ 738495 w 947816"/>
              <a:gd name="connsiteY38" fmla="*/ 1057620 h 1079653"/>
              <a:gd name="connsiteX39" fmla="*/ 782563 w 947816"/>
              <a:gd name="connsiteY39" fmla="*/ 991518 h 1079653"/>
              <a:gd name="connsiteX40" fmla="*/ 815613 w 947816"/>
              <a:gd name="connsiteY40" fmla="*/ 925417 h 1079653"/>
              <a:gd name="connsiteX41" fmla="*/ 837647 w 947816"/>
              <a:gd name="connsiteY41" fmla="*/ 848299 h 1079653"/>
              <a:gd name="connsiteX42" fmla="*/ 848664 w 947816"/>
              <a:gd name="connsiteY42" fmla="*/ 815249 h 1079653"/>
              <a:gd name="connsiteX43" fmla="*/ 859681 w 947816"/>
              <a:gd name="connsiteY43" fmla="*/ 760164 h 1079653"/>
              <a:gd name="connsiteX44" fmla="*/ 870697 w 947816"/>
              <a:gd name="connsiteY44" fmla="*/ 727114 h 1079653"/>
              <a:gd name="connsiteX45" fmla="*/ 892731 w 947816"/>
              <a:gd name="connsiteY45" fmla="*/ 638979 h 1079653"/>
              <a:gd name="connsiteX46" fmla="*/ 914765 w 947816"/>
              <a:gd name="connsiteY46" fmla="*/ 605928 h 1079653"/>
              <a:gd name="connsiteX47" fmla="*/ 925782 w 947816"/>
              <a:gd name="connsiteY47" fmla="*/ 561861 h 1079653"/>
              <a:gd name="connsiteX48" fmla="*/ 947816 w 947816"/>
              <a:gd name="connsiteY48" fmla="*/ 495759 h 1079653"/>
              <a:gd name="connsiteX49" fmla="*/ 947816 w 947816"/>
              <a:gd name="connsiteY49" fmla="*/ 396608 h 107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47816" h="1079653">
                <a:moveTo>
                  <a:pt x="947816" y="396608"/>
                </a:moveTo>
                <a:cubicBezTo>
                  <a:pt x="933515" y="296499"/>
                  <a:pt x="945010" y="344123"/>
                  <a:pt x="914765" y="253388"/>
                </a:cubicBezTo>
                <a:lnTo>
                  <a:pt x="903748" y="220338"/>
                </a:lnTo>
                <a:cubicBezTo>
                  <a:pt x="900076" y="209321"/>
                  <a:pt x="899173" y="196949"/>
                  <a:pt x="892731" y="187287"/>
                </a:cubicBezTo>
                <a:lnTo>
                  <a:pt x="870697" y="154237"/>
                </a:lnTo>
                <a:cubicBezTo>
                  <a:pt x="853784" y="103492"/>
                  <a:pt x="857279" y="97553"/>
                  <a:pt x="793579" y="55085"/>
                </a:cubicBezTo>
                <a:cubicBezTo>
                  <a:pt x="782562" y="47740"/>
                  <a:pt x="773090" y="37238"/>
                  <a:pt x="760529" y="33051"/>
                </a:cubicBezTo>
                <a:cubicBezTo>
                  <a:pt x="739338" y="25987"/>
                  <a:pt x="716234" y="26880"/>
                  <a:pt x="694428" y="22034"/>
                </a:cubicBezTo>
                <a:cubicBezTo>
                  <a:pt x="683092" y="19515"/>
                  <a:pt x="672764" y="13295"/>
                  <a:pt x="661377" y="11017"/>
                </a:cubicBezTo>
                <a:cubicBezTo>
                  <a:pt x="635914" y="5924"/>
                  <a:pt x="609965" y="3672"/>
                  <a:pt x="584259" y="0"/>
                </a:cubicBezTo>
                <a:cubicBezTo>
                  <a:pt x="518158" y="3672"/>
                  <a:pt x="451443" y="1315"/>
                  <a:pt x="385955" y="11017"/>
                </a:cubicBezTo>
                <a:cubicBezTo>
                  <a:pt x="351493" y="16123"/>
                  <a:pt x="320965" y="37235"/>
                  <a:pt x="286803" y="44068"/>
                </a:cubicBezTo>
                <a:lnTo>
                  <a:pt x="231719" y="55085"/>
                </a:lnTo>
                <a:cubicBezTo>
                  <a:pt x="220702" y="66102"/>
                  <a:pt x="208643" y="76166"/>
                  <a:pt x="198669" y="88135"/>
                </a:cubicBezTo>
                <a:cubicBezTo>
                  <a:pt x="190192" y="98307"/>
                  <a:pt x="185998" y="111823"/>
                  <a:pt x="176635" y="121186"/>
                </a:cubicBezTo>
                <a:cubicBezTo>
                  <a:pt x="167272" y="130549"/>
                  <a:pt x="154601" y="135875"/>
                  <a:pt x="143584" y="143220"/>
                </a:cubicBezTo>
                <a:cubicBezTo>
                  <a:pt x="139912" y="154237"/>
                  <a:pt x="137141" y="165596"/>
                  <a:pt x="132567" y="176270"/>
                </a:cubicBezTo>
                <a:cubicBezTo>
                  <a:pt x="115792" y="215413"/>
                  <a:pt x="110632" y="220192"/>
                  <a:pt x="88500" y="253388"/>
                </a:cubicBezTo>
                <a:cubicBezTo>
                  <a:pt x="84828" y="268077"/>
                  <a:pt x="83448" y="283539"/>
                  <a:pt x="77483" y="297456"/>
                </a:cubicBezTo>
                <a:cubicBezTo>
                  <a:pt x="72267" y="309626"/>
                  <a:pt x="61370" y="318663"/>
                  <a:pt x="55449" y="330506"/>
                </a:cubicBezTo>
                <a:cubicBezTo>
                  <a:pt x="50255" y="340893"/>
                  <a:pt x="49625" y="353170"/>
                  <a:pt x="44432" y="363557"/>
                </a:cubicBezTo>
                <a:cubicBezTo>
                  <a:pt x="1719" y="448986"/>
                  <a:pt x="39075" y="346583"/>
                  <a:pt x="11382" y="429658"/>
                </a:cubicBezTo>
                <a:cubicBezTo>
                  <a:pt x="-1239" y="543248"/>
                  <a:pt x="-6153" y="527255"/>
                  <a:pt x="11382" y="649996"/>
                </a:cubicBezTo>
                <a:cubicBezTo>
                  <a:pt x="13024" y="661492"/>
                  <a:pt x="17206" y="672659"/>
                  <a:pt x="22399" y="683046"/>
                </a:cubicBezTo>
                <a:cubicBezTo>
                  <a:pt x="28320" y="694889"/>
                  <a:pt x="37863" y="704601"/>
                  <a:pt x="44432" y="716097"/>
                </a:cubicBezTo>
                <a:cubicBezTo>
                  <a:pt x="52580" y="730356"/>
                  <a:pt x="55778" y="747695"/>
                  <a:pt x="66466" y="760164"/>
                </a:cubicBezTo>
                <a:cubicBezTo>
                  <a:pt x="78416" y="774105"/>
                  <a:pt x="96593" y="781265"/>
                  <a:pt x="110534" y="793215"/>
                </a:cubicBezTo>
                <a:cubicBezTo>
                  <a:pt x="236867" y="901500"/>
                  <a:pt x="63621" y="757319"/>
                  <a:pt x="165618" y="859316"/>
                </a:cubicBezTo>
                <a:cubicBezTo>
                  <a:pt x="174981" y="868679"/>
                  <a:pt x="188497" y="872873"/>
                  <a:pt x="198669" y="881350"/>
                </a:cubicBezTo>
                <a:cubicBezTo>
                  <a:pt x="210638" y="891324"/>
                  <a:pt x="221745" y="902431"/>
                  <a:pt x="231719" y="914400"/>
                </a:cubicBezTo>
                <a:cubicBezTo>
                  <a:pt x="240196" y="924572"/>
                  <a:pt x="243414" y="939179"/>
                  <a:pt x="253753" y="947451"/>
                </a:cubicBezTo>
                <a:cubicBezTo>
                  <a:pt x="262821" y="954705"/>
                  <a:pt x="276416" y="953275"/>
                  <a:pt x="286803" y="958468"/>
                </a:cubicBezTo>
                <a:cubicBezTo>
                  <a:pt x="298646" y="964390"/>
                  <a:pt x="309682" y="972026"/>
                  <a:pt x="319854" y="980502"/>
                </a:cubicBezTo>
                <a:cubicBezTo>
                  <a:pt x="331823" y="990476"/>
                  <a:pt x="340936" y="1003578"/>
                  <a:pt x="352905" y="1013552"/>
                </a:cubicBezTo>
                <a:cubicBezTo>
                  <a:pt x="368120" y="1026231"/>
                  <a:pt x="413184" y="1052568"/>
                  <a:pt x="430023" y="1057620"/>
                </a:cubicBezTo>
                <a:cubicBezTo>
                  <a:pt x="451419" y="1064039"/>
                  <a:pt x="474318" y="1063791"/>
                  <a:pt x="496124" y="1068637"/>
                </a:cubicBezTo>
                <a:cubicBezTo>
                  <a:pt x="507460" y="1071156"/>
                  <a:pt x="518158" y="1075981"/>
                  <a:pt x="529175" y="1079653"/>
                </a:cubicBezTo>
                <a:cubicBezTo>
                  <a:pt x="587931" y="1075981"/>
                  <a:pt x="646896" y="1074800"/>
                  <a:pt x="705444" y="1068637"/>
                </a:cubicBezTo>
                <a:cubicBezTo>
                  <a:pt x="716993" y="1067421"/>
                  <a:pt x="730283" y="1065832"/>
                  <a:pt x="738495" y="1057620"/>
                </a:cubicBezTo>
                <a:cubicBezTo>
                  <a:pt x="757220" y="1038895"/>
                  <a:pt x="782563" y="991518"/>
                  <a:pt x="782563" y="991518"/>
                </a:cubicBezTo>
                <a:cubicBezTo>
                  <a:pt x="810249" y="908454"/>
                  <a:pt x="772904" y="1010834"/>
                  <a:pt x="815613" y="925417"/>
                </a:cubicBezTo>
                <a:cubicBezTo>
                  <a:pt x="824419" y="907806"/>
                  <a:pt x="832940" y="864773"/>
                  <a:pt x="837647" y="848299"/>
                </a:cubicBezTo>
                <a:cubicBezTo>
                  <a:pt x="840837" y="837133"/>
                  <a:pt x="845847" y="826515"/>
                  <a:pt x="848664" y="815249"/>
                </a:cubicBezTo>
                <a:cubicBezTo>
                  <a:pt x="853206" y="797083"/>
                  <a:pt x="855140" y="778330"/>
                  <a:pt x="859681" y="760164"/>
                </a:cubicBezTo>
                <a:cubicBezTo>
                  <a:pt x="862497" y="748898"/>
                  <a:pt x="867881" y="738380"/>
                  <a:pt x="870697" y="727114"/>
                </a:cubicBezTo>
                <a:cubicBezTo>
                  <a:pt x="876982" y="701971"/>
                  <a:pt x="880139" y="664162"/>
                  <a:pt x="892731" y="638979"/>
                </a:cubicBezTo>
                <a:cubicBezTo>
                  <a:pt x="898653" y="627136"/>
                  <a:pt x="907420" y="616945"/>
                  <a:pt x="914765" y="605928"/>
                </a:cubicBezTo>
                <a:cubicBezTo>
                  <a:pt x="918437" y="591239"/>
                  <a:pt x="921431" y="576364"/>
                  <a:pt x="925782" y="561861"/>
                </a:cubicBezTo>
                <a:cubicBezTo>
                  <a:pt x="932456" y="539615"/>
                  <a:pt x="943261" y="518534"/>
                  <a:pt x="947816" y="495759"/>
                </a:cubicBezTo>
                <a:lnTo>
                  <a:pt x="947816" y="396608"/>
                </a:ln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38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55495"/>
            <a:ext cx="6934200" cy="546509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9916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at the tip of the arrows.  (advance slide for answers).</a:t>
            </a:r>
          </a:p>
        </p:txBody>
      </p:sp>
      <p:sp>
        <p:nvSpPr>
          <p:cNvPr id="6" name="Rectangle 5"/>
          <p:cNvSpPr/>
          <p:nvPr/>
        </p:nvSpPr>
        <p:spPr>
          <a:xfrm>
            <a:off x="4953000" y="2514600"/>
            <a:ext cx="2705734"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Endothelial cell</a:t>
            </a:r>
          </a:p>
        </p:txBody>
      </p:sp>
      <p:cxnSp>
        <p:nvCxnSpPr>
          <p:cNvPr id="8" name="Straight Arrow Connector 7"/>
          <p:cNvCxnSpPr/>
          <p:nvPr/>
        </p:nvCxnSpPr>
        <p:spPr>
          <a:xfrm flipV="1">
            <a:off x="4430804" y="3448710"/>
            <a:ext cx="533401" cy="36128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809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hodin pg 333 - liver triad.jpg"/>
          <p:cNvPicPr>
            <a:picLocks noChangeAspect="1"/>
          </p:cNvPicPr>
          <p:nvPr/>
        </p:nvPicPr>
        <p:blipFill>
          <a:blip r:embed="rId2" cstate="print"/>
          <a:stretch>
            <a:fillRect/>
          </a:stretch>
        </p:blipFill>
        <p:spPr>
          <a:xfrm>
            <a:off x="990600" y="1305878"/>
            <a:ext cx="7391400" cy="5381973"/>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90678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6" name="Rectangle 5"/>
          <p:cNvSpPr/>
          <p:nvPr/>
        </p:nvSpPr>
        <p:spPr>
          <a:xfrm>
            <a:off x="5295266" y="1143000"/>
            <a:ext cx="2705734"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Central vein</a:t>
            </a:r>
          </a:p>
        </p:txBody>
      </p:sp>
      <p:sp>
        <p:nvSpPr>
          <p:cNvPr id="4" name="Freeform 3"/>
          <p:cNvSpPr/>
          <p:nvPr/>
        </p:nvSpPr>
        <p:spPr>
          <a:xfrm>
            <a:off x="2524042" y="3076575"/>
            <a:ext cx="3000458" cy="2371725"/>
          </a:xfrm>
          <a:custGeom>
            <a:avLst/>
            <a:gdLst>
              <a:gd name="connsiteX0" fmla="*/ 1447883 w 3000458"/>
              <a:gd name="connsiteY0" fmla="*/ 19050 h 2371725"/>
              <a:gd name="connsiteX1" fmla="*/ 1400258 w 3000458"/>
              <a:gd name="connsiteY1" fmla="*/ 47625 h 2371725"/>
              <a:gd name="connsiteX2" fmla="*/ 1343108 w 3000458"/>
              <a:gd name="connsiteY2" fmla="*/ 85725 h 2371725"/>
              <a:gd name="connsiteX3" fmla="*/ 1314533 w 3000458"/>
              <a:gd name="connsiteY3" fmla="*/ 95250 h 2371725"/>
              <a:gd name="connsiteX4" fmla="*/ 1257383 w 3000458"/>
              <a:gd name="connsiteY4" fmla="*/ 133350 h 2371725"/>
              <a:gd name="connsiteX5" fmla="*/ 1228808 w 3000458"/>
              <a:gd name="connsiteY5" fmla="*/ 142875 h 2371725"/>
              <a:gd name="connsiteX6" fmla="*/ 1171658 w 3000458"/>
              <a:gd name="connsiteY6" fmla="*/ 171450 h 2371725"/>
              <a:gd name="connsiteX7" fmla="*/ 1143083 w 3000458"/>
              <a:gd name="connsiteY7" fmla="*/ 200025 h 2371725"/>
              <a:gd name="connsiteX8" fmla="*/ 1076408 w 3000458"/>
              <a:gd name="connsiteY8" fmla="*/ 228600 h 2371725"/>
              <a:gd name="connsiteX9" fmla="*/ 1019258 w 3000458"/>
              <a:gd name="connsiteY9" fmla="*/ 266700 h 2371725"/>
              <a:gd name="connsiteX10" fmla="*/ 981158 w 3000458"/>
              <a:gd name="connsiteY10" fmla="*/ 285750 h 2371725"/>
              <a:gd name="connsiteX11" fmla="*/ 924008 w 3000458"/>
              <a:gd name="connsiteY11" fmla="*/ 323850 h 2371725"/>
              <a:gd name="connsiteX12" fmla="*/ 895433 w 3000458"/>
              <a:gd name="connsiteY12" fmla="*/ 342900 h 2371725"/>
              <a:gd name="connsiteX13" fmla="*/ 866858 w 3000458"/>
              <a:gd name="connsiteY13" fmla="*/ 352425 h 2371725"/>
              <a:gd name="connsiteX14" fmla="*/ 809708 w 3000458"/>
              <a:gd name="connsiteY14" fmla="*/ 390525 h 2371725"/>
              <a:gd name="connsiteX15" fmla="*/ 771608 w 3000458"/>
              <a:gd name="connsiteY15" fmla="*/ 428625 h 2371725"/>
              <a:gd name="connsiteX16" fmla="*/ 714458 w 3000458"/>
              <a:gd name="connsiteY16" fmla="*/ 447675 h 2371725"/>
              <a:gd name="connsiteX17" fmla="*/ 695408 w 3000458"/>
              <a:gd name="connsiteY17" fmla="*/ 476250 h 2371725"/>
              <a:gd name="connsiteX18" fmla="*/ 600158 w 3000458"/>
              <a:gd name="connsiteY18" fmla="*/ 533400 h 2371725"/>
              <a:gd name="connsiteX19" fmla="*/ 552533 w 3000458"/>
              <a:gd name="connsiteY19" fmla="*/ 561975 h 2371725"/>
              <a:gd name="connsiteX20" fmla="*/ 514433 w 3000458"/>
              <a:gd name="connsiteY20" fmla="*/ 581025 h 2371725"/>
              <a:gd name="connsiteX21" fmla="*/ 457283 w 3000458"/>
              <a:gd name="connsiteY21" fmla="*/ 619125 h 2371725"/>
              <a:gd name="connsiteX22" fmla="*/ 428708 w 3000458"/>
              <a:gd name="connsiteY22" fmla="*/ 638175 h 2371725"/>
              <a:gd name="connsiteX23" fmla="*/ 400133 w 3000458"/>
              <a:gd name="connsiteY23" fmla="*/ 657225 h 2371725"/>
              <a:gd name="connsiteX24" fmla="*/ 342983 w 3000458"/>
              <a:gd name="connsiteY24" fmla="*/ 714375 h 2371725"/>
              <a:gd name="connsiteX25" fmla="*/ 314408 w 3000458"/>
              <a:gd name="connsiteY25" fmla="*/ 723900 h 2371725"/>
              <a:gd name="connsiteX26" fmla="*/ 285833 w 3000458"/>
              <a:gd name="connsiteY26" fmla="*/ 752475 h 2371725"/>
              <a:gd name="connsiteX27" fmla="*/ 257258 w 3000458"/>
              <a:gd name="connsiteY27" fmla="*/ 771525 h 2371725"/>
              <a:gd name="connsiteX28" fmla="*/ 209633 w 3000458"/>
              <a:gd name="connsiteY28" fmla="*/ 819150 h 2371725"/>
              <a:gd name="connsiteX29" fmla="*/ 190583 w 3000458"/>
              <a:gd name="connsiteY29" fmla="*/ 847725 h 2371725"/>
              <a:gd name="connsiteX30" fmla="*/ 133433 w 3000458"/>
              <a:gd name="connsiteY30" fmla="*/ 895350 h 2371725"/>
              <a:gd name="connsiteX31" fmla="*/ 104858 w 3000458"/>
              <a:gd name="connsiteY31" fmla="*/ 933450 h 2371725"/>
              <a:gd name="connsiteX32" fmla="*/ 76283 w 3000458"/>
              <a:gd name="connsiteY32" fmla="*/ 962025 h 2371725"/>
              <a:gd name="connsiteX33" fmla="*/ 19133 w 3000458"/>
              <a:gd name="connsiteY33" fmla="*/ 1057275 h 2371725"/>
              <a:gd name="connsiteX34" fmla="*/ 83 w 3000458"/>
              <a:gd name="connsiteY34" fmla="*/ 1171575 h 2371725"/>
              <a:gd name="connsiteX35" fmla="*/ 9608 w 3000458"/>
              <a:gd name="connsiteY35" fmla="*/ 1457325 h 2371725"/>
              <a:gd name="connsiteX36" fmla="*/ 19133 w 3000458"/>
              <a:gd name="connsiteY36" fmla="*/ 1495425 h 2371725"/>
              <a:gd name="connsiteX37" fmla="*/ 28658 w 3000458"/>
              <a:gd name="connsiteY37" fmla="*/ 1543050 h 2371725"/>
              <a:gd name="connsiteX38" fmla="*/ 47708 w 3000458"/>
              <a:gd name="connsiteY38" fmla="*/ 1609725 h 2371725"/>
              <a:gd name="connsiteX39" fmla="*/ 66758 w 3000458"/>
              <a:gd name="connsiteY39" fmla="*/ 1638300 h 2371725"/>
              <a:gd name="connsiteX40" fmla="*/ 76283 w 3000458"/>
              <a:gd name="connsiteY40" fmla="*/ 1666875 h 2371725"/>
              <a:gd name="connsiteX41" fmla="*/ 114383 w 3000458"/>
              <a:gd name="connsiteY41" fmla="*/ 1724025 h 2371725"/>
              <a:gd name="connsiteX42" fmla="*/ 142958 w 3000458"/>
              <a:gd name="connsiteY42" fmla="*/ 1781175 h 2371725"/>
              <a:gd name="connsiteX43" fmla="*/ 171533 w 3000458"/>
              <a:gd name="connsiteY43" fmla="*/ 1800225 h 2371725"/>
              <a:gd name="connsiteX44" fmla="*/ 209633 w 3000458"/>
              <a:gd name="connsiteY44" fmla="*/ 1838325 h 2371725"/>
              <a:gd name="connsiteX45" fmla="*/ 266783 w 3000458"/>
              <a:gd name="connsiteY45" fmla="*/ 1895475 h 2371725"/>
              <a:gd name="connsiteX46" fmla="*/ 295358 w 3000458"/>
              <a:gd name="connsiteY46" fmla="*/ 1914525 h 2371725"/>
              <a:gd name="connsiteX47" fmla="*/ 323933 w 3000458"/>
              <a:gd name="connsiteY47" fmla="*/ 1943100 h 2371725"/>
              <a:gd name="connsiteX48" fmla="*/ 362033 w 3000458"/>
              <a:gd name="connsiteY48" fmla="*/ 1962150 h 2371725"/>
              <a:gd name="connsiteX49" fmla="*/ 390608 w 3000458"/>
              <a:gd name="connsiteY49" fmla="*/ 1981200 h 2371725"/>
              <a:gd name="connsiteX50" fmla="*/ 419183 w 3000458"/>
              <a:gd name="connsiteY50" fmla="*/ 1990725 h 2371725"/>
              <a:gd name="connsiteX51" fmla="*/ 457283 w 3000458"/>
              <a:gd name="connsiteY51" fmla="*/ 2009775 h 2371725"/>
              <a:gd name="connsiteX52" fmla="*/ 485858 w 3000458"/>
              <a:gd name="connsiteY52" fmla="*/ 2019300 h 2371725"/>
              <a:gd name="connsiteX53" fmla="*/ 523958 w 3000458"/>
              <a:gd name="connsiteY53" fmla="*/ 2038350 h 2371725"/>
              <a:gd name="connsiteX54" fmla="*/ 552533 w 3000458"/>
              <a:gd name="connsiteY54" fmla="*/ 2047875 h 2371725"/>
              <a:gd name="connsiteX55" fmla="*/ 581108 w 3000458"/>
              <a:gd name="connsiteY55" fmla="*/ 2066925 h 2371725"/>
              <a:gd name="connsiteX56" fmla="*/ 619208 w 3000458"/>
              <a:gd name="connsiteY56" fmla="*/ 2076450 h 2371725"/>
              <a:gd name="connsiteX57" fmla="*/ 723983 w 3000458"/>
              <a:gd name="connsiteY57" fmla="*/ 2114550 h 2371725"/>
              <a:gd name="connsiteX58" fmla="*/ 752558 w 3000458"/>
              <a:gd name="connsiteY58" fmla="*/ 2143125 h 2371725"/>
              <a:gd name="connsiteX59" fmla="*/ 828758 w 3000458"/>
              <a:gd name="connsiteY59" fmla="*/ 2162175 h 2371725"/>
              <a:gd name="connsiteX60" fmla="*/ 895433 w 3000458"/>
              <a:gd name="connsiteY60" fmla="*/ 2200275 h 2371725"/>
              <a:gd name="connsiteX61" fmla="*/ 924008 w 3000458"/>
              <a:gd name="connsiteY61" fmla="*/ 2219325 h 2371725"/>
              <a:gd name="connsiteX62" fmla="*/ 1009733 w 3000458"/>
              <a:gd name="connsiteY62" fmla="*/ 2247900 h 2371725"/>
              <a:gd name="connsiteX63" fmla="*/ 1066883 w 3000458"/>
              <a:gd name="connsiteY63" fmla="*/ 2266950 h 2371725"/>
              <a:gd name="connsiteX64" fmla="*/ 1152608 w 3000458"/>
              <a:gd name="connsiteY64" fmla="*/ 2286000 h 2371725"/>
              <a:gd name="connsiteX65" fmla="*/ 1190708 w 3000458"/>
              <a:gd name="connsiteY65" fmla="*/ 2295525 h 2371725"/>
              <a:gd name="connsiteX66" fmla="*/ 1247858 w 3000458"/>
              <a:gd name="connsiteY66" fmla="*/ 2314575 h 2371725"/>
              <a:gd name="connsiteX67" fmla="*/ 1314533 w 3000458"/>
              <a:gd name="connsiteY67" fmla="*/ 2324100 h 2371725"/>
              <a:gd name="connsiteX68" fmla="*/ 1352633 w 3000458"/>
              <a:gd name="connsiteY68" fmla="*/ 2333625 h 2371725"/>
              <a:gd name="connsiteX69" fmla="*/ 1447883 w 3000458"/>
              <a:gd name="connsiteY69" fmla="*/ 2343150 h 2371725"/>
              <a:gd name="connsiteX70" fmla="*/ 1533608 w 3000458"/>
              <a:gd name="connsiteY70" fmla="*/ 2352675 h 2371725"/>
              <a:gd name="connsiteX71" fmla="*/ 1752683 w 3000458"/>
              <a:gd name="connsiteY71" fmla="*/ 2371725 h 2371725"/>
              <a:gd name="connsiteX72" fmla="*/ 1990808 w 3000458"/>
              <a:gd name="connsiteY72" fmla="*/ 2352675 h 2371725"/>
              <a:gd name="connsiteX73" fmla="*/ 2019383 w 3000458"/>
              <a:gd name="connsiteY73" fmla="*/ 2343150 h 2371725"/>
              <a:gd name="connsiteX74" fmla="*/ 2190833 w 3000458"/>
              <a:gd name="connsiteY74" fmla="*/ 2314575 h 2371725"/>
              <a:gd name="connsiteX75" fmla="*/ 2257508 w 3000458"/>
              <a:gd name="connsiteY75" fmla="*/ 2286000 h 2371725"/>
              <a:gd name="connsiteX76" fmla="*/ 2286083 w 3000458"/>
              <a:gd name="connsiteY76" fmla="*/ 2276475 h 2371725"/>
              <a:gd name="connsiteX77" fmla="*/ 2343233 w 3000458"/>
              <a:gd name="connsiteY77" fmla="*/ 2238375 h 2371725"/>
              <a:gd name="connsiteX78" fmla="*/ 2400383 w 3000458"/>
              <a:gd name="connsiteY78" fmla="*/ 2219325 h 2371725"/>
              <a:gd name="connsiteX79" fmla="*/ 2486108 w 3000458"/>
              <a:gd name="connsiteY79" fmla="*/ 2171700 h 2371725"/>
              <a:gd name="connsiteX80" fmla="*/ 2543258 w 3000458"/>
              <a:gd name="connsiteY80" fmla="*/ 2152650 h 2371725"/>
              <a:gd name="connsiteX81" fmla="*/ 2638508 w 3000458"/>
              <a:gd name="connsiteY81" fmla="*/ 2095500 h 2371725"/>
              <a:gd name="connsiteX82" fmla="*/ 2667083 w 3000458"/>
              <a:gd name="connsiteY82" fmla="*/ 2076450 h 2371725"/>
              <a:gd name="connsiteX83" fmla="*/ 2676608 w 3000458"/>
              <a:gd name="connsiteY83" fmla="*/ 2047875 h 2371725"/>
              <a:gd name="connsiteX84" fmla="*/ 2705183 w 3000458"/>
              <a:gd name="connsiteY84" fmla="*/ 2028825 h 2371725"/>
              <a:gd name="connsiteX85" fmla="*/ 2743283 w 3000458"/>
              <a:gd name="connsiteY85" fmla="*/ 1990725 h 2371725"/>
              <a:gd name="connsiteX86" fmla="*/ 2781383 w 3000458"/>
              <a:gd name="connsiteY86" fmla="*/ 1943100 h 2371725"/>
              <a:gd name="connsiteX87" fmla="*/ 2819483 w 3000458"/>
              <a:gd name="connsiteY87" fmla="*/ 1885950 h 2371725"/>
              <a:gd name="connsiteX88" fmla="*/ 2876633 w 3000458"/>
              <a:gd name="connsiteY88" fmla="*/ 1819275 h 2371725"/>
              <a:gd name="connsiteX89" fmla="*/ 2895683 w 3000458"/>
              <a:gd name="connsiteY89" fmla="*/ 1790700 h 2371725"/>
              <a:gd name="connsiteX90" fmla="*/ 2914733 w 3000458"/>
              <a:gd name="connsiteY90" fmla="*/ 1733550 h 2371725"/>
              <a:gd name="connsiteX91" fmla="*/ 2933783 w 3000458"/>
              <a:gd name="connsiteY91" fmla="*/ 1704975 h 2371725"/>
              <a:gd name="connsiteX92" fmla="*/ 2952833 w 3000458"/>
              <a:gd name="connsiteY92" fmla="*/ 1638300 h 2371725"/>
              <a:gd name="connsiteX93" fmla="*/ 2971883 w 3000458"/>
              <a:gd name="connsiteY93" fmla="*/ 1581150 h 2371725"/>
              <a:gd name="connsiteX94" fmla="*/ 2990933 w 3000458"/>
              <a:gd name="connsiteY94" fmla="*/ 1371600 h 2371725"/>
              <a:gd name="connsiteX95" fmla="*/ 3000458 w 3000458"/>
              <a:gd name="connsiteY95" fmla="*/ 1295400 h 2371725"/>
              <a:gd name="connsiteX96" fmla="*/ 2981408 w 3000458"/>
              <a:gd name="connsiteY96" fmla="*/ 1114425 h 2371725"/>
              <a:gd name="connsiteX97" fmla="*/ 2933783 w 3000458"/>
              <a:gd name="connsiteY97" fmla="*/ 1028700 h 2371725"/>
              <a:gd name="connsiteX98" fmla="*/ 2914733 w 3000458"/>
              <a:gd name="connsiteY98" fmla="*/ 971550 h 2371725"/>
              <a:gd name="connsiteX99" fmla="*/ 2819483 w 3000458"/>
              <a:gd name="connsiteY99" fmla="*/ 828675 h 2371725"/>
              <a:gd name="connsiteX100" fmla="*/ 2781383 w 3000458"/>
              <a:gd name="connsiteY100" fmla="*/ 771525 h 2371725"/>
              <a:gd name="connsiteX101" fmla="*/ 2762333 w 3000458"/>
              <a:gd name="connsiteY101" fmla="*/ 742950 h 2371725"/>
              <a:gd name="connsiteX102" fmla="*/ 2724233 w 3000458"/>
              <a:gd name="connsiteY102" fmla="*/ 676275 h 2371725"/>
              <a:gd name="connsiteX103" fmla="*/ 2686133 w 3000458"/>
              <a:gd name="connsiteY103" fmla="*/ 628650 h 2371725"/>
              <a:gd name="connsiteX104" fmla="*/ 2590883 w 3000458"/>
              <a:gd name="connsiteY104" fmla="*/ 514350 h 2371725"/>
              <a:gd name="connsiteX105" fmla="*/ 2562308 w 3000458"/>
              <a:gd name="connsiteY105" fmla="*/ 485775 h 2371725"/>
              <a:gd name="connsiteX106" fmla="*/ 2533733 w 3000458"/>
              <a:gd name="connsiteY106" fmla="*/ 457200 h 2371725"/>
              <a:gd name="connsiteX107" fmla="*/ 2505158 w 3000458"/>
              <a:gd name="connsiteY107" fmla="*/ 447675 h 2371725"/>
              <a:gd name="connsiteX108" fmla="*/ 2457533 w 3000458"/>
              <a:gd name="connsiteY108" fmla="*/ 390525 h 2371725"/>
              <a:gd name="connsiteX109" fmla="*/ 2428958 w 3000458"/>
              <a:gd name="connsiteY109" fmla="*/ 371475 h 2371725"/>
              <a:gd name="connsiteX110" fmla="*/ 2400383 w 3000458"/>
              <a:gd name="connsiteY110" fmla="*/ 342900 h 2371725"/>
              <a:gd name="connsiteX111" fmla="*/ 2362283 w 3000458"/>
              <a:gd name="connsiteY111" fmla="*/ 323850 h 2371725"/>
              <a:gd name="connsiteX112" fmla="*/ 2333708 w 3000458"/>
              <a:gd name="connsiteY112" fmla="*/ 295275 h 2371725"/>
              <a:gd name="connsiteX113" fmla="*/ 2295608 w 3000458"/>
              <a:gd name="connsiteY113" fmla="*/ 276225 h 2371725"/>
              <a:gd name="connsiteX114" fmla="*/ 2267033 w 3000458"/>
              <a:gd name="connsiteY114" fmla="*/ 247650 h 2371725"/>
              <a:gd name="connsiteX115" fmla="*/ 2228933 w 3000458"/>
              <a:gd name="connsiteY115" fmla="*/ 219075 h 2371725"/>
              <a:gd name="connsiteX116" fmla="*/ 2200358 w 3000458"/>
              <a:gd name="connsiteY116" fmla="*/ 180975 h 2371725"/>
              <a:gd name="connsiteX117" fmla="*/ 2162258 w 3000458"/>
              <a:gd name="connsiteY117" fmla="*/ 161925 h 2371725"/>
              <a:gd name="connsiteX118" fmla="*/ 2105108 w 3000458"/>
              <a:gd name="connsiteY118" fmla="*/ 123825 h 2371725"/>
              <a:gd name="connsiteX119" fmla="*/ 2019383 w 3000458"/>
              <a:gd name="connsiteY119" fmla="*/ 76200 h 2371725"/>
              <a:gd name="connsiteX120" fmla="*/ 1952708 w 3000458"/>
              <a:gd name="connsiteY120" fmla="*/ 47625 h 2371725"/>
              <a:gd name="connsiteX121" fmla="*/ 1895558 w 3000458"/>
              <a:gd name="connsiteY121" fmla="*/ 28575 h 2371725"/>
              <a:gd name="connsiteX122" fmla="*/ 1857458 w 3000458"/>
              <a:gd name="connsiteY122" fmla="*/ 19050 h 2371725"/>
              <a:gd name="connsiteX123" fmla="*/ 1771733 w 3000458"/>
              <a:gd name="connsiteY123" fmla="*/ 0 h 2371725"/>
              <a:gd name="connsiteX124" fmla="*/ 1533608 w 3000458"/>
              <a:gd name="connsiteY124" fmla="*/ 9525 h 2371725"/>
              <a:gd name="connsiteX125" fmla="*/ 1476458 w 3000458"/>
              <a:gd name="connsiteY125" fmla="*/ 19050 h 2371725"/>
              <a:gd name="connsiteX126" fmla="*/ 1409783 w 3000458"/>
              <a:gd name="connsiteY126" fmla="*/ 38100 h 2371725"/>
              <a:gd name="connsiteX127" fmla="*/ 1390733 w 3000458"/>
              <a:gd name="connsiteY127" fmla="*/ 47625 h 237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000458" h="2371725">
                <a:moveTo>
                  <a:pt x="1447883" y="19050"/>
                </a:moveTo>
                <a:cubicBezTo>
                  <a:pt x="1432008" y="28575"/>
                  <a:pt x="1415877" y="37686"/>
                  <a:pt x="1400258" y="47625"/>
                </a:cubicBezTo>
                <a:cubicBezTo>
                  <a:pt x="1380942" y="59917"/>
                  <a:pt x="1364828" y="78485"/>
                  <a:pt x="1343108" y="85725"/>
                </a:cubicBezTo>
                <a:cubicBezTo>
                  <a:pt x="1333583" y="88900"/>
                  <a:pt x="1323310" y="90374"/>
                  <a:pt x="1314533" y="95250"/>
                </a:cubicBezTo>
                <a:cubicBezTo>
                  <a:pt x="1294519" y="106369"/>
                  <a:pt x="1279103" y="126110"/>
                  <a:pt x="1257383" y="133350"/>
                </a:cubicBezTo>
                <a:cubicBezTo>
                  <a:pt x="1247858" y="136525"/>
                  <a:pt x="1237788" y="138385"/>
                  <a:pt x="1228808" y="142875"/>
                </a:cubicBezTo>
                <a:cubicBezTo>
                  <a:pt x="1154950" y="179804"/>
                  <a:pt x="1243482" y="147509"/>
                  <a:pt x="1171658" y="171450"/>
                </a:cubicBezTo>
                <a:cubicBezTo>
                  <a:pt x="1162133" y="180975"/>
                  <a:pt x="1154044" y="192195"/>
                  <a:pt x="1143083" y="200025"/>
                </a:cubicBezTo>
                <a:cubicBezTo>
                  <a:pt x="1076315" y="247716"/>
                  <a:pt x="1132374" y="197508"/>
                  <a:pt x="1076408" y="228600"/>
                </a:cubicBezTo>
                <a:cubicBezTo>
                  <a:pt x="1056394" y="239719"/>
                  <a:pt x="1039736" y="256461"/>
                  <a:pt x="1019258" y="266700"/>
                </a:cubicBezTo>
                <a:cubicBezTo>
                  <a:pt x="1006558" y="273050"/>
                  <a:pt x="993334" y="278445"/>
                  <a:pt x="981158" y="285750"/>
                </a:cubicBezTo>
                <a:cubicBezTo>
                  <a:pt x="961525" y="297530"/>
                  <a:pt x="943058" y="311150"/>
                  <a:pt x="924008" y="323850"/>
                </a:cubicBezTo>
                <a:cubicBezTo>
                  <a:pt x="914483" y="330200"/>
                  <a:pt x="906293" y="339280"/>
                  <a:pt x="895433" y="342900"/>
                </a:cubicBezTo>
                <a:cubicBezTo>
                  <a:pt x="885908" y="346075"/>
                  <a:pt x="875635" y="347549"/>
                  <a:pt x="866858" y="352425"/>
                </a:cubicBezTo>
                <a:cubicBezTo>
                  <a:pt x="846844" y="363544"/>
                  <a:pt x="825897" y="374336"/>
                  <a:pt x="809708" y="390525"/>
                </a:cubicBezTo>
                <a:cubicBezTo>
                  <a:pt x="797008" y="403225"/>
                  <a:pt x="787009" y="419384"/>
                  <a:pt x="771608" y="428625"/>
                </a:cubicBezTo>
                <a:cubicBezTo>
                  <a:pt x="754389" y="438956"/>
                  <a:pt x="714458" y="447675"/>
                  <a:pt x="714458" y="447675"/>
                </a:cubicBezTo>
                <a:cubicBezTo>
                  <a:pt x="708108" y="457200"/>
                  <a:pt x="704023" y="468712"/>
                  <a:pt x="695408" y="476250"/>
                </a:cubicBezTo>
                <a:cubicBezTo>
                  <a:pt x="654994" y="511613"/>
                  <a:pt x="641030" y="510693"/>
                  <a:pt x="600158" y="533400"/>
                </a:cubicBezTo>
                <a:cubicBezTo>
                  <a:pt x="583974" y="542391"/>
                  <a:pt x="568717" y="552984"/>
                  <a:pt x="552533" y="561975"/>
                </a:cubicBezTo>
                <a:cubicBezTo>
                  <a:pt x="540121" y="568871"/>
                  <a:pt x="526609" y="573720"/>
                  <a:pt x="514433" y="581025"/>
                </a:cubicBezTo>
                <a:cubicBezTo>
                  <a:pt x="494800" y="592805"/>
                  <a:pt x="476333" y="606425"/>
                  <a:pt x="457283" y="619125"/>
                </a:cubicBezTo>
                <a:lnTo>
                  <a:pt x="428708" y="638175"/>
                </a:lnTo>
                <a:cubicBezTo>
                  <a:pt x="419183" y="644525"/>
                  <a:pt x="408228" y="649130"/>
                  <a:pt x="400133" y="657225"/>
                </a:cubicBezTo>
                <a:cubicBezTo>
                  <a:pt x="381083" y="676275"/>
                  <a:pt x="368541" y="705856"/>
                  <a:pt x="342983" y="714375"/>
                </a:cubicBezTo>
                <a:lnTo>
                  <a:pt x="314408" y="723900"/>
                </a:lnTo>
                <a:cubicBezTo>
                  <a:pt x="304883" y="733425"/>
                  <a:pt x="296181" y="743851"/>
                  <a:pt x="285833" y="752475"/>
                </a:cubicBezTo>
                <a:cubicBezTo>
                  <a:pt x="277039" y="759804"/>
                  <a:pt x="265353" y="763430"/>
                  <a:pt x="257258" y="771525"/>
                </a:cubicBezTo>
                <a:cubicBezTo>
                  <a:pt x="193758" y="835025"/>
                  <a:pt x="285833" y="768350"/>
                  <a:pt x="209633" y="819150"/>
                </a:cubicBezTo>
                <a:cubicBezTo>
                  <a:pt x="203283" y="828675"/>
                  <a:pt x="198678" y="839630"/>
                  <a:pt x="190583" y="847725"/>
                </a:cubicBezTo>
                <a:cubicBezTo>
                  <a:pt x="102397" y="935911"/>
                  <a:pt x="227058" y="786121"/>
                  <a:pt x="133433" y="895350"/>
                </a:cubicBezTo>
                <a:cubicBezTo>
                  <a:pt x="123102" y="907403"/>
                  <a:pt x="115189" y="921397"/>
                  <a:pt x="104858" y="933450"/>
                </a:cubicBezTo>
                <a:cubicBezTo>
                  <a:pt x="96092" y="943677"/>
                  <a:pt x="84553" y="951392"/>
                  <a:pt x="76283" y="962025"/>
                </a:cubicBezTo>
                <a:cubicBezTo>
                  <a:pt x="44100" y="1003404"/>
                  <a:pt x="39868" y="1015805"/>
                  <a:pt x="19133" y="1057275"/>
                </a:cubicBezTo>
                <a:cubicBezTo>
                  <a:pt x="12783" y="1095375"/>
                  <a:pt x="-1204" y="1132971"/>
                  <a:pt x="83" y="1171575"/>
                </a:cubicBezTo>
                <a:cubicBezTo>
                  <a:pt x="3258" y="1266825"/>
                  <a:pt x="4012" y="1362187"/>
                  <a:pt x="9608" y="1457325"/>
                </a:cubicBezTo>
                <a:cubicBezTo>
                  <a:pt x="10377" y="1470393"/>
                  <a:pt x="16293" y="1482646"/>
                  <a:pt x="19133" y="1495425"/>
                </a:cubicBezTo>
                <a:cubicBezTo>
                  <a:pt x="22645" y="1511229"/>
                  <a:pt x="25146" y="1527246"/>
                  <a:pt x="28658" y="1543050"/>
                </a:cubicBezTo>
                <a:cubicBezTo>
                  <a:pt x="31099" y="1554037"/>
                  <a:pt x="41344" y="1596997"/>
                  <a:pt x="47708" y="1609725"/>
                </a:cubicBezTo>
                <a:cubicBezTo>
                  <a:pt x="52828" y="1619964"/>
                  <a:pt x="61638" y="1628061"/>
                  <a:pt x="66758" y="1638300"/>
                </a:cubicBezTo>
                <a:cubicBezTo>
                  <a:pt x="71248" y="1647280"/>
                  <a:pt x="71407" y="1658098"/>
                  <a:pt x="76283" y="1666875"/>
                </a:cubicBezTo>
                <a:cubicBezTo>
                  <a:pt x="87402" y="1686889"/>
                  <a:pt x="107143" y="1702305"/>
                  <a:pt x="114383" y="1724025"/>
                </a:cubicBezTo>
                <a:cubicBezTo>
                  <a:pt x="122130" y="1747266"/>
                  <a:pt x="124494" y="1762711"/>
                  <a:pt x="142958" y="1781175"/>
                </a:cubicBezTo>
                <a:cubicBezTo>
                  <a:pt x="151053" y="1789270"/>
                  <a:pt x="162008" y="1793875"/>
                  <a:pt x="171533" y="1800225"/>
                </a:cubicBezTo>
                <a:cubicBezTo>
                  <a:pt x="191853" y="1861185"/>
                  <a:pt x="163913" y="1802765"/>
                  <a:pt x="209633" y="1838325"/>
                </a:cubicBezTo>
                <a:cubicBezTo>
                  <a:pt x="230899" y="1854865"/>
                  <a:pt x="244367" y="1880531"/>
                  <a:pt x="266783" y="1895475"/>
                </a:cubicBezTo>
                <a:cubicBezTo>
                  <a:pt x="276308" y="1901825"/>
                  <a:pt x="286564" y="1907196"/>
                  <a:pt x="295358" y="1914525"/>
                </a:cubicBezTo>
                <a:cubicBezTo>
                  <a:pt x="305706" y="1923149"/>
                  <a:pt x="312972" y="1935270"/>
                  <a:pt x="323933" y="1943100"/>
                </a:cubicBezTo>
                <a:cubicBezTo>
                  <a:pt x="335487" y="1951353"/>
                  <a:pt x="349705" y="1955105"/>
                  <a:pt x="362033" y="1962150"/>
                </a:cubicBezTo>
                <a:cubicBezTo>
                  <a:pt x="371972" y="1967830"/>
                  <a:pt x="380369" y="1976080"/>
                  <a:pt x="390608" y="1981200"/>
                </a:cubicBezTo>
                <a:cubicBezTo>
                  <a:pt x="399588" y="1985690"/>
                  <a:pt x="409955" y="1986770"/>
                  <a:pt x="419183" y="1990725"/>
                </a:cubicBezTo>
                <a:cubicBezTo>
                  <a:pt x="432234" y="1996318"/>
                  <a:pt x="444232" y="2004182"/>
                  <a:pt x="457283" y="2009775"/>
                </a:cubicBezTo>
                <a:cubicBezTo>
                  <a:pt x="466511" y="2013730"/>
                  <a:pt x="476630" y="2015345"/>
                  <a:pt x="485858" y="2019300"/>
                </a:cubicBezTo>
                <a:cubicBezTo>
                  <a:pt x="498909" y="2024893"/>
                  <a:pt x="510907" y="2032757"/>
                  <a:pt x="523958" y="2038350"/>
                </a:cubicBezTo>
                <a:cubicBezTo>
                  <a:pt x="533186" y="2042305"/>
                  <a:pt x="543553" y="2043385"/>
                  <a:pt x="552533" y="2047875"/>
                </a:cubicBezTo>
                <a:cubicBezTo>
                  <a:pt x="562772" y="2052995"/>
                  <a:pt x="570586" y="2062416"/>
                  <a:pt x="581108" y="2066925"/>
                </a:cubicBezTo>
                <a:cubicBezTo>
                  <a:pt x="593140" y="2072082"/>
                  <a:pt x="606905" y="2071976"/>
                  <a:pt x="619208" y="2076450"/>
                </a:cubicBezTo>
                <a:cubicBezTo>
                  <a:pt x="742891" y="2121426"/>
                  <a:pt x="638075" y="2093073"/>
                  <a:pt x="723983" y="2114550"/>
                </a:cubicBezTo>
                <a:cubicBezTo>
                  <a:pt x="733508" y="2124075"/>
                  <a:pt x="740295" y="2137551"/>
                  <a:pt x="752558" y="2143125"/>
                </a:cubicBezTo>
                <a:cubicBezTo>
                  <a:pt x="776393" y="2153959"/>
                  <a:pt x="828758" y="2162175"/>
                  <a:pt x="828758" y="2162175"/>
                </a:cubicBezTo>
                <a:cubicBezTo>
                  <a:pt x="898376" y="2208587"/>
                  <a:pt x="810840" y="2151936"/>
                  <a:pt x="895433" y="2200275"/>
                </a:cubicBezTo>
                <a:cubicBezTo>
                  <a:pt x="905372" y="2205955"/>
                  <a:pt x="913769" y="2214205"/>
                  <a:pt x="924008" y="2219325"/>
                </a:cubicBezTo>
                <a:cubicBezTo>
                  <a:pt x="971755" y="2243198"/>
                  <a:pt x="964259" y="2234258"/>
                  <a:pt x="1009733" y="2247900"/>
                </a:cubicBezTo>
                <a:cubicBezTo>
                  <a:pt x="1028967" y="2253670"/>
                  <a:pt x="1047402" y="2262080"/>
                  <a:pt x="1066883" y="2266950"/>
                </a:cubicBezTo>
                <a:cubicBezTo>
                  <a:pt x="1159801" y="2290179"/>
                  <a:pt x="1043777" y="2261815"/>
                  <a:pt x="1152608" y="2286000"/>
                </a:cubicBezTo>
                <a:cubicBezTo>
                  <a:pt x="1165387" y="2288840"/>
                  <a:pt x="1178169" y="2291763"/>
                  <a:pt x="1190708" y="2295525"/>
                </a:cubicBezTo>
                <a:cubicBezTo>
                  <a:pt x="1209942" y="2301295"/>
                  <a:pt x="1227979" y="2311735"/>
                  <a:pt x="1247858" y="2314575"/>
                </a:cubicBezTo>
                <a:cubicBezTo>
                  <a:pt x="1270083" y="2317750"/>
                  <a:pt x="1292444" y="2320084"/>
                  <a:pt x="1314533" y="2324100"/>
                </a:cubicBezTo>
                <a:cubicBezTo>
                  <a:pt x="1327413" y="2326442"/>
                  <a:pt x="1339674" y="2331774"/>
                  <a:pt x="1352633" y="2333625"/>
                </a:cubicBezTo>
                <a:cubicBezTo>
                  <a:pt x="1384221" y="2338138"/>
                  <a:pt x="1416150" y="2339810"/>
                  <a:pt x="1447883" y="2343150"/>
                </a:cubicBezTo>
                <a:cubicBezTo>
                  <a:pt x="1476476" y="2346160"/>
                  <a:pt x="1504956" y="2350287"/>
                  <a:pt x="1533608" y="2352675"/>
                </a:cubicBezTo>
                <a:cubicBezTo>
                  <a:pt x="1769390" y="2372324"/>
                  <a:pt x="1592993" y="2351764"/>
                  <a:pt x="1752683" y="2371725"/>
                </a:cubicBezTo>
                <a:cubicBezTo>
                  <a:pt x="1783169" y="2369547"/>
                  <a:pt x="1950129" y="2358486"/>
                  <a:pt x="1990808" y="2352675"/>
                </a:cubicBezTo>
                <a:cubicBezTo>
                  <a:pt x="2000747" y="2351255"/>
                  <a:pt x="2009496" y="2344895"/>
                  <a:pt x="2019383" y="2343150"/>
                </a:cubicBezTo>
                <a:cubicBezTo>
                  <a:pt x="2119141" y="2325546"/>
                  <a:pt x="2122744" y="2334029"/>
                  <a:pt x="2190833" y="2314575"/>
                </a:cubicBezTo>
                <a:cubicBezTo>
                  <a:pt x="2235509" y="2301811"/>
                  <a:pt x="2206708" y="2307771"/>
                  <a:pt x="2257508" y="2286000"/>
                </a:cubicBezTo>
                <a:cubicBezTo>
                  <a:pt x="2266736" y="2282045"/>
                  <a:pt x="2277306" y="2281351"/>
                  <a:pt x="2286083" y="2276475"/>
                </a:cubicBezTo>
                <a:cubicBezTo>
                  <a:pt x="2306097" y="2265356"/>
                  <a:pt x="2321513" y="2245615"/>
                  <a:pt x="2343233" y="2238375"/>
                </a:cubicBezTo>
                <a:cubicBezTo>
                  <a:pt x="2362283" y="2232025"/>
                  <a:pt x="2383675" y="2230464"/>
                  <a:pt x="2400383" y="2219325"/>
                </a:cubicBezTo>
                <a:cubicBezTo>
                  <a:pt x="2434606" y="2196510"/>
                  <a:pt x="2441182" y="2190419"/>
                  <a:pt x="2486108" y="2171700"/>
                </a:cubicBezTo>
                <a:cubicBezTo>
                  <a:pt x="2504644" y="2163977"/>
                  <a:pt x="2526550" y="2163789"/>
                  <a:pt x="2543258" y="2152650"/>
                </a:cubicBezTo>
                <a:cubicBezTo>
                  <a:pt x="2607816" y="2109612"/>
                  <a:pt x="2529059" y="2161169"/>
                  <a:pt x="2638508" y="2095500"/>
                </a:cubicBezTo>
                <a:cubicBezTo>
                  <a:pt x="2648324" y="2089610"/>
                  <a:pt x="2657558" y="2082800"/>
                  <a:pt x="2667083" y="2076450"/>
                </a:cubicBezTo>
                <a:cubicBezTo>
                  <a:pt x="2670258" y="2066925"/>
                  <a:pt x="2670336" y="2055715"/>
                  <a:pt x="2676608" y="2047875"/>
                </a:cubicBezTo>
                <a:cubicBezTo>
                  <a:pt x="2683759" y="2038936"/>
                  <a:pt x="2696491" y="2036275"/>
                  <a:pt x="2705183" y="2028825"/>
                </a:cubicBezTo>
                <a:cubicBezTo>
                  <a:pt x="2718820" y="2017136"/>
                  <a:pt x="2731351" y="2004149"/>
                  <a:pt x="2743283" y="1990725"/>
                </a:cubicBezTo>
                <a:cubicBezTo>
                  <a:pt x="2756789" y="1975530"/>
                  <a:pt x="2769426" y="1959542"/>
                  <a:pt x="2781383" y="1943100"/>
                </a:cubicBezTo>
                <a:cubicBezTo>
                  <a:pt x="2794849" y="1924584"/>
                  <a:pt x="2803294" y="1902139"/>
                  <a:pt x="2819483" y="1885950"/>
                </a:cubicBezTo>
                <a:cubicBezTo>
                  <a:pt x="2854099" y="1851334"/>
                  <a:pt x="2846085" y="1862042"/>
                  <a:pt x="2876633" y="1819275"/>
                </a:cubicBezTo>
                <a:cubicBezTo>
                  <a:pt x="2883287" y="1809960"/>
                  <a:pt x="2891034" y="1801161"/>
                  <a:pt x="2895683" y="1790700"/>
                </a:cubicBezTo>
                <a:cubicBezTo>
                  <a:pt x="2903838" y="1772350"/>
                  <a:pt x="2903594" y="1750258"/>
                  <a:pt x="2914733" y="1733550"/>
                </a:cubicBezTo>
                <a:cubicBezTo>
                  <a:pt x="2921083" y="1724025"/>
                  <a:pt x="2928663" y="1715214"/>
                  <a:pt x="2933783" y="1704975"/>
                </a:cubicBezTo>
                <a:cubicBezTo>
                  <a:pt x="2941786" y="1688970"/>
                  <a:pt x="2948255" y="1653559"/>
                  <a:pt x="2952833" y="1638300"/>
                </a:cubicBezTo>
                <a:cubicBezTo>
                  <a:pt x="2958603" y="1619066"/>
                  <a:pt x="2971883" y="1581150"/>
                  <a:pt x="2971883" y="1581150"/>
                </a:cubicBezTo>
                <a:cubicBezTo>
                  <a:pt x="2993454" y="1408580"/>
                  <a:pt x="2968235" y="1621273"/>
                  <a:pt x="2990933" y="1371600"/>
                </a:cubicBezTo>
                <a:cubicBezTo>
                  <a:pt x="2993251" y="1346107"/>
                  <a:pt x="2997283" y="1320800"/>
                  <a:pt x="3000458" y="1295400"/>
                </a:cubicBezTo>
                <a:cubicBezTo>
                  <a:pt x="2995629" y="1232624"/>
                  <a:pt x="2994857" y="1174944"/>
                  <a:pt x="2981408" y="1114425"/>
                </a:cubicBezTo>
                <a:cubicBezTo>
                  <a:pt x="2962258" y="1028249"/>
                  <a:pt x="2982891" y="1176025"/>
                  <a:pt x="2933783" y="1028700"/>
                </a:cubicBezTo>
                <a:cubicBezTo>
                  <a:pt x="2927433" y="1009650"/>
                  <a:pt x="2925872" y="988258"/>
                  <a:pt x="2914733" y="971550"/>
                </a:cubicBezTo>
                <a:lnTo>
                  <a:pt x="2819483" y="828675"/>
                </a:lnTo>
                <a:lnTo>
                  <a:pt x="2781383" y="771525"/>
                </a:lnTo>
                <a:cubicBezTo>
                  <a:pt x="2775033" y="762000"/>
                  <a:pt x="2767453" y="753189"/>
                  <a:pt x="2762333" y="742950"/>
                </a:cubicBezTo>
                <a:cubicBezTo>
                  <a:pt x="2746513" y="711310"/>
                  <a:pt x="2744428" y="703201"/>
                  <a:pt x="2724233" y="676275"/>
                </a:cubicBezTo>
                <a:cubicBezTo>
                  <a:pt x="2712035" y="660011"/>
                  <a:pt x="2698090" y="645092"/>
                  <a:pt x="2686133" y="628650"/>
                </a:cubicBezTo>
                <a:cubicBezTo>
                  <a:pt x="2615408" y="531403"/>
                  <a:pt x="2685028" y="608495"/>
                  <a:pt x="2590883" y="514350"/>
                </a:cubicBezTo>
                <a:lnTo>
                  <a:pt x="2562308" y="485775"/>
                </a:lnTo>
                <a:cubicBezTo>
                  <a:pt x="2552783" y="476250"/>
                  <a:pt x="2546512" y="461460"/>
                  <a:pt x="2533733" y="457200"/>
                </a:cubicBezTo>
                <a:lnTo>
                  <a:pt x="2505158" y="447675"/>
                </a:lnTo>
                <a:cubicBezTo>
                  <a:pt x="2486427" y="419578"/>
                  <a:pt x="2485035" y="413444"/>
                  <a:pt x="2457533" y="390525"/>
                </a:cubicBezTo>
                <a:cubicBezTo>
                  <a:pt x="2448739" y="383196"/>
                  <a:pt x="2437752" y="378804"/>
                  <a:pt x="2428958" y="371475"/>
                </a:cubicBezTo>
                <a:cubicBezTo>
                  <a:pt x="2418610" y="362851"/>
                  <a:pt x="2411344" y="350730"/>
                  <a:pt x="2400383" y="342900"/>
                </a:cubicBezTo>
                <a:cubicBezTo>
                  <a:pt x="2388829" y="334647"/>
                  <a:pt x="2373837" y="332103"/>
                  <a:pt x="2362283" y="323850"/>
                </a:cubicBezTo>
                <a:cubicBezTo>
                  <a:pt x="2351322" y="316020"/>
                  <a:pt x="2344669" y="303105"/>
                  <a:pt x="2333708" y="295275"/>
                </a:cubicBezTo>
                <a:cubicBezTo>
                  <a:pt x="2322154" y="287022"/>
                  <a:pt x="2307162" y="284478"/>
                  <a:pt x="2295608" y="276225"/>
                </a:cubicBezTo>
                <a:cubicBezTo>
                  <a:pt x="2284647" y="268395"/>
                  <a:pt x="2277260" y="256416"/>
                  <a:pt x="2267033" y="247650"/>
                </a:cubicBezTo>
                <a:cubicBezTo>
                  <a:pt x="2254980" y="237319"/>
                  <a:pt x="2240158" y="230300"/>
                  <a:pt x="2228933" y="219075"/>
                </a:cubicBezTo>
                <a:cubicBezTo>
                  <a:pt x="2217708" y="207850"/>
                  <a:pt x="2212411" y="191306"/>
                  <a:pt x="2200358" y="180975"/>
                </a:cubicBezTo>
                <a:cubicBezTo>
                  <a:pt x="2189577" y="171734"/>
                  <a:pt x="2173812" y="170178"/>
                  <a:pt x="2162258" y="161925"/>
                </a:cubicBezTo>
                <a:cubicBezTo>
                  <a:pt x="2099828" y="117332"/>
                  <a:pt x="2166405" y="144257"/>
                  <a:pt x="2105108" y="123825"/>
                </a:cubicBezTo>
                <a:cubicBezTo>
                  <a:pt x="2015424" y="34141"/>
                  <a:pt x="2159241" y="169439"/>
                  <a:pt x="2019383" y="76200"/>
                </a:cubicBezTo>
                <a:cubicBezTo>
                  <a:pt x="1974048" y="45977"/>
                  <a:pt x="2008624" y="64400"/>
                  <a:pt x="1952708" y="47625"/>
                </a:cubicBezTo>
                <a:cubicBezTo>
                  <a:pt x="1933474" y="41855"/>
                  <a:pt x="1915039" y="33445"/>
                  <a:pt x="1895558" y="28575"/>
                </a:cubicBezTo>
                <a:cubicBezTo>
                  <a:pt x="1882858" y="25400"/>
                  <a:pt x="1870237" y="21890"/>
                  <a:pt x="1857458" y="19050"/>
                </a:cubicBezTo>
                <a:cubicBezTo>
                  <a:pt x="1748627" y="-5135"/>
                  <a:pt x="1864651" y="23229"/>
                  <a:pt x="1771733" y="0"/>
                </a:cubicBezTo>
                <a:cubicBezTo>
                  <a:pt x="1692358" y="3175"/>
                  <a:pt x="1612882" y="4411"/>
                  <a:pt x="1533608" y="9525"/>
                </a:cubicBezTo>
                <a:cubicBezTo>
                  <a:pt x="1514335" y="10768"/>
                  <a:pt x="1495396" y="15262"/>
                  <a:pt x="1476458" y="19050"/>
                </a:cubicBezTo>
                <a:cubicBezTo>
                  <a:pt x="1458394" y="22663"/>
                  <a:pt x="1427939" y="30837"/>
                  <a:pt x="1409783" y="38100"/>
                </a:cubicBezTo>
                <a:cubicBezTo>
                  <a:pt x="1403191" y="40737"/>
                  <a:pt x="1397083" y="44450"/>
                  <a:pt x="1390733" y="47625"/>
                </a:cubicBezTo>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578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524000"/>
            <a:ext cx="6553200" cy="5087209"/>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9916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at the tip of the arrows.  (advance slide for answers).</a:t>
            </a:r>
          </a:p>
        </p:txBody>
      </p:sp>
      <p:sp>
        <p:nvSpPr>
          <p:cNvPr id="6" name="Rectangle 5"/>
          <p:cNvSpPr/>
          <p:nvPr/>
        </p:nvSpPr>
        <p:spPr>
          <a:xfrm>
            <a:off x="4953000" y="2514600"/>
            <a:ext cx="2705734"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hepatocyte</a:t>
            </a:r>
          </a:p>
        </p:txBody>
      </p:sp>
      <p:cxnSp>
        <p:nvCxnSpPr>
          <p:cNvPr id="8" name="Straight Arrow Connector 7"/>
          <p:cNvCxnSpPr/>
          <p:nvPr/>
        </p:nvCxnSpPr>
        <p:spPr>
          <a:xfrm>
            <a:off x="3352800" y="3352800"/>
            <a:ext cx="590508" cy="1144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10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066800"/>
            <a:ext cx="6477000" cy="5627294"/>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882043"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cells (advance slide for answers).</a:t>
            </a:r>
          </a:p>
        </p:txBody>
      </p:sp>
      <p:sp>
        <p:nvSpPr>
          <p:cNvPr id="6" name="Rectangle 5"/>
          <p:cNvSpPr/>
          <p:nvPr/>
        </p:nvSpPr>
        <p:spPr>
          <a:xfrm>
            <a:off x="171133" y="1738319"/>
            <a:ext cx="2705734"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Centroacinar</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cells</a:t>
            </a:r>
          </a:p>
        </p:txBody>
      </p:sp>
      <p:sp>
        <p:nvSpPr>
          <p:cNvPr id="4" name="Freeform 3"/>
          <p:cNvSpPr/>
          <p:nvPr/>
        </p:nvSpPr>
        <p:spPr>
          <a:xfrm>
            <a:off x="4165600" y="3228622"/>
            <a:ext cx="767644" cy="575734"/>
          </a:xfrm>
          <a:custGeom>
            <a:avLst/>
            <a:gdLst>
              <a:gd name="connsiteX0" fmla="*/ 767644 w 767644"/>
              <a:gd name="connsiteY0" fmla="*/ 575734 h 575734"/>
              <a:gd name="connsiteX1" fmla="*/ 733778 w 767644"/>
              <a:gd name="connsiteY1" fmla="*/ 451556 h 575734"/>
              <a:gd name="connsiteX2" fmla="*/ 711200 w 767644"/>
              <a:gd name="connsiteY2" fmla="*/ 417689 h 575734"/>
              <a:gd name="connsiteX3" fmla="*/ 699911 w 767644"/>
              <a:gd name="connsiteY3" fmla="*/ 383822 h 575734"/>
              <a:gd name="connsiteX4" fmla="*/ 654756 w 767644"/>
              <a:gd name="connsiteY4" fmla="*/ 316089 h 575734"/>
              <a:gd name="connsiteX5" fmla="*/ 620889 w 767644"/>
              <a:gd name="connsiteY5" fmla="*/ 248356 h 575734"/>
              <a:gd name="connsiteX6" fmla="*/ 598311 w 767644"/>
              <a:gd name="connsiteY6" fmla="*/ 180622 h 575734"/>
              <a:gd name="connsiteX7" fmla="*/ 485422 w 767644"/>
              <a:gd name="connsiteY7" fmla="*/ 112889 h 575734"/>
              <a:gd name="connsiteX8" fmla="*/ 383822 w 767644"/>
              <a:gd name="connsiteY8" fmla="*/ 101600 h 575734"/>
              <a:gd name="connsiteX9" fmla="*/ 237067 w 767644"/>
              <a:gd name="connsiteY9" fmla="*/ 67734 h 575734"/>
              <a:gd name="connsiteX10" fmla="*/ 169333 w 767644"/>
              <a:gd name="connsiteY10" fmla="*/ 11289 h 575734"/>
              <a:gd name="connsiteX11" fmla="*/ 135467 w 767644"/>
              <a:gd name="connsiteY11" fmla="*/ 0 h 575734"/>
              <a:gd name="connsiteX12" fmla="*/ 11289 w 767644"/>
              <a:gd name="connsiteY12" fmla="*/ 45156 h 575734"/>
              <a:gd name="connsiteX13" fmla="*/ 0 w 767644"/>
              <a:gd name="connsiteY13" fmla="*/ 79022 h 575734"/>
              <a:gd name="connsiteX14" fmla="*/ 33867 w 767644"/>
              <a:gd name="connsiteY14" fmla="*/ 180622 h 575734"/>
              <a:gd name="connsiteX15" fmla="*/ 45156 w 767644"/>
              <a:gd name="connsiteY15" fmla="*/ 214489 h 575734"/>
              <a:gd name="connsiteX16" fmla="*/ 79022 w 767644"/>
              <a:gd name="connsiteY16" fmla="*/ 225778 h 575734"/>
              <a:gd name="connsiteX17" fmla="*/ 146756 w 767644"/>
              <a:gd name="connsiteY17" fmla="*/ 270934 h 575734"/>
              <a:gd name="connsiteX18" fmla="*/ 180622 w 767644"/>
              <a:gd name="connsiteY18" fmla="*/ 338667 h 575734"/>
              <a:gd name="connsiteX19" fmla="*/ 191911 w 767644"/>
              <a:gd name="connsiteY19" fmla="*/ 372534 h 575734"/>
              <a:gd name="connsiteX20" fmla="*/ 270933 w 767644"/>
              <a:gd name="connsiteY20" fmla="*/ 474134 h 575734"/>
              <a:gd name="connsiteX21" fmla="*/ 304800 w 767644"/>
              <a:gd name="connsiteY21" fmla="*/ 485422 h 575734"/>
              <a:gd name="connsiteX22" fmla="*/ 338667 w 767644"/>
              <a:gd name="connsiteY22" fmla="*/ 508000 h 575734"/>
              <a:gd name="connsiteX23" fmla="*/ 372533 w 767644"/>
              <a:gd name="connsiteY23" fmla="*/ 541867 h 575734"/>
              <a:gd name="connsiteX24" fmla="*/ 440267 w 767644"/>
              <a:gd name="connsiteY24" fmla="*/ 564445 h 575734"/>
              <a:gd name="connsiteX25" fmla="*/ 474133 w 767644"/>
              <a:gd name="connsiteY25" fmla="*/ 575734 h 575734"/>
              <a:gd name="connsiteX26" fmla="*/ 654756 w 767644"/>
              <a:gd name="connsiteY26" fmla="*/ 553156 h 575734"/>
              <a:gd name="connsiteX27" fmla="*/ 699911 w 767644"/>
              <a:gd name="connsiteY27" fmla="*/ 530578 h 575734"/>
              <a:gd name="connsiteX28" fmla="*/ 711200 w 767644"/>
              <a:gd name="connsiteY28" fmla="*/ 50800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7644" h="575734">
                <a:moveTo>
                  <a:pt x="767644" y="575734"/>
                </a:moveTo>
                <a:cubicBezTo>
                  <a:pt x="761585" y="545438"/>
                  <a:pt x="750149" y="476112"/>
                  <a:pt x="733778" y="451556"/>
                </a:cubicBezTo>
                <a:cubicBezTo>
                  <a:pt x="726252" y="440267"/>
                  <a:pt x="717268" y="429824"/>
                  <a:pt x="711200" y="417689"/>
                </a:cubicBezTo>
                <a:cubicBezTo>
                  <a:pt x="705878" y="407046"/>
                  <a:pt x="705690" y="394224"/>
                  <a:pt x="699911" y="383822"/>
                </a:cubicBezTo>
                <a:cubicBezTo>
                  <a:pt x="686733" y="360102"/>
                  <a:pt x="663337" y="341831"/>
                  <a:pt x="654756" y="316089"/>
                </a:cubicBezTo>
                <a:cubicBezTo>
                  <a:pt x="639177" y="269351"/>
                  <a:pt x="650068" y="292123"/>
                  <a:pt x="620889" y="248356"/>
                </a:cubicBezTo>
                <a:cubicBezTo>
                  <a:pt x="613363" y="225778"/>
                  <a:pt x="618113" y="193823"/>
                  <a:pt x="598311" y="180622"/>
                </a:cubicBezTo>
                <a:cubicBezTo>
                  <a:pt x="585718" y="172227"/>
                  <a:pt x="511967" y="119015"/>
                  <a:pt x="485422" y="112889"/>
                </a:cubicBezTo>
                <a:cubicBezTo>
                  <a:pt x="452220" y="105227"/>
                  <a:pt x="417480" y="106914"/>
                  <a:pt x="383822" y="101600"/>
                </a:cubicBezTo>
                <a:cubicBezTo>
                  <a:pt x="289162" y="86654"/>
                  <a:pt x="298068" y="88067"/>
                  <a:pt x="237067" y="67734"/>
                </a:cubicBezTo>
                <a:cubicBezTo>
                  <a:pt x="212100" y="42767"/>
                  <a:pt x="200767" y="27006"/>
                  <a:pt x="169333" y="11289"/>
                </a:cubicBezTo>
                <a:cubicBezTo>
                  <a:pt x="158690" y="5967"/>
                  <a:pt x="146756" y="3763"/>
                  <a:pt x="135467" y="0"/>
                </a:cubicBezTo>
                <a:cubicBezTo>
                  <a:pt x="47957" y="9723"/>
                  <a:pt x="41789" y="-15843"/>
                  <a:pt x="11289" y="45156"/>
                </a:cubicBezTo>
                <a:cubicBezTo>
                  <a:pt x="5967" y="55799"/>
                  <a:pt x="3763" y="67733"/>
                  <a:pt x="0" y="79022"/>
                </a:cubicBezTo>
                <a:cubicBezTo>
                  <a:pt x="20959" y="204774"/>
                  <a:pt x="-5818" y="101254"/>
                  <a:pt x="33867" y="180622"/>
                </a:cubicBezTo>
                <a:cubicBezTo>
                  <a:pt x="39189" y="191265"/>
                  <a:pt x="36742" y="206075"/>
                  <a:pt x="45156" y="214489"/>
                </a:cubicBezTo>
                <a:cubicBezTo>
                  <a:pt x="53570" y="222903"/>
                  <a:pt x="68620" y="219999"/>
                  <a:pt x="79022" y="225778"/>
                </a:cubicBezTo>
                <a:cubicBezTo>
                  <a:pt x="102743" y="238956"/>
                  <a:pt x="146756" y="270934"/>
                  <a:pt x="146756" y="270934"/>
                </a:cubicBezTo>
                <a:cubicBezTo>
                  <a:pt x="175127" y="356052"/>
                  <a:pt x="136857" y="251137"/>
                  <a:pt x="180622" y="338667"/>
                </a:cubicBezTo>
                <a:cubicBezTo>
                  <a:pt x="185944" y="349310"/>
                  <a:pt x="186132" y="362132"/>
                  <a:pt x="191911" y="372534"/>
                </a:cubicBezTo>
                <a:cubicBezTo>
                  <a:pt x="205101" y="396275"/>
                  <a:pt x="241897" y="454777"/>
                  <a:pt x="270933" y="474134"/>
                </a:cubicBezTo>
                <a:cubicBezTo>
                  <a:pt x="280834" y="480735"/>
                  <a:pt x="293511" y="481659"/>
                  <a:pt x="304800" y="485422"/>
                </a:cubicBezTo>
                <a:cubicBezTo>
                  <a:pt x="316089" y="492948"/>
                  <a:pt x="328244" y="499314"/>
                  <a:pt x="338667" y="508000"/>
                </a:cubicBezTo>
                <a:cubicBezTo>
                  <a:pt x="350931" y="518221"/>
                  <a:pt x="358577" y="534114"/>
                  <a:pt x="372533" y="541867"/>
                </a:cubicBezTo>
                <a:cubicBezTo>
                  <a:pt x="393337" y="553425"/>
                  <a:pt x="417689" y="556919"/>
                  <a:pt x="440267" y="564445"/>
                </a:cubicBezTo>
                <a:lnTo>
                  <a:pt x="474133" y="575734"/>
                </a:lnTo>
                <a:cubicBezTo>
                  <a:pt x="542956" y="570440"/>
                  <a:pt x="596123" y="578285"/>
                  <a:pt x="654756" y="553156"/>
                </a:cubicBezTo>
                <a:cubicBezTo>
                  <a:pt x="670224" y="546527"/>
                  <a:pt x="686770" y="541091"/>
                  <a:pt x="699911" y="530578"/>
                </a:cubicBezTo>
                <a:cubicBezTo>
                  <a:pt x="706481" y="525322"/>
                  <a:pt x="707437" y="515526"/>
                  <a:pt x="711200" y="508000"/>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575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341" y="932006"/>
            <a:ext cx="6865459" cy="5699626"/>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882043"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6" name="Rectangle 5"/>
          <p:cNvSpPr/>
          <p:nvPr/>
        </p:nvSpPr>
        <p:spPr>
          <a:xfrm>
            <a:off x="2895600" y="3048000"/>
            <a:ext cx="2705734"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Classic liver lobule</a:t>
            </a:r>
          </a:p>
        </p:txBody>
      </p:sp>
      <p:sp>
        <p:nvSpPr>
          <p:cNvPr id="4" name="Freeform 3"/>
          <p:cNvSpPr/>
          <p:nvPr/>
        </p:nvSpPr>
        <p:spPr>
          <a:xfrm>
            <a:off x="1703066" y="958467"/>
            <a:ext cx="5490948" cy="5651653"/>
          </a:xfrm>
          <a:custGeom>
            <a:avLst/>
            <a:gdLst>
              <a:gd name="connsiteX0" fmla="*/ 2681647 w 5490948"/>
              <a:gd name="connsiteY0" fmla="*/ 0 h 5651653"/>
              <a:gd name="connsiteX1" fmla="*/ 2483344 w 5490948"/>
              <a:gd name="connsiteY1" fmla="*/ 33051 h 5651653"/>
              <a:gd name="connsiteX2" fmla="*/ 2340124 w 5490948"/>
              <a:gd name="connsiteY2" fmla="*/ 55085 h 5651653"/>
              <a:gd name="connsiteX3" fmla="*/ 2240973 w 5490948"/>
              <a:gd name="connsiteY3" fmla="*/ 66102 h 5651653"/>
              <a:gd name="connsiteX4" fmla="*/ 2075720 w 5490948"/>
              <a:gd name="connsiteY4" fmla="*/ 88135 h 5651653"/>
              <a:gd name="connsiteX5" fmla="*/ 1943517 w 5490948"/>
              <a:gd name="connsiteY5" fmla="*/ 110169 h 5651653"/>
              <a:gd name="connsiteX6" fmla="*/ 1855382 w 5490948"/>
              <a:gd name="connsiteY6" fmla="*/ 121186 h 5651653"/>
              <a:gd name="connsiteX7" fmla="*/ 1789281 w 5490948"/>
              <a:gd name="connsiteY7" fmla="*/ 143220 h 5651653"/>
              <a:gd name="connsiteX8" fmla="*/ 1756230 w 5490948"/>
              <a:gd name="connsiteY8" fmla="*/ 154237 h 5651653"/>
              <a:gd name="connsiteX9" fmla="*/ 1679112 w 5490948"/>
              <a:gd name="connsiteY9" fmla="*/ 187287 h 5651653"/>
              <a:gd name="connsiteX10" fmla="*/ 1646062 w 5490948"/>
              <a:gd name="connsiteY10" fmla="*/ 209321 h 5651653"/>
              <a:gd name="connsiteX11" fmla="*/ 1590977 w 5490948"/>
              <a:gd name="connsiteY11" fmla="*/ 242372 h 5651653"/>
              <a:gd name="connsiteX12" fmla="*/ 1557927 w 5490948"/>
              <a:gd name="connsiteY12" fmla="*/ 275422 h 5651653"/>
              <a:gd name="connsiteX13" fmla="*/ 1513859 w 5490948"/>
              <a:gd name="connsiteY13" fmla="*/ 308473 h 5651653"/>
              <a:gd name="connsiteX14" fmla="*/ 1447758 w 5490948"/>
              <a:gd name="connsiteY14" fmla="*/ 385591 h 5651653"/>
              <a:gd name="connsiteX15" fmla="*/ 1414707 w 5490948"/>
              <a:gd name="connsiteY15" fmla="*/ 418641 h 5651653"/>
              <a:gd name="connsiteX16" fmla="*/ 1359623 w 5490948"/>
              <a:gd name="connsiteY16" fmla="*/ 484743 h 5651653"/>
              <a:gd name="connsiteX17" fmla="*/ 1293522 w 5490948"/>
              <a:gd name="connsiteY17" fmla="*/ 550844 h 5651653"/>
              <a:gd name="connsiteX18" fmla="*/ 1216404 w 5490948"/>
              <a:gd name="connsiteY18" fmla="*/ 616945 h 5651653"/>
              <a:gd name="connsiteX19" fmla="*/ 1194370 w 5490948"/>
              <a:gd name="connsiteY19" fmla="*/ 661013 h 5651653"/>
              <a:gd name="connsiteX20" fmla="*/ 1095218 w 5490948"/>
              <a:gd name="connsiteY20" fmla="*/ 760164 h 5651653"/>
              <a:gd name="connsiteX21" fmla="*/ 1062168 w 5490948"/>
              <a:gd name="connsiteY21" fmla="*/ 793215 h 5651653"/>
              <a:gd name="connsiteX22" fmla="*/ 1029117 w 5490948"/>
              <a:gd name="connsiteY22" fmla="*/ 837282 h 5651653"/>
              <a:gd name="connsiteX23" fmla="*/ 1007083 w 5490948"/>
              <a:gd name="connsiteY23" fmla="*/ 870333 h 5651653"/>
              <a:gd name="connsiteX24" fmla="*/ 963016 w 5490948"/>
              <a:gd name="connsiteY24" fmla="*/ 914400 h 5651653"/>
              <a:gd name="connsiteX25" fmla="*/ 874881 w 5490948"/>
              <a:gd name="connsiteY25" fmla="*/ 1046603 h 5651653"/>
              <a:gd name="connsiteX26" fmla="*/ 808780 w 5490948"/>
              <a:gd name="connsiteY26" fmla="*/ 1112704 h 5651653"/>
              <a:gd name="connsiteX27" fmla="*/ 753695 w 5490948"/>
              <a:gd name="connsiteY27" fmla="*/ 1189822 h 5651653"/>
              <a:gd name="connsiteX28" fmla="*/ 676577 w 5490948"/>
              <a:gd name="connsiteY28" fmla="*/ 1288974 h 5651653"/>
              <a:gd name="connsiteX29" fmla="*/ 654544 w 5490948"/>
              <a:gd name="connsiteY29" fmla="*/ 1333041 h 5651653"/>
              <a:gd name="connsiteX30" fmla="*/ 621493 w 5490948"/>
              <a:gd name="connsiteY30" fmla="*/ 1366092 h 5651653"/>
              <a:gd name="connsiteX31" fmla="*/ 588442 w 5490948"/>
              <a:gd name="connsiteY31" fmla="*/ 1410160 h 5651653"/>
              <a:gd name="connsiteX32" fmla="*/ 511324 w 5490948"/>
              <a:gd name="connsiteY32" fmla="*/ 1509311 h 5651653"/>
              <a:gd name="connsiteX33" fmla="*/ 500307 w 5490948"/>
              <a:gd name="connsiteY33" fmla="*/ 1542362 h 5651653"/>
              <a:gd name="connsiteX34" fmla="*/ 434206 w 5490948"/>
              <a:gd name="connsiteY34" fmla="*/ 1641514 h 5651653"/>
              <a:gd name="connsiteX35" fmla="*/ 412173 w 5490948"/>
              <a:gd name="connsiteY35" fmla="*/ 1674564 h 5651653"/>
              <a:gd name="connsiteX36" fmla="*/ 335054 w 5490948"/>
              <a:gd name="connsiteY36" fmla="*/ 1795750 h 5651653"/>
              <a:gd name="connsiteX37" fmla="*/ 313021 w 5490948"/>
              <a:gd name="connsiteY37" fmla="*/ 1828800 h 5651653"/>
              <a:gd name="connsiteX38" fmla="*/ 302004 w 5490948"/>
              <a:gd name="connsiteY38" fmla="*/ 1861851 h 5651653"/>
              <a:gd name="connsiteX39" fmla="*/ 268953 w 5490948"/>
              <a:gd name="connsiteY39" fmla="*/ 1894902 h 5651653"/>
              <a:gd name="connsiteX40" fmla="*/ 246920 w 5490948"/>
              <a:gd name="connsiteY40" fmla="*/ 1927952 h 5651653"/>
              <a:gd name="connsiteX41" fmla="*/ 213869 w 5490948"/>
              <a:gd name="connsiteY41" fmla="*/ 1961003 h 5651653"/>
              <a:gd name="connsiteX42" fmla="*/ 169801 w 5490948"/>
              <a:gd name="connsiteY42" fmla="*/ 2038121 h 5651653"/>
              <a:gd name="connsiteX43" fmla="*/ 136751 w 5490948"/>
              <a:gd name="connsiteY43" fmla="*/ 2071172 h 5651653"/>
              <a:gd name="connsiteX44" fmla="*/ 70650 w 5490948"/>
              <a:gd name="connsiteY44" fmla="*/ 2192357 h 5651653"/>
              <a:gd name="connsiteX45" fmla="*/ 59633 w 5490948"/>
              <a:gd name="connsiteY45" fmla="*/ 2236425 h 5651653"/>
              <a:gd name="connsiteX46" fmla="*/ 15565 w 5490948"/>
              <a:gd name="connsiteY46" fmla="*/ 2313543 h 5651653"/>
              <a:gd name="connsiteX47" fmla="*/ 15565 w 5490948"/>
              <a:gd name="connsiteY47" fmla="*/ 2588964 h 5651653"/>
              <a:gd name="connsiteX48" fmla="*/ 48616 w 5490948"/>
              <a:gd name="connsiteY48" fmla="*/ 2677099 h 5651653"/>
              <a:gd name="connsiteX49" fmla="*/ 92683 w 5490948"/>
              <a:gd name="connsiteY49" fmla="*/ 2798285 h 5651653"/>
              <a:gd name="connsiteX50" fmla="*/ 125734 w 5490948"/>
              <a:gd name="connsiteY50" fmla="*/ 2864386 h 5651653"/>
              <a:gd name="connsiteX51" fmla="*/ 136751 w 5490948"/>
              <a:gd name="connsiteY51" fmla="*/ 2908453 h 5651653"/>
              <a:gd name="connsiteX52" fmla="*/ 191835 w 5490948"/>
              <a:gd name="connsiteY52" fmla="*/ 2985572 h 5651653"/>
              <a:gd name="connsiteX53" fmla="*/ 213869 w 5490948"/>
              <a:gd name="connsiteY53" fmla="*/ 3040656 h 5651653"/>
              <a:gd name="connsiteX54" fmla="*/ 235903 w 5490948"/>
              <a:gd name="connsiteY54" fmla="*/ 3084723 h 5651653"/>
              <a:gd name="connsiteX55" fmla="*/ 246920 w 5490948"/>
              <a:gd name="connsiteY55" fmla="*/ 3117774 h 5651653"/>
              <a:gd name="connsiteX56" fmla="*/ 290987 w 5490948"/>
              <a:gd name="connsiteY56" fmla="*/ 3183875 h 5651653"/>
              <a:gd name="connsiteX57" fmla="*/ 335054 w 5490948"/>
              <a:gd name="connsiteY57" fmla="*/ 3272010 h 5651653"/>
              <a:gd name="connsiteX58" fmla="*/ 379122 w 5490948"/>
              <a:gd name="connsiteY58" fmla="*/ 3338111 h 5651653"/>
              <a:gd name="connsiteX59" fmla="*/ 434206 w 5490948"/>
              <a:gd name="connsiteY59" fmla="*/ 3437263 h 5651653"/>
              <a:gd name="connsiteX60" fmla="*/ 478274 w 5490948"/>
              <a:gd name="connsiteY60" fmla="*/ 3503364 h 5651653"/>
              <a:gd name="connsiteX61" fmla="*/ 511324 w 5490948"/>
              <a:gd name="connsiteY61" fmla="*/ 3536415 h 5651653"/>
              <a:gd name="connsiteX62" fmla="*/ 566409 w 5490948"/>
              <a:gd name="connsiteY62" fmla="*/ 3602516 h 5651653"/>
              <a:gd name="connsiteX63" fmla="*/ 610476 w 5490948"/>
              <a:gd name="connsiteY63" fmla="*/ 3657600 h 5651653"/>
              <a:gd name="connsiteX64" fmla="*/ 643527 w 5490948"/>
              <a:gd name="connsiteY64" fmla="*/ 3690651 h 5651653"/>
              <a:gd name="connsiteX65" fmla="*/ 687594 w 5490948"/>
              <a:gd name="connsiteY65" fmla="*/ 3756752 h 5651653"/>
              <a:gd name="connsiteX66" fmla="*/ 720645 w 5490948"/>
              <a:gd name="connsiteY66" fmla="*/ 3789803 h 5651653"/>
              <a:gd name="connsiteX67" fmla="*/ 753695 w 5490948"/>
              <a:gd name="connsiteY67" fmla="*/ 3811837 h 5651653"/>
              <a:gd name="connsiteX68" fmla="*/ 786746 w 5490948"/>
              <a:gd name="connsiteY68" fmla="*/ 3855904 h 5651653"/>
              <a:gd name="connsiteX69" fmla="*/ 808780 w 5490948"/>
              <a:gd name="connsiteY69" fmla="*/ 3888955 h 5651653"/>
              <a:gd name="connsiteX70" fmla="*/ 841830 w 5490948"/>
              <a:gd name="connsiteY70" fmla="*/ 3910988 h 5651653"/>
              <a:gd name="connsiteX71" fmla="*/ 907932 w 5490948"/>
              <a:gd name="connsiteY71" fmla="*/ 3977090 h 5651653"/>
              <a:gd name="connsiteX72" fmla="*/ 985050 w 5490948"/>
              <a:gd name="connsiteY72" fmla="*/ 4032174 h 5651653"/>
              <a:gd name="connsiteX73" fmla="*/ 1029117 w 5490948"/>
              <a:gd name="connsiteY73" fmla="*/ 4087258 h 5651653"/>
              <a:gd name="connsiteX74" fmla="*/ 1062168 w 5490948"/>
              <a:gd name="connsiteY74" fmla="*/ 4131326 h 5651653"/>
              <a:gd name="connsiteX75" fmla="*/ 1095218 w 5490948"/>
              <a:gd name="connsiteY75" fmla="*/ 4153360 h 5651653"/>
              <a:gd name="connsiteX76" fmla="*/ 1161320 w 5490948"/>
              <a:gd name="connsiteY76" fmla="*/ 4219461 h 5651653"/>
              <a:gd name="connsiteX77" fmla="*/ 1227421 w 5490948"/>
              <a:gd name="connsiteY77" fmla="*/ 4263528 h 5651653"/>
              <a:gd name="connsiteX78" fmla="*/ 1260471 w 5490948"/>
              <a:gd name="connsiteY78" fmla="*/ 4285562 h 5651653"/>
              <a:gd name="connsiteX79" fmla="*/ 1293522 w 5490948"/>
              <a:gd name="connsiteY79" fmla="*/ 4329629 h 5651653"/>
              <a:gd name="connsiteX80" fmla="*/ 1337589 w 5490948"/>
              <a:gd name="connsiteY80" fmla="*/ 4362680 h 5651653"/>
              <a:gd name="connsiteX81" fmla="*/ 1403691 w 5490948"/>
              <a:gd name="connsiteY81" fmla="*/ 4428781 h 5651653"/>
              <a:gd name="connsiteX82" fmla="*/ 1436741 w 5490948"/>
              <a:gd name="connsiteY82" fmla="*/ 4461832 h 5651653"/>
              <a:gd name="connsiteX83" fmla="*/ 1458775 w 5490948"/>
              <a:gd name="connsiteY83" fmla="*/ 4494882 h 5651653"/>
              <a:gd name="connsiteX84" fmla="*/ 1502842 w 5490948"/>
              <a:gd name="connsiteY84" fmla="*/ 4527933 h 5651653"/>
              <a:gd name="connsiteX85" fmla="*/ 1568944 w 5490948"/>
              <a:gd name="connsiteY85" fmla="*/ 4616068 h 5651653"/>
              <a:gd name="connsiteX86" fmla="*/ 1601994 w 5490948"/>
              <a:gd name="connsiteY86" fmla="*/ 4649119 h 5651653"/>
              <a:gd name="connsiteX87" fmla="*/ 1657079 w 5490948"/>
              <a:gd name="connsiteY87" fmla="*/ 4704203 h 5651653"/>
              <a:gd name="connsiteX88" fmla="*/ 1679112 w 5490948"/>
              <a:gd name="connsiteY88" fmla="*/ 4748270 h 5651653"/>
              <a:gd name="connsiteX89" fmla="*/ 1723180 w 5490948"/>
              <a:gd name="connsiteY89" fmla="*/ 4781321 h 5651653"/>
              <a:gd name="connsiteX90" fmla="*/ 1745214 w 5490948"/>
              <a:gd name="connsiteY90" fmla="*/ 4814372 h 5651653"/>
              <a:gd name="connsiteX91" fmla="*/ 1778264 w 5490948"/>
              <a:gd name="connsiteY91" fmla="*/ 4847422 h 5651653"/>
              <a:gd name="connsiteX92" fmla="*/ 1822332 w 5490948"/>
              <a:gd name="connsiteY92" fmla="*/ 4913523 h 5651653"/>
              <a:gd name="connsiteX93" fmla="*/ 1844365 w 5490948"/>
              <a:gd name="connsiteY93" fmla="*/ 4946574 h 5651653"/>
              <a:gd name="connsiteX94" fmla="*/ 1877416 w 5490948"/>
              <a:gd name="connsiteY94" fmla="*/ 4968608 h 5651653"/>
              <a:gd name="connsiteX95" fmla="*/ 1965551 w 5490948"/>
              <a:gd name="connsiteY95" fmla="*/ 5067760 h 5651653"/>
              <a:gd name="connsiteX96" fmla="*/ 1998601 w 5490948"/>
              <a:gd name="connsiteY96" fmla="*/ 5100810 h 5651653"/>
              <a:gd name="connsiteX97" fmla="*/ 2042669 w 5490948"/>
              <a:gd name="connsiteY97" fmla="*/ 5133861 h 5651653"/>
              <a:gd name="connsiteX98" fmla="*/ 2108770 w 5490948"/>
              <a:gd name="connsiteY98" fmla="*/ 5199962 h 5651653"/>
              <a:gd name="connsiteX99" fmla="*/ 2174871 w 5490948"/>
              <a:gd name="connsiteY99" fmla="*/ 5266063 h 5651653"/>
              <a:gd name="connsiteX100" fmla="*/ 2207922 w 5490948"/>
              <a:gd name="connsiteY100" fmla="*/ 5299114 h 5651653"/>
              <a:gd name="connsiteX101" fmla="*/ 2274023 w 5490948"/>
              <a:gd name="connsiteY101" fmla="*/ 5343181 h 5651653"/>
              <a:gd name="connsiteX102" fmla="*/ 2307074 w 5490948"/>
              <a:gd name="connsiteY102" fmla="*/ 5365215 h 5651653"/>
              <a:gd name="connsiteX103" fmla="*/ 2395209 w 5490948"/>
              <a:gd name="connsiteY103" fmla="*/ 5420299 h 5651653"/>
              <a:gd name="connsiteX104" fmla="*/ 2483344 w 5490948"/>
              <a:gd name="connsiteY104" fmla="*/ 5486400 h 5651653"/>
              <a:gd name="connsiteX105" fmla="*/ 2560462 w 5490948"/>
              <a:gd name="connsiteY105" fmla="*/ 5508434 h 5651653"/>
              <a:gd name="connsiteX106" fmla="*/ 2659614 w 5490948"/>
              <a:gd name="connsiteY106" fmla="*/ 5552502 h 5651653"/>
              <a:gd name="connsiteX107" fmla="*/ 2703681 w 5490948"/>
              <a:gd name="connsiteY107" fmla="*/ 5563519 h 5651653"/>
              <a:gd name="connsiteX108" fmla="*/ 2769782 w 5490948"/>
              <a:gd name="connsiteY108" fmla="*/ 5585552 h 5651653"/>
              <a:gd name="connsiteX109" fmla="*/ 2824867 w 5490948"/>
              <a:gd name="connsiteY109" fmla="*/ 5596569 h 5651653"/>
              <a:gd name="connsiteX110" fmla="*/ 2857917 w 5490948"/>
              <a:gd name="connsiteY110" fmla="*/ 5607586 h 5651653"/>
              <a:gd name="connsiteX111" fmla="*/ 2901985 w 5490948"/>
              <a:gd name="connsiteY111" fmla="*/ 5618603 h 5651653"/>
              <a:gd name="connsiteX112" fmla="*/ 2935035 w 5490948"/>
              <a:gd name="connsiteY112" fmla="*/ 5629620 h 5651653"/>
              <a:gd name="connsiteX113" fmla="*/ 3166389 w 5490948"/>
              <a:gd name="connsiteY113" fmla="*/ 5651653 h 5651653"/>
              <a:gd name="connsiteX114" fmla="*/ 3827401 w 5490948"/>
              <a:gd name="connsiteY114" fmla="*/ 5640637 h 5651653"/>
              <a:gd name="connsiteX115" fmla="*/ 3992654 w 5490948"/>
              <a:gd name="connsiteY115" fmla="*/ 5618603 h 5651653"/>
              <a:gd name="connsiteX116" fmla="*/ 4168924 w 5490948"/>
              <a:gd name="connsiteY116" fmla="*/ 5607586 h 5651653"/>
              <a:gd name="connsiteX117" fmla="*/ 4235026 w 5490948"/>
              <a:gd name="connsiteY117" fmla="*/ 5596569 h 5651653"/>
              <a:gd name="connsiteX118" fmla="*/ 4323161 w 5490948"/>
              <a:gd name="connsiteY118" fmla="*/ 5585552 h 5651653"/>
              <a:gd name="connsiteX119" fmla="*/ 4367228 w 5490948"/>
              <a:gd name="connsiteY119" fmla="*/ 5574535 h 5651653"/>
              <a:gd name="connsiteX120" fmla="*/ 4510447 w 5490948"/>
              <a:gd name="connsiteY120" fmla="*/ 5563519 h 5651653"/>
              <a:gd name="connsiteX121" fmla="*/ 4653667 w 5490948"/>
              <a:gd name="connsiteY121" fmla="*/ 5541485 h 5651653"/>
              <a:gd name="connsiteX122" fmla="*/ 4763835 w 5490948"/>
              <a:gd name="connsiteY122" fmla="*/ 5508434 h 5651653"/>
              <a:gd name="connsiteX123" fmla="*/ 4829936 w 5490948"/>
              <a:gd name="connsiteY123" fmla="*/ 5486400 h 5651653"/>
              <a:gd name="connsiteX124" fmla="*/ 4885021 w 5490948"/>
              <a:gd name="connsiteY124" fmla="*/ 5475384 h 5651653"/>
              <a:gd name="connsiteX125" fmla="*/ 4984173 w 5490948"/>
              <a:gd name="connsiteY125" fmla="*/ 5453350 h 5651653"/>
              <a:gd name="connsiteX126" fmla="*/ 5017223 w 5490948"/>
              <a:gd name="connsiteY126" fmla="*/ 5431316 h 5651653"/>
              <a:gd name="connsiteX127" fmla="*/ 5094341 w 5490948"/>
              <a:gd name="connsiteY127" fmla="*/ 5409282 h 5651653"/>
              <a:gd name="connsiteX128" fmla="*/ 5127392 w 5490948"/>
              <a:gd name="connsiteY128" fmla="*/ 5387249 h 5651653"/>
              <a:gd name="connsiteX129" fmla="*/ 5182476 w 5490948"/>
              <a:gd name="connsiteY129" fmla="*/ 5365215 h 5651653"/>
              <a:gd name="connsiteX130" fmla="*/ 5248577 w 5490948"/>
              <a:gd name="connsiteY130" fmla="*/ 5343181 h 5651653"/>
              <a:gd name="connsiteX131" fmla="*/ 5281628 w 5490948"/>
              <a:gd name="connsiteY131" fmla="*/ 5321147 h 5651653"/>
              <a:gd name="connsiteX132" fmla="*/ 5314679 w 5490948"/>
              <a:gd name="connsiteY132" fmla="*/ 5255046 h 5651653"/>
              <a:gd name="connsiteX133" fmla="*/ 5325695 w 5490948"/>
              <a:gd name="connsiteY133" fmla="*/ 5221996 h 5651653"/>
              <a:gd name="connsiteX134" fmla="*/ 5347729 w 5490948"/>
              <a:gd name="connsiteY134" fmla="*/ 5188945 h 5651653"/>
              <a:gd name="connsiteX135" fmla="*/ 5369763 w 5490948"/>
              <a:gd name="connsiteY135" fmla="*/ 5111827 h 5651653"/>
              <a:gd name="connsiteX136" fmla="*/ 5391797 w 5490948"/>
              <a:gd name="connsiteY136" fmla="*/ 5078776 h 5651653"/>
              <a:gd name="connsiteX137" fmla="*/ 5402814 w 5490948"/>
              <a:gd name="connsiteY137" fmla="*/ 5045726 h 5651653"/>
              <a:gd name="connsiteX138" fmla="*/ 5446881 w 5490948"/>
              <a:gd name="connsiteY138" fmla="*/ 4968608 h 5651653"/>
              <a:gd name="connsiteX139" fmla="*/ 5457898 w 5490948"/>
              <a:gd name="connsiteY139" fmla="*/ 4935557 h 5651653"/>
              <a:gd name="connsiteX140" fmla="*/ 5479932 w 5490948"/>
              <a:gd name="connsiteY140" fmla="*/ 4902506 h 5651653"/>
              <a:gd name="connsiteX141" fmla="*/ 5490948 w 5490948"/>
              <a:gd name="connsiteY141" fmla="*/ 4825388 h 5651653"/>
              <a:gd name="connsiteX142" fmla="*/ 5468915 w 5490948"/>
              <a:gd name="connsiteY142" fmla="*/ 4594034 h 5651653"/>
              <a:gd name="connsiteX143" fmla="*/ 5446881 w 5490948"/>
              <a:gd name="connsiteY143" fmla="*/ 4516916 h 5651653"/>
              <a:gd name="connsiteX144" fmla="*/ 5424847 w 5490948"/>
              <a:gd name="connsiteY144" fmla="*/ 4428781 h 5651653"/>
              <a:gd name="connsiteX145" fmla="*/ 5413830 w 5490948"/>
              <a:gd name="connsiteY145" fmla="*/ 4274545 h 5651653"/>
              <a:gd name="connsiteX146" fmla="*/ 5402814 w 5490948"/>
              <a:gd name="connsiteY146" fmla="*/ 4219461 h 5651653"/>
              <a:gd name="connsiteX147" fmla="*/ 5380780 w 5490948"/>
              <a:gd name="connsiteY147" fmla="*/ 4076241 h 5651653"/>
              <a:gd name="connsiteX148" fmla="*/ 5369763 w 5490948"/>
              <a:gd name="connsiteY148" fmla="*/ 3944039 h 5651653"/>
              <a:gd name="connsiteX149" fmla="*/ 5358746 w 5490948"/>
              <a:gd name="connsiteY149" fmla="*/ 3899972 h 5651653"/>
              <a:gd name="connsiteX150" fmla="*/ 5347729 w 5490948"/>
              <a:gd name="connsiteY150" fmla="*/ 3844887 h 5651653"/>
              <a:gd name="connsiteX151" fmla="*/ 5325695 w 5490948"/>
              <a:gd name="connsiteY151" fmla="*/ 3624550 h 5651653"/>
              <a:gd name="connsiteX152" fmla="*/ 5314679 w 5490948"/>
              <a:gd name="connsiteY152" fmla="*/ 3580482 h 5651653"/>
              <a:gd name="connsiteX153" fmla="*/ 5303662 w 5490948"/>
              <a:gd name="connsiteY153" fmla="*/ 3525398 h 5651653"/>
              <a:gd name="connsiteX154" fmla="*/ 5292645 w 5490948"/>
              <a:gd name="connsiteY154" fmla="*/ 3415229 h 5651653"/>
              <a:gd name="connsiteX155" fmla="*/ 5281628 w 5490948"/>
              <a:gd name="connsiteY155" fmla="*/ 3316078 h 5651653"/>
              <a:gd name="connsiteX156" fmla="*/ 5270611 w 5490948"/>
              <a:gd name="connsiteY156" fmla="*/ 3183875 h 5651653"/>
              <a:gd name="connsiteX157" fmla="*/ 5259594 w 5490948"/>
              <a:gd name="connsiteY157" fmla="*/ 2864386 h 5651653"/>
              <a:gd name="connsiteX158" fmla="*/ 5237561 w 5490948"/>
              <a:gd name="connsiteY158" fmla="*/ 2699133 h 5651653"/>
              <a:gd name="connsiteX159" fmla="*/ 5226544 w 5490948"/>
              <a:gd name="connsiteY159" fmla="*/ 2555914 h 5651653"/>
              <a:gd name="connsiteX160" fmla="*/ 5215527 w 5490948"/>
              <a:gd name="connsiteY160" fmla="*/ 2467779 h 5651653"/>
              <a:gd name="connsiteX161" fmla="*/ 5193493 w 5490948"/>
              <a:gd name="connsiteY161" fmla="*/ 2302526 h 5651653"/>
              <a:gd name="connsiteX162" fmla="*/ 5182476 w 5490948"/>
              <a:gd name="connsiteY162" fmla="*/ 2214391 h 5651653"/>
              <a:gd name="connsiteX163" fmla="*/ 5171459 w 5490948"/>
              <a:gd name="connsiteY163" fmla="*/ 2115239 h 5651653"/>
              <a:gd name="connsiteX164" fmla="*/ 5160442 w 5490948"/>
              <a:gd name="connsiteY164" fmla="*/ 2060155 h 5651653"/>
              <a:gd name="connsiteX165" fmla="*/ 5149426 w 5490948"/>
              <a:gd name="connsiteY165" fmla="*/ 1961003 h 5651653"/>
              <a:gd name="connsiteX166" fmla="*/ 5138409 w 5490948"/>
              <a:gd name="connsiteY166" fmla="*/ 1905919 h 5651653"/>
              <a:gd name="connsiteX167" fmla="*/ 5127392 w 5490948"/>
              <a:gd name="connsiteY167" fmla="*/ 1839817 h 5651653"/>
              <a:gd name="connsiteX168" fmla="*/ 5105358 w 5490948"/>
              <a:gd name="connsiteY168" fmla="*/ 1707615 h 5651653"/>
              <a:gd name="connsiteX169" fmla="*/ 5094341 w 5490948"/>
              <a:gd name="connsiteY169" fmla="*/ 1652531 h 5651653"/>
              <a:gd name="connsiteX170" fmla="*/ 5072307 w 5490948"/>
              <a:gd name="connsiteY170" fmla="*/ 1586429 h 5651653"/>
              <a:gd name="connsiteX171" fmla="*/ 5061291 w 5490948"/>
              <a:gd name="connsiteY171" fmla="*/ 1553379 h 5651653"/>
              <a:gd name="connsiteX172" fmla="*/ 5039257 w 5490948"/>
              <a:gd name="connsiteY172" fmla="*/ 1509311 h 5651653"/>
              <a:gd name="connsiteX173" fmla="*/ 5028240 w 5490948"/>
              <a:gd name="connsiteY173" fmla="*/ 1476261 h 5651653"/>
              <a:gd name="connsiteX174" fmla="*/ 5006206 w 5490948"/>
              <a:gd name="connsiteY174" fmla="*/ 1443210 h 5651653"/>
              <a:gd name="connsiteX175" fmla="*/ 4984173 w 5490948"/>
              <a:gd name="connsiteY175" fmla="*/ 1377109 h 5651653"/>
              <a:gd name="connsiteX176" fmla="*/ 4940105 w 5490948"/>
              <a:gd name="connsiteY176" fmla="*/ 1311008 h 5651653"/>
              <a:gd name="connsiteX177" fmla="*/ 4885021 w 5490948"/>
              <a:gd name="connsiteY177" fmla="*/ 1211856 h 5651653"/>
              <a:gd name="connsiteX178" fmla="*/ 4851970 w 5490948"/>
              <a:gd name="connsiteY178" fmla="*/ 1145755 h 5651653"/>
              <a:gd name="connsiteX179" fmla="*/ 4818920 w 5490948"/>
              <a:gd name="connsiteY179" fmla="*/ 1112704 h 5651653"/>
              <a:gd name="connsiteX180" fmla="*/ 4796886 w 5490948"/>
              <a:gd name="connsiteY180" fmla="*/ 1079653 h 5651653"/>
              <a:gd name="connsiteX181" fmla="*/ 4763835 w 5490948"/>
              <a:gd name="connsiteY181" fmla="*/ 1046603 h 5651653"/>
              <a:gd name="connsiteX182" fmla="*/ 4741801 w 5490948"/>
              <a:gd name="connsiteY182" fmla="*/ 1013552 h 5651653"/>
              <a:gd name="connsiteX183" fmla="*/ 4708751 w 5490948"/>
              <a:gd name="connsiteY183" fmla="*/ 991519 h 5651653"/>
              <a:gd name="connsiteX184" fmla="*/ 4642650 w 5490948"/>
              <a:gd name="connsiteY184" fmla="*/ 925417 h 5651653"/>
              <a:gd name="connsiteX185" fmla="*/ 4576548 w 5490948"/>
              <a:gd name="connsiteY185" fmla="*/ 859316 h 5651653"/>
              <a:gd name="connsiteX186" fmla="*/ 4532481 w 5490948"/>
              <a:gd name="connsiteY186" fmla="*/ 815249 h 5651653"/>
              <a:gd name="connsiteX187" fmla="*/ 4466380 w 5490948"/>
              <a:gd name="connsiteY187" fmla="*/ 760164 h 5651653"/>
              <a:gd name="connsiteX188" fmla="*/ 4433329 w 5490948"/>
              <a:gd name="connsiteY188" fmla="*/ 738131 h 5651653"/>
              <a:gd name="connsiteX189" fmla="*/ 4367228 w 5490948"/>
              <a:gd name="connsiteY189" fmla="*/ 683046 h 5651653"/>
              <a:gd name="connsiteX190" fmla="*/ 4334177 w 5490948"/>
              <a:gd name="connsiteY190" fmla="*/ 649996 h 5651653"/>
              <a:gd name="connsiteX191" fmla="*/ 4290110 w 5490948"/>
              <a:gd name="connsiteY191" fmla="*/ 616945 h 5651653"/>
              <a:gd name="connsiteX192" fmla="*/ 4168924 w 5490948"/>
              <a:gd name="connsiteY192" fmla="*/ 517793 h 5651653"/>
              <a:gd name="connsiteX193" fmla="*/ 4135874 w 5490948"/>
              <a:gd name="connsiteY193" fmla="*/ 484743 h 5651653"/>
              <a:gd name="connsiteX194" fmla="*/ 4102823 w 5490948"/>
              <a:gd name="connsiteY194" fmla="*/ 462709 h 5651653"/>
              <a:gd name="connsiteX195" fmla="*/ 4069773 w 5490948"/>
              <a:gd name="connsiteY195" fmla="*/ 429658 h 5651653"/>
              <a:gd name="connsiteX196" fmla="*/ 3981638 w 5490948"/>
              <a:gd name="connsiteY196" fmla="*/ 363557 h 5651653"/>
              <a:gd name="connsiteX197" fmla="*/ 3915536 w 5490948"/>
              <a:gd name="connsiteY197" fmla="*/ 341523 h 5651653"/>
              <a:gd name="connsiteX198" fmla="*/ 3893503 w 5490948"/>
              <a:gd name="connsiteY198" fmla="*/ 308473 h 5651653"/>
              <a:gd name="connsiteX199" fmla="*/ 3860452 w 5490948"/>
              <a:gd name="connsiteY199" fmla="*/ 297456 h 5651653"/>
              <a:gd name="connsiteX200" fmla="*/ 3728250 w 5490948"/>
              <a:gd name="connsiteY200" fmla="*/ 242372 h 5651653"/>
              <a:gd name="connsiteX201" fmla="*/ 3684182 w 5490948"/>
              <a:gd name="connsiteY201" fmla="*/ 220338 h 5651653"/>
              <a:gd name="connsiteX202" fmla="*/ 3651132 w 5490948"/>
              <a:gd name="connsiteY202" fmla="*/ 198304 h 5651653"/>
              <a:gd name="connsiteX203" fmla="*/ 3562997 w 5490948"/>
              <a:gd name="connsiteY203" fmla="*/ 176270 h 5651653"/>
              <a:gd name="connsiteX204" fmla="*/ 3518929 w 5490948"/>
              <a:gd name="connsiteY204" fmla="*/ 154237 h 5651653"/>
              <a:gd name="connsiteX205" fmla="*/ 3474862 w 5490948"/>
              <a:gd name="connsiteY205" fmla="*/ 143220 h 5651653"/>
              <a:gd name="connsiteX206" fmla="*/ 3408761 w 5490948"/>
              <a:gd name="connsiteY206" fmla="*/ 121186 h 5651653"/>
              <a:gd name="connsiteX207" fmla="*/ 3375710 w 5490948"/>
              <a:gd name="connsiteY207" fmla="*/ 110169 h 5651653"/>
              <a:gd name="connsiteX208" fmla="*/ 3221474 w 5490948"/>
              <a:gd name="connsiteY208" fmla="*/ 77119 h 5651653"/>
              <a:gd name="connsiteX209" fmla="*/ 3155373 w 5490948"/>
              <a:gd name="connsiteY209" fmla="*/ 66102 h 5651653"/>
              <a:gd name="connsiteX210" fmla="*/ 2813850 w 5490948"/>
              <a:gd name="connsiteY210" fmla="*/ 44068 h 5651653"/>
              <a:gd name="connsiteX211" fmla="*/ 2527411 w 5490948"/>
              <a:gd name="connsiteY211" fmla="*/ 33051 h 565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5490948" h="5651653">
                <a:moveTo>
                  <a:pt x="2681647" y="0"/>
                </a:moveTo>
                <a:cubicBezTo>
                  <a:pt x="2578063" y="41434"/>
                  <a:pt x="2656072" y="16600"/>
                  <a:pt x="2483344" y="33051"/>
                </a:cubicBezTo>
                <a:cubicBezTo>
                  <a:pt x="2283733" y="52062"/>
                  <a:pt x="2482994" y="34675"/>
                  <a:pt x="2340124" y="55085"/>
                </a:cubicBezTo>
                <a:cubicBezTo>
                  <a:pt x="2307204" y="59788"/>
                  <a:pt x="2274023" y="62430"/>
                  <a:pt x="2240973" y="66102"/>
                </a:cubicBezTo>
                <a:cubicBezTo>
                  <a:pt x="2163274" y="92002"/>
                  <a:pt x="2229766" y="72731"/>
                  <a:pt x="2075720" y="88135"/>
                </a:cubicBezTo>
                <a:cubicBezTo>
                  <a:pt x="1833348" y="112371"/>
                  <a:pt x="2087503" y="86171"/>
                  <a:pt x="1943517" y="110169"/>
                </a:cubicBezTo>
                <a:cubicBezTo>
                  <a:pt x="1914313" y="115036"/>
                  <a:pt x="1884760" y="117514"/>
                  <a:pt x="1855382" y="121186"/>
                </a:cubicBezTo>
                <a:lnTo>
                  <a:pt x="1789281" y="143220"/>
                </a:lnTo>
                <a:cubicBezTo>
                  <a:pt x="1778264" y="146892"/>
                  <a:pt x="1766617" y="149044"/>
                  <a:pt x="1756230" y="154237"/>
                </a:cubicBezTo>
                <a:cubicBezTo>
                  <a:pt x="1701776" y="181463"/>
                  <a:pt x="1727743" y="171077"/>
                  <a:pt x="1679112" y="187287"/>
                </a:cubicBezTo>
                <a:cubicBezTo>
                  <a:pt x="1668095" y="194632"/>
                  <a:pt x="1657290" y="202303"/>
                  <a:pt x="1646062" y="209321"/>
                </a:cubicBezTo>
                <a:cubicBezTo>
                  <a:pt x="1627904" y="220670"/>
                  <a:pt x="1608108" y="229524"/>
                  <a:pt x="1590977" y="242372"/>
                </a:cubicBezTo>
                <a:cubicBezTo>
                  <a:pt x="1578513" y="251720"/>
                  <a:pt x="1569756" y="265283"/>
                  <a:pt x="1557927" y="275422"/>
                </a:cubicBezTo>
                <a:cubicBezTo>
                  <a:pt x="1543986" y="287372"/>
                  <a:pt x="1527678" y="296382"/>
                  <a:pt x="1513859" y="308473"/>
                </a:cubicBezTo>
                <a:cubicBezTo>
                  <a:pt x="1432378" y="379769"/>
                  <a:pt x="1499195" y="323868"/>
                  <a:pt x="1447758" y="385591"/>
                </a:cubicBezTo>
                <a:cubicBezTo>
                  <a:pt x="1437784" y="397560"/>
                  <a:pt x="1425058" y="406996"/>
                  <a:pt x="1414707" y="418641"/>
                </a:cubicBezTo>
                <a:cubicBezTo>
                  <a:pt x="1395652" y="440078"/>
                  <a:pt x="1379004" y="463600"/>
                  <a:pt x="1359623" y="484743"/>
                </a:cubicBezTo>
                <a:cubicBezTo>
                  <a:pt x="1338567" y="507713"/>
                  <a:pt x="1312988" y="526512"/>
                  <a:pt x="1293522" y="550844"/>
                </a:cubicBezTo>
                <a:cubicBezTo>
                  <a:pt x="1242200" y="614996"/>
                  <a:pt x="1271761" y="598492"/>
                  <a:pt x="1216404" y="616945"/>
                </a:cubicBezTo>
                <a:cubicBezTo>
                  <a:pt x="1209059" y="631634"/>
                  <a:pt x="1204629" y="648189"/>
                  <a:pt x="1194370" y="661013"/>
                </a:cubicBezTo>
                <a:cubicBezTo>
                  <a:pt x="1194357" y="661030"/>
                  <a:pt x="1111751" y="743631"/>
                  <a:pt x="1095218" y="760164"/>
                </a:cubicBezTo>
                <a:cubicBezTo>
                  <a:pt x="1084201" y="771181"/>
                  <a:pt x="1071516" y="780751"/>
                  <a:pt x="1062168" y="793215"/>
                </a:cubicBezTo>
                <a:cubicBezTo>
                  <a:pt x="1051151" y="807904"/>
                  <a:pt x="1039789" y="822341"/>
                  <a:pt x="1029117" y="837282"/>
                </a:cubicBezTo>
                <a:cubicBezTo>
                  <a:pt x="1021421" y="848056"/>
                  <a:pt x="1015700" y="860280"/>
                  <a:pt x="1007083" y="870333"/>
                </a:cubicBezTo>
                <a:cubicBezTo>
                  <a:pt x="993564" y="886105"/>
                  <a:pt x="975480" y="897781"/>
                  <a:pt x="963016" y="914400"/>
                </a:cubicBezTo>
                <a:cubicBezTo>
                  <a:pt x="881615" y="1022935"/>
                  <a:pt x="1046860" y="874624"/>
                  <a:pt x="874881" y="1046603"/>
                </a:cubicBezTo>
                <a:cubicBezTo>
                  <a:pt x="852847" y="1068637"/>
                  <a:pt x="822715" y="1084833"/>
                  <a:pt x="808780" y="1112704"/>
                </a:cubicBezTo>
                <a:cubicBezTo>
                  <a:pt x="760945" y="1208374"/>
                  <a:pt x="816226" y="1109426"/>
                  <a:pt x="753695" y="1189822"/>
                </a:cubicBezTo>
                <a:cubicBezTo>
                  <a:pt x="661448" y="1308424"/>
                  <a:pt x="751615" y="1213936"/>
                  <a:pt x="676577" y="1288974"/>
                </a:cubicBezTo>
                <a:cubicBezTo>
                  <a:pt x="669233" y="1303663"/>
                  <a:pt x="664089" y="1319677"/>
                  <a:pt x="654544" y="1333041"/>
                </a:cubicBezTo>
                <a:cubicBezTo>
                  <a:pt x="645488" y="1345719"/>
                  <a:pt x="631633" y="1354262"/>
                  <a:pt x="621493" y="1366092"/>
                </a:cubicBezTo>
                <a:cubicBezTo>
                  <a:pt x="609543" y="1380033"/>
                  <a:pt x="598972" y="1395118"/>
                  <a:pt x="588442" y="1410160"/>
                </a:cubicBezTo>
                <a:cubicBezTo>
                  <a:pt x="526948" y="1498009"/>
                  <a:pt x="568269" y="1452368"/>
                  <a:pt x="511324" y="1509311"/>
                </a:cubicBezTo>
                <a:cubicBezTo>
                  <a:pt x="507652" y="1520328"/>
                  <a:pt x="505947" y="1532210"/>
                  <a:pt x="500307" y="1542362"/>
                </a:cubicBezTo>
                <a:cubicBezTo>
                  <a:pt x="500304" y="1542367"/>
                  <a:pt x="445224" y="1624987"/>
                  <a:pt x="434206" y="1641514"/>
                </a:cubicBezTo>
                <a:cubicBezTo>
                  <a:pt x="426862" y="1652531"/>
                  <a:pt x="416360" y="1662003"/>
                  <a:pt x="412173" y="1674564"/>
                </a:cubicBezTo>
                <a:cubicBezTo>
                  <a:pt x="386975" y="1750158"/>
                  <a:pt x="416245" y="1673962"/>
                  <a:pt x="335054" y="1795750"/>
                </a:cubicBezTo>
                <a:cubicBezTo>
                  <a:pt x="327710" y="1806767"/>
                  <a:pt x="318942" y="1816957"/>
                  <a:pt x="313021" y="1828800"/>
                </a:cubicBezTo>
                <a:cubicBezTo>
                  <a:pt x="307828" y="1839187"/>
                  <a:pt x="308446" y="1852188"/>
                  <a:pt x="302004" y="1861851"/>
                </a:cubicBezTo>
                <a:cubicBezTo>
                  <a:pt x="293362" y="1874815"/>
                  <a:pt x="278927" y="1882933"/>
                  <a:pt x="268953" y="1894902"/>
                </a:cubicBezTo>
                <a:cubicBezTo>
                  <a:pt x="260477" y="1905074"/>
                  <a:pt x="255396" y="1917780"/>
                  <a:pt x="246920" y="1927952"/>
                </a:cubicBezTo>
                <a:cubicBezTo>
                  <a:pt x="236946" y="1939921"/>
                  <a:pt x="222925" y="1948325"/>
                  <a:pt x="213869" y="1961003"/>
                </a:cubicBezTo>
                <a:cubicBezTo>
                  <a:pt x="159984" y="2036441"/>
                  <a:pt x="221850" y="1975661"/>
                  <a:pt x="169801" y="2038121"/>
                </a:cubicBezTo>
                <a:cubicBezTo>
                  <a:pt x="159827" y="2050090"/>
                  <a:pt x="146725" y="2059203"/>
                  <a:pt x="136751" y="2071172"/>
                </a:cubicBezTo>
                <a:cubicBezTo>
                  <a:pt x="115202" y="2097030"/>
                  <a:pt x="74235" y="2178016"/>
                  <a:pt x="70650" y="2192357"/>
                </a:cubicBezTo>
                <a:cubicBezTo>
                  <a:pt x="66978" y="2207046"/>
                  <a:pt x="64950" y="2222248"/>
                  <a:pt x="59633" y="2236425"/>
                </a:cubicBezTo>
                <a:cubicBezTo>
                  <a:pt x="47653" y="2268372"/>
                  <a:pt x="33829" y="2286147"/>
                  <a:pt x="15565" y="2313543"/>
                </a:cubicBezTo>
                <a:cubicBezTo>
                  <a:pt x="-8570" y="2434215"/>
                  <a:pt x="-1509" y="2375536"/>
                  <a:pt x="15565" y="2588964"/>
                </a:cubicBezTo>
                <a:cubicBezTo>
                  <a:pt x="19897" y="2643110"/>
                  <a:pt x="22758" y="2638313"/>
                  <a:pt x="48616" y="2677099"/>
                </a:cubicBezTo>
                <a:cubicBezTo>
                  <a:pt x="68763" y="2757685"/>
                  <a:pt x="49334" y="2689913"/>
                  <a:pt x="92683" y="2798285"/>
                </a:cubicBezTo>
                <a:cubicBezTo>
                  <a:pt x="115488" y="2855297"/>
                  <a:pt x="88592" y="2808674"/>
                  <a:pt x="125734" y="2864386"/>
                </a:cubicBezTo>
                <a:cubicBezTo>
                  <a:pt x="129406" y="2879075"/>
                  <a:pt x="130787" y="2894536"/>
                  <a:pt x="136751" y="2908453"/>
                </a:cubicBezTo>
                <a:cubicBezTo>
                  <a:pt x="144493" y="2926517"/>
                  <a:pt x="184784" y="2972881"/>
                  <a:pt x="191835" y="2985572"/>
                </a:cubicBezTo>
                <a:cubicBezTo>
                  <a:pt x="201439" y="3002859"/>
                  <a:pt x="205837" y="3022585"/>
                  <a:pt x="213869" y="3040656"/>
                </a:cubicBezTo>
                <a:cubicBezTo>
                  <a:pt x="220539" y="3055663"/>
                  <a:pt x="229434" y="3069628"/>
                  <a:pt x="235903" y="3084723"/>
                </a:cubicBezTo>
                <a:cubicBezTo>
                  <a:pt x="240478" y="3095397"/>
                  <a:pt x="241280" y="3107622"/>
                  <a:pt x="246920" y="3117774"/>
                </a:cubicBezTo>
                <a:cubicBezTo>
                  <a:pt x="259780" y="3140923"/>
                  <a:pt x="279144" y="3160190"/>
                  <a:pt x="290987" y="3183875"/>
                </a:cubicBezTo>
                <a:cubicBezTo>
                  <a:pt x="305676" y="3213253"/>
                  <a:pt x="316834" y="3244681"/>
                  <a:pt x="335054" y="3272010"/>
                </a:cubicBezTo>
                <a:lnTo>
                  <a:pt x="379122" y="3338111"/>
                </a:lnTo>
                <a:cubicBezTo>
                  <a:pt x="398513" y="3396284"/>
                  <a:pt x="383697" y="3361500"/>
                  <a:pt x="434206" y="3437263"/>
                </a:cubicBezTo>
                <a:lnTo>
                  <a:pt x="478274" y="3503364"/>
                </a:lnTo>
                <a:lnTo>
                  <a:pt x="511324" y="3536415"/>
                </a:lnTo>
                <a:cubicBezTo>
                  <a:pt x="532366" y="3599541"/>
                  <a:pt x="506380" y="3542488"/>
                  <a:pt x="566409" y="3602516"/>
                </a:cubicBezTo>
                <a:cubicBezTo>
                  <a:pt x="583036" y="3619143"/>
                  <a:pt x="594992" y="3639904"/>
                  <a:pt x="610476" y="3657600"/>
                </a:cubicBezTo>
                <a:cubicBezTo>
                  <a:pt x="620736" y="3669325"/>
                  <a:pt x="633962" y="3678353"/>
                  <a:pt x="643527" y="3690651"/>
                </a:cubicBezTo>
                <a:cubicBezTo>
                  <a:pt x="659785" y="3711554"/>
                  <a:pt x="668869" y="3738027"/>
                  <a:pt x="687594" y="3756752"/>
                </a:cubicBezTo>
                <a:cubicBezTo>
                  <a:pt x="698611" y="3767769"/>
                  <a:pt x="708676" y="3779829"/>
                  <a:pt x="720645" y="3789803"/>
                </a:cubicBezTo>
                <a:cubicBezTo>
                  <a:pt x="730817" y="3798279"/>
                  <a:pt x="744333" y="3802475"/>
                  <a:pt x="753695" y="3811837"/>
                </a:cubicBezTo>
                <a:cubicBezTo>
                  <a:pt x="766678" y="3824820"/>
                  <a:pt x="776074" y="3840963"/>
                  <a:pt x="786746" y="3855904"/>
                </a:cubicBezTo>
                <a:cubicBezTo>
                  <a:pt x="794442" y="3866678"/>
                  <a:pt x="799417" y="3879592"/>
                  <a:pt x="808780" y="3888955"/>
                </a:cubicBezTo>
                <a:cubicBezTo>
                  <a:pt x="818142" y="3898317"/>
                  <a:pt x="831934" y="3902192"/>
                  <a:pt x="841830" y="3910988"/>
                </a:cubicBezTo>
                <a:cubicBezTo>
                  <a:pt x="865120" y="3931690"/>
                  <a:pt x="883003" y="3958394"/>
                  <a:pt x="907932" y="3977090"/>
                </a:cubicBezTo>
                <a:cubicBezTo>
                  <a:pt x="962592" y="4018084"/>
                  <a:pt x="936722" y="3999955"/>
                  <a:pt x="985050" y="4032174"/>
                </a:cubicBezTo>
                <a:cubicBezTo>
                  <a:pt x="1006498" y="4096518"/>
                  <a:pt x="979285" y="4037426"/>
                  <a:pt x="1029117" y="4087258"/>
                </a:cubicBezTo>
                <a:cubicBezTo>
                  <a:pt x="1042101" y="4100242"/>
                  <a:pt x="1049184" y="4118342"/>
                  <a:pt x="1062168" y="4131326"/>
                </a:cubicBezTo>
                <a:cubicBezTo>
                  <a:pt x="1071530" y="4140689"/>
                  <a:pt x="1085322" y="4144563"/>
                  <a:pt x="1095218" y="4153360"/>
                </a:cubicBezTo>
                <a:cubicBezTo>
                  <a:pt x="1118508" y="4174062"/>
                  <a:pt x="1135393" y="4202176"/>
                  <a:pt x="1161320" y="4219461"/>
                </a:cubicBezTo>
                <a:lnTo>
                  <a:pt x="1227421" y="4263528"/>
                </a:lnTo>
                <a:cubicBezTo>
                  <a:pt x="1238438" y="4270873"/>
                  <a:pt x="1252527" y="4274970"/>
                  <a:pt x="1260471" y="4285562"/>
                </a:cubicBezTo>
                <a:cubicBezTo>
                  <a:pt x="1271488" y="4300251"/>
                  <a:pt x="1280539" y="4316646"/>
                  <a:pt x="1293522" y="4329629"/>
                </a:cubicBezTo>
                <a:cubicBezTo>
                  <a:pt x="1306505" y="4342612"/>
                  <a:pt x="1323941" y="4350397"/>
                  <a:pt x="1337589" y="4362680"/>
                </a:cubicBezTo>
                <a:cubicBezTo>
                  <a:pt x="1360750" y="4383525"/>
                  <a:pt x="1381657" y="4406747"/>
                  <a:pt x="1403691" y="4428781"/>
                </a:cubicBezTo>
                <a:cubicBezTo>
                  <a:pt x="1414708" y="4439798"/>
                  <a:pt x="1428099" y="4448869"/>
                  <a:pt x="1436741" y="4461832"/>
                </a:cubicBezTo>
                <a:cubicBezTo>
                  <a:pt x="1444086" y="4472849"/>
                  <a:pt x="1449413" y="4485520"/>
                  <a:pt x="1458775" y="4494882"/>
                </a:cubicBezTo>
                <a:cubicBezTo>
                  <a:pt x="1471758" y="4507865"/>
                  <a:pt x="1490491" y="4514347"/>
                  <a:pt x="1502842" y="4527933"/>
                </a:cubicBezTo>
                <a:cubicBezTo>
                  <a:pt x="1527545" y="4555106"/>
                  <a:pt x="1542977" y="4590100"/>
                  <a:pt x="1568944" y="4616068"/>
                </a:cubicBezTo>
                <a:cubicBezTo>
                  <a:pt x="1579961" y="4627085"/>
                  <a:pt x="1592020" y="4637150"/>
                  <a:pt x="1601994" y="4649119"/>
                </a:cubicBezTo>
                <a:cubicBezTo>
                  <a:pt x="1647896" y="4704201"/>
                  <a:pt x="1596488" y="4663809"/>
                  <a:pt x="1657079" y="4704203"/>
                </a:cubicBezTo>
                <a:cubicBezTo>
                  <a:pt x="1664423" y="4718892"/>
                  <a:pt x="1668424" y="4735801"/>
                  <a:pt x="1679112" y="4748270"/>
                </a:cubicBezTo>
                <a:cubicBezTo>
                  <a:pt x="1691062" y="4762211"/>
                  <a:pt x="1710196" y="4768337"/>
                  <a:pt x="1723180" y="4781321"/>
                </a:cubicBezTo>
                <a:cubicBezTo>
                  <a:pt x="1732543" y="4790684"/>
                  <a:pt x="1736737" y="4804200"/>
                  <a:pt x="1745214" y="4814372"/>
                </a:cubicBezTo>
                <a:cubicBezTo>
                  <a:pt x="1755188" y="4826341"/>
                  <a:pt x="1768699" y="4835124"/>
                  <a:pt x="1778264" y="4847422"/>
                </a:cubicBezTo>
                <a:cubicBezTo>
                  <a:pt x="1794522" y="4868325"/>
                  <a:pt x="1807643" y="4891489"/>
                  <a:pt x="1822332" y="4913523"/>
                </a:cubicBezTo>
                <a:cubicBezTo>
                  <a:pt x="1829677" y="4924540"/>
                  <a:pt x="1833348" y="4939229"/>
                  <a:pt x="1844365" y="4946574"/>
                </a:cubicBezTo>
                <a:lnTo>
                  <a:pt x="1877416" y="4968608"/>
                </a:lnTo>
                <a:cubicBezTo>
                  <a:pt x="1916735" y="5027584"/>
                  <a:pt x="1890088" y="4992297"/>
                  <a:pt x="1965551" y="5067760"/>
                </a:cubicBezTo>
                <a:cubicBezTo>
                  <a:pt x="1976568" y="5078777"/>
                  <a:pt x="1986137" y="5091462"/>
                  <a:pt x="1998601" y="5100810"/>
                </a:cubicBezTo>
                <a:cubicBezTo>
                  <a:pt x="2013290" y="5111827"/>
                  <a:pt x="2029021" y="5121578"/>
                  <a:pt x="2042669" y="5133861"/>
                </a:cubicBezTo>
                <a:cubicBezTo>
                  <a:pt x="2065830" y="5154706"/>
                  <a:pt x="2086736" y="5177928"/>
                  <a:pt x="2108770" y="5199962"/>
                </a:cubicBezTo>
                <a:lnTo>
                  <a:pt x="2174871" y="5266063"/>
                </a:lnTo>
                <a:cubicBezTo>
                  <a:pt x="2185888" y="5277080"/>
                  <a:pt x="2194958" y="5290472"/>
                  <a:pt x="2207922" y="5299114"/>
                </a:cubicBezTo>
                <a:lnTo>
                  <a:pt x="2274023" y="5343181"/>
                </a:lnTo>
                <a:cubicBezTo>
                  <a:pt x="2285040" y="5350526"/>
                  <a:pt x="2297711" y="5355852"/>
                  <a:pt x="2307074" y="5365215"/>
                </a:cubicBezTo>
                <a:cubicBezTo>
                  <a:pt x="2354108" y="5412250"/>
                  <a:pt x="2325658" y="5392480"/>
                  <a:pt x="2395209" y="5420299"/>
                </a:cubicBezTo>
                <a:cubicBezTo>
                  <a:pt x="2408731" y="5431117"/>
                  <a:pt x="2459953" y="5474705"/>
                  <a:pt x="2483344" y="5486400"/>
                </a:cubicBezTo>
                <a:cubicBezTo>
                  <a:pt x="2504567" y="5497011"/>
                  <a:pt x="2539278" y="5501373"/>
                  <a:pt x="2560462" y="5508434"/>
                </a:cubicBezTo>
                <a:cubicBezTo>
                  <a:pt x="2741335" y="5568726"/>
                  <a:pt x="2506058" y="5494918"/>
                  <a:pt x="2659614" y="5552502"/>
                </a:cubicBezTo>
                <a:cubicBezTo>
                  <a:pt x="2673791" y="5557818"/>
                  <a:pt x="2689178" y="5559168"/>
                  <a:pt x="2703681" y="5563519"/>
                </a:cubicBezTo>
                <a:cubicBezTo>
                  <a:pt x="2725927" y="5570193"/>
                  <a:pt x="2747008" y="5580997"/>
                  <a:pt x="2769782" y="5585552"/>
                </a:cubicBezTo>
                <a:cubicBezTo>
                  <a:pt x="2788144" y="5589224"/>
                  <a:pt x="2806701" y="5592027"/>
                  <a:pt x="2824867" y="5596569"/>
                </a:cubicBezTo>
                <a:cubicBezTo>
                  <a:pt x="2836133" y="5599386"/>
                  <a:pt x="2846751" y="5604396"/>
                  <a:pt x="2857917" y="5607586"/>
                </a:cubicBezTo>
                <a:cubicBezTo>
                  <a:pt x="2872476" y="5611746"/>
                  <a:pt x="2887426" y="5614443"/>
                  <a:pt x="2901985" y="5618603"/>
                </a:cubicBezTo>
                <a:cubicBezTo>
                  <a:pt x="2913151" y="5621793"/>
                  <a:pt x="2923512" y="5628180"/>
                  <a:pt x="2935035" y="5629620"/>
                </a:cubicBezTo>
                <a:cubicBezTo>
                  <a:pt x="3011904" y="5639228"/>
                  <a:pt x="3166389" y="5651653"/>
                  <a:pt x="3166389" y="5651653"/>
                </a:cubicBezTo>
                <a:lnTo>
                  <a:pt x="3827401" y="5640637"/>
                </a:lnTo>
                <a:cubicBezTo>
                  <a:pt x="4100893" y="5632823"/>
                  <a:pt x="3827969" y="5634287"/>
                  <a:pt x="3992654" y="5618603"/>
                </a:cubicBezTo>
                <a:cubicBezTo>
                  <a:pt x="4051260" y="5613021"/>
                  <a:pt x="4110167" y="5611258"/>
                  <a:pt x="4168924" y="5607586"/>
                </a:cubicBezTo>
                <a:cubicBezTo>
                  <a:pt x="4190958" y="5603914"/>
                  <a:pt x="4212913" y="5599728"/>
                  <a:pt x="4235026" y="5596569"/>
                </a:cubicBezTo>
                <a:cubicBezTo>
                  <a:pt x="4264335" y="5592382"/>
                  <a:pt x="4293957" y="5590419"/>
                  <a:pt x="4323161" y="5585552"/>
                </a:cubicBezTo>
                <a:cubicBezTo>
                  <a:pt x="4338096" y="5583063"/>
                  <a:pt x="4352191" y="5576304"/>
                  <a:pt x="4367228" y="5574535"/>
                </a:cubicBezTo>
                <a:cubicBezTo>
                  <a:pt x="4414781" y="5568941"/>
                  <a:pt x="4462804" y="5568283"/>
                  <a:pt x="4510447" y="5563519"/>
                </a:cubicBezTo>
                <a:cubicBezTo>
                  <a:pt x="4545882" y="5559976"/>
                  <a:pt x="4616831" y="5547624"/>
                  <a:pt x="4653667" y="5541485"/>
                </a:cubicBezTo>
                <a:cubicBezTo>
                  <a:pt x="4744942" y="5511059"/>
                  <a:pt x="4599894" y="5558878"/>
                  <a:pt x="4763835" y="5508434"/>
                </a:cubicBezTo>
                <a:cubicBezTo>
                  <a:pt x="4786033" y="5501604"/>
                  <a:pt x="4807529" y="5492511"/>
                  <a:pt x="4829936" y="5486400"/>
                </a:cubicBezTo>
                <a:cubicBezTo>
                  <a:pt x="4848001" y="5481473"/>
                  <a:pt x="4866742" y="5479446"/>
                  <a:pt x="4885021" y="5475384"/>
                </a:cubicBezTo>
                <a:cubicBezTo>
                  <a:pt x="5025111" y="5444254"/>
                  <a:pt x="4817954" y="5486594"/>
                  <a:pt x="4984173" y="5453350"/>
                </a:cubicBezTo>
                <a:cubicBezTo>
                  <a:pt x="4995190" y="5446005"/>
                  <a:pt x="5005380" y="5437237"/>
                  <a:pt x="5017223" y="5431316"/>
                </a:cubicBezTo>
                <a:cubicBezTo>
                  <a:pt x="5033027" y="5423414"/>
                  <a:pt x="5080223" y="5412812"/>
                  <a:pt x="5094341" y="5409282"/>
                </a:cubicBezTo>
                <a:cubicBezTo>
                  <a:pt x="5105358" y="5401938"/>
                  <a:pt x="5115549" y="5393170"/>
                  <a:pt x="5127392" y="5387249"/>
                </a:cubicBezTo>
                <a:cubicBezTo>
                  <a:pt x="5145080" y="5378405"/>
                  <a:pt x="5163891" y="5371973"/>
                  <a:pt x="5182476" y="5365215"/>
                </a:cubicBezTo>
                <a:cubicBezTo>
                  <a:pt x="5204303" y="5357278"/>
                  <a:pt x="5229252" y="5356064"/>
                  <a:pt x="5248577" y="5343181"/>
                </a:cubicBezTo>
                <a:lnTo>
                  <a:pt x="5281628" y="5321147"/>
                </a:lnTo>
                <a:cubicBezTo>
                  <a:pt x="5309321" y="5238069"/>
                  <a:pt x="5271963" y="5340479"/>
                  <a:pt x="5314679" y="5255046"/>
                </a:cubicBezTo>
                <a:cubicBezTo>
                  <a:pt x="5319872" y="5244659"/>
                  <a:pt x="5320502" y="5232383"/>
                  <a:pt x="5325695" y="5221996"/>
                </a:cubicBezTo>
                <a:cubicBezTo>
                  <a:pt x="5331616" y="5210153"/>
                  <a:pt x="5341808" y="5200788"/>
                  <a:pt x="5347729" y="5188945"/>
                </a:cubicBezTo>
                <a:cubicBezTo>
                  <a:pt x="5369168" y="5146067"/>
                  <a:pt x="5348584" y="5161245"/>
                  <a:pt x="5369763" y="5111827"/>
                </a:cubicBezTo>
                <a:cubicBezTo>
                  <a:pt x="5374979" y="5099657"/>
                  <a:pt x="5385875" y="5090619"/>
                  <a:pt x="5391797" y="5078776"/>
                </a:cubicBezTo>
                <a:cubicBezTo>
                  <a:pt x="5396990" y="5068389"/>
                  <a:pt x="5398240" y="5056400"/>
                  <a:pt x="5402814" y="5045726"/>
                </a:cubicBezTo>
                <a:cubicBezTo>
                  <a:pt x="5419589" y="5006583"/>
                  <a:pt x="5424749" y="5001804"/>
                  <a:pt x="5446881" y="4968608"/>
                </a:cubicBezTo>
                <a:cubicBezTo>
                  <a:pt x="5450553" y="4957591"/>
                  <a:pt x="5452705" y="4945944"/>
                  <a:pt x="5457898" y="4935557"/>
                </a:cubicBezTo>
                <a:cubicBezTo>
                  <a:pt x="5463819" y="4923714"/>
                  <a:pt x="5476127" y="4915188"/>
                  <a:pt x="5479932" y="4902506"/>
                </a:cubicBezTo>
                <a:cubicBezTo>
                  <a:pt x="5487393" y="4877634"/>
                  <a:pt x="5487276" y="4851094"/>
                  <a:pt x="5490948" y="4825388"/>
                </a:cubicBezTo>
                <a:cubicBezTo>
                  <a:pt x="5486780" y="4775364"/>
                  <a:pt x="5477589" y="4650416"/>
                  <a:pt x="5468915" y="4594034"/>
                </a:cubicBezTo>
                <a:cubicBezTo>
                  <a:pt x="5460673" y="4540460"/>
                  <a:pt x="5458398" y="4562982"/>
                  <a:pt x="5446881" y="4516916"/>
                </a:cubicBezTo>
                <a:lnTo>
                  <a:pt x="5424847" y="4428781"/>
                </a:lnTo>
                <a:cubicBezTo>
                  <a:pt x="5421175" y="4377369"/>
                  <a:pt x="5419226" y="4325805"/>
                  <a:pt x="5413830" y="4274545"/>
                </a:cubicBezTo>
                <a:cubicBezTo>
                  <a:pt x="5411870" y="4255923"/>
                  <a:pt x="5405462" y="4237998"/>
                  <a:pt x="5402814" y="4219461"/>
                </a:cubicBezTo>
                <a:cubicBezTo>
                  <a:pt x="5381667" y="4071431"/>
                  <a:pt x="5403713" y="4167974"/>
                  <a:pt x="5380780" y="4076241"/>
                </a:cubicBezTo>
                <a:cubicBezTo>
                  <a:pt x="5377108" y="4032174"/>
                  <a:pt x="5375248" y="3987918"/>
                  <a:pt x="5369763" y="3944039"/>
                </a:cubicBezTo>
                <a:cubicBezTo>
                  <a:pt x="5367885" y="3929015"/>
                  <a:pt x="5362031" y="3914753"/>
                  <a:pt x="5358746" y="3899972"/>
                </a:cubicBezTo>
                <a:cubicBezTo>
                  <a:pt x="5354684" y="3881693"/>
                  <a:pt x="5351401" y="3863249"/>
                  <a:pt x="5347729" y="3844887"/>
                </a:cubicBezTo>
                <a:cubicBezTo>
                  <a:pt x="5344202" y="3806088"/>
                  <a:pt x="5332583" y="3669321"/>
                  <a:pt x="5325695" y="3624550"/>
                </a:cubicBezTo>
                <a:cubicBezTo>
                  <a:pt x="5323393" y="3609585"/>
                  <a:pt x="5317964" y="3595263"/>
                  <a:pt x="5314679" y="3580482"/>
                </a:cubicBezTo>
                <a:cubicBezTo>
                  <a:pt x="5310617" y="3562203"/>
                  <a:pt x="5307334" y="3543759"/>
                  <a:pt x="5303662" y="3525398"/>
                </a:cubicBezTo>
                <a:cubicBezTo>
                  <a:pt x="5299990" y="3488675"/>
                  <a:pt x="5296509" y="3451932"/>
                  <a:pt x="5292645" y="3415229"/>
                </a:cubicBezTo>
                <a:cubicBezTo>
                  <a:pt x="5289164" y="3382158"/>
                  <a:pt x="5284781" y="3349182"/>
                  <a:pt x="5281628" y="3316078"/>
                </a:cubicBezTo>
                <a:cubicBezTo>
                  <a:pt x="5277435" y="3272057"/>
                  <a:pt x="5274283" y="3227943"/>
                  <a:pt x="5270611" y="3183875"/>
                </a:cubicBezTo>
                <a:cubicBezTo>
                  <a:pt x="5266939" y="3077379"/>
                  <a:pt x="5265346" y="2970790"/>
                  <a:pt x="5259594" y="2864386"/>
                </a:cubicBezTo>
                <a:cubicBezTo>
                  <a:pt x="5256827" y="2813201"/>
                  <a:pt x="5242703" y="2750555"/>
                  <a:pt x="5237561" y="2699133"/>
                </a:cubicBezTo>
                <a:cubicBezTo>
                  <a:pt x="5232797" y="2651490"/>
                  <a:pt x="5231084" y="2603579"/>
                  <a:pt x="5226544" y="2555914"/>
                </a:cubicBezTo>
                <a:cubicBezTo>
                  <a:pt x="5223737" y="2526440"/>
                  <a:pt x="5218626" y="2497223"/>
                  <a:pt x="5215527" y="2467779"/>
                </a:cubicBezTo>
                <a:cubicBezTo>
                  <a:pt x="5199761" y="2318000"/>
                  <a:pt x="5215609" y="2390988"/>
                  <a:pt x="5193493" y="2302526"/>
                </a:cubicBezTo>
                <a:cubicBezTo>
                  <a:pt x="5189821" y="2273148"/>
                  <a:pt x="5185935" y="2243795"/>
                  <a:pt x="5182476" y="2214391"/>
                </a:cubicBezTo>
                <a:cubicBezTo>
                  <a:pt x="5178591" y="2181365"/>
                  <a:pt x="5176162" y="2148159"/>
                  <a:pt x="5171459" y="2115239"/>
                </a:cubicBezTo>
                <a:cubicBezTo>
                  <a:pt x="5168811" y="2096702"/>
                  <a:pt x="5163090" y="2078692"/>
                  <a:pt x="5160442" y="2060155"/>
                </a:cubicBezTo>
                <a:cubicBezTo>
                  <a:pt x="5155739" y="2027235"/>
                  <a:pt x="5154129" y="1993923"/>
                  <a:pt x="5149426" y="1961003"/>
                </a:cubicBezTo>
                <a:cubicBezTo>
                  <a:pt x="5146778" y="1942466"/>
                  <a:pt x="5141759" y="1924342"/>
                  <a:pt x="5138409" y="1905919"/>
                </a:cubicBezTo>
                <a:cubicBezTo>
                  <a:pt x="5134413" y="1883941"/>
                  <a:pt x="5130551" y="1861930"/>
                  <a:pt x="5127392" y="1839817"/>
                </a:cubicBezTo>
                <a:cubicBezTo>
                  <a:pt x="5102223" y="1663632"/>
                  <a:pt x="5129833" y="1817751"/>
                  <a:pt x="5105358" y="1707615"/>
                </a:cubicBezTo>
                <a:cubicBezTo>
                  <a:pt x="5101296" y="1689336"/>
                  <a:pt x="5099268" y="1670596"/>
                  <a:pt x="5094341" y="1652531"/>
                </a:cubicBezTo>
                <a:cubicBezTo>
                  <a:pt x="5088230" y="1630124"/>
                  <a:pt x="5079652" y="1608463"/>
                  <a:pt x="5072307" y="1586429"/>
                </a:cubicBezTo>
                <a:cubicBezTo>
                  <a:pt x="5068635" y="1575412"/>
                  <a:pt x="5066484" y="1563766"/>
                  <a:pt x="5061291" y="1553379"/>
                </a:cubicBezTo>
                <a:cubicBezTo>
                  <a:pt x="5053946" y="1538690"/>
                  <a:pt x="5045726" y="1524406"/>
                  <a:pt x="5039257" y="1509311"/>
                </a:cubicBezTo>
                <a:cubicBezTo>
                  <a:pt x="5034683" y="1498637"/>
                  <a:pt x="5033433" y="1486648"/>
                  <a:pt x="5028240" y="1476261"/>
                </a:cubicBezTo>
                <a:cubicBezTo>
                  <a:pt x="5022318" y="1464418"/>
                  <a:pt x="5011584" y="1455310"/>
                  <a:pt x="5006206" y="1443210"/>
                </a:cubicBezTo>
                <a:cubicBezTo>
                  <a:pt x="4996773" y="1421986"/>
                  <a:pt x="4997056" y="1396434"/>
                  <a:pt x="4984173" y="1377109"/>
                </a:cubicBezTo>
                <a:lnTo>
                  <a:pt x="4940105" y="1311008"/>
                </a:lnTo>
                <a:cubicBezTo>
                  <a:pt x="4913144" y="1230126"/>
                  <a:pt x="4934494" y="1261329"/>
                  <a:pt x="4885021" y="1211856"/>
                </a:cubicBezTo>
                <a:cubicBezTo>
                  <a:pt x="4873979" y="1178730"/>
                  <a:pt x="4875701" y="1174232"/>
                  <a:pt x="4851970" y="1145755"/>
                </a:cubicBezTo>
                <a:cubicBezTo>
                  <a:pt x="4841996" y="1133786"/>
                  <a:pt x="4828894" y="1124673"/>
                  <a:pt x="4818920" y="1112704"/>
                </a:cubicBezTo>
                <a:cubicBezTo>
                  <a:pt x="4810444" y="1102532"/>
                  <a:pt x="4805363" y="1089825"/>
                  <a:pt x="4796886" y="1079653"/>
                </a:cubicBezTo>
                <a:cubicBezTo>
                  <a:pt x="4786912" y="1067684"/>
                  <a:pt x="4773809" y="1058572"/>
                  <a:pt x="4763835" y="1046603"/>
                </a:cubicBezTo>
                <a:cubicBezTo>
                  <a:pt x="4755358" y="1036431"/>
                  <a:pt x="4751164" y="1022915"/>
                  <a:pt x="4741801" y="1013552"/>
                </a:cubicBezTo>
                <a:cubicBezTo>
                  <a:pt x="4732439" y="1004190"/>
                  <a:pt x="4718647" y="1000315"/>
                  <a:pt x="4708751" y="991519"/>
                </a:cubicBezTo>
                <a:cubicBezTo>
                  <a:pt x="4685461" y="970817"/>
                  <a:pt x="4664684" y="947451"/>
                  <a:pt x="4642650" y="925417"/>
                </a:cubicBezTo>
                <a:lnTo>
                  <a:pt x="4576548" y="859316"/>
                </a:lnTo>
                <a:cubicBezTo>
                  <a:pt x="4561859" y="844627"/>
                  <a:pt x="4549765" y="826772"/>
                  <a:pt x="4532481" y="815249"/>
                </a:cubicBezTo>
                <a:cubicBezTo>
                  <a:pt x="4450415" y="760538"/>
                  <a:pt x="4551214" y="830859"/>
                  <a:pt x="4466380" y="760164"/>
                </a:cubicBezTo>
                <a:cubicBezTo>
                  <a:pt x="4456208" y="751688"/>
                  <a:pt x="4443781" y="746260"/>
                  <a:pt x="4433329" y="738131"/>
                </a:cubicBezTo>
                <a:cubicBezTo>
                  <a:pt x="4410689" y="720522"/>
                  <a:pt x="4388665" y="702101"/>
                  <a:pt x="4367228" y="683046"/>
                </a:cubicBezTo>
                <a:cubicBezTo>
                  <a:pt x="4355583" y="672695"/>
                  <a:pt x="4346006" y="660135"/>
                  <a:pt x="4334177" y="649996"/>
                </a:cubicBezTo>
                <a:cubicBezTo>
                  <a:pt x="4320236" y="638047"/>
                  <a:pt x="4304448" y="628415"/>
                  <a:pt x="4290110" y="616945"/>
                </a:cubicBezTo>
                <a:cubicBezTo>
                  <a:pt x="4249354" y="584340"/>
                  <a:pt x="4205830" y="554699"/>
                  <a:pt x="4168924" y="517793"/>
                </a:cubicBezTo>
                <a:cubicBezTo>
                  <a:pt x="4157907" y="506776"/>
                  <a:pt x="4147843" y="494717"/>
                  <a:pt x="4135874" y="484743"/>
                </a:cubicBezTo>
                <a:cubicBezTo>
                  <a:pt x="4125702" y="476266"/>
                  <a:pt x="4112995" y="471186"/>
                  <a:pt x="4102823" y="462709"/>
                </a:cubicBezTo>
                <a:cubicBezTo>
                  <a:pt x="4090854" y="452735"/>
                  <a:pt x="4081831" y="439524"/>
                  <a:pt x="4069773" y="429658"/>
                </a:cubicBezTo>
                <a:cubicBezTo>
                  <a:pt x="4041351" y="406404"/>
                  <a:pt x="4016476" y="375170"/>
                  <a:pt x="3981638" y="363557"/>
                </a:cubicBezTo>
                <a:lnTo>
                  <a:pt x="3915536" y="341523"/>
                </a:lnTo>
                <a:cubicBezTo>
                  <a:pt x="3908192" y="330506"/>
                  <a:pt x="3903842" y="316744"/>
                  <a:pt x="3893503" y="308473"/>
                </a:cubicBezTo>
                <a:cubicBezTo>
                  <a:pt x="3884435" y="301218"/>
                  <a:pt x="3871024" y="302262"/>
                  <a:pt x="3860452" y="297456"/>
                </a:cubicBezTo>
                <a:cubicBezTo>
                  <a:pt x="3736181" y="240969"/>
                  <a:pt x="3814597" y="263957"/>
                  <a:pt x="3728250" y="242372"/>
                </a:cubicBezTo>
                <a:cubicBezTo>
                  <a:pt x="3713561" y="235027"/>
                  <a:pt x="3698441" y="228486"/>
                  <a:pt x="3684182" y="220338"/>
                </a:cubicBezTo>
                <a:cubicBezTo>
                  <a:pt x="3672686" y="213769"/>
                  <a:pt x="3662975" y="204225"/>
                  <a:pt x="3651132" y="198304"/>
                </a:cubicBezTo>
                <a:cubicBezTo>
                  <a:pt x="3628548" y="187012"/>
                  <a:pt x="3583947" y="180460"/>
                  <a:pt x="3562997" y="176270"/>
                </a:cubicBezTo>
                <a:cubicBezTo>
                  <a:pt x="3548308" y="168926"/>
                  <a:pt x="3534306" y="160003"/>
                  <a:pt x="3518929" y="154237"/>
                </a:cubicBezTo>
                <a:cubicBezTo>
                  <a:pt x="3504752" y="148921"/>
                  <a:pt x="3489365" y="147571"/>
                  <a:pt x="3474862" y="143220"/>
                </a:cubicBezTo>
                <a:cubicBezTo>
                  <a:pt x="3452616" y="136546"/>
                  <a:pt x="3430795" y="128531"/>
                  <a:pt x="3408761" y="121186"/>
                </a:cubicBezTo>
                <a:cubicBezTo>
                  <a:pt x="3397744" y="117514"/>
                  <a:pt x="3386976" y="112986"/>
                  <a:pt x="3375710" y="110169"/>
                </a:cubicBezTo>
                <a:cubicBezTo>
                  <a:pt x="3315524" y="95123"/>
                  <a:pt x="3296494" y="89622"/>
                  <a:pt x="3221474" y="77119"/>
                </a:cubicBezTo>
                <a:cubicBezTo>
                  <a:pt x="3199440" y="73447"/>
                  <a:pt x="3177558" y="68712"/>
                  <a:pt x="3155373" y="66102"/>
                </a:cubicBezTo>
                <a:cubicBezTo>
                  <a:pt x="3037799" y="52270"/>
                  <a:pt x="2935377" y="50144"/>
                  <a:pt x="2813850" y="44068"/>
                </a:cubicBezTo>
                <a:cubicBezTo>
                  <a:pt x="2652651" y="26157"/>
                  <a:pt x="2747952" y="33051"/>
                  <a:pt x="2527411" y="33051"/>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94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uc.edu/labmanuals/ma/vlm/lab25/SL102b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266" y="114300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882043"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6" name="Rectangle 5"/>
          <p:cNvSpPr/>
          <p:nvPr/>
        </p:nvSpPr>
        <p:spPr>
          <a:xfrm>
            <a:off x="1104266" y="1143000"/>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Hepatic artery</a:t>
            </a:r>
          </a:p>
        </p:txBody>
      </p:sp>
      <p:sp>
        <p:nvSpPr>
          <p:cNvPr id="2" name="Freeform 1"/>
          <p:cNvSpPr/>
          <p:nvPr/>
        </p:nvSpPr>
        <p:spPr>
          <a:xfrm>
            <a:off x="5215467" y="3431822"/>
            <a:ext cx="891822" cy="869245"/>
          </a:xfrm>
          <a:custGeom>
            <a:avLst/>
            <a:gdLst>
              <a:gd name="connsiteX0" fmla="*/ 349955 w 891822"/>
              <a:gd name="connsiteY0" fmla="*/ 0 h 869245"/>
              <a:gd name="connsiteX1" fmla="*/ 282222 w 891822"/>
              <a:gd name="connsiteY1" fmla="*/ 22578 h 869245"/>
              <a:gd name="connsiteX2" fmla="*/ 237066 w 891822"/>
              <a:gd name="connsiteY2" fmla="*/ 33867 h 869245"/>
              <a:gd name="connsiteX3" fmla="*/ 203200 w 891822"/>
              <a:gd name="connsiteY3" fmla="*/ 56445 h 869245"/>
              <a:gd name="connsiteX4" fmla="*/ 135466 w 891822"/>
              <a:gd name="connsiteY4" fmla="*/ 79022 h 869245"/>
              <a:gd name="connsiteX5" fmla="*/ 101600 w 891822"/>
              <a:gd name="connsiteY5" fmla="*/ 101600 h 869245"/>
              <a:gd name="connsiteX6" fmla="*/ 22577 w 891822"/>
              <a:gd name="connsiteY6" fmla="*/ 203200 h 869245"/>
              <a:gd name="connsiteX7" fmla="*/ 0 w 891822"/>
              <a:gd name="connsiteY7" fmla="*/ 237067 h 869245"/>
              <a:gd name="connsiteX8" fmla="*/ 11289 w 891822"/>
              <a:gd name="connsiteY8" fmla="*/ 485422 h 869245"/>
              <a:gd name="connsiteX9" fmla="*/ 79022 w 891822"/>
              <a:gd name="connsiteY9" fmla="*/ 620889 h 869245"/>
              <a:gd name="connsiteX10" fmla="*/ 101600 w 891822"/>
              <a:gd name="connsiteY10" fmla="*/ 654756 h 869245"/>
              <a:gd name="connsiteX11" fmla="*/ 124177 w 891822"/>
              <a:gd name="connsiteY11" fmla="*/ 688622 h 869245"/>
              <a:gd name="connsiteX12" fmla="*/ 191911 w 891822"/>
              <a:gd name="connsiteY12" fmla="*/ 745067 h 869245"/>
              <a:gd name="connsiteX13" fmla="*/ 259644 w 891822"/>
              <a:gd name="connsiteY13" fmla="*/ 790222 h 869245"/>
              <a:gd name="connsiteX14" fmla="*/ 327377 w 891822"/>
              <a:gd name="connsiteY14" fmla="*/ 835378 h 869245"/>
              <a:gd name="connsiteX15" fmla="*/ 372533 w 891822"/>
              <a:gd name="connsiteY15" fmla="*/ 857956 h 869245"/>
              <a:gd name="connsiteX16" fmla="*/ 451555 w 891822"/>
              <a:gd name="connsiteY16" fmla="*/ 869245 h 869245"/>
              <a:gd name="connsiteX17" fmla="*/ 677333 w 891822"/>
              <a:gd name="connsiteY17" fmla="*/ 857956 h 869245"/>
              <a:gd name="connsiteX18" fmla="*/ 767644 w 891822"/>
              <a:gd name="connsiteY18" fmla="*/ 756356 h 869245"/>
              <a:gd name="connsiteX19" fmla="*/ 790222 w 891822"/>
              <a:gd name="connsiteY19" fmla="*/ 677334 h 869245"/>
              <a:gd name="connsiteX20" fmla="*/ 812800 w 891822"/>
              <a:gd name="connsiteY20" fmla="*/ 620889 h 869245"/>
              <a:gd name="connsiteX21" fmla="*/ 846666 w 891822"/>
              <a:gd name="connsiteY21" fmla="*/ 541867 h 869245"/>
              <a:gd name="connsiteX22" fmla="*/ 869244 w 891822"/>
              <a:gd name="connsiteY22" fmla="*/ 462845 h 869245"/>
              <a:gd name="connsiteX23" fmla="*/ 891822 w 891822"/>
              <a:gd name="connsiteY23" fmla="*/ 383822 h 869245"/>
              <a:gd name="connsiteX24" fmla="*/ 880533 w 891822"/>
              <a:gd name="connsiteY24" fmla="*/ 191911 h 869245"/>
              <a:gd name="connsiteX25" fmla="*/ 767644 w 891822"/>
              <a:gd name="connsiteY25" fmla="*/ 79022 h 869245"/>
              <a:gd name="connsiteX26" fmla="*/ 688622 w 891822"/>
              <a:gd name="connsiteY26" fmla="*/ 33867 h 869245"/>
              <a:gd name="connsiteX27" fmla="*/ 609600 w 891822"/>
              <a:gd name="connsiteY27" fmla="*/ 11289 h 869245"/>
              <a:gd name="connsiteX28" fmla="*/ 575733 w 891822"/>
              <a:gd name="connsiteY28" fmla="*/ 0 h 869245"/>
              <a:gd name="connsiteX29" fmla="*/ 383822 w 891822"/>
              <a:gd name="connsiteY29" fmla="*/ 11289 h 869245"/>
              <a:gd name="connsiteX30" fmla="*/ 270933 w 891822"/>
              <a:gd name="connsiteY30" fmla="*/ 22578 h 86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1822" h="869245">
                <a:moveTo>
                  <a:pt x="349955" y="0"/>
                </a:moveTo>
                <a:cubicBezTo>
                  <a:pt x="327377" y="7526"/>
                  <a:pt x="305017" y="15739"/>
                  <a:pt x="282222" y="22578"/>
                </a:cubicBezTo>
                <a:cubicBezTo>
                  <a:pt x="267361" y="27036"/>
                  <a:pt x="251327" y="27755"/>
                  <a:pt x="237066" y="33867"/>
                </a:cubicBezTo>
                <a:cubicBezTo>
                  <a:pt x="224596" y="39212"/>
                  <a:pt x="215598" y="50935"/>
                  <a:pt x="203200" y="56445"/>
                </a:cubicBezTo>
                <a:cubicBezTo>
                  <a:pt x="181452" y="66111"/>
                  <a:pt x="158044" y="71496"/>
                  <a:pt x="135466" y="79022"/>
                </a:cubicBezTo>
                <a:cubicBezTo>
                  <a:pt x="124177" y="86548"/>
                  <a:pt x="112023" y="92914"/>
                  <a:pt x="101600" y="101600"/>
                </a:cubicBezTo>
                <a:cubicBezTo>
                  <a:pt x="61810" y="134759"/>
                  <a:pt x="54044" y="155999"/>
                  <a:pt x="22577" y="203200"/>
                </a:cubicBezTo>
                <a:lnTo>
                  <a:pt x="0" y="237067"/>
                </a:lnTo>
                <a:cubicBezTo>
                  <a:pt x="3763" y="319852"/>
                  <a:pt x="2461" y="403023"/>
                  <a:pt x="11289" y="485422"/>
                </a:cubicBezTo>
                <a:cubicBezTo>
                  <a:pt x="17256" y="541113"/>
                  <a:pt x="49386" y="576436"/>
                  <a:pt x="79022" y="620889"/>
                </a:cubicBezTo>
                <a:lnTo>
                  <a:pt x="101600" y="654756"/>
                </a:lnTo>
                <a:cubicBezTo>
                  <a:pt x="109126" y="666045"/>
                  <a:pt x="112888" y="681096"/>
                  <a:pt x="124177" y="688622"/>
                </a:cubicBezTo>
                <a:cubicBezTo>
                  <a:pt x="245199" y="769303"/>
                  <a:pt x="61526" y="643657"/>
                  <a:pt x="191911" y="745067"/>
                </a:cubicBezTo>
                <a:cubicBezTo>
                  <a:pt x="213330" y="761726"/>
                  <a:pt x="240457" y="771035"/>
                  <a:pt x="259644" y="790222"/>
                </a:cubicBezTo>
                <a:cubicBezTo>
                  <a:pt x="312884" y="843462"/>
                  <a:pt x="270197" y="810872"/>
                  <a:pt x="327377" y="835378"/>
                </a:cubicBezTo>
                <a:cubicBezTo>
                  <a:pt x="342845" y="842007"/>
                  <a:pt x="356297" y="853528"/>
                  <a:pt x="372533" y="857956"/>
                </a:cubicBezTo>
                <a:cubicBezTo>
                  <a:pt x="398204" y="864957"/>
                  <a:pt x="425214" y="865482"/>
                  <a:pt x="451555" y="869245"/>
                </a:cubicBezTo>
                <a:lnTo>
                  <a:pt x="677333" y="857956"/>
                </a:lnTo>
                <a:cubicBezTo>
                  <a:pt x="708744" y="849499"/>
                  <a:pt x="746864" y="787525"/>
                  <a:pt x="767644" y="756356"/>
                </a:cubicBezTo>
                <a:cubicBezTo>
                  <a:pt x="776541" y="720769"/>
                  <a:pt x="778075" y="709727"/>
                  <a:pt x="790222" y="677334"/>
                </a:cubicBezTo>
                <a:cubicBezTo>
                  <a:pt x="797337" y="658360"/>
                  <a:pt x="806392" y="640113"/>
                  <a:pt x="812800" y="620889"/>
                </a:cubicBezTo>
                <a:cubicBezTo>
                  <a:pt x="837100" y="547991"/>
                  <a:pt x="806983" y="601394"/>
                  <a:pt x="846666" y="541867"/>
                </a:cubicBezTo>
                <a:cubicBezTo>
                  <a:pt x="881958" y="400699"/>
                  <a:pt x="836853" y="576212"/>
                  <a:pt x="869244" y="462845"/>
                </a:cubicBezTo>
                <a:cubicBezTo>
                  <a:pt x="897597" y="363612"/>
                  <a:pt x="864753" y="465029"/>
                  <a:pt x="891822" y="383822"/>
                </a:cubicBezTo>
                <a:cubicBezTo>
                  <a:pt x="888059" y="319852"/>
                  <a:pt x="894146" y="254529"/>
                  <a:pt x="880533" y="191911"/>
                </a:cubicBezTo>
                <a:cubicBezTo>
                  <a:pt x="867777" y="133236"/>
                  <a:pt x="810502" y="107594"/>
                  <a:pt x="767644" y="79022"/>
                </a:cubicBezTo>
                <a:cubicBezTo>
                  <a:pt x="733638" y="56352"/>
                  <a:pt x="728717" y="51051"/>
                  <a:pt x="688622" y="33867"/>
                </a:cubicBezTo>
                <a:cubicBezTo>
                  <a:pt x="661557" y="22268"/>
                  <a:pt x="638240" y="19472"/>
                  <a:pt x="609600" y="11289"/>
                </a:cubicBezTo>
                <a:cubicBezTo>
                  <a:pt x="598158" y="8020"/>
                  <a:pt x="587022" y="3763"/>
                  <a:pt x="575733" y="0"/>
                </a:cubicBezTo>
                <a:cubicBezTo>
                  <a:pt x="511763" y="3763"/>
                  <a:pt x="447699" y="6179"/>
                  <a:pt x="383822" y="11289"/>
                </a:cubicBezTo>
                <a:cubicBezTo>
                  <a:pt x="231042" y="23511"/>
                  <a:pt x="337493" y="22578"/>
                  <a:pt x="270933" y="22578"/>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668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237" y="1524000"/>
            <a:ext cx="7305675" cy="50292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90678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liver, identify the region at X.  (advance slide for answers).</a:t>
            </a:r>
          </a:p>
        </p:txBody>
      </p:sp>
      <p:sp>
        <p:nvSpPr>
          <p:cNvPr id="6" name="Rectangle 5"/>
          <p:cNvSpPr/>
          <p:nvPr/>
        </p:nvSpPr>
        <p:spPr>
          <a:xfrm>
            <a:off x="6019800" y="1754832"/>
            <a:ext cx="2705734"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Space of </a:t>
            </a:r>
            <a:r>
              <a:rPr lang="en-US" sz="3600" b="1" spc="50" dirty="0" err="1">
                <a:ln w="11430"/>
                <a:solidFill>
                  <a:srgbClr val="C00000"/>
                </a:solidFill>
                <a:effectLst>
                  <a:outerShdw blurRad="76200" dist="50800" dir="5400000" algn="tl" rotWithShape="0">
                    <a:srgbClr val="000000">
                      <a:alpha val="65000"/>
                    </a:srgbClr>
                  </a:outerShdw>
                </a:effectLst>
                <a:latin typeface="+mn-lt"/>
              </a:rPr>
              <a:t>Disse</a:t>
            </a:r>
            <a:endParaRPr lang="en-US" sz="3600" b="1" spc="50" dirty="0">
              <a:ln w="11430"/>
              <a:solidFill>
                <a:srgbClr val="C00000"/>
              </a:solidFill>
              <a:effectLst>
                <a:outerShdw blurRad="76200" dist="50800" dir="5400000" algn="tl" rotWithShape="0">
                  <a:srgbClr val="000000">
                    <a:alpha val="65000"/>
                  </a:srgbClr>
                </a:outerShdw>
              </a:effectLst>
              <a:latin typeface="+mn-lt"/>
            </a:endParaRPr>
          </a:p>
        </p:txBody>
      </p:sp>
      <p:sp>
        <p:nvSpPr>
          <p:cNvPr id="13" name="TextBox 12"/>
          <p:cNvSpPr txBox="1"/>
          <p:nvPr/>
        </p:nvSpPr>
        <p:spPr>
          <a:xfrm>
            <a:off x="4381500" y="1990130"/>
            <a:ext cx="381000" cy="369332"/>
          </a:xfrm>
          <a:prstGeom prst="rect">
            <a:avLst/>
          </a:prstGeom>
          <a:noFill/>
        </p:spPr>
        <p:txBody>
          <a:bodyPr wrap="square" rtlCol="0">
            <a:spAutoFit/>
          </a:bodyPr>
          <a:lstStyle/>
          <a:p>
            <a:r>
              <a:rPr lang="en-US" b="1" dirty="0">
                <a:solidFill>
                  <a:srgbClr val="C00000"/>
                </a:solidFill>
              </a:rPr>
              <a:t>X</a:t>
            </a:r>
          </a:p>
        </p:txBody>
      </p:sp>
      <p:sp>
        <p:nvSpPr>
          <p:cNvPr id="8" name="TextBox 7"/>
          <p:cNvSpPr txBox="1"/>
          <p:nvPr/>
        </p:nvSpPr>
        <p:spPr>
          <a:xfrm>
            <a:off x="6038849" y="1789510"/>
            <a:ext cx="381000" cy="369332"/>
          </a:xfrm>
          <a:prstGeom prst="rect">
            <a:avLst/>
          </a:prstGeom>
          <a:noFill/>
        </p:spPr>
        <p:txBody>
          <a:bodyPr wrap="square" rtlCol="0">
            <a:spAutoFit/>
          </a:bodyPr>
          <a:lstStyle/>
          <a:p>
            <a:r>
              <a:rPr lang="en-US" b="1" dirty="0">
                <a:solidFill>
                  <a:srgbClr val="C00000"/>
                </a:solidFill>
              </a:rPr>
              <a:t>X</a:t>
            </a:r>
          </a:p>
        </p:txBody>
      </p:sp>
    </p:spTree>
    <p:extLst>
      <p:ext uri="{BB962C8B-B14F-4D97-AF65-F5344CB8AC3E}">
        <p14:creationId xmlns:p14="http://schemas.microsoft.com/office/powerpoint/2010/main" val="195742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637" y="995064"/>
            <a:ext cx="6965167" cy="5846353"/>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882043"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6" name="Rectangle 5"/>
          <p:cNvSpPr/>
          <p:nvPr/>
        </p:nvSpPr>
        <p:spPr>
          <a:xfrm>
            <a:off x="1104266" y="1143000"/>
            <a:ext cx="2214563"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Hepatic portal vein</a:t>
            </a:r>
          </a:p>
        </p:txBody>
      </p:sp>
      <p:sp>
        <p:nvSpPr>
          <p:cNvPr id="4" name="Freeform 3"/>
          <p:cNvSpPr/>
          <p:nvPr/>
        </p:nvSpPr>
        <p:spPr>
          <a:xfrm>
            <a:off x="2291508" y="2731953"/>
            <a:ext cx="3451273" cy="3698375"/>
          </a:xfrm>
          <a:custGeom>
            <a:avLst/>
            <a:gdLst>
              <a:gd name="connsiteX0" fmla="*/ 1586429 w 3451273"/>
              <a:gd name="connsiteY0" fmla="*/ 22264 h 3698375"/>
              <a:gd name="connsiteX1" fmla="*/ 1178805 w 3451273"/>
              <a:gd name="connsiteY1" fmla="*/ 44298 h 3698375"/>
              <a:gd name="connsiteX2" fmla="*/ 1112704 w 3451273"/>
              <a:gd name="connsiteY2" fmla="*/ 55314 h 3698375"/>
              <a:gd name="connsiteX3" fmla="*/ 1024569 w 3451273"/>
              <a:gd name="connsiteY3" fmla="*/ 66331 h 3698375"/>
              <a:gd name="connsiteX4" fmla="*/ 925417 w 3451273"/>
              <a:gd name="connsiteY4" fmla="*/ 88365 h 3698375"/>
              <a:gd name="connsiteX5" fmla="*/ 826265 w 3451273"/>
              <a:gd name="connsiteY5" fmla="*/ 132433 h 3698375"/>
              <a:gd name="connsiteX6" fmla="*/ 782198 w 3451273"/>
              <a:gd name="connsiteY6" fmla="*/ 154466 h 3698375"/>
              <a:gd name="connsiteX7" fmla="*/ 738131 w 3451273"/>
              <a:gd name="connsiteY7" fmla="*/ 187517 h 3698375"/>
              <a:gd name="connsiteX8" fmla="*/ 694063 w 3451273"/>
              <a:gd name="connsiteY8" fmla="*/ 198534 h 3698375"/>
              <a:gd name="connsiteX9" fmla="*/ 672029 w 3451273"/>
              <a:gd name="connsiteY9" fmla="*/ 231584 h 3698375"/>
              <a:gd name="connsiteX10" fmla="*/ 627962 w 3451273"/>
              <a:gd name="connsiteY10" fmla="*/ 253618 h 3698375"/>
              <a:gd name="connsiteX11" fmla="*/ 594911 w 3451273"/>
              <a:gd name="connsiteY11" fmla="*/ 275652 h 3698375"/>
              <a:gd name="connsiteX12" fmla="*/ 561861 w 3451273"/>
              <a:gd name="connsiteY12" fmla="*/ 308702 h 3698375"/>
              <a:gd name="connsiteX13" fmla="*/ 517793 w 3451273"/>
              <a:gd name="connsiteY13" fmla="*/ 341753 h 3698375"/>
              <a:gd name="connsiteX14" fmla="*/ 484743 w 3451273"/>
              <a:gd name="connsiteY14" fmla="*/ 374804 h 3698375"/>
              <a:gd name="connsiteX15" fmla="*/ 418641 w 3451273"/>
              <a:gd name="connsiteY15" fmla="*/ 429888 h 3698375"/>
              <a:gd name="connsiteX16" fmla="*/ 352540 w 3451273"/>
              <a:gd name="connsiteY16" fmla="*/ 495989 h 3698375"/>
              <a:gd name="connsiteX17" fmla="*/ 275422 w 3451273"/>
              <a:gd name="connsiteY17" fmla="*/ 562090 h 3698375"/>
              <a:gd name="connsiteX18" fmla="*/ 231355 w 3451273"/>
              <a:gd name="connsiteY18" fmla="*/ 639208 h 3698375"/>
              <a:gd name="connsiteX19" fmla="*/ 165253 w 3451273"/>
              <a:gd name="connsiteY19" fmla="*/ 716327 h 3698375"/>
              <a:gd name="connsiteX20" fmla="*/ 143220 w 3451273"/>
              <a:gd name="connsiteY20" fmla="*/ 771411 h 3698375"/>
              <a:gd name="connsiteX21" fmla="*/ 99152 w 3451273"/>
              <a:gd name="connsiteY21" fmla="*/ 837512 h 3698375"/>
              <a:gd name="connsiteX22" fmla="*/ 77119 w 3451273"/>
              <a:gd name="connsiteY22" fmla="*/ 903613 h 3698375"/>
              <a:gd name="connsiteX23" fmla="*/ 66102 w 3451273"/>
              <a:gd name="connsiteY23" fmla="*/ 958698 h 3698375"/>
              <a:gd name="connsiteX24" fmla="*/ 44068 w 3451273"/>
              <a:gd name="connsiteY24" fmla="*/ 1002765 h 3698375"/>
              <a:gd name="connsiteX25" fmla="*/ 33051 w 3451273"/>
              <a:gd name="connsiteY25" fmla="*/ 1068866 h 3698375"/>
              <a:gd name="connsiteX26" fmla="*/ 22034 w 3451273"/>
              <a:gd name="connsiteY26" fmla="*/ 1179035 h 3698375"/>
              <a:gd name="connsiteX27" fmla="*/ 11017 w 3451273"/>
              <a:gd name="connsiteY27" fmla="*/ 1267170 h 3698375"/>
              <a:gd name="connsiteX28" fmla="*/ 0 w 3451273"/>
              <a:gd name="connsiteY28" fmla="*/ 1487507 h 3698375"/>
              <a:gd name="connsiteX29" fmla="*/ 22034 w 3451273"/>
              <a:gd name="connsiteY29" fmla="*/ 1928182 h 3698375"/>
              <a:gd name="connsiteX30" fmla="*/ 44068 w 3451273"/>
              <a:gd name="connsiteY30" fmla="*/ 2104452 h 3698375"/>
              <a:gd name="connsiteX31" fmla="*/ 66102 w 3451273"/>
              <a:gd name="connsiteY31" fmla="*/ 2247671 h 3698375"/>
              <a:gd name="connsiteX32" fmla="*/ 77119 w 3451273"/>
              <a:gd name="connsiteY32" fmla="*/ 2324789 h 3698375"/>
              <a:gd name="connsiteX33" fmla="*/ 88135 w 3451273"/>
              <a:gd name="connsiteY33" fmla="*/ 2357840 h 3698375"/>
              <a:gd name="connsiteX34" fmla="*/ 99152 w 3451273"/>
              <a:gd name="connsiteY34" fmla="*/ 2401907 h 3698375"/>
              <a:gd name="connsiteX35" fmla="*/ 110169 w 3451273"/>
              <a:gd name="connsiteY35" fmla="*/ 2434958 h 3698375"/>
              <a:gd name="connsiteX36" fmla="*/ 165253 w 3451273"/>
              <a:gd name="connsiteY36" fmla="*/ 2611228 h 3698375"/>
              <a:gd name="connsiteX37" fmla="*/ 176270 w 3451273"/>
              <a:gd name="connsiteY37" fmla="*/ 2644278 h 3698375"/>
              <a:gd name="connsiteX38" fmla="*/ 198304 w 3451273"/>
              <a:gd name="connsiteY38" fmla="*/ 2688346 h 3698375"/>
              <a:gd name="connsiteX39" fmla="*/ 264405 w 3451273"/>
              <a:gd name="connsiteY39" fmla="*/ 2820548 h 3698375"/>
              <a:gd name="connsiteX40" fmla="*/ 308473 w 3451273"/>
              <a:gd name="connsiteY40" fmla="*/ 2930717 h 3698375"/>
              <a:gd name="connsiteX41" fmla="*/ 341523 w 3451273"/>
              <a:gd name="connsiteY41" fmla="*/ 2963767 h 3698375"/>
              <a:gd name="connsiteX42" fmla="*/ 363557 w 3451273"/>
              <a:gd name="connsiteY42" fmla="*/ 3007835 h 3698375"/>
              <a:gd name="connsiteX43" fmla="*/ 396608 w 3451273"/>
              <a:gd name="connsiteY43" fmla="*/ 3062919 h 3698375"/>
              <a:gd name="connsiteX44" fmla="*/ 429658 w 3451273"/>
              <a:gd name="connsiteY44" fmla="*/ 3095970 h 3698375"/>
              <a:gd name="connsiteX45" fmla="*/ 495759 w 3451273"/>
              <a:gd name="connsiteY45" fmla="*/ 3184105 h 3698375"/>
              <a:gd name="connsiteX46" fmla="*/ 561861 w 3451273"/>
              <a:gd name="connsiteY46" fmla="*/ 3239189 h 3698375"/>
              <a:gd name="connsiteX47" fmla="*/ 649996 w 3451273"/>
              <a:gd name="connsiteY47" fmla="*/ 3316307 h 3698375"/>
              <a:gd name="connsiteX48" fmla="*/ 672029 w 3451273"/>
              <a:gd name="connsiteY48" fmla="*/ 3349358 h 3698375"/>
              <a:gd name="connsiteX49" fmla="*/ 749147 w 3451273"/>
              <a:gd name="connsiteY49" fmla="*/ 3404442 h 3698375"/>
              <a:gd name="connsiteX50" fmla="*/ 793215 w 3451273"/>
              <a:gd name="connsiteY50" fmla="*/ 3426476 h 3698375"/>
              <a:gd name="connsiteX51" fmla="*/ 859316 w 3451273"/>
              <a:gd name="connsiteY51" fmla="*/ 3470543 h 3698375"/>
              <a:gd name="connsiteX52" fmla="*/ 892367 w 3451273"/>
              <a:gd name="connsiteY52" fmla="*/ 3492577 h 3698375"/>
              <a:gd name="connsiteX53" fmla="*/ 1002535 w 3451273"/>
              <a:gd name="connsiteY53" fmla="*/ 3536645 h 3698375"/>
              <a:gd name="connsiteX54" fmla="*/ 1035586 w 3451273"/>
              <a:gd name="connsiteY54" fmla="*/ 3547661 h 3698375"/>
              <a:gd name="connsiteX55" fmla="*/ 1134738 w 3451273"/>
              <a:gd name="connsiteY55" fmla="*/ 3591729 h 3698375"/>
              <a:gd name="connsiteX56" fmla="*/ 1211856 w 3451273"/>
              <a:gd name="connsiteY56" fmla="*/ 3613763 h 3698375"/>
              <a:gd name="connsiteX57" fmla="*/ 1266940 w 3451273"/>
              <a:gd name="connsiteY57" fmla="*/ 3624780 h 3698375"/>
              <a:gd name="connsiteX58" fmla="*/ 1421176 w 3451273"/>
              <a:gd name="connsiteY58" fmla="*/ 3635796 h 3698375"/>
              <a:gd name="connsiteX59" fmla="*/ 1674564 w 3451273"/>
              <a:gd name="connsiteY59" fmla="*/ 3657830 h 3698375"/>
              <a:gd name="connsiteX60" fmla="*/ 1949986 w 3451273"/>
              <a:gd name="connsiteY60" fmla="*/ 3679864 h 3698375"/>
              <a:gd name="connsiteX61" fmla="*/ 2324559 w 3451273"/>
              <a:gd name="connsiteY61" fmla="*/ 3679864 h 3698375"/>
              <a:gd name="connsiteX62" fmla="*/ 2445745 w 3451273"/>
              <a:gd name="connsiteY62" fmla="*/ 3657830 h 3698375"/>
              <a:gd name="connsiteX63" fmla="*/ 2544897 w 3451273"/>
              <a:gd name="connsiteY63" fmla="*/ 3613763 h 3698375"/>
              <a:gd name="connsiteX64" fmla="*/ 2577947 w 3451273"/>
              <a:gd name="connsiteY64" fmla="*/ 3602746 h 3698375"/>
              <a:gd name="connsiteX65" fmla="*/ 2610998 w 3451273"/>
              <a:gd name="connsiteY65" fmla="*/ 3580712 h 3698375"/>
              <a:gd name="connsiteX66" fmla="*/ 2677099 w 3451273"/>
              <a:gd name="connsiteY66" fmla="*/ 3558678 h 3698375"/>
              <a:gd name="connsiteX67" fmla="*/ 2721167 w 3451273"/>
              <a:gd name="connsiteY67" fmla="*/ 3525628 h 3698375"/>
              <a:gd name="connsiteX68" fmla="*/ 2831335 w 3451273"/>
              <a:gd name="connsiteY68" fmla="*/ 3492577 h 3698375"/>
              <a:gd name="connsiteX69" fmla="*/ 2864386 w 3451273"/>
              <a:gd name="connsiteY69" fmla="*/ 3470543 h 3698375"/>
              <a:gd name="connsiteX70" fmla="*/ 2919470 w 3451273"/>
              <a:gd name="connsiteY70" fmla="*/ 3448510 h 3698375"/>
              <a:gd name="connsiteX71" fmla="*/ 2952521 w 3451273"/>
              <a:gd name="connsiteY71" fmla="*/ 3437493 h 3698375"/>
              <a:gd name="connsiteX72" fmla="*/ 2985572 w 3451273"/>
              <a:gd name="connsiteY72" fmla="*/ 3415459 h 3698375"/>
              <a:gd name="connsiteX73" fmla="*/ 3018622 w 3451273"/>
              <a:gd name="connsiteY73" fmla="*/ 3404442 h 3698375"/>
              <a:gd name="connsiteX74" fmla="*/ 3051673 w 3451273"/>
              <a:gd name="connsiteY74" fmla="*/ 3382408 h 3698375"/>
              <a:gd name="connsiteX75" fmla="*/ 3117774 w 3451273"/>
              <a:gd name="connsiteY75" fmla="*/ 3360375 h 3698375"/>
              <a:gd name="connsiteX76" fmla="*/ 3216926 w 3451273"/>
              <a:gd name="connsiteY76" fmla="*/ 3283257 h 3698375"/>
              <a:gd name="connsiteX77" fmla="*/ 3260993 w 3451273"/>
              <a:gd name="connsiteY77" fmla="*/ 3217155 h 3698375"/>
              <a:gd name="connsiteX78" fmla="*/ 3283027 w 3451273"/>
              <a:gd name="connsiteY78" fmla="*/ 3173088 h 3698375"/>
              <a:gd name="connsiteX79" fmla="*/ 3327094 w 3451273"/>
              <a:gd name="connsiteY79" fmla="*/ 3106987 h 3698375"/>
              <a:gd name="connsiteX80" fmla="*/ 3371162 w 3451273"/>
              <a:gd name="connsiteY80" fmla="*/ 3029869 h 3698375"/>
              <a:gd name="connsiteX81" fmla="*/ 3382179 w 3451273"/>
              <a:gd name="connsiteY81" fmla="*/ 2985801 h 3698375"/>
              <a:gd name="connsiteX82" fmla="*/ 3404212 w 3451273"/>
              <a:gd name="connsiteY82" fmla="*/ 2919700 h 3698375"/>
              <a:gd name="connsiteX83" fmla="*/ 3415229 w 3451273"/>
              <a:gd name="connsiteY83" fmla="*/ 2886649 h 3698375"/>
              <a:gd name="connsiteX84" fmla="*/ 3437263 w 3451273"/>
              <a:gd name="connsiteY84" fmla="*/ 2809531 h 3698375"/>
              <a:gd name="connsiteX85" fmla="*/ 3437263 w 3451273"/>
              <a:gd name="connsiteY85" fmla="*/ 2479025 h 3698375"/>
              <a:gd name="connsiteX86" fmla="*/ 3415229 w 3451273"/>
              <a:gd name="connsiteY86" fmla="*/ 2423941 h 3698375"/>
              <a:gd name="connsiteX87" fmla="*/ 3404212 w 3451273"/>
              <a:gd name="connsiteY87" fmla="*/ 2313772 h 3698375"/>
              <a:gd name="connsiteX88" fmla="*/ 3393196 w 3451273"/>
              <a:gd name="connsiteY88" fmla="*/ 2280722 h 3698375"/>
              <a:gd name="connsiteX89" fmla="*/ 3382179 w 3451273"/>
              <a:gd name="connsiteY89" fmla="*/ 2225637 h 3698375"/>
              <a:gd name="connsiteX90" fmla="*/ 3371162 w 3451273"/>
              <a:gd name="connsiteY90" fmla="*/ 2159536 h 3698375"/>
              <a:gd name="connsiteX91" fmla="*/ 3349128 w 3451273"/>
              <a:gd name="connsiteY91" fmla="*/ 2049367 h 3698375"/>
              <a:gd name="connsiteX92" fmla="*/ 3338111 w 3451273"/>
              <a:gd name="connsiteY92" fmla="*/ 1983266 h 3698375"/>
              <a:gd name="connsiteX93" fmla="*/ 3305061 w 3451273"/>
              <a:gd name="connsiteY93" fmla="*/ 1884114 h 3698375"/>
              <a:gd name="connsiteX94" fmla="*/ 3294044 w 3451273"/>
              <a:gd name="connsiteY94" fmla="*/ 1851064 h 3698375"/>
              <a:gd name="connsiteX95" fmla="*/ 3272010 w 3451273"/>
              <a:gd name="connsiteY95" fmla="*/ 1751912 h 3698375"/>
              <a:gd name="connsiteX96" fmla="*/ 3249976 w 3451273"/>
              <a:gd name="connsiteY96" fmla="*/ 1718861 h 3698375"/>
              <a:gd name="connsiteX97" fmla="*/ 3227943 w 3451273"/>
              <a:gd name="connsiteY97" fmla="*/ 1652760 h 3698375"/>
              <a:gd name="connsiteX98" fmla="*/ 3216926 w 3451273"/>
              <a:gd name="connsiteY98" fmla="*/ 1619710 h 3698375"/>
              <a:gd name="connsiteX99" fmla="*/ 3205909 w 3451273"/>
              <a:gd name="connsiteY99" fmla="*/ 1586659 h 3698375"/>
              <a:gd name="connsiteX100" fmla="*/ 3183875 w 3451273"/>
              <a:gd name="connsiteY100" fmla="*/ 1542592 h 3698375"/>
              <a:gd name="connsiteX101" fmla="*/ 3172858 w 3451273"/>
              <a:gd name="connsiteY101" fmla="*/ 1509541 h 3698375"/>
              <a:gd name="connsiteX102" fmla="*/ 3150825 w 3451273"/>
              <a:gd name="connsiteY102" fmla="*/ 1476490 h 3698375"/>
              <a:gd name="connsiteX103" fmla="*/ 3128791 w 3451273"/>
              <a:gd name="connsiteY103" fmla="*/ 1399372 h 3698375"/>
              <a:gd name="connsiteX104" fmla="*/ 3106757 w 3451273"/>
              <a:gd name="connsiteY104" fmla="*/ 1366322 h 3698375"/>
              <a:gd name="connsiteX105" fmla="*/ 3084723 w 3451273"/>
              <a:gd name="connsiteY105" fmla="*/ 1322254 h 3698375"/>
              <a:gd name="connsiteX106" fmla="*/ 3018622 w 3451273"/>
              <a:gd name="connsiteY106" fmla="*/ 1234119 h 3698375"/>
              <a:gd name="connsiteX107" fmla="*/ 2985572 w 3451273"/>
              <a:gd name="connsiteY107" fmla="*/ 1179035 h 3698375"/>
              <a:gd name="connsiteX108" fmla="*/ 2952521 w 3451273"/>
              <a:gd name="connsiteY108" fmla="*/ 1134967 h 3698375"/>
              <a:gd name="connsiteX109" fmla="*/ 2930487 w 3451273"/>
              <a:gd name="connsiteY109" fmla="*/ 1090900 h 3698375"/>
              <a:gd name="connsiteX110" fmla="*/ 2853369 w 3451273"/>
              <a:gd name="connsiteY110" fmla="*/ 991748 h 3698375"/>
              <a:gd name="connsiteX111" fmla="*/ 2809302 w 3451273"/>
              <a:gd name="connsiteY111" fmla="*/ 914630 h 3698375"/>
              <a:gd name="connsiteX112" fmla="*/ 2776251 w 3451273"/>
              <a:gd name="connsiteY112" fmla="*/ 881580 h 3698375"/>
              <a:gd name="connsiteX113" fmla="*/ 2688116 w 3451273"/>
              <a:gd name="connsiteY113" fmla="*/ 771411 h 3698375"/>
              <a:gd name="connsiteX114" fmla="*/ 2610998 w 3451273"/>
              <a:gd name="connsiteY114" fmla="*/ 661242 h 3698375"/>
              <a:gd name="connsiteX115" fmla="*/ 2588964 w 3451273"/>
              <a:gd name="connsiteY115" fmla="*/ 628192 h 3698375"/>
              <a:gd name="connsiteX116" fmla="*/ 2555914 w 3451273"/>
              <a:gd name="connsiteY116" fmla="*/ 606158 h 3698375"/>
              <a:gd name="connsiteX117" fmla="*/ 2500829 w 3451273"/>
              <a:gd name="connsiteY117" fmla="*/ 551074 h 3698375"/>
              <a:gd name="connsiteX118" fmla="*/ 2434728 w 3451273"/>
              <a:gd name="connsiteY118" fmla="*/ 495989 h 3698375"/>
              <a:gd name="connsiteX119" fmla="*/ 2412694 w 3451273"/>
              <a:gd name="connsiteY119" fmla="*/ 462939 h 3698375"/>
              <a:gd name="connsiteX120" fmla="*/ 2346593 w 3451273"/>
              <a:gd name="connsiteY120" fmla="*/ 418871 h 3698375"/>
              <a:gd name="connsiteX121" fmla="*/ 2313543 w 3451273"/>
              <a:gd name="connsiteY121" fmla="*/ 396837 h 3698375"/>
              <a:gd name="connsiteX122" fmla="*/ 2214391 w 3451273"/>
              <a:gd name="connsiteY122" fmla="*/ 319719 h 3698375"/>
              <a:gd name="connsiteX123" fmla="*/ 2148290 w 3451273"/>
              <a:gd name="connsiteY123" fmla="*/ 275652 h 3698375"/>
              <a:gd name="connsiteX124" fmla="*/ 2115239 w 3451273"/>
              <a:gd name="connsiteY124" fmla="*/ 242601 h 3698375"/>
              <a:gd name="connsiteX125" fmla="*/ 2049138 w 3451273"/>
              <a:gd name="connsiteY125" fmla="*/ 220567 h 3698375"/>
              <a:gd name="connsiteX126" fmla="*/ 2016087 w 3451273"/>
              <a:gd name="connsiteY126" fmla="*/ 209551 h 3698375"/>
              <a:gd name="connsiteX127" fmla="*/ 1949986 w 3451273"/>
              <a:gd name="connsiteY127" fmla="*/ 176500 h 3698375"/>
              <a:gd name="connsiteX128" fmla="*/ 1916935 w 3451273"/>
              <a:gd name="connsiteY128" fmla="*/ 154466 h 3698375"/>
              <a:gd name="connsiteX129" fmla="*/ 1795750 w 3451273"/>
              <a:gd name="connsiteY129" fmla="*/ 121416 h 3698375"/>
              <a:gd name="connsiteX130" fmla="*/ 1718632 w 3451273"/>
              <a:gd name="connsiteY130" fmla="*/ 77348 h 3698375"/>
              <a:gd name="connsiteX131" fmla="*/ 1674564 w 3451273"/>
              <a:gd name="connsiteY131" fmla="*/ 66331 h 3698375"/>
              <a:gd name="connsiteX132" fmla="*/ 1608463 w 3451273"/>
              <a:gd name="connsiteY132" fmla="*/ 44298 h 3698375"/>
              <a:gd name="connsiteX133" fmla="*/ 1542362 w 3451273"/>
              <a:gd name="connsiteY133" fmla="*/ 22264 h 3698375"/>
              <a:gd name="connsiteX134" fmla="*/ 1487278 w 3451273"/>
              <a:gd name="connsiteY134" fmla="*/ 230 h 369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51273" h="3698375">
                <a:moveTo>
                  <a:pt x="1586429" y="22264"/>
                </a:moveTo>
                <a:cubicBezTo>
                  <a:pt x="1514278" y="25700"/>
                  <a:pt x="1265893" y="36381"/>
                  <a:pt x="1178805" y="44298"/>
                </a:cubicBezTo>
                <a:cubicBezTo>
                  <a:pt x="1156559" y="46320"/>
                  <a:pt x="1134817" y="52155"/>
                  <a:pt x="1112704" y="55314"/>
                </a:cubicBezTo>
                <a:cubicBezTo>
                  <a:pt x="1083395" y="59501"/>
                  <a:pt x="1053832" y="61829"/>
                  <a:pt x="1024569" y="66331"/>
                </a:cubicBezTo>
                <a:cubicBezTo>
                  <a:pt x="988207" y="71925"/>
                  <a:pt x="960506" y="79593"/>
                  <a:pt x="925417" y="88365"/>
                </a:cubicBezTo>
                <a:cubicBezTo>
                  <a:pt x="828210" y="153172"/>
                  <a:pt x="983571" y="53782"/>
                  <a:pt x="826265" y="132433"/>
                </a:cubicBezTo>
                <a:cubicBezTo>
                  <a:pt x="811576" y="139777"/>
                  <a:pt x="796124" y="145762"/>
                  <a:pt x="782198" y="154466"/>
                </a:cubicBezTo>
                <a:cubicBezTo>
                  <a:pt x="766628" y="164198"/>
                  <a:pt x="754554" y="179305"/>
                  <a:pt x="738131" y="187517"/>
                </a:cubicBezTo>
                <a:cubicBezTo>
                  <a:pt x="724588" y="194289"/>
                  <a:pt x="708752" y="194862"/>
                  <a:pt x="694063" y="198534"/>
                </a:cubicBezTo>
                <a:cubicBezTo>
                  <a:pt x="686718" y="209551"/>
                  <a:pt x="682201" y="223108"/>
                  <a:pt x="672029" y="231584"/>
                </a:cubicBezTo>
                <a:cubicBezTo>
                  <a:pt x="659413" y="242098"/>
                  <a:pt x="642221" y="245470"/>
                  <a:pt x="627962" y="253618"/>
                </a:cubicBezTo>
                <a:cubicBezTo>
                  <a:pt x="616466" y="260187"/>
                  <a:pt x="605083" y="267175"/>
                  <a:pt x="594911" y="275652"/>
                </a:cubicBezTo>
                <a:cubicBezTo>
                  <a:pt x="582942" y="285626"/>
                  <a:pt x="573690" y="298563"/>
                  <a:pt x="561861" y="308702"/>
                </a:cubicBezTo>
                <a:cubicBezTo>
                  <a:pt x="547920" y="320652"/>
                  <a:pt x="531734" y="329803"/>
                  <a:pt x="517793" y="341753"/>
                </a:cubicBezTo>
                <a:cubicBezTo>
                  <a:pt x="505964" y="351893"/>
                  <a:pt x="496388" y="364453"/>
                  <a:pt x="484743" y="374804"/>
                </a:cubicBezTo>
                <a:cubicBezTo>
                  <a:pt x="463306" y="393859"/>
                  <a:pt x="439784" y="410507"/>
                  <a:pt x="418641" y="429888"/>
                </a:cubicBezTo>
                <a:cubicBezTo>
                  <a:pt x="395671" y="450944"/>
                  <a:pt x="377468" y="477293"/>
                  <a:pt x="352540" y="495989"/>
                </a:cubicBezTo>
                <a:cubicBezTo>
                  <a:pt x="296009" y="538388"/>
                  <a:pt x="321457" y="516057"/>
                  <a:pt x="275422" y="562090"/>
                </a:cubicBezTo>
                <a:cubicBezTo>
                  <a:pt x="261954" y="589027"/>
                  <a:pt x="250818" y="615852"/>
                  <a:pt x="231355" y="639208"/>
                </a:cubicBezTo>
                <a:cubicBezTo>
                  <a:pt x="197958" y="679285"/>
                  <a:pt x="192759" y="666816"/>
                  <a:pt x="165253" y="716327"/>
                </a:cubicBezTo>
                <a:cubicBezTo>
                  <a:pt x="155649" y="733614"/>
                  <a:pt x="152690" y="754050"/>
                  <a:pt x="143220" y="771411"/>
                </a:cubicBezTo>
                <a:cubicBezTo>
                  <a:pt x="130539" y="794659"/>
                  <a:pt x="107526" y="812390"/>
                  <a:pt x="99152" y="837512"/>
                </a:cubicBezTo>
                <a:cubicBezTo>
                  <a:pt x="91808" y="859546"/>
                  <a:pt x="81674" y="880839"/>
                  <a:pt x="77119" y="903613"/>
                </a:cubicBezTo>
                <a:cubicBezTo>
                  <a:pt x="73447" y="921975"/>
                  <a:pt x="72024" y="940934"/>
                  <a:pt x="66102" y="958698"/>
                </a:cubicBezTo>
                <a:cubicBezTo>
                  <a:pt x="60909" y="974278"/>
                  <a:pt x="51413" y="988076"/>
                  <a:pt x="44068" y="1002765"/>
                </a:cubicBezTo>
                <a:cubicBezTo>
                  <a:pt x="40396" y="1024799"/>
                  <a:pt x="35822" y="1046701"/>
                  <a:pt x="33051" y="1068866"/>
                </a:cubicBezTo>
                <a:cubicBezTo>
                  <a:pt x="28473" y="1105487"/>
                  <a:pt x="26110" y="1142355"/>
                  <a:pt x="22034" y="1179035"/>
                </a:cubicBezTo>
                <a:cubicBezTo>
                  <a:pt x="18764" y="1208461"/>
                  <a:pt x="14689" y="1237792"/>
                  <a:pt x="11017" y="1267170"/>
                </a:cubicBezTo>
                <a:cubicBezTo>
                  <a:pt x="7345" y="1340616"/>
                  <a:pt x="0" y="1413970"/>
                  <a:pt x="0" y="1487507"/>
                </a:cubicBezTo>
                <a:cubicBezTo>
                  <a:pt x="0" y="1522677"/>
                  <a:pt x="16211" y="1864132"/>
                  <a:pt x="22034" y="1928182"/>
                </a:cubicBezTo>
                <a:cubicBezTo>
                  <a:pt x="27395" y="1987153"/>
                  <a:pt x="38176" y="2045532"/>
                  <a:pt x="44068" y="2104452"/>
                </a:cubicBezTo>
                <a:cubicBezTo>
                  <a:pt x="56241" y="2226175"/>
                  <a:pt x="43414" y="2179608"/>
                  <a:pt x="66102" y="2247671"/>
                </a:cubicBezTo>
                <a:cubicBezTo>
                  <a:pt x="69774" y="2273377"/>
                  <a:pt x="72027" y="2299326"/>
                  <a:pt x="77119" y="2324789"/>
                </a:cubicBezTo>
                <a:cubicBezTo>
                  <a:pt x="79396" y="2336176"/>
                  <a:pt x="84945" y="2346674"/>
                  <a:pt x="88135" y="2357840"/>
                </a:cubicBezTo>
                <a:cubicBezTo>
                  <a:pt x="92294" y="2372399"/>
                  <a:pt x="94992" y="2387348"/>
                  <a:pt x="99152" y="2401907"/>
                </a:cubicBezTo>
                <a:cubicBezTo>
                  <a:pt x="102342" y="2413073"/>
                  <a:pt x="107891" y="2423571"/>
                  <a:pt x="110169" y="2434958"/>
                </a:cubicBezTo>
                <a:cubicBezTo>
                  <a:pt x="142054" y="2594382"/>
                  <a:pt x="102590" y="2527675"/>
                  <a:pt x="165253" y="2611228"/>
                </a:cubicBezTo>
                <a:cubicBezTo>
                  <a:pt x="168925" y="2622245"/>
                  <a:pt x="171696" y="2633604"/>
                  <a:pt x="176270" y="2644278"/>
                </a:cubicBezTo>
                <a:cubicBezTo>
                  <a:pt x="182739" y="2659373"/>
                  <a:pt x="192408" y="2673018"/>
                  <a:pt x="198304" y="2688346"/>
                </a:cubicBezTo>
                <a:cubicBezTo>
                  <a:pt x="245776" y="2811773"/>
                  <a:pt x="202475" y="2758618"/>
                  <a:pt x="264405" y="2820548"/>
                </a:cubicBezTo>
                <a:cubicBezTo>
                  <a:pt x="274439" y="2850649"/>
                  <a:pt x="288210" y="2902349"/>
                  <a:pt x="308473" y="2930717"/>
                </a:cubicBezTo>
                <a:cubicBezTo>
                  <a:pt x="317529" y="2943395"/>
                  <a:pt x="332467" y="2951089"/>
                  <a:pt x="341523" y="2963767"/>
                </a:cubicBezTo>
                <a:cubicBezTo>
                  <a:pt x="351069" y="2977131"/>
                  <a:pt x="355581" y="2993479"/>
                  <a:pt x="363557" y="3007835"/>
                </a:cubicBezTo>
                <a:cubicBezTo>
                  <a:pt x="373956" y="3026553"/>
                  <a:pt x="383760" y="3045789"/>
                  <a:pt x="396608" y="3062919"/>
                </a:cubicBezTo>
                <a:cubicBezTo>
                  <a:pt x="405956" y="3075383"/>
                  <a:pt x="419684" y="3084001"/>
                  <a:pt x="429658" y="3095970"/>
                </a:cubicBezTo>
                <a:cubicBezTo>
                  <a:pt x="480500" y="3156981"/>
                  <a:pt x="415424" y="3103770"/>
                  <a:pt x="495759" y="3184105"/>
                </a:cubicBezTo>
                <a:cubicBezTo>
                  <a:pt x="516040" y="3204386"/>
                  <a:pt x="540542" y="3220002"/>
                  <a:pt x="561861" y="3239189"/>
                </a:cubicBezTo>
                <a:cubicBezTo>
                  <a:pt x="656948" y="3324768"/>
                  <a:pt x="555689" y="3245579"/>
                  <a:pt x="649996" y="3316307"/>
                </a:cubicBezTo>
                <a:cubicBezTo>
                  <a:pt x="657340" y="3327324"/>
                  <a:pt x="662666" y="3339995"/>
                  <a:pt x="672029" y="3349358"/>
                </a:cubicBezTo>
                <a:cubicBezTo>
                  <a:pt x="679905" y="3357234"/>
                  <a:pt x="734556" y="3396104"/>
                  <a:pt x="749147" y="3404442"/>
                </a:cubicBezTo>
                <a:cubicBezTo>
                  <a:pt x="763406" y="3412590"/>
                  <a:pt x="779132" y="3418026"/>
                  <a:pt x="793215" y="3426476"/>
                </a:cubicBezTo>
                <a:cubicBezTo>
                  <a:pt x="815922" y="3440100"/>
                  <a:pt x="837282" y="3455854"/>
                  <a:pt x="859316" y="3470543"/>
                </a:cubicBezTo>
                <a:cubicBezTo>
                  <a:pt x="870333" y="3477888"/>
                  <a:pt x="880524" y="3486655"/>
                  <a:pt x="892367" y="3492577"/>
                </a:cubicBezTo>
                <a:cubicBezTo>
                  <a:pt x="957203" y="3524996"/>
                  <a:pt x="920860" y="3509420"/>
                  <a:pt x="1002535" y="3536645"/>
                </a:cubicBezTo>
                <a:lnTo>
                  <a:pt x="1035586" y="3547661"/>
                </a:lnTo>
                <a:cubicBezTo>
                  <a:pt x="1087962" y="3582578"/>
                  <a:pt x="1056075" y="3565508"/>
                  <a:pt x="1134738" y="3591729"/>
                </a:cubicBezTo>
                <a:cubicBezTo>
                  <a:pt x="1171546" y="3603998"/>
                  <a:pt x="1170352" y="3604540"/>
                  <a:pt x="1211856" y="3613763"/>
                </a:cubicBezTo>
                <a:cubicBezTo>
                  <a:pt x="1230135" y="3617825"/>
                  <a:pt x="1248318" y="3622820"/>
                  <a:pt x="1266940" y="3624780"/>
                </a:cubicBezTo>
                <a:cubicBezTo>
                  <a:pt x="1318200" y="3630176"/>
                  <a:pt x="1369764" y="3632124"/>
                  <a:pt x="1421176" y="3635796"/>
                </a:cubicBezTo>
                <a:cubicBezTo>
                  <a:pt x="1551606" y="3657534"/>
                  <a:pt x="1457582" y="3644268"/>
                  <a:pt x="1674564" y="3657830"/>
                </a:cubicBezTo>
                <a:cubicBezTo>
                  <a:pt x="1854189" y="3669057"/>
                  <a:pt x="1799894" y="3664855"/>
                  <a:pt x="1949986" y="3679864"/>
                </a:cubicBezTo>
                <a:cubicBezTo>
                  <a:pt x="2104323" y="3710732"/>
                  <a:pt x="2016159" y="3697487"/>
                  <a:pt x="2324559" y="3679864"/>
                </a:cubicBezTo>
                <a:cubicBezTo>
                  <a:pt x="2335184" y="3679257"/>
                  <a:pt x="2430744" y="3661921"/>
                  <a:pt x="2445745" y="3657830"/>
                </a:cubicBezTo>
                <a:cubicBezTo>
                  <a:pt x="2570798" y="3623724"/>
                  <a:pt x="2466074" y="3653174"/>
                  <a:pt x="2544897" y="3613763"/>
                </a:cubicBezTo>
                <a:cubicBezTo>
                  <a:pt x="2555284" y="3608570"/>
                  <a:pt x="2567560" y="3607939"/>
                  <a:pt x="2577947" y="3602746"/>
                </a:cubicBezTo>
                <a:cubicBezTo>
                  <a:pt x="2589790" y="3596824"/>
                  <a:pt x="2598898" y="3586090"/>
                  <a:pt x="2610998" y="3580712"/>
                </a:cubicBezTo>
                <a:cubicBezTo>
                  <a:pt x="2632222" y="3571279"/>
                  <a:pt x="2677099" y="3558678"/>
                  <a:pt x="2677099" y="3558678"/>
                </a:cubicBezTo>
                <a:cubicBezTo>
                  <a:pt x="2691788" y="3547661"/>
                  <a:pt x="2704744" y="3533839"/>
                  <a:pt x="2721167" y="3525628"/>
                </a:cubicBezTo>
                <a:cubicBezTo>
                  <a:pt x="2782749" y="3494837"/>
                  <a:pt x="2758566" y="3541090"/>
                  <a:pt x="2831335" y="3492577"/>
                </a:cubicBezTo>
                <a:cubicBezTo>
                  <a:pt x="2842352" y="3485232"/>
                  <a:pt x="2852543" y="3476464"/>
                  <a:pt x="2864386" y="3470543"/>
                </a:cubicBezTo>
                <a:cubicBezTo>
                  <a:pt x="2882074" y="3461699"/>
                  <a:pt x="2900953" y="3455454"/>
                  <a:pt x="2919470" y="3448510"/>
                </a:cubicBezTo>
                <a:cubicBezTo>
                  <a:pt x="2930344" y="3444432"/>
                  <a:pt x="2942134" y="3442686"/>
                  <a:pt x="2952521" y="3437493"/>
                </a:cubicBezTo>
                <a:cubicBezTo>
                  <a:pt x="2964364" y="3431572"/>
                  <a:pt x="2973729" y="3421381"/>
                  <a:pt x="2985572" y="3415459"/>
                </a:cubicBezTo>
                <a:cubicBezTo>
                  <a:pt x="2995959" y="3410266"/>
                  <a:pt x="3008235" y="3409635"/>
                  <a:pt x="3018622" y="3404442"/>
                </a:cubicBezTo>
                <a:cubicBezTo>
                  <a:pt x="3030465" y="3398520"/>
                  <a:pt x="3039573" y="3387786"/>
                  <a:pt x="3051673" y="3382408"/>
                </a:cubicBezTo>
                <a:cubicBezTo>
                  <a:pt x="3072897" y="3372975"/>
                  <a:pt x="3098449" y="3373258"/>
                  <a:pt x="3117774" y="3360375"/>
                </a:cubicBezTo>
                <a:cubicBezTo>
                  <a:pt x="3196838" y="3307665"/>
                  <a:pt x="3165150" y="3335032"/>
                  <a:pt x="3216926" y="3283257"/>
                </a:cubicBezTo>
                <a:cubicBezTo>
                  <a:pt x="3240558" y="3212360"/>
                  <a:pt x="3209417" y="3289362"/>
                  <a:pt x="3260993" y="3217155"/>
                </a:cubicBezTo>
                <a:cubicBezTo>
                  <a:pt x="3270539" y="3203791"/>
                  <a:pt x="3274577" y="3187170"/>
                  <a:pt x="3283027" y="3173088"/>
                </a:cubicBezTo>
                <a:cubicBezTo>
                  <a:pt x="3296651" y="3150381"/>
                  <a:pt x="3318720" y="3132109"/>
                  <a:pt x="3327094" y="3106987"/>
                </a:cubicBezTo>
                <a:cubicBezTo>
                  <a:pt x="3343917" y="3056517"/>
                  <a:pt x="3331143" y="3083226"/>
                  <a:pt x="3371162" y="3029869"/>
                </a:cubicBezTo>
                <a:cubicBezTo>
                  <a:pt x="3374834" y="3015180"/>
                  <a:pt x="3377828" y="3000304"/>
                  <a:pt x="3382179" y="2985801"/>
                </a:cubicBezTo>
                <a:cubicBezTo>
                  <a:pt x="3388853" y="2963555"/>
                  <a:pt x="3396868" y="2941734"/>
                  <a:pt x="3404212" y="2919700"/>
                </a:cubicBezTo>
                <a:cubicBezTo>
                  <a:pt x="3407884" y="2908683"/>
                  <a:pt x="3412412" y="2897915"/>
                  <a:pt x="3415229" y="2886649"/>
                </a:cubicBezTo>
                <a:cubicBezTo>
                  <a:pt x="3429063" y="2831316"/>
                  <a:pt x="3421458" y="2856946"/>
                  <a:pt x="3437263" y="2809531"/>
                </a:cubicBezTo>
                <a:cubicBezTo>
                  <a:pt x="3453018" y="2667741"/>
                  <a:pt x="3458657" y="2664439"/>
                  <a:pt x="3437263" y="2479025"/>
                </a:cubicBezTo>
                <a:cubicBezTo>
                  <a:pt x="3434996" y="2459380"/>
                  <a:pt x="3422574" y="2442302"/>
                  <a:pt x="3415229" y="2423941"/>
                </a:cubicBezTo>
                <a:cubicBezTo>
                  <a:pt x="3411557" y="2387218"/>
                  <a:pt x="3409824" y="2350249"/>
                  <a:pt x="3404212" y="2313772"/>
                </a:cubicBezTo>
                <a:cubicBezTo>
                  <a:pt x="3402446" y="2302295"/>
                  <a:pt x="3396012" y="2291988"/>
                  <a:pt x="3393196" y="2280722"/>
                </a:cubicBezTo>
                <a:cubicBezTo>
                  <a:pt x="3388655" y="2262556"/>
                  <a:pt x="3385529" y="2244060"/>
                  <a:pt x="3382179" y="2225637"/>
                </a:cubicBezTo>
                <a:cubicBezTo>
                  <a:pt x="3378183" y="2203660"/>
                  <a:pt x="3375279" y="2181491"/>
                  <a:pt x="3371162" y="2159536"/>
                </a:cubicBezTo>
                <a:cubicBezTo>
                  <a:pt x="3364260" y="2122727"/>
                  <a:pt x="3355285" y="2086308"/>
                  <a:pt x="3349128" y="2049367"/>
                </a:cubicBezTo>
                <a:cubicBezTo>
                  <a:pt x="3345456" y="2027333"/>
                  <a:pt x="3343529" y="2004937"/>
                  <a:pt x="3338111" y="1983266"/>
                </a:cubicBezTo>
                <a:cubicBezTo>
                  <a:pt x="3338109" y="1983259"/>
                  <a:pt x="3310571" y="1900643"/>
                  <a:pt x="3305061" y="1884114"/>
                </a:cubicBezTo>
                <a:cubicBezTo>
                  <a:pt x="3301389" y="1873097"/>
                  <a:pt x="3296321" y="1862451"/>
                  <a:pt x="3294044" y="1851064"/>
                </a:cubicBezTo>
                <a:cubicBezTo>
                  <a:pt x="3292083" y="1841261"/>
                  <a:pt x="3277844" y="1765525"/>
                  <a:pt x="3272010" y="1751912"/>
                </a:cubicBezTo>
                <a:cubicBezTo>
                  <a:pt x="3266794" y="1739742"/>
                  <a:pt x="3255354" y="1730961"/>
                  <a:pt x="3249976" y="1718861"/>
                </a:cubicBezTo>
                <a:cubicBezTo>
                  <a:pt x="3240543" y="1697637"/>
                  <a:pt x="3235287" y="1674794"/>
                  <a:pt x="3227943" y="1652760"/>
                </a:cubicBezTo>
                <a:lnTo>
                  <a:pt x="3216926" y="1619710"/>
                </a:lnTo>
                <a:cubicBezTo>
                  <a:pt x="3213254" y="1608693"/>
                  <a:pt x="3211103" y="1597046"/>
                  <a:pt x="3205909" y="1586659"/>
                </a:cubicBezTo>
                <a:cubicBezTo>
                  <a:pt x="3198564" y="1571970"/>
                  <a:pt x="3190344" y="1557687"/>
                  <a:pt x="3183875" y="1542592"/>
                </a:cubicBezTo>
                <a:cubicBezTo>
                  <a:pt x="3179300" y="1531918"/>
                  <a:pt x="3178051" y="1519928"/>
                  <a:pt x="3172858" y="1509541"/>
                </a:cubicBezTo>
                <a:cubicBezTo>
                  <a:pt x="3166937" y="1497698"/>
                  <a:pt x="3158169" y="1487507"/>
                  <a:pt x="3150825" y="1476490"/>
                </a:cubicBezTo>
                <a:cubicBezTo>
                  <a:pt x="3147295" y="1462372"/>
                  <a:pt x="3136693" y="1415176"/>
                  <a:pt x="3128791" y="1399372"/>
                </a:cubicBezTo>
                <a:cubicBezTo>
                  <a:pt x="3122870" y="1387529"/>
                  <a:pt x="3113326" y="1377818"/>
                  <a:pt x="3106757" y="1366322"/>
                </a:cubicBezTo>
                <a:cubicBezTo>
                  <a:pt x="3098609" y="1352063"/>
                  <a:pt x="3093833" y="1335919"/>
                  <a:pt x="3084723" y="1322254"/>
                </a:cubicBezTo>
                <a:cubicBezTo>
                  <a:pt x="3064353" y="1291699"/>
                  <a:pt x="3037516" y="1265609"/>
                  <a:pt x="3018622" y="1234119"/>
                </a:cubicBezTo>
                <a:cubicBezTo>
                  <a:pt x="3007605" y="1215758"/>
                  <a:pt x="2997450" y="1196852"/>
                  <a:pt x="2985572" y="1179035"/>
                </a:cubicBezTo>
                <a:cubicBezTo>
                  <a:pt x="2975387" y="1163757"/>
                  <a:pt x="2962253" y="1150538"/>
                  <a:pt x="2952521" y="1134967"/>
                </a:cubicBezTo>
                <a:cubicBezTo>
                  <a:pt x="2943817" y="1121040"/>
                  <a:pt x="2940033" y="1104264"/>
                  <a:pt x="2930487" y="1090900"/>
                </a:cubicBezTo>
                <a:cubicBezTo>
                  <a:pt x="2870039" y="1006272"/>
                  <a:pt x="2920821" y="1126649"/>
                  <a:pt x="2853369" y="991748"/>
                </a:cubicBezTo>
                <a:cubicBezTo>
                  <a:pt x="2839903" y="964816"/>
                  <a:pt x="2828763" y="937983"/>
                  <a:pt x="2809302" y="914630"/>
                </a:cubicBezTo>
                <a:cubicBezTo>
                  <a:pt x="2799328" y="902661"/>
                  <a:pt x="2785415" y="894180"/>
                  <a:pt x="2776251" y="881580"/>
                </a:cubicBezTo>
                <a:cubicBezTo>
                  <a:pt x="2694421" y="769065"/>
                  <a:pt x="2757533" y="817689"/>
                  <a:pt x="2688116" y="771411"/>
                </a:cubicBezTo>
                <a:cubicBezTo>
                  <a:pt x="2586837" y="619491"/>
                  <a:pt x="2692546" y="775407"/>
                  <a:pt x="2610998" y="661242"/>
                </a:cubicBezTo>
                <a:cubicBezTo>
                  <a:pt x="2603302" y="650468"/>
                  <a:pt x="2598326" y="637554"/>
                  <a:pt x="2588964" y="628192"/>
                </a:cubicBezTo>
                <a:cubicBezTo>
                  <a:pt x="2579602" y="618830"/>
                  <a:pt x="2566931" y="613503"/>
                  <a:pt x="2555914" y="606158"/>
                </a:cubicBezTo>
                <a:cubicBezTo>
                  <a:pt x="2515516" y="545562"/>
                  <a:pt x="2555916" y="596980"/>
                  <a:pt x="2500829" y="551074"/>
                </a:cubicBezTo>
                <a:cubicBezTo>
                  <a:pt x="2415995" y="480379"/>
                  <a:pt x="2516794" y="550700"/>
                  <a:pt x="2434728" y="495989"/>
                </a:cubicBezTo>
                <a:cubicBezTo>
                  <a:pt x="2427383" y="484972"/>
                  <a:pt x="2422659" y="471658"/>
                  <a:pt x="2412694" y="462939"/>
                </a:cubicBezTo>
                <a:cubicBezTo>
                  <a:pt x="2392765" y="445501"/>
                  <a:pt x="2368627" y="433560"/>
                  <a:pt x="2346593" y="418871"/>
                </a:cubicBezTo>
                <a:cubicBezTo>
                  <a:pt x="2335576" y="411526"/>
                  <a:pt x="2322906" y="406199"/>
                  <a:pt x="2313543" y="396837"/>
                </a:cubicBezTo>
                <a:cubicBezTo>
                  <a:pt x="2239230" y="322525"/>
                  <a:pt x="2277002" y="340590"/>
                  <a:pt x="2214391" y="319719"/>
                </a:cubicBezTo>
                <a:cubicBezTo>
                  <a:pt x="2108949" y="214280"/>
                  <a:pt x="2243957" y="339431"/>
                  <a:pt x="2148290" y="275652"/>
                </a:cubicBezTo>
                <a:cubicBezTo>
                  <a:pt x="2135326" y="267009"/>
                  <a:pt x="2128859" y="250168"/>
                  <a:pt x="2115239" y="242601"/>
                </a:cubicBezTo>
                <a:cubicBezTo>
                  <a:pt x="2094936" y="231322"/>
                  <a:pt x="2071172" y="227911"/>
                  <a:pt x="2049138" y="220567"/>
                </a:cubicBezTo>
                <a:lnTo>
                  <a:pt x="2016087" y="209551"/>
                </a:lnTo>
                <a:cubicBezTo>
                  <a:pt x="1921376" y="146409"/>
                  <a:pt x="2041205" y="222109"/>
                  <a:pt x="1949986" y="176500"/>
                </a:cubicBezTo>
                <a:cubicBezTo>
                  <a:pt x="1938143" y="170579"/>
                  <a:pt x="1929333" y="159115"/>
                  <a:pt x="1916935" y="154466"/>
                </a:cubicBezTo>
                <a:cubicBezTo>
                  <a:pt x="1869638" y="136729"/>
                  <a:pt x="1841709" y="152055"/>
                  <a:pt x="1795750" y="121416"/>
                </a:cubicBezTo>
                <a:cubicBezTo>
                  <a:pt x="1768354" y="103152"/>
                  <a:pt x="1750579" y="89328"/>
                  <a:pt x="1718632" y="77348"/>
                </a:cubicBezTo>
                <a:cubicBezTo>
                  <a:pt x="1704455" y="72031"/>
                  <a:pt x="1689067" y="70682"/>
                  <a:pt x="1674564" y="66331"/>
                </a:cubicBezTo>
                <a:cubicBezTo>
                  <a:pt x="1652318" y="59657"/>
                  <a:pt x="1630497" y="51642"/>
                  <a:pt x="1608463" y="44298"/>
                </a:cubicBezTo>
                <a:cubicBezTo>
                  <a:pt x="1608462" y="44298"/>
                  <a:pt x="1542363" y="22265"/>
                  <a:pt x="1542362" y="22264"/>
                </a:cubicBezTo>
                <a:cubicBezTo>
                  <a:pt x="1503200" y="-3844"/>
                  <a:pt x="1522552" y="230"/>
                  <a:pt x="1487278" y="230"/>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065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641581"/>
            <a:ext cx="8915400" cy="1815882"/>
          </a:xfrm>
          <a:prstGeom prst="rect">
            <a:avLst/>
          </a:prstGeom>
          <a:noFill/>
        </p:spPr>
        <p:txBody>
          <a:bodyPr wrap="square">
            <a:spAutoFit/>
          </a:bodyPr>
          <a:lstStyle/>
          <a:p>
            <a:r>
              <a:rPr lang="en-US" sz="1600" b="1" dirty="0">
                <a:solidFill>
                  <a:schemeClr val="accent6">
                    <a:lumMod val="50000"/>
                  </a:schemeClr>
                </a:solidFill>
                <a:latin typeface="Calibri" pitchFamily="34" charset="0"/>
              </a:rPr>
              <a:t>The previous image of an intercalated duct from the Ross text is outstanding.  Intercalated ducts are challenging to find on our slides.</a:t>
            </a:r>
          </a:p>
          <a:p>
            <a:r>
              <a:rPr lang="en-US" sz="1600" b="1" dirty="0">
                <a:solidFill>
                  <a:schemeClr val="accent6">
                    <a:lumMod val="50000"/>
                  </a:schemeClr>
                </a:solidFill>
                <a:latin typeface="Calibri" pitchFamily="34" charset="0"/>
              </a:rPr>
              <a:t>In the center of this image, you can see two adjacent acini (blue dashed semicircles) that appear to have </a:t>
            </a:r>
            <a:r>
              <a:rPr lang="en-US" sz="1600" b="1" dirty="0">
                <a:solidFill>
                  <a:srgbClr val="D6A300"/>
                </a:solidFill>
                <a:latin typeface="Calibri" pitchFamily="34" charset="0"/>
              </a:rPr>
              <a:t>intercalated ducts </a:t>
            </a:r>
            <a:r>
              <a:rPr lang="en-US" sz="1600" b="1" dirty="0">
                <a:solidFill>
                  <a:schemeClr val="accent6">
                    <a:lumMod val="50000"/>
                  </a:schemeClr>
                </a:solidFill>
                <a:latin typeface="Calibri" pitchFamily="34" charset="0"/>
              </a:rPr>
              <a:t>connecting them (their ducts are merging).  A </a:t>
            </a:r>
            <a:r>
              <a:rPr lang="en-US" sz="1600" b="1" dirty="0" err="1">
                <a:solidFill>
                  <a:srgbClr val="D6A300"/>
                </a:solidFill>
                <a:latin typeface="Calibri" pitchFamily="34" charset="0"/>
              </a:rPr>
              <a:t>centroacinar</a:t>
            </a:r>
            <a:r>
              <a:rPr lang="en-US" sz="1600" b="1" dirty="0">
                <a:solidFill>
                  <a:srgbClr val="D6A300"/>
                </a:solidFill>
                <a:latin typeface="Calibri" pitchFamily="34" charset="0"/>
              </a:rPr>
              <a:t> cell </a:t>
            </a:r>
            <a:r>
              <a:rPr lang="en-US" sz="1600" b="1" dirty="0">
                <a:solidFill>
                  <a:schemeClr val="accent6">
                    <a:lumMod val="50000"/>
                  </a:schemeClr>
                </a:solidFill>
                <a:latin typeface="Calibri" pitchFamily="34" charset="0"/>
              </a:rPr>
              <a:t>nucleus (arrow) is visible in the left </a:t>
            </a:r>
            <a:r>
              <a:rPr lang="en-US" sz="1600" b="1" dirty="0" err="1">
                <a:solidFill>
                  <a:schemeClr val="accent6">
                    <a:lumMod val="50000"/>
                  </a:schemeClr>
                </a:solidFill>
                <a:latin typeface="Calibri" pitchFamily="34" charset="0"/>
              </a:rPr>
              <a:t>acinus</a:t>
            </a:r>
            <a:r>
              <a:rPr lang="en-US" sz="1600" b="1" dirty="0">
                <a:solidFill>
                  <a:schemeClr val="accent6">
                    <a:lumMod val="50000"/>
                  </a:schemeClr>
                </a:solidFill>
                <a:latin typeface="Calibri" pitchFamily="34" charset="0"/>
              </a:rPr>
              <a:t>.  The structure outlined in yellow is likely a cross-section of an </a:t>
            </a:r>
            <a:r>
              <a:rPr lang="en-US" sz="1600" b="1" dirty="0">
                <a:solidFill>
                  <a:srgbClr val="D6A300"/>
                </a:solidFill>
                <a:latin typeface="Calibri" pitchFamily="34" charset="0"/>
              </a:rPr>
              <a:t>intercalated duct</a:t>
            </a:r>
            <a:r>
              <a:rPr lang="en-US" sz="1600" b="1" dirty="0">
                <a:solidFill>
                  <a:schemeClr val="accent6">
                    <a:lumMod val="50000"/>
                  </a:schemeClr>
                </a:solidFill>
                <a:latin typeface="Calibri" pitchFamily="34" charset="0"/>
              </a:rPr>
              <a:t>.  Note that the cells lining the intercalated ducts are very low cuboidal, and do not stain as intensely as the acinar cells. </a:t>
            </a:r>
          </a:p>
        </p:txBody>
      </p:sp>
      <p:sp>
        <p:nvSpPr>
          <p:cNvPr id="28" name="Rectangle 27"/>
          <p:cNvSpPr/>
          <p:nvPr/>
        </p:nvSpPr>
        <p:spPr>
          <a:xfrm>
            <a:off x="1635121" y="21491"/>
            <a:ext cx="5873852"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FFC000"/>
                </a:solidFill>
                <a:latin typeface="+mn-lt"/>
              </a:rPr>
              <a:t>EXOCRINE PANCREAS - DUCTS</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0107"/>
          <a:stretch/>
        </p:blipFill>
        <p:spPr>
          <a:xfrm>
            <a:off x="76200" y="2510532"/>
            <a:ext cx="6096000" cy="4118868"/>
          </a:xfrm>
          <a:prstGeom prst="rect">
            <a:avLst/>
          </a:prstGeom>
        </p:spPr>
      </p:pic>
      <p:sp>
        <p:nvSpPr>
          <p:cNvPr id="9" name="TextBox 8"/>
          <p:cNvSpPr txBox="1"/>
          <p:nvPr/>
        </p:nvSpPr>
        <p:spPr>
          <a:xfrm>
            <a:off x="6264925" y="2590800"/>
            <a:ext cx="2802875" cy="1600438"/>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The intercalated duct cells, including the </a:t>
            </a:r>
            <a:r>
              <a:rPr lang="en-US" sz="1400" b="1" dirty="0" err="1">
                <a:solidFill>
                  <a:schemeClr val="accent3">
                    <a:lumMod val="50000"/>
                  </a:schemeClr>
                </a:solidFill>
                <a:latin typeface="Tempus Sans ITC" pitchFamily="82" charset="0"/>
              </a:rPr>
              <a:t>centroacinar</a:t>
            </a:r>
            <a:r>
              <a:rPr lang="en-US" sz="1400" b="1" dirty="0">
                <a:solidFill>
                  <a:schemeClr val="accent3">
                    <a:lumMod val="50000"/>
                  </a:schemeClr>
                </a:solidFill>
                <a:latin typeface="Tempus Sans ITC" pitchFamily="82" charset="0"/>
              </a:rPr>
              <a:t> cells, secrete bicarbonate.  Since they are not major protein-secreting cells, it makes sense that these cells are pale, especially in comparison to the intensely-stained acinar cells.</a:t>
            </a:r>
          </a:p>
        </p:txBody>
      </p:sp>
      <p:sp>
        <p:nvSpPr>
          <p:cNvPr id="4" name="Freeform 3"/>
          <p:cNvSpPr/>
          <p:nvPr/>
        </p:nvSpPr>
        <p:spPr>
          <a:xfrm>
            <a:off x="1880212" y="3939722"/>
            <a:ext cx="1322024" cy="1852395"/>
          </a:xfrm>
          <a:custGeom>
            <a:avLst/>
            <a:gdLst>
              <a:gd name="connsiteX0" fmla="*/ 1101687 w 1322024"/>
              <a:gd name="connsiteY0" fmla="*/ 12578 h 1852395"/>
              <a:gd name="connsiteX1" fmla="*/ 616945 w 1322024"/>
              <a:gd name="connsiteY1" fmla="*/ 12578 h 1852395"/>
              <a:gd name="connsiteX2" fmla="*/ 572877 w 1322024"/>
              <a:gd name="connsiteY2" fmla="*/ 23595 h 1852395"/>
              <a:gd name="connsiteX3" fmla="*/ 484742 w 1322024"/>
              <a:gd name="connsiteY3" fmla="*/ 45629 h 1852395"/>
              <a:gd name="connsiteX4" fmla="*/ 407624 w 1322024"/>
              <a:gd name="connsiteY4" fmla="*/ 67663 h 1852395"/>
              <a:gd name="connsiteX5" fmla="*/ 363557 w 1322024"/>
              <a:gd name="connsiteY5" fmla="*/ 89696 h 1852395"/>
              <a:gd name="connsiteX6" fmla="*/ 264405 w 1322024"/>
              <a:gd name="connsiteY6" fmla="*/ 166815 h 1852395"/>
              <a:gd name="connsiteX7" fmla="*/ 231354 w 1322024"/>
              <a:gd name="connsiteY7" fmla="*/ 188848 h 1852395"/>
              <a:gd name="connsiteX8" fmla="*/ 220337 w 1322024"/>
              <a:gd name="connsiteY8" fmla="*/ 221899 h 1852395"/>
              <a:gd name="connsiteX9" fmla="*/ 187287 w 1322024"/>
              <a:gd name="connsiteY9" fmla="*/ 243933 h 1852395"/>
              <a:gd name="connsiteX10" fmla="*/ 165253 w 1322024"/>
              <a:gd name="connsiteY10" fmla="*/ 276983 h 1852395"/>
              <a:gd name="connsiteX11" fmla="*/ 143219 w 1322024"/>
              <a:gd name="connsiteY11" fmla="*/ 343084 h 1852395"/>
              <a:gd name="connsiteX12" fmla="*/ 132202 w 1322024"/>
              <a:gd name="connsiteY12" fmla="*/ 376135 h 1852395"/>
              <a:gd name="connsiteX13" fmla="*/ 110169 w 1322024"/>
              <a:gd name="connsiteY13" fmla="*/ 409186 h 1852395"/>
              <a:gd name="connsiteX14" fmla="*/ 66101 w 1322024"/>
              <a:gd name="connsiteY14" fmla="*/ 497321 h 1852395"/>
              <a:gd name="connsiteX15" fmla="*/ 22034 w 1322024"/>
              <a:gd name="connsiteY15" fmla="*/ 651557 h 1852395"/>
              <a:gd name="connsiteX16" fmla="*/ 11017 w 1322024"/>
              <a:gd name="connsiteY16" fmla="*/ 684607 h 1852395"/>
              <a:gd name="connsiteX17" fmla="*/ 0 w 1322024"/>
              <a:gd name="connsiteY17" fmla="*/ 783759 h 1852395"/>
              <a:gd name="connsiteX18" fmla="*/ 22034 w 1322024"/>
              <a:gd name="connsiteY18" fmla="*/ 1015113 h 1852395"/>
              <a:gd name="connsiteX19" fmla="*/ 44068 w 1322024"/>
              <a:gd name="connsiteY19" fmla="*/ 1081215 h 1852395"/>
              <a:gd name="connsiteX20" fmla="*/ 77118 w 1322024"/>
              <a:gd name="connsiteY20" fmla="*/ 1202400 h 1852395"/>
              <a:gd name="connsiteX21" fmla="*/ 99152 w 1322024"/>
              <a:gd name="connsiteY21" fmla="*/ 1279518 h 1852395"/>
              <a:gd name="connsiteX22" fmla="*/ 121186 w 1322024"/>
              <a:gd name="connsiteY22" fmla="*/ 1312569 h 1852395"/>
              <a:gd name="connsiteX23" fmla="*/ 143219 w 1322024"/>
              <a:gd name="connsiteY23" fmla="*/ 1378670 h 1852395"/>
              <a:gd name="connsiteX24" fmla="*/ 154236 w 1322024"/>
              <a:gd name="connsiteY24" fmla="*/ 1411721 h 1852395"/>
              <a:gd name="connsiteX25" fmla="*/ 242371 w 1322024"/>
              <a:gd name="connsiteY25" fmla="*/ 1532906 h 1852395"/>
              <a:gd name="connsiteX26" fmla="*/ 253388 w 1322024"/>
              <a:gd name="connsiteY26" fmla="*/ 1565957 h 1852395"/>
              <a:gd name="connsiteX27" fmla="*/ 319489 w 1322024"/>
              <a:gd name="connsiteY27" fmla="*/ 1621041 h 1852395"/>
              <a:gd name="connsiteX28" fmla="*/ 352540 w 1322024"/>
              <a:gd name="connsiteY28" fmla="*/ 1665109 h 1852395"/>
              <a:gd name="connsiteX29" fmla="*/ 418641 w 1322024"/>
              <a:gd name="connsiteY29" fmla="*/ 1709176 h 1852395"/>
              <a:gd name="connsiteX30" fmla="*/ 517793 w 1322024"/>
              <a:gd name="connsiteY30" fmla="*/ 1786294 h 1852395"/>
              <a:gd name="connsiteX31" fmla="*/ 550843 w 1322024"/>
              <a:gd name="connsiteY31" fmla="*/ 1797311 h 1852395"/>
              <a:gd name="connsiteX32" fmla="*/ 583894 w 1322024"/>
              <a:gd name="connsiteY32" fmla="*/ 1819345 h 1852395"/>
              <a:gd name="connsiteX33" fmla="*/ 627962 w 1322024"/>
              <a:gd name="connsiteY33" fmla="*/ 1830362 h 1852395"/>
              <a:gd name="connsiteX34" fmla="*/ 727113 w 1322024"/>
              <a:gd name="connsiteY34" fmla="*/ 1852395 h 1852395"/>
              <a:gd name="connsiteX35" fmla="*/ 892366 w 1322024"/>
              <a:gd name="connsiteY35" fmla="*/ 1841378 h 1852395"/>
              <a:gd name="connsiteX36" fmla="*/ 947451 w 1322024"/>
              <a:gd name="connsiteY36" fmla="*/ 1830362 h 1852395"/>
              <a:gd name="connsiteX37" fmla="*/ 1024569 w 1322024"/>
              <a:gd name="connsiteY37" fmla="*/ 1819345 h 1852395"/>
              <a:gd name="connsiteX38" fmla="*/ 1090670 w 1322024"/>
              <a:gd name="connsiteY38" fmla="*/ 1786294 h 1852395"/>
              <a:gd name="connsiteX39" fmla="*/ 1123721 w 1322024"/>
              <a:gd name="connsiteY39" fmla="*/ 1775277 h 1852395"/>
              <a:gd name="connsiteX40" fmla="*/ 1178805 w 1322024"/>
              <a:gd name="connsiteY40" fmla="*/ 1720193 h 1852395"/>
              <a:gd name="connsiteX41" fmla="*/ 1211855 w 1322024"/>
              <a:gd name="connsiteY41" fmla="*/ 1698159 h 1852395"/>
              <a:gd name="connsiteX42" fmla="*/ 1233889 w 1322024"/>
              <a:gd name="connsiteY42" fmla="*/ 1665109 h 1852395"/>
              <a:gd name="connsiteX43" fmla="*/ 1255923 w 1322024"/>
              <a:gd name="connsiteY43" fmla="*/ 1621041 h 1852395"/>
              <a:gd name="connsiteX44" fmla="*/ 1288974 w 1322024"/>
              <a:gd name="connsiteY44" fmla="*/ 1587990 h 1852395"/>
              <a:gd name="connsiteX45" fmla="*/ 1322024 w 1322024"/>
              <a:gd name="connsiteY45" fmla="*/ 1543923 h 185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22024" h="1852395">
                <a:moveTo>
                  <a:pt x="1101687" y="12578"/>
                </a:moveTo>
                <a:cubicBezTo>
                  <a:pt x="869955" y="-2870"/>
                  <a:pt x="914700" y="-5467"/>
                  <a:pt x="616945" y="12578"/>
                </a:cubicBezTo>
                <a:cubicBezTo>
                  <a:pt x="601831" y="13494"/>
                  <a:pt x="587658" y="20310"/>
                  <a:pt x="572877" y="23595"/>
                </a:cubicBezTo>
                <a:cubicBezTo>
                  <a:pt x="421697" y="57191"/>
                  <a:pt x="588092" y="16100"/>
                  <a:pt x="484742" y="45629"/>
                </a:cubicBezTo>
                <a:cubicBezTo>
                  <a:pt x="456789" y="53616"/>
                  <a:pt x="434039" y="56342"/>
                  <a:pt x="407624" y="67663"/>
                </a:cubicBezTo>
                <a:cubicBezTo>
                  <a:pt x="392529" y="74132"/>
                  <a:pt x="378246" y="82352"/>
                  <a:pt x="363557" y="89696"/>
                </a:cubicBezTo>
                <a:cubicBezTo>
                  <a:pt x="311783" y="141470"/>
                  <a:pt x="343466" y="114108"/>
                  <a:pt x="264405" y="166815"/>
                </a:cubicBezTo>
                <a:lnTo>
                  <a:pt x="231354" y="188848"/>
                </a:lnTo>
                <a:cubicBezTo>
                  <a:pt x="227682" y="199865"/>
                  <a:pt x="227591" y="212831"/>
                  <a:pt x="220337" y="221899"/>
                </a:cubicBezTo>
                <a:cubicBezTo>
                  <a:pt x="212066" y="232238"/>
                  <a:pt x="196649" y="234571"/>
                  <a:pt x="187287" y="243933"/>
                </a:cubicBezTo>
                <a:cubicBezTo>
                  <a:pt x="177925" y="253295"/>
                  <a:pt x="172598" y="265966"/>
                  <a:pt x="165253" y="276983"/>
                </a:cubicBezTo>
                <a:lnTo>
                  <a:pt x="143219" y="343084"/>
                </a:lnTo>
                <a:cubicBezTo>
                  <a:pt x="139547" y="354101"/>
                  <a:pt x="138643" y="366472"/>
                  <a:pt x="132202" y="376135"/>
                </a:cubicBezTo>
                <a:cubicBezTo>
                  <a:pt x="124858" y="387152"/>
                  <a:pt x="116090" y="397343"/>
                  <a:pt x="110169" y="409186"/>
                </a:cubicBezTo>
                <a:cubicBezTo>
                  <a:pt x="56271" y="516984"/>
                  <a:pt x="117147" y="420753"/>
                  <a:pt x="66101" y="497321"/>
                </a:cubicBezTo>
                <a:cubicBezTo>
                  <a:pt x="38436" y="607986"/>
                  <a:pt x="53644" y="556730"/>
                  <a:pt x="22034" y="651557"/>
                </a:cubicBezTo>
                <a:lnTo>
                  <a:pt x="11017" y="684607"/>
                </a:lnTo>
                <a:cubicBezTo>
                  <a:pt x="7345" y="717658"/>
                  <a:pt x="0" y="750505"/>
                  <a:pt x="0" y="783759"/>
                </a:cubicBezTo>
                <a:cubicBezTo>
                  <a:pt x="0" y="821973"/>
                  <a:pt x="7000" y="954977"/>
                  <a:pt x="22034" y="1015113"/>
                </a:cubicBezTo>
                <a:cubicBezTo>
                  <a:pt x="27667" y="1037645"/>
                  <a:pt x="39513" y="1058440"/>
                  <a:pt x="44068" y="1081215"/>
                </a:cubicBezTo>
                <a:cubicBezTo>
                  <a:pt x="82170" y="1271737"/>
                  <a:pt x="21216" y="978792"/>
                  <a:pt x="77118" y="1202400"/>
                </a:cubicBezTo>
                <a:cubicBezTo>
                  <a:pt x="80648" y="1216521"/>
                  <a:pt x="91249" y="1263712"/>
                  <a:pt x="99152" y="1279518"/>
                </a:cubicBezTo>
                <a:cubicBezTo>
                  <a:pt x="105074" y="1291361"/>
                  <a:pt x="113841" y="1301552"/>
                  <a:pt x="121186" y="1312569"/>
                </a:cubicBezTo>
                <a:lnTo>
                  <a:pt x="143219" y="1378670"/>
                </a:lnTo>
                <a:cubicBezTo>
                  <a:pt x="146891" y="1389687"/>
                  <a:pt x="148081" y="1401873"/>
                  <a:pt x="154236" y="1411721"/>
                </a:cubicBezTo>
                <a:cubicBezTo>
                  <a:pt x="217578" y="1513068"/>
                  <a:pt x="184824" y="1475359"/>
                  <a:pt x="242371" y="1532906"/>
                </a:cubicBezTo>
                <a:cubicBezTo>
                  <a:pt x="246043" y="1543923"/>
                  <a:pt x="246946" y="1556294"/>
                  <a:pt x="253388" y="1565957"/>
                </a:cubicBezTo>
                <a:cubicBezTo>
                  <a:pt x="289482" y="1620098"/>
                  <a:pt x="278846" y="1580397"/>
                  <a:pt x="319489" y="1621041"/>
                </a:cubicBezTo>
                <a:cubicBezTo>
                  <a:pt x="332473" y="1634025"/>
                  <a:pt x="338816" y="1652910"/>
                  <a:pt x="352540" y="1665109"/>
                </a:cubicBezTo>
                <a:cubicBezTo>
                  <a:pt x="372332" y="1682702"/>
                  <a:pt x="399916" y="1690451"/>
                  <a:pt x="418641" y="1709176"/>
                </a:cubicBezTo>
                <a:cubicBezTo>
                  <a:pt x="447158" y="1737693"/>
                  <a:pt x="478259" y="1773116"/>
                  <a:pt x="517793" y="1786294"/>
                </a:cubicBezTo>
                <a:cubicBezTo>
                  <a:pt x="528810" y="1789966"/>
                  <a:pt x="540456" y="1792118"/>
                  <a:pt x="550843" y="1797311"/>
                </a:cubicBezTo>
                <a:cubicBezTo>
                  <a:pt x="562686" y="1803233"/>
                  <a:pt x="571724" y="1814129"/>
                  <a:pt x="583894" y="1819345"/>
                </a:cubicBezTo>
                <a:cubicBezTo>
                  <a:pt x="597811" y="1825309"/>
                  <a:pt x="613403" y="1826202"/>
                  <a:pt x="627962" y="1830362"/>
                </a:cubicBezTo>
                <a:cubicBezTo>
                  <a:pt x="703897" y="1852057"/>
                  <a:pt x="607828" y="1832514"/>
                  <a:pt x="727113" y="1852395"/>
                </a:cubicBezTo>
                <a:cubicBezTo>
                  <a:pt x="782197" y="1848723"/>
                  <a:pt x="837433" y="1846871"/>
                  <a:pt x="892366" y="1841378"/>
                </a:cubicBezTo>
                <a:cubicBezTo>
                  <a:pt x="910998" y="1839515"/>
                  <a:pt x="928981" y="1833440"/>
                  <a:pt x="947451" y="1830362"/>
                </a:cubicBezTo>
                <a:cubicBezTo>
                  <a:pt x="973065" y="1826093"/>
                  <a:pt x="998863" y="1823017"/>
                  <a:pt x="1024569" y="1819345"/>
                </a:cubicBezTo>
                <a:cubicBezTo>
                  <a:pt x="1107644" y="1791653"/>
                  <a:pt x="1005241" y="1829009"/>
                  <a:pt x="1090670" y="1786294"/>
                </a:cubicBezTo>
                <a:cubicBezTo>
                  <a:pt x="1101057" y="1781101"/>
                  <a:pt x="1112704" y="1778949"/>
                  <a:pt x="1123721" y="1775277"/>
                </a:cubicBezTo>
                <a:cubicBezTo>
                  <a:pt x="1211854" y="1716520"/>
                  <a:pt x="1105360" y="1793638"/>
                  <a:pt x="1178805" y="1720193"/>
                </a:cubicBezTo>
                <a:cubicBezTo>
                  <a:pt x="1188167" y="1710831"/>
                  <a:pt x="1200838" y="1705504"/>
                  <a:pt x="1211855" y="1698159"/>
                </a:cubicBezTo>
                <a:cubicBezTo>
                  <a:pt x="1219200" y="1687142"/>
                  <a:pt x="1227320" y="1676605"/>
                  <a:pt x="1233889" y="1665109"/>
                </a:cubicBezTo>
                <a:cubicBezTo>
                  <a:pt x="1242037" y="1650850"/>
                  <a:pt x="1246377" y="1634405"/>
                  <a:pt x="1255923" y="1621041"/>
                </a:cubicBezTo>
                <a:cubicBezTo>
                  <a:pt x="1264979" y="1608363"/>
                  <a:pt x="1277957" y="1599007"/>
                  <a:pt x="1288974" y="1587990"/>
                </a:cubicBezTo>
                <a:cubicBezTo>
                  <a:pt x="1312649" y="1540638"/>
                  <a:pt x="1294584" y="1543923"/>
                  <a:pt x="1322024" y="1543923"/>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158169" y="3586621"/>
            <a:ext cx="1410209" cy="1467366"/>
          </a:xfrm>
          <a:custGeom>
            <a:avLst/>
            <a:gdLst>
              <a:gd name="connsiteX0" fmla="*/ 0 w 1410209"/>
              <a:gd name="connsiteY0" fmla="*/ 134325 h 1467366"/>
              <a:gd name="connsiteX1" fmla="*/ 66101 w 1410209"/>
              <a:gd name="connsiteY1" fmla="*/ 123308 h 1467366"/>
              <a:gd name="connsiteX2" fmla="*/ 132202 w 1410209"/>
              <a:gd name="connsiteY2" fmla="*/ 79241 h 1467366"/>
              <a:gd name="connsiteX3" fmla="*/ 165253 w 1410209"/>
              <a:gd name="connsiteY3" fmla="*/ 68224 h 1467366"/>
              <a:gd name="connsiteX4" fmla="*/ 198303 w 1410209"/>
              <a:gd name="connsiteY4" fmla="*/ 46190 h 1467366"/>
              <a:gd name="connsiteX5" fmla="*/ 231354 w 1410209"/>
              <a:gd name="connsiteY5" fmla="*/ 35173 h 1467366"/>
              <a:gd name="connsiteX6" fmla="*/ 429658 w 1410209"/>
              <a:gd name="connsiteY6" fmla="*/ 13140 h 1467366"/>
              <a:gd name="connsiteX7" fmla="*/ 506776 w 1410209"/>
              <a:gd name="connsiteY7" fmla="*/ 2123 h 1467366"/>
              <a:gd name="connsiteX8" fmla="*/ 859315 w 1410209"/>
              <a:gd name="connsiteY8" fmla="*/ 24157 h 1467366"/>
              <a:gd name="connsiteX9" fmla="*/ 936433 w 1410209"/>
              <a:gd name="connsiteY9" fmla="*/ 57207 h 1467366"/>
              <a:gd name="connsiteX10" fmla="*/ 969484 w 1410209"/>
              <a:gd name="connsiteY10" fmla="*/ 79241 h 1467366"/>
              <a:gd name="connsiteX11" fmla="*/ 1035585 w 1410209"/>
              <a:gd name="connsiteY11" fmla="*/ 101275 h 1467366"/>
              <a:gd name="connsiteX12" fmla="*/ 1068636 w 1410209"/>
              <a:gd name="connsiteY12" fmla="*/ 112291 h 1467366"/>
              <a:gd name="connsiteX13" fmla="*/ 1134737 w 1410209"/>
              <a:gd name="connsiteY13" fmla="*/ 156359 h 1467366"/>
              <a:gd name="connsiteX14" fmla="*/ 1156771 w 1410209"/>
              <a:gd name="connsiteY14" fmla="*/ 189410 h 1467366"/>
              <a:gd name="connsiteX15" fmla="*/ 1233889 w 1410209"/>
              <a:gd name="connsiteY15" fmla="*/ 222460 h 1467366"/>
              <a:gd name="connsiteX16" fmla="*/ 1266939 w 1410209"/>
              <a:gd name="connsiteY16" fmla="*/ 310595 h 1467366"/>
              <a:gd name="connsiteX17" fmla="*/ 1288973 w 1410209"/>
              <a:gd name="connsiteY17" fmla="*/ 376696 h 1467366"/>
              <a:gd name="connsiteX18" fmla="*/ 1311007 w 1410209"/>
              <a:gd name="connsiteY18" fmla="*/ 409747 h 1467366"/>
              <a:gd name="connsiteX19" fmla="*/ 1333041 w 1410209"/>
              <a:gd name="connsiteY19" fmla="*/ 475848 h 1467366"/>
              <a:gd name="connsiteX20" fmla="*/ 1344058 w 1410209"/>
              <a:gd name="connsiteY20" fmla="*/ 508899 h 1467366"/>
              <a:gd name="connsiteX21" fmla="*/ 1366091 w 1410209"/>
              <a:gd name="connsiteY21" fmla="*/ 586017 h 1467366"/>
              <a:gd name="connsiteX22" fmla="*/ 1388125 w 1410209"/>
              <a:gd name="connsiteY22" fmla="*/ 619067 h 1467366"/>
              <a:gd name="connsiteX23" fmla="*/ 1410159 w 1410209"/>
              <a:gd name="connsiteY23" fmla="*/ 685169 h 1467366"/>
              <a:gd name="connsiteX24" fmla="*/ 1377108 w 1410209"/>
              <a:gd name="connsiteY24" fmla="*/ 993641 h 1467366"/>
              <a:gd name="connsiteX25" fmla="*/ 1355074 w 1410209"/>
              <a:gd name="connsiteY25" fmla="*/ 1059742 h 1467366"/>
              <a:gd name="connsiteX26" fmla="*/ 1344058 w 1410209"/>
              <a:gd name="connsiteY26" fmla="*/ 1092793 h 1467366"/>
              <a:gd name="connsiteX27" fmla="*/ 1322024 w 1410209"/>
              <a:gd name="connsiteY27" fmla="*/ 1125843 h 1467366"/>
              <a:gd name="connsiteX28" fmla="*/ 1277956 w 1410209"/>
              <a:gd name="connsiteY28" fmla="*/ 1236012 h 1467366"/>
              <a:gd name="connsiteX29" fmla="*/ 1266939 w 1410209"/>
              <a:gd name="connsiteY29" fmla="*/ 1269063 h 1467366"/>
              <a:gd name="connsiteX30" fmla="*/ 1233889 w 1410209"/>
              <a:gd name="connsiteY30" fmla="*/ 1302113 h 1467366"/>
              <a:gd name="connsiteX31" fmla="*/ 1178805 w 1410209"/>
              <a:gd name="connsiteY31" fmla="*/ 1357197 h 1467366"/>
              <a:gd name="connsiteX32" fmla="*/ 1145754 w 1410209"/>
              <a:gd name="connsiteY32" fmla="*/ 1368214 h 1467366"/>
              <a:gd name="connsiteX33" fmla="*/ 1079653 w 1410209"/>
              <a:gd name="connsiteY33" fmla="*/ 1412282 h 1467366"/>
              <a:gd name="connsiteX34" fmla="*/ 1013552 w 1410209"/>
              <a:gd name="connsiteY34" fmla="*/ 1434316 h 1467366"/>
              <a:gd name="connsiteX35" fmla="*/ 980501 w 1410209"/>
              <a:gd name="connsiteY35" fmla="*/ 1456349 h 1467366"/>
              <a:gd name="connsiteX36" fmla="*/ 881349 w 1410209"/>
              <a:gd name="connsiteY36" fmla="*/ 1467366 h 1467366"/>
              <a:gd name="connsiteX37" fmla="*/ 738130 w 1410209"/>
              <a:gd name="connsiteY37" fmla="*/ 1445332 h 1467366"/>
              <a:gd name="connsiteX38" fmla="*/ 705079 w 1410209"/>
              <a:gd name="connsiteY38" fmla="*/ 1423299 h 1467366"/>
              <a:gd name="connsiteX39" fmla="*/ 661012 w 1410209"/>
              <a:gd name="connsiteY39" fmla="*/ 1412282 h 146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0209" h="1467366">
                <a:moveTo>
                  <a:pt x="0" y="134325"/>
                </a:moveTo>
                <a:cubicBezTo>
                  <a:pt x="22034" y="130653"/>
                  <a:pt x="45482" y="131899"/>
                  <a:pt x="66101" y="123308"/>
                </a:cubicBezTo>
                <a:cubicBezTo>
                  <a:pt x="90545" y="113123"/>
                  <a:pt x="107080" y="87615"/>
                  <a:pt x="132202" y="79241"/>
                </a:cubicBezTo>
                <a:lnTo>
                  <a:pt x="165253" y="68224"/>
                </a:lnTo>
                <a:cubicBezTo>
                  <a:pt x="176270" y="60879"/>
                  <a:pt x="186460" y="52111"/>
                  <a:pt x="198303" y="46190"/>
                </a:cubicBezTo>
                <a:cubicBezTo>
                  <a:pt x="208690" y="40996"/>
                  <a:pt x="220188" y="38363"/>
                  <a:pt x="231354" y="35173"/>
                </a:cubicBezTo>
                <a:cubicBezTo>
                  <a:pt x="309743" y="12777"/>
                  <a:pt x="313706" y="21422"/>
                  <a:pt x="429658" y="13140"/>
                </a:cubicBezTo>
                <a:cubicBezTo>
                  <a:pt x="455364" y="9468"/>
                  <a:pt x="480809" y="2123"/>
                  <a:pt x="506776" y="2123"/>
                </a:cubicBezTo>
                <a:cubicBezTo>
                  <a:pt x="667756" y="2123"/>
                  <a:pt x="739362" y="-10114"/>
                  <a:pt x="859315" y="24157"/>
                </a:cubicBezTo>
                <a:cubicBezTo>
                  <a:pt x="890220" y="32987"/>
                  <a:pt x="907048" y="40415"/>
                  <a:pt x="936433" y="57207"/>
                </a:cubicBezTo>
                <a:cubicBezTo>
                  <a:pt x="947929" y="63776"/>
                  <a:pt x="957384" y="73863"/>
                  <a:pt x="969484" y="79241"/>
                </a:cubicBezTo>
                <a:cubicBezTo>
                  <a:pt x="990708" y="88674"/>
                  <a:pt x="1013551" y="93931"/>
                  <a:pt x="1035585" y="101275"/>
                </a:cubicBezTo>
                <a:lnTo>
                  <a:pt x="1068636" y="112291"/>
                </a:lnTo>
                <a:cubicBezTo>
                  <a:pt x="1090670" y="126980"/>
                  <a:pt x="1120048" y="134325"/>
                  <a:pt x="1134737" y="156359"/>
                </a:cubicBezTo>
                <a:cubicBezTo>
                  <a:pt x="1142082" y="167376"/>
                  <a:pt x="1146599" y="180933"/>
                  <a:pt x="1156771" y="189410"/>
                </a:cubicBezTo>
                <a:cubicBezTo>
                  <a:pt x="1174921" y="204535"/>
                  <a:pt x="1210929" y="214807"/>
                  <a:pt x="1233889" y="222460"/>
                </a:cubicBezTo>
                <a:cubicBezTo>
                  <a:pt x="1260007" y="353045"/>
                  <a:pt x="1225678" y="217757"/>
                  <a:pt x="1266939" y="310595"/>
                </a:cubicBezTo>
                <a:cubicBezTo>
                  <a:pt x="1276372" y="331819"/>
                  <a:pt x="1276090" y="357371"/>
                  <a:pt x="1288973" y="376696"/>
                </a:cubicBezTo>
                <a:cubicBezTo>
                  <a:pt x="1296318" y="387713"/>
                  <a:pt x="1305629" y="397647"/>
                  <a:pt x="1311007" y="409747"/>
                </a:cubicBezTo>
                <a:cubicBezTo>
                  <a:pt x="1320440" y="430971"/>
                  <a:pt x="1325696" y="453814"/>
                  <a:pt x="1333041" y="475848"/>
                </a:cubicBezTo>
                <a:cubicBezTo>
                  <a:pt x="1336713" y="486865"/>
                  <a:pt x="1341242" y="497633"/>
                  <a:pt x="1344058" y="508899"/>
                </a:cubicBezTo>
                <a:cubicBezTo>
                  <a:pt x="1347588" y="523021"/>
                  <a:pt x="1358188" y="570210"/>
                  <a:pt x="1366091" y="586017"/>
                </a:cubicBezTo>
                <a:cubicBezTo>
                  <a:pt x="1372012" y="597860"/>
                  <a:pt x="1380780" y="608050"/>
                  <a:pt x="1388125" y="619067"/>
                </a:cubicBezTo>
                <a:cubicBezTo>
                  <a:pt x="1395470" y="641101"/>
                  <a:pt x="1411214" y="661967"/>
                  <a:pt x="1410159" y="685169"/>
                </a:cubicBezTo>
                <a:cubicBezTo>
                  <a:pt x="1398088" y="950739"/>
                  <a:pt x="1424717" y="850817"/>
                  <a:pt x="1377108" y="993641"/>
                </a:cubicBezTo>
                <a:lnTo>
                  <a:pt x="1355074" y="1059742"/>
                </a:lnTo>
                <a:cubicBezTo>
                  <a:pt x="1351402" y="1070759"/>
                  <a:pt x="1350500" y="1083131"/>
                  <a:pt x="1344058" y="1092793"/>
                </a:cubicBezTo>
                <a:lnTo>
                  <a:pt x="1322024" y="1125843"/>
                </a:lnTo>
                <a:cubicBezTo>
                  <a:pt x="1271870" y="1276302"/>
                  <a:pt x="1326588" y="1122537"/>
                  <a:pt x="1277956" y="1236012"/>
                </a:cubicBezTo>
                <a:cubicBezTo>
                  <a:pt x="1273381" y="1246686"/>
                  <a:pt x="1273381" y="1259400"/>
                  <a:pt x="1266939" y="1269063"/>
                </a:cubicBezTo>
                <a:cubicBezTo>
                  <a:pt x="1258297" y="1282026"/>
                  <a:pt x="1243863" y="1290144"/>
                  <a:pt x="1233889" y="1302113"/>
                </a:cubicBezTo>
                <a:cubicBezTo>
                  <a:pt x="1202412" y="1339885"/>
                  <a:pt x="1224970" y="1334115"/>
                  <a:pt x="1178805" y="1357197"/>
                </a:cubicBezTo>
                <a:cubicBezTo>
                  <a:pt x="1168418" y="1362390"/>
                  <a:pt x="1155906" y="1362574"/>
                  <a:pt x="1145754" y="1368214"/>
                </a:cubicBezTo>
                <a:cubicBezTo>
                  <a:pt x="1122605" y="1381075"/>
                  <a:pt x="1104775" y="1403908"/>
                  <a:pt x="1079653" y="1412282"/>
                </a:cubicBezTo>
                <a:cubicBezTo>
                  <a:pt x="1057619" y="1419627"/>
                  <a:pt x="1032877" y="1421433"/>
                  <a:pt x="1013552" y="1434316"/>
                </a:cubicBezTo>
                <a:cubicBezTo>
                  <a:pt x="1002535" y="1441660"/>
                  <a:pt x="993346" y="1453138"/>
                  <a:pt x="980501" y="1456349"/>
                </a:cubicBezTo>
                <a:cubicBezTo>
                  <a:pt x="948240" y="1464414"/>
                  <a:pt x="914400" y="1463694"/>
                  <a:pt x="881349" y="1467366"/>
                </a:cubicBezTo>
                <a:cubicBezTo>
                  <a:pt x="867731" y="1465664"/>
                  <a:pt x="763366" y="1454795"/>
                  <a:pt x="738130" y="1445332"/>
                </a:cubicBezTo>
                <a:cubicBezTo>
                  <a:pt x="725732" y="1440683"/>
                  <a:pt x="717249" y="1428515"/>
                  <a:pt x="705079" y="1423299"/>
                </a:cubicBezTo>
                <a:cubicBezTo>
                  <a:pt x="691162" y="1417335"/>
                  <a:pt x="661012" y="1412282"/>
                  <a:pt x="661012" y="1412282"/>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3169186" y="4856595"/>
            <a:ext cx="397525" cy="78404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1582757" y="3081968"/>
            <a:ext cx="815248" cy="958467"/>
          </a:xfrm>
          <a:custGeom>
            <a:avLst/>
            <a:gdLst>
              <a:gd name="connsiteX0" fmla="*/ 782197 w 815248"/>
              <a:gd name="connsiteY0" fmla="*/ 396607 h 958467"/>
              <a:gd name="connsiteX1" fmla="*/ 749147 w 815248"/>
              <a:gd name="connsiteY1" fmla="*/ 341523 h 958467"/>
              <a:gd name="connsiteX2" fmla="*/ 738130 w 815248"/>
              <a:gd name="connsiteY2" fmla="*/ 297455 h 958467"/>
              <a:gd name="connsiteX3" fmla="*/ 705079 w 815248"/>
              <a:gd name="connsiteY3" fmla="*/ 264405 h 958467"/>
              <a:gd name="connsiteX4" fmla="*/ 661012 w 815248"/>
              <a:gd name="connsiteY4" fmla="*/ 198303 h 958467"/>
              <a:gd name="connsiteX5" fmla="*/ 649995 w 815248"/>
              <a:gd name="connsiteY5" fmla="*/ 154236 h 958467"/>
              <a:gd name="connsiteX6" fmla="*/ 605927 w 815248"/>
              <a:gd name="connsiteY6" fmla="*/ 88135 h 958467"/>
              <a:gd name="connsiteX7" fmla="*/ 583894 w 815248"/>
              <a:gd name="connsiteY7" fmla="*/ 55084 h 958467"/>
              <a:gd name="connsiteX8" fmla="*/ 550843 w 815248"/>
              <a:gd name="connsiteY8" fmla="*/ 33050 h 958467"/>
              <a:gd name="connsiteX9" fmla="*/ 462708 w 815248"/>
              <a:gd name="connsiteY9" fmla="*/ 11017 h 958467"/>
              <a:gd name="connsiteX10" fmla="*/ 396607 w 815248"/>
              <a:gd name="connsiteY10" fmla="*/ 0 h 958467"/>
              <a:gd name="connsiteX11" fmla="*/ 297455 w 815248"/>
              <a:gd name="connsiteY11" fmla="*/ 11017 h 958467"/>
              <a:gd name="connsiteX12" fmla="*/ 220337 w 815248"/>
              <a:gd name="connsiteY12" fmla="*/ 33050 h 958467"/>
              <a:gd name="connsiteX13" fmla="*/ 154236 w 815248"/>
              <a:gd name="connsiteY13" fmla="*/ 77118 h 958467"/>
              <a:gd name="connsiteX14" fmla="*/ 121185 w 815248"/>
              <a:gd name="connsiteY14" fmla="*/ 99152 h 958467"/>
              <a:gd name="connsiteX15" fmla="*/ 55084 w 815248"/>
              <a:gd name="connsiteY15" fmla="*/ 198303 h 958467"/>
              <a:gd name="connsiteX16" fmla="*/ 33050 w 815248"/>
              <a:gd name="connsiteY16" fmla="*/ 231354 h 958467"/>
              <a:gd name="connsiteX17" fmla="*/ 11017 w 815248"/>
              <a:gd name="connsiteY17" fmla="*/ 297455 h 958467"/>
              <a:gd name="connsiteX18" fmla="*/ 0 w 815248"/>
              <a:gd name="connsiteY18" fmla="*/ 451691 h 958467"/>
              <a:gd name="connsiteX19" fmla="*/ 11017 w 815248"/>
              <a:gd name="connsiteY19" fmla="*/ 539826 h 958467"/>
              <a:gd name="connsiteX20" fmla="*/ 44067 w 815248"/>
              <a:gd name="connsiteY20" fmla="*/ 672029 h 958467"/>
              <a:gd name="connsiteX21" fmla="*/ 55084 w 815248"/>
              <a:gd name="connsiteY21" fmla="*/ 705079 h 958467"/>
              <a:gd name="connsiteX22" fmla="*/ 88135 w 815248"/>
              <a:gd name="connsiteY22" fmla="*/ 749147 h 958467"/>
              <a:gd name="connsiteX23" fmla="*/ 110168 w 815248"/>
              <a:gd name="connsiteY23" fmla="*/ 782197 h 958467"/>
              <a:gd name="connsiteX24" fmla="*/ 176270 w 815248"/>
              <a:gd name="connsiteY24" fmla="*/ 848299 h 958467"/>
              <a:gd name="connsiteX25" fmla="*/ 275421 w 815248"/>
              <a:gd name="connsiteY25" fmla="*/ 925417 h 958467"/>
              <a:gd name="connsiteX26" fmla="*/ 308472 w 815248"/>
              <a:gd name="connsiteY26" fmla="*/ 947450 h 958467"/>
              <a:gd name="connsiteX27" fmla="*/ 352539 w 815248"/>
              <a:gd name="connsiteY27" fmla="*/ 958467 h 958467"/>
              <a:gd name="connsiteX28" fmla="*/ 495759 w 815248"/>
              <a:gd name="connsiteY28" fmla="*/ 947450 h 958467"/>
              <a:gd name="connsiteX29" fmla="*/ 583894 w 815248"/>
              <a:gd name="connsiteY29" fmla="*/ 903383 h 958467"/>
              <a:gd name="connsiteX30" fmla="*/ 661012 w 815248"/>
              <a:gd name="connsiteY30" fmla="*/ 881349 h 958467"/>
              <a:gd name="connsiteX31" fmla="*/ 738130 w 815248"/>
              <a:gd name="connsiteY31" fmla="*/ 826265 h 958467"/>
              <a:gd name="connsiteX32" fmla="*/ 760164 w 815248"/>
              <a:gd name="connsiteY32" fmla="*/ 793214 h 958467"/>
              <a:gd name="connsiteX33" fmla="*/ 815248 w 815248"/>
              <a:gd name="connsiteY33" fmla="*/ 727113 h 958467"/>
              <a:gd name="connsiteX34" fmla="*/ 804231 w 815248"/>
              <a:gd name="connsiteY34" fmla="*/ 484742 h 958467"/>
              <a:gd name="connsiteX35" fmla="*/ 782197 w 815248"/>
              <a:gd name="connsiteY35" fmla="*/ 418641 h 958467"/>
              <a:gd name="connsiteX36" fmla="*/ 771180 w 815248"/>
              <a:gd name="connsiteY36" fmla="*/ 385590 h 958467"/>
              <a:gd name="connsiteX37" fmla="*/ 782197 w 815248"/>
              <a:gd name="connsiteY37" fmla="*/ 396607 h 95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15248" h="958467">
                <a:moveTo>
                  <a:pt x="782197" y="396607"/>
                </a:moveTo>
                <a:cubicBezTo>
                  <a:pt x="771180" y="378246"/>
                  <a:pt x="757843" y="361090"/>
                  <a:pt x="749147" y="341523"/>
                </a:cubicBezTo>
                <a:cubicBezTo>
                  <a:pt x="742998" y="327687"/>
                  <a:pt x="745642" y="310601"/>
                  <a:pt x="738130" y="297455"/>
                </a:cubicBezTo>
                <a:cubicBezTo>
                  <a:pt x="730400" y="283928"/>
                  <a:pt x="716096" y="275422"/>
                  <a:pt x="705079" y="264405"/>
                </a:cubicBezTo>
                <a:cubicBezTo>
                  <a:pt x="670682" y="161215"/>
                  <a:pt x="727030" y="313836"/>
                  <a:pt x="661012" y="198303"/>
                </a:cubicBezTo>
                <a:cubicBezTo>
                  <a:pt x="653500" y="185157"/>
                  <a:pt x="656766" y="167779"/>
                  <a:pt x="649995" y="154236"/>
                </a:cubicBezTo>
                <a:cubicBezTo>
                  <a:pt x="638152" y="130550"/>
                  <a:pt x="620616" y="110169"/>
                  <a:pt x="605927" y="88135"/>
                </a:cubicBezTo>
                <a:cubicBezTo>
                  <a:pt x="598582" y="77118"/>
                  <a:pt x="594911" y="62429"/>
                  <a:pt x="583894" y="55084"/>
                </a:cubicBezTo>
                <a:cubicBezTo>
                  <a:pt x="572877" y="47739"/>
                  <a:pt x="562686" y="38971"/>
                  <a:pt x="550843" y="33050"/>
                </a:cubicBezTo>
                <a:cubicBezTo>
                  <a:pt x="529005" y="22131"/>
                  <a:pt x="482455" y="14607"/>
                  <a:pt x="462708" y="11017"/>
                </a:cubicBezTo>
                <a:cubicBezTo>
                  <a:pt x="440731" y="7021"/>
                  <a:pt x="418641" y="3672"/>
                  <a:pt x="396607" y="0"/>
                </a:cubicBezTo>
                <a:cubicBezTo>
                  <a:pt x="363556" y="3672"/>
                  <a:pt x="330322" y="5960"/>
                  <a:pt x="297455" y="11017"/>
                </a:cubicBezTo>
                <a:cubicBezTo>
                  <a:pt x="271771" y="14968"/>
                  <a:pt x="245012" y="24826"/>
                  <a:pt x="220337" y="33050"/>
                </a:cubicBezTo>
                <a:lnTo>
                  <a:pt x="154236" y="77118"/>
                </a:lnTo>
                <a:lnTo>
                  <a:pt x="121185" y="99152"/>
                </a:lnTo>
                <a:lnTo>
                  <a:pt x="55084" y="198303"/>
                </a:lnTo>
                <a:cubicBezTo>
                  <a:pt x="47739" y="209320"/>
                  <a:pt x="37237" y="218793"/>
                  <a:pt x="33050" y="231354"/>
                </a:cubicBezTo>
                <a:lnTo>
                  <a:pt x="11017" y="297455"/>
                </a:lnTo>
                <a:cubicBezTo>
                  <a:pt x="7345" y="348867"/>
                  <a:pt x="0" y="400148"/>
                  <a:pt x="0" y="451691"/>
                </a:cubicBezTo>
                <a:cubicBezTo>
                  <a:pt x="0" y="481298"/>
                  <a:pt x="6830" y="510517"/>
                  <a:pt x="11017" y="539826"/>
                </a:cubicBezTo>
                <a:cubicBezTo>
                  <a:pt x="22144" y="617716"/>
                  <a:pt x="18824" y="596300"/>
                  <a:pt x="44067" y="672029"/>
                </a:cubicBezTo>
                <a:cubicBezTo>
                  <a:pt x="47739" y="683046"/>
                  <a:pt x="48116" y="695789"/>
                  <a:pt x="55084" y="705079"/>
                </a:cubicBezTo>
                <a:cubicBezTo>
                  <a:pt x="66101" y="719768"/>
                  <a:pt x="77463" y="734205"/>
                  <a:pt x="88135" y="749147"/>
                </a:cubicBezTo>
                <a:cubicBezTo>
                  <a:pt x="95831" y="759921"/>
                  <a:pt x="101372" y="772301"/>
                  <a:pt x="110168" y="782197"/>
                </a:cubicBezTo>
                <a:cubicBezTo>
                  <a:pt x="130870" y="805487"/>
                  <a:pt x="154236" y="826265"/>
                  <a:pt x="176270" y="848299"/>
                </a:cubicBezTo>
                <a:cubicBezTo>
                  <a:pt x="228043" y="900072"/>
                  <a:pt x="196360" y="872710"/>
                  <a:pt x="275421" y="925417"/>
                </a:cubicBezTo>
                <a:cubicBezTo>
                  <a:pt x="286438" y="932762"/>
                  <a:pt x="295627" y="944239"/>
                  <a:pt x="308472" y="947450"/>
                </a:cubicBezTo>
                <a:lnTo>
                  <a:pt x="352539" y="958467"/>
                </a:lnTo>
                <a:cubicBezTo>
                  <a:pt x="400279" y="954795"/>
                  <a:pt x="448529" y="955321"/>
                  <a:pt x="495759" y="947450"/>
                </a:cubicBezTo>
                <a:cubicBezTo>
                  <a:pt x="570326" y="935022"/>
                  <a:pt x="529575" y="926663"/>
                  <a:pt x="583894" y="903383"/>
                </a:cubicBezTo>
                <a:cubicBezTo>
                  <a:pt x="633318" y="882201"/>
                  <a:pt x="618129" y="902790"/>
                  <a:pt x="661012" y="881349"/>
                </a:cubicBezTo>
                <a:cubicBezTo>
                  <a:pt x="673524" y="875093"/>
                  <a:pt x="733139" y="831256"/>
                  <a:pt x="738130" y="826265"/>
                </a:cubicBezTo>
                <a:cubicBezTo>
                  <a:pt x="747493" y="816902"/>
                  <a:pt x="751687" y="803386"/>
                  <a:pt x="760164" y="793214"/>
                </a:cubicBezTo>
                <a:cubicBezTo>
                  <a:pt x="830853" y="708387"/>
                  <a:pt x="760541" y="809173"/>
                  <a:pt x="815248" y="727113"/>
                </a:cubicBezTo>
                <a:cubicBezTo>
                  <a:pt x="811576" y="646323"/>
                  <a:pt x="812847" y="565156"/>
                  <a:pt x="804231" y="484742"/>
                </a:cubicBezTo>
                <a:cubicBezTo>
                  <a:pt x="801757" y="461649"/>
                  <a:pt x="789542" y="440675"/>
                  <a:pt x="782197" y="418641"/>
                </a:cubicBezTo>
                <a:cubicBezTo>
                  <a:pt x="778525" y="407624"/>
                  <a:pt x="771180" y="397203"/>
                  <a:pt x="771180" y="385590"/>
                </a:cubicBezTo>
                <a:lnTo>
                  <a:pt x="782197" y="396607"/>
                </a:ln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84712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hodin pg 333 - liver triad.jpg"/>
          <p:cNvPicPr>
            <a:picLocks noChangeAspect="1"/>
          </p:cNvPicPr>
          <p:nvPr/>
        </p:nvPicPr>
        <p:blipFill>
          <a:blip r:embed="rId2" cstate="print"/>
          <a:stretch>
            <a:fillRect/>
          </a:stretch>
        </p:blipFill>
        <p:spPr>
          <a:xfrm>
            <a:off x="990600" y="1305878"/>
            <a:ext cx="7391400" cy="5381973"/>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90678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at the tips of the </a:t>
            </a:r>
            <a:r>
              <a:rPr lang="en-US" sz="2400" b="1" dirty="0">
                <a:solidFill>
                  <a:srgbClr val="C00000"/>
                </a:solidFill>
                <a:latin typeface="Script MT Bold" pitchFamily="66" charset="0"/>
              </a:rPr>
              <a:t>RED</a:t>
            </a:r>
            <a:r>
              <a:rPr lang="en-US" sz="2400" b="1" dirty="0">
                <a:solidFill>
                  <a:schemeClr val="accent3">
                    <a:lumMod val="50000"/>
                  </a:schemeClr>
                </a:solidFill>
                <a:latin typeface="Script MT Bold" pitchFamily="66" charset="0"/>
              </a:rPr>
              <a:t> arrows.  (advance slide for answers).</a:t>
            </a:r>
          </a:p>
        </p:txBody>
      </p:sp>
      <p:sp>
        <p:nvSpPr>
          <p:cNvPr id="6" name="Rectangle 5"/>
          <p:cNvSpPr/>
          <p:nvPr/>
        </p:nvSpPr>
        <p:spPr>
          <a:xfrm>
            <a:off x="5295266" y="1143000"/>
            <a:ext cx="2705734"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hepatocytes</a:t>
            </a:r>
          </a:p>
        </p:txBody>
      </p:sp>
      <p:cxnSp>
        <p:nvCxnSpPr>
          <p:cNvPr id="8" name="Straight Arrow Connector 7"/>
          <p:cNvCxnSpPr/>
          <p:nvPr/>
        </p:nvCxnSpPr>
        <p:spPr>
          <a:xfrm>
            <a:off x="2524125" y="2352675"/>
            <a:ext cx="4191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657975" y="3571875"/>
            <a:ext cx="4191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781675" y="4676775"/>
            <a:ext cx="1905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74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55495"/>
            <a:ext cx="6934200" cy="546509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9916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at the tip of the arrows.  (advance slide for answers).</a:t>
            </a:r>
          </a:p>
        </p:txBody>
      </p:sp>
      <p:sp>
        <p:nvSpPr>
          <p:cNvPr id="6" name="Rectangle 5"/>
          <p:cNvSpPr/>
          <p:nvPr/>
        </p:nvSpPr>
        <p:spPr>
          <a:xfrm>
            <a:off x="4953000" y="2514600"/>
            <a:ext cx="2705734"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hepatocyte</a:t>
            </a:r>
          </a:p>
        </p:txBody>
      </p:sp>
      <p:cxnSp>
        <p:nvCxnSpPr>
          <p:cNvPr id="8" name="Straight Arrow Connector 7"/>
          <p:cNvCxnSpPr/>
          <p:nvPr/>
        </p:nvCxnSpPr>
        <p:spPr>
          <a:xfrm>
            <a:off x="3429000" y="3429000"/>
            <a:ext cx="590508" cy="1144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41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387" r="13671"/>
          <a:stretch/>
        </p:blipFill>
        <p:spPr bwMode="auto">
          <a:xfrm>
            <a:off x="2447925" y="1143000"/>
            <a:ext cx="3857942"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9916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at the tip of the arrows.  (advance slide for answers).</a:t>
            </a:r>
          </a:p>
        </p:txBody>
      </p:sp>
      <p:sp>
        <p:nvSpPr>
          <p:cNvPr id="6" name="Rectangle 5"/>
          <p:cNvSpPr/>
          <p:nvPr/>
        </p:nvSpPr>
        <p:spPr>
          <a:xfrm>
            <a:off x="6419216" y="1447800"/>
            <a:ext cx="2705734"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Space of </a:t>
            </a: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Disse</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cxnSp>
        <p:nvCxnSpPr>
          <p:cNvPr id="8" name="Straight Arrow Connector 7"/>
          <p:cNvCxnSpPr/>
          <p:nvPr/>
        </p:nvCxnSpPr>
        <p:spPr>
          <a:xfrm>
            <a:off x="4019550" y="4152900"/>
            <a:ext cx="609600" cy="4762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095750" y="3819525"/>
            <a:ext cx="609600" cy="4762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90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90678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pancreas, identify cells at X.  (advance slide for answers).</a:t>
            </a:r>
          </a:p>
        </p:txBody>
      </p:sp>
      <p:sp>
        <p:nvSpPr>
          <p:cNvPr id="6" name="Rectangle 5"/>
          <p:cNvSpPr/>
          <p:nvPr/>
        </p:nvSpPr>
        <p:spPr>
          <a:xfrm>
            <a:off x="6200775" y="1524000"/>
            <a:ext cx="2705734"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rgbClr val="C00000"/>
                </a:solidFill>
                <a:effectLst>
                  <a:outerShdw blurRad="76200" dist="50800" dir="5400000" algn="tl" rotWithShape="0">
                    <a:srgbClr val="000000">
                      <a:alpha val="65000"/>
                    </a:srgbClr>
                  </a:outerShdw>
                </a:effectLst>
                <a:latin typeface="+mn-lt"/>
              </a:rPr>
              <a:t>Centroacinar</a:t>
            </a:r>
            <a:r>
              <a:rPr lang="en-US" sz="3600" b="1" spc="50" dirty="0">
                <a:ln w="11430"/>
                <a:solidFill>
                  <a:srgbClr val="C00000"/>
                </a:solidFill>
                <a:effectLst>
                  <a:outerShdw blurRad="76200" dist="50800" dir="5400000" algn="tl" rotWithShape="0">
                    <a:srgbClr val="000000">
                      <a:alpha val="65000"/>
                    </a:srgbClr>
                  </a:outerShdw>
                </a:effectLst>
                <a:latin typeface="+mn-lt"/>
              </a:rPr>
              <a:t> cells</a:t>
            </a:r>
          </a:p>
        </p:txBody>
      </p:sp>
      <p:pic>
        <p:nvPicPr>
          <p:cNvPr id="9" name="Picture 8" descr="Rhodin pg 341 - pancreas 30-26.jpg"/>
          <p:cNvPicPr>
            <a:picLocks noChangeAspect="1"/>
          </p:cNvPicPr>
          <p:nvPr/>
        </p:nvPicPr>
        <p:blipFill>
          <a:blip r:embed="rId2" cstate="print"/>
          <a:stretch>
            <a:fillRect/>
          </a:stretch>
        </p:blipFill>
        <p:spPr>
          <a:xfrm>
            <a:off x="2305050" y="1447800"/>
            <a:ext cx="3867150" cy="5442656"/>
          </a:xfrm>
          <a:prstGeom prst="rect">
            <a:avLst/>
          </a:prstGeom>
        </p:spPr>
      </p:pic>
      <p:sp>
        <p:nvSpPr>
          <p:cNvPr id="2" name="TextBox 1"/>
          <p:cNvSpPr txBox="1"/>
          <p:nvPr/>
        </p:nvSpPr>
        <p:spPr>
          <a:xfrm>
            <a:off x="3724275" y="5867400"/>
            <a:ext cx="381000" cy="523220"/>
          </a:xfrm>
          <a:prstGeom prst="rect">
            <a:avLst/>
          </a:prstGeom>
          <a:noFill/>
        </p:spPr>
        <p:txBody>
          <a:bodyPr wrap="square" rtlCol="0">
            <a:spAutoFit/>
          </a:bodyPr>
          <a:lstStyle/>
          <a:p>
            <a:r>
              <a:rPr lang="en-US" sz="2800" b="1" dirty="0">
                <a:solidFill>
                  <a:srgbClr val="C00000"/>
                </a:solidFill>
              </a:rPr>
              <a:t>X</a:t>
            </a:r>
          </a:p>
        </p:txBody>
      </p:sp>
      <p:sp>
        <p:nvSpPr>
          <p:cNvPr id="13" name="TextBox 12"/>
          <p:cNvSpPr txBox="1"/>
          <p:nvPr/>
        </p:nvSpPr>
        <p:spPr>
          <a:xfrm>
            <a:off x="5105400" y="5477530"/>
            <a:ext cx="381000" cy="523220"/>
          </a:xfrm>
          <a:prstGeom prst="rect">
            <a:avLst/>
          </a:prstGeom>
          <a:noFill/>
        </p:spPr>
        <p:txBody>
          <a:bodyPr wrap="square" rtlCol="0">
            <a:spAutoFit/>
          </a:bodyPr>
          <a:lstStyle/>
          <a:p>
            <a:r>
              <a:rPr lang="en-US" sz="2800" b="1" dirty="0">
                <a:solidFill>
                  <a:srgbClr val="C00000"/>
                </a:solidFill>
              </a:rPr>
              <a:t>X</a:t>
            </a:r>
          </a:p>
        </p:txBody>
      </p:sp>
    </p:spTree>
    <p:extLst>
      <p:ext uri="{BB962C8B-B14F-4D97-AF65-F5344CB8AC3E}">
        <p14:creationId xmlns:p14="http://schemas.microsoft.com/office/powerpoint/2010/main" val="61863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19200"/>
            <a:ext cx="8001000" cy="5371241"/>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9916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What is the space occupied by the X?  (advance slide for answers).</a:t>
            </a:r>
          </a:p>
        </p:txBody>
      </p:sp>
      <p:sp>
        <p:nvSpPr>
          <p:cNvPr id="6" name="Rectangle 5"/>
          <p:cNvSpPr/>
          <p:nvPr/>
        </p:nvSpPr>
        <p:spPr>
          <a:xfrm>
            <a:off x="3276600" y="4466420"/>
            <a:ext cx="2705734"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sinusoid</a:t>
            </a:r>
          </a:p>
        </p:txBody>
      </p:sp>
      <p:sp>
        <p:nvSpPr>
          <p:cNvPr id="7" name="TextBox 6"/>
          <p:cNvSpPr txBox="1"/>
          <p:nvPr/>
        </p:nvSpPr>
        <p:spPr>
          <a:xfrm>
            <a:off x="3557794" y="3428082"/>
            <a:ext cx="495300" cy="584775"/>
          </a:xfrm>
          <a:prstGeom prst="rect">
            <a:avLst/>
          </a:prstGeom>
          <a:noFill/>
        </p:spPr>
        <p:txBody>
          <a:bodyPr wrap="square" rtlCol="0">
            <a:spAutoFit/>
          </a:bodyPr>
          <a:lstStyle/>
          <a:p>
            <a:r>
              <a:rPr lang="en-US" sz="3200" b="1" dirty="0"/>
              <a:t>X</a:t>
            </a:r>
          </a:p>
        </p:txBody>
      </p:sp>
    </p:spTree>
    <p:extLst>
      <p:ext uri="{BB962C8B-B14F-4D97-AF65-F5344CB8AC3E}">
        <p14:creationId xmlns:p14="http://schemas.microsoft.com/office/powerpoint/2010/main" val="417248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6837" y="1371600"/>
            <a:ext cx="6791325" cy="5248275"/>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882043"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cells (advance slide for answers).</a:t>
            </a:r>
          </a:p>
        </p:txBody>
      </p:sp>
      <p:sp>
        <p:nvSpPr>
          <p:cNvPr id="6" name="Rectangle 5"/>
          <p:cNvSpPr/>
          <p:nvPr/>
        </p:nvSpPr>
        <p:spPr>
          <a:xfrm>
            <a:off x="171133" y="1738319"/>
            <a:ext cx="2705734" cy="230832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Aciniar</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cells (exocrine pancreas, </a:t>
            </a: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acinus</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a:t>
            </a:r>
          </a:p>
        </p:txBody>
      </p:sp>
      <p:sp>
        <p:nvSpPr>
          <p:cNvPr id="5" name="Freeform 4"/>
          <p:cNvSpPr/>
          <p:nvPr/>
        </p:nvSpPr>
        <p:spPr>
          <a:xfrm>
            <a:off x="3397442" y="4402667"/>
            <a:ext cx="1095536" cy="1038577"/>
          </a:xfrm>
          <a:custGeom>
            <a:avLst/>
            <a:gdLst>
              <a:gd name="connsiteX0" fmla="*/ 948780 w 1095536"/>
              <a:gd name="connsiteY0" fmla="*/ 124177 h 1038577"/>
              <a:gd name="connsiteX1" fmla="*/ 847180 w 1095536"/>
              <a:gd name="connsiteY1" fmla="*/ 67733 h 1038577"/>
              <a:gd name="connsiteX2" fmla="*/ 779447 w 1095536"/>
              <a:gd name="connsiteY2" fmla="*/ 22577 h 1038577"/>
              <a:gd name="connsiteX3" fmla="*/ 745580 w 1095536"/>
              <a:gd name="connsiteY3" fmla="*/ 0 h 1038577"/>
              <a:gd name="connsiteX4" fmla="*/ 553669 w 1095536"/>
              <a:gd name="connsiteY4" fmla="*/ 22577 h 1038577"/>
              <a:gd name="connsiteX5" fmla="*/ 395625 w 1095536"/>
              <a:gd name="connsiteY5" fmla="*/ 67733 h 1038577"/>
              <a:gd name="connsiteX6" fmla="*/ 350469 w 1095536"/>
              <a:gd name="connsiteY6" fmla="*/ 79022 h 1038577"/>
              <a:gd name="connsiteX7" fmla="*/ 316602 w 1095536"/>
              <a:gd name="connsiteY7" fmla="*/ 101600 h 1038577"/>
              <a:gd name="connsiteX8" fmla="*/ 282736 w 1095536"/>
              <a:gd name="connsiteY8" fmla="*/ 112889 h 1038577"/>
              <a:gd name="connsiteX9" fmla="*/ 248869 w 1095536"/>
              <a:gd name="connsiteY9" fmla="*/ 146755 h 1038577"/>
              <a:gd name="connsiteX10" fmla="*/ 203714 w 1095536"/>
              <a:gd name="connsiteY10" fmla="*/ 169333 h 1038577"/>
              <a:gd name="connsiteX11" fmla="*/ 169847 w 1095536"/>
              <a:gd name="connsiteY11" fmla="*/ 203200 h 1038577"/>
              <a:gd name="connsiteX12" fmla="*/ 102114 w 1095536"/>
              <a:gd name="connsiteY12" fmla="*/ 248355 h 1038577"/>
              <a:gd name="connsiteX13" fmla="*/ 34380 w 1095536"/>
              <a:gd name="connsiteY13" fmla="*/ 304800 h 1038577"/>
              <a:gd name="connsiteX14" fmla="*/ 23091 w 1095536"/>
              <a:gd name="connsiteY14" fmla="*/ 338666 h 1038577"/>
              <a:gd name="connsiteX15" fmla="*/ 514 w 1095536"/>
              <a:gd name="connsiteY15" fmla="*/ 372533 h 1038577"/>
              <a:gd name="connsiteX16" fmla="*/ 23091 w 1095536"/>
              <a:gd name="connsiteY16" fmla="*/ 519289 h 1038577"/>
              <a:gd name="connsiteX17" fmla="*/ 68247 w 1095536"/>
              <a:gd name="connsiteY17" fmla="*/ 609600 h 1038577"/>
              <a:gd name="connsiteX18" fmla="*/ 102114 w 1095536"/>
              <a:gd name="connsiteY18" fmla="*/ 666044 h 1038577"/>
              <a:gd name="connsiteX19" fmla="*/ 113402 w 1095536"/>
              <a:gd name="connsiteY19" fmla="*/ 699911 h 1038577"/>
              <a:gd name="connsiteX20" fmla="*/ 135980 w 1095536"/>
              <a:gd name="connsiteY20" fmla="*/ 733777 h 1038577"/>
              <a:gd name="connsiteX21" fmla="*/ 181136 w 1095536"/>
              <a:gd name="connsiteY21" fmla="*/ 812800 h 1038577"/>
              <a:gd name="connsiteX22" fmla="*/ 248869 w 1095536"/>
              <a:gd name="connsiteY22" fmla="*/ 880533 h 1038577"/>
              <a:gd name="connsiteX23" fmla="*/ 327891 w 1095536"/>
              <a:gd name="connsiteY23" fmla="*/ 936977 h 1038577"/>
              <a:gd name="connsiteX24" fmla="*/ 373047 w 1095536"/>
              <a:gd name="connsiteY24" fmla="*/ 982133 h 1038577"/>
              <a:gd name="connsiteX25" fmla="*/ 452069 w 1095536"/>
              <a:gd name="connsiteY25" fmla="*/ 1004711 h 1038577"/>
              <a:gd name="connsiteX26" fmla="*/ 542380 w 1095536"/>
              <a:gd name="connsiteY26" fmla="*/ 1038577 h 1038577"/>
              <a:gd name="connsiteX27" fmla="*/ 689136 w 1095536"/>
              <a:gd name="connsiteY27" fmla="*/ 1016000 h 1038577"/>
              <a:gd name="connsiteX28" fmla="*/ 723002 w 1095536"/>
              <a:gd name="connsiteY28" fmla="*/ 1004711 h 1038577"/>
              <a:gd name="connsiteX29" fmla="*/ 790736 w 1095536"/>
              <a:gd name="connsiteY29" fmla="*/ 970844 h 1038577"/>
              <a:gd name="connsiteX30" fmla="*/ 869758 w 1095536"/>
              <a:gd name="connsiteY30" fmla="*/ 914400 h 1038577"/>
              <a:gd name="connsiteX31" fmla="*/ 982647 w 1095536"/>
              <a:gd name="connsiteY31" fmla="*/ 835377 h 1038577"/>
              <a:gd name="connsiteX32" fmla="*/ 1005225 w 1095536"/>
              <a:gd name="connsiteY32" fmla="*/ 790222 h 1038577"/>
              <a:gd name="connsiteX33" fmla="*/ 1039091 w 1095536"/>
              <a:gd name="connsiteY33" fmla="*/ 756355 h 1038577"/>
              <a:gd name="connsiteX34" fmla="*/ 1061669 w 1095536"/>
              <a:gd name="connsiteY34" fmla="*/ 722489 h 1038577"/>
              <a:gd name="connsiteX35" fmla="*/ 1072958 w 1095536"/>
              <a:gd name="connsiteY35" fmla="*/ 688622 h 1038577"/>
              <a:gd name="connsiteX36" fmla="*/ 1084247 w 1095536"/>
              <a:gd name="connsiteY36" fmla="*/ 632177 h 1038577"/>
              <a:gd name="connsiteX37" fmla="*/ 1095536 w 1095536"/>
              <a:gd name="connsiteY37" fmla="*/ 587022 h 1038577"/>
              <a:gd name="connsiteX38" fmla="*/ 1072958 w 1095536"/>
              <a:gd name="connsiteY38" fmla="*/ 406400 h 1038577"/>
              <a:gd name="connsiteX39" fmla="*/ 1061669 w 1095536"/>
              <a:gd name="connsiteY39" fmla="*/ 338666 h 1038577"/>
              <a:gd name="connsiteX40" fmla="*/ 1039091 w 1095536"/>
              <a:gd name="connsiteY40" fmla="*/ 270933 h 1038577"/>
              <a:gd name="connsiteX41" fmla="*/ 993936 w 1095536"/>
              <a:gd name="connsiteY41" fmla="*/ 203200 h 1038577"/>
              <a:gd name="connsiteX42" fmla="*/ 971358 w 1095536"/>
              <a:gd name="connsiteY42" fmla="*/ 169333 h 1038577"/>
              <a:gd name="connsiteX43" fmla="*/ 948780 w 1095536"/>
              <a:gd name="connsiteY43" fmla="*/ 124177 h 10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95536" h="1038577">
                <a:moveTo>
                  <a:pt x="948780" y="124177"/>
                </a:moveTo>
                <a:cubicBezTo>
                  <a:pt x="928084" y="107244"/>
                  <a:pt x="918773" y="117849"/>
                  <a:pt x="847180" y="67733"/>
                </a:cubicBezTo>
                <a:cubicBezTo>
                  <a:pt x="824950" y="52172"/>
                  <a:pt x="802025" y="37629"/>
                  <a:pt x="779447" y="22577"/>
                </a:cubicBezTo>
                <a:lnTo>
                  <a:pt x="745580" y="0"/>
                </a:lnTo>
                <a:cubicBezTo>
                  <a:pt x="700815" y="4477"/>
                  <a:pt x="603569" y="12597"/>
                  <a:pt x="553669" y="22577"/>
                </a:cubicBezTo>
                <a:cubicBezTo>
                  <a:pt x="342519" y="64806"/>
                  <a:pt x="567767" y="24697"/>
                  <a:pt x="395625" y="67733"/>
                </a:cubicBezTo>
                <a:lnTo>
                  <a:pt x="350469" y="79022"/>
                </a:lnTo>
                <a:cubicBezTo>
                  <a:pt x="339180" y="86548"/>
                  <a:pt x="328737" y="95532"/>
                  <a:pt x="316602" y="101600"/>
                </a:cubicBezTo>
                <a:cubicBezTo>
                  <a:pt x="305959" y="106922"/>
                  <a:pt x="292637" y="106288"/>
                  <a:pt x="282736" y="112889"/>
                </a:cubicBezTo>
                <a:cubicBezTo>
                  <a:pt x="269452" y="121745"/>
                  <a:pt x="261860" y="137476"/>
                  <a:pt x="248869" y="146755"/>
                </a:cubicBezTo>
                <a:cubicBezTo>
                  <a:pt x="235175" y="156536"/>
                  <a:pt x="217408" y="159552"/>
                  <a:pt x="203714" y="169333"/>
                </a:cubicBezTo>
                <a:cubicBezTo>
                  <a:pt x="190723" y="178613"/>
                  <a:pt x="182449" y="193398"/>
                  <a:pt x="169847" y="203200"/>
                </a:cubicBezTo>
                <a:cubicBezTo>
                  <a:pt x="148428" y="219859"/>
                  <a:pt x="121301" y="229168"/>
                  <a:pt x="102114" y="248355"/>
                </a:cubicBezTo>
                <a:cubicBezTo>
                  <a:pt x="58653" y="291816"/>
                  <a:pt x="81531" y="273366"/>
                  <a:pt x="34380" y="304800"/>
                </a:cubicBezTo>
                <a:cubicBezTo>
                  <a:pt x="30617" y="316089"/>
                  <a:pt x="28412" y="328023"/>
                  <a:pt x="23091" y="338666"/>
                </a:cubicBezTo>
                <a:cubicBezTo>
                  <a:pt x="17023" y="350801"/>
                  <a:pt x="1555" y="359005"/>
                  <a:pt x="514" y="372533"/>
                </a:cubicBezTo>
                <a:cubicBezTo>
                  <a:pt x="-1998" y="405191"/>
                  <a:pt x="4558" y="478517"/>
                  <a:pt x="23091" y="519289"/>
                </a:cubicBezTo>
                <a:cubicBezTo>
                  <a:pt x="37018" y="549929"/>
                  <a:pt x="50930" y="580739"/>
                  <a:pt x="68247" y="609600"/>
                </a:cubicBezTo>
                <a:cubicBezTo>
                  <a:pt x="79536" y="628415"/>
                  <a:pt x="92302" y="646419"/>
                  <a:pt x="102114" y="666044"/>
                </a:cubicBezTo>
                <a:cubicBezTo>
                  <a:pt x="107436" y="676687"/>
                  <a:pt x="108080" y="689268"/>
                  <a:pt x="113402" y="699911"/>
                </a:cubicBezTo>
                <a:cubicBezTo>
                  <a:pt x="119469" y="712046"/>
                  <a:pt x="129249" y="721997"/>
                  <a:pt x="135980" y="733777"/>
                </a:cubicBezTo>
                <a:cubicBezTo>
                  <a:pt x="152335" y="762397"/>
                  <a:pt x="159132" y="788046"/>
                  <a:pt x="181136" y="812800"/>
                </a:cubicBezTo>
                <a:cubicBezTo>
                  <a:pt x="202349" y="836665"/>
                  <a:pt x="226291" y="857955"/>
                  <a:pt x="248869" y="880533"/>
                </a:cubicBezTo>
                <a:cubicBezTo>
                  <a:pt x="302439" y="934103"/>
                  <a:pt x="273831" y="918958"/>
                  <a:pt x="327891" y="936977"/>
                </a:cubicBezTo>
                <a:cubicBezTo>
                  <a:pt x="342943" y="952029"/>
                  <a:pt x="355725" y="969760"/>
                  <a:pt x="373047" y="982133"/>
                </a:cubicBezTo>
                <a:cubicBezTo>
                  <a:pt x="383101" y="989315"/>
                  <a:pt x="445607" y="1002288"/>
                  <a:pt x="452069" y="1004711"/>
                </a:cubicBezTo>
                <a:cubicBezTo>
                  <a:pt x="570123" y="1048982"/>
                  <a:pt x="426485" y="1009605"/>
                  <a:pt x="542380" y="1038577"/>
                </a:cubicBezTo>
                <a:cubicBezTo>
                  <a:pt x="624263" y="1029480"/>
                  <a:pt x="626921" y="1033776"/>
                  <a:pt x="689136" y="1016000"/>
                </a:cubicBezTo>
                <a:cubicBezTo>
                  <a:pt x="700577" y="1012731"/>
                  <a:pt x="712359" y="1010033"/>
                  <a:pt x="723002" y="1004711"/>
                </a:cubicBezTo>
                <a:cubicBezTo>
                  <a:pt x="810534" y="960944"/>
                  <a:pt x="705614" y="999218"/>
                  <a:pt x="790736" y="970844"/>
                </a:cubicBezTo>
                <a:cubicBezTo>
                  <a:pt x="900857" y="897428"/>
                  <a:pt x="729709" y="1012434"/>
                  <a:pt x="869758" y="914400"/>
                </a:cubicBezTo>
                <a:cubicBezTo>
                  <a:pt x="1008714" y="817131"/>
                  <a:pt x="877253" y="914423"/>
                  <a:pt x="982647" y="835377"/>
                </a:cubicBezTo>
                <a:cubicBezTo>
                  <a:pt x="990173" y="820325"/>
                  <a:pt x="995444" y="803916"/>
                  <a:pt x="1005225" y="790222"/>
                </a:cubicBezTo>
                <a:cubicBezTo>
                  <a:pt x="1014504" y="777231"/>
                  <a:pt x="1028871" y="768620"/>
                  <a:pt x="1039091" y="756355"/>
                </a:cubicBezTo>
                <a:cubicBezTo>
                  <a:pt x="1047777" y="745932"/>
                  <a:pt x="1054143" y="733778"/>
                  <a:pt x="1061669" y="722489"/>
                </a:cubicBezTo>
                <a:cubicBezTo>
                  <a:pt x="1065432" y="711200"/>
                  <a:pt x="1070072" y="700166"/>
                  <a:pt x="1072958" y="688622"/>
                </a:cubicBezTo>
                <a:cubicBezTo>
                  <a:pt x="1077612" y="670007"/>
                  <a:pt x="1080085" y="650908"/>
                  <a:pt x="1084247" y="632177"/>
                </a:cubicBezTo>
                <a:cubicBezTo>
                  <a:pt x="1087613" y="617032"/>
                  <a:pt x="1091773" y="602074"/>
                  <a:pt x="1095536" y="587022"/>
                </a:cubicBezTo>
                <a:cubicBezTo>
                  <a:pt x="1078681" y="401620"/>
                  <a:pt x="1094166" y="523042"/>
                  <a:pt x="1072958" y="406400"/>
                </a:cubicBezTo>
                <a:cubicBezTo>
                  <a:pt x="1068863" y="383880"/>
                  <a:pt x="1067221" y="360872"/>
                  <a:pt x="1061669" y="338666"/>
                </a:cubicBezTo>
                <a:cubicBezTo>
                  <a:pt x="1055897" y="315578"/>
                  <a:pt x="1052292" y="290735"/>
                  <a:pt x="1039091" y="270933"/>
                </a:cubicBezTo>
                <a:lnTo>
                  <a:pt x="993936" y="203200"/>
                </a:lnTo>
                <a:cubicBezTo>
                  <a:pt x="986410" y="191911"/>
                  <a:pt x="980952" y="178927"/>
                  <a:pt x="971358" y="169333"/>
                </a:cubicBezTo>
                <a:cubicBezTo>
                  <a:pt x="931541" y="129516"/>
                  <a:pt x="969476" y="141110"/>
                  <a:pt x="948780" y="124177"/>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17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73558" y="990600"/>
            <a:ext cx="3570442" cy="2554545"/>
          </a:xfrm>
          <a:prstGeom prst="rect">
            <a:avLst/>
          </a:prstGeom>
          <a:noFill/>
        </p:spPr>
        <p:txBody>
          <a:bodyPr wrap="square">
            <a:spAutoFit/>
          </a:bodyPr>
          <a:lstStyle/>
          <a:p>
            <a:r>
              <a:rPr lang="en-US" sz="1600" b="1" dirty="0">
                <a:solidFill>
                  <a:schemeClr val="accent6">
                    <a:lumMod val="50000"/>
                  </a:schemeClr>
                </a:solidFill>
                <a:latin typeface="Calibri" pitchFamily="34" charset="0"/>
              </a:rPr>
              <a:t>Since actual intercalated ducts are difficulty to find, what you will want to look for are </a:t>
            </a:r>
            <a:r>
              <a:rPr lang="en-US" sz="1600" b="1" dirty="0" err="1">
                <a:solidFill>
                  <a:srgbClr val="D6A300"/>
                </a:solidFill>
                <a:latin typeface="Calibri" pitchFamily="34" charset="0"/>
              </a:rPr>
              <a:t>centroacinar</a:t>
            </a:r>
            <a:r>
              <a:rPr lang="en-US" sz="1600" b="1" dirty="0">
                <a:solidFill>
                  <a:srgbClr val="D6A300"/>
                </a:solidFill>
                <a:latin typeface="Calibri" pitchFamily="34" charset="0"/>
              </a:rPr>
              <a:t> cells </a:t>
            </a:r>
            <a:r>
              <a:rPr lang="en-US" sz="1600" b="1" dirty="0">
                <a:solidFill>
                  <a:schemeClr val="accent6">
                    <a:lumMod val="50000"/>
                  </a:schemeClr>
                </a:solidFill>
                <a:latin typeface="Calibri" pitchFamily="34" charset="0"/>
              </a:rPr>
              <a:t>within excretory acini.  These can be seen as individual (arrows) or clusters (outlined) of nuclei within the center of an </a:t>
            </a:r>
            <a:r>
              <a:rPr lang="en-US" sz="1600" b="1" dirty="0" err="1">
                <a:solidFill>
                  <a:schemeClr val="accent6">
                    <a:lumMod val="50000"/>
                  </a:schemeClr>
                </a:solidFill>
                <a:latin typeface="Calibri" pitchFamily="34" charset="0"/>
              </a:rPr>
              <a:t>acinus</a:t>
            </a:r>
            <a:r>
              <a:rPr lang="en-US" sz="1600" b="1" dirty="0">
                <a:solidFill>
                  <a:schemeClr val="accent6">
                    <a:lumMod val="50000"/>
                  </a:schemeClr>
                </a:solidFill>
                <a:latin typeface="Calibri" pitchFamily="34" charset="0"/>
              </a:rPr>
              <a:t>.  Again, note the pale staining of the cytoplasm in these cells, especially in the context of the dark-staining acinar cells.</a:t>
            </a:r>
          </a:p>
        </p:txBody>
      </p:sp>
      <p:sp>
        <p:nvSpPr>
          <p:cNvPr id="28" name="Rectangle 27"/>
          <p:cNvSpPr/>
          <p:nvPr/>
        </p:nvSpPr>
        <p:spPr>
          <a:xfrm>
            <a:off x="1635121" y="21491"/>
            <a:ext cx="5873852"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FFC000"/>
                </a:solidFill>
                <a:latin typeface="+mn-lt"/>
              </a:rPr>
              <a:t>EXOCRINE PANCREAS - DUCTS</a:t>
            </a:r>
          </a:p>
        </p:txBody>
      </p:sp>
      <p:pic>
        <p:nvPicPr>
          <p:cNvPr id="3074" name="Picture 2" descr="\\ahc-webdata\com\LabManuals\MA\VLM\Lab25\SL108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13" y="914400"/>
            <a:ext cx="5490368" cy="411777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flipV="1">
            <a:off x="3150825" y="2815030"/>
            <a:ext cx="179942" cy="122654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4592198" y="3220817"/>
            <a:ext cx="179942" cy="122654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 name="Freeform 5"/>
          <p:cNvSpPr/>
          <p:nvPr/>
        </p:nvSpPr>
        <p:spPr>
          <a:xfrm>
            <a:off x="143219" y="2220120"/>
            <a:ext cx="1045653" cy="672028"/>
          </a:xfrm>
          <a:custGeom>
            <a:avLst/>
            <a:gdLst>
              <a:gd name="connsiteX0" fmla="*/ 892367 w 1045653"/>
              <a:gd name="connsiteY0" fmla="*/ 572877 h 672028"/>
              <a:gd name="connsiteX1" fmla="*/ 1002535 w 1045653"/>
              <a:gd name="connsiteY1" fmla="*/ 506775 h 672028"/>
              <a:gd name="connsiteX2" fmla="*/ 1024569 w 1045653"/>
              <a:gd name="connsiteY2" fmla="*/ 473725 h 672028"/>
              <a:gd name="connsiteX3" fmla="*/ 1024569 w 1045653"/>
              <a:gd name="connsiteY3" fmla="*/ 264404 h 672028"/>
              <a:gd name="connsiteX4" fmla="*/ 980501 w 1045653"/>
              <a:gd name="connsiteY4" fmla="*/ 198303 h 672028"/>
              <a:gd name="connsiteX5" fmla="*/ 947451 w 1045653"/>
              <a:gd name="connsiteY5" fmla="*/ 187286 h 672028"/>
              <a:gd name="connsiteX6" fmla="*/ 925417 w 1045653"/>
              <a:gd name="connsiteY6" fmla="*/ 154236 h 672028"/>
              <a:gd name="connsiteX7" fmla="*/ 892367 w 1045653"/>
              <a:gd name="connsiteY7" fmla="*/ 143219 h 672028"/>
              <a:gd name="connsiteX8" fmla="*/ 782198 w 1045653"/>
              <a:gd name="connsiteY8" fmla="*/ 121185 h 672028"/>
              <a:gd name="connsiteX9" fmla="*/ 738130 w 1045653"/>
              <a:gd name="connsiteY9" fmla="*/ 110168 h 672028"/>
              <a:gd name="connsiteX10" fmla="*/ 672029 w 1045653"/>
              <a:gd name="connsiteY10" fmla="*/ 66101 h 672028"/>
              <a:gd name="connsiteX11" fmla="*/ 605928 w 1045653"/>
              <a:gd name="connsiteY11" fmla="*/ 22033 h 672028"/>
              <a:gd name="connsiteX12" fmla="*/ 561861 w 1045653"/>
              <a:gd name="connsiteY12" fmla="*/ 11016 h 672028"/>
              <a:gd name="connsiteX13" fmla="*/ 462709 w 1045653"/>
              <a:gd name="connsiteY13" fmla="*/ 0 h 672028"/>
              <a:gd name="connsiteX14" fmla="*/ 242371 w 1045653"/>
              <a:gd name="connsiteY14" fmla="*/ 11016 h 672028"/>
              <a:gd name="connsiteX15" fmla="*/ 176270 w 1045653"/>
              <a:gd name="connsiteY15" fmla="*/ 33050 h 672028"/>
              <a:gd name="connsiteX16" fmla="*/ 143220 w 1045653"/>
              <a:gd name="connsiteY16" fmla="*/ 55084 h 672028"/>
              <a:gd name="connsiteX17" fmla="*/ 132203 w 1045653"/>
              <a:gd name="connsiteY17" fmla="*/ 88135 h 672028"/>
              <a:gd name="connsiteX18" fmla="*/ 110169 w 1045653"/>
              <a:gd name="connsiteY18" fmla="*/ 121185 h 672028"/>
              <a:gd name="connsiteX19" fmla="*/ 77118 w 1045653"/>
              <a:gd name="connsiteY19" fmla="*/ 242371 h 672028"/>
              <a:gd name="connsiteX20" fmla="*/ 55085 w 1045653"/>
              <a:gd name="connsiteY20" fmla="*/ 275421 h 672028"/>
              <a:gd name="connsiteX21" fmla="*/ 44068 w 1045653"/>
              <a:gd name="connsiteY21" fmla="*/ 308472 h 672028"/>
              <a:gd name="connsiteX22" fmla="*/ 11017 w 1045653"/>
              <a:gd name="connsiteY22" fmla="*/ 330506 h 672028"/>
              <a:gd name="connsiteX23" fmla="*/ 0 w 1045653"/>
              <a:gd name="connsiteY23" fmla="*/ 363556 h 672028"/>
              <a:gd name="connsiteX24" fmla="*/ 11017 w 1045653"/>
              <a:gd name="connsiteY24" fmla="*/ 429657 h 672028"/>
              <a:gd name="connsiteX25" fmla="*/ 22034 w 1045653"/>
              <a:gd name="connsiteY25" fmla="*/ 462708 h 672028"/>
              <a:gd name="connsiteX26" fmla="*/ 154236 w 1045653"/>
              <a:gd name="connsiteY26" fmla="*/ 528809 h 672028"/>
              <a:gd name="connsiteX27" fmla="*/ 209321 w 1045653"/>
              <a:gd name="connsiteY27" fmla="*/ 550843 h 672028"/>
              <a:gd name="connsiteX28" fmla="*/ 242371 w 1045653"/>
              <a:gd name="connsiteY28" fmla="*/ 583894 h 672028"/>
              <a:gd name="connsiteX29" fmla="*/ 275422 w 1045653"/>
              <a:gd name="connsiteY29" fmla="*/ 649995 h 672028"/>
              <a:gd name="connsiteX30" fmla="*/ 319489 w 1045653"/>
              <a:gd name="connsiteY30" fmla="*/ 672028 h 672028"/>
              <a:gd name="connsiteX31" fmla="*/ 473726 w 1045653"/>
              <a:gd name="connsiteY31" fmla="*/ 661012 h 672028"/>
              <a:gd name="connsiteX32" fmla="*/ 881350 w 1045653"/>
              <a:gd name="connsiteY32" fmla="*/ 638978 h 672028"/>
              <a:gd name="connsiteX33" fmla="*/ 914400 w 1045653"/>
              <a:gd name="connsiteY33" fmla="*/ 616944 h 672028"/>
              <a:gd name="connsiteX34" fmla="*/ 947451 w 1045653"/>
              <a:gd name="connsiteY34" fmla="*/ 605927 h 672028"/>
              <a:gd name="connsiteX35" fmla="*/ 969485 w 1045653"/>
              <a:gd name="connsiteY35" fmla="*/ 572877 h 672028"/>
              <a:gd name="connsiteX36" fmla="*/ 991518 w 1045653"/>
              <a:gd name="connsiteY36" fmla="*/ 484742 h 67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45653" h="672028">
                <a:moveTo>
                  <a:pt x="892367" y="572877"/>
                </a:moveTo>
                <a:cubicBezTo>
                  <a:pt x="1042197" y="522933"/>
                  <a:pt x="967280" y="577283"/>
                  <a:pt x="1002535" y="506775"/>
                </a:cubicBezTo>
                <a:cubicBezTo>
                  <a:pt x="1008456" y="494932"/>
                  <a:pt x="1017224" y="484742"/>
                  <a:pt x="1024569" y="473725"/>
                </a:cubicBezTo>
                <a:cubicBezTo>
                  <a:pt x="1050572" y="395716"/>
                  <a:pt x="1054716" y="397048"/>
                  <a:pt x="1024569" y="264404"/>
                </a:cubicBezTo>
                <a:cubicBezTo>
                  <a:pt x="1018700" y="238581"/>
                  <a:pt x="1005623" y="206677"/>
                  <a:pt x="980501" y="198303"/>
                </a:cubicBezTo>
                <a:lnTo>
                  <a:pt x="947451" y="187286"/>
                </a:lnTo>
                <a:cubicBezTo>
                  <a:pt x="940106" y="176269"/>
                  <a:pt x="935756" y="162507"/>
                  <a:pt x="925417" y="154236"/>
                </a:cubicBezTo>
                <a:cubicBezTo>
                  <a:pt x="916349" y="146982"/>
                  <a:pt x="903682" y="145830"/>
                  <a:pt x="892367" y="143219"/>
                </a:cubicBezTo>
                <a:cubicBezTo>
                  <a:pt x="855876" y="134798"/>
                  <a:pt x="818530" y="130268"/>
                  <a:pt x="782198" y="121185"/>
                </a:cubicBezTo>
                <a:lnTo>
                  <a:pt x="738130" y="110168"/>
                </a:lnTo>
                <a:lnTo>
                  <a:pt x="672029" y="66101"/>
                </a:lnTo>
                <a:cubicBezTo>
                  <a:pt x="672027" y="66100"/>
                  <a:pt x="605930" y="22034"/>
                  <a:pt x="605928" y="22033"/>
                </a:cubicBezTo>
                <a:cubicBezTo>
                  <a:pt x="591239" y="18361"/>
                  <a:pt x="576826" y="13318"/>
                  <a:pt x="561861" y="11016"/>
                </a:cubicBezTo>
                <a:cubicBezTo>
                  <a:pt x="528994" y="5960"/>
                  <a:pt x="495760" y="3672"/>
                  <a:pt x="462709" y="0"/>
                </a:cubicBezTo>
                <a:cubicBezTo>
                  <a:pt x="389263" y="3672"/>
                  <a:pt x="315424" y="2587"/>
                  <a:pt x="242371" y="11016"/>
                </a:cubicBezTo>
                <a:cubicBezTo>
                  <a:pt x="219299" y="13678"/>
                  <a:pt x="176270" y="33050"/>
                  <a:pt x="176270" y="33050"/>
                </a:cubicBezTo>
                <a:cubicBezTo>
                  <a:pt x="165253" y="40395"/>
                  <a:pt x="151491" y="44745"/>
                  <a:pt x="143220" y="55084"/>
                </a:cubicBezTo>
                <a:cubicBezTo>
                  <a:pt x="135966" y="64152"/>
                  <a:pt x="137397" y="77748"/>
                  <a:pt x="132203" y="88135"/>
                </a:cubicBezTo>
                <a:cubicBezTo>
                  <a:pt x="126282" y="99978"/>
                  <a:pt x="117514" y="110168"/>
                  <a:pt x="110169" y="121185"/>
                </a:cubicBezTo>
                <a:cubicBezTo>
                  <a:pt x="104256" y="150748"/>
                  <a:pt x="93092" y="218409"/>
                  <a:pt x="77118" y="242371"/>
                </a:cubicBezTo>
                <a:cubicBezTo>
                  <a:pt x="69774" y="253388"/>
                  <a:pt x="61006" y="263578"/>
                  <a:pt x="55085" y="275421"/>
                </a:cubicBezTo>
                <a:cubicBezTo>
                  <a:pt x="49892" y="285808"/>
                  <a:pt x="51323" y="299404"/>
                  <a:pt x="44068" y="308472"/>
                </a:cubicBezTo>
                <a:cubicBezTo>
                  <a:pt x="35797" y="318811"/>
                  <a:pt x="22034" y="323161"/>
                  <a:pt x="11017" y="330506"/>
                </a:cubicBezTo>
                <a:cubicBezTo>
                  <a:pt x="7345" y="341523"/>
                  <a:pt x="0" y="351943"/>
                  <a:pt x="0" y="363556"/>
                </a:cubicBezTo>
                <a:cubicBezTo>
                  <a:pt x="0" y="385894"/>
                  <a:pt x="6171" y="407851"/>
                  <a:pt x="11017" y="429657"/>
                </a:cubicBezTo>
                <a:cubicBezTo>
                  <a:pt x="13536" y="440993"/>
                  <a:pt x="13822" y="454496"/>
                  <a:pt x="22034" y="462708"/>
                </a:cubicBezTo>
                <a:cubicBezTo>
                  <a:pt x="67665" y="508339"/>
                  <a:pt x="97916" y="508329"/>
                  <a:pt x="154236" y="528809"/>
                </a:cubicBezTo>
                <a:cubicBezTo>
                  <a:pt x="172821" y="535567"/>
                  <a:pt x="190959" y="543498"/>
                  <a:pt x="209321" y="550843"/>
                </a:cubicBezTo>
                <a:cubicBezTo>
                  <a:pt x="220338" y="561860"/>
                  <a:pt x="233729" y="570930"/>
                  <a:pt x="242371" y="583894"/>
                </a:cubicBezTo>
                <a:cubicBezTo>
                  <a:pt x="266808" y="620550"/>
                  <a:pt x="236419" y="617493"/>
                  <a:pt x="275422" y="649995"/>
                </a:cubicBezTo>
                <a:cubicBezTo>
                  <a:pt x="288038" y="660509"/>
                  <a:pt x="304800" y="664684"/>
                  <a:pt x="319489" y="672028"/>
                </a:cubicBezTo>
                <a:cubicBezTo>
                  <a:pt x="370901" y="668356"/>
                  <a:pt x="422229" y="663203"/>
                  <a:pt x="473726" y="661012"/>
                </a:cubicBezTo>
                <a:cubicBezTo>
                  <a:pt x="874775" y="643947"/>
                  <a:pt x="716869" y="680098"/>
                  <a:pt x="881350" y="638978"/>
                </a:cubicBezTo>
                <a:cubicBezTo>
                  <a:pt x="892367" y="631633"/>
                  <a:pt x="902557" y="622865"/>
                  <a:pt x="914400" y="616944"/>
                </a:cubicBezTo>
                <a:cubicBezTo>
                  <a:pt x="924787" y="611750"/>
                  <a:pt x="938383" y="613181"/>
                  <a:pt x="947451" y="605927"/>
                </a:cubicBezTo>
                <a:cubicBezTo>
                  <a:pt x="957790" y="597656"/>
                  <a:pt x="962140" y="583894"/>
                  <a:pt x="969485" y="572877"/>
                </a:cubicBezTo>
                <a:cubicBezTo>
                  <a:pt x="993840" y="499808"/>
                  <a:pt x="991518" y="530001"/>
                  <a:pt x="991518" y="484742"/>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120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24400" y="667822"/>
            <a:ext cx="4419600" cy="2308324"/>
          </a:xfrm>
          <a:prstGeom prst="rect">
            <a:avLst/>
          </a:prstGeom>
          <a:noFill/>
        </p:spPr>
        <p:txBody>
          <a:bodyPr wrap="square">
            <a:spAutoFit/>
          </a:bodyPr>
          <a:lstStyle/>
          <a:p>
            <a:r>
              <a:rPr lang="en-US" sz="1600" b="1" dirty="0">
                <a:solidFill>
                  <a:schemeClr val="accent6">
                    <a:lumMod val="50000"/>
                  </a:schemeClr>
                </a:solidFill>
                <a:latin typeface="Calibri" pitchFamily="34" charset="0"/>
              </a:rPr>
              <a:t>The excretory ducts of the pancreas (and liver) are lined by a simple epithelium throughout.  Here, you can see a smaller duct (blue outline) and two larger ducts (yellow outline).  Note that even the ducts with extensive connective tissue support maintain a simple epithelial lining.</a:t>
            </a:r>
          </a:p>
          <a:p>
            <a:r>
              <a:rPr lang="en-US" sz="1600" b="1" dirty="0">
                <a:solidFill>
                  <a:schemeClr val="accent6">
                    <a:lumMod val="50000"/>
                  </a:schemeClr>
                </a:solidFill>
                <a:latin typeface="Calibri" pitchFamily="34" charset="0"/>
              </a:rPr>
              <a:t>Enlargement of the upper duct (below) demonstrates that the epithelial cells exhibit pale eosinophilic cytoplasm.</a:t>
            </a:r>
          </a:p>
        </p:txBody>
      </p:sp>
      <p:sp>
        <p:nvSpPr>
          <p:cNvPr id="28" name="Rectangle 27"/>
          <p:cNvSpPr/>
          <p:nvPr/>
        </p:nvSpPr>
        <p:spPr>
          <a:xfrm>
            <a:off x="1635121" y="21491"/>
            <a:ext cx="5873852"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FFC000"/>
                </a:solidFill>
                <a:latin typeface="+mn-lt"/>
              </a:rPr>
              <a:t>EXOCRINE PANCREAS - DUCTS</a:t>
            </a:r>
          </a:p>
        </p:txBody>
      </p:sp>
      <p:pic>
        <p:nvPicPr>
          <p:cNvPr id="4098" name="Picture 2" descr="\\ahc-webdata\com\LabManuals\MA\VLM\Lab25\SL108d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42750" y="1443738"/>
            <a:ext cx="6133885" cy="4600414"/>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1266825" y="971550"/>
            <a:ext cx="1899278" cy="2771775"/>
          </a:xfrm>
          <a:custGeom>
            <a:avLst/>
            <a:gdLst>
              <a:gd name="connsiteX0" fmla="*/ 923925 w 1899278"/>
              <a:gd name="connsiteY0" fmla="*/ 0 h 2771775"/>
              <a:gd name="connsiteX1" fmla="*/ 762000 w 1899278"/>
              <a:gd name="connsiteY1" fmla="*/ 9525 h 2771775"/>
              <a:gd name="connsiteX2" fmla="*/ 628650 w 1899278"/>
              <a:gd name="connsiteY2" fmla="*/ 47625 h 2771775"/>
              <a:gd name="connsiteX3" fmla="*/ 600075 w 1899278"/>
              <a:gd name="connsiteY3" fmla="*/ 57150 h 2771775"/>
              <a:gd name="connsiteX4" fmla="*/ 533400 w 1899278"/>
              <a:gd name="connsiteY4" fmla="*/ 95250 h 2771775"/>
              <a:gd name="connsiteX5" fmla="*/ 504825 w 1899278"/>
              <a:gd name="connsiteY5" fmla="*/ 104775 h 2771775"/>
              <a:gd name="connsiteX6" fmla="*/ 428625 w 1899278"/>
              <a:gd name="connsiteY6" fmla="*/ 190500 h 2771775"/>
              <a:gd name="connsiteX7" fmla="*/ 400050 w 1899278"/>
              <a:gd name="connsiteY7" fmla="*/ 219075 h 2771775"/>
              <a:gd name="connsiteX8" fmla="*/ 352425 w 1899278"/>
              <a:gd name="connsiteY8" fmla="*/ 276225 h 2771775"/>
              <a:gd name="connsiteX9" fmla="*/ 314325 w 1899278"/>
              <a:gd name="connsiteY9" fmla="*/ 333375 h 2771775"/>
              <a:gd name="connsiteX10" fmla="*/ 304800 w 1899278"/>
              <a:gd name="connsiteY10" fmla="*/ 361950 h 2771775"/>
              <a:gd name="connsiteX11" fmla="*/ 285750 w 1899278"/>
              <a:gd name="connsiteY11" fmla="*/ 390525 h 2771775"/>
              <a:gd name="connsiteX12" fmla="*/ 247650 w 1899278"/>
              <a:gd name="connsiteY12" fmla="*/ 466725 h 2771775"/>
              <a:gd name="connsiteX13" fmla="*/ 228600 w 1899278"/>
              <a:gd name="connsiteY13" fmla="*/ 533400 h 2771775"/>
              <a:gd name="connsiteX14" fmla="*/ 209550 w 1899278"/>
              <a:gd name="connsiteY14" fmla="*/ 561975 h 2771775"/>
              <a:gd name="connsiteX15" fmla="*/ 171450 w 1899278"/>
              <a:gd name="connsiteY15" fmla="*/ 638175 h 2771775"/>
              <a:gd name="connsiteX16" fmla="*/ 152400 w 1899278"/>
              <a:gd name="connsiteY16" fmla="*/ 685800 h 2771775"/>
              <a:gd name="connsiteX17" fmla="*/ 133350 w 1899278"/>
              <a:gd name="connsiteY17" fmla="*/ 752475 h 2771775"/>
              <a:gd name="connsiteX18" fmla="*/ 114300 w 1899278"/>
              <a:gd name="connsiteY18" fmla="*/ 781050 h 2771775"/>
              <a:gd name="connsiteX19" fmla="*/ 85725 w 1899278"/>
              <a:gd name="connsiteY19" fmla="*/ 876300 h 2771775"/>
              <a:gd name="connsiteX20" fmla="*/ 57150 w 1899278"/>
              <a:gd name="connsiteY20" fmla="*/ 962025 h 2771775"/>
              <a:gd name="connsiteX21" fmla="*/ 19050 w 1899278"/>
              <a:gd name="connsiteY21" fmla="*/ 1133475 h 2771775"/>
              <a:gd name="connsiteX22" fmla="*/ 0 w 1899278"/>
              <a:gd name="connsiteY22" fmla="*/ 1390650 h 2771775"/>
              <a:gd name="connsiteX23" fmla="*/ 9525 w 1899278"/>
              <a:gd name="connsiteY23" fmla="*/ 1752600 h 2771775"/>
              <a:gd name="connsiteX24" fmla="*/ 19050 w 1899278"/>
              <a:gd name="connsiteY24" fmla="*/ 1800225 h 2771775"/>
              <a:gd name="connsiteX25" fmla="*/ 28575 w 1899278"/>
              <a:gd name="connsiteY25" fmla="*/ 1866900 h 2771775"/>
              <a:gd name="connsiteX26" fmla="*/ 47625 w 1899278"/>
              <a:gd name="connsiteY26" fmla="*/ 1924050 h 2771775"/>
              <a:gd name="connsiteX27" fmla="*/ 66675 w 1899278"/>
              <a:gd name="connsiteY27" fmla="*/ 2009775 h 2771775"/>
              <a:gd name="connsiteX28" fmla="*/ 85725 w 1899278"/>
              <a:gd name="connsiteY28" fmla="*/ 2095500 h 2771775"/>
              <a:gd name="connsiteX29" fmla="*/ 95250 w 1899278"/>
              <a:gd name="connsiteY29" fmla="*/ 2124075 h 2771775"/>
              <a:gd name="connsiteX30" fmla="*/ 114300 w 1899278"/>
              <a:gd name="connsiteY30" fmla="*/ 2190750 h 2771775"/>
              <a:gd name="connsiteX31" fmla="*/ 133350 w 1899278"/>
              <a:gd name="connsiteY31" fmla="*/ 2228850 h 2771775"/>
              <a:gd name="connsiteX32" fmla="*/ 161925 w 1899278"/>
              <a:gd name="connsiteY32" fmla="*/ 2295525 h 2771775"/>
              <a:gd name="connsiteX33" fmla="*/ 171450 w 1899278"/>
              <a:gd name="connsiteY33" fmla="*/ 2333625 h 2771775"/>
              <a:gd name="connsiteX34" fmla="*/ 190500 w 1899278"/>
              <a:gd name="connsiteY34" fmla="*/ 2362200 h 2771775"/>
              <a:gd name="connsiteX35" fmla="*/ 209550 w 1899278"/>
              <a:gd name="connsiteY35" fmla="*/ 2400300 h 2771775"/>
              <a:gd name="connsiteX36" fmla="*/ 219075 w 1899278"/>
              <a:gd name="connsiteY36" fmla="*/ 2428875 h 2771775"/>
              <a:gd name="connsiteX37" fmla="*/ 247650 w 1899278"/>
              <a:gd name="connsiteY37" fmla="*/ 2447925 h 2771775"/>
              <a:gd name="connsiteX38" fmla="*/ 333375 w 1899278"/>
              <a:gd name="connsiteY38" fmla="*/ 2543175 h 2771775"/>
              <a:gd name="connsiteX39" fmla="*/ 361950 w 1899278"/>
              <a:gd name="connsiteY39" fmla="*/ 2552700 h 2771775"/>
              <a:gd name="connsiteX40" fmla="*/ 390525 w 1899278"/>
              <a:gd name="connsiteY40" fmla="*/ 2581275 h 2771775"/>
              <a:gd name="connsiteX41" fmla="*/ 419100 w 1899278"/>
              <a:gd name="connsiteY41" fmla="*/ 2600325 h 2771775"/>
              <a:gd name="connsiteX42" fmla="*/ 438150 w 1899278"/>
              <a:gd name="connsiteY42" fmla="*/ 2628900 h 2771775"/>
              <a:gd name="connsiteX43" fmla="*/ 504825 w 1899278"/>
              <a:gd name="connsiteY43" fmla="*/ 2667000 h 2771775"/>
              <a:gd name="connsiteX44" fmla="*/ 533400 w 1899278"/>
              <a:gd name="connsiteY44" fmla="*/ 2686050 h 2771775"/>
              <a:gd name="connsiteX45" fmla="*/ 571500 w 1899278"/>
              <a:gd name="connsiteY45" fmla="*/ 2705100 h 2771775"/>
              <a:gd name="connsiteX46" fmla="*/ 600075 w 1899278"/>
              <a:gd name="connsiteY46" fmla="*/ 2724150 h 2771775"/>
              <a:gd name="connsiteX47" fmla="*/ 666750 w 1899278"/>
              <a:gd name="connsiteY47" fmla="*/ 2743200 h 2771775"/>
              <a:gd name="connsiteX48" fmla="*/ 723900 w 1899278"/>
              <a:gd name="connsiteY48" fmla="*/ 2762250 h 2771775"/>
              <a:gd name="connsiteX49" fmla="*/ 752475 w 1899278"/>
              <a:gd name="connsiteY49" fmla="*/ 2771775 h 2771775"/>
              <a:gd name="connsiteX50" fmla="*/ 962025 w 1899278"/>
              <a:gd name="connsiteY50" fmla="*/ 2762250 h 2771775"/>
              <a:gd name="connsiteX51" fmla="*/ 990600 w 1899278"/>
              <a:gd name="connsiteY51" fmla="*/ 2743200 h 2771775"/>
              <a:gd name="connsiteX52" fmla="*/ 1057275 w 1899278"/>
              <a:gd name="connsiteY52" fmla="*/ 2724150 h 2771775"/>
              <a:gd name="connsiteX53" fmla="*/ 1095375 w 1899278"/>
              <a:gd name="connsiteY53" fmla="*/ 2695575 h 2771775"/>
              <a:gd name="connsiteX54" fmla="*/ 1190625 w 1899278"/>
              <a:gd name="connsiteY54" fmla="*/ 2667000 h 2771775"/>
              <a:gd name="connsiteX55" fmla="*/ 1257300 w 1899278"/>
              <a:gd name="connsiteY55" fmla="*/ 2628900 h 2771775"/>
              <a:gd name="connsiteX56" fmla="*/ 1314450 w 1899278"/>
              <a:gd name="connsiteY56" fmla="*/ 2609850 h 2771775"/>
              <a:gd name="connsiteX57" fmla="*/ 1371600 w 1899278"/>
              <a:gd name="connsiteY57" fmla="*/ 2571750 h 2771775"/>
              <a:gd name="connsiteX58" fmla="*/ 1400175 w 1899278"/>
              <a:gd name="connsiteY58" fmla="*/ 2562225 h 2771775"/>
              <a:gd name="connsiteX59" fmla="*/ 1457325 w 1899278"/>
              <a:gd name="connsiteY59" fmla="*/ 2514600 h 2771775"/>
              <a:gd name="connsiteX60" fmla="*/ 1485900 w 1899278"/>
              <a:gd name="connsiteY60" fmla="*/ 2495550 h 2771775"/>
              <a:gd name="connsiteX61" fmla="*/ 1562100 w 1899278"/>
              <a:gd name="connsiteY61" fmla="*/ 2390775 h 2771775"/>
              <a:gd name="connsiteX62" fmla="*/ 1590675 w 1899278"/>
              <a:gd name="connsiteY62" fmla="*/ 2352675 h 2771775"/>
              <a:gd name="connsiteX63" fmla="*/ 1628775 w 1899278"/>
              <a:gd name="connsiteY63" fmla="*/ 2295525 h 2771775"/>
              <a:gd name="connsiteX64" fmla="*/ 1638300 w 1899278"/>
              <a:gd name="connsiteY64" fmla="*/ 2257425 h 2771775"/>
              <a:gd name="connsiteX65" fmla="*/ 1676400 w 1899278"/>
              <a:gd name="connsiteY65" fmla="*/ 2200275 h 2771775"/>
              <a:gd name="connsiteX66" fmla="*/ 1704975 w 1899278"/>
              <a:gd name="connsiteY66" fmla="*/ 2124075 h 2771775"/>
              <a:gd name="connsiteX67" fmla="*/ 1714500 w 1899278"/>
              <a:gd name="connsiteY67" fmla="*/ 2085975 h 2771775"/>
              <a:gd name="connsiteX68" fmla="*/ 1733550 w 1899278"/>
              <a:gd name="connsiteY68" fmla="*/ 2028825 h 2771775"/>
              <a:gd name="connsiteX69" fmla="*/ 1752600 w 1899278"/>
              <a:gd name="connsiteY69" fmla="*/ 1952625 h 2771775"/>
              <a:gd name="connsiteX70" fmla="*/ 1762125 w 1899278"/>
              <a:gd name="connsiteY70" fmla="*/ 1924050 h 2771775"/>
              <a:gd name="connsiteX71" fmla="*/ 1781175 w 1899278"/>
              <a:gd name="connsiteY71" fmla="*/ 1885950 h 2771775"/>
              <a:gd name="connsiteX72" fmla="*/ 1809750 w 1899278"/>
              <a:gd name="connsiteY72" fmla="*/ 1762125 h 2771775"/>
              <a:gd name="connsiteX73" fmla="*/ 1828800 w 1899278"/>
              <a:gd name="connsiteY73" fmla="*/ 1704975 h 2771775"/>
              <a:gd name="connsiteX74" fmla="*/ 1847850 w 1899278"/>
              <a:gd name="connsiteY74" fmla="*/ 1638300 h 2771775"/>
              <a:gd name="connsiteX75" fmla="*/ 1866900 w 1899278"/>
              <a:gd name="connsiteY75" fmla="*/ 1552575 h 2771775"/>
              <a:gd name="connsiteX76" fmla="*/ 1876425 w 1899278"/>
              <a:gd name="connsiteY76" fmla="*/ 1514475 h 2771775"/>
              <a:gd name="connsiteX77" fmla="*/ 1885950 w 1899278"/>
              <a:gd name="connsiteY77" fmla="*/ 1390650 h 2771775"/>
              <a:gd name="connsiteX78" fmla="*/ 1895475 w 1899278"/>
              <a:gd name="connsiteY78" fmla="*/ 1362075 h 2771775"/>
              <a:gd name="connsiteX79" fmla="*/ 1876425 w 1899278"/>
              <a:gd name="connsiteY79" fmla="*/ 1076325 h 2771775"/>
              <a:gd name="connsiteX80" fmla="*/ 1866900 w 1899278"/>
              <a:gd name="connsiteY80" fmla="*/ 990600 h 2771775"/>
              <a:gd name="connsiteX81" fmla="*/ 1857375 w 1899278"/>
              <a:gd name="connsiteY81" fmla="*/ 962025 h 2771775"/>
              <a:gd name="connsiteX82" fmla="*/ 1847850 w 1899278"/>
              <a:gd name="connsiteY82" fmla="*/ 904875 h 2771775"/>
              <a:gd name="connsiteX83" fmla="*/ 1828800 w 1899278"/>
              <a:gd name="connsiteY83" fmla="*/ 847725 h 2771775"/>
              <a:gd name="connsiteX84" fmla="*/ 1809750 w 1899278"/>
              <a:gd name="connsiteY84" fmla="*/ 752475 h 2771775"/>
              <a:gd name="connsiteX85" fmla="*/ 1790700 w 1899278"/>
              <a:gd name="connsiteY85" fmla="*/ 695325 h 2771775"/>
              <a:gd name="connsiteX86" fmla="*/ 1762125 w 1899278"/>
              <a:gd name="connsiteY86" fmla="*/ 600075 h 2771775"/>
              <a:gd name="connsiteX87" fmla="*/ 1743075 w 1899278"/>
              <a:gd name="connsiteY87" fmla="*/ 571500 h 2771775"/>
              <a:gd name="connsiteX88" fmla="*/ 1733550 w 1899278"/>
              <a:gd name="connsiteY88" fmla="*/ 533400 h 2771775"/>
              <a:gd name="connsiteX89" fmla="*/ 1685925 w 1899278"/>
              <a:gd name="connsiteY89" fmla="*/ 476250 h 2771775"/>
              <a:gd name="connsiteX90" fmla="*/ 1666875 w 1899278"/>
              <a:gd name="connsiteY90" fmla="*/ 447675 h 2771775"/>
              <a:gd name="connsiteX91" fmla="*/ 1647825 w 1899278"/>
              <a:gd name="connsiteY91" fmla="*/ 409575 h 2771775"/>
              <a:gd name="connsiteX92" fmla="*/ 1619250 w 1899278"/>
              <a:gd name="connsiteY92" fmla="*/ 390525 h 2771775"/>
              <a:gd name="connsiteX93" fmla="*/ 1571625 w 1899278"/>
              <a:gd name="connsiteY93" fmla="*/ 342900 h 2771775"/>
              <a:gd name="connsiteX94" fmla="*/ 1552575 w 1899278"/>
              <a:gd name="connsiteY94" fmla="*/ 314325 h 2771775"/>
              <a:gd name="connsiteX95" fmla="*/ 1485900 w 1899278"/>
              <a:gd name="connsiteY95" fmla="*/ 266700 h 2771775"/>
              <a:gd name="connsiteX96" fmla="*/ 1447800 w 1899278"/>
              <a:gd name="connsiteY96" fmla="*/ 200025 h 2771775"/>
              <a:gd name="connsiteX97" fmla="*/ 1419225 w 1899278"/>
              <a:gd name="connsiteY97" fmla="*/ 180975 h 2771775"/>
              <a:gd name="connsiteX98" fmla="*/ 1400175 w 1899278"/>
              <a:gd name="connsiteY98" fmla="*/ 152400 h 2771775"/>
              <a:gd name="connsiteX99" fmla="*/ 1304925 w 1899278"/>
              <a:gd name="connsiteY99" fmla="*/ 104775 h 2771775"/>
              <a:gd name="connsiteX100" fmla="*/ 1276350 w 1899278"/>
              <a:gd name="connsiteY100" fmla="*/ 76200 h 2771775"/>
              <a:gd name="connsiteX101" fmla="*/ 1219200 w 1899278"/>
              <a:gd name="connsiteY101" fmla="*/ 57150 h 2771775"/>
              <a:gd name="connsiteX102" fmla="*/ 1066800 w 1899278"/>
              <a:gd name="connsiteY102" fmla="*/ 28575 h 2771775"/>
              <a:gd name="connsiteX103" fmla="*/ 838200 w 1899278"/>
              <a:gd name="connsiteY103" fmla="*/ 28575 h 277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899278" h="2771775">
                <a:moveTo>
                  <a:pt x="923925" y="0"/>
                </a:moveTo>
                <a:cubicBezTo>
                  <a:pt x="869950" y="3175"/>
                  <a:pt x="815683" y="3083"/>
                  <a:pt x="762000" y="9525"/>
                </a:cubicBezTo>
                <a:cubicBezTo>
                  <a:pt x="724625" y="14010"/>
                  <a:pt x="665920" y="35202"/>
                  <a:pt x="628650" y="47625"/>
                </a:cubicBezTo>
                <a:cubicBezTo>
                  <a:pt x="619125" y="50800"/>
                  <a:pt x="608429" y="51581"/>
                  <a:pt x="600075" y="57150"/>
                </a:cubicBezTo>
                <a:cubicBezTo>
                  <a:pt x="571377" y="76282"/>
                  <a:pt x="567237" y="80748"/>
                  <a:pt x="533400" y="95250"/>
                </a:cubicBezTo>
                <a:cubicBezTo>
                  <a:pt x="524172" y="99205"/>
                  <a:pt x="514350" y="101600"/>
                  <a:pt x="504825" y="104775"/>
                </a:cubicBezTo>
                <a:cubicBezTo>
                  <a:pt x="470831" y="155766"/>
                  <a:pt x="493870" y="125255"/>
                  <a:pt x="428625" y="190500"/>
                </a:cubicBezTo>
                <a:cubicBezTo>
                  <a:pt x="419100" y="200025"/>
                  <a:pt x="407522" y="207867"/>
                  <a:pt x="400050" y="219075"/>
                </a:cubicBezTo>
                <a:cubicBezTo>
                  <a:pt x="373528" y="258858"/>
                  <a:pt x="389095" y="239555"/>
                  <a:pt x="352425" y="276225"/>
                </a:cubicBezTo>
                <a:cubicBezTo>
                  <a:pt x="329777" y="344169"/>
                  <a:pt x="361891" y="262026"/>
                  <a:pt x="314325" y="333375"/>
                </a:cubicBezTo>
                <a:cubicBezTo>
                  <a:pt x="308756" y="341729"/>
                  <a:pt x="309290" y="352970"/>
                  <a:pt x="304800" y="361950"/>
                </a:cubicBezTo>
                <a:cubicBezTo>
                  <a:pt x="299680" y="372189"/>
                  <a:pt x="290870" y="380286"/>
                  <a:pt x="285750" y="390525"/>
                </a:cubicBezTo>
                <a:cubicBezTo>
                  <a:pt x="239147" y="483731"/>
                  <a:pt x="291785" y="400522"/>
                  <a:pt x="247650" y="466725"/>
                </a:cubicBezTo>
                <a:cubicBezTo>
                  <a:pt x="241300" y="488950"/>
                  <a:pt x="237184" y="511939"/>
                  <a:pt x="228600" y="533400"/>
                </a:cubicBezTo>
                <a:cubicBezTo>
                  <a:pt x="224348" y="544029"/>
                  <a:pt x="215032" y="551925"/>
                  <a:pt x="209550" y="561975"/>
                </a:cubicBezTo>
                <a:cubicBezTo>
                  <a:pt x="195952" y="586906"/>
                  <a:pt x="183350" y="612391"/>
                  <a:pt x="171450" y="638175"/>
                </a:cubicBezTo>
                <a:cubicBezTo>
                  <a:pt x="164285" y="653699"/>
                  <a:pt x="157807" y="669580"/>
                  <a:pt x="152400" y="685800"/>
                </a:cubicBezTo>
                <a:cubicBezTo>
                  <a:pt x="146296" y="704111"/>
                  <a:pt x="142523" y="734129"/>
                  <a:pt x="133350" y="752475"/>
                </a:cubicBezTo>
                <a:cubicBezTo>
                  <a:pt x="128230" y="762714"/>
                  <a:pt x="119420" y="770811"/>
                  <a:pt x="114300" y="781050"/>
                </a:cubicBezTo>
                <a:cubicBezTo>
                  <a:pt x="83991" y="841669"/>
                  <a:pt x="103571" y="813839"/>
                  <a:pt x="85725" y="876300"/>
                </a:cubicBezTo>
                <a:cubicBezTo>
                  <a:pt x="77450" y="905262"/>
                  <a:pt x="57150" y="962025"/>
                  <a:pt x="57150" y="962025"/>
                </a:cubicBezTo>
                <a:cubicBezTo>
                  <a:pt x="31419" y="1167874"/>
                  <a:pt x="70642" y="888411"/>
                  <a:pt x="19050" y="1133475"/>
                </a:cubicBezTo>
                <a:cubicBezTo>
                  <a:pt x="8287" y="1184600"/>
                  <a:pt x="1001" y="1372630"/>
                  <a:pt x="0" y="1390650"/>
                </a:cubicBezTo>
                <a:cubicBezTo>
                  <a:pt x="3175" y="1511300"/>
                  <a:pt x="3917" y="1632039"/>
                  <a:pt x="9525" y="1752600"/>
                </a:cubicBezTo>
                <a:cubicBezTo>
                  <a:pt x="10277" y="1768772"/>
                  <a:pt x="16388" y="1784256"/>
                  <a:pt x="19050" y="1800225"/>
                </a:cubicBezTo>
                <a:cubicBezTo>
                  <a:pt x="22741" y="1822370"/>
                  <a:pt x="23527" y="1845024"/>
                  <a:pt x="28575" y="1866900"/>
                </a:cubicBezTo>
                <a:cubicBezTo>
                  <a:pt x="33090" y="1886466"/>
                  <a:pt x="43687" y="1904359"/>
                  <a:pt x="47625" y="1924050"/>
                </a:cubicBezTo>
                <a:cubicBezTo>
                  <a:pt x="76353" y="2067689"/>
                  <a:pt x="39772" y="1888711"/>
                  <a:pt x="66675" y="2009775"/>
                </a:cubicBezTo>
                <a:cubicBezTo>
                  <a:pt x="76496" y="2053969"/>
                  <a:pt x="74110" y="2054848"/>
                  <a:pt x="85725" y="2095500"/>
                </a:cubicBezTo>
                <a:cubicBezTo>
                  <a:pt x="88483" y="2105154"/>
                  <a:pt x="92365" y="2114458"/>
                  <a:pt x="95250" y="2124075"/>
                </a:cubicBezTo>
                <a:cubicBezTo>
                  <a:pt x="101892" y="2146215"/>
                  <a:pt x="106401" y="2169027"/>
                  <a:pt x="114300" y="2190750"/>
                </a:cubicBezTo>
                <a:cubicBezTo>
                  <a:pt x="119152" y="2204094"/>
                  <a:pt x="128364" y="2215555"/>
                  <a:pt x="133350" y="2228850"/>
                </a:cubicBezTo>
                <a:cubicBezTo>
                  <a:pt x="159710" y="2299144"/>
                  <a:pt x="123319" y="2237617"/>
                  <a:pt x="161925" y="2295525"/>
                </a:cubicBezTo>
                <a:cubicBezTo>
                  <a:pt x="165100" y="2308225"/>
                  <a:pt x="166293" y="2321593"/>
                  <a:pt x="171450" y="2333625"/>
                </a:cubicBezTo>
                <a:cubicBezTo>
                  <a:pt x="175959" y="2344147"/>
                  <a:pt x="184820" y="2352261"/>
                  <a:pt x="190500" y="2362200"/>
                </a:cubicBezTo>
                <a:cubicBezTo>
                  <a:pt x="197545" y="2374528"/>
                  <a:pt x="203957" y="2387249"/>
                  <a:pt x="209550" y="2400300"/>
                </a:cubicBezTo>
                <a:cubicBezTo>
                  <a:pt x="213505" y="2409528"/>
                  <a:pt x="212803" y="2421035"/>
                  <a:pt x="219075" y="2428875"/>
                </a:cubicBezTo>
                <a:cubicBezTo>
                  <a:pt x="226226" y="2437814"/>
                  <a:pt x="238125" y="2441575"/>
                  <a:pt x="247650" y="2447925"/>
                </a:cubicBezTo>
                <a:cubicBezTo>
                  <a:pt x="268573" y="2479310"/>
                  <a:pt x="301331" y="2532494"/>
                  <a:pt x="333375" y="2543175"/>
                </a:cubicBezTo>
                <a:lnTo>
                  <a:pt x="361950" y="2552700"/>
                </a:lnTo>
                <a:cubicBezTo>
                  <a:pt x="371475" y="2562225"/>
                  <a:pt x="380177" y="2572651"/>
                  <a:pt x="390525" y="2581275"/>
                </a:cubicBezTo>
                <a:cubicBezTo>
                  <a:pt x="399319" y="2588604"/>
                  <a:pt x="411005" y="2592230"/>
                  <a:pt x="419100" y="2600325"/>
                </a:cubicBezTo>
                <a:cubicBezTo>
                  <a:pt x="427195" y="2608420"/>
                  <a:pt x="430055" y="2620805"/>
                  <a:pt x="438150" y="2628900"/>
                </a:cubicBezTo>
                <a:cubicBezTo>
                  <a:pt x="453621" y="2644371"/>
                  <a:pt x="487394" y="2657039"/>
                  <a:pt x="504825" y="2667000"/>
                </a:cubicBezTo>
                <a:cubicBezTo>
                  <a:pt x="514764" y="2672680"/>
                  <a:pt x="523461" y="2680370"/>
                  <a:pt x="533400" y="2686050"/>
                </a:cubicBezTo>
                <a:cubicBezTo>
                  <a:pt x="545728" y="2693095"/>
                  <a:pt x="559172" y="2698055"/>
                  <a:pt x="571500" y="2705100"/>
                </a:cubicBezTo>
                <a:cubicBezTo>
                  <a:pt x="581439" y="2710780"/>
                  <a:pt x="589446" y="2719898"/>
                  <a:pt x="600075" y="2724150"/>
                </a:cubicBezTo>
                <a:cubicBezTo>
                  <a:pt x="621536" y="2732734"/>
                  <a:pt x="644658" y="2736402"/>
                  <a:pt x="666750" y="2743200"/>
                </a:cubicBezTo>
                <a:cubicBezTo>
                  <a:pt x="685942" y="2749105"/>
                  <a:pt x="704850" y="2755900"/>
                  <a:pt x="723900" y="2762250"/>
                </a:cubicBezTo>
                <a:lnTo>
                  <a:pt x="752475" y="2771775"/>
                </a:lnTo>
                <a:cubicBezTo>
                  <a:pt x="822325" y="2768600"/>
                  <a:pt x="892601" y="2770581"/>
                  <a:pt x="962025" y="2762250"/>
                </a:cubicBezTo>
                <a:cubicBezTo>
                  <a:pt x="973391" y="2760886"/>
                  <a:pt x="980361" y="2748320"/>
                  <a:pt x="990600" y="2743200"/>
                </a:cubicBezTo>
                <a:cubicBezTo>
                  <a:pt x="1004265" y="2736368"/>
                  <a:pt x="1045068" y="2727202"/>
                  <a:pt x="1057275" y="2724150"/>
                </a:cubicBezTo>
                <a:cubicBezTo>
                  <a:pt x="1069975" y="2714625"/>
                  <a:pt x="1081176" y="2702675"/>
                  <a:pt x="1095375" y="2695575"/>
                </a:cubicBezTo>
                <a:cubicBezTo>
                  <a:pt x="1160510" y="2663007"/>
                  <a:pt x="1135935" y="2687509"/>
                  <a:pt x="1190625" y="2667000"/>
                </a:cubicBezTo>
                <a:cubicBezTo>
                  <a:pt x="1312263" y="2621386"/>
                  <a:pt x="1157815" y="2673116"/>
                  <a:pt x="1257300" y="2628900"/>
                </a:cubicBezTo>
                <a:cubicBezTo>
                  <a:pt x="1275650" y="2620745"/>
                  <a:pt x="1297742" y="2620989"/>
                  <a:pt x="1314450" y="2609850"/>
                </a:cubicBezTo>
                <a:cubicBezTo>
                  <a:pt x="1333500" y="2597150"/>
                  <a:pt x="1349880" y="2578990"/>
                  <a:pt x="1371600" y="2571750"/>
                </a:cubicBezTo>
                <a:cubicBezTo>
                  <a:pt x="1381125" y="2568575"/>
                  <a:pt x="1391195" y="2566715"/>
                  <a:pt x="1400175" y="2562225"/>
                </a:cubicBezTo>
                <a:cubicBezTo>
                  <a:pt x="1435648" y="2544488"/>
                  <a:pt x="1425727" y="2540932"/>
                  <a:pt x="1457325" y="2514600"/>
                </a:cubicBezTo>
                <a:cubicBezTo>
                  <a:pt x="1466119" y="2507271"/>
                  <a:pt x="1476375" y="2501900"/>
                  <a:pt x="1485900" y="2495550"/>
                </a:cubicBezTo>
                <a:cubicBezTo>
                  <a:pt x="1522562" y="2440557"/>
                  <a:pt x="1498081" y="2476133"/>
                  <a:pt x="1562100" y="2390775"/>
                </a:cubicBezTo>
                <a:cubicBezTo>
                  <a:pt x="1571625" y="2378075"/>
                  <a:pt x="1581869" y="2365884"/>
                  <a:pt x="1590675" y="2352675"/>
                </a:cubicBezTo>
                <a:lnTo>
                  <a:pt x="1628775" y="2295525"/>
                </a:lnTo>
                <a:cubicBezTo>
                  <a:pt x="1631950" y="2282825"/>
                  <a:pt x="1632446" y="2269134"/>
                  <a:pt x="1638300" y="2257425"/>
                </a:cubicBezTo>
                <a:cubicBezTo>
                  <a:pt x="1648539" y="2236947"/>
                  <a:pt x="1676400" y="2200275"/>
                  <a:pt x="1676400" y="2200275"/>
                </a:cubicBezTo>
                <a:cubicBezTo>
                  <a:pt x="1700849" y="2102478"/>
                  <a:pt x="1667618" y="2223693"/>
                  <a:pt x="1704975" y="2124075"/>
                </a:cubicBezTo>
                <a:cubicBezTo>
                  <a:pt x="1709572" y="2111818"/>
                  <a:pt x="1710738" y="2098514"/>
                  <a:pt x="1714500" y="2085975"/>
                </a:cubicBezTo>
                <a:cubicBezTo>
                  <a:pt x="1720270" y="2066741"/>
                  <a:pt x="1728680" y="2048306"/>
                  <a:pt x="1733550" y="2028825"/>
                </a:cubicBezTo>
                <a:cubicBezTo>
                  <a:pt x="1739900" y="2003425"/>
                  <a:pt x="1744321" y="1977463"/>
                  <a:pt x="1752600" y="1952625"/>
                </a:cubicBezTo>
                <a:cubicBezTo>
                  <a:pt x="1755775" y="1943100"/>
                  <a:pt x="1758170" y="1933278"/>
                  <a:pt x="1762125" y="1924050"/>
                </a:cubicBezTo>
                <a:cubicBezTo>
                  <a:pt x="1767718" y="1910999"/>
                  <a:pt x="1776685" y="1899420"/>
                  <a:pt x="1781175" y="1885950"/>
                </a:cubicBezTo>
                <a:cubicBezTo>
                  <a:pt x="1817102" y="1778168"/>
                  <a:pt x="1787082" y="1845240"/>
                  <a:pt x="1809750" y="1762125"/>
                </a:cubicBezTo>
                <a:cubicBezTo>
                  <a:pt x="1815034" y="1742752"/>
                  <a:pt x="1823930" y="1724456"/>
                  <a:pt x="1828800" y="1704975"/>
                </a:cubicBezTo>
                <a:cubicBezTo>
                  <a:pt x="1858577" y="1585868"/>
                  <a:pt x="1820521" y="1733953"/>
                  <a:pt x="1847850" y="1638300"/>
                </a:cubicBezTo>
                <a:cubicBezTo>
                  <a:pt x="1859465" y="1597648"/>
                  <a:pt x="1857079" y="1596769"/>
                  <a:pt x="1866900" y="1552575"/>
                </a:cubicBezTo>
                <a:cubicBezTo>
                  <a:pt x="1869740" y="1539796"/>
                  <a:pt x="1873250" y="1527175"/>
                  <a:pt x="1876425" y="1514475"/>
                </a:cubicBezTo>
                <a:cubicBezTo>
                  <a:pt x="1879600" y="1473200"/>
                  <a:pt x="1880815" y="1431727"/>
                  <a:pt x="1885950" y="1390650"/>
                </a:cubicBezTo>
                <a:cubicBezTo>
                  <a:pt x="1887195" y="1380687"/>
                  <a:pt x="1895475" y="1372115"/>
                  <a:pt x="1895475" y="1362075"/>
                </a:cubicBezTo>
                <a:cubicBezTo>
                  <a:pt x="1895475" y="1124556"/>
                  <a:pt x="1911919" y="1182807"/>
                  <a:pt x="1876425" y="1076325"/>
                </a:cubicBezTo>
                <a:cubicBezTo>
                  <a:pt x="1873250" y="1047750"/>
                  <a:pt x="1871627" y="1018960"/>
                  <a:pt x="1866900" y="990600"/>
                </a:cubicBezTo>
                <a:cubicBezTo>
                  <a:pt x="1865249" y="980696"/>
                  <a:pt x="1859553" y="971826"/>
                  <a:pt x="1857375" y="962025"/>
                </a:cubicBezTo>
                <a:cubicBezTo>
                  <a:pt x="1853185" y="943172"/>
                  <a:pt x="1852534" y="923611"/>
                  <a:pt x="1847850" y="904875"/>
                </a:cubicBezTo>
                <a:cubicBezTo>
                  <a:pt x="1842980" y="885394"/>
                  <a:pt x="1832101" y="867532"/>
                  <a:pt x="1828800" y="847725"/>
                </a:cubicBezTo>
                <a:cubicBezTo>
                  <a:pt x="1822363" y="809106"/>
                  <a:pt x="1820407" y="787998"/>
                  <a:pt x="1809750" y="752475"/>
                </a:cubicBezTo>
                <a:cubicBezTo>
                  <a:pt x="1803980" y="733241"/>
                  <a:pt x="1795570" y="714806"/>
                  <a:pt x="1790700" y="695325"/>
                </a:cubicBezTo>
                <a:cubicBezTo>
                  <a:pt x="1785375" y="674027"/>
                  <a:pt x="1771401" y="613989"/>
                  <a:pt x="1762125" y="600075"/>
                </a:cubicBezTo>
                <a:lnTo>
                  <a:pt x="1743075" y="571500"/>
                </a:lnTo>
                <a:cubicBezTo>
                  <a:pt x="1739900" y="558800"/>
                  <a:pt x="1738707" y="545432"/>
                  <a:pt x="1733550" y="533400"/>
                </a:cubicBezTo>
                <a:cubicBezTo>
                  <a:pt x="1721030" y="504187"/>
                  <a:pt x="1706118" y="500482"/>
                  <a:pt x="1685925" y="476250"/>
                </a:cubicBezTo>
                <a:cubicBezTo>
                  <a:pt x="1678596" y="467456"/>
                  <a:pt x="1672555" y="457614"/>
                  <a:pt x="1666875" y="447675"/>
                </a:cubicBezTo>
                <a:cubicBezTo>
                  <a:pt x="1659830" y="435347"/>
                  <a:pt x="1656915" y="420483"/>
                  <a:pt x="1647825" y="409575"/>
                </a:cubicBezTo>
                <a:cubicBezTo>
                  <a:pt x="1640496" y="400781"/>
                  <a:pt x="1628775" y="396875"/>
                  <a:pt x="1619250" y="390525"/>
                </a:cubicBezTo>
                <a:cubicBezTo>
                  <a:pt x="1568450" y="314325"/>
                  <a:pt x="1635125" y="406400"/>
                  <a:pt x="1571625" y="342900"/>
                </a:cubicBezTo>
                <a:cubicBezTo>
                  <a:pt x="1563530" y="334805"/>
                  <a:pt x="1559904" y="323119"/>
                  <a:pt x="1552575" y="314325"/>
                </a:cubicBezTo>
                <a:cubicBezTo>
                  <a:pt x="1524993" y="281226"/>
                  <a:pt x="1524419" y="285959"/>
                  <a:pt x="1485900" y="266700"/>
                </a:cubicBezTo>
                <a:cubicBezTo>
                  <a:pt x="1475002" y="234006"/>
                  <a:pt x="1476633" y="228858"/>
                  <a:pt x="1447800" y="200025"/>
                </a:cubicBezTo>
                <a:cubicBezTo>
                  <a:pt x="1439705" y="191930"/>
                  <a:pt x="1428750" y="187325"/>
                  <a:pt x="1419225" y="180975"/>
                </a:cubicBezTo>
                <a:cubicBezTo>
                  <a:pt x="1412875" y="171450"/>
                  <a:pt x="1408790" y="159938"/>
                  <a:pt x="1400175" y="152400"/>
                </a:cubicBezTo>
                <a:cubicBezTo>
                  <a:pt x="1354813" y="112709"/>
                  <a:pt x="1352268" y="116611"/>
                  <a:pt x="1304925" y="104775"/>
                </a:cubicBezTo>
                <a:cubicBezTo>
                  <a:pt x="1295400" y="95250"/>
                  <a:pt x="1288125" y="82742"/>
                  <a:pt x="1276350" y="76200"/>
                </a:cubicBezTo>
                <a:cubicBezTo>
                  <a:pt x="1258797" y="66448"/>
                  <a:pt x="1238681" y="62020"/>
                  <a:pt x="1219200" y="57150"/>
                </a:cubicBezTo>
                <a:cubicBezTo>
                  <a:pt x="1162957" y="43089"/>
                  <a:pt x="1125188" y="30400"/>
                  <a:pt x="1066800" y="28575"/>
                </a:cubicBezTo>
                <a:cubicBezTo>
                  <a:pt x="990637" y="26195"/>
                  <a:pt x="914400" y="28575"/>
                  <a:pt x="838200" y="28575"/>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1895475" y="4486275"/>
            <a:ext cx="488623" cy="533400"/>
          </a:xfrm>
          <a:custGeom>
            <a:avLst/>
            <a:gdLst>
              <a:gd name="connsiteX0" fmla="*/ 485775 w 488623"/>
              <a:gd name="connsiteY0" fmla="*/ 142875 h 533400"/>
              <a:gd name="connsiteX1" fmla="*/ 457200 w 488623"/>
              <a:gd name="connsiteY1" fmla="*/ 95250 h 533400"/>
              <a:gd name="connsiteX2" fmla="*/ 400050 w 488623"/>
              <a:gd name="connsiteY2" fmla="*/ 57150 h 533400"/>
              <a:gd name="connsiteX3" fmla="*/ 371475 w 488623"/>
              <a:gd name="connsiteY3" fmla="*/ 38100 h 533400"/>
              <a:gd name="connsiteX4" fmla="*/ 342900 w 488623"/>
              <a:gd name="connsiteY4" fmla="*/ 19050 h 533400"/>
              <a:gd name="connsiteX5" fmla="*/ 266700 w 488623"/>
              <a:gd name="connsiteY5" fmla="*/ 0 h 533400"/>
              <a:gd name="connsiteX6" fmla="*/ 171450 w 488623"/>
              <a:gd name="connsiteY6" fmla="*/ 9525 h 533400"/>
              <a:gd name="connsiteX7" fmla="*/ 104775 w 488623"/>
              <a:gd name="connsiteY7" fmla="*/ 47625 h 533400"/>
              <a:gd name="connsiteX8" fmla="*/ 76200 w 488623"/>
              <a:gd name="connsiteY8" fmla="*/ 57150 h 533400"/>
              <a:gd name="connsiteX9" fmla="*/ 47625 w 488623"/>
              <a:gd name="connsiteY9" fmla="*/ 85725 h 533400"/>
              <a:gd name="connsiteX10" fmla="*/ 19050 w 488623"/>
              <a:gd name="connsiteY10" fmla="*/ 104775 h 533400"/>
              <a:gd name="connsiteX11" fmla="*/ 0 w 488623"/>
              <a:gd name="connsiteY11" fmla="*/ 171450 h 533400"/>
              <a:gd name="connsiteX12" fmla="*/ 9525 w 488623"/>
              <a:gd name="connsiteY12" fmla="*/ 342900 h 533400"/>
              <a:gd name="connsiteX13" fmla="*/ 19050 w 488623"/>
              <a:gd name="connsiteY13" fmla="*/ 390525 h 533400"/>
              <a:gd name="connsiteX14" fmla="*/ 47625 w 488623"/>
              <a:gd name="connsiteY14" fmla="*/ 447675 h 533400"/>
              <a:gd name="connsiteX15" fmla="*/ 104775 w 488623"/>
              <a:gd name="connsiteY15" fmla="*/ 495300 h 533400"/>
              <a:gd name="connsiteX16" fmla="*/ 133350 w 488623"/>
              <a:gd name="connsiteY16" fmla="*/ 523875 h 533400"/>
              <a:gd name="connsiteX17" fmla="*/ 200025 w 488623"/>
              <a:gd name="connsiteY17" fmla="*/ 533400 h 533400"/>
              <a:gd name="connsiteX18" fmla="*/ 333375 w 488623"/>
              <a:gd name="connsiteY18" fmla="*/ 523875 h 533400"/>
              <a:gd name="connsiteX19" fmla="*/ 390525 w 488623"/>
              <a:gd name="connsiteY19" fmla="*/ 485775 h 533400"/>
              <a:gd name="connsiteX20" fmla="*/ 419100 w 488623"/>
              <a:gd name="connsiteY20" fmla="*/ 466725 h 533400"/>
              <a:gd name="connsiteX21" fmla="*/ 466725 w 488623"/>
              <a:gd name="connsiteY21" fmla="*/ 381000 h 533400"/>
              <a:gd name="connsiteX22" fmla="*/ 476250 w 488623"/>
              <a:gd name="connsiteY22" fmla="*/ 342900 h 533400"/>
              <a:gd name="connsiteX23" fmla="*/ 485775 w 488623"/>
              <a:gd name="connsiteY23" fmla="*/ 314325 h 533400"/>
              <a:gd name="connsiteX24" fmla="*/ 485775 w 488623"/>
              <a:gd name="connsiteY24" fmla="*/ 142875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8623" h="533400">
                <a:moveTo>
                  <a:pt x="485775" y="142875"/>
                </a:moveTo>
                <a:cubicBezTo>
                  <a:pt x="481012" y="106362"/>
                  <a:pt x="470291" y="108341"/>
                  <a:pt x="457200" y="95250"/>
                </a:cubicBezTo>
                <a:cubicBezTo>
                  <a:pt x="441011" y="79061"/>
                  <a:pt x="419100" y="69850"/>
                  <a:pt x="400050" y="57150"/>
                </a:cubicBezTo>
                <a:lnTo>
                  <a:pt x="371475" y="38100"/>
                </a:lnTo>
                <a:cubicBezTo>
                  <a:pt x="361950" y="31750"/>
                  <a:pt x="353760" y="22670"/>
                  <a:pt x="342900" y="19050"/>
                </a:cubicBezTo>
                <a:cubicBezTo>
                  <a:pt x="298966" y="4405"/>
                  <a:pt x="324170" y="11494"/>
                  <a:pt x="266700" y="0"/>
                </a:cubicBezTo>
                <a:cubicBezTo>
                  <a:pt x="234950" y="3175"/>
                  <a:pt x="202650" y="2839"/>
                  <a:pt x="171450" y="9525"/>
                </a:cubicBezTo>
                <a:cubicBezTo>
                  <a:pt x="142227" y="15787"/>
                  <a:pt x="129753" y="35136"/>
                  <a:pt x="104775" y="47625"/>
                </a:cubicBezTo>
                <a:cubicBezTo>
                  <a:pt x="95795" y="52115"/>
                  <a:pt x="85725" y="53975"/>
                  <a:pt x="76200" y="57150"/>
                </a:cubicBezTo>
                <a:cubicBezTo>
                  <a:pt x="66675" y="66675"/>
                  <a:pt x="57973" y="77101"/>
                  <a:pt x="47625" y="85725"/>
                </a:cubicBezTo>
                <a:cubicBezTo>
                  <a:pt x="38831" y="93054"/>
                  <a:pt x="26201" y="95836"/>
                  <a:pt x="19050" y="104775"/>
                </a:cubicBezTo>
                <a:cubicBezTo>
                  <a:pt x="14081" y="110986"/>
                  <a:pt x="622" y="168961"/>
                  <a:pt x="0" y="171450"/>
                </a:cubicBezTo>
                <a:cubicBezTo>
                  <a:pt x="3175" y="228600"/>
                  <a:pt x="4566" y="285877"/>
                  <a:pt x="9525" y="342900"/>
                </a:cubicBezTo>
                <a:cubicBezTo>
                  <a:pt x="10927" y="359029"/>
                  <a:pt x="15123" y="374819"/>
                  <a:pt x="19050" y="390525"/>
                </a:cubicBezTo>
                <a:cubicBezTo>
                  <a:pt x="25187" y="415073"/>
                  <a:pt x="30996" y="427720"/>
                  <a:pt x="47625" y="447675"/>
                </a:cubicBezTo>
                <a:cubicBezTo>
                  <a:pt x="85571" y="493211"/>
                  <a:pt x="63907" y="461243"/>
                  <a:pt x="104775" y="495300"/>
                </a:cubicBezTo>
                <a:cubicBezTo>
                  <a:pt x="115123" y="503924"/>
                  <a:pt x="120843" y="518872"/>
                  <a:pt x="133350" y="523875"/>
                </a:cubicBezTo>
                <a:cubicBezTo>
                  <a:pt x="154195" y="532213"/>
                  <a:pt x="177800" y="530225"/>
                  <a:pt x="200025" y="533400"/>
                </a:cubicBezTo>
                <a:cubicBezTo>
                  <a:pt x="244475" y="530225"/>
                  <a:pt x="290142" y="534683"/>
                  <a:pt x="333375" y="523875"/>
                </a:cubicBezTo>
                <a:cubicBezTo>
                  <a:pt x="355587" y="518322"/>
                  <a:pt x="371475" y="498475"/>
                  <a:pt x="390525" y="485775"/>
                </a:cubicBezTo>
                <a:lnTo>
                  <a:pt x="419100" y="466725"/>
                </a:lnTo>
                <a:cubicBezTo>
                  <a:pt x="453212" y="415557"/>
                  <a:pt x="454151" y="425008"/>
                  <a:pt x="466725" y="381000"/>
                </a:cubicBezTo>
                <a:cubicBezTo>
                  <a:pt x="470321" y="368413"/>
                  <a:pt x="472654" y="355487"/>
                  <a:pt x="476250" y="342900"/>
                </a:cubicBezTo>
                <a:cubicBezTo>
                  <a:pt x="479008" y="333246"/>
                  <a:pt x="485274" y="324353"/>
                  <a:pt x="485775" y="314325"/>
                </a:cubicBezTo>
                <a:cubicBezTo>
                  <a:pt x="488470" y="260417"/>
                  <a:pt x="490538" y="179388"/>
                  <a:pt x="485775" y="142875"/>
                </a:cubicBezTo>
                <a:close/>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81025" y="5524500"/>
            <a:ext cx="1152999" cy="1228725"/>
          </a:xfrm>
          <a:custGeom>
            <a:avLst/>
            <a:gdLst>
              <a:gd name="connsiteX0" fmla="*/ 1152525 w 1152999"/>
              <a:gd name="connsiteY0" fmla="*/ 504825 h 1228725"/>
              <a:gd name="connsiteX1" fmla="*/ 1133475 w 1152999"/>
              <a:gd name="connsiteY1" fmla="*/ 419100 h 1228725"/>
              <a:gd name="connsiteX2" fmla="*/ 1095375 w 1152999"/>
              <a:gd name="connsiteY2" fmla="*/ 371475 h 1228725"/>
              <a:gd name="connsiteX3" fmla="*/ 1066800 w 1152999"/>
              <a:gd name="connsiteY3" fmla="*/ 295275 h 1228725"/>
              <a:gd name="connsiteX4" fmla="*/ 1028700 w 1152999"/>
              <a:gd name="connsiteY4" fmla="*/ 228600 h 1228725"/>
              <a:gd name="connsiteX5" fmla="*/ 1000125 w 1152999"/>
              <a:gd name="connsiteY5" fmla="*/ 200025 h 1228725"/>
              <a:gd name="connsiteX6" fmla="*/ 962025 w 1152999"/>
              <a:gd name="connsiteY6" fmla="*/ 142875 h 1228725"/>
              <a:gd name="connsiteX7" fmla="*/ 942975 w 1152999"/>
              <a:gd name="connsiteY7" fmla="*/ 114300 h 1228725"/>
              <a:gd name="connsiteX8" fmla="*/ 866775 w 1152999"/>
              <a:gd name="connsiteY8" fmla="*/ 66675 h 1228725"/>
              <a:gd name="connsiteX9" fmla="*/ 781050 w 1152999"/>
              <a:gd name="connsiteY9" fmla="*/ 28575 h 1228725"/>
              <a:gd name="connsiteX10" fmla="*/ 752475 w 1152999"/>
              <a:gd name="connsiteY10" fmla="*/ 19050 h 1228725"/>
              <a:gd name="connsiteX11" fmla="*/ 723900 w 1152999"/>
              <a:gd name="connsiteY11" fmla="*/ 9525 h 1228725"/>
              <a:gd name="connsiteX12" fmla="*/ 552450 w 1152999"/>
              <a:gd name="connsiteY12" fmla="*/ 0 h 1228725"/>
              <a:gd name="connsiteX13" fmla="*/ 438150 w 1152999"/>
              <a:gd name="connsiteY13" fmla="*/ 9525 h 1228725"/>
              <a:gd name="connsiteX14" fmla="*/ 409575 w 1152999"/>
              <a:gd name="connsiteY14" fmla="*/ 28575 h 1228725"/>
              <a:gd name="connsiteX15" fmla="*/ 352425 w 1152999"/>
              <a:gd name="connsiteY15" fmla="*/ 47625 h 1228725"/>
              <a:gd name="connsiteX16" fmla="*/ 323850 w 1152999"/>
              <a:gd name="connsiteY16" fmla="*/ 57150 h 1228725"/>
              <a:gd name="connsiteX17" fmla="*/ 266700 w 1152999"/>
              <a:gd name="connsiteY17" fmla="*/ 95250 h 1228725"/>
              <a:gd name="connsiteX18" fmla="*/ 190500 w 1152999"/>
              <a:gd name="connsiteY18" fmla="*/ 142875 h 1228725"/>
              <a:gd name="connsiteX19" fmla="*/ 114300 w 1152999"/>
              <a:gd name="connsiteY19" fmla="*/ 228600 h 1228725"/>
              <a:gd name="connsiteX20" fmla="*/ 104775 w 1152999"/>
              <a:gd name="connsiteY20" fmla="*/ 257175 h 1228725"/>
              <a:gd name="connsiteX21" fmla="*/ 66675 w 1152999"/>
              <a:gd name="connsiteY21" fmla="*/ 314325 h 1228725"/>
              <a:gd name="connsiteX22" fmla="*/ 47625 w 1152999"/>
              <a:gd name="connsiteY22" fmla="*/ 361950 h 1228725"/>
              <a:gd name="connsiteX23" fmla="*/ 38100 w 1152999"/>
              <a:gd name="connsiteY23" fmla="*/ 390525 h 1228725"/>
              <a:gd name="connsiteX24" fmla="*/ 19050 w 1152999"/>
              <a:gd name="connsiteY24" fmla="*/ 419100 h 1228725"/>
              <a:gd name="connsiteX25" fmla="*/ 9525 w 1152999"/>
              <a:gd name="connsiteY25" fmla="*/ 466725 h 1228725"/>
              <a:gd name="connsiteX26" fmla="*/ 0 w 1152999"/>
              <a:gd name="connsiteY26" fmla="*/ 504825 h 1228725"/>
              <a:gd name="connsiteX27" fmla="*/ 19050 w 1152999"/>
              <a:gd name="connsiteY27" fmla="*/ 771525 h 1228725"/>
              <a:gd name="connsiteX28" fmla="*/ 57150 w 1152999"/>
              <a:gd name="connsiteY28" fmla="*/ 876300 h 1228725"/>
              <a:gd name="connsiteX29" fmla="*/ 95250 w 1152999"/>
              <a:gd name="connsiteY29" fmla="*/ 952500 h 1228725"/>
              <a:gd name="connsiteX30" fmla="*/ 152400 w 1152999"/>
              <a:gd name="connsiteY30" fmla="*/ 1066800 h 1228725"/>
              <a:gd name="connsiteX31" fmla="*/ 171450 w 1152999"/>
              <a:gd name="connsiteY31" fmla="*/ 1095375 h 1228725"/>
              <a:gd name="connsiteX32" fmla="*/ 228600 w 1152999"/>
              <a:gd name="connsiteY32" fmla="*/ 1133475 h 1228725"/>
              <a:gd name="connsiteX33" fmla="*/ 257175 w 1152999"/>
              <a:gd name="connsiteY33" fmla="*/ 1162050 h 1228725"/>
              <a:gd name="connsiteX34" fmla="*/ 361950 w 1152999"/>
              <a:gd name="connsiteY34" fmla="*/ 1219200 h 1228725"/>
              <a:gd name="connsiteX35" fmla="*/ 428625 w 1152999"/>
              <a:gd name="connsiteY35" fmla="*/ 1228725 h 1228725"/>
              <a:gd name="connsiteX36" fmla="*/ 600075 w 1152999"/>
              <a:gd name="connsiteY36" fmla="*/ 1219200 h 1228725"/>
              <a:gd name="connsiteX37" fmla="*/ 733425 w 1152999"/>
              <a:gd name="connsiteY37" fmla="*/ 1200150 h 1228725"/>
              <a:gd name="connsiteX38" fmla="*/ 819150 w 1152999"/>
              <a:gd name="connsiteY38" fmla="*/ 1190625 h 1228725"/>
              <a:gd name="connsiteX39" fmla="*/ 885825 w 1152999"/>
              <a:gd name="connsiteY39" fmla="*/ 1171575 h 1228725"/>
              <a:gd name="connsiteX40" fmla="*/ 942975 w 1152999"/>
              <a:gd name="connsiteY40" fmla="*/ 1133475 h 1228725"/>
              <a:gd name="connsiteX41" fmla="*/ 1000125 w 1152999"/>
              <a:gd name="connsiteY41" fmla="*/ 1047750 h 1228725"/>
              <a:gd name="connsiteX42" fmla="*/ 1019175 w 1152999"/>
              <a:gd name="connsiteY42" fmla="*/ 1019175 h 1228725"/>
              <a:gd name="connsiteX43" fmla="*/ 1038225 w 1152999"/>
              <a:gd name="connsiteY43" fmla="*/ 971550 h 1228725"/>
              <a:gd name="connsiteX44" fmla="*/ 1057275 w 1152999"/>
              <a:gd name="connsiteY44" fmla="*/ 914400 h 1228725"/>
              <a:gd name="connsiteX45" fmla="*/ 1095375 w 1152999"/>
              <a:gd name="connsiteY45" fmla="*/ 828675 h 1228725"/>
              <a:gd name="connsiteX46" fmla="*/ 1114425 w 1152999"/>
              <a:gd name="connsiteY46" fmla="*/ 742950 h 1228725"/>
              <a:gd name="connsiteX47" fmla="*/ 1133475 w 1152999"/>
              <a:gd name="connsiteY47" fmla="*/ 685800 h 1228725"/>
              <a:gd name="connsiteX48" fmla="*/ 1143000 w 1152999"/>
              <a:gd name="connsiteY48" fmla="*/ 657225 h 1228725"/>
              <a:gd name="connsiteX49" fmla="*/ 1152525 w 1152999"/>
              <a:gd name="connsiteY49" fmla="*/ 409575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52999" h="1228725">
                <a:moveTo>
                  <a:pt x="1152525" y="504825"/>
                </a:moveTo>
                <a:cubicBezTo>
                  <a:pt x="1150917" y="495176"/>
                  <a:pt x="1144133" y="436153"/>
                  <a:pt x="1133475" y="419100"/>
                </a:cubicBezTo>
                <a:cubicBezTo>
                  <a:pt x="1122700" y="401860"/>
                  <a:pt x="1108075" y="387350"/>
                  <a:pt x="1095375" y="371475"/>
                </a:cubicBezTo>
                <a:cubicBezTo>
                  <a:pt x="1084902" y="340056"/>
                  <a:pt x="1081986" y="329443"/>
                  <a:pt x="1066800" y="295275"/>
                </a:cubicBezTo>
                <a:cubicBezTo>
                  <a:pt x="1057927" y="275312"/>
                  <a:pt x="1043293" y="246112"/>
                  <a:pt x="1028700" y="228600"/>
                </a:cubicBezTo>
                <a:cubicBezTo>
                  <a:pt x="1020076" y="218252"/>
                  <a:pt x="1009650" y="209550"/>
                  <a:pt x="1000125" y="200025"/>
                </a:cubicBezTo>
                <a:cubicBezTo>
                  <a:pt x="983386" y="149807"/>
                  <a:pt x="1001663" y="190441"/>
                  <a:pt x="962025" y="142875"/>
                </a:cubicBezTo>
                <a:cubicBezTo>
                  <a:pt x="954696" y="134081"/>
                  <a:pt x="951070" y="122395"/>
                  <a:pt x="942975" y="114300"/>
                </a:cubicBezTo>
                <a:cubicBezTo>
                  <a:pt x="912622" y="83947"/>
                  <a:pt x="901985" y="86795"/>
                  <a:pt x="866775" y="66675"/>
                </a:cubicBezTo>
                <a:cubicBezTo>
                  <a:pt x="803379" y="30449"/>
                  <a:pt x="880833" y="61836"/>
                  <a:pt x="781050" y="28575"/>
                </a:cubicBezTo>
                <a:lnTo>
                  <a:pt x="752475" y="19050"/>
                </a:lnTo>
                <a:cubicBezTo>
                  <a:pt x="742950" y="15875"/>
                  <a:pt x="733925" y="10082"/>
                  <a:pt x="723900" y="9525"/>
                </a:cubicBezTo>
                <a:lnTo>
                  <a:pt x="552450" y="0"/>
                </a:lnTo>
                <a:cubicBezTo>
                  <a:pt x="514350" y="3175"/>
                  <a:pt x="475640" y="2027"/>
                  <a:pt x="438150" y="9525"/>
                </a:cubicBezTo>
                <a:cubicBezTo>
                  <a:pt x="426925" y="11770"/>
                  <a:pt x="420036" y="23926"/>
                  <a:pt x="409575" y="28575"/>
                </a:cubicBezTo>
                <a:cubicBezTo>
                  <a:pt x="391225" y="36730"/>
                  <a:pt x="371475" y="41275"/>
                  <a:pt x="352425" y="47625"/>
                </a:cubicBezTo>
                <a:cubicBezTo>
                  <a:pt x="342900" y="50800"/>
                  <a:pt x="332204" y="51581"/>
                  <a:pt x="323850" y="57150"/>
                </a:cubicBezTo>
                <a:cubicBezTo>
                  <a:pt x="304800" y="69850"/>
                  <a:pt x="287178" y="85011"/>
                  <a:pt x="266700" y="95250"/>
                </a:cubicBezTo>
                <a:cubicBezTo>
                  <a:pt x="240944" y="108128"/>
                  <a:pt x="210284" y="120618"/>
                  <a:pt x="190500" y="142875"/>
                </a:cubicBezTo>
                <a:cubicBezTo>
                  <a:pt x="96688" y="248413"/>
                  <a:pt x="203240" y="161895"/>
                  <a:pt x="114300" y="228600"/>
                </a:cubicBezTo>
                <a:cubicBezTo>
                  <a:pt x="111125" y="238125"/>
                  <a:pt x="109651" y="248398"/>
                  <a:pt x="104775" y="257175"/>
                </a:cubicBezTo>
                <a:cubicBezTo>
                  <a:pt x="93656" y="277189"/>
                  <a:pt x="75178" y="293067"/>
                  <a:pt x="66675" y="314325"/>
                </a:cubicBezTo>
                <a:cubicBezTo>
                  <a:pt x="60325" y="330200"/>
                  <a:pt x="53628" y="345941"/>
                  <a:pt x="47625" y="361950"/>
                </a:cubicBezTo>
                <a:cubicBezTo>
                  <a:pt x="44100" y="371351"/>
                  <a:pt x="42590" y="381545"/>
                  <a:pt x="38100" y="390525"/>
                </a:cubicBezTo>
                <a:cubicBezTo>
                  <a:pt x="32980" y="400764"/>
                  <a:pt x="25400" y="409575"/>
                  <a:pt x="19050" y="419100"/>
                </a:cubicBezTo>
                <a:cubicBezTo>
                  <a:pt x="15875" y="434975"/>
                  <a:pt x="13037" y="450921"/>
                  <a:pt x="9525" y="466725"/>
                </a:cubicBezTo>
                <a:cubicBezTo>
                  <a:pt x="6685" y="479504"/>
                  <a:pt x="0" y="491734"/>
                  <a:pt x="0" y="504825"/>
                </a:cubicBezTo>
                <a:cubicBezTo>
                  <a:pt x="0" y="539853"/>
                  <a:pt x="903" y="698937"/>
                  <a:pt x="19050" y="771525"/>
                </a:cubicBezTo>
                <a:cubicBezTo>
                  <a:pt x="34616" y="833788"/>
                  <a:pt x="38213" y="819488"/>
                  <a:pt x="57150" y="876300"/>
                </a:cubicBezTo>
                <a:cubicBezTo>
                  <a:pt x="78550" y="940501"/>
                  <a:pt x="49089" y="890951"/>
                  <a:pt x="95250" y="952500"/>
                </a:cubicBezTo>
                <a:cubicBezTo>
                  <a:pt x="121540" y="1031370"/>
                  <a:pt x="103161" y="992942"/>
                  <a:pt x="152400" y="1066800"/>
                </a:cubicBezTo>
                <a:cubicBezTo>
                  <a:pt x="158750" y="1076325"/>
                  <a:pt x="161925" y="1089025"/>
                  <a:pt x="171450" y="1095375"/>
                </a:cubicBezTo>
                <a:cubicBezTo>
                  <a:pt x="190500" y="1108075"/>
                  <a:pt x="212411" y="1117286"/>
                  <a:pt x="228600" y="1133475"/>
                </a:cubicBezTo>
                <a:cubicBezTo>
                  <a:pt x="238125" y="1143000"/>
                  <a:pt x="246542" y="1153780"/>
                  <a:pt x="257175" y="1162050"/>
                </a:cubicBezTo>
                <a:cubicBezTo>
                  <a:pt x="287310" y="1185488"/>
                  <a:pt x="323866" y="1209679"/>
                  <a:pt x="361950" y="1219200"/>
                </a:cubicBezTo>
                <a:cubicBezTo>
                  <a:pt x="383730" y="1224645"/>
                  <a:pt x="406400" y="1225550"/>
                  <a:pt x="428625" y="1228725"/>
                </a:cubicBezTo>
                <a:lnTo>
                  <a:pt x="600075" y="1219200"/>
                </a:lnTo>
                <a:cubicBezTo>
                  <a:pt x="758926" y="1207433"/>
                  <a:pt x="625491" y="1215569"/>
                  <a:pt x="733425" y="1200150"/>
                </a:cubicBezTo>
                <a:cubicBezTo>
                  <a:pt x="761887" y="1196084"/>
                  <a:pt x="790575" y="1193800"/>
                  <a:pt x="819150" y="1190625"/>
                </a:cubicBezTo>
                <a:cubicBezTo>
                  <a:pt x="828118" y="1188383"/>
                  <a:pt x="874645" y="1177786"/>
                  <a:pt x="885825" y="1171575"/>
                </a:cubicBezTo>
                <a:cubicBezTo>
                  <a:pt x="905839" y="1160456"/>
                  <a:pt x="942975" y="1133475"/>
                  <a:pt x="942975" y="1133475"/>
                </a:cubicBezTo>
                <a:lnTo>
                  <a:pt x="1000125" y="1047750"/>
                </a:lnTo>
                <a:cubicBezTo>
                  <a:pt x="1006475" y="1038225"/>
                  <a:pt x="1014923" y="1029804"/>
                  <a:pt x="1019175" y="1019175"/>
                </a:cubicBezTo>
                <a:cubicBezTo>
                  <a:pt x="1025525" y="1003300"/>
                  <a:pt x="1032382" y="987618"/>
                  <a:pt x="1038225" y="971550"/>
                </a:cubicBezTo>
                <a:cubicBezTo>
                  <a:pt x="1045087" y="952679"/>
                  <a:pt x="1046136" y="931108"/>
                  <a:pt x="1057275" y="914400"/>
                </a:cubicBezTo>
                <a:cubicBezTo>
                  <a:pt x="1080079" y="880195"/>
                  <a:pt x="1085659" y="877254"/>
                  <a:pt x="1095375" y="828675"/>
                </a:cubicBezTo>
                <a:cubicBezTo>
                  <a:pt x="1100813" y="801484"/>
                  <a:pt x="1106354" y="769853"/>
                  <a:pt x="1114425" y="742950"/>
                </a:cubicBezTo>
                <a:cubicBezTo>
                  <a:pt x="1120195" y="723716"/>
                  <a:pt x="1127125" y="704850"/>
                  <a:pt x="1133475" y="685800"/>
                </a:cubicBezTo>
                <a:lnTo>
                  <a:pt x="1143000" y="657225"/>
                </a:lnTo>
                <a:cubicBezTo>
                  <a:pt x="1156216" y="498629"/>
                  <a:pt x="1152525" y="581157"/>
                  <a:pt x="1152525" y="409575"/>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descr="C:\Users\newuser\Desktop\intercalatedductaccidently delete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429248" y="2520697"/>
            <a:ext cx="2971800" cy="4264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171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4"/>
          <p:cNvSpPr txBox="1">
            <a:spLocks noChangeArrowheads="1"/>
          </p:cNvSpPr>
          <p:nvPr/>
        </p:nvSpPr>
        <p:spPr bwMode="auto">
          <a:xfrm>
            <a:off x="1987473" y="5562600"/>
            <a:ext cx="4495800" cy="1200329"/>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3"/>
              </a:rPr>
              <a:t>SL 108</a:t>
            </a:r>
            <a:r>
              <a:rPr lang="en-US" dirty="0">
                <a:latin typeface="Calibri" pitchFamily="34" charset="0"/>
              </a:rPr>
              <a:t> and </a:t>
            </a:r>
            <a:r>
              <a:rPr lang="en-US" u="sng" dirty="0">
                <a:hlinkClick r:id="rId4"/>
              </a:rPr>
              <a:t>SL 054</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Intercalated ducts (if you can find one)</a:t>
            </a:r>
          </a:p>
          <a:p>
            <a:pPr lvl="2" eaLnBrk="0" hangingPunct="0">
              <a:buFontTx/>
              <a:buChar char="•"/>
            </a:pPr>
            <a:r>
              <a:rPr lang="en-US" sz="1200" b="1" dirty="0" err="1">
                <a:solidFill>
                  <a:srgbClr val="002060"/>
                </a:solidFill>
                <a:latin typeface="Georgia" pitchFamily="18" charset="0"/>
                <a:ea typeface="Times" pitchFamily="18" charset="0"/>
                <a:cs typeface="Arial" charset="0"/>
              </a:rPr>
              <a:t>Centroacinar</a:t>
            </a:r>
            <a:r>
              <a:rPr lang="en-US" sz="1200" b="1" dirty="0">
                <a:solidFill>
                  <a:srgbClr val="002060"/>
                </a:solidFill>
                <a:latin typeface="Georgia" pitchFamily="18" charset="0"/>
                <a:ea typeface="Times" pitchFamily="18" charset="0"/>
                <a:cs typeface="Arial" charset="0"/>
              </a:rPr>
              <a:t> cells</a:t>
            </a:r>
          </a:p>
          <a:p>
            <a:pPr lvl="1" eaLnBrk="0" hangingPunct="0">
              <a:buFontTx/>
              <a:buChar char="•"/>
            </a:pPr>
            <a:r>
              <a:rPr lang="en-US" sz="1200" b="1" dirty="0">
                <a:solidFill>
                  <a:srgbClr val="002060"/>
                </a:solidFill>
                <a:latin typeface="Georgia" pitchFamily="18" charset="0"/>
                <a:ea typeface="Times" pitchFamily="18" charset="0"/>
                <a:cs typeface="Arial" charset="0"/>
              </a:rPr>
              <a:t>Excretory ducts</a:t>
            </a:r>
          </a:p>
        </p:txBody>
      </p:sp>
      <p:sp>
        <p:nvSpPr>
          <p:cNvPr id="7" name="Rectangle 6"/>
          <p:cNvSpPr/>
          <p:nvPr/>
        </p:nvSpPr>
        <p:spPr>
          <a:xfrm>
            <a:off x="2451849" y="21491"/>
            <a:ext cx="42403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FFC000"/>
                </a:solidFill>
                <a:latin typeface="+mn-lt"/>
              </a:rPr>
              <a:t>EXOCRINE PANCREAS</a:t>
            </a:r>
          </a:p>
        </p:txBody>
      </p:sp>
      <p:sp>
        <p:nvSpPr>
          <p:cNvPr id="10" name="TextBox 3"/>
          <p:cNvSpPr txBox="1">
            <a:spLocks noChangeArrowheads="1"/>
          </p:cNvSpPr>
          <p:nvPr/>
        </p:nvSpPr>
        <p:spPr bwMode="auto">
          <a:xfrm>
            <a:off x="2705100" y="2362200"/>
            <a:ext cx="3276600" cy="369332"/>
          </a:xfrm>
          <a:prstGeom prst="rect">
            <a:avLst/>
          </a:prstGeom>
          <a:noFill/>
          <a:ln w="9525">
            <a:noFill/>
            <a:miter lim="800000"/>
            <a:headEnd/>
            <a:tailEnd/>
          </a:ln>
        </p:spPr>
        <p:txBody>
          <a:bodyPr wrap="square">
            <a:spAutoFit/>
          </a:bodyPr>
          <a:lstStyle/>
          <a:p>
            <a:r>
              <a:rPr lang="en-US" dirty="0">
                <a:latin typeface="Calibri" pitchFamily="34" charset="0"/>
                <a:hlinkClick r:id="rId5"/>
              </a:rPr>
              <a:t>Video of pancreatic ducts – SL54</a:t>
            </a:r>
            <a:endParaRPr lang="en-US" dirty="0">
              <a:latin typeface="Calibri" pitchFamily="34" charset="0"/>
            </a:endParaRPr>
          </a:p>
        </p:txBody>
      </p:sp>
    </p:spTree>
    <p:extLst>
      <p:ext uri="{BB962C8B-B14F-4D97-AF65-F5344CB8AC3E}">
        <p14:creationId xmlns:p14="http://schemas.microsoft.com/office/powerpoint/2010/main" val="3422203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914653" y="301761"/>
            <a:ext cx="3381551" cy="40667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7" y="644365"/>
            <a:ext cx="4220847" cy="3165635"/>
          </a:xfrm>
          <a:prstGeom prst="rect">
            <a:avLst/>
          </a:prstGeom>
        </p:spPr>
      </p:pic>
      <p:sp>
        <p:nvSpPr>
          <p:cNvPr id="5" name="TextBox 4"/>
          <p:cNvSpPr txBox="1"/>
          <p:nvPr/>
        </p:nvSpPr>
        <p:spPr>
          <a:xfrm>
            <a:off x="269481" y="4054495"/>
            <a:ext cx="8845944" cy="1077218"/>
          </a:xfrm>
          <a:prstGeom prst="rect">
            <a:avLst/>
          </a:prstGeom>
          <a:noFill/>
        </p:spPr>
        <p:txBody>
          <a:bodyPr wrap="square">
            <a:spAutoFit/>
          </a:bodyPr>
          <a:lstStyle/>
          <a:p>
            <a:r>
              <a:rPr lang="en-US" sz="1600" b="1" dirty="0">
                <a:solidFill>
                  <a:schemeClr val="accent6">
                    <a:lumMod val="75000"/>
                  </a:schemeClr>
                </a:solidFill>
                <a:latin typeface="Calibri" pitchFamily="34" charset="0"/>
              </a:rPr>
              <a:t>The endocrine portion of the pancreas forms clusters of cells called </a:t>
            </a:r>
            <a:r>
              <a:rPr lang="en-US" sz="1600" b="1" dirty="0">
                <a:solidFill>
                  <a:schemeClr val="accent6">
                    <a:lumMod val="50000"/>
                  </a:schemeClr>
                </a:solidFill>
                <a:latin typeface="Calibri" pitchFamily="34" charset="0"/>
              </a:rPr>
              <a:t>pancreatic islets (Islets of Langerhans </a:t>
            </a:r>
            <a:r>
              <a:rPr lang="en-US" sz="1600" b="1" dirty="0">
                <a:solidFill>
                  <a:schemeClr val="accent6">
                    <a:lumMod val="75000"/>
                  </a:schemeClr>
                </a:solidFill>
                <a:latin typeface="Calibri" pitchFamily="34" charset="0"/>
              </a:rPr>
              <a:t>- yellow outline).  Although the cells within the islets secrete protein hormones, and, therefore, exhibit cytoplasmic basophilia and eosinophilia, their staining is not nearly as intense as that of the exocrine acinar cells.  (FYI arrows are identifying possible </a:t>
            </a:r>
            <a:r>
              <a:rPr lang="el-GR" sz="1600" b="1" dirty="0">
                <a:solidFill>
                  <a:schemeClr val="accent6">
                    <a:lumMod val="75000"/>
                  </a:schemeClr>
                </a:solidFill>
                <a:latin typeface="Calibri" pitchFamily="34" charset="0"/>
              </a:rPr>
              <a:t>α</a:t>
            </a:r>
            <a:r>
              <a:rPr lang="en-US" sz="1600" b="1" dirty="0">
                <a:solidFill>
                  <a:schemeClr val="accent6">
                    <a:lumMod val="75000"/>
                  </a:schemeClr>
                </a:solidFill>
                <a:latin typeface="Calibri" pitchFamily="34" charset="0"/>
              </a:rPr>
              <a:t> cells, really can’t say for sure)</a:t>
            </a:r>
            <a:endParaRPr lang="en-US" sz="1600" b="1" dirty="0">
              <a:solidFill>
                <a:schemeClr val="accent6">
                  <a:lumMod val="50000"/>
                </a:schemeClr>
              </a:solidFill>
              <a:latin typeface="Calibri" pitchFamily="34" charset="0"/>
            </a:endParaRPr>
          </a:p>
        </p:txBody>
      </p:sp>
      <p:cxnSp>
        <p:nvCxnSpPr>
          <p:cNvPr id="7" name="Straight Connector 6"/>
          <p:cNvCxnSpPr/>
          <p:nvPr/>
        </p:nvCxnSpPr>
        <p:spPr>
          <a:xfrm flipV="1">
            <a:off x="1981200" y="644365"/>
            <a:ext cx="2590850" cy="20226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81200" y="3124200"/>
            <a:ext cx="2590850" cy="9015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69481" y="5197495"/>
            <a:ext cx="8811058" cy="1508105"/>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If you stop to think about it, this makes sense.  Protein hormone production does require rER, Golgi, secretory vesicles; therefore, Islet cells will exhibit some staining.  However, you don’t need much hormone to circulate in the body to elicit an appropriate response in target cells.  After all, it’s only a message.</a:t>
            </a:r>
          </a:p>
          <a:p>
            <a:endParaRPr lang="en-US" sz="800" b="1" dirty="0">
              <a:solidFill>
                <a:schemeClr val="accent3">
                  <a:lumMod val="50000"/>
                </a:schemeClr>
              </a:solidFill>
              <a:latin typeface="Tempus Sans ITC" pitchFamily="82" charset="0"/>
            </a:endParaRPr>
          </a:p>
          <a:p>
            <a:r>
              <a:rPr lang="en-US" sz="1400" b="1" dirty="0">
                <a:solidFill>
                  <a:schemeClr val="accent3">
                    <a:lumMod val="50000"/>
                  </a:schemeClr>
                </a:solidFill>
                <a:latin typeface="Tempus Sans ITC" pitchFamily="82" charset="0"/>
              </a:rPr>
              <a:t>The exocrine acinar cells, however, have to deal with large volumes of meals daily (especially on holidays). They secrete large amounts of digestive enzymes, so they contain more rER, Golgi, and secretory vesicles than islet cells, and, therefore, stain much more intensely. </a:t>
            </a:r>
          </a:p>
        </p:txBody>
      </p:sp>
      <p:sp>
        <p:nvSpPr>
          <p:cNvPr id="10" name="Rectangle 9"/>
          <p:cNvSpPr/>
          <p:nvPr/>
        </p:nvSpPr>
        <p:spPr>
          <a:xfrm>
            <a:off x="1447800" y="2667000"/>
            <a:ext cx="533400" cy="457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73243" y="21491"/>
            <a:ext cx="459760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6">
                    <a:lumMod val="75000"/>
                  </a:schemeClr>
                </a:solidFill>
                <a:latin typeface="+mn-lt"/>
              </a:rPr>
              <a:t>ENDOCRINE PANCREAS</a:t>
            </a:r>
          </a:p>
        </p:txBody>
      </p:sp>
      <p:sp>
        <p:nvSpPr>
          <p:cNvPr id="6" name="TextBox 5"/>
          <p:cNvSpPr txBox="1"/>
          <p:nvPr/>
        </p:nvSpPr>
        <p:spPr>
          <a:xfrm>
            <a:off x="4572045" y="712420"/>
            <a:ext cx="1371600" cy="646331"/>
          </a:xfrm>
          <a:prstGeom prst="rect">
            <a:avLst/>
          </a:prstGeom>
          <a:noFill/>
        </p:spPr>
        <p:txBody>
          <a:bodyPr wrap="square" rtlCol="0">
            <a:spAutoFit/>
          </a:bodyPr>
          <a:lstStyle/>
          <a:p>
            <a:pPr algn="ctr"/>
            <a:r>
              <a:rPr lang="en-US" b="1" dirty="0">
                <a:solidFill>
                  <a:schemeClr val="bg1"/>
                </a:solidFill>
              </a:rPr>
              <a:t>Exocrine acini</a:t>
            </a:r>
          </a:p>
        </p:txBody>
      </p:sp>
      <p:sp>
        <p:nvSpPr>
          <p:cNvPr id="15" name="TextBox 14"/>
          <p:cNvSpPr txBox="1"/>
          <p:nvPr/>
        </p:nvSpPr>
        <p:spPr>
          <a:xfrm>
            <a:off x="7254607" y="3379586"/>
            <a:ext cx="1371600" cy="646331"/>
          </a:xfrm>
          <a:prstGeom prst="rect">
            <a:avLst/>
          </a:prstGeom>
          <a:noFill/>
        </p:spPr>
        <p:txBody>
          <a:bodyPr wrap="square" rtlCol="0">
            <a:spAutoFit/>
          </a:bodyPr>
          <a:lstStyle/>
          <a:p>
            <a:pPr algn="ctr"/>
            <a:r>
              <a:rPr lang="en-US" b="1" dirty="0">
                <a:solidFill>
                  <a:schemeClr val="bg1"/>
                </a:solidFill>
              </a:rPr>
              <a:t>Exocrine acini</a:t>
            </a:r>
          </a:p>
        </p:txBody>
      </p:sp>
      <p:sp>
        <p:nvSpPr>
          <p:cNvPr id="16" name="TextBox 15"/>
          <p:cNvSpPr txBox="1"/>
          <p:nvPr/>
        </p:nvSpPr>
        <p:spPr>
          <a:xfrm>
            <a:off x="4692453" y="3354111"/>
            <a:ext cx="1371600" cy="646331"/>
          </a:xfrm>
          <a:prstGeom prst="rect">
            <a:avLst/>
          </a:prstGeom>
          <a:noFill/>
        </p:spPr>
        <p:txBody>
          <a:bodyPr wrap="square" rtlCol="0">
            <a:spAutoFit/>
          </a:bodyPr>
          <a:lstStyle/>
          <a:p>
            <a:pPr algn="ctr"/>
            <a:r>
              <a:rPr lang="en-US" b="1" dirty="0">
                <a:solidFill>
                  <a:schemeClr val="bg1"/>
                </a:solidFill>
              </a:rPr>
              <a:t>Exocrine acini</a:t>
            </a:r>
          </a:p>
        </p:txBody>
      </p:sp>
      <p:sp>
        <p:nvSpPr>
          <p:cNvPr id="17" name="TextBox 16"/>
          <p:cNvSpPr txBox="1"/>
          <p:nvPr/>
        </p:nvSpPr>
        <p:spPr>
          <a:xfrm>
            <a:off x="7391400" y="674632"/>
            <a:ext cx="1234807" cy="646331"/>
          </a:xfrm>
          <a:prstGeom prst="rect">
            <a:avLst/>
          </a:prstGeom>
          <a:noFill/>
        </p:spPr>
        <p:txBody>
          <a:bodyPr wrap="square" rtlCol="0">
            <a:spAutoFit/>
          </a:bodyPr>
          <a:lstStyle/>
          <a:p>
            <a:pPr algn="ctr"/>
            <a:r>
              <a:rPr lang="en-US" b="1" dirty="0">
                <a:solidFill>
                  <a:schemeClr val="bg1"/>
                </a:solidFill>
              </a:rPr>
              <a:t>Exocrine acini</a:t>
            </a:r>
          </a:p>
        </p:txBody>
      </p:sp>
      <p:sp>
        <p:nvSpPr>
          <p:cNvPr id="20" name="Freeform 19"/>
          <p:cNvSpPr/>
          <p:nvPr/>
        </p:nvSpPr>
        <p:spPr>
          <a:xfrm>
            <a:off x="4869455" y="1035586"/>
            <a:ext cx="3756752" cy="2497635"/>
          </a:xfrm>
          <a:custGeom>
            <a:avLst/>
            <a:gdLst>
              <a:gd name="connsiteX0" fmla="*/ 2886420 w 3756752"/>
              <a:gd name="connsiteY0" fmla="*/ 198303 h 2431534"/>
              <a:gd name="connsiteX1" fmla="*/ 2820318 w 3756752"/>
              <a:gd name="connsiteY1" fmla="*/ 165253 h 2431534"/>
              <a:gd name="connsiteX2" fmla="*/ 2787268 w 3756752"/>
              <a:gd name="connsiteY2" fmla="*/ 132202 h 2431534"/>
              <a:gd name="connsiteX3" fmla="*/ 2721167 w 3756752"/>
              <a:gd name="connsiteY3" fmla="*/ 110168 h 2431534"/>
              <a:gd name="connsiteX4" fmla="*/ 2688116 w 3756752"/>
              <a:gd name="connsiteY4" fmla="*/ 99152 h 2431534"/>
              <a:gd name="connsiteX5" fmla="*/ 2655065 w 3756752"/>
              <a:gd name="connsiteY5" fmla="*/ 66101 h 2431534"/>
              <a:gd name="connsiteX6" fmla="*/ 2577947 w 3756752"/>
              <a:gd name="connsiteY6" fmla="*/ 44067 h 2431534"/>
              <a:gd name="connsiteX7" fmla="*/ 2544897 w 3756752"/>
              <a:gd name="connsiteY7" fmla="*/ 33050 h 2431534"/>
              <a:gd name="connsiteX8" fmla="*/ 2489812 w 3756752"/>
              <a:gd name="connsiteY8" fmla="*/ 22033 h 2431534"/>
              <a:gd name="connsiteX9" fmla="*/ 2401678 w 3756752"/>
              <a:gd name="connsiteY9" fmla="*/ 0 h 2431534"/>
              <a:gd name="connsiteX10" fmla="*/ 2170323 w 3756752"/>
              <a:gd name="connsiteY10" fmla="*/ 11017 h 2431534"/>
              <a:gd name="connsiteX11" fmla="*/ 2137273 w 3756752"/>
              <a:gd name="connsiteY11" fmla="*/ 22033 h 2431534"/>
              <a:gd name="connsiteX12" fmla="*/ 1983037 w 3756752"/>
              <a:gd name="connsiteY12" fmla="*/ 66101 h 2431534"/>
              <a:gd name="connsiteX13" fmla="*/ 1949986 w 3756752"/>
              <a:gd name="connsiteY13" fmla="*/ 77118 h 2431534"/>
              <a:gd name="connsiteX14" fmla="*/ 1916935 w 3756752"/>
              <a:gd name="connsiteY14" fmla="*/ 99152 h 2431534"/>
              <a:gd name="connsiteX15" fmla="*/ 1850834 w 3756752"/>
              <a:gd name="connsiteY15" fmla="*/ 110168 h 2431534"/>
              <a:gd name="connsiteX16" fmla="*/ 1762699 w 3756752"/>
              <a:gd name="connsiteY16" fmla="*/ 132202 h 2431534"/>
              <a:gd name="connsiteX17" fmla="*/ 1652531 w 3756752"/>
              <a:gd name="connsiteY17" fmla="*/ 154236 h 2431534"/>
              <a:gd name="connsiteX18" fmla="*/ 1619480 w 3756752"/>
              <a:gd name="connsiteY18" fmla="*/ 165253 h 2431534"/>
              <a:gd name="connsiteX19" fmla="*/ 1509311 w 3756752"/>
              <a:gd name="connsiteY19" fmla="*/ 176270 h 2431534"/>
              <a:gd name="connsiteX20" fmla="*/ 1443210 w 3756752"/>
              <a:gd name="connsiteY20" fmla="*/ 198303 h 2431534"/>
              <a:gd name="connsiteX21" fmla="*/ 1410159 w 3756752"/>
              <a:gd name="connsiteY21" fmla="*/ 209320 h 2431534"/>
              <a:gd name="connsiteX22" fmla="*/ 1311008 w 3756752"/>
              <a:gd name="connsiteY22" fmla="*/ 231354 h 2431534"/>
              <a:gd name="connsiteX23" fmla="*/ 1244906 w 3756752"/>
              <a:gd name="connsiteY23" fmla="*/ 253388 h 2431534"/>
              <a:gd name="connsiteX24" fmla="*/ 1112704 w 3756752"/>
              <a:gd name="connsiteY24" fmla="*/ 275421 h 2431534"/>
              <a:gd name="connsiteX25" fmla="*/ 1068637 w 3756752"/>
              <a:gd name="connsiteY25" fmla="*/ 286438 h 2431534"/>
              <a:gd name="connsiteX26" fmla="*/ 969485 w 3756752"/>
              <a:gd name="connsiteY26" fmla="*/ 297455 h 2431534"/>
              <a:gd name="connsiteX27" fmla="*/ 892367 w 3756752"/>
              <a:gd name="connsiteY27" fmla="*/ 308472 h 2431534"/>
              <a:gd name="connsiteX28" fmla="*/ 826265 w 3756752"/>
              <a:gd name="connsiteY28" fmla="*/ 330506 h 2431534"/>
              <a:gd name="connsiteX29" fmla="*/ 793215 w 3756752"/>
              <a:gd name="connsiteY29" fmla="*/ 341523 h 2431534"/>
              <a:gd name="connsiteX30" fmla="*/ 727114 w 3756752"/>
              <a:gd name="connsiteY30" fmla="*/ 385590 h 2431534"/>
              <a:gd name="connsiteX31" fmla="*/ 683046 w 3756752"/>
              <a:gd name="connsiteY31" fmla="*/ 407624 h 2431534"/>
              <a:gd name="connsiteX32" fmla="*/ 605928 w 3756752"/>
              <a:gd name="connsiteY32" fmla="*/ 473725 h 2431534"/>
              <a:gd name="connsiteX33" fmla="*/ 561861 w 3756752"/>
              <a:gd name="connsiteY33" fmla="*/ 495759 h 2431534"/>
              <a:gd name="connsiteX34" fmla="*/ 495759 w 3756752"/>
              <a:gd name="connsiteY34" fmla="*/ 539826 h 2431534"/>
              <a:gd name="connsiteX35" fmla="*/ 473726 w 3756752"/>
              <a:gd name="connsiteY35" fmla="*/ 572877 h 2431534"/>
              <a:gd name="connsiteX36" fmla="*/ 440675 w 3756752"/>
              <a:gd name="connsiteY36" fmla="*/ 583894 h 2431534"/>
              <a:gd name="connsiteX37" fmla="*/ 374574 w 3756752"/>
              <a:gd name="connsiteY37" fmla="*/ 616944 h 2431534"/>
              <a:gd name="connsiteX38" fmla="*/ 319490 w 3756752"/>
              <a:gd name="connsiteY38" fmla="*/ 683046 h 2431534"/>
              <a:gd name="connsiteX39" fmla="*/ 286439 w 3756752"/>
              <a:gd name="connsiteY39" fmla="*/ 705079 h 2431534"/>
              <a:gd name="connsiteX40" fmla="*/ 231355 w 3756752"/>
              <a:gd name="connsiteY40" fmla="*/ 760164 h 2431534"/>
              <a:gd name="connsiteX41" fmla="*/ 176270 w 3756752"/>
              <a:gd name="connsiteY41" fmla="*/ 826265 h 2431534"/>
              <a:gd name="connsiteX42" fmla="*/ 143220 w 3756752"/>
              <a:gd name="connsiteY42" fmla="*/ 859315 h 2431534"/>
              <a:gd name="connsiteX43" fmla="*/ 99152 w 3756752"/>
              <a:gd name="connsiteY43" fmla="*/ 925417 h 2431534"/>
              <a:gd name="connsiteX44" fmla="*/ 77118 w 3756752"/>
              <a:gd name="connsiteY44" fmla="*/ 958467 h 2431534"/>
              <a:gd name="connsiteX45" fmla="*/ 66102 w 3756752"/>
              <a:gd name="connsiteY45" fmla="*/ 991518 h 2431534"/>
              <a:gd name="connsiteX46" fmla="*/ 33051 w 3756752"/>
              <a:gd name="connsiteY46" fmla="*/ 1079653 h 2431534"/>
              <a:gd name="connsiteX47" fmla="*/ 11017 w 3756752"/>
              <a:gd name="connsiteY47" fmla="*/ 1178805 h 2431534"/>
              <a:gd name="connsiteX48" fmla="*/ 0 w 3756752"/>
              <a:gd name="connsiteY48" fmla="*/ 1266940 h 2431534"/>
              <a:gd name="connsiteX49" fmla="*/ 22034 w 3756752"/>
              <a:gd name="connsiteY49" fmla="*/ 1432193 h 2431534"/>
              <a:gd name="connsiteX50" fmla="*/ 55085 w 3756752"/>
              <a:gd name="connsiteY50" fmla="*/ 1542361 h 2431534"/>
              <a:gd name="connsiteX51" fmla="*/ 77118 w 3756752"/>
              <a:gd name="connsiteY51" fmla="*/ 1575412 h 2431534"/>
              <a:gd name="connsiteX52" fmla="*/ 99152 w 3756752"/>
              <a:gd name="connsiteY52" fmla="*/ 1641513 h 2431534"/>
              <a:gd name="connsiteX53" fmla="*/ 121186 w 3756752"/>
              <a:gd name="connsiteY53" fmla="*/ 1685580 h 2431534"/>
              <a:gd name="connsiteX54" fmla="*/ 154237 w 3756752"/>
              <a:gd name="connsiteY54" fmla="*/ 1740665 h 2431534"/>
              <a:gd name="connsiteX55" fmla="*/ 165253 w 3756752"/>
              <a:gd name="connsiteY55" fmla="*/ 1773715 h 2431534"/>
              <a:gd name="connsiteX56" fmla="*/ 198304 w 3756752"/>
              <a:gd name="connsiteY56" fmla="*/ 1817783 h 2431534"/>
              <a:gd name="connsiteX57" fmla="*/ 242372 w 3756752"/>
              <a:gd name="connsiteY57" fmla="*/ 1883884 h 2431534"/>
              <a:gd name="connsiteX58" fmla="*/ 286439 w 3756752"/>
              <a:gd name="connsiteY58" fmla="*/ 1916935 h 2431534"/>
              <a:gd name="connsiteX59" fmla="*/ 308473 w 3756752"/>
              <a:gd name="connsiteY59" fmla="*/ 1949985 h 2431534"/>
              <a:gd name="connsiteX60" fmla="*/ 429658 w 3756752"/>
              <a:gd name="connsiteY60" fmla="*/ 2005070 h 2431534"/>
              <a:gd name="connsiteX61" fmla="*/ 506776 w 3756752"/>
              <a:gd name="connsiteY61" fmla="*/ 2049137 h 2431534"/>
              <a:gd name="connsiteX62" fmla="*/ 550844 w 3756752"/>
              <a:gd name="connsiteY62" fmla="*/ 2060154 h 2431534"/>
              <a:gd name="connsiteX63" fmla="*/ 583894 w 3756752"/>
              <a:gd name="connsiteY63" fmla="*/ 2082188 h 2431534"/>
              <a:gd name="connsiteX64" fmla="*/ 649996 w 3756752"/>
              <a:gd name="connsiteY64" fmla="*/ 2104221 h 2431534"/>
              <a:gd name="connsiteX65" fmla="*/ 683046 w 3756752"/>
              <a:gd name="connsiteY65" fmla="*/ 2126255 h 2431534"/>
              <a:gd name="connsiteX66" fmla="*/ 738131 w 3756752"/>
              <a:gd name="connsiteY66" fmla="*/ 2148289 h 2431534"/>
              <a:gd name="connsiteX67" fmla="*/ 771181 w 3756752"/>
              <a:gd name="connsiteY67" fmla="*/ 2159306 h 2431534"/>
              <a:gd name="connsiteX68" fmla="*/ 837282 w 3756752"/>
              <a:gd name="connsiteY68" fmla="*/ 2192356 h 2431534"/>
              <a:gd name="connsiteX69" fmla="*/ 903384 w 3756752"/>
              <a:gd name="connsiteY69" fmla="*/ 2225407 h 2431534"/>
              <a:gd name="connsiteX70" fmla="*/ 1002535 w 3756752"/>
              <a:gd name="connsiteY70" fmla="*/ 2280491 h 2431534"/>
              <a:gd name="connsiteX71" fmla="*/ 1068637 w 3756752"/>
              <a:gd name="connsiteY71" fmla="*/ 2302525 h 2431534"/>
              <a:gd name="connsiteX72" fmla="*/ 1101687 w 3756752"/>
              <a:gd name="connsiteY72" fmla="*/ 2313542 h 2431534"/>
              <a:gd name="connsiteX73" fmla="*/ 1200839 w 3756752"/>
              <a:gd name="connsiteY73" fmla="*/ 2357609 h 2431534"/>
              <a:gd name="connsiteX74" fmla="*/ 1421176 w 3756752"/>
              <a:gd name="connsiteY74" fmla="*/ 2379643 h 2431534"/>
              <a:gd name="connsiteX75" fmla="*/ 1476261 w 3756752"/>
              <a:gd name="connsiteY75" fmla="*/ 2390660 h 2431534"/>
              <a:gd name="connsiteX76" fmla="*/ 1718632 w 3756752"/>
              <a:gd name="connsiteY76" fmla="*/ 2412694 h 2431534"/>
              <a:gd name="connsiteX77" fmla="*/ 2115239 w 3756752"/>
              <a:gd name="connsiteY77" fmla="*/ 2412694 h 2431534"/>
              <a:gd name="connsiteX78" fmla="*/ 2225408 w 3756752"/>
              <a:gd name="connsiteY78" fmla="*/ 2401677 h 2431534"/>
              <a:gd name="connsiteX79" fmla="*/ 2357610 w 3756752"/>
              <a:gd name="connsiteY79" fmla="*/ 2390660 h 2431534"/>
              <a:gd name="connsiteX80" fmla="*/ 2423711 w 3756752"/>
              <a:gd name="connsiteY80" fmla="*/ 2379643 h 2431534"/>
              <a:gd name="connsiteX81" fmla="*/ 2500829 w 3756752"/>
              <a:gd name="connsiteY81" fmla="*/ 2368626 h 2431534"/>
              <a:gd name="connsiteX82" fmla="*/ 2610998 w 3756752"/>
              <a:gd name="connsiteY82" fmla="*/ 2335576 h 2431534"/>
              <a:gd name="connsiteX83" fmla="*/ 2677099 w 3756752"/>
              <a:gd name="connsiteY83" fmla="*/ 2324559 h 2431534"/>
              <a:gd name="connsiteX84" fmla="*/ 2798285 w 3756752"/>
              <a:gd name="connsiteY84" fmla="*/ 2280491 h 2431534"/>
              <a:gd name="connsiteX85" fmla="*/ 2919470 w 3756752"/>
              <a:gd name="connsiteY85" fmla="*/ 2247441 h 2431534"/>
              <a:gd name="connsiteX86" fmla="*/ 2952521 w 3756752"/>
              <a:gd name="connsiteY86" fmla="*/ 2236424 h 2431534"/>
              <a:gd name="connsiteX87" fmla="*/ 3029639 w 3756752"/>
              <a:gd name="connsiteY87" fmla="*/ 2192356 h 2431534"/>
              <a:gd name="connsiteX88" fmla="*/ 3084723 w 3756752"/>
              <a:gd name="connsiteY88" fmla="*/ 2181340 h 2431534"/>
              <a:gd name="connsiteX89" fmla="*/ 3172858 w 3756752"/>
              <a:gd name="connsiteY89" fmla="*/ 2126255 h 2431534"/>
              <a:gd name="connsiteX90" fmla="*/ 3238959 w 3756752"/>
              <a:gd name="connsiteY90" fmla="*/ 2093205 h 2431534"/>
              <a:gd name="connsiteX91" fmla="*/ 3305061 w 3756752"/>
              <a:gd name="connsiteY91" fmla="*/ 2049137 h 2431534"/>
              <a:gd name="connsiteX92" fmla="*/ 3338111 w 3756752"/>
              <a:gd name="connsiteY92" fmla="*/ 2016086 h 2431534"/>
              <a:gd name="connsiteX93" fmla="*/ 3382179 w 3756752"/>
              <a:gd name="connsiteY93" fmla="*/ 1994053 h 2431534"/>
              <a:gd name="connsiteX94" fmla="*/ 3448280 w 3756752"/>
              <a:gd name="connsiteY94" fmla="*/ 1961002 h 2431534"/>
              <a:gd name="connsiteX95" fmla="*/ 3481331 w 3756752"/>
              <a:gd name="connsiteY95" fmla="*/ 1927952 h 2431534"/>
              <a:gd name="connsiteX96" fmla="*/ 3514381 w 3756752"/>
              <a:gd name="connsiteY96" fmla="*/ 1905918 h 2431534"/>
              <a:gd name="connsiteX97" fmla="*/ 3591499 w 3756752"/>
              <a:gd name="connsiteY97" fmla="*/ 1817783 h 2431534"/>
              <a:gd name="connsiteX98" fmla="*/ 3613533 w 3756752"/>
              <a:gd name="connsiteY98" fmla="*/ 1773715 h 2431534"/>
              <a:gd name="connsiteX99" fmla="*/ 3624550 w 3756752"/>
              <a:gd name="connsiteY99" fmla="*/ 1740665 h 2431534"/>
              <a:gd name="connsiteX100" fmla="*/ 3646584 w 3756752"/>
              <a:gd name="connsiteY100" fmla="*/ 1696597 h 2431534"/>
              <a:gd name="connsiteX101" fmla="*/ 3657600 w 3756752"/>
              <a:gd name="connsiteY101" fmla="*/ 1652530 h 2431534"/>
              <a:gd name="connsiteX102" fmla="*/ 3679634 w 3756752"/>
              <a:gd name="connsiteY102" fmla="*/ 1531344 h 2431534"/>
              <a:gd name="connsiteX103" fmla="*/ 3690651 w 3756752"/>
              <a:gd name="connsiteY103" fmla="*/ 1487277 h 2431534"/>
              <a:gd name="connsiteX104" fmla="*/ 3712685 w 3756752"/>
              <a:gd name="connsiteY104" fmla="*/ 1421176 h 2431534"/>
              <a:gd name="connsiteX105" fmla="*/ 3723702 w 3756752"/>
              <a:gd name="connsiteY105" fmla="*/ 1333041 h 2431534"/>
              <a:gd name="connsiteX106" fmla="*/ 3734718 w 3756752"/>
              <a:gd name="connsiteY106" fmla="*/ 1299990 h 2431534"/>
              <a:gd name="connsiteX107" fmla="*/ 3756752 w 3756752"/>
              <a:gd name="connsiteY107" fmla="*/ 1090670 h 2431534"/>
              <a:gd name="connsiteX108" fmla="*/ 3734718 w 3756752"/>
              <a:gd name="connsiteY108" fmla="*/ 859315 h 2431534"/>
              <a:gd name="connsiteX109" fmla="*/ 3723702 w 3756752"/>
              <a:gd name="connsiteY109" fmla="*/ 826265 h 2431534"/>
              <a:gd name="connsiteX110" fmla="*/ 3701668 w 3756752"/>
              <a:gd name="connsiteY110" fmla="*/ 793214 h 2431534"/>
              <a:gd name="connsiteX111" fmla="*/ 3602516 w 3756752"/>
              <a:gd name="connsiteY111" fmla="*/ 672029 h 2431534"/>
              <a:gd name="connsiteX112" fmla="*/ 3569465 w 3756752"/>
              <a:gd name="connsiteY112" fmla="*/ 649995 h 2431534"/>
              <a:gd name="connsiteX113" fmla="*/ 3514381 w 3756752"/>
              <a:gd name="connsiteY113" fmla="*/ 605927 h 2431534"/>
              <a:gd name="connsiteX114" fmla="*/ 3404212 w 3756752"/>
              <a:gd name="connsiteY114" fmla="*/ 539826 h 2431534"/>
              <a:gd name="connsiteX115" fmla="*/ 3371162 w 3756752"/>
              <a:gd name="connsiteY115" fmla="*/ 517793 h 2431534"/>
              <a:gd name="connsiteX116" fmla="*/ 3294044 w 3756752"/>
              <a:gd name="connsiteY116" fmla="*/ 484742 h 2431534"/>
              <a:gd name="connsiteX117" fmla="*/ 3260993 w 3756752"/>
              <a:gd name="connsiteY117" fmla="*/ 462708 h 2431534"/>
              <a:gd name="connsiteX118" fmla="*/ 3216926 w 3756752"/>
              <a:gd name="connsiteY118" fmla="*/ 440674 h 2431534"/>
              <a:gd name="connsiteX119" fmla="*/ 3183875 w 3756752"/>
              <a:gd name="connsiteY119" fmla="*/ 418641 h 2431534"/>
              <a:gd name="connsiteX120" fmla="*/ 3117774 w 3756752"/>
              <a:gd name="connsiteY120" fmla="*/ 396607 h 2431534"/>
              <a:gd name="connsiteX121" fmla="*/ 3018622 w 3756752"/>
              <a:gd name="connsiteY121" fmla="*/ 341523 h 2431534"/>
              <a:gd name="connsiteX122" fmla="*/ 2952521 w 3756752"/>
              <a:gd name="connsiteY122" fmla="*/ 297455 h 2431534"/>
              <a:gd name="connsiteX123" fmla="*/ 2919470 w 3756752"/>
              <a:gd name="connsiteY123" fmla="*/ 264405 h 2431534"/>
              <a:gd name="connsiteX124" fmla="*/ 2886420 w 3756752"/>
              <a:gd name="connsiteY124" fmla="*/ 198303 h 243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756752" h="2431534">
                <a:moveTo>
                  <a:pt x="2886420" y="198303"/>
                </a:moveTo>
                <a:cubicBezTo>
                  <a:pt x="2869895" y="181778"/>
                  <a:pt x="2840815" y="178918"/>
                  <a:pt x="2820318" y="165253"/>
                </a:cubicBezTo>
                <a:cubicBezTo>
                  <a:pt x="2807355" y="156611"/>
                  <a:pt x="2800887" y="139769"/>
                  <a:pt x="2787268" y="132202"/>
                </a:cubicBezTo>
                <a:cubicBezTo>
                  <a:pt x="2766965" y="120922"/>
                  <a:pt x="2743201" y="117512"/>
                  <a:pt x="2721167" y="110168"/>
                </a:cubicBezTo>
                <a:lnTo>
                  <a:pt x="2688116" y="99152"/>
                </a:lnTo>
                <a:cubicBezTo>
                  <a:pt x="2677099" y="88135"/>
                  <a:pt x="2668029" y="74744"/>
                  <a:pt x="2655065" y="66101"/>
                </a:cubicBezTo>
                <a:cubicBezTo>
                  <a:pt x="2645159" y="59497"/>
                  <a:pt x="2584375" y="45904"/>
                  <a:pt x="2577947" y="44067"/>
                </a:cubicBezTo>
                <a:cubicBezTo>
                  <a:pt x="2566781" y="40877"/>
                  <a:pt x="2556163" y="35867"/>
                  <a:pt x="2544897" y="33050"/>
                </a:cubicBezTo>
                <a:cubicBezTo>
                  <a:pt x="2526731" y="28508"/>
                  <a:pt x="2508058" y="26243"/>
                  <a:pt x="2489812" y="22033"/>
                </a:cubicBezTo>
                <a:cubicBezTo>
                  <a:pt x="2460305" y="15224"/>
                  <a:pt x="2401678" y="0"/>
                  <a:pt x="2401678" y="0"/>
                </a:cubicBezTo>
                <a:cubicBezTo>
                  <a:pt x="2324560" y="3672"/>
                  <a:pt x="2247262" y="4606"/>
                  <a:pt x="2170323" y="11017"/>
                </a:cubicBezTo>
                <a:cubicBezTo>
                  <a:pt x="2158751" y="11981"/>
                  <a:pt x="2148476" y="18978"/>
                  <a:pt x="2137273" y="22033"/>
                </a:cubicBezTo>
                <a:cubicBezTo>
                  <a:pt x="1985119" y="63529"/>
                  <a:pt x="2109685" y="23885"/>
                  <a:pt x="1983037" y="66101"/>
                </a:cubicBezTo>
                <a:cubicBezTo>
                  <a:pt x="1972020" y="69773"/>
                  <a:pt x="1959649" y="70676"/>
                  <a:pt x="1949986" y="77118"/>
                </a:cubicBezTo>
                <a:cubicBezTo>
                  <a:pt x="1938969" y="84463"/>
                  <a:pt x="1929496" y="94965"/>
                  <a:pt x="1916935" y="99152"/>
                </a:cubicBezTo>
                <a:cubicBezTo>
                  <a:pt x="1895744" y="106216"/>
                  <a:pt x="1872676" y="105488"/>
                  <a:pt x="1850834" y="110168"/>
                </a:cubicBezTo>
                <a:cubicBezTo>
                  <a:pt x="1821224" y="116513"/>
                  <a:pt x="1792393" y="126263"/>
                  <a:pt x="1762699" y="132202"/>
                </a:cubicBezTo>
                <a:cubicBezTo>
                  <a:pt x="1725976" y="139547"/>
                  <a:pt x="1688059" y="142393"/>
                  <a:pt x="1652531" y="154236"/>
                </a:cubicBezTo>
                <a:cubicBezTo>
                  <a:pt x="1641514" y="157908"/>
                  <a:pt x="1630958" y="163487"/>
                  <a:pt x="1619480" y="165253"/>
                </a:cubicBezTo>
                <a:cubicBezTo>
                  <a:pt x="1583003" y="170865"/>
                  <a:pt x="1546034" y="172598"/>
                  <a:pt x="1509311" y="176270"/>
                </a:cubicBezTo>
                <a:lnTo>
                  <a:pt x="1443210" y="198303"/>
                </a:lnTo>
                <a:cubicBezTo>
                  <a:pt x="1432193" y="201975"/>
                  <a:pt x="1421546" y="207042"/>
                  <a:pt x="1410159" y="209320"/>
                </a:cubicBezTo>
                <a:cubicBezTo>
                  <a:pt x="1378708" y="215610"/>
                  <a:pt x="1342126" y="222019"/>
                  <a:pt x="1311008" y="231354"/>
                </a:cubicBezTo>
                <a:cubicBezTo>
                  <a:pt x="1288762" y="238028"/>
                  <a:pt x="1267898" y="250103"/>
                  <a:pt x="1244906" y="253388"/>
                </a:cubicBezTo>
                <a:cubicBezTo>
                  <a:pt x="1180543" y="262583"/>
                  <a:pt x="1170687" y="262536"/>
                  <a:pt x="1112704" y="275421"/>
                </a:cubicBezTo>
                <a:cubicBezTo>
                  <a:pt x="1097923" y="278705"/>
                  <a:pt x="1083602" y="284136"/>
                  <a:pt x="1068637" y="286438"/>
                </a:cubicBezTo>
                <a:cubicBezTo>
                  <a:pt x="1035770" y="291495"/>
                  <a:pt x="1002482" y="293330"/>
                  <a:pt x="969485" y="297455"/>
                </a:cubicBezTo>
                <a:cubicBezTo>
                  <a:pt x="943719" y="300676"/>
                  <a:pt x="918073" y="304800"/>
                  <a:pt x="892367" y="308472"/>
                </a:cubicBezTo>
                <a:lnTo>
                  <a:pt x="826265" y="330506"/>
                </a:lnTo>
                <a:cubicBezTo>
                  <a:pt x="815248" y="334178"/>
                  <a:pt x="802877" y="335082"/>
                  <a:pt x="793215" y="341523"/>
                </a:cubicBezTo>
                <a:cubicBezTo>
                  <a:pt x="771181" y="356212"/>
                  <a:pt x="750799" y="373747"/>
                  <a:pt x="727114" y="385590"/>
                </a:cubicBezTo>
                <a:cubicBezTo>
                  <a:pt x="712425" y="392935"/>
                  <a:pt x="696410" y="398078"/>
                  <a:pt x="683046" y="407624"/>
                </a:cubicBezTo>
                <a:cubicBezTo>
                  <a:pt x="556844" y="497768"/>
                  <a:pt x="756942" y="379340"/>
                  <a:pt x="605928" y="473725"/>
                </a:cubicBezTo>
                <a:cubicBezTo>
                  <a:pt x="592001" y="482429"/>
                  <a:pt x="575944" y="487310"/>
                  <a:pt x="561861" y="495759"/>
                </a:cubicBezTo>
                <a:cubicBezTo>
                  <a:pt x="539153" y="509384"/>
                  <a:pt x="495759" y="539826"/>
                  <a:pt x="495759" y="539826"/>
                </a:cubicBezTo>
                <a:cubicBezTo>
                  <a:pt x="488415" y="550843"/>
                  <a:pt x="484065" y="564606"/>
                  <a:pt x="473726" y="572877"/>
                </a:cubicBezTo>
                <a:cubicBezTo>
                  <a:pt x="464658" y="580132"/>
                  <a:pt x="451062" y="578701"/>
                  <a:pt x="440675" y="583894"/>
                </a:cubicBezTo>
                <a:cubicBezTo>
                  <a:pt x="355249" y="626607"/>
                  <a:pt x="457650" y="589252"/>
                  <a:pt x="374574" y="616944"/>
                </a:cubicBezTo>
                <a:cubicBezTo>
                  <a:pt x="352910" y="649439"/>
                  <a:pt x="351297" y="656540"/>
                  <a:pt x="319490" y="683046"/>
                </a:cubicBezTo>
                <a:cubicBezTo>
                  <a:pt x="309318" y="691522"/>
                  <a:pt x="297456" y="697735"/>
                  <a:pt x="286439" y="705079"/>
                </a:cubicBezTo>
                <a:cubicBezTo>
                  <a:pt x="246045" y="765670"/>
                  <a:pt x="286437" y="714262"/>
                  <a:pt x="231355" y="760164"/>
                </a:cubicBezTo>
                <a:cubicBezTo>
                  <a:pt x="178684" y="804056"/>
                  <a:pt x="215663" y="778993"/>
                  <a:pt x="176270" y="826265"/>
                </a:cubicBezTo>
                <a:cubicBezTo>
                  <a:pt x="166296" y="838234"/>
                  <a:pt x="152785" y="847017"/>
                  <a:pt x="143220" y="859315"/>
                </a:cubicBezTo>
                <a:cubicBezTo>
                  <a:pt x="126962" y="880218"/>
                  <a:pt x="113841" y="903383"/>
                  <a:pt x="99152" y="925417"/>
                </a:cubicBezTo>
                <a:lnTo>
                  <a:pt x="77118" y="958467"/>
                </a:lnTo>
                <a:cubicBezTo>
                  <a:pt x="73446" y="969484"/>
                  <a:pt x="70179" y="980645"/>
                  <a:pt x="66102" y="991518"/>
                </a:cubicBezTo>
                <a:cubicBezTo>
                  <a:pt x="61422" y="1003998"/>
                  <a:pt x="37598" y="1059191"/>
                  <a:pt x="33051" y="1079653"/>
                </a:cubicBezTo>
                <a:cubicBezTo>
                  <a:pt x="7199" y="1195987"/>
                  <a:pt x="35818" y="1104402"/>
                  <a:pt x="11017" y="1178805"/>
                </a:cubicBezTo>
                <a:cubicBezTo>
                  <a:pt x="7345" y="1208183"/>
                  <a:pt x="0" y="1237333"/>
                  <a:pt x="0" y="1266940"/>
                </a:cubicBezTo>
                <a:cubicBezTo>
                  <a:pt x="0" y="1416375"/>
                  <a:pt x="180" y="1355705"/>
                  <a:pt x="22034" y="1432193"/>
                </a:cubicBezTo>
                <a:cubicBezTo>
                  <a:pt x="29732" y="1459137"/>
                  <a:pt x="41994" y="1522724"/>
                  <a:pt x="55085" y="1542361"/>
                </a:cubicBezTo>
                <a:cubicBezTo>
                  <a:pt x="62429" y="1553378"/>
                  <a:pt x="71741" y="1563313"/>
                  <a:pt x="77118" y="1575412"/>
                </a:cubicBezTo>
                <a:cubicBezTo>
                  <a:pt x="86551" y="1596636"/>
                  <a:pt x="88765" y="1620740"/>
                  <a:pt x="99152" y="1641513"/>
                </a:cubicBezTo>
                <a:cubicBezTo>
                  <a:pt x="106497" y="1656202"/>
                  <a:pt x="113210" y="1671224"/>
                  <a:pt x="121186" y="1685580"/>
                </a:cubicBezTo>
                <a:cubicBezTo>
                  <a:pt x="131585" y="1704298"/>
                  <a:pt x="144661" y="1721512"/>
                  <a:pt x="154237" y="1740665"/>
                </a:cubicBezTo>
                <a:cubicBezTo>
                  <a:pt x="159430" y="1751052"/>
                  <a:pt x="159492" y="1763632"/>
                  <a:pt x="165253" y="1773715"/>
                </a:cubicBezTo>
                <a:cubicBezTo>
                  <a:pt x="174363" y="1789657"/>
                  <a:pt x="187774" y="1802741"/>
                  <a:pt x="198304" y="1817783"/>
                </a:cubicBezTo>
                <a:cubicBezTo>
                  <a:pt x="213490" y="1839477"/>
                  <a:pt x="221187" y="1867995"/>
                  <a:pt x="242372" y="1883884"/>
                </a:cubicBezTo>
                <a:cubicBezTo>
                  <a:pt x="257061" y="1894901"/>
                  <a:pt x="273456" y="1903952"/>
                  <a:pt x="286439" y="1916935"/>
                </a:cubicBezTo>
                <a:cubicBezTo>
                  <a:pt x="295801" y="1926297"/>
                  <a:pt x="297626" y="1942392"/>
                  <a:pt x="308473" y="1949985"/>
                </a:cubicBezTo>
                <a:cubicBezTo>
                  <a:pt x="459808" y="2055919"/>
                  <a:pt x="346776" y="1963629"/>
                  <a:pt x="429658" y="2005070"/>
                </a:cubicBezTo>
                <a:cubicBezTo>
                  <a:pt x="493576" y="2037029"/>
                  <a:pt x="429529" y="2020169"/>
                  <a:pt x="506776" y="2049137"/>
                </a:cubicBezTo>
                <a:cubicBezTo>
                  <a:pt x="520953" y="2054454"/>
                  <a:pt x="536155" y="2056482"/>
                  <a:pt x="550844" y="2060154"/>
                </a:cubicBezTo>
                <a:cubicBezTo>
                  <a:pt x="561861" y="2067499"/>
                  <a:pt x="571795" y="2076811"/>
                  <a:pt x="583894" y="2082188"/>
                </a:cubicBezTo>
                <a:cubicBezTo>
                  <a:pt x="605118" y="2091621"/>
                  <a:pt x="649996" y="2104221"/>
                  <a:pt x="649996" y="2104221"/>
                </a:cubicBezTo>
                <a:cubicBezTo>
                  <a:pt x="661013" y="2111566"/>
                  <a:pt x="671203" y="2120334"/>
                  <a:pt x="683046" y="2126255"/>
                </a:cubicBezTo>
                <a:cubicBezTo>
                  <a:pt x="700734" y="2135099"/>
                  <a:pt x="719614" y="2141345"/>
                  <a:pt x="738131" y="2148289"/>
                </a:cubicBezTo>
                <a:cubicBezTo>
                  <a:pt x="749004" y="2152367"/>
                  <a:pt x="760794" y="2154113"/>
                  <a:pt x="771181" y="2159306"/>
                </a:cubicBezTo>
                <a:cubicBezTo>
                  <a:pt x="856598" y="2202015"/>
                  <a:pt x="754218" y="2164670"/>
                  <a:pt x="837282" y="2192356"/>
                </a:cubicBezTo>
                <a:cubicBezTo>
                  <a:pt x="932005" y="2255505"/>
                  <a:pt x="812156" y="2179793"/>
                  <a:pt x="903384" y="2225407"/>
                </a:cubicBezTo>
                <a:cubicBezTo>
                  <a:pt x="959297" y="2253364"/>
                  <a:pt x="949480" y="2259269"/>
                  <a:pt x="1002535" y="2280491"/>
                </a:cubicBezTo>
                <a:cubicBezTo>
                  <a:pt x="1024100" y="2289117"/>
                  <a:pt x="1046603" y="2295180"/>
                  <a:pt x="1068637" y="2302525"/>
                </a:cubicBezTo>
                <a:cubicBezTo>
                  <a:pt x="1079654" y="2306197"/>
                  <a:pt x="1092025" y="2307100"/>
                  <a:pt x="1101687" y="2313542"/>
                </a:cubicBezTo>
                <a:cubicBezTo>
                  <a:pt x="1147164" y="2343860"/>
                  <a:pt x="1134277" y="2339456"/>
                  <a:pt x="1200839" y="2357609"/>
                </a:cubicBezTo>
                <a:cubicBezTo>
                  <a:pt x="1271513" y="2376883"/>
                  <a:pt x="1350880" y="2374957"/>
                  <a:pt x="1421176" y="2379643"/>
                </a:cubicBezTo>
                <a:cubicBezTo>
                  <a:pt x="1439538" y="2383315"/>
                  <a:pt x="1457753" y="2387813"/>
                  <a:pt x="1476261" y="2390660"/>
                </a:cubicBezTo>
                <a:cubicBezTo>
                  <a:pt x="1566794" y="2404588"/>
                  <a:pt x="1619729" y="2405629"/>
                  <a:pt x="1718632" y="2412694"/>
                </a:cubicBezTo>
                <a:cubicBezTo>
                  <a:pt x="1881471" y="2445262"/>
                  <a:pt x="1778925" y="2429100"/>
                  <a:pt x="2115239" y="2412694"/>
                </a:cubicBezTo>
                <a:cubicBezTo>
                  <a:pt x="2152101" y="2410896"/>
                  <a:pt x="2188653" y="2405018"/>
                  <a:pt x="2225408" y="2401677"/>
                </a:cubicBezTo>
                <a:cubicBezTo>
                  <a:pt x="2269446" y="2397673"/>
                  <a:pt x="2313660" y="2395543"/>
                  <a:pt x="2357610" y="2390660"/>
                </a:cubicBezTo>
                <a:cubicBezTo>
                  <a:pt x="2379811" y="2388193"/>
                  <a:pt x="2401633" y="2383040"/>
                  <a:pt x="2423711" y="2379643"/>
                </a:cubicBezTo>
                <a:cubicBezTo>
                  <a:pt x="2449376" y="2375694"/>
                  <a:pt x="2475123" y="2372298"/>
                  <a:pt x="2500829" y="2368626"/>
                </a:cubicBezTo>
                <a:cubicBezTo>
                  <a:pt x="2542978" y="2354577"/>
                  <a:pt x="2569378" y="2343900"/>
                  <a:pt x="2610998" y="2335576"/>
                </a:cubicBezTo>
                <a:cubicBezTo>
                  <a:pt x="2632902" y="2331195"/>
                  <a:pt x="2655428" y="2329977"/>
                  <a:pt x="2677099" y="2324559"/>
                </a:cubicBezTo>
                <a:cubicBezTo>
                  <a:pt x="2723386" y="2312987"/>
                  <a:pt x="2754481" y="2296918"/>
                  <a:pt x="2798285" y="2280491"/>
                </a:cubicBezTo>
                <a:cubicBezTo>
                  <a:pt x="2874536" y="2251897"/>
                  <a:pt x="2782329" y="2293155"/>
                  <a:pt x="2919470" y="2247441"/>
                </a:cubicBezTo>
                <a:cubicBezTo>
                  <a:pt x="2930487" y="2243769"/>
                  <a:pt x="2942134" y="2241617"/>
                  <a:pt x="2952521" y="2236424"/>
                </a:cubicBezTo>
                <a:cubicBezTo>
                  <a:pt x="3000872" y="2212249"/>
                  <a:pt x="2971701" y="2211668"/>
                  <a:pt x="3029639" y="2192356"/>
                </a:cubicBezTo>
                <a:cubicBezTo>
                  <a:pt x="3047403" y="2186435"/>
                  <a:pt x="3066362" y="2185012"/>
                  <a:pt x="3084723" y="2181340"/>
                </a:cubicBezTo>
                <a:cubicBezTo>
                  <a:pt x="3168981" y="2118146"/>
                  <a:pt x="3088172" y="2174648"/>
                  <a:pt x="3172858" y="2126255"/>
                </a:cubicBezTo>
                <a:cubicBezTo>
                  <a:pt x="3232653" y="2092086"/>
                  <a:pt x="3178366" y="2113401"/>
                  <a:pt x="3238959" y="2093205"/>
                </a:cubicBezTo>
                <a:cubicBezTo>
                  <a:pt x="3260993" y="2078516"/>
                  <a:pt x="3286336" y="2067863"/>
                  <a:pt x="3305061" y="2049137"/>
                </a:cubicBezTo>
                <a:cubicBezTo>
                  <a:pt x="3316078" y="2038120"/>
                  <a:pt x="3325433" y="2025142"/>
                  <a:pt x="3338111" y="2016086"/>
                </a:cubicBezTo>
                <a:cubicBezTo>
                  <a:pt x="3351475" y="2006540"/>
                  <a:pt x="3367920" y="2002201"/>
                  <a:pt x="3382179" y="1994053"/>
                </a:cubicBezTo>
                <a:cubicBezTo>
                  <a:pt x="3441981" y="1959881"/>
                  <a:pt x="3387679" y="1981202"/>
                  <a:pt x="3448280" y="1961002"/>
                </a:cubicBezTo>
                <a:cubicBezTo>
                  <a:pt x="3459297" y="1949985"/>
                  <a:pt x="3469362" y="1937926"/>
                  <a:pt x="3481331" y="1927952"/>
                </a:cubicBezTo>
                <a:cubicBezTo>
                  <a:pt x="3491503" y="1919476"/>
                  <a:pt x="3505662" y="1915883"/>
                  <a:pt x="3514381" y="1905918"/>
                </a:cubicBezTo>
                <a:cubicBezTo>
                  <a:pt x="3604352" y="1803094"/>
                  <a:pt x="3517136" y="1867360"/>
                  <a:pt x="3591499" y="1817783"/>
                </a:cubicBezTo>
                <a:cubicBezTo>
                  <a:pt x="3598844" y="1803094"/>
                  <a:pt x="3607064" y="1788810"/>
                  <a:pt x="3613533" y="1773715"/>
                </a:cubicBezTo>
                <a:cubicBezTo>
                  <a:pt x="3618107" y="1763041"/>
                  <a:pt x="3619976" y="1751339"/>
                  <a:pt x="3624550" y="1740665"/>
                </a:cubicBezTo>
                <a:cubicBezTo>
                  <a:pt x="3631019" y="1725570"/>
                  <a:pt x="3639239" y="1711286"/>
                  <a:pt x="3646584" y="1696597"/>
                </a:cubicBezTo>
                <a:cubicBezTo>
                  <a:pt x="3650256" y="1681908"/>
                  <a:pt x="3654631" y="1667377"/>
                  <a:pt x="3657600" y="1652530"/>
                </a:cubicBezTo>
                <a:cubicBezTo>
                  <a:pt x="3681507" y="1532994"/>
                  <a:pt x="3656012" y="1637643"/>
                  <a:pt x="3679634" y="1531344"/>
                </a:cubicBezTo>
                <a:cubicBezTo>
                  <a:pt x="3682919" y="1516563"/>
                  <a:pt x="3686300" y="1501780"/>
                  <a:pt x="3690651" y="1487277"/>
                </a:cubicBezTo>
                <a:cubicBezTo>
                  <a:pt x="3697325" y="1465031"/>
                  <a:pt x="3712685" y="1421176"/>
                  <a:pt x="3712685" y="1421176"/>
                </a:cubicBezTo>
                <a:cubicBezTo>
                  <a:pt x="3716357" y="1391798"/>
                  <a:pt x="3718406" y="1362170"/>
                  <a:pt x="3723702" y="1333041"/>
                </a:cubicBezTo>
                <a:cubicBezTo>
                  <a:pt x="3725779" y="1321615"/>
                  <a:pt x="3732809" y="1311445"/>
                  <a:pt x="3734718" y="1299990"/>
                </a:cubicBezTo>
                <a:cubicBezTo>
                  <a:pt x="3738491" y="1277350"/>
                  <a:pt x="3754988" y="1108305"/>
                  <a:pt x="3756752" y="1090670"/>
                </a:cubicBezTo>
                <a:cubicBezTo>
                  <a:pt x="3750478" y="990281"/>
                  <a:pt x="3755401" y="942048"/>
                  <a:pt x="3734718" y="859315"/>
                </a:cubicBezTo>
                <a:cubicBezTo>
                  <a:pt x="3731902" y="848049"/>
                  <a:pt x="3728895" y="836652"/>
                  <a:pt x="3723702" y="826265"/>
                </a:cubicBezTo>
                <a:cubicBezTo>
                  <a:pt x="3717781" y="814422"/>
                  <a:pt x="3708686" y="804442"/>
                  <a:pt x="3701668" y="793214"/>
                </a:cubicBezTo>
                <a:cubicBezTo>
                  <a:pt x="3669019" y="740976"/>
                  <a:pt x="3659844" y="710247"/>
                  <a:pt x="3602516" y="672029"/>
                </a:cubicBezTo>
                <a:cubicBezTo>
                  <a:pt x="3591499" y="664684"/>
                  <a:pt x="3580058" y="657940"/>
                  <a:pt x="3569465" y="649995"/>
                </a:cubicBezTo>
                <a:cubicBezTo>
                  <a:pt x="3550654" y="635886"/>
                  <a:pt x="3533192" y="620036"/>
                  <a:pt x="3514381" y="605927"/>
                </a:cubicBezTo>
                <a:cubicBezTo>
                  <a:pt x="3481201" y="581041"/>
                  <a:pt x="3438031" y="560118"/>
                  <a:pt x="3404212" y="539826"/>
                </a:cubicBezTo>
                <a:cubicBezTo>
                  <a:pt x="3392858" y="533014"/>
                  <a:pt x="3383005" y="523714"/>
                  <a:pt x="3371162" y="517793"/>
                </a:cubicBezTo>
                <a:cubicBezTo>
                  <a:pt x="3247582" y="456004"/>
                  <a:pt x="3454489" y="576426"/>
                  <a:pt x="3294044" y="484742"/>
                </a:cubicBezTo>
                <a:cubicBezTo>
                  <a:pt x="3282548" y="478173"/>
                  <a:pt x="3272489" y="469277"/>
                  <a:pt x="3260993" y="462708"/>
                </a:cubicBezTo>
                <a:cubicBezTo>
                  <a:pt x="3246734" y="454560"/>
                  <a:pt x="3231185" y="448822"/>
                  <a:pt x="3216926" y="440674"/>
                </a:cubicBezTo>
                <a:cubicBezTo>
                  <a:pt x="3205430" y="434105"/>
                  <a:pt x="3195974" y="424018"/>
                  <a:pt x="3183875" y="418641"/>
                </a:cubicBezTo>
                <a:cubicBezTo>
                  <a:pt x="3162651" y="409208"/>
                  <a:pt x="3137099" y="409490"/>
                  <a:pt x="3117774" y="396607"/>
                </a:cubicBezTo>
                <a:cubicBezTo>
                  <a:pt x="3042010" y="346098"/>
                  <a:pt x="3076795" y="360914"/>
                  <a:pt x="3018622" y="341523"/>
                </a:cubicBezTo>
                <a:cubicBezTo>
                  <a:pt x="2996588" y="326834"/>
                  <a:pt x="2971246" y="316180"/>
                  <a:pt x="2952521" y="297455"/>
                </a:cubicBezTo>
                <a:cubicBezTo>
                  <a:pt x="2941504" y="286438"/>
                  <a:pt x="2929035" y="276703"/>
                  <a:pt x="2919470" y="264405"/>
                </a:cubicBezTo>
                <a:cubicBezTo>
                  <a:pt x="2885439" y="220650"/>
                  <a:pt x="2902945" y="214828"/>
                  <a:pt x="2886420" y="198303"/>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506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590800" y="2013466"/>
            <a:ext cx="35052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pancreatic islets – SL108</a:t>
            </a:r>
            <a:endParaRPr lang="en-US" dirty="0">
              <a:latin typeface="Calibri" pitchFamily="34" charset="0"/>
            </a:endParaRPr>
          </a:p>
        </p:txBody>
      </p:sp>
      <p:sp>
        <p:nvSpPr>
          <p:cNvPr id="37891" name="TextBox 4"/>
          <p:cNvSpPr txBox="1">
            <a:spLocks noChangeArrowheads="1"/>
          </p:cNvSpPr>
          <p:nvPr/>
        </p:nvSpPr>
        <p:spPr bwMode="auto">
          <a:xfrm>
            <a:off x="1987473" y="5959048"/>
            <a:ext cx="4495800" cy="83099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108</a:t>
            </a:r>
            <a:r>
              <a:rPr lang="en-US" dirty="0">
                <a:latin typeface="Calibri" pitchFamily="34" charset="0"/>
              </a:rPr>
              <a:t> and </a:t>
            </a:r>
            <a:r>
              <a:rPr lang="en-US" u="sng" dirty="0">
                <a:hlinkClick r:id="rId5"/>
              </a:rPr>
              <a:t>SL 054</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Pancreatic islets (of Langerhans)</a:t>
            </a:r>
          </a:p>
        </p:txBody>
      </p:sp>
      <p:sp>
        <p:nvSpPr>
          <p:cNvPr id="6" name="Rectangle 5"/>
          <p:cNvSpPr/>
          <p:nvPr/>
        </p:nvSpPr>
        <p:spPr>
          <a:xfrm>
            <a:off x="2273243" y="21491"/>
            <a:ext cx="459760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6">
                    <a:lumMod val="75000"/>
                  </a:schemeClr>
                </a:solidFill>
                <a:latin typeface="+mn-lt"/>
              </a:rPr>
              <a:t>ENDOCRINE PANCREAS</a:t>
            </a:r>
          </a:p>
        </p:txBody>
      </p:sp>
    </p:spTree>
    <p:extLst>
      <p:ext uri="{BB962C8B-B14F-4D97-AF65-F5344CB8AC3E}">
        <p14:creationId xmlns:p14="http://schemas.microsoft.com/office/powerpoint/2010/main" val="2397696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9943" y="667822"/>
            <a:ext cx="5350458" cy="4012843"/>
          </a:xfrm>
          <a:prstGeom prst="rect">
            <a:avLst/>
          </a:prstGeom>
        </p:spPr>
      </p:pic>
      <p:sp>
        <p:nvSpPr>
          <p:cNvPr id="5" name="TextBox 4"/>
          <p:cNvSpPr txBox="1"/>
          <p:nvPr/>
        </p:nvSpPr>
        <p:spPr>
          <a:xfrm>
            <a:off x="149077" y="4652090"/>
            <a:ext cx="8845944" cy="1323439"/>
          </a:xfrm>
          <a:prstGeom prst="rect">
            <a:avLst/>
          </a:prstGeom>
          <a:noFill/>
        </p:spPr>
        <p:txBody>
          <a:bodyPr wrap="square">
            <a:spAutoFit/>
          </a:bodyPr>
          <a:lstStyle/>
          <a:p>
            <a:r>
              <a:rPr lang="en-US" sz="1600" b="1" dirty="0">
                <a:solidFill>
                  <a:schemeClr val="accent6">
                    <a:lumMod val="75000"/>
                  </a:schemeClr>
                </a:solidFill>
                <a:latin typeface="Calibri" pitchFamily="34" charset="0"/>
              </a:rPr>
              <a:t>Routine H&amp;E cannot distinguish between the different cells within the islets of Langerhans.  However, this specially-stained slide shows:</a:t>
            </a:r>
          </a:p>
          <a:p>
            <a:r>
              <a:rPr lang="en-US" sz="1600" b="1" dirty="0">
                <a:solidFill>
                  <a:schemeClr val="accent6">
                    <a:lumMod val="75000"/>
                  </a:schemeClr>
                </a:solidFill>
                <a:latin typeface="Calibri" pitchFamily="34" charset="0"/>
              </a:rPr>
              <a:t>	α cells – stain red, secrete glucagon</a:t>
            </a:r>
          </a:p>
          <a:p>
            <a:r>
              <a:rPr lang="en-US" sz="1600" b="1" dirty="0">
                <a:solidFill>
                  <a:schemeClr val="accent6">
                    <a:lumMod val="75000"/>
                  </a:schemeClr>
                </a:solidFill>
                <a:latin typeface="Calibri" pitchFamily="34" charset="0"/>
              </a:rPr>
              <a:t>	</a:t>
            </a:r>
            <a:r>
              <a:rPr lang="el-GR" sz="1600" b="1" dirty="0">
                <a:solidFill>
                  <a:schemeClr val="accent6">
                    <a:lumMod val="75000"/>
                  </a:schemeClr>
                </a:solidFill>
                <a:latin typeface="Calibri" pitchFamily="34" charset="0"/>
              </a:rPr>
              <a:t>β</a:t>
            </a:r>
            <a:r>
              <a:rPr lang="en-US" sz="1600" b="1" dirty="0">
                <a:solidFill>
                  <a:schemeClr val="accent6">
                    <a:lumMod val="75000"/>
                  </a:schemeClr>
                </a:solidFill>
                <a:latin typeface="Calibri" pitchFamily="34" charset="0"/>
              </a:rPr>
              <a:t> cells – stain blue, secrete insulin</a:t>
            </a:r>
          </a:p>
          <a:p>
            <a:r>
              <a:rPr lang="en-US" sz="1600" b="1" dirty="0">
                <a:solidFill>
                  <a:schemeClr val="accent6">
                    <a:lumMod val="75000"/>
                  </a:schemeClr>
                </a:solidFill>
                <a:latin typeface="Calibri" pitchFamily="34" charset="0"/>
              </a:rPr>
              <a:t>	</a:t>
            </a:r>
            <a:r>
              <a:rPr lang="el-GR" sz="1600" b="1" dirty="0">
                <a:solidFill>
                  <a:schemeClr val="accent6">
                    <a:lumMod val="75000"/>
                  </a:schemeClr>
                </a:solidFill>
                <a:latin typeface="Calibri" pitchFamily="34" charset="0"/>
              </a:rPr>
              <a:t>δ</a:t>
            </a:r>
            <a:r>
              <a:rPr lang="en-US" sz="1600" b="1" dirty="0">
                <a:solidFill>
                  <a:schemeClr val="accent6">
                    <a:lumMod val="75000"/>
                  </a:schemeClr>
                </a:solidFill>
                <a:latin typeface="Calibri" pitchFamily="34" charset="0"/>
              </a:rPr>
              <a:t> cells  (and other islet cells) - not specially stained here, release </a:t>
            </a:r>
            <a:r>
              <a:rPr lang="en-US" sz="1600" b="1" dirty="0" err="1">
                <a:solidFill>
                  <a:schemeClr val="accent6">
                    <a:lumMod val="75000"/>
                  </a:schemeClr>
                </a:solidFill>
                <a:latin typeface="Calibri" pitchFamily="34" charset="0"/>
              </a:rPr>
              <a:t>somatostatin</a:t>
            </a:r>
            <a:r>
              <a:rPr lang="en-US" sz="1600" b="1" dirty="0">
                <a:solidFill>
                  <a:schemeClr val="accent6">
                    <a:lumMod val="75000"/>
                  </a:schemeClr>
                </a:solidFill>
                <a:latin typeface="Calibri" pitchFamily="34" charset="0"/>
              </a:rPr>
              <a:t> </a:t>
            </a:r>
            <a:endParaRPr lang="en-US" sz="1600" b="1" dirty="0">
              <a:solidFill>
                <a:schemeClr val="accent6">
                  <a:lumMod val="50000"/>
                </a:schemeClr>
              </a:solidFill>
              <a:latin typeface="Calibri" pitchFamily="34" charset="0"/>
            </a:endParaRPr>
          </a:p>
        </p:txBody>
      </p:sp>
      <p:sp>
        <p:nvSpPr>
          <p:cNvPr id="11" name="Rectangle 10"/>
          <p:cNvSpPr/>
          <p:nvPr/>
        </p:nvSpPr>
        <p:spPr>
          <a:xfrm>
            <a:off x="682779" y="21491"/>
            <a:ext cx="7778540"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6">
                    <a:lumMod val="75000"/>
                  </a:schemeClr>
                </a:solidFill>
                <a:latin typeface="+mn-lt"/>
              </a:rPr>
              <a:t>ENDOCRINE PANCREAS – SPECIAL STAIN</a:t>
            </a:r>
          </a:p>
        </p:txBody>
      </p:sp>
      <p:sp>
        <p:nvSpPr>
          <p:cNvPr id="6" name="TextBox 5"/>
          <p:cNvSpPr txBox="1"/>
          <p:nvPr/>
        </p:nvSpPr>
        <p:spPr>
          <a:xfrm>
            <a:off x="2273243" y="1041873"/>
            <a:ext cx="1371600" cy="646331"/>
          </a:xfrm>
          <a:prstGeom prst="rect">
            <a:avLst/>
          </a:prstGeom>
          <a:noFill/>
        </p:spPr>
        <p:txBody>
          <a:bodyPr wrap="square" rtlCol="0">
            <a:spAutoFit/>
          </a:bodyPr>
          <a:lstStyle/>
          <a:p>
            <a:pPr algn="ctr"/>
            <a:r>
              <a:rPr lang="en-US" b="1" dirty="0">
                <a:solidFill>
                  <a:schemeClr val="bg1"/>
                </a:solidFill>
              </a:rPr>
              <a:t>Exocrine acini</a:t>
            </a:r>
          </a:p>
        </p:txBody>
      </p:sp>
      <p:sp>
        <p:nvSpPr>
          <p:cNvPr id="15" name="TextBox 14"/>
          <p:cNvSpPr txBox="1"/>
          <p:nvPr/>
        </p:nvSpPr>
        <p:spPr>
          <a:xfrm>
            <a:off x="5638800" y="3886200"/>
            <a:ext cx="1371600" cy="646331"/>
          </a:xfrm>
          <a:prstGeom prst="rect">
            <a:avLst/>
          </a:prstGeom>
          <a:noFill/>
        </p:spPr>
        <p:txBody>
          <a:bodyPr wrap="square" rtlCol="0">
            <a:spAutoFit/>
          </a:bodyPr>
          <a:lstStyle/>
          <a:p>
            <a:pPr algn="ctr"/>
            <a:r>
              <a:rPr lang="en-US" b="1" dirty="0">
                <a:solidFill>
                  <a:schemeClr val="bg1"/>
                </a:solidFill>
              </a:rPr>
              <a:t>Exocrine acini</a:t>
            </a:r>
          </a:p>
        </p:txBody>
      </p:sp>
      <p:sp>
        <p:nvSpPr>
          <p:cNvPr id="16" name="TextBox 15"/>
          <p:cNvSpPr txBox="1"/>
          <p:nvPr/>
        </p:nvSpPr>
        <p:spPr>
          <a:xfrm>
            <a:off x="2239274" y="3714004"/>
            <a:ext cx="1371600" cy="646331"/>
          </a:xfrm>
          <a:prstGeom prst="rect">
            <a:avLst/>
          </a:prstGeom>
          <a:noFill/>
        </p:spPr>
        <p:txBody>
          <a:bodyPr wrap="square" rtlCol="0">
            <a:spAutoFit/>
          </a:bodyPr>
          <a:lstStyle/>
          <a:p>
            <a:pPr algn="ctr"/>
            <a:r>
              <a:rPr lang="en-US" b="1" dirty="0">
                <a:solidFill>
                  <a:schemeClr val="bg1"/>
                </a:solidFill>
              </a:rPr>
              <a:t>Exocrine acini</a:t>
            </a:r>
          </a:p>
        </p:txBody>
      </p:sp>
      <p:sp>
        <p:nvSpPr>
          <p:cNvPr id="17" name="TextBox 16"/>
          <p:cNvSpPr txBox="1"/>
          <p:nvPr/>
        </p:nvSpPr>
        <p:spPr>
          <a:xfrm>
            <a:off x="5638800" y="1012488"/>
            <a:ext cx="1371600" cy="646331"/>
          </a:xfrm>
          <a:prstGeom prst="rect">
            <a:avLst/>
          </a:prstGeom>
          <a:noFill/>
        </p:spPr>
        <p:txBody>
          <a:bodyPr wrap="square" rtlCol="0">
            <a:spAutoFit/>
          </a:bodyPr>
          <a:lstStyle/>
          <a:p>
            <a:pPr algn="ctr"/>
            <a:r>
              <a:rPr lang="en-US" b="1" dirty="0">
                <a:solidFill>
                  <a:schemeClr val="bg1"/>
                </a:solidFill>
              </a:rPr>
              <a:t>Exocrine acini</a:t>
            </a:r>
          </a:p>
        </p:txBody>
      </p:sp>
      <p:sp>
        <p:nvSpPr>
          <p:cNvPr id="9" name="TextBox 8"/>
          <p:cNvSpPr txBox="1"/>
          <p:nvPr/>
        </p:nvSpPr>
        <p:spPr>
          <a:xfrm>
            <a:off x="149077" y="6096000"/>
            <a:ext cx="8811058" cy="523220"/>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Don’t memorize the staining here; the point of this slide is to show you that special stains  can be used to identify the different cell types within the pancreatic islets. </a:t>
            </a:r>
          </a:p>
        </p:txBody>
      </p:sp>
    </p:spTree>
    <p:extLst>
      <p:ext uri="{BB962C8B-B14F-4D97-AF65-F5344CB8AC3E}">
        <p14:creationId xmlns:p14="http://schemas.microsoft.com/office/powerpoint/2010/main" val="2934504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28600" y="103049"/>
            <a:ext cx="8610600" cy="6494085"/>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Helvetica" pitchFamily="34" charset="0"/>
                <a:cs typeface="Times New Roman" pitchFamily="18" charset="0"/>
              </a:rPr>
              <a:t>After completing this exercise, you should be able to:</a:t>
            </a:r>
          </a:p>
          <a:p>
            <a:pPr>
              <a:tabLst>
                <a:tab pos="457200" algn="l"/>
              </a:tabLst>
            </a:pPr>
            <a:r>
              <a:rPr lang="en-US" sz="1200" dirty="0">
                <a:solidFill>
                  <a:srgbClr val="002060"/>
                </a:solidFill>
                <a:latin typeface="Georgia" pitchFamily="18" charset="0"/>
              </a:rPr>
              <a:t> </a:t>
            </a:r>
          </a:p>
          <a:p>
            <a:pPr>
              <a:buFont typeface="Arial" charset="0"/>
              <a:buChar char="•"/>
              <a:tabLst>
                <a:tab pos="457200" algn="l"/>
              </a:tabLst>
            </a:pPr>
            <a:r>
              <a:rPr lang="en-US" sz="1200" b="1" dirty="0">
                <a:solidFill>
                  <a:srgbClr val="002060"/>
                </a:solidFill>
                <a:latin typeface="Georgia" pitchFamily="18" charset="0"/>
              </a:rPr>
              <a:t>Distinguish, at the light microscope level, each of the following:</a:t>
            </a:r>
          </a:p>
          <a:p>
            <a:pPr lvl="1">
              <a:buFont typeface="Arial" charset="0"/>
              <a:buChar char="•"/>
              <a:tabLst>
                <a:tab pos="457200" algn="l"/>
              </a:tabLst>
            </a:pPr>
            <a:endParaRPr lang="en-US" sz="1200" dirty="0">
              <a:solidFill>
                <a:srgbClr val="002060"/>
              </a:solidFill>
              <a:latin typeface="Georgia" pitchFamily="18" charset="0"/>
            </a:endParaRPr>
          </a:p>
          <a:p>
            <a:pPr lvl="1">
              <a:buFont typeface="Arial" charset="0"/>
              <a:buChar char="•"/>
              <a:tabLst>
                <a:tab pos="457200" algn="l"/>
              </a:tabLst>
            </a:pPr>
            <a:r>
              <a:rPr lang="en-US" sz="1200" dirty="0">
                <a:solidFill>
                  <a:srgbClr val="002060"/>
                </a:solidFill>
                <a:latin typeface="Georgia" pitchFamily="18" charset="0"/>
              </a:rPr>
              <a:t>Pancreas </a:t>
            </a:r>
          </a:p>
          <a:p>
            <a:pPr lvl="2">
              <a:buFont typeface="Arial" charset="0"/>
              <a:buChar char="•"/>
              <a:tabLst>
                <a:tab pos="457200" algn="l"/>
              </a:tabLst>
            </a:pPr>
            <a:r>
              <a:rPr lang="en-US" sz="1200" dirty="0">
                <a:solidFill>
                  <a:srgbClr val="002060"/>
                </a:solidFill>
                <a:latin typeface="Georgia" pitchFamily="18" charset="0"/>
              </a:rPr>
              <a:t>Serous acini</a:t>
            </a:r>
          </a:p>
          <a:p>
            <a:pPr lvl="2">
              <a:buFont typeface="Arial" charset="0"/>
              <a:buChar char="•"/>
              <a:tabLst>
                <a:tab pos="457200" algn="l"/>
              </a:tabLst>
            </a:pPr>
            <a:r>
              <a:rPr lang="en-US" sz="1200" dirty="0">
                <a:solidFill>
                  <a:srgbClr val="002060"/>
                </a:solidFill>
                <a:latin typeface="Georgia" pitchFamily="18" charset="0"/>
              </a:rPr>
              <a:t>Ducts</a:t>
            </a:r>
          </a:p>
          <a:p>
            <a:pPr lvl="3">
              <a:buFont typeface="Arial" charset="0"/>
              <a:buChar char="•"/>
              <a:tabLst>
                <a:tab pos="457200" algn="l"/>
              </a:tabLst>
            </a:pPr>
            <a:r>
              <a:rPr lang="en-US" sz="1200" dirty="0">
                <a:solidFill>
                  <a:srgbClr val="002060"/>
                </a:solidFill>
                <a:latin typeface="Georgia" pitchFamily="18" charset="0"/>
              </a:rPr>
              <a:t>Intercalated ducts</a:t>
            </a:r>
          </a:p>
          <a:p>
            <a:pPr lvl="4">
              <a:buFont typeface="Arial" charset="0"/>
              <a:buChar char="•"/>
              <a:tabLst>
                <a:tab pos="457200" algn="l"/>
              </a:tabLst>
            </a:pPr>
            <a:r>
              <a:rPr lang="en-US" sz="1200" dirty="0" err="1">
                <a:solidFill>
                  <a:srgbClr val="002060"/>
                </a:solidFill>
                <a:latin typeface="Georgia" pitchFamily="18" charset="0"/>
              </a:rPr>
              <a:t>Centroacinar</a:t>
            </a:r>
            <a:r>
              <a:rPr lang="en-US" sz="1200" dirty="0">
                <a:solidFill>
                  <a:srgbClr val="002060"/>
                </a:solidFill>
                <a:latin typeface="Georgia" pitchFamily="18" charset="0"/>
              </a:rPr>
              <a:t> cells</a:t>
            </a:r>
          </a:p>
          <a:p>
            <a:pPr lvl="3">
              <a:buFont typeface="Arial" charset="0"/>
              <a:buChar char="•"/>
              <a:tabLst>
                <a:tab pos="457200" algn="l"/>
              </a:tabLst>
            </a:pPr>
            <a:r>
              <a:rPr lang="en-US" sz="1200" dirty="0">
                <a:solidFill>
                  <a:srgbClr val="002060"/>
                </a:solidFill>
                <a:latin typeface="Georgia" pitchFamily="18" charset="0"/>
              </a:rPr>
              <a:t>Excretory ducts</a:t>
            </a:r>
          </a:p>
          <a:p>
            <a:pPr marL="914400" lvl="3">
              <a:buFont typeface="Arial" charset="0"/>
              <a:buChar char="•"/>
              <a:tabLst>
                <a:tab pos="457200" algn="l"/>
              </a:tabLst>
            </a:pPr>
            <a:r>
              <a:rPr lang="en-US" sz="1200" dirty="0">
                <a:solidFill>
                  <a:srgbClr val="002060"/>
                </a:solidFill>
                <a:latin typeface="Georgia" pitchFamily="18" charset="0"/>
              </a:rPr>
              <a:t>Pancreatic islets (of Langerhans)</a:t>
            </a:r>
          </a:p>
          <a:p>
            <a:pPr lvl="1">
              <a:buFont typeface="Arial" charset="0"/>
              <a:buChar char="•"/>
              <a:tabLst>
                <a:tab pos="457200" algn="l"/>
              </a:tabLst>
            </a:pPr>
            <a:r>
              <a:rPr lang="en-US" sz="1200" dirty="0">
                <a:solidFill>
                  <a:srgbClr val="002060"/>
                </a:solidFill>
                <a:latin typeface="Georgia" pitchFamily="18" charset="0"/>
              </a:rPr>
              <a:t>Liver</a:t>
            </a:r>
          </a:p>
          <a:p>
            <a:pPr lvl="2">
              <a:buFont typeface="Arial" charset="0"/>
              <a:buChar char="•"/>
              <a:tabLst>
                <a:tab pos="457200" algn="l"/>
              </a:tabLst>
            </a:pPr>
            <a:r>
              <a:rPr lang="en-US" sz="1200" dirty="0">
                <a:solidFill>
                  <a:srgbClr val="002060"/>
                </a:solidFill>
                <a:latin typeface="Georgia" pitchFamily="18" charset="0"/>
              </a:rPr>
              <a:t>Capsule (of </a:t>
            </a:r>
            <a:r>
              <a:rPr lang="en-US" sz="1200" dirty="0" err="1">
                <a:solidFill>
                  <a:srgbClr val="002060"/>
                </a:solidFill>
                <a:latin typeface="Georgia" pitchFamily="18" charset="0"/>
              </a:rPr>
              <a:t>Glisson</a:t>
            </a:r>
            <a:r>
              <a:rPr lang="en-US" sz="1200" dirty="0">
                <a:solidFill>
                  <a:srgbClr val="002060"/>
                </a:solidFill>
                <a:latin typeface="Georgia" pitchFamily="18" charset="0"/>
              </a:rPr>
              <a:t>)</a:t>
            </a:r>
          </a:p>
          <a:p>
            <a:pPr lvl="2">
              <a:buFont typeface="Arial" charset="0"/>
              <a:buChar char="•"/>
              <a:tabLst>
                <a:tab pos="457200" algn="l"/>
              </a:tabLst>
            </a:pPr>
            <a:r>
              <a:rPr lang="en-US" sz="1200" dirty="0">
                <a:solidFill>
                  <a:srgbClr val="002060"/>
                </a:solidFill>
                <a:latin typeface="Georgia" pitchFamily="18" charset="0"/>
              </a:rPr>
              <a:t>Lobule (classic liver lobule)</a:t>
            </a:r>
          </a:p>
          <a:p>
            <a:pPr lvl="3">
              <a:buFont typeface="Arial" charset="0"/>
              <a:buChar char="•"/>
              <a:tabLst>
                <a:tab pos="457200" algn="l"/>
              </a:tabLst>
            </a:pPr>
            <a:r>
              <a:rPr lang="en-US" sz="1200" dirty="0">
                <a:solidFill>
                  <a:srgbClr val="002060"/>
                </a:solidFill>
                <a:latin typeface="Georgia" pitchFamily="18" charset="0"/>
              </a:rPr>
              <a:t>Central vein (terminal hepatic </a:t>
            </a:r>
            <a:r>
              <a:rPr lang="en-US" sz="1200" dirty="0" err="1">
                <a:solidFill>
                  <a:srgbClr val="002060"/>
                </a:solidFill>
                <a:latin typeface="Georgia" pitchFamily="18" charset="0"/>
              </a:rPr>
              <a:t>venule</a:t>
            </a:r>
            <a:r>
              <a:rPr lang="en-US" sz="1200" dirty="0">
                <a:solidFill>
                  <a:srgbClr val="002060"/>
                </a:solidFill>
                <a:latin typeface="Georgia" pitchFamily="18" charset="0"/>
              </a:rPr>
              <a:t>)</a:t>
            </a:r>
          </a:p>
          <a:p>
            <a:pPr lvl="3">
              <a:buFont typeface="Arial" charset="0"/>
              <a:buChar char="•"/>
              <a:tabLst>
                <a:tab pos="457200" algn="l"/>
              </a:tabLst>
            </a:pPr>
            <a:r>
              <a:rPr lang="en-US" sz="1200" dirty="0">
                <a:solidFill>
                  <a:srgbClr val="002060"/>
                </a:solidFill>
                <a:latin typeface="Georgia" pitchFamily="18" charset="0"/>
              </a:rPr>
              <a:t>Portal triad</a:t>
            </a:r>
          </a:p>
          <a:p>
            <a:pPr lvl="4">
              <a:buFont typeface="Arial" charset="0"/>
              <a:buChar char="•"/>
              <a:tabLst>
                <a:tab pos="457200" algn="l"/>
              </a:tabLst>
            </a:pPr>
            <a:r>
              <a:rPr lang="en-US" sz="1200" dirty="0">
                <a:solidFill>
                  <a:srgbClr val="002060"/>
                </a:solidFill>
                <a:latin typeface="Georgia" pitchFamily="18" charset="0"/>
              </a:rPr>
              <a:t>Hepatic artery</a:t>
            </a:r>
          </a:p>
          <a:p>
            <a:pPr lvl="4">
              <a:buFont typeface="Arial" charset="0"/>
              <a:buChar char="•"/>
              <a:tabLst>
                <a:tab pos="457200" algn="l"/>
              </a:tabLst>
            </a:pPr>
            <a:r>
              <a:rPr lang="en-US" sz="1200" dirty="0">
                <a:solidFill>
                  <a:srgbClr val="002060"/>
                </a:solidFill>
                <a:latin typeface="Georgia" pitchFamily="18" charset="0"/>
              </a:rPr>
              <a:t>Hepatic portal vein</a:t>
            </a:r>
          </a:p>
          <a:p>
            <a:pPr lvl="4">
              <a:buFont typeface="Arial" charset="0"/>
              <a:buChar char="•"/>
              <a:tabLst>
                <a:tab pos="457200" algn="l"/>
              </a:tabLst>
            </a:pPr>
            <a:r>
              <a:rPr lang="en-US" sz="1200" dirty="0">
                <a:solidFill>
                  <a:srgbClr val="002060"/>
                </a:solidFill>
                <a:latin typeface="Georgia" pitchFamily="18" charset="0"/>
              </a:rPr>
              <a:t>Intrahepatic bile duct</a:t>
            </a:r>
          </a:p>
          <a:p>
            <a:pPr lvl="4">
              <a:buFont typeface="Arial" charset="0"/>
              <a:buChar char="•"/>
              <a:tabLst>
                <a:tab pos="457200" algn="l"/>
              </a:tabLst>
            </a:pPr>
            <a:r>
              <a:rPr lang="en-US" sz="1200" dirty="0">
                <a:solidFill>
                  <a:srgbClr val="002060"/>
                </a:solidFill>
                <a:latin typeface="Georgia" pitchFamily="18" charset="0"/>
              </a:rPr>
              <a:t>(nerves and lymphatic vessels – seen at </a:t>
            </a:r>
            <a:r>
              <a:rPr lang="en-US" sz="1200" dirty="0" err="1">
                <a:solidFill>
                  <a:srgbClr val="002060"/>
                </a:solidFill>
                <a:latin typeface="Georgia" pitchFamily="18" charset="0"/>
              </a:rPr>
              <a:t>porta</a:t>
            </a:r>
            <a:r>
              <a:rPr lang="en-US" sz="1200" dirty="0">
                <a:solidFill>
                  <a:srgbClr val="002060"/>
                </a:solidFill>
                <a:latin typeface="Georgia" pitchFamily="18" charset="0"/>
              </a:rPr>
              <a:t> </a:t>
            </a:r>
            <a:r>
              <a:rPr lang="en-US" sz="1200" dirty="0" err="1">
                <a:solidFill>
                  <a:srgbClr val="002060"/>
                </a:solidFill>
                <a:latin typeface="Georgia" pitchFamily="18" charset="0"/>
              </a:rPr>
              <a:t>hepatis</a:t>
            </a:r>
            <a:r>
              <a:rPr lang="en-US" sz="1200" dirty="0">
                <a:solidFill>
                  <a:srgbClr val="002060"/>
                </a:solidFill>
                <a:latin typeface="Georgia" pitchFamily="18" charset="0"/>
              </a:rPr>
              <a:t> SL103)</a:t>
            </a:r>
          </a:p>
          <a:p>
            <a:pPr lvl="3">
              <a:buFont typeface="Arial" charset="0"/>
              <a:buChar char="•"/>
              <a:tabLst>
                <a:tab pos="457200" algn="l"/>
              </a:tabLst>
            </a:pPr>
            <a:r>
              <a:rPr lang="en-US" sz="1200" dirty="0">
                <a:solidFill>
                  <a:srgbClr val="002060"/>
                </a:solidFill>
                <a:latin typeface="Georgia" pitchFamily="18" charset="0"/>
              </a:rPr>
              <a:t>Hepatocytes</a:t>
            </a:r>
          </a:p>
          <a:p>
            <a:pPr lvl="3">
              <a:buFont typeface="Arial" charset="0"/>
              <a:buChar char="•"/>
              <a:tabLst>
                <a:tab pos="457200" algn="l"/>
              </a:tabLst>
            </a:pPr>
            <a:r>
              <a:rPr lang="en-US" sz="1200" dirty="0" err="1">
                <a:solidFill>
                  <a:srgbClr val="002060"/>
                </a:solidFill>
                <a:latin typeface="Georgia" pitchFamily="18" charset="0"/>
              </a:rPr>
              <a:t>Kupffer</a:t>
            </a:r>
            <a:r>
              <a:rPr lang="en-US" sz="1200" dirty="0">
                <a:solidFill>
                  <a:srgbClr val="002060"/>
                </a:solidFill>
                <a:latin typeface="Georgia" pitchFamily="18" charset="0"/>
              </a:rPr>
              <a:t> cells</a:t>
            </a:r>
          </a:p>
          <a:p>
            <a:pPr lvl="3">
              <a:buFont typeface="Arial" charset="0"/>
              <a:buChar char="•"/>
              <a:tabLst>
                <a:tab pos="457200" algn="l"/>
              </a:tabLst>
            </a:pPr>
            <a:r>
              <a:rPr lang="en-US" sz="1200" dirty="0">
                <a:solidFill>
                  <a:srgbClr val="002060"/>
                </a:solidFill>
                <a:latin typeface="Georgia" pitchFamily="18" charset="0"/>
              </a:rPr>
              <a:t>Sinusoids</a:t>
            </a:r>
          </a:p>
          <a:p>
            <a:pPr lvl="3">
              <a:buFont typeface="Arial" charset="0"/>
              <a:buChar char="•"/>
              <a:tabLst>
                <a:tab pos="457200" algn="l"/>
              </a:tabLst>
            </a:pPr>
            <a:r>
              <a:rPr lang="en-US" sz="1200" dirty="0">
                <a:solidFill>
                  <a:srgbClr val="002060"/>
                </a:solidFill>
                <a:latin typeface="Georgia" pitchFamily="18" charset="0"/>
              </a:rPr>
              <a:t>Endothelial cells</a:t>
            </a:r>
          </a:p>
          <a:p>
            <a:pPr lvl="2">
              <a:buFont typeface="Arial" charset="0"/>
              <a:buChar char="•"/>
              <a:tabLst>
                <a:tab pos="457200" algn="l"/>
              </a:tabLst>
            </a:pPr>
            <a:r>
              <a:rPr lang="en-US" sz="1200" dirty="0">
                <a:solidFill>
                  <a:srgbClr val="002060"/>
                </a:solidFill>
                <a:latin typeface="Georgia" pitchFamily="18" charset="0"/>
              </a:rPr>
              <a:t>Veins</a:t>
            </a:r>
          </a:p>
          <a:p>
            <a:pPr lvl="3">
              <a:buFont typeface="Arial" charset="0"/>
              <a:buChar char="•"/>
              <a:tabLst>
                <a:tab pos="457200" algn="l"/>
              </a:tabLst>
            </a:pPr>
            <a:r>
              <a:rPr lang="en-US" sz="1200" dirty="0">
                <a:solidFill>
                  <a:srgbClr val="002060"/>
                </a:solidFill>
                <a:latin typeface="Georgia" pitchFamily="18" charset="0"/>
              </a:rPr>
              <a:t>Central vein</a:t>
            </a:r>
          </a:p>
          <a:p>
            <a:pPr lvl="3">
              <a:buFont typeface="Arial" charset="0"/>
              <a:buChar char="•"/>
              <a:tabLst>
                <a:tab pos="457200" algn="l"/>
              </a:tabLst>
            </a:pPr>
            <a:r>
              <a:rPr lang="en-US" sz="1200" dirty="0" err="1">
                <a:solidFill>
                  <a:srgbClr val="002060"/>
                </a:solidFill>
                <a:latin typeface="Georgia" pitchFamily="18" charset="0"/>
              </a:rPr>
              <a:t>Sublobular</a:t>
            </a:r>
            <a:r>
              <a:rPr lang="en-US" sz="1200" dirty="0">
                <a:solidFill>
                  <a:srgbClr val="002060"/>
                </a:solidFill>
                <a:latin typeface="Georgia" pitchFamily="18" charset="0"/>
              </a:rPr>
              <a:t> vein</a:t>
            </a:r>
          </a:p>
          <a:p>
            <a:pPr lvl="3">
              <a:buFont typeface="Arial" charset="0"/>
              <a:buChar char="•"/>
              <a:tabLst>
                <a:tab pos="457200" algn="l"/>
              </a:tabLst>
            </a:pPr>
            <a:r>
              <a:rPr lang="en-US" sz="1200" dirty="0">
                <a:solidFill>
                  <a:srgbClr val="002060"/>
                </a:solidFill>
                <a:latin typeface="Georgia" pitchFamily="18" charset="0"/>
              </a:rPr>
              <a:t>Hepatic vein</a:t>
            </a:r>
          </a:p>
          <a:p>
            <a:pPr lvl="1">
              <a:buFont typeface="Arial" charset="0"/>
              <a:buChar char="•"/>
              <a:tabLst>
                <a:tab pos="457200" algn="l"/>
              </a:tabLst>
            </a:pPr>
            <a:r>
              <a:rPr lang="en-US" sz="1200" dirty="0">
                <a:solidFill>
                  <a:srgbClr val="002060"/>
                </a:solidFill>
                <a:latin typeface="Georgia" pitchFamily="18" charset="0"/>
              </a:rPr>
              <a:t>Gall bladder</a:t>
            </a:r>
          </a:p>
          <a:p>
            <a:pPr marL="457200" lvl="2">
              <a:buFont typeface="Arial" charset="0"/>
              <a:buChar char="•"/>
              <a:tabLst>
                <a:tab pos="457200" algn="l"/>
              </a:tabLst>
            </a:pPr>
            <a:r>
              <a:rPr lang="en-US" sz="1200" dirty="0" err="1">
                <a:solidFill>
                  <a:srgbClr val="002060"/>
                </a:solidFill>
                <a:latin typeface="Georgia" pitchFamily="18" charset="0"/>
              </a:rPr>
              <a:t>Extrahepatic</a:t>
            </a:r>
            <a:r>
              <a:rPr lang="en-US" sz="1200" dirty="0">
                <a:solidFill>
                  <a:srgbClr val="002060"/>
                </a:solidFill>
                <a:latin typeface="Georgia" pitchFamily="18" charset="0"/>
              </a:rPr>
              <a:t>  bile duct (bile duct, cystic duct , hepatic ducts…all look same histologically)</a:t>
            </a:r>
          </a:p>
          <a:p>
            <a:pPr marL="457200" lvl="2">
              <a:buFont typeface="Arial" charset="0"/>
              <a:buChar char="•"/>
              <a:tabLst>
                <a:tab pos="457200" algn="l"/>
              </a:tabLst>
            </a:pPr>
            <a:r>
              <a:rPr lang="en-US" sz="1200" dirty="0">
                <a:solidFill>
                  <a:srgbClr val="002060"/>
                </a:solidFill>
                <a:latin typeface="Georgia" pitchFamily="18" charset="0"/>
              </a:rPr>
              <a:t>Hepatopancreatic ampulla (of </a:t>
            </a:r>
            <a:r>
              <a:rPr lang="en-US" sz="1200" dirty="0" err="1">
                <a:solidFill>
                  <a:srgbClr val="002060"/>
                </a:solidFill>
                <a:latin typeface="Georgia" pitchFamily="18" charset="0"/>
              </a:rPr>
              <a:t>Vater</a:t>
            </a:r>
            <a:r>
              <a:rPr lang="en-US" sz="1200" dirty="0">
                <a:solidFill>
                  <a:srgbClr val="002060"/>
                </a:solidFill>
                <a:latin typeface="Georgia" pitchFamily="18" charset="0"/>
              </a:rPr>
              <a:t>)</a:t>
            </a:r>
          </a:p>
          <a:p>
            <a:pPr marL="1371600" lvl="5">
              <a:buFont typeface="Arial" charset="0"/>
              <a:buChar char="•"/>
              <a:tabLst>
                <a:tab pos="457200" algn="l"/>
              </a:tabLst>
            </a:pPr>
            <a:endParaRPr lang="en-US" sz="1200" dirty="0">
              <a:solidFill>
                <a:srgbClr val="002060"/>
              </a:solidFill>
              <a:latin typeface="Georgia" pitchFamily="18" charset="0"/>
            </a:endParaRPr>
          </a:p>
          <a:p>
            <a:pPr marL="463550" lvl="2">
              <a:tabLst>
                <a:tab pos="395288" algn="l"/>
                <a:tab pos="457200" algn="l"/>
              </a:tabLst>
            </a:pPr>
            <a:r>
              <a:rPr lang="en-US" sz="1400" dirty="0">
                <a:solidFill>
                  <a:srgbClr val="7030A0"/>
                </a:solidFill>
                <a:latin typeface="Georgia" pitchFamily="18" charset="0"/>
              </a:rPr>
              <a:t>Continues on next page…..</a:t>
            </a:r>
            <a:endParaRPr lang="en-US" sz="1200" dirty="0">
              <a:solidFill>
                <a:srgbClr val="002060"/>
              </a:solidFill>
              <a:latin typeface="Georgia" pitchFamily="18" charset="0"/>
            </a:endParaRPr>
          </a:p>
        </p:txBody>
      </p:sp>
    </p:spTree>
    <p:extLst>
      <p:ext uri="{BB962C8B-B14F-4D97-AF65-F5344CB8AC3E}">
        <p14:creationId xmlns:p14="http://schemas.microsoft.com/office/powerpoint/2010/main" val="3175049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133643" y="2184494"/>
            <a:ext cx="48768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pancreatic islets special staining – SL109</a:t>
            </a:r>
            <a:endParaRPr lang="en-US" dirty="0">
              <a:latin typeface="Calibri" pitchFamily="34" charset="0"/>
            </a:endParaRPr>
          </a:p>
        </p:txBody>
      </p:sp>
      <p:sp>
        <p:nvSpPr>
          <p:cNvPr id="37891" name="TextBox 4"/>
          <p:cNvSpPr txBox="1">
            <a:spLocks noChangeArrowheads="1"/>
          </p:cNvSpPr>
          <p:nvPr/>
        </p:nvSpPr>
        <p:spPr bwMode="auto">
          <a:xfrm>
            <a:off x="2133643" y="5486400"/>
            <a:ext cx="4495800" cy="1200329"/>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109</a:t>
            </a:r>
            <a:r>
              <a:rPr lang="en-US" dirty="0">
                <a:latin typeface="Calibri" pitchFamily="34" charset="0"/>
              </a:rPr>
              <a:t> </a:t>
            </a: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Nothing specific, just realize cells in the pancreatic islets can be specifically identified with special stains, antibodies, etc.</a:t>
            </a:r>
          </a:p>
        </p:txBody>
      </p:sp>
      <p:sp>
        <p:nvSpPr>
          <p:cNvPr id="6" name="Rectangle 5"/>
          <p:cNvSpPr/>
          <p:nvPr/>
        </p:nvSpPr>
        <p:spPr>
          <a:xfrm>
            <a:off x="682779" y="21491"/>
            <a:ext cx="7778540"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6">
                    <a:lumMod val="75000"/>
                  </a:schemeClr>
                </a:solidFill>
                <a:latin typeface="+mn-lt"/>
              </a:rPr>
              <a:t>ENDOCRINE PANCREAS – SPECIAL STAIN</a:t>
            </a:r>
          </a:p>
        </p:txBody>
      </p:sp>
    </p:spTree>
    <p:extLst>
      <p:ext uri="{BB962C8B-B14F-4D97-AF65-F5344CB8AC3E}">
        <p14:creationId xmlns:p14="http://schemas.microsoft.com/office/powerpoint/2010/main" val="4146133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05400" y="897790"/>
            <a:ext cx="3203817" cy="830997"/>
          </a:xfrm>
          <a:prstGeom prst="rect">
            <a:avLst/>
          </a:prstGeom>
          <a:noFill/>
        </p:spPr>
        <p:txBody>
          <a:bodyPr wrap="square">
            <a:spAutoFit/>
          </a:bodyPr>
          <a:lstStyle/>
          <a:p>
            <a:r>
              <a:rPr lang="en-US" sz="1600" b="1" dirty="0">
                <a:solidFill>
                  <a:schemeClr val="accent6">
                    <a:lumMod val="75000"/>
                  </a:schemeClr>
                </a:solidFill>
                <a:latin typeface="Calibri" pitchFamily="34" charset="0"/>
              </a:rPr>
              <a:t>This is another special stain for your viewing pleasure showing alpha cells.</a:t>
            </a:r>
            <a:endParaRPr lang="en-US" sz="1600" b="1" dirty="0">
              <a:solidFill>
                <a:schemeClr val="accent6">
                  <a:lumMod val="50000"/>
                </a:schemeClr>
              </a:solidFill>
              <a:latin typeface="Calibri" pitchFamily="34" charset="0"/>
            </a:endParaRPr>
          </a:p>
        </p:txBody>
      </p:sp>
      <p:sp>
        <p:nvSpPr>
          <p:cNvPr id="11" name="Rectangle 10"/>
          <p:cNvSpPr/>
          <p:nvPr/>
        </p:nvSpPr>
        <p:spPr>
          <a:xfrm>
            <a:off x="682779" y="21491"/>
            <a:ext cx="7778540"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6">
                    <a:lumMod val="75000"/>
                  </a:schemeClr>
                </a:solidFill>
                <a:latin typeface="+mn-lt"/>
              </a:rPr>
              <a:t>ENDOCRINE PANCREAS – SPECIAL STAIN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32935"/>
            <a:ext cx="4663440" cy="5638800"/>
          </a:xfrm>
          <a:prstGeom prst="rect">
            <a:avLst/>
          </a:prstGeom>
        </p:spPr>
      </p:pic>
    </p:spTree>
    <p:extLst>
      <p:ext uri="{BB962C8B-B14F-4D97-AF65-F5344CB8AC3E}">
        <p14:creationId xmlns:p14="http://schemas.microsoft.com/office/powerpoint/2010/main" val="2498553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9481" y="690564"/>
            <a:ext cx="8845944" cy="584775"/>
          </a:xfrm>
          <a:prstGeom prst="rect">
            <a:avLst/>
          </a:prstGeom>
          <a:noFill/>
        </p:spPr>
        <p:txBody>
          <a:bodyPr wrap="square">
            <a:spAutoFit/>
          </a:bodyPr>
          <a:lstStyle/>
          <a:p>
            <a:r>
              <a:rPr lang="en-US" sz="1600" b="1" dirty="0">
                <a:solidFill>
                  <a:schemeClr val="accent6">
                    <a:lumMod val="75000"/>
                  </a:schemeClr>
                </a:solidFill>
                <a:latin typeface="Calibri" pitchFamily="34" charset="0"/>
              </a:rPr>
              <a:t>Just FYI, this EM demonstrates that cells from the Islets of Langerhans have the protein machinery expected of cells with regulated secretion: </a:t>
            </a:r>
            <a:r>
              <a:rPr lang="en-US" sz="1600" b="1" dirty="0" err="1">
                <a:solidFill>
                  <a:schemeClr val="accent6">
                    <a:lumMod val="75000"/>
                  </a:schemeClr>
                </a:solidFill>
                <a:latin typeface="Calibri" pitchFamily="34" charset="0"/>
              </a:rPr>
              <a:t>rER</a:t>
            </a:r>
            <a:r>
              <a:rPr lang="en-US" sz="1600" b="1" dirty="0">
                <a:solidFill>
                  <a:schemeClr val="accent6">
                    <a:lumMod val="75000"/>
                  </a:schemeClr>
                </a:solidFill>
                <a:latin typeface="Calibri" pitchFamily="34" charset="0"/>
              </a:rPr>
              <a:t> (not easily seen), Golgi, secretory granules (arrows)</a:t>
            </a:r>
            <a:endParaRPr lang="en-US" sz="1600" b="1" dirty="0">
              <a:solidFill>
                <a:schemeClr val="accent6">
                  <a:lumMod val="50000"/>
                </a:schemeClr>
              </a:solidFill>
              <a:latin typeface="Calibri" pitchFamily="34" charset="0"/>
            </a:endParaRPr>
          </a:p>
        </p:txBody>
      </p:sp>
      <p:sp>
        <p:nvSpPr>
          <p:cNvPr id="11" name="Rectangle 10"/>
          <p:cNvSpPr/>
          <p:nvPr/>
        </p:nvSpPr>
        <p:spPr>
          <a:xfrm>
            <a:off x="2273243" y="21491"/>
            <a:ext cx="459760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6">
                    <a:lumMod val="75000"/>
                  </a:schemeClr>
                </a:solidFill>
                <a:latin typeface="+mn-lt"/>
              </a:rPr>
              <a:t>ENDOCRINE PANCREAS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348839"/>
            <a:ext cx="6505005" cy="4726995"/>
          </a:xfrm>
          <a:prstGeom prst="rect">
            <a:avLst/>
          </a:prstGeom>
        </p:spPr>
      </p:pic>
      <p:sp>
        <p:nvSpPr>
          <p:cNvPr id="6" name="TextBox 5"/>
          <p:cNvSpPr txBox="1"/>
          <p:nvPr/>
        </p:nvSpPr>
        <p:spPr>
          <a:xfrm>
            <a:off x="149077" y="6096000"/>
            <a:ext cx="8811058" cy="523220"/>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Remember, H&amp;E staining is relative.  The islet cells do have rER and granules, but not to the same extent as acinar cells of the exocrine pancreas.</a:t>
            </a:r>
          </a:p>
        </p:txBody>
      </p:sp>
    </p:spTree>
    <p:extLst>
      <p:ext uri="{BB962C8B-B14F-4D97-AF65-F5344CB8AC3E}">
        <p14:creationId xmlns:p14="http://schemas.microsoft.com/office/powerpoint/2010/main" val="4212176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5305" y="4729563"/>
            <a:ext cx="8925816" cy="1815882"/>
          </a:xfrm>
          <a:prstGeom prst="rect">
            <a:avLst/>
          </a:prstGeom>
          <a:noFill/>
        </p:spPr>
        <p:txBody>
          <a:bodyPr wrap="square">
            <a:spAutoFit/>
          </a:bodyPr>
          <a:lstStyle/>
          <a:p>
            <a:r>
              <a:rPr lang="en-US" sz="1600" b="1" dirty="0">
                <a:solidFill>
                  <a:schemeClr val="accent6">
                    <a:lumMod val="75000"/>
                  </a:schemeClr>
                </a:solidFill>
                <a:latin typeface="Calibri" pitchFamily="34" charset="0"/>
              </a:rPr>
              <a:t>To underscore the difference in exocrine and endocrine pancreatic cells, and to highlight </a:t>
            </a:r>
            <a:r>
              <a:rPr lang="en-US" sz="1600" b="1" dirty="0" err="1">
                <a:solidFill>
                  <a:schemeClr val="accent6">
                    <a:lumMod val="75000"/>
                  </a:schemeClr>
                </a:solidFill>
                <a:latin typeface="Calibri" pitchFamily="34" charset="0"/>
              </a:rPr>
              <a:t>centroacinar</a:t>
            </a:r>
            <a:r>
              <a:rPr lang="en-US" sz="1600" b="1" dirty="0">
                <a:solidFill>
                  <a:schemeClr val="accent6">
                    <a:lumMod val="75000"/>
                  </a:schemeClr>
                </a:solidFill>
                <a:latin typeface="Calibri" pitchFamily="34" charset="0"/>
              </a:rPr>
              <a:t> cells, this slide was specially prepared so that:</a:t>
            </a:r>
          </a:p>
          <a:p>
            <a:r>
              <a:rPr lang="en-US" sz="1600" b="1" dirty="0">
                <a:solidFill>
                  <a:schemeClr val="accent6">
                    <a:lumMod val="75000"/>
                  </a:schemeClr>
                </a:solidFill>
                <a:latin typeface="Calibri" pitchFamily="34" charset="0"/>
              </a:rPr>
              <a:t>	DNA is stained red</a:t>
            </a:r>
          </a:p>
          <a:p>
            <a:r>
              <a:rPr lang="en-US" sz="1600" b="1" dirty="0">
                <a:solidFill>
                  <a:schemeClr val="accent6">
                    <a:lumMod val="75000"/>
                  </a:schemeClr>
                </a:solidFill>
                <a:latin typeface="Calibri" pitchFamily="34" charset="0"/>
              </a:rPr>
              <a:t>	RNA is stained blue</a:t>
            </a:r>
          </a:p>
          <a:p>
            <a:r>
              <a:rPr lang="en-US" sz="1600" b="1" dirty="0">
                <a:solidFill>
                  <a:schemeClr val="accent6">
                    <a:lumMod val="75000"/>
                  </a:schemeClr>
                </a:solidFill>
                <a:latin typeface="Calibri" pitchFamily="34" charset="0"/>
              </a:rPr>
              <a:t>Although the cytoplasm of the pancreatic islet cells (islet outlined in solid red) do exhibit RNA staining, the exocrine acinar cell cytoplasm contains much more RNA.  Furthermore, this slide more clearly demonstrates </a:t>
            </a:r>
            <a:r>
              <a:rPr lang="en-US" sz="1600" b="1" dirty="0" err="1">
                <a:solidFill>
                  <a:schemeClr val="accent6">
                    <a:lumMod val="75000"/>
                  </a:schemeClr>
                </a:solidFill>
                <a:latin typeface="Calibri" pitchFamily="34" charset="0"/>
              </a:rPr>
              <a:t>centroacinar</a:t>
            </a:r>
            <a:r>
              <a:rPr lang="en-US" sz="1600" b="1" dirty="0">
                <a:solidFill>
                  <a:schemeClr val="accent6">
                    <a:lumMod val="75000"/>
                  </a:schemeClr>
                </a:solidFill>
                <a:latin typeface="Calibri" pitchFamily="34" charset="0"/>
              </a:rPr>
              <a:t> cells (red dotted outline).  An intercalated duct (arrows) is also visible. </a:t>
            </a:r>
            <a:endParaRPr lang="en-US" sz="1600" b="1" dirty="0">
              <a:solidFill>
                <a:schemeClr val="accent6">
                  <a:lumMod val="50000"/>
                </a:schemeClr>
              </a:solidFill>
              <a:latin typeface="Calibri" pitchFamily="34" charset="0"/>
            </a:endParaRPr>
          </a:p>
        </p:txBody>
      </p:sp>
      <p:sp>
        <p:nvSpPr>
          <p:cNvPr id="11" name="Rectangle 10"/>
          <p:cNvSpPr/>
          <p:nvPr/>
        </p:nvSpPr>
        <p:spPr>
          <a:xfrm>
            <a:off x="2219096" y="21491"/>
            <a:ext cx="470590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PANCREAS – RNA STAIN</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05" y="715179"/>
            <a:ext cx="3154173" cy="236563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570" y="609600"/>
            <a:ext cx="5124450" cy="3962400"/>
          </a:xfrm>
          <a:prstGeom prst="rect">
            <a:avLst/>
          </a:prstGeom>
        </p:spPr>
      </p:pic>
      <p:cxnSp>
        <p:nvCxnSpPr>
          <p:cNvPr id="18" name="Straight Connector 17"/>
          <p:cNvCxnSpPr/>
          <p:nvPr/>
        </p:nvCxnSpPr>
        <p:spPr>
          <a:xfrm flipV="1">
            <a:off x="3238959" y="648159"/>
            <a:ext cx="649995" cy="7271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38959" y="2102385"/>
            <a:ext cx="638978" cy="24237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945853" y="1364714"/>
            <a:ext cx="1293105" cy="72665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a:off x="4429126" y="1485899"/>
            <a:ext cx="1628774" cy="1476375"/>
          </a:xfrm>
          <a:custGeom>
            <a:avLst/>
            <a:gdLst>
              <a:gd name="connsiteX0" fmla="*/ 1152525 w 1504950"/>
              <a:gd name="connsiteY0" fmla="*/ 238125 h 1314450"/>
              <a:gd name="connsiteX1" fmla="*/ 1076325 w 1504950"/>
              <a:gd name="connsiteY1" fmla="*/ 228600 h 1314450"/>
              <a:gd name="connsiteX2" fmla="*/ 1028700 w 1504950"/>
              <a:gd name="connsiteY2" fmla="*/ 180975 h 1314450"/>
              <a:gd name="connsiteX3" fmla="*/ 1000125 w 1504950"/>
              <a:gd name="connsiteY3" fmla="*/ 171450 h 1314450"/>
              <a:gd name="connsiteX4" fmla="*/ 923925 w 1504950"/>
              <a:gd name="connsiteY4" fmla="*/ 104775 h 1314450"/>
              <a:gd name="connsiteX5" fmla="*/ 866775 w 1504950"/>
              <a:gd name="connsiteY5" fmla="*/ 85725 h 1314450"/>
              <a:gd name="connsiteX6" fmla="*/ 838200 w 1504950"/>
              <a:gd name="connsiteY6" fmla="*/ 66675 h 1314450"/>
              <a:gd name="connsiteX7" fmla="*/ 781050 w 1504950"/>
              <a:gd name="connsiteY7" fmla="*/ 57150 h 1314450"/>
              <a:gd name="connsiteX8" fmla="*/ 695325 w 1504950"/>
              <a:gd name="connsiteY8" fmla="*/ 19050 h 1314450"/>
              <a:gd name="connsiteX9" fmla="*/ 638175 w 1504950"/>
              <a:gd name="connsiteY9" fmla="*/ 0 h 1314450"/>
              <a:gd name="connsiteX10" fmla="*/ 485775 w 1504950"/>
              <a:gd name="connsiteY10" fmla="*/ 9525 h 1314450"/>
              <a:gd name="connsiteX11" fmla="*/ 419100 w 1504950"/>
              <a:gd name="connsiteY11" fmla="*/ 38100 h 1314450"/>
              <a:gd name="connsiteX12" fmla="*/ 381000 w 1504950"/>
              <a:gd name="connsiteY12" fmla="*/ 47625 h 1314450"/>
              <a:gd name="connsiteX13" fmla="*/ 352425 w 1504950"/>
              <a:gd name="connsiteY13" fmla="*/ 57150 h 1314450"/>
              <a:gd name="connsiteX14" fmla="*/ 295275 w 1504950"/>
              <a:gd name="connsiteY14" fmla="*/ 66675 h 1314450"/>
              <a:gd name="connsiteX15" fmla="*/ 266700 w 1504950"/>
              <a:gd name="connsiteY15" fmla="*/ 76200 h 1314450"/>
              <a:gd name="connsiteX16" fmla="*/ 190500 w 1504950"/>
              <a:gd name="connsiteY16" fmla="*/ 95250 h 1314450"/>
              <a:gd name="connsiteX17" fmla="*/ 133350 w 1504950"/>
              <a:gd name="connsiteY17" fmla="*/ 133350 h 1314450"/>
              <a:gd name="connsiteX18" fmla="*/ 123825 w 1504950"/>
              <a:gd name="connsiteY18" fmla="*/ 161925 h 1314450"/>
              <a:gd name="connsiteX19" fmla="*/ 76200 w 1504950"/>
              <a:gd name="connsiteY19" fmla="*/ 228600 h 1314450"/>
              <a:gd name="connsiteX20" fmla="*/ 66675 w 1504950"/>
              <a:gd name="connsiteY20" fmla="*/ 257175 h 1314450"/>
              <a:gd name="connsiteX21" fmla="*/ 47625 w 1504950"/>
              <a:gd name="connsiteY21" fmla="*/ 285750 h 1314450"/>
              <a:gd name="connsiteX22" fmla="*/ 28575 w 1504950"/>
              <a:gd name="connsiteY22" fmla="*/ 342900 h 1314450"/>
              <a:gd name="connsiteX23" fmla="*/ 19050 w 1504950"/>
              <a:gd name="connsiteY23" fmla="*/ 371475 h 1314450"/>
              <a:gd name="connsiteX24" fmla="*/ 9525 w 1504950"/>
              <a:gd name="connsiteY24" fmla="*/ 476250 h 1314450"/>
              <a:gd name="connsiteX25" fmla="*/ 0 w 1504950"/>
              <a:gd name="connsiteY25" fmla="*/ 542925 h 1314450"/>
              <a:gd name="connsiteX26" fmla="*/ 19050 w 1504950"/>
              <a:gd name="connsiteY26" fmla="*/ 762000 h 1314450"/>
              <a:gd name="connsiteX27" fmla="*/ 38100 w 1504950"/>
              <a:gd name="connsiteY27" fmla="*/ 800100 h 1314450"/>
              <a:gd name="connsiteX28" fmla="*/ 47625 w 1504950"/>
              <a:gd name="connsiteY28" fmla="*/ 838200 h 1314450"/>
              <a:gd name="connsiteX29" fmla="*/ 66675 w 1504950"/>
              <a:gd name="connsiteY29" fmla="*/ 876300 h 1314450"/>
              <a:gd name="connsiteX30" fmla="*/ 76200 w 1504950"/>
              <a:gd name="connsiteY30" fmla="*/ 904875 h 1314450"/>
              <a:gd name="connsiteX31" fmla="*/ 95250 w 1504950"/>
              <a:gd name="connsiteY31" fmla="*/ 933450 h 1314450"/>
              <a:gd name="connsiteX32" fmla="*/ 104775 w 1504950"/>
              <a:gd name="connsiteY32" fmla="*/ 962025 h 1314450"/>
              <a:gd name="connsiteX33" fmla="*/ 190500 w 1504950"/>
              <a:gd name="connsiteY33" fmla="*/ 1057275 h 1314450"/>
              <a:gd name="connsiteX34" fmla="*/ 228600 w 1504950"/>
              <a:gd name="connsiteY34" fmla="*/ 1085850 h 1314450"/>
              <a:gd name="connsiteX35" fmla="*/ 257175 w 1504950"/>
              <a:gd name="connsiteY35" fmla="*/ 1123950 h 1314450"/>
              <a:gd name="connsiteX36" fmla="*/ 285750 w 1504950"/>
              <a:gd name="connsiteY36" fmla="*/ 1143000 h 1314450"/>
              <a:gd name="connsiteX37" fmla="*/ 314325 w 1504950"/>
              <a:gd name="connsiteY37" fmla="*/ 1171575 h 1314450"/>
              <a:gd name="connsiteX38" fmla="*/ 400050 w 1504950"/>
              <a:gd name="connsiteY38" fmla="*/ 1219200 h 1314450"/>
              <a:gd name="connsiteX39" fmla="*/ 438150 w 1504950"/>
              <a:gd name="connsiteY39" fmla="*/ 1228725 h 1314450"/>
              <a:gd name="connsiteX40" fmla="*/ 466725 w 1504950"/>
              <a:gd name="connsiteY40" fmla="*/ 1247775 h 1314450"/>
              <a:gd name="connsiteX41" fmla="*/ 533400 w 1504950"/>
              <a:gd name="connsiteY41" fmla="*/ 1266825 h 1314450"/>
              <a:gd name="connsiteX42" fmla="*/ 561975 w 1504950"/>
              <a:gd name="connsiteY42" fmla="*/ 1285875 h 1314450"/>
              <a:gd name="connsiteX43" fmla="*/ 647700 w 1504950"/>
              <a:gd name="connsiteY43" fmla="*/ 1314450 h 1314450"/>
              <a:gd name="connsiteX44" fmla="*/ 990600 w 1504950"/>
              <a:gd name="connsiteY44" fmla="*/ 1295400 h 1314450"/>
              <a:gd name="connsiteX45" fmla="*/ 1019175 w 1504950"/>
              <a:gd name="connsiteY45" fmla="*/ 1285875 h 1314450"/>
              <a:gd name="connsiteX46" fmla="*/ 1057275 w 1504950"/>
              <a:gd name="connsiteY46" fmla="*/ 1276350 h 1314450"/>
              <a:gd name="connsiteX47" fmla="*/ 1123950 w 1504950"/>
              <a:gd name="connsiteY47" fmla="*/ 1228725 h 1314450"/>
              <a:gd name="connsiteX48" fmla="*/ 1152525 w 1504950"/>
              <a:gd name="connsiteY48" fmla="*/ 1209675 h 1314450"/>
              <a:gd name="connsiteX49" fmla="*/ 1209675 w 1504950"/>
              <a:gd name="connsiteY49" fmla="*/ 1162050 h 1314450"/>
              <a:gd name="connsiteX50" fmla="*/ 1247775 w 1504950"/>
              <a:gd name="connsiteY50" fmla="*/ 1104900 h 1314450"/>
              <a:gd name="connsiteX51" fmla="*/ 1266825 w 1504950"/>
              <a:gd name="connsiteY51" fmla="*/ 1076325 h 1314450"/>
              <a:gd name="connsiteX52" fmla="*/ 1295400 w 1504950"/>
              <a:gd name="connsiteY52" fmla="*/ 1057275 h 1314450"/>
              <a:gd name="connsiteX53" fmla="*/ 1314450 w 1504950"/>
              <a:gd name="connsiteY53" fmla="*/ 1019175 h 1314450"/>
              <a:gd name="connsiteX54" fmla="*/ 1323975 w 1504950"/>
              <a:gd name="connsiteY54" fmla="*/ 981075 h 1314450"/>
              <a:gd name="connsiteX55" fmla="*/ 1371600 w 1504950"/>
              <a:gd name="connsiteY55" fmla="*/ 923925 h 1314450"/>
              <a:gd name="connsiteX56" fmla="*/ 1381125 w 1504950"/>
              <a:gd name="connsiteY56" fmla="*/ 895350 h 1314450"/>
              <a:gd name="connsiteX57" fmla="*/ 1428750 w 1504950"/>
              <a:gd name="connsiteY57" fmla="*/ 838200 h 1314450"/>
              <a:gd name="connsiteX58" fmla="*/ 1447800 w 1504950"/>
              <a:gd name="connsiteY58" fmla="*/ 800100 h 1314450"/>
              <a:gd name="connsiteX59" fmla="*/ 1457325 w 1504950"/>
              <a:gd name="connsiteY59" fmla="*/ 771525 h 1314450"/>
              <a:gd name="connsiteX60" fmla="*/ 1476375 w 1504950"/>
              <a:gd name="connsiteY60" fmla="*/ 742950 h 1314450"/>
              <a:gd name="connsiteX61" fmla="*/ 1504950 w 1504950"/>
              <a:gd name="connsiteY61" fmla="*/ 638175 h 1314450"/>
              <a:gd name="connsiteX62" fmla="*/ 1485900 w 1504950"/>
              <a:gd name="connsiteY62" fmla="*/ 523875 h 1314450"/>
              <a:gd name="connsiteX63" fmla="*/ 1428750 w 1504950"/>
              <a:gd name="connsiteY63" fmla="*/ 438150 h 1314450"/>
              <a:gd name="connsiteX64" fmla="*/ 1409700 w 1504950"/>
              <a:gd name="connsiteY64" fmla="*/ 409575 h 1314450"/>
              <a:gd name="connsiteX65" fmla="*/ 1381125 w 1504950"/>
              <a:gd name="connsiteY65" fmla="*/ 381000 h 1314450"/>
              <a:gd name="connsiteX66" fmla="*/ 1362075 w 1504950"/>
              <a:gd name="connsiteY66" fmla="*/ 352425 h 1314450"/>
              <a:gd name="connsiteX67" fmla="*/ 1323975 w 1504950"/>
              <a:gd name="connsiteY67" fmla="*/ 333375 h 1314450"/>
              <a:gd name="connsiteX68" fmla="*/ 1266825 w 1504950"/>
              <a:gd name="connsiteY68" fmla="*/ 276225 h 1314450"/>
              <a:gd name="connsiteX69" fmla="*/ 1200150 w 1504950"/>
              <a:gd name="connsiteY69" fmla="*/ 238125 h 1314450"/>
              <a:gd name="connsiteX70" fmla="*/ 1143000 w 1504950"/>
              <a:gd name="connsiteY70" fmla="*/ 200025 h 1314450"/>
              <a:gd name="connsiteX71" fmla="*/ 1085850 w 1504950"/>
              <a:gd name="connsiteY71" fmla="*/ 180975 h 1314450"/>
              <a:gd name="connsiteX72" fmla="*/ 1057275 w 1504950"/>
              <a:gd name="connsiteY72" fmla="*/ 171450 h 1314450"/>
              <a:gd name="connsiteX73" fmla="*/ 1009650 w 1504950"/>
              <a:gd name="connsiteY73" fmla="*/ 17145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504950" h="1314450">
                <a:moveTo>
                  <a:pt x="1152525" y="238125"/>
                </a:moveTo>
                <a:cubicBezTo>
                  <a:pt x="1127125" y="234950"/>
                  <a:pt x="1101021" y="235335"/>
                  <a:pt x="1076325" y="228600"/>
                </a:cubicBezTo>
                <a:cubicBezTo>
                  <a:pt x="1032970" y="216776"/>
                  <a:pt x="1059355" y="205499"/>
                  <a:pt x="1028700" y="180975"/>
                </a:cubicBezTo>
                <a:cubicBezTo>
                  <a:pt x="1020860" y="174703"/>
                  <a:pt x="1009650" y="174625"/>
                  <a:pt x="1000125" y="171450"/>
                </a:cubicBezTo>
                <a:cubicBezTo>
                  <a:pt x="977900" y="138113"/>
                  <a:pt x="971550" y="120650"/>
                  <a:pt x="923925" y="104775"/>
                </a:cubicBezTo>
                <a:cubicBezTo>
                  <a:pt x="904875" y="98425"/>
                  <a:pt x="883483" y="96864"/>
                  <a:pt x="866775" y="85725"/>
                </a:cubicBezTo>
                <a:cubicBezTo>
                  <a:pt x="857250" y="79375"/>
                  <a:pt x="849060" y="70295"/>
                  <a:pt x="838200" y="66675"/>
                </a:cubicBezTo>
                <a:cubicBezTo>
                  <a:pt x="819878" y="60568"/>
                  <a:pt x="799786" y="61834"/>
                  <a:pt x="781050" y="57150"/>
                </a:cubicBezTo>
                <a:cubicBezTo>
                  <a:pt x="651408" y="24740"/>
                  <a:pt x="775743" y="54792"/>
                  <a:pt x="695325" y="19050"/>
                </a:cubicBezTo>
                <a:cubicBezTo>
                  <a:pt x="676975" y="10895"/>
                  <a:pt x="638175" y="0"/>
                  <a:pt x="638175" y="0"/>
                </a:cubicBezTo>
                <a:cubicBezTo>
                  <a:pt x="587375" y="3175"/>
                  <a:pt x="536422" y="4460"/>
                  <a:pt x="485775" y="9525"/>
                </a:cubicBezTo>
                <a:cubicBezTo>
                  <a:pt x="426328" y="15470"/>
                  <a:pt x="467523" y="17347"/>
                  <a:pt x="419100" y="38100"/>
                </a:cubicBezTo>
                <a:cubicBezTo>
                  <a:pt x="407068" y="43257"/>
                  <a:pt x="393587" y="44029"/>
                  <a:pt x="381000" y="47625"/>
                </a:cubicBezTo>
                <a:cubicBezTo>
                  <a:pt x="371346" y="50383"/>
                  <a:pt x="362226" y="54972"/>
                  <a:pt x="352425" y="57150"/>
                </a:cubicBezTo>
                <a:cubicBezTo>
                  <a:pt x="333572" y="61340"/>
                  <a:pt x="314128" y="62485"/>
                  <a:pt x="295275" y="66675"/>
                </a:cubicBezTo>
                <a:cubicBezTo>
                  <a:pt x="285474" y="68853"/>
                  <a:pt x="276440" y="73765"/>
                  <a:pt x="266700" y="76200"/>
                </a:cubicBezTo>
                <a:cubicBezTo>
                  <a:pt x="251346" y="80038"/>
                  <a:pt x="208314" y="85353"/>
                  <a:pt x="190500" y="95250"/>
                </a:cubicBezTo>
                <a:cubicBezTo>
                  <a:pt x="170486" y="106369"/>
                  <a:pt x="133350" y="133350"/>
                  <a:pt x="133350" y="133350"/>
                </a:cubicBezTo>
                <a:cubicBezTo>
                  <a:pt x="130175" y="142875"/>
                  <a:pt x="128315" y="152945"/>
                  <a:pt x="123825" y="161925"/>
                </a:cubicBezTo>
                <a:cubicBezTo>
                  <a:pt x="116861" y="175853"/>
                  <a:pt x="82672" y="219971"/>
                  <a:pt x="76200" y="228600"/>
                </a:cubicBezTo>
                <a:cubicBezTo>
                  <a:pt x="73025" y="238125"/>
                  <a:pt x="71165" y="248195"/>
                  <a:pt x="66675" y="257175"/>
                </a:cubicBezTo>
                <a:cubicBezTo>
                  <a:pt x="61555" y="267414"/>
                  <a:pt x="52274" y="275289"/>
                  <a:pt x="47625" y="285750"/>
                </a:cubicBezTo>
                <a:cubicBezTo>
                  <a:pt x="39470" y="304100"/>
                  <a:pt x="34925" y="323850"/>
                  <a:pt x="28575" y="342900"/>
                </a:cubicBezTo>
                <a:lnTo>
                  <a:pt x="19050" y="371475"/>
                </a:lnTo>
                <a:cubicBezTo>
                  <a:pt x="15875" y="406400"/>
                  <a:pt x="13398" y="441395"/>
                  <a:pt x="9525" y="476250"/>
                </a:cubicBezTo>
                <a:cubicBezTo>
                  <a:pt x="7046" y="498563"/>
                  <a:pt x="0" y="520474"/>
                  <a:pt x="0" y="542925"/>
                </a:cubicBezTo>
                <a:cubicBezTo>
                  <a:pt x="0" y="548286"/>
                  <a:pt x="14634" y="741392"/>
                  <a:pt x="19050" y="762000"/>
                </a:cubicBezTo>
                <a:cubicBezTo>
                  <a:pt x="22025" y="775884"/>
                  <a:pt x="33114" y="786805"/>
                  <a:pt x="38100" y="800100"/>
                </a:cubicBezTo>
                <a:cubicBezTo>
                  <a:pt x="42697" y="812357"/>
                  <a:pt x="43028" y="825943"/>
                  <a:pt x="47625" y="838200"/>
                </a:cubicBezTo>
                <a:cubicBezTo>
                  <a:pt x="52611" y="851495"/>
                  <a:pt x="61082" y="863249"/>
                  <a:pt x="66675" y="876300"/>
                </a:cubicBezTo>
                <a:cubicBezTo>
                  <a:pt x="70630" y="885528"/>
                  <a:pt x="71710" y="895895"/>
                  <a:pt x="76200" y="904875"/>
                </a:cubicBezTo>
                <a:cubicBezTo>
                  <a:pt x="81320" y="915114"/>
                  <a:pt x="90130" y="923211"/>
                  <a:pt x="95250" y="933450"/>
                </a:cubicBezTo>
                <a:cubicBezTo>
                  <a:pt x="99740" y="942430"/>
                  <a:pt x="99794" y="953308"/>
                  <a:pt x="104775" y="962025"/>
                </a:cubicBezTo>
                <a:cubicBezTo>
                  <a:pt x="120800" y="990069"/>
                  <a:pt x="170854" y="1042541"/>
                  <a:pt x="190500" y="1057275"/>
                </a:cubicBezTo>
                <a:cubicBezTo>
                  <a:pt x="203200" y="1066800"/>
                  <a:pt x="217375" y="1074625"/>
                  <a:pt x="228600" y="1085850"/>
                </a:cubicBezTo>
                <a:cubicBezTo>
                  <a:pt x="239825" y="1097075"/>
                  <a:pt x="245950" y="1112725"/>
                  <a:pt x="257175" y="1123950"/>
                </a:cubicBezTo>
                <a:cubicBezTo>
                  <a:pt x="265270" y="1132045"/>
                  <a:pt x="276956" y="1135671"/>
                  <a:pt x="285750" y="1143000"/>
                </a:cubicBezTo>
                <a:cubicBezTo>
                  <a:pt x="296098" y="1151624"/>
                  <a:pt x="303977" y="1162951"/>
                  <a:pt x="314325" y="1171575"/>
                </a:cubicBezTo>
                <a:cubicBezTo>
                  <a:pt x="334457" y="1188351"/>
                  <a:pt x="381341" y="1211717"/>
                  <a:pt x="400050" y="1219200"/>
                </a:cubicBezTo>
                <a:cubicBezTo>
                  <a:pt x="412205" y="1224062"/>
                  <a:pt x="425450" y="1225550"/>
                  <a:pt x="438150" y="1228725"/>
                </a:cubicBezTo>
                <a:cubicBezTo>
                  <a:pt x="447675" y="1235075"/>
                  <a:pt x="456486" y="1242655"/>
                  <a:pt x="466725" y="1247775"/>
                </a:cubicBezTo>
                <a:cubicBezTo>
                  <a:pt x="480390" y="1254607"/>
                  <a:pt x="521193" y="1263773"/>
                  <a:pt x="533400" y="1266825"/>
                </a:cubicBezTo>
                <a:cubicBezTo>
                  <a:pt x="542925" y="1273175"/>
                  <a:pt x="551408" y="1281472"/>
                  <a:pt x="561975" y="1285875"/>
                </a:cubicBezTo>
                <a:cubicBezTo>
                  <a:pt x="589779" y="1297460"/>
                  <a:pt x="647700" y="1314450"/>
                  <a:pt x="647700" y="1314450"/>
                </a:cubicBezTo>
                <a:cubicBezTo>
                  <a:pt x="714964" y="1311959"/>
                  <a:pt x="892895" y="1311684"/>
                  <a:pt x="990600" y="1295400"/>
                </a:cubicBezTo>
                <a:cubicBezTo>
                  <a:pt x="1000504" y="1293749"/>
                  <a:pt x="1009521" y="1288633"/>
                  <a:pt x="1019175" y="1285875"/>
                </a:cubicBezTo>
                <a:cubicBezTo>
                  <a:pt x="1031762" y="1282279"/>
                  <a:pt x="1044575" y="1279525"/>
                  <a:pt x="1057275" y="1276350"/>
                </a:cubicBezTo>
                <a:cubicBezTo>
                  <a:pt x="1124618" y="1231455"/>
                  <a:pt x="1041248" y="1287798"/>
                  <a:pt x="1123950" y="1228725"/>
                </a:cubicBezTo>
                <a:cubicBezTo>
                  <a:pt x="1133265" y="1222071"/>
                  <a:pt x="1143731" y="1217004"/>
                  <a:pt x="1152525" y="1209675"/>
                </a:cubicBezTo>
                <a:cubicBezTo>
                  <a:pt x="1225864" y="1148559"/>
                  <a:pt x="1138729" y="1209348"/>
                  <a:pt x="1209675" y="1162050"/>
                </a:cubicBezTo>
                <a:lnTo>
                  <a:pt x="1247775" y="1104900"/>
                </a:lnTo>
                <a:cubicBezTo>
                  <a:pt x="1254125" y="1095375"/>
                  <a:pt x="1257300" y="1082675"/>
                  <a:pt x="1266825" y="1076325"/>
                </a:cubicBezTo>
                <a:lnTo>
                  <a:pt x="1295400" y="1057275"/>
                </a:lnTo>
                <a:cubicBezTo>
                  <a:pt x="1301750" y="1044575"/>
                  <a:pt x="1309464" y="1032470"/>
                  <a:pt x="1314450" y="1019175"/>
                </a:cubicBezTo>
                <a:cubicBezTo>
                  <a:pt x="1319047" y="1006918"/>
                  <a:pt x="1318818" y="993107"/>
                  <a:pt x="1323975" y="981075"/>
                </a:cubicBezTo>
                <a:cubicBezTo>
                  <a:pt x="1333921" y="957868"/>
                  <a:pt x="1354436" y="941089"/>
                  <a:pt x="1371600" y="923925"/>
                </a:cubicBezTo>
                <a:cubicBezTo>
                  <a:pt x="1374775" y="914400"/>
                  <a:pt x="1375556" y="903704"/>
                  <a:pt x="1381125" y="895350"/>
                </a:cubicBezTo>
                <a:cubicBezTo>
                  <a:pt x="1459926" y="777149"/>
                  <a:pt x="1366424" y="947271"/>
                  <a:pt x="1428750" y="838200"/>
                </a:cubicBezTo>
                <a:cubicBezTo>
                  <a:pt x="1435795" y="825872"/>
                  <a:pt x="1442207" y="813151"/>
                  <a:pt x="1447800" y="800100"/>
                </a:cubicBezTo>
                <a:cubicBezTo>
                  <a:pt x="1451755" y="790872"/>
                  <a:pt x="1452835" y="780505"/>
                  <a:pt x="1457325" y="771525"/>
                </a:cubicBezTo>
                <a:cubicBezTo>
                  <a:pt x="1462445" y="761286"/>
                  <a:pt x="1471726" y="753411"/>
                  <a:pt x="1476375" y="742950"/>
                </a:cubicBezTo>
                <a:cubicBezTo>
                  <a:pt x="1493953" y="703400"/>
                  <a:pt x="1496801" y="678919"/>
                  <a:pt x="1504950" y="638175"/>
                </a:cubicBezTo>
                <a:cubicBezTo>
                  <a:pt x="1503201" y="622437"/>
                  <a:pt x="1501414" y="551800"/>
                  <a:pt x="1485900" y="523875"/>
                </a:cubicBezTo>
                <a:lnTo>
                  <a:pt x="1428750" y="438150"/>
                </a:lnTo>
                <a:cubicBezTo>
                  <a:pt x="1422400" y="428625"/>
                  <a:pt x="1417795" y="417670"/>
                  <a:pt x="1409700" y="409575"/>
                </a:cubicBezTo>
                <a:cubicBezTo>
                  <a:pt x="1400175" y="400050"/>
                  <a:pt x="1389749" y="391348"/>
                  <a:pt x="1381125" y="381000"/>
                </a:cubicBezTo>
                <a:cubicBezTo>
                  <a:pt x="1373796" y="372206"/>
                  <a:pt x="1370869" y="359754"/>
                  <a:pt x="1362075" y="352425"/>
                </a:cubicBezTo>
                <a:cubicBezTo>
                  <a:pt x="1351167" y="343335"/>
                  <a:pt x="1335063" y="342245"/>
                  <a:pt x="1323975" y="333375"/>
                </a:cubicBezTo>
                <a:cubicBezTo>
                  <a:pt x="1302938" y="316545"/>
                  <a:pt x="1288378" y="292389"/>
                  <a:pt x="1266825" y="276225"/>
                </a:cubicBezTo>
                <a:cubicBezTo>
                  <a:pt x="1141843" y="182489"/>
                  <a:pt x="1293654" y="290072"/>
                  <a:pt x="1200150" y="238125"/>
                </a:cubicBezTo>
                <a:cubicBezTo>
                  <a:pt x="1180136" y="227006"/>
                  <a:pt x="1164720" y="207265"/>
                  <a:pt x="1143000" y="200025"/>
                </a:cubicBezTo>
                <a:lnTo>
                  <a:pt x="1085850" y="180975"/>
                </a:lnTo>
                <a:cubicBezTo>
                  <a:pt x="1076325" y="177800"/>
                  <a:pt x="1067315" y="171450"/>
                  <a:pt x="1057275" y="171450"/>
                </a:cubicBezTo>
                <a:lnTo>
                  <a:pt x="1009650" y="171450"/>
                </a:lnTo>
              </a:path>
            </a:pathLst>
          </a:cu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7553325" y="1601003"/>
            <a:ext cx="752475" cy="323850"/>
          </a:xfrm>
          <a:custGeom>
            <a:avLst/>
            <a:gdLst>
              <a:gd name="connsiteX0" fmla="*/ 695325 w 752475"/>
              <a:gd name="connsiteY0" fmla="*/ 295275 h 323850"/>
              <a:gd name="connsiteX1" fmla="*/ 733425 w 752475"/>
              <a:gd name="connsiteY1" fmla="*/ 247650 h 323850"/>
              <a:gd name="connsiteX2" fmla="*/ 752475 w 752475"/>
              <a:gd name="connsiteY2" fmla="*/ 190500 h 323850"/>
              <a:gd name="connsiteX3" fmla="*/ 723900 w 752475"/>
              <a:gd name="connsiteY3" fmla="*/ 85725 h 323850"/>
              <a:gd name="connsiteX4" fmla="*/ 638175 w 752475"/>
              <a:gd name="connsiteY4" fmla="*/ 38100 h 323850"/>
              <a:gd name="connsiteX5" fmla="*/ 609600 w 752475"/>
              <a:gd name="connsiteY5" fmla="*/ 28575 h 323850"/>
              <a:gd name="connsiteX6" fmla="*/ 581025 w 752475"/>
              <a:gd name="connsiteY6" fmla="*/ 19050 h 323850"/>
              <a:gd name="connsiteX7" fmla="*/ 447675 w 752475"/>
              <a:gd name="connsiteY7" fmla="*/ 0 h 323850"/>
              <a:gd name="connsiteX8" fmla="*/ 66675 w 752475"/>
              <a:gd name="connsiteY8" fmla="*/ 9525 h 323850"/>
              <a:gd name="connsiteX9" fmla="*/ 19050 w 752475"/>
              <a:gd name="connsiteY9" fmla="*/ 66675 h 323850"/>
              <a:gd name="connsiteX10" fmla="*/ 0 w 752475"/>
              <a:gd name="connsiteY10" fmla="*/ 123825 h 323850"/>
              <a:gd name="connsiteX11" fmla="*/ 9525 w 752475"/>
              <a:gd name="connsiteY11" fmla="*/ 161925 h 323850"/>
              <a:gd name="connsiteX12" fmla="*/ 38100 w 752475"/>
              <a:gd name="connsiteY12" fmla="*/ 190500 h 323850"/>
              <a:gd name="connsiteX13" fmla="*/ 66675 w 752475"/>
              <a:gd name="connsiteY13" fmla="*/ 200025 h 323850"/>
              <a:gd name="connsiteX14" fmla="*/ 104775 w 752475"/>
              <a:gd name="connsiteY14" fmla="*/ 219075 h 323850"/>
              <a:gd name="connsiteX15" fmla="*/ 133350 w 752475"/>
              <a:gd name="connsiteY15" fmla="*/ 247650 h 323850"/>
              <a:gd name="connsiteX16" fmla="*/ 161925 w 752475"/>
              <a:gd name="connsiteY16" fmla="*/ 257175 h 323850"/>
              <a:gd name="connsiteX17" fmla="*/ 228600 w 752475"/>
              <a:gd name="connsiteY17" fmla="*/ 285750 h 323850"/>
              <a:gd name="connsiteX18" fmla="*/ 285750 w 752475"/>
              <a:gd name="connsiteY18" fmla="*/ 304800 h 323850"/>
              <a:gd name="connsiteX19" fmla="*/ 361950 w 752475"/>
              <a:gd name="connsiteY19" fmla="*/ 323850 h 323850"/>
              <a:gd name="connsiteX20" fmla="*/ 695325 w 752475"/>
              <a:gd name="connsiteY20" fmla="*/ 29527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2475" h="323850">
                <a:moveTo>
                  <a:pt x="695325" y="295275"/>
                </a:moveTo>
                <a:cubicBezTo>
                  <a:pt x="757238" y="282575"/>
                  <a:pt x="723690" y="265498"/>
                  <a:pt x="733425" y="247650"/>
                </a:cubicBezTo>
                <a:cubicBezTo>
                  <a:pt x="743041" y="230021"/>
                  <a:pt x="752475" y="190500"/>
                  <a:pt x="752475" y="190500"/>
                </a:cubicBezTo>
                <a:cubicBezTo>
                  <a:pt x="745870" y="144265"/>
                  <a:pt x="749873" y="122088"/>
                  <a:pt x="723900" y="85725"/>
                </a:cubicBezTo>
                <a:cubicBezTo>
                  <a:pt x="697166" y="48298"/>
                  <a:pt x="684193" y="53439"/>
                  <a:pt x="638175" y="38100"/>
                </a:cubicBezTo>
                <a:lnTo>
                  <a:pt x="609600" y="28575"/>
                </a:lnTo>
                <a:cubicBezTo>
                  <a:pt x="600075" y="25400"/>
                  <a:pt x="590870" y="21019"/>
                  <a:pt x="581025" y="19050"/>
                </a:cubicBezTo>
                <a:cubicBezTo>
                  <a:pt x="505207" y="3886"/>
                  <a:pt x="549490" y="11313"/>
                  <a:pt x="447675" y="0"/>
                </a:cubicBezTo>
                <a:cubicBezTo>
                  <a:pt x="320675" y="3175"/>
                  <a:pt x="193169" y="-2242"/>
                  <a:pt x="66675" y="9525"/>
                </a:cubicBezTo>
                <a:cubicBezTo>
                  <a:pt x="56276" y="10492"/>
                  <a:pt x="23246" y="57233"/>
                  <a:pt x="19050" y="66675"/>
                </a:cubicBezTo>
                <a:cubicBezTo>
                  <a:pt x="10895" y="85025"/>
                  <a:pt x="0" y="123825"/>
                  <a:pt x="0" y="123825"/>
                </a:cubicBezTo>
                <a:cubicBezTo>
                  <a:pt x="3175" y="136525"/>
                  <a:pt x="3030" y="150559"/>
                  <a:pt x="9525" y="161925"/>
                </a:cubicBezTo>
                <a:cubicBezTo>
                  <a:pt x="16208" y="173621"/>
                  <a:pt x="26892" y="183028"/>
                  <a:pt x="38100" y="190500"/>
                </a:cubicBezTo>
                <a:cubicBezTo>
                  <a:pt x="46454" y="196069"/>
                  <a:pt x="57447" y="196070"/>
                  <a:pt x="66675" y="200025"/>
                </a:cubicBezTo>
                <a:cubicBezTo>
                  <a:pt x="79726" y="205618"/>
                  <a:pt x="93221" y="210822"/>
                  <a:pt x="104775" y="219075"/>
                </a:cubicBezTo>
                <a:cubicBezTo>
                  <a:pt x="115736" y="226905"/>
                  <a:pt x="122142" y="240178"/>
                  <a:pt x="133350" y="247650"/>
                </a:cubicBezTo>
                <a:cubicBezTo>
                  <a:pt x="141704" y="253219"/>
                  <a:pt x="152945" y="252685"/>
                  <a:pt x="161925" y="257175"/>
                </a:cubicBezTo>
                <a:cubicBezTo>
                  <a:pt x="245039" y="298732"/>
                  <a:pt x="129482" y="256015"/>
                  <a:pt x="228600" y="285750"/>
                </a:cubicBezTo>
                <a:cubicBezTo>
                  <a:pt x="247834" y="291520"/>
                  <a:pt x="266269" y="299930"/>
                  <a:pt x="285750" y="304800"/>
                </a:cubicBezTo>
                <a:lnTo>
                  <a:pt x="361950" y="323850"/>
                </a:lnTo>
                <a:cubicBezTo>
                  <a:pt x="526061" y="300406"/>
                  <a:pt x="633412" y="307975"/>
                  <a:pt x="695325" y="295275"/>
                </a:cubicBezTo>
                <a:close/>
              </a:path>
            </a:pathLst>
          </a:cu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8172450" y="3325028"/>
            <a:ext cx="47625"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667625" y="3296453"/>
            <a:ext cx="47626" cy="3524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7886700" y="3782228"/>
            <a:ext cx="47626"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3337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590799" y="2013466"/>
            <a:ext cx="3892473"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pancreas RNA stain – SL002A</a:t>
            </a:r>
            <a:endParaRPr lang="en-US" dirty="0">
              <a:latin typeface="Calibri" pitchFamily="34" charset="0"/>
            </a:endParaRPr>
          </a:p>
        </p:txBody>
      </p:sp>
      <p:sp>
        <p:nvSpPr>
          <p:cNvPr id="37891" name="TextBox 4"/>
          <p:cNvSpPr txBox="1">
            <a:spLocks noChangeArrowheads="1"/>
          </p:cNvSpPr>
          <p:nvPr/>
        </p:nvSpPr>
        <p:spPr bwMode="auto">
          <a:xfrm>
            <a:off x="1987473" y="5396805"/>
            <a:ext cx="4495800" cy="1384995"/>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002A</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Serous acini</a:t>
            </a:r>
          </a:p>
          <a:p>
            <a:pPr lvl="1" eaLnBrk="0" hangingPunct="0">
              <a:buFontTx/>
              <a:buChar char="•"/>
            </a:pPr>
            <a:r>
              <a:rPr lang="en-US" sz="1200" b="1" dirty="0">
                <a:solidFill>
                  <a:srgbClr val="002060"/>
                </a:solidFill>
                <a:latin typeface="Georgia" pitchFamily="18" charset="0"/>
                <a:ea typeface="Times" pitchFamily="18" charset="0"/>
                <a:cs typeface="Arial" charset="0"/>
              </a:rPr>
              <a:t>Intercalated ducts</a:t>
            </a:r>
          </a:p>
          <a:p>
            <a:pPr lvl="2" eaLnBrk="0" hangingPunct="0">
              <a:buFontTx/>
              <a:buChar char="•"/>
            </a:pPr>
            <a:r>
              <a:rPr lang="en-US" sz="1200" b="1" dirty="0" err="1">
                <a:solidFill>
                  <a:srgbClr val="002060"/>
                </a:solidFill>
                <a:latin typeface="Georgia" pitchFamily="18" charset="0"/>
                <a:ea typeface="Times" pitchFamily="18" charset="0"/>
                <a:cs typeface="Arial" charset="0"/>
              </a:rPr>
              <a:t>Centroacinar</a:t>
            </a:r>
            <a:r>
              <a:rPr lang="en-US" sz="1200" b="1" dirty="0">
                <a:solidFill>
                  <a:srgbClr val="002060"/>
                </a:solidFill>
                <a:latin typeface="Georgia" pitchFamily="18" charset="0"/>
                <a:ea typeface="Times" pitchFamily="18" charset="0"/>
                <a:cs typeface="Arial" charset="0"/>
              </a:rPr>
              <a:t> cells</a:t>
            </a:r>
          </a:p>
          <a:p>
            <a:pPr lvl="1" eaLnBrk="0" hangingPunct="0">
              <a:buFontTx/>
              <a:buChar char="•"/>
            </a:pPr>
            <a:r>
              <a:rPr lang="en-US" sz="1200" b="1" dirty="0">
                <a:solidFill>
                  <a:srgbClr val="002060"/>
                </a:solidFill>
                <a:latin typeface="Georgia" pitchFamily="18" charset="0"/>
                <a:ea typeface="Times" pitchFamily="18" charset="0"/>
                <a:cs typeface="Arial" charset="0"/>
              </a:rPr>
              <a:t>Pancreatic islets (of Langerhans)</a:t>
            </a:r>
          </a:p>
        </p:txBody>
      </p:sp>
      <p:sp>
        <p:nvSpPr>
          <p:cNvPr id="5" name="Rectangle 4"/>
          <p:cNvSpPr/>
          <p:nvPr/>
        </p:nvSpPr>
        <p:spPr>
          <a:xfrm>
            <a:off x="2219096" y="21491"/>
            <a:ext cx="470590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PANCREAS – RNA STAIN</a:t>
            </a:r>
          </a:p>
        </p:txBody>
      </p:sp>
    </p:spTree>
    <p:extLst>
      <p:ext uri="{BB962C8B-B14F-4D97-AF65-F5344CB8AC3E}">
        <p14:creationId xmlns:p14="http://schemas.microsoft.com/office/powerpoint/2010/main" val="3370725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48" y="667822"/>
            <a:ext cx="4076652" cy="4708981"/>
          </a:xfrm>
          <a:prstGeom prst="rect">
            <a:avLst/>
          </a:prstGeom>
          <a:noFill/>
        </p:spPr>
        <p:txBody>
          <a:bodyPr wrap="square">
            <a:spAutoFit/>
          </a:bodyPr>
          <a:lstStyle/>
          <a:p>
            <a:r>
              <a:rPr lang="en-US" sz="1400" b="1" dirty="0">
                <a:solidFill>
                  <a:srgbClr val="996600"/>
                </a:solidFill>
                <a:latin typeface="Calibri" pitchFamily="34" charset="0"/>
              </a:rPr>
              <a:t>Because of its dual blood supply and bile duct system, the organization of the liver is quite complicated.  Furthermore, the secretory cells, or hepatocytes, are not organized into easily recognizable acini.</a:t>
            </a:r>
          </a:p>
          <a:p>
            <a:endParaRPr lang="en-US" sz="600" b="1" dirty="0">
              <a:solidFill>
                <a:srgbClr val="996600"/>
              </a:solidFill>
              <a:latin typeface="Calibri" pitchFamily="34" charset="0"/>
            </a:endParaRPr>
          </a:p>
          <a:p>
            <a:r>
              <a:rPr lang="en-US" sz="1400" b="1" dirty="0">
                <a:solidFill>
                  <a:srgbClr val="996600"/>
                </a:solidFill>
                <a:latin typeface="Calibri" pitchFamily="34" charset="0"/>
              </a:rPr>
              <a:t>Before we  get too heavily invested in that organization, let’s spend a moment to focus on the </a:t>
            </a:r>
            <a:r>
              <a:rPr lang="en-US" sz="1400" b="1" dirty="0">
                <a:solidFill>
                  <a:srgbClr val="D6A300"/>
                </a:solidFill>
                <a:latin typeface="Calibri" pitchFamily="34" charset="0"/>
              </a:rPr>
              <a:t>hepatocytes</a:t>
            </a:r>
            <a:r>
              <a:rPr lang="en-US" sz="1400" b="1" dirty="0">
                <a:solidFill>
                  <a:srgbClr val="996600"/>
                </a:solidFill>
                <a:latin typeface="Calibri" pitchFamily="34" charset="0"/>
              </a:rPr>
              <a:t>.  From a cellular standpoint, hepatocytes are incredibly dynamic, involved in metabolic regulation, production of plasma proteins, bile production, and degradation of toxins.  Therefore, this is a really neat cell to study because it contains many of the organelles you have come to know and love.  In this EM from a portion of a hepatocyte, note:</a:t>
            </a:r>
          </a:p>
          <a:p>
            <a:endParaRPr lang="en-US" sz="1400" b="1" dirty="0">
              <a:solidFill>
                <a:srgbClr val="996600"/>
              </a:solidFill>
              <a:latin typeface="Calibri" pitchFamily="34" charset="0"/>
            </a:endParaRPr>
          </a:p>
          <a:p>
            <a:pPr marL="342900" indent="-342900">
              <a:buAutoNum type="arabicPeriod"/>
            </a:pPr>
            <a:r>
              <a:rPr lang="en-US" sz="1400" b="1" dirty="0">
                <a:solidFill>
                  <a:srgbClr val="996600"/>
                </a:solidFill>
                <a:latin typeface="Calibri" pitchFamily="34" charset="0"/>
              </a:rPr>
              <a:t>Lysosome</a:t>
            </a:r>
          </a:p>
          <a:p>
            <a:pPr marL="342900" indent="-342900">
              <a:buAutoNum type="arabicPeriod"/>
            </a:pPr>
            <a:r>
              <a:rPr lang="en-US" sz="1400" b="1" dirty="0">
                <a:solidFill>
                  <a:srgbClr val="996600"/>
                </a:solidFill>
                <a:latin typeface="Calibri" pitchFamily="34" charset="0"/>
              </a:rPr>
              <a:t>Peroxisome</a:t>
            </a:r>
          </a:p>
          <a:p>
            <a:pPr marL="342900" indent="-342900">
              <a:buAutoNum type="arabicPeriod"/>
            </a:pPr>
            <a:r>
              <a:rPr lang="en-US" sz="1400" b="1" dirty="0">
                <a:solidFill>
                  <a:srgbClr val="996600"/>
                </a:solidFill>
                <a:latin typeface="Calibri" pitchFamily="34" charset="0"/>
              </a:rPr>
              <a:t>Rough endoplasmic reticulum</a:t>
            </a:r>
          </a:p>
          <a:p>
            <a:pPr marL="342900" indent="-342900">
              <a:buAutoNum type="arabicPeriod"/>
            </a:pPr>
            <a:r>
              <a:rPr lang="en-US" sz="1400" b="1" dirty="0">
                <a:solidFill>
                  <a:srgbClr val="996600"/>
                </a:solidFill>
                <a:latin typeface="Calibri" pitchFamily="34" charset="0"/>
              </a:rPr>
              <a:t>Glycogen</a:t>
            </a:r>
          </a:p>
          <a:p>
            <a:pPr marL="342900" indent="-342900">
              <a:buAutoNum type="arabicPeriod"/>
            </a:pPr>
            <a:r>
              <a:rPr lang="en-US" sz="1400" b="1" dirty="0">
                <a:solidFill>
                  <a:srgbClr val="996600"/>
                </a:solidFill>
                <a:latin typeface="Calibri" pitchFamily="34" charset="0"/>
              </a:rPr>
              <a:t>Smooth endoplasmic reticulum</a:t>
            </a:r>
          </a:p>
        </p:txBody>
      </p:sp>
      <p:sp>
        <p:nvSpPr>
          <p:cNvPr id="11" name="Rectangle 10"/>
          <p:cNvSpPr/>
          <p:nvPr/>
        </p:nvSpPr>
        <p:spPr>
          <a:xfrm>
            <a:off x="2439577" y="21491"/>
            <a:ext cx="4264950"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2">
                    <a:lumMod val="75000"/>
                  </a:schemeClr>
                </a:solidFill>
                <a:latin typeface="+mn-lt"/>
              </a:rPr>
              <a:t>LIVER - HEPATOCYTES</a:t>
            </a:r>
          </a:p>
        </p:txBody>
      </p:sp>
      <p:pic>
        <p:nvPicPr>
          <p:cNvPr id="5124" name="Picture 4" descr="C:\Users\newuser\Desktop\New folder\eme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3850" y="667822"/>
            <a:ext cx="4800600" cy="609076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68127" y="5715000"/>
            <a:ext cx="3889523" cy="954107"/>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Peroxisomes and lysosomes are hard to distinguish.  But, the diversity of organelles and the presence of glycogen suggests to you that this is a hepatocyte.</a:t>
            </a:r>
          </a:p>
        </p:txBody>
      </p:sp>
    </p:spTree>
    <p:extLst>
      <p:ext uri="{BB962C8B-B14F-4D97-AF65-F5344CB8AC3E}">
        <p14:creationId xmlns:p14="http://schemas.microsoft.com/office/powerpoint/2010/main" val="2347579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48" y="667822"/>
            <a:ext cx="4076652" cy="2246769"/>
          </a:xfrm>
          <a:prstGeom prst="rect">
            <a:avLst/>
          </a:prstGeom>
          <a:noFill/>
        </p:spPr>
        <p:txBody>
          <a:bodyPr wrap="square">
            <a:spAutoFit/>
          </a:bodyPr>
          <a:lstStyle/>
          <a:p>
            <a:r>
              <a:rPr lang="en-US" sz="1400" b="1" dirty="0">
                <a:solidFill>
                  <a:srgbClr val="996600"/>
                </a:solidFill>
                <a:latin typeface="Calibri" pitchFamily="34" charset="0"/>
              </a:rPr>
              <a:t>Another image from a portion of the cytoplasm of a hepatocyte</a:t>
            </a:r>
          </a:p>
          <a:p>
            <a:endParaRPr lang="en-US" sz="1400" b="1" dirty="0">
              <a:solidFill>
                <a:srgbClr val="996600"/>
              </a:solidFill>
              <a:latin typeface="Calibri" pitchFamily="34" charset="0"/>
            </a:endParaRPr>
          </a:p>
          <a:p>
            <a:pPr marL="342900" indent="-342900">
              <a:buAutoNum type="arabicPeriod"/>
            </a:pPr>
            <a:r>
              <a:rPr lang="en-US" sz="1400" b="1" dirty="0">
                <a:solidFill>
                  <a:srgbClr val="996600"/>
                </a:solidFill>
                <a:latin typeface="Calibri" pitchFamily="34" charset="0"/>
              </a:rPr>
              <a:t>Glycogen </a:t>
            </a:r>
          </a:p>
          <a:p>
            <a:pPr marL="342900" indent="-342900">
              <a:buAutoNum type="arabicPeriod"/>
            </a:pPr>
            <a:r>
              <a:rPr lang="en-US" sz="1400" b="1" dirty="0">
                <a:solidFill>
                  <a:srgbClr val="996600"/>
                </a:solidFill>
                <a:latin typeface="Calibri" pitchFamily="34" charset="0"/>
              </a:rPr>
              <a:t>Lysosome</a:t>
            </a:r>
          </a:p>
          <a:p>
            <a:pPr marL="342900" indent="-342900">
              <a:buAutoNum type="arabicPeriod"/>
            </a:pPr>
            <a:r>
              <a:rPr lang="en-US" sz="1400" b="1" dirty="0">
                <a:solidFill>
                  <a:srgbClr val="996600"/>
                </a:solidFill>
                <a:latin typeface="Calibri" pitchFamily="34" charset="0"/>
              </a:rPr>
              <a:t>Peroxisome</a:t>
            </a:r>
          </a:p>
          <a:p>
            <a:pPr marL="342900" indent="-342900">
              <a:buAutoNum type="arabicPeriod"/>
            </a:pPr>
            <a:r>
              <a:rPr lang="en-US" sz="1400" b="1" dirty="0">
                <a:solidFill>
                  <a:srgbClr val="996600"/>
                </a:solidFill>
                <a:latin typeface="Calibri" pitchFamily="34" charset="0"/>
              </a:rPr>
              <a:t>Ribosomes</a:t>
            </a:r>
          </a:p>
          <a:p>
            <a:pPr marL="342900" indent="-342900">
              <a:buAutoNum type="arabicPeriod"/>
            </a:pPr>
            <a:r>
              <a:rPr lang="en-US" sz="1400" b="1" dirty="0">
                <a:solidFill>
                  <a:srgbClr val="996600"/>
                </a:solidFill>
                <a:latin typeface="Calibri" pitchFamily="34" charset="0"/>
              </a:rPr>
              <a:t>Glycogen</a:t>
            </a:r>
          </a:p>
          <a:p>
            <a:pPr marL="342900" indent="-342900">
              <a:buAutoNum type="arabicPeriod"/>
            </a:pPr>
            <a:r>
              <a:rPr lang="en-US" sz="1400" b="1" dirty="0">
                <a:solidFill>
                  <a:srgbClr val="996600"/>
                </a:solidFill>
                <a:latin typeface="Calibri" pitchFamily="34" charset="0"/>
              </a:rPr>
              <a:t>Mitochondria</a:t>
            </a:r>
          </a:p>
          <a:p>
            <a:pPr marL="342900" indent="-342900">
              <a:buAutoNum type="arabicPeriod"/>
            </a:pPr>
            <a:r>
              <a:rPr lang="en-US" sz="1400" b="1" dirty="0">
                <a:solidFill>
                  <a:srgbClr val="996600"/>
                </a:solidFill>
                <a:latin typeface="Calibri" pitchFamily="34" charset="0"/>
              </a:rPr>
              <a:t>Smooth endoplasmic reticulum</a:t>
            </a:r>
          </a:p>
        </p:txBody>
      </p:sp>
      <p:pic>
        <p:nvPicPr>
          <p:cNvPr id="7170" name="Picture 2" descr="C:\Users\newuser\Desktop\New folder\eme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3488" y="667822"/>
            <a:ext cx="4719465" cy="59052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9077" y="3505200"/>
            <a:ext cx="3889523" cy="523220"/>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Again, lots of organelles, glycogen, all point to a hepatocyte of the liver.</a:t>
            </a:r>
          </a:p>
        </p:txBody>
      </p:sp>
      <p:sp>
        <p:nvSpPr>
          <p:cNvPr id="6" name="Rectangle 5"/>
          <p:cNvSpPr/>
          <p:nvPr/>
        </p:nvSpPr>
        <p:spPr>
          <a:xfrm>
            <a:off x="2439577" y="21491"/>
            <a:ext cx="4264950"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2">
                    <a:lumMod val="75000"/>
                  </a:schemeClr>
                </a:solidFill>
                <a:latin typeface="+mn-lt"/>
              </a:rPr>
              <a:t>LIVER - HEPATOCYTES</a:t>
            </a:r>
          </a:p>
        </p:txBody>
      </p:sp>
    </p:spTree>
    <p:extLst>
      <p:ext uri="{BB962C8B-B14F-4D97-AF65-F5344CB8AC3E}">
        <p14:creationId xmlns:p14="http://schemas.microsoft.com/office/powerpoint/2010/main" val="74449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48" y="583049"/>
            <a:ext cx="9029652" cy="1169551"/>
          </a:xfrm>
          <a:prstGeom prst="rect">
            <a:avLst/>
          </a:prstGeom>
          <a:noFill/>
        </p:spPr>
        <p:txBody>
          <a:bodyPr wrap="square">
            <a:spAutoFit/>
          </a:bodyPr>
          <a:lstStyle/>
          <a:p>
            <a:r>
              <a:rPr lang="en-US" sz="1400" b="1" dirty="0">
                <a:solidFill>
                  <a:srgbClr val="996600"/>
                </a:solidFill>
                <a:latin typeface="Calibri" pitchFamily="34" charset="0"/>
              </a:rPr>
              <a:t>When looking at </a:t>
            </a:r>
            <a:r>
              <a:rPr lang="en-US" sz="1400" b="1" dirty="0">
                <a:solidFill>
                  <a:srgbClr val="D6A300"/>
                </a:solidFill>
                <a:latin typeface="Calibri" pitchFamily="34" charset="0"/>
              </a:rPr>
              <a:t>hepatocytes </a:t>
            </a:r>
            <a:r>
              <a:rPr lang="en-US" sz="1400" b="1" dirty="0">
                <a:solidFill>
                  <a:srgbClr val="996600"/>
                </a:solidFill>
                <a:latin typeface="Calibri" pitchFamily="34" charset="0"/>
              </a:rPr>
              <a:t>in light micrographs (a single hepatocyte is outlined), you can see that they are cuboidal or polygonal-shaped cells, with a central euchromatic nucleus (some cells are </a:t>
            </a:r>
            <a:r>
              <a:rPr lang="en-US" sz="1400" b="1" dirty="0" err="1">
                <a:solidFill>
                  <a:srgbClr val="996600"/>
                </a:solidFill>
                <a:latin typeface="Calibri" pitchFamily="34" charset="0"/>
              </a:rPr>
              <a:t>binucleate</a:t>
            </a:r>
            <a:r>
              <a:rPr lang="en-US" sz="1400" b="1" dirty="0">
                <a:solidFill>
                  <a:srgbClr val="996600"/>
                </a:solidFill>
                <a:latin typeface="Calibri" pitchFamily="34" charset="0"/>
              </a:rPr>
              <a:t>).  The cytoplasm is eosinophilic due to numerous mitochondria and cellular proteins.  Rough ER may create regions of cytoplasmic basophilia in some cells, but this is not as obvious as in the exocrine pancreas or chief cells.  Glycogen washes away during tissue preparation, so the cytoplasm exhibits clear areas.</a:t>
            </a:r>
          </a:p>
        </p:txBody>
      </p:sp>
      <p:pic>
        <p:nvPicPr>
          <p:cNvPr id="8194" name="Picture 2" descr="\\ahc-webdata\com\LabManuals\MA\VLM\Lab1\SL103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752600"/>
            <a:ext cx="6667500" cy="500062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4495800" y="4162425"/>
            <a:ext cx="582850" cy="619125"/>
          </a:xfrm>
          <a:custGeom>
            <a:avLst/>
            <a:gdLst>
              <a:gd name="connsiteX0" fmla="*/ 504825 w 582850"/>
              <a:gd name="connsiteY0" fmla="*/ 476250 h 619125"/>
              <a:gd name="connsiteX1" fmla="*/ 523875 w 582850"/>
              <a:gd name="connsiteY1" fmla="*/ 428625 h 619125"/>
              <a:gd name="connsiteX2" fmla="*/ 571500 w 582850"/>
              <a:gd name="connsiteY2" fmla="*/ 371475 h 619125"/>
              <a:gd name="connsiteX3" fmla="*/ 571500 w 582850"/>
              <a:gd name="connsiteY3" fmla="*/ 266700 h 619125"/>
              <a:gd name="connsiteX4" fmla="*/ 542925 w 582850"/>
              <a:gd name="connsiteY4" fmla="*/ 238125 h 619125"/>
              <a:gd name="connsiteX5" fmla="*/ 495300 w 582850"/>
              <a:gd name="connsiteY5" fmla="*/ 200025 h 619125"/>
              <a:gd name="connsiteX6" fmla="*/ 476250 w 582850"/>
              <a:gd name="connsiteY6" fmla="*/ 171450 h 619125"/>
              <a:gd name="connsiteX7" fmla="*/ 447675 w 582850"/>
              <a:gd name="connsiteY7" fmla="*/ 152400 h 619125"/>
              <a:gd name="connsiteX8" fmla="*/ 400050 w 582850"/>
              <a:gd name="connsiteY8" fmla="*/ 95250 h 619125"/>
              <a:gd name="connsiteX9" fmla="*/ 352425 w 582850"/>
              <a:gd name="connsiteY9" fmla="*/ 47625 h 619125"/>
              <a:gd name="connsiteX10" fmla="*/ 295275 w 582850"/>
              <a:gd name="connsiteY10" fmla="*/ 0 h 619125"/>
              <a:gd name="connsiteX11" fmla="*/ 228600 w 582850"/>
              <a:gd name="connsiteY11" fmla="*/ 28575 h 619125"/>
              <a:gd name="connsiteX12" fmla="*/ 209550 w 582850"/>
              <a:gd name="connsiteY12" fmla="*/ 57150 h 619125"/>
              <a:gd name="connsiteX13" fmla="*/ 180975 w 582850"/>
              <a:gd name="connsiteY13" fmla="*/ 76200 h 619125"/>
              <a:gd name="connsiteX14" fmla="*/ 123825 w 582850"/>
              <a:gd name="connsiteY14" fmla="*/ 133350 h 619125"/>
              <a:gd name="connsiteX15" fmla="*/ 95250 w 582850"/>
              <a:gd name="connsiteY15" fmla="*/ 161925 h 619125"/>
              <a:gd name="connsiteX16" fmla="*/ 57150 w 582850"/>
              <a:gd name="connsiteY16" fmla="*/ 200025 h 619125"/>
              <a:gd name="connsiteX17" fmla="*/ 9525 w 582850"/>
              <a:gd name="connsiteY17" fmla="*/ 285750 h 619125"/>
              <a:gd name="connsiteX18" fmla="*/ 0 w 582850"/>
              <a:gd name="connsiteY18" fmla="*/ 342900 h 619125"/>
              <a:gd name="connsiteX19" fmla="*/ 9525 w 582850"/>
              <a:gd name="connsiteY19" fmla="*/ 504825 h 619125"/>
              <a:gd name="connsiteX20" fmla="*/ 19050 w 582850"/>
              <a:gd name="connsiteY20" fmla="*/ 533400 h 619125"/>
              <a:gd name="connsiteX21" fmla="*/ 38100 w 582850"/>
              <a:gd name="connsiteY21" fmla="*/ 561975 h 619125"/>
              <a:gd name="connsiteX22" fmla="*/ 123825 w 582850"/>
              <a:gd name="connsiteY22" fmla="*/ 609600 h 619125"/>
              <a:gd name="connsiteX23" fmla="*/ 161925 w 582850"/>
              <a:gd name="connsiteY23" fmla="*/ 619125 h 619125"/>
              <a:gd name="connsiteX24" fmla="*/ 295275 w 582850"/>
              <a:gd name="connsiteY24" fmla="*/ 590550 h 619125"/>
              <a:gd name="connsiteX25" fmla="*/ 323850 w 582850"/>
              <a:gd name="connsiteY25" fmla="*/ 571500 h 619125"/>
              <a:gd name="connsiteX26" fmla="*/ 381000 w 582850"/>
              <a:gd name="connsiteY26" fmla="*/ 552450 h 619125"/>
              <a:gd name="connsiteX27" fmla="*/ 409575 w 582850"/>
              <a:gd name="connsiteY27" fmla="*/ 542925 h 619125"/>
              <a:gd name="connsiteX28" fmla="*/ 466725 w 582850"/>
              <a:gd name="connsiteY28" fmla="*/ 504825 h 619125"/>
              <a:gd name="connsiteX29" fmla="*/ 495300 w 582850"/>
              <a:gd name="connsiteY29" fmla="*/ 485775 h 619125"/>
              <a:gd name="connsiteX30" fmla="*/ 504825 w 582850"/>
              <a:gd name="connsiteY30" fmla="*/ 47625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82850" h="619125">
                <a:moveTo>
                  <a:pt x="504825" y="476250"/>
                </a:moveTo>
                <a:cubicBezTo>
                  <a:pt x="509588" y="466725"/>
                  <a:pt x="516229" y="443918"/>
                  <a:pt x="523875" y="428625"/>
                </a:cubicBezTo>
                <a:cubicBezTo>
                  <a:pt x="537136" y="402103"/>
                  <a:pt x="550434" y="392541"/>
                  <a:pt x="571500" y="371475"/>
                </a:cubicBezTo>
                <a:cubicBezTo>
                  <a:pt x="581878" y="329964"/>
                  <a:pt x="590752" y="314831"/>
                  <a:pt x="571500" y="266700"/>
                </a:cubicBezTo>
                <a:cubicBezTo>
                  <a:pt x="566497" y="254193"/>
                  <a:pt x="551549" y="248473"/>
                  <a:pt x="542925" y="238125"/>
                </a:cubicBezTo>
                <a:cubicBezTo>
                  <a:pt x="509784" y="198355"/>
                  <a:pt x="542210" y="215662"/>
                  <a:pt x="495300" y="200025"/>
                </a:cubicBezTo>
                <a:cubicBezTo>
                  <a:pt x="488950" y="190500"/>
                  <a:pt x="484345" y="179545"/>
                  <a:pt x="476250" y="171450"/>
                </a:cubicBezTo>
                <a:cubicBezTo>
                  <a:pt x="468155" y="163355"/>
                  <a:pt x="455004" y="161194"/>
                  <a:pt x="447675" y="152400"/>
                </a:cubicBezTo>
                <a:cubicBezTo>
                  <a:pt x="387251" y="79891"/>
                  <a:pt x="469668" y="141662"/>
                  <a:pt x="400050" y="95250"/>
                </a:cubicBezTo>
                <a:cubicBezTo>
                  <a:pt x="365125" y="42863"/>
                  <a:pt x="400050" y="87312"/>
                  <a:pt x="352425" y="47625"/>
                </a:cubicBezTo>
                <a:cubicBezTo>
                  <a:pt x="279086" y="-13491"/>
                  <a:pt x="366221" y="47298"/>
                  <a:pt x="295275" y="0"/>
                </a:cubicBezTo>
                <a:cubicBezTo>
                  <a:pt x="266128" y="7287"/>
                  <a:pt x="250526" y="6649"/>
                  <a:pt x="228600" y="28575"/>
                </a:cubicBezTo>
                <a:cubicBezTo>
                  <a:pt x="220505" y="36670"/>
                  <a:pt x="217645" y="49055"/>
                  <a:pt x="209550" y="57150"/>
                </a:cubicBezTo>
                <a:cubicBezTo>
                  <a:pt x="201455" y="65245"/>
                  <a:pt x="189531" y="68595"/>
                  <a:pt x="180975" y="76200"/>
                </a:cubicBezTo>
                <a:cubicBezTo>
                  <a:pt x="160839" y="94098"/>
                  <a:pt x="142875" y="114300"/>
                  <a:pt x="123825" y="133350"/>
                </a:cubicBezTo>
                <a:lnTo>
                  <a:pt x="95250" y="161925"/>
                </a:lnTo>
                <a:cubicBezTo>
                  <a:pt x="69850" y="238125"/>
                  <a:pt x="107950" y="149225"/>
                  <a:pt x="57150" y="200025"/>
                </a:cubicBezTo>
                <a:cubicBezTo>
                  <a:pt x="36104" y="221071"/>
                  <a:pt x="16369" y="254951"/>
                  <a:pt x="9525" y="285750"/>
                </a:cubicBezTo>
                <a:cubicBezTo>
                  <a:pt x="5335" y="304603"/>
                  <a:pt x="3175" y="323850"/>
                  <a:pt x="0" y="342900"/>
                </a:cubicBezTo>
                <a:cubicBezTo>
                  <a:pt x="3175" y="396875"/>
                  <a:pt x="4145" y="451025"/>
                  <a:pt x="9525" y="504825"/>
                </a:cubicBezTo>
                <a:cubicBezTo>
                  <a:pt x="10524" y="514815"/>
                  <a:pt x="14560" y="524420"/>
                  <a:pt x="19050" y="533400"/>
                </a:cubicBezTo>
                <a:cubicBezTo>
                  <a:pt x="24170" y="543639"/>
                  <a:pt x="29485" y="554437"/>
                  <a:pt x="38100" y="561975"/>
                </a:cubicBezTo>
                <a:cubicBezTo>
                  <a:pt x="71178" y="590918"/>
                  <a:pt x="87749" y="599293"/>
                  <a:pt x="123825" y="609600"/>
                </a:cubicBezTo>
                <a:cubicBezTo>
                  <a:pt x="136412" y="613196"/>
                  <a:pt x="149225" y="615950"/>
                  <a:pt x="161925" y="619125"/>
                </a:cubicBezTo>
                <a:cubicBezTo>
                  <a:pt x="194168" y="615095"/>
                  <a:pt x="263954" y="611431"/>
                  <a:pt x="295275" y="590550"/>
                </a:cubicBezTo>
                <a:cubicBezTo>
                  <a:pt x="304800" y="584200"/>
                  <a:pt x="313389" y="576149"/>
                  <a:pt x="323850" y="571500"/>
                </a:cubicBezTo>
                <a:cubicBezTo>
                  <a:pt x="342200" y="563345"/>
                  <a:pt x="361950" y="558800"/>
                  <a:pt x="381000" y="552450"/>
                </a:cubicBezTo>
                <a:cubicBezTo>
                  <a:pt x="390525" y="549275"/>
                  <a:pt x="401221" y="548494"/>
                  <a:pt x="409575" y="542925"/>
                </a:cubicBezTo>
                <a:lnTo>
                  <a:pt x="466725" y="504825"/>
                </a:lnTo>
                <a:lnTo>
                  <a:pt x="495300" y="485775"/>
                </a:lnTo>
                <a:cubicBezTo>
                  <a:pt x="518288" y="451293"/>
                  <a:pt x="500062" y="485775"/>
                  <a:pt x="504825" y="476250"/>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439577" y="21491"/>
            <a:ext cx="4264950"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2">
                    <a:lumMod val="75000"/>
                  </a:schemeClr>
                </a:solidFill>
                <a:latin typeface="+mn-lt"/>
              </a:rPr>
              <a:t>LIVER - HEPATOCYTES</a:t>
            </a:r>
          </a:p>
        </p:txBody>
      </p:sp>
    </p:spTree>
    <p:extLst>
      <p:ext uri="{BB962C8B-B14F-4D97-AF65-F5344CB8AC3E}">
        <p14:creationId xmlns:p14="http://schemas.microsoft.com/office/powerpoint/2010/main" val="1332678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48" y="583049"/>
            <a:ext cx="9029652" cy="1600438"/>
          </a:xfrm>
          <a:prstGeom prst="rect">
            <a:avLst/>
          </a:prstGeom>
          <a:noFill/>
        </p:spPr>
        <p:txBody>
          <a:bodyPr wrap="square">
            <a:spAutoFit/>
          </a:bodyPr>
          <a:lstStyle/>
          <a:p>
            <a:r>
              <a:rPr lang="en-US" sz="1400" b="1" dirty="0">
                <a:solidFill>
                  <a:srgbClr val="996600"/>
                </a:solidFill>
                <a:latin typeface="Calibri" pitchFamily="34" charset="0"/>
              </a:rPr>
              <a:t>As mentioned, the organization of the liver is somewhat complicated.  When looking at light micrographs at low magnification, you can see that the hepatocytes are grouped together into polygon-shaped </a:t>
            </a:r>
            <a:r>
              <a:rPr lang="en-US" sz="1400" b="1" dirty="0">
                <a:solidFill>
                  <a:srgbClr val="D6A300"/>
                </a:solidFill>
                <a:latin typeface="Calibri" pitchFamily="34" charset="0"/>
              </a:rPr>
              <a:t>lobules</a:t>
            </a:r>
            <a:r>
              <a:rPr lang="en-US" sz="1400" b="1" dirty="0">
                <a:solidFill>
                  <a:srgbClr val="996600"/>
                </a:solidFill>
                <a:latin typeface="Calibri" pitchFamily="34" charset="0"/>
              </a:rPr>
              <a:t>.  These are referred to as </a:t>
            </a:r>
            <a:r>
              <a:rPr lang="en-US" sz="1400" b="1" dirty="0">
                <a:solidFill>
                  <a:srgbClr val="D6A300"/>
                </a:solidFill>
                <a:latin typeface="Calibri" pitchFamily="34" charset="0"/>
              </a:rPr>
              <a:t>classic liver lobules</a:t>
            </a:r>
            <a:r>
              <a:rPr lang="en-US" sz="1400" b="1" dirty="0">
                <a:solidFill>
                  <a:srgbClr val="996600"/>
                </a:solidFill>
                <a:latin typeface="Calibri" pitchFamily="34" charset="0"/>
              </a:rPr>
              <a:t>.  The image to the left is from a pig liver.  The connective tissue that bounds each lobule is extensive, and has been stained in light blue.  The image to the right is a routine H&amp;E section from a human liver.  In humans, there is less connective tissue in the liver, so the borders are not obvious.  Fortunately, the boundaries of the lobule (outlined) can be “visualized” by connecting the more visible portal canals, which we will see contain vessels and intrahepatic bile ducts.  In the center of the lobule is a central vein.</a:t>
            </a:r>
          </a:p>
        </p:txBody>
      </p:sp>
      <p:sp>
        <p:nvSpPr>
          <p:cNvPr id="11" name="Rectangle 10"/>
          <p:cNvSpPr/>
          <p:nvPr/>
        </p:nvSpPr>
        <p:spPr>
          <a:xfrm>
            <a:off x="2169856" y="21491"/>
            <a:ext cx="48043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0000"/>
                </a:solidFill>
                <a:latin typeface="+mn-lt"/>
              </a:rPr>
              <a:t>LIVER – CLASSIC LOBULE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2183487"/>
            <a:ext cx="7565441" cy="4664988"/>
          </a:xfrm>
          <a:prstGeom prst="rect">
            <a:avLst/>
          </a:prstGeom>
        </p:spPr>
      </p:pic>
    </p:spTree>
    <p:extLst>
      <p:ext uri="{BB962C8B-B14F-4D97-AF65-F5344CB8AC3E}">
        <p14:creationId xmlns:p14="http://schemas.microsoft.com/office/powerpoint/2010/main" val="453645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590799" y="2013466"/>
            <a:ext cx="4114801"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an overview of the liver – SL102</a:t>
            </a:r>
            <a:endParaRPr lang="en-US" dirty="0">
              <a:latin typeface="Calibri" pitchFamily="34" charset="0"/>
            </a:endParaRPr>
          </a:p>
        </p:txBody>
      </p:sp>
      <p:sp>
        <p:nvSpPr>
          <p:cNvPr id="37891" name="TextBox 4"/>
          <p:cNvSpPr txBox="1">
            <a:spLocks noChangeArrowheads="1"/>
          </p:cNvSpPr>
          <p:nvPr/>
        </p:nvSpPr>
        <p:spPr bwMode="auto">
          <a:xfrm>
            <a:off x="1987473" y="5562600"/>
            <a:ext cx="4495800" cy="1200329"/>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102</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Liver</a:t>
            </a:r>
          </a:p>
          <a:p>
            <a:pPr lvl="2" eaLnBrk="0" hangingPunct="0">
              <a:buFontTx/>
              <a:buChar char="•"/>
            </a:pPr>
            <a:r>
              <a:rPr lang="en-US" sz="1200" b="1" dirty="0">
                <a:solidFill>
                  <a:srgbClr val="002060"/>
                </a:solidFill>
                <a:latin typeface="Georgia" pitchFamily="18" charset="0"/>
                <a:ea typeface="Times" pitchFamily="18" charset="0"/>
                <a:cs typeface="Arial" charset="0"/>
              </a:rPr>
              <a:t>Lobule</a:t>
            </a:r>
          </a:p>
          <a:p>
            <a:pPr lvl="2" eaLnBrk="0" hangingPunct="0">
              <a:buFontTx/>
              <a:buChar char="•"/>
            </a:pPr>
            <a:r>
              <a:rPr lang="en-US" sz="1200" b="1" dirty="0">
                <a:solidFill>
                  <a:srgbClr val="002060"/>
                </a:solidFill>
                <a:latin typeface="Georgia" pitchFamily="18" charset="0"/>
                <a:ea typeface="Times" pitchFamily="18" charset="0"/>
                <a:cs typeface="Arial" charset="0"/>
              </a:rPr>
              <a:t>Capsule (of </a:t>
            </a:r>
            <a:r>
              <a:rPr lang="en-US" sz="1200" b="1" dirty="0" err="1">
                <a:solidFill>
                  <a:srgbClr val="002060"/>
                </a:solidFill>
                <a:latin typeface="Georgia" pitchFamily="18" charset="0"/>
                <a:ea typeface="Times" pitchFamily="18" charset="0"/>
                <a:cs typeface="Arial" charset="0"/>
              </a:rPr>
              <a:t>Glisson</a:t>
            </a:r>
            <a:r>
              <a:rPr lang="en-US" sz="1200" b="1" dirty="0">
                <a:solidFill>
                  <a:srgbClr val="002060"/>
                </a:solidFill>
                <a:latin typeface="Georgia" pitchFamily="18" charset="0"/>
                <a:ea typeface="Times" pitchFamily="18" charset="0"/>
                <a:cs typeface="Arial" charset="0"/>
              </a:rPr>
              <a:t>)</a:t>
            </a:r>
          </a:p>
        </p:txBody>
      </p:sp>
      <p:sp>
        <p:nvSpPr>
          <p:cNvPr id="6" name="Rectangle 5"/>
          <p:cNvSpPr/>
          <p:nvPr/>
        </p:nvSpPr>
        <p:spPr>
          <a:xfrm>
            <a:off x="2169856" y="21491"/>
            <a:ext cx="48043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0000"/>
                </a:solidFill>
                <a:latin typeface="+mn-lt"/>
              </a:rPr>
              <a:t>LIVER – CLASSIC LOBULE</a:t>
            </a:r>
          </a:p>
        </p:txBody>
      </p:sp>
      <p:sp>
        <p:nvSpPr>
          <p:cNvPr id="2" name="TextBox 1"/>
          <p:cNvSpPr txBox="1"/>
          <p:nvPr/>
        </p:nvSpPr>
        <p:spPr>
          <a:xfrm>
            <a:off x="5793149" y="3962400"/>
            <a:ext cx="2362200" cy="1015663"/>
          </a:xfrm>
          <a:prstGeom prst="rect">
            <a:avLst/>
          </a:prstGeom>
          <a:noFill/>
        </p:spPr>
        <p:txBody>
          <a:bodyPr wrap="square" rtlCol="0">
            <a:spAutoFit/>
          </a:bodyPr>
          <a:lstStyle/>
          <a:p>
            <a:r>
              <a:rPr lang="en-US" sz="1200" b="1" dirty="0">
                <a:solidFill>
                  <a:srgbClr val="820000"/>
                </a:solidFill>
                <a:latin typeface="Tempus Sans ITC" pitchFamily="82" charset="0"/>
              </a:rPr>
              <a:t>On the video, I forgot to show you the capsule….you’ll need to look at the edge of the specimen on SL102 to see the connective tissue capsule of </a:t>
            </a:r>
            <a:r>
              <a:rPr lang="en-US" sz="1200" b="1" dirty="0" err="1">
                <a:solidFill>
                  <a:srgbClr val="820000"/>
                </a:solidFill>
                <a:latin typeface="Tempus Sans ITC" pitchFamily="82" charset="0"/>
              </a:rPr>
              <a:t>Glisson</a:t>
            </a:r>
            <a:endParaRPr lang="en-US" sz="1200" b="1" dirty="0">
              <a:solidFill>
                <a:srgbClr val="820000"/>
              </a:solidFill>
              <a:latin typeface="Tempus Sans ITC" pitchFamily="82" charset="0"/>
            </a:endParaRPr>
          </a:p>
        </p:txBody>
      </p:sp>
    </p:spTree>
    <p:extLst>
      <p:ext uri="{BB962C8B-B14F-4D97-AF65-F5344CB8AC3E}">
        <p14:creationId xmlns:p14="http://schemas.microsoft.com/office/powerpoint/2010/main" val="1491958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28600" y="304800"/>
            <a:ext cx="8610600" cy="2769989"/>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Helvetica" pitchFamily="34" charset="0"/>
                <a:cs typeface="Times New Roman" pitchFamily="18" charset="0"/>
              </a:rPr>
              <a:t>After completing this exercise, you should be able to:</a:t>
            </a:r>
          </a:p>
          <a:p>
            <a:pPr>
              <a:tabLst>
                <a:tab pos="457200" algn="l"/>
              </a:tabLst>
            </a:pPr>
            <a:r>
              <a:rPr lang="en-US" sz="1200" dirty="0">
                <a:solidFill>
                  <a:srgbClr val="002060"/>
                </a:solidFill>
                <a:latin typeface="Georgia" pitchFamily="18" charset="0"/>
              </a:rPr>
              <a:t> </a:t>
            </a:r>
          </a:p>
          <a:p>
            <a:pPr marL="519113" lvl="2" indent="-55563">
              <a:buFont typeface="Arial" charset="0"/>
              <a:buChar char="•"/>
              <a:tabLst>
                <a:tab pos="395288" algn="l"/>
                <a:tab pos="457200" algn="l"/>
              </a:tabLst>
            </a:pPr>
            <a:endParaRPr lang="en-US" sz="1200" dirty="0">
              <a:solidFill>
                <a:srgbClr val="002060"/>
              </a:solidFill>
              <a:latin typeface="Georgia" pitchFamily="18" charset="0"/>
            </a:endParaRPr>
          </a:p>
          <a:p>
            <a:pPr>
              <a:buFont typeface="Arial" charset="0"/>
              <a:buChar char="•"/>
              <a:tabLst>
                <a:tab pos="457200" algn="l"/>
              </a:tabLst>
            </a:pPr>
            <a:r>
              <a:rPr lang="en-US" sz="1200" b="1" dirty="0">
                <a:solidFill>
                  <a:srgbClr val="002060"/>
                </a:solidFill>
                <a:latin typeface="Georgia" pitchFamily="18" charset="0"/>
              </a:rPr>
              <a:t>Distinguish, at the electron microscope level, each of the following:</a:t>
            </a:r>
          </a:p>
          <a:p>
            <a:pPr lvl="1">
              <a:buFont typeface="Arial" charset="0"/>
              <a:buChar char="•"/>
              <a:tabLst>
                <a:tab pos="457200" algn="l"/>
              </a:tabLst>
            </a:pPr>
            <a:endParaRPr lang="en-US" sz="1200" dirty="0">
              <a:solidFill>
                <a:srgbClr val="002060"/>
              </a:solidFill>
              <a:latin typeface="Georgia" pitchFamily="18" charset="0"/>
            </a:endParaRPr>
          </a:p>
          <a:p>
            <a:pPr lvl="1">
              <a:buFont typeface="Arial" charset="0"/>
              <a:buChar char="•"/>
              <a:tabLst>
                <a:tab pos="457200" algn="l"/>
              </a:tabLst>
            </a:pPr>
            <a:r>
              <a:rPr lang="en-US" sz="1200" dirty="0">
                <a:solidFill>
                  <a:srgbClr val="002060"/>
                </a:solidFill>
                <a:latin typeface="Georgia" pitchFamily="18" charset="0"/>
              </a:rPr>
              <a:t>liver</a:t>
            </a:r>
          </a:p>
          <a:p>
            <a:pPr lvl="2">
              <a:buFont typeface="Arial" charset="0"/>
              <a:buChar char="•"/>
              <a:tabLst>
                <a:tab pos="457200" algn="l"/>
              </a:tabLst>
            </a:pPr>
            <a:r>
              <a:rPr lang="en-US" sz="1200" dirty="0">
                <a:solidFill>
                  <a:srgbClr val="002060"/>
                </a:solidFill>
                <a:latin typeface="Georgia" pitchFamily="18" charset="0"/>
              </a:rPr>
              <a:t>Hepatocyte</a:t>
            </a:r>
          </a:p>
          <a:p>
            <a:pPr lvl="2">
              <a:buFont typeface="Arial" charset="0"/>
              <a:buChar char="•"/>
              <a:tabLst>
                <a:tab pos="457200" algn="l"/>
              </a:tabLst>
            </a:pPr>
            <a:r>
              <a:rPr lang="en-US" sz="1200" dirty="0">
                <a:solidFill>
                  <a:srgbClr val="002060"/>
                </a:solidFill>
                <a:latin typeface="Georgia" pitchFamily="18" charset="0"/>
              </a:rPr>
              <a:t>Sinusoid</a:t>
            </a:r>
          </a:p>
          <a:p>
            <a:pPr lvl="2">
              <a:buFont typeface="Arial" charset="0"/>
              <a:buChar char="•"/>
              <a:tabLst>
                <a:tab pos="457200" algn="l"/>
              </a:tabLst>
            </a:pPr>
            <a:r>
              <a:rPr lang="en-US" sz="1200" dirty="0">
                <a:solidFill>
                  <a:srgbClr val="002060"/>
                </a:solidFill>
                <a:latin typeface="Georgia" pitchFamily="18" charset="0"/>
              </a:rPr>
              <a:t>Endothelial cell</a:t>
            </a:r>
          </a:p>
          <a:p>
            <a:pPr lvl="2">
              <a:buFont typeface="Arial" charset="0"/>
              <a:buChar char="•"/>
              <a:tabLst>
                <a:tab pos="457200" algn="l"/>
              </a:tabLst>
            </a:pPr>
            <a:r>
              <a:rPr lang="en-US" sz="1200" dirty="0">
                <a:solidFill>
                  <a:srgbClr val="002060"/>
                </a:solidFill>
                <a:latin typeface="Georgia" pitchFamily="18" charset="0"/>
              </a:rPr>
              <a:t>Space of </a:t>
            </a:r>
            <a:r>
              <a:rPr lang="en-US" sz="1200" dirty="0" err="1">
                <a:solidFill>
                  <a:srgbClr val="002060"/>
                </a:solidFill>
                <a:latin typeface="Georgia" pitchFamily="18" charset="0"/>
              </a:rPr>
              <a:t>Disse</a:t>
            </a:r>
            <a:endParaRPr lang="en-US" sz="1200" dirty="0">
              <a:solidFill>
                <a:srgbClr val="002060"/>
              </a:solidFill>
              <a:latin typeface="Georgia" pitchFamily="18" charset="0"/>
            </a:endParaRPr>
          </a:p>
          <a:p>
            <a:pPr lvl="2">
              <a:buFont typeface="Arial" charset="0"/>
              <a:buChar char="•"/>
              <a:tabLst>
                <a:tab pos="457200" algn="l"/>
              </a:tabLst>
            </a:pPr>
            <a:r>
              <a:rPr lang="en-US" sz="1200" dirty="0">
                <a:solidFill>
                  <a:srgbClr val="002060"/>
                </a:solidFill>
                <a:latin typeface="Georgia" pitchFamily="18" charset="0"/>
              </a:rPr>
              <a:t>Bile </a:t>
            </a:r>
            <a:r>
              <a:rPr lang="en-US" sz="1200" dirty="0" err="1">
                <a:solidFill>
                  <a:srgbClr val="002060"/>
                </a:solidFill>
                <a:latin typeface="Georgia" pitchFamily="18" charset="0"/>
              </a:rPr>
              <a:t>canaliculus</a:t>
            </a:r>
            <a:endParaRPr lang="en-US" sz="1200" dirty="0">
              <a:solidFill>
                <a:srgbClr val="002060"/>
              </a:solidFill>
              <a:latin typeface="Georgia" pitchFamily="18" charset="0"/>
            </a:endParaRPr>
          </a:p>
          <a:p>
            <a:pPr marL="511175" lvl="5" indent="-53975">
              <a:buFont typeface="Arial" charset="0"/>
              <a:buChar char="•"/>
              <a:tabLst>
                <a:tab pos="457200" algn="l"/>
                <a:tab pos="914400" algn="l"/>
              </a:tabLst>
            </a:pPr>
            <a:r>
              <a:rPr lang="en-US" sz="1200" dirty="0">
                <a:solidFill>
                  <a:srgbClr val="002060"/>
                </a:solidFill>
                <a:latin typeface="Georgia" pitchFamily="18" charset="0"/>
              </a:rPr>
              <a:t>pancreas</a:t>
            </a:r>
          </a:p>
          <a:p>
            <a:pPr marL="968375" lvl="6" indent="-53975">
              <a:buFont typeface="Arial" charset="0"/>
              <a:buChar char="•"/>
              <a:tabLst>
                <a:tab pos="457200" algn="l"/>
                <a:tab pos="914400" algn="l"/>
              </a:tabLst>
            </a:pPr>
            <a:r>
              <a:rPr lang="en-US" sz="1200" dirty="0">
                <a:solidFill>
                  <a:srgbClr val="002060"/>
                </a:solidFill>
                <a:latin typeface="Georgia" pitchFamily="18" charset="0"/>
              </a:rPr>
              <a:t>Exocrine cells</a:t>
            </a:r>
          </a:p>
          <a:p>
            <a:pPr marL="968375" lvl="6" indent="-53975">
              <a:buFont typeface="Arial" charset="0"/>
              <a:buChar char="•"/>
              <a:tabLst>
                <a:tab pos="457200" algn="l"/>
                <a:tab pos="914400" algn="l"/>
              </a:tabLst>
            </a:pPr>
            <a:r>
              <a:rPr lang="en-US" sz="1200" dirty="0">
                <a:solidFill>
                  <a:srgbClr val="002060"/>
                </a:solidFill>
                <a:latin typeface="Georgia" pitchFamily="18" charset="0"/>
              </a:rPr>
              <a:t>Endocrine cells	</a:t>
            </a:r>
          </a:p>
        </p:txBody>
      </p:sp>
    </p:spTree>
    <p:extLst>
      <p:ext uri="{BB962C8B-B14F-4D97-AF65-F5344CB8AC3E}">
        <p14:creationId xmlns:p14="http://schemas.microsoft.com/office/powerpoint/2010/main" val="1420998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48" y="583049"/>
            <a:ext cx="9029652" cy="1292662"/>
          </a:xfrm>
          <a:prstGeom prst="rect">
            <a:avLst/>
          </a:prstGeom>
          <a:noFill/>
        </p:spPr>
        <p:txBody>
          <a:bodyPr wrap="square">
            <a:spAutoFit/>
          </a:bodyPr>
          <a:lstStyle/>
          <a:p>
            <a:r>
              <a:rPr lang="en-US" sz="1400" b="1" dirty="0">
                <a:solidFill>
                  <a:srgbClr val="996600"/>
                </a:solidFill>
                <a:latin typeface="Calibri" pitchFamily="34" charset="0"/>
              </a:rPr>
              <a:t>Of course, if you are thinking about development of the liver, and comparing it to development of other glands, you’re probably assuming that all hepatocytes within a lobule arose from the same duct, kind of like all acini in a lobule or lobe of a salivary gland ultimately develop from a single duct within that lobule or lobe.  In other words, the </a:t>
            </a:r>
            <a:r>
              <a:rPr lang="en-US" sz="1400" b="1" dirty="0" err="1">
                <a:solidFill>
                  <a:srgbClr val="996600"/>
                </a:solidFill>
                <a:latin typeface="Calibri" pitchFamily="34" charset="0"/>
              </a:rPr>
              <a:t>enxocrine</a:t>
            </a:r>
            <a:r>
              <a:rPr lang="en-US" sz="1400" b="1" dirty="0">
                <a:solidFill>
                  <a:srgbClr val="996600"/>
                </a:solidFill>
                <a:latin typeface="Calibri" pitchFamily="34" charset="0"/>
              </a:rPr>
              <a:t> product of the hepatocytes (i.e. bile) would flow toward the center of this classic liver lobule.</a:t>
            </a:r>
          </a:p>
          <a:p>
            <a:endParaRPr lang="en-US" sz="800" b="1" dirty="0">
              <a:solidFill>
                <a:srgbClr val="996600"/>
              </a:solidFill>
              <a:latin typeface="Calibri" pitchFamily="34" charset="0"/>
            </a:endParaRPr>
          </a:p>
          <a:p>
            <a:r>
              <a:rPr lang="en-US" sz="1400" b="1" dirty="0">
                <a:solidFill>
                  <a:srgbClr val="996600"/>
                </a:solidFill>
                <a:latin typeface="Calibri" pitchFamily="34" charset="0"/>
              </a:rPr>
              <a:t>And, as you suspected based on the wording above, if you were thinking that, you would be incorrect.</a:t>
            </a:r>
          </a:p>
        </p:txBody>
      </p:sp>
      <p:sp>
        <p:nvSpPr>
          <p:cNvPr id="11" name="Rectangle 10"/>
          <p:cNvSpPr/>
          <p:nvPr/>
        </p:nvSpPr>
        <p:spPr>
          <a:xfrm>
            <a:off x="2169856" y="21491"/>
            <a:ext cx="48043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0000"/>
                </a:solidFill>
                <a:latin typeface="+mn-lt"/>
              </a:rPr>
              <a:t>LIVER – CLASSIC LOBULE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734" y="2057399"/>
            <a:ext cx="7800816" cy="4810125"/>
          </a:xfrm>
          <a:prstGeom prst="rect">
            <a:avLst/>
          </a:prstGeom>
        </p:spPr>
      </p:pic>
    </p:spTree>
    <p:extLst>
      <p:ext uri="{BB962C8B-B14F-4D97-AF65-F5344CB8AC3E}">
        <p14:creationId xmlns:p14="http://schemas.microsoft.com/office/powerpoint/2010/main" val="2104796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48" y="583049"/>
            <a:ext cx="9029652" cy="1600438"/>
          </a:xfrm>
          <a:prstGeom prst="rect">
            <a:avLst/>
          </a:prstGeom>
          <a:noFill/>
        </p:spPr>
        <p:txBody>
          <a:bodyPr wrap="square">
            <a:spAutoFit/>
          </a:bodyPr>
          <a:lstStyle/>
          <a:p>
            <a:r>
              <a:rPr lang="en-US" sz="1400" b="1" dirty="0">
                <a:solidFill>
                  <a:srgbClr val="996600"/>
                </a:solidFill>
                <a:latin typeface="Calibri" pitchFamily="34" charset="0"/>
              </a:rPr>
              <a:t>Turns out that there are several bile ducts that drain a classic liver lobule.  In this diagram, you can see that the bile ducts are at the “corners” of the polygon.  The liver secretory units are end pieces composed of hepatocytes organized into plates.  The “blind end” of these plates are near the center of the classic lobule (adjacent to the central vein).  Liver excretory product, bile, is released into the lumen of the secretory units, called </a:t>
            </a:r>
            <a:r>
              <a:rPr lang="en-US" sz="1400" b="1" dirty="0" err="1">
                <a:solidFill>
                  <a:srgbClr val="D6A300"/>
                </a:solidFill>
                <a:latin typeface="Calibri" pitchFamily="34" charset="0"/>
              </a:rPr>
              <a:t>canaliculi</a:t>
            </a:r>
            <a:r>
              <a:rPr lang="en-US" sz="1400" b="1" dirty="0">
                <a:solidFill>
                  <a:srgbClr val="996600"/>
                </a:solidFill>
                <a:latin typeface="Calibri" pitchFamily="34" charset="0"/>
              </a:rPr>
              <a:t>, and then flows toward the periphery to the bile ducts (green arrows in image on the right).  Those </a:t>
            </a:r>
            <a:r>
              <a:rPr lang="en-US" sz="1400" b="1" dirty="0" err="1">
                <a:solidFill>
                  <a:srgbClr val="996600"/>
                </a:solidFill>
                <a:latin typeface="Calibri" pitchFamily="34" charset="0"/>
              </a:rPr>
              <a:t>canaliculi</a:t>
            </a:r>
            <a:r>
              <a:rPr lang="en-US" sz="1400" b="1" dirty="0">
                <a:solidFill>
                  <a:srgbClr val="996600"/>
                </a:solidFill>
                <a:latin typeface="Calibri" pitchFamily="34" charset="0"/>
              </a:rPr>
              <a:t> that end on a “wall” of a lobule drain into ductules that move within the “wall” to reach the main bile ducts at the corners (i.e. in the direction of the purple lines drawn in the figures).</a:t>
            </a:r>
          </a:p>
        </p:txBody>
      </p:sp>
      <p:sp>
        <p:nvSpPr>
          <p:cNvPr id="11" name="Rectangle 10"/>
          <p:cNvSpPr/>
          <p:nvPr/>
        </p:nvSpPr>
        <p:spPr>
          <a:xfrm>
            <a:off x="2190247" y="21491"/>
            <a:ext cx="4763612"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6300"/>
                </a:solidFill>
                <a:latin typeface="+mn-lt"/>
              </a:rPr>
              <a:t>LIVER – PORTAL LOBULE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9800"/>
            <a:ext cx="4839037" cy="457847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9037" y="2286000"/>
            <a:ext cx="4304963" cy="4114800"/>
          </a:xfrm>
          <a:prstGeom prst="rect">
            <a:avLst/>
          </a:prstGeom>
        </p:spPr>
      </p:pic>
      <p:sp>
        <p:nvSpPr>
          <p:cNvPr id="9" name="Freeform 8"/>
          <p:cNvSpPr/>
          <p:nvPr/>
        </p:nvSpPr>
        <p:spPr>
          <a:xfrm>
            <a:off x="3419475" y="3200400"/>
            <a:ext cx="285863" cy="180975"/>
          </a:xfrm>
          <a:custGeom>
            <a:avLst/>
            <a:gdLst>
              <a:gd name="connsiteX0" fmla="*/ 0 w 285863"/>
              <a:gd name="connsiteY0" fmla="*/ 38100 h 180975"/>
              <a:gd name="connsiteX1" fmla="*/ 47625 w 285863"/>
              <a:gd name="connsiteY1" fmla="*/ 28575 h 180975"/>
              <a:gd name="connsiteX2" fmla="*/ 76200 w 285863"/>
              <a:gd name="connsiteY2" fmla="*/ 9525 h 180975"/>
              <a:gd name="connsiteX3" fmla="*/ 104775 w 285863"/>
              <a:gd name="connsiteY3" fmla="*/ 0 h 180975"/>
              <a:gd name="connsiteX4" fmla="*/ 190500 w 285863"/>
              <a:gd name="connsiteY4" fmla="*/ 9525 h 180975"/>
              <a:gd name="connsiteX5" fmla="*/ 247650 w 285863"/>
              <a:gd name="connsiteY5" fmla="*/ 47625 h 180975"/>
              <a:gd name="connsiteX6" fmla="*/ 266700 w 285863"/>
              <a:gd name="connsiteY6" fmla="*/ 76200 h 180975"/>
              <a:gd name="connsiteX7" fmla="*/ 276225 w 285863"/>
              <a:gd name="connsiteY7" fmla="*/ 104775 h 180975"/>
              <a:gd name="connsiteX8" fmla="*/ 285750 w 285863"/>
              <a:gd name="connsiteY8" fmla="*/ 1809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863" h="180975">
                <a:moveTo>
                  <a:pt x="0" y="38100"/>
                </a:moveTo>
                <a:cubicBezTo>
                  <a:pt x="15875" y="34925"/>
                  <a:pt x="32466" y="34259"/>
                  <a:pt x="47625" y="28575"/>
                </a:cubicBezTo>
                <a:cubicBezTo>
                  <a:pt x="58344" y="24555"/>
                  <a:pt x="65961" y="14645"/>
                  <a:pt x="76200" y="9525"/>
                </a:cubicBezTo>
                <a:cubicBezTo>
                  <a:pt x="85180" y="5035"/>
                  <a:pt x="95250" y="3175"/>
                  <a:pt x="104775" y="0"/>
                </a:cubicBezTo>
                <a:cubicBezTo>
                  <a:pt x="133350" y="3175"/>
                  <a:pt x="163225" y="433"/>
                  <a:pt x="190500" y="9525"/>
                </a:cubicBezTo>
                <a:cubicBezTo>
                  <a:pt x="212220" y="16765"/>
                  <a:pt x="247650" y="47625"/>
                  <a:pt x="247650" y="47625"/>
                </a:cubicBezTo>
                <a:cubicBezTo>
                  <a:pt x="254000" y="57150"/>
                  <a:pt x="261580" y="65961"/>
                  <a:pt x="266700" y="76200"/>
                </a:cubicBezTo>
                <a:cubicBezTo>
                  <a:pt x="271190" y="85180"/>
                  <a:pt x="273790" y="95035"/>
                  <a:pt x="276225" y="104775"/>
                </a:cubicBezTo>
                <a:cubicBezTo>
                  <a:pt x="287618" y="150347"/>
                  <a:pt x="285750" y="142914"/>
                  <a:pt x="285750" y="180975"/>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543175" y="2809875"/>
            <a:ext cx="152400" cy="76200"/>
          </a:xfrm>
          <a:custGeom>
            <a:avLst/>
            <a:gdLst>
              <a:gd name="connsiteX0" fmla="*/ 0 w 152400"/>
              <a:gd name="connsiteY0" fmla="*/ 76200 h 76200"/>
              <a:gd name="connsiteX1" fmla="*/ 9525 w 152400"/>
              <a:gd name="connsiteY1" fmla="*/ 28575 h 76200"/>
              <a:gd name="connsiteX2" fmla="*/ 66675 w 152400"/>
              <a:gd name="connsiteY2" fmla="*/ 0 h 76200"/>
              <a:gd name="connsiteX3" fmla="*/ 152400 w 152400"/>
              <a:gd name="connsiteY3" fmla="*/ 9525 h 76200"/>
            </a:gdLst>
            <a:ahLst/>
            <a:cxnLst>
              <a:cxn ang="0">
                <a:pos x="connsiteX0" y="connsiteY0"/>
              </a:cxn>
              <a:cxn ang="0">
                <a:pos x="connsiteX1" y="connsiteY1"/>
              </a:cxn>
              <a:cxn ang="0">
                <a:pos x="connsiteX2" y="connsiteY2"/>
              </a:cxn>
              <a:cxn ang="0">
                <a:pos x="connsiteX3" y="connsiteY3"/>
              </a:cxn>
            </a:cxnLst>
            <a:rect l="l" t="t" r="r" b="b"/>
            <a:pathLst>
              <a:path w="152400" h="76200">
                <a:moveTo>
                  <a:pt x="0" y="76200"/>
                </a:moveTo>
                <a:cubicBezTo>
                  <a:pt x="3175" y="60325"/>
                  <a:pt x="1493" y="42631"/>
                  <a:pt x="9525" y="28575"/>
                </a:cubicBezTo>
                <a:cubicBezTo>
                  <a:pt x="18214" y="13369"/>
                  <a:pt x="52008" y="4889"/>
                  <a:pt x="66675" y="0"/>
                </a:cubicBezTo>
                <a:lnTo>
                  <a:pt x="152400" y="9525"/>
                </a:ln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6134100" y="3009035"/>
            <a:ext cx="238125" cy="96115"/>
          </a:xfrm>
          <a:custGeom>
            <a:avLst/>
            <a:gdLst>
              <a:gd name="connsiteX0" fmla="*/ 0 w 238125"/>
              <a:gd name="connsiteY0" fmla="*/ 96115 h 96115"/>
              <a:gd name="connsiteX1" fmla="*/ 9525 w 238125"/>
              <a:gd name="connsiteY1" fmla="*/ 48490 h 96115"/>
              <a:gd name="connsiteX2" fmla="*/ 38100 w 238125"/>
              <a:gd name="connsiteY2" fmla="*/ 29440 h 96115"/>
              <a:gd name="connsiteX3" fmla="*/ 161925 w 238125"/>
              <a:gd name="connsiteY3" fmla="*/ 865 h 96115"/>
              <a:gd name="connsiteX4" fmla="*/ 238125 w 238125"/>
              <a:gd name="connsiteY4" fmla="*/ 865 h 9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25" h="96115">
                <a:moveTo>
                  <a:pt x="0" y="96115"/>
                </a:moveTo>
                <a:cubicBezTo>
                  <a:pt x="3175" y="80240"/>
                  <a:pt x="1493" y="62546"/>
                  <a:pt x="9525" y="48490"/>
                </a:cubicBezTo>
                <a:cubicBezTo>
                  <a:pt x="15205" y="38551"/>
                  <a:pt x="27342" y="33352"/>
                  <a:pt x="38100" y="29440"/>
                </a:cubicBezTo>
                <a:cubicBezTo>
                  <a:pt x="42695" y="27769"/>
                  <a:pt x="142615" y="2350"/>
                  <a:pt x="161925" y="865"/>
                </a:cubicBezTo>
                <a:cubicBezTo>
                  <a:pt x="187250" y="-1083"/>
                  <a:pt x="212725" y="865"/>
                  <a:pt x="238125" y="865"/>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505200" y="5867400"/>
            <a:ext cx="3676594" cy="954107"/>
          </a:xfrm>
          <a:prstGeom prst="rect">
            <a:avLst/>
          </a:prstGeom>
          <a:solidFill>
            <a:schemeClr val="bg1"/>
          </a:solidFill>
        </p:spPr>
        <p:txBody>
          <a:bodyPr wrap="square" rtlCol="0">
            <a:spAutoFit/>
          </a:bodyPr>
          <a:lstStyle/>
          <a:p>
            <a:r>
              <a:rPr lang="en-US" sz="1400" b="1" dirty="0">
                <a:solidFill>
                  <a:srgbClr val="002060"/>
                </a:solidFill>
                <a:latin typeface="Tempus Sans ITC" pitchFamily="82" charset="0"/>
              </a:rPr>
              <a:t>BTW, the term “bile duct” here is generic.  For the structures within the liver here, it’s better to call them intrahepatic bile ducts to avoid confusion with the (main) bile duct.</a:t>
            </a:r>
          </a:p>
        </p:txBody>
      </p:sp>
      <p:sp>
        <p:nvSpPr>
          <p:cNvPr id="16" name="TextBox 15"/>
          <p:cNvSpPr txBox="1"/>
          <p:nvPr/>
        </p:nvSpPr>
        <p:spPr>
          <a:xfrm>
            <a:off x="3801002" y="2043465"/>
            <a:ext cx="2802373" cy="738664"/>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As with the salivary glands, the hepatocytes are continuous with the epithelial cells of the ducts.</a:t>
            </a:r>
          </a:p>
        </p:txBody>
      </p:sp>
    </p:spTree>
    <p:extLst>
      <p:ext uri="{BB962C8B-B14F-4D97-AF65-F5344CB8AC3E}">
        <p14:creationId xmlns:p14="http://schemas.microsoft.com/office/powerpoint/2010/main" val="1920710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002" y="1066800"/>
            <a:ext cx="4076652" cy="1600438"/>
          </a:xfrm>
          <a:prstGeom prst="rect">
            <a:avLst/>
          </a:prstGeom>
          <a:noFill/>
        </p:spPr>
        <p:txBody>
          <a:bodyPr wrap="square">
            <a:spAutoFit/>
          </a:bodyPr>
          <a:lstStyle/>
          <a:p>
            <a:r>
              <a:rPr lang="en-US" sz="1400" b="1" dirty="0">
                <a:solidFill>
                  <a:srgbClr val="996600"/>
                </a:solidFill>
                <a:latin typeface="Calibri" pitchFamily="34" charset="0"/>
              </a:rPr>
              <a:t>This image might give you a better conceptual view of the flow of bile.  The </a:t>
            </a:r>
            <a:r>
              <a:rPr lang="en-US" sz="1400" b="1" dirty="0" err="1">
                <a:solidFill>
                  <a:srgbClr val="D6A300"/>
                </a:solidFill>
                <a:latin typeface="Calibri" pitchFamily="34" charset="0"/>
              </a:rPr>
              <a:t>canaliculi</a:t>
            </a:r>
            <a:r>
              <a:rPr lang="en-US" sz="1400" b="1" dirty="0">
                <a:solidFill>
                  <a:srgbClr val="996600"/>
                </a:solidFill>
                <a:latin typeface="Calibri" pitchFamily="34" charset="0"/>
              </a:rPr>
              <a:t> (black arrows) are bounded by the hepatocytes, and are located within the classic liver lobule.  At the walls, these transition into bile ductules, which run toward the corners to connect to the </a:t>
            </a:r>
            <a:r>
              <a:rPr lang="en-US" sz="1400" b="1" dirty="0">
                <a:solidFill>
                  <a:srgbClr val="D6A300"/>
                </a:solidFill>
                <a:latin typeface="Calibri" pitchFamily="34" charset="0"/>
              </a:rPr>
              <a:t>intrahepatic bile ducts </a:t>
            </a:r>
            <a:r>
              <a:rPr lang="en-US" sz="1400" b="1" dirty="0">
                <a:solidFill>
                  <a:srgbClr val="996600"/>
                </a:solidFill>
                <a:latin typeface="Calibri" pitchFamily="34" charset="0"/>
              </a:rPr>
              <a:t>(purple arrows), which are in the portal area </a:t>
            </a:r>
          </a:p>
        </p:txBody>
      </p:sp>
      <p:sp>
        <p:nvSpPr>
          <p:cNvPr id="11" name="Rectangle 10"/>
          <p:cNvSpPr/>
          <p:nvPr/>
        </p:nvSpPr>
        <p:spPr>
          <a:xfrm>
            <a:off x="2190247" y="21491"/>
            <a:ext cx="4763612"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6300"/>
                </a:solidFill>
                <a:latin typeface="+mn-lt"/>
              </a:rPr>
              <a:t>LIVER – PORTAL LOBULE</a:t>
            </a:r>
          </a:p>
        </p:txBody>
      </p:sp>
      <p:pic>
        <p:nvPicPr>
          <p:cNvPr id="13" name="Picture 4" descr="martini 24-20"/>
          <p:cNvPicPr>
            <a:picLocks noChangeAspect="1" noChangeArrowheads="1"/>
          </p:cNvPicPr>
          <p:nvPr/>
        </p:nvPicPr>
        <p:blipFill>
          <a:blip r:embed="rId2" cstate="print"/>
          <a:srcRect l="60361" t="14125" r="1157"/>
          <a:stretch>
            <a:fillRect/>
          </a:stretch>
        </p:blipFill>
        <p:spPr bwMode="auto">
          <a:xfrm>
            <a:off x="4334700" y="594996"/>
            <a:ext cx="4535279" cy="6263004"/>
          </a:xfrm>
          <a:prstGeom prst="rect">
            <a:avLst/>
          </a:prstGeom>
          <a:noFill/>
        </p:spPr>
      </p:pic>
      <p:sp>
        <p:nvSpPr>
          <p:cNvPr id="17" name="TextBox 16"/>
          <p:cNvSpPr txBox="1"/>
          <p:nvPr/>
        </p:nvSpPr>
        <p:spPr>
          <a:xfrm>
            <a:off x="658106" y="5498275"/>
            <a:ext cx="3676594" cy="954107"/>
          </a:xfrm>
          <a:prstGeom prst="rect">
            <a:avLst/>
          </a:prstGeom>
          <a:noFill/>
        </p:spPr>
        <p:txBody>
          <a:bodyPr wrap="square" rtlCol="0">
            <a:spAutoFit/>
          </a:bodyPr>
          <a:lstStyle/>
          <a:p>
            <a:r>
              <a:rPr lang="en-US" sz="1400" b="1" dirty="0">
                <a:solidFill>
                  <a:srgbClr val="002060"/>
                </a:solidFill>
                <a:latin typeface="Tempus Sans ITC" pitchFamily="82" charset="0"/>
              </a:rPr>
              <a:t>At the corners, you have seen “portal canals”, “portal area” and “portal triad” labeled on these different images.  Basically the same thing – we’ll clarify what is in there shortly.</a:t>
            </a:r>
          </a:p>
        </p:txBody>
      </p:sp>
      <p:cxnSp>
        <p:nvCxnSpPr>
          <p:cNvPr id="4" name="Straight Arrow Connector 3"/>
          <p:cNvCxnSpPr/>
          <p:nvPr/>
        </p:nvCxnSpPr>
        <p:spPr>
          <a:xfrm flipH="1">
            <a:off x="6607628" y="2218707"/>
            <a:ext cx="685800"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710054" y="4306785"/>
            <a:ext cx="685800"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334700" y="5867400"/>
            <a:ext cx="867489"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7812781" y="5771408"/>
            <a:ext cx="642450" cy="2276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006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48" y="667822"/>
            <a:ext cx="9029652" cy="1600438"/>
          </a:xfrm>
          <a:prstGeom prst="rect">
            <a:avLst/>
          </a:prstGeom>
          <a:noFill/>
        </p:spPr>
        <p:txBody>
          <a:bodyPr wrap="square">
            <a:spAutoFit/>
          </a:bodyPr>
          <a:lstStyle/>
          <a:p>
            <a:r>
              <a:rPr lang="en-US" sz="1400" b="1" dirty="0">
                <a:solidFill>
                  <a:srgbClr val="996600"/>
                </a:solidFill>
                <a:latin typeface="Calibri" pitchFamily="34" charset="0"/>
              </a:rPr>
              <a:t>What you see on a histology slide, and what was described at the beginning of this </a:t>
            </a:r>
            <a:r>
              <a:rPr lang="en-US" sz="1400" b="1" dirty="0" err="1">
                <a:solidFill>
                  <a:srgbClr val="996600"/>
                </a:solidFill>
                <a:latin typeface="Calibri" pitchFamily="34" charset="0"/>
              </a:rPr>
              <a:t>secion</a:t>
            </a:r>
            <a:r>
              <a:rPr lang="en-US" sz="1400" b="1" dirty="0">
                <a:solidFill>
                  <a:srgbClr val="996600"/>
                </a:solidFill>
                <a:latin typeface="Calibri" pitchFamily="34" charset="0"/>
              </a:rPr>
              <a:t>, is the </a:t>
            </a:r>
            <a:r>
              <a:rPr lang="en-US" sz="1400" b="1" dirty="0">
                <a:solidFill>
                  <a:srgbClr val="D6A300"/>
                </a:solidFill>
                <a:latin typeface="Calibri" pitchFamily="34" charset="0"/>
              </a:rPr>
              <a:t>classic liver lobule</a:t>
            </a:r>
            <a:r>
              <a:rPr lang="en-US" sz="1400" b="1" dirty="0">
                <a:solidFill>
                  <a:srgbClr val="996600"/>
                </a:solidFill>
                <a:latin typeface="Calibri" pitchFamily="34" charset="0"/>
              </a:rPr>
              <a:t>, which is defined by the connective tissue that surrounds the lobule.  In this description, the bile duct is situated in the portal canals at the “corners” of the lobule.</a:t>
            </a:r>
          </a:p>
          <a:p>
            <a:endParaRPr lang="en-US" sz="1100" b="1" dirty="0">
              <a:solidFill>
                <a:srgbClr val="996600"/>
              </a:solidFill>
              <a:latin typeface="Calibri" pitchFamily="34" charset="0"/>
            </a:endParaRPr>
          </a:p>
          <a:p>
            <a:r>
              <a:rPr lang="en-US" sz="1400" b="1" dirty="0">
                <a:solidFill>
                  <a:srgbClr val="996600"/>
                </a:solidFill>
                <a:latin typeface="Calibri" pitchFamily="34" charset="0"/>
              </a:rPr>
              <a:t>What we described just now is the </a:t>
            </a:r>
            <a:r>
              <a:rPr lang="en-US" sz="1400" b="1" dirty="0">
                <a:solidFill>
                  <a:srgbClr val="D6A300"/>
                </a:solidFill>
                <a:latin typeface="Calibri" pitchFamily="34" charset="0"/>
              </a:rPr>
              <a:t>portal liver lobule</a:t>
            </a:r>
            <a:r>
              <a:rPr lang="en-US" sz="1400" b="1" dirty="0">
                <a:solidFill>
                  <a:srgbClr val="996600"/>
                </a:solidFill>
                <a:latin typeface="Calibri" pitchFamily="34" charset="0"/>
              </a:rPr>
              <a:t>.  In this case, the portal canal, with its bile duct, is at the center of the portal lobule.  All hepatocytes within the triangular area ultimately excrete their bile into the intrahepatic bile duct within the portal canal in the center of the portal lobule. </a:t>
            </a:r>
          </a:p>
        </p:txBody>
      </p:sp>
      <p:sp>
        <p:nvSpPr>
          <p:cNvPr id="11" name="Rectangle 10"/>
          <p:cNvSpPr/>
          <p:nvPr/>
        </p:nvSpPr>
        <p:spPr>
          <a:xfrm>
            <a:off x="2190247" y="21491"/>
            <a:ext cx="4763612"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6300"/>
                </a:solidFill>
                <a:latin typeface="+mn-lt"/>
              </a:rPr>
              <a:t>LIVER – PORTAL LOBULE</a:t>
            </a:r>
          </a:p>
        </p:txBody>
      </p:sp>
      <p:sp>
        <p:nvSpPr>
          <p:cNvPr id="15" name="TextBox 14"/>
          <p:cNvSpPr txBox="1"/>
          <p:nvPr/>
        </p:nvSpPr>
        <p:spPr>
          <a:xfrm>
            <a:off x="5876925" y="5202377"/>
            <a:ext cx="3200400" cy="523220"/>
          </a:xfrm>
          <a:prstGeom prst="rect">
            <a:avLst/>
          </a:prstGeom>
          <a:solidFill>
            <a:schemeClr val="bg1"/>
          </a:solidFill>
        </p:spPr>
        <p:txBody>
          <a:bodyPr wrap="square" rtlCol="0">
            <a:spAutoFit/>
          </a:bodyPr>
          <a:lstStyle/>
          <a:p>
            <a:r>
              <a:rPr lang="en-US" sz="1400" b="1" dirty="0">
                <a:solidFill>
                  <a:schemeClr val="accent3">
                    <a:lumMod val="50000"/>
                  </a:schemeClr>
                </a:solidFill>
                <a:latin typeface="Tempus Sans ITC" pitchFamily="82" charset="0"/>
              </a:rPr>
              <a:t>We’ll describe the liver </a:t>
            </a:r>
            <a:r>
              <a:rPr lang="en-US" sz="1400" b="1" dirty="0" err="1">
                <a:solidFill>
                  <a:schemeClr val="accent3">
                    <a:lumMod val="50000"/>
                  </a:schemeClr>
                </a:solidFill>
                <a:latin typeface="Tempus Sans ITC" pitchFamily="82" charset="0"/>
              </a:rPr>
              <a:t>acinus</a:t>
            </a:r>
            <a:r>
              <a:rPr lang="en-US" sz="1400" b="1" dirty="0">
                <a:solidFill>
                  <a:schemeClr val="accent3">
                    <a:lumMod val="50000"/>
                  </a:schemeClr>
                </a:solidFill>
                <a:latin typeface="Tempus Sans ITC" pitchFamily="82" charset="0"/>
              </a:rPr>
              <a:t> when we talk about blood supply to the liver.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72284"/>
            <a:ext cx="9067800" cy="2930093"/>
          </a:xfrm>
          <a:prstGeom prst="rect">
            <a:avLst/>
          </a:prstGeom>
        </p:spPr>
      </p:pic>
    </p:spTree>
    <p:extLst>
      <p:ext uri="{BB962C8B-B14F-4D97-AF65-F5344CB8AC3E}">
        <p14:creationId xmlns:p14="http://schemas.microsoft.com/office/powerpoint/2010/main" val="3896427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664" y="609600"/>
            <a:ext cx="9085336" cy="954107"/>
          </a:xfrm>
          <a:prstGeom prst="rect">
            <a:avLst/>
          </a:prstGeom>
          <a:noFill/>
        </p:spPr>
        <p:txBody>
          <a:bodyPr wrap="square">
            <a:spAutoFit/>
          </a:bodyPr>
          <a:lstStyle/>
          <a:p>
            <a:r>
              <a:rPr lang="en-US" sz="1400" b="1" dirty="0">
                <a:solidFill>
                  <a:srgbClr val="996600"/>
                </a:solidFill>
                <a:latin typeface="Calibri" pitchFamily="34" charset="0"/>
              </a:rPr>
              <a:t>BTW, this anatomical vs. developmental distinction is also manifest at the gross level as well.  Recall that, at the gross level, the right and left lobes of the liver are divided by the </a:t>
            </a:r>
            <a:r>
              <a:rPr lang="en-US" sz="1400" b="1" dirty="0" err="1">
                <a:solidFill>
                  <a:srgbClr val="996600"/>
                </a:solidFill>
                <a:latin typeface="Calibri" pitchFamily="34" charset="0"/>
              </a:rPr>
              <a:t>falciform</a:t>
            </a:r>
            <a:r>
              <a:rPr lang="en-US" sz="1400" b="1" dirty="0">
                <a:solidFill>
                  <a:srgbClr val="996600"/>
                </a:solidFill>
                <a:latin typeface="Calibri" pitchFamily="34" charset="0"/>
              </a:rPr>
              <a:t> ligament, with the caudate and quadrate lobes being part of the right lobe.  Because the biliary tree is to the right of these two smaller lobes, from an embryonic standpoint, the caudate and quadrate lobes belong to the left lobe.</a:t>
            </a:r>
          </a:p>
        </p:txBody>
      </p:sp>
      <p:sp>
        <p:nvSpPr>
          <p:cNvPr id="11" name="Rectangle 10"/>
          <p:cNvSpPr/>
          <p:nvPr/>
        </p:nvSpPr>
        <p:spPr>
          <a:xfrm>
            <a:off x="356319" y="21491"/>
            <a:ext cx="843147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990000"/>
                </a:solidFill>
                <a:latin typeface="+mn-lt"/>
              </a:rPr>
              <a:t>LIVER – BLOOD SUPPLY (ENDOCRINE LIVER)</a:t>
            </a:r>
          </a:p>
        </p:txBody>
      </p:sp>
      <p:sp>
        <p:nvSpPr>
          <p:cNvPr id="7" name="TextBox 6"/>
          <p:cNvSpPr txBox="1"/>
          <p:nvPr/>
        </p:nvSpPr>
        <p:spPr>
          <a:xfrm>
            <a:off x="1555100" y="6107289"/>
            <a:ext cx="6033911" cy="523220"/>
          </a:xfrm>
          <a:prstGeom prst="rect">
            <a:avLst/>
          </a:prstGeom>
          <a:solidFill>
            <a:schemeClr val="bg1"/>
          </a:solidFill>
        </p:spPr>
        <p:txBody>
          <a:bodyPr wrap="square" rtlCol="0">
            <a:spAutoFit/>
          </a:bodyPr>
          <a:lstStyle/>
          <a:p>
            <a:r>
              <a:rPr lang="en-US" sz="1400" b="1" dirty="0">
                <a:solidFill>
                  <a:schemeClr val="accent3">
                    <a:lumMod val="50000"/>
                  </a:schemeClr>
                </a:solidFill>
                <a:latin typeface="Tempus Sans ITC" pitchFamily="82" charset="0"/>
              </a:rPr>
              <a:t>Be careful here – the gross anatomists get their underwear/panties in a bunch if you say the caudate or the quadrate lobe is part of the left lobe of the liver.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0" y="1591929"/>
            <a:ext cx="7353300" cy="4013200"/>
          </a:xfrm>
          <a:prstGeom prst="rect">
            <a:avLst/>
          </a:prstGeom>
        </p:spPr>
      </p:pic>
    </p:spTree>
    <p:extLst>
      <p:ext uri="{BB962C8B-B14F-4D97-AF65-F5344CB8AC3E}">
        <p14:creationId xmlns:p14="http://schemas.microsoft.com/office/powerpoint/2010/main" val="2495491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48" y="667822"/>
            <a:ext cx="5753052" cy="954107"/>
          </a:xfrm>
          <a:prstGeom prst="rect">
            <a:avLst/>
          </a:prstGeom>
          <a:noFill/>
        </p:spPr>
        <p:txBody>
          <a:bodyPr wrap="square">
            <a:spAutoFit/>
          </a:bodyPr>
          <a:lstStyle/>
          <a:p>
            <a:r>
              <a:rPr lang="en-US" sz="1400" b="1" dirty="0">
                <a:solidFill>
                  <a:srgbClr val="996600"/>
                </a:solidFill>
                <a:latin typeface="Calibri" pitchFamily="34" charset="0"/>
              </a:rPr>
              <a:t>As mentioned, the lumen where bile is first secreted by the hepatocytes is called a </a:t>
            </a:r>
            <a:r>
              <a:rPr lang="en-US" sz="1400" b="1" dirty="0" err="1">
                <a:solidFill>
                  <a:srgbClr val="D6A300"/>
                </a:solidFill>
                <a:latin typeface="Calibri" pitchFamily="34" charset="0"/>
              </a:rPr>
              <a:t>canaliculus</a:t>
            </a:r>
            <a:r>
              <a:rPr lang="en-US" sz="1400" b="1" dirty="0">
                <a:solidFill>
                  <a:srgbClr val="996600"/>
                </a:solidFill>
                <a:latin typeface="Calibri" pitchFamily="34" charset="0"/>
              </a:rPr>
              <a:t> (green arrows in drawing to the right).  The </a:t>
            </a:r>
            <a:r>
              <a:rPr lang="en-US" sz="1400" b="1" dirty="0" err="1">
                <a:solidFill>
                  <a:srgbClr val="996600"/>
                </a:solidFill>
                <a:latin typeface="Calibri" pitchFamily="34" charset="0"/>
              </a:rPr>
              <a:t>canaliculi</a:t>
            </a:r>
            <a:r>
              <a:rPr lang="en-US" sz="1400" b="1" dirty="0">
                <a:solidFill>
                  <a:srgbClr val="996600"/>
                </a:solidFill>
                <a:latin typeface="Calibri" pitchFamily="34" charset="0"/>
              </a:rPr>
              <a:t> are formed by the plasma membrane of the hepatocytes, since they are the secretory end pieces.</a:t>
            </a:r>
          </a:p>
        </p:txBody>
      </p:sp>
      <p:sp>
        <p:nvSpPr>
          <p:cNvPr id="11" name="Rectangle 10"/>
          <p:cNvSpPr/>
          <p:nvPr/>
        </p:nvSpPr>
        <p:spPr>
          <a:xfrm>
            <a:off x="997701" y="21491"/>
            <a:ext cx="4490588"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6300"/>
                </a:solidFill>
                <a:latin typeface="+mn-lt"/>
              </a:rPr>
              <a:t>EXOCRINE LIVER (BILE)</a:t>
            </a:r>
          </a:p>
        </p:txBody>
      </p:sp>
      <p:sp>
        <p:nvSpPr>
          <p:cNvPr id="15" name="TextBox 14"/>
          <p:cNvSpPr txBox="1"/>
          <p:nvPr/>
        </p:nvSpPr>
        <p:spPr>
          <a:xfrm>
            <a:off x="173421" y="1621929"/>
            <a:ext cx="5049789" cy="523220"/>
          </a:xfrm>
          <a:prstGeom prst="rect">
            <a:avLst/>
          </a:prstGeom>
          <a:solidFill>
            <a:schemeClr val="bg1"/>
          </a:solidFill>
        </p:spPr>
        <p:txBody>
          <a:bodyPr wrap="square" rtlCol="0">
            <a:spAutoFit/>
          </a:bodyPr>
          <a:lstStyle/>
          <a:p>
            <a:r>
              <a:rPr lang="en-US" sz="1400" b="1" dirty="0">
                <a:solidFill>
                  <a:schemeClr val="accent3">
                    <a:lumMod val="50000"/>
                  </a:schemeClr>
                </a:solidFill>
                <a:latin typeface="Tempus Sans ITC" pitchFamily="82" charset="0"/>
              </a:rPr>
              <a:t>Just like the lumen of an </a:t>
            </a:r>
            <a:r>
              <a:rPr lang="en-US" sz="1400" b="1" dirty="0" err="1">
                <a:solidFill>
                  <a:schemeClr val="accent3">
                    <a:lumMod val="50000"/>
                  </a:schemeClr>
                </a:solidFill>
                <a:latin typeface="Tempus Sans ITC" pitchFamily="82" charset="0"/>
              </a:rPr>
              <a:t>acinus</a:t>
            </a:r>
            <a:r>
              <a:rPr lang="en-US" sz="1400" b="1" dirty="0">
                <a:solidFill>
                  <a:schemeClr val="accent3">
                    <a:lumMod val="50000"/>
                  </a:schemeClr>
                </a:solidFill>
                <a:latin typeface="Tempus Sans ITC" pitchFamily="82" charset="0"/>
              </a:rPr>
              <a:t> in the salivary or gastric glands is lined by the apical plasma membrane of the acinar cells. </a:t>
            </a:r>
          </a:p>
        </p:txBody>
      </p:sp>
      <p:pic>
        <p:nvPicPr>
          <p:cNvPr id="6" name="Picture 2" descr="\\ahc-webdata\com\LabManuals\MA\VLM\Lab1\SL103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343067" y="2609201"/>
            <a:ext cx="3799856" cy="28498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4864"/>
            <a:ext cx="3337035" cy="3189628"/>
          </a:xfrm>
          <a:prstGeom prst="rect">
            <a:avLst/>
          </a:prstGeom>
        </p:spPr>
      </p:pic>
      <p:sp>
        <p:nvSpPr>
          <p:cNvPr id="8" name="TextBox 7"/>
          <p:cNvSpPr txBox="1"/>
          <p:nvPr/>
        </p:nvSpPr>
        <p:spPr>
          <a:xfrm>
            <a:off x="7459716" y="3352800"/>
            <a:ext cx="1660419" cy="3108543"/>
          </a:xfrm>
          <a:prstGeom prst="rect">
            <a:avLst/>
          </a:prstGeom>
          <a:noFill/>
        </p:spPr>
        <p:txBody>
          <a:bodyPr wrap="square">
            <a:spAutoFit/>
          </a:bodyPr>
          <a:lstStyle/>
          <a:p>
            <a:r>
              <a:rPr lang="en-US" sz="1400" b="1" dirty="0" err="1">
                <a:solidFill>
                  <a:srgbClr val="D6A300"/>
                </a:solidFill>
                <a:latin typeface="Calibri" pitchFamily="34" charset="0"/>
              </a:rPr>
              <a:t>Canaliculi</a:t>
            </a:r>
            <a:r>
              <a:rPr lang="en-US" sz="1400" b="1" dirty="0">
                <a:solidFill>
                  <a:srgbClr val="D6A300"/>
                </a:solidFill>
                <a:latin typeface="Calibri" pitchFamily="34" charset="0"/>
              </a:rPr>
              <a:t> </a:t>
            </a:r>
            <a:r>
              <a:rPr lang="en-US" sz="1400" b="1" dirty="0">
                <a:solidFill>
                  <a:srgbClr val="996600"/>
                </a:solidFill>
                <a:latin typeface="Calibri" pitchFamily="34" charset="0"/>
              </a:rPr>
              <a:t>are very small, so they are not visible on our routine H&amp;E slides (left).  However, this fine image from the Ross text (right) demonstrates the </a:t>
            </a:r>
            <a:r>
              <a:rPr lang="en-US" sz="1400" b="1" dirty="0" err="1">
                <a:solidFill>
                  <a:srgbClr val="996600"/>
                </a:solidFill>
                <a:latin typeface="Calibri" pitchFamily="34" charset="0"/>
              </a:rPr>
              <a:t>canaliculi</a:t>
            </a:r>
            <a:r>
              <a:rPr lang="en-US" sz="1400" b="1" dirty="0">
                <a:solidFill>
                  <a:srgbClr val="996600"/>
                </a:solidFill>
                <a:latin typeface="Calibri" pitchFamily="34" charset="0"/>
              </a:rPr>
              <a:t> (arrows and arrowheads) running within and between hepatocytes.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5746" y="2746656"/>
            <a:ext cx="3290907" cy="394068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96" y="2105698"/>
            <a:ext cx="1814406" cy="1953976"/>
          </a:xfrm>
          <a:prstGeom prst="rect">
            <a:avLst/>
          </a:prstGeom>
        </p:spPr>
      </p:pic>
      <p:sp>
        <p:nvSpPr>
          <p:cNvPr id="14" name="Rectangle 13"/>
          <p:cNvSpPr/>
          <p:nvPr/>
        </p:nvSpPr>
        <p:spPr>
          <a:xfrm>
            <a:off x="381942" y="3314516"/>
            <a:ext cx="354832" cy="314944"/>
          </a:xfrm>
          <a:prstGeom prst="rect">
            <a:avLst/>
          </a:prstGeom>
          <a:noFill/>
          <a:ln w="38100">
            <a:solidFill>
              <a:srgbClr val="826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flipV="1">
            <a:off x="736774" y="2178796"/>
            <a:ext cx="1042936" cy="1135720"/>
          </a:xfrm>
          <a:prstGeom prst="line">
            <a:avLst/>
          </a:prstGeom>
          <a:ln w="38100">
            <a:solidFill>
              <a:srgbClr val="8263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46299" y="3647891"/>
            <a:ext cx="1071749" cy="2286184"/>
          </a:xfrm>
          <a:prstGeom prst="line">
            <a:avLst/>
          </a:prstGeom>
          <a:ln w="38100">
            <a:solidFill>
              <a:srgbClr val="826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140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09600"/>
            <a:ext cx="8991600" cy="1169551"/>
          </a:xfrm>
          <a:prstGeom prst="rect">
            <a:avLst/>
          </a:prstGeom>
          <a:noFill/>
        </p:spPr>
        <p:txBody>
          <a:bodyPr wrap="square">
            <a:spAutoFit/>
          </a:bodyPr>
          <a:lstStyle/>
          <a:p>
            <a:r>
              <a:rPr lang="en-US" sz="1400" b="1" dirty="0">
                <a:solidFill>
                  <a:srgbClr val="996600"/>
                </a:solidFill>
                <a:latin typeface="Calibri" pitchFamily="34" charset="0"/>
              </a:rPr>
              <a:t>Fortunately for you, someone invented the electron microscope.  In this micrograph, two adjacent hepatocytes are shown.  A portion of the nucleus of one is in the upper-left corner.  In the center is the lumen of a </a:t>
            </a:r>
            <a:r>
              <a:rPr lang="en-US" sz="1400" b="1" dirty="0" err="1">
                <a:solidFill>
                  <a:srgbClr val="D6A300"/>
                </a:solidFill>
                <a:latin typeface="Calibri" pitchFamily="34" charset="0"/>
              </a:rPr>
              <a:t>canaliculus</a:t>
            </a:r>
            <a:r>
              <a:rPr lang="en-US" sz="1400" b="1" dirty="0">
                <a:solidFill>
                  <a:srgbClr val="996600"/>
                </a:solidFill>
                <a:latin typeface="Calibri" pitchFamily="34" charset="0"/>
              </a:rPr>
              <a:t> (L), or </a:t>
            </a:r>
            <a:r>
              <a:rPr lang="en-US" sz="1400" b="1" dirty="0">
                <a:solidFill>
                  <a:srgbClr val="D6A300"/>
                </a:solidFill>
                <a:latin typeface="Calibri" pitchFamily="34" charset="0"/>
              </a:rPr>
              <a:t>bile </a:t>
            </a:r>
            <a:r>
              <a:rPr lang="en-US" sz="1400" b="1" dirty="0" err="1">
                <a:solidFill>
                  <a:srgbClr val="D6A300"/>
                </a:solidFill>
                <a:latin typeface="Calibri" pitchFamily="34" charset="0"/>
              </a:rPr>
              <a:t>canaliculus</a:t>
            </a:r>
            <a:r>
              <a:rPr lang="en-US" sz="1400" b="1" dirty="0">
                <a:solidFill>
                  <a:srgbClr val="996600"/>
                </a:solidFill>
                <a:latin typeface="Calibri" pitchFamily="34" charset="0"/>
              </a:rPr>
              <a:t> (to distinguish from other </a:t>
            </a:r>
            <a:r>
              <a:rPr lang="en-US" sz="1400" b="1" dirty="0" err="1">
                <a:solidFill>
                  <a:srgbClr val="996600"/>
                </a:solidFill>
                <a:latin typeface="Calibri" pitchFamily="34" charset="0"/>
              </a:rPr>
              <a:t>canaliculi</a:t>
            </a:r>
            <a:r>
              <a:rPr lang="en-US" sz="1400" b="1" dirty="0">
                <a:solidFill>
                  <a:srgbClr val="996600"/>
                </a:solidFill>
                <a:latin typeface="Calibri" pitchFamily="34" charset="0"/>
              </a:rPr>
              <a:t> such as in parietal cells).  Note that the wall of the lumen is formed by the plasma membrane of the hepatocytes (i.e. there are no endothelial cells or other cells that line the lumen).  A few microvilli project into the lumen of the </a:t>
            </a:r>
            <a:r>
              <a:rPr lang="en-US" sz="1400" b="1" dirty="0" err="1">
                <a:solidFill>
                  <a:srgbClr val="996600"/>
                </a:solidFill>
                <a:latin typeface="Calibri" pitchFamily="34" charset="0"/>
              </a:rPr>
              <a:t>canaliculus</a:t>
            </a:r>
            <a:r>
              <a:rPr lang="en-US" sz="1400" b="1" dirty="0">
                <a:solidFill>
                  <a:srgbClr val="996600"/>
                </a:solidFill>
                <a:latin typeface="Calibri" pitchFamily="34" charset="0"/>
              </a:rPr>
              <a:t>.  Junctional complexes (outlined) seal the </a:t>
            </a:r>
            <a:r>
              <a:rPr lang="en-US" sz="1400" b="1" dirty="0" err="1">
                <a:solidFill>
                  <a:srgbClr val="996600"/>
                </a:solidFill>
                <a:latin typeface="Calibri" pitchFamily="34" charset="0"/>
              </a:rPr>
              <a:t>canaliculus</a:t>
            </a:r>
            <a:r>
              <a:rPr lang="en-US" sz="1400" b="1" dirty="0">
                <a:solidFill>
                  <a:srgbClr val="996600"/>
                </a:solidFill>
                <a:latin typeface="Calibri" pitchFamily="34" charset="0"/>
              </a:rPr>
              <a:t>.  </a:t>
            </a:r>
          </a:p>
        </p:txBody>
      </p:sp>
      <p:sp>
        <p:nvSpPr>
          <p:cNvPr id="15" name="TextBox 14"/>
          <p:cNvSpPr txBox="1"/>
          <p:nvPr/>
        </p:nvSpPr>
        <p:spPr>
          <a:xfrm>
            <a:off x="176319" y="4602924"/>
            <a:ext cx="1690794" cy="1815882"/>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Bile is produced by the hepatocytes, and secreted into the </a:t>
            </a:r>
            <a:r>
              <a:rPr lang="en-US" sz="1400" b="1" dirty="0" err="1">
                <a:solidFill>
                  <a:schemeClr val="accent3">
                    <a:lumMod val="50000"/>
                  </a:schemeClr>
                </a:solidFill>
                <a:latin typeface="Tempus Sans ITC" pitchFamily="82" charset="0"/>
              </a:rPr>
              <a:t>canaliculus</a:t>
            </a:r>
            <a:r>
              <a:rPr lang="en-US" sz="1400" b="1" dirty="0">
                <a:solidFill>
                  <a:schemeClr val="accent3">
                    <a:lumMod val="50000"/>
                  </a:schemeClr>
                </a:solidFill>
                <a:latin typeface="Tempus Sans ITC" pitchFamily="82" charset="0"/>
              </a:rPr>
              <a:t>.  The junctional complex provides a nice seal – good thing, bile is pretty nasty stuff.</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081113" y="1176113"/>
            <a:ext cx="4874479" cy="6184495"/>
          </a:xfrm>
          <a:prstGeom prst="rect">
            <a:avLst/>
          </a:prstGeom>
        </p:spPr>
      </p:pic>
      <p:sp>
        <p:nvSpPr>
          <p:cNvPr id="4" name="TextBox 3"/>
          <p:cNvSpPr txBox="1"/>
          <p:nvPr/>
        </p:nvSpPr>
        <p:spPr>
          <a:xfrm>
            <a:off x="5257849" y="3669284"/>
            <a:ext cx="304848" cy="523220"/>
          </a:xfrm>
          <a:prstGeom prst="rect">
            <a:avLst/>
          </a:prstGeom>
          <a:noFill/>
        </p:spPr>
        <p:txBody>
          <a:bodyPr wrap="square" rtlCol="0">
            <a:spAutoFit/>
          </a:bodyPr>
          <a:lstStyle/>
          <a:p>
            <a:r>
              <a:rPr lang="en-US" sz="2800" b="1" dirty="0">
                <a:solidFill>
                  <a:srgbClr val="C00000"/>
                </a:solidFill>
              </a:rPr>
              <a:t>L</a:t>
            </a:r>
          </a:p>
        </p:txBody>
      </p:sp>
      <p:sp>
        <p:nvSpPr>
          <p:cNvPr id="10" name="Freeform 9"/>
          <p:cNvSpPr/>
          <p:nvPr/>
        </p:nvSpPr>
        <p:spPr>
          <a:xfrm>
            <a:off x="5324233" y="4726722"/>
            <a:ext cx="593968" cy="750277"/>
          </a:xfrm>
          <a:custGeom>
            <a:avLst/>
            <a:gdLst>
              <a:gd name="connsiteX0" fmla="*/ 420414 w 430924"/>
              <a:gd name="connsiteY0" fmla="*/ 436653 h 499715"/>
              <a:gd name="connsiteX1" fmla="*/ 430924 w 430924"/>
              <a:gd name="connsiteY1" fmla="*/ 352571 h 499715"/>
              <a:gd name="connsiteX2" fmla="*/ 420414 w 430924"/>
              <a:gd name="connsiteY2" fmla="*/ 236957 h 499715"/>
              <a:gd name="connsiteX3" fmla="*/ 399393 w 430924"/>
              <a:gd name="connsiteY3" fmla="*/ 173895 h 499715"/>
              <a:gd name="connsiteX4" fmla="*/ 388883 w 430924"/>
              <a:gd name="connsiteY4" fmla="*/ 142364 h 499715"/>
              <a:gd name="connsiteX5" fmla="*/ 367862 w 430924"/>
              <a:gd name="connsiteY5" fmla="*/ 100322 h 499715"/>
              <a:gd name="connsiteX6" fmla="*/ 357352 w 430924"/>
              <a:gd name="connsiteY6" fmla="*/ 68791 h 499715"/>
              <a:gd name="connsiteX7" fmla="*/ 325821 w 430924"/>
              <a:gd name="connsiteY7" fmla="*/ 58281 h 499715"/>
              <a:gd name="connsiteX8" fmla="*/ 304800 w 430924"/>
              <a:gd name="connsiteY8" fmla="*/ 26750 h 499715"/>
              <a:gd name="connsiteX9" fmla="*/ 126124 w 430924"/>
              <a:gd name="connsiteY9" fmla="*/ 16240 h 499715"/>
              <a:gd name="connsiteX10" fmla="*/ 52552 w 430924"/>
              <a:gd name="connsiteY10" fmla="*/ 100322 h 499715"/>
              <a:gd name="connsiteX11" fmla="*/ 31531 w 430924"/>
              <a:gd name="connsiteY11" fmla="*/ 131853 h 499715"/>
              <a:gd name="connsiteX12" fmla="*/ 10510 w 430924"/>
              <a:gd name="connsiteY12" fmla="*/ 163384 h 499715"/>
              <a:gd name="connsiteX13" fmla="*/ 0 w 430924"/>
              <a:gd name="connsiteY13" fmla="*/ 194915 h 499715"/>
              <a:gd name="connsiteX14" fmla="*/ 21021 w 430924"/>
              <a:gd name="connsiteY14" fmla="*/ 352571 h 499715"/>
              <a:gd name="connsiteX15" fmla="*/ 31531 w 430924"/>
              <a:gd name="connsiteY15" fmla="*/ 384102 h 499715"/>
              <a:gd name="connsiteX16" fmla="*/ 52552 w 430924"/>
              <a:gd name="connsiteY16" fmla="*/ 415633 h 499715"/>
              <a:gd name="connsiteX17" fmla="*/ 63062 w 430924"/>
              <a:gd name="connsiteY17" fmla="*/ 447164 h 499715"/>
              <a:gd name="connsiteX18" fmla="*/ 94593 w 430924"/>
              <a:gd name="connsiteY18" fmla="*/ 468184 h 499715"/>
              <a:gd name="connsiteX19" fmla="*/ 115614 w 430924"/>
              <a:gd name="connsiteY19" fmla="*/ 499715 h 499715"/>
              <a:gd name="connsiteX20" fmla="*/ 325821 w 430924"/>
              <a:gd name="connsiteY20" fmla="*/ 468184 h 499715"/>
              <a:gd name="connsiteX21" fmla="*/ 367862 w 430924"/>
              <a:gd name="connsiteY21" fmla="*/ 447164 h 49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0924" h="499715">
                <a:moveTo>
                  <a:pt x="420414" y="436653"/>
                </a:moveTo>
                <a:cubicBezTo>
                  <a:pt x="423917" y="408626"/>
                  <a:pt x="430924" y="380816"/>
                  <a:pt x="430924" y="352571"/>
                </a:cubicBezTo>
                <a:cubicBezTo>
                  <a:pt x="430924" y="313874"/>
                  <a:pt x="427139" y="275065"/>
                  <a:pt x="420414" y="236957"/>
                </a:cubicBezTo>
                <a:cubicBezTo>
                  <a:pt x="416563" y="215136"/>
                  <a:pt x="406400" y="194916"/>
                  <a:pt x="399393" y="173895"/>
                </a:cubicBezTo>
                <a:cubicBezTo>
                  <a:pt x="395890" y="163385"/>
                  <a:pt x="393838" y="152273"/>
                  <a:pt x="388883" y="142364"/>
                </a:cubicBezTo>
                <a:cubicBezTo>
                  <a:pt x="381876" y="128350"/>
                  <a:pt x="374034" y="114723"/>
                  <a:pt x="367862" y="100322"/>
                </a:cubicBezTo>
                <a:cubicBezTo>
                  <a:pt x="363498" y="90139"/>
                  <a:pt x="365186" y="76625"/>
                  <a:pt x="357352" y="68791"/>
                </a:cubicBezTo>
                <a:cubicBezTo>
                  <a:pt x="349518" y="60957"/>
                  <a:pt x="336331" y="61784"/>
                  <a:pt x="325821" y="58281"/>
                </a:cubicBezTo>
                <a:cubicBezTo>
                  <a:pt x="318814" y="47771"/>
                  <a:pt x="313732" y="35682"/>
                  <a:pt x="304800" y="26750"/>
                </a:cubicBezTo>
                <a:cubicBezTo>
                  <a:pt x="254892" y="-23158"/>
                  <a:pt x="198134" y="11096"/>
                  <a:pt x="126124" y="16240"/>
                </a:cubicBezTo>
                <a:cubicBezTo>
                  <a:pt x="73572" y="51274"/>
                  <a:pt x="101600" y="26749"/>
                  <a:pt x="52552" y="100322"/>
                </a:cubicBezTo>
                <a:lnTo>
                  <a:pt x="31531" y="131853"/>
                </a:lnTo>
                <a:lnTo>
                  <a:pt x="10510" y="163384"/>
                </a:lnTo>
                <a:cubicBezTo>
                  <a:pt x="7007" y="173894"/>
                  <a:pt x="0" y="183836"/>
                  <a:pt x="0" y="194915"/>
                </a:cubicBezTo>
                <a:cubicBezTo>
                  <a:pt x="0" y="256912"/>
                  <a:pt x="5536" y="298373"/>
                  <a:pt x="21021" y="352571"/>
                </a:cubicBezTo>
                <a:cubicBezTo>
                  <a:pt x="24065" y="363224"/>
                  <a:pt x="26576" y="374193"/>
                  <a:pt x="31531" y="384102"/>
                </a:cubicBezTo>
                <a:cubicBezTo>
                  <a:pt x="37180" y="395400"/>
                  <a:pt x="45545" y="405123"/>
                  <a:pt x="52552" y="415633"/>
                </a:cubicBezTo>
                <a:cubicBezTo>
                  <a:pt x="56055" y="426143"/>
                  <a:pt x="56141" y="438513"/>
                  <a:pt x="63062" y="447164"/>
                </a:cubicBezTo>
                <a:cubicBezTo>
                  <a:pt x="70953" y="457028"/>
                  <a:pt x="85661" y="459252"/>
                  <a:pt x="94593" y="468184"/>
                </a:cubicBezTo>
                <a:cubicBezTo>
                  <a:pt x="103525" y="477116"/>
                  <a:pt x="108607" y="489205"/>
                  <a:pt x="115614" y="499715"/>
                </a:cubicBezTo>
                <a:cubicBezTo>
                  <a:pt x="284865" y="487626"/>
                  <a:pt x="216107" y="504755"/>
                  <a:pt x="325821" y="468184"/>
                </a:cubicBezTo>
                <a:cubicBezTo>
                  <a:pt x="362053" y="456107"/>
                  <a:pt x="349518" y="465508"/>
                  <a:pt x="367862" y="447164"/>
                </a:cubicBezTo>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794" y="1760550"/>
            <a:ext cx="1814406" cy="1953976"/>
          </a:xfrm>
          <a:prstGeom prst="rect">
            <a:avLst/>
          </a:prstGeom>
        </p:spPr>
      </p:pic>
      <p:sp>
        <p:nvSpPr>
          <p:cNvPr id="14" name="Rectangle 13"/>
          <p:cNvSpPr/>
          <p:nvPr/>
        </p:nvSpPr>
        <p:spPr>
          <a:xfrm>
            <a:off x="1524000" y="2754372"/>
            <a:ext cx="88708" cy="78736"/>
          </a:xfrm>
          <a:prstGeom prst="rect">
            <a:avLst/>
          </a:prstGeom>
          <a:noFill/>
          <a:ln w="38100">
            <a:solidFill>
              <a:srgbClr val="826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86000" y="21491"/>
            <a:ext cx="4490588"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6300"/>
                </a:solidFill>
                <a:latin typeface="+mn-lt"/>
              </a:rPr>
              <a:t>EXOCRINE LIVER (BILE)</a:t>
            </a:r>
          </a:p>
        </p:txBody>
      </p:sp>
      <p:cxnSp>
        <p:nvCxnSpPr>
          <p:cNvPr id="16" name="Straight Connector 15"/>
          <p:cNvCxnSpPr/>
          <p:nvPr/>
        </p:nvCxnSpPr>
        <p:spPr>
          <a:xfrm flipV="1">
            <a:off x="1612708" y="1831121"/>
            <a:ext cx="813397" cy="923251"/>
          </a:xfrm>
          <a:prstGeom prst="line">
            <a:avLst/>
          </a:prstGeom>
          <a:ln w="38100">
            <a:solidFill>
              <a:srgbClr val="8263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613895" y="2827476"/>
            <a:ext cx="812210" cy="3573324"/>
          </a:xfrm>
          <a:prstGeom prst="line">
            <a:avLst/>
          </a:prstGeom>
          <a:ln w="38100">
            <a:solidFill>
              <a:srgbClr val="826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14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609600"/>
            <a:ext cx="9085337" cy="954107"/>
          </a:xfrm>
          <a:prstGeom prst="rect">
            <a:avLst/>
          </a:prstGeom>
          <a:noFill/>
        </p:spPr>
        <p:txBody>
          <a:bodyPr wrap="square">
            <a:spAutoFit/>
          </a:bodyPr>
          <a:lstStyle/>
          <a:p>
            <a:r>
              <a:rPr lang="en-US" sz="1400" b="1" dirty="0">
                <a:solidFill>
                  <a:srgbClr val="996600"/>
                </a:solidFill>
                <a:latin typeface="Calibri" pitchFamily="34" charset="0"/>
              </a:rPr>
              <a:t>At the wall of the classic liver lobule, the hepatocytes give way to simple cuboidal epithelial cells that line the intrahepatic bile ducts.  The smallest ducts in the “walls”, the ductules, are not readily visible in our slides.  However, the </a:t>
            </a:r>
            <a:r>
              <a:rPr lang="en-US" sz="1400" b="1" dirty="0">
                <a:solidFill>
                  <a:srgbClr val="D6A300"/>
                </a:solidFill>
                <a:latin typeface="Calibri" pitchFamily="34" charset="0"/>
              </a:rPr>
              <a:t>intrahepatic bile ducts </a:t>
            </a:r>
            <a:r>
              <a:rPr lang="en-US" sz="1400" b="1" dirty="0">
                <a:solidFill>
                  <a:srgbClr val="996600"/>
                </a:solidFill>
                <a:latin typeface="Calibri" pitchFamily="34" charset="0"/>
              </a:rPr>
              <a:t>(outlined) can be found easily as a component of the </a:t>
            </a:r>
            <a:r>
              <a:rPr lang="en-US" sz="1400" b="1" dirty="0">
                <a:solidFill>
                  <a:srgbClr val="D6A300"/>
                </a:solidFill>
                <a:latin typeface="Calibri" pitchFamily="34" charset="0"/>
              </a:rPr>
              <a:t>portal triad</a:t>
            </a:r>
            <a:r>
              <a:rPr lang="en-US" sz="1400" b="1" dirty="0">
                <a:solidFill>
                  <a:srgbClr val="996600"/>
                </a:solidFill>
                <a:latin typeface="Calibri" pitchFamily="34" charset="0"/>
              </a:rPr>
              <a:t>.  They are lined by a simple cuboidal epithelium, surrounded by the connective tissue of the portal area.</a:t>
            </a:r>
          </a:p>
        </p:txBody>
      </p:sp>
      <p:sp>
        <p:nvSpPr>
          <p:cNvPr id="15" name="TextBox 14"/>
          <p:cNvSpPr txBox="1"/>
          <p:nvPr/>
        </p:nvSpPr>
        <p:spPr>
          <a:xfrm>
            <a:off x="7051140" y="1711413"/>
            <a:ext cx="2117600" cy="2462213"/>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The other two structures (X and Y) are vessels we will name very soon.  Note their inner epithelium is simple squamous, not cuboidal like the epithelium of the intrahepatic bile duct.  Together, these three structures constitute a portal triad.</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0931" y="4953238"/>
            <a:ext cx="1814406" cy="1953976"/>
          </a:xfrm>
          <a:prstGeom prst="rect">
            <a:avLst/>
          </a:prstGeom>
        </p:spPr>
      </p:pic>
      <p:sp>
        <p:nvSpPr>
          <p:cNvPr id="13" name="Rectangle 12"/>
          <p:cNvSpPr/>
          <p:nvPr/>
        </p:nvSpPr>
        <p:spPr>
          <a:xfrm>
            <a:off x="7265168" y="6318290"/>
            <a:ext cx="354832" cy="314944"/>
          </a:xfrm>
          <a:prstGeom prst="rect">
            <a:avLst/>
          </a:prstGeom>
          <a:noFill/>
          <a:ln w="38100">
            <a:solidFill>
              <a:srgbClr val="826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63707"/>
            <a:ext cx="7051140" cy="5288355"/>
          </a:xfrm>
          <a:prstGeom prst="rect">
            <a:avLst/>
          </a:prstGeom>
        </p:spPr>
      </p:pic>
      <p:sp>
        <p:nvSpPr>
          <p:cNvPr id="7" name="TextBox 6"/>
          <p:cNvSpPr txBox="1"/>
          <p:nvPr/>
        </p:nvSpPr>
        <p:spPr>
          <a:xfrm>
            <a:off x="2392878" y="2624179"/>
            <a:ext cx="381990" cy="369332"/>
          </a:xfrm>
          <a:prstGeom prst="rect">
            <a:avLst/>
          </a:prstGeom>
          <a:noFill/>
        </p:spPr>
        <p:txBody>
          <a:bodyPr wrap="square" rtlCol="0">
            <a:spAutoFit/>
          </a:bodyPr>
          <a:lstStyle/>
          <a:p>
            <a:r>
              <a:rPr lang="en-US" dirty="0"/>
              <a:t>X</a:t>
            </a:r>
          </a:p>
        </p:txBody>
      </p:sp>
      <p:sp>
        <p:nvSpPr>
          <p:cNvPr id="14" name="TextBox 13"/>
          <p:cNvSpPr txBox="1"/>
          <p:nvPr/>
        </p:nvSpPr>
        <p:spPr>
          <a:xfrm>
            <a:off x="3143580" y="3112119"/>
            <a:ext cx="381990" cy="369332"/>
          </a:xfrm>
          <a:prstGeom prst="rect">
            <a:avLst/>
          </a:prstGeom>
          <a:noFill/>
        </p:spPr>
        <p:txBody>
          <a:bodyPr wrap="square" rtlCol="0">
            <a:spAutoFit/>
          </a:bodyPr>
          <a:lstStyle/>
          <a:p>
            <a:r>
              <a:rPr lang="en-US" dirty="0"/>
              <a:t>Y</a:t>
            </a:r>
          </a:p>
        </p:txBody>
      </p:sp>
      <p:sp>
        <p:nvSpPr>
          <p:cNvPr id="8" name="Freeform 7"/>
          <p:cNvSpPr/>
          <p:nvPr/>
        </p:nvSpPr>
        <p:spPr>
          <a:xfrm>
            <a:off x="3012240" y="4001984"/>
            <a:ext cx="716612" cy="700645"/>
          </a:xfrm>
          <a:custGeom>
            <a:avLst/>
            <a:gdLst>
              <a:gd name="connsiteX0" fmla="*/ 692861 w 716612"/>
              <a:gd name="connsiteY0" fmla="*/ 421109 h 682367"/>
              <a:gd name="connsiteX1" fmla="*/ 716612 w 716612"/>
              <a:gd name="connsiteY1" fmla="*/ 290481 h 682367"/>
              <a:gd name="connsiteX2" fmla="*/ 704737 w 716612"/>
              <a:gd name="connsiteY2" fmla="*/ 171728 h 682367"/>
              <a:gd name="connsiteX3" fmla="*/ 585983 w 716612"/>
              <a:gd name="connsiteY3" fmla="*/ 52974 h 682367"/>
              <a:gd name="connsiteX4" fmla="*/ 550357 w 716612"/>
              <a:gd name="connsiteY4" fmla="*/ 41099 h 682367"/>
              <a:gd name="connsiteX5" fmla="*/ 277225 w 716612"/>
              <a:gd name="connsiteY5" fmla="*/ 29224 h 682367"/>
              <a:gd name="connsiteX6" fmla="*/ 229724 w 716612"/>
              <a:gd name="connsiteY6" fmla="*/ 52974 h 682367"/>
              <a:gd name="connsiteX7" fmla="*/ 194098 w 716612"/>
              <a:gd name="connsiteY7" fmla="*/ 64850 h 682367"/>
              <a:gd name="connsiteX8" fmla="*/ 170347 w 716612"/>
              <a:gd name="connsiteY8" fmla="*/ 100476 h 682367"/>
              <a:gd name="connsiteX9" fmla="*/ 99095 w 716612"/>
              <a:gd name="connsiteY9" fmla="*/ 147977 h 682367"/>
              <a:gd name="connsiteX10" fmla="*/ 51594 w 716612"/>
              <a:gd name="connsiteY10" fmla="*/ 231104 h 682367"/>
              <a:gd name="connsiteX11" fmla="*/ 39718 w 716612"/>
              <a:gd name="connsiteY11" fmla="*/ 266730 h 682367"/>
              <a:gd name="connsiteX12" fmla="*/ 15968 w 716612"/>
              <a:gd name="connsiteY12" fmla="*/ 302356 h 682367"/>
              <a:gd name="connsiteX13" fmla="*/ 15968 w 716612"/>
              <a:gd name="connsiteY13" fmla="*/ 516112 h 682367"/>
              <a:gd name="connsiteX14" fmla="*/ 63469 w 716612"/>
              <a:gd name="connsiteY14" fmla="*/ 587364 h 682367"/>
              <a:gd name="connsiteX15" fmla="*/ 134721 w 716612"/>
              <a:gd name="connsiteY15" fmla="*/ 634865 h 682367"/>
              <a:gd name="connsiteX16" fmla="*/ 170347 w 716612"/>
              <a:gd name="connsiteY16" fmla="*/ 658616 h 682367"/>
              <a:gd name="connsiteX17" fmla="*/ 241599 w 716612"/>
              <a:gd name="connsiteY17" fmla="*/ 682367 h 682367"/>
              <a:gd name="connsiteX18" fmla="*/ 443479 w 716612"/>
              <a:gd name="connsiteY18" fmla="*/ 670491 h 682367"/>
              <a:gd name="connsiteX19" fmla="*/ 514731 w 716612"/>
              <a:gd name="connsiteY19" fmla="*/ 622990 h 682367"/>
              <a:gd name="connsiteX20" fmla="*/ 538482 w 716612"/>
              <a:gd name="connsiteY20" fmla="*/ 587364 h 682367"/>
              <a:gd name="connsiteX21" fmla="*/ 574108 w 716612"/>
              <a:gd name="connsiteY21" fmla="*/ 563613 h 682367"/>
              <a:gd name="connsiteX22" fmla="*/ 609734 w 716612"/>
              <a:gd name="connsiteY22" fmla="*/ 492361 h 682367"/>
              <a:gd name="connsiteX23" fmla="*/ 645360 w 716612"/>
              <a:gd name="connsiteY23" fmla="*/ 468611 h 682367"/>
              <a:gd name="connsiteX24" fmla="*/ 692861 w 716612"/>
              <a:gd name="connsiteY24" fmla="*/ 421109 h 68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6612" h="682367">
                <a:moveTo>
                  <a:pt x="692861" y="421109"/>
                </a:moveTo>
                <a:cubicBezTo>
                  <a:pt x="704736" y="391421"/>
                  <a:pt x="716612" y="305682"/>
                  <a:pt x="716612" y="290481"/>
                </a:cubicBezTo>
                <a:cubicBezTo>
                  <a:pt x="716612" y="250699"/>
                  <a:pt x="716603" y="209699"/>
                  <a:pt x="704737" y="171728"/>
                </a:cubicBezTo>
                <a:cubicBezTo>
                  <a:pt x="690008" y="124597"/>
                  <a:pt x="632378" y="68439"/>
                  <a:pt x="585983" y="52974"/>
                </a:cubicBezTo>
                <a:lnTo>
                  <a:pt x="550357" y="41099"/>
                </a:lnTo>
                <a:cubicBezTo>
                  <a:pt x="453071" y="-23759"/>
                  <a:pt x="505136" y="735"/>
                  <a:pt x="277225" y="29224"/>
                </a:cubicBezTo>
                <a:cubicBezTo>
                  <a:pt x="259659" y="31420"/>
                  <a:pt x="245995" y="46001"/>
                  <a:pt x="229724" y="52974"/>
                </a:cubicBezTo>
                <a:cubicBezTo>
                  <a:pt x="218218" y="57905"/>
                  <a:pt x="205973" y="60891"/>
                  <a:pt x="194098" y="64850"/>
                </a:cubicBezTo>
                <a:cubicBezTo>
                  <a:pt x="186181" y="76725"/>
                  <a:pt x="181088" y="91078"/>
                  <a:pt x="170347" y="100476"/>
                </a:cubicBezTo>
                <a:cubicBezTo>
                  <a:pt x="148865" y="119273"/>
                  <a:pt x="99095" y="147977"/>
                  <a:pt x="99095" y="147977"/>
                </a:cubicBezTo>
                <a:cubicBezTo>
                  <a:pt x="71869" y="229658"/>
                  <a:pt x="109107" y="130457"/>
                  <a:pt x="51594" y="231104"/>
                </a:cubicBezTo>
                <a:cubicBezTo>
                  <a:pt x="45383" y="241972"/>
                  <a:pt x="45316" y="255534"/>
                  <a:pt x="39718" y="266730"/>
                </a:cubicBezTo>
                <a:cubicBezTo>
                  <a:pt x="33335" y="279495"/>
                  <a:pt x="23885" y="290481"/>
                  <a:pt x="15968" y="302356"/>
                </a:cubicBezTo>
                <a:cubicBezTo>
                  <a:pt x="-7699" y="397017"/>
                  <a:pt x="-2807" y="356522"/>
                  <a:pt x="15968" y="516112"/>
                </a:cubicBezTo>
                <a:cubicBezTo>
                  <a:pt x="19960" y="550042"/>
                  <a:pt x="36693" y="566538"/>
                  <a:pt x="63469" y="587364"/>
                </a:cubicBezTo>
                <a:cubicBezTo>
                  <a:pt x="86001" y="604889"/>
                  <a:pt x="110970" y="619031"/>
                  <a:pt x="134721" y="634865"/>
                </a:cubicBezTo>
                <a:cubicBezTo>
                  <a:pt x="146596" y="642782"/>
                  <a:pt x="156807" y="654103"/>
                  <a:pt x="170347" y="658616"/>
                </a:cubicBezTo>
                <a:lnTo>
                  <a:pt x="241599" y="682367"/>
                </a:lnTo>
                <a:cubicBezTo>
                  <a:pt x="308892" y="678408"/>
                  <a:pt x="376404" y="677199"/>
                  <a:pt x="443479" y="670491"/>
                </a:cubicBezTo>
                <a:cubicBezTo>
                  <a:pt x="478074" y="667031"/>
                  <a:pt x="493013" y="649052"/>
                  <a:pt x="514731" y="622990"/>
                </a:cubicBezTo>
                <a:cubicBezTo>
                  <a:pt x="523868" y="612026"/>
                  <a:pt x="528390" y="597456"/>
                  <a:pt x="538482" y="587364"/>
                </a:cubicBezTo>
                <a:cubicBezTo>
                  <a:pt x="548574" y="577272"/>
                  <a:pt x="562233" y="571530"/>
                  <a:pt x="574108" y="563613"/>
                </a:cubicBezTo>
                <a:cubicBezTo>
                  <a:pt x="583766" y="534637"/>
                  <a:pt x="586713" y="515382"/>
                  <a:pt x="609734" y="492361"/>
                </a:cubicBezTo>
                <a:cubicBezTo>
                  <a:pt x="619826" y="482269"/>
                  <a:pt x="633485" y="476528"/>
                  <a:pt x="645360" y="468611"/>
                </a:cubicBezTo>
                <a:cubicBezTo>
                  <a:pt x="659005" y="427674"/>
                  <a:pt x="680986" y="450797"/>
                  <a:pt x="692861" y="421109"/>
                </a:cubicBezTo>
                <a:close/>
              </a:path>
            </a:pathLst>
          </a:cu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286000" y="21491"/>
            <a:ext cx="4490588"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6300"/>
                </a:solidFill>
                <a:latin typeface="+mn-lt"/>
              </a:rPr>
              <a:t>EXOCRINE LIVER (BILE)</a:t>
            </a:r>
          </a:p>
        </p:txBody>
      </p:sp>
    </p:spTree>
    <p:extLst>
      <p:ext uri="{BB962C8B-B14F-4D97-AF65-F5344CB8AC3E}">
        <p14:creationId xmlns:p14="http://schemas.microsoft.com/office/powerpoint/2010/main" val="3512226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76800" y="693552"/>
            <a:ext cx="4208536" cy="1169551"/>
          </a:xfrm>
          <a:prstGeom prst="rect">
            <a:avLst/>
          </a:prstGeom>
          <a:noFill/>
        </p:spPr>
        <p:txBody>
          <a:bodyPr wrap="square">
            <a:spAutoFit/>
          </a:bodyPr>
          <a:lstStyle/>
          <a:p>
            <a:r>
              <a:rPr lang="en-US" sz="1400" b="1" dirty="0">
                <a:solidFill>
                  <a:srgbClr val="996600"/>
                </a:solidFill>
                <a:latin typeface="Calibri" pitchFamily="34" charset="0"/>
              </a:rPr>
              <a:t>Seems to me like a better image than what I can generate from our slides is in order.  This nice micrograph from Wheater’s Histology shows an intrahepatic bile duct (B) lined by cuboidal epithelium.  Everything else ignore for now.</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0931" y="4953238"/>
            <a:ext cx="1814406" cy="1953976"/>
          </a:xfrm>
          <a:prstGeom prst="rect">
            <a:avLst/>
          </a:prstGeom>
        </p:spPr>
      </p:pic>
      <p:sp>
        <p:nvSpPr>
          <p:cNvPr id="13" name="Rectangle 12"/>
          <p:cNvSpPr/>
          <p:nvPr/>
        </p:nvSpPr>
        <p:spPr>
          <a:xfrm>
            <a:off x="7265168" y="6318290"/>
            <a:ext cx="354832" cy="314944"/>
          </a:xfrm>
          <a:prstGeom prst="rect">
            <a:avLst/>
          </a:prstGeom>
          <a:noFill/>
          <a:ln w="38100">
            <a:solidFill>
              <a:srgbClr val="826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wheaters15-3"/>
          <p:cNvPicPr>
            <a:picLocks noChangeAspect="1" noChangeArrowheads="1"/>
          </p:cNvPicPr>
          <p:nvPr/>
        </p:nvPicPr>
        <p:blipFill>
          <a:blip r:embed="rId3" cstate="print"/>
          <a:srcRect/>
          <a:stretch>
            <a:fillRect/>
          </a:stretch>
        </p:blipFill>
        <p:spPr bwMode="auto">
          <a:xfrm>
            <a:off x="152400" y="607621"/>
            <a:ext cx="4724400" cy="6123084"/>
          </a:xfrm>
          <a:prstGeom prst="rect">
            <a:avLst/>
          </a:prstGeom>
          <a:noFill/>
        </p:spPr>
      </p:pic>
      <p:sp>
        <p:nvSpPr>
          <p:cNvPr id="7" name="Rectangle 6"/>
          <p:cNvSpPr/>
          <p:nvPr/>
        </p:nvSpPr>
        <p:spPr>
          <a:xfrm>
            <a:off x="2286000" y="21491"/>
            <a:ext cx="4490588"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6300"/>
                </a:solidFill>
                <a:latin typeface="+mn-lt"/>
              </a:rPr>
              <a:t>EXOCRINE LIVER (BILE)</a:t>
            </a:r>
          </a:p>
        </p:txBody>
      </p:sp>
    </p:spTree>
    <p:extLst>
      <p:ext uri="{BB962C8B-B14F-4D97-AF65-F5344CB8AC3E}">
        <p14:creationId xmlns:p14="http://schemas.microsoft.com/office/powerpoint/2010/main" val="32784513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1987473" y="2013466"/>
            <a:ext cx="55626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the intrahepatic bile ducts of the liver – SL102</a:t>
            </a:r>
            <a:endParaRPr lang="en-US" dirty="0">
              <a:latin typeface="Calibri" pitchFamily="34" charset="0"/>
            </a:endParaRPr>
          </a:p>
        </p:txBody>
      </p:sp>
      <p:sp>
        <p:nvSpPr>
          <p:cNvPr id="37891" name="TextBox 4"/>
          <p:cNvSpPr txBox="1">
            <a:spLocks noChangeArrowheads="1"/>
          </p:cNvSpPr>
          <p:nvPr/>
        </p:nvSpPr>
        <p:spPr bwMode="auto">
          <a:xfrm>
            <a:off x="1987473" y="5562600"/>
            <a:ext cx="4495800" cy="1200329"/>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102</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Liver</a:t>
            </a:r>
          </a:p>
          <a:p>
            <a:pPr lvl="2" eaLnBrk="0" hangingPunct="0">
              <a:buFontTx/>
              <a:buChar char="•"/>
            </a:pPr>
            <a:r>
              <a:rPr lang="en-US" sz="1200" b="1" dirty="0">
                <a:solidFill>
                  <a:srgbClr val="002060"/>
                </a:solidFill>
                <a:latin typeface="Georgia" pitchFamily="18" charset="0"/>
                <a:ea typeface="Times" pitchFamily="18" charset="0"/>
                <a:cs typeface="Arial" charset="0"/>
              </a:rPr>
              <a:t>Portal triad</a:t>
            </a:r>
          </a:p>
          <a:p>
            <a:pPr lvl="3" eaLnBrk="0" hangingPunct="0">
              <a:buFontTx/>
              <a:buChar char="•"/>
            </a:pPr>
            <a:r>
              <a:rPr lang="en-US" sz="1200" b="1" dirty="0">
                <a:solidFill>
                  <a:srgbClr val="002060"/>
                </a:solidFill>
                <a:latin typeface="Georgia" pitchFamily="18" charset="0"/>
                <a:ea typeface="Times" pitchFamily="18" charset="0"/>
                <a:cs typeface="Arial" charset="0"/>
              </a:rPr>
              <a:t>Intrahepatic bile duct</a:t>
            </a:r>
          </a:p>
        </p:txBody>
      </p:sp>
      <p:sp>
        <p:nvSpPr>
          <p:cNvPr id="5" name="Rectangle 4"/>
          <p:cNvSpPr/>
          <p:nvPr/>
        </p:nvSpPr>
        <p:spPr>
          <a:xfrm>
            <a:off x="2286000" y="21491"/>
            <a:ext cx="4490588"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6300"/>
                </a:solidFill>
                <a:latin typeface="+mn-lt"/>
              </a:rPr>
              <a:t>EXOCRINE LIVER (BILE)</a:t>
            </a:r>
          </a:p>
        </p:txBody>
      </p:sp>
    </p:spTree>
    <p:extLst>
      <p:ext uri="{BB962C8B-B14F-4D97-AF65-F5344CB8AC3E}">
        <p14:creationId xmlns:p14="http://schemas.microsoft.com/office/powerpoint/2010/main" val="1956853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oore 12-10A"/>
          <p:cNvPicPr>
            <a:picLocks noChangeAspect="1" noChangeArrowheads="1"/>
          </p:cNvPicPr>
          <p:nvPr/>
        </p:nvPicPr>
        <p:blipFill>
          <a:blip r:embed="rId2" cstate="print"/>
          <a:srcRect/>
          <a:stretch>
            <a:fillRect/>
          </a:stretch>
        </p:blipFill>
        <p:spPr bwMode="auto">
          <a:xfrm>
            <a:off x="76200" y="3276600"/>
            <a:ext cx="6021790" cy="3482393"/>
          </a:xfrm>
          <a:prstGeom prst="rect">
            <a:avLst/>
          </a:prstGeom>
          <a:noFill/>
        </p:spPr>
      </p:pic>
      <p:sp>
        <p:nvSpPr>
          <p:cNvPr id="3" name="Rectangle 2"/>
          <p:cNvSpPr/>
          <p:nvPr/>
        </p:nvSpPr>
        <p:spPr>
          <a:xfrm>
            <a:off x="381000" y="21491"/>
            <a:ext cx="8293765" cy="1200329"/>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FFC000"/>
                </a:solidFill>
                <a:latin typeface="+mn-lt"/>
              </a:rPr>
              <a:t>EMBRYOLOGY OF THE PANCREAS, LIVER, AND GALL BLADDER</a:t>
            </a:r>
          </a:p>
        </p:txBody>
      </p:sp>
      <p:sp>
        <p:nvSpPr>
          <p:cNvPr id="4" name="TextBox 3"/>
          <p:cNvSpPr txBox="1"/>
          <p:nvPr/>
        </p:nvSpPr>
        <p:spPr>
          <a:xfrm>
            <a:off x="152400" y="1143000"/>
            <a:ext cx="8839200" cy="2062103"/>
          </a:xfrm>
          <a:prstGeom prst="rect">
            <a:avLst/>
          </a:prstGeom>
          <a:solidFill>
            <a:schemeClr val="bg1"/>
          </a:solidFill>
        </p:spPr>
        <p:txBody>
          <a:bodyPr wrap="square">
            <a:spAutoFit/>
          </a:bodyPr>
          <a:lstStyle/>
          <a:p>
            <a:r>
              <a:rPr lang="en-US" sz="1600" b="1" dirty="0">
                <a:solidFill>
                  <a:schemeClr val="accent3">
                    <a:lumMod val="50000"/>
                  </a:schemeClr>
                </a:solidFill>
                <a:latin typeface="Calibri" pitchFamily="34" charset="0"/>
              </a:rPr>
              <a:t>When creating a module of the accessory organs of the gastrointestinal tract, one can hardly resist the urge to discuss a little embryology.  Recall that the early gut tube has an inner lining of endoderm (an epithelium), surrounded by mesenchyme (embryonic connective tissue).  It is suspended from the body wall by mesenteries, which are composed of mesenchyme.</a:t>
            </a:r>
          </a:p>
          <a:p>
            <a:r>
              <a:rPr lang="en-US" sz="1600" b="1" dirty="0">
                <a:solidFill>
                  <a:schemeClr val="accent3">
                    <a:lumMod val="50000"/>
                  </a:schemeClr>
                </a:solidFill>
                <a:latin typeface="Calibri" pitchFamily="34" charset="0"/>
              </a:rPr>
              <a:t>The pancreas, liver, and gall bladder are glands, and, therefore, are </a:t>
            </a:r>
            <a:r>
              <a:rPr lang="en-US" sz="1600" b="1" dirty="0" err="1">
                <a:solidFill>
                  <a:schemeClr val="accent3">
                    <a:lumMod val="50000"/>
                  </a:schemeClr>
                </a:solidFill>
                <a:latin typeface="Calibri" pitchFamily="34" charset="0"/>
              </a:rPr>
              <a:t>evaginations</a:t>
            </a:r>
            <a:r>
              <a:rPr lang="en-US" sz="1600" b="1" dirty="0">
                <a:solidFill>
                  <a:schemeClr val="accent3">
                    <a:lumMod val="50000"/>
                  </a:schemeClr>
                </a:solidFill>
                <a:latin typeface="Calibri" pitchFamily="34" charset="0"/>
              </a:rPr>
              <a:t> of the endoderm into the mesenchyme of the duodenum.  These organs grow out of the duodenal wall and into the connective tissue of the mesentery.  The pancreas and liver are huge endodermal outgrowths, so when looking at these organs, most of what you will see are epithelial cells, with sparse connective.</a:t>
            </a:r>
          </a:p>
        </p:txBody>
      </p:sp>
      <p:sp>
        <p:nvSpPr>
          <p:cNvPr id="5" name="TextBox 4"/>
          <p:cNvSpPr txBox="1"/>
          <p:nvPr/>
        </p:nvSpPr>
        <p:spPr>
          <a:xfrm>
            <a:off x="6154434" y="3429000"/>
            <a:ext cx="2837166" cy="2031325"/>
          </a:xfrm>
          <a:prstGeom prst="rect">
            <a:avLst/>
          </a:prstGeom>
          <a:noFill/>
        </p:spPr>
        <p:txBody>
          <a:bodyPr wrap="square" rtlCol="0">
            <a:spAutoFit/>
          </a:bodyPr>
          <a:lstStyle/>
          <a:p>
            <a:r>
              <a:rPr lang="en-US" b="1" dirty="0">
                <a:solidFill>
                  <a:srgbClr val="002060"/>
                </a:solidFill>
                <a:latin typeface="Tempus Sans ITC" pitchFamily="82" charset="0"/>
              </a:rPr>
              <a:t>You’ve seen this already; salivary glands are mostly acini, which are epithelium.  There is connective tissue between the acini, but in the main lobes and lobules, it’s pretty sparse.</a:t>
            </a:r>
          </a:p>
        </p:txBody>
      </p:sp>
    </p:spTree>
    <p:extLst>
      <p:ext uri="{BB962C8B-B14F-4D97-AF65-F5344CB8AC3E}">
        <p14:creationId xmlns:p14="http://schemas.microsoft.com/office/powerpoint/2010/main" val="28015913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693552"/>
            <a:ext cx="8932936" cy="523220"/>
          </a:xfrm>
          <a:prstGeom prst="rect">
            <a:avLst/>
          </a:prstGeom>
          <a:noFill/>
        </p:spPr>
        <p:txBody>
          <a:bodyPr wrap="square">
            <a:spAutoFit/>
          </a:bodyPr>
          <a:lstStyle/>
          <a:p>
            <a:r>
              <a:rPr lang="en-US" sz="1400" b="1" dirty="0">
                <a:solidFill>
                  <a:srgbClr val="996600"/>
                </a:solidFill>
                <a:latin typeface="Calibri" pitchFamily="34" charset="0"/>
              </a:rPr>
              <a:t>The intrahepatic bile ducts in the portal triad merge with other similar ducts to form larger ducts.  Here in this low magnification image, you can see a large intrahepatic bile duct.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388061"/>
            <a:ext cx="7218532" cy="5214982"/>
          </a:xfrm>
          <a:prstGeom prst="rect">
            <a:avLst/>
          </a:prstGeom>
        </p:spPr>
      </p:pic>
      <p:sp>
        <p:nvSpPr>
          <p:cNvPr id="3" name="Freeform 2"/>
          <p:cNvSpPr/>
          <p:nvPr/>
        </p:nvSpPr>
        <p:spPr>
          <a:xfrm>
            <a:off x="2362200" y="1981200"/>
            <a:ext cx="3250700" cy="3729938"/>
          </a:xfrm>
          <a:custGeom>
            <a:avLst/>
            <a:gdLst>
              <a:gd name="connsiteX0" fmla="*/ 1911927 w 2826327"/>
              <a:gd name="connsiteY0" fmla="*/ 11876 h 3016333"/>
              <a:gd name="connsiteX1" fmla="*/ 1579418 w 2826327"/>
              <a:gd name="connsiteY1" fmla="*/ 11876 h 3016333"/>
              <a:gd name="connsiteX2" fmla="*/ 1353787 w 2826327"/>
              <a:gd name="connsiteY2" fmla="*/ 0 h 3016333"/>
              <a:gd name="connsiteX3" fmla="*/ 1009402 w 2826327"/>
              <a:gd name="connsiteY3" fmla="*/ 11876 h 3016333"/>
              <a:gd name="connsiteX4" fmla="*/ 855023 w 2826327"/>
              <a:gd name="connsiteY4" fmla="*/ 23751 h 3016333"/>
              <a:gd name="connsiteX5" fmla="*/ 795647 w 2826327"/>
              <a:gd name="connsiteY5" fmla="*/ 47502 h 3016333"/>
              <a:gd name="connsiteX6" fmla="*/ 605641 w 2826327"/>
              <a:gd name="connsiteY6" fmla="*/ 71252 h 3016333"/>
              <a:gd name="connsiteX7" fmla="*/ 558140 w 2826327"/>
              <a:gd name="connsiteY7" fmla="*/ 83128 h 3016333"/>
              <a:gd name="connsiteX8" fmla="*/ 522514 w 2826327"/>
              <a:gd name="connsiteY8" fmla="*/ 106878 h 3016333"/>
              <a:gd name="connsiteX9" fmla="*/ 439387 w 2826327"/>
              <a:gd name="connsiteY9" fmla="*/ 142504 h 3016333"/>
              <a:gd name="connsiteX10" fmla="*/ 403761 w 2826327"/>
              <a:gd name="connsiteY10" fmla="*/ 166255 h 3016333"/>
              <a:gd name="connsiteX11" fmla="*/ 368135 w 2826327"/>
              <a:gd name="connsiteY11" fmla="*/ 178130 h 3016333"/>
              <a:gd name="connsiteX12" fmla="*/ 308758 w 2826327"/>
              <a:gd name="connsiteY12" fmla="*/ 249382 h 3016333"/>
              <a:gd name="connsiteX13" fmla="*/ 285008 w 2826327"/>
              <a:gd name="connsiteY13" fmla="*/ 285008 h 3016333"/>
              <a:gd name="connsiteX14" fmla="*/ 237506 w 2826327"/>
              <a:gd name="connsiteY14" fmla="*/ 403761 h 3016333"/>
              <a:gd name="connsiteX15" fmla="*/ 201880 w 2826327"/>
              <a:gd name="connsiteY15" fmla="*/ 498764 h 3016333"/>
              <a:gd name="connsiteX16" fmla="*/ 190005 w 2826327"/>
              <a:gd name="connsiteY16" fmla="*/ 534390 h 3016333"/>
              <a:gd name="connsiteX17" fmla="*/ 166254 w 2826327"/>
              <a:gd name="connsiteY17" fmla="*/ 581891 h 3016333"/>
              <a:gd name="connsiteX18" fmla="*/ 154379 w 2826327"/>
              <a:gd name="connsiteY18" fmla="*/ 641268 h 3016333"/>
              <a:gd name="connsiteX19" fmla="*/ 142504 w 2826327"/>
              <a:gd name="connsiteY19" fmla="*/ 688769 h 3016333"/>
              <a:gd name="connsiteX20" fmla="*/ 83127 w 2826327"/>
              <a:gd name="connsiteY20" fmla="*/ 843148 h 3016333"/>
              <a:gd name="connsiteX21" fmla="*/ 71252 w 2826327"/>
              <a:gd name="connsiteY21" fmla="*/ 961902 h 3016333"/>
              <a:gd name="connsiteX22" fmla="*/ 47501 w 2826327"/>
              <a:gd name="connsiteY22" fmla="*/ 1033153 h 3016333"/>
              <a:gd name="connsiteX23" fmla="*/ 23750 w 2826327"/>
              <a:gd name="connsiteY23" fmla="*/ 1223159 h 3016333"/>
              <a:gd name="connsiteX24" fmla="*/ 0 w 2826327"/>
              <a:gd name="connsiteY24" fmla="*/ 1436915 h 3016333"/>
              <a:gd name="connsiteX25" fmla="*/ 11875 w 2826327"/>
              <a:gd name="connsiteY25" fmla="*/ 1840676 h 3016333"/>
              <a:gd name="connsiteX26" fmla="*/ 47501 w 2826327"/>
              <a:gd name="connsiteY26" fmla="*/ 2078182 h 3016333"/>
              <a:gd name="connsiteX27" fmla="*/ 71252 w 2826327"/>
              <a:gd name="connsiteY27" fmla="*/ 2125683 h 3016333"/>
              <a:gd name="connsiteX28" fmla="*/ 95002 w 2826327"/>
              <a:gd name="connsiteY28" fmla="*/ 2232561 h 3016333"/>
              <a:gd name="connsiteX29" fmla="*/ 118753 w 2826327"/>
              <a:gd name="connsiteY29" fmla="*/ 2268187 h 3016333"/>
              <a:gd name="connsiteX30" fmla="*/ 154379 w 2826327"/>
              <a:gd name="connsiteY30" fmla="*/ 2339439 h 3016333"/>
              <a:gd name="connsiteX31" fmla="*/ 201880 w 2826327"/>
              <a:gd name="connsiteY31" fmla="*/ 2434442 h 3016333"/>
              <a:gd name="connsiteX32" fmla="*/ 261257 w 2826327"/>
              <a:gd name="connsiteY32" fmla="*/ 2541320 h 3016333"/>
              <a:gd name="connsiteX33" fmla="*/ 344384 w 2826327"/>
              <a:gd name="connsiteY33" fmla="*/ 2648198 h 3016333"/>
              <a:gd name="connsiteX34" fmla="*/ 380010 w 2826327"/>
              <a:gd name="connsiteY34" fmla="*/ 2671948 h 3016333"/>
              <a:gd name="connsiteX35" fmla="*/ 427511 w 2826327"/>
              <a:gd name="connsiteY35" fmla="*/ 2719450 h 3016333"/>
              <a:gd name="connsiteX36" fmla="*/ 498763 w 2826327"/>
              <a:gd name="connsiteY36" fmla="*/ 2790702 h 3016333"/>
              <a:gd name="connsiteX37" fmla="*/ 617517 w 2826327"/>
              <a:gd name="connsiteY37" fmla="*/ 2873829 h 3016333"/>
              <a:gd name="connsiteX38" fmla="*/ 653143 w 2826327"/>
              <a:gd name="connsiteY38" fmla="*/ 2909455 h 3016333"/>
              <a:gd name="connsiteX39" fmla="*/ 736270 w 2826327"/>
              <a:gd name="connsiteY39" fmla="*/ 2945081 h 3016333"/>
              <a:gd name="connsiteX40" fmla="*/ 807522 w 2826327"/>
              <a:gd name="connsiteY40" fmla="*/ 2968831 h 3016333"/>
              <a:gd name="connsiteX41" fmla="*/ 843148 w 2826327"/>
              <a:gd name="connsiteY41" fmla="*/ 2992582 h 3016333"/>
              <a:gd name="connsiteX42" fmla="*/ 890649 w 2826327"/>
              <a:gd name="connsiteY42" fmla="*/ 3004457 h 3016333"/>
              <a:gd name="connsiteX43" fmla="*/ 926275 w 2826327"/>
              <a:gd name="connsiteY43" fmla="*/ 3016333 h 3016333"/>
              <a:gd name="connsiteX44" fmla="*/ 1377537 w 2826327"/>
              <a:gd name="connsiteY44" fmla="*/ 3004457 h 3016333"/>
              <a:gd name="connsiteX45" fmla="*/ 1425039 w 2826327"/>
              <a:gd name="connsiteY45" fmla="*/ 2992582 h 3016333"/>
              <a:gd name="connsiteX46" fmla="*/ 1567543 w 2826327"/>
              <a:gd name="connsiteY46" fmla="*/ 2980707 h 3016333"/>
              <a:gd name="connsiteX47" fmla="*/ 1650670 w 2826327"/>
              <a:gd name="connsiteY47" fmla="*/ 2956956 h 3016333"/>
              <a:gd name="connsiteX48" fmla="*/ 1769423 w 2826327"/>
              <a:gd name="connsiteY48" fmla="*/ 2921330 h 3016333"/>
              <a:gd name="connsiteX49" fmla="*/ 1816924 w 2826327"/>
              <a:gd name="connsiteY49" fmla="*/ 2897579 h 3016333"/>
              <a:gd name="connsiteX50" fmla="*/ 1852550 w 2826327"/>
              <a:gd name="connsiteY50" fmla="*/ 2885704 h 3016333"/>
              <a:gd name="connsiteX51" fmla="*/ 1923802 w 2826327"/>
              <a:gd name="connsiteY51" fmla="*/ 2850078 h 3016333"/>
              <a:gd name="connsiteX52" fmla="*/ 1959428 w 2826327"/>
              <a:gd name="connsiteY52" fmla="*/ 2826328 h 3016333"/>
              <a:gd name="connsiteX53" fmla="*/ 1995054 w 2826327"/>
              <a:gd name="connsiteY53" fmla="*/ 2814452 h 3016333"/>
              <a:gd name="connsiteX54" fmla="*/ 2030680 w 2826327"/>
              <a:gd name="connsiteY54" fmla="*/ 2778826 h 3016333"/>
              <a:gd name="connsiteX55" fmla="*/ 2113808 w 2826327"/>
              <a:gd name="connsiteY55" fmla="*/ 2731325 h 3016333"/>
              <a:gd name="connsiteX56" fmla="*/ 2256311 w 2826327"/>
              <a:gd name="connsiteY56" fmla="*/ 2600696 h 3016333"/>
              <a:gd name="connsiteX57" fmla="*/ 2351314 w 2826327"/>
              <a:gd name="connsiteY57" fmla="*/ 2493818 h 3016333"/>
              <a:gd name="connsiteX58" fmla="*/ 2398815 w 2826327"/>
              <a:gd name="connsiteY58" fmla="*/ 2446317 h 3016333"/>
              <a:gd name="connsiteX59" fmla="*/ 2446317 w 2826327"/>
              <a:gd name="connsiteY59" fmla="*/ 2363190 h 3016333"/>
              <a:gd name="connsiteX60" fmla="*/ 2470067 w 2826327"/>
              <a:gd name="connsiteY60" fmla="*/ 2315689 h 3016333"/>
              <a:gd name="connsiteX61" fmla="*/ 2541319 w 2826327"/>
              <a:gd name="connsiteY61" fmla="*/ 2196935 h 3016333"/>
              <a:gd name="connsiteX62" fmla="*/ 2553195 w 2826327"/>
              <a:gd name="connsiteY62" fmla="*/ 2137559 h 3016333"/>
              <a:gd name="connsiteX63" fmla="*/ 2600696 w 2826327"/>
              <a:gd name="connsiteY63" fmla="*/ 2042556 h 3016333"/>
              <a:gd name="connsiteX64" fmla="*/ 2636322 w 2826327"/>
              <a:gd name="connsiteY64" fmla="*/ 1959429 h 3016333"/>
              <a:gd name="connsiteX65" fmla="*/ 2648197 w 2826327"/>
              <a:gd name="connsiteY65" fmla="*/ 1911928 h 3016333"/>
              <a:gd name="connsiteX66" fmla="*/ 2671948 w 2826327"/>
              <a:gd name="connsiteY66" fmla="*/ 1876302 h 3016333"/>
              <a:gd name="connsiteX67" fmla="*/ 2707574 w 2826327"/>
              <a:gd name="connsiteY67" fmla="*/ 1781299 h 3016333"/>
              <a:gd name="connsiteX68" fmla="*/ 2743200 w 2826327"/>
              <a:gd name="connsiteY68" fmla="*/ 1650670 h 3016333"/>
              <a:gd name="connsiteX69" fmla="*/ 2755075 w 2826327"/>
              <a:gd name="connsiteY69" fmla="*/ 1591294 h 3016333"/>
              <a:gd name="connsiteX70" fmla="*/ 2778826 w 2826327"/>
              <a:gd name="connsiteY70" fmla="*/ 1555668 h 3016333"/>
              <a:gd name="connsiteX71" fmla="*/ 2790701 w 2826327"/>
              <a:gd name="connsiteY71" fmla="*/ 1460665 h 3016333"/>
              <a:gd name="connsiteX72" fmla="*/ 2814452 w 2826327"/>
              <a:gd name="connsiteY72" fmla="*/ 1401289 h 3016333"/>
              <a:gd name="connsiteX73" fmla="*/ 2826327 w 2826327"/>
              <a:gd name="connsiteY73" fmla="*/ 1341912 h 3016333"/>
              <a:gd name="connsiteX74" fmla="*/ 2814452 w 2826327"/>
              <a:gd name="connsiteY74" fmla="*/ 997528 h 3016333"/>
              <a:gd name="connsiteX75" fmla="*/ 2790701 w 2826327"/>
              <a:gd name="connsiteY75" fmla="*/ 961902 h 3016333"/>
              <a:gd name="connsiteX76" fmla="*/ 2743200 w 2826327"/>
              <a:gd name="connsiteY76" fmla="*/ 866899 h 3016333"/>
              <a:gd name="connsiteX77" fmla="*/ 2719449 w 2826327"/>
              <a:gd name="connsiteY77" fmla="*/ 795647 h 3016333"/>
              <a:gd name="connsiteX78" fmla="*/ 2683823 w 2826327"/>
              <a:gd name="connsiteY78" fmla="*/ 760021 h 3016333"/>
              <a:gd name="connsiteX79" fmla="*/ 2648197 w 2826327"/>
              <a:gd name="connsiteY79" fmla="*/ 665018 h 3016333"/>
              <a:gd name="connsiteX80" fmla="*/ 2600696 w 2826327"/>
              <a:gd name="connsiteY80" fmla="*/ 593766 h 3016333"/>
              <a:gd name="connsiteX81" fmla="*/ 2576945 w 2826327"/>
              <a:gd name="connsiteY81" fmla="*/ 558141 h 3016333"/>
              <a:gd name="connsiteX82" fmla="*/ 2553195 w 2826327"/>
              <a:gd name="connsiteY82" fmla="*/ 522515 h 3016333"/>
              <a:gd name="connsiteX83" fmla="*/ 2517569 w 2826327"/>
              <a:gd name="connsiteY83" fmla="*/ 498764 h 3016333"/>
              <a:gd name="connsiteX84" fmla="*/ 2505693 w 2826327"/>
              <a:gd name="connsiteY84" fmla="*/ 463138 h 3016333"/>
              <a:gd name="connsiteX85" fmla="*/ 2434441 w 2826327"/>
              <a:gd name="connsiteY85" fmla="*/ 427512 h 3016333"/>
              <a:gd name="connsiteX86" fmla="*/ 2303813 w 2826327"/>
              <a:gd name="connsiteY86" fmla="*/ 344385 h 3016333"/>
              <a:gd name="connsiteX87" fmla="*/ 2196935 w 2826327"/>
              <a:gd name="connsiteY87" fmla="*/ 261257 h 3016333"/>
              <a:gd name="connsiteX88" fmla="*/ 2125683 w 2826327"/>
              <a:gd name="connsiteY88" fmla="*/ 225631 h 3016333"/>
              <a:gd name="connsiteX89" fmla="*/ 2101932 w 2826327"/>
              <a:gd name="connsiteY89" fmla="*/ 190005 h 3016333"/>
              <a:gd name="connsiteX90" fmla="*/ 2030680 w 2826327"/>
              <a:gd name="connsiteY90" fmla="*/ 166255 h 3016333"/>
              <a:gd name="connsiteX91" fmla="*/ 1911927 w 2826327"/>
              <a:gd name="connsiteY91" fmla="*/ 95003 h 3016333"/>
              <a:gd name="connsiteX92" fmla="*/ 1840675 w 2826327"/>
              <a:gd name="connsiteY92" fmla="*/ 71252 h 3016333"/>
              <a:gd name="connsiteX93" fmla="*/ 1769423 w 2826327"/>
              <a:gd name="connsiteY93" fmla="*/ 23751 h 301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826327" h="3016333">
                <a:moveTo>
                  <a:pt x="1911927" y="11876"/>
                </a:moveTo>
                <a:cubicBezTo>
                  <a:pt x="1764276" y="41405"/>
                  <a:pt x="1867808" y="25609"/>
                  <a:pt x="1579418" y="11876"/>
                </a:cubicBezTo>
                <a:lnTo>
                  <a:pt x="1353787" y="0"/>
                </a:lnTo>
                <a:lnTo>
                  <a:pt x="1009402" y="11876"/>
                </a:lnTo>
                <a:cubicBezTo>
                  <a:pt x="957849" y="14331"/>
                  <a:pt x="905932" y="15266"/>
                  <a:pt x="855023" y="23751"/>
                </a:cubicBezTo>
                <a:cubicBezTo>
                  <a:pt x="833996" y="27255"/>
                  <a:pt x="816587" y="43513"/>
                  <a:pt x="795647" y="47502"/>
                </a:cubicBezTo>
                <a:cubicBezTo>
                  <a:pt x="732946" y="59445"/>
                  <a:pt x="668976" y="63335"/>
                  <a:pt x="605641" y="71252"/>
                </a:cubicBezTo>
                <a:cubicBezTo>
                  <a:pt x="589807" y="75211"/>
                  <a:pt x="573141" y="76699"/>
                  <a:pt x="558140" y="83128"/>
                </a:cubicBezTo>
                <a:cubicBezTo>
                  <a:pt x="545022" y="88750"/>
                  <a:pt x="534906" y="99797"/>
                  <a:pt x="522514" y="106878"/>
                </a:cubicBezTo>
                <a:cubicBezTo>
                  <a:pt x="481422" y="130359"/>
                  <a:pt x="479358" y="129181"/>
                  <a:pt x="439387" y="142504"/>
                </a:cubicBezTo>
                <a:cubicBezTo>
                  <a:pt x="427512" y="150421"/>
                  <a:pt x="416527" y="159872"/>
                  <a:pt x="403761" y="166255"/>
                </a:cubicBezTo>
                <a:cubicBezTo>
                  <a:pt x="392565" y="171853"/>
                  <a:pt x="376986" y="169279"/>
                  <a:pt x="368135" y="178130"/>
                </a:cubicBezTo>
                <a:cubicBezTo>
                  <a:pt x="247594" y="298669"/>
                  <a:pt x="432002" y="167218"/>
                  <a:pt x="308758" y="249382"/>
                </a:cubicBezTo>
                <a:cubicBezTo>
                  <a:pt x="300841" y="261257"/>
                  <a:pt x="292089" y="272616"/>
                  <a:pt x="285008" y="285008"/>
                </a:cubicBezTo>
                <a:cubicBezTo>
                  <a:pt x="265520" y="319112"/>
                  <a:pt x="244992" y="366328"/>
                  <a:pt x="237506" y="403761"/>
                </a:cubicBezTo>
                <a:cubicBezTo>
                  <a:pt x="222832" y="477133"/>
                  <a:pt x="236827" y="446344"/>
                  <a:pt x="201880" y="498764"/>
                </a:cubicBezTo>
                <a:cubicBezTo>
                  <a:pt x="197922" y="510639"/>
                  <a:pt x="194936" y="522884"/>
                  <a:pt x="190005" y="534390"/>
                </a:cubicBezTo>
                <a:cubicBezTo>
                  <a:pt x="183032" y="550661"/>
                  <a:pt x="171852" y="565097"/>
                  <a:pt x="166254" y="581891"/>
                </a:cubicBezTo>
                <a:cubicBezTo>
                  <a:pt x="159871" y="601039"/>
                  <a:pt x="158757" y="621564"/>
                  <a:pt x="154379" y="641268"/>
                </a:cubicBezTo>
                <a:cubicBezTo>
                  <a:pt x="150839" y="657200"/>
                  <a:pt x="147304" y="673170"/>
                  <a:pt x="142504" y="688769"/>
                </a:cubicBezTo>
                <a:cubicBezTo>
                  <a:pt x="109525" y="795952"/>
                  <a:pt x="119786" y="769832"/>
                  <a:pt x="83127" y="843148"/>
                </a:cubicBezTo>
                <a:cubicBezTo>
                  <a:pt x="79169" y="882733"/>
                  <a:pt x="78583" y="922801"/>
                  <a:pt x="71252" y="961902"/>
                </a:cubicBezTo>
                <a:cubicBezTo>
                  <a:pt x="66638" y="986508"/>
                  <a:pt x="47501" y="1033153"/>
                  <a:pt x="47501" y="1033153"/>
                </a:cubicBezTo>
                <a:cubicBezTo>
                  <a:pt x="26663" y="1179026"/>
                  <a:pt x="43704" y="1053552"/>
                  <a:pt x="23750" y="1223159"/>
                </a:cubicBezTo>
                <a:cubicBezTo>
                  <a:pt x="1343" y="1413615"/>
                  <a:pt x="22028" y="1216625"/>
                  <a:pt x="0" y="1436915"/>
                </a:cubicBezTo>
                <a:cubicBezTo>
                  <a:pt x="3958" y="1571502"/>
                  <a:pt x="5761" y="1706170"/>
                  <a:pt x="11875" y="1840676"/>
                </a:cubicBezTo>
                <a:cubicBezTo>
                  <a:pt x="14938" y="1908055"/>
                  <a:pt x="28966" y="2013312"/>
                  <a:pt x="47501" y="2078182"/>
                </a:cubicBezTo>
                <a:cubicBezTo>
                  <a:pt x="52364" y="2095204"/>
                  <a:pt x="63335" y="2109849"/>
                  <a:pt x="71252" y="2125683"/>
                </a:cubicBezTo>
                <a:cubicBezTo>
                  <a:pt x="73365" y="2136250"/>
                  <a:pt x="88713" y="2217887"/>
                  <a:pt x="95002" y="2232561"/>
                </a:cubicBezTo>
                <a:cubicBezTo>
                  <a:pt x="100624" y="2245679"/>
                  <a:pt x="110836" y="2256312"/>
                  <a:pt x="118753" y="2268187"/>
                </a:cubicBezTo>
                <a:cubicBezTo>
                  <a:pt x="142833" y="2340429"/>
                  <a:pt x="114914" y="2267087"/>
                  <a:pt x="154379" y="2339439"/>
                </a:cubicBezTo>
                <a:cubicBezTo>
                  <a:pt x="171333" y="2370521"/>
                  <a:pt x="186046" y="2402774"/>
                  <a:pt x="201880" y="2434442"/>
                </a:cubicBezTo>
                <a:cubicBezTo>
                  <a:pt x="228326" y="2487334"/>
                  <a:pt x="226468" y="2486652"/>
                  <a:pt x="261257" y="2541320"/>
                </a:cubicBezTo>
                <a:cubicBezTo>
                  <a:pt x="291155" y="2588303"/>
                  <a:pt x="304411" y="2614888"/>
                  <a:pt x="344384" y="2648198"/>
                </a:cubicBezTo>
                <a:cubicBezTo>
                  <a:pt x="355348" y="2657335"/>
                  <a:pt x="368135" y="2664031"/>
                  <a:pt x="380010" y="2671948"/>
                </a:cubicBezTo>
                <a:cubicBezTo>
                  <a:pt x="405345" y="2747950"/>
                  <a:pt x="370510" y="2675115"/>
                  <a:pt x="427511" y="2719450"/>
                </a:cubicBezTo>
                <a:cubicBezTo>
                  <a:pt x="454024" y="2740072"/>
                  <a:pt x="469961" y="2773421"/>
                  <a:pt x="498763" y="2790702"/>
                </a:cubicBezTo>
                <a:cubicBezTo>
                  <a:pt x="560650" y="2827834"/>
                  <a:pt x="561227" y="2824575"/>
                  <a:pt x="617517" y="2873829"/>
                </a:cubicBezTo>
                <a:cubicBezTo>
                  <a:pt x="630156" y="2884888"/>
                  <a:pt x="640241" y="2898704"/>
                  <a:pt x="653143" y="2909455"/>
                </a:cubicBezTo>
                <a:cubicBezTo>
                  <a:pt x="691999" y="2941835"/>
                  <a:pt x="686759" y="2930228"/>
                  <a:pt x="736270" y="2945081"/>
                </a:cubicBezTo>
                <a:cubicBezTo>
                  <a:pt x="760249" y="2952275"/>
                  <a:pt x="807522" y="2968831"/>
                  <a:pt x="807522" y="2968831"/>
                </a:cubicBezTo>
                <a:cubicBezTo>
                  <a:pt x="819397" y="2976748"/>
                  <a:pt x="830030" y="2986960"/>
                  <a:pt x="843148" y="2992582"/>
                </a:cubicBezTo>
                <a:cubicBezTo>
                  <a:pt x="858149" y="2999011"/>
                  <a:pt x="874956" y="2999973"/>
                  <a:pt x="890649" y="3004457"/>
                </a:cubicBezTo>
                <a:cubicBezTo>
                  <a:pt x="902685" y="3007896"/>
                  <a:pt x="914400" y="3012374"/>
                  <a:pt x="926275" y="3016333"/>
                </a:cubicBezTo>
                <a:cubicBezTo>
                  <a:pt x="1076696" y="3012374"/>
                  <a:pt x="1227235" y="3011614"/>
                  <a:pt x="1377537" y="3004457"/>
                </a:cubicBezTo>
                <a:cubicBezTo>
                  <a:pt x="1393840" y="3003681"/>
                  <a:pt x="1408844" y="2994606"/>
                  <a:pt x="1425039" y="2992582"/>
                </a:cubicBezTo>
                <a:cubicBezTo>
                  <a:pt x="1472337" y="2986670"/>
                  <a:pt x="1520042" y="2984665"/>
                  <a:pt x="1567543" y="2980707"/>
                </a:cubicBezTo>
                <a:cubicBezTo>
                  <a:pt x="1687243" y="2940805"/>
                  <a:pt x="1501594" y="3001679"/>
                  <a:pt x="1650670" y="2956956"/>
                </a:cubicBezTo>
                <a:cubicBezTo>
                  <a:pt x="1795229" y="2913588"/>
                  <a:pt x="1659938" y="2948701"/>
                  <a:pt x="1769423" y="2921330"/>
                </a:cubicBezTo>
                <a:cubicBezTo>
                  <a:pt x="1785257" y="2913413"/>
                  <a:pt x="1800653" y="2904552"/>
                  <a:pt x="1816924" y="2897579"/>
                </a:cubicBezTo>
                <a:cubicBezTo>
                  <a:pt x="1828430" y="2892648"/>
                  <a:pt x="1841111" y="2890788"/>
                  <a:pt x="1852550" y="2885704"/>
                </a:cubicBezTo>
                <a:cubicBezTo>
                  <a:pt x="1876815" y="2874919"/>
                  <a:pt x="1900590" y="2862974"/>
                  <a:pt x="1923802" y="2850078"/>
                </a:cubicBezTo>
                <a:cubicBezTo>
                  <a:pt x="1936278" y="2843147"/>
                  <a:pt x="1946663" y="2832711"/>
                  <a:pt x="1959428" y="2826328"/>
                </a:cubicBezTo>
                <a:cubicBezTo>
                  <a:pt x="1970624" y="2820730"/>
                  <a:pt x="1983179" y="2818411"/>
                  <a:pt x="1995054" y="2814452"/>
                </a:cubicBezTo>
                <a:cubicBezTo>
                  <a:pt x="2006929" y="2802577"/>
                  <a:pt x="2017014" y="2788587"/>
                  <a:pt x="2030680" y="2778826"/>
                </a:cubicBezTo>
                <a:cubicBezTo>
                  <a:pt x="2077612" y="2745304"/>
                  <a:pt x="2074204" y="2767628"/>
                  <a:pt x="2113808" y="2731325"/>
                </a:cubicBezTo>
                <a:cubicBezTo>
                  <a:pt x="2269771" y="2588359"/>
                  <a:pt x="2167720" y="2659759"/>
                  <a:pt x="2256311" y="2600696"/>
                </a:cubicBezTo>
                <a:cubicBezTo>
                  <a:pt x="2298694" y="2537123"/>
                  <a:pt x="2269970" y="2575162"/>
                  <a:pt x="2351314" y="2493818"/>
                </a:cubicBezTo>
                <a:cubicBezTo>
                  <a:pt x="2367148" y="2477984"/>
                  <a:pt x="2388801" y="2466345"/>
                  <a:pt x="2398815" y="2446317"/>
                </a:cubicBezTo>
                <a:cubicBezTo>
                  <a:pt x="2470600" y="2302749"/>
                  <a:pt x="2379166" y="2480705"/>
                  <a:pt x="2446317" y="2363190"/>
                </a:cubicBezTo>
                <a:cubicBezTo>
                  <a:pt x="2455100" y="2347820"/>
                  <a:pt x="2460959" y="2330869"/>
                  <a:pt x="2470067" y="2315689"/>
                </a:cubicBezTo>
                <a:cubicBezTo>
                  <a:pt x="2556045" y="2172393"/>
                  <a:pt x="2487032" y="2305514"/>
                  <a:pt x="2541319" y="2196935"/>
                </a:cubicBezTo>
                <a:cubicBezTo>
                  <a:pt x="2545278" y="2177143"/>
                  <a:pt x="2545949" y="2156398"/>
                  <a:pt x="2553195" y="2137559"/>
                </a:cubicBezTo>
                <a:cubicBezTo>
                  <a:pt x="2565905" y="2104514"/>
                  <a:pt x="2600696" y="2042556"/>
                  <a:pt x="2600696" y="2042556"/>
                </a:cubicBezTo>
                <a:cubicBezTo>
                  <a:pt x="2634788" y="1906185"/>
                  <a:pt x="2587116" y="2074242"/>
                  <a:pt x="2636322" y="1959429"/>
                </a:cubicBezTo>
                <a:cubicBezTo>
                  <a:pt x="2642751" y="1944428"/>
                  <a:pt x="2641768" y="1926929"/>
                  <a:pt x="2648197" y="1911928"/>
                </a:cubicBezTo>
                <a:cubicBezTo>
                  <a:pt x="2653819" y="1898810"/>
                  <a:pt x="2665565" y="1889068"/>
                  <a:pt x="2671948" y="1876302"/>
                </a:cubicBezTo>
                <a:cubicBezTo>
                  <a:pt x="2681766" y="1856666"/>
                  <a:pt x="2699868" y="1806986"/>
                  <a:pt x="2707574" y="1781299"/>
                </a:cubicBezTo>
                <a:cubicBezTo>
                  <a:pt x="2717493" y="1748237"/>
                  <a:pt x="2734707" y="1688886"/>
                  <a:pt x="2743200" y="1650670"/>
                </a:cubicBezTo>
                <a:cubicBezTo>
                  <a:pt x="2747579" y="1630967"/>
                  <a:pt x="2747988" y="1610193"/>
                  <a:pt x="2755075" y="1591294"/>
                </a:cubicBezTo>
                <a:cubicBezTo>
                  <a:pt x="2760086" y="1577930"/>
                  <a:pt x="2770909" y="1567543"/>
                  <a:pt x="2778826" y="1555668"/>
                </a:cubicBezTo>
                <a:cubicBezTo>
                  <a:pt x="2782784" y="1524000"/>
                  <a:pt x="2783525" y="1491762"/>
                  <a:pt x="2790701" y="1460665"/>
                </a:cubicBezTo>
                <a:cubicBezTo>
                  <a:pt x="2795494" y="1439894"/>
                  <a:pt x="2808327" y="1421707"/>
                  <a:pt x="2814452" y="1401289"/>
                </a:cubicBezTo>
                <a:cubicBezTo>
                  <a:pt x="2820252" y="1381956"/>
                  <a:pt x="2822369" y="1361704"/>
                  <a:pt x="2826327" y="1341912"/>
                </a:cubicBezTo>
                <a:cubicBezTo>
                  <a:pt x="2822369" y="1227117"/>
                  <a:pt x="2825173" y="1111889"/>
                  <a:pt x="2814452" y="997528"/>
                </a:cubicBezTo>
                <a:cubicBezTo>
                  <a:pt x="2813120" y="983318"/>
                  <a:pt x="2797535" y="974432"/>
                  <a:pt x="2790701" y="961902"/>
                </a:cubicBezTo>
                <a:cubicBezTo>
                  <a:pt x="2773747" y="930820"/>
                  <a:pt x="2754396" y="900488"/>
                  <a:pt x="2743200" y="866899"/>
                </a:cubicBezTo>
                <a:cubicBezTo>
                  <a:pt x="2735283" y="843148"/>
                  <a:pt x="2731607" y="817532"/>
                  <a:pt x="2719449" y="795647"/>
                </a:cubicBezTo>
                <a:cubicBezTo>
                  <a:pt x="2711293" y="780966"/>
                  <a:pt x="2695698" y="771896"/>
                  <a:pt x="2683823" y="760021"/>
                </a:cubicBezTo>
                <a:cubicBezTo>
                  <a:pt x="2674736" y="732759"/>
                  <a:pt x="2660370" y="687336"/>
                  <a:pt x="2648197" y="665018"/>
                </a:cubicBezTo>
                <a:cubicBezTo>
                  <a:pt x="2634528" y="639959"/>
                  <a:pt x="2616530" y="617517"/>
                  <a:pt x="2600696" y="593766"/>
                </a:cubicBezTo>
                <a:lnTo>
                  <a:pt x="2576945" y="558141"/>
                </a:lnTo>
                <a:cubicBezTo>
                  <a:pt x="2569028" y="546266"/>
                  <a:pt x="2565070" y="530432"/>
                  <a:pt x="2553195" y="522515"/>
                </a:cubicBezTo>
                <a:lnTo>
                  <a:pt x="2517569" y="498764"/>
                </a:lnTo>
                <a:cubicBezTo>
                  <a:pt x="2513610" y="486889"/>
                  <a:pt x="2513513" y="472913"/>
                  <a:pt x="2505693" y="463138"/>
                </a:cubicBezTo>
                <a:cubicBezTo>
                  <a:pt x="2488950" y="442209"/>
                  <a:pt x="2457911" y="435335"/>
                  <a:pt x="2434441" y="427512"/>
                </a:cubicBezTo>
                <a:cubicBezTo>
                  <a:pt x="2329425" y="348749"/>
                  <a:pt x="2376992" y="368777"/>
                  <a:pt x="2303813" y="344385"/>
                </a:cubicBezTo>
                <a:cubicBezTo>
                  <a:pt x="2248004" y="288576"/>
                  <a:pt x="2282158" y="318072"/>
                  <a:pt x="2196935" y="261257"/>
                </a:cubicBezTo>
                <a:cubicBezTo>
                  <a:pt x="2150896" y="230564"/>
                  <a:pt x="2174847" y="242020"/>
                  <a:pt x="2125683" y="225631"/>
                </a:cubicBezTo>
                <a:cubicBezTo>
                  <a:pt x="2117766" y="213756"/>
                  <a:pt x="2114035" y="197569"/>
                  <a:pt x="2101932" y="190005"/>
                </a:cubicBezTo>
                <a:cubicBezTo>
                  <a:pt x="2080702" y="176736"/>
                  <a:pt x="2030680" y="166255"/>
                  <a:pt x="2030680" y="166255"/>
                </a:cubicBezTo>
                <a:cubicBezTo>
                  <a:pt x="1988854" y="138371"/>
                  <a:pt x="1957576" y="113262"/>
                  <a:pt x="1911927" y="95003"/>
                </a:cubicBezTo>
                <a:cubicBezTo>
                  <a:pt x="1888682" y="85705"/>
                  <a:pt x="1861506" y="85139"/>
                  <a:pt x="1840675" y="71252"/>
                </a:cubicBezTo>
                <a:lnTo>
                  <a:pt x="1769423" y="23751"/>
                </a:ln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86000" y="21491"/>
            <a:ext cx="4490588"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6300"/>
                </a:solidFill>
                <a:latin typeface="+mn-lt"/>
              </a:rPr>
              <a:t>EXOCRINE LIVER (BILE)</a:t>
            </a:r>
          </a:p>
        </p:txBody>
      </p:sp>
    </p:spTree>
    <p:extLst>
      <p:ext uri="{BB962C8B-B14F-4D97-AF65-F5344CB8AC3E}">
        <p14:creationId xmlns:p14="http://schemas.microsoft.com/office/powerpoint/2010/main" val="11959194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664" y="609600"/>
            <a:ext cx="9085336" cy="954107"/>
          </a:xfrm>
          <a:prstGeom prst="rect">
            <a:avLst/>
          </a:prstGeom>
          <a:noFill/>
        </p:spPr>
        <p:txBody>
          <a:bodyPr wrap="square">
            <a:spAutoFit/>
          </a:bodyPr>
          <a:lstStyle/>
          <a:p>
            <a:r>
              <a:rPr lang="en-US" sz="1400" b="1" dirty="0">
                <a:solidFill>
                  <a:srgbClr val="996600"/>
                </a:solidFill>
                <a:latin typeface="Calibri" pitchFamily="34" charset="0"/>
              </a:rPr>
              <a:t>As you know, the intrahepatic ducts ultimately leave the liver via the </a:t>
            </a:r>
            <a:r>
              <a:rPr lang="en-US" sz="1400" b="1" dirty="0" err="1">
                <a:solidFill>
                  <a:srgbClr val="996600"/>
                </a:solidFill>
                <a:latin typeface="Calibri" pitchFamily="34" charset="0"/>
              </a:rPr>
              <a:t>porta</a:t>
            </a:r>
            <a:r>
              <a:rPr lang="en-US" sz="1400" b="1" dirty="0">
                <a:solidFill>
                  <a:srgbClr val="996600"/>
                </a:solidFill>
                <a:latin typeface="Calibri" pitchFamily="34" charset="0"/>
              </a:rPr>
              <a:t> </a:t>
            </a:r>
            <a:r>
              <a:rPr lang="en-US" sz="1400" b="1" dirty="0" err="1">
                <a:solidFill>
                  <a:srgbClr val="996600"/>
                </a:solidFill>
                <a:latin typeface="Calibri" pitchFamily="34" charset="0"/>
              </a:rPr>
              <a:t>hepatis</a:t>
            </a:r>
            <a:r>
              <a:rPr lang="en-US" sz="1400" b="1" dirty="0">
                <a:solidFill>
                  <a:srgbClr val="996600"/>
                </a:solidFill>
                <a:latin typeface="Calibri" pitchFamily="34" charset="0"/>
              </a:rPr>
              <a:t> on the inferior aspect of the liver.   This slide shows the liver and </a:t>
            </a:r>
            <a:r>
              <a:rPr lang="en-US" sz="1400" b="1" dirty="0" err="1">
                <a:solidFill>
                  <a:srgbClr val="996600"/>
                </a:solidFill>
                <a:latin typeface="Calibri" pitchFamily="34" charset="0"/>
              </a:rPr>
              <a:t>porta</a:t>
            </a:r>
            <a:r>
              <a:rPr lang="en-US" sz="1400" b="1" dirty="0">
                <a:solidFill>
                  <a:srgbClr val="996600"/>
                </a:solidFill>
                <a:latin typeface="Calibri" pitchFamily="34" charset="0"/>
              </a:rPr>
              <a:t> hepatic (outlined in green).  Here, one of the main bile passages is shown.  Although sloughed off in places,  where it is intact you can appreciate, even at low power, that the epithelium that lines this duct is simple columnar, with eosinophilic cytoplasm (arrows).  The remainder of the wall is dense irregular connective tissue.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1287"/>
            <a:ext cx="2733297" cy="18288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8042" y="1563708"/>
            <a:ext cx="6401045" cy="5282416"/>
          </a:xfrm>
          <a:prstGeom prst="rect">
            <a:avLst/>
          </a:prstGeom>
        </p:spPr>
      </p:pic>
      <p:sp>
        <p:nvSpPr>
          <p:cNvPr id="8" name="TextBox 7"/>
          <p:cNvSpPr txBox="1"/>
          <p:nvPr/>
        </p:nvSpPr>
        <p:spPr>
          <a:xfrm>
            <a:off x="1614311" y="2244534"/>
            <a:ext cx="685800" cy="381000"/>
          </a:xfrm>
          <a:prstGeom prst="rect">
            <a:avLst/>
          </a:prstGeom>
          <a:noFill/>
        </p:spPr>
        <p:txBody>
          <a:bodyPr wrap="square" rtlCol="0">
            <a:spAutoFit/>
          </a:bodyPr>
          <a:lstStyle/>
          <a:p>
            <a:r>
              <a:rPr lang="en-US" dirty="0"/>
              <a:t>liver</a:t>
            </a:r>
          </a:p>
        </p:txBody>
      </p:sp>
      <p:cxnSp>
        <p:nvCxnSpPr>
          <p:cNvPr id="10" name="Straight Connector 9"/>
          <p:cNvCxnSpPr/>
          <p:nvPr/>
        </p:nvCxnSpPr>
        <p:spPr>
          <a:xfrm>
            <a:off x="1001486" y="3160398"/>
            <a:ext cx="1894114" cy="21736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07546" y="1563708"/>
            <a:ext cx="1700496" cy="10995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85139" y="2669230"/>
            <a:ext cx="416347" cy="49116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95003" y="2168487"/>
            <a:ext cx="1716528" cy="1175657"/>
          </a:xfrm>
          <a:custGeom>
            <a:avLst/>
            <a:gdLst>
              <a:gd name="connsiteX0" fmla="*/ 1425039 w 1716528"/>
              <a:gd name="connsiteY0" fmla="*/ 463138 h 1175657"/>
              <a:gd name="connsiteX1" fmla="*/ 1365662 w 1716528"/>
              <a:gd name="connsiteY1" fmla="*/ 415636 h 1175657"/>
              <a:gd name="connsiteX2" fmla="*/ 1353787 w 1716528"/>
              <a:gd name="connsiteY2" fmla="*/ 380010 h 1175657"/>
              <a:gd name="connsiteX3" fmla="*/ 1282535 w 1716528"/>
              <a:gd name="connsiteY3" fmla="*/ 332509 h 1175657"/>
              <a:gd name="connsiteX4" fmla="*/ 1258784 w 1716528"/>
              <a:gd name="connsiteY4" fmla="*/ 296883 h 1175657"/>
              <a:gd name="connsiteX5" fmla="*/ 1187532 w 1716528"/>
              <a:gd name="connsiteY5" fmla="*/ 237506 h 1175657"/>
              <a:gd name="connsiteX6" fmla="*/ 1151906 w 1716528"/>
              <a:gd name="connsiteY6" fmla="*/ 225631 h 1175657"/>
              <a:gd name="connsiteX7" fmla="*/ 1033153 w 1716528"/>
              <a:gd name="connsiteY7" fmla="*/ 142504 h 1175657"/>
              <a:gd name="connsiteX8" fmla="*/ 961901 w 1716528"/>
              <a:gd name="connsiteY8" fmla="*/ 118753 h 1175657"/>
              <a:gd name="connsiteX9" fmla="*/ 926275 w 1716528"/>
              <a:gd name="connsiteY9" fmla="*/ 95003 h 1175657"/>
              <a:gd name="connsiteX10" fmla="*/ 878774 w 1716528"/>
              <a:gd name="connsiteY10" fmla="*/ 83127 h 1175657"/>
              <a:gd name="connsiteX11" fmla="*/ 807522 w 1716528"/>
              <a:gd name="connsiteY11" fmla="*/ 59377 h 1175657"/>
              <a:gd name="connsiteX12" fmla="*/ 700644 w 1716528"/>
              <a:gd name="connsiteY12" fmla="*/ 23751 h 1175657"/>
              <a:gd name="connsiteX13" fmla="*/ 356259 w 1716528"/>
              <a:gd name="connsiteY13" fmla="*/ 0 h 1175657"/>
              <a:gd name="connsiteX14" fmla="*/ 225631 w 1716528"/>
              <a:gd name="connsiteY14" fmla="*/ 11875 h 1175657"/>
              <a:gd name="connsiteX15" fmla="*/ 178129 w 1716528"/>
              <a:gd name="connsiteY15" fmla="*/ 23751 h 1175657"/>
              <a:gd name="connsiteX16" fmla="*/ 106878 w 1716528"/>
              <a:gd name="connsiteY16" fmla="*/ 71252 h 1175657"/>
              <a:gd name="connsiteX17" fmla="*/ 71252 w 1716528"/>
              <a:gd name="connsiteY17" fmla="*/ 95003 h 1175657"/>
              <a:gd name="connsiteX18" fmla="*/ 23750 w 1716528"/>
              <a:gd name="connsiteY18" fmla="*/ 201881 h 1175657"/>
              <a:gd name="connsiteX19" fmla="*/ 11875 w 1716528"/>
              <a:gd name="connsiteY19" fmla="*/ 237506 h 1175657"/>
              <a:gd name="connsiteX20" fmla="*/ 0 w 1716528"/>
              <a:gd name="connsiteY20" fmla="*/ 273132 h 1175657"/>
              <a:gd name="connsiteX21" fmla="*/ 11875 w 1716528"/>
              <a:gd name="connsiteY21" fmla="*/ 463138 h 1175657"/>
              <a:gd name="connsiteX22" fmla="*/ 35626 w 1716528"/>
              <a:gd name="connsiteY22" fmla="*/ 534390 h 1175657"/>
              <a:gd name="connsiteX23" fmla="*/ 47501 w 1716528"/>
              <a:gd name="connsiteY23" fmla="*/ 570016 h 1175657"/>
              <a:gd name="connsiteX24" fmla="*/ 59376 w 1716528"/>
              <a:gd name="connsiteY24" fmla="*/ 605642 h 1175657"/>
              <a:gd name="connsiteX25" fmla="*/ 95002 w 1716528"/>
              <a:gd name="connsiteY25" fmla="*/ 653143 h 1175657"/>
              <a:gd name="connsiteX26" fmla="*/ 154379 w 1716528"/>
              <a:gd name="connsiteY26" fmla="*/ 736270 h 1175657"/>
              <a:gd name="connsiteX27" fmla="*/ 213755 w 1716528"/>
              <a:gd name="connsiteY27" fmla="*/ 807522 h 1175657"/>
              <a:gd name="connsiteX28" fmla="*/ 237506 w 1716528"/>
              <a:gd name="connsiteY28" fmla="*/ 843148 h 1175657"/>
              <a:gd name="connsiteX29" fmla="*/ 308758 w 1716528"/>
              <a:gd name="connsiteY29" fmla="*/ 890649 h 1175657"/>
              <a:gd name="connsiteX30" fmla="*/ 344384 w 1716528"/>
              <a:gd name="connsiteY30" fmla="*/ 914400 h 1175657"/>
              <a:gd name="connsiteX31" fmla="*/ 380010 w 1716528"/>
              <a:gd name="connsiteY31" fmla="*/ 938151 h 1175657"/>
              <a:gd name="connsiteX32" fmla="*/ 451262 w 1716528"/>
              <a:gd name="connsiteY32" fmla="*/ 961901 h 1175657"/>
              <a:gd name="connsiteX33" fmla="*/ 534389 w 1716528"/>
              <a:gd name="connsiteY33" fmla="*/ 997527 h 1175657"/>
              <a:gd name="connsiteX34" fmla="*/ 605641 w 1716528"/>
              <a:gd name="connsiteY34" fmla="*/ 1033153 h 1175657"/>
              <a:gd name="connsiteX35" fmla="*/ 641267 w 1716528"/>
              <a:gd name="connsiteY35" fmla="*/ 1056904 h 1175657"/>
              <a:gd name="connsiteX36" fmla="*/ 724394 w 1716528"/>
              <a:gd name="connsiteY36" fmla="*/ 1068779 h 1175657"/>
              <a:gd name="connsiteX37" fmla="*/ 783771 w 1716528"/>
              <a:gd name="connsiteY37" fmla="*/ 1080655 h 1175657"/>
              <a:gd name="connsiteX38" fmla="*/ 819397 w 1716528"/>
              <a:gd name="connsiteY38" fmla="*/ 1092530 h 1175657"/>
              <a:gd name="connsiteX39" fmla="*/ 938150 w 1716528"/>
              <a:gd name="connsiteY39" fmla="*/ 1128156 h 1175657"/>
              <a:gd name="connsiteX40" fmla="*/ 973776 w 1716528"/>
              <a:gd name="connsiteY40" fmla="*/ 1140031 h 1175657"/>
              <a:gd name="connsiteX41" fmla="*/ 1009402 w 1716528"/>
              <a:gd name="connsiteY41" fmla="*/ 1151906 h 1175657"/>
              <a:gd name="connsiteX42" fmla="*/ 1223158 w 1716528"/>
              <a:gd name="connsiteY42" fmla="*/ 1175657 h 1175657"/>
              <a:gd name="connsiteX43" fmla="*/ 1377537 w 1716528"/>
              <a:gd name="connsiteY43" fmla="*/ 1163782 h 1175657"/>
              <a:gd name="connsiteX44" fmla="*/ 1436914 w 1716528"/>
              <a:gd name="connsiteY44" fmla="*/ 1151906 h 1175657"/>
              <a:gd name="connsiteX45" fmla="*/ 1579418 w 1716528"/>
              <a:gd name="connsiteY45" fmla="*/ 1128156 h 1175657"/>
              <a:gd name="connsiteX46" fmla="*/ 1626919 w 1716528"/>
              <a:gd name="connsiteY46" fmla="*/ 1104405 h 1175657"/>
              <a:gd name="connsiteX47" fmla="*/ 1674420 w 1716528"/>
              <a:gd name="connsiteY47" fmla="*/ 1092530 h 1175657"/>
              <a:gd name="connsiteX48" fmla="*/ 1698171 w 1716528"/>
              <a:gd name="connsiteY48" fmla="*/ 1056904 h 1175657"/>
              <a:gd name="connsiteX49" fmla="*/ 1698171 w 1716528"/>
              <a:gd name="connsiteY49" fmla="*/ 843148 h 1175657"/>
              <a:gd name="connsiteX50" fmla="*/ 1686296 w 1716528"/>
              <a:gd name="connsiteY50" fmla="*/ 807522 h 1175657"/>
              <a:gd name="connsiteX51" fmla="*/ 1650670 w 1716528"/>
              <a:gd name="connsiteY51" fmla="*/ 771896 h 1175657"/>
              <a:gd name="connsiteX52" fmla="*/ 1626919 w 1716528"/>
              <a:gd name="connsiteY52" fmla="*/ 724395 h 1175657"/>
              <a:gd name="connsiteX53" fmla="*/ 1567542 w 1716528"/>
              <a:gd name="connsiteY53" fmla="*/ 653143 h 1175657"/>
              <a:gd name="connsiteX54" fmla="*/ 1531916 w 1716528"/>
              <a:gd name="connsiteY54" fmla="*/ 629392 h 1175657"/>
              <a:gd name="connsiteX55" fmla="*/ 1484415 w 1716528"/>
              <a:gd name="connsiteY55" fmla="*/ 570016 h 1175657"/>
              <a:gd name="connsiteX56" fmla="*/ 1436914 w 1716528"/>
              <a:gd name="connsiteY56" fmla="*/ 498764 h 1175657"/>
              <a:gd name="connsiteX57" fmla="*/ 1425039 w 1716528"/>
              <a:gd name="connsiteY57" fmla="*/ 463138 h 117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716528" h="1175657">
                <a:moveTo>
                  <a:pt x="1425039" y="463138"/>
                </a:moveTo>
                <a:cubicBezTo>
                  <a:pt x="1413164" y="449283"/>
                  <a:pt x="1382157" y="434881"/>
                  <a:pt x="1365662" y="415636"/>
                </a:cubicBezTo>
                <a:cubicBezTo>
                  <a:pt x="1357516" y="406132"/>
                  <a:pt x="1362638" y="388861"/>
                  <a:pt x="1353787" y="380010"/>
                </a:cubicBezTo>
                <a:cubicBezTo>
                  <a:pt x="1333603" y="359826"/>
                  <a:pt x="1282535" y="332509"/>
                  <a:pt x="1282535" y="332509"/>
                </a:cubicBezTo>
                <a:cubicBezTo>
                  <a:pt x="1274618" y="320634"/>
                  <a:pt x="1267921" y="307847"/>
                  <a:pt x="1258784" y="296883"/>
                </a:cubicBezTo>
                <a:cubicBezTo>
                  <a:pt x="1240025" y="274372"/>
                  <a:pt x="1214221" y="250850"/>
                  <a:pt x="1187532" y="237506"/>
                </a:cubicBezTo>
                <a:cubicBezTo>
                  <a:pt x="1176336" y="231908"/>
                  <a:pt x="1163781" y="229589"/>
                  <a:pt x="1151906" y="225631"/>
                </a:cubicBezTo>
                <a:cubicBezTo>
                  <a:pt x="1130226" y="209371"/>
                  <a:pt x="1050699" y="148353"/>
                  <a:pt x="1033153" y="142504"/>
                </a:cubicBezTo>
                <a:cubicBezTo>
                  <a:pt x="1009402" y="134587"/>
                  <a:pt x="982732" y="132640"/>
                  <a:pt x="961901" y="118753"/>
                </a:cubicBezTo>
                <a:cubicBezTo>
                  <a:pt x="950026" y="110836"/>
                  <a:pt x="939393" y="100625"/>
                  <a:pt x="926275" y="95003"/>
                </a:cubicBezTo>
                <a:cubicBezTo>
                  <a:pt x="911274" y="88574"/>
                  <a:pt x="894407" y="87817"/>
                  <a:pt x="878774" y="83127"/>
                </a:cubicBezTo>
                <a:cubicBezTo>
                  <a:pt x="854795" y="75933"/>
                  <a:pt x="807522" y="59377"/>
                  <a:pt x="807522" y="59377"/>
                </a:cubicBezTo>
                <a:cubicBezTo>
                  <a:pt x="754160" y="23802"/>
                  <a:pt x="782097" y="35387"/>
                  <a:pt x="700644" y="23751"/>
                </a:cubicBezTo>
                <a:cubicBezTo>
                  <a:pt x="556349" y="3137"/>
                  <a:pt x="550719" y="9260"/>
                  <a:pt x="356259" y="0"/>
                </a:cubicBezTo>
                <a:cubicBezTo>
                  <a:pt x="312716" y="3958"/>
                  <a:pt x="268970" y="6096"/>
                  <a:pt x="225631" y="11875"/>
                </a:cubicBezTo>
                <a:cubicBezTo>
                  <a:pt x="209453" y="14032"/>
                  <a:pt x="192727" y="16452"/>
                  <a:pt x="178129" y="23751"/>
                </a:cubicBezTo>
                <a:cubicBezTo>
                  <a:pt x="152598" y="36517"/>
                  <a:pt x="130628" y="55418"/>
                  <a:pt x="106878" y="71252"/>
                </a:cubicBezTo>
                <a:lnTo>
                  <a:pt x="71252" y="95003"/>
                </a:lnTo>
                <a:cubicBezTo>
                  <a:pt x="33614" y="151459"/>
                  <a:pt x="52014" y="117089"/>
                  <a:pt x="23750" y="201881"/>
                </a:cubicBezTo>
                <a:lnTo>
                  <a:pt x="11875" y="237506"/>
                </a:lnTo>
                <a:lnTo>
                  <a:pt x="0" y="273132"/>
                </a:lnTo>
                <a:cubicBezTo>
                  <a:pt x="3958" y="336467"/>
                  <a:pt x="3301" y="400261"/>
                  <a:pt x="11875" y="463138"/>
                </a:cubicBezTo>
                <a:cubicBezTo>
                  <a:pt x="15258" y="487944"/>
                  <a:pt x="27709" y="510639"/>
                  <a:pt x="35626" y="534390"/>
                </a:cubicBezTo>
                <a:lnTo>
                  <a:pt x="47501" y="570016"/>
                </a:lnTo>
                <a:cubicBezTo>
                  <a:pt x="51459" y="581891"/>
                  <a:pt x="51865" y="595628"/>
                  <a:pt x="59376" y="605642"/>
                </a:cubicBezTo>
                <a:cubicBezTo>
                  <a:pt x="71251" y="621476"/>
                  <a:pt x="83498" y="637038"/>
                  <a:pt x="95002" y="653143"/>
                </a:cubicBezTo>
                <a:cubicBezTo>
                  <a:pt x="181826" y="774695"/>
                  <a:pt x="37949" y="581031"/>
                  <a:pt x="154379" y="736270"/>
                </a:cubicBezTo>
                <a:cubicBezTo>
                  <a:pt x="177059" y="804313"/>
                  <a:pt x="149051" y="742818"/>
                  <a:pt x="213755" y="807522"/>
                </a:cubicBezTo>
                <a:cubicBezTo>
                  <a:pt x="223847" y="817614"/>
                  <a:pt x="226765" y="833750"/>
                  <a:pt x="237506" y="843148"/>
                </a:cubicBezTo>
                <a:cubicBezTo>
                  <a:pt x="258988" y="861945"/>
                  <a:pt x="285007" y="874815"/>
                  <a:pt x="308758" y="890649"/>
                </a:cubicBezTo>
                <a:lnTo>
                  <a:pt x="344384" y="914400"/>
                </a:lnTo>
                <a:cubicBezTo>
                  <a:pt x="356259" y="922317"/>
                  <a:pt x="366470" y="933638"/>
                  <a:pt x="380010" y="938151"/>
                </a:cubicBezTo>
                <a:cubicBezTo>
                  <a:pt x="403761" y="946068"/>
                  <a:pt x="428870" y="950705"/>
                  <a:pt x="451262" y="961901"/>
                </a:cubicBezTo>
                <a:cubicBezTo>
                  <a:pt x="509959" y="991250"/>
                  <a:pt x="481969" y="980054"/>
                  <a:pt x="534389" y="997527"/>
                </a:cubicBezTo>
                <a:cubicBezTo>
                  <a:pt x="636489" y="1065594"/>
                  <a:pt x="507309" y="983987"/>
                  <a:pt x="605641" y="1033153"/>
                </a:cubicBezTo>
                <a:cubicBezTo>
                  <a:pt x="618407" y="1039536"/>
                  <a:pt x="627596" y="1052803"/>
                  <a:pt x="641267" y="1056904"/>
                </a:cubicBezTo>
                <a:cubicBezTo>
                  <a:pt x="668077" y="1064947"/>
                  <a:pt x="696785" y="1064177"/>
                  <a:pt x="724394" y="1068779"/>
                </a:cubicBezTo>
                <a:cubicBezTo>
                  <a:pt x="744304" y="1072097"/>
                  <a:pt x="764189" y="1075760"/>
                  <a:pt x="783771" y="1080655"/>
                </a:cubicBezTo>
                <a:cubicBezTo>
                  <a:pt x="795915" y="1083691"/>
                  <a:pt x="807361" y="1089091"/>
                  <a:pt x="819397" y="1092530"/>
                </a:cubicBezTo>
                <a:cubicBezTo>
                  <a:pt x="945023" y="1128422"/>
                  <a:pt x="768831" y="1071716"/>
                  <a:pt x="938150" y="1128156"/>
                </a:cubicBezTo>
                <a:lnTo>
                  <a:pt x="973776" y="1140031"/>
                </a:lnTo>
                <a:cubicBezTo>
                  <a:pt x="985651" y="1143989"/>
                  <a:pt x="996936" y="1150773"/>
                  <a:pt x="1009402" y="1151906"/>
                </a:cubicBezTo>
                <a:cubicBezTo>
                  <a:pt x="1167906" y="1166316"/>
                  <a:pt x="1096748" y="1157599"/>
                  <a:pt x="1223158" y="1175657"/>
                </a:cubicBezTo>
                <a:cubicBezTo>
                  <a:pt x="1274618" y="1171699"/>
                  <a:pt x="1326241" y="1169482"/>
                  <a:pt x="1377537" y="1163782"/>
                </a:cubicBezTo>
                <a:cubicBezTo>
                  <a:pt x="1397598" y="1161553"/>
                  <a:pt x="1417004" y="1155224"/>
                  <a:pt x="1436914" y="1151906"/>
                </a:cubicBezTo>
                <a:cubicBezTo>
                  <a:pt x="1613709" y="1122440"/>
                  <a:pt x="1439457" y="1156147"/>
                  <a:pt x="1579418" y="1128156"/>
                </a:cubicBezTo>
                <a:cubicBezTo>
                  <a:pt x="1595252" y="1120239"/>
                  <a:pt x="1610344" y="1110621"/>
                  <a:pt x="1626919" y="1104405"/>
                </a:cubicBezTo>
                <a:cubicBezTo>
                  <a:pt x="1642201" y="1098674"/>
                  <a:pt x="1660840" y="1101583"/>
                  <a:pt x="1674420" y="1092530"/>
                </a:cubicBezTo>
                <a:cubicBezTo>
                  <a:pt x="1686295" y="1084613"/>
                  <a:pt x="1690254" y="1068779"/>
                  <a:pt x="1698171" y="1056904"/>
                </a:cubicBezTo>
                <a:cubicBezTo>
                  <a:pt x="1727527" y="968833"/>
                  <a:pt x="1717232" y="1014706"/>
                  <a:pt x="1698171" y="843148"/>
                </a:cubicBezTo>
                <a:cubicBezTo>
                  <a:pt x="1696789" y="830707"/>
                  <a:pt x="1693240" y="817937"/>
                  <a:pt x="1686296" y="807522"/>
                </a:cubicBezTo>
                <a:cubicBezTo>
                  <a:pt x="1676980" y="793548"/>
                  <a:pt x="1660432" y="785562"/>
                  <a:pt x="1650670" y="771896"/>
                </a:cubicBezTo>
                <a:cubicBezTo>
                  <a:pt x="1640380" y="757491"/>
                  <a:pt x="1635702" y="739765"/>
                  <a:pt x="1626919" y="724395"/>
                </a:cubicBezTo>
                <a:cubicBezTo>
                  <a:pt x="1609935" y="694673"/>
                  <a:pt x="1594336" y="675471"/>
                  <a:pt x="1567542" y="653143"/>
                </a:cubicBezTo>
                <a:cubicBezTo>
                  <a:pt x="1556578" y="644006"/>
                  <a:pt x="1543791" y="637309"/>
                  <a:pt x="1531916" y="629392"/>
                </a:cubicBezTo>
                <a:cubicBezTo>
                  <a:pt x="1505174" y="549163"/>
                  <a:pt x="1542262" y="636126"/>
                  <a:pt x="1484415" y="570016"/>
                </a:cubicBezTo>
                <a:cubicBezTo>
                  <a:pt x="1465618" y="548534"/>
                  <a:pt x="1460665" y="514598"/>
                  <a:pt x="1436914" y="498764"/>
                </a:cubicBezTo>
                <a:cubicBezTo>
                  <a:pt x="1393923" y="470103"/>
                  <a:pt x="1436914" y="476993"/>
                  <a:pt x="1425039" y="463138"/>
                </a:cubicBezTo>
                <a:close/>
              </a:path>
            </a:pathLst>
          </a:custGeom>
          <a:noFill/>
          <a:ln w="38100">
            <a:solidFill>
              <a:schemeClr val="accent3">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V="1">
            <a:off x="7603176" y="3552701"/>
            <a:ext cx="304800" cy="36355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934693" y="2873829"/>
            <a:ext cx="74221" cy="4275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290458" y="3263735"/>
            <a:ext cx="304800" cy="36355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6097" y="4964668"/>
            <a:ext cx="2379522" cy="738664"/>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You can’t tell whether this is the right or left hepatic duct, or the common hepatic duct.</a:t>
            </a:r>
          </a:p>
        </p:txBody>
      </p:sp>
      <p:sp>
        <p:nvSpPr>
          <p:cNvPr id="15" name="Rectangle 14"/>
          <p:cNvSpPr/>
          <p:nvPr/>
        </p:nvSpPr>
        <p:spPr>
          <a:xfrm>
            <a:off x="2286000" y="21491"/>
            <a:ext cx="4490588"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6300"/>
                </a:solidFill>
                <a:latin typeface="+mn-lt"/>
              </a:rPr>
              <a:t>EXOCRINE LIVER (BILE)</a:t>
            </a:r>
          </a:p>
        </p:txBody>
      </p:sp>
    </p:spTree>
    <p:extLst>
      <p:ext uri="{BB962C8B-B14F-4D97-AF65-F5344CB8AC3E}">
        <p14:creationId xmlns:p14="http://schemas.microsoft.com/office/powerpoint/2010/main" val="1213967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664" y="609600"/>
            <a:ext cx="9085336" cy="523220"/>
          </a:xfrm>
          <a:prstGeom prst="rect">
            <a:avLst/>
          </a:prstGeom>
          <a:noFill/>
        </p:spPr>
        <p:txBody>
          <a:bodyPr wrap="square">
            <a:spAutoFit/>
          </a:bodyPr>
          <a:lstStyle/>
          <a:p>
            <a:r>
              <a:rPr lang="en-US" sz="1400" b="1" dirty="0">
                <a:solidFill>
                  <a:srgbClr val="996600"/>
                </a:solidFill>
                <a:latin typeface="Calibri" pitchFamily="34" charset="0"/>
              </a:rPr>
              <a:t>Just in case you forgot, the </a:t>
            </a:r>
            <a:r>
              <a:rPr lang="en-US" sz="1400" b="1" dirty="0" err="1">
                <a:solidFill>
                  <a:srgbClr val="996600"/>
                </a:solidFill>
                <a:latin typeface="Calibri" pitchFamily="34" charset="0"/>
              </a:rPr>
              <a:t>porta</a:t>
            </a:r>
            <a:r>
              <a:rPr lang="en-US" sz="1400" b="1" dirty="0">
                <a:solidFill>
                  <a:srgbClr val="996600"/>
                </a:solidFill>
                <a:latin typeface="Calibri" pitchFamily="34" charset="0"/>
              </a:rPr>
              <a:t> </a:t>
            </a:r>
            <a:r>
              <a:rPr lang="en-US" sz="1400" b="1" dirty="0" err="1">
                <a:solidFill>
                  <a:srgbClr val="996600"/>
                </a:solidFill>
                <a:latin typeface="Calibri" pitchFamily="34" charset="0"/>
              </a:rPr>
              <a:t>hepatis</a:t>
            </a:r>
            <a:r>
              <a:rPr lang="en-US" sz="1400" b="1" dirty="0">
                <a:solidFill>
                  <a:srgbClr val="996600"/>
                </a:solidFill>
                <a:latin typeface="Calibri" pitchFamily="34" charset="0"/>
              </a:rPr>
              <a:t> is the opening on the visceral surface of the liver where the bile passages, and branches of the hepatic artery and hepatic portal vein enter / leave the liver.  </a:t>
            </a:r>
          </a:p>
        </p:txBody>
      </p:sp>
      <p:sp>
        <p:nvSpPr>
          <p:cNvPr id="6" name="Rectangle 5"/>
          <p:cNvSpPr/>
          <p:nvPr/>
        </p:nvSpPr>
        <p:spPr>
          <a:xfrm>
            <a:off x="2286000" y="21491"/>
            <a:ext cx="4490588"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6300"/>
                </a:solidFill>
                <a:latin typeface="+mn-lt"/>
              </a:rPr>
              <a:t>EXOCRINE LIVER (BILE)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350" y="1422400"/>
            <a:ext cx="7353300" cy="4013200"/>
          </a:xfrm>
          <a:prstGeom prst="rect">
            <a:avLst/>
          </a:prstGeom>
        </p:spPr>
      </p:pic>
    </p:spTree>
    <p:extLst>
      <p:ext uri="{BB962C8B-B14F-4D97-AF65-F5344CB8AC3E}">
        <p14:creationId xmlns:p14="http://schemas.microsoft.com/office/powerpoint/2010/main" val="30054095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1524000" y="2133600"/>
            <a:ext cx="64770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the extrahepatic bile duct in the porta hepatis – SL103</a:t>
            </a:r>
            <a:endParaRPr lang="en-US" dirty="0">
              <a:latin typeface="Calibri" pitchFamily="34" charset="0"/>
            </a:endParaRPr>
          </a:p>
        </p:txBody>
      </p:sp>
      <p:sp>
        <p:nvSpPr>
          <p:cNvPr id="37891" name="TextBox 4"/>
          <p:cNvSpPr txBox="1">
            <a:spLocks noChangeArrowheads="1"/>
          </p:cNvSpPr>
          <p:nvPr/>
        </p:nvSpPr>
        <p:spPr bwMode="auto">
          <a:xfrm>
            <a:off x="1961743" y="5935545"/>
            <a:ext cx="4495800" cy="83099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103</a:t>
            </a:r>
            <a:endParaRPr lang="en-US" u="sng" dirty="0"/>
          </a:p>
          <a:p>
            <a:r>
              <a:rPr lang="en-US" b="1" dirty="0">
                <a:latin typeface="Calibri" pitchFamily="34" charset="0"/>
              </a:rPr>
              <a:t>Be able to identify:</a:t>
            </a:r>
          </a:p>
          <a:p>
            <a:pPr lvl="1" eaLnBrk="0" hangingPunct="0">
              <a:buFontTx/>
              <a:buChar char="•"/>
            </a:pPr>
            <a:r>
              <a:rPr lang="en-US" sz="1200" b="1" dirty="0" err="1">
                <a:solidFill>
                  <a:srgbClr val="002060"/>
                </a:solidFill>
                <a:latin typeface="Georgia" pitchFamily="18" charset="0"/>
                <a:ea typeface="Times" pitchFamily="18" charset="0"/>
                <a:cs typeface="Arial" charset="0"/>
              </a:rPr>
              <a:t>Extrahepatic</a:t>
            </a:r>
            <a:r>
              <a:rPr lang="en-US" sz="1200" b="1" dirty="0">
                <a:solidFill>
                  <a:srgbClr val="002060"/>
                </a:solidFill>
                <a:latin typeface="Georgia" pitchFamily="18" charset="0"/>
                <a:ea typeface="Times" pitchFamily="18" charset="0"/>
                <a:cs typeface="Arial" charset="0"/>
              </a:rPr>
              <a:t> bile duct</a:t>
            </a:r>
          </a:p>
        </p:txBody>
      </p:sp>
      <p:sp>
        <p:nvSpPr>
          <p:cNvPr id="5" name="Rectangle 4"/>
          <p:cNvSpPr/>
          <p:nvPr/>
        </p:nvSpPr>
        <p:spPr>
          <a:xfrm>
            <a:off x="2286000" y="21491"/>
            <a:ext cx="4490588"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6300"/>
                </a:solidFill>
                <a:latin typeface="+mn-lt"/>
              </a:rPr>
              <a:t>EXOCRINE LIVER (BILE)</a:t>
            </a:r>
          </a:p>
        </p:txBody>
      </p:sp>
    </p:spTree>
    <p:extLst>
      <p:ext uri="{BB962C8B-B14F-4D97-AF65-F5344CB8AC3E}">
        <p14:creationId xmlns:p14="http://schemas.microsoft.com/office/powerpoint/2010/main" val="20963568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1942" y="1563707"/>
            <a:ext cx="5087214" cy="5294292"/>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26" y="1314758"/>
            <a:ext cx="3989215" cy="3698895"/>
          </a:xfrm>
          <a:prstGeom prst="rect">
            <a:avLst/>
          </a:prstGeom>
        </p:spPr>
      </p:pic>
      <p:sp>
        <p:nvSpPr>
          <p:cNvPr id="5" name="TextBox 4"/>
          <p:cNvSpPr txBox="1"/>
          <p:nvPr/>
        </p:nvSpPr>
        <p:spPr>
          <a:xfrm>
            <a:off x="58664" y="609600"/>
            <a:ext cx="9085336" cy="738664"/>
          </a:xfrm>
          <a:prstGeom prst="rect">
            <a:avLst/>
          </a:prstGeom>
          <a:noFill/>
        </p:spPr>
        <p:txBody>
          <a:bodyPr wrap="square">
            <a:spAutoFit/>
          </a:bodyPr>
          <a:lstStyle/>
          <a:p>
            <a:r>
              <a:rPr lang="en-US" sz="1400" b="1" dirty="0">
                <a:solidFill>
                  <a:srgbClr val="996600"/>
                </a:solidFill>
                <a:latin typeface="Calibri" pitchFamily="34" charset="0"/>
              </a:rPr>
              <a:t>This slide is a section near the junction of the cystic duct (CD) and common hepatic duct (CHD) just before they merge to form the bile duct.  Similar to the parotid ducts, the bile ducts are lined by a mucus-secreting simple columnar epithelium throughout.</a:t>
            </a:r>
          </a:p>
        </p:txBody>
      </p:sp>
      <p:cxnSp>
        <p:nvCxnSpPr>
          <p:cNvPr id="10" name="Straight Connector 9"/>
          <p:cNvCxnSpPr/>
          <p:nvPr/>
        </p:nvCxnSpPr>
        <p:spPr>
          <a:xfrm>
            <a:off x="2316185" y="3213174"/>
            <a:ext cx="1733301" cy="34013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334738" y="1591294"/>
            <a:ext cx="1690997" cy="14241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208442" y="2999210"/>
            <a:ext cx="118259" cy="2449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04800" y="5410200"/>
            <a:ext cx="2714688" cy="954107"/>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As mentioned on the previous slide, no way to tell which bile duct this is from a slide.  You only know because I told you.</a:t>
            </a:r>
          </a:p>
        </p:txBody>
      </p:sp>
      <p:sp>
        <p:nvSpPr>
          <p:cNvPr id="15" name="TextBox 14"/>
          <p:cNvSpPr txBox="1"/>
          <p:nvPr/>
        </p:nvSpPr>
        <p:spPr>
          <a:xfrm>
            <a:off x="1497655" y="2251546"/>
            <a:ext cx="598835" cy="369332"/>
          </a:xfrm>
          <a:prstGeom prst="rect">
            <a:avLst/>
          </a:prstGeom>
          <a:noFill/>
        </p:spPr>
        <p:txBody>
          <a:bodyPr wrap="square" rtlCol="0">
            <a:spAutoFit/>
          </a:bodyPr>
          <a:lstStyle/>
          <a:p>
            <a:r>
              <a:rPr lang="en-US" dirty="0"/>
              <a:t>CD</a:t>
            </a:r>
          </a:p>
        </p:txBody>
      </p:sp>
      <p:sp>
        <p:nvSpPr>
          <p:cNvPr id="20" name="TextBox 19"/>
          <p:cNvSpPr txBox="1"/>
          <p:nvPr/>
        </p:nvSpPr>
        <p:spPr>
          <a:xfrm>
            <a:off x="2457577" y="2902710"/>
            <a:ext cx="819023" cy="369332"/>
          </a:xfrm>
          <a:prstGeom prst="rect">
            <a:avLst/>
          </a:prstGeom>
          <a:noFill/>
        </p:spPr>
        <p:txBody>
          <a:bodyPr wrap="square" rtlCol="0">
            <a:spAutoFit/>
          </a:bodyPr>
          <a:lstStyle/>
          <a:p>
            <a:r>
              <a:rPr lang="en-US" dirty="0"/>
              <a:t>CHD</a:t>
            </a:r>
          </a:p>
        </p:txBody>
      </p:sp>
      <p:sp>
        <p:nvSpPr>
          <p:cNvPr id="14" name="Rectangle 13"/>
          <p:cNvSpPr/>
          <p:nvPr/>
        </p:nvSpPr>
        <p:spPr>
          <a:xfrm>
            <a:off x="2286000" y="21491"/>
            <a:ext cx="4490588"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6300"/>
                </a:solidFill>
                <a:latin typeface="+mn-lt"/>
              </a:rPr>
              <a:t>EXOCRINE LIVER (BILE)</a:t>
            </a:r>
          </a:p>
        </p:txBody>
      </p:sp>
    </p:spTree>
    <p:extLst>
      <p:ext uri="{BB962C8B-B14F-4D97-AF65-F5344CB8AC3E}">
        <p14:creationId xmlns:p14="http://schemas.microsoft.com/office/powerpoint/2010/main" val="3929396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1961743" y="2141517"/>
            <a:ext cx="44196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the </a:t>
            </a:r>
            <a:r>
              <a:rPr lang="en-US" dirty="0" err="1">
                <a:latin typeface="Calibri" pitchFamily="34" charset="0"/>
                <a:hlinkClick r:id="rId3"/>
              </a:rPr>
              <a:t>extrahepatic</a:t>
            </a:r>
            <a:r>
              <a:rPr lang="en-US" dirty="0">
                <a:latin typeface="Calibri" pitchFamily="34" charset="0"/>
                <a:hlinkClick r:id="rId3"/>
              </a:rPr>
              <a:t> bile duct– SL107</a:t>
            </a:r>
            <a:endParaRPr lang="en-US" dirty="0">
              <a:latin typeface="Calibri" pitchFamily="34" charset="0"/>
            </a:endParaRPr>
          </a:p>
        </p:txBody>
      </p:sp>
      <p:sp>
        <p:nvSpPr>
          <p:cNvPr id="37891" name="TextBox 4"/>
          <p:cNvSpPr txBox="1">
            <a:spLocks noChangeArrowheads="1"/>
          </p:cNvSpPr>
          <p:nvPr/>
        </p:nvSpPr>
        <p:spPr bwMode="auto">
          <a:xfrm>
            <a:off x="1961743" y="5935545"/>
            <a:ext cx="4495800" cy="83099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107</a:t>
            </a:r>
            <a:endParaRPr lang="en-US" u="sng" dirty="0"/>
          </a:p>
          <a:p>
            <a:r>
              <a:rPr lang="en-US" b="1" dirty="0">
                <a:latin typeface="Calibri" pitchFamily="34" charset="0"/>
              </a:rPr>
              <a:t>Be able to identify:</a:t>
            </a:r>
          </a:p>
          <a:p>
            <a:pPr lvl="1" eaLnBrk="0" hangingPunct="0">
              <a:buFontTx/>
              <a:buChar char="•"/>
            </a:pPr>
            <a:r>
              <a:rPr lang="en-US" sz="1200" b="1" dirty="0" err="1">
                <a:solidFill>
                  <a:srgbClr val="002060"/>
                </a:solidFill>
                <a:latin typeface="Georgia" pitchFamily="18" charset="0"/>
                <a:ea typeface="Times" pitchFamily="18" charset="0"/>
                <a:cs typeface="Arial" charset="0"/>
              </a:rPr>
              <a:t>Extrahepatic</a:t>
            </a:r>
            <a:r>
              <a:rPr lang="en-US" sz="1200" b="1" dirty="0">
                <a:solidFill>
                  <a:srgbClr val="002060"/>
                </a:solidFill>
                <a:latin typeface="Georgia" pitchFamily="18" charset="0"/>
                <a:ea typeface="Times" pitchFamily="18" charset="0"/>
                <a:cs typeface="Arial" charset="0"/>
              </a:rPr>
              <a:t> bile duct</a:t>
            </a:r>
          </a:p>
        </p:txBody>
      </p:sp>
      <p:sp>
        <p:nvSpPr>
          <p:cNvPr id="5" name="Rectangle 4"/>
          <p:cNvSpPr/>
          <p:nvPr/>
        </p:nvSpPr>
        <p:spPr>
          <a:xfrm>
            <a:off x="2286000" y="21491"/>
            <a:ext cx="4490588"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6300"/>
                </a:solidFill>
                <a:latin typeface="+mn-lt"/>
              </a:rPr>
              <a:t>EXOCRINE LIVER (BILE)</a:t>
            </a:r>
          </a:p>
        </p:txBody>
      </p:sp>
    </p:spTree>
    <p:extLst>
      <p:ext uri="{BB962C8B-B14F-4D97-AF65-F5344CB8AC3E}">
        <p14:creationId xmlns:p14="http://schemas.microsoft.com/office/powerpoint/2010/main" val="1063034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5" y="1447800"/>
            <a:ext cx="3057525" cy="2209800"/>
          </a:xfrm>
          <a:prstGeom prst="rect">
            <a:avLst/>
          </a:prstGeom>
        </p:spPr>
      </p:pic>
      <p:sp>
        <p:nvSpPr>
          <p:cNvPr id="5" name="TextBox 4"/>
          <p:cNvSpPr txBox="1"/>
          <p:nvPr/>
        </p:nvSpPr>
        <p:spPr>
          <a:xfrm>
            <a:off x="58664" y="609600"/>
            <a:ext cx="9085336" cy="738664"/>
          </a:xfrm>
          <a:prstGeom prst="rect">
            <a:avLst/>
          </a:prstGeom>
          <a:noFill/>
        </p:spPr>
        <p:txBody>
          <a:bodyPr wrap="square">
            <a:spAutoFit/>
          </a:bodyPr>
          <a:lstStyle/>
          <a:p>
            <a:r>
              <a:rPr lang="en-US" sz="1400" b="1" dirty="0">
                <a:solidFill>
                  <a:srgbClr val="996600"/>
                </a:solidFill>
                <a:latin typeface="Calibri" pitchFamily="34" charset="0"/>
              </a:rPr>
              <a:t>As you know, the ultimate destination of the bile duct is the ampulla of </a:t>
            </a:r>
            <a:r>
              <a:rPr lang="en-US" sz="1400" b="1" dirty="0" err="1">
                <a:solidFill>
                  <a:srgbClr val="996600"/>
                </a:solidFill>
                <a:latin typeface="Calibri" pitchFamily="34" charset="0"/>
              </a:rPr>
              <a:t>Vater</a:t>
            </a:r>
            <a:r>
              <a:rPr lang="en-US" sz="1400" b="1" dirty="0">
                <a:solidFill>
                  <a:srgbClr val="996600"/>
                </a:solidFill>
                <a:latin typeface="Calibri" pitchFamily="34" charset="0"/>
              </a:rPr>
              <a:t> in the duodenum.  Again, though the epithelium is sloughed off in many places, where it is intact you can still see that it is lined by a simple columnar epithelium.</a:t>
            </a:r>
          </a:p>
        </p:txBody>
      </p:sp>
      <p:cxnSp>
        <p:nvCxnSpPr>
          <p:cNvPr id="10" name="Straight Connector 9"/>
          <p:cNvCxnSpPr/>
          <p:nvPr/>
        </p:nvCxnSpPr>
        <p:spPr>
          <a:xfrm>
            <a:off x="1663770" y="2659681"/>
            <a:ext cx="1519064" cy="28379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672785" y="1447800"/>
            <a:ext cx="1510049" cy="11583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573853" y="2552699"/>
            <a:ext cx="96550" cy="10698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2834" y="1447800"/>
            <a:ext cx="5884965" cy="4049785"/>
          </a:xfrm>
          <a:prstGeom prst="rect">
            <a:avLst/>
          </a:prstGeom>
        </p:spPr>
      </p:pic>
      <p:cxnSp>
        <p:nvCxnSpPr>
          <p:cNvPr id="16" name="Straight Arrow Connector 15"/>
          <p:cNvCxnSpPr/>
          <p:nvPr/>
        </p:nvCxnSpPr>
        <p:spPr>
          <a:xfrm flipH="1">
            <a:off x="5715000" y="1995055"/>
            <a:ext cx="80158" cy="2714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904509" y="2006931"/>
            <a:ext cx="101932" cy="2694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6430116" y="2066616"/>
            <a:ext cx="6310" cy="29657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286000" y="21491"/>
            <a:ext cx="4490588"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6300"/>
                </a:solidFill>
                <a:latin typeface="+mn-lt"/>
              </a:rPr>
              <a:t>EXOCRINE LIVER (BILE)</a:t>
            </a:r>
          </a:p>
        </p:txBody>
      </p:sp>
    </p:spTree>
    <p:extLst>
      <p:ext uri="{BB962C8B-B14F-4D97-AF65-F5344CB8AC3E}">
        <p14:creationId xmlns:p14="http://schemas.microsoft.com/office/powerpoint/2010/main" val="1784021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819399" y="2116386"/>
            <a:ext cx="3829457"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the ampulla of </a:t>
            </a:r>
            <a:r>
              <a:rPr lang="en-US" dirty="0" err="1">
                <a:latin typeface="Calibri" pitchFamily="34" charset="0"/>
                <a:hlinkClick r:id="rId3"/>
              </a:rPr>
              <a:t>Vater</a:t>
            </a:r>
            <a:r>
              <a:rPr lang="en-US" dirty="0">
                <a:latin typeface="Calibri" pitchFamily="34" charset="0"/>
                <a:hlinkClick r:id="rId3"/>
              </a:rPr>
              <a:t> – SL54</a:t>
            </a:r>
            <a:endParaRPr lang="en-US" dirty="0">
              <a:latin typeface="Calibri" pitchFamily="34" charset="0"/>
            </a:endParaRPr>
          </a:p>
        </p:txBody>
      </p:sp>
      <p:sp>
        <p:nvSpPr>
          <p:cNvPr id="37891" name="TextBox 4"/>
          <p:cNvSpPr txBox="1">
            <a:spLocks noChangeArrowheads="1"/>
          </p:cNvSpPr>
          <p:nvPr/>
        </p:nvSpPr>
        <p:spPr bwMode="auto">
          <a:xfrm>
            <a:off x="1923643" y="5893703"/>
            <a:ext cx="4495800" cy="83099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054</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Hepatopancreatic ampulla (of </a:t>
            </a:r>
            <a:r>
              <a:rPr lang="en-US" sz="1200" b="1" dirty="0" err="1">
                <a:solidFill>
                  <a:srgbClr val="002060"/>
                </a:solidFill>
                <a:latin typeface="Georgia" pitchFamily="18" charset="0"/>
                <a:ea typeface="Times" pitchFamily="18" charset="0"/>
                <a:cs typeface="Arial" charset="0"/>
              </a:rPr>
              <a:t>Vater</a:t>
            </a:r>
            <a:r>
              <a:rPr lang="en-US" sz="1200" b="1" dirty="0">
                <a:solidFill>
                  <a:srgbClr val="002060"/>
                </a:solidFill>
                <a:latin typeface="Georgia" pitchFamily="18" charset="0"/>
                <a:ea typeface="Times" pitchFamily="18" charset="0"/>
                <a:cs typeface="Arial" charset="0"/>
              </a:rPr>
              <a:t>)</a:t>
            </a:r>
          </a:p>
        </p:txBody>
      </p:sp>
      <p:sp>
        <p:nvSpPr>
          <p:cNvPr id="5" name="Rectangle 4"/>
          <p:cNvSpPr/>
          <p:nvPr/>
        </p:nvSpPr>
        <p:spPr>
          <a:xfrm>
            <a:off x="2286000" y="21491"/>
            <a:ext cx="4490588"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6300"/>
                </a:solidFill>
                <a:latin typeface="+mn-lt"/>
              </a:rPr>
              <a:t>EXOCRINE LIVER (BILE)</a:t>
            </a:r>
          </a:p>
        </p:txBody>
      </p:sp>
    </p:spTree>
    <p:extLst>
      <p:ext uri="{BB962C8B-B14F-4D97-AF65-F5344CB8AC3E}">
        <p14:creationId xmlns:p14="http://schemas.microsoft.com/office/powerpoint/2010/main" val="29977530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plaidstallions.com/kenner/sarmstr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3629" y="1338874"/>
            <a:ext cx="4640541" cy="54290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6200"/>
            <a:ext cx="8153400" cy="1200329"/>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2">
                    <a:lumMod val="75000"/>
                  </a:schemeClr>
                </a:solidFill>
                <a:latin typeface="+mn-lt"/>
              </a:rPr>
              <a:t>We’re still doing the liver, but it might not be a bad time to stretch a little.</a:t>
            </a:r>
          </a:p>
        </p:txBody>
      </p:sp>
    </p:spTree>
    <p:extLst>
      <p:ext uri="{BB962C8B-B14F-4D97-AF65-F5344CB8AC3E}">
        <p14:creationId xmlns:p14="http://schemas.microsoft.com/office/powerpoint/2010/main" val="2839245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09600"/>
            <a:ext cx="9144000" cy="738664"/>
          </a:xfrm>
          <a:prstGeom prst="rect">
            <a:avLst/>
          </a:prstGeom>
          <a:noFill/>
        </p:spPr>
        <p:txBody>
          <a:bodyPr wrap="square">
            <a:spAutoFit/>
          </a:bodyPr>
          <a:lstStyle/>
          <a:p>
            <a:r>
              <a:rPr lang="en-US" sz="1400" b="1" dirty="0">
                <a:solidFill>
                  <a:srgbClr val="996600"/>
                </a:solidFill>
                <a:latin typeface="Calibri" pitchFamily="34" charset="0"/>
              </a:rPr>
              <a:t>Now let’s focus on the blood supply to the liver…it’s not as easy as you would think.  The liver receives a dual blood supply; oxygenated blood is supplied by branches of the </a:t>
            </a:r>
            <a:r>
              <a:rPr lang="en-US" sz="1400" b="1" dirty="0">
                <a:solidFill>
                  <a:srgbClr val="D6A300"/>
                </a:solidFill>
                <a:latin typeface="Calibri" pitchFamily="34" charset="0"/>
              </a:rPr>
              <a:t>proper hepatic artery </a:t>
            </a:r>
            <a:r>
              <a:rPr lang="en-US" sz="1400" b="1" dirty="0">
                <a:solidFill>
                  <a:srgbClr val="826300"/>
                </a:solidFill>
                <a:latin typeface="Calibri" pitchFamily="34" charset="0"/>
              </a:rPr>
              <a:t>(</a:t>
            </a:r>
            <a:r>
              <a:rPr lang="en-US" sz="1400" b="1" dirty="0">
                <a:solidFill>
                  <a:srgbClr val="D6A300"/>
                </a:solidFill>
                <a:latin typeface="Calibri" pitchFamily="34" charset="0"/>
              </a:rPr>
              <a:t>hepatic artery proper</a:t>
            </a:r>
            <a:r>
              <a:rPr lang="en-US" sz="1400" b="1" dirty="0">
                <a:solidFill>
                  <a:srgbClr val="826300"/>
                </a:solidFill>
                <a:latin typeface="Calibri" pitchFamily="34" charset="0"/>
              </a:rPr>
              <a:t>)</a:t>
            </a:r>
            <a:r>
              <a:rPr lang="en-US" sz="1400" b="1" dirty="0">
                <a:solidFill>
                  <a:srgbClr val="996600"/>
                </a:solidFill>
                <a:latin typeface="Calibri" pitchFamily="34" charset="0"/>
              </a:rPr>
              <a:t>, while oxygen-poor but nutrient-rich blood is supplied by the </a:t>
            </a:r>
            <a:r>
              <a:rPr lang="en-US" sz="1400" b="1" dirty="0">
                <a:solidFill>
                  <a:srgbClr val="D6A300"/>
                </a:solidFill>
                <a:latin typeface="Calibri" pitchFamily="34" charset="0"/>
              </a:rPr>
              <a:t>hepatic portal vein</a:t>
            </a:r>
            <a:r>
              <a:rPr lang="en-US" sz="1400" b="1" dirty="0">
                <a:solidFill>
                  <a:srgbClr val="996600"/>
                </a:solidFill>
                <a:latin typeface="Calibri" pitchFamily="34" charset="0"/>
              </a:rPr>
              <a:t>.  Both of these vessels enter the liver via the </a:t>
            </a:r>
            <a:r>
              <a:rPr lang="en-US" sz="1400" b="1" dirty="0" err="1">
                <a:solidFill>
                  <a:srgbClr val="996600"/>
                </a:solidFill>
                <a:latin typeface="Calibri" pitchFamily="34" charset="0"/>
              </a:rPr>
              <a:t>porta</a:t>
            </a:r>
            <a:r>
              <a:rPr lang="en-US" sz="1400" b="1" dirty="0">
                <a:solidFill>
                  <a:srgbClr val="996600"/>
                </a:solidFill>
                <a:latin typeface="Calibri" pitchFamily="34" charset="0"/>
              </a:rPr>
              <a:t> </a:t>
            </a:r>
            <a:r>
              <a:rPr lang="en-US" sz="1400" b="1" dirty="0" err="1">
                <a:solidFill>
                  <a:srgbClr val="996600"/>
                </a:solidFill>
                <a:latin typeface="Calibri" pitchFamily="34" charset="0"/>
              </a:rPr>
              <a:t>hepatis</a:t>
            </a:r>
            <a:r>
              <a:rPr lang="en-US" sz="1400" b="1" dirty="0">
                <a:solidFill>
                  <a:srgbClr val="996600"/>
                </a:solidFill>
                <a:latin typeface="Calibri" pitchFamily="34" charset="0"/>
              </a:rPr>
              <a:t>.</a:t>
            </a:r>
          </a:p>
        </p:txBody>
      </p:sp>
      <p:sp>
        <p:nvSpPr>
          <p:cNvPr id="11" name="Rectangle 10"/>
          <p:cNvSpPr/>
          <p:nvPr/>
        </p:nvSpPr>
        <p:spPr>
          <a:xfrm>
            <a:off x="356319" y="21491"/>
            <a:ext cx="843147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990000"/>
                </a:solidFill>
                <a:latin typeface="+mn-lt"/>
              </a:rPr>
              <a:t>LIVER – BLOOD SUPPLY (ENDOCRINE LIVER)</a:t>
            </a:r>
          </a:p>
        </p:txBody>
      </p:sp>
      <p:sp>
        <p:nvSpPr>
          <p:cNvPr id="6" name="TextBox 5"/>
          <p:cNvSpPr txBox="1"/>
          <p:nvPr/>
        </p:nvSpPr>
        <p:spPr>
          <a:xfrm>
            <a:off x="1104453" y="5564795"/>
            <a:ext cx="6935190" cy="1169551"/>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The </a:t>
            </a:r>
            <a:r>
              <a:rPr lang="en-US" sz="1400" b="1" dirty="0">
                <a:solidFill>
                  <a:srgbClr val="002060"/>
                </a:solidFill>
                <a:latin typeface="Tempus Sans ITC" pitchFamily="82" charset="0"/>
              </a:rPr>
              <a:t>hepatic veins </a:t>
            </a:r>
            <a:r>
              <a:rPr lang="en-US" sz="1400" b="1" dirty="0">
                <a:solidFill>
                  <a:schemeClr val="accent3">
                    <a:lumMod val="50000"/>
                  </a:schemeClr>
                </a:solidFill>
                <a:latin typeface="Tempus Sans ITC" pitchFamily="82" charset="0"/>
              </a:rPr>
              <a:t>exit the liver on it’s dorsal surface to drain into the inferior vena cava.  Therefore, blood runs THROUGH the liver (not There and Back Again like the blood supply to other organs).</a:t>
            </a:r>
          </a:p>
          <a:p>
            <a:r>
              <a:rPr lang="en-US" sz="1400" b="1" dirty="0">
                <a:solidFill>
                  <a:schemeClr val="accent3">
                    <a:lumMod val="50000"/>
                  </a:schemeClr>
                </a:solidFill>
                <a:latin typeface="Tempus Sans ITC" pitchFamily="82" charset="0"/>
              </a:rPr>
              <a:t>Within the liver, the proper hepatic artery and hepatic portal vein branch together in the connective tissue and portal triads, while the hepatic veins are located separately.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350" y="1422400"/>
            <a:ext cx="7353300" cy="4013200"/>
          </a:xfrm>
          <a:prstGeom prst="rect">
            <a:avLst/>
          </a:prstGeom>
        </p:spPr>
      </p:pic>
    </p:spTree>
    <p:extLst>
      <p:ext uri="{BB962C8B-B14F-4D97-AF65-F5344CB8AC3E}">
        <p14:creationId xmlns:p14="http://schemas.microsoft.com/office/powerpoint/2010/main" val="1711580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15" descr="junqueira 4-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 y="1203325"/>
            <a:ext cx="5855843"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8"/>
          <p:cNvSpPr>
            <a:spLocks noChangeArrowheads="1"/>
          </p:cNvSpPr>
          <p:nvPr/>
        </p:nvSpPr>
        <p:spPr bwMode="auto">
          <a:xfrm>
            <a:off x="1873581" y="2899425"/>
            <a:ext cx="1455460" cy="368893"/>
          </a:xfrm>
          <a:prstGeom prst="rect">
            <a:avLst/>
          </a:prstGeom>
          <a:noFill/>
          <a:ln w="381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61" name="Rectangle 9"/>
          <p:cNvSpPr>
            <a:spLocks noChangeArrowheads="1"/>
          </p:cNvSpPr>
          <p:nvPr/>
        </p:nvSpPr>
        <p:spPr bwMode="auto">
          <a:xfrm>
            <a:off x="84582" y="2885234"/>
            <a:ext cx="1452838" cy="268044"/>
          </a:xfrm>
          <a:prstGeom prst="rect">
            <a:avLst/>
          </a:prstGeom>
          <a:noFill/>
          <a:ln w="381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62" name="Rectangle 12"/>
          <p:cNvSpPr>
            <a:spLocks noChangeArrowheads="1"/>
          </p:cNvSpPr>
          <p:nvPr/>
        </p:nvSpPr>
        <p:spPr bwMode="auto">
          <a:xfrm>
            <a:off x="490100" y="1177067"/>
            <a:ext cx="818205" cy="253448"/>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63" name="Rectangle 13"/>
          <p:cNvSpPr>
            <a:spLocks noChangeArrowheads="1"/>
          </p:cNvSpPr>
          <p:nvPr/>
        </p:nvSpPr>
        <p:spPr bwMode="auto">
          <a:xfrm>
            <a:off x="3303554" y="2022781"/>
            <a:ext cx="783704" cy="34922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Rectangle 8"/>
          <p:cNvSpPr/>
          <p:nvPr/>
        </p:nvSpPr>
        <p:spPr>
          <a:xfrm>
            <a:off x="3687028" y="21491"/>
            <a:ext cx="1770036"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FFC000"/>
                </a:solidFill>
                <a:latin typeface="+mn-lt"/>
              </a:rPr>
              <a:t>GLANDS</a:t>
            </a:r>
          </a:p>
        </p:txBody>
      </p:sp>
      <p:sp>
        <p:nvSpPr>
          <p:cNvPr id="10" name="TextBox 9"/>
          <p:cNvSpPr txBox="1"/>
          <p:nvPr/>
        </p:nvSpPr>
        <p:spPr>
          <a:xfrm>
            <a:off x="5715000" y="555383"/>
            <a:ext cx="3452870" cy="5509200"/>
          </a:xfrm>
          <a:prstGeom prst="rect">
            <a:avLst/>
          </a:prstGeom>
          <a:solidFill>
            <a:schemeClr val="bg1"/>
          </a:solidFill>
        </p:spPr>
        <p:txBody>
          <a:bodyPr wrap="square">
            <a:spAutoFit/>
          </a:bodyPr>
          <a:lstStyle/>
          <a:p>
            <a:r>
              <a:rPr lang="en-US" sz="1600" b="1" dirty="0">
                <a:solidFill>
                  <a:schemeClr val="accent3">
                    <a:lumMod val="50000"/>
                  </a:schemeClr>
                </a:solidFill>
                <a:latin typeface="Calibri" pitchFamily="34" charset="0"/>
              </a:rPr>
              <a:t>Glands in the body develop through an interaction of an epithelium and underlying connective tissue.  Here, the epithelial cells that line the inner surface of the duodenum proliferate, and then </a:t>
            </a:r>
            <a:r>
              <a:rPr lang="en-US" sz="1600" b="1" dirty="0" err="1">
                <a:solidFill>
                  <a:schemeClr val="accent3">
                    <a:lumMod val="50000"/>
                  </a:schemeClr>
                </a:solidFill>
                <a:latin typeface="Calibri" pitchFamily="34" charset="0"/>
              </a:rPr>
              <a:t>invaginate</a:t>
            </a:r>
            <a:r>
              <a:rPr lang="en-US" sz="1600" b="1" dirty="0">
                <a:solidFill>
                  <a:schemeClr val="accent3">
                    <a:lumMod val="50000"/>
                  </a:schemeClr>
                </a:solidFill>
                <a:latin typeface="Calibri" pitchFamily="34" charset="0"/>
              </a:rPr>
              <a:t> (</a:t>
            </a:r>
            <a:r>
              <a:rPr lang="en-US" sz="1600" b="1" dirty="0" err="1">
                <a:solidFill>
                  <a:schemeClr val="accent3">
                    <a:lumMod val="50000"/>
                  </a:schemeClr>
                </a:solidFill>
                <a:latin typeface="Calibri" pitchFamily="34" charset="0"/>
              </a:rPr>
              <a:t>evaginate</a:t>
            </a:r>
            <a:r>
              <a:rPr lang="en-US" sz="1600" b="1" dirty="0">
                <a:solidFill>
                  <a:schemeClr val="accent3">
                    <a:lumMod val="50000"/>
                  </a:schemeClr>
                </a:solidFill>
                <a:latin typeface="Calibri" pitchFamily="34" charset="0"/>
              </a:rPr>
              <a:t>) into the underlying connective tissue.  Note the basement membrane </a:t>
            </a:r>
            <a:r>
              <a:rPr lang="en-US" sz="1600" b="1" dirty="0" err="1">
                <a:solidFill>
                  <a:schemeClr val="accent3">
                    <a:lumMod val="50000"/>
                  </a:schemeClr>
                </a:solidFill>
                <a:latin typeface="Calibri" pitchFamily="34" charset="0"/>
              </a:rPr>
              <a:t>invaginates</a:t>
            </a:r>
            <a:r>
              <a:rPr lang="en-US" sz="1600" b="1" dirty="0">
                <a:solidFill>
                  <a:schemeClr val="accent3">
                    <a:lumMod val="50000"/>
                  </a:schemeClr>
                </a:solidFill>
                <a:latin typeface="Calibri" pitchFamily="34" charset="0"/>
              </a:rPr>
              <a:t> with the epithelium.  From here, two things can happen:</a:t>
            </a:r>
          </a:p>
          <a:p>
            <a:pPr marL="342900" indent="-342900">
              <a:buAutoNum type="arabicPeriod"/>
            </a:pPr>
            <a:r>
              <a:rPr lang="en-US" sz="1600" b="1" dirty="0">
                <a:solidFill>
                  <a:schemeClr val="accent3">
                    <a:lumMod val="50000"/>
                  </a:schemeClr>
                </a:solidFill>
                <a:latin typeface="Calibri" pitchFamily="34" charset="0"/>
              </a:rPr>
              <a:t>For exocrine gland formation, a lumen develops, and secretory cells secrete their substances out their apical side (arrows).</a:t>
            </a:r>
          </a:p>
          <a:p>
            <a:pPr marL="342900" indent="-342900">
              <a:buAutoNum type="arabicPeriod"/>
            </a:pPr>
            <a:r>
              <a:rPr lang="en-US" sz="1600" b="1" dirty="0">
                <a:solidFill>
                  <a:schemeClr val="accent3">
                    <a:lumMod val="50000"/>
                  </a:schemeClr>
                </a:solidFill>
                <a:latin typeface="Calibri" pitchFamily="34" charset="0"/>
              </a:rPr>
              <a:t>For endocrine glands, the secretory cells lose their connection to the original epithelium, forming clusters of cells that secrete out their basal side, across the basement membrane, and into the bloodstream.</a:t>
            </a:r>
          </a:p>
        </p:txBody>
      </p:sp>
      <p:sp>
        <p:nvSpPr>
          <p:cNvPr id="11" name="TextBox 10"/>
          <p:cNvSpPr txBox="1"/>
          <p:nvPr/>
        </p:nvSpPr>
        <p:spPr>
          <a:xfrm>
            <a:off x="84582" y="6211667"/>
            <a:ext cx="9059418" cy="584775"/>
          </a:xfrm>
          <a:prstGeom prst="rect">
            <a:avLst/>
          </a:prstGeom>
          <a:noFill/>
        </p:spPr>
        <p:txBody>
          <a:bodyPr wrap="square" rtlCol="0">
            <a:spAutoFit/>
          </a:bodyPr>
          <a:lstStyle/>
          <a:p>
            <a:r>
              <a:rPr lang="en-US" sz="1600" b="1" dirty="0">
                <a:solidFill>
                  <a:srgbClr val="002060"/>
                </a:solidFill>
                <a:latin typeface="Tempus Sans ITC" pitchFamily="82" charset="0"/>
              </a:rPr>
              <a:t>In the pancreas, some cells become exocrine, while others become endocrine.  In the liver, the same cells (hepatocytes) remain structurally exocrine, but perform both exocrine and endocrine functions. </a:t>
            </a:r>
          </a:p>
        </p:txBody>
      </p:sp>
      <p:sp>
        <p:nvSpPr>
          <p:cNvPr id="2" name="TextBox 1"/>
          <p:cNvSpPr txBox="1"/>
          <p:nvPr/>
        </p:nvSpPr>
        <p:spPr>
          <a:xfrm>
            <a:off x="84582" y="555383"/>
            <a:ext cx="5630418" cy="523220"/>
          </a:xfrm>
          <a:prstGeom prst="rect">
            <a:avLst/>
          </a:prstGeom>
          <a:noFill/>
        </p:spPr>
        <p:txBody>
          <a:bodyPr wrap="square" rtlCol="0">
            <a:spAutoFit/>
          </a:bodyPr>
          <a:lstStyle/>
          <a:p>
            <a:r>
              <a:rPr lang="en-US" sz="1400" b="1" dirty="0">
                <a:solidFill>
                  <a:srgbClr val="826300"/>
                </a:solidFill>
                <a:latin typeface="Calibri" pitchFamily="34" charset="0"/>
              </a:rPr>
              <a:t>The liver and pancreas are glands, so a review of the histology of gland development is useful.  The gall bladder develops in a similar manner.</a:t>
            </a:r>
            <a:endParaRPr lang="en-US" dirty="0">
              <a:solidFill>
                <a:srgbClr val="826300"/>
              </a:solidFill>
            </a:endParaRPr>
          </a:p>
        </p:txBody>
      </p:sp>
    </p:spTree>
    <p:extLst>
      <p:ext uri="{BB962C8B-B14F-4D97-AF65-F5344CB8AC3E}">
        <p14:creationId xmlns:p14="http://schemas.microsoft.com/office/powerpoint/2010/main" val="38161632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664" y="533400"/>
            <a:ext cx="9085336" cy="307777"/>
          </a:xfrm>
          <a:prstGeom prst="rect">
            <a:avLst/>
          </a:prstGeom>
          <a:noFill/>
        </p:spPr>
        <p:txBody>
          <a:bodyPr wrap="square">
            <a:spAutoFit/>
          </a:bodyPr>
          <a:lstStyle/>
          <a:p>
            <a:r>
              <a:rPr lang="en-US" sz="1400" b="1" dirty="0">
                <a:solidFill>
                  <a:srgbClr val="996600"/>
                </a:solidFill>
                <a:latin typeface="Calibri" pitchFamily="34" charset="0"/>
              </a:rPr>
              <a:t>So, we’ll start with the </a:t>
            </a:r>
            <a:r>
              <a:rPr lang="en-US" sz="1400" b="1" dirty="0" err="1">
                <a:solidFill>
                  <a:srgbClr val="996600"/>
                </a:solidFill>
                <a:latin typeface="Calibri" pitchFamily="34" charset="0"/>
              </a:rPr>
              <a:t>porta</a:t>
            </a:r>
            <a:r>
              <a:rPr lang="en-US" sz="1400" b="1" dirty="0">
                <a:solidFill>
                  <a:srgbClr val="996600"/>
                </a:solidFill>
                <a:latin typeface="Calibri" pitchFamily="34" charset="0"/>
              </a:rPr>
              <a:t> </a:t>
            </a:r>
            <a:r>
              <a:rPr lang="en-US" sz="1400" b="1" dirty="0" err="1">
                <a:solidFill>
                  <a:srgbClr val="996600"/>
                </a:solidFill>
                <a:latin typeface="Calibri" pitchFamily="34" charset="0"/>
              </a:rPr>
              <a:t>hepatis</a:t>
            </a:r>
            <a:r>
              <a:rPr lang="en-US" sz="1400" b="1" dirty="0">
                <a:solidFill>
                  <a:srgbClr val="996600"/>
                </a:solidFill>
                <a:latin typeface="Calibri" pitchFamily="34" charset="0"/>
              </a:rPr>
              <a:t>.  From now on, we’ll dispense with the formalities of the phrase “branches of the…”</a:t>
            </a:r>
          </a:p>
        </p:txBody>
      </p:sp>
      <p:sp>
        <p:nvSpPr>
          <p:cNvPr id="23" name="TextBox 22"/>
          <p:cNvSpPr txBox="1"/>
          <p:nvPr/>
        </p:nvSpPr>
        <p:spPr>
          <a:xfrm>
            <a:off x="251650" y="5517993"/>
            <a:ext cx="8583646" cy="1169551"/>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The hepatic portal vein provides 70-80% of the blood supply to the liver.  Therefore, you would expect it to be much larger than the hepatic artery.</a:t>
            </a:r>
          </a:p>
          <a:p>
            <a:r>
              <a:rPr lang="en-US" sz="1400" b="1" dirty="0">
                <a:solidFill>
                  <a:schemeClr val="accent3">
                    <a:lumMod val="50000"/>
                  </a:schemeClr>
                </a:solidFill>
                <a:latin typeface="Tempus Sans ITC" pitchFamily="82" charset="0"/>
              </a:rPr>
              <a:t>Note that the hepatic artery and hepatic portal vein, and the nerves, are “entering” the liver, while the bile duct and lymphatic channels are “leaving” the liver.</a:t>
            </a:r>
          </a:p>
          <a:p>
            <a:r>
              <a:rPr lang="en-US" sz="1400" b="1" dirty="0">
                <a:solidFill>
                  <a:schemeClr val="accent3">
                    <a:lumMod val="50000"/>
                  </a:schemeClr>
                </a:solidFill>
                <a:latin typeface="Tempus Sans ITC" pitchFamily="82" charset="0"/>
              </a:rPr>
              <a:t>At this point, the hepatic portal vein is a large vein, so it will have some smooth muscle in the tunica adventitia.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924" y="914400"/>
            <a:ext cx="6816676" cy="4596567"/>
          </a:xfrm>
          <a:prstGeom prst="rect">
            <a:avLst/>
          </a:prstGeom>
        </p:spPr>
      </p:pic>
      <p:sp>
        <p:nvSpPr>
          <p:cNvPr id="16" name="TextBox 15"/>
          <p:cNvSpPr txBox="1"/>
          <p:nvPr/>
        </p:nvSpPr>
        <p:spPr>
          <a:xfrm>
            <a:off x="3889589" y="3810000"/>
            <a:ext cx="514020" cy="307777"/>
          </a:xfrm>
          <a:prstGeom prst="rect">
            <a:avLst/>
          </a:prstGeom>
          <a:noFill/>
        </p:spPr>
        <p:txBody>
          <a:bodyPr wrap="square" rtlCol="0">
            <a:spAutoFit/>
          </a:bodyPr>
          <a:lstStyle/>
          <a:p>
            <a:r>
              <a:rPr lang="en-US" sz="1400" dirty="0"/>
              <a:t>BD</a:t>
            </a:r>
          </a:p>
        </p:txBody>
      </p:sp>
      <p:sp>
        <p:nvSpPr>
          <p:cNvPr id="17" name="TextBox 16"/>
          <p:cNvSpPr txBox="1"/>
          <p:nvPr/>
        </p:nvSpPr>
        <p:spPr>
          <a:xfrm>
            <a:off x="4689524" y="3819525"/>
            <a:ext cx="514020" cy="307777"/>
          </a:xfrm>
          <a:prstGeom prst="rect">
            <a:avLst/>
          </a:prstGeom>
          <a:noFill/>
        </p:spPr>
        <p:txBody>
          <a:bodyPr wrap="square" rtlCol="0">
            <a:spAutoFit/>
          </a:bodyPr>
          <a:lstStyle/>
          <a:p>
            <a:r>
              <a:rPr lang="en-US" sz="1400" dirty="0"/>
              <a:t>HA</a:t>
            </a:r>
          </a:p>
        </p:txBody>
      </p:sp>
      <p:sp>
        <p:nvSpPr>
          <p:cNvPr id="18" name="TextBox 17"/>
          <p:cNvSpPr txBox="1"/>
          <p:nvPr/>
        </p:nvSpPr>
        <p:spPr>
          <a:xfrm>
            <a:off x="5053178" y="3502223"/>
            <a:ext cx="647535" cy="307777"/>
          </a:xfrm>
          <a:prstGeom prst="rect">
            <a:avLst/>
          </a:prstGeom>
          <a:noFill/>
        </p:spPr>
        <p:txBody>
          <a:bodyPr wrap="square" rtlCol="0">
            <a:spAutoFit/>
          </a:bodyPr>
          <a:lstStyle/>
          <a:p>
            <a:r>
              <a:rPr lang="en-US" sz="1400" dirty="0"/>
              <a:t>HPV</a:t>
            </a:r>
          </a:p>
        </p:txBody>
      </p:sp>
      <p:sp>
        <p:nvSpPr>
          <p:cNvPr id="19" name="TextBox 18"/>
          <p:cNvSpPr txBox="1"/>
          <p:nvPr/>
        </p:nvSpPr>
        <p:spPr>
          <a:xfrm>
            <a:off x="4160887" y="3058794"/>
            <a:ext cx="647535" cy="307777"/>
          </a:xfrm>
          <a:prstGeom prst="rect">
            <a:avLst/>
          </a:prstGeom>
          <a:noFill/>
        </p:spPr>
        <p:txBody>
          <a:bodyPr wrap="square" rtlCol="0">
            <a:spAutoFit/>
          </a:bodyPr>
          <a:lstStyle/>
          <a:p>
            <a:r>
              <a:rPr lang="en-US" sz="1400" dirty="0"/>
              <a:t>HPV</a:t>
            </a:r>
          </a:p>
        </p:txBody>
      </p:sp>
      <p:sp>
        <p:nvSpPr>
          <p:cNvPr id="21" name="TextBox 20"/>
          <p:cNvSpPr txBox="1"/>
          <p:nvPr/>
        </p:nvSpPr>
        <p:spPr>
          <a:xfrm>
            <a:off x="3337236" y="2667000"/>
            <a:ext cx="647535" cy="307777"/>
          </a:xfrm>
          <a:prstGeom prst="rect">
            <a:avLst/>
          </a:prstGeom>
          <a:noFill/>
        </p:spPr>
        <p:txBody>
          <a:bodyPr wrap="square" rtlCol="0">
            <a:spAutoFit/>
          </a:bodyPr>
          <a:lstStyle/>
          <a:p>
            <a:r>
              <a:rPr lang="en-US" sz="1400" dirty="0"/>
              <a:t>HPV</a:t>
            </a:r>
          </a:p>
        </p:txBody>
      </p:sp>
      <p:sp>
        <p:nvSpPr>
          <p:cNvPr id="22" name="TextBox 21"/>
          <p:cNvSpPr txBox="1"/>
          <p:nvPr/>
        </p:nvSpPr>
        <p:spPr>
          <a:xfrm>
            <a:off x="2686050" y="2446436"/>
            <a:ext cx="647535" cy="307777"/>
          </a:xfrm>
          <a:prstGeom prst="rect">
            <a:avLst/>
          </a:prstGeom>
          <a:noFill/>
        </p:spPr>
        <p:txBody>
          <a:bodyPr wrap="square" rtlCol="0">
            <a:spAutoFit/>
          </a:bodyPr>
          <a:lstStyle/>
          <a:p>
            <a:r>
              <a:rPr lang="en-US" sz="1400" dirty="0"/>
              <a:t>HA</a:t>
            </a:r>
          </a:p>
        </p:txBody>
      </p:sp>
      <p:sp>
        <p:nvSpPr>
          <p:cNvPr id="25" name="TextBox 24"/>
          <p:cNvSpPr txBox="1"/>
          <p:nvPr/>
        </p:nvSpPr>
        <p:spPr>
          <a:xfrm>
            <a:off x="3124200" y="2283022"/>
            <a:ext cx="647535" cy="307777"/>
          </a:xfrm>
          <a:prstGeom prst="rect">
            <a:avLst/>
          </a:prstGeom>
          <a:noFill/>
        </p:spPr>
        <p:txBody>
          <a:bodyPr wrap="square" rtlCol="0">
            <a:spAutoFit/>
          </a:bodyPr>
          <a:lstStyle/>
          <a:p>
            <a:r>
              <a:rPr lang="en-US" sz="1400" dirty="0"/>
              <a:t>N</a:t>
            </a:r>
          </a:p>
        </p:txBody>
      </p:sp>
      <p:sp>
        <p:nvSpPr>
          <p:cNvPr id="26" name="TextBox 25"/>
          <p:cNvSpPr txBox="1"/>
          <p:nvPr/>
        </p:nvSpPr>
        <p:spPr>
          <a:xfrm>
            <a:off x="2286000" y="2600324"/>
            <a:ext cx="323767" cy="307777"/>
          </a:xfrm>
          <a:prstGeom prst="rect">
            <a:avLst/>
          </a:prstGeom>
          <a:noFill/>
        </p:spPr>
        <p:txBody>
          <a:bodyPr wrap="square" rtlCol="0">
            <a:spAutoFit/>
          </a:bodyPr>
          <a:lstStyle/>
          <a:p>
            <a:r>
              <a:rPr lang="en-US" sz="1400" dirty="0"/>
              <a:t>L</a:t>
            </a:r>
          </a:p>
        </p:txBody>
      </p:sp>
      <p:sp>
        <p:nvSpPr>
          <p:cNvPr id="27" name="TextBox 26"/>
          <p:cNvSpPr txBox="1"/>
          <p:nvPr/>
        </p:nvSpPr>
        <p:spPr>
          <a:xfrm>
            <a:off x="58664" y="1197767"/>
            <a:ext cx="2227336" cy="1169551"/>
          </a:xfrm>
          <a:prstGeom prst="rect">
            <a:avLst/>
          </a:prstGeom>
          <a:noFill/>
        </p:spPr>
        <p:txBody>
          <a:bodyPr wrap="square">
            <a:spAutoFit/>
          </a:bodyPr>
          <a:lstStyle/>
          <a:p>
            <a:r>
              <a:rPr lang="en-US" sz="1400" b="1" dirty="0">
                <a:solidFill>
                  <a:srgbClr val="996600"/>
                </a:solidFill>
                <a:latin typeface="Calibri" pitchFamily="34" charset="0"/>
              </a:rPr>
              <a:t>HA – hepatic artery</a:t>
            </a:r>
          </a:p>
          <a:p>
            <a:r>
              <a:rPr lang="en-US" sz="1400" b="1" dirty="0">
                <a:solidFill>
                  <a:srgbClr val="996600"/>
                </a:solidFill>
                <a:latin typeface="Calibri" pitchFamily="34" charset="0"/>
              </a:rPr>
              <a:t>HPV – hepatic portal vein</a:t>
            </a:r>
          </a:p>
          <a:p>
            <a:r>
              <a:rPr lang="en-US" sz="1400" b="1" dirty="0">
                <a:solidFill>
                  <a:srgbClr val="996600"/>
                </a:solidFill>
                <a:latin typeface="Calibri" pitchFamily="34" charset="0"/>
              </a:rPr>
              <a:t>BD – </a:t>
            </a:r>
            <a:r>
              <a:rPr lang="en-US" sz="1400" b="1" dirty="0" err="1">
                <a:solidFill>
                  <a:srgbClr val="996600"/>
                </a:solidFill>
                <a:latin typeface="Calibri" pitchFamily="34" charset="0"/>
              </a:rPr>
              <a:t>extrahepatic</a:t>
            </a:r>
            <a:r>
              <a:rPr lang="en-US" sz="1400" b="1" dirty="0">
                <a:solidFill>
                  <a:srgbClr val="996600"/>
                </a:solidFill>
                <a:latin typeface="Calibri" pitchFamily="34" charset="0"/>
              </a:rPr>
              <a:t> bile duct</a:t>
            </a:r>
          </a:p>
          <a:p>
            <a:r>
              <a:rPr lang="en-US" sz="1400" b="1" dirty="0">
                <a:solidFill>
                  <a:srgbClr val="996600"/>
                </a:solidFill>
                <a:latin typeface="Calibri" pitchFamily="34" charset="0"/>
              </a:rPr>
              <a:t>N – autonomic nerve</a:t>
            </a:r>
          </a:p>
          <a:p>
            <a:r>
              <a:rPr lang="en-US" sz="1400" b="1" dirty="0">
                <a:solidFill>
                  <a:srgbClr val="996600"/>
                </a:solidFill>
                <a:latin typeface="Calibri" pitchFamily="34" charset="0"/>
              </a:rPr>
              <a:t>L – lymphatic channel</a:t>
            </a:r>
          </a:p>
        </p:txBody>
      </p:sp>
      <p:sp>
        <p:nvSpPr>
          <p:cNvPr id="15" name="Rectangle 14"/>
          <p:cNvSpPr/>
          <p:nvPr/>
        </p:nvSpPr>
        <p:spPr>
          <a:xfrm>
            <a:off x="356319" y="21491"/>
            <a:ext cx="843147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990000"/>
                </a:solidFill>
                <a:latin typeface="+mn-lt"/>
              </a:rPr>
              <a:t>LIVER – BLOOD SUPPLY (ENDOCRINE LIVER)</a:t>
            </a:r>
          </a:p>
        </p:txBody>
      </p:sp>
    </p:spTree>
    <p:extLst>
      <p:ext uri="{BB962C8B-B14F-4D97-AF65-F5344CB8AC3E}">
        <p14:creationId xmlns:p14="http://schemas.microsoft.com/office/powerpoint/2010/main" val="12884282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923768" y="2133600"/>
            <a:ext cx="35052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the porta hepatis – SL103</a:t>
            </a:r>
            <a:endParaRPr lang="en-US" dirty="0">
              <a:latin typeface="Calibri" pitchFamily="34" charset="0"/>
            </a:endParaRPr>
          </a:p>
        </p:txBody>
      </p:sp>
      <p:sp>
        <p:nvSpPr>
          <p:cNvPr id="37891" name="TextBox 4"/>
          <p:cNvSpPr txBox="1">
            <a:spLocks noChangeArrowheads="1"/>
          </p:cNvSpPr>
          <p:nvPr/>
        </p:nvSpPr>
        <p:spPr bwMode="auto">
          <a:xfrm>
            <a:off x="1961743" y="5257800"/>
            <a:ext cx="4495800" cy="1569660"/>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103</a:t>
            </a:r>
            <a:endParaRPr lang="en-US" u="sng" dirty="0"/>
          </a:p>
          <a:p>
            <a:r>
              <a:rPr lang="en-US" b="1" dirty="0">
                <a:latin typeface="Calibri" pitchFamily="34" charset="0"/>
              </a:rPr>
              <a:t>Be able to identify:</a:t>
            </a:r>
          </a:p>
          <a:p>
            <a:pPr lvl="1" eaLnBrk="0" hangingPunct="0">
              <a:buFontTx/>
              <a:buChar char="•"/>
            </a:pPr>
            <a:r>
              <a:rPr lang="en-US" sz="1200" b="1" dirty="0" err="1">
                <a:solidFill>
                  <a:srgbClr val="002060"/>
                </a:solidFill>
                <a:latin typeface="Georgia" pitchFamily="18" charset="0"/>
                <a:ea typeface="Times" pitchFamily="18" charset="0"/>
                <a:cs typeface="Arial" charset="0"/>
              </a:rPr>
              <a:t>Porta</a:t>
            </a:r>
            <a:r>
              <a:rPr lang="en-US" sz="1200" b="1" dirty="0">
                <a:solidFill>
                  <a:srgbClr val="002060"/>
                </a:solidFill>
                <a:latin typeface="Georgia" pitchFamily="18" charset="0"/>
                <a:ea typeface="Times" pitchFamily="18" charset="0"/>
                <a:cs typeface="Arial" charset="0"/>
              </a:rPr>
              <a:t> </a:t>
            </a:r>
            <a:r>
              <a:rPr lang="en-US" sz="1200" b="1" dirty="0" err="1">
                <a:solidFill>
                  <a:srgbClr val="002060"/>
                </a:solidFill>
                <a:latin typeface="Georgia" pitchFamily="18" charset="0"/>
                <a:ea typeface="Times" pitchFamily="18" charset="0"/>
                <a:cs typeface="Arial" charset="0"/>
              </a:rPr>
              <a:t>hepatis</a:t>
            </a:r>
            <a:endParaRPr lang="en-US" sz="1200" b="1" dirty="0">
              <a:solidFill>
                <a:srgbClr val="002060"/>
              </a:solidFill>
              <a:latin typeface="Georgia" pitchFamily="18" charset="0"/>
              <a:ea typeface="Times" pitchFamily="18" charset="0"/>
              <a:cs typeface="Arial" charset="0"/>
            </a:endParaRPr>
          </a:p>
          <a:p>
            <a:pPr lvl="2" eaLnBrk="0" hangingPunct="0">
              <a:buFontTx/>
              <a:buChar char="•"/>
            </a:pPr>
            <a:r>
              <a:rPr lang="en-US" sz="1200" b="1" dirty="0" err="1">
                <a:solidFill>
                  <a:srgbClr val="002060"/>
                </a:solidFill>
                <a:latin typeface="Georgia" pitchFamily="18" charset="0"/>
                <a:ea typeface="Times" pitchFamily="18" charset="0"/>
                <a:cs typeface="Arial" charset="0"/>
              </a:rPr>
              <a:t>Extrahepatic</a:t>
            </a:r>
            <a:r>
              <a:rPr lang="en-US" sz="1200" b="1" dirty="0">
                <a:solidFill>
                  <a:srgbClr val="002060"/>
                </a:solidFill>
                <a:latin typeface="Georgia" pitchFamily="18" charset="0"/>
                <a:ea typeface="Times" pitchFamily="18" charset="0"/>
                <a:cs typeface="Arial" charset="0"/>
              </a:rPr>
              <a:t> bile duct</a:t>
            </a:r>
          </a:p>
          <a:p>
            <a:pPr lvl="2" eaLnBrk="0" hangingPunct="0">
              <a:buFontTx/>
              <a:buChar char="•"/>
            </a:pPr>
            <a:r>
              <a:rPr lang="en-US" sz="1200" b="1" dirty="0">
                <a:solidFill>
                  <a:srgbClr val="002060"/>
                </a:solidFill>
                <a:latin typeface="Georgia" pitchFamily="18" charset="0"/>
                <a:ea typeface="Times" pitchFamily="18" charset="0"/>
                <a:cs typeface="Arial" charset="0"/>
              </a:rPr>
              <a:t>Hepatic artery</a:t>
            </a:r>
          </a:p>
          <a:p>
            <a:pPr lvl="2" eaLnBrk="0" hangingPunct="0">
              <a:buFontTx/>
              <a:buChar char="•"/>
            </a:pPr>
            <a:r>
              <a:rPr lang="en-US" sz="1200" b="1" dirty="0">
                <a:solidFill>
                  <a:srgbClr val="002060"/>
                </a:solidFill>
                <a:latin typeface="Georgia" pitchFamily="18" charset="0"/>
                <a:ea typeface="Times" pitchFamily="18" charset="0"/>
                <a:cs typeface="Arial" charset="0"/>
              </a:rPr>
              <a:t>Hepatic portal vein</a:t>
            </a:r>
          </a:p>
          <a:p>
            <a:pPr lvl="2" eaLnBrk="0" hangingPunct="0">
              <a:buFontTx/>
              <a:buChar char="•"/>
            </a:pPr>
            <a:r>
              <a:rPr lang="en-US" sz="1200" b="1" dirty="0">
                <a:solidFill>
                  <a:srgbClr val="002060"/>
                </a:solidFill>
                <a:latin typeface="Georgia" pitchFamily="18" charset="0"/>
                <a:ea typeface="Times" pitchFamily="18" charset="0"/>
                <a:cs typeface="Arial" charset="0"/>
              </a:rPr>
              <a:t>(nerves and lymphatic vessels)</a:t>
            </a:r>
          </a:p>
        </p:txBody>
      </p:sp>
      <p:sp>
        <p:nvSpPr>
          <p:cNvPr id="5" name="Rectangle 4"/>
          <p:cNvSpPr/>
          <p:nvPr/>
        </p:nvSpPr>
        <p:spPr>
          <a:xfrm>
            <a:off x="356319" y="21491"/>
            <a:ext cx="843147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990000"/>
                </a:solidFill>
                <a:latin typeface="+mn-lt"/>
              </a:rPr>
              <a:t>LIVER – BLOOD SUPPLY (ENDOCRINE LIVER)</a:t>
            </a:r>
          </a:p>
        </p:txBody>
      </p:sp>
    </p:spTree>
    <p:extLst>
      <p:ext uri="{BB962C8B-B14F-4D97-AF65-F5344CB8AC3E}">
        <p14:creationId xmlns:p14="http://schemas.microsoft.com/office/powerpoint/2010/main" val="18373733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143001"/>
            <a:ext cx="6886492" cy="4508580"/>
          </a:xfrm>
          <a:prstGeom prst="rect">
            <a:avLst/>
          </a:prstGeom>
        </p:spPr>
      </p:pic>
      <p:sp>
        <p:nvSpPr>
          <p:cNvPr id="5" name="TextBox 4"/>
          <p:cNvSpPr txBox="1"/>
          <p:nvPr/>
        </p:nvSpPr>
        <p:spPr>
          <a:xfrm>
            <a:off x="228600" y="609600"/>
            <a:ext cx="8856736" cy="523220"/>
          </a:xfrm>
          <a:prstGeom prst="rect">
            <a:avLst/>
          </a:prstGeom>
          <a:noFill/>
        </p:spPr>
        <p:txBody>
          <a:bodyPr wrap="square">
            <a:spAutoFit/>
          </a:bodyPr>
          <a:lstStyle/>
          <a:p>
            <a:r>
              <a:rPr lang="en-US" sz="1400" b="1" dirty="0">
                <a:solidFill>
                  <a:srgbClr val="996600"/>
                </a:solidFill>
                <a:latin typeface="Calibri" pitchFamily="34" charset="0"/>
              </a:rPr>
              <a:t>In the liver, the hepatic artery and hepatic portal vein branch within the connective tissue septa, together with the bile ducts leaving the liver.   </a:t>
            </a:r>
          </a:p>
        </p:txBody>
      </p:sp>
      <p:sp>
        <p:nvSpPr>
          <p:cNvPr id="23" name="TextBox 22"/>
          <p:cNvSpPr txBox="1"/>
          <p:nvPr/>
        </p:nvSpPr>
        <p:spPr>
          <a:xfrm>
            <a:off x="641802" y="5752892"/>
            <a:ext cx="8030332" cy="984885"/>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At this stage, nerves and lymphatic vessels are still visible, but not at this magnification.</a:t>
            </a:r>
          </a:p>
          <a:p>
            <a:endParaRPr lang="en-US" sz="200" b="1" dirty="0">
              <a:solidFill>
                <a:schemeClr val="accent3">
                  <a:lumMod val="50000"/>
                </a:schemeClr>
              </a:solidFill>
              <a:latin typeface="Tempus Sans ITC" pitchFamily="82" charset="0"/>
            </a:endParaRPr>
          </a:p>
          <a:p>
            <a:r>
              <a:rPr lang="en-US" sz="1400" b="1" dirty="0">
                <a:solidFill>
                  <a:schemeClr val="accent3">
                    <a:lumMod val="50000"/>
                  </a:schemeClr>
                </a:solidFill>
                <a:latin typeface="Tempus Sans ITC" pitchFamily="82" charset="0"/>
              </a:rPr>
              <a:t>However, note that because the intrahepatic bile duct has columnar epithelium, it is easily distinguished from the vessels, even at this low magnification.  You can also readily identify the hepatic portal vein as the largest structure in this grouping.</a:t>
            </a:r>
          </a:p>
        </p:txBody>
      </p:sp>
      <p:sp>
        <p:nvSpPr>
          <p:cNvPr id="16" name="TextBox 15"/>
          <p:cNvSpPr txBox="1"/>
          <p:nvPr/>
        </p:nvSpPr>
        <p:spPr>
          <a:xfrm>
            <a:off x="5791200" y="2159853"/>
            <a:ext cx="514020" cy="307777"/>
          </a:xfrm>
          <a:prstGeom prst="rect">
            <a:avLst/>
          </a:prstGeom>
          <a:noFill/>
        </p:spPr>
        <p:txBody>
          <a:bodyPr wrap="square" rtlCol="0">
            <a:spAutoFit/>
          </a:bodyPr>
          <a:lstStyle/>
          <a:p>
            <a:r>
              <a:rPr lang="en-US" sz="1400" dirty="0"/>
              <a:t>BD</a:t>
            </a:r>
          </a:p>
        </p:txBody>
      </p:sp>
      <p:sp>
        <p:nvSpPr>
          <p:cNvPr id="17" name="TextBox 16"/>
          <p:cNvSpPr txBox="1"/>
          <p:nvPr/>
        </p:nvSpPr>
        <p:spPr>
          <a:xfrm>
            <a:off x="4058028" y="2448580"/>
            <a:ext cx="514020" cy="307777"/>
          </a:xfrm>
          <a:prstGeom prst="rect">
            <a:avLst/>
          </a:prstGeom>
          <a:noFill/>
        </p:spPr>
        <p:txBody>
          <a:bodyPr wrap="square" rtlCol="0">
            <a:spAutoFit/>
          </a:bodyPr>
          <a:lstStyle/>
          <a:p>
            <a:r>
              <a:rPr lang="en-US" sz="1400" dirty="0"/>
              <a:t>HA</a:t>
            </a:r>
          </a:p>
        </p:txBody>
      </p:sp>
      <p:sp>
        <p:nvSpPr>
          <p:cNvPr id="18" name="TextBox 17"/>
          <p:cNvSpPr txBox="1"/>
          <p:nvPr/>
        </p:nvSpPr>
        <p:spPr>
          <a:xfrm rot="16848959">
            <a:off x="5134509" y="1336006"/>
            <a:ext cx="647535" cy="307777"/>
          </a:xfrm>
          <a:prstGeom prst="rect">
            <a:avLst/>
          </a:prstGeom>
          <a:noFill/>
        </p:spPr>
        <p:txBody>
          <a:bodyPr wrap="square" rtlCol="0">
            <a:spAutoFit/>
          </a:bodyPr>
          <a:lstStyle/>
          <a:p>
            <a:r>
              <a:rPr lang="en-US" sz="1400" dirty="0"/>
              <a:t>HPV</a:t>
            </a:r>
          </a:p>
        </p:txBody>
      </p:sp>
      <p:sp>
        <p:nvSpPr>
          <p:cNvPr id="19" name="TextBox 18"/>
          <p:cNvSpPr txBox="1"/>
          <p:nvPr/>
        </p:nvSpPr>
        <p:spPr>
          <a:xfrm>
            <a:off x="4729410" y="3408085"/>
            <a:ext cx="647535" cy="307777"/>
          </a:xfrm>
          <a:prstGeom prst="rect">
            <a:avLst/>
          </a:prstGeom>
          <a:noFill/>
        </p:spPr>
        <p:txBody>
          <a:bodyPr wrap="square" rtlCol="0">
            <a:spAutoFit/>
          </a:bodyPr>
          <a:lstStyle/>
          <a:p>
            <a:r>
              <a:rPr lang="en-US" sz="1400" dirty="0"/>
              <a:t>HPV</a:t>
            </a:r>
          </a:p>
        </p:txBody>
      </p:sp>
      <p:sp>
        <p:nvSpPr>
          <p:cNvPr id="22" name="TextBox 21"/>
          <p:cNvSpPr txBox="1"/>
          <p:nvPr/>
        </p:nvSpPr>
        <p:spPr>
          <a:xfrm>
            <a:off x="4622767" y="2004476"/>
            <a:ext cx="580778" cy="307777"/>
          </a:xfrm>
          <a:prstGeom prst="rect">
            <a:avLst/>
          </a:prstGeom>
          <a:noFill/>
        </p:spPr>
        <p:txBody>
          <a:bodyPr wrap="square" rtlCol="0">
            <a:spAutoFit/>
          </a:bodyPr>
          <a:lstStyle/>
          <a:p>
            <a:r>
              <a:rPr lang="en-US" sz="1400" dirty="0"/>
              <a:t>HA</a:t>
            </a:r>
          </a:p>
        </p:txBody>
      </p:sp>
      <p:sp>
        <p:nvSpPr>
          <p:cNvPr id="27" name="TextBox 26"/>
          <p:cNvSpPr txBox="1"/>
          <p:nvPr/>
        </p:nvSpPr>
        <p:spPr>
          <a:xfrm>
            <a:off x="0" y="1228487"/>
            <a:ext cx="2227336" cy="738664"/>
          </a:xfrm>
          <a:prstGeom prst="rect">
            <a:avLst/>
          </a:prstGeom>
          <a:noFill/>
        </p:spPr>
        <p:txBody>
          <a:bodyPr wrap="square">
            <a:spAutoFit/>
          </a:bodyPr>
          <a:lstStyle/>
          <a:p>
            <a:r>
              <a:rPr lang="en-US" sz="1400" b="1" dirty="0">
                <a:solidFill>
                  <a:srgbClr val="996600"/>
                </a:solidFill>
                <a:latin typeface="Calibri" pitchFamily="34" charset="0"/>
              </a:rPr>
              <a:t>HA – hepatic artery</a:t>
            </a:r>
          </a:p>
          <a:p>
            <a:r>
              <a:rPr lang="en-US" sz="1400" b="1" dirty="0">
                <a:solidFill>
                  <a:srgbClr val="996600"/>
                </a:solidFill>
                <a:latin typeface="Calibri" pitchFamily="34" charset="0"/>
              </a:rPr>
              <a:t>HPV – hepatic portal vein</a:t>
            </a:r>
          </a:p>
          <a:p>
            <a:r>
              <a:rPr lang="en-US" sz="1400" b="1" dirty="0">
                <a:solidFill>
                  <a:srgbClr val="996600"/>
                </a:solidFill>
                <a:latin typeface="Calibri" pitchFamily="34" charset="0"/>
              </a:rPr>
              <a:t>BD – intrahepatic bile duct</a:t>
            </a:r>
          </a:p>
        </p:txBody>
      </p:sp>
      <p:sp>
        <p:nvSpPr>
          <p:cNvPr id="20" name="TextBox 19"/>
          <p:cNvSpPr txBox="1"/>
          <p:nvPr/>
        </p:nvSpPr>
        <p:spPr>
          <a:xfrm>
            <a:off x="4077126" y="4374120"/>
            <a:ext cx="514020" cy="307777"/>
          </a:xfrm>
          <a:prstGeom prst="rect">
            <a:avLst/>
          </a:prstGeom>
          <a:noFill/>
        </p:spPr>
        <p:txBody>
          <a:bodyPr wrap="square" rtlCol="0">
            <a:spAutoFit/>
          </a:bodyPr>
          <a:lstStyle/>
          <a:p>
            <a:r>
              <a:rPr lang="en-US" sz="1400" dirty="0"/>
              <a:t>HA</a:t>
            </a:r>
          </a:p>
        </p:txBody>
      </p:sp>
      <p:sp>
        <p:nvSpPr>
          <p:cNvPr id="24" name="TextBox 23"/>
          <p:cNvSpPr txBox="1"/>
          <p:nvPr/>
        </p:nvSpPr>
        <p:spPr>
          <a:xfrm>
            <a:off x="6400800" y="3852644"/>
            <a:ext cx="514020" cy="307777"/>
          </a:xfrm>
          <a:prstGeom prst="rect">
            <a:avLst/>
          </a:prstGeom>
          <a:noFill/>
        </p:spPr>
        <p:txBody>
          <a:bodyPr wrap="square" rtlCol="0">
            <a:spAutoFit/>
          </a:bodyPr>
          <a:lstStyle/>
          <a:p>
            <a:r>
              <a:rPr lang="en-US" sz="1400" dirty="0"/>
              <a:t>BD</a:t>
            </a:r>
          </a:p>
        </p:txBody>
      </p:sp>
      <p:sp>
        <p:nvSpPr>
          <p:cNvPr id="14" name="Rectangle 13"/>
          <p:cNvSpPr/>
          <p:nvPr/>
        </p:nvSpPr>
        <p:spPr>
          <a:xfrm>
            <a:off x="356319" y="21491"/>
            <a:ext cx="843147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990000"/>
                </a:solidFill>
                <a:latin typeface="+mn-lt"/>
              </a:rPr>
              <a:t>LIVER – BLOOD SUPPLY (ENDOCRINE LIVER)</a:t>
            </a:r>
          </a:p>
        </p:txBody>
      </p:sp>
    </p:spTree>
    <p:extLst>
      <p:ext uri="{BB962C8B-B14F-4D97-AF65-F5344CB8AC3E}">
        <p14:creationId xmlns:p14="http://schemas.microsoft.com/office/powerpoint/2010/main" val="5730846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609600"/>
            <a:ext cx="9085337" cy="523220"/>
          </a:xfrm>
          <a:prstGeom prst="rect">
            <a:avLst/>
          </a:prstGeom>
          <a:noFill/>
        </p:spPr>
        <p:txBody>
          <a:bodyPr wrap="square">
            <a:spAutoFit/>
          </a:bodyPr>
          <a:lstStyle/>
          <a:p>
            <a:r>
              <a:rPr lang="en-US" sz="1400" b="1" dirty="0">
                <a:solidFill>
                  <a:srgbClr val="996600"/>
                </a:solidFill>
                <a:latin typeface="Calibri" pitchFamily="34" charset="0"/>
              </a:rPr>
              <a:t>At the level of the classic liver lobule, you can now readily identify the  </a:t>
            </a:r>
            <a:r>
              <a:rPr lang="en-US" sz="1400" b="1" dirty="0">
                <a:solidFill>
                  <a:srgbClr val="D6A300"/>
                </a:solidFill>
                <a:latin typeface="Calibri" pitchFamily="34" charset="0"/>
              </a:rPr>
              <a:t>hepatic artery </a:t>
            </a:r>
            <a:r>
              <a:rPr lang="en-US" sz="1400" b="1" dirty="0">
                <a:solidFill>
                  <a:srgbClr val="996600"/>
                </a:solidFill>
                <a:latin typeface="Calibri" pitchFamily="34" charset="0"/>
              </a:rPr>
              <a:t>(X) and </a:t>
            </a:r>
            <a:r>
              <a:rPr lang="en-US" sz="1400" b="1" dirty="0">
                <a:solidFill>
                  <a:srgbClr val="D6A300"/>
                </a:solidFill>
                <a:latin typeface="Calibri" pitchFamily="34" charset="0"/>
              </a:rPr>
              <a:t>hepatic portal vein </a:t>
            </a:r>
            <a:r>
              <a:rPr lang="en-US" sz="1400" b="1" dirty="0">
                <a:solidFill>
                  <a:srgbClr val="996600"/>
                </a:solidFill>
                <a:latin typeface="Calibri" pitchFamily="34" charset="0"/>
              </a:rPr>
              <a:t>(Y) within the </a:t>
            </a:r>
            <a:r>
              <a:rPr lang="en-US" sz="1400" b="1" dirty="0">
                <a:solidFill>
                  <a:srgbClr val="D6A300"/>
                </a:solidFill>
                <a:latin typeface="Calibri" pitchFamily="34" charset="0"/>
              </a:rPr>
              <a:t>portal triad</a:t>
            </a:r>
            <a:r>
              <a:rPr lang="en-US" sz="1400" b="1" dirty="0">
                <a:solidFill>
                  <a:srgbClr val="996600"/>
                </a:solidFill>
                <a:latin typeface="Calibri" pitchFamily="34" charset="0"/>
              </a:rPr>
              <a:t>.   </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89" y="1249661"/>
            <a:ext cx="1814406" cy="1953976"/>
          </a:xfrm>
          <a:prstGeom prst="rect">
            <a:avLst/>
          </a:prstGeom>
        </p:spPr>
      </p:pic>
      <p:sp>
        <p:nvSpPr>
          <p:cNvPr id="13" name="Rectangle 12"/>
          <p:cNvSpPr/>
          <p:nvPr/>
        </p:nvSpPr>
        <p:spPr>
          <a:xfrm>
            <a:off x="1560026" y="2441643"/>
            <a:ext cx="354832" cy="314944"/>
          </a:xfrm>
          <a:prstGeom prst="rect">
            <a:avLst/>
          </a:prstGeom>
          <a:noFill/>
          <a:ln w="38100">
            <a:solidFill>
              <a:srgbClr val="826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2860" y="1285893"/>
            <a:ext cx="7051140" cy="5288355"/>
          </a:xfrm>
          <a:prstGeom prst="rect">
            <a:avLst/>
          </a:prstGeom>
        </p:spPr>
      </p:pic>
      <p:sp>
        <p:nvSpPr>
          <p:cNvPr id="7" name="TextBox 6"/>
          <p:cNvSpPr txBox="1"/>
          <p:nvPr/>
        </p:nvSpPr>
        <p:spPr>
          <a:xfrm>
            <a:off x="4485738" y="2346365"/>
            <a:ext cx="381990" cy="369332"/>
          </a:xfrm>
          <a:prstGeom prst="rect">
            <a:avLst/>
          </a:prstGeom>
          <a:noFill/>
        </p:spPr>
        <p:txBody>
          <a:bodyPr wrap="square" rtlCol="0">
            <a:spAutoFit/>
          </a:bodyPr>
          <a:lstStyle/>
          <a:p>
            <a:r>
              <a:rPr lang="en-US" dirty="0"/>
              <a:t>X</a:t>
            </a:r>
          </a:p>
        </p:txBody>
      </p:sp>
      <p:sp>
        <p:nvSpPr>
          <p:cNvPr id="14" name="TextBox 13"/>
          <p:cNvSpPr txBox="1"/>
          <p:nvPr/>
        </p:nvSpPr>
        <p:spPr>
          <a:xfrm>
            <a:off x="5236440" y="2834305"/>
            <a:ext cx="381990" cy="369332"/>
          </a:xfrm>
          <a:prstGeom prst="rect">
            <a:avLst/>
          </a:prstGeom>
          <a:noFill/>
        </p:spPr>
        <p:txBody>
          <a:bodyPr wrap="square" rtlCol="0">
            <a:spAutoFit/>
          </a:bodyPr>
          <a:lstStyle/>
          <a:p>
            <a:r>
              <a:rPr lang="en-US" dirty="0"/>
              <a:t>Y</a:t>
            </a:r>
          </a:p>
        </p:txBody>
      </p:sp>
      <p:sp>
        <p:nvSpPr>
          <p:cNvPr id="8" name="Freeform 7"/>
          <p:cNvSpPr/>
          <p:nvPr/>
        </p:nvSpPr>
        <p:spPr>
          <a:xfrm>
            <a:off x="5105100" y="3724170"/>
            <a:ext cx="716612" cy="700645"/>
          </a:xfrm>
          <a:custGeom>
            <a:avLst/>
            <a:gdLst>
              <a:gd name="connsiteX0" fmla="*/ 692861 w 716612"/>
              <a:gd name="connsiteY0" fmla="*/ 421109 h 682367"/>
              <a:gd name="connsiteX1" fmla="*/ 716612 w 716612"/>
              <a:gd name="connsiteY1" fmla="*/ 290481 h 682367"/>
              <a:gd name="connsiteX2" fmla="*/ 704737 w 716612"/>
              <a:gd name="connsiteY2" fmla="*/ 171728 h 682367"/>
              <a:gd name="connsiteX3" fmla="*/ 585983 w 716612"/>
              <a:gd name="connsiteY3" fmla="*/ 52974 h 682367"/>
              <a:gd name="connsiteX4" fmla="*/ 550357 w 716612"/>
              <a:gd name="connsiteY4" fmla="*/ 41099 h 682367"/>
              <a:gd name="connsiteX5" fmla="*/ 277225 w 716612"/>
              <a:gd name="connsiteY5" fmla="*/ 29224 h 682367"/>
              <a:gd name="connsiteX6" fmla="*/ 229724 w 716612"/>
              <a:gd name="connsiteY6" fmla="*/ 52974 h 682367"/>
              <a:gd name="connsiteX7" fmla="*/ 194098 w 716612"/>
              <a:gd name="connsiteY7" fmla="*/ 64850 h 682367"/>
              <a:gd name="connsiteX8" fmla="*/ 170347 w 716612"/>
              <a:gd name="connsiteY8" fmla="*/ 100476 h 682367"/>
              <a:gd name="connsiteX9" fmla="*/ 99095 w 716612"/>
              <a:gd name="connsiteY9" fmla="*/ 147977 h 682367"/>
              <a:gd name="connsiteX10" fmla="*/ 51594 w 716612"/>
              <a:gd name="connsiteY10" fmla="*/ 231104 h 682367"/>
              <a:gd name="connsiteX11" fmla="*/ 39718 w 716612"/>
              <a:gd name="connsiteY11" fmla="*/ 266730 h 682367"/>
              <a:gd name="connsiteX12" fmla="*/ 15968 w 716612"/>
              <a:gd name="connsiteY12" fmla="*/ 302356 h 682367"/>
              <a:gd name="connsiteX13" fmla="*/ 15968 w 716612"/>
              <a:gd name="connsiteY13" fmla="*/ 516112 h 682367"/>
              <a:gd name="connsiteX14" fmla="*/ 63469 w 716612"/>
              <a:gd name="connsiteY14" fmla="*/ 587364 h 682367"/>
              <a:gd name="connsiteX15" fmla="*/ 134721 w 716612"/>
              <a:gd name="connsiteY15" fmla="*/ 634865 h 682367"/>
              <a:gd name="connsiteX16" fmla="*/ 170347 w 716612"/>
              <a:gd name="connsiteY16" fmla="*/ 658616 h 682367"/>
              <a:gd name="connsiteX17" fmla="*/ 241599 w 716612"/>
              <a:gd name="connsiteY17" fmla="*/ 682367 h 682367"/>
              <a:gd name="connsiteX18" fmla="*/ 443479 w 716612"/>
              <a:gd name="connsiteY18" fmla="*/ 670491 h 682367"/>
              <a:gd name="connsiteX19" fmla="*/ 514731 w 716612"/>
              <a:gd name="connsiteY19" fmla="*/ 622990 h 682367"/>
              <a:gd name="connsiteX20" fmla="*/ 538482 w 716612"/>
              <a:gd name="connsiteY20" fmla="*/ 587364 h 682367"/>
              <a:gd name="connsiteX21" fmla="*/ 574108 w 716612"/>
              <a:gd name="connsiteY21" fmla="*/ 563613 h 682367"/>
              <a:gd name="connsiteX22" fmla="*/ 609734 w 716612"/>
              <a:gd name="connsiteY22" fmla="*/ 492361 h 682367"/>
              <a:gd name="connsiteX23" fmla="*/ 645360 w 716612"/>
              <a:gd name="connsiteY23" fmla="*/ 468611 h 682367"/>
              <a:gd name="connsiteX24" fmla="*/ 692861 w 716612"/>
              <a:gd name="connsiteY24" fmla="*/ 421109 h 68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6612" h="682367">
                <a:moveTo>
                  <a:pt x="692861" y="421109"/>
                </a:moveTo>
                <a:cubicBezTo>
                  <a:pt x="704736" y="391421"/>
                  <a:pt x="716612" y="305682"/>
                  <a:pt x="716612" y="290481"/>
                </a:cubicBezTo>
                <a:cubicBezTo>
                  <a:pt x="716612" y="250699"/>
                  <a:pt x="716603" y="209699"/>
                  <a:pt x="704737" y="171728"/>
                </a:cubicBezTo>
                <a:cubicBezTo>
                  <a:pt x="690008" y="124597"/>
                  <a:pt x="632378" y="68439"/>
                  <a:pt x="585983" y="52974"/>
                </a:cubicBezTo>
                <a:lnTo>
                  <a:pt x="550357" y="41099"/>
                </a:lnTo>
                <a:cubicBezTo>
                  <a:pt x="453071" y="-23759"/>
                  <a:pt x="505136" y="735"/>
                  <a:pt x="277225" y="29224"/>
                </a:cubicBezTo>
                <a:cubicBezTo>
                  <a:pt x="259659" y="31420"/>
                  <a:pt x="245995" y="46001"/>
                  <a:pt x="229724" y="52974"/>
                </a:cubicBezTo>
                <a:cubicBezTo>
                  <a:pt x="218218" y="57905"/>
                  <a:pt x="205973" y="60891"/>
                  <a:pt x="194098" y="64850"/>
                </a:cubicBezTo>
                <a:cubicBezTo>
                  <a:pt x="186181" y="76725"/>
                  <a:pt x="181088" y="91078"/>
                  <a:pt x="170347" y="100476"/>
                </a:cubicBezTo>
                <a:cubicBezTo>
                  <a:pt x="148865" y="119273"/>
                  <a:pt x="99095" y="147977"/>
                  <a:pt x="99095" y="147977"/>
                </a:cubicBezTo>
                <a:cubicBezTo>
                  <a:pt x="71869" y="229658"/>
                  <a:pt x="109107" y="130457"/>
                  <a:pt x="51594" y="231104"/>
                </a:cubicBezTo>
                <a:cubicBezTo>
                  <a:pt x="45383" y="241972"/>
                  <a:pt x="45316" y="255534"/>
                  <a:pt x="39718" y="266730"/>
                </a:cubicBezTo>
                <a:cubicBezTo>
                  <a:pt x="33335" y="279495"/>
                  <a:pt x="23885" y="290481"/>
                  <a:pt x="15968" y="302356"/>
                </a:cubicBezTo>
                <a:cubicBezTo>
                  <a:pt x="-7699" y="397017"/>
                  <a:pt x="-2807" y="356522"/>
                  <a:pt x="15968" y="516112"/>
                </a:cubicBezTo>
                <a:cubicBezTo>
                  <a:pt x="19960" y="550042"/>
                  <a:pt x="36693" y="566538"/>
                  <a:pt x="63469" y="587364"/>
                </a:cubicBezTo>
                <a:cubicBezTo>
                  <a:pt x="86001" y="604889"/>
                  <a:pt x="110970" y="619031"/>
                  <a:pt x="134721" y="634865"/>
                </a:cubicBezTo>
                <a:cubicBezTo>
                  <a:pt x="146596" y="642782"/>
                  <a:pt x="156807" y="654103"/>
                  <a:pt x="170347" y="658616"/>
                </a:cubicBezTo>
                <a:lnTo>
                  <a:pt x="241599" y="682367"/>
                </a:lnTo>
                <a:cubicBezTo>
                  <a:pt x="308892" y="678408"/>
                  <a:pt x="376404" y="677199"/>
                  <a:pt x="443479" y="670491"/>
                </a:cubicBezTo>
                <a:cubicBezTo>
                  <a:pt x="478074" y="667031"/>
                  <a:pt x="493013" y="649052"/>
                  <a:pt x="514731" y="622990"/>
                </a:cubicBezTo>
                <a:cubicBezTo>
                  <a:pt x="523868" y="612026"/>
                  <a:pt x="528390" y="597456"/>
                  <a:pt x="538482" y="587364"/>
                </a:cubicBezTo>
                <a:cubicBezTo>
                  <a:pt x="548574" y="577272"/>
                  <a:pt x="562233" y="571530"/>
                  <a:pt x="574108" y="563613"/>
                </a:cubicBezTo>
                <a:cubicBezTo>
                  <a:pt x="583766" y="534637"/>
                  <a:pt x="586713" y="515382"/>
                  <a:pt x="609734" y="492361"/>
                </a:cubicBezTo>
                <a:cubicBezTo>
                  <a:pt x="619826" y="482269"/>
                  <a:pt x="633485" y="476528"/>
                  <a:pt x="645360" y="468611"/>
                </a:cubicBezTo>
                <a:cubicBezTo>
                  <a:pt x="659005" y="427674"/>
                  <a:pt x="680986" y="450797"/>
                  <a:pt x="692861" y="421109"/>
                </a:cubicBezTo>
                <a:close/>
              </a:path>
            </a:pathLst>
          </a:cu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7226" y="4267200"/>
            <a:ext cx="1981200" cy="2462213"/>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Nerves and lymphatic vessels are present, but they are too small to be seen in light micrographs.  Because we typically see three structures at the “corners” of a classic liver lobule, the term portal triad is commonly used.</a:t>
            </a:r>
          </a:p>
        </p:txBody>
      </p:sp>
      <p:sp>
        <p:nvSpPr>
          <p:cNvPr id="15" name="Rectangle 14"/>
          <p:cNvSpPr/>
          <p:nvPr/>
        </p:nvSpPr>
        <p:spPr>
          <a:xfrm>
            <a:off x="356319" y="21491"/>
            <a:ext cx="843147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990000"/>
                </a:solidFill>
                <a:latin typeface="+mn-lt"/>
              </a:rPr>
              <a:t>LIVER – BLOOD SUPPLY (ENDOCRINE LIVER)</a:t>
            </a:r>
          </a:p>
        </p:txBody>
      </p:sp>
      <p:cxnSp>
        <p:nvCxnSpPr>
          <p:cNvPr id="16" name="Straight Connector 15"/>
          <p:cNvCxnSpPr/>
          <p:nvPr/>
        </p:nvCxnSpPr>
        <p:spPr>
          <a:xfrm flipV="1">
            <a:off x="1933396" y="1320800"/>
            <a:ext cx="188915" cy="1113184"/>
          </a:xfrm>
          <a:prstGeom prst="line">
            <a:avLst/>
          </a:prstGeom>
          <a:ln w="38100">
            <a:solidFill>
              <a:srgbClr val="8263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942921" y="2767358"/>
            <a:ext cx="122946" cy="1703042"/>
          </a:xfrm>
          <a:prstGeom prst="line">
            <a:avLst/>
          </a:prstGeom>
          <a:ln w="38100">
            <a:solidFill>
              <a:srgbClr val="826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0194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923768" y="2133600"/>
            <a:ext cx="35052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the portal triad – SL102</a:t>
            </a:r>
            <a:endParaRPr lang="en-US" dirty="0">
              <a:latin typeface="Calibri" pitchFamily="34" charset="0"/>
            </a:endParaRPr>
          </a:p>
        </p:txBody>
      </p:sp>
      <p:sp>
        <p:nvSpPr>
          <p:cNvPr id="37891" name="TextBox 4"/>
          <p:cNvSpPr txBox="1">
            <a:spLocks noChangeArrowheads="1"/>
          </p:cNvSpPr>
          <p:nvPr/>
        </p:nvSpPr>
        <p:spPr bwMode="auto">
          <a:xfrm>
            <a:off x="1961743" y="5396805"/>
            <a:ext cx="4495800" cy="1384995"/>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102</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Portal triad</a:t>
            </a:r>
          </a:p>
          <a:p>
            <a:pPr lvl="2" eaLnBrk="0" hangingPunct="0">
              <a:buFontTx/>
              <a:buChar char="•"/>
            </a:pPr>
            <a:r>
              <a:rPr lang="en-US" sz="1200" b="1" dirty="0">
                <a:solidFill>
                  <a:srgbClr val="002060"/>
                </a:solidFill>
                <a:latin typeface="Georgia" pitchFamily="18" charset="0"/>
                <a:ea typeface="Times" pitchFamily="18" charset="0"/>
                <a:cs typeface="Arial" charset="0"/>
              </a:rPr>
              <a:t>Intrahepatic bile duct</a:t>
            </a:r>
          </a:p>
          <a:p>
            <a:pPr lvl="2" eaLnBrk="0" hangingPunct="0">
              <a:buFontTx/>
              <a:buChar char="•"/>
            </a:pPr>
            <a:r>
              <a:rPr lang="en-US" sz="1200" b="1" dirty="0">
                <a:solidFill>
                  <a:srgbClr val="002060"/>
                </a:solidFill>
                <a:latin typeface="Georgia" pitchFamily="18" charset="0"/>
                <a:ea typeface="Times" pitchFamily="18" charset="0"/>
                <a:cs typeface="Arial" charset="0"/>
              </a:rPr>
              <a:t>Hepatic artery</a:t>
            </a:r>
          </a:p>
          <a:p>
            <a:pPr lvl="2" eaLnBrk="0" hangingPunct="0">
              <a:buFontTx/>
              <a:buChar char="•"/>
            </a:pPr>
            <a:r>
              <a:rPr lang="en-US" sz="1200" b="1" dirty="0">
                <a:solidFill>
                  <a:srgbClr val="002060"/>
                </a:solidFill>
                <a:latin typeface="Georgia" pitchFamily="18" charset="0"/>
                <a:ea typeface="Times" pitchFamily="18" charset="0"/>
                <a:cs typeface="Arial" charset="0"/>
              </a:rPr>
              <a:t>Hepatic portal vein</a:t>
            </a:r>
          </a:p>
        </p:txBody>
      </p:sp>
      <p:sp>
        <p:nvSpPr>
          <p:cNvPr id="5" name="Rectangle 4"/>
          <p:cNvSpPr/>
          <p:nvPr/>
        </p:nvSpPr>
        <p:spPr>
          <a:xfrm>
            <a:off x="356319" y="21491"/>
            <a:ext cx="843147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990000"/>
                </a:solidFill>
                <a:latin typeface="+mn-lt"/>
              </a:rPr>
              <a:t>LIVER – BLOOD SUPPLY (ENDOCRINE LIVER)</a:t>
            </a:r>
          </a:p>
        </p:txBody>
      </p:sp>
    </p:spTree>
    <p:extLst>
      <p:ext uri="{BB962C8B-B14F-4D97-AF65-F5344CB8AC3E}">
        <p14:creationId xmlns:p14="http://schemas.microsoft.com/office/powerpoint/2010/main" val="39236322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485" y="582866"/>
            <a:ext cx="9085337" cy="738664"/>
          </a:xfrm>
          <a:prstGeom prst="rect">
            <a:avLst/>
          </a:prstGeom>
          <a:noFill/>
        </p:spPr>
        <p:txBody>
          <a:bodyPr wrap="square">
            <a:spAutoFit/>
          </a:bodyPr>
          <a:lstStyle/>
          <a:p>
            <a:r>
              <a:rPr lang="en-US" sz="1400" b="1" dirty="0">
                <a:solidFill>
                  <a:srgbClr val="996600"/>
                </a:solidFill>
                <a:latin typeface="Calibri" pitchFamily="34" charset="0"/>
              </a:rPr>
              <a:t>The </a:t>
            </a:r>
            <a:r>
              <a:rPr lang="en-US" sz="1400" b="1" dirty="0">
                <a:solidFill>
                  <a:srgbClr val="D6A300"/>
                </a:solidFill>
                <a:latin typeface="Calibri" pitchFamily="34" charset="0"/>
              </a:rPr>
              <a:t>hepatic artery </a:t>
            </a:r>
            <a:r>
              <a:rPr lang="en-US" sz="1400" b="1" dirty="0">
                <a:solidFill>
                  <a:srgbClr val="996600"/>
                </a:solidFill>
                <a:latin typeface="Calibri" pitchFamily="34" charset="0"/>
              </a:rPr>
              <a:t>and </a:t>
            </a:r>
            <a:r>
              <a:rPr lang="en-US" sz="1400" b="1" dirty="0">
                <a:solidFill>
                  <a:srgbClr val="D6A300"/>
                </a:solidFill>
                <a:latin typeface="Calibri" pitchFamily="34" charset="0"/>
              </a:rPr>
              <a:t>hepatic portal vein </a:t>
            </a:r>
            <a:r>
              <a:rPr lang="en-US" sz="1400" b="1" dirty="0">
                <a:solidFill>
                  <a:srgbClr val="996600"/>
                </a:solidFill>
                <a:latin typeface="Calibri" pitchFamily="34" charset="0"/>
              </a:rPr>
              <a:t>in the triad send branches into the walls of the classic liver lobule (black arrows).  Both of these types of vessels then flow into the </a:t>
            </a:r>
            <a:r>
              <a:rPr lang="en-US" sz="1400" b="1" dirty="0">
                <a:solidFill>
                  <a:srgbClr val="D6A300"/>
                </a:solidFill>
                <a:latin typeface="Calibri" pitchFamily="34" charset="0"/>
              </a:rPr>
              <a:t>liver sinusoids </a:t>
            </a:r>
            <a:r>
              <a:rPr lang="en-US" sz="1400" b="1" dirty="0">
                <a:solidFill>
                  <a:srgbClr val="996600"/>
                </a:solidFill>
                <a:latin typeface="Calibri" pitchFamily="34" charset="0"/>
              </a:rPr>
              <a:t>(purple arrows).  These vessels are </a:t>
            </a:r>
            <a:r>
              <a:rPr lang="en-US" sz="1400" b="1" dirty="0">
                <a:solidFill>
                  <a:srgbClr val="D6A300"/>
                </a:solidFill>
                <a:latin typeface="Calibri" pitchFamily="34" charset="0"/>
              </a:rPr>
              <a:t>discontinuous capillaries </a:t>
            </a:r>
            <a:r>
              <a:rPr lang="en-US" sz="1400" b="1" dirty="0">
                <a:solidFill>
                  <a:srgbClr val="996600"/>
                </a:solidFill>
                <a:latin typeface="Calibri" pitchFamily="34" charset="0"/>
              </a:rPr>
              <a:t>(see subsequent slide), lined by </a:t>
            </a:r>
            <a:r>
              <a:rPr lang="en-US" sz="1400" b="1" dirty="0">
                <a:solidFill>
                  <a:srgbClr val="D6A300"/>
                </a:solidFill>
                <a:latin typeface="Calibri" pitchFamily="34" charset="0"/>
              </a:rPr>
              <a:t>endothelial cells</a:t>
            </a:r>
            <a:r>
              <a:rPr lang="en-US" sz="1400" b="1" dirty="0">
                <a:solidFill>
                  <a:srgbClr val="996600"/>
                </a:solidFill>
                <a:latin typeface="Calibri" pitchFamily="34" charset="0"/>
              </a:rPr>
              <a:t>, and contain MIXED blood.  </a:t>
            </a:r>
          </a:p>
        </p:txBody>
      </p:sp>
      <p:sp>
        <p:nvSpPr>
          <p:cNvPr id="15" name="Rectangle 14"/>
          <p:cNvSpPr/>
          <p:nvPr/>
        </p:nvSpPr>
        <p:spPr>
          <a:xfrm>
            <a:off x="356319" y="21491"/>
            <a:ext cx="843147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990000"/>
                </a:solidFill>
                <a:latin typeface="+mn-lt"/>
              </a:rPr>
              <a:t>LIVER – BLOOD SUPPLY (ENDOCRINE LIVER)</a:t>
            </a:r>
          </a:p>
        </p:txBody>
      </p:sp>
      <p:pic>
        <p:nvPicPr>
          <p:cNvPr id="11" name="Picture 4" descr="martini 24-20"/>
          <p:cNvPicPr>
            <a:picLocks noChangeAspect="1" noChangeArrowheads="1"/>
          </p:cNvPicPr>
          <p:nvPr/>
        </p:nvPicPr>
        <p:blipFill>
          <a:blip r:embed="rId2" cstate="print"/>
          <a:srcRect l="60361" t="14125" r="1157"/>
          <a:stretch>
            <a:fillRect/>
          </a:stretch>
        </p:blipFill>
        <p:spPr bwMode="auto">
          <a:xfrm>
            <a:off x="4764319" y="1295400"/>
            <a:ext cx="4023475" cy="5556226"/>
          </a:xfrm>
          <a:prstGeom prst="rect">
            <a:avLst/>
          </a:prstGeom>
          <a:noFill/>
        </p:spPr>
      </p:pic>
      <p:cxnSp>
        <p:nvCxnSpPr>
          <p:cNvPr id="16" name="Straight Arrow Connector 15"/>
          <p:cNvCxnSpPr/>
          <p:nvPr/>
        </p:nvCxnSpPr>
        <p:spPr>
          <a:xfrm flipV="1">
            <a:off x="5226755" y="4201896"/>
            <a:ext cx="344130" cy="20717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802488" y="2049696"/>
            <a:ext cx="163508" cy="40242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689599" y="3404361"/>
            <a:ext cx="174797" cy="425001"/>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412089" y="4386495"/>
            <a:ext cx="428795" cy="159712"/>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055373" y="2885073"/>
            <a:ext cx="113071" cy="419356"/>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85800" y="1600200"/>
            <a:ext cx="3733800" cy="1169551"/>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Up until now, the hepatic artery carrying oxygen-rich blood and hepatic portal vein carrying oxygen-poor but nutrient-rich blood have remained separate.  The blood mixes within the liver sinusoids.</a:t>
            </a:r>
          </a:p>
        </p:txBody>
      </p:sp>
      <p:sp>
        <p:nvSpPr>
          <p:cNvPr id="24" name="TextBox 23"/>
          <p:cNvSpPr txBox="1"/>
          <p:nvPr/>
        </p:nvSpPr>
        <p:spPr>
          <a:xfrm>
            <a:off x="457200" y="3189845"/>
            <a:ext cx="3962400" cy="954107"/>
          </a:xfrm>
          <a:prstGeom prst="rect">
            <a:avLst/>
          </a:prstGeom>
          <a:noFill/>
        </p:spPr>
        <p:txBody>
          <a:bodyPr wrap="square" rtlCol="0">
            <a:spAutoFit/>
          </a:bodyPr>
          <a:lstStyle/>
          <a:p>
            <a:r>
              <a:rPr lang="en-US" sz="1400" b="1" dirty="0">
                <a:solidFill>
                  <a:srgbClr val="002060"/>
                </a:solidFill>
                <a:latin typeface="Tempus Sans ITC" pitchFamily="82" charset="0"/>
              </a:rPr>
              <a:t>This image does a great job showing branches of the hepatic artery and hepatic portal vein in the walls, but not a very good job showing mixing of blood in the sinusoids.  I would make it purple.</a:t>
            </a:r>
          </a:p>
        </p:txBody>
      </p:sp>
    </p:spTree>
    <p:extLst>
      <p:ext uri="{BB962C8B-B14F-4D97-AF65-F5344CB8AC3E}">
        <p14:creationId xmlns:p14="http://schemas.microsoft.com/office/powerpoint/2010/main" val="8232202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609600"/>
            <a:ext cx="9085337" cy="954107"/>
          </a:xfrm>
          <a:prstGeom prst="rect">
            <a:avLst/>
          </a:prstGeom>
          <a:noFill/>
        </p:spPr>
        <p:txBody>
          <a:bodyPr wrap="square">
            <a:spAutoFit/>
          </a:bodyPr>
          <a:lstStyle/>
          <a:p>
            <a:r>
              <a:rPr lang="en-US" sz="1400" b="1" dirty="0">
                <a:solidFill>
                  <a:srgbClr val="996600"/>
                </a:solidFill>
                <a:latin typeface="Calibri" pitchFamily="34" charset="0"/>
              </a:rPr>
              <a:t>In H&amp;E images, you can see the </a:t>
            </a:r>
            <a:r>
              <a:rPr lang="en-US" sz="1400" b="1" dirty="0">
                <a:solidFill>
                  <a:srgbClr val="D6A300"/>
                </a:solidFill>
                <a:latin typeface="Calibri" pitchFamily="34" charset="0"/>
              </a:rPr>
              <a:t>sinusoids</a:t>
            </a:r>
            <a:r>
              <a:rPr lang="en-US" sz="1400" b="1" dirty="0">
                <a:solidFill>
                  <a:srgbClr val="996600"/>
                </a:solidFill>
                <a:latin typeface="Calibri" pitchFamily="34" charset="0"/>
              </a:rPr>
              <a:t> of the liver, with red blood cells within the lumen.  Close examination reveals that these are indeed lined with </a:t>
            </a:r>
            <a:r>
              <a:rPr lang="en-US" sz="1400" b="1" dirty="0">
                <a:solidFill>
                  <a:srgbClr val="D6A300"/>
                </a:solidFill>
                <a:latin typeface="Calibri" pitchFamily="34" charset="0"/>
              </a:rPr>
              <a:t>endothelial cells </a:t>
            </a:r>
            <a:r>
              <a:rPr lang="en-US" sz="1400" b="1" dirty="0">
                <a:solidFill>
                  <a:srgbClr val="996600"/>
                </a:solidFill>
                <a:latin typeface="Calibri" pitchFamily="34" charset="0"/>
              </a:rPr>
              <a:t>(endothelial cell nuclei indicated by the yellow arrows).  There is a space between the endothelial cells and hepatocytes (blue arrows), called the </a:t>
            </a:r>
            <a:r>
              <a:rPr lang="en-US" sz="1400" b="1" dirty="0" err="1">
                <a:solidFill>
                  <a:srgbClr val="996600"/>
                </a:solidFill>
                <a:latin typeface="Calibri" pitchFamily="34" charset="0"/>
              </a:rPr>
              <a:t>perisinusoidal</a:t>
            </a:r>
            <a:r>
              <a:rPr lang="en-US" sz="1400" b="1" dirty="0">
                <a:solidFill>
                  <a:srgbClr val="996600"/>
                </a:solidFill>
                <a:latin typeface="Calibri" pitchFamily="34" charset="0"/>
              </a:rPr>
              <a:t> space (better known as the space of </a:t>
            </a:r>
            <a:r>
              <a:rPr lang="en-US" sz="1400" b="1" dirty="0" err="1">
                <a:solidFill>
                  <a:srgbClr val="996600"/>
                </a:solidFill>
                <a:latin typeface="Calibri" pitchFamily="34" charset="0"/>
              </a:rPr>
              <a:t>Disse</a:t>
            </a:r>
            <a:r>
              <a:rPr lang="en-US" sz="1400" b="1" dirty="0">
                <a:solidFill>
                  <a:srgbClr val="996600"/>
                </a:solidFill>
                <a:latin typeface="Calibri" pitchFamily="34" charset="0"/>
              </a:rPr>
              <a:t>). </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794" y="1580859"/>
            <a:ext cx="1814406" cy="1953976"/>
          </a:xfrm>
          <a:prstGeom prst="rect">
            <a:avLst/>
          </a:prstGeom>
        </p:spPr>
      </p:pic>
      <p:sp>
        <p:nvSpPr>
          <p:cNvPr id="13" name="Rectangle 12"/>
          <p:cNvSpPr/>
          <p:nvPr/>
        </p:nvSpPr>
        <p:spPr>
          <a:xfrm>
            <a:off x="1350395" y="2599510"/>
            <a:ext cx="273862" cy="260812"/>
          </a:xfrm>
          <a:prstGeom prst="rect">
            <a:avLst/>
          </a:prstGeom>
          <a:noFill/>
          <a:ln w="38100">
            <a:solidFill>
              <a:srgbClr val="826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5385" y="3763563"/>
            <a:ext cx="2210267" cy="1600438"/>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Remember, you can NOT see </a:t>
            </a:r>
            <a:r>
              <a:rPr lang="en-US" sz="1400" b="1" dirty="0" err="1">
                <a:solidFill>
                  <a:schemeClr val="accent3">
                    <a:lumMod val="50000"/>
                  </a:schemeClr>
                </a:solidFill>
                <a:latin typeface="Tempus Sans ITC" pitchFamily="82" charset="0"/>
              </a:rPr>
              <a:t>canaliculi</a:t>
            </a:r>
            <a:r>
              <a:rPr lang="en-US" sz="1400" b="1" dirty="0">
                <a:solidFill>
                  <a:schemeClr val="accent3">
                    <a:lumMod val="50000"/>
                  </a:schemeClr>
                </a:solidFill>
                <a:latin typeface="Tempus Sans ITC" pitchFamily="82" charset="0"/>
              </a:rPr>
              <a:t> in our light micrographs.   Ross had a very cool image we showed you before (below), but that is a rare bird indeed.</a:t>
            </a:r>
          </a:p>
        </p:txBody>
      </p:sp>
      <p:sp>
        <p:nvSpPr>
          <p:cNvPr id="15" name="Rectangle 14"/>
          <p:cNvSpPr/>
          <p:nvPr/>
        </p:nvSpPr>
        <p:spPr>
          <a:xfrm>
            <a:off x="356319" y="21491"/>
            <a:ext cx="843147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990000"/>
                </a:solidFill>
                <a:latin typeface="+mn-lt"/>
              </a:rPr>
              <a:t>LIVER – BLOOD SUPPLY (ENDOCRINE LIVER)</a:t>
            </a:r>
          </a:p>
        </p:txBody>
      </p:sp>
      <p:cxnSp>
        <p:nvCxnSpPr>
          <p:cNvPr id="16" name="Straight Connector 15"/>
          <p:cNvCxnSpPr/>
          <p:nvPr/>
        </p:nvCxnSpPr>
        <p:spPr>
          <a:xfrm flipV="1">
            <a:off x="1624257" y="1447800"/>
            <a:ext cx="641111" cy="1181727"/>
          </a:xfrm>
          <a:prstGeom prst="line">
            <a:avLst/>
          </a:prstGeom>
          <a:ln w="38100">
            <a:solidFill>
              <a:srgbClr val="8263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624257" y="2860322"/>
            <a:ext cx="641111" cy="1317357"/>
          </a:xfrm>
          <a:prstGeom prst="line">
            <a:avLst/>
          </a:prstGeom>
          <a:ln w="38100">
            <a:solidFill>
              <a:srgbClr val="826300"/>
            </a:solidFill>
          </a:ln>
        </p:spPr>
        <p:style>
          <a:lnRef idx="1">
            <a:schemeClr val="accent1"/>
          </a:lnRef>
          <a:fillRef idx="0">
            <a:schemeClr val="accent1"/>
          </a:fillRef>
          <a:effectRef idx="0">
            <a:schemeClr val="accent1"/>
          </a:effectRef>
          <a:fontRef idx="minor">
            <a:schemeClr val="tx1"/>
          </a:fontRef>
        </p:style>
      </p:cxnSp>
      <p:pic>
        <p:nvPicPr>
          <p:cNvPr id="1028" name="Picture 4" descr="http://med.uc.edu/labmanuals/ma/vlm/lab25/SLa102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368" y="1447800"/>
            <a:ext cx="6819968" cy="51149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645" y="5279280"/>
            <a:ext cx="1290265" cy="1545024"/>
          </a:xfrm>
          <a:prstGeom prst="rect">
            <a:avLst/>
          </a:prstGeom>
        </p:spPr>
      </p:pic>
    </p:spTree>
    <p:extLst>
      <p:ext uri="{BB962C8B-B14F-4D97-AF65-F5344CB8AC3E}">
        <p14:creationId xmlns:p14="http://schemas.microsoft.com/office/powerpoint/2010/main" val="24033353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923768" y="2133600"/>
            <a:ext cx="35052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the liver sinusoids – SL102</a:t>
            </a:r>
            <a:endParaRPr lang="en-US" dirty="0">
              <a:latin typeface="Calibri" pitchFamily="34" charset="0"/>
            </a:endParaRPr>
          </a:p>
        </p:txBody>
      </p:sp>
      <p:sp>
        <p:nvSpPr>
          <p:cNvPr id="37891" name="TextBox 4"/>
          <p:cNvSpPr txBox="1">
            <a:spLocks noChangeArrowheads="1"/>
          </p:cNvSpPr>
          <p:nvPr/>
        </p:nvSpPr>
        <p:spPr bwMode="auto">
          <a:xfrm>
            <a:off x="1961743" y="5766137"/>
            <a:ext cx="4495800" cy="1015663"/>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102</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Sinusoids</a:t>
            </a:r>
          </a:p>
          <a:p>
            <a:pPr lvl="2" eaLnBrk="0" hangingPunct="0">
              <a:buFontTx/>
              <a:buChar char="•"/>
            </a:pPr>
            <a:r>
              <a:rPr lang="en-US" sz="1200" b="1" dirty="0">
                <a:solidFill>
                  <a:srgbClr val="002060"/>
                </a:solidFill>
                <a:latin typeface="Georgia" pitchFamily="18" charset="0"/>
                <a:ea typeface="Times" pitchFamily="18" charset="0"/>
                <a:cs typeface="Arial" charset="0"/>
              </a:rPr>
              <a:t>Endothelial cells</a:t>
            </a:r>
          </a:p>
        </p:txBody>
      </p:sp>
      <p:sp>
        <p:nvSpPr>
          <p:cNvPr id="5" name="Rectangle 4"/>
          <p:cNvSpPr/>
          <p:nvPr/>
        </p:nvSpPr>
        <p:spPr>
          <a:xfrm>
            <a:off x="356319" y="21491"/>
            <a:ext cx="843147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990000"/>
                </a:solidFill>
                <a:latin typeface="+mn-lt"/>
              </a:rPr>
              <a:t>LIVER – BLOOD SUPPLY (ENDOCRINE LIVER)</a:t>
            </a:r>
          </a:p>
        </p:txBody>
      </p:sp>
    </p:spTree>
    <p:extLst>
      <p:ext uri="{BB962C8B-B14F-4D97-AF65-F5344CB8AC3E}">
        <p14:creationId xmlns:p14="http://schemas.microsoft.com/office/powerpoint/2010/main" val="38149151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09600"/>
            <a:ext cx="5290480" cy="2677656"/>
          </a:xfrm>
          <a:prstGeom prst="rect">
            <a:avLst/>
          </a:prstGeom>
          <a:noFill/>
        </p:spPr>
        <p:txBody>
          <a:bodyPr wrap="square">
            <a:spAutoFit/>
          </a:bodyPr>
          <a:lstStyle/>
          <a:p>
            <a:r>
              <a:rPr lang="en-US" sz="1400" b="1" dirty="0">
                <a:solidFill>
                  <a:srgbClr val="D6A300"/>
                </a:solidFill>
                <a:latin typeface="Calibri" pitchFamily="34" charset="0"/>
              </a:rPr>
              <a:t>Liver sinusoids </a:t>
            </a:r>
            <a:r>
              <a:rPr lang="en-US" sz="1400" b="1" dirty="0">
                <a:solidFill>
                  <a:srgbClr val="996600"/>
                </a:solidFill>
                <a:latin typeface="Calibri" pitchFamily="34" charset="0"/>
              </a:rPr>
              <a:t>are large-diameter capillaries.  They are </a:t>
            </a:r>
            <a:r>
              <a:rPr lang="en-US" sz="1400" b="1" dirty="0">
                <a:solidFill>
                  <a:srgbClr val="D6A300"/>
                </a:solidFill>
                <a:latin typeface="Calibri" pitchFamily="34" charset="0"/>
              </a:rPr>
              <a:t>discontinuous</a:t>
            </a:r>
            <a:r>
              <a:rPr lang="en-US" sz="1400" b="1" dirty="0">
                <a:solidFill>
                  <a:srgbClr val="996600"/>
                </a:solidFill>
                <a:latin typeface="Calibri" pitchFamily="34" charset="0"/>
              </a:rPr>
              <a:t>, which means that, although the </a:t>
            </a:r>
            <a:r>
              <a:rPr lang="en-US" sz="1400" b="1" dirty="0">
                <a:solidFill>
                  <a:srgbClr val="D6A300"/>
                </a:solidFill>
                <a:latin typeface="Calibri" pitchFamily="34" charset="0"/>
              </a:rPr>
              <a:t>endothelial cells </a:t>
            </a:r>
            <a:r>
              <a:rPr lang="en-US" sz="1400" b="1" dirty="0">
                <a:solidFill>
                  <a:srgbClr val="996600"/>
                </a:solidFill>
                <a:latin typeface="Calibri" pitchFamily="34" charset="0"/>
              </a:rPr>
              <a:t>(black arrows) may form some junctions, they have large gaps between them.  The endothelial cells also have fenestrations without diaphragms, and their basal lamina is discontinuous. </a:t>
            </a:r>
          </a:p>
          <a:p>
            <a:r>
              <a:rPr lang="en-US" sz="1400" b="1" dirty="0">
                <a:solidFill>
                  <a:srgbClr val="996600"/>
                </a:solidFill>
                <a:latin typeface="Calibri" pitchFamily="34" charset="0"/>
              </a:rPr>
              <a:t>There is a gap between the hepatocyte plasma membrane and the discontinuous endothelial cells called the </a:t>
            </a:r>
            <a:r>
              <a:rPr lang="en-US" sz="1400" b="1" dirty="0" err="1">
                <a:solidFill>
                  <a:srgbClr val="D6A300"/>
                </a:solidFill>
                <a:latin typeface="Calibri" pitchFamily="34" charset="0"/>
              </a:rPr>
              <a:t>perisinusoidal</a:t>
            </a:r>
            <a:r>
              <a:rPr lang="en-US" sz="1400" b="1" dirty="0">
                <a:solidFill>
                  <a:srgbClr val="D6A300"/>
                </a:solidFill>
                <a:latin typeface="Calibri" pitchFamily="34" charset="0"/>
              </a:rPr>
              <a:t> space </a:t>
            </a:r>
            <a:r>
              <a:rPr lang="en-US" sz="1400" b="1" dirty="0">
                <a:solidFill>
                  <a:srgbClr val="996600"/>
                </a:solidFill>
                <a:latin typeface="Calibri" pitchFamily="34" charset="0"/>
              </a:rPr>
              <a:t>(</a:t>
            </a:r>
            <a:r>
              <a:rPr lang="en-US" sz="1400" b="1" dirty="0">
                <a:solidFill>
                  <a:srgbClr val="D6A300"/>
                </a:solidFill>
                <a:latin typeface="Calibri" pitchFamily="34" charset="0"/>
              </a:rPr>
              <a:t>space of </a:t>
            </a:r>
            <a:r>
              <a:rPr lang="en-US" sz="1400" b="1" dirty="0" err="1">
                <a:solidFill>
                  <a:srgbClr val="D6A300"/>
                </a:solidFill>
                <a:latin typeface="Calibri" pitchFamily="34" charset="0"/>
              </a:rPr>
              <a:t>Disse</a:t>
            </a:r>
            <a:r>
              <a:rPr lang="en-US" sz="1400" b="1" dirty="0">
                <a:solidFill>
                  <a:srgbClr val="996600"/>
                </a:solidFill>
                <a:latin typeface="Calibri" pitchFamily="34" charset="0"/>
              </a:rPr>
              <a:t>), which contains numerous microvilli of the hepatocyte.  The sinusoids are very permeable;  essentially, only formed elements are unable to pass through the endothelial cell gaps.  Therefore, plasma is free to enter the space of </a:t>
            </a:r>
            <a:r>
              <a:rPr lang="en-US" sz="1400" b="1" dirty="0" err="1">
                <a:solidFill>
                  <a:srgbClr val="996600"/>
                </a:solidFill>
                <a:latin typeface="Calibri" pitchFamily="34" charset="0"/>
              </a:rPr>
              <a:t>Disse</a:t>
            </a:r>
            <a:r>
              <a:rPr lang="en-US" sz="1400" b="1" dirty="0">
                <a:solidFill>
                  <a:srgbClr val="996600"/>
                </a:solidFill>
                <a:latin typeface="Calibri" pitchFamily="34" charset="0"/>
              </a:rPr>
              <a:t>, bathing the membrane of the hepatocyte.</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4853" y="3257262"/>
            <a:ext cx="1814406" cy="1953976"/>
          </a:xfrm>
          <a:prstGeom prst="rect">
            <a:avLst/>
          </a:prstGeom>
        </p:spPr>
      </p:pic>
      <p:sp>
        <p:nvSpPr>
          <p:cNvPr id="13" name="Rectangle 12"/>
          <p:cNvSpPr/>
          <p:nvPr/>
        </p:nvSpPr>
        <p:spPr>
          <a:xfrm>
            <a:off x="4937219" y="4030935"/>
            <a:ext cx="61492" cy="59232"/>
          </a:xfrm>
          <a:prstGeom prst="rect">
            <a:avLst/>
          </a:prstGeom>
          <a:noFill/>
          <a:ln w="38100">
            <a:solidFill>
              <a:srgbClr val="826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1044" y="5211238"/>
            <a:ext cx="4038600" cy="1600438"/>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Ignore the </a:t>
            </a:r>
            <a:r>
              <a:rPr lang="en-US" sz="1400" b="1" dirty="0" err="1">
                <a:solidFill>
                  <a:schemeClr val="accent3">
                    <a:lumMod val="50000"/>
                  </a:schemeClr>
                </a:solidFill>
                <a:latin typeface="Tempus Sans ITC" pitchFamily="82" charset="0"/>
              </a:rPr>
              <a:t>Kupffer</a:t>
            </a:r>
            <a:r>
              <a:rPr lang="en-US" sz="1400" b="1" dirty="0">
                <a:solidFill>
                  <a:schemeClr val="accent3">
                    <a:lumMod val="50000"/>
                  </a:schemeClr>
                </a:solidFill>
                <a:latin typeface="Tempus Sans ITC" pitchFamily="82" charset="0"/>
              </a:rPr>
              <a:t> cell for now.  It is a resident macrophage of the liver.</a:t>
            </a:r>
          </a:p>
          <a:p>
            <a:endParaRPr lang="en-US" sz="1400" b="1" dirty="0">
              <a:solidFill>
                <a:schemeClr val="accent3">
                  <a:lumMod val="50000"/>
                </a:schemeClr>
              </a:solidFill>
              <a:latin typeface="Tempus Sans ITC" pitchFamily="82" charset="0"/>
            </a:endParaRPr>
          </a:p>
          <a:p>
            <a:r>
              <a:rPr lang="en-US" sz="1400" b="1" dirty="0">
                <a:solidFill>
                  <a:schemeClr val="accent3">
                    <a:lumMod val="50000"/>
                  </a:schemeClr>
                </a:solidFill>
                <a:latin typeface="Tempus Sans ITC" pitchFamily="82" charset="0"/>
              </a:rPr>
              <a:t>Stellate cells (cells of Ito) are distinct  if you can find them because they contain a large lipid droplet, similar to </a:t>
            </a:r>
            <a:r>
              <a:rPr lang="en-US" sz="1400" b="1" dirty="0" err="1">
                <a:solidFill>
                  <a:schemeClr val="accent3">
                    <a:lumMod val="50000"/>
                  </a:schemeClr>
                </a:solidFill>
                <a:latin typeface="Tempus Sans ITC" pitchFamily="82" charset="0"/>
              </a:rPr>
              <a:t>unilocular</a:t>
            </a:r>
            <a:r>
              <a:rPr lang="en-US" sz="1400" b="1" dirty="0">
                <a:solidFill>
                  <a:schemeClr val="accent3">
                    <a:lumMod val="50000"/>
                  </a:schemeClr>
                </a:solidFill>
                <a:latin typeface="Tempus Sans ITC" pitchFamily="82" charset="0"/>
              </a:rPr>
              <a:t> adipose.  These cells are important because they store vitamin A.</a:t>
            </a:r>
          </a:p>
        </p:txBody>
      </p:sp>
      <p:sp>
        <p:nvSpPr>
          <p:cNvPr id="15" name="Rectangle 14"/>
          <p:cNvSpPr/>
          <p:nvPr/>
        </p:nvSpPr>
        <p:spPr>
          <a:xfrm>
            <a:off x="356319" y="21491"/>
            <a:ext cx="843147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990000"/>
                </a:solidFill>
                <a:latin typeface="+mn-lt"/>
              </a:rPr>
              <a:t>LIVER – BLOOD SUPPLY (ENDOCRINE LIVER)</a:t>
            </a:r>
          </a:p>
        </p:txBody>
      </p:sp>
      <p:cxnSp>
        <p:nvCxnSpPr>
          <p:cNvPr id="16" name="Straight Connector 15"/>
          <p:cNvCxnSpPr/>
          <p:nvPr/>
        </p:nvCxnSpPr>
        <p:spPr>
          <a:xfrm flipV="1">
            <a:off x="4984027" y="592853"/>
            <a:ext cx="612905" cy="3421885"/>
          </a:xfrm>
          <a:prstGeom prst="line">
            <a:avLst/>
          </a:prstGeom>
          <a:ln w="38100">
            <a:solidFill>
              <a:srgbClr val="8263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04123" y="4094807"/>
            <a:ext cx="612906" cy="2627540"/>
          </a:xfrm>
          <a:prstGeom prst="line">
            <a:avLst/>
          </a:prstGeom>
          <a:ln w="38100">
            <a:solidFill>
              <a:srgbClr val="82630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9588" y="561624"/>
            <a:ext cx="3448212" cy="6262680"/>
          </a:xfrm>
          <a:prstGeom prst="rect">
            <a:avLst/>
          </a:prstGeom>
        </p:spPr>
      </p:pic>
      <p:cxnSp>
        <p:nvCxnSpPr>
          <p:cNvPr id="14" name="Straight Arrow Connector 13"/>
          <p:cNvCxnSpPr/>
          <p:nvPr/>
        </p:nvCxnSpPr>
        <p:spPr>
          <a:xfrm flipV="1">
            <a:off x="8455378" y="5211238"/>
            <a:ext cx="270752" cy="3316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056211" y="6056416"/>
            <a:ext cx="285212" cy="2079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044578" y="4107332"/>
            <a:ext cx="593690" cy="369332"/>
          </a:xfrm>
          <a:prstGeom prst="rect">
            <a:avLst/>
          </a:prstGeom>
          <a:noFill/>
        </p:spPr>
        <p:txBody>
          <a:bodyPr wrap="square" rtlCol="0">
            <a:spAutoFit/>
          </a:bodyPr>
          <a:lstStyle/>
          <a:p>
            <a:r>
              <a:rPr lang="en-US" sz="900" b="1" dirty="0"/>
              <a:t>Lipid droplet</a:t>
            </a:r>
          </a:p>
        </p:txBody>
      </p:sp>
    </p:spTree>
    <p:extLst>
      <p:ext uri="{BB962C8B-B14F-4D97-AF65-F5344CB8AC3E}">
        <p14:creationId xmlns:p14="http://schemas.microsoft.com/office/powerpoint/2010/main" val="8274904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0595" y="1905000"/>
            <a:ext cx="1355225" cy="246137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7029" y="592854"/>
            <a:ext cx="3460285" cy="6225904"/>
          </a:xfrm>
          <a:prstGeom prst="rect">
            <a:avLst/>
          </a:prstGeom>
        </p:spPr>
      </p:pic>
      <p:sp>
        <p:nvSpPr>
          <p:cNvPr id="5" name="TextBox 4"/>
          <p:cNvSpPr txBox="1"/>
          <p:nvPr/>
        </p:nvSpPr>
        <p:spPr>
          <a:xfrm>
            <a:off x="-1" y="609600"/>
            <a:ext cx="5334001" cy="1169551"/>
          </a:xfrm>
          <a:prstGeom prst="rect">
            <a:avLst/>
          </a:prstGeom>
          <a:noFill/>
        </p:spPr>
        <p:txBody>
          <a:bodyPr wrap="square">
            <a:spAutoFit/>
          </a:bodyPr>
          <a:lstStyle/>
          <a:p>
            <a:r>
              <a:rPr lang="en-US" sz="1400" b="1" dirty="0">
                <a:solidFill>
                  <a:srgbClr val="996600"/>
                </a:solidFill>
                <a:latin typeface="Calibri" pitchFamily="34" charset="0"/>
              </a:rPr>
              <a:t>Enlargement of the wall of the </a:t>
            </a:r>
            <a:r>
              <a:rPr lang="en-US" sz="1400" b="1" dirty="0">
                <a:solidFill>
                  <a:srgbClr val="D6A300"/>
                </a:solidFill>
                <a:latin typeface="Calibri" pitchFamily="34" charset="0"/>
              </a:rPr>
              <a:t>liver sinusoid  </a:t>
            </a:r>
            <a:r>
              <a:rPr lang="en-US" sz="1400" b="1" dirty="0">
                <a:solidFill>
                  <a:srgbClr val="996600"/>
                </a:solidFill>
                <a:latin typeface="Calibri" pitchFamily="34" charset="0"/>
              </a:rPr>
              <a:t>shows gaps (upper arrow) between the </a:t>
            </a:r>
            <a:r>
              <a:rPr lang="en-US" sz="1400" b="1" dirty="0">
                <a:solidFill>
                  <a:srgbClr val="D6A300"/>
                </a:solidFill>
                <a:latin typeface="Calibri" pitchFamily="34" charset="0"/>
              </a:rPr>
              <a:t>endothelial cells</a:t>
            </a:r>
            <a:r>
              <a:rPr lang="en-US" sz="1400" b="1" dirty="0">
                <a:solidFill>
                  <a:srgbClr val="996600"/>
                </a:solidFill>
                <a:latin typeface="Calibri" pitchFamily="34" charset="0"/>
              </a:rPr>
              <a:t>.  The edge of the </a:t>
            </a:r>
            <a:r>
              <a:rPr lang="en-US" sz="1400" b="1" dirty="0">
                <a:solidFill>
                  <a:srgbClr val="D6A300"/>
                </a:solidFill>
                <a:latin typeface="Calibri" pitchFamily="34" charset="0"/>
              </a:rPr>
              <a:t>hepatocyte</a:t>
            </a:r>
            <a:r>
              <a:rPr lang="en-US" sz="1400" b="1" dirty="0">
                <a:solidFill>
                  <a:srgbClr val="996600"/>
                </a:solidFill>
                <a:latin typeface="Calibri" pitchFamily="34" charset="0"/>
              </a:rPr>
              <a:t> is along the right edge of the image (H), with microvilli extending into the space of </a:t>
            </a:r>
            <a:r>
              <a:rPr lang="en-US" sz="1400" b="1" dirty="0" err="1">
                <a:solidFill>
                  <a:srgbClr val="996600"/>
                </a:solidFill>
                <a:latin typeface="Calibri" pitchFamily="34" charset="0"/>
              </a:rPr>
              <a:t>Disse</a:t>
            </a:r>
            <a:r>
              <a:rPr lang="en-US" sz="1400" b="1" dirty="0">
                <a:solidFill>
                  <a:srgbClr val="996600"/>
                </a:solidFill>
                <a:latin typeface="Calibri" pitchFamily="34" charset="0"/>
              </a:rPr>
              <a:t> (D).  The lower arrow indicates a branching point of the microvilli.</a:t>
            </a:r>
          </a:p>
        </p:txBody>
      </p:sp>
      <p:sp>
        <p:nvSpPr>
          <p:cNvPr id="13" name="Rectangle 12"/>
          <p:cNvSpPr/>
          <p:nvPr/>
        </p:nvSpPr>
        <p:spPr>
          <a:xfrm>
            <a:off x="5105400" y="3581400"/>
            <a:ext cx="152400" cy="135432"/>
          </a:xfrm>
          <a:prstGeom prst="rect">
            <a:avLst/>
          </a:prstGeom>
          <a:noFill/>
          <a:ln w="38100">
            <a:solidFill>
              <a:srgbClr val="826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28600" y="4624811"/>
            <a:ext cx="4459608" cy="2154436"/>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Remember that blood flows on the basal side of a gland.  So, the side of the hepatocyte facing the sinusoid can be considered the basal side. </a:t>
            </a:r>
          </a:p>
          <a:p>
            <a:r>
              <a:rPr lang="en-US" sz="1400" b="1" dirty="0">
                <a:solidFill>
                  <a:schemeClr val="accent3">
                    <a:lumMod val="50000"/>
                  </a:schemeClr>
                </a:solidFill>
                <a:latin typeface="Tempus Sans ITC" pitchFamily="82" charset="0"/>
              </a:rPr>
              <a:t>The </a:t>
            </a:r>
            <a:r>
              <a:rPr lang="en-US" sz="1400" b="1" dirty="0" err="1">
                <a:solidFill>
                  <a:schemeClr val="accent3">
                    <a:lumMod val="50000"/>
                  </a:schemeClr>
                </a:solidFill>
                <a:latin typeface="Tempus Sans ITC" pitchFamily="82" charset="0"/>
              </a:rPr>
              <a:t>canaliculus</a:t>
            </a:r>
            <a:r>
              <a:rPr lang="en-US" sz="1400" b="1" dirty="0">
                <a:solidFill>
                  <a:schemeClr val="accent3">
                    <a:lumMod val="50000"/>
                  </a:schemeClr>
                </a:solidFill>
                <a:latin typeface="Tempus Sans ITC" pitchFamily="82" charset="0"/>
              </a:rPr>
              <a:t> can be considered on the apical side.</a:t>
            </a:r>
          </a:p>
          <a:p>
            <a:endParaRPr lang="en-US" sz="800" b="1" dirty="0">
              <a:solidFill>
                <a:schemeClr val="accent3">
                  <a:lumMod val="50000"/>
                </a:schemeClr>
              </a:solidFill>
              <a:latin typeface="Tempus Sans ITC" pitchFamily="82" charset="0"/>
            </a:endParaRPr>
          </a:p>
          <a:p>
            <a:r>
              <a:rPr lang="en-US" sz="1400" b="1" dirty="0">
                <a:solidFill>
                  <a:schemeClr val="accent3">
                    <a:lumMod val="50000"/>
                  </a:schemeClr>
                </a:solidFill>
                <a:latin typeface="Tempus Sans ITC" pitchFamily="82" charset="0"/>
              </a:rPr>
              <a:t>FYI, I say “can be” here because some histologists say that the liver cell itself is not as obviously polarized as, say, a chief cell, so they get all in a tizzy when I say apical side and basal side when discussing the liver.  I think using these terms is very helpful, so I do it anyway.  </a:t>
            </a:r>
          </a:p>
        </p:txBody>
      </p:sp>
      <p:sp>
        <p:nvSpPr>
          <p:cNvPr id="15" name="Rectangle 14"/>
          <p:cNvSpPr/>
          <p:nvPr/>
        </p:nvSpPr>
        <p:spPr>
          <a:xfrm>
            <a:off x="356319" y="21491"/>
            <a:ext cx="843147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990000"/>
                </a:solidFill>
                <a:latin typeface="+mn-lt"/>
              </a:rPr>
              <a:t>LIVER – BLOOD SUPPLY (ENDOCRINE LIVER)</a:t>
            </a:r>
          </a:p>
        </p:txBody>
      </p:sp>
      <p:cxnSp>
        <p:nvCxnSpPr>
          <p:cNvPr id="16" name="Straight Connector 15"/>
          <p:cNvCxnSpPr/>
          <p:nvPr/>
        </p:nvCxnSpPr>
        <p:spPr>
          <a:xfrm flipV="1">
            <a:off x="5257800" y="592854"/>
            <a:ext cx="339132" cy="2988546"/>
          </a:xfrm>
          <a:prstGeom prst="line">
            <a:avLst/>
          </a:prstGeom>
          <a:ln w="38100">
            <a:solidFill>
              <a:srgbClr val="8263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3" idx="3"/>
          </p:cNvCxnSpPr>
          <p:nvPr/>
        </p:nvCxnSpPr>
        <p:spPr>
          <a:xfrm>
            <a:off x="5257800" y="3649116"/>
            <a:ext cx="359229" cy="3073231"/>
          </a:xfrm>
          <a:prstGeom prst="line">
            <a:avLst/>
          </a:prstGeom>
          <a:ln w="38100">
            <a:solidFill>
              <a:srgbClr val="82630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379" y="2158699"/>
            <a:ext cx="1814406" cy="1953976"/>
          </a:xfrm>
          <a:prstGeom prst="rect">
            <a:avLst/>
          </a:prstGeom>
        </p:spPr>
      </p:pic>
      <p:sp>
        <p:nvSpPr>
          <p:cNvPr id="22" name="Rectangle 21"/>
          <p:cNvSpPr/>
          <p:nvPr/>
        </p:nvSpPr>
        <p:spPr>
          <a:xfrm>
            <a:off x="3107745" y="3059290"/>
            <a:ext cx="61492" cy="59232"/>
          </a:xfrm>
          <a:prstGeom prst="rect">
            <a:avLst/>
          </a:prstGeom>
          <a:noFill/>
          <a:ln w="38100">
            <a:solidFill>
              <a:srgbClr val="826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flipV="1">
            <a:off x="3154553" y="1905000"/>
            <a:ext cx="885282" cy="1138094"/>
          </a:xfrm>
          <a:prstGeom prst="line">
            <a:avLst/>
          </a:prstGeom>
          <a:ln w="38100">
            <a:solidFill>
              <a:srgbClr val="8263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174649" y="3123162"/>
            <a:ext cx="835946" cy="1243212"/>
          </a:xfrm>
          <a:prstGeom prst="line">
            <a:avLst/>
          </a:prstGeom>
          <a:ln w="38100">
            <a:solidFill>
              <a:srgbClr val="826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478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gopetsamerica.com/anatomy/illustrations/pancre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6019800" cy="50349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69884" y="21491"/>
            <a:ext cx="2204322"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FFC000"/>
                </a:solidFill>
                <a:latin typeface="+mn-lt"/>
              </a:rPr>
              <a:t>PANCREAS</a:t>
            </a:r>
          </a:p>
        </p:txBody>
      </p:sp>
      <p:sp>
        <p:nvSpPr>
          <p:cNvPr id="5" name="TextBox 4"/>
          <p:cNvSpPr txBox="1"/>
          <p:nvPr/>
        </p:nvSpPr>
        <p:spPr>
          <a:xfrm>
            <a:off x="266767" y="667822"/>
            <a:ext cx="8610555" cy="830997"/>
          </a:xfrm>
          <a:prstGeom prst="rect">
            <a:avLst/>
          </a:prstGeom>
          <a:noFill/>
        </p:spPr>
        <p:txBody>
          <a:bodyPr wrap="square">
            <a:spAutoFit/>
          </a:bodyPr>
          <a:lstStyle/>
          <a:p>
            <a:r>
              <a:rPr lang="en-US" sz="1600" b="1" dirty="0">
                <a:solidFill>
                  <a:schemeClr val="accent6">
                    <a:lumMod val="50000"/>
                  </a:schemeClr>
                </a:solidFill>
                <a:latin typeface="Calibri" pitchFamily="34" charset="0"/>
              </a:rPr>
              <a:t>This excellent image shows the pancreas (and liver) developing from the duodenum, and, therefore, is connected to it by the pancreatic ducts.  The glandular cells in the pancreas are either exocrine (acinar) or endocrine (Islets of Langerhans).</a:t>
            </a:r>
          </a:p>
        </p:txBody>
      </p:sp>
      <p:sp>
        <p:nvSpPr>
          <p:cNvPr id="2" name="TextBox 1"/>
          <p:cNvSpPr txBox="1"/>
          <p:nvPr/>
        </p:nvSpPr>
        <p:spPr>
          <a:xfrm>
            <a:off x="4495800" y="1559412"/>
            <a:ext cx="1905000" cy="553998"/>
          </a:xfrm>
          <a:prstGeom prst="rect">
            <a:avLst/>
          </a:prstGeom>
          <a:noFill/>
        </p:spPr>
        <p:txBody>
          <a:bodyPr wrap="square" rtlCol="0">
            <a:spAutoFit/>
          </a:bodyPr>
          <a:lstStyle/>
          <a:p>
            <a:r>
              <a:rPr lang="en-US" sz="1000" dirty="0"/>
              <a:t>from:</a:t>
            </a:r>
            <a:endParaRPr lang="en-US" sz="1000" dirty="0">
              <a:hlinkClick r:id="rId3"/>
            </a:endParaRPr>
          </a:p>
          <a:p>
            <a:r>
              <a:rPr lang="en-US" sz="1000" dirty="0">
                <a:hlinkClick r:id="rId3"/>
              </a:rPr>
              <a:t>www.gopetsamerica.com</a:t>
            </a:r>
            <a:endParaRPr lang="en-US" sz="1000" dirty="0"/>
          </a:p>
          <a:p>
            <a:r>
              <a:rPr lang="en-US" sz="1000" dirty="0"/>
              <a:t>seriously</a:t>
            </a:r>
          </a:p>
        </p:txBody>
      </p:sp>
      <p:sp>
        <p:nvSpPr>
          <p:cNvPr id="6" name="TextBox 5"/>
          <p:cNvSpPr txBox="1"/>
          <p:nvPr/>
        </p:nvSpPr>
        <p:spPr>
          <a:xfrm>
            <a:off x="6324600" y="1698812"/>
            <a:ext cx="2819400" cy="2554545"/>
          </a:xfrm>
          <a:prstGeom prst="rect">
            <a:avLst/>
          </a:prstGeom>
          <a:noFill/>
        </p:spPr>
        <p:txBody>
          <a:bodyPr wrap="square" rtlCol="0">
            <a:spAutoFit/>
          </a:bodyPr>
          <a:lstStyle/>
          <a:p>
            <a:r>
              <a:rPr lang="en-US" sz="1600" b="1" dirty="0">
                <a:solidFill>
                  <a:srgbClr val="002060"/>
                </a:solidFill>
                <a:latin typeface="Tempus Sans ITC" pitchFamily="82" charset="0"/>
              </a:rPr>
              <a:t>The arrows indicate the direction of product secretion.  Again, note that exocrine secretion is apical; product is secreted into a lumen that ultimately leads to the duodenal lumen.  Endocrine products are released “basally”, into the connective tissue and bloodstream. </a:t>
            </a:r>
          </a:p>
        </p:txBody>
      </p:sp>
      <p:pic>
        <p:nvPicPr>
          <p:cNvPr id="1026" name="Picture 2" descr="http://fc03.deviantart.net/fs71/i/2011/122/7/8/beating_a_dead_horse_by_potatoehuman-d3fead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8441" y="4419600"/>
            <a:ext cx="2555484" cy="191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775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48" y="667822"/>
            <a:ext cx="9029652" cy="1815882"/>
          </a:xfrm>
          <a:prstGeom prst="rect">
            <a:avLst/>
          </a:prstGeom>
          <a:noFill/>
        </p:spPr>
        <p:txBody>
          <a:bodyPr wrap="square">
            <a:spAutoFit/>
          </a:bodyPr>
          <a:lstStyle/>
          <a:p>
            <a:r>
              <a:rPr lang="en-US" sz="1400" b="1" dirty="0">
                <a:solidFill>
                  <a:srgbClr val="996600"/>
                </a:solidFill>
                <a:latin typeface="Calibri" pitchFamily="34" charset="0"/>
              </a:rPr>
              <a:t>As we just discussed, blood flows through the hepatic artery and hepatic portal vein in the </a:t>
            </a:r>
            <a:r>
              <a:rPr lang="en-US" sz="1400" b="1" dirty="0" err="1">
                <a:solidFill>
                  <a:srgbClr val="996600"/>
                </a:solidFill>
                <a:latin typeface="Calibri" pitchFamily="34" charset="0"/>
              </a:rPr>
              <a:t>porta</a:t>
            </a:r>
            <a:r>
              <a:rPr lang="en-US" sz="1400" b="1" dirty="0">
                <a:solidFill>
                  <a:srgbClr val="996600"/>
                </a:solidFill>
                <a:latin typeface="Calibri" pitchFamily="34" charset="0"/>
              </a:rPr>
              <a:t> </a:t>
            </a:r>
            <a:r>
              <a:rPr lang="en-US" sz="1400" b="1" dirty="0" err="1">
                <a:solidFill>
                  <a:srgbClr val="996600"/>
                </a:solidFill>
                <a:latin typeface="Calibri" pitchFamily="34" charset="0"/>
              </a:rPr>
              <a:t>hepatis</a:t>
            </a:r>
            <a:r>
              <a:rPr lang="en-US" sz="1400" b="1" dirty="0">
                <a:solidFill>
                  <a:srgbClr val="996600"/>
                </a:solidFill>
                <a:latin typeface="Calibri" pitchFamily="34" charset="0"/>
              </a:rPr>
              <a:t> toward the liver lobules.  Up until the point when blood is in the smallest vessels within the walls of a classic liver lobule, the blood is “untainted” from the standpoint of exposure to hepatocytes. </a:t>
            </a:r>
          </a:p>
          <a:p>
            <a:r>
              <a:rPr lang="en-US" sz="1400" b="1" dirty="0">
                <a:solidFill>
                  <a:srgbClr val="996600"/>
                </a:solidFill>
                <a:latin typeface="Calibri" pitchFamily="34" charset="0"/>
              </a:rPr>
              <a:t>Once blood enters the liver sinusoids and begins to flow toward the central vein, hepatocytes begin to change it’s composition.  This includes removal of glucose and other nutrients from the blood, and  addition of blood proteins and other liver products into the blood.  This gives us the third way to organize the liver, the </a:t>
            </a:r>
            <a:r>
              <a:rPr lang="en-US" sz="1400" b="1" dirty="0">
                <a:solidFill>
                  <a:srgbClr val="D6A300"/>
                </a:solidFill>
                <a:latin typeface="Calibri" pitchFamily="34" charset="0"/>
              </a:rPr>
              <a:t>liver </a:t>
            </a:r>
            <a:r>
              <a:rPr lang="en-US" sz="1400" b="1" dirty="0" err="1">
                <a:solidFill>
                  <a:srgbClr val="D6A300"/>
                </a:solidFill>
                <a:latin typeface="Calibri" pitchFamily="34" charset="0"/>
              </a:rPr>
              <a:t>acinus</a:t>
            </a:r>
            <a:r>
              <a:rPr lang="en-US" sz="1400" b="1" dirty="0">
                <a:solidFill>
                  <a:srgbClr val="996600"/>
                </a:solidFill>
                <a:latin typeface="Calibri" pitchFamily="34" charset="0"/>
              </a:rPr>
              <a:t>.  In this organization, the “wall” of a classic liver lobule is the center (contains “untainted blood”), and blood flows toward the periphery of the liver </a:t>
            </a:r>
            <a:r>
              <a:rPr lang="en-US" sz="1400" b="1" dirty="0" err="1">
                <a:solidFill>
                  <a:srgbClr val="996600"/>
                </a:solidFill>
                <a:latin typeface="Calibri" pitchFamily="34" charset="0"/>
              </a:rPr>
              <a:t>acinus</a:t>
            </a:r>
            <a:r>
              <a:rPr lang="en-US" sz="1400" b="1" dirty="0">
                <a:solidFill>
                  <a:srgbClr val="996600"/>
                </a:solidFill>
                <a:latin typeface="Calibri" pitchFamily="34" charset="0"/>
              </a:rPr>
              <a:t> (toward the central  vein).</a:t>
            </a:r>
          </a:p>
        </p:txBody>
      </p:sp>
      <p:sp>
        <p:nvSpPr>
          <p:cNvPr id="15" name="TextBox 14"/>
          <p:cNvSpPr txBox="1"/>
          <p:nvPr/>
        </p:nvSpPr>
        <p:spPr>
          <a:xfrm>
            <a:off x="38148" y="4648200"/>
            <a:ext cx="5164667" cy="1815882"/>
          </a:xfrm>
          <a:prstGeom prst="rect">
            <a:avLst/>
          </a:prstGeom>
          <a:solidFill>
            <a:schemeClr val="bg1"/>
          </a:solidFill>
        </p:spPr>
        <p:txBody>
          <a:bodyPr wrap="square" rtlCol="0">
            <a:spAutoFit/>
          </a:bodyPr>
          <a:lstStyle/>
          <a:p>
            <a:r>
              <a:rPr lang="en-US" sz="1400" b="1" dirty="0">
                <a:solidFill>
                  <a:schemeClr val="accent3">
                    <a:lumMod val="50000"/>
                  </a:schemeClr>
                </a:solidFill>
                <a:latin typeface="Tempus Sans ITC" pitchFamily="82" charset="0"/>
              </a:rPr>
              <a:t>This may seem like a silly distinction right now.  However, realize that hepatocytes are very metabolically active, and change the blood composition extensively as it flows through the sinusoids.  Therefore, the hepatocytes near the edge of a classic liver lobule are exposed to blood that is quite different from the blood that is bathing the hepatocytes near the central veins (see zone map to the right).  Indeed, there are some pathologies that manifest themselves preferentially in one zone over the other.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490288"/>
            <a:ext cx="6206487" cy="2005512"/>
          </a:xfrm>
          <a:prstGeom prst="rect">
            <a:avLst/>
          </a:prstGeom>
        </p:spPr>
      </p:pic>
      <p:sp>
        <p:nvSpPr>
          <p:cNvPr id="6" name="Rectangle 5"/>
          <p:cNvSpPr/>
          <p:nvPr/>
        </p:nvSpPr>
        <p:spPr>
          <a:xfrm>
            <a:off x="356319" y="21491"/>
            <a:ext cx="843147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990000"/>
                </a:solidFill>
                <a:latin typeface="+mn-lt"/>
              </a:rPr>
              <a:t>LIVER – BLOOD SUPPLY (ENDOCRINE LIVER)</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4984" y="4495800"/>
            <a:ext cx="3749016" cy="2362200"/>
          </a:xfrm>
          <a:prstGeom prst="rect">
            <a:avLst/>
          </a:prstGeom>
        </p:spPr>
      </p:pic>
    </p:spTree>
    <p:extLst>
      <p:ext uri="{BB962C8B-B14F-4D97-AF65-F5344CB8AC3E}">
        <p14:creationId xmlns:p14="http://schemas.microsoft.com/office/powerpoint/2010/main" val="34798404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663" y="609600"/>
            <a:ext cx="9085337" cy="523220"/>
          </a:xfrm>
          <a:prstGeom prst="rect">
            <a:avLst/>
          </a:prstGeom>
          <a:noFill/>
        </p:spPr>
        <p:txBody>
          <a:bodyPr wrap="square">
            <a:spAutoFit/>
          </a:bodyPr>
          <a:lstStyle/>
          <a:p>
            <a:r>
              <a:rPr lang="en-US" sz="1400" b="1" dirty="0">
                <a:solidFill>
                  <a:srgbClr val="996600"/>
                </a:solidFill>
                <a:latin typeface="Calibri" pitchFamily="34" charset="0"/>
              </a:rPr>
              <a:t>All the sinusoids within a classic liver lobule drain into a </a:t>
            </a:r>
            <a:r>
              <a:rPr lang="en-US" sz="1400" b="1" dirty="0">
                <a:solidFill>
                  <a:srgbClr val="D6A300"/>
                </a:solidFill>
                <a:latin typeface="Calibri" pitchFamily="34" charset="0"/>
              </a:rPr>
              <a:t>central vein </a:t>
            </a:r>
            <a:r>
              <a:rPr lang="en-US" sz="1400" b="1" dirty="0">
                <a:solidFill>
                  <a:srgbClr val="996600"/>
                </a:solidFill>
                <a:latin typeface="Calibri" pitchFamily="34" charset="0"/>
              </a:rPr>
              <a:t>(aka </a:t>
            </a:r>
            <a:r>
              <a:rPr lang="en-US" sz="1400" b="1" dirty="0">
                <a:solidFill>
                  <a:srgbClr val="D6A300"/>
                </a:solidFill>
                <a:latin typeface="Calibri" pitchFamily="34" charset="0"/>
              </a:rPr>
              <a:t>terminal hepatic </a:t>
            </a:r>
            <a:r>
              <a:rPr lang="en-US" sz="1400" b="1" dirty="0" err="1">
                <a:solidFill>
                  <a:srgbClr val="D6A300"/>
                </a:solidFill>
                <a:latin typeface="Calibri" pitchFamily="34" charset="0"/>
              </a:rPr>
              <a:t>venule</a:t>
            </a:r>
            <a:r>
              <a:rPr lang="en-US" sz="1400" b="1" dirty="0">
                <a:solidFill>
                  <a:srgbClr val="996600"/>
                </a:solidFill>
                <a:latin typeface="Calibri" pitchFamily="34" charset="0"/>
              </a:rPr>
              <a:t>, green arrow).  Similar to a small </a:t>
            </a:r>
            <a:r>
              <a:rPr lang="en-US" sz="1400" b="1" dirty="0" err="1">
                <a:solidFill>
                  <a:srgbClr val="996600"/>
                </a:solidFill>
                <a:latin typeface="Calibri" pitchFamily="34" charset="0"/>
              </a:rPr>
              <a:t>venule</a:t>
            </a:r>
            <a:r>
              <a:rPr lang="en-US" sz="1400" b="1" dirty="0">
                <a:solidFill>
                  <a:srgbClr val="996600"/>
                </a:solidFill>
                <a:latin typeface="Calibri" pitchFamily="34" charset="0"/>
              </a:rPr>
              <a:t>, this vessel is lined by endothelial cells, and a </a:t>
            </a:r>
            <a:r>
              <a:rPr lang="en-US" sz="1400" b="1" i="1" dirty="0">
                <a:solidFill>
                  <a:srgbClr val="996600"/>
                </a:solidFill>
                <a:latin typeface="Calibri" pitchFamily="34" charset="0"/>
              </a:rPr>
              <a:t>very </a:t>
            </a:r>
            <a:r>
              <a:rPr lang="en-US" sz="1400" b="1" dirty="0">
                <a:solidFill>
                  <a:srgbClr val="996600"/>
                </a:solidFill>
                <a:latin typeface="Calibri" pitchFamily="34" charset="0"/>
              </a:rPr>
              <a:t>thin layer of loose irregular connective tissue.</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794" y="1447800"/>
            <a:ext cx="1814406" cy="1953976"/>
          </a:xfrm>
          <a:prstGeom prst="rect">
            <a:avLst/>
          </a:prstGeom>
        </p:spPr>
      </p:pic>
      <p:sp>
        <p:nvSpPr>
          <p:cNvPr id="13" name="Rectangle 12"/>
          <p:cNvSpPr/>
          <p:nvPr/>
        </p:nvSpPr>
        <p:spPr>
          <a:xfrm>
            <a:off x="1070777" y="2366062"/>
            <a:ext cx="273862" cy="260812"/>
          </a:xfrm>
          <a:prstGeom prst="rect">
            <a:avLst/>
          </a:prstGeom>
          <a:noFill/>
          <a:ln w="38100">
            <a:solidFill>
              <a:srgbClr val="826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1548" y="4309890"/>
            <a:ext cx="2210267" cy="954107"/>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In some places you can see the sinusoids connecting to the central vein.</a:t>
            </a:r>
          </a:p>
          <a:p>
            <a:r>
              <a:rPr lang="en-US" sz="1400" b="1" dirty="0" err="1">
                <a:solidFill>
                  <a:schemeClr val="accent3">
                    <a:lumMod val="50000"/>
                  </a:schemeClr>
                </a:solidFill>
                <a:latin typeface="Tempus Sans ITC" pitchFamily="82" charset="0"/>
              </a:rPr>
              <a:t>Kinda</a:t>
            </a:r>
            <a:r>
              <a:rPr lang="en-US" sz="1400" b="1" dirty="0">
                <a:solidFill>
                  <a:schemeClr val="accent3">
                    <a:lumMod val="50000"/>
                  </a:schemeClr>
                </a:solidFill>
                <a:latin typeface="Tempus Sans ITC" pitchFamily="82" charset="0"/>
              </a:rPr>
              <a:t> cool.  </a:t>
            </a:r>
          </a:p>
        </p:txBody>
      </p:sp>
      <p:sp>
        <p:nvSpPr>
          <p:cNvPr id="15" name="Rectangle 14"/>
          <p:cNvSpPr/>
          <p:nvPr/>
        </p:nvSpPr>
        <p:spPr>
          <a:xfrm>
            <a:off x="356319" y="21491"/>
            <a:ext cx="843147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990000"/>
                </a:solidFill>
                <a:latin typeface="+mn-lt"/>
              </a:rPr>
              <a:t>LIVER – BLOOD SUPPLY (ENDOCRINE LIVER)</a:t>
            </a:r>
          </a:p>
        </p:txBody>
      </p:sp>
      <p:cxnSp>
        <p:nvCxnSpPr>
          <p:cNvPr id="16" name="Straight Connector 15"/>
          <p:cNvCxnSpPr/>
          <p:nvPr/>
        </p:nvCxnSpPr>
        <p:spPr>
          <a:xfrm flipV="1">
            <a:off x="1344639" y="1371601"/>
            <a:ext cx="926373" cy="994461"/>
          </a:xfrm>
          <a:prstGeom prst="line">
            <a:avLst/>
          </a:prstGeom>
          <a:ln w="38100">
            <a:solidFill>
              <a:srgbClr val="8263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301086" y="2607413"/>
            <a:ext cx="920729" cy="1417746"/>
          </a:xfrm>
          <a:prstGeom prst="line">
            <a:avLst/>
          </a:prstGeom>
          <a:ln w="38100">
            <a:solidFill>
              <a:srgbClr val="826300"/>
            </a:solidFill>
          </a:ln>
        </p:spPr>
        <p:style>
          <a:lnRef idx="1">
            <a:schemeClr val="accent1"/>
          </a:lnRef>
          <a:fillRef idx="0">
            <a:schemeClr val="accent1"/>
          </a:fillRef>
          <a:effectRef idx="0">
            <a:schemeClr val="accent1"/>
          </a:effectRef>
          <a:fontRef idx="minor">
            <a:schemeClr val="tx1"/>
          </a:fontRef>
        </p:style>
      </p:cxnSp>
      <p:pic>
        <p:nvPicPr>
          <p:cNvPr id="3074" name="Picture 2" descr="http://med.uc.edu/labmanuals/ma/vlm/lab25/SLa102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012" y="1371600"/>
            <a:ext cx="6793627" cy="5095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8330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663" y="609600"/>
            <a:ext cx="9085337" cy="738664"/>
          </a:xfrm>
          <a:prstGeom prst="rect">
            <a:avLst/>
          </a:prstGeom>
          <a:noFill/>
        </p:spPr>
        <p:txBody>
          <a:bodyPr wrap="square">
            <a:spAutoFit/>
          </a:bodyPr>
          <a:lstStyle/>
          <a:p>
            <a:r>
              <a:rPr lang="en-US" sz="1400" b="1" dirty="0">
                <a:solidFill>
                  <a:srgbClr val="996600"/>
                </a:solidFill>
                <a:latin typeface="Calibri" pitchFamily="34" charset="0"/>
              </a:rPr>
              <a:t>Central veins (terminal hepatic </a:t>
            </a:r>
            <a:r>
              <a:rPr lang="en-US" sz="1400" b="1" dirty="0" err="1">
                <a:solidFill>
                  <a:srgbClr val="996600"/>
                </a:solidFill>
                <a:latin typeface="Calibri" pitchFamily="34" charset="0"/>
              </a:rPr>
              <a:t>venules</a:t>
            </a:r>
            <a:r>
              <a:rPr lang="en-US" sz="1400" b="1" dirty="0">
                <a:solidFill>
                  <a:srgbClr val="996600"/>
                </a:solidFill>
                <a:latin typeface="Calibri" pitchFamily="34" charset="0"/>
              </a:rPr>
              <a:t>) run vertically within the liver lobule (relative to the lobule, not necessarily the body).  The central vein joins at right angles with a </a:t>
            </a:r>
            <a:r>
              <a:rPr lang="en-US" sz="1400" b="1" dirty="0" err="1">
                <a:solidFill>
                  <a:srgbClr val="D6A300"/>
                </a:solidFill>
                <a:latin typeface="Calibri" pitchFamily="34" charset="0"/>
              </a:rPr>
              <a:t>sublobular</a:t>
            </a:r>
            <a:r>
              <a:rPr lang="en-US" sz="1400" b="1" dirty="0">
                <a:solidFill>
                  <a:srgbClr val="D6A300"/>
                </a:solidFill>
                <a:latin typeface="Calibri" pitchFamily="34" charset="0"/>
              </a:rPr>
              <a:t> vein</a:t>
            </a:r>
            <a:r>
              <a:rPr lang="en-US" sz="1400" b="1" dirty="0">
                <a:solidFill>
                  <a:srgbClr val="996600"/>
                </a:solidFill>
                <a:latin typeface="Calibri" pitchFamily="34" charset="0"/>
              </a:rPr>
              <a:t>, which runs along the “bottom” of a series of lobules, collecting blood from each.</a:t>
            </a:r>
          </a:p>
        </p:txBody>
      </p:sp>
      <p:sp>
        <p:nvSpPr>
          <p:cNvPr id="15" name="Rectangle 14"/>
          <p:cNvSpPr/>
          <p:nvPr/>
        </p:nvSpPr>
        <p:spPr>
          <a:xfrm>
            <a:off x="356319" y="21491"/>
            <a:ext cx="843147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990000"/>
                </a:solidFill>
                <a:latin typeface="+mn-lt"/>
              </a:rPr>
              <a:t>LIVER – BLOOD SUPPLY (ENDOCRINE LIVER)</a:t>
            </a:r>
          </a:p>
        </p:txBody>
      </p:sp>
      <p:pic>
        <p:nvPicPr>
          <p:cNvPr id="3075" name="Picture 3" descr="P:\My Documents\Histology course director\digital labs\Gastrointestinal\PancreasLiverGallBladder\figure_1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600200"/>
            <a:ext cx="7162800" cy="404769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11667" y="4455910"/>
            <a:ext cx="3874651" cy="738664"/>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This image only shows one central vein, but you can easily imaging a row of lobules all draining into a central vein. </a:t>
            </a:r>
          </a:p>
        </p:txBody>
      </p:sp>
    </p:spTree>
    <p:extLst>
      <p:ext uri="{BB962C8B-B14F-4D97-AF65-F5344CB8AC3E}">
        <p14:creationId xmlns:p14="http://schemas.microsoft.com/office/powerpoint/2010/main" val="18857108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663" y="609600"/>
            <a:ext cx="9085337" cy="523220"/>
          </a:xfrm>
          <a:prstGeom prst="rect">
            <a:avLst/>
          </a:prstGeom>
          <a:noFill/>
        </p:spPr>
        <p:txBody>
          <a:bodyPr wrap="square">
            <a:spAutoFit/>
          </a:bodyPr>
          <a:lstStyle/>
          <a:p>
            <a:r>
              <a:rPr lang="en-US" sz="1400" b="1" dirty="0">
                <a:solidFill>
                  <a:srgbClr val="996600"/>
                </a:solidFill>
                <a:latin typeface="Calibri" pitchFamily="34" charset="0"/>
              </a:rPr>
              <a:t>The </a:t>
            </a:r>
            <a:r>
              <a:rPr lang="en-US" sz="1400" b="1" dirty="0" err="1">
                <a:solidFill>
                  <a:srgbClr val="D6A300"/>
                </a:solidFill>
                <a:latin typeface="Calibri" pitchFamily="34" charset="0"/>
              </a:rPr>
              <a:t>sublobular</a:t>
            </a:r>
            <a:r>
              <a:rPr lang="en-US" sz="1400" b="1" dirty="0">
                <a:solidFill>
                  <a:srgbClr val="D6A300"/>
                </a:solidFill>
                <a:latin typeface="Calibri" pitchFamily="34" charset="0"/>
              </a:rPr>
              <a:t> veins </a:t>
            </a:r>
            <a:r>
              <a:rPr lang="en-US" sz="1400" b="1" dirty="0">
                <a:solidFill>
                  <a:srgbClr val="996600"/>
                </a:solidFill>
                <a:latin typeface="Calibri" pitchFamily="34" charset="0"/>
              </a:rPr>
              <a:t>join at right angles to larger </a:t>
            </a:r>
            <a:r>
              <a:rPr lang="en-US" sz="1400" b="1" dirty="0">
                <a:solidFill>
                  <a:srgbClr val="D6A300"/>
                </a:solidFill>
                <a:latin typeface="Calibri" pitchFamily="34" charset="0"/>
              </a:rPr>
              <a:t>hepatic veins</a:t>
            </a:r>
            <a:r>
              <a:rPr lang="en-US" sz="1400" b="1" dirty="0">
                <a:solidFill>
                  <a:srgbClr val="996600"/>
                </a:solidFill>
                <a:latin typeface="Calibri" pitchFamily="34" charset="0"/>
              </a:rPr>
              <a:t>.  Ultimately, the hepatic veins empty into the inferior vena cava.</a:t>
            </a:r>
          </a:p>
        </p:txBody>
      </p:sp>
      <p:sp>
        <p:nvSpPr>
          <p:cNvPr id="15" name="Rectangle 14"/>
          <p:cNvSpPr/>
          <p:nvPr/>
        </p:nvSpPr>
        <p:spPr>
          <a:xfrm>
            <a:off x="356319" y="21491"/>
            <a:ext cx="843147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990000"/>
                </a:solidFill>
                <a:latin typeface="+mn-lt"/>
              </a:rPr>
              <a:t>LIVER – BLOOD SUPPLY (ENDOCRINE LIVER)</a:t>
            </a:r>
          </a:p>
        </p:txBody>
      </p:sp>
      <p:pic>
        <p:nvPicPr>
          <p:cNvPr id="3075" name="Picture 3" descr="P:\My Documents\Histology course director\digital labs\Gastrointestinal\PancreasLiverGallBladder\figure_1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1064614"/>
            <a:ext cx="4779510" cy="27009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8663" y="3526669"/>
            <a:ext cx="2714977" cy="523220"/>
          </a:xfrm>
          <a:prstGeom prst="rect">
            <a:avLst/>
          </a:prstGeom>
          <a:noFill/>
        </p:spPr>
        <p:txBody>
          <a:bodyPr wrap="square" rtlCol="0">
            <a:spAutoFit/>
          </a:bodyPr>
          <a:lstStyle/>
          <a:p>
            <a:r>
              <a:rPr lang="en-US" sz="1400" b="1" dirty="0">
                <a:solidFill>
                  <a:srgbClr val="002060"/>
                </a:solidFill>
                <a:latin typeface="Tempus Sans ITC" pitchFamily="82" charset="0"/>
              </a:rPr>
              <a:t>Be careful, hepatic vein, hepatic portal vein….these are different. </a:t>
            </a:r>
          </a:p>
        </p:txBody>
      </p:sp>
      <p:pic>
        <p:nvPicPr>
          <p:cNvPr id="6146" name="Picture 2" descr="P:\My Documents\Histology course director\digital labs\W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03" y="4038600"/>
            <a:ext cx="2483523" cy="10398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966" y="3617686"/>
            <a:ext cx="5353050" cy="2921526"/>
          </a:xfrm>
          <a:prstGeom prst="rect">
            <a:avLst/>
          </a:prstGeom>
        </p:spPr>
      </p:pic>
      <p:sp>
        <p:nvSpPr>
          <p:cNvPr id="8" name="TextBox 7"/>
          <p:cNvSpPr txBox="1"/>
          <p:nvPr/>
        </p:nvSpPr>
        <p:spPr>
          <a:xfrm>
            <a:off x="168478" y="1676400"/>
            <a:ext cx="3717722" cy="954107"/>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Note that the central vein, </a:t>
            </a:r>
            <a:r>
              <a:rPr lang="en-US" sz="1400" b="1" dirty="0" err="1">
                <a:solidFill>
                  <a:schemeClr val="accent3">
                    <a:lumMod val="50000"/>
                  </a:schemeClr>
                </a:solidFill>
                <a:latin typeface="Tempus Sans ITC" pitchFamily="82" charset="0"/>
              </a:rPr>
              <a:t>sublobular</a:t>
            </a:r>
            <a:r>
              <a:rPr lang="en-US" sz="1400" b="1" dirty="0">
                <a:solidFill>
                  <a:schemeClr val="accent3">
                    <a:lumMod val="50000"/>
                  </a:schemeClr>
                </a:solidFill>
                <a:latin typeface="Tempus Sans ITC" pitchFamily="82" charset="0"/>
              </a:rPr>
              <a:t> vein, and hepatic veins are NOT bundled together with the intrahepatic bile ducts and hepatic arteries.  They are solo.</a:t>
            </a:r>
          </a:p>
        </p:txBody>
      </p:sp>
    </p:spTree>
    <p:extLst>
      <p:ext uri="{BB962C8B-B14F-4D97-AF65-F5344CB8AC3E}">
        <p14:creationId xmlns:p14="http://schemas.microsoft.com/office/powerpoint/2010/main" val="9307242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663" y="609600"/>
            <a:ext cx="9085337" cy="1169551"/>
          </a:xfrm>
          <a:prstGeom prst="rect">
            <a:avLst/>
          </a:prstGeom>
          <a:noFill/>
        </p:spPr>
        <p:txBody>
          <a:bodyPr wrap="square">
            <a:spAutoFit/>
          </a:bodyPr>
          <a:lstStyle/>
          <a:p>
            <a:r>
              <a:rPr lang="en-US" sz="1400" b="1" dirty="0">
                <a:solidFill>
                  <a:srgbClr val="996600"/>
                </a:solidFill>
                <a:latin typeface="Calibri" pitchFamily="34" charset="0"/>
              </a:rPr>
              <a:t>As you know, we can identify the </a:t>
            </a:r>
            <a:r>
              <a:rPr lang="en-US" sz="1400" b="1" dirty="0">
                <a:solidFill>
                  <a:srgbClr val="D6A300"/>
                </a:solidFill>
                <a:latin typeface="Calibri" pitchFamily="34" charset="0"/>
              </a:rPr>
              <a:t>central vein (terminal hepatic vein) </a:t>
            </a:r>
            <a:r>
              <a:rPr lang="en-US" sz="1400" b="1" dirty="0">
                <a:solidFill>
                  <a:srgbClr val="996600"/>
                </a:solidFill>
                <a:latin typeface="Calibri" pitchFamily="34" charset="0"/>
              </a:rPr>
              <a:t>in the center of a liver lobule.  We can also identify the </a:t>
            </a:r>
            <a:r>
              <a:rPr lang="en-US" sz="1400" b="1" dirty="0">
                <a:solidFill>
                  <a:srgbClr val="D6A300"/>
                </a:solidFill>
                <a:latin typeface="Calibri" pitchFamily="34" charset="0"/>
              </a:rPr>
              <a:t>central vein</a:t>
            </a:r>
            <a:r>
              <a:rPr lang="en-US" sz="1400" b="1" dirty="0">
                <a:solidFill>
                  <a:srgbClr val="996600"/>
                </a:solidFill>
                <a:latin typeface="Calibri" pitchFamily="34" charset="0"/>
              </a:rPr>
              <a:t>, as well as the </a:t>
            </a:r>
            <a:r>
              <a:rPr lang="en-US" sz="1400" b="1" dirty="0" err="1">
                <a:solidFill>
                  <a:srgbClr val="D6A300"/>
                </a:solidFill>
                <a:latin typeface="Calibri" pitchFamily="34" charset="0"/>
              </a:rPr>
              <a:t>sublobular</a:t>
            </a:r>
            <a:r>
              <a:rPr lang="en-US" sz="1400" b="1" dirty="0">
                <a:solidFill>
                  <a:srgbClr val="996600"/>
                </a:solidFill>
                <a:latin typeface="Calibri" pitchFamily="34" charset="0"/>
              </a:rPr>
              <a:t> and </a:t>
            </a:r>
            <a:r>
              <a:rPr lang="en-US" sz="1400" b="1" dirty="0">
                <a:solidFill>
                  <a:srgbClr val="D6A300"/>
                </a:solidFill>
                <a:latin typeface="Calibri" pitchFamily="34" charset="0"/>
              </a:rPr>
              <a:t>hepatic vein</a:t>
            </a:r>
            <a:r>
              <a:rPr lang="en-US" sz="1400" b="1" dirty="0">
                <a:solidFill>
                  <a:srgbClr val="996600"/>
                </a:solidFill>
                <a:latin typeface="Calibri" pitchFamily="34" charset="0"/>
              </a:rPr>
              <a:t>, by taking advantage of the fact that they join each other at right angles, </a:t>
            </a:r>
            <a:r>
              <a:rPr lang="en-US" sz="1400" b="1" i="1" dirty="0">
                <a:solidFill>
                  <a:srgbClr val="996600"/>
                </a:solidFill>
                <a:latin typeface="Calibri" pitchFamily="34" charset="0"/>
              </a:rPr>
              <a:t>when given all three in the same section</a:t>
            </a:r>
            <a:r>
              <a:rPr lang="en-US" sz="1400" b="1" dirty="0">
                <a:solidFill>
                  <a:srgbClr val="996600"/>
                </a:solidFill>
                <a:latin typeface="Calibri" pitchFamily="34" charset="0"/>
              </a:rPr>
              <a:t>.  Here, you can see the smaller central veins (black arrows) draining at right angles into a </a:t>
            </a:r>
            <a:r>
              <a:rPr lang="en-US" sz="1400" b="1" dirty="0" err="1">
                <a:solidFill>
                  <a:srgbClr val="996600"/>
                </a:solidFill>
                <a:latin typeface="Calibri" pitchFamily="34" charset="0"/>
              </a:rPr>
              <a:t>sublobular</a:t>
            </a:r>
            <a:r>
              <a:rPr lang="en-US" sz="1400" b="1" dirty="0">
                <a:solidFill>
                  <a:srgbClr val="996600"/>
                </a:solidFill>
                <a:latin typeface="Calibri" pitchFamily="34" charset="0"/>
              </a:rPr>
              <a:t> vein (yellow arrows), which drains at right angles into a hepatic vein (hepatic vein perpendicular to the plane of section of this image).</a:t>
            </a:r>
          </a:p>
        </p:txBody>
      </p:sp>
      <p:sp>
        <p:nvSpPr>
          <p:cNvPr id="15" name="Rectangle 14"/>
          <p:cNvSpPr/>
          <p:nvPr/>
        </p:nvSpPr>
        <p:spPr>
          <a:xfrm>
            <a:off x="356319" y="21491"/>
            <a:ext cx="843147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990000"/>
                </a:solidFill>
                <a:latin typeface="+mn-lt"/>
              </a:rPr>
              <a:t>LIVER – BLOOD SUPPLY (ENDOCRINE LIVER)</a:t>
            </a:r>
          </a:p>
        </p:txBody>
      </p:sp>
      <p:pic>
        <p:nvPicPr>
          <p:cNvPr id="7170" name="Picture 2" descr="C:\Users\newuser\Desktop\New folder\SL102a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64" y="1928132"/>
            <a:ext cx="6471557" cy="48536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85711" y="4214132"/>
            <a:ext cx="1066800" cy="1077218"/>
          </a:xfrm>
          <a:prstGeom prst="rect">
            <a:avLst/>
          </a:prstGeom>
          <a:solidFill>
            <a:srgbClr val="EAEAEA">
              <a:alpha val="69804"/>
            </a:srgbClr>
          </a:solidFill>
        </p:spPr>
        <p:txBody>
          <a:bodyPr wrap="square" rtlCol="0">
            <a:spAutoFit/>
          </a:bodyPr>
          <a:lstStyle/>
          <a:p>
            <a:r>
              <a:rPr lang="en-US" dirty="0"/>
              <a:t>Hepatic vein</a:t>
            </a:r>
          </a:p>
          <a:p>
            <a:r>
              <a:rPr lang="en-US" sz="1400" dirty="0"/>
              <a:t>(in cross section)</a:t>
            </a:r>
          </a:p>
        </p:txBody>
      </p:sp>
      <p:cxnSp>
        <p:nvCxnSpPr>
          <p:cNvPr id="11" name="Straight Arrow Connector 10"/>
          <p:cNvCxnSpPr/>
          <p:nvPr/>
        </p:nvCxnSpPr>
        <p:spPr>
          <a:xfrm>
            <a:off x="2819400" y="3937554"/>
            <a:ext cx="417507" cy="6350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3479619" y="3905103"/>
            <a:ext cx="491248" cy="10018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966156" y="3508576"/>
            <a:ext cx="417507" cy="15381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084689" y="4966259"/>
            <a:ext cx="270752" cy="3316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609441" y="4874532"/>
            <a:ext cx="293692" cy="1651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4202107" y="4537282"/>
            <a:ext cx="242893" cy="40498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4580284" y="4294571"/>
            <a:ext cx="242893" cy="40498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309533" y="3282799"/>
            <a:ext cx="270753" cy="35701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76200" y="3509995"/>
            <a:ext cx="344131" cy="29209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48733" y="3944616"/>
            <a:ext cx="327197" cy="26387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815441" y="3339243"/>
            <a:ext cx="242892" cy="22719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5020553" y="3944616"/>
            <a:ext cx="225958" cy="32031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541889" y="4106888"/>
            <a:ext cx="118353" cy="23848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072466" y="3587599"/>
            <a:ext cx="225597" cy="40217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572921" y="2065615"/>
            <a:ext cx="2571079" cy="3108543"/>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Another useful tip: </a:t>
            </a:r>
          </a:p>
          <a:p>
            <a:r>
              <a:rPr lang="en-US" sz="1400" b="1" dirty="0">
                <a:solidFill>
                  <a:schemeClr val="accent3">
                    <a:lumMod val="50000"/>
                  </a:schemeClr>
                </a:solidFill>
                <a:latin typeface="Tempus Sans ITC" pitchFamily="82" charset="0"/>
              </a:rPr>
              <a:t>Recall that, as veins become larger, the amount of connective tissue in their walls increases.  This is true here as well.  Even in this low power image, you can appreciate that the hepatic vein has a much thicker wall than the </a:t>
            </a:r>
            <a:r>
              <a:rPr lang="en-US" sz="1400" b="1" dirty="0" err="1">
                <a:solidFill>
                  <a:schemeClr val="accent3">
                    <a:lumMod val="50000"/>
                  </a:schemeClr>
                </a:solidFill>
                <a:latin typeface="Tempus Sans ITC" pitchFamily="82" charset="0"/>
              </a:rPr>
              <a:t>sublobular</a:t>
            </a:r>
            <a:r>
              <a:rPr lang="en-US" sz="1400" b="1" dirty="0">
                <a:solidFill>
                  <a:schemeClr val="accent3">
                    <a:lumMod val="50000"/>
                  </a:schemeClr>
                </a:solidFill>
                <a:latin typeface="Tempus Sans ITC" pitchFamily="82" charset="0"/>
              </a:rPr>
              <a:t> vein.  The </a:t>
            </a:r>
            <a:r>
              <a:rPr lang="en-US" sz="1400" b="1" dirty="0" err="1">
                <a:solidFill>
                  <a:schemeClr val="accent3">
                    <a:lumMod val="50000"/>
                  </a:schemeClr>
                </a:solidFill>
                <a:latin typeface="Tempus Sans ITC" pitchFamily="82" charset="0"/>
              </a:rPr>
              <a:t>sublobular</a:t>
            </a:r>
            <a:r>
              <a:rPr lang="en-US" sz="1400" b="1" dirty="0">
                <a:solidFill>
                  <a:schemeClr val="accent3">
                    <a:lumMod val="50000"/>
                  </a:schemeClr>
                </a:solidFill>
                <a:latin typeface="Tempus Sans ITC" pitchFamily="82" charset="0"/>
              </a:rPr>
              <a:t> veins have thicker walls than the central veins (which have essentially none); this may not be obvious at this magnification.</a:t>
            </a:r>
          </a:p>
        </p:txBody>
      </p:sp>
    </p:spTree>
    <p:extLst>
      <p:ext uri="{BB962C8B-B14F-4D97-AF65-F5344CB8AC3E}">
        <p14:creationId xmlns:p14="http://schemas.microsoft.com/office/powerpoint/2010/main" val="22497750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923768" y="2133600"/>
            <a:ext cx="35052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liver veins – SL102</a:t>
            </a:r>
            <a:endParaRPr lang="en-US" dirty="0">
              <a:latin typeface="Calibri" pitchFamily="34" charset="0"/>
            </a:endParaRPr>
          </a:p>
        </p:txBody>
      </p:sp>
      <p:sp>
        <p:nvSpPr>
          <p:cNvPr id="37891" name="TextBox 4"/>
          <p:cNvSpPr txBox="1">
            <a:spLocks noChangeArrowheads="1"/>
          </p:cNvSpPr>
          <p:nvPr/>
        </p:nvSpPr>
        <p:spPr bwMode="auto">
          <a:xfrm>
            <a:off x="1961743" y="5562600"/>
            <a:ext cx="4495800" cy="1200329"/>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102</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Central veins (terminal hepatic </a:t>
            </a:r>
            <a:r>
              <a:rPr lang="en-US" sz="1200" b="1" dirty="0" err="1">
                <a:solidFill>
                  <a:srgbClr val="002060"/>
                </a:solidFill>
                <a:latin typeface="Georgia" pitchFamily="18" charset="0"/>
                <a:ea typeface="Times" pitchFamily="18" charset="0"/>
                <a:cs typeface="Arial" charset="0"/>
              </a:rPr>
              <a:t>venule</a:t>
            </a:r>
            <a:r>
              <a:rPr lang="en-US" sz="1200" b="1" dirty="0">
                <a:solidFill>
                  <a:srgbClr val="002060"/>
                </a:solidFill>
                <a:latin typeface="Georgia" pitchFamily="18" charset="0"/>
                <a:ea typeface="Times" pitchFamily="18" charset="0"/>
                <a:cs typeface="Arial" charset="0"/>
              </a:rPr>
              <a:t>)</a:t>
            </a:r>
          </a:p>
          <a:p>
            <a:pPr lvl="1" eaLnBrk="0" hangingPunct="0">
              <a:buFontTx/>
              <a:buChar char="•"/>
            </a:pPr>
            <a:r>
              <a:rPr lang="en-US" sz="1200" b="1" dirty="0" err="1">
                <a:solidFill>
                  <a:srgbClr val="002060"/>
                </a:solidFill>
                <a:latin typeface="Georgia" pitchFamily="18" charset="0"/>
                <a:ea typeface="Times" pitchFamily="18" charset="0"/>
                <a:cs typeface="Arial" charset="0"/>
              </a:rPr>
              <a:t>Sublobular</a:t>
            </a:r>
            <a:r>
              <a:rPr lang="en-US" sz="1200" b="1" dirty="0">
                <a:solidFill>
                  <a:srgbClr val="002060"/>
                </a:solidFill>
                <a:latin typeface="Georgia" pitchFamily="18" charset="0"/>
                <a:ea typeface="Times" pitchFamily="18" charset="0"/>
                <a:cs typeface="Arial" charset="0"/>
              </a:rPr>
              <a:t> vein</a:t>
            </a:r>
          </a:p>
          <a:p>
            <a:pPr lvl="1" eaLnBrk="0" hangingPunct="0">
              <a:buFontTx/>
              <a:buChar char="•"/>
            </a:pPr>
            <a:r>
              <a:rPr lang="en-US" sz="1200" b="1" dirty="0">
                <a:solidFill>
                  <a:srgbClr val="002060"/>
                </a:solidFill>
                <a:latin typeface="Georgia" pitchFamily="18" charset="0"/>
                <a:ea typeface="Times" pitchFamily="18" charset="0"/>
                <a:cs typeface="Arial" charset="0"/>
              </a:rPr>
              <a:t>Hepatic vein</a:t>
            </a:r>
          </a:p>
        </p:txBody>
      </p:sp>
      <p:sp>
        <p:nvSpPr>
          <p:cNvPr id="5" name="Rectangle 4"/>
          <p:cNvSpPr/>
          <p:nvPr/>
        </p:nvSpPr>
        <p:spPr>
          <a:xfrm>
            <a:off x="356319" y="21491"/>
            <a:ext cx="843147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990000"/>
                </a:solidFill>
                <a:latin typeface="+mn-lt"/>
              </a:rPr>
              <a:t>LIVER – BLOOD SUPPLY (ENDOCRINE LIVER)</a:t>
            </a:r>
          </a:p>
        </p:txBody>
      </p:sp>
    </p:spTree>
    <p:extLst>
      <p:ext uri="{BB962C8B-B14F-4D97-AF65-F5344CB8AC3E}">
        <p14:creationId xmlns:p14="http://schemas.microsoft.com/office/powerpoint/2010/main" val="26856704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663" y="609600"/>
            <a:ext cx="9085337" cy="738664"/>
          </a:xfrm>
          <a:prstGeom prst="rect">
            <a:avLst/>
          </a:prstGeom>
          <a:noFill/>
        </p:spPr>
        <p:txBody>
          <a:bodyPr wrap="square">
            <a:spAutoFit/>
          </a:bodyPr>
          <a:lstStyle/>
          <a:p>
            <a:r>
              <a:rPr lang="en-US" sz="1400" b="1" dirty="0">
                <a:solidFill>
                  <a:srgbClr val="002060"/>
                </a:solidFill>
                <a:latin typeface="Calibri" pitchFamily="34" charset="0"/>
              </a:rPr>
              <a:t>We have already mentioned that </a:t>
            </a:r>
            <a:r>
              <a:rPr lang="en-US" sz="1400" b="1" dirty="0" err="1">
                <a:solidFill>
                  <a:srgbClr val="0070C0"/>
                </a:solidFill>
                <a:latin typeface="Calibri" pitchFamily="34" charset="0"/>
              </a:rPr>
              <a:t>Kupffer</a:t>
            </a:r>
            <a:r>
              <a:rPr lang="en-US" sz="1400" b="1" dirty="0">
                <a:solidFill>
                  <a:srgbClr val="0070C0"/>
                </a:solidFill>
                <a:latin typeface="Calibri" pitchFamily="34" charset="0"/>
              </a:rPr>
              <a:t> cells </a:t>
            </a:r>
            <a:r>
              <a:rPr lang="en-US" sz="1400" b="1" dirty="0">
                <a:solidFill>
                  <a:srgbClr val="002060"/>
                </a:solidFill>
                <a:latin typeface="Calibri" pitchFamily="34" charset="0"/>
              </a:rPr>
              <a:t>are resident macrophages of the liver.  These cells actually form part of the lining of the sinusoids, though they do not form junctions with the endothelial cells.  The are involved in red blood cell breakdown. </a:t>
            </a:r>
          </a:p>
        </p:txBody>
      </p:sp>
      <p:sp>
        <p:nvSpPr>
          <p:cNvPr id="15" name="Rectangle 14"/>
          <p:cNvSpPr/>
          <p:nvPr/>
        </p:nvSpPr>
        <p:spPr>
          <a:xfrm>
            <a:off x="1021153" y="21491"/>
            <a:ext cx="7101816"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70C0"/>
                </a:solidFill>
                <a:latin typeface="+mn-lt"/>
              </a:rPr>
              <a:t>LIVER – SOME PARTING COMMENTS</a:t>
            </a:r>
          </a:p>
        </p:txBody>
      </p:sp>
      <p:pic>
        <p:nvPicPr>
          <p:cNvPr id="8194" name="Picture 2" descr="http://med.uc.edu/labmanuals/ma/vlm/lab25/SLa67H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7400" y="2438400"/>
            <a:ext cx="589280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348264"/>
            <a:ext cx="3033644" cy="5509736"/>
          </a:xfrm>
          <a:prstGeom prst="rect">
            <a:avLst/>
          </a:prstGeom>
        </p:spPr>
      </p:pic>
      <p:sp>
        <p:nvSpPr>
          <p:cNvPr id="31" name="TextBox 30"/>
          <p:cNvSpPr txBox="1"/>
          <p:nvPr/>
        </p:nvSpPr>
        <p:spPr>
          <a:xfrm>
            <a:off x="3033645" y="1336217"/>
            <a:ext cx="6110355" cy="738664"/>
          </a:xfrm>
          <a:prstGeom prst="rect">
            <a:avLst/>
          </a:prstGeom>
          <a:noFill/>
        </p:spPr>
        <p:txBody>
          <a:bodyPr wrap="square">
            <a:spAutoFit/>
          </a:bodyPr>
          <a:lstStyle/>
          <a:p>
            <a:r>
              <a:rPr lang="en-US" sz="1400" b="1" dirty="0" err="1">
                <a:solidFill>
                  <a:srgbClr val="0070C0"/>
                </a:solidFill>
                <a:latin typeface="Calibri" pitchFamily="34" charset="0"/>
              </a:rPr>
              <a:t>Kupffer</a:t>
            </a:r>
            <a:r>
              <a:rPr lang="en-US" sz="1400" b="1" dirty="0">
                <a:solidFill>
                  <a:srgbClr val="0070C0"/>
                </a:solidFill>
                <a:latin typeface="Calibri" pitchFamily="34" charset="0"/>
              </a:rPr>
              <a:t> cells </a:t>
            </a:r>
            <a:r>
              <a:rPr lang="en-US" sz="1400" b="1" dirty="0">
                <a:solidFill>
                  <a:srgbClr val="002060"/>
                </a:solidFill>
                <a:latin typeface="Calibri" pitchFamily="34" charset="0"/>
              </a:rPr>
              <a:t>are not readily visible on routine H&amp;E sections.  However, trypan blue dye injected into an animal will be taken up by the phagocytic activity of these cells, making them easy to visualize after this procedure (red arrows). </a:t>
            </a:r>
          </a:p>
        </p:txBody>
      </p:sp>
    </p:spTree>
    <p:extLst>
      <p:ext uri="{BB962C8B-B14F-4D97-AF65-F5344CB8AC3E}">
        <p14:creationId xmlns:p14="http://schemas.microsoft.com/office/powerpoint/2010/main" val="12097080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923768" y="2133600"/>
            <a:ext cx="35052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Kupffer cells – SL67</a:t>
            </a:r>
            <a:endParaRPr lang="en-US" dirty="0">
              <a:latin typeface="Calibri" pitchFamily="34" charset="0"/>
            </a:endParaRPr>
          </a:p>
        </p:txBody>
      </p:sp>
      <p:sp>
        <p:nvSpPr>
          <p:cNvPr id="37891" name="TextBox 4"/>
          <p:cNvSpPr txBox="1">
            <a:spLocks noChangeArrowheads="1"/>
          </p:cNvSpPr>
          <p:nvPr/>
        </p:nvSpPr>
        <p:spPr bwMode="auto">
          <a:xfrm>
            <a:off x="1961742" y="5562600"/>
            <a:ext cx="6039257" cy="1200329"/>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067</a:t>
            </a:r>
            <a:endParaRPr lang="en-US" u="sng" dirty="0"/>
          </a:p>
          <a:p>
            <a:r>
              <a:rPr lang="en-US" b="1" dirty="0">
                <a:latin typeface="Calibri" pitchFamily="34" charset="0"/>
              </a:rPr>
              <a:t>Be able to identify:</a:t>
            </a:r>
          </a:p>
          <a:p>
            <a:pPr lvl="1" eaLnBrk="0" hangingPunct="0">
              <a:buFontTx/>
              <a:buChar char="•"/>
            </a:pPr>
            <a:r>
              <a:rPr lang="en-US" sz="1200" b="1" dirty="0" err="1">
                <a:solidFill>
                  <a:srgbClr val="002060"/>
                </a:solidFill>
                <a:latin typeface="Georgia" pitchFamily="18" charset="0"/>
                <a:ea typeface="Times" pitchFamily="18" charset="0"/>
                <a:cs typeface="Arial" charset="0"/>
              </a:rPr>
              <a:t>Kupffer</a:t>
            </a:r>
            <a:r>
              <a:rPr lang="en-US" sz="1200" b="1" dirty="0">
                <a:solidFill>
                  <a:srgbClr val="002060"/>
                </a:solidFill>
                <a:latin typeface="Georgia" pitchFamily="18" charset="0"/>
                <a:ea typeface="Times" pitchFamily="18" charset="0"/>
                <a:cs typeface="Arial" charset="0"/>
              </a:rPr>
              <a:t> cells (yes, sometimes we just show the specially prepared slide without stating that it is specially prepared…you should recognize them)</a:t>
            </a:r>
          </a:p>
        </p:txBody>
      </p:sp>
      <p:sp>
        <p:nvSpPr>
          <p:cNvPr id="6" name="Rectangle 5"/>
          <p:cNvSpPr/>
          <p:nvPr/>
        </p:nvSpPr>
        <p:spPr>
          <a:xfrm>
            <a:off x="1021153" y="21491"/>
            <a:ext cx="7101816"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70C0"/>
                </a:solidFill>
                <a:latin typeface="+mn-lt"/>
              </a:rPr>
              <a:t>LIVER – SOME PARTING COMMENTS</a:t>
            </a:r>
          </a:p>
        </p:txBody>
      </p:sp>
    </p:spTree>
    <p:extLst>
      <p:ext uri="{BB962C8B-B14F-4D97-AF65-F5344CB8AC3E}">
        <p14:creationId xmlns:p14="http://schemas.microsoft.com/office/powerpoint/2010/main" val="1110289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663" y="609600"/>
            <a:ext cx="9085337" cy="738664"/>
          </a:xfrm>
          <a:prstGeom prst="rect">
            <a:avLst/>
          </a:prstGeom>
          <a:noFill/>
        </p:spPr>
        <p:txBody>
          <a:bodyPr wrap="square">
            <a:spAutoFit/>
          </a:bodyPr>
          <a:lstStyle/>
          <a:p>
            <a:r>
              <a:rPr lang="en-US" sz="1400" b="1" dirty="0">
                <a:solidFill>
                  <a:srgbClr val="002060"/>
                </a:solidFill>
                <a:latin typeface="Calibri" pitchFamily="34" charset="0"/>
              </a:rPr>
              <a:t>Glycogen within the liver can be visualized using PAS staining.  In the image on the left, the cytoplasm of the hepatocytes contains abundant glycogen, and are PAS positive.  On the right is a similar PAS preparation of a liver taken from an animal that has fasted - obviously, the hepatocytes from this animal have much less glycogen</a:t>
            </a:r>
          </a:p>
        </p:txBody>
      </p:sp>
      <p:sp>
        <p:nvSpPr>
          <p:cNvPr id="15" name="Rectangle 14"/>
          <p:cNvSpPr/>
          <p:nvPr/>
        </p:nvSpPr>
        <p:spPr>
          <a:xfrm>
            <a:off x="1021153" y="21491"/>
            <a:ext cx="7101816"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70C0"/>
                </a:solidFill>
                <a:latin typeface="+mn-lt"/>
              </a:rPr>
              <a:t>LIVER – SOME PARTING COMMENTS</a:t>
            </a:r>
          </a:p>
        </p:txBody>
      </p:sp>
      <p:pic>
        <p:nvPicPr>
          <p:cNvPr id="11266" name="Picture 2" descr="http://med.uc.edu/labmanuals/ma/vlm/lab25/SL7a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20700" y="2103091"/>
            <a:ext cx="53848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med.uc.edu/labmanuals/ma/vlm/lab25/SL7b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746502" y="2103090"/>
            <a:ext cx="5384797" cy="4038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2888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923768" y="2133600"/>
            <a:ext cx="35052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glycogen – SL007A</a:t>
            </a:r>
            <a:endParaRPr lang="en-US" dirty="0">
              <a:latin typeface="Calibri" pitchFamily="34" charset="0"/>
            </a:endParaRPr>
          </a:p>
        </p:txBody>
      </p:sp>
      <p:sp>
        <p:nvSpPr>
          <p:cNvPr id="37891" name="TextBox 4"/>
          <p:cNvSpPr txBox="1">
            <a:spLocks noChangeArrowheads="1"/>
          </p:cNvSpPr>
          <p:nvPr/>
        </p:nvSpPr>
        <p:spPr bwMode="auto">
          <a:xfrm>
            <a:off x="1961741" y="5867400"/>
            <a:ext cx="6496459" cy="830997"/>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007A</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Nothing really, this was just a really cool slide showing liver function</a:t>
            </a:r>
          </a:p>
        </p:txBody>
      </p:sp>
      <p:sp>
        <p:nvSpPr>
          <p:cNvPr id="6" name="Rectangle 5"/>
          <p:cNvSpPr/>
          <p:nvPr/>
        </p:nvSpPr>
        <p:spPr>
          <a:xfrm>
            <a:off x="1021153" y="21491"/>
            <a:ext cx="7101816"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70C0"/>
                </a:solidFill>
                <a:latin typeface="+mn-lt"/>
              </a:rPr>
              <a:t>LIVER – SOME PARTING COMMENTS</a:t>
            </a:r>
          </a:p>
        </p:txBody>
      </p:sp>
    </p:spTree>
    <p:extLst>
      <p:ext uri="{BB962C8B-B14F-4D97-AF65-F5344CB8AC3E}">
        <p14:creationId xmlns:p14="http://schemas.microsoft.com/office/powerpoint/2010/main" val="1111385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50" y="637019"/>
            <a:ext cx="4343350" cy="325751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7" y="644365"/>
            <a:ext cx="4220847" cy="3165635"/>
          </a:xfrm>
          <a:prstGeom prst="rect">
            <a:avLst/>
          </a:prstGeom>
        </p:spPr>
      </p:pic>
      <p:sp>
        <p:nvSpPr>
          <p:cNvPr id="5" name="TextBox 4"/>
          <p:cNvSpPr txBox="1"/>
          <p:nvPr/>
        </p:nvSpPr>
        <p:spPr>
          <a:xfrm>
            <a:off x="269481" y="3959065"/>
            <a:ext cx="8845944" cy="1569660"/>
          </a:xfrm>
          <a:prstGeom prst="rect">
            <a:avLst/>
          </a:prstGeom>
          <a:noFill/>
        </p:spPr>
        <p:txBody>
          <a:bodyPr wrap="square">
            <a:spAutoFit/>
          </a:bodyPr>
          <a:lstStyle/>
          <a:p>
            <a:r>
              <a:rPr lang="en-US" sz="1600" b="1" dirty="0">
                <a:solidFill>
                  <a:schemeClr val="accent6">
                    <a:lumMod val="50000"/>
                  </a:schemeClr>
                </a:solidFill>
                <a:latin typeface="Calibri" pitchFamily="34" charset="0"/>
              </a:rPr>
              <a:t>The exocrine portion of the pancreas secretes a large amount of digestive enzymes.  In general, the features of the exocrine pancreas are quite similar to the salivary glands; cells organized into acini, nuclei in the basal aspect of the cell.  These cells also have cytoplasmic basophilia around the nucleus, and eosinophilia in their apical cytoplasm.  I hope you immediately recognize that this staining is much more intense than you have seen in the salivary glands; this is because the pancreas is producing large quantities of digestive enzymes.</a:t>
            </a:r>
          </a:p>
        </p:txBody>
      </p:sp>
      <p:cxnSp>
        <p:nvCxnSpPr>
          <p:cNvPr id="7" name="Straight Connector 6"/>
          <p:cNvCxnSpPr/>
          <p:nvPr/>
        </p:nvCxnSpPr>
        <p:spPr>
          <a:xfrm flipV="1">
            <a:off x="2449417" y="661012"/>
            <a:ext cx="2122583" cy="11186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399841" y="1890311"/>
            <a:ext cx="2205210" cy="2009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33400" y="5655859"/>
            <a:ext cx="7772400" cy="307777"/>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This particular slides is a little </a:t>
            </a:r>
            <a:r>
              <a:rPr lang="en-US" sz="1400" b="1" dirty="0" err="1">
                <a:solidFill>
                  <a:schemeClr val="accent3">
                    <a:lumMod val="50000"/>
                  </a:schemeClr>
                </a:solidFill>
                <a:latin typeface="Tempus Sans ITC" pitchFamily="82" charset="0"/>
              </a:rPr>
              <a:t>overstained</a:t>
            </a:r>
            <a:r>
              <a:rPr lang="en-US" sz="1400" b="1" dirty="0">
                <a:solidFill>
                  <a:schemeClr val="accent3">
                    <a:lumMod val="50000"/>
                  </a:schemeClr>
                </a:solidFill>
                <a:latin typeface="Tempus Sans ITC" pitchFamily="82" charset="0"/>
              </a:rPr>
              <a:t>.  Nevertheless, intense staining in the pancreas is the norm.</a:t>
            </a:r>
          </a:p>
        </p:txBody>
      </p:sp>
      <p:sp>
        <p:nvSpPr>
          <p:cNvPr id="10" name="Rectangle 9"/>
          <p:cNvSpPr/>
          <p:nvPr/>
        </p:nvSpPr>
        <p:spPr>
          <a:xfrm>
            <a:off x="2286000" y="1808575"/>
            <a:ext cx="152400" cy="9642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451849" y="21491"/>
            <a:ext cx="42403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FFC000"/>
                </a:solidFill>
                <a:latin typeface="+mn-lt"/>
              </a:rPr>
              <a:t>EXOCRINE PANCREAS</a:t>
            </a:r>
          </a:p>
        </p:txBody>
      </p:sp>
    </p:spTree>
    <p:extLst>
      <p:ext uri="{BB962C8B-B14F-4D97-AF65-F5344CB8AC3E}">
        <p14:creationId xmlns:p14="http://schemas.microsoft.com/office/powerpoint/2010/main" val="34851023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663" y="609600"/>
            <a:ext cx="9085337" cy="523220"/>
          </a:xfrm>
          <a:prstGeom prst="rect">
            <a:avLst/>
          </a:prstGeom>
          <a:noFill/>
        </p:spPr>
        <p:txBody>
          <a:bodyPr wrap="square">
            <a:spAutoFit/>
          </a:bodyPr>
          <a:lstStyle/>
          <a:p>
            <a:r>
              <a:rPr lang="en-US" sz="1400" b="1" dirty="0">
                <a:solidFill>
                  <a:srgbClr val="002060"/>
                </a:solidFill>
                <a:latin typeface="Calibri" pitchFamily="34" charset="0"/>
              </a:rPr>
              <a:t>As you know, hepatocytes produce bile.  In this slide, pathology in this individual (obstructive jaundice) prevented the release of bile.  In this case, bile products accumulate within the hepatocytes (blue arrows).</a:t>
            </a:r>
          </a:p>
        </p:txBody>
      </p:sp>
      <p:sp>
        <p:nvSpPr>
          <p:cNvPr id="15" name="Rectangle 14"/>
          <p:cNvSpPr/>
          <p:nvPr/>
        </p:nvSpPr>
        <p:spPr>
          <a:xfrm>
            <a:off x="1021153" y="21491"/>
            <a:ext cx="7101816"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70C0"/>
                </a:solidFill>
                <a:latin typeface="+mn-lt"/>
              </a:rPr>
              <a:t>LIVER – SOME PARTING COMMENTS</a:t>
            </a:r>
          </a:p>
        </p:txBody>
      </p:sp>
      <p:pic>
        <p:nvPicPr>
          <p:cNvPr id="14338" name="Picture 2" descr="http://med.uc.edu/labmanuals/ma/vlm/lab25/SLa104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30" y="1295400"/>
            <a:ext cx="6629399" cy="49720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858000" y="2065615"/>
            <a:ext cx="2286000" cy="954107"/>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This is not a special stain, this is H&amp;E.  The bile is visible because it is yellow-brown.</a:t>
            </a:r>
          </a:p>
        </p:txBody>
      </p:sp>
    </p:spTree>
    <p:extLst>
      <p:ext uri="{BB962C8B-B14F-4D97-AF65-F5344CB8AC3E}">
        <p14:creationId xmlns:p14="http://schemas.microsoft.com/office/powerpoint/2010/main" val="16010621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923768" y="2133600"/>
            <a:ext cx="35052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glycogen – SL104B</a:t>
            </a:r>
            <a:endParaRPr lang="en-US" dirty="0">
              <a:latin typeface="Calibri" pitchFamily="34" charset="0"/>
            </a:endParaRPr>
          </a:p>
        </p:txBody>
      </p:sp>
      <p:sp>
        <p:nvSpPr>
          <p:cNvPr id="37891" name="TextBox 4"/>
          <p:cNvSpPr txBox="1">
            <a:spLocks noChangeArrowheads="1"/>
          </p:cNvSpPr>
          <p:nvPr/>
        </p:nvSpPr>
        <p:spPr bwMode="auto">
          <a:xfrm>
            <a:off x="1961741" y="5867400"/>
            <a:ext cx="6496459" cy="830997"/>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104B</a:t>
            </a:r>
            <a:r>
              <a:rPr lang="en-US" dirty="0">
                <a:latin typeface="Calibri" pitchFamily="34" charset="0"/>
              </a:rPr>
              <a:t> and </a:t>
            </a:r>
            <a:r>
              <a:rPr lang="en-US" u="sng" dirty="0">
                <a:hlinkClick r:id="rId5"/>
              </a:rPr>
              <a:t>SL 104A</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Nothing really, this was just a really cool slide showing liver function</a:t>
            </a:r>
          </a:p>
        </p:txBody>
      </p:sp>
      <p:sp>
        <p:nvSpPr>
          <p:cNvPr id="6" name="Rectangle 5"/>
          <p:cNvSpPr/>
          <p:nvPr/>
        </p:nvSpPr>
        <p:spPr>
          <a:xfrm>
            <a:off x="1021153" y="21491"/>
            <a:ext cx="7101816"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70C0"/>
                </a:solidFill>
                <a:latin typeface="+mn-lt"/>
              </a:rPr>
              <a:t>LIVER – SOME PARTING COMMENTS</a:t>
            </a:r>
          </a:p>
        </p:txBody>
      </p:sp>
    </p:spTree>
    <p:extLst>
      <p:ext uri="{BB962C8B-B14F-4D97-AF65-F5344CB8AC3E}">
        <p14:creationId xmlns:p14="http://schemas.microsoft.com/office/powerpoint/2010/main" val="10077898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663" y="609600"/>
            <a:ext cx="9085337" cy="738664"/>
          </a:xfrm>
          <a:prstGeom prst="rect">
            <a:avLst/>
          </a:prstGeom>
          <a:noFill/>
        </p:spPr>
        <p:txBody>
          <a:bodyPr wrap="square">
            <a:spAutoFit/>
          </a:bodyPr>
          <a:lstStyle/>
          <a:p>
            <a:r>
              <a:rPr lang="en-US" sz="1400" b="1" dirty="0">
                <a:solidFill>
                  <a:srgbClr val="002060"/>
                </a:solidFill>
                <a:latin typeface="Calibri" pitchFamily="34" charset="0"/>
              </a:rPr>
              <a:t>Finally, you may be aware that the fetal liver is a hematopoietic organ.  In this image from a fetal liver, the hepatocytes have pale cytoplasm (black outline).  Areas of hematopoiesis can be recognized as numerous </a:t>
            </a:r>
            <a:r>
              <a:rPr lang="en-US" sz="1400" b="1" dirty="0" err="1">
                <a:solidFill>
                  <a:srgbClr val="002060"/>
                </a:solidFill>
                <a:latin typeface="Calibri" pitchFamily="34" charset="0"/>
              </a:rPr>
              <a:t>pyknotic</a:t>
            </a:r>
            <a:r>
              <a:rPr lang="en-US" sz="1400" b="1" dirty="0">
                <a:solidFill>
                  <a:srgbClr val="002060"/>
                </a:solidFill>
                <a:latin typeface="Calibri" pitchFamily="34" charset="0"/>
              </a:rPr>
              <a:t> (condensed) nuclei (green outline).</a:t>
            </a:r>
          </a:p>
        </p:txBody>
      </p:sp>
      <p:sp>
        <p:nvSpPr>
          <p:cNvPr id="15" name="Rectangle 14"/>
          <p:cNvSpPr/>
          <p:nvPr/>
        </p:nvSpPr>
        <p:spPr>
          <a:xfrm>
            <a:off x="1021153" y="21491"/>
            <a:ext cx="7101816"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70C0"/>
                </a:solidFill>
                <a:latin typeface="+mn-lt"/>
              </a:rPr>
              <a:t>LIVER – SOME PARTING COMMENTS</a:t>
            </a:r>
          </a:p>
        </p:txBody>
      </p:sp>
      <p:pic>
        <p:nvPicPr>
          <p:cNvPr id="16386" name="Picture 2" descr="http://med.uc.edu/labmanuals/ma/vlm/lab25/SL69H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6952" y="1373664"/>
            <a:ext cx="7210848" cy="5408136"/>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4744085" y="4899378"/>
            <a:ext cx="499348" cy="338666"/>
          </a:xfrm>
          <a:custGeom>
            <a:avLst/>
            <a:gdLst>
              <a:gd name="connsiteX0" fmla="*/ 451556 w 499348"/>
              <a:gd name="connsiteY0" fmla="*/ 293511 h 338666"/>
              <a:gd name="connsiteX1" fmla="*/ 496711 w 499348"/>
              <a:gd name="connsiteY1" fmla="*/ 237066 h 338666"/>
              <a:gd name="connsiteX2" fmla="*/ 462845 w 499348"/>
              <a:gd name="connsiteY2" fmla="*/ 67733 h 338666"/>
              <a:gd name="connsiteX3" fmla="*/ 428978 w 499348"/>
              <a:gd name="connsiteY3" fmla="*/ 56444 h 338666"/>
              <a:gd name="connsiteX4" fmla="*/ 395111 w 499348"/>
              <a:gd name="connsiteY4" fmla="*/ 22578 h 338666"/>
              <a:gd name="connsiteX5" fmla="*/ 327378 w 499348"/>
              <a:gd name="connsiteY5" fmla="*/ 0 h 338666"/>
              <a:gd name="connsiteX6" fmla="*/ 146756 w 499348"/>
              <a:gd name="connsiteY6" fmla="*/ 11289 h 338666"/>
              <a:gd name="connsiteX7" fmla="*/ 79023 w 499348"/>
              <a:gd name="connsiteY7" fmla="*/ 45155 h 338666"/>
              <a:gd name="connsiteX8" fmla="*/ 45156 w 499348"/>
              <a:gd name="connsiteY8" fmla="*/ 56444 h 338666"/>
              <a:gd name="connsiteX9" fmla="*/ 33867 w 499348"/>
              <a:gd name="connsiteY9" fmla="*/ 90311 h 338666"/>
              <a:gd name="connsiteX10" fmla="*/ 0 w 499348"/>
              <a:gd name="connsiteY10" fmla="*/ 158044 h 338666"/>
              <a:gd name="connsiteX11" fmla="*/ 22578 w 499348"/>
              <a:gd name="connsiteY11" fmla="*/ 237066 h 338666"/>
              <a:gd name="connsiteX12" fmla="*/ 56445 w 499348"/>
              <a:gd name="connsiteY12" fmla="*/ 248355 h 338666"/>
              <a:gd name="connsiteX13" fmla="*/ 124178 w 499348"/>
              <a:gd name="connsiteY13" fmla="*/ 293511 h 338666"/>
              <a:gd name="connsiteX14" fmla="*/ 158045 w 499348"/>
              <a:gd name="connsiteY14" fmla="*/ 316089 h 338666"/>
              <a:gd name="connsiteX15" fmla="*/ 225778 w 499348"/>
              <a:gd name="connsiteY15" fmla="*/ 338666 h 338666"/>
              <a:gd name="connsiteX16" fmla="*/ 451556 w 499348"/>
              <a:gd name="connsiteY16" fmla="*/ 293511 h 33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9348" h="338666">
                <a:moveTo>
                  <a:pt x="451556" y="293511"/>
                </a:moveTo>
                <a:cubicBezTo>
                  <a:pt x="496711" y="276578"/>
                  <a:pt x="492524" y="260794"/>
                  <a:pt x="496711" y="237066"/>
                </a:cubicBezTo>
                <a:cubicBezTo>
                  <a:pt x="500966" y="212956"/>
                  <a:pt x="505566" y="101910"/>
                  <a:pt x="462845" y="67733"/>
                </a:cubicBezTo>
                <a:cubicBezTo>
                  <a:pt x="453553" y="60299"/>
                  <a:pt x="440267" y="60207"/>
                  <a:pt x="428978" y="56444"/>
                </a:cubicBezTo>
                <a:cubicBezTo>
                  <a:pt x="417689" y="45155"/>
                  <a:pt x="409067" y="30331"/>
                  <a:pt x="395111" y="22578"/>
                </a:cubicBezTo>
                <a:cubicBezTo>
                  <a:pt x="374307" y="11020"/>
                  <a:pt x="327378" y="0"/>
                  <a:pt x="327378" y="0"/>
                </a:cubicBezTo>
                <a:cubicBezTo>
                  <a:pt x="267171" y="3763"/>
                  <a:pt x="206749" y="4974"/>
                  <a:pt x="146756" y="11289"/>
                </a:cubicBezTo>
                <a:cubicBezTo>
                  <a:pt x="110814" y="15072"/>
                  <a:pt x="110481" y="29426"/>
                  <a:pt x="79023" y="45155"/>
                </a:cubicBezTo>
                <a:cubicBezTo>
                  <a:pt x="68380" y="50477"/>
                  <a:pt x="56445" y="52681"/>
                  <a:pt x="45156" y="56444"/>
                </a:cubicBezTo>
                <a:cubicBezTo>
                  <a:pt x="41393" y="67733"/>
                  <a:pt x="39189" y="79668"/>
                  <a:pt x="33867" y="90311"/>
                </a:cubicBezTo>
                <a:cubicBezTo>
                  <a:pt x="-9902" y="177849"/>
                  <a:pt x="28376" y="72918"/>
                  <a:pt x="0" y="158044"/>
                </a:cubicBezTo>
                <a:cubicBezTo>
                  <a:pt x="98" y="158435"/>
                  <a:pt x="17179" y="231667"/>
                  <a:pt x="22578" y="237066"/>
                </a:cubicBezTo>
                <a:cubicBezTo>
                  <a:pt x="30992" y="245480"/>
                  <a:pt x="45156" y="244592"/>
                  <a:pt x="56445" y="248355"/>
                </a:cubicBezTo>
                <a:lnTo>
                  <a:pt x="124178" y="293511"/>
                </a:lnTo>
                <a:cubicBezTo>
                  <a:pt x="135467" y="301037"/>
                  <a:pt x="145174" y="311799"/>
                  <a:pt x="158045" y="316089"/>
                </a:cubicBezTo>
                <a:lnTo>
                  <a:pt x="225778" y="338666"/>
                </a:lnTo>
                <a:cubicBezTo>
                  <a:pt x="439605" y="326788"/>
                  <a:pt x="406401" y="310444"/>
                  <a:pt x="451556" y="293511"/>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6211641" y="3239911"/>
            <a:ext cx="508207" cy="496711"/>
          </a:xfrm>
          <a:custGeom>
            <a:avLst/>
            <a:gdLst>
              <a:gd name="connsiteX0" fmla="*/ 406400 w 508207"/>
              <a:gd name="connsiteY0" fmla="*/ 372533 h 496711"/>
              <a:gd name="connsiteX1" fmla="*/ 440267 w 508207"/>
              <a:gd name="connsiteY1" fmla="*/ 316089 h 496711"/>
              <a:gd name="connsiteX2" fmla="*/ 474133 w 508207"/>
              <a:gd name="connsiteY2" fmla="*/ 304800 h 496711"/>
              <a:gd name="connsiteX3" fmla="*/ 496711 w 508207"/>
              <a:gd name="connsiteY3" fmla="*/ 270933 h 496711"/>
              <a:gd name="connsiteX4" fmla="*/ 496711 w 508207"/>
              <a:gd name="connsiteY4" fmla="*/ 146756 h 496711"/>
              <a:gd name="connsiteX5" fmla="*/ 485422 w 508207"/>
              <a:gd name="connsiteY5" fmla="*/ 112889 h 496711"/>
              <a:gd name="connsiteX6" fmla="*/ 451555 w 508207"/>
              <a:gd name="connsiteY6" fmla="*/ 90311 h 496711"/>
              <a:gd name="connsiteX7" fmla="*/ 428978 w 508207"/>
              <a:gd name="connsiteY7" fmla="*/ 56445 h 496711"/>
              <a:gd name="connsiteX8" fmla="*/ 327378 w 508207"/>
              <a:gd name="connsiteY8" fmla="*/ 0 h 496711"/>
              <a:gd name="connsiteX9" fmla="*/ 203200 w 508207"/>
              <a:gd name="connsiteY9" fmla="*/ 11289 h 496711"/>
              <a:gd name="connsiteX10" fmla="*/ 169333 w 508207"/>
              <a:gd name="connsiteY10" fmla="*/ 22578 h 496711"/>
              <a:gd name="connsiteX11" fmla="*/ 124178 w 508207"/>
              <a:gd name="connsiteY11" fmla="*/ 90311 h 496711"/>
              <a:gd name="connsiteX12" fmla="*/ 101600 w 508207"/>
              <a:gd name="connsiteY12" fmla="*/ 124178 h 496711"/>
              <a:gd name="connsiteX13" fmla="*/ 90311 w 508207"/>
              <a:gd name="connsiteY13" fmla="*/ 158045 h 496711"/>
              <a:gd name="connsiteX14" fmla="*/ 56444 w 508207"/>
              <a:gd name="connsiteY14" fmla="*/ 191911 h 496711"/>
              <a:gd name="connsiteX15" fmla="*/ 45155 w 508207"/>
              <a:gd name="connsiteY15" fmla="*/ 225778 h 496711"/>
              <a:gd name="connsiteX16" fmla="*/ 22578 w 508207"/>
              <a:gd name="connsiteY16" fmla="*/ 259645 h 496711"/>
              <a:gd name="connsiteX17" fmla="*/ 0 w 508207"/>
              <a:gd name="connsiteY17" fmla="*/ 327378 h 496711"/>
              <a:gd name="connsiteX18" fmla="*/ 45155 w 508207"/>
              <a:gd name="connsiteY18" fmla="*/ 417689 h 496711"/>
              <a:gd name="connsiteX19" fmla="*/ 124178 w 508207"/>
              <a:gd name="connsiteY19" fmla="*/ 462845 h 496711"/>
              <a:gd name="connsiteX20" fmla="*/ 191911 w 508207"/>
              <a:gd name="connsiteY20" fmla="*/ 496711 h 496711"/>
              <a:gd name="connsiteX21" fmla="*/ 304800 w 508207"/>
              <a:gd name="connsiteY21" fmla="*/ 485422 h 496711"/>
              <a:gd name="connsiteX22" fmla="*/ 338667 w 508207"/>
              <a:gd name="connsiteY22" fmla="*/ 462845 h 496711"/>
              <a:gd name="connsiteX23" fmla="*/ 406400 w 508207"/>
              <a:gd name="connsiteY23" fmla="*/ 349956 h 496711"/>
              <a:gd name="connsiteX24" fmla="*/ 440267 w 508207"/>
              <a:gd name="connsiteY24" fmla="*/ 304800 h 49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8207" h="496711">
                <a:moveTo>
                  <a:pt x="406400" y="372533"/>
                </a:moveTo>
                <a:cubicBezTo>
                  <a:pt x="417689" y="353718"/>
                  <a:pt x="424752" y="331604"/>
                  <a:pt x="440267" y="316089"/>
                </a:cubicBezTo>
                <a:cubicBezTo>
                  <a:pt x="448681" y="307675"/>
                  <a:pt x="464841" y="312234"/>
                  <a:pt x="474133" y="304800"/>
                </a:cubicBezTo>
                <a:cubicBezTo>
                  <a:pt x="484728" y="296324"/>
                  <a:pt x="489185" y="282222"/>
                  <a:pt x="496711" y="270933"/>
                </a:cubicBezTo>
                <a:cubicBezTo>
                  <a:pt x="510577" y="201603"/>
                  <a:pt x="513435" y="222013"/>
                  <a:pt x="496711" y="146756"/>
                </a:cubicBezTo>
                <a:cubicBezTo>
                  <a:pt x="494130" y="135140"/>
                  <a:pt x="492856" y="122181"/>
                  <a:pt x="485422" y="112889"/>
                </a:cubicBezTo>
                <a:cubicBezTo>
                  <a:pt x="476946" y="102294"/>
                  <a:pt x="462844" y="97837"/>
                  <a:pt x="451555" y="90311"/>
                </a:cubicBezTo>
                <a:cubicBezTo>
                  <a:pt x="444029" y="79022"/>
                  <a:pt x="439188" y="65379"/>
                  <a:pt x="428978" y="56445"/>
                </a:cubicBezTo>
                <a:cubicBezTo>
                  <a:pt x="381203" y="14642"/>
                  <a:pt x="373893" y="15505"/>
                  <a:pt x="327378" y="0"/>
                </a:cubicBezTo>
                <a:cubicBezTo>
                  <a:pt x="285985" y="3763"/>
                  <a:pt x="244346" y="5411"/>
                  <a:pt x="203200" y="11289"/>
                </a:cubicBezTo>
                <a:cubicBezTo>
                  <a:pt x="191420" y="12972"/>
                  <a:pt x="177747" y="14164"/>
                  <a:pt x="169333" y="22578"/>
                </a:cubicBezTo>
                <a:cubicBezTo>
                  <a:pt x="150146" y="41765"/>
                  <a:pt x="139230" y="67733"/>
                  <a:pt x="124178" y="90311"/>
                </a:cubicBezTo>
                <a:cubicBezTo>
                  <a:pt x="116652" y="101600"/>
                  <a:pt x="105890" y="111307"/>
                  <a:pt x="101600" y="124178"/>
                </a:cubicBezTo>
                <a:cubicBezTo>
                  <a:pt x="97837" y="135467"/>
                  <a:pt x="96912" y="148144"/>
                  <a:pt x="90311" y="158045"/>
                </a:cubicBezTo>
                <a:cubicBezTo>
                  <a:pt x="81455" y="171328"/>
                  <a:pt x="67733" y="180622"/>
                  <a:pt x="56444" y="191911"/>
                </a:cubicBezTo>
                <a:cubicBezTo>
                  <a:pt x="52681" y="203200"/>
                  <a:pt x="50477" y="215135"/>
                  <a:pt x="45155" y="225778"/>
                </a:cubicBezTo>
                <a:cubicBezTo>
                  <a:pt x="39088" y="237913"/>
                  <a:pt x="28088" y="247247"/>
                  <a:pt x="22578" y="259645"/>
                </a:cubicBezTo>
                <a:cubicBezTo>
                  <a:pt x="12912" y="281393"/>
                  <a:pt x="0" y="327378"/>
                  <a:pt x="0" y="327378"/>
                </a:cubicBezTo>
                <a:cubicBezTo>
                  <a:pt x="10778" y="354324"/>
                  <a:pt x="22612" y="395145"/>
                  <a:pt x="45155" y="417689"/>
                </a:cubicBezTo>
                <a:cubicBezTo>
                  <a:pt x="63490" y="436024"/>
                  <a:pt x="103520" y="451040"/>
                  <a:pt x="124178" y="462845"/>
                </a:cubicBezTo>
                <a:cubicBezTo>
                  <a:pt x="185452" y="497858"/>
                  <a:pt x="129818" y="476013"/>
                  <a:pt x="191911" y="496711"/>
                </a:cubicBezTo>
                <a:cubicBezTo>
                  <a:pt x="229541" y="492948"/>
                  <a:pt x="267951" y="493925"/>
                  <a:pt x="304800" y="485422"/>
                </a:cubicBezTo>
                <a:cubicBezTo>
                  <a:pt x="318020" y="482371"/>
                  <a:pt x="329733" y="473056"/>
                  <a:pt x="338667" y="462845"/>
                </a:cubicBezTo>
                <a:cubicBezTo>
                  <a:pt x="361134" y="437169"/>
                  <a:pt x="391546" y="384615"/>
                  <a:pt x="406400" y="349956"/>
                </a:cubicBezTo>
                <a:cubicBezTo>
                  <a:pt x="425423" y="305570"/>
                  <a:pt x="403458" y="323204"/>
                  <a:pt x="440267" y="304800"/>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236085" y="1591733"/>
            <a:ext cx="2359432" cy="1309511"/>
          </a:xfrm>
          <a:custGeom>
            <a:avLst/>
            <a:gdLst>
              <a:gd name="connsiteX0" fmla="*/ 2314223 w 2359432"/>
              <a:gd name="connsiteY0" fmla="*/ 620889 h 1309511"/>
              <a:gd name="connsiteX1" fmla="*/ 2359378 w 2359432"/>
              <a:gd name="connsiteY1" fmla="*/ 530578 h 1309511"/>
              <a:gd name="connsiteX2" fmla="*/ 2336800 w 2359432"/>
              <a:gd name="connsiteY2" fmla="*/ 406400 h 1309511"/>
              <a:gd name="connsiteX3" fmla="*/ 2325511 w 2359432"/>
              <a:gd name="connsiteY3" fmla="*/ 361245 h 1309511"/>
              <a:gd name="connsiteX4" fmla="*/ 2212623 w 2359432"/>
              <a:gd name="connsiteY4" fmla="*/ 270934 h 1309511"/>
              <a:gd name="connsiteX5" fmla="*/ 2178756 w 2359432"/>
              <a:gd name="connsiteY5" fmla="*/ 248356 h 1309511"/>
              <a:gd name="connsiteX6" fmla="*/ 2133600 w 2359432"/>
              <a:gd name="connsiteY6" fmla="*/ 237067 h 1309511"/>
              <a:gd name="connsiteX7" fmla="*/ 2099734 w 2359432"/>
              <a:gd name="connsiteY7" fmla="*/ 225778 h 1309511"/>
              <a:gd name="connsiteX8" fmla="*/ 2054578 w 2359432"/>
              <a:gd name="connsiteY8" fmla="*/ 203200 h 1309511"/>
              <a:gd name="connsiteX9" fmla="*/ 1952978 w 2359432"/>
              <a:gd name="connsiteY9" fmla="*/ 169334 h 1309511"/>
              <a:gd name="connsiteX10" fmla="*/ 1862667 w 2359432"/>
              <a:gd name="connsiteY10" fmla="*/ 135467 h 1309511"/>
              <a:gd name="connsiteX11" fmla="*/ 1794934 w 2359432"/>
              <a:gd name="connsiteY11" fmla="*/ 124178 h 1309511"/>
              <a:gd name="connsiteX12" fmla="*/ 1659467 w 2359432"/>
              <a:gd name="connsiteY12" fmla="*/ 112889 h 1309511"/>
              <a:gd name="connsiteX13" fmla="*/ 1591734 w 2359432"/>
              <a:gd name="connsiteY13" fmla="*/ 90311 h 1309511"/>
              <a:gd name="connsiteX14" fmla="*/ 1433689 w 2359432"/>
              <a:gd name="connsiteY14" fmla="*/ 67734 h 1309511"/>
              <a:gd name="connsiteX15" fmla="*/ 1399823 w 2359432"/>
              <a:gd name="connsiteY15" fmla="*/ 56445 h 1309511"/>
              <a:gd name="connsiteX16" fmla="*/ 1230489 w 2359432"/>
              <a:gd name="connsiteY16" fmla="*/ 33867 h 1309511"/>
              <a:gd name="connsiteX17" fmla="*/ 1185334 w 2359432"/>
              <a:gd name="connsiteY17" fmla="*/ 22578 h 1309511"/>
              <a:gd name="connsiteX18" fmla="*/ 1095023 w 2359432"/>
              <a:gd name="connsiteY18" fmla="*/ 11289 h 1309511"/>
              <a:gd name="connsiteX19" fmla="*/ 1038578 w 2359432"/>
              <a:gd name="connsiteY19" fmla="*/ 0 h 1309511"/>
              <a:gd name="connsiteX20" fmla="*/ 711200 w 2359432"/>
              <a:gd name="connsiteY20" fmla="*/ 22578 h 1309511"/>
              <a:gd name="connsiteX21" fmla="*/ 666045 w 2359432"/>
              <a:gd name="connsiteY21" fmla="*/ 33867 h 1309511"/>
              <a:gd name="connsiteX22" fmla="*/ 598311 w 2359432"/>
              <a:gd name="connsiteY22" fmla="*/ 79023 h 1309511"/>
              <a:gd name="connsiteX23" fmla="*/ 553156 w 2359432"/>
              <a:gd name="connsiteY23" fmla="*/ 158045 h 1309511"/>
              <a:gd name="connsiteX24" fmla="*/ 541867 w 2359432"/>
              <a:gd name="connsiteY24" fmla="*/ 214489 h 1309511"/>
              <a:gd name="connsiteX25" fmla="*/ 519289 w 2359432"/>
              <a:gd name="connsiteY25" fmla="*/ 248356 h 1309511"/>
              <a:gd name="connsiteX26" fmla="*/ 508000 w 2359432"/>
              <a:gd name="connsiteY26" fmla="*/ 282223 h 1309511"/>
              <a:gd name="connsiteX27" fmla="*/ 485423 w 2359432"/>
              <a:gd name="connsiteY27" fmla="*/ 316089 h 1309511"/>
              <a:gd name="connsiteX28" fmla="*/ 462845 w 2359432"/>
              <a:gd name="connsiteY28" fmla="*/ 383823 h 1309511"/>
              <a:gd name="connsiteX29" fmla="*/ 417689 w 2359432"/>
              <a:gd name="connsiteY29" fmla="*/ 451556 h 1309511"/>
              <a:gd name="connsiteX30" fmla="*/ 406400 w 2359432"/>
              <a:gd name="connsiteY30" fmla="*/ 485423 h 1309511"/>
              <a:gd name="connsiteX31" fmla="*/ 372534 w 2359432"/>
              <a:gd name="connsiteY31" fmla="*/ 519289 h 1309511"/>
              <a:gd name="connsiteX32" fmla="*/ 327378 w 2359432"/>
              <a:gd name="connsiteY32" fmla="*/ 587023 h 1309511"/>
              <a:gd name="connsiteX33" fmla="*/ 259645 w 2359432"/>
              <a:gd name="connsiteY33" fmla="*/ 632178 h 1309511"/>
              <a:gd name="connsiteX34" fmla="*/ 191911 w 2359432"/>
              <a:gd name="connsiteY34" fmla="*/ 688623 h 1309511"/>
              <a:gd name="connsiteX35" fmla="*/ 101600 w 2359432"/>
              <a:gd name="connsiteY35" fmla="*/ 767645 h 1309511"/>
              <a:gd name="connsiteX36" fmla="*/ 67734 w 2359432"/>
              <a:gd name="connsiteY36" fmla="*/ 790223 h 1309511"/>
              <a:gd name="connsiteX37" fmla="*/ 22578 w 2359432"/>
              <a:gd name="connsiteY37" fmla="*/ 857956 h 1309511"/>
              <a:gd name="connsiteX38" fmla="*/ 0 w 2359432"/>
              <a:gd name="connsiteY38" fmla="*/ 925689 h 1309511"/>
              <a:gd name="connsiteX39" fmla="*/ 33867 w 2359432"/>
              <a:gd name="connsiteY39" fmla="*/ 1095023 h 1309511"/>
              <a:gd name="connsiteX40" fmla="*/ 56445 w 2359432"/>
              <a:gd name="connsiteY40" fmla="*/ 1128889 h 1309511"/>
              <a:gd name="connsiteX41" fmla="*/ 90311 w 2359432"/>
              <a:gd name="connsiteY41" fmla="*/ 1151467 h 1309511"/>
              <a:gd name="connsiteX42" fmla="*/ 135467 w 2359432"/>
              <a:gd name="connsiteY42" fmla="*/ 1219200 h 1309511"/>
              <a:gd name="connsiteX43" fmla="*/ 180623 w 2359432"/>
              <a:gd name="connsiteY43" fmla="*/ 1253067 h 1309511"/>
              <a:gd name="connsiteX44" fmla="*/ 248356 w 2359432"/>
              <a:gd name="connsiteY44" fmla="*/ 1275645 h 1309511"/>
              <a:gd name="connsiteX45" fmla="*/ 327378 w 2359432"/>
              <a:gd name="connsiteY45" fmla="*/ 1298223 h 1309511"/>
              <a:gd name="connsiteX46" fmla="*/ 519289 w 2359432"/>
              <a:gd name="connsiteY46" fmla="*/ 1309511 h 1309511"/>
              <a:gd name="connsiteX47" fmla="*/ 666045 w 2359432"/>
              <a:gd name="connsiteY47" fmla="*/ 1298223 h 1309511"/>
              <a:gd name="connsiteX48" fmla="*/ 699911 w 2359432"/>
              <a:gd name="connsiteY48" fmla="*/ 1286934 h 1309511"/>
              <a:gd name="connsiteX49" fmla="*/ 778934 w 2359432"/>
              <a:gd name="connsiteY49" fmla="*/ 1275645 h 1309511"/>
              <a:gd name="connsiteX50" fmla="*/ 846667 w 2359432"/>
              <a:gd name="connsiteY50" fmla="*/ 1253067 h 1309511"/>
              <a:gd name="connsiteX51" fmla="*/ 880534 w 2359432"/>
              <a:gd name="connsiteY51" fmla="*/ 1230489 h 1309511"/>
              <a:gd name="connsiteX52" fmla="*/ 925689 w 2359432"/>
              <a:gd name="connsiteY52" fmla="*/ 1219200 h 1309511"/>
              <a:gd name="connsiteX53" fmla="*/ 970845 w 2359432"/>
              <a:gd name="connsiteY53" fmla="*/ 1196623 h 1309511"/>
              <a:gd name="connsiteX54" fmla="*/ 1004711 w 2359432"/>
              <a:gd name="connsiteY54" fmla="*/ 1174045 h 1309511"/>
              <a:gd name="connsiteX55" fmla="*/ 1049867 w 2359432"/>
              <a:gd name="connsiteY55" fmla="*/ 1162756 h 1309511"/>
              <a:gd name="connsiteX56" fmla="*/ 1117600 w 2359432"/>
              <a:gd name="connsiteY56" fmla="*/ 1117600 h 1309511"/>
              <a:gd name="connsiteX57" fmla="*/ 1140178 w 2359432"/>
              <a:gd name="connsiteY57" fmla="*/ 1083734 h 1309511"/>
              <a:gd name="connsiteX58" fmla="*/ 1241778 w 2359432"/>
              <a:gd name="connsiteY58" fmla="*/ 993423 h 1309511"/>
              <a:gd name="connsiteX59" fmla="*/ 1286934 w 2359432"/>
              <a:gd name="connsiteY59" fmla="*/ 925689 h 1309511"/>
              <a:gd name="connsiteX60" fmla="*/ 1332089 w 2359432"/>
              <a:gd name="connsiteY60" fmla="*/ 857956 h 1309511"/>
              <a:gd name="connsiteX61" fmla="*/ 1377245 w 2359432"/>
              <a:gd name="connsiteY61" fmla="*/ 790223 h 1309511"/>
              <a:gd name="connsiteX62" fmla="*/ 1411111 w 2359432"/>
              <a:gd name="connsiteY62" fmla="*/ 767645 h 1309511"/>
              <a:gd name="connsiteX63" fmla="*/ 1444978 w 2359432"/>
              <a:gd name="connsiteY63" fmla="*/ 756356 h 1309511"/>
              <a:gd name="connsiteX64" fmla="*/ 1794934 w 2359432"/>
              <a:gd name="connsiteY64" fmla="*/ 733778 h 1309511"/>
              <a:gd name="connsiteX65" fmla="*/ 1851378 w 2359432"/>
              <a:gd name="connsiteY65" fmla="*/ 722489 h 1309511"/>
              <a:gd name="connsiteX66" fmla="*/ 2032000 w 2359432"/>
              <a:gd name="connsiteY66" fmla="*/ 699911 h 1309511"/>
              <a:gd name="connsiteX67" fmla="*/ 2122311 w 2359432"/>
              <a:gd name="connsiteY67" fmla="*/ 688623 h 1309511"/>
              <a:gd name="connsiteX68" fmla="*/ 2156178 w 2359432"/>
              <a:gd name="connsiteY68" fmla="*/ 677334 h 1309511"/>
              <a:gd name="connsiteX69" fmla="*/ 2235200 w 2359432"/>
              <a:gd name="connsiteY69" fmla="*/ 666045 h 1309511"/>
              <a:gd name="connsiteX70" fmla="*/ 2269067 w 2359432"/>
              <a:gd name="connsiteY70" fmla="*/ 643467 h 1309511"/>
              <a:gd name="connsiteX71" fmla="*/ 2314223 w 2359432"/>
              <a:gd name="connsiteY71" fmla="*/ 620889 h 1309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359432" h="1309511">
                <a:moveTo>
                  <a:pt x="2314223" y="620889"/>
                </a:moveTo>
                <a:cubicBezTo>
                  <a:pt x="2329275" y="602074"/>
                  <a:pt x="2360929" y="552295"/>
                  <a:pt x="2359378" y="530578"/>
                </a:cubicBezTo>
                <a:cubicBezTo>
                  <a:pt x="2356381" y="488614"/>
                  <a:pt x="2345051" y="447654"/>
                  <a:pt x="2336800" y="406400"/>
                </a:cubicBezTo>
                <a:cubicBezTo>
                  <a:pt x="2333757" y="391186"/>
                  <a:pt x="2334636" y="373792"/>
                  <a:pt x="2325511" y="361245"/>
                </a:cubicBezTo>
                <a:cubicBezTo>
                  <a:pt x="2234281" y="235804"/>
                  <a:pt x="2283041" y="306143"/>
                  <a:pt x="2212623" y="270934"/>
                </a:cubicBezTo>
                <a:cubicBezTo>
                  <a:pt x="2200488" y="264866"/>
                  <a:pt x="2191227" y="253701"/>
                  <a:pt x="2178756" y="248356"/>
                </a:cubicBezTo>
                <a:cubicBezTo>
                  <a:pt x="2164495" y="242244"/>
                  <a:pt x="2148518" y="241329"/>
                  <a:pt x="2133600" y="237067"/>
                </a:cubicBezTo>
                <a:cubicBezTo>
                  <a:pt x="2122159" y="233798"/>
                  <a:pt x="2110671" y="230465"/>
                  <a:pt x="2099734" y="225778"/>
                </a:cubicBezTo>
                <a:cubicBezTo>
                  <a:pt x="2084266" y="219149"/>
                  <a:pt x="2070285" y="209241"/>
                  <a:pt x="2054578" y="203200"/>
                </a:cubicBezTo>
                <a:cubicBezTo>
                  <a:pt x="2021259" y="190385"/>
                  <a:pt x="1986123" y="182592"/>
                  <a:pt x="1952978" y="169334"/>
                </a:cubicBezTo>
                <a:cubicBezTo>
                  <a:pt x="1941989" y="164938"/>
                  <a:pt x="1882578" y="139892"/>
                  <a:pt x="1862667" y="135467"/>
                </a:cubicBezTo>
                <a:cubicBezTo>
                  <a:pt x="1840323" y="130502"/>
                  <a:pt x="1817683" y="126706"/>
                  <a:pt x="1794934" y="124178"/>
                </a:cubicBezTo>
                <a:cubicBezTo>
                  <a:pt x="1749899" y="119174"/>
                  <a:pt x="1704623" y="116652"/>
                  <a:pt x="1659467" y="112889"/>
                </a:cubicBezTo>
                <a:cubicBezTo>
                  <a:pt x="1636889" y="105363"/>
                  <a:pt x="1615071" y="94978"/>
                  <a:pt x="1591734" y="90311"/>
                </a:cubicBezTo>
                <a:cubicBezTo>
                  <a:pt x="1501876" y="72341"/>
                  <a:pt x="1554359" y="81142"/>
                  <a:pt x="1433689" y="67734"/>
                </a:cubicBezTo>
                <a:cubicBezTo>
                  <a:pt x="1422400" y="63971"/>
                  <a:pt x="1411491" y="58779"/>
                  <a:pt x="1399823" y="56445"/>
                </a:cubicBezTo>
                <a:cubicBezTo>
                  <a:pt x="1373859" y="51252"/>
                  <a:pt x="1252464" y="36614"/>
                  <a:pt x="1230489" y="33867"/>
                </a:cubicBezTo>
                <a:cubicBezTo>
                  <a:pt x="1215437" y="30104"/>
                  <a:pt x="1200638" y="25129"/>
                  <a:pt x="1185334" y="22578"/>
                </a:cubicBezTo>
                <a:cubicBezTo>
                  <a:pt x="1155409" y="17590"/>
                  <a:pt x="1125008" y="15902"/>
                  <a:pt x="1095023" y="11289"/>
                </a:cubicBezTo>
                <a:cubicBezTo>
                  <a:pt x="1076059" y="8371"/>
                  <a:pt x="1057393" y="3763"/>
                  <a:pt x="1038578" y="0"/>
                </a:cubicBezTo>
                <a:cubicBezTo>
                  <a:pt x="925282" y="5395"/>
                  <a:pt x="820927" y="4290"/>
                  <a:pt x="711200" y="22578"/>
                </a:cubicBezTo>
                <a:cubicBezTo>
                  <a:pt x="695896" y="25129"/>
                  <a:pt x="681097" y="30104"/>
                  <a:pt x="666045" y="33867"/>
                </a:cubicBezTo>
                <a:cubicBezTo>
                  <a:pt x="643467" y="48919"/>
                  <a:pt x="610446" y="54752"/>
                  <a:pt x="598311" y="79023"/>
                </a:cubicBezTo>
                <a:cubicBezTo>
                  <a:pt x="569666" y="136313"/>
                  <a:pt x="585069" y="110176"/>
                  <a:pt x="553156" y="158045"/>
                </a:cubicBezTo>
                <a:cubicBezTo>
                  <a:pt x="549393" y="176860"/>
                  <a:pt x="548604" y="196523"/>
                  <a:pt x="541867" y="214489"/>
                </a:cubicBezTo>
                <a:cubicBezTo>
                  <a:pt x="537103" y="227193"/>
                  <a:pt x="525357" y="236221"/>
                  <a:pt x="519289" y="248356"/>
                </a:cubicBezTo>
                <a:cubicBezTo>
                  <a:pt x="513967" y="258999"/>
                  <a:pt x="513322" y="271580"/>
                  <a:pt x="508000" y="282223"/>
                </a:cubicBezTo>
                <a:cubicBezTo>
                  <a:pt x="501933" y="294358"/>
                  <a:pt x="490933" y="303691"/>
                  <a:pt x="485423" y="316089"/>
                </a:cubicBezTo>
                <a:cubicBezTo>
                  <a:pt x="475757" y="337837"/>
                  <a:pt x="476047" y="364021"/>
                  <a:pt x="462845" y="383823"/>
                </a:cubicBezTo>
                <a:cubicBezTo>
                  <a:pt x="447793" y="406401"/>
                  <a:pt x="426270" y="425813"/>
                  <a:pt x="417689" y="451556"/>
                </a:cubicBezTo>
                <a:cubicBezTo>
                  <a:pt x="413926" y="462845"/>
                  <a:pt x="413001" y="475522"/>
                  <a:pt x="406400" y="485423"/>
                </a:cubicBezTo>
                <a:cubicBezTo>
                  <a:pt x="397544" y="498706"/>
                  <a:pt x="382335" y="506687"/>
                  <a:pt x="372534" y="519289"/>
                </a:cubicBezTo>
                <a:cubicBezTo>
                  <a:pt x="355875" y="540708"/>
                  <a:pt x="349956" y="571971"/>
                  <a:pt x="327378" y="587023"/>
                </a:cubicBezTo>
                <a:cubicBezTo>
                  <a:pt x="304800" y="602075"/>
                  <a:pt x="278832" y="612991"/>
                  <a:pt x="259645" y="632178"/>
                </a:cubicBezTo>
                <a:cubicBezTo>
                  <a:pt x="216184" y="675639"/>
                  <a:pt x="239062" y="657189"/>
                  <a:pt x="191911" y="688623"/>
                </a:cubicBezTo>
                <a:cubicBezTo>
                  <a:pt x="154282" y="745068"/>
                  <a:pt x="180623" y="714962"/>
                  <a:pt x="101600" y="767645"/>
                </a:cubicBezTo>
                <a:lnTo>
                  <a:pt x="67734" y="790223"/>
                </a:lnTo>
                <a:cubicBezTo>
                  <a:pt x="52682" y="812801"/>
                  <a:pt x="31159" y="832213"/>
                  <a:pt x="22578" y="857956"/>
                </a:cubicBezTo>
                <a:lnTo>
                  <a:pt x="0" y="925689"/>
                </a:lnTo>
                <a:cubicBezTo>
                  <a:pt x="4366" y="964983"/>
                  <a:pt x="7184" y="1055000"/>
                  <a:pt x="33867" y="1095023"/>
                </a:cubicBezTo>
                <a:cubicBezTo>
                  <a:pt x="41393" y="1106312"/>
                  <a:pt x="46851" y="1119295"/>
                  <a:pt x="56445" y="1128889"/>
                </a:cubicBezTo>
                <a:cubicBezTo>
                  <a:pt x="66039" y="1138483"/>
                  <a:pt x="79022" y="1143941"/>
                  <a:pt x="90311" y="1151467"/>
                </a:cubicBezTo>
                <a:cubicBezTo>
                  <a:pt x="105363" y="1174045"/>
                  <a:pt x="113759" y="1202919"/>
                  <a:pt x="135467" y="1219200"/>
                </a:cubicBezTo>
                <a:cubicBezTo>
                  <a:pt x="150519" y="1230489"/>
                  <a:pt x="163794" y="1244653"/>
                  <a:pt x="180623" y="1253067"/>
                </a:cubicBezTo>
                <a:cubicBezTo>
                  <a:pt x="201909" y="1263710"/>
                  <a:pt x="225778" y="1268119"/>
                  <a:pt x="248356" y="1275645"/>
                </a:cubicBezTo>
                <a:cubicBezTo>
                  <a:pt x="268674" y="1282418"/>
                  <a:pt x="307535" y="1296333"/>
                  <a:pt x="327378" y="1298223"/>
                </a:cubicBezTo>
                <a:cubicBezTo>
                  <a:pt x="391170" y="1304298"/>
                  <a:pt x="455319" y="1305748"/>
                  <a:pt x="519289" y="1309511"/>
                </a:cubicBezTo>
                <a:cubicBezTo>
                  <a:pt x="568208" y="1305748"/>
                  <a:pt x="617361" y="1304308"/>
                  <a:pt x="666045" y="1298223"/>
                </a:cubicBezTo>
                <a:cubicBezTo>
                  <a:pt x="677852" y="1296747"/>
                  <a:pt x="688243" y="1289268"/>
                  <a:pt x="699911" y="1286934"/>
                </a:cubicBezTo>
                <a:cubicBezTo>
                  <a:pt x="726003" y="1281716"/>
                  <a:pt x="752593" y="1279408"/>
                  <a:pt x="778934" y="1275645"/>
                </a:cubicBezTo>
                <a:cubicBezTo>
                  <a:pt x="801512" y="1268119"/>
                  <a:pt x="826865" y="1266268"/>
                  <a:pt x="846667" y="1253067"/>
                </a:cubicBezTo>
                <a:cubicBezTo>
                  <a:pt x="857956" y="1245541"/>
                  <a:pt x="868063" y="1235834"/>
                  <a:pt x="880534" y="1230489"/>
                </a:cubicBezTo>
                <a:cubicBezTo>
                  <a:pt x="894794" y="1224377"/>
                  <a:pt x="911162" y="1224648"/>
                  <a:pt x="925689" y="1219200"/>
                </a:cubicBezTo>
                <a:cubicBezTo>
                  <a:pt x="941446" y="1213291"/>
                  <a:pt x="956234" y="1204972"/>
                  <a:pt x="970845" y="1196623"/>
                </a:cubicBezTo>
                <a:cubicBezTo>
                  <a:pt x="982625" y="1189892"/>
                  <a:pt x="992241" y="1179390"/>
                  <a:pt x="1004711" y="1174045"/>
                </a:cubicBezTo>
                <a:cubicBezTo>
                  <a:pt x="1018972" y="1167933"/>
                  <a:pt x="1034815" y="1166519"/>
                  <a:pt x="1049867" y="1162756"/>
                </a:cubicBezTo>
                <a:cubicBezTo>
                  <a:pt x="1072445" y="1147704"/>
                  <a:pt x="1102548" y="1140178"/>
                  <a:pt x="1117600" y="1117600"/>
                </a:cubicBezTo>
                <a:cubicBezTo>
                  <a:pt x="1125126" y="1106311"/>
                  <a:pt x="1129967" y="1092668"/>
                  <a:pt x="1140178" y="1083734"/>
                </a:cubicBezTo>
                <a:cubicBezTo>
                  <a:pt x="1242502" y="994201"/>
                  <a:pt x="1178500" y="1083819"/>
                  <a:pt x="1241778" y="993423"/>
                </a:cubicBezTo>
                <a:cubicBezTo>
                  <a:pt x="1257339" y="971193"/>
                  <a:pt x="1271882" y="948267"/>
                  <a:pt x="1286934" y="925689"/>
                </a:cubicBezTo>
                <a:lnTo>
                  <a:pt x="1332089" y="857956"/>
                </a:lnTo>
                <a:cubicBezTo>
                  <a:pt x="1332090" y="857955"/>
                  <a:pt x="1377243" y="790224"/>
                  <a:pt x="1377245" y="790223"/>
                </a:cubicBezTo>
                <a:cubicBezTo>
                  <a:pt x="1388534" y="782697"/>
                  <a:pt x="1398976" y="773713"/>
                  <a:pt x="1411111" y="767645"/>
                </a:cubicBezTo>
                <a:cubicBezTo>
                  <a:pt x="1421754" y="762323"/>
                  <a:pt x="1433362" y="758937"/>
                  <a:pt x="1444978" y="756356"/>
                </a:cubicBezTo>
                <a:cubicBezTo>
                  <a:pt x="1556616" y="731547"/>
                  <a:pt x="1691240" y="737926"/>
                  <a:pt x="1794934" y="733778"/>
                </a:cubicBezTo>
                <a:cubicBezTo>
                  <a:pt x="1813749" y="730015"/>
                  <a:pt x="1832452" y="725643"/>
                  <a:pt x="1851378" y="722489"/>
                </a:cubicBezTo>
                <a:cubicBezTo>
                  <a:pt x="1922691" y="710603"/>
                  <a:pt x="1957026" y="708731"/>
                  <a:pt x="2032000" y="699911"/>
                </a:cubicBezTo>
                <a:lnTo>
                  <a:pt x="2122311" y="688623"/>
                </a:lnTo>
                <a:cubicBezTo>
                  <a:pt x="2133600" y="684860"/>
                  <a:pt x="2144509" y="679668"/>
                  <a:pt x="2156178" y="677334"/>
                </a:cubicBezTo>
                <a:cubicBezTo>
                  <a:pt x="2182269" y="672116"/>
                  <a:pt x="2209714" y="673691"/>
                  <a:pt x="2235200" y="666045"/>
                </a:cubicBezTo>
                <a:cubicBezTo>
                  <a:pt x="2248195" y="662146"/>
                  <a:pt x="2257778" y="650993"/>
                  <a:pt x="2269067" y="643467"/>
                </a:cubicBezTo>
                <a:cubicBezTo>
                  <a:pt x="2296312" y="602599"/>
                  <a:pt x="2299171" y="639704"/>
                  <a:pt x="2314223" y="620889"/>
                </a:cubicBezTo>
                <a:close/>
              </a:path>
            </a:pathLst>
          </a:cu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5400" y="1947137"/>
            <a:ext cx="1882352" cy="1815882"/>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Note that, typically, the adult liver does not function in hematopoiesis.  However, it may be called upon to do so in certain pathological conditions.</a:t>
            </a:r>
          </a:p>
        </p:txBody>
      </p:sp>
    </p:spTree>
    <p:extLst>
      <p:ext uri="{BB962C8B-B14F-4D97-AF65-F5344CB8AC3E}">
        <p14:creationId xmlns:p14="http://schemas.microsoft.com/office/powerpoint/2010/main" val="19198889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923768" y="2133600"/>
            <a:ext cx="35052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fetal liver – SL69</a:t>
            </a:r>
            <a:endParaRPr lang="en-US" dirty="0">
              <a:latin typeface="Calibri" pitchFamily="34" charset="0"/>
            </a:endParaRPr>
          </a:p>
        </p:txBody>
      </p:sp>
      <p:sp>
        <p:nvSpPr>
          <p:cNvPr id="37891" name="TextBox 4"/>
          <p:cNvSpPr txBox="1">
            <a:spLocks noChangeArrowheads="1"/>
          </p:cNvSpPr>
          <p:nvPr/>
        </p:nvSpPr>
        <p:spPr bwMode="auto">
          <a:xfrm>
            <a:off x="1961741" y="5867400"/>
            <a:ext cx="6496459" cy="830997"/>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069</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Nothing really, this was just a really cool slide showing liver function</a:t>
            </a:r>
          </a:p>
        </p:txBody>
      </p:sp>
      <p:sp>
        <p:nvSpPr>
          <p:cNvPr id="6" name="Rectangle 5"/>
          <p:cNvSpPr/>
          <p:nvPr/>
        </p:nvSpPr>
        <p:spPr>
          <a:xfrm>
            <a:off x="1021153" y="21491"/>
            <a:ext cx="7101816"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70C0"/>
                </a:solidFill>
                <a:latin typeface="+mn-lt"/>
              </a:rPr>
              <a:t>LIVER – SOME PARTING COMMENTS</a:t>
            </a:r>
          </a:p>
        </p:txBody>
      </p:sp>
    </p:spTree>
    <p:extLst>
      <p:ext uri="{BB962C8B-B14F-4D97-AF65-F5344CB8AC3E}">
        <p14:creationId xmlns:p14="http://schemas.microsoft.com/office/powerpoint/2010/main" val="32051577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663" y="609600"/>
            <a:ext cx="9085337" cy="523220"/>
          </a:xfrm>
          <a:prstGeom prst="rect">
            <a:avLst/>
          </a:prstGeom>
          <a:noFill/>
        </p:spPr>
        <p:txBody>
          <a:bodyPr wrap="square">
            <a:spAutoFit/>
          </a:bodyPr>
          <a:lstStyle/>
          <a:p>
            <a:r>
              <a:rPr lang="en-US" sz="1400" b="1" dirty="0">
                <a:solidFill>
                  <a:schemeClr val="accent3">
                    <a:lumMod val="50000"/>
                  </a:schemeClr>
                </a:solidFill>
                <a:latin typeface="Calibri" pitchFamily="34" charset="0"/>
              </a:rPr>
              <a:t>The </a:t>
            </a:r>
            <a:r>
              <a:rPr lang="en-US" sz="1400" b="1" dirty="0">
                <a:solidFill>
                  <a:srgbClr val="00B050"/>
                </a:solidFill>
                <a:latin typeface="Calibri" pitchFamily="34" charset="0"/>
              </a:rPr>
              <a:t>gall bladder </a:t>
            </a:r>
            <a:r>
              <a:rPr lang="en-US" sz="1400" b="1" dirty="0">
                <a:solidFill>
                  <a:schemeClr val="accent3">
                    <a:lumMod val="50000"/>
                  </a:schemeClr>
                </a:solidFill>
                <a:latin typeface="Calibri" pitchFamily="34" charset="0"/>
              </a:rPr>
              <a:t>is embedded on the visceral surface of the liver, covered by a layer of visceral peritoneum.  Therefore, the outer layer of the gall bladder may or may not have a visceral peritoneum; so it may be a serosa or adventitia</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681" y="1524000"/>
            <a:ext cx="7353300" cy="4013200"/>
          </a:xfrm>
          <a:prstGeom prst="rect">
            <a:avLst/>
          </a:prstGeom>
        </p:spPr>
      </p:pic>
      <p:sp>
        <p:nvSpPr>
          <p:cNvPr id="14" name="Rectangle 13"/>
          <p:cNvSpPr/>
          <p:nvPr/>
        </p:nvSpPr>
        <p:spPr>
          <a:xfrm>
            <a:off x="3043440" y="21491"/>
            <a:ext cx="3057247"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3">
                    <a:lumMod val="50000"/>
                  </a:schemeClr>
                </a:solidFill>
                <a:latin typeface="+mn-lt"/>
              </a:rPr>
              <a:t>GALL BLADDER</a:t>
            </a:r>
          </a:p>
        </p:txBody>
      </p:sp>
    </p:spTree>
    <p:extLst>
      <p:ext uri="{BB962C8B-B14F-4D97-AF65-F5344CB8AC3E}">
        <p14:creationId xmlns:p14="http://schemas.microsoft.com/office/powerpoint/2010/main" val="7850315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043440" y="21491"/>
            <a:ext cx="3057247"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3">
                    <a:lumMod val="50000"/>
                  </a:schemeClr>
                </a:solidFill>
                <a:latin typeface="+mn-lt"/>
              </a:rPr>
              <a:t>GALL BLADDER</a:t>
            </a:r>
          </a:p>
        </p:txBody>
      </p:sp>
      <p:pic>
        <p:nvPicPr>
          <p:cNvPr id="18434" name="Picture 2" descr="http://med.uc.edu/labmanuals/ma/vlm/lab25/SL106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477" y="1994595"/>
            <a:ext cx="6432327" cy="48242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663" y="609600"/>
            <a:ext cx="9085337" cy="1169551"/>
          </a:xfrm>
          <a:prstGeom prst="rect">
            <a:avLst/>
          </a:prstGeom>
          <a:noFill/>
        </p:spPr>
        <p:txBody>
          <a:bodyPr wrap="square">
            <a:spAutoFit/>
          </a:bodyPr>
          <a:lstStyle/>
          <a:p>
            <a:r>
              <a:rPr lang="en-US" sz="1400" b="1" dirty="0">
                <a:solidFill>
                  <a:schemeClr val="accent3">
                    <a:lumMod val="50000"/>
                  </a:schemeClr>
                </a:solidFill>
                <a:latin typeface="Calibri" pitchFamily="34" charset="0"/>
              </a:rPr>
              <a:t>The </a:t>
            </a:r>
            <a:r>
              <a:rPr lang="en-US" sz="1400" b="1" dirty="0">
                <a:solidFill>
                  <a:srgbClr val="00B050"/>
                </a:solidFill>
                <a:latin typeface="Calibri" pitchFamily="34" charset="0"/>
              </a:rPr>
              <a:t>gall bladder </a:t>
            </a:r>
            <a:r>
              <a:rPr lang="en-US" sz="1400" b="1" dirty="0">
                <a:solidFill>
                  <a:schemeClr val="accent3">
                    <a:lumMod val="50000"/>
                  </a:schemeClr>
                </a:solidFill>
                <a:latin typeface="Calibri" pitchFamily="34" charset="0"/>
              </a:rPr>
              <a:t>lacks a </a:t>
            </a:r>
            <a:r>
              <a:rPr lang="en-US" sz="1400" b="1" dirty="0" err="1">
                <a:solidFill>
                  <a:schemeClr val="accent3">
                    <a:lumMod val="50000"/>
                  </a:schemeClr>
                </a:solidFill>
                <a:latin typeface="Calibri" pitchFamily="34" charset="0"/>
              </a:rPr>
              <a:t>muscularis</a:t>
            </a:r>
            <a:r>
              <a:rPr lang="en-US" sz="1400" b="1" dirty="0">
                <a:solidFill>
                  <a:schemeClr val="accent3">
                    <a:lumMod val="50000"/>
                  </a:schemeClr>
                </a:solidFill>
                <a:latin typeface="Calibri" pitchFamily="34" charset="0"/>
              </a:rPr>
              <a:t> mucosa, so it has a three layered structure:</a:t>
            </a:r>
          </a:p>
          <a:p>
            <a:pPr marL="342900" indent="-342900">
              <a:buAutoNum type="arabicPeriod"/>
            </a:pPr>
            <a:r>
              <a:rPr lang="en-US" sz="1400" b="1" dirty="0">
                <a:solidFill>
                  <a:schemeClr val="accent3">
                    <a:lumMod val="50000"/>
                  </a:schemeClr>
                </a:solidFill>
                <a:latin typeface="Calibri" pitchFamily="34" charset="0"/>
              </a:rPr>
              <a:t>Mucosa (</a:t>
            </a:r>
            <a:r>
              <a:rPr lang="en-US" sz="1400" b="1" dirty="0">
                <a:latin typeface="Calibri" pitchFamily="34" charset="0"/>
              </a:rPr>
              <a:t>black bracket</a:t>
            </a:r>
            <a:r>
              <a:rPr lang="en-US" sz="1400" b="1" dirty="0">
                <a:solidFill>
                  <a:schemeClr val="accent3">
                    <a:lumMod val="50000"/>
                  </a:schemeClr>
                </a:solidFill>
                <a:latin typeface="Calibri" pitchFamily="34" charset="0"/>
              </a:rPr>
              <a:t>) – simple columnar epithelium plus lamina propria</a:t>
            </a:r>
          </a:p>
          <a:p>
            <a:pPr marL="342900" indent="-342900">
              <a:buAutoNum type="arabicPeriod"/>
            </a:pPr>
            <a:r>
              <a:rPr lang="en-US" sz="1400" b="1" dirty="0" err="1">
                <a:solidFill>
                  <a:schemeClr val="accent3">
                    <a:lumMod val="50000"/>
                  </a:schemeClr>
                </a:solidFill>
                <a:latin typeface="Calibri" pitchFamily="34" charset="0"/>
              </a:rPr>
              <a:t>Muscularis</a:t>
            </a:r>
            <a:r>
              <a:rPr lang="en-US" sz="1400" b="1" dirty="0">
                <a:solidFill>
                  <a:schemeClr val="accent3">
                    <a:lumMod val="50000"/>
                  </a:schemeClr>
                </a:solidFill>
                <a:latin typeface="Calibri" pitchFamily="34" charset="0"/>
              </a:rPr>
              <a:t> (</a:t>
            </a:r>
            <a:r>
              <a:rPr lang="en-US" sz="1400" b="1" dirty="0">
                <a:solidFill>
                  <a:srgbClr val="C00000"/>
                </a:solidFill>
                <a:latin typeface="Calibri" pitchFamily="34" charset="0"/>
              </a:rPr>
              <a:t>red bracket</a:t>
            </a:r>
            <a:r>
              <a:rPr lang="en-US" sz="1400" b="1" dirty="0">
                <a:solidFill>
                  <a:schemeClr val="accent3">
                    <a:lumMod val="50000"/>
                  </a:schemeClr>
                </a:solidFill>
                <a:latin typeface="Calibri" pitchFamily="34" charset="0"/>
              </a:rPr>
              <a:t>) – smooth muscle interspersed with connective tissue</a:t>
            </a:r>
          </a:p>
          <a:p>
            <a:pPr marL="342900" indent="-342900">
              <a:buAutoNum type="arabicPeriod"/>
            </a:pPr>
            <a:r>
              <a:rPr lang="en-US" sz="1400" b="1" dirty="0">
                <a:solidFill>
                  <a:schemeClr val="accent3">
                    <a:lumMod val="50000"/>
                  </a:schemeClr>
                </a:solidFill>
                <a:latin typeface="Calibri" pitchFamily="34" charset="0"/>
              </a:rPr>
              <a:t>Adventitia or serosa (green bracket) – this depends on whether the section is from the side in contact with the liver, or the side covered by visceral peritoneum  </a:t>
            </a:r>
          </a:p>
        </p:txBody>
      </p:sp>
      <p:sp>
        <p:nvSpPr>
          <p:cNvPr id="2" name="Left Brace 1"/>
          <p:cNvSpPr/>
          <p:nvPr/>
        </p:nvSpPr>
        <p:spPr>
          <a:xfrm>
            <a:off x="2393243" y="3810000"/>
            <a:ext cx="237067" cy="491067"/>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685800" y="2057400"/>
            <a:ext cx="5906556" cy="738664"/>
          </a:xfrm>
          <a:prstGeom prst="rect">
            <a:avLst/>
          </a:prstGeom>
          <a:noFill/>
        </p:spPr>
        <p:txBody>
          <a:bodyPr wrap="square" rtlCol="0">
            <a:spAutoFit/>
          </a:bodyPr>
          <a:lstStyle/>
          <a:p>
            <a:r>
              <a:rPr lang="en-US" sz="1400" b="1" dirty="0">
                <a:latin typeface="Tempus Sans ITC" pitchFamily="82" charset="0"/>
              </a:rPr>
              <a:t>The epithelial cells are very active in concentrating bile. Therefore, like intestinal absorptive cells, they are tall columnar cells that are highly eosinophilic. </a:t>
            </a:r>
          </a:p>
        </p:txBody>
      </p:sp>
      <p:sp>
        <p:nvSpPr>
          <p:cNvPr id="10" name="Left Brace 9"/>
          <p:cNvSpPr/>
          <p:nvPr/>
        </p:nvSpPr>
        <p:spPr>
          <a:xfrm>
            <a:off x="2359379" y="4323644"/>
            <a:ext cx="276576" cy="1998134"/>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p:cNvSpPr/>
          <p:nvPr/>
        </p:nvSpPr>
        <p:spPr>
          <a:xfrm>
            <a:off x="2387598" y="6344355"/>
            <a:ext cx="242713" cy="462845"/>
          </a:xfrm>
          <a:prstGeom prst="leftBrace">
            <a:avLst/>
          </a:prstGeom>
          <a:ln w="38100">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1" y="4876799"/>
            <a:ext cx="2359378" cy="1677382"/>
          </a:xfrm>
          <a:prstGeom prst="rect">
            <a:avLst/>
          </a:prstGeom>
          <a:noFill/>
        </p:spPr>
        <p:txBody>
          <a:bodyPr wrap="square" rtlCol="0">
            <a:spAutoFit/>
          </a:bodyPr>
          <a:lstStyle/>
          <a:p>
            <a:r>
              <a:rPr lang="en-US" sz="1400" b="1" dirty="0">
                <a:solidFill>
                  <a:srgbClr val="C00000"/>
                </a:solidFill>
                <a:latin typeface="Tempus Sans ITC" pitchFamily="82" charset="0"/>
              </a:rPr>
              <a:t>Not very muscular…but, really, how hard can it be to squirt bile?</a:t>
            </a:r>
          </a:p>
          <a:p>
            <a:endParaRPr lang="en-US" sz="500" b="1" dirty="0">
              <a:solidFill>
                <a:srgbClr val="C00000"/>
              </a:solidFill>
              <a:latin typeface="Tempus Sans ITC" pitchFamily="82" charset="0"/>
            </a:endParaRPr>
          </a:p>
          <a:p>
            <a:r>
              <a:rPr lang="en-US" sz="1400" b="1" dirty="0">
                <a:solidFill>
                  <a:srgbClr val="C00000"/>
                </a:solidFill>
                <a:latin typeface="Tempus Sans ITC" pitchFamily="82" charset="0"/>
              </a:rPr>
              <a:t>Some hormones, e.g. cholecystokinin (CCK), from the intestine stimulates the smooth muscle here.</a:t>
            </a:r>
          </a:p>
        </p:txBody>
      </p:sp>
      <p:sp>
        <p:nvSpPr>
          <p:cNvPr id="13" name="TextBox 12"/>
          <p:cNvSpPr txBox="1"/>
          <p:nvPr/>
        </p:nvSpPr>
        <p:spPr>
          <a:xfrm>
            <a:off x="36085" y="3276600"/>
            <a:ext cx="2494856" cy="1169551"/>
          </a:xfrm>
          <a:prstGeom prst="rect">
            <a:avLst/>
          </a:prstGeom>
          <a:noFill/>
        </p:spPr>
        <p:txBody>
          <a:bodyPr wrap="square" rtlCol="0">
            <a:spAutoFit/>
          </a:bodyPr>
          <a:lstStyle/>
          <a:p>
            <a:r>
              <a:rPr lang="en-US" sz="1400" b="1" dirty="0">
                <a:latin typeface="Tempus Sans ITC" pitchFamily="82" charset="0"/>
              </a:rPr>
              <a:t>The mucosa is thrown up into folds (*), which give the appearance of mucous glands. These are due to sectioning, and not true glands.</a:t>
            </a:r>
          </a:p>
        </p:txBody>
      </p:sp>
      <p:sp>
        <p:nvSpPr>
          <p:cNvPr id="3" name="TextBox 2"/>
          <p:cNvSpPr txBox="1"/>
          <p:nvPr/>
        </p:nvSpPr>
        <p:spPr>
          <a:xfrm>
            <a:off x="6481232" y="3180645"/>
            <a:ext cx="427567" cy="584775"/>
          </a:xfrm>
          <a:prstGeom prst="rect">
            <a:avLst/>
          </a:prstGeom>
          <a:noFill/>
        </p:spPr>
        <p:txBody>
          <a:bodyPr wrap="square" rtlCol="0">
            <a:spAutoFit/>
          </a:bodyPr>
          <a:lstStyle/>
          <a:p>
            <a:r>
              <a:rPr lang="en-US" sz="3200" b="1" dirty="0"/>
              <a:t>*</a:t>
            </a:r>
          </a:p>
        </p:txBody>
      </p:sp>
    </p:spTree>
    <p:extLst>
      <p:ext uri="{BB962C8B-B14F-4D97-AF65-F5344CB8AC3E}">
        <p14:creationId xmlns:p14="http://schemas.microsoft.com/office/powerpoint/2010/main" val="13932415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923768" y="2133600"/>
            <a:ext cx="35052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gall bladder – SL106</a:t>
            </a:r>
            <a:endParaRPr lang="en-US" dirty="0">
              <a:latin typeface="Calibri" pitchFamily="34" charset="0"/>
            </a:endParaRPr>
          </a:p>
        </p:txBody>
      </p:sp>
      <p:sp>
        <p:nvSpPr>
          <p:cNvPr id="37891" name="TextBox 4"/>
          <p:cNvSpPr txBox="1">
            <a:spLocks noChangeArrowheads="1"/>
          </p:cNvSpPr>
          <p:nvPr/>
        </p:nvSpPr>
        <p:spPr bwMode="auto">
          <a:xfrm>
            <a:off x="1371599" y="5638800"/>
            <a:ext cx="7086599" cy="1015663"/>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105</a:t>
            </a:r>
            <a:r>
              <a:rPr lang="en-US" dirty="0">
                <a:latin typeface="Calibri" pitchFamily="34" charset="0"/>
              </a:rPr>
              <a:t> and </a:t>
            </a:r>
            <a:r>
              <a:rPr lang="en-US" u="sng" dirty="0">
                <a:hlinkClick r:id="rId5"/>
              </a:rPr>
              <a:t>SL 106</a:t>
            </a:r>
            <a:r>
              <a:rPr lang="en-US" dirty="0">
                <a:latin typeface="Calibri" pitchFamily="34" charset="0"/>
              </a:rPr>
              <a:t> and </a:t>
            </a:r>
            <a:r>
              <a:rPr lang="en-US" u="sng" dirty="0">
                <a:hlinkClick r:id="rId6"/>
              </a:rPr>
              <a:t>SL 069</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Gall bladder</a:t>
            </a:r>
          </a:p>
          <a:p>
            <a:pPr lvl="1" eaLnBrk="0" hangingPunct="0">
              <a:buFontTx/>
              <a:buChar char="•"/>
            </a:pPr>
            <a:r>
              <a:rPr lang="en-US" sz="1200" b="1" dirty="0">
                <a:solidFill>
                  <a:srgbClr val="002060"/>
                </a:solidFill>
                <a:latin typeface="Georgia" pitchFamily="18" charset="0"/>
                <a:ea typeface="Times" pitchFamily="18" charset="0"/>
                <a:cs typeface="Arial" charset="0"/>
              </a:rPr>
              <a:t>Note SL069 is fetal, so muscle layers are not well developed yet (no Big Macs yet) </a:t>
            </a:r>
          </a:p>
        </p:txBody>
      </p:sp>
      <p:sp>
        <p:nvSpPr>
          <p:cNvPr id="5" name="Rectangle 4"/>
          <p:cNvSpPr/>
          <p:nvPr/>
        </p:nvSpPr>
        <p:spPr>
          <a:xfrm>
            <a:off x="3043440" y="21491"/>
            <a:ext cx="3057247"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3">
                    <a:lumMod val="50000"/>
                  </a:schemeClr>
                </a:solidFill>
                <a:latin typeface="+mn-lt"/>
              </a:rPr>
              <a:t>GALL BLADDER</a:t>
            </a:r>
          </a:p>
        </p:txBody>
      </p:sp>
    </p:spTree>
    <p:extLst>
      <p:ext uri="{BB962C8B-B14F-4D97-AF65-F5344CB8AC3E}">
        <p14:creationId xmlns:p14="http://schemas.microsoft.com/office/powerpoint/2010/main" val="26169866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043440" y="21491"/>
            <a:ext cx="3057247"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3">
                    <a:lumMod val="50000"/>
                  </a:schemeClr>
                </a:solidFill>
                <a:latin typeface="+mn-lt"/>
              </a:rPr>
              <a:t>GALL BLADDER</a:t>
            </a:r>
          </a:p>
        </p:txBody>
      </p:sp>
      <p:sp>
        <p:nvSpPr>
          <p:cNvPr id="6" name="TextBox 5"/>
          <p:cNvSpPr txBox="1"/>
          <p:nvPr/>
        </p:nvSpPr>
        <p:spPr>
          <a:xfrm>
            <a:off x="47374" y="990600"/>
            <a:ext cx="3751337" cy="3323987"/>
          </a:xfrm>
          <a:prstGeom prst="rect">
            <a:avLst/>
          </a:prstGeom>
          <a:noFill/>
        </p:spPr>
        <p:txBody>
          <a:bodyPr wrap="square">
            <a:spAutoFit/>
          </a:bodyPr>
          <a:lstStyle/>
          <a:p>
            <a:r>
              <a:rPr lang="en-US" sz="1400" b="1" dirty="0">
                <a:solidFill>
                  <a:schemeClr val="accent3">
                    <a:lumMod val="50000"/>
                  </a:schemeClr>
                </a:solidFill>
                <a:latin typeface="Calibri" pitchFamily="34" charset="0"/>
              </a:rPr>
              <a:t>As mentioned, the epithelial cells that line the gall bladder are simple columnar, and are involved in concentration of bile.  Therefore, they have characteristics of cells actively transporting ions:  microvilli, junctional complexes, and extensive </a:t>
            </a:r>
            <a:r>
              <a:rPr lang="en-US" sz="1400" b="1" dirty="0" err="1">
                <a:solidFill>
                  <a:schemeClr val="accent3">
                    <a:lumMod val="50000"/>
                  </a:schemeClr>
                </a:solidFill>
                <a:latin typeface="Calibri" pitchFamily="34" charset="0"/>
              </a:rPr>
              <a:t>basolateral</a:t>
            </a:r>
            <a:r>
              <a:rPr lang="en-US" sz="1400" b="1" dirty="0">
                <a:solidFill>
                  <a:schemeClr val="accent3">
                    <a:lumMod val="50000"/>
                  </a:schemeClr>
                </a:solidFill>
                <a:latin typeface="Calibri" pitchFamily="34" charset="0"/>
              </a:rPr>
              <a:t> </a:t>
            </a:r>
            <a:r>
              <a:rPr lang="en-US" sz="1400" b="1" dirty="0" err="1">
                <a:solidFill>
                  <a:schemeClr val="accent3">
                    <a:lumMod val="50000"/>
                  </a:schemeClr>
                </a:solidFill>
                <a:latin typeface="Calibri" pitchFamily="34" charset="0"/>
              </a:rPr>
              <a:t>infoldings</a:t>
            </a:r>
            <a:r>
              <a:rPr lang="en-US" sz="1400" b="1" dirty="0">
                <a:solidFill>
                  <a:schemeClr val="accent3">
                    <a:lumMod val="50000"/>
                  </a:schemeClr>
                </a:solidFill>
                <a:latin typeface="Calibri" pitchFamily="34" charset="0"/>
              </a:rPr>
              <a:t>.</a:t>
            </a:r>
          </a:p>
          <a:p>
            <a:endParaRPr lang="en-US" sz="1400" b="1" dirty="0">
              <a:solidFill>
                <a:schemeClr val="accent3">
                  <a:lumMod val="50000"/>
                </a:schemeClr>
              </a:solidFill>
              <a:latin typeface="Calibri" pitchFamily="34" charset="0"/>
            </a:endParaRPr>
          </a:p>
          <a:p>
            <a:r>
              <a:rPr lang="en-US" sz="1400" b="1" dirty="0">
                <a:solidFill>
                  <a:schemeClr val="accent3">
                    <a:lumMod val="50000"/>
                  </a:schemeClr>
                </a:solidFill>
                <a:latin typeface="Calibri" pitchFamily="34" charset="0"/>
              </a:rPr>
              <a:t>Once the epithelial cells become active, fluid accumulates in the space between the basal aspect of the cells and the basement membrane, expanding those spaces significantly (compare active gall bladder to the right to the less active one on the left).  Fluid then flows into the underlying connective tissue (in direction of the arrows).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7174" y="637822"/>
            <a:ext cx="5116826" cy="5898463"/>
          </a:xfrm>
          <a:prstGeom prst="rect">
            <a:avLst/>
          </a:prstGeom>
        </p:spPr>
      </p:pic>
    </p:spTree>
    <p:extLst>
      <p:ext uri="{BB962C8B-B14F-4D97-AF65-F5344CB8AC3E}">
        <p14:creationId xmlns:p14="http://schemas.microsoft.com/office/powerpoint/2010/main" val="15303775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28600" y="103049"/>
            <a:ext cx="8610600" cy="6555641"/>
          </a:xfrm>
          <a:prstGeom prst="rect">
            <a:avLst/>
          </a:prstGeom>
          <a:noFill/>
          <a:ln w="9525">
            <a:noFill/>
            <a:miter lim="800000"/>
            <a:headEnd/>
            <a:tailEnd/>
          </a:ln>
        </p:spPr>
        <p:txBody>
          <a:bodyPr>
            <a:spAutoFit/>
          </a:bodyPr>
          <a:lstStyle/>
          <a:p>
            <a:pPr>
              <a:tabLst>
                <a:tab pos="457200" algn="l"/>
              </a:tabLst>
            </a:pPr>
            <a:r>
              <a:rPr lang="en-US" sz="1400" b="1" dirty="0">
                <a:solidFill>
                  <a:srgbClr val="002060"/>
                </a:solidFill>
                <a:latin typeface="Georgia" pitchFamily="18" charset="0"/>
                <a:cs typeface="Times New Roman" pitchFamily="18" charset="0"/>
              </a:rPr>
              <a:t>The next set of slides is a quiz for this module.  You should review the structures covered in this module, and try to visualize each of these in light and electron micrographs.</a:t>
            </a:r>
          </a:p>
          <a:p>
            <a:pPr>
              <a:tabLst>
                <a:tab pos="457200" algn="l"/>
              </a:tabLst>
            </a:pPr>
            <a:endParaRPr lang="en-US" b="1" dirty="0">
              <a:solidFill>
                <a:srgbClr val="002060"/>
              </a:solidFill>
              <a:latin typeface="Georgia" pitchFamily="18" charset="0"/>
            </a:endParaRPr>
          </a:p>
          <a:p>
            <a:pPr>
              <a:buFont typeface="Arial" charset="0"/>
              <a:buChar char="•"/>
              <a:tabLst>
                <a:tab pos="457200" algn="l"/>
              </a:tabLst>
            </a:pPr>
            <a:r>
              <a:rPr lang="en-US" sz="1200" b="1" dirty="0">
                <a:solidFill>
                  <a:srgbClr val="002060"/>
                </a:solidFill>
                <a:latin typeface="Georgia" pitchFamily="18" charset="0"/>
              </a:rPr>
              <a:t>Distinguish, at the light microscope level, each of the following:</a:t>
            </a:r>
          </a:p>
          <a:p>
            <a:pPr lvl="1">
              <a:buFont typeface="Arial" charset="0"/>
              <a:buChar char="•"/>
              <a:tabLst>
                <a:tab pos="457200" algn="l"/>
              </a:tabLst>
            </a:pPr>
            <a:endParaRPr lang="en-US" sz="1200" dirty="0">
              <a:solidFill>
                <a:srgbClr val="002060"/>
              </a:solidFill>
              <a:latin typeface="Georgia" pitchFamily="18" charset="0"/>
            </a:endParaRPr>
          </a:p>
          <a:p>
            <a:pPr lvl="1">
              <a:buFont typeface="Arial" charset="0"/>
              <a:buChar char="•"/>
              <a:tabLst>
                <a:tab pos="457200" algn="l"/>
              </a:tabLst>
            </a:pPr>
            <a:r>
              <a:rPr lang="en-US" sz="1200" dirty="0">
                <a:solidFill>
                  <a:srgbClr val="002060"/>
                </a:solidFill>
                <a:latin typeface="Georgia" pitchFamily="18" charset="0"/>
              </a:rPr>
              <a:t>Pancreas </a:t>
            </a:r>
          </a:p>
          <a:p>
            <a:pPr lvl="2">
              <a:buFont typeface="Arial" charset="0"/>
              <a:buChar char="•"/>
              <a:tabLst>
                <a:tab pos="457200" algn="l"/>
              </a:tabLst>
            </a:pPr>
            <a:r>
              <a:rPr lang="en-US" sz="1200" dirty="0">
                <a:solidFill>
                  <a:srgbClr val="002060"/>
                </a:solidFill>
                <a:latin typeface="Georgia" pitchFamily="18" charset="0"/>
              </a:rPr>
              <a:t>Serous acini</a:t>
            </a:r>
          </a:p>
          <a:p>
            <a:pPr lvl="2">
              <a:buFont typeface="Arial" charset="0"/>
              <a:buChar char="•"/>
              <a:tabLst>
                <a:tab pos="457200" algn="l"/>
              </a:tabLst>
            </a:pPr>
            <a:r>
              <a:rPr lang="en-US" sz="1200" dirty="0">
                <a:solidFill>
                  <a:srgbClr val="002060"/>
                </a:solidFill>
                <a:latin typeface="Georgia" pitchFamily="18" charset="0"/>
              </a:rPr>
              <a:t>Ducts</a:t>
            </a:r>
          </a:p>
          <a:p>
            <a:pPr lvl="3">
              <a:buFont typeface="Arial" charset="0"/>
              <a:buChar char="•"/>
              <a:tabLst>
                <a:tab pos="457200" algn="l"/>
              </a:tabLst>
            </a:pPr>
            <a:r>
              <a:rPr lang="en-US" sz="1200" dirty="0">
                <a:solidFill>
                  <a:srgbClr val="002060"/>
                </a:solidFill>
                <a:latin typeface="Georgia" pitchFamily="18" charset="0"/>
              </a:rPr>
              <a:t>Intercalated ducts</a:t>
            </a:r>
          </a:p>
          <a:p>
            <a:pPr lvl="4">
              <a:buFont typeface="Arial" charset="0"/>
              <a:buChar char="•"/>
              <a:tabLst>
                <a:tab pos="457200" algn="l"/>
              </a:tabLst>
            </a:pPr>
            <a:r>
              <a:rPr lang="en-US" sz="1200" dirty="0" err="1">
                <a:solidFill>
                  <a:srgbClr val="002060"/>
                </a:solidFill>
                <a:latin typeface="Georgia" pitchFamily="18" charset="0"/>
              </a:rPr>
              <a:t>Centroacinar</a:t>
            </a:r>
            <a:r>
              <a:rPr lang="en-US" sz="1200" dirty="0">
                <a:solidFill>
                  <a:srgbClr val="002060"/>
                </a:solidFill>
                <a:latin typeface="Georgia" pitchFamily="18" charset="0"/>
              </a:rPr>
              <a:t> cells</a:t>
            </a:r>
          </a:p>
          <a:p>
            <a:pPr lvl="3">
              <a:buFont typeface="Arial" charset="0"/>
              <a:buChar char="•"/>
              <a:tabLst>
                <a:tab pos="457200" algn="l"/>
              </a:tabLst>
            </a:pPr>
            <a:r>
              <a:rPr lang="en-US" sz="1200" dirty="0">
                <a:solidFill>
                  <a:srgbClr val="002060"/>
                </a:solidFill>
                <a:latin typeface="Georgia" pitchFamily="18" charset="0"/>
              </a:rPr>
              <a:t>Excretory ducts</a:t>
            </a:r>
          </a:p>
          <a:p>
            <a:pPr marL="914400" lvl="3">
              <a:buFont typeface="Arial" charset="0"/>
              <a:buChar char="•"/>
              <a:tabLst>
                <a:tab pos="457200" algn="l"/>
              </a:tabLst>
            </a:pPr>
            <a:r>
              <a:rPr lang="en-US" sz="1200" dirty="0">
                <a:solidFill>
                  <a:srgbClr val="002060"/>
                </a:solidFill>
                <a:latin typeface="Georgia" pitchFamily="18" charset="0"/>
              </a:rPr>
              <a:t>Pancreatic islets (of Langerhans)</a:t>
            </a:r>
          </a:p>
          <a:p>
            <a:pPr lvl="1">
              <a:buFont typeface="Arial" charset="0"/>
              <a:buChar char="•"/>
              <a:tabLst>
                <a:tab pos="457200" algn="l"/>
              </a:tabLst>
            </a:pPr>
            <a:r>
              <a:rPr lang="en-US" sz="1200" dirty="0">
                <a:solidFill>
                  <a:srgbClr val="002060"/>
                </a:solidFill>
                <a:latin typeface="Georgia" pitchFamily="18" charset="0"/>
              </a:rPr>
              <a:t>Liver</a:t>
            </a:r>
          </a:p>
          <a:p>
            <a:pPr lvl="2">
              <a:buFont typeface="Arial" charset="0"/>
              <a:buChar char="•"/>
              <a:tabLst>
                <a:tab pos="457200" algn="l"/>
              </a:tabLst>
            </a:pPr>
            <a:r>
              <a:rPr lang="en-US" sz="1200" dirty="0">
                <a:solidFill>
                  <a:srgbClr val="002060"/>
                </a:solidFill>
                <a:latin typeface="Georgia" pitchFamily="18" charset="0"/>
              </a:rPr>
              <a:t>Capsule (of </a:t>
            </a:r>
            <a:r>
              <a:rPr lang="en-US" sz="1200" dirty="0" err="1">
                <a:solidFill>
                  <a:srgbClr val="002060"/>
                </a:solidFill>
                <a:latin typeface="Georgia" pitchFamily="18" charset="0"/>
              </a:rPr>
              <a:t>Glisson</a:t>
            </a:r>
            <a:r>
              <a:rPr lang="en-US" sz="1200" dirty="0">
                <a:solidFill>
                  <a:srgbClr val="002060"/>
                </a:solidFill>
                <a:latin typeface="Georgia" pitchFamily="18" charset="0"/>
              </a:rPr>
              <a:t>)</a:t>
            </a:r>
          </a:p>
          <a:p>
            <a:pPr lvl="2">
              <a:buFont typeface="Arial" charset="0"/>
              <a:buChar char="•"/>
              <a:tabLst>
                <a:tab pos="457200" algn="l"/>
              </a:tabLst>
            </a:pPr>
            <a:r>
              <a:rPr lang="en-US" sz="1200" dirty="0">
                <a:solidFill>
                  <a:srgbClr val="002060"/>
                </a:solidFill>
                <a:latin typeface="Georgia" pitchFamily="18" charset="0"/>
              </a:rPr>
              <a:t>Lobule (classic liver lobule)</a:t>
            </a:r>
          </a:p>
          <a:p>
            <a:pPr lvl="3">
              <a:buFont typeface="Arial" charset="0"/>
              <a:buChar char="•"/>
              <a:tabLst>
                <a:tab pos="457200" algn="l"/>
              </a:tabLst>
            </a:pPr>
            <a:r>
              <a:rPr lang="en-US" sz="1200" dirty="0">
                <a:solidFill>
                  <a:srgbClr val="002060"/>
                </a:solidFill>
                <a:latin typeface="Georgia" pitchFamily="18" charset="0"/>
              </a:rPr>
              <a:t>Central vein (terminal hepatic </a:t>
            </a:r>
            <a:r>
              <a:rPr lang="en-US" sz="1200" dirty="0" err="1">
                <a:solidFill>
                  <a:srgbClr val="002060"/>
                </a:solidFill>
                <a:latin typeface="Georgia" pitchFamily="18" charset="0"/>
              </a:rPr>
              <a:t>venule</a:t>
            </a:r>
            <a:r>
              <a:rPr lang="en-US" sz="1200" dirty="0">
                <a:solidFill>
                  <a:srgbClr val="002060"/>
                </a:solidFill>
                <a:latin typeface="Georgia" pitchFamily="18" charset="0"/>
              </a:rPr>
              <a:t>)</a:t>
            </a:r>
          </a:p>
          <a:p>
            <a:pPr lvl="3">
              <a:buFont typeface="Arial" charset="0"/>
              <a:buChar char="•"/>
              <a:tabLst>
                <a:tab pos="457200" algn="l"/>
              </a:tabLst>
            </a:pPr>
            <a:r>
              <a:rPr lang="en-US" sz="1200" dirty="0">
                <a:solidFill>
                  <a:srgbClr val="002060"/>
                </a:solidFill>
                <a:latin typeface="Georgia" pitchFamily="18" charset="0"/>
              </a:rPr>
              <a:t>Portal triad</a:t>
            </a:r>
          </a:p>
          <a:p>
            <a:pPr lvl="4">
              <a:buFont typeface="Arial" charset="0"/>
              <a:buChar char="•"/>
              <a:tabLst>
                <a:tab pos="457200" algn="l"/>
              </a:tabLst>
            </a:pPr>
            <a:r>
              <a:rPr lang="en-US" sz="1200" dirty="0">
                <a:solidFill>
                  <a:srgbClr val="002060"/>
                </a:solidFill>
                <a:latin typeface="Georgia" pitchFamily="18" charset="0"/>
              </a:rPr>
              <a:t>Hepatic artery</a:t>
            </a:r>
          </a:p>
          <a:p>
            <a:pPr lvl="4">
              <a:buFont typeface="Arial" charset="0"/>
              <a:buChar char="•"/>
              <a:tabLst>
                <a:tab pos="457200" algn="l"/>
              </a:tabLst>
            </a:pPr>
            <a:r>
              <a:rPr lang="en-US" sz="1200" dirty="0">
                <a:solidFill>
                  <a:srgbClr val="002060"/>
                </a:solidFill>
                <a:latin typeface="Georgia" pitchFamily="18" charset="0"/>
              </a:rPr>
              <a:t>Hepatic portal vein</a:t>
            </a:r>
          </a:p>
          <a:p>
            <a:pPr lvl="4">
              <a:buFont typeface="Arial" charset="0"/>
              <a:buChar char="•"/>
              <a:tabLst>
                <a:tab pos="457200" algn="l"/>
              </a:tabLst>
            </a:pPr>
            <a:r>
              <a:rPr lang="en-US" sz="1200" dirty="0">
                <a:solidFill>
                  <a:srgbClr val="002060"/>
                </a:solidFill>
                <a:latin typeface="Georgia" pitchFamily="18" charset="0"/>
              </a:rPr>
              <a:t>Intrahepatic bile duct</a:t>
            </a:r>
          </a:p>
          <a:p>
            <a:pPr lvl="4">
              <a:buFont typeface="Arial" charset="0"/>
              <a:buChar char="•"/>
              <a:tabLst>
                <a:tab pos="457200" algn="l"/>
              </a:tabLst>
            </a:pPr>
            <a:r>
              <a:rPr lang="en-US" sz="1200" dirty="0">
                <a:solidFill>
                  <a:srgbClr val="002060"/>
                </a:solidFill>
                <a:latin typeface="Georgia" pitchFamily="18" charset="0"/>
              </a:rPr>
              <a:t>(nerves and lymphatic vessels – seen at </a:t>
            </a:r>
            <a:r>
              <a:rPr lang="en-US" sz="1200" dirty="0" err="1">
                <a:solidFill>
                  <a:srgbClr val="002060"/>
                </a:solidFill>
                <a:latin typeface="Georgia" pitchFamily="18" charset="0"/>
              </a:rPr>
              <a:t>porta</a:t>
            </a:r>
            <a:r>
              <a:rPr lang="en-US" sz="1200" dirty="0">
                <a:solidFill>
                  <a:srgbClr val="002060"/>
                </a:solidFill>
                <a:latin typeface="Georgia" pitchFamily="18" charset="0"/>
              </a:rPr>
              <a:t> </a:t>
            </a:r>
            <a:r>
              <a:rPr lang="en-US" sz="1200" dirty="0" err="1">
                <a:solidFill>
                  <a:srgbClr val="002060"/>
                </a:solidFill>
                <a:latin typeface="Georgia" pitchFamily="18" charset="0"/>
              </a:rPr>
              <a:t>hepatis</a:t>
            </a:r>
            <a:r>
              <a:rPr lang="en-US" sz="1200" dirty="0">
                <a:solidFill>
                  <a:srgbClr val="002060"/>
                </a:solidFill>
                <a:latin typeface="Georgia" pitchFamily="18" charset="0"/>
              </a:rPr>
              <a:t> SL103)</a:t>
            </a:r>
          </a:p>
          <a:p>
            <a:pPr lvl="3">
              <a:buFont typeface="Arial" charset="0"/>
              <a:buChar char="•"/>
              <a:tabLst>
                <a:tab pos="457200" algn="l"/>
              </a:tabLst>
            </a:pPr>
            <a:r>
              <a:rPr lang="en-US" sz="1200" dirty="0">
                <a:solidFill>
                  <a:srgbClr val="002060"/>
                </a:solidFill>
                <a:latin typeface="Georgia" pitchFamily="18" charset="0"/>
              </a:rPr>
              <a:t>Hepatocytes</a:t>
            </a:r>
          </a:p>
          <a:p>
            <a:pPr lvl="3">
              <a:buFont typeface="Arial" charset="0"/>
              <a:buChar char="•"/>
              <a:tabLst>
                <a:tab pos="457200" algn="l"/>
              </a:tabLst>
            </a:pPr>
            <a:r>
              <a:rPr lang="en-US" sz="1200" dirty="0" err="1">
                <a:solidFill>
                  <a:srgbClr val="002060"/>
                </a:solidFill>
                <a:latin typeface="Georgia" pitchFamily="18" charset="0"/>
              </a:rPr>
              <a:t>Kupffer</a:t>
            </a:r>
            <a:r>
              <a:rPr lang="en-US" sz="1200" dirty="0">
                <a:solidFill>
                  <a:srgbClr val="002060"/>
                </a:solidFill>
                <a:latin typeface="Georgia" pitchFamily="18" charset="0"/>
              </a:rPr>
              <a:t> cells</a:t>
            </a:r>
          </a:p>
          <a:p>
            <a:pPr lvl="3">
              <a:buFont typeface="Arial" charset="0"/>
              <a:buChar char="•"/>
              <a:tabLst>
                <a:tab pos="457200" algn="l"/>
              </a:tabLst>
            </a:pPr>
            <a:r>
              <a:rPr lang="en-US" sz="1200" dirty="0">
                <a:solidFill>
                  <a:srgbClr val="002060"/>
                </a:solidFill>
                <a:latin typeface="Georgia" pitchFamily="18" charset="0"/>
              </a:rPr>
              <a:t>Sinusoids</a:t>
            </a:r>
          </a:p>
          <a:p>
            <a:pPr lvl="3">
              <a:buFont typeface="Arial" charset="0"/>
              <a:buChar char="•"/>
              <a:tabLst>
                <a:tab pos="457200" algn="l"/>
              </a:tabLst>
            </a:pPr>
            <a:r>
              <a:rPr lang="en-US" sz="1200" dirty="0">
                <a:solidFill>
                  <a:srgbClr val="002060"/>
                </a:solidFill>
                <a:latin typeface="Georgia" pitchFamily="18" charset="0"/>
              </a:rPr>
              <a:t>Endothelial cells</a:t>
            </a:r>
          </a:p>
          <a:p>
            <a:pPr lvl="2">
              <a:buFont typeface="Arial" charset="0"/>
              <a:buChar char="•"/>
              <a:tabLst>
                <a:tab pos="457200" algn="l"/>
              </a:tabLst>
            </a:pPr>
            <a:r>
              <a:rPr lang="en-US" sz="1200" dirty="0">
                <a:solidFill>
                  <a:srgbClr val="002060"/>
                </a:solidFill>
                <a:latin typeface="Georgia" pitchFamily="18" charset="0"/>
              </a:rPr>
              <a:t>Veins</a:t>
            </a:r>
          </a:p>
          <a:p>
            <a:pPr lvl="3">
              <a:buFont typeface="Arial" charset="0"/>
              <a:buChar char="•"/>
              <a:tabLst>
                <a:tab pos="457200" algn="l"/>
              </a:tabLst>
            </a:pPr>
            <a:r>
              <a:rPr lang="en-US" sz="1200" dirty="0">
                <a:solidFill>
                  <a:srgbClr val="002060"/>
                </a:solidFill>
                <a:latin typeface="Georgia" pitchFamily="18" charset="0"/>
              </a:rPr>
              <a:t>Central vein</a:t>
            </a:r>
          </a:p>
          <a:p>
            <a:pPr lvl="3">
              <a:buFont typeface="Arial" charset="0"/>
              <a:buChar char="•"/>
              <a:tabLst>
                <a:tab pos="457200" algn="l"/>
              </a:tabLst>
            </a:pPr>
            <a:r>
              <a:rPr lang="en-US" sz="1200" dirty="0" err="1">
                <a:solidFill>
                  <a:srgbClr val="002060"/>
                </a:solidFill>
                <a:latin typeface="Georgia" pitchFamily="18" charset="0"/>
              </a:rPr>
              <a:t>Sublobular</a:t>
            </a:r>
            <a:r>
              <a:rPr lang="en-US" sz="1200" dirty="0">
                <a:solidFill>
                  <a:srgbClr val="002060"/>
                </a:solidFill>
                <a:latin typeface="Georgia" pitchFamily="18" charset="0"/>
              </a:rPr>
              <a:t> vein</a:t>
            </a:r>
          </a:p>
          <a:p>
            <a:pPr lvl="3">
              <a:buFont typeface="Arial" charset="0"/>
              <a:buChar char="•"/>
              <a:tabLst>
                <a:tab pos="457200" algn="l"/>
              </a:tabLst>
            </a:pPr>
            <a:r>
              <a:rPr lang="en-US" sz="1200" dirty="0">
                <a:solidFill>
                  <a:srgbClr val="002060"/>
                </a:solidFill>
                <a:latin typeface="Georgia" pitchFamily="18" charset="0"/>
              </a:rPr>
              <a:t>Hepatic vein</a:t>
            </a:r>
          </a:p>
          <a:p>
            <a:pPr lvl="1">
              <a:buFont typeface="Arial" charset="0"/>
              <a:buChar char="•"/>
              <a:tabLst>
                <a:tab pos="457200" algn="l"/>
              </a:tabLst>
            </a:pPr>
            <a:r>
              <a:rPr lang="en-US" sz="1200" dirty="0">
                <a:solidFill>
                  <a:srgbClr val="002060"/>
                </a:solidFill>
                <a:latin typeface="Georgia" pitchFamily="18" charset="0"/>
              </a:rPr>
              <a:t>Gall bladder</a:t>
            </a:r>
          </a:p>
          <a:p>
            <a:pPr marL="457200" lvl="2">
              <a:buFont typeface="Arial" charset="0"/>
              <a:buChar char="•"/>
              <a:tabLst>
                <a:tab pos="457200" algn="l"/>
              </a:tabLst>
            </a:pPr>
            <a:r>
              <a:rPr lang="en-US" sz="1200" dirty="0" err="1">
                <a:solidFill>
                  <a:srgbClr val="002060"/>
                </a:solidFill>
                <a:latin typeface="Georgia" pitchFamily="18" charset="0"/>
              </a:rPr>
              <a:t>Extrahepatic</a:t>
            </a:r>
            <a:r>
              <a:rPr lang="en-US" sz="1200" dirty="0">
                <a:solidFill>
                  <a:srgbClr val="002060"/>
                </a:solidFill>
                <a:latin typeface="Georgia" pitchFamily="18" charset="0"/>
              </a:rPr>
              <a:t>  bile duct (bile duct, cystic duct , hepatic ducts…all look same histologically)</a:t>
            </a:r>
          </a:p>
          <a:p>
            <a:pPr marL="457200" lvl="2">
              <a:buFont typeface="Arial" charset="0"/>
              <a:buChar char="•"/>
              <a:tabLst>
                <a:tab pos="457200" algn="l"/>
              </a:tabLst>
            </a:pPr>
            <a:r>
              <a:rPr lang="en-US" sz="1200" dirty="0">
                <a:solidFill>
                  <a:srgbClr val="002060"/>
                </a:solidFill>
                <a:latin typeface="Georgia" pitchFamily="18" charset="0"/>
              </a:rPr>
              <a:t>Hepatopancreatic ampulla (of </a:t>
            </a:r>
            <a:r>
              <a:rPr lang="en-US" sz="1200" dirty="0" err="1">
                <a:solidFill>
                  <a:srgbClr val="002060"/>
                </a:solidFill>
                <a:latin typeface="Georgia" pitchFamily="18" charset="0"/>
              </a:rPr>
              <a:t>Vater</a:t>
            </a:r>
            <a:r>
              <a:rPr lang="en-US" sz="1200" dirty="0">
                <a:solidFill>
                  <a:srgbClr val="002060"/>
                </a:solidFill>
                <a:latin typeface="Georgia" pitchFamily="18" charset="0"/>
              </a:rPr>
              <a:t>)</a:t>
            </a:r>
          </a:p>
          <a:p>
            <a:pPr marL="1371600" lvl="5">
              <a:buFont typeface="Arial" charset="0"/>
              <a:buChar char="•"/>
              <a:tabLst>
                <a:tab pos="457200" algn="l"/>
              </a:tabLst>
            </a:pPr>
            <a:endParaRPr lang="en-US" sz="1200" dirty="0">
              <a:solidFill>
                <a:srgbClr val="002060"/>
              </a:solidFill>
              <a:latin typeface="Georgia" pitchFamily="18" charset="0"/>
            </a:endParaRPr>
          </a:p>
          <a:p>
            <a:pPr marL="463550" lvl="2">
              <a:tabLst>
                <a:tab pos="395288" algn="l"/>
                <a:tab pos="457200" algn="l"/>
              </a:tabLst>
            </a:pPr>
            <a:r>
              <a:rPr lang="en-US" sz="1400" dirty="0">
                <a:solidFill>
                  <a:srgbClr val="7030A0"/>
                </a:solidFill>
                <a:latin typeface="Georgia" pitchFamily="18" charset="0"/>
              </a:rPr>
              <a:t>Continues on next page…..</a:t>
            </a:r>
            <a:endParaRPr lang="en-US" sz="1200" dirty="0">
              <a:solidFill>
                <a:srgbClr val="002060"/>
              </a:solidFill>
              <a:latin typeface="Georgia" pitchFamily="18" charset="0"/>
            </a:endParaRPr>
          </a:p>
        </p:txBody>
      </p:sp>
    </p:spTree>
    <p:extLst>
      <p:ext uri="{BB962C8B-B14F-4D97-AF65-F5344CB8AC3E}">
        <p14:creationId xmlns:p14="http://schemas.microsoft.com/office/powerpoint/2010/main" val="2975686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28600" y="304800"/>
            <a:ext cx="8610600" cy="2769989"/>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Helvetica" pitchFamily="34" charset="0"/>
                <a:cs typeface="Times New Roman" pitchFamily="18" charset="0"/>
              </a:rPr>
              <a:t>After completing this exercise, you should be able to:</a:t>
            </a:r>
          </a:p>
          <a:p>
            <a:pPr>
              <a:tabLst>
                <a:tab pos="457200" algn="l"/>
              </a:tabLst>
            </a:pPr>
            <a:r>
              <a:rPr lang="en-US" sz="1200" dirty="0">
                <a:solidFill>
                  <a:srgbClr val="002060"/>
                </a:solidFill>
                <a:latin typeface="Georgia" pitchFamily="18" charset="0"/>
              </a:rPr>
              <a:t> </a:t>
            </a:r>
          </a:p>
          <a:p>
            <a:pPr marL="519113" lvl="2" indent="-55563">
              <a:buFont typeface="Arial" charset="0"/>
              <a:buChar char="•"/>
              <a:tabLst>
                <a:tab pos="395288" algn="l"/>
                <a:tab pos="457200" algn="l"/>
              </a:tabLst>
            </a:pPr>
            <a:endParaRPr lang="en-US" sz="1200" dirty="0">
              <a:solidFill>
                <a:srgbClr val="002060"/>
              </a:solidFill>
              <a:latin typeface="Georgia" pitchFamily="18" charset="0"/>
            </a:endParaRPr>
          </a:p>
          <a:p>
            <a:pPr>
              <a:buFont typeface="Arial" charset="0"/>
              <a:buChar char="•"/>
              <a:tabLst>
                <a:tab pos="457200" algn="l"/>
              </a:tabLst>
            </a:pPr>
            <a:r>
              <a:rPr lang="en-US" sz="1200" b="1" dirty="0">
                <a:solidFill>
                  <a:srgbClr val="002060"/>
                </a:solidFill>
                <a:latin typeface="Georgia" pitchFamily="18" charset="0"/>
              </a:rPr>
              <a:t>Distinguish, at the electron microscope level, each of the following:</a:t>
            </a:r>
          </a:p>
          <a:p>
            <a:pPr lvl="1">
              <a:buFont typeface="Arial" charset="0"/>
              <a:buChar char="•"/>
              <a:tabLst>
                <a:tab pos="457200" algn="l"/>
              </a:tabLst>
            </a:pPr>
            <a:endParaRPr lang="en-US" sz="1200" dirty="0">
              <a:solidFill>
                <a:srgbClr val="002060"/>
              </a:solidFill>
              <a:latin typeface="Georgia" pitchFamily="18" charset="0"/>
            </a:endParaRPr>
          </a:p>
          <a:p>
            <a:pPr lvl="1">
              <a:buFont typeface="Arial" charset="0"/>
              <a:buChar char="•"/>
              <a:tabLst>
                <a:tab pos="457200" algn="l"/>
              </a:tabLst>
            </a:pPr>
            <a:r>
              <a:rPr lang="en-US" sz="1200" dirty="0">
                <a:solidFill>
                  <a:srgbClr val="002060"/>
                </a:solidFill>
                <a:latin typeface="Georgia" pitchFamily="18" charset="0"/>
              </a:rPr>
              <a:t>liver</a:t>
            </a:r>
          </a:p>
          <a:p>
            <a:pPr lvl="2">
              <a:buFont typeface="Arial" charset="0"/>
              <a:buChar char="•"/>
              <a:tabLst>
                <a:tab pos="457200" algn="l"/>
              </a:tabLst>
            </a:pPr>
            <a:r>
              <a:rPr lang="en-US" sz="1200" dirty="0">
                <a:solidFill>
                  <a:srgbClr val="002060"/>
                </a:solidFill>
                <a:latin typeface="Georgia" pitchFamily="18" charset="0"/>
              </a:rPr>
              <a:t>Hepatocyte</a:t>
            </a:r>
          </a:p>
          <a:p>
            <a:pPr lvl="2">
              <a:buFont typeface="Arial" charset="0"/>
              <a:buChar char="•"/>
              <a:tabLst>
                <a:tab pos="457200" algn="l"/>
              </a:tabLst>
            </a:pPr>
            <a:r>
              <a:rPr lang="en-US" sz="1200" dirty="0">
                <a:solidFill>
                  <a:srgbClr val="002060"/>
                </a:solidFill>
                <a:latin typeface="Georgia" pitchFamily="18" charset="0"/>
              </a:rPr>
              <a:t>Sinusoid</a:t>
            </a:r>
          </a:p>
          <a:p>
            <a:pPr lvl="2">
              <a:buFont typeface="Arial" charset="0"/>
              <a:buChar char="•"/>
              <a:tabLst>
                <a:tab pos="457200" algn="l"/>
              </a:tabLst>
            </a:pPr>
            <a:r>
              <a:rPr lang="en-US" sz="1200" dirty="0">
                <a:solidFill>
                  <a:srgbClr val="002060"/>
                </a:solidFill>
                <a:latin typeface="Georgia" pitchFamily="18" charset="0"/>
              </a:rPr>
              <a:t>Endothelial cell</a:t>
            </a:r>
          </a:p>
          <a:p>
            <a:pPr lvl="2">
              <a:buFont typeface="Arial" charset="0"/>
              <a:buChar char="•"/>
              <a:tabLst>
                <a:tab pos="457200" algn="l"/>
              </a:tabLst>
            </a:pPr>
            <a:r>
              <a:rPr lang="en-US" sz="1200" dirty="0">
                <a:solidFill>
                  <a:srgbClr val="002060"/>
                </a:solidFill>
                <a:latin typeface="Georgia" pitchFamily="18" charset="0"/>
              </a:rPr>
              <a:t>Space of </a:t>
            </a:r>
            <a:r>
              <a:rPr lang="en-US" sz="1200" dirty="0" err="1">
                <a:solidFill>
                  <a:srgbClr val="002060"/>
                </a:solidFill>
                <a:latin typeface="Georgia" pitchFamily="18" charset="0"/>
              </a:rPr>
              <a:t>Disse</a:t>
            </a:r>
            <a:endParaRPr lang="en-US" sz="1200" dirty="0">
              <a:solidFill>
                <a:srgbClr val="002060"/>
              </a:solidFill>
              <a:latin typeface="Georgia" pitchFamily="18" charset="0"/>
            </a:endParaRPr>
          </a:p>
          <a:p>
            <a:pPr lvl="2">
              <a:buFont typeface="Arial" charset="0"/>
              <a:buChar char="•"/>
              <a:tabLst>
                <a:tab pos="457200" algn="l"/>
              </a:tabLst>
            </a:pPr>
            <a:r>
              <a:rPr lang="en-US" sz="1200" dirty="0">
                <a:solidFill>
                  <a:srgbClr val="002060"/>
                </a:solidFill>
                <a:latin typeface="Georgia" pitchFamily="18" charset="0"/>
              </a:rPr>
              <a:t>Bile </a:t>
            </a:r>
            <a:r>
              <a:rPr lang="en-US" sz="1200" dirty="0" err="1">
                <a:solidFill>
                  <a:srgbClr val="002060"/>
                </a:solidFill>
                <a:latin typeface="Georgia" pitchFamily="18" charset="0"/>
              </a:rPr>
              <a:t>canaliculus</a:t>
            </a:r>
            <a:endParaRPr lang="en-US" sz="1200" dirty="0">
              <a:solidFill>
                <a:srgbClr val="002060"/>
              </a:solidFill>
              <a:latin typeface="Georgia" pitchFamily="18" charset="0"/>
            </a:endParaRPr>
          </a:p>
          <a:p>
            <a:pPr marL="511175" lvl="5" indent="-53975">
              <a:buFont typeface="Arial" charset="0"/>
              <a:buChar char="•"/>
              <a:tabLst>
                <a:tab pos="457200" algn="l"/>
                <a:tab pos="914400" algn="l"/>
              </a:tabLst>
            </a:pPr>
            <a:r>
              <a:rPr lang="en-US" sz="1200" dirty="0">
                <a:solidFill>
                  <a:srgbClr val="002060"/>
                </a:solidFill>
                <a:latin typeface="Georgia" pitchFamily="18" charset="0"/>
              </a:rPr>
              <a:t>pancreas</a:t>
            </a:r>
          </a:p>
          <a:p>
            <a:pPr marL="968375" lvl="6" indent="-53975">
              <a:buFont typeface="Arial" charset="0"/>
              <a:buChar char="•"/>
              <a:tabLst>
                <a:tab pos="457200" algn="l"/>
                <a:tab pos="914400" algn="l"/>
              </a:tabLst>
            </a:pPr>
            <a:r>
              <a:rPr lang="en-US" sz="1200" dirty="0">
                <a:solidFill>
                  <a:srgbClr val="002060"/>
                </a:solidFill>
                <a:latin typeface="Georgia" pitchFamily="18" charset="0"/>
              </a:rPr>
              <a:t>Exocrine cells</a:t>
            </a:r>
          </a:p>
          <a:p>
            <a:pPr marL="968375" lvl="6" indent="-53975">
              <a:buFont typeface="Arial" charset="0"/>
              <a:buChar char="•"/>
              <a:tabLst>
                <a:tab pos="457200" algn="l"/>
                <a:tab pos="914400" algn="l"/>
              </a:tabLst>
            </a:pPr>
            <a:r>
              <a:rPr lang="en-US" sz="1200" dirty="0">
                <a:solidFill>
                  <a:srgbClr val="002060"/>
                </a:solidFill>
                <a:latin typeface="Georgia" pitchFamily="18" charset="0"/>
              </a:rPr>
              <a:t>Endocrine cells	</a:t>
            </a:r>
          </a:p>
        </p:txBody>
      </p:sp>
    </p:spTree>
    <p:extLst>
      <p:ext uri="{BB962C8B-B14F-4D97-AF65-F5344CB8AC3E}">
        <p14:creationId xmlns:p14="http://schemas.microsoft.com/office/powerpoint/2010/main" val="979012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590800" y="2013466"/>
            <a:ext cx="35052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pancreatic acini – SL108</a:t>
            </a:r>
            <a:endParaRPr lang="en-US" dirty="0">
              <a:latin typeface="Calibri" pitchFamily="34" charset="0"/>
            </a:endParaRPr>
          </a:p>
        </p:txBody>
      </p:sp>
      <p:sp>
        <p:nvSpPr>
          <p:cNvPr id="37891" name="TextBox 4"/>
          <p:cNvSpPr txBox="1">
            <a:spLocks noChangeArrowheads="1"/>
          </p:cNvSpPr>
          <p:nvPr/>
        </p:nvSpPr>
        <p:spPr bwMode="auto">
          <a:xfrm>
            <a:off x="1987473" y="5867400"/>
            <a:ext cx="4495800" cy="83099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108</a:t>
            </a:r>
            <a:r>
              <a:rPr lang="en-US" dirty="0">
                <a:latin typeface="Calibri" pitchFamily="34" charset="0"/>
              </a:rPr>
              <a:t> and </a:t>
            </a:r>
            <a:r>
              <a:rPr lang="en-US" u="sng" dirty="0">
                <a:hlinkClick r:id="rId5"/>
              </a:rPr>
              <a:t>SL 054</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Exocrine pancreas (serous acini)</a:t>
            </a:r>
          </a:p>
        </p:txBody>
      </p:sp>
      <p:sp>
        <p:nvSpPr>
          <p:cNvPr id="7" name="Rectangle 6"/>
          <p:cNvSpPr/>
          <p:nvPr/>
        </p:nvSpPr>
        <p:spPr>
          <a:xfrm>
            <a:off x="2451849" y="21491"/>
            <a:ext cx="42403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FFC000"/>
                </a:solidFill>
                <a:latin typeface="+mn-lt"/>
              </a:rPr>
              <a:t>EXOCRINE PANCREAS</a:t>
            </a:r>
          </a:p>
        </p:txBody>
      </p:sp>
      <p:sp>
        <p:nvSpPr>
          <p:cNvPr id="10" name="TextBox 3"/>
          <p:cNvSpPr txBox="1">
            <a:spLocks noChangeArrowheads="1"/>
          </p:cNvSpPr>
          <p:nvPr/>
        </p:nvSpPr>
        <p:spPr bwMode="auto">
          <a:xfrm>
            <a:off x="2705100" y="2819400"/>
            <a:ext cx="3276600" cy="369332"/>
          </a:xfrm>
          <a:prstGeom prst="rect">
            <a:avLst/>
          </a:prstGeom>
          <a:noFill/>
          <a:ln w="9525">
            <a:noFill/>
            <a:miter lim="800000"/>
            <a:headEnd/>
            <a:tailEnd/>
          </a:ln>
        </p:spPr>
        <p:txBody>
          <a:bodyPr wrap="square">
            <a:spAutoFit/>
          </a:bodyPr>
          <a:lstStyle/>
          <a:p>
            <a:r>
              <a:rPr lang="en-US" dirty="0">
                <a:latin typeface="Calibri" pitchFamily="34" charset="0"/>
                <a:hlinkClick r:id="rId6"/>
              </a:rPr>
              <a:t>Video of pancreatic acini – SL54</a:t>
            </a:r>
            <a:endParaRPr lang="en-US" dirty="0">
              <a:latin typeface="Calibri" pitchFamily="34" charset="0"/>
            </a:endParaRPr>
          </a:p>
        </p:txBody>
      </p:sp>
    </p:spTree>
    <p:extLst>
      <p:ext uri="{BB962C8B-B14F-4D97-AF65-F5344CB8AC3E}">
        <p14:creationId xmlns:p14="http://schemas.microsoft.com/office/powerpoint/2010/main" val="5126485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95410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and structure. (advance slide for answers).  Do </a:t>
            </a:r>
            <a:r>
              <a:rPr lang="en-US" sz="3200" b="1" dirty="0">
                <a:solidFill>
                  <a:schemeClr val="accent3">
                    <a:lumMod val="50000"/>
                  </a:schemeClr>
                </a:solidFill>
                <a:latin typeface="+mn-lt"/>
              </a:rPr>
              <a:t>NOT</a:t>
            </a:r>
            <a:r>
              <a:rPr lang="en-US" sz="2400" b="1" dirty="0">
                <a:solidFill>
                  <a:schemeClr val="accent3">
                    <a:lumMod val="50000"/>
                  </a:schemeClr>
                </a:solidFill>
                <a:latin typeface="Script MT Bold" pitchFamily="66" charset="0"/>
              </a:rPr>
              <a:t> let me down.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483835"/>
            <a:ext cx="6781800" cy="5086350"/>
          </a:xfrm>
          <a:prstGeom prst="rect">
            <a:avLst/>
          </a:prstGeom>
        </p:spPr>
      </p:pic>
      <p:sp>
        <p:nvSpPr>
          <p:cNvPr id="2" name="Freeform 1"/>
          <p:cNvSpPr/>
          <p:nvPr/>
        </p:nvSpPr>
        <p:spPr>
          <a:xfrm>
            <a:off x="4109292" y="3723701"/>
            <a:ext cx="1609948" cy="1894901"/>
          </a:xfrm>
          <a:custGeom>
            <a:avLst/>
            <a:gdLst>
              <a:gd name="connsiteX0" fmla="*/ 1608462 w 1609948"/>
              <a:gd name="connsiteY0" fmla="*/ 429658 h 1894901"/>
              <a:gd name="connsiteX1" fmla="*/ 1597445 w 1609948"/>
              <a:gd name="connsiteY1" fmla="*/ 220338 h 1894901"/>
              <a:gd name="connsiteX2" fmla="*/ 1586428 w 1609948"/>
              <a:gd name="connsiteY2" fmla="*/ 187287 h 1894901"/>
              <a:gd name="connsiteX3" fmla="*/ 1553378 w 1609948"/>
              <a:gd name="connsiteY3" fmla="*/ 154236 h 1894901"/>
              <a:gd name="connsiteX4" fmla="*/ 1531344 w 1609948"/>
              <a:gd name="connsiteY4" fmla="*/ 121186 h 1894901"/>
              <a:gd name="connsiteX5" fmla="*/ 1465243 w 1609948"/>
              <a:gd name="connsiteY5" fmla="*/ 77118 h 1894901"/>
              <a:gd name="connsiteX6" fmla="*/ 1432192 w 1609948"/>
              <a:gd name="connsiteY6" fmla="*/ 44068 h 1894901"/>
              <a:gd name="connsiteX7" fmla="*/ 1366091 w 1609948"/>
              <a:gd name="connsiteY7" fmla="*/ 22034 h 1894901"/>
              <a:gd name="connsiteX8" fmla="*/ 1244906 w 1609948"/>
              <a:gd name="connsiteY8" fmla="*/ 0 h 1894901"/>
              <a:gd name="connsiteX9" fmla="*/ 947450 w 1609948"/>
              <a:gd name="connsiteY9" fmla="*/ 11017 h 1894901"/>
              <a:gd name="connsiteX10" fmla="*/ 848298 w 1609948"/>
              <a:gd name="connsiteY10" fmla="*/ 55085 h 1894901"/>
              <a:gd name="connsiteX11" fmla="*/ 760163 w 1609948"/>
              <a:gd name="connsiteY11" fmla="*/ 99152 h 1894901"/>
              <a:gd name="connsiteX12" fmla="*/ 672028 w 1609948"/>
              <a:gd name="connsiteY12" fmla="*/ 132203 h 1894901"/>
              <a:gd name="connsiteX13" fmla="*/ 605927 w 1609948"/>
              <a:gd name="connsiteY13" fmla="*/ 176270 h 1894901"/>
              <a:gd name="connsiteX14" fmla="*/ 572877 w 1609948"/>
              <a:gd name="connsiteY14" fmla="*/ 198304 h 1894901"/>
              <a:gd name="connsiteX15" fmla="*/ 539826 w 1609948"/>
              <a:gd name="connsiteY15" fmla="*/ 220338 h 1894901"/>
              <a:gd name="connsiteX16" fmla="*/ 484742 w 1609948"/>
              <a:gd name="connsiteY16" fmla="*/ 275422 h 1894901"/>
              <a:gd name="connsiteX17" fmla="*/ 407624 w 1609948"/>
              <a:gd name="connsiteY17" fmla="*/ 352540 h 1894901"/>
              <a:gd name="connsiteX18" fmla="*/ 363556 w 1609948"/>
              <a:gd name="connsiteY18" fmla="*/ 385591 h 1894901"/>
              <a:gd name="connsiteX19" fmla="*/ 341522 w 1609948"/>
              <a:gd name="connsiteY19" fmla="*/ 418641 h 1894901"/>
              <a:gd name="connsiteX20" fmla="*/ 242371 w 1609948"/>
              <a:gd name="connsiteY20" fmla="*/ 473726 h 1894901"/>
              <a:gd name="connsiteX21" fmla="*/ 187286 w 1609948"/>
              <a:gd name="connsiteY21" fmla="*/ 539827 h 1894901"/>
              <a:gd name="connsiteX22" fmla="*/ 121185 w 1609948"/>
              <a:gd name="connsiteY22" fmla="*/ 594911 h 1894901"/>
              <a:gd name="connsiteX23" fmla="*/ 99151 w 1609948"/>
              <a:gd name="connsiteY23" fmla="*/ 627962 h 1894901"/>
              <a:gd name="connsiteX24" fmla="*/ 66101 w 1609948"/>
              <a:gd name="connsiteY24" fmla="*/ 672029 h 1894901"/>
              <a:gd name="connsiteX25" fmla="*/ 55084 w 1609948"/>
              <a:gd name="connsiteY25" fmla="*/ 716097 h 1894901"/>
              <a:gd name="connsiteX26" fmla="*/ 33050 w 1609948"/>
              <a:gd name="connsiteY26" fmla="*/ 760164 h 1894901"/>
              <a:gd name="connsiteX27" fmla="*/ 22033 w 1609948"/>
              <a:gd name="connsiteY27" fmla="*/ 793215 h 1894901"/>
              <a:gd name="connsiteX28" fmla="*/ 11016 w 1609948"/>
              <a:gd name="connsiteY28" fmla="*/ 881350 h 1894901"/>
              <a:gd name="connsiteX29" fmla="*/ 0 w 1609948"/>
              <a:gd name="connsiteY29" fmla="*/ 947451 h 1894901"/>
              <a:gd name="connsiteX30" fmla="*/ 11016 w 1609948"/>
              <a:gd name="connsiteY30" fmla="*/ 1189822 h 1894901"/>
              <a:gd name="connsiteX31" fmla="*/ 33050 w 1609948"/>
              <a:gd name="connsiteY31" fmla="*/ 1333041 h 1894901"/>
              <a:gd name="connsiteX32" fmla="*/ 55084 w 1609948"/>
              <a:gd name="connsiteY32" fmla="*/ 1432193 h 1894901"/>
              <a:gd name="connsiteX33" fmla="*/ 77118 w 1609948"/>
              <a:gd name="connsiteY33" fmla="*/ 1509311 h 1894901"/>
              <a:gd name="connsiteX34" fmla="*/ 121185 w 1609948"/>
              <a:gd name="connsiteY34" fmla="*/ 1586429 h 1894901"/>
              <a:gd name="connsiteX35" fmla="*/ 154236 w 1609948"/>
              <a:gd name="connsiteY35" fmla="*/ 1619480 h 1894901"/>
              <a:gd name="connsiteX36" fmla="*/ 198303 w 1609948"/>
              <a:gd name="connsiteY36" fmla="*/ 1685581 h 1894901"/>
              <a:gd name="connsiteX37" fmla="*/ 231354 w 1609948"/>
              <a:gd name="connsiteY37" fmla="*/ 1707615 h 1894901"/>
              <a:gd name="connsiteX38" fmla="*/ 297455 w 1609948"/>
              <a:gd name="connsiteY38" fmla="*/ 1773716 h 1894901"/>
              <a:gd name="connsiteX39" fmla="*/ 330506 w 1609948"/>
              <a:gd name="connsiteY39" fmla="*/ 1795750 h 1894901"/>
              <a:gd name="connsiteX40" fmla="*/ 385590 w 1609948"/>
              <a:gd name="connsiteY40" fmla="*/ 1850834 h 1894901"/>
              <a:gd name="connsiteX41" fmla="*/ 451691 w 1609948"/>
              <a:gd name="connsiteY41" fmla="*/ 1894901 h 1894901"/>
              <a:gd name="connsiteX42" fmla="*/ 683045 w 1609948"/>
              <a:gd name="connsiteY42" fmla="*/ 1883885 h 1894901"/>
              <a:gd name="connsiteX43" fmla="*/ 716096 w 1609948"/>
              <a:gd name="connsiteY43" fmla="*/ 1872868 h 1894901"/>
              <a:gd name="connsiteX44" fmla="*/ 771180 w 1609948"/>
              <a:gd name="connsiteY44" fmla="*/ 1861851 h 1894901"/>
              <a:gd name="connsiteX45" fmla="*/ 804231 w 1609948"/>
              <a:gd name="connsiteY45" fmla="*/ 1850834 h 1894901"/>
              <a:gd name="connsiteX46" fmla="*/ 925416 w 1609948"/>
              <a:gd name="connsiteY46" fmla="*/ 1817783 h 1894901"/>
              <a:gd name="connsiteX47" fmla="*/ 1046602 w 1609948"/>
              <a:gd name="connsiteY47" fmla="*/ 1751682 h 1894901"/>
              <a:gd name="connsiteX48" fmla="*/ 1079653 w 1609948"/>
              <a:gd name="connsiteY48" fmla="*/ 1729648 h 1894901"/>
              <a:gd name="connsiteX49" fmla="*/ 1112703 w 1609948"/>
              <a:gd name="connsiteY49" fmla="*/ 1685581 h 1894901"/>
              <a:gd name="connsiteX50" fmla="*/ 1145754 w 1609948"/>
              <a:gd name="connsiteY50" fmla="*/ 1674564 h 1894901"/>
              <a:gd name="connsiteX51" fmla="*/ 1200838 w 1609948"/>
              <a:gd name="connsiteY51" fmla="*/ 1630497 h 1894901"/>
              <a:gd name="connsiteX52" fmla="*/ 1244906 w 1609948"/>
              <a:gd name="connsiteY52" fmla="*/ 1553379 h 1894901"/>
              <a:gd name="connsiteX53" fmla="*/ 1277956 w 1609948"/>
              <a:gd name="connsiteY53" fmla="*/ 1520328 h 1894901"/>
              <a:gd name="connsiteX54" fmla="*/ 1322024 w 1609948"/>
              <a:gd name="connsiteY54" fmla="*/ 1454227 h 1894901"/>
              <a:gd name="connsiteX55" fmla="*/ 1344057 w 1609948"/>
              <a:gd name="connsiteY55" fmla="*/ 1421176 h 1894901"/>
              <a:gd name="connsiteX56" fmla="*/ 1377108 w 1609948"/>
              <a:gd name="connsiteY56" fmla="*/ 1399142 h 1894901"/>
              <a:gd name="connsiteX57" fmla="*/ 1388125 w 1609948"/>
              <a:gd name="connsiteY57" fmla="*/ 1366092 h 1894901"/>
              <a:gd name="connsiteX58" fmla="*/ 1465243 w 1609948"/>
              <a:gd name="connsiteY58" fmla="*/ 1255923 h 1894901"/>
              <a:gd name="connsiteX59" fmla="*/ 1498294 w 1609948"/>
              <a:gd name="connsiteY59" fmla="*/ 1156771 h 1894901"/>
              <a:gd name="connsiteX60" fmla="*/ 1509310 w 1609948"/>
              <a:gd name="connsiteY60" fmla="*/ 1123721 h 1894901"/>
              <a:gd name="connsiteX61" fmla="*/ 1520327 w 1609948"/>
              <a:gd name="connsiteY61" fmla="*/ 1090670 h 1894901"/>
              <a:gd name="connsiteX62" fmla="*/ 1531344 w 1609948"/>
              <a:gd name="connsiteY62" fmla="*/ 1035586 h 1894901"/>
              <a:gd name="connsiteX63" fmla="*/ 1542361 w 1609948"/>
              <a:gd name="connsiteY63" fmla="*/ 1002535 h 1894901"/>
              <a:gd name="connsiteX64" fmla="*/ 1553378 w 1609948"/>
              <a:gd name="connsiteY64" fmla="*/ 936434 h 1894901"/>
              <a:gd name="connsiteX65" fmla="*/ 1564395 w 1609948"/>
              <a:gd name="connsiteY65" fmla="*/ 892366 h 1894901"/>
              <a:gd name="connsiteX66" fmla="*/ 1575412 w 1609948"/>
              <a:gd name="connsiteY66" fmla="*/ 782198 h 1894901"/>
              <a:gd name="connsiteX67" fmla="*/ 1586428 w 1609948"/>
              <a:gd name="connsiteY67" fmla="*/ 738130 h 1894901"/>
              <a:gd name="connsiteX68" fmla="*/ 1597445 w 1609948"/>
              <a:gd name="connsiteY68" fmla="*/ 616945 h 1894901"/>
              <a:gd name="connsiteX69" fmla="*/ 1608462 w 1609948"/>
              <a:gd name="connsiteY69" fmla="*/ 528810 h 1894901"/>
              <a:gd name="connsiteX70" fmla="*/ 1608462 w 1609948"/>
              <a:gd name="connsiteY70" fmla="*/ 429658 h 189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609948" h="1894901">
                <a:moveTo>
                  <a:pt x="1608462" y="429658"/>
                </a:moveTo>
                <a:cubicBezTo>
                  <a:pt x="1606626" y="378246"/>
                  <a:pt x="1603771" y="289921"/>
                  <a:pt x="1597445" y="220338"/>
                </a:cubicBezTo>
                <a:cubicBezTo>
                  <a:pt x="1596394" y="208773"/>
                  <a:pt x="1592870" y="196950"/>
                  <a:pt x="1586428" y="187287"/>
                </a:cubicBezTo>
                <a:cubicBezTo>
                  <a:pt x="1577786" y="174323"/>
                  <a:pt x="1563352" y="166205"/>
                  <a:pt x="1553378" y="154236"/>
                </a:cubicBezTo>
                <a:cubicBezTo>
                  <a:pt x="1544902" y="144064"/>
                  <a:pt x="1541309" y="129905"/>
                  <a:pt x="1531344" y="121186"/>
                </a:cubicBezTo>
                <a:cubicBezTo>
                  <a:pt x="1511415" y="103748"/>
                  <a:pt x="1483968" y="95843"/>
                  <a:pt x="1465243" y="77118"/>
                </a:cubicBezTo>
                <a:cubicBezTo>
                  <a:pt x="1454226" y="66101"/>
                  <a:pt x="1445812" y="51634"/>
                  <a:pt x="1432192" y="44068"/>
                </a:cubicBezTo>
                <a:cubicBezTo>
                  <a:pt x="1411889" y="32789"/>
                  <a:pt x="1388623" y="27667"/>
                  <a:pt x="1366091" y="22034"/>
                </a:cubicBezTo>
                <a:cubicBezTo>
                  <a:pt x="1296832" y="4719"/>
                  <a:pt x="1337013" y="13158"/>
                  <a:pt x="1244906" y="0"/>
                </a:cubicBezTo>
                <a:cubicBezTo>
                  <a:pt x="1145754" y="3672"/>
                  <a:pt x="1046262" y="2034"/>
                  <a:pt x="947450" y="11017"/>
                </a:cubicBezTo>
                <a:cubicBezTo>
                  <a:pt x="886242" y="16581"/>
                  <a:pt x="890723" y="31944"/>
                  <a:pt x="848298" y="55085"/>
                </a:cubicBezTo>
                <a:cubicBezTo>
                  <a:pt x="819463" y="70813"/>
                  <a:pt x="791323" y="88765"/>
                  <a:pt x="760163" y="99152"/>
                </a:cubicBezTo>
                <a:cubicBezTo>
                  <a:pt x="734874" y="107582"/>
                  <a:pt x="692727" y="120913"/>
                  <a:pt x="672028" y="132203"/>
                </a:cubicBezTo>
                <a:cubicBezTo>
                  <a:pt x="648780" y="144883"/>
                  <a:pt x="627961" y="161581"/>
                  <a:pt x="605927" y="176270"/>
                </a:cubicBezTo>
                <a:lnTo>
                  <a:pt x="572877" y="198304"/>
                </a:lnTo>
                <a:lnTo>
                  <a:pt x="539826" y="220338"/>
                </a:lnTo>
                <a:cubicBezTo>
                  <a:pt x="493310" y="290110"/>
                  <a:pt x="545946" y="220338"/>
                  <a:pt x="484742" y="275422"/>
                </a:cubicBezTo>
                <a:cubicBezTo>
                  <a:pt x="457721" y="299742"/>
                  <a:pt x="436707" y="330728"/>
                  <a:pt x="407624" y="352540"/>
                </a:cubicBezTo>
                <a:cubicBezTo>
                  <a:pt x="392935" y="363557"/>
                  <a:pt x="376540" y="372607"/>
                  <a:pt x="363556" y="385591"/>
                </a:cubicBezTo>
                <a:cubicBezTo>
                  <a:pt x="354193" y="394953"/>
                  <a:pt x="351487" y="409922"/>
                  <a:pt x="341522" y="418641"/>
                </a:cubicBezTo>
                <a:cubicBezTo>
                  <a:pt x="294897" y="459437"/>
                  <a:pt x="287765" y="458594"/>
                  <a:pt x="242371" y="473726"/>
                </a:cubicBezTo>
                <a:cubicBezTo>
                  <a:pt x="220706" y="506222"/>
                  <a:pt x="219095" y="513319"/>
                  <a:pt x="187286" y="539827"/>
                </a:cubicBezTo>
                <a:cubicBezTo>
                  <a:pt x="140016" y="579219"/>
                  <a:pt x="165077" y="542241"/>
                  <a:pt x="121185" y="594911"/>
                </a:cubicBezTo>
                <a:cubicBezTo>
                  <a:pt x="112708" y="605083"/>
                  <a:pt x="106847" y="617188"/>
                  <a:pt x="99151" y="627962"/>
                </a:cubicBezTo>
                <a:cubicBezTo>
                  <a:pt x="88479" y="642903"/>
                  <a:pt x="77118" y="657340"/>
                  <a:pt x="66101" y="672029"/>
                </a:cubicBezTo>
                <a:cubicBezTo>
                  <a:pt x="62429" y="686718"/>
                  <a:pt x="60401" y="701920"/>
                  <a:pt x="55084" y="716097"/>
                </a:cubicBezTo>
                <a:cubicBezTo>
                  <a:pt x="49317" y="731474"/>
                  <a:pt x="39519" y="745069"/>
                  <a:pt x="33050" y="760164"/>
                </a:cubicBezTo>
                <a:cubicBezTo>
                  <a:pt x="28475" y="770838"/>
                  <a:pt x="25705" y="782198"/>
                  <a:pt x="22033" y="793215"/>
                </a:cubicBezTo>
                <a:cubicBezTo>
                  <a:pt x="18361" y="822593"/>
                  <a:pt x="15203" y="852041"/>
                  <a:pt x="11016" y="881350"/>
                </a:cubicBezTo>
                <a:cubicBezTo>
                  <a:pt x="7857" y="903463"/>
                  <a:pt x="0" y="925113"/>
                  <a:pt x="0" y="947451"/>
                </a:cubicBezTo>
                <a:cubicBezTo>
                  <a:pt x="0" y="1028325"/>
                  <a:pt x="5971" y="1109106"/>
                  <a:pt x="11016" y="1189822"/>
                </a:cubicBezTo>
                <a:cubicBezTo>
                  <a:pt x="17570" y="1294691"/>
                  <a:pt x="12130" y="1270282"/>
                  <a:pt x="33050" y="1333041"/>
                </a:cubicBezTo>
                <a:cubicBezTo>
                  <a:pt x="52931" y="1452328"/>
                  <a:pt x="33387" y="1356256"/>
                  <a:pt x="55084" y="1432193"/>
                </a:cubicBezTo>
                <a:cubicBezTo>
                  <a:pt x="63071" y="1460148"/>
                  <a:pt x="65797" y="1482895"/>
                  <a:pt x="77118" y="1509311"/>
                </a:cubicBezTo>
                <a:cubicBezTo>
                  <a:pt x="86628" y="1531501"/>
                  <a:pt x="104911" y="1566901"/>
                  <a:pt x="121185" y="1586429"/>
                </a:cubicBezTo>
                <a:cubicBezTo>
                  <a:pt x="131159" y="1598398"/>
                  <a:pt x="144671" y="1607182"/>
                  <a:pt x="154236" y="1619480"/>
                </a:cubicBezTo>
                <a:cubicBezTo>
                  <a:pt x="170494" y="1640383"/>
                  <a:pt x="176269" y="1670892"/>
                  <a:pt x="198303" y="1685581"/>
                </a:cubicBezTo>
                <a:cubicBezTo>
                  <a:pt x="209320" y="1692926"/>
                  <a:pt x="221458" y="1698818"/>
                  <a:pt x="231354" y="1707615"/>
                </a:cubicBezTo>
                <a:cubicBezTo>
                  <a:pt x="254644" y="1728317"/>
                  <a:pt x="271528" y="1756431"/>
                  <a:pt x="297455" y="1773716"/>
                </a:cubicBezTo>
                <a:lnTo>
                  <a:pt x="330506" y="1795750"/>
                </a:lnTo>
                <a:cubicBezTo>
                  <a:pt x="348319" y="1849193"/>
                  <a:pt x="328867" y="1816800"/>
                  <a:pt x="385590" y="1850834"/>
                </a:cubicBezTo>
                <a:cubicBezTo>
                  <a:pt x="408297" y="1864458"/>
                  <a:pt x="451691" y="1894901"/>
                  <a:pt x="451691" y="1894901"/>
                </a:cubicBezTo>
                <a:cubicBezTo>
                  <a:pt x="528809" y="1891229"/>
                  <a:pt x="606106" y="1890296"/>
                  <a:pt x="683045" y="1883885"/>
                </a:cubicBezTo>
                <a:cubicBezTo>
                  <a:pt x="694618" y="1882921"/>
                  <a:pt x="704830" y="1875685"/>
                  <a:pt x="716096" y="1872868"/>
                </a:cubicBezTo>
                <a:cubicBezTo>
                  <a:pt x="734262" y="1868326"/>
                  <a:pt x="753014" y="1866393"/>
                  <a:pt x="771180" y="1861851"/>
                </a:cubicBezTo>
                <a:cubicBezTo>
                  <a:pt x="782446" y="1859034"/>
                  <a:pt x="792965" y="1853651"/>
                  <a:pt x="804231" y="1850834"/>
                </a:cubicBezTo>
                <a:cubicBezTo>
                  <a:pt x="852590" y="1838744"/>
                  <a:pt x="878141" y="1841419"/>
                  <a:pt x="925416" y="1817783"/>
                </a:cubicBezTo>
                <a:cubicBezTo>
                  <a:pt x="981489" y="1789748"/>
                  <a:pt x="981323" y="1790849"/>
                  <a:pt x="1046602" y="1751682"/>
                </a:cubicBezTo>
                <a:cubicBezTo>
                  <a:pt x="1057956" y="1744870"/>
                  <a:pt x="1068636" y="1736993"/>
                  <a:pt x="1079653" y="1729648"/>
                </a:cubicBezTo>
                <a:cubicBezTo>
                  <a:pt x="1090670" y="1714959"/>
                  <a:pt x="1098598" y="1697336"/>
                  <a:pt x="1112703" y="1685581"/>
                </a:cubicBezTo>
                <a:cubicBezTo>
                  <a:pt x="1121624" y="1678147"/>
                  <a:pt x="1136686" y="1681819"/>
                  <a:pt x="1145754" y="1674564"/>
                </a:cubicBezTo>
                <a:cubicBezTo>
                  <a:pt x="1216941" y="1617615"/>
                  <a:pt x="1117768" y="1658185"/>
                  <a:pt x="1200838" y="1630497"/>
                </a:cubicBezTo>
                <a:cubicBezTo>
                  <a:pt x="1214309" y="1603554"/>
                  <a:pt x="1225439" y="1576739"/>
                  <a:pt x="1244906" y="1553379"/>
                </a:cubicBezTo>
                <a:cubicBezTo>
                  <a:pt x="1254880" y="1541410"/>
                  <a:pt x="1268391" y="1532626"/>
                  <a:pt x="1277956" y="1520328"/>
                </a:cubicBezTo>
                <a:cubicBezTo>
                  <a:pt x="1294214" y="1499425"/>
                  <a:pt x="1307335" y="1476261"/>
                  <a:pt x="1322024" y="1454227"/>
                </a:cubicBezTo>
                <a:cubicBezTo>
                  <a:pt x="1329369" y="1443210"/>
                  <a:pt x="1333040" y="1428521"/>
                  <a:pt x="1344057" y="1421176"/>
                </a:cubicBezTo>
                <a:lnTo>
                  <a:pt x="1377108" y="1399142"/>
                </a:lnTo>
                <a:cubicBezTo>
                  <a:pt x="1380780" y="1388125"/>
                  <a:pt x="1382364" y="1376175"/>
                  <a:pt x="1388125" y="1366092"/>
                </a:cubicBezTo>
                <a:cubicBezTo>
                  <a:pt x="1408233" y="1330902"/>
                  <a:pt x="1452569" y="1293943"/>
                  <a:pt x="1465243" y="1255923"/>
                </a:cubicBezTo>
                <a:lnTo>
                  <a:pt x="1498294" y="1156771"/>
                </a:lnTo>
                <a:lnTo>
                  <a:pt x="1509310" y="1123721"/>
                </a:lnTo>
                <a:cubicBezTo>
                  <a:pt x="1512982" y="1112704"/>
                  <a:pt x="1518049" y="1102057"/>
                  <a:pt x="1520327" y="1090670"/>
                </a:cubicBezTo>
                <a:cubicBezTo>
                  <a:pt x="1523999" y="1072309"/>
                  <a:pt x="1526802" y="1053752"/>
                  <a:pt x="1531344" y="1035586"/>
                </a:cubicBezTo>
                <a:cubicBezTo>
                  <a:pt x="1534161" y="1024320"/>
                  <a:pt x="1539842" y="1013871"/>
                  <a:pt x="1542361" y="1002535"/>
                </a:cubicBezTo>
                <a:cubicBezTo>
                  <a:pt x="1547207" y="980729"/>
                  <a:pt x="1548997" y="958338"/>
                  <a:pt x="1553378" y="936434"/>
                </a:cubicBezTo>
                <a:cubicBezTo>
                  <a:pt x="1556348" y="921587"/>
                  <a:pt x="1560723" y="907055"/>
                  <a:pt x="1564395" y="892366"/>
                </a:cubicBezTo>
                <a:cubicBezTo>
                  <a:pt x="1568067" y="855643"/>
                  <a:pt x="1570193" y="818733"/>
                  <a:pt x="1575412" y="782198"/>
                </a:cubicBezTo>
                <a:cubicBezTo>
                  <a:pt x="1577553" y="767209"/>
                  <a:pt x="1584427" y="753139"/>
                  <a:pt x="1586428" y="738130"/>
                </a:cubicBezTo>
                <a:cubicBezTo>
                  <a:pt x="1591789" y="697924"/>
                  <a:pt x="1593199" y="657284"/>
                  <a:pt x="1597445" y="616945"/>
                </a:cubicBezTo>
                <a:cubicBezTo>
                  <a:pt x="1600544" y="587501"/>
                  <a:pt x="1606906" y="558376"/>
                  <a:pt x="1608462" y="528810"/>
                </a:cubicBezTo>
                <a:cubicBezTo>
                  <a:pt x="1610585" y="488471"/>
                  <a:pt x="1610298" y="481070"/>
                  <a:pt x="1608462" y="429658"/>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271443" y="2362200"/>
            <a:ext cx="7931992" cy="4019729"/>
            <a:chOff x="271443" y="2362200"/>
            <a:chExt cx="7931992" cy="4019729"/>
          </a:xfrm>
        </p:grpSpPr>
        <p:sp>
          <p:nvSpPr>
            <p:cNvPr id="6" name="Rectangle 5"/>
            <p:cNvSpPr/>
            <p:nvPr/>
          </p:nvSpPr>
          <p:spPr>
            <a:xfrm>
              <a:off x="271443" y="2362200"/>
              <a:ext cx="2214563"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Pancreas</a:t>
              </a:r>
            </a:p>
          </p:txBody>
        </p:sp>
        <p:sp>
          <p:nvSpPr>
            <p:cNvPr id="8" name="Rectangle 7"/>
            <p:cNvSpPr/>
            <p:nvPr/>
          </p:nvSpPr>
          <p:spPr>
            <a:xfrm>
              <a:off x="4926835" y="5181600"/>
              <a:ext cx="327660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FFFF00"/>
                  </a:solidFill>
                  <a:effectLst>
                    <a:outerShdw blurRad="76200" dist="50800" dir="5400000" algn="tl" rotWithShape="0">
                      <a:srgbClr val="000000">
                        <a:alpha val="65000"/>
                      </a:srgbClr>
                    </a:outerShdw>
                  </a:effectLst>
                  <a:latin typeface="+mn-lt"/>
                </a:rPr>
                <a:t>Islet of Langerhans</a:t>
              </a:r>
            </a:p>
          </p:txBody>
        </p:sp>
      </p:grpSp>
    </p:spTree>
    <p:extLst>
      <p:ext uri="{BB962C8B-B14F-4D97-AF65-F5344CB8AC3E}">
        <p14:creationId xmlns:p14="http://schemas.microsoft.com/office/powerpoint/2010/main" val="418260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0"/>
            <a:ext cx="7620000" cy="526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90678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liver, identify the structure at X.  (advance slide for answers).</a:t>
            </a:r>
          </a:p>
        </p:txBody>
      </p:sp>
      <p:sp>
        <p:nvSpPr>
          <p:cNvPr id="6" name="Rectangle 5"/>
          <p:cNvSpPr/>
          <p:nvPr/>
        </p:nvSpPr>
        <p:spPr>
          <a:xfrm>
            <a:off x="6200775" y="1524000"/>
            <a:ext cx="2705734"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rgbClr val="C00000"/>
                </a:solidFill>
                <a:effectLst>
                  <a:outerShdw blurRad="76200" dist="50800" dir="5400000" algn="tl" rotWithShape="0">
                    <a:srgbClr val="000000">
                      <a:alpha val="65000"/>
                    </a:srgbClr>
                  </a:outerShdw>
                </a:effectLst>
                <a:latin typeface="+mn-lt"/>
              </a:rPr>
              <a:t>canaliculus</a:t>
            </a:r>
            <a:endParaRPr lang="en-US" sz="3600" b="1" spc="50" dirty="0">
              <a:ln w="11430"/>
              <a:solidFill>
                <a:srgbClr val="C00000"/>
              </a:solidFill>
              <a:effectLst>
                <a:outerShdw blurRad="76200" dist="50800" dir="5400000" algn="tl" rotWithShape="0">
                  <a:srgbClr val="000000">
                    <a:alpha val="65000"/>
                  </a:srgbClr>
                </a:outerShdw>
              </a:effectLst>
              <a:latin typeface="+mn-lt"/>
            </a:endParaRPr>
          </a:p>
        </p:txBody>
      </p:sp>
      <p:sp>
        <p:nvSpPr>
          <p:cNvPr id="13" name="TextBox 12"/>
          <p:cNvSpPr txBox="1"/>
          <p:nvPr/>
        </p:nvSpPr>
        <p:spPr>
          <a:xfrm>
            <a:off x="4133850" y="4038600"/>
            <a:ext cx="381000" cy="523220"/>
          </a:xfrm>
          <a:prstGeom prst="rect">
            <a:avLst/>
          </a:prstGeom>
          <a:noFill/>
        </p:spPr>
        <p:txBody>
          <a:bodyPr wrap="square" rtlCol="0">
            <a:spAutoFit/>
          </a:bodyPr>
          <a:lstStyle/>
          <a:p>
            <a:r>
              <a:rPr lang="en-US" sz="2800" b="1" dirty="0">
                <a:solidFill>
                  <a:srgbClr val="C00000"/>
                </a:solidFill>
              </a:rPr>
              <a:t>X</a:t>
            </a:r>
          </a:p>
        </p:txBody>
      </p:sp>
    </p:spTree>
    <p:extLst>
      <p:ext uri="{BB962C8B-B14F-4D97-AF65-F5344CB8AC3E}">
        <p14:creationId xmlns:p14="http://schemas.microsoft.com/office/powerpoint/2010/main" val="240478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387" r="13671"/>
          <a:stretch/>
        </p:blipFill>
        <p:spPr bwMode="auto">
          <a:xfrm>
            <a:off x="2447925" y="1143000"/>
            <a:ext cx="3857942"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9916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at the tip of the arrows.  (advance slide for answers).</a:t>
            </a:r>
          </a:p>
        </p:txBody>
      </p:sp>
      <p:sp>
        <p:nvSpPr>
          <p:cNvPr id="6" name="Rectangle 5"/>
          <p:cNvSpPr/>
          <p:nvPr/>
        </p:nvSpPr>
        <p:spPr>
          <a:xfrm>
            <a:off x="6419216" y="1447800"/>
            <a:ext cx="2705734"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Endothelial cell</a:t>
            </a:r>
          </a:p>
        </p:txBody>
      </p:sp>
      <p:cxnSp>
        <p:nvCxnSpPr>
          <p:cNvPr id="8" name="Straight Arrow Connector 7"/>
          <p:cNvCxnSpPr/>
          <p:nvPr/>
        </p:nvCxnSpPr>
        <p:spPr>
          <a:xfrm flipH="1" flipV="1">
            <a:off x="4848225" y="4267200"/>
            <a:ext cx="304800" cy="2952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73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028116"/>
            <a:ext cx="6629400" cy="556452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882043"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6" name="Rectangle 5"/>
          <p:cNvSpPr/>
          <p:nvPr/>
        </p:nvSpPr>
        <p:spPr>
          <a:xfrm>
            <a:off x="1104266" y="1143000"/>
            <a:ext cx="2705734"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Intrahepatic bile duct</a:t>
            </a:r>
          </a:p>
        </p:txBody>
      </p:sp>
      <p:sp>
        <p:nvSpPr>
          <p:cNvPr id="7" name="Freeform 6"/>
          <p:cNvSpPr/>
          <p:nvPr/>
        </p:nvSpPr>
        <p:spPr>
          <a:xfrm>
            <a:off x="5420299" y="1949986"/>
            <a:ext cx="1157359" cy="1112703"/>
          </a:xfrm>
          <a:custGeom>
            <a:avLst/>
            <a:gdLst>
              <a:gd name="connsiteX0" fmla="*/ 991518 w 1058207"/>
              <a:gd name="connsiteY0" fmla="*/ 451691 h 1079653"/>
              <a:gd name="connsiteX1" fmla="*/ 969484 w 1058207"/>
              <a:gd name="connsiteY1" fmla="*/ 242371 h 1079653"/>
              <a:gd name="connsiteX2" fmla="*/ 958467 w 1058207"/>
              <a:gd name="connsiteY2" fmla="*/ 209320 h 1079653"/>
              <a:gd name="connsiteX3" fmla="*/ 925416 w 1058207"/>
              <a:gd name="connsiteY3" fmla="*/ 176269 h 1079653"/>
              <a:gd name="connsiteX4" fmla="*/ 914400 w 1058207"/>
              <a:gd name="connsiteY4" fmla="*/ 143219 h 1079653"/>
              <a:gd name="connsiteX5" fmla="*/ 881349 w 1058207"/>
              <a:gd name="connsiteY5" fmla="*/ 110168 h 1079653"/>
              <a:gd name="connsiteX6" fmla="*/ 782197 w 1058207"/>
              <a:gd name="connsiteY6" fmla="*/ 55084 h 1079653"/>
              <a:gd name="connsiteX7" fmla="*/ 638978 w 1058207"/>
              <a:gd name="connsiteY7" fmla="*/ 22033 h 1079653"/>
              <a:gd name="connsiteX8" fmla="*/ 583894 w 1058207"/>
              <a:gd name="connsiteY8" fmla="*/ 11016 h 1079653"/>
              <a:gd name="connsiteX9" fmla="*/ 484742 w 1058207"/>
              <a:gd name="connsiteY9" fmla="*/ 0 h 1079653"/>
              <a:gd name="connsiteX10" fmla="*/ 286438 w 1058207"/>
              <a:gd name="connsiteY10" fmla="*/ 11016 h 1079653"/>
              <a:gd name="connsiteX11" fmla="*/ 242371 w 1058207"/>
              <a:gd name="connsiteY11" fmla="*/ 22033 h 1079653"/>
              <a:gd name="connsiteX12" fmla="*/ 209320 w 1058207"/>
              <a:gd name="connsiteY12" fmla="*/ 44067 h 1079653"/>
              <a:gd name="connsiteX13" fmla="*/ 143219 w 1058207"/>
              <a:gd name="connsiteY13" fmla="*/ 110168 h 1079653"/>
              <a:gd name="connsiteX14" fmla="*/ 132202 w 1058207"/>
              <a:gd name="connsiteY14" fmla="*/ 143219 h 1079653"/>
              <a:gd name="connsiteX15" fmla="*/ 99151 w 1058207"/>
              <a:gd name="connsiteY15" fmla="*/ 165253 h 1079653"/>
              <a:gd name="connsiteX16" fmla="*/ 66101 w 1058207"/>
              <a:gd name="connsiteY16" fmla="*/ 198303 h 1079653"/>
              <a:gd name="connsiteX17" fmla="*/ 55084 w 1058207"/>
              <a:gd name="connsiteY17" fmla="*/ 242371 h 1079653"/>
              <a:gd name="connsiteX18" fmla="*/ 33050 w 1058207"/>
              <a:gd name="connsiteY18" fmla="*/ 308472 h 1079653"/>
              <a:gd name="connsiteX19" fmla="*/ 11016 w 1058207"/>
              <a:gd name="connsiteY19" fmla="*/ 396607 h 1079653"/>
              <a:gd name="connsiteX20" fmla="*/ 0 w 1058207"/>
              <a:gd name="connsiteY20" fmla="*/ 440674 h 1079653"/>
              <a:gd name="connsiteX21" fmla="*/ 22033 w 1058207"/>
              <a:gd name="connsiteY21" fmla="*/ 749147 h 1079653"/>
              <a:gd name="connsiteX22" fmla="*/ 33050 w 1058207"/>
              <a:gd name="connsiteY22" fmla="*/ 793214 h 1079653"/>
              <a:gd name="connsiteX23" fmla="*/ 66101 w 1058207"/>
              <a:gd name="connsiteY23" fmla="*/ 870332 h 1079653"/>
              <a:gd name="connsiteX24" fmla="*/ 88135 w 1058207"/>
              <a:gd name="connsiteY24" fmla="*/ 936433 h 1079653"/>
              <a:gd name="connsiteX25" fmla="*/ 165253 w 1058207"/>
              <a:gd name="connsiteY25" fmla="*/ 1024568 h 1079653"/>
              <a:gd name="connsiteX26" fmla="*/ 253388 w 1058207"/>
              <a:gd name="connsiteY26" fmla="*/ 1046602 h 1079653"/>
              <a:gd name="connsiteX27" fmla="*/ 286438 w 1058207"/>
              <a:gd name="connsiteY27" fmla="*/ 1057619 h 1079653"/>
              <a:gd name="connsiteX28" fmla="*/ 385590 w 1058207"/>
              <a:gd name="connsiteY28" fmla="*/ 1068636 h 1079653"/>
              <a:gd name="connsiteX29" fmla="*/ 451691 w 1058207"/>
              <a:gd name="connsiteY29" fmla="*/ 1079653 h 1079653"/>
              <a:gd name="connsiteX30" fmla="*/ 616944 w 1058207"/>
              <a:gd name="connsiteY30" fmla="*/ 1068636 h 1079653"/>
              <a:gd name="connsiteX31" fmla="*/ 683045 w 1058207"/>
              <a:gd name="connsiteY31" fmla="*/ 1046602 h 1079653"/>
              <a:gd name="connsiteX32" fmla="*/ 727113 w 1058207"/>
              <a:gd name="connsiteY32" fmla="*/ 1035585 h 1079653"/>
              <a:gd name="connsiteX33" fmla="*/ 760163 w 1058207"/>
              <a:gd name="connsiteY33" fmla="*/ 1024568 h 1079653"/>
              <a:gd name="connsiteX34" fmla="*/ 848298 w 1058207"/>
              <a:gd name="connsiteY34" fmla="*/ 1002534 h 1079653"/>
              <a:gd name="connsiteX35" fmla="*/ 881349 w 1058207"/>
              <a:gd name="connsiteY35" fmla="*/ 980501 h 1079653"/>
              <a:gd name="connsiteX36" fmla="*/ 914400 w 1058207"/>
              <a:gd name="connsiteY36" fmla="*/ 969484 h 1079653"/>
              <a:gd name="connsiteX37" fmla="*/ 936433 w 1058207"/>
              <a:gd name="connsiteY37" fmla="*/ 936433 h 1079653"/>
              <a:gd name="connsiteX38" fmla="*/ 980501 w 1058207"/>
              <a:gd name="connsiteY38" fmla="*/ 848298 h 1079653"/>
              <a:gd name="connsiteX39" fmla="*/ 991518 w 1058207"/>
              <a:gd name="connsiteY39" fmla="*/ 815248 h 1079653"/>
              <a:gd name="connsiteX40" fmla="*/ 1013551 w 1058207"/>
              <a:gd name="connsiteY40" fmla="*/ 782197 h 1079653"/>
              <a:gd name="connsiteX41" fmla="*/ 1035585 w 1058207"/>
              <a:gd name="connsiteY41" fmla="*/ 716096 h 1079653"/>
              <a:gd name="connsiteX42" fmla="*/ 1046602 w 1058207"/>
              <a:gd name="connsiteY42" fmla="*/ 683045 h 1079653"/>
              <a:gd name="connsiteX43" fmla="*/ 1046602 w 1058207"/>
              <a:gd name="connsiteY43" fmla="*/ 506775 h 1079653"/>
              <a:gd name="connsiteX44" fmla="*/ 1024568 w 1058207"/>
              <a:gd name="connsiteY44" fmla="*/ 440674 h 1079653"/>
              <a:gd name="connsiteX45" fmla="*/ 1013551 w 1058207"/>
              <a:gd name="connsiteY45" fmla="*/ 407624 h 1079653"/>
              <a:gd name="connsiteX46" fmla="*/ 1013551 w 1058207"/>
              <a:gd name="connsiteY46" fmla="*/ 363556 h 107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8207" h="1079653">
                <a:moveTo>
                  <a:pt x="991518" y="451691"/>
                </a:moveTo>
                <a:cubicBezTo>
                  <a:pt x="984982" y="360185"/>
                  <a:pt x="988497" y="318423"/>
                  <a:pt x="969484" y="242371"/>
                </a:cubicBezTo>
                <a:cubicBezTo>
                  <a:pt x="966667" y="231105"/>
                  <a:pt x="964909" y="218983"/>
                  <a:pt x="958467" y="209320"/>
                </a:cubicBezTo>
                <a:cubicBezTo>
                  <a:pt x="949825" y="196356"/>
                  <a:pt x="936433" y="187286"/>
                  <a:pt x="925416" y="176269"/>
                </a:cubicBezTo>
                <a:cubicBezTo>
                  <a:pt x="921744" y="165252"/>
                  <a:pt x="920841" y="152881"/>
                  <a:pt x="914400" y="143219"/>
                </a:cubicBezTo>
                <a:cubicBezTo>
                  <a:pt x="905758" y="130255"/>
                  <a:pt x="893647" y="119733"/>
                  <a:pt x="881349" y="110168"/>
                </a:cubicBezTo>
                <a:cubicBezTo>
                  <a:pt x="824527" y="65973"/>
                  <a:pt x="832064" y="71706"/>
                  <a:pt x="782197" y="55084"/>
                </a:cubicBezTo>
                <a:cubicBezTo>
                  <a:pt x="715674" y="10734"/>
                  <a:pt x="770031" y="39507"/>
                  <a:pt x="638978" y="22033"/>
                </a:cubicBezTo>
                <a:cubicBezTo>
                  <a:pt x="620417" y="19558"/>
                  <a:pt x="602431" y="13664"/>
                  <a:pt x="583894" y="11016"/>
                </a:cubicBezTo>
                <a:cubicBezTo>
                  <a:pt x="550974" y="6313"/>
                  <a:pt x="517793" y="3672"/>
                  <a:pt x="484742" y="0"/>
                </a:cubicBezTo>
                <a:cubicBezTo>
                  <a:pt x="418641" y="3672"/>
                  <a:pt x="352369" y="5022"/>
                  <a:pt x="286438" y="11016"/>
                </a:cubicBezTo>
                <a:cubicBezTo>
                  <a:pt x="271359" y="12387"/>
                  <a:pt x="256288" y="16069"/>
                  <a:pt x="242371" y="22033"/>
                </a:cubicBezTo>
                <a:cubicBezTo>
                  <a:pt x="230201" y="27249"/>
                  <a:pt x="219216" y="35270"/>
                  <a:pt x="209320" y="44067"/>
                </a:cubicBezTo>
                <a:cubicBezTo>
                  <a:pt x="186030" y="64769"/>
                  <a:pt x="143219" y="110168"/>
                  <a:pt x="143219" y="110168"/>
                </a:cubicBezTo>
                <a:cubicBezTo>
                  <a:pt x="139547" y="121185"/>
                  <a:pt x="139457" y="134151"/>
                  <a:pt x="132202" y="143219"/>
                </a:cubicBezTo>
                <a:cubicBezTo>
                  <a:pt x="123931" y="153558"/>
                  <a:pt x="109323" y="156776"/>
                  <a:pt x="99151" y="165253"/>
                </a:cubicBezTo>
                <a:cubicBezTo>
                  <a:pt x="87182" y="175227"/>
                  <a:pt x="77118" y="187286"/>
                  <a:pt x="66101" y="198303"/>
                </a:cubicBezTo>
                <a:cubicBezTo>
                  <a:pt x="62429" y="212992"/>
                  <a:pt x="59435" y="227868"/>
                  <a:pt x="55084" y="242371"/>
                </a:cubicBezTo>
                <a:cubicBezTo>
                  <a:pt x="48410" y="264617"/>
                  <a:pt x="38683" y="285940"/>
                  <a:pt x="33050" y="308472"/>
                </a:cubicBezTo>
                <a:lnTo>
                  <a:pt x="11016" y="396607"/>
                </a:lnTo>
                <a:lnTo>
                  <a:pt x="0" y="440674"/>
                </a:lnTo>
                <a:cubicBezTo>
                  <a:pt x="5940" y="565426"/>
                  <a:pt x="2220" y="640177"/>
                  <a:pt x="22033" y="749147"/>
                </a:cubicBezTo>
                <a:cubicBezTo>
                  <a:pt x="24742" y="764044"/>
                  <a:pt x="28890" y="778655"/>
                  <a:pt x="33050" y="793214"/>
                </a:cubicBezTo>
                <a:cubicBezTo>
                  <a:pt x="50782" y="855277"/>
                  <a:pt x="36721" y="796883"/>
                  <a:pt x="66101" y="870332"/>
                </a:cubicBezTo>
                <a:cubicBezTo>
                  <a:pt x="74727" y="891896"/>
                  <a:pt x="75252" y="917108"/>
                  <a:pt x="88135" y="936433"/>
                </a:cubicBezTo>
                <a:cubicBezTo>
                  <a:pt x="121186" y="986010"/>
                  <a:pt x="119349" y="1001616"/>
                  <a:pt x="165253" y="1024568"/>
                </a:cubicBezTo>
                <a:cubicBezTo>
                  <a:pt x="190437" y="1037160"/>
                  <a:pt x="228244" y="1040316"/>
                  <a:pt x="253388" y="1046602"/>
                </a:cubicBezTo>
                <a:cubicBezTo>
                  <a:pt x="264654" y="1049419"/>
                  <a:pt x="274983" y="1055710"/>
                  <a:pt x="286438" y="1057619"/>
                </a:cubicBezTo>
                <a:cubicBezTo>
                  <a:pt x="319240" y="1063086"/>
                  <a:pt x="352628" y="1064241"/>
                  <a:pt x="385590" y="1068636"/>
                </a:cubicBezTo>
                <a:cubicBezTo>
                  <a:pt x="407732" y="1071588"/>
                  <a:pt x="429657" y="1075981"/>
                  <a:pt x="451691" y="1079653"/>
                </a:cubicBezTo>
                <a:cubicBezTo>
                  <a:pt x="506775" y="1075981"/>
                  <a:pt x="562292" y="1076443"/>
                  <a:pt x="616944" y="1068636"/>
                </a:cubicBezTo>
                <a:cubicBezTo>
                  <a:pt x="639936" y="1065351"/>
                  <a:pt x="660799" y="1053276"/>
                  <a:pt x="683045" y="1046602"/>
                </a:cubicBezTo>
                <a:cubicBezTo>
                  <a:pt x="697548" y="1042251"/>
                  <a:pt x="712554" y="1039745"/>
                  <a:pt x="727113" y="1035585"/>
                </a:cubicBezTo>
                <a:cubicBezTo>
                  <a:pt x="738279" y="1032395"/>
                  <a:pt x="748960" y="1027624"/>
                  <a:pt x="760163" y="1024568"/>
                </a:cubicBezTo>
                <a:cubicBezTo>
                  <a:pt x="789378" y="1016600"/>
                  <a:pt x="848298" y="1002534"/>
                  <a:pt x="848298" y="1002534"/>
                </a:cubicBezTo>
                <a:cubicBezTo>
                  <a:pt x="859315" y="995190"/>
                  <a:pt x="869506" y="986422"/>
                  <a:pt x="881349" y="980501"/>
                </a:cubicBezTo>
                <a:cubicBezTo>
                  <a:pt x="891736" y="975308"/>
                  <a:pt x="905332" y="976739"/>
                  <a:pt x="914400" y="969484"/>
                </a:cubicBezTo>
                <a:cubicBezTo>
                  <a:pt x="924739" y="961213"/>
                  <a:pt x="930093" y="948057"/>
                  <a:pt x="936433" y="936433"/>
                </a:cubicBezTo>
                <a:cubicBezTo>
                  <a:pt x="952161" y="907598"/>
                  <a:pt x="970114" y="879458"/>
                  <a:pt x="980501" y="848298"/>
                </a:cubicBezTo>
                <a:cubicBezTo>
                  <a:pt x="984173" y="837281"/>
                  <a:pt x="986325" y="825635"/>
                  <a:pt x="991518" y="815248"/>
                </a:cubicBezTo>
                <a:cubicBezTo>
                  <a:pt x="997439" y="803405"/>
                  <a:pt x="1008174" y="794296"/>
                  <a:pt x="1013551" y="782197"/>
                </a:cubicBezTo>
                <a:cubicBezTo>
                  <a:pt x="1022984" y="760973"/>
                  <a:pt x="1028240" y="738130"/>
                  <a:pt x="1035585" y="716096"/>
                </a:cubicBezTo>
                <a:lnTo>
                  <a:pt x="1046602" y="683045"/>
                </a:lnTo>
                <a:cubicBezTo>
                  <a:pt x="1058708" y="598305"/>
                  <a:pt x="1065115" y="599338"/>
                  <a:pt x="1046602" y="506775"/>
                </a:cubicBezTo>
                <a:cubicBezTo>
                  <a:pt x="1042047" y="484000"/>
                  <a:pt x="1031913" y="462708"/>
                  <a:pt x="1024568" y="440674"/>
                </a:cubicBezTo>
                <a:cubicBezTo>
                  <a:pt x="1020896" y="429657"/>
                  <a:pt x="1013551" y="419237"/>
                  <a:pt x="1013551" y="407624"/>
                </a:cubicBezTo>
                <a:lnTo>
                  <a:pt x="1013551" y="363556"/>
                </a:ln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97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237" y="1524000"/>
            <a:ext cx="7305675" cy="50292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90678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liver, identify the structure at X.  (advance slide for answers).</a:t>
            </a:r>
          </a:p>
        </p:txBody>
      </p:sp>
      <p:sp>
        <p:nvSpPr>
          <p:cNvPr id="6" name="Rectangle 5"/>
          <p:cNvSpPr/>
          <p:nvPr/>
        </p:nvSpPr>
        <p:spPr>
          <a:xfrm>
            <a:off x="6200775" y="1524000"/>
            <a:ext cx="2705734"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sinusoid</a:t>
            </a:r>
          </a:p>
        </p:txBody>
      </p:sp>
      <p:sp>
        <p:nvSpPr>
          <p:cNvPr id="13" name="TextBox 12"/>
          <p:cNvSpPr txBox="1"/>
          <p:nvPr/>
        </p:nvSpPr>
        <p:spPr>
          <a:xfrm>
            <a:off x="4581525" y="1323945"/>
            <a:ext cx="381000" cy="523220"/>
          </a:xfrm>
          <a:prstGeom prst="rect">
            <a:avLst/>
          </a:prstGeom>
          <a:noFill/>
        </p:spPr>
        <p:txBody>
          <a:bodyPr wrap="square" rtlCol="0">
            <a:spAutoFit/>
          </a:bodyPr>
          <a:lstStyle/>
          <a:p>
            <a:r>
              <a:rPr lang="en-US" sz="2800" b="1" dirty="0">
                <a:solidFill>
                  <a:srgbClr val="C00000"/>
                </a:solidFill>
              </a:rPr>
              <a:t>X</a:t>
            </a:r>
          </a:p>
        </p:txBody>
      </p:sp>
    </p:spTree>
    <p:extLst>
      <p:ext uri="{BB962C8B-B14F-4D97-AF65-F5344CB8AC3E}">
        <p14:creationId xmlns:p14="http://schemas.microsoft.com/office/powerpoint/2010/main" val="39617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086" y="1219200"/>
            <a:ext cx="8201025" cy="5286375"/>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882043"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6" name="Rectangle 5"/>
          <p:cNvSpPr/>
          <p:nvPr/>
        </p:nvSpPr>
        <p:spPr>
          <a:xfrm>
            <a:off x="1104266" y="1143000"/>
            <a:ext cx="2705734"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Central vein</a:t>
            </a:r>
          </a:p>
        </p:txBody>
      </p:sp>
      <p:sp>
        <p:nvSpPr>
          <p:cNvPr id="5" name="Freeform 4"/>
          <p:cNvSpPr/>
          <p:nvPr/>
        </p:nvSpPr>
        <p:spPr>
          <a:xfrm>
            <a:off x="4263528" y="3622514"/>
            <a:ext cx="765672" cy="916435"/>
          </a:xfrm>
          <a:custGeom>
            <a:avLst/>
            <a:gdLst>
              <a:gd name="connsiteX0" fmla="*/ 396607 w 683045"/>
              <a:gd name="connsiteY0" fmla="*/ 24069 h 916435"/>
              <a:gd name="connsiteX1" fmla="*/ 341523 w 683045"/>
              <a:gd name="connsiteY1" fmla="*/ 2035 h 916435"/>
              <a:gd name="connsiteX2" fmla="*/ 165253 w 683045"/>
              <a:gd name="connsiteY2" fmla="*/ 24069 h 916435"/>
              <a:gd name="connsiteX3" fmla="*/ 132202 w 683045"/>
              <a:gd name="connsiteY3" fmla="*/ 57120 h 916435"/>
              <a:gd name="connsiteX4" fmla="*/ 110168 w 683045"/>
              <a:gd name="connsiteY4" fmla="*/ 90170 h 916435"/>
              <a:gd name="connsiteX5" fmla="*/ 77118 w 683045"/>
              <a:gd name="connsiteY5" fmla="*/ 112204 h 916435"/>
              <a:gd name="connsiteX6" fmla="*/ 66101 w 683045"/>
              <a:gd name="connsiteY6" fmla="*/ 145255 h 916435"/>
              <a:gd name="connsiteX7" fmla="*/ 22033 w 683045"/>
              <a:gd name="connsiteY7" fmla="*/ 222373 h 916435"/>
              <a:gd name="connsiteX8" fmla="*/ 0 w 683045"/>
              <a:gd name="connsiteY8" fmla="*/ 288474 h 916435"/>
              <a:gd name="connsiteX9" fmla="*/ 11017 w 683045"/>
              <a:gd name="connsiteY9" fmla="*/ 618980 h 916435"/>
              <a:gd name="connsiteX10" fmla="*/ 33050 w 683045"/>
              <a:gd name="connsiteY10" fmla="*/ 718132 h 916435"/>
              <a:gd name="connsiteX11" fmla="*/ 77118 w 683045"/>
              <a:gd name="connsiteY11" fmla="*/ 784233 h 916435"/>
              <a:gd name="connsiteX12" fmla="*/ 99152 w 683045"/>
              <a:gd name="connsiteY12" fmla="*/ 817284 h 916435"/>
              <a:gd name="connsiteX13" fmla="*/ 121185 w 683045"/>
              <a:gd name="connsiteY13" fmla="*/ 850334 h 916435"/>
              <a:gd name="connsiteX14" fmla="*/ 154236 w 683045"/>
              <a:gd name="connsiteY14" fmla="*/ 861351 h 916435"/>
              <a:gd name="connsiteX15" fmla="*/ 253388 w 683045"/>
              <a:gd name="connsiteY15" fmla="*/ 894402 h 916435"/>
              <a:gd name="connsiteX16" fmla="*/ 286438 w 683045"/>
              <a:gd name="connsiteY16" fmla="*/ 905419 h 916435"/>
              <a:gd name="connsiteX17" fmla="*/ 429658 w 683045"/>
              <a:gd name="connsiteY17" fmla="*/ 916435 h 916435"/>
              <a:gd name="connsiteX18" fmla="*/ 605927 w 683045"/>
              <a:gd name="connsiteY18" fmla="*/ 872368 h 916435"/>
              <a:gd name="connsiteX19" fmla="*/ 638978 w 683045"/>
              <a:gd name="connsiteY19" fmla="*/ 850334 h 916435"/>
              <a:gd name="connsiteX20" fmla="*/ 672029 w 683045"/>
              <a:gd name="connsiteY20" fmla="*/ 629997 h 916435"/>
              <a:gd name="connsiteX21" fmla="*/ 683045 w 683045"/>
              <a:gd name="connsiteY21" fmla="*/ 574913 h 916435"/>
              <a:gd name="connsiteX22" fmla="*/ 672029 w 683045"/>
              <a:gd name="connsiteY22" fmla="*/ 354575 h 916435"/>
              <a:gd name="connsiteX23" fmla="*/ 616944 w 683045"/>
              <a:gd name="connsiteY23" fmla="*/ 244406 h 916435"/>
              <a:gd name="connsiteX24" fmla="*/ 572877 w 683045"/>
              <a:gd name="connsiteY24" fmla="*/ 178305 h 916435"/>
              <a:gd name="connsiteX25" fmla="*/ 473725 w 683045"/>
              <a:gd name="connsiteY25" fmla="*/ 90170 h 916435"/>
              <a:gd name="connsiteX26" fmla="*/ 451691 w 683045"/>
              <a:gd name="connsiteY26" fmla="*/ 57120 h 916435"/>
              <a:gd name="connsiteX27" fmla="*/ 396607 w 683045"/>
              <a:gd name="connsiteY27" fmla="*/ 24069 h 91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83045" h="916435">
                <a:moveTo>
                  <a:pt x="396607" y="24069"/>
                </a:moveTo>
                <a:cubicBezTo>
                  <a:pt x="378246" y="14888"/>
                  <a:pt x="361268" y="3132"/>
                  <a:pt x="341523" y="2035"/>
                </a:cubicBezTo>
                <a:cubicBezTo>
                  <a:pt x="239457" y="-3635"/>
                  <a:pt x="230938" y="2173"/>
                  <a:pt x="165253" y="24069"/>
                </a:cubicBezTo>
                <a:cubicBezTo>
                  <a:pt x="154236" y="35086"/>
                  <a:pt x="142176" y="45151"/>
                  <a:pt x="132202" y="57120"/>
                </a:cubicBezTo>
                <a:cubicBezTo>
                  <a:pt x="123726" y="67292"/>
                  <a:pt x="119530" y="80808"/>
                  <a:pt x="110168" y="90170"/>
                </a:cubicBezTo>
                <a:cubicBezTo>
                  <a:pt x="100806" y="99532"/>
                  <a:pt x="88135" y="104859"/>
                  <a:pt x="77118" y="112204"/>
                </a:cubicBezTo>
                <a:cubicBezTo>
                  <a:pt x="73446" y="123221"/>
                  <a:pt x="71295" y="134868"/>
                  <a:pt x="66101" y="145255"/>
                </a:cubicBezTo>
                <a:cubicBezTo>
                  <a:pt x="26352" y="224751"/>
                  <a:pt x="60661" y="125801"/>
                  <a:pt x="22033" y="222373"/>
                </a:cubicBezTo>
                <a:cubicBezTo>
                  <a:pt x="13407" y="243937"/>
                  <a:pt x="0" y="288474"/>
                  <a:pt x="0" y="288474"/>
                </a:cubicBezTo>
                <a:cubicBezTo>
                  <a:pt x="3672" y="398643"/>
                  <a:pt x="4903" y="508920"/>
                  <a:pt x="11017" y="618980"/>
                </a:cubicBezTo>
                <a:cubicBezTo>
                  <a:pt x="11792" y="632932"/>
                  <a:pt x="21286" y="696957"/>
                  <a:pt x="33050" y="718132"/>
                </a:cubicBezTo>
                <a:cubicBezTo>
                  <a:pt x="45911" y="741281"/>
                  <a:pt x="62429" y="762199"/>
                  <a:pt x="77118" y="784233"/>
                </a:cubicBezTo>
                <a:lnTo>
                  <a:pt x="99152" y="817284"/>
                </a:lnTo>
                <a:cubicBezTo>
                  <a:pt x="106496" y="828301"/>
                  <a:pt x="108624" y="846147"/>
                  <a:pt x="121185" y="850334"/>
                </a:cubicBezTo>
                <a:lnTo>
                  <a:pt x="154236" y="861351"/>
                </a:lnTo>
                <a:cubicBezTo>
                  <a:pt x="211737" y="899686"/>
                  <a:pt x="164330" y="874611"/>
                  <a:pt x="253388" y="894402"/>
                </a:cubicBezTo>
                <a:cubicBezTo>
                  <a:pt x="264724" y="896921"/>
                  <a:pt x="274915" y="903979"/>
                  <a:pt x="286438" y="905419"/>
                </a:cubicBezTo>
                <a:cubicBezTo>
                  <a:pt x="333949" y="911358"/>
                  <a:pt x="381918" y="912763"/>
                  <a:pt x="429658" y="916435"/>
                </a:cubicBezTo>
                <a:cubicBezTo>
                  <a:pt x="465627" y="908442"/>
                  <a:pt x="566755" y="888037"/>
                  <a:pt x="605927" y="872368"/>
                </a:cubicBezTo>
                <a:cubicBezTo>
                  <a:pt x="618221" y="867450"/>
                  <a:pt x="627961" y="857679"/>
                  <a:pt x="638978" y="850334"/>
                </a:cubicBezTo>
                <a:cubicBezTo>
                  <a:pt x="697279" y="762885"/>
                  <a:pt x="652786" y="841674"/>
                  <a:pt x="672029" y="629997"/>
                </a:cubicBezTo>
                <a:cubicBezTo>
                  <a:pt x="673724" y="611349"/>
                  <a:pt x="679373" y="593274"/>
                  <a:pt x="683045" y="574913"/>
                </a:cubicBezTo>
                <a:cubicBezTo>
                  <a:pt x="679373" y="501467"/>
                  <a:pt x="680458" y="427628"/>
                  <a:pt x="672029" y="354575"/>
                </a:cubicBezTo>
                <a:cubicBezTo>
                  <a:pt x="665203" y="295415"/>
                  <a:pt x="647317" y="287796"/>
                  <a:pt x="616944" y="244406"/>
                </a:cubicBezTo>
                <a:cubicBezTo>
                  <a:pt x="601758" y="222712"/>
                  <a:pt x="591602" y="197030"/>
                  <a:pt x="572877" y="178305"/>
                </a:cubicBezTo>
                <a:cubicBezTo>
                  <a:pt x="497413" y="102841"/>
                  <a:pt x="532703" y="129489"/>
                  <a:pt x="473725" y="90170"/>
                </a:cubicBezTo>
                <a:cubicBezTo>
                  <a:pt x="466380" y="79153"/>
                  <a:pt x="462919" y="64137"/>
                  <a:pt x="451691" y="57120"/>
                </a:cubicBezTo>
                <a:cubicBezTo>
                  <a:pt x="431996" y="44811"/>
                  <a:pt x="414968" y="33250"/>
                  <a:pt x="396607" y="24069"/>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064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hc-webdata\com\LabManuals\MA\VLM\Lab25\ems0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5334" y="1364396"/>
            <a:ext cx="4287689" cy="54936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882043"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pancreas, the lumen is indicated (L).  Identify the cells in this micrograph (advance slide for answers).</a:t>
            </a:r>
          </a:p>
        </p:txBody>
      </p:sp>
      <p:sp>
        <p:nvSpPr>
          <p:cNvPr id="6" name="Rectangle 5"/>
          <p:cNvSpPr/>
          <p:nvPr/>
        </p:nvSpPr>
        <p:spPr>
          <a:xfrm>
            <a:off x="171133" y="1738319"/>
            <a:ext cx="2705734"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Aciniar</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cells (exocrine pancreas)</a:t>
            </a:r>
          </a:p>
        </p:txBody>
      </p:sp>
      <p:sp>
        <p:nvSpPr>
          <p:cNvPr id="5" name="TextBox 4"/>
          <p:cNvSpPr txBox="1"/>
          <p:nvPr/>
        </p:nvSpPr>
        <p:spPr>
          <a:xfrm>
            <a:off x="5729111" y="2398495"/>
            <a:ext cx="304800" cy="523220"/>
          </a:xfrm>
          <a:prstGeom prst="rect">
            <a:avLst/>
          </a:prstGeom>
          <a:noFill/>
        </p:spPr>
        <p:txBody>
          <a:bodyPr wrap="square" rtlCol="0">
            <a:spAutoFit/>
          </a:bodyPr>
          <a:lstStyle/>
          <a:p>
            <a:r>
              <a:rPr lang="en-US" sz="2800" b="1" dirty="0"/>
              <a:t>L</a:t>
            </a:r>
          </a:p>
        </p:txBody>
      </p:sp>
    </p:spTree>
    <p:extLst>
      <p:ext uri="{BB962C8B-B14F-4D97-AF65-F5344CB8AC3E}">
        <p14:creationId xmlns:p14="http://schemas.microsoft.com/office/powerpoint/2010/main" val="12615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995065"/>
            <a:ext cx="6367463" cy="5761038"/>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90678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6" name="Rectangle 5"/>
          <p:cNvSpPr/>
          <p:nvPr/>
        </p:nvSpPr>
        <p:spPr>
          <a:xfrm>
            <a:off x="5962650" y="1447800"/>
            <a:ext cx="2705734"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Hepatic vein</a:t>
            </a:r>
          </a:p>
        </p:txBody>
      </p:sp>
      <p:sp>
        <p:nvSpPr>
          <p:cNvPr id="4" name="Freeform 3"/>
          <p:cNvSpPr/>
          <p:nvPr/>
        </p:nvSpPr>
        <p:spPr>
          <a:xfrm>
            <a:off x="2781300" y="1476375"/>
            <a:ext cx="3162300" cy="1381125"/>
          </a:xfrm>
          <a:custGeom>
            <a:avLst/>
            <a:gdLst>
              <a:gd name="connsiteX0" fmla="*/ 2828925 w 3162300"/>
              <a:gd name="connsiteY0" fmla="*/ 1009650 h 1381125"/>
              <a:gd name="connsiteX1" fmla="*/ 2886075 w 3162300"/>
              <a:gd name="connsiteY1" fmla="*/ 981075 h 1381125"/>
              <a:gd name="connsiteX2" fmla="*/ 2962275 w 3162300"/>
              <a:gd name="connsiteY2" fmla="*/ 962025 h 1381125"/>
              <a:gd name="connsiteX3" fmla="*/ 3028950 w 3162300"/>
              <a:gd name="connsiteY3" fmla="*/ 923925 h 1381125"/>
              <a:gd name="connsiteX4" fmla="*/ 3048000 w 3162300"/>
              <a:gd name="connsiteY4" fmla="*/ 895350 h 1381125"/>
              <a:gd name="connsiteX5" fmla="*/ 3076575 w 3162300"/>
              <a:gd name="connsiteY5" fmla="*/ 876300 h 1381125"/>
              <a:gd name="connsiteX6" fmla="*/ 3086100 w 3162300"/>
              <a:gd name="connsiteY6" fmla="*/ 847725 h 1381125"/>
              <a:gd name="connsiteX7" fmla="*/ 3105150 w 3162300"/>
              <a:gd name="connsiteY7" fmla="*/ 809625 h 1381125"/>
              <a:gd name="connsiteX8" fmla="*/ 3114675 w 3162300"/>
              <a:gd name="connsiteY8" fmla="*/ 781050 h 1381125"/>
              <a:gd name="connsiteX9" fmla="*/ 3133725 w 3162300"/>
              <a:gd name="connsiteY9" fmla="*/ 752475 h 1381125"/>
              <a:gd name="connsiteX10" fmla="*/ 3152775 w 3162300"/>
              <a:gd name="connsiteY10" fmla="*/ 695325 h 1381125"/>
              <a:gd name="connsiteX11" fmla="*/ 3162300 w 3162300"/>
              <a:gd name="connsiteY11" fmla="*/ 590550 h 1381125"/>
              <a:gd name="connsiteX12" fmla="*/ 3152775 w 3162300"/>
              <a:gd name="connsiteY12" fmla="*/ 476250 h 1381125"/>
              <a:gd name="connsiteX13" fmla="*/ 3124200 w 3162300"/>
              <a:gd name="connsiteY13" fmla="*/ 390525 h 1381125"/>
              <a:gd name="connsiteX14" fmla="*/ 3114675 w 3162300"/>
              <a:gd name="connsiteY14" fmla="*/ 361950 h 1381125"/>
              <a:gd name="connsiteX15" fmla="*/ 3105150 w 3162300"/>
              <a:gd name="connsiteY15" fmla="*/ 333375 h 1381125"/>
              <a:gd name="connsiteX16" fmla="*/ 3086100 w 3162300"/>
              <a:gd name="connsiteY16" fmla="*/ 295275 h 1381125"/>
              <a:gd name="connsiteX17" fmla="*/ 3048000 w 3162300"/>
              <a:gd name="connsiteY17" fmla="*/ 238125 h 1381125"/>
              <a:gd name="connsiteX18" fmla="*/ 2990850 w 3162300"/>
              <a:gd name="connsiteY18" fmla="*/ 190500 h 1381125"/>
              <a:gd name="connsiteX19" fmla="*/ 2971800 w 3162300"/>
              <a:gd name="connsiteY19" fmla="*/ 161925 h 1381125"/>
              <a:gd name="connsiteX20" fmla="*/ 2933700 w 3162300"/>
              <a:gd name="connsiteY20" fmla="*/ 152400 h 1381125"/>
              <a:gd name="connsiteX21" fmla="*/ 2905125 w 3162300"/>
              <a:gd name="connsiteY21" fmla="*/ 142875 h 1381125"/>
              <a:gd name="connsiteX22" fmla="*/ 2876550 w 3162300"/>
              <a:gd name="connsiteY22" fmla="*/ 123825 h 1381125"/>
              <a:gd name="connsiteX23" fmla="*/ 2847975 w 3162300"/>
              <a:gd name="connsiteY23" fmla="*/ 95250 h 1381125"/>
              <a:gd name="connsiteX24" fmla="*/ 2809875 w 3162300"/>
              <a:gd name="connsiteY24" fmla="*/ 85725 h 1381125"/>
              <a:gd name="connsiteX25" fmla="*/ 2762250 w 3162300"/>
              <a:gd name="connsiteY25" fmla="*/ 47625 h 1381125"/>
              <a:gd name="connsiteX26" fmla="*/ 2724150 w 3162300"/>
              <a:gd name="connsiteY26" fmla="*/ 38100 h 1381125"/>
              <a:gd name="connsiteX27" fmla="*/ 2543175 w 3162300"/>
              <a:gd name="connsiteY27" fmla="*/ 19050 h 1381125"/>
              <a:gd name="connsiteX28" fmla="*/ 2343150 w 3162300"/>
              <a:gd name="connsiteY28" fmla="*/ 0 h 1381125"/>
              <a:gd name="connsiteX29" fmla="*/ 2171700 w 3162300"/>
              <a:gd name="connsiteY29" fmla="*/ 9525 h 1381125"/>
              <a:gd name="connsiteX30" fmla="*/ 2114550 w 3162300"/>
              <a:gd name="connsiteY30" fmla="*/ 19050 h 1381125"/>
              <a:gd name="connsiteX31" fmla="*/ 1733550 w 3162300"/>
              <a:gd name="connsiteY31" fmla="*/ 9525 h 1381125"/>
              <a:gd name="connsiteX32" fmla="*/ 1390650 w 3162300"/>
              <a:gd name="connsiteY32" fmla="*/ 19050 h 1381125"/>
              <a:gd name="connsiteX33" fmla="*/ 1333500 w 3162300"/>
              <a:gd name="connsiteY33" fmla="*/ 28575 h 1381125"/>
              <a:gd name="connsiteX34" fmla="*/ 1114425 w 3162300"/>
              <a:gd name="connsiteY34" fmla="*/ 38100 h 1381125"/>
              <a:gd name="connsiteX35" fmla="*/ 942975 w 3162300"/>
              <a:gd name="connsiteY35" fmla="*/ 57150 h 1381125"/>
              <a:gd name="connsiteX36" fmla="*/ 857250 w 3162300"/>
              <a:gd name="connsiteY36" fmla="*/ 66675 h 1381125"/>
              <a:gd name="connsiteX37" fmla="*/ 714375 w 3162300"/>
              <a:gd name="connsiteY37" fmla="*/ 76200 h 1381125"/>
              <a:gd name="connsiteX38" fmla="*/ 523875 w 3162300"/>
              <a:gd name="connsiteY38" fmla="*/ 95250 h 1381125"/>
              <a:gd name="connsiteX39" fmla="*/ 428625 w 3162300"/>
              <a:gd name="connsiteY39" fmla="*/ 104775 h 1381125"/>
              <a:gd name="connsiteX40" fmla="*/ 333375 w 3162300"/>
              <a:gd name="connsiteY40" fmla="*/ 123825 h 1381125"/>
              <a:gd name="connsiteX41" fmla="*/ 276225 w 3162300"/>
              <a:gd name="connsiteY41" fmla="*/ 152400 h 1381125"/>
              <a:gd name="connsiteX42" fmla="*/ 190500 w 3162300"/>
              <a:gd name="connsiteY42" fmla="*/ 200025 h 1381125"/>
              <a:gd name="connsiteX43" fmla="*/ 95250 w 3162300"/>
              <a:gd name="connsiteY43" fmla="*/ 285750 h 1381125"/>
              <a:gd name="connsiteX44" fmla="*/ 66675 w 3162300"/>
              <a:gd name="connsiteY44" fmla="*/ 304800 h 1381125"/>
              <a:gd name="connsiteX45" fmla="*/ 28575 w 3162300"/>
              <a:gd name="connsiteY45" fmla="*/ 361950 h 1381125"/>
              <a:gd name="connsiteX46" fmla="*/ 0 w 3162300"/>
              <a:gd name="connsiteY46" fmla="*/ 419100 h 1381125"/>
              <a:gd name="connsiteX47" fmla="*/ 9525 w 3162300"/>
              <a:gd name="connsiteY47" fmla="*/ 638175 h 1381125"/>
              <a:gd name="connsiteX48" fmla="*/ 28575 w 3162300"/>
              <a:gd name="connsiteY48" fmla="*/ 695325 h 1381125"/>
              <a:gd name="connsiteX49" fmla="*/ 66675 w 3162300"/>
              <a:gd name="connsiteY49" fmla="*/ 828675 h 1381125"/>
              <a:gd name="connsiteX50" fmla="*/ 76200 w 3162300"/>
              <a:gd name="connsiteY50" fmla="*/ 857250 h 1381125"/>
              <a:gd name="connsiteX51" fmla="*/ 85725 w 3162300"/>
              <a:gd name="connsiteY51" fmla="*/ 885825 h 1381125"/>
              <a:gd name="connsiteX52" fmla="*/ 104775 w 3162300"/>
              <a:gd name="connsiteY52" fmla="*/ 914400 h 1381125"/>
              <a:gd name="connsiteX53" fmla="*/ 133350 w 3162300"/>
              <a:gd name="connsiteY53" fmla="*/ 971550 h 1381125"/>
              <a:gd name="connsiteX54" fmla="*/ 161925 w 3162300"/>
              <a:gd name="connsiteY54" fmla="*/ 1000125 h 1381125"/>
              <a:gd name="connsiteX55" fmla="*/ 180975 w 3162300"/>
              <a:gd name="connsiteY55" fmla="*/ 1038225 h 1381125"/>
              <a:gd name="connsiteX56" fmla="*/ 209550 w 3162300"/>
              <a:gd name="connsiteY56" fmla="*/ 1057275 h 1381125"/>
              <a:gd name="connsiteX57" fmla="*/ 238125 w 3162300"/>
              <a:gd name="connsiteY57" fmla="*/ 1095375 h 1381125"/>
              <a:gd name="connsiteX58" fmla="*/ 276225 w 3162300"/>
              <a:gd name="connsiteY58" fmla="*/ 1114425 h 1381125"/>
              <a:gd name="connsiteX59" fmla="*/ 304800 w 3162300"/>
              <a:gd name="connsiteY59" fmla="*/ 1143000 h 1381125"/>
              <a:gd name="connsiteX60" fmla="*/ 333375 w 3162300"/>
              <a:gd name="connsiteY60" fmla="*/ 1152525 h 1381125"/>
              <a:gd name="connsiteX61" fmla="*/ 409575 w 3162300"/>
              <a:gd name="connsiteY61" fmla="*/ 1190625 h 1381125"/>
              <a:gd name="connsiteX62" fmla="*/ 438150 w 3162300"/>
              <a:gd name="connsiteY62" fmla="*/ 1228725 h 1381125"/>
              <a:gd name="connsiteX63" fmla="*/ 495300 w 3162300"/>
              <a:gd name="connsiteY63" fmla="*/ 1247775 h 1381125"/>
              <a:gd name="connsiteX64" fmla="*/ 571500 w 3162300"/>
              <a:gd name="connsiteY64" fmla="*/ 1285875 h 1381125"/>
              <a:gd name="connsiteX65" fmla="*/ 619125 w 3162300"/>
              <a:gd name="connsiteY65" fmla="*/ 1314450 h 1381125"/>
              <a:gd name="connsiteX66" fmla="*/ 647700 w 3162300"/>
              <a:gd name="connsiteY66" fmla="*/ 1323975 h 1381125"/>
              <a:gd name="connsiteX67" fmla="*/ 752475 w 3162300"/>
              <a:gd name="connsiteY67" fmla="*/ 1352550 h 1381125"/>
              <a:gd name="connsiteX68" fmla="*/ 800100 w 3162300"/>
              <a:gd name="connsiteY68" fmla="*/ 1362075 h 1381125"/>
              <a:gd name="connsiteX69" fmla="*/ 876300 w 3162300"/>
              <a:gd name="connsiteY69" fmla="*/ 1381125 h 1381125"/>
              <a:gd name="connsiteX70" fmla="*/ 1114425 w 3162300"/>
              <a:gd name="connsiteY70" fmla="*/ 1371600 h 1381125"/>
              <a:gd name="connsiteX71" fmla="*/ 1428750 w 3162300"/>
              <a:gd name="connsiteY71" fmla="*/ 1343025 h 1381125"/>
              <a:gd name="connsiteX72" fmla="*/ 1504950 w 3162300"/>
              <a:gd name="connsiteY72" fmla="*/ 1333500 h 1381125"/>
              <a:gd name="connsiteX73" fmla="*/ 1619250 w 3162300"/>
              <a:gd name="connsiteY73" fmla="*/ 1323975 h 1381125"/>
              <a:gd name="connsiteX74" fmla="*/ 1685925 w 3162300"/>
              <a:gd name="connsiteY74" fmla="*/ 1314450 h 1381125"/>
              <a:gd name="connsiteX75" fmla="*/ 1762125 w 3162300"/>
              <a:gd name="connsiteY75" fmla="*/ 1304925 h 1381125"/>
              <a:gd name="connsiteX76" fmla="*/ 1876425 w 3162300"/>
              <a:gd name="connsiteY76" fmla="*/ 1295400 h 1381125"/>
              <a:gd name="connsiteX77" fmla="*/ 2019300 w 3162300"/>
              <a:gd name="connsiteY77" fmla="*/ 1266825 h 1381125"/>
              <a:gd name="connsiteX78" fmla="*/ 2085975 w 3162300"/>
              <a:gd name="connsiteY78" fmla="*/ 1257300 h 1381125"/>
              <a:gd name="connsiteX79" fmla="*/ 2247900 w 3162300"/>
              <a:gd name="connsiteY79" fmla="*/ 1238250 h 1381125"/>
              <a:gd name="connsiteX80" fmla="*/ 2352675 w 3162300"/>
              <a:gd name="connsiteY80" fmla="*/ 1219200 h 1381125"/>
              <a:gd name="connsiteX81" fmla="*/ 2381250 w 3162300"/>
              <a:gd name="connsiteY81" fmla="*/ 1209675 h 1381125"/>
              <a:gd name="connsiteX82" fmla="*/ 2457450 w 3162300"/>
              <a:gd name="connsiteY82" fmla="*/ 1200150 h 1381125"/>
              <a:gd name="connsiteX83" fmla="*/ 2590800 w 3162300"/>
              <a:gd name="connsiteY83" fmla="*/ 1162050 h 1381125"/>
              <a:gd name="connsiteX84" fmla="*/ 2628900 w 3162300"/>
              <a:gd name="connsiteY84" fmla="*/ 1143000 h 1381125"/>
              <a:gd name="connsiteX85" fmla="*/ 2657475 w 3162300"/>
              <a:gd name="connsiteY85" fmla="*/ 1133475 h 1381125"/>
              <a:gd name="connsiteX86" fmla="*/ 2686050 w 3162300"/>
              <a:gd name="connsiteY86" fmla="*/ 1114425 h 1381125"/>
              <a:gd name="connsiteX87" fmla="*/ 2743200 w 3162300"/>
              <a:gd name="connsiteY87" fmla="*/ 1085850 h 1381125"/>
              <a:gd name="connsiteX88" fmla="*/ 2771775 w 3162300"/>
              <a:gd name="connsiteY88" fmla="*/ 1057275 h 1381125"/>
              <a:gd name="connsiteX89" fmla="*/ 2828925 w 3162300"/>
              <a:gd name="connsiteY89" fmla="*/ 1019175 h 1381125"/>
              <a:gd name="connsiteX90" fmla="*/ 2828925 w 3162300"/>
              <a:gd name="connsiteY90" fmla="*/ 100965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62300" h="1381125">
                <a:moveTo>
                  <a:pt x="2828925" y="1009650"/>
                </a:moveTo>
                <a:cubicBezTo>
                  <a:pt x="2847975" y="1000125"/>
                  <a:pt x="2866017" y="988238"/>
                  <a:pt x="2886075" y="981075"/>
                </a:cubicBezTo>
                <a:cubicBezTo>
                  <a:pt x="2910731" y="972269"/>
                  <a:pt x="2938857" y="973734"/>
                  <a:pt x="2962275" y="962025"/>
                </a:cubicBezTo>
                <a:cubicBezTo>
                  <a:pt x="3010614" y="937855"/>
                  <a:pt x="2988561" y="950851"/>
                  <a:pt x="3028950" y="923925"/>
                </a:cubicBezTo>
                <a:cubicBezTo>
                  <a:pt x="3035300" y="914400"/>
                  <a:pt x="3039905" y="903445"/>
                  <a:pt x="3048000" y="895350"/>
                </a:cubicBezTo>
                <a:cubicBezTo>
                  <a:pt x="3056095" y="887255"/>
                  <a:pt x="3069424" y="885239"/>
                  <a:pt x="3076575" y="876300"/>
                </a:cubicBezTo>
                <a:cubicBezTo>
                  <a:pt x="3082847" y="868460"/>
                  <a:pt x="3082145" y="856953"/>
                  <a:pt x="3086100" y="847725"/>
                </a:cubicBezTo>
                <a:cubicBezTo>
                  <a:pt x="3091693" y="834674"/>
                  <a:pt x="3099557" y="822676"/>
                  <a:pt x="3105150" y="809625"/>
                </a:cubicBezTo>
                <a:cubicBezTo>
                  <a:pt x="3109105" y="800397"/>
                  <a:pt x="3110185" y="790030"/>
                  <a:pt x="3114675" y="781050"/>
                </a:cubicBezTo>
                <a:cubicBezTo>
                  <a:pt x="3119795" y="770811"/>
                  <a:pt x="3129076" y="762936"/>
                  <a:pt x="3133725" y="752475"/>
                </a:cubicBezTo>
                <a:cubicBezTo>
                  <a:pt x="3141880" y="734125"/>
                  <a:pt x="3152775" y="695325"/>
                  <a:pt x="3152775" y="695325"/>
                </a:cubicBezTo>
                <a:cubicBezTo>
                  <a:pt x="3155950" y="660400"/>
                  <a:pt x="3162300" y="625619"/>
                  <a:pt x="3162300" y="590550"/>
                </a:cubicBezTo>
                <a:cubicBezTo>
                  <a:pt x="3162300" y="552318"/>
                  <a:pt x="3159060" y="513962"/>
                  <a:pt x="3152775" y="476250"/>
                </a:cubicBezTo>
                <a:lnTo>
                  <a:pt x="3124200" y="390525"/>
                </a:lnTo>
                <a:lnTo>
                  <a:pt x="3114675" y="361950"/>
                </a:lnTo>
                <a:cubicBezTo>
                  <a:pt x="3111500" y="352425"/>
                  <a:pt x="3109640" y="342355"/>
                  <a:pt x="3105150" y="333375"/>
                </a:cubicBezTo>
                <a:cubicBezTo>
                  <a:pt x="3098800" y="320675"/>
                  <a:pt x="3093405" y="307451"/>
                  <a:pt x="3086100" y="295275"/>
                </a:cubicBezTo>
                <a:cubicBezTo>
                  <a:pt x="3074320" y="275642"/>
                  <a:pt x="3064189" y="254314"/>
                  <a:pt x="3048000" y="238125"/>
                </a:cubicBezTo>
                <a:cubicBezTo>
                  <a:pt x="3011330" y="201455"/>
                  <a:pt x="3030633" y="217022"/>
                  <a:pt x="2990850" y="190500"/>
                </a:cubicBezTo>
                <a:cubicBezTo>
                  <a:pt x="2984500" y="180975"/>
                  <a:pt x="2981325" y="168275"/>
                  <a:pt x="2971800" y="161925"/>
                </a:cubicBezTo>
                <a:cubicBezTo>
                  <a:pt x="2960908" y="154663"/>
                  <a:pt x="2946287" y="155996"/>
                  <a:pt x="2933700" y="152400"/>
                </a:cubicBezTo>
                <a:cubicBezTo>
                  <a:pt x="2924046" y="149642"/>
                  <a:pt x="2914105" y="147365"/>
                  <a:pt x="2905125" y="142875"/>
                </a:cubicBezTo>
                <a:cubicBezTo>
                  <a:pt x="2894886" y="137755"/>
                  <a:pt x="2885344" y="131154"/>
                  <a:pt x="2876550" y="123825"/>
                </a:cubicBezTo>
                <a:cubicBezTo>
                  <a:pt x="2866202" y="115201"/>
                  <a:pt x="2859671" y="101933"/>
                  <a:pt x="2847975" y="95250"/>
                </a:cubicBezTo>
                <a:cubicBezTo>
                  <a:pt x="2836609" y="88755"/>
                  <a:pt x="2822575" y="88900"/>
                  <a:pt x="2809875" y="85725"/>
                </a:cubicBezTo>
                <a:cubicBezTo>
                  <a:pt x="2794000" y="73025"/>
                  <a:pt x="2780022" y="57498"/>
                  <a:pt x="2762250" y="47625"/>
                </a:cubicBezTo>
                <a:cubicBezTo>
                  <a:pt x="2750807" y="41268"/>
                  <a:pt x="2736737" y="41696"/>
                  <a:pt x="2724150" y="38100"/>
                </a:cubicBezTo>
                <a:cubicBezTo>
                  <a:pt x="2628872" y="10878"/>
                  <a:pt x="2798953" y="37320"/>
                  <a:pt x="2543175" y="19050"/>
                </a:cubicBezTo>
                <a:cubicBezTo>
                  <a:pt x="2443109" y="11902"/>
                  <a:pt x="2434623" y="10164"/>
                  <a:pt x="2343150" y="0"/>
                </a:cubicBezTo>
                <a:cubicBezTo>
                  <a:pt x="2286000" y="3175"/>
                  <a:pt x="2228740" y="4772"/>
                  <a:pt x="2171700" y="9525"/>
                </a:cubicBezTo>
                <a:cubicBezTo>
                  <a:pt x="2152454" y="11129"/>
                  <a:pt x="2133863" y="19050"/>
                  <a:pt x="2114550" y="19050"/>
                </a:cubicBezTo>
                <a:cubicBezTo>
                  <a:pt x="1987510" y="19050"/>
                  <a:pt x="1860550" y="12700"/>
                  <a:pt x="1733550" y="9525"/>
                </a:cubicBezTo>
                <a:lnTo>
                  <a:pt x="1390650" y="19050"/>
                </a:lnTo>
                <a:cubicBezTo>
                  <a:pt x="1371359" y="19969"/>
                  <a:pt x="1352767" y="27246"/>
                  <a:pt x="1333500" y="28575"/>
                </a:cubicBezTo>
                <a:cubicBezTo>
                  <a:pt x="1260579" y="33604"/>
                  <a:pt x="1187450" y="34925"/>
                  <a:pt x="1114425" y="38100"/>
                </a:cubicBezTo>
                <a:cubicBezTo>
                  <a:pt x="1019189" y="57147"/>
                  <a:pt x="1100886" y="42794"/>
                  <a:pt x="942975" y="57150"/>
                </a:cubicBezTo>
                <a:cubicBezTo>
                  <a:pt x="914342" y="59753"/>
                  <a:pt x="885902" y="64287"/>
                  <a:pt x="857250" y="66675"/>
                </a:cubicBezTo>
                <a:cubicBezTo>
                  <a:pt x="809684" y="70639"/>
                  <a:pt x="761931" y="72124"/>
                  <a:pt x="714375" y="76200"/>
                </a:cubicBezTo>
                <a:cubicBezTo>
                  <a:pt x="650791" y="81650"/>
                  <a:pt x="587375" y="88900"/>
                  <a:pt x="523875" y="95250"/>
                </a:cubicBezTo>
                <a:lnTo>
                  <a:pt x="428625" y="104775"/>
                </a:lnTo>
                <a:cubicBezTo>
                  <a:pt x="364067" y="126294"/>
                  <a:pt x="442824" y="101935"/>
                  <a:pt x="333375" y="123825"/>
                </a:cubicBezTo>
                <a:cubicBezTo>
                  <a:pt x="293473" y="131805"/>
                  <a:pt x="313687" y="133669"/>
                  <a:pt x="276225" y="152400"/>
                </a:cubicBezTo>
                <a:cubicBezTo>
                  <a:pt x="237095" y="171965"/>
                  <a:pt x="230543" y="149971"/>
                  <a:pt x="190500" y="200025"/>
                </a:cubicBezTo>
                <a:cubicBezTo>
                  <a:pt x="138097" y="265528"/>
                  <a:pt x="169316" y="236373"/>
                  <a:pt x="95250" y="285750"/>
                </a:cubicBezTo>
                <a:lnTo>
                  <a:pt x="66675" y="304800"/>
                </a:lnTo>
                <a:cubicBezTo>
                  <a:pt x="53975" y="323850"/>
                  <a:pt x="35815" y="340230"/>
                  <a:pt x="28575" y="361950"/>
                </a:cubicBezTo>
                <a:cubicBezTo>
                  <a:pt x="15430" y="401385"/>
                  <a:pt x="24619" y="382171"/>
                  <a:pt x="0" y="419100"/>
                </a:cubicBezTo>
                <a:cubicBezTo>
                  <a:pt x="3175" y="492125"/>
                  <a:pt x="2004" y="565469"/>
                  <a:pt x="9525" y="638175"/>
                </a:cubicBezTo>
                <a:cubicBezTo>
                  <a:pt x="11591" y="658149"/>
                  <a:pt x="23705" y="675844"/>
                  <a:pt x="28575" y="695325"/>
                </a:cubicBezTo>
                <a:cubicBezTo>
                  <a:pt x="52495" y="791006"/>
                  <a:pt x="39346" y="746687"/>
                  <a:pt x="66675" y="828675"/>
                </a:cubicBezTo>
                <a:lnTo>
                  <a:pt x="76200" y="857250"/>
                </a:lnTo>
                <a:cubicBezTo>
                  <a:pt x="79375" y="866775"/>
                  <a:pt x="80156" y="877471"/>
                  <a:pt x="85725" y="885825"/>
                </a:cubicBezTo>
                <a:cubicBezTo>
                  <a:pt x="92075" y="895350"/>
                  <a:pt x="99655" y="904161"/>
                  <a:pt x="104775" y="914400"/>
                </a:cubicBezTo>
                <a:cubicBezTo>
                  <a:pt x="126254" y="957358"/>
                  <a:pt x="99228" y="930604"/>
                  <a:pt x="133350" y="971550"/>
                </a:cubicBezTo>
                <a:cubicBezTo>
                  <a:pt x="141974" y="981898"/>
                  <a:pt x="154095" y="989164"/>
                  <a:pt x="161925" y="1000125"/>
                </a:cubicBezTo>
                <a:cubicBezTo>
                  <a:pt x="170178" y="1011679"/>
                  <a:pt x="171885" y="1027317"/>
                  <a:pt x="180975" y="1038225"/>
                </a:cubicBezTo>
                <a:cubicBezTo>
                  <a:pt x="188304" y="1047019"/>
                  <a:pt x="201455" y="1049180"/>
                  <a:pt x="209550" y="1057275"/>
                </a:cubicBezTo>
                <a:cubicBezTo>
                  <a:pt x="220775" y="1068500"/>
                  <a:pt x="226072" y="1085044"/>
                  <a:pt x="238125" y="1095375"/>
                </a:cubicBezTo>
                <a:cubicBezTo>
                  <a:pt x="248906" y="1104616"/>
                  <a:pt x="264671" y="1106172"/>
                  <a:pt x="276225" y="1114425"/>
                </a:cubicBezTo>
                <a:cubicBezTo>
                  <a:pt x="287186" y="1122255"/>
                  <a:pt x="293592" y="1135528"/>
                  <a:pt x="304800" y="1143000"/>
                </a:cubicBezTo>
                <a:cubicBezTo>
                  <a:pt x="313154" y="1148569"/>
                  <a:pt x="324235" y="1148370"/>
                  <a:pt x="333375" y="1152525"/>
                </a:cubicBezTo>
                <a:cubicBezTo>
                  <a:pt x="359228" y="1164276"/>
                  <a:pt x="409575" y="1190625"/>
                  <a:pt x="409575" y="1190625"/>
                </a:cubicBezTo>
                <a:cubicBezTo>
                  <a:pt x="419100" y="1203325"/>
                  <a:pt x="424941" y="1219919"/>
                  <a:pt x="438150" y="1228725"/>
                </a:cubicBezTo>
                <a:cubicBezTo>
                  <a:pt x="454858" y="1239864"/>
                  <a:pt x="495300" y="1247775"/>
                  <a:pt x="495300" y="1247775"/>
                </a:cubicBezTo>
                <a:cubicBezTo>
                  <a:pt x="585160" y="1315170"/>
                  <a:pt x="483953" y="1246965"/>
                  <a:pt x="571500" y="1285875"/>
                </a:cubicBezTo>
                <a:cubicBezTo>
                  <a:pt x="588418" y="1293394"/>
                  <a:pt x="602566" y="1306171"/>
                  <a:pt x="619125" y="1314450"/>
                </a:cubicBezTo>
                <a:cubicBezTo>
                  <a:pt x="628105" y="1318940"/>
                  <a:pt x="638299" y="1320450"/>
                  <a:pt x="647700" y="1323975"/>
                </a:cubicBezTo>
                <a:cubicBezTo>
                  <a:pt x="726880" y="1353667"/>
                  <a:pt x="663072" y="1336295"/>
                  <a:pt x="752475" y="1352550"/>
                </a:cubicBezTo>
                <a:cubicBezTo>
                  <a:pt x="768403" y="1355446"/>
                  <a:pt x="784325" y="1358435"/>
                  <a:pt x="800100" y="1362075"/>
                </a:cubicBezTo>
                <a:cubicBezTo>
                  <a:pt x="825611" y="1367962"/>
                  <a:pt x="876300" y="1381125"/>
                  <a:pt x="876300" y="1381125"/>
                </a:cubicBezTo>
                <a:lnTo>
                  <a:pt x="1114425" y="1371600"/>
                </a:lnTo>
                <a:cubicBezTo>
                  <a:pt x="1163741" y="1368934"/>
                  <a:pt x="1421435" y="1343939"/>
                  <a:pt x="1428750" y="1343025"/>
                </a:cubicBezTo>
                <a:cubicBezTo>
                  <a:pt x="1454150" y="1339850"/>
                  <a:pt x="1479479" y="1336047"/>
                  <a:pt x="1504950" y="1333500"/>
                </a:cubicBezTo>
                <a:cubicBezTo>
                  <a:pt x="1542992" y="1329696"/>
                  <a:pt x="1581228" y="1327977"/>
                  <a:pt x="1619250" y="1323975"/>
                </a:cubicBezTo>
                <a:cubicBezTo>
                  <a:pt x="1641577" y="1321625"/>
                  <a:pt x="1663671" y="1317417"/>
                  <a:pt x="1685925" y="1314450"/>
                </a:cubicBezTo>
                <a:cubicBezTo>
                  <a:pt x="1711298" y="1311067"/>
                  <a:pt x="1736654" y="1307472"/>
                  <a:pt x="1762125" y="1304925"/>
                </a:cubicBezTo>
                <a:cubicBezTo>
                  <a:pt x="1800167" y="1301121"/>
                  <a:pt x="1838427" y="1299622"/>
                  <a:pt x="1876425" y="1295400"/>
                </a:cubicBezTo>
                <a:cubicBezTo>
                  <a:pt x="1931248" y="1289309"/>
                  <a:pt x="1962012" y="1277566"/>
                  <a:pt x="2019300" y="1266825"/>
                </a:cubicBezTo>
                <a:cubicBezTo>
                  <a:pt x="2041366" y="1262688"/>
                  <a:pt x="2063785" y="1260714"/>
                  <a:pt x="2085975" y="1257300"/>
                </a:cubicBezTo>
                <a:cubicBezTo>
                  <a:pt x="2196405" y="1240311"/>
                  <a:pt x="2089957" y="1252608"/>
                  <a:pt x="2247900" y="1238250"/>
                </a:cubicBezTo>
                <a:cubicBezTo>
                  <a:pt x="2360848" y="1210013"/>
                  <a:pt x="2182030" y="1253329"/>
                  <a:pt x="2352675" y="1219200"/>
                </a:cubicBezTo>
                <a:cubicBezTo>
                  <a:pt x="2362520" y="1217231"/>
                  <a:pt x="2371372" y="1211471"/>
                  <a:pt x="2381250" y="1209675"/>
                </a:cubicBezTo>
                <a:cubicBezTo>
                  <a:pt x="2406435" y="1205096"/>
                  <a:pt x="2432291" y="1204867"/>
                  <a:pt x="2457450" y="1200150"/>
                </a:cubicBezTo>
                <a:cubicBezTo>
                  <a:pt x="2476982" y="1196488"/>
                  <a:pt x="2567216" y="1173842"/>
                  <a:pt x="2590800" y="1162050"/>
                </a:cubicBezTo>
                <a:cubicBezTo>
                  <a:pt x="2603500" y="1155700"/>
                  <a:pt x="2615849" y="1148593"/>
                  <a:pt x="2628900" y="1143000"/>
                </a:cubicBezTo>
                <a:cubicBezTo>
                  <a:pt x="2638128" y="1139045"/>
                  <a:pt x="2648495" y="1137965"/>
                  <a:pt x="2657475" y="1133475"/>
                </a:cubicBezTo>
                <a:cubicBezTo>
                  <a:pt x="2667714" y="1128355"/>
                  <a:pt x="2675811" y="1119545"/>
                  <a:pt x="2686050" y="1114425"/>
                </a:cubicBezTo>
                <a:cubicBezTo>
                  <a:pt x="2729008" y="1092946"/>
                  <a:pt x="2702254" y="1119972"/>
                  <a:pt x="2743200" y="1085850"/>
                </a:cubicBezTo>
                <a:cubicBezTo>
                  <a:pt x="2753548" y="1077226"/>
                  <a:pt x="2761142" y="1065545"/>
                  <a:pt x="2771775" y="1057275"/>
                </a:cubicBezTo>
                <a:cubicBezTo>
                  <a:pt x="2789847" y="1043219"/>
                  <a:pt x="2828925" y="1019175"/>
                  <a:pt x="2828925" y="1019175"/>
                </a:cubicBezTo>
                <a:lnTo>
                  <a:pt x="2828925" y="1009650"/>
                </a:ln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534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066800"/>
            <a:ext cx="6477000" cy="5627294"/>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882043"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cells (advance slide for answers).</a:t>
            </a:r>
          </a:p>
        </p:txBody>
      </p:sp>
      <p:sp>
        <p:nvSpPr>
          <p:cNvPr id="6" name="Rectangle 5"/>
          <p:cNvSpPr/>
          <p:nvPr/>
        </p:nvSpPr>
        <p:spPr>
          <a:xfrm>
            <a:off x="171133" y="1738319"/>
            <a:ext cx="2705734"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Aciniar</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cells (exocrine pancreas)</a:t>
            </a:r>
          </a:p>
        </p:txBody>
      </p:sp>
      <p:sp>
        <p:nvSpPr>
          <p:cNvPr id="8" name="Freeform 7"/>
          <p:cNvSpPr/>
          <p:nvPr/>
        </p:nvSpPr>
        <p:spPr>
          <a:xfrm>
            <a:off x="3872089" y="2664178"/>
            <a:ext cx="1828800" cy="1557866"/>
          </a:xfrm>
          <a:custGeom>
            <a:avLst/>
            <a:gdLst>
              <a:gd name="connsiteX0" fmla="*/ 1783644 w 1828800"/>
              <a:gd name="connsiteY0" fmla="*/ 1207911 h 1557866"/>
              <a:gd name="connsiteX1" fmla="*/ 1727200 w 1828800"/>
              <a:gd name="connsiteY1" fmla="*/ 1117600 h 1557866"/>
              <a:gd name="connsiteX2" fmla="*/ 1693333 w 1828800"/>
              <a:gd name="connsiteY2" fmla="*/ 1083733 h 1557866"/>
              <a:gd name="connsiteX3" fmla="*/ 1648178 w 1828800"/>
              <a:gd name="connsiteY3" fmla="*/ 982133 h 1557866"/>
              <a:gd name="connsiteX4" fmla="*/ 1625600 w 1828800"/>
              <a:gd name="connsiteY4" fmla="*/ 936978 h 1557866"/>
              <a:gd name="connsiteX5" fmla="*/ 1591733 w 1828800"/>
              <a:gd name="connsiteY5" fmla="*/ 903111 h 1557866"/>
              <a:gd name="connsiteX6" fmla="*/ 1535289 w 1828800"/>
              <a:gd name="connsiteY6" fmla="*/ 857955 h 1557866"/>
              <a:gd name="connsiteX7" fmla="*/ 1467555 w 1828800"/>
              <a:gd name="connsiteY7" fmla="*/ 790222 h 1557866"/>
              <a:gd name="connsiteX8" fmla="*/ 1433689 w 1828800"/>
              <a:gd name="connsiteY8" fmla="*/ 756355 h 1557866"/>
              <a:gd name="connsiteX9" fmla="*/ 1365955 w 1828800"/>
              <a:gd name="connsiteY9" fmla="*/ 711200 h 1557866"/>
              <a:gd name="connsiteX10" fmla="*/ 1332089 w 1828800"/>
              <a:gd name="connsiteY10" fmla="*/ 688622 h 1557866"/>
              <a:gd name="connsiteX11" fmla="*/ 1275644 w 1828800"/>
              <a:gd name="connsiteY11" fmla="*/ 620889 h 1557866"/>
              <a:gd name="connsiteX12" fmla="*/ 1207911 w 1828800"/>
              <a:gd name="connsiteY12" fmla="*/ 564444 h 1557866"/>
              <a:gd name="connsiteX13" fmla="*/ 1140178 w 1828800"/>
              <a:gd name="connsiteY13" fmla="*/ 485422 h 1557866"/>
              <a:gd name="connsiteX14" fmla="*/ 1106311 w 1828800"/>
              <a:gd name="connsiteY14" fmla="*/ 474133 h 1557866"/>
              <a:gd name="connsiteX15" fmla="*/ 1027289 w 1828800"/>
              <a:gd name="connsiteY15" fmla="*/ 395111 h 1557866"/>
              <a:gd name="connsiteX16" fmla="*/ 1004711 w 1828800"/>
              <a:gd name="connsiteY16" fmla="*/ 361244 h 1557866"/>
              <a:gd name="connsiteX17" fmla="*/ 936978 w 1828800"/>
              <a:gd name="connsiteY17" fmla="*/ 304800 h 1557866"/>
              <a:gd name="connsiteX18" fmla="*/ 914400 w 1828800"/>
              <a:gd name="connsiteY18" fmla="*/ 270933 h 1557866"/>
              <a:gd name="connsiteX19" fmla="*/ 801511 w 1828800"/>
              <a:gd name="connsiteY19" fmla="*/ 191911 h 1557866"/>
              <a:gd name="connsiteX20" fmla="*/ 688622 w 1828800"/>
              <a:gd name="connsiteY20" fmla="*/ 112889 h 1557866"/>
              <a:gd name="connsiteX21" fmla="*/ 654755 w 1828800"/>
              <a:gd name="connsiteY21" fmla="*/ 101600 h 1557866"/>
              <a:gd name="connsiteX22" fmla="*/ 553155 w 1828800"/>
              <a:gd name="connsiteY22" fmla="*/ 45155 h 1557866"/>
              <a:gd name="connsiteX23" fmla="*/ 519289 w 1828800"/>
              <a:gd name="connsiteY23" fmla="*/ 22578 h 1557866"/>
              <a:gd name="connsiteX24" fmla="*/ 349955 w 1828800"/>
              <a:gd name="connsiteY24" fmla="*/ 0 h 1557866"/>
              <a:gd name="connsiteX25" fmla="*/ 225778 w 1828800"/>
              <a:gd name="connsiteY25" fmla="*/ 11289 h 1557866"/>
              <a:gd name="connsiteX26" fmla="*/ 158044 w 1828800"/>
              <a:gd name="connsiteY26" fmla="*/ 33866 h 1557866"/>
              <a:gd name="connsiteX27" fmla="*/ 90311 w 1828800"/>
              <a:gd name="connsiteY27" fmla="*/ 79022 h 1557866"/>
              <a:gd name="connsiteX28" fmla="*/ 79022 w 1828800"/>
              <a:gd name="connsiteY28" fmla="*/ 112889 h 1557866"/>
              <a:gd name="connsiteX29" fmla="*/ 45155 w 1828800"/>
              <a:gd name="connsiteY29" fmla="*/ 146755 h 1557866"/>
              <a:gd name="connsiteX30" fmla="*/ 22578 w 1828800"/>
              <a:gd name="connsiteY30" fmla="*/ 180622 h 1557866"/>
              <a:gd name="connsiteX31" fmla="*/ 0 w 1828800"/>
              <a:gd name="connsiteY31" fmla="*/ 248355 h 1557866"/>
              <a:gd name="connsiteX32" fmla="*/ 11289 w 1828800"/>
              <a:gd name="connsiteY32" fmla="*/ 395111 h 1557866"/>
              <a:gd name="connsiteX33" fmla="*/ 33867 w 1828800"/>
              <a:gd name="connsiteY33" fmla="*/ 428978 h 1557866"/>
              <a:gd name="connsiteX34" fmla="*/ 67733 w 1828800"/>
              <a:gd name="connsiteY34" fmla="*/ 474133 h 1557866"/>
              <a:gd name="connsiteX35" fmla="*/ 101600 w 1828800"/>
              <a:gd name="connsiteY35" fmla="*/ 496711 h 1557866"/>
              <a:gd name="connsiteX36" fmla="*/ 293511 w 1828800"/>
              <a:gd name="connsiteY36" fmla="*/ 508000 h 1557866"/>
              <a:gd name="connsiteX37" fmla="*/ 598311 w 1828800"/>
              <a:gd name="connsiteY37" fmla="*/ 519289 h 1557866"/>
              <a:gd name="connsiteX38" fmla="*/ 699911 w 1828800"/>
              <a:gd name="connsiteY38" fmla="*/ 564444 h 1557866"/>
              <a:gd name="connsiteX39" fmla="*/ 722489 w 1828800"/>
              <a:gd name="connsiteY39" fmla="*/ 598311 h 1557866"/>
              <a:gd name="connsiteX40" fmla="*/ 756355 w 1828800"/>
              <a:gd name="connsiteY40" fmla="*/ 620889 h 1557866"/>
              <a:gd name="connsiteX41" fmla="*/ 801511 w 1828800"/>
              <a:gd name="connsiteY41" fmla="*/ 688622 h 1557866"/>
              <a:gd name="connsiteX42" fmla="*/ 846667 w 1828800"/>
              <a:gd name="connsiteY42" fmla="*/ 756355 h 1557866"/>
              <a:gd name="connsiteX43" fmla="*/ 869244 w 1828800"/>
              <a:gd name="connsiteY43" fmla="*/ 790222 h 1557866"/>
              <a:gd name="connsiteX44" fmla="*/ 903111 w 1828800"/>
              <a:gd name="connsiteY44" fmla="*/ 857955 h 1557866"/>
              <a:gd name="connsiteX45" fmla="*/ 936978 w 1828800"/>
              <a:gd name="connsiteY45" fmla="*/ 880533 h 1557866"/>
              <a:gd name="connsiteX46" fmla="*/ 970844 w 1828800"/>
              <a:gd name="connsiteY46" fmla="*/ 959555 h 1557866"/>
              <a:gd name="connsiteX47" fmla="*/ 1004711 w 1828800"/>
              <a:gd name="connsiteY47" fmla="*/ 993422 h 1557866"/>
              <a:gd name="connsiteX48" fmla="*/ 1038578 w 1828800"/>
              <a:gd name="connsiteY48" fmla="*/ 1072444 h 1557866"/>
              <a:gd name="connsiteX49" fmla="*/ 1083733 w 1828800"/>
              <a:gd name="connsiteY49" fmla="*/ 1140178 h 1557866"/>
              <a:gd name="connsiteX50" fmla="*/ 1106311 w 1828800"/>
              <a:gd name="connsiteY50" fmla="*/ 1174044 h 1557866"/>
              <a:gd name="connsiteX51" fmla="*/ 1140178 w 1828800"/>
              <a:gd name="connsiteY51" fmla="*/ 1207911 h 1557866"/>
              <a:gd name="connsiteX52" fmla="*/ 1196622 w 1828800"/>
              <a:gd name="connsiteY52" fmla="*/ 1309511 h 1557866"/>
              <a:gd name="connsiteX53" fmla="*/ 1241778 w 1828800"/>
              <a:gd name="connsiteY53" fmla="*/ 1377244 h 1557866"/>
              <a:gd name="connsiteX54" fmla="*/ 1275644 w 1828800"/>
              <a:gd name="connsiteY54" fmla="*/ 1399822 h 1557866"/>
              <a:gd name="connsiteX55" fmla="*/ 1332089 w 1828800"/>
              <a:gd name="connsiteY55" fmla="*/ 1467555 h 1557866"/>
              <a:gd name="connsiteX56" fmla="*/ 1399822 w 1828800"/>
              <a:gd name="connsiteY56" fmla="*/ 1512711 h 1557866"/>
              <a:gd name="connsiteX57" fmla="*/ 1467555 w 1828800"/>
              <a:gd name="connsiteY57" fmla="*/ 1535289 h 1557866"/>
              <a:gd name="connsiteX58" fmla="*/ 1501422 w 1828800"/>
              <a:gd name="connsiteY58" fmla="*/ 1546578 h 1557866"/>
              <a:gd name="connsiteX59" fmla="*/ 1546578 w 1828800"/>
              <a:gd name="connsiteY59" fmla="*/ 1557866 h 1557866"/>
              <a:gd name="connsiteX60" fmla="*/ 1783644 w 1828800"/>
              <a:gd name="connsiteY60" fmla="*/ 1524000 h 1557866"/>
              <a:gd name="connsiteX61" fmla="*/ 1817511 w 1828800"/>
              <a:gd name="connsiteY61" fmla="*/ 1501422 h 1557866"/>
              <a:gd name="connsiteX62" fmla="*/ 1828800 w 1828800"/>
              <a:gd name="connsiteY62" fmla="*/ 1467555 h 1557866"/>
              <a:gd name="connsiteX63" fmla="*/ 1806222 w 1828800"/>
              <a:gd name="connsiteY63" fmla="*/ 1320800 h 1557866"/>
              <a:gd name="connsiteX64" fmla="*/ 1783644 w 1828800"/>
              <a:gd name="connsiteY64" fmla="*/ 1253066 h 1557866"/>
              <a:gd name="connsiteX65" fmla="*/ 1783644 w 1828800"/>
              <a:gd name="connsiteY65" fmla="*/ 1207911 h 155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828800" h="1557866">
                <a:moveTo>
                  <a:pt x="1783644" y="1207911"/>
                </a:moveTo>
                <a:cubicBezTo>
                  <a:pt x="1774237" y="1185333"/>
                  <a:pt x="1739616" y="1132499"/>
                  <a:pt x="1727200" y="1117600"/>
                </a:cubicBezTo>
                <a:cubicBezTo>
                  <a:pt x="1716979" y="1105335"/>
                  <a:pt x="1704622" y="1095022"/>
                  <a:pt x="1693333" y="1083733"/>
                </a:cubicBezTo>
                <a:cubicBezTo>
                  <a:pt x="1653915" y="965480"/>
                  <a:pt x="1691110" y="1057265"/>
                  <a:pt x="1648178" y="982133"/>
                </a:cubicBezTo>
                <a:cubicBezTo>
                  <a:pt x="1639829" y="967522"/>
                  <a:pt x="1635381" y="950672"/>
                  <a:pt x="1625600" y="936978"/>
                </a:cubicBezTo>
                <a:cubicBezTo>
                  <a:pt x="1616320" y="923987"/>
                  <a:pt x="1601954" y="915376"/>
                  <a:pt x="1591733" y="903111"/>
                </a:cubicBezTo>
                <a:cubicBezTo>
                  <a:pt x="1552454" y="855976"/>
                  <a:pt x="1590885" y="876487"/>
                  <a:pt x="1535289" y="857955"/>
                </a:cubicBezTo>
                <a:lnTo>
                  <a:pt x="1467555" y="790222"/>
                </a:lnTo>
                <a:cubicBezTo>
                  <a:pt x="1456266" y="778933"/>
                  <a:pt x="1446973" y="765211"/>
                  <a:pt x="1433689" y="756355"/>
                </a:cubicBezTo>
                <a:lnTo>
                  <a:pt x="1365955" y="711200"/>
                </a:lnTo>
                <a:lnTo>
                  <a:pt x="1332089" y="688622"/>
                </a:lnTo>
                <a:cubicBezTo>
                  <a:pt x="1309888" y="655320"/>
                  <a:pt x="1308242" y="648054"/>
                  <a:pt x="1275644" y="620889"/>
                </a:cubicBezTo>
                <a:cubicBezTo>
                  <a:pt x="1227209" y="580527"/>
                  <a:pt x="1252884" y="618410"/>
                  <a:pt x="1207911" y="564444"/>
                </a:cubicBezTo>
                <a:cubicBezTo>
                  <a:pt x="1172816" y="522331"/>
                  <a:pt x="1196039" y="525323"/>
                  <a:pt x="1140178" y="485422"/>
                </a:cubicBezTo>
                <a:cubicBezTo>
                  <a:pt x="1130495" y="478505"/>
                  <a:pt x="1117600" y="477896"/>
                  <a:pt x="1106311" y="474133"/>
                </a:cubicBezTo>
                <a:cubicBezTo>
                  <a:pt x="1054554" y="396499"/>
                  <a:pt x="1086898" y="414981"/>
                  <a:pt x="1027289" y="395111"/>
                </a:cubicBezTo>
                <a:cubicBezTo>
                  <a:pt x="1019763" y="383822"/>
                  <a:pt x="1013397" y="371667"/>
                  <a:pt x="1004711" y="361244"/>
                </a:cubicBezTo>
                <a:cubicBezTo>
                  <a:pt x="977550" y="328651"/>
                  <a:pt x="970275" y="326999"/>
                  <a:pt x="936978" y="304800"/>
                </a:cubicBezTo>
                <a:cubicBezTo>
                  <a:pt x="929452" y="293511"/>
                  <a:pt x="923994" y="280527"/>
                  <a:pt x="914400" y="270933"/>
                </a:cubicBezTo>
                <a:cubicBezTo>
                  <a:pt x="895125" y="251658"/>
                  <a:pt x="816266" y="202977"/>
                  <a:pt x="801511" y="191911"/>
                </a:cubicBezTo>
                <a:cubicBezTo>
                  <a:pt x="780903" y="176455"/>
                  <a:pt x="705301" y="118449"/>
                  <a:pt x="688622" y="112889"/>
                </a:cubicBezTo>
                <a:lnTo>
                  <a:pt x="654755" y="101600"/>
                </a:lnTo>
                <a:cubicBezTo>
                  <a:pt x="548472" y="-4686"/>
                  <a:pt x="718902" y="155651"/>
                  <a:pt x="553155" y="45155"/>
                </a:cubicBezTo>
                <a:cubicBezTo>
                  <a:pt x="541866" y="37629"/>
                  <a:pt x="531759" y="27922"/>
                  <a:pt x="519289" y="22578"/>
                </a:cubicBezTo>
                <a:cubicBezTo>
                  <a:pt x="479015" y="5318"/>
                  <a:pt x="368488" y="1685"/>
                  <a:pt x="349955" y="0"/>
                </a:cubicBezTo>
                <a:cubicBezTo>
                  <a:pt x="308563" y="3763"/>
                  <a:pt x="266709" y="4066"/>
                  <a:pt x="225778" y="11289"/>
                </a:cubicBezTo>
                <a:cubicBezTo>
                  <a:pt x="202341" y="15425"/>
                  <a:pt x="158044" y="33866"/>
                  <a:pt x="158044" y="33866"/>
                </a:cubicBezTo>
                <a:cubicBezTo>
                  <a:pt x="135466" y="48918"/>
                  <a:pt x="98892" y="53279"/>
                  <a:pt x="90311" y="79022"/>
                </a:cubicBezTo>
                <a:cubicBezTo>
                  <a:pt x="86548" y="90311"/>
                  <a:pt x="85623" y="102988"/>
                  <a:pt x="79022" y="112889"/>
                </a:cubicBezTo>
                <a:cubicBezTo>
                  <a:pt x="70166" y="126172"/>
                  <a:pt x="55375" y="134490"/>
                  <a:pt x="45155" y="146755"/>
                </a:cubicBezTo>
                <a:cubicBezTo>
                  <a:pt x="36469" y="157178"/>
                  <a:pt x="28088" y="168224"/>
                  <a:pt x="22578" y="180622"/>
                </a:cubicBezTo>
                <a:cubicBezTo>
                  <a:pt x="12912" y="202370"/>
                  <a:pt x="0" y="248355"/>
                  <a:pt x="0" y="248355"/>
                </a:cubicBezTo>
                <a:cubicBezTo>
                  <a:pt x="3763" y="297274"/>
                  <a:pt x="2247" y="346888"/>
                  <a:pt x="11289" y="395111"/>
                </a:cubicBezTo>
                <a:cubicBezTo>
                  <a:pt x="13789" y="408446"/>
                  <a:pt x="25981" y="417937"/>
                  <a:pt x="33867" y="428978"/>
                </a:cubicBezTo>
                <a:cubicBezTo>
                  <a:pt x="44803" y="444288"/>
                  <a:pt x="54429" y="460829"/>
                  <a:pt x="67733" y="474133"/>
                </a:cubicBezTo>
                <a:cubicBezTo>
                  <a:pt x="77327" y="483727"/>
                  <a:pt x="88182" y="494698"/>
                  <a:pt x="101600" y="496711"/>
                </a:cubicBezTo>
                <a:cubicBezTo>
                  <a:pt x="164972" y="506217"/>
                  <a:pt x="229496" y="505090"/>
                  <a:pt x="293511" y="508000"/>
                </a:cubicBezTo>
                <a:lnTo>
                  <a:pt x="598311" y="519289"/>
                </a:lnTo>
                <a:cubicBezTo>
                  <a:pt x="678915" y="546156"/>
                  <a:pt x="646242" y="528665"/>
                  <a:pt x="699911" y="564444"/>
                </a:cubicBezTo>
                <a:cubicBezTo>
                  <a:pt x="707437" y="575733"/>
                  <a:pt x="712895" y="588717"/>
                  <a:pt x="722489" y="598311"/>
                </a:cubicBezTo>
                <a:cubicBezTo>
                  <a:pt x="732083" y="607905"/>
                  <a:pt x="747421" y="610678"/>
                  <a:pt x="756355" y="620889"/>
                </a:cubicBezTo>
                <a:cubicBezTo>
                  <a:pt x="774224" y="641310"/>
                  <a:pt x="786459" y="666044"/>
                  <a:pt x="801511" y="688622"/>
                </a:cubicBezTo>
                <a:lnTo>
                  <a:pt x="846667" y="756355"/>
                </a:lnTo>
                <a:cubicBezTo>
                  <a:pt x="854193" y="767644"/>
                  <a:pt x="864954" y="777351"/>
                  <a:pt x="869244" y="790222"/>
                </a:cubicBezTo>
                <a:cubicBezTo>
                  <a:pt x="878426" y="817767"/>
                  <a:pt x="881226" y="836071"/>
                  <a:pt x="903111" y="857955"/>
                </a:cubicBezTo>
                <a:cubicBezTo>
                  <a:pt x="912705" y="867549"/>
                  <a:pt x="925689" y="873007"/>
                  <a:pt x="936978" y="880533"/>
                </a:cubicBezTo>
                <a:cubicBezTo>
                  <a:pt x="946190" y="908169"/>
                  <a:pt x="953408" y="935145"/>
                  <a:pt x="970844" y="959555"/>
                </a:cubicBezTo>
                <a:cubicBezTo>
                  <a:pt x="980123" y="972546"/>
                  <a:pt x="993422" y="982133"/>
                  <a:pt x="1004711" y="993422"/>
                </a:cubicBezTo>
                <a:cubicBezTo>
                  <a:pt x="1016390" y="1028460"/>
                  <a:pt x="1017652" y="1037567"/>
                  <a:pt x="1038578" y="1072444"/>
                </a:cubicBezTo>
                <a:cubicBezTo>
                  <a:pt x="1052539" y="1095712"/>
                  <a:pt x="1068681" y="1117600"/>
                  <a:pt x="1083733" y="1140178"/>
                </a:cubicBezTo>
                <a:cubicBezTo>
                  <a:pt x="1091259" y="1151467"/>
                  <a:pt x="1096717" y="1164450"/>
                  <a:pt x="1106311" y="1174044"/>
                </a:cubicBezTo>
                <a:lnTo>
                  <a:pt x="1140178" y="1207911"/>
                </a:lnTo>
                <a:cubicBezTo>
                  <a:pt x="1160048" y="1267520"/>
                  <a:pt x="1144866" y="1231877"/>
                  <a:pt x="1196622" y="1309511"/>
                </a:cubicBezTo>
                <a:cubicBezTo>
                  <a:pt x="1196623" y="1309512"/>
                  <a:pt x="1241776" y="1377243"/>
                  <a:pt x="1241778" y="1377244"/>
                </a:cubicBezTo>
                <a:lnTo>
                  <a:pt x="1275644" y="1399822"/>
                </a:lnTo>
                <a:cubicBezTo>
                  <a:pt x="1295714" y="1429928"/>
                  <a:pt x="1301999" y="1444152"/>
                  <a:pt x="1332089" y="1467555"/>
                </a:cubicBezTo>
                <a:cubicBezTo>
                  <a:pt x="1353508" y="1484214"/>
                  <a:pt x="1374079" y="1504130"/>
                  <a:pt x="1399822" y="1512711"/>
                </a:cubicBezTo>
                <a:lnTo>
                  <a:pt x="1467555" y="1535289"/>
                </a:lnTo>
                <a:cubicBezTo>
                  <a:pt x="1478844" y="1539052"/>
                  <a:pt x="1489878" y="1543692"/>
                  <a:pt x="1501422" y="1546578"/>
                </a:cubicBezTo>
                <a:lnTo>
                  <a:pt x="1546578" y="1557866"/>
                </a:lnTo>
                <a:cubicBezTo>
                  <a:pt x="1579348" y="1555682"/>
                  <a:pt x="1729687" y="1559971"/>
                  <a:pt x="1783644" y="1524000"/>
                </a:cubicBezTo>
                <a:lnTo>
                  <a:pt x="1817511" y="1501422"/>
                </a:lnTo>
                <a:cubicBezTo>
                  <a:pt x="1821274" y="1490133"/>
                  <a:pt x="1828800" y="1479455"/>
                  <a:pt x="1828800" y="1467555"/>
                </a:cubicBezTo>
                <a:cubicBezTo>
                  <a:pt x="1828800" y="1422503"/>
                  <a:pt x="1819855" y="1366244"/>
                  <a:pt x="1806222" y="1320800"/>
                </a:cubicBezTo>
                <a:cubicBezTo>
                  <a:pt x="1799383" y="1298004"/>
                  <a:pt x="1791170" y="1275644"/>
                  <a:pt x="1783644" y="1253066"/>
                </a:cubicBezTo>
                <a:cubicBezTo>
                  <a:pt x="1770673" y="1214152"/>
                  <a:pt x="1793051" y="1230489"/>
                  <a:pt x="1783644" y="1207911"/>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97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hodin pg 333 - liver triad.jpg"/>
          <p:cNvPicPr>
            <a:picLocks noChangeAspect="1"/>
          </p:cNvPicPr>
          <p:nvPr/>
        </p:nvPicPr>
        <p:blipFill>
          <a:blip r:embed="rId2" cstate="print"/>
          <a:stretch>
            <a:fillRect/>
          </a:stretch>
        </p:blipFill>
        <p:spPr>
          <a:xfrm>
            <a:off x="990600" y="1305878"/>
            <a:ext cx="7391400" cy="5381973"/>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90678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The black arrows are located in which spaces?  (advance slide for answers).</a:t>
            </a:r>
          </a:p>
        </p:txBody>
      </p:sp>
      <p:sp>
        <p:nvSpPr>
          <p:cNvPr id="6" name="Rectangle 5"/>
          <p:cNvSpPr/>
          <p:nvPr/>
        </p:nvSpPr>
        <p:spPr>
          <a:xfrm>
            <a:off x="5295266" y="1143000"/>
            <a:ext cx="2705734"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Sinusoids</a:t>
            </a:r>
          </a:p>
        </p:txBody>
      </p:sp>
    </p:spTree>
    <p:extLst>
      <p:ext uri="{BB962C8B-B14F-4D97-AF65-F5344CB8AC3E}">
        <p14:creationId xmlns:p14="http://schemas.microsoft.com/office/powerpoint/2010/main" val="31195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76800" y="609600"/>
            <a:ext cx="4238623" cy="2800767"/>
          </a:xfrm>
          <a:prstGeom prst="rect">
            <a:avLst/>
          </a:prstGeom>
          <a:noFill/>
        </p:spPr>
        <p:txBody>
          <a:bodyPr wrap="square">
            <a:spAutoFit/>
          </a:bodyPr>
          <a:lstStyle/>
          <a:p>
            <a:r>
              <a:rPr lang="en-US" sz="1600" b="1" dirty="0">
                <a:solidFill>
                  <a:schemeClr val="accent6">
                    <a:lumMod val="75000"/>
                  </a:schemeClr>
                </a:solidFill>
                <a:latin typeface="Calibri" pitchFamily="34" charset="0"/>
              </a:rPr>
              <a:t>Similar to what we have seen in the salivary glands and chief cells of the stomach, the acinar cells of the pancreas have the characteristic features of protein-secreting cells.</a:t>
            </a:r>
          </a:p>
          <a:p>
            <a:r>
              <a:rPr lang="en-US" sz="1600" b="1" dirty="0">
                <a:solidFill>
                  <a:schemeClr val="accent6">
                    <a:lumMod val="75000"/>
                  </a:schemeClr>
                </a:solidFill>
                <a:latin typeface="Calibri" pitchFamily="34" charset="0"/>
              </a:rPr>
              <a:t>L = lumen</a:t>
            </a:r>
          </a:p>
          <a:p>
            <a:r>
              <a:rPr lang="en-US" sz="1600" b="1" dirty="0">
                <a:solidFill>
                  <a:schemeClr val="accent6">
                    <a:lumMod val="75000"/>
                  </a:schemeClr>
                </a:solidFill>
                <a:latin typeface="Calibri" pitchFamily="34" charset="0"/>
              </a:rPr>
              <a:t>N = nucleus</a:t>
            </a:r>
          </a:p>
          <a:p>
            <a:r>
              <a:rPr lang="en-US" sz="1600" b="1" dirty="0">
                <a:solidFill>
                  <a:schemeClr val="accent6">
                    <a:lumMod val="75000"/>
                  </a:schemeClr>
                </a:solidFill>
                <a:latin typeface="Calibri" pitchFamily="34" charset="0"/>
              </a:rPr>
              <a:t>M = mitochondria</a:t>
            </a:r>
          </a:p>
          <a:p>
            <a:r>
              <a:rPr lang="en-US" sz="1600" b="1" dirty="0">
                <a:solidFill>
                  <a:schemeClr val="accent6">
                    <a:lumMod val="75000"/>
                  </a:schemeClr>
                </a:solidFill>
                <a:latin typeface="Calibri" pitchFamily="34" charset="0"/>
              </a:rPr>
              <a:t>JC = junctional complex</a:t>
            </a:r>
          </a:p>
          <a:p>
            <a:r>
              <a:rPr lang="en-US" sz="1600" b="1" dirty="0">
                <a:solidFill>
                  <a:schemeClr val="accent6">
                    <a:lumMod val="75000"/>
                  </a:schemeClr>
                </a:solidFill>
                <a:latin typeface="Calibri" pitchFamily="34" charset="0"/>
              </a:rPr>
              <a:t>G = Golgi apparatus	</a:t>
            </a:r>
          </a:p>
          <a:p>
            <a:r>
              <a:rPr lang="en-US" sz="1600" b="1" dirty="0">
                <a:solidFill>
                  <a:schemeClr val="accent6">
                    <a:lumMod val="75000"/>
                  </a:schemeClr>
                </a:solidFill>
                <a:latin typeface="Calibri" pitchFamily="34" charset="0"/>
              </a:rPr>
              <a:t>Z = zymogen (secretory) granules</a:t>
            </a:r>
          </a:p>
          <a:p>
            <a:r>
              <a:rPr lang="en-US" sz="1600" b="1" dirty="0">
                <a:solidFill>
                  <a:schemeClr val="accent6">
                    <a:lumMod val="75000"/>
                  </a:schemeClr>
                </a:solidFill>
                <a:latin typeface="Calibri" pitchFamily="34" charset="0"/>
              </a:rPr>
              <a:t>rER = rough endoplasmic reticulum</a:t>
            </a:r>
          </a:p>
        </p:txBody>
      </p:sp>
      <p:sp>
        <p:nvSpPr>
          <p:cNvPr id="6" name="Rectangle 5"/>
          <p:cNvSpPr/>
          <p:nvPr/>
        </p:nvSpPr>
        <p:spPr>
          <a:xfrm>
            <a:off x="2451849" y="21491"/>
            <a:ext cx="42403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FFC000"/>
                </a:solidFill>
                <a:latin typeface="+mn-lt"/>
              </a:rPr>
              <a:t>EXOCRINE PANCREAS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87" y="690564"/>
            <a:ext cx="4811331" cy="5862636"/>
          </a:xfrm>
          <a:prstGeom prst="rect">
            <a:avLst/>
          </a:prstGeom>
        </p:spPr>
      </p:pic>
    </p:spTree>
    <p:extLst>
      <p:ext uri="{BB962C8B-B14F-4D97-AF65-F5344CB8AC3E}">
        <p14:creationId xmlns:p14="http://schemas.microsoft.com/office/powerpoint/2010/main" val="2122950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536" y="1005164"/>
            <a:ext cx="6638925" cy="57150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882043"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6" name="Rectangle 5"/>
          <p:cNvSpPr/>
          <p:nvPr/>
        </p:nvSpPr>
        <p:spPr>
          <a:xfrm>
            <a:off x="4702191" y="1005164"/>
            <a:ext cx="4458334"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Portal triad (portal canal, portal area)</a:t>
            </a:r>
          </a:p>
        </p:txBody>
      </p:sp>
      <p:sp>
        <p:nvSpPr>
          <p:cNvPr id="4" name="Freeform 3"/>
          <p:cNvSpPr/>
          <p:nvPr/>
        </p:nvSpPr>
        <p:spPr>
          <a:xfrm>
            <a:off x="2743200" y="1806766"/>
            <a:ext cx="3183875" cy="4186410"/>
          </a:xfrm>
          <a:custGeom>
            <a:avLst/>
            <a:gdLst>
              <a:gd name="connsiteX0" fmla="*/ 1663553 w 3051679"/>
              <a:gd name="connsiteY0" fmla="*/ 77118 h 4186410"/>
              <a:gd name="connsiteX1" fmla="*/ 1564402 w 3051679"/>
              <a:gd name="connsiteY1" fmla="*/ 55085 h 4186410"/>
              <a:gd name="connsiteX2" fmla="*/ 1531351 w 3051679"/>
              <a:gd name="connsiteY2" fmla="*/ 33051 h 4186410"/>
              <a:gd name="connsiteX3" fmla="*/ 1454233 w 3051679"/>
              <a:gd name="connsiteY3" fmla="*/ 11017 h 4186410"/>
              <a:gd name="connsiteX4" fmla="*/ 1311014 w 3051679"/>
              <a:gd name="connsiteY4" fmla="*/ 0 h 4186410"/>
              <a:gd name="connsiteX5" fmla="*/ 1013558 w 3051679"/>
              <a:gd name="connsiteY5" fmla="*/ 22034 h 4186410"/>
              <a:gd name="connsiteX6" fmla="*/ 980508 w 3051679"/>
              <a:gd name="connsiteY6" fmla="*/ 33051 h 4186410"/>
              <a:gd name="connsiteX7" fmla="*/ 881356 w 3051679"/>
              <a:gd name="connsiteY7" fmla="*/ 44068 h 4186410"/>
              <a:gd name="connsiteX8" fmla="*/ 815255 w 3051679"/>
              <a:gd name="connsiteY8" fmla="*/ 66101 h 4186410"/>
              <a:gd name="connsiteX9" fmla="*/ 782204 w 3051679"/>
              <a:gd name="connsiteY9" fmla="*/ 77118 h 4186410"/>
              <a:gd name="connsiteX10" fmla="*/ 694069 w 3051679"/>
              <a:gd name="connsiteY10" fmla="*/ 121186 h 4186410"/>
              <a:gd name="connsiteX11" fmla="*/ 616951 w 3051679"/>
              <a:gd name="connsiteY11" fmla="*/ 154236 h 4186410"/>
              <a:gd name="connsiteX12" fmla="*/ 528816 w 3051679"/>
              <a:gd name="connsiteY12" fmla="*/ 209321 h 4186410"/>
              <a:gd name="connsiteX13" fmla="*/ 451698 w 3051679"/>
              <a:gd name="connsiteY13" fmla="*/ 253388 h 4186410"/>
              <a:gd name="connsiteX14" fmla="*/ 418647 w 3051679"/>
              <a:gd name="connsiteY14" fmla="*/ 286439 h 4186410"/>
              <a:gd name="connsiteX15" fmla="*/ 385597 w 3051679"/>
              <a:gd name="connsiteY15" fmla="*/ 308473 h 4186410"/>
              <a:gd name="connsiteX16" fmla="*/ 286445 w 3051679"/>
              <a:gd name="connsiteY16" fmla="*/ 396607 h 4186410"/>
              <a:gd name="connsiteX17" fmla="*/ 264411 w 3051679"/>
              <a:gd name="connsiteY17" fmla="*/ 429658 h 4186410"/>
              <a:gd name="connsiteX18" fmla="*/ 187293 w 3051679"/>
              <a:gd name="connsiteY18" fmla="*/ 539827 h 4186410"/>
              <a:gd name="connsiteX19" fmla="*/ 132209 w 3051679"/>
              <a:gd name="connsiteY19" fmla="*/ 694063 h 4186410"/>
              <a:gd name="connsiteX20" fmla="*/ 121192 w 3051679"/>
              <a:gd name="connsiteY20" fmla="*/ 727114 h 4186410"/>
              <a:gd name="connsiteX21" fmla="*/ 110175 w 3051679"/>
              <a:gd name="connsiteY21" fmla="*/ 760164 h 4186410"/>
              <a:gd name="connsiteX22" fmla="*/ 99158 w 3051679"/>
              <a:gd name="connsiteY22" fmla="*/ 815248 h 4186410"/>
              <a:gd name="connsiteX23" fmla="*/ 88141 w 3051679"/>
              <a:gd name="connsiteY23" fmla="*/ 848299 h 4186410"/>
              <a:gd name="connsiteX24" fmla="*/ 66108 w 3051679"/>
              <a:gd name="connsiteY24" fmla="*/ 969485 h 4186410"/>
              <a:gd name="connsiteX25" fmla="*/ 55091 w 3051679"/>
              <a:gd name="connsiteY25" fmla="*/ 1046603 h 4186410"/>
              <a:gd name="connsiteX26" fmla="*/ 44074 w 3051679"/>
              <a:gd name="connsiteY26" fmla="*/ 1200839 h 4186410"/>
              <a:gd name="connsiteX27" fmla="*/ 22040 w 3051679"/>
              <a:gd name="connsiteY27" fmla="*/ 1344058 h 4186410"/>
              <a:gd name="connsiteX28" fmla="*/ 11023 w 3051679"/>
              <a:gd name="connsiteY28" fmla="*/ 1498294 h 4186410"/>
              <a:gd name="connsiteX29" fmla="*/ 6 w 3051679"/>
              <a:gd name="connsiteY29" fmla="*/ 1542362 h 4186410"/>
              <a:gd name="connsiteX30" fmla="*/ 33057 w 3051679"/>
              <a:gd name="connsiteY30" fmla="*/ 2170323 h 4186410"/>
              <a:gd name="connsiteX31" fmla="*/ 66108 w 3051679"/>
              <a:gd name="connsiteY31" fmla="*/ 2302526 h 4186410"/>
              <a:gd name="connsiteX32" fmla="*/ 77124 w 3051679"/>
              <a:gd name="connsiteY32" fmla="*/ 2335576 h 4186410"/>
              <a:gd name="connsiteX33" fmla="*/ 110175 w 3051679"/>
              <a:gd name="connsiteY33" fmla="*/ 2500829 h 4186410"/>
              <a:gd name="connsiteX34" fmla="*/ 121192 w 3051679"/>
              <a:gd name="connsiteY34" fmla="*/ 2544897 h 4186410"/>
              <a:gd name="connsiteX35" fmla="*/ 143226 w 3051679"/>
              <a:gd name="connsiteY35" fmla="*/ 2610998 h 4186410"/>
              <a:gd name="connsiteX36" fmla="*/ 154243 w 3051679"/>
              <a:gd name="connsiteY36" fmla="*/ 2644048 h 4186410"/>
              <a:gd name="connsiteX37" fmla="*/ 165259 w 3051679"/>
              <a:gd name="connsiteY37" fmla="*/ 2677099 h 4186410"/>
              <a:gd name="connsiteX38" fmla="*/ 209327 w 3051679"/>
              <a:gd name="connsiteY38" fmla="*/ 2765234 h 4186410"/>
              <a:gd name="connsiteX39" fmla="*/ 242377 w 3051679"/>
              <a:gd name="connsiteY39" fmla="*/ 2820318 h 4186410"/>
              <a:gd name="connsiteX40" fmla="*/ 297462 w 3051679"/>
              <a:gd name="connsiteY40" fmla="*/ 2897436 h 4186410"/>
              <a:gd name="connsiteX41" fmla="*/ 319496 w 3051679"/>
              <a:gd name="connsiteY41" fmla="*/ 2963538 h 4186410"/>
              <a:gd name="connsiteX42" fmla="*/ 396614 w 3051679"/>
              <a:gd name="connsiteY42" fmla="*/ 3073706 h 4186410"/>
              <a:gd name="connsiteX43" fmla="*/ 451698 w 3051679"/>
              <a:gd name="connsiteY43" fmla="*/ 3161841 h 4186410"/>
              <a:gd name="connsiteX44" fmla="*/ 495765 w 3051679"/>
              <a:gd name="connsiteY44" fmla="*/ 3238959 h 4186410"/>
              <a:gd name="connsiteX45" fmla="*/ 572884 w 3051679"/>
              <a:gd name="connsiteY45" fmla="*/ 3338111 h 4186410"/>
              <a:gd name="connsiteX46" fmla="*/ 616951 w 3051679"/>
              <a:gd name="connsiteY46" fmla="*/ 3393195 h 4186410"/>
              <a:gd name="connsiteX47" fmla="*/ 661018 w 3051679"/>
              <a:gd name="connsiteY47" fmla="*/ 3448280 h 4186410"/>
              <a:gd name="connsiteX48" fmla="*/ 683052 w 3051679"/>
              <a:gd name="connsiteY48" fmla="*/ 3481330 h 4186410"/>
              <a:gd name="connsiteX49" fmla="*/ 716103 w 3051679"/>
              <a:gd name="connsiteY49" fmla="*/ 3536415 h 4186410"/>
              <a:gd name="connsiteX50" fmla="*/ 771187 w 3051679"/>
              <a:gd name="connsiteY50" fmla="*/ 3591499 h 4186410"/>
              <a:gd name="connsiteX51" fmla="*/ 793221 w 3051679"/>
              <a:gd name="connsiteY51" fmla="*/ 3624550 h 4186410"/>
              <a:gd name="connsiteX52" fmla="*/ 826271 w 3051679"/>
              <a:gd name="connsiteY52" fmla="*/ 3657600 h 4186410"/>
              <a:gd name="connsiteX53" fmla="*/ 892373 w 3051679"/>
              <a:gd name="connsiteY53" fmla="*/ 3734718 h 4186410"/>
              <a:gd name="connsiteX54" fmla="*/ 969491 w 3051679"/>
              <a:gd name="connsiteY54" fmla="*/ 3789803 h 4186410"/>
              <a:gd name="connsiteX55" fmla="*/ 1024575 w 3051679"/>
              <a:gd name="connsiteY55" fmla="*/ 3822853 h 4186410"/>
              <a:gd name="connsiteX56" fmla="*/ 1068643 w 3051679"/>
              <a:gd name="connsiteY56" fmla="*/ 3866921 h 4186410"/>
              <a:gd name="connsiteX57" fmla="*/ 1101693 w 3051679"/>
              <a:gd name="connsiteY57" fmla="*/ 3877938 h 4186410"/>
              <a:gd name="connsiteX58" fmla="*/ 1222879 w 3051679"/>
              <a:gd name="connsiteY58" fmla="*/ 3944039 h 4186410"/>
              <a:gd name="connsiteX59" fmla="*/ 1311014 w 3051679"/>
              <a:gd name="connsiteY59" fmla="*/ 3999123 h 4186410"/>
              <a:gd name="connsiteX60" fmla="*/ 1410165 w 3051679"/>
              <a:gd name="connsiteY60" fmla="*/ 4054207 h 4186410"/>
              <a:gd name="connsiteX61" fmla="*/ 1520334 w 3051679"/>
              <a:gd name="connsiteY61" fmla="*/ 4120309 h 4186410"/>
              <a:gd name="connsiteX62" fmla="*/ 1553385 w 3051679"/>
              <a:gd name="connsiteY62" fmla="*/ 4142342 h 4186410"/>
              <a:gd name="connsiteX63" fmla="*/ 1597452 w 3051679"/>
              <a:gd name="connsiteY63" fmla="*/ 4153359 h 4186410"/>
              <a:gd name="connsiteX64" fmla="*/ 1630503 w 3051679"/>
              <a:gd name="connsiteY64" fmla="*/ 4164376 h 4186410"/>
              <a:gd name="connsiteX65" fmla="*/ 1718638 w 3051679"/>
              <a:gd name="connsiteY65" fmla="*/ 4186410 h 4186410"/>
              <a:gd name="connsiteX66" fmla="*/ 1883891 w 3051679"/>
              <a:gd name="connsiteY66" fmla="*/ 4175393 h 4186410"/>
              <a:gd name="connsiteX67" fmla="*/ 2027110 w 3051679"/>
              <a:gd name="connsiteY67" fmla="*/ 4142342 h 4186410"/>
              <a:gd name="connsiteX68" fmla="*/ 2104228 w 3051679"/>
              <a:gd name="connsiteY68" fmla="*/ 4098275 h 4186410"/>
              <a:gd name="connsiteX69" fmla="*/ 2159312 w 3051679"/>
              <a:gd name="connsiteY69" fmla="*/ 4076241 h 4186410"/>
              <a:gd name="connsiteX70" fmla="*/ 2203380 w 3051679"/>
              <a:gd name="connsiteY70" fmla="*/ 4043191 h 4186410"/>
              <a:gd name="connsiteX71" fmla="*/ 2247447 w 3051679"/>
              <a:gd name="connsiteY71" fmla="*/ 4021157 h 4186410"/>
              <a:gd name="connsiteX72" fmla="*/ 2280498 w 3051679"/>
              <a:gd name="connsiteY72" fmla="*/ 3988106 h 4186410"/>
              <a:gd name="connsiteX73" fmla="*/ 2423717 w 3051679"/>
              <a:gd name="connsiteY73" fmla="*/ 3899971 h 4186410"/>
              <a:gd name="connsiteX74" fmla="*/ 2489818 w 3051679"/>
              <a:gd name="connsiteY74" fmla="*/ 3844887 h 4186410"/>
              <a:gd name="connsiteX75" fmla="*/ 2555920 w 3051679"/>
              <a:gd name="connsiteY75" fmla="*/ 3800820 h 4186410"/>
              <a:gd name="connsiteX76" fmla="*/ 2588970 w 3051679"/>
              <a:gd name="connsiteY76" fmla="*/ 3756752 h 4186410"/>
              <a:gd name="connsiteX77" fmla="*/ 2622021 w 3051679"/>
              <a:gd name="connsiteY77" fmla="*/ 3734718 h 4186410"/>
              <a:gd name="connsiteX78" fmla="*/ 2655071 w 3051679"/>
              <a:gd name="connsiteY78" fmla="*/ 3690651 h 4186410"/>
              <a:gd name="connsiteX79" fmla="*/ 2710156 w 3051679"/>
              <a:gd name="connsiteY79" fmla="*/ 3569465 h 4186410"/>
              <a:gd name="connsiteX80" fmla="*/ 2743206 w 3051679"/>
              <a:gd name="connsiteY80" fmla="*/ 3536415 h 4186410"/>
              <a:gd name="connsiteX81" fmla="*/ 2765240 w 3051679"/>
              <a:gd name="connsiteY81" fmla="*/ 3459297 h 4186410"/>
              <a:gd name="connsiteX82" fmla="*/ 2787274 w 3051679"/>
              <a:gd name="connsiteY82" fmla="*/ 3426246 h 4186410"/>
              <a:gd name="connsiteX83" fmla="*/ 2798291 w 3051679"/>
              <a:gd name="connsiteY83" fmla="*/ 3393195 h 4186410"/>
              <a:gd name="connsiteX84" fmla="*/ 2820324 w 3051679"/>
              <a:gd name="connsiteY84" fmla="*/ 3338111 h 4186410"/>
              <a:gd name="connsiteX85" fmla="*/ 2842358 w 3051679"/>
              <a:gd name="connsiteY85" fmla="*/ 3305061 h 4186410"/>
              <a:gd name="connsiteX86" fmla="*/ 2864392 w 3051679"/>
              <a:gd name="connsiteY86" fmla="*/ 3227942 h 4186410"/>
              <a:gd name="connsiteX87" fmla="*/ 2875409 w 3051679"/>
              <a:gd name="connsiteY87" fmla="*/ 3172858 h 4186410"/>
              <a:gd name="connsiteX88" fmla="*/ 2897443 w 3051679"/>
              <a:gd name="connsiteY88" fmla="*/ 3139807 h 4186410"/>
              <a:gd name="connsiteX89" fmla="*/ 2930493 w 3051679"/>
              <a:gd name="connsiteY89" fmla="*/ 3051673 h 4186410"/>
              <a:gd name="connsiteX90" fmla="*/ 2941510 w 3051679"/>
              <a:gd name="connsiteY90" fmla="*/ 2996588 h 4186410"/>
              <a:gd name="connsiteX91" fmla="*/ 2952527 w 3051679"/>
              <a:gd name="connsiteY91" fmla="*/ 2930487 h 4186410"/>
              <a:gd name="connsiteX92" fmla="*/ 2996594 w 3051679"/>
              <a:gd name="connsiteY92" fmla="*/ 2798285 h 4186410"/>
              <a:gd name="connsiteX93" fmla="*/ 3007611 w 3051679"/>
              <a:gd name="connsiteY93" fmla="*/ 2743200 h 4186410"/>
              <a:gd name="connsiteX94" fmla="*/ 3029645 w 3051679"/>
              <a:gd name="connsiteY94" fmla="*/ 2599981 h 4186410"/>
              <a:gd name="connsiteX95" fmla="*/ 3051679 w 3051679"/>
              <a:gd name="connsiteY95" fmla="*/ 2412694 h 4186410"/>
              <a:gd name="connsiteX96" fmla="*/ 3040662 w 3051679"/>
              <a:gd name="connsiteY96" fmla="*/ 2148289 h 4186410"/>
              <a:gd name="connsiteX97" fmla="*/ 3018628 w 3051679"/>
              <a:gd name="connsiteY97" fmla="*/ 2060154 h 4186410"/>
              <a:gd name="connsiteX98" fmla="*/ 2985577 w 3051679"/>
              <a:gd name="connsiteY98" fmla="*/ 1949986 h 4186410"/>
              <a:gd name="connsiteX99" fmla="*/ 2952527 w 3051679"/>
              <a:gd name="connsiteY99" fmla="*/ 1850834 h 4186410"/>
              <a:gd name="connsiteX100" fmla="*/ 2941510 w 3051679"/>
              <a:gd name="connsiteY100" fmla="*/ 1806767 h 4186410"/>
              <a:gd name="connsiteX101" fmla="*/ 2919476 w 3051679"/>
              <a:gd name="connsiteY101" fmla="*/ 1740665 h 4186410"/>
              <a:gd name="connsiteX102" fmla="*/ 2908459 w 3051679"/>
              <a:gd name="connsiteY102" fmla="*/ 1685581 h 4186410"/>
              <a:gd name="connsiteX103" fmla="*/ 2886426 w 3051679"/>
              <a:gd name="connsiteY103" fmla="*/ 1652530 h 4186410"/>
              <a:gd name="connsiteX104" fmla="*/ 2842358 w 3051679"/>
              <a:gd name="connsiteY104" fmla="*/ 1498294 h 4186410"/>
              <a:gd name="connsiteX105" fmla="*/ 2820324 w 3051679"/>
              <a:gd name="connsiteY105" fmla="*/ 1465244 h 4186410"/>
              <a:gd name="connsiteX106" fmla="*/ 2809308 w 3051679"/>
              <a:gd name="connsiteY106" fmla="*/ 1432193 h 4186410"/>
              <a:gd name="connsiteX107" fmla="*/ 2743206 w 3051679"/>
              <a:gd name="connsiteY107" fmla="*/ 1311007 h 4186410"/>
              <a:gd name="connsiteX108" fmla="*/ 2721173 w 3051679"/>
              <a:gd name="connsiteY108" fmla="*/ 1233889 h 4186410"/>
              <a:gd name="connsiteX109" fmla="*/ 2677105 w 3051679"/>
              <a:gd name="connsiteY109" fmla="*/ 1167788 h 4186410"/>
              <a:gd name="connsiteX110" fmla="*/ 2644055 w 3051679"/>
              <a:gd name="connsiteY110" fmla="*/ 1145754 h 4186410"/>
              <a:gd name="connsiteX111" fmla="*/ 2622021 w 3051679"/>
              <a:gd name="connsiteY111" fmla="*/ 1101687 h 4186410"/>
              <a:gd name="connsiteX112" fmla="*/ 2577953 w 3051679"/>
              <a:gd name="connsiteY112" fmla="*/ 1035586 h 4186410"/>
              <a:gd name="connsiteX113" fmla="*/ 2555920 w 3051679"/>
              <a:gd name="connsiteY113" fmla="*/ 991518 h 4186410"/>
              <a:gd name="connsiteX114" fmla="*/ 2522869 w 3051679"/>
              <a:gd name="connsiteY114" fmla="*/ 958468 h 4186410"/>
              <a:gd name="connsiteX115" fmla="*/ 2500835 w 3051679"/>
              <a:gd name="connsiteY115" fmla="*/ 925417 h 4186410"/>
              <a:gd name="connsiteX116" fmla="*/ 2467785 w 3051679"/>
              <a:gd name="connsiteY116" fmla="*/ 881350 h 4186410"/>
              <a:gd name="connsiteX117" fmla="*/ 2434734 w 3051679"/>
              <a:gd name="connsiteY117" fmla="*/ 848299 h 4186410"/>
              <a:gd name="connsiteX118" fmla="*/ 2412700 w 3051679"/>
              <a:gd name="connsiteY118" fmla="*/ 815248 h 4186410"/>
              <a:gd name="connsiteX119" fmla="*/ 2379650 w 3051679"/>
              <a:gd name="connsiteY119" fmla="*/ 782198 h 4186410"/>
              <a:gd name="connsiteX120" fmla="*/ 2357616 w 3051679"/>
              <a:gd name="connsiteY120" fmla="*/ 749147 h 4186410"/>
              <a:gd name="connsiteX121" fmla="*/ 2313549 w 3051679"/>
              <a:gd name="connsiteY121" fmla="*/ 716097 h 4186410"/>
              <a:gd name="connsiteX122" fmla="*/ 2280498 w 3051679"/>
              <a:gd name="connsiteY122" fmla="*/ 672029 h 4186410"/>
              <a:gd name="connsiteX123" fmla="*/ 2214397 w 3051679"/>
              <a:gd name="connsiteY123" fmla="*/ 616945 h 4186410"/>
              <a:gd name="connsiteX124" fmla="*/ 2192363 w 3051679"/>
              <a:gd name="connsiteY124" fmla="*/ 572877 h 4186410"/>
              <a:gd name="connsiteX125" fmla="*/ 2148296 w 3051679"/>
              <a:gd name="connsiteY125" fmla="*/ 550844 h 4186410"/>
              <a:gd name="connsiteX126" fmla="*/ 2115245 w 3051679"/>
              <a:gd name="connsiteY126" fmla="*/ 517793 h 4186410"/>
              <a:gd name="connsiteX127" fmla="*/ 2093211 w 3051679"/>
              <a:gd name="connsiteY127" fmla="*/ 484742 h 4186410"/>
              <a:gd name="connsiteX128" fmla="*/ 2027110 w 3051679"/>
              <a:gd name="connsiteY128" fmla="*/ 418641 h 4186410"/>
              <a:gd name="connsiteX129" fmla="*/ 1994059 w 3051679"/>
              <a:gd name="connsiteY129" fmla="*/ 385591 h 4186410"/>
              <a:gd name="connsiteX130" fmla="*/ 1961009 w 3051679"/>
              <a:gd name="connsiteY130" fmla="*/ 363557 h 4186410"/>
              <a:gd name="connsiteX131" fmla="*/ 1927958 w 3051679"/>
              <a:gd name="connsiteY131" fmla="*/ 319489 h 4186410"/>
              <a:gd name="connsiteX132" fmla="*/ 1894908 w 3051679"/>
              <a:gd name="connsiteY132" fmla="*/ 297456 h 4186410"/>
              <a:gd name="connsiteX133" fmla="*/ 1828806 w 3051679"/>
              <a:gd name="connsiteY133" fmla="*/ 231354 h 4186410"/>
              <a:gd name="connsiteX134" fmla="*/ 1795756 w 3051679"/>
              <a:gd name="connsiteY134" fmla="*/ 198304 h 4186410"/>
              <a:gd name="connsiteX135" fmla="*/ 1762705 w 3051679"/>
              <a:gd name="connsiteY135" fmla="*/ 176270 h 4186410"/>
              <a:gd name="connsiteX136" fmla="*/ 1751688 w 3051679"/>
              <a:gd name="connsiteY136" fmla="*/ 143220 h 4186410"/>
              <a:gd name="connsiteX137" fmla="*/ 1718638 w 3051679"/>
              <a:gd name="connsiteY137" fmla="*/ 132203 h 4186410"/>
              <a:gd name="connsiteX138" fmla="*/ 1685587 w 3051679"/>
              <a:gd name="connsiteY138" fmla="*/ 110169 h 4186410"/>
              <a:gd name="connsiteX139" fmla="*/ 1663553 w 3051679"/>
              <a:gd name="connsiteY139" fmla="*/ 77118 h 4186410"/>
              <a:gd name="connsiteX140" fmla="*/ 1663553 w 3051679"/>
              <a:gd name="connsiteY140" fmla="*/ 77118 h 418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3051679" h="4186410">
                <a:moveTo>
                  <a:pt x="1663553" y="77118"/>
                </a:moveTo>
                <a:cubicBezTo>
                  <a:pt x="1647028" y="73446"/>
                  <a:pt x="1578010" y="60917"/>
                  <a:pt x="1564402" y="55085"/>
                </a:cubicBezTo>
                <a:cubicBezTo>
                  <a:pt x="1552232" y="49869"/>
                  <a:pt x="1543194" y="38972"/>
                  <a:pt x="1531351" y="33051"/>
                </a:cubicBezTo>
                <a:cubicBezTo>
                  <a:pt x="1519295" y="27023"/>
                  <a:pt x="1463464" y="12103"/>
                  <a:pt x="1454233" y="11017"/>
                </a:cubicBezTo>
                <a:cubicBezTo>
                  <a:pt x="1406680" y="5422"/>
                  <a:pt x="1358754" y="3672"/>
                  <a:pt x="1311014" y="0"/>
                </a:cubicBezTo>
                <a:cubicBezTo>
                  <a:pt x="1252421" y="3447"/>
                  <a:pt x="1088262" y="10541"/>
                  <a:pt x="1013558" y="22034"/>
                </a:cubicBezTo>
                <a:cubicBezTo>
                  <a:pt x="1002080" y="23800"/>
                  <a:pt x="991963" y="31142"/>
                  <a:pt x="980508" y="33051"/>
                </a:cubicBezTo>
                <a:cubicBezTo>
                  <a:pt x="947706" y="38518"/>
                  <a:pt x="914407" y="40396"/>
                  <a:pt x="881356" y="44068"/>
                </a:cubicBezTo>
                <a:lnTo>
                  <a:pt x="815255" y="66101"/>
                </a:lnTo>
                <a:cubicBezTo>
                  <a:pt x="804238" y="69773"/>
                  <a:pt x="792162" y="71143"/>
                  <a:pt x="782204" y="77118"/>
                </a:cubicBezTo>
                <a:cubicBezTo>
                  <a:pt x="662494" y="148945"/>
                  <a:pt x="777082" y="85608"/>
                  <a:pt x="694069" y="121186"/>
                </a:cubicBezTo>
                <a:cubicBezTo>
                  <a:pt x="598787" y="162022"/>
                  <a:pt x="694452" y="128405"/>
                  <a:pt x="616951" y="154236"/>
                </a:cubicBezTo>
                <a:cubicBezTo>
                  <a:pt x="550739" y="220448"/>
                  <a:pt x="622708" y="157159"/>
                  <a:pt x="528816" y="209321"/>
                </a:cubicBezTo>
                <a:cubicBezTo>
                  <a:pt x="428773" y="264901"/>
                  <a:pt x="531695" y="226722"/>
                  <a:pt x="451698" y="253388"/>
                </a:cubicBezTo>
                <a:cubicBezTo>
                  <a:pt x="440681" y="264405"/>
                  <a:pt x="430616" y="276465"/>
                  <a:pt x="418647" y="286439"/>
                </a:cubicBezTo>
                <a:cubicBezTo>
                  <a:pt x="408475" y="294915"/>
                  <a:pt x="395493" y="299676"/>
                  <a:pt x="385597" y="308473"/>
                </a:cubicBezTo>
                <a:cubicBezTo>
                  <a:pt x="272411" y="409084"/>
                  <a:pt x="361452" y="346604"/>
                  <a:pt x="286445" y="396607"/>
                </a:cubicBezTo>
                <a:cubicBezTo>
                  <a:pt x="279100" y="407624"/>
                  <a:pt x="272355" y="419065"/>
                  <a:pt x="264411" y="429658"/>
                </a:cubicBezTo>
                <a:cubicBezTo>
                  <a:pt x="224575" y="482773"/>
                  <a:pt x="216407" y="481600"/>
                  <a:pt x="187293" y="539827"/>
                </a:cubicBezTo>
                <a:cubicBezTo>
                  <a:pt x="169804" y="574804"/>
                  <a:pt x="140712" y="668555"/>
                  <a:pt x="132209" y="694063"/>
                </a:cubicBezTo>
                <a:lnTo>
                  <a:pt x="121192" y="727114"/>
                </a:lnTo>
                <a:cubicBezTo>
                  <a:pt x="117520" y="738131"/>
                  <a:pt x="112452" y="748777"/>
                  <a:pt x="110175" y="760164"/>
                </a:cubicBezTo>
                <a:cubicBezTo>
                  <a:pt x="106503" y="778525"/>
                  <a:pt x="103700" y="797082"/>
                  <a:pt x="99158" y="815248"/>
                </a:cubicBezTo>
                <a:cubicBezTo>
                  <a:pt x="96341" y="826514"/>
                  <a:pt x="90958" y="837033"/>
                  <a:pt x="88141" y="848299"/>
                </a:cubicBezTo>
                <a:cubicBezTo>
                  <a:pt x="81262" y="875813"/>
                  <a:pt x="70039" y="943933"/>
                  <a:pt x="66108" y="969485"/>
                </a:cubicBezTo>
                <a:cubicBezTo>
                  <a:pt x="62160" y="995150"/>
                  <a:pt x="57553" y="1020753"/>
                  <a:pt x="55091" y="1046603"/>
                </a:cubicBezTo>
                <a:cubicBezTo>
                  <a:pt x="50204" y="1097914"/>
                  <a:pt x="48741" y="1149508"/>
                  <a:pt x="44074" y="1200839"/>
                </a:cubicBezTo>
                <a:cubicBezTo>
                  <a:pt x="37404" y="1274206"/>
                  <a:pt x="34645" y="1281033"/>
                  <a:pt x="22040" y="1344058"/>
                </a:cubicBezTo>
                <a:cubicBezTo>
                  <a:pt x="18368" y="1395470"/>
                  <a:pt x="16715" y="1447066"/>
                  <a:pt x="11023" y="1498294"/>
                </a:cubicBezTo>
                <a:cubicBezTo>
                  <a:pt x="9351" y="1513343"/>
                  <a:pt x="-280" y="1527223"/>
                  <a:pt x="6" y="1542362"/>
                </a:cubicBezTo>
                <a:cubicBezTo>
                  <a:pt x="2458" y="1672305"/>
                  <a:pt x="3120" y="1975735"/>
                  <a:pt x="33057" y="2170323"/>
                </a:cubicBezTo>
                <a:cubicBezTo>
                  <a:pt x="40613" y="2219437"/>
                  <a:pt x="51357" y="2253356"/>
                  <a:pt x="66108" y="2302526"/>
                </a:cubicBezTo>
                <a:cubicBezTo>
                  <a:pt x="69445" y="2313649"/>
                  <a:pt x="74605" y="2324240"/>
                  <a:pt x="77124" y="2335576"/>
                </a:cubicBezTo>
                <a:cubicBezTo>
                  <a:pt x="89310" y="2390414"/>
                  <a:pt x="96551" y="2446331"/>
                  <a:pt x="110175" y="2500829"/>
                </a:cubicBezTo>
                <a:cubicBezTo>
                  <a:pt x="113847" y="2515518"/>
                  <a:pt x="116841" y="2530394"/>
                  <a:pt x="121192" y="2544897"/>
                </a:cubicBezTo>
                <a:cubicBezTo>
                  <a:pt x="127866" y="2567143"/>
                  <a:pt x="135881" y="2588964"/>
                  <a:pt x="143226" y="2610998"/>
                </a:cubicBezTo>
                <a:lnTo>
                  <a:pt x="154243" y="2644048"/>
                </a:lnTo>
                <a:cubicBezTo>
                  <a:pt x="157915" y="2655065"/>
                  <a:pt x="159284" y="2667141"/>
                  <a:pt x="165259" y="2677099"/>
                </a:cubicBezTo>
                <a:cubicBezTo>
                  <a:pt x="302666" y="2906107"/>
                  <a:pt x="138183" y="2622945"/>
                  <a:pt x="209327" y="2765234"/>
                </a:cubicBezTo>
                <a:cubicBezTo>
                  <a:pt x="218903" y="2784386"/>
                  <a:pt x="231028" y="2802160"/>
                  <a:pt x="242377" y="2820318"/>
                </a:cubicBezTo>
                <a:cubicBezTo>
                  <a:pt x="262514" y="2852538"/>
                  <a:pt x="273220" y="2865115"/>
                  <a:pt x="297462" y="2897436"/>
                </a:cubicBezTo>
                <a:cubicBezTo>
                  <a:pt x="304807" y="2919470"/>
                  <a:pt x="305561" y="2944957"/>
                  <a:pt x="319496" y="2963538"/>
                </a:cubicBezTo>
                <a:cubicBezTo>
                  <a:pt x="340219" y="2991169"/>
                  <a:pt x="383055" y="3046587"/>
                  <a:pt x="396614" y="3073706"/>
                </a:cubicBezTo>
                <a:cubicBezTo>
                  <a:pt x="452436" y="3185355"/>
                  <a:pt x="380196" y="3047439"/>
                  <a:pt x="451698" y="3161841"/>
                </a:cubicBezTo>
                <a:cubicBezTo>
                  <a:pt x="497441" y="3235029"/>
                  <a:pt x="450282" y="3178315"/>
                  <a:pt x="495765" y="3238959"/>
                </a:cubicBezTo>
                <a:cubicBezTo>
                  <a:pt x="520888" y="3272456"/>
                  <a:pt x="547015" y="3305187"/>
                  <a:pt x="572884" y="3338111"/>
                </a:cubicBezTo>
                <a:cubicBezTo>
                  <a:pt x="587411" y="3356600"/>
                  <a:pt x="616951" y="3393195"/>
                  <a:pt x="616951" y="3393195"/>
                </a:cubicBezTo>
                <a:cubicBezTo>
                  <a:pt x="638398" y="3457537"/>
                  <a:pt x="611187" y="3398449"/>
                  <a:pt x="661018" y="3448280"/>
                </a:cubicBezTo>
                <a:cubicBezTo>
                  <a:pt x="670380" y="3457642"/>
                  <a:pt x="676034" y="3470102"/>
                  <a:pt x="683052" y="3481330"/>
                </a:cubicBezTo>
                <a:cubicBezTo>
                  <a:pt x="694401" y="3499488"/>
                  <a:pt x="702726" y="3519694"/>
                  <a:pt x="716103" y="3536415"/>
                </a:cubicBezTo>
                <a:cubicBezTo>
                  <a:pt x="732324" y="3556692"/>
                  <a:pt x="754088" y="3571957"/>
                  <a:pt x="771187" y="3591499"/>
                </a:cubicBezTo>
                <a:cubicBezTo>
                  <a:pt x="779906" y="3601464"/>
                  <a:pt x="784744" y="3614378"/>
                  <a:pt x="793221" y="3624550"/>
                </a:cubicBezTo>
                <a:cubicBezTo>
                  <a:pt x="803195" y="3636519"/>
                  <a:pt x="816297" y="3645631"/>
                  <a:pt x="826271" y="3657600"/>
                </a:cubicBezTo>
                <a:cubicBezTo>
                  <a:pt x="877707" y="3719323"/>
                  <a:pt x="810892" y="3663422"/>
                  <a:pt x="892373" y="3734718"/>
                </a:cubicBezTo>
                <a:cubicBezTo>
                  <a:pt x="908536" y="3748861"/>
                  <a:pt x="948923" y="3776948"/>
                  <a:pt x="969491" y="3789803"/>
                </a:cubicBezTo>
                <a:cubicBezTo>
                  <a:pt x="987649" y="3801152"/>
                  <a:pt x="1007673" y="3809707"/>
                  <a:pt x="1024575" y="3822853"/>
                </a:cubicBezTo>
                <a:cubicBezTo>
                  <a:pt x="1040973" y="3835607"/>
                  <a:pt x="1051739" y="3854846"/>
                  <a:pt x="1068643" y="3866921"/>
                </a:cubicBezTo>
                <a:cubicBezTo>
                  <a:pt x="1078093" y="3873671"/>
                  <a:pt x="1091498" y="3872377"/>
                  <a:pt x="1101693" y="3877938"/>
                </a:cubicBezTo>
                <a:cubicBezTo>
                  <a:pt x="1236417" y="3951424"/>
                  <a:pt x="1144646" y="3917961"/>
                  <a:pt x="1222879" y="3944039"/>
                </a:cubicBezTo>
                <a:cubicBezTo>
                  <a:pt x="1325176" y="4020761"/>
                  <a:pt x="1210191" y="3938629"/>
                  <a:pt x="1311014" y="3999123"/>
                </a:cubicBezTo>
                <a:cubicBezTo>
                  <a:pt x="1405717" y="4055946"/>
                  <a:pt x="1343687" y="4032049"/>
                  <a:pt x="1410165" y="4054207"/>
                </a:cubicBezTo>
                <a:cubicBezTo>
                  <a:pt x="1571845" y="4161994"/>
                  <a:pt x="1401782" y="4052565"/>
                  <a:pt x="1520334" y="4120309"/>
                </a:cubicBezTo>
                <a:cubicBezTo>
                  <a:pt x="1531830" y="4126878"/>
                  <a:pt x="1541215" y="4137126"/>
                  <a:pt x="1553385" y="4142342"/>
                </a:cubicBezTo>
                <a:cubicBezTo>
                  <a:pt x="1567302" y="4148306"/>
                  <a:pt x="1582893" y="4149199"/>
                  <a:pt x="1597452" y="4153359"/>
                </a:cubicBezTo>
                <a:cubicBezTo>
                  <a:pt x="1608618" y="4156549"/>
                  <a:pt x="1619299" y="4161320"/>
                  <a:pt x="1630503" y="4164376"/>
                </a:cubicBezTo>
                <a:cubicBezTo>
                  <a:pt x="1659718" y="4172344"/>
                  <a:pt x="1718638" y="4186410"/>
                  <a:pt x="1718638" y="4186410"/>
                </a:cubicBezTo>
                <a:cubicBezTo>
                  <a:pt x="1773722" y="4182738"/>
                  <a:pt x="1829111" y="4182241"/>
                  <a:pt x="1883891" y="4175393"/>
                </a:cubicBezTo>
                <a:cubicBezTo>
                  <a:pt x="1909212" y="4172228"/>
                  <a:pt x="1989825" y="4151663"/>
                  <a:pt x="2027110" y="4142342"/>
                </a:cubicBezTo>
                <a:cubicBezTo>
                  <a:pt x="2062554" y="4118713"/>
                  <a:pt x="2062299" y="4116911"/>
                  <a:pt x="2104228" y="4098275"/>
                </a:cubicBezTo>
                <a:cubicBezTo>
                  <a:pt x="2122299" y="4090243"/>
                  <a:pt x="2142025" y="4085845"/>
                  <a:pt x="2159312" y="4076241"/>
                </a:cubicBezTo>
                <a:cubicBezTo>
                  <a:pt x="2175363" y="4067324"/>
                  <a:pt x="2187809" y="4052923"/>
                  <a:pt x="2203380" y="4043191"/>
                </a:cubicBezTo>
                <a:cubicBezTo>
                  <a:pt x="2217307" y="4034487"/>
                  <a:pt x="2234083" y="4030703"/>
                  <a:pt x="2247447" y="4021157"/>
                </a:cubicBezTo>
                <a:cubicBezTo>
                  <a:pt x="2260125" y="4012101"/>
                  <a:pt x="2267659" y="3996933"/>
                  <a:pt x="2280498" y="3988106"/>
                </a:cubicBezTo>
                <a:cubicBezTo>
                  <a:pt x="2326690" y="3956349"/>
                  <a:pt x="2377076" y="3931064"/>
                  <a:pt x="2423717" y="3899971"/>
                </a:cubicBezTo>
                <a:cubicBezTo>
                  <a:pt x="2541811" y="3821245"/>
                  <a:pt x="2362590" y="3943842"/>
                  <a:pt x="2489818" y="3844887"/>
                </a:cubicBezTo>
                <a:cubicBezTo>
                  <a:pt x="2510721" y="3828629"/>
                  <a:pt x="2555920" y="3800820"/>
                  <a:pt x="2555920" y="3800820"/>
                </a:cubicBezTo>
                <a:cubicBezTo>
                  <a:pt x="2566937" y="3786131"/>
                  <a:pt x="2575987" y="3769736"/>
                  <a:pt x="2588970" y="3756752"/>
                </a:cubicBezTo>
                <a:cubicBezTo>
                  <a:pt x="2598333" y="3747389"/>
                  <a:pt x="2612658" y="3744081"/>
                  <a:pt x="2622021" y="3734718"/>
                </a:cubicBezTo>
                <a:cubicBezTo>
                  <a:pt x="2635004" y="3721735"/>
                  <a:pt x="2644054" y="3705340"/>
                  <a:pt x="2655071" y="3690651"/>
                </a:cubicBezTo>
                <a:cubicBezTo>
                  <a:pt x="2667767" y="3652564"/>
                  <a:pt x="2685525" y="3594096"/>
                  <a:pt x="2710156" y="3569465"/>
                </a:cubicBezTo>
                <a:lnTo>
                  <a:pt x="2743206" y="3536415"/>
                </a:lnTo>
                <a:cubicBezTo>
                  <a:pt x="2746736" y="3522294"/>
                  <a:pt x="2757337" y="3475103"/>
                  <a:pt x="2765240" y="3459297"/>
                </a:cubicBezTo>
                <a:cubicBezTo>
                  <a:pt x="2771162" y="3447454"/>
                  <a:pt x="2781353" y="3438089"/>
                  <a:pt x="2787274" y="3426246"/>
                </a:cubicBezTo>
                <a:cubicBezTo>
                  <a:pt x="2792467" y="3415859"/>
                  <a:pt x="2794213" y="3404069"/>
                  <a:pt x="2798291" y="3393195"/>
                </a:cubicBezTo>
                <a:cubicBezTo>
                  <a:pt x="2805235" y="3374678"/>
                  <a:pt x="2811480" y="3355799"/>
                  <a:pt x="2820324" y="3338111"/>
                </a:cubicBezTo>
                <a:cubicBezTo>
                  <a:pt x="2826245" y="3326268"/>
                  <a:pt x="2835013" y="3316078"/>
                  <a:pt x="2842358" y="3305061"/>
                </a:cubicBezTo>
                <a:cubicBezTo>
                  <a:pt x="2849703" y="3279355"/>
                  <a:pt x="2857908" y="3253879"/>
                  <a:pt x="2864392" y="3227942"/>
                </a:cubicBezTo>
                <a:cubicBezTo>
                  <a:pt x="2868934" y="3209776"/>
                  <a:pt x="2868834" y="3190391"/>
                  <a:pt x="2875409" y="3172858"/>
                </a:cubicBezTo>
                <a:cubicBezTo>
                  <a:pt x="2880058" y="3160460"/>
                  <a:pt x="2891522" y="3151650"/>
                  <a:pt x="2897443" y="3139807"/>
                </a:cubicBezTo>
                <a:cubicBezTo>
                  <a:pt x="2902495" y="3129704"/>
                  <a:pt x="2925726" y="3070739"/>
                  <a:pt x="2930493" y="3051673"/>
                </a:cubicBezTo>
                <a:cubicBezTo>
                  <a:pt x="2935035" y="3033507"/>
                  <a:pt x="2938160" y="3015011"/>
                  <a:pt x="2941510" y="2996588"/>
                </a:cubicBezTo>
                <a:cubicBezTo>
                  <a:pt x="2945506" y="2974611"/>
                  <a:pt x="2946548" y="2952010"/>
                  <a:pt x="2952527" y="2930487"/>
                </a:cubicBezTo>
                <a:cubicBezTo>
                  <a:pt x="2964959" y="2885731"/>
                  <a:pt x="2987484" y="2843834"/>
                  <a:pt x="2996594" y="2798285"/>
                </a:cubicBezTo>
                <a:cubicBezTo>
                  <a:pt x="3000266" y="2779923"/>
                  <a:pt x="3004261" y="2761623"/>
                  <a:pt x="3007611" y="2743200"/>
                </a:cubicBezTo>
                <a:cubicBezTo>
                  <a:pt x="3014252" y="2706674"/>
                  <a:pt x="3025518" y="2635056"/>
                  <a:pt x="3029645" y="2599981"/>
                </a:cubicBezTo>
                <a:cubicBezTo>
                  <a:pt x="3056847" y="2368769"/>
                  <a:pt x="3025873" y="2593333"/>
                  <a:pt x="3051679" y="2412694"/>
                </a:cubicBezTo>
                <a:cubicBezTo>
                  <a:pt x="3048007" y="2324559"/>
                  <a:pt x="3048896" y="2236115"/>
                  <a:pt x="3040662" y="2148289"/>
                </a:cubicBezTo>
                <a:cubicBezTo>
                  <a:pt x="3037835" y="2118139"/>
                  <a:pt x="3024567" y="2089848"/>
                  <a:pt x="3018628" y="2060154"/>
                </a:cubicBezTo>
                <a:cubicBezTo>
                  <a:pt x="3003733" y="1985678"/>
                  <a:pt x="3014565" y="2022456"/>
                  <a:pt x="2985577" y="1949986"/>
                </a:cubicBezTo>
                <a:cubicBezTo>
                  <a:pt x="2961437" y="1829274"/>
                  <a:pt x="2991621" y="1955083"/>
                  <a:pt x="2952527" y="1850834"/>
                </a:cubicBezTo>
                <a:cubicBezTo>
                  <a:pt x="2947211" y="1836657"/>
                  <a:pt x="2945861" y="1821270"/>
                  <a:pt x="2941510" y="1806767"/>
                </a:cubicBezTo>
                <a:cubicBezTo>
                  <a:pt x="2934836" y="1784521"/>
                  <a:pt x="2924031" y="1763440"/>
                  <a:pt x="2919476" y="1740665"/>
                </a:cubicBezTo>
                <a:cubicBezTo>
                  <a:pt x="2915804" y="1722304"/>
                  <a:pt x="2915034" y="1703114"/>
                  <a:pt x="2908459" y="1685581"/>
                </a:cubicBezTo>
                <a:cubicBezTo>
                  <a:pt x="2903810" y="1673183"/>
                  <a:pt x="2893770" y="1663547"/>
                  <a:pt x="2886426" y="1652530"/>
                </a:cubicBezTo>
                <a:cubicBezTo>
                  <a:pt x="2883488" y="1640778"/>
                  <a:pt x="2855002" y="1517260"/>
                  <a:pt x="2842358" y="1498294"/>
                </a:cubicBezTo>
                <a:lnTo>
                  <a:pt x="2820324" y="1465244"/>
                </a:lnTo>
                <a:cubicBezTo>
                  <a:pt x="2816652" y="1454227"/>
                  <a:pt x="2814113" y="1442765"/>
                  <a:pt x="2809308" y="1432193"/>
                </a:cubicBezTo>
                <a:cubicBezTo>
                  <a:pt x="2773604" y="1353643"/>
                  <a:pt x="2777701" y="1362750"/>
                  <a:pt x="2743206" y="1311007"/>
                </a:cubicBezTo>
                <a:cubicBezTo>
                  <a:pt x="2740612" y="1300632"/>
                  <a:pt x="2728358" y="1246822"/>
                  <a:pt x="2721173" y="1233889"/>
                </a:cubicBezTo>
                <a:cubicBezTo>
                  <a:pt x="2708312" y="1210740"/>
                  <a:pt x="2699139" y="1182477"/>
                  <a:pt x="2677105" y="1167788"/>
                </a:cubicBezTo>
                <a:lnTo>
                  <a:pt x="2644055" y="1145754"/>
                </a:lnTo>
                <a:cubicBezTo>
                  <a:pt x="2636710" y="1131065"/>
                  <a:pt x="2630471" y="1115769"/>
                  <a:pt x="2622021" y="1101687"/>
                </a:cubicBezTo>
                <a:cubicBezTo>
                  <a:pt x="2608396" y="1078980"/>
                  <a:pt x="2589795" y="1059272"/>
                  <a:pt x="2577953" y="1035586"/>
                </a:cubicBezTo>
                <a:cubicBezTo>
                  <a:pt x="2570609" y="1020897"/>
                  <a:pt x="2565466" y="1004882"/>
                  <a:pt x="2555920" y="991518"/>
                </a:cubicBezTo>
                <a:cubicBezTo>
                  <a:pt x="2546864" y="978840"/>
                  <a:pt x="2532843" y="970437"/>
                  <a:pt x="2522869" y="958468"/>
                </a:cubicBezTo>
                <a:cubicBezTo>
                  <a:pt x="2514392" y="948296"/>
                  <a:pt x="2508531" y="936191"/>
                  <a:pt x="2500835" y="925417"/>
                </a:cubicBezTo>
                <a:cubicBezTo>
                  <a:pt x="2490163" y="910476"/>
                  <a:pt x="2479734" y="895291"/>
                  <a:pt x="2467785" y="881350"/>
                </a:cubicBezTo>
                <a:cubicBezTo>
                  <a:pt x="2457645" y="869520"/>
                  <a:pt x="2444708" y="860268"/>
                  <a:pt x="2434734" y="848299"/>
                </a:cubicBezTo>
                <a:cubicBezTo>
                  <a:pt x="2426257" y="838127"/>
                  <a:pt x="2421177" y="825420"/>
                  <a:pt x="2412700" y="815248"/>
                </a:cubicBezTo>
                <a:cubicBezTo>
                  <a:pt x="2402726" y="803279"/>
                  <a:pt x="2389624" y="794167"/>
                  <a:pt x="2379650" y="782198"/>
                </a:cubicBezTo>
                <a:cubicBezTo>
                  <a:pt x="2371173" y="772026"/>
                  <a:pt x="2366979" y="758510"/>
                  <a:pt x="2357616" y="749147"/>
                </a:cubicBezTo>
                <a:cubicBezTo>
                  <a:pt x="2344633" y="736164"/>
                  <a:pt x="2326532" y="729080"/>
                  <a:pt x="2313549" y="716097"/>
                </a:cubicBezTo>
                <a:cubicBezTo>
                  <a:pt x="2300565" y="703113"/>
                  <a:pt x="2292448" y="685970"/>
                  <a:pt x="2280498" y="672029"/>
                </a:cubicBezTo>
                <a:cubicBezTo>
                  <a:pt x="2252225" y="639044"/>
                  <a:pt x="2248394" y="639610"/>
                  <a:pt x="2214397" y="616945"/>
                </a:cubicBezTo>
                <a:cubicBezTo>
                  <a:pt x="2207052" y="602256"/>
                  <a:pt x="2203976" y="584490"/>
                  <a:pt x="2192363" y="572877"/>
                </a:cubicBezTo>
                <a:cubicBezTo>
                  <a:pt x="2180750" y="561264"/>
                  <a:pt x="2161660" y="560389"/>
                  <a:pt x="2148296" y="550844"/>
                </a:cubicBezTo>
                <a:cubicBezTo>
                  <a:pt x="2135618" y="541788"/>
                  <a:pt x="2125219" y="529762"/>
                  <a:pt x="2115245" y="517793"/>
                </a:cubicBezTo>
                <a:cubicBezTo>
                  <a:pt x="2106768" y="507621"/>
                  <a:pt x="2102008" y="494638"/>
                  <a:pt x="2093211" y="484742"/>
                </a:cubicBezTo>
                <a:cubicBezTo>
                  <a:pt x="2072509" y="461452"/>
                  <a:pt x="2049144" y="440675"/>
                  <a:pt x="2027110" y="418641"/>
                </a:cubicBezTo>
                <a:cubicBezTo>
                  <a:pt x="2016093" y="407624"/>
                  <a:pt x="2007022" y="394233"/>
                  <a:pt x="1994059" y="385591"/>
                </a:cubicBezTo>
                <a:cubicBezTo>
                  <a:pt x="1983042" y="378246"/>
                  <a:pt x="1970371" y="372920"/>
                  <a:pt x="1961009" y="363557"/>
                </a:cubicBezTo>
                <a:cubicBezTo>
                  <a:pt x="1948025" y="350573"/>
                  <a:pt x="1940942" y="332473"/>
                  <a:pt x="1927958" y="319489"/>
                </a:cubicBezTo>
                <a:cubicBezTo>
                  <a:pt x="1918596" y="310127"/>
                  <a:pt x="1904804" y="306252"/>
                  <a:pt x="1894908" y="297456"/>
                </a:cubicBezTo>
                <a:cubicBezTo>
                  <a:pt x="1871618" y="276754"/>
                  <a:pt x="1850840" y="253388"/>
                  <a:pt x="1828806" y="231354"/>
                </a:cubicBezTo>
                <a:cubicBezTo>
                  <a:pt x="1817789" y="220337"/>
                  <a:pt x="1808719" y="206946"/>
                  <a:pt x="1795756" y="198304"/>
                </a:cubicBezTo>
                <a:lnTo>
                  <a:pt x="1762705" y="176270"/>
                </a:lnTo>
                <a:cubicBezTo>
                  <a:pt x="1759033" y="165253"/>
                  <a:pt x="1759899" y="151431"/>
                  <a:pt x="1751688" y="143220"/>
                </a:cubicBezTo>
                <a:cubicBezTo>
                  <a:pt x="1743477" y="135009"/>
                  <a:pt x="1729025" y="137396"/>
                  <a:pt x="1718638" y="132203"/>
                </a:cubicBezTo>
                <a:cubicBezTo>
                  <a:pt x="1706795" y="126281"/>
                  <a:pt x="1696604" y="117514"/>
                  <a:pt x="1685587" y="110169"/>
                </a:cubicBezTo>
                <a:cubicBezTo>
                  <a:pt x="1678242" y="99152"/>
                  <a:pt x="1673892" y="85390"/>
                  <a:pt x="1663553" y="77118"/>
                </a:cubicBezTo>
                <a:lnTo>
                  <a:pt x="1663553" y="77118"/>
                </a:ln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549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hodin pg 333 - liver triad.jpg"/>
          <p:cNvPicPr>
            <a:picLocks noChangeAspect="1"/>
          </p:cNvPicPr>
          <p:nvPr/>
        </p:nvPicPr>
        <p:blipFill>
          <a:blip r:embed="rId2" cstate="print"/>
          <a:stretch>
            <a:fillRect/>
          </a:stretch>
        </p:blipFill>
        <p:spPr>
          <a:xfrm>
            <a:off x="990600" y="1305878"/>
            <a:ext cx="7391400" cy="5381973"/>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90678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at the tips of the </a:t>
            </a:r>
            <a:r>
              <a:rPr lang="en-US" sz="2400" b="1" dirty="0">
                <a:solidFill>
                  <a:srgbClr val="C00000"/>
                </a:solidFill>
                <a:latin typeface="Script MT Bold" pitchFamily="66" charset="0"/>
              </a:rPr>
              <a:t>RED</a:t>
            </a:r>
            <a:r>
              <a:rPr lang="en-US" sz="2400" b="1" dirty="0">
                <a:solidFill>
                  <a:schemeClr val="accent3">
                    <a:lumMod val="50000"/>
                  </a:schemeClr>
                </a:solidFill>
                <a:latin typeface="Script MT Bold" pitchFamily="66" charset="0"/>
              </a:rPr>
              <a:t> arrows.  (advance slide for answers).</a:t>
            </a:r>
          </a:p>
        </p:txBody>
      </p:sp>
      <p:sp>
        <p:nvSpPr>
          <p:cNvPr id="6" name="Rectangle 5"/>
          <p:cNvSpPr/>
          <p:nvPr/>
        </p:nvSpPr>
        <p:spPr>
          <a:xfrm>
            <a:off x="5295266" y="1143000"/>
            <a:ext cx="2705734"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Endothelial cells</a:t>
            </a:r>
          </a:p>
        </p:txBody>
      </p:sp>
      <p:cxnSp>
        <p:nvCxnSpPr>
          <p:cNvPr id="8" name="Straight Arrow Connector 7"/>
          <p:cNvCxnSpPr/>
          <p:nvPr/>
        </p:nvCxnSpPr>
        <p:spPr>
          <a:xfrm flipV="1">
            <a:off x="3543300" y="2438400"/>
            <a:ext cx="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296025" y="2790825"/>
            <a:ext cx="304800" cy="4953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315200" y="3228975"/>
            <a:ext cx="438150" cy="476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65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421" y="1478844"/>
            <a:ext cx="8229600" cy="52959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90678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6" name="Rectangle 5"/>
          <p:cNvSpPr/>
          <p:nvPr/>
        </p:nvSpPr>
        <p:spPr>
          <a:xfrm>
            <a:off x="5715000" y="1447800"/>
            <a:ext cx="2705734"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Sublobular</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vein</a:t>
            </a:r>
          </a:p>
        </p:txBody>
      </p:sp>
      <p:sp>
        <p:nvSpPr>
          <p:cNvPr id="9" name="Freeform 8"/>
          <p:cNvSpPr/>
          <p:nvPr/>
        </p:nvSpPr>
        <p:spPr>
          <a:xfrm>
            <a:off x="662870" y="1614311"/>
            <a:ext cx="5331530" cy="4945869"/>
          </a:xfrm>
          <a:custGeom>
            <a:avLst/>
            <a:gdLst>
              <a:gd name="connsiteX0" fmla="*/ 5071886 w 5331530"/>
              <a:gd name="connsiteY0" fmla="*/ 248356 h 4945869"/>
              <a:gd name="connsiteX1" fmla="*/ 5015441 w 5331530"/>
              <a:gd name="connsiteY1" fmla="*/ 225778 h 4945869"/>
              <a:gd name="connsiteX2" fmla="*/ 4947708 w 5331530"/>
              <a:gd name="connsiteY2" fmla="*/ 203200 h 4945869"/>
              <a:gd name="connsiteX3" fmla="*/ 4891263 w 5331530"/>
              <a:gd name="connsiteY3" fmla="*/ 169333 h 4945869"/>
              <a:gd name="connsiteX4" fmla="*/ 4857397 w 5331530"/>
              <a:gd name="connsiteY4" fmla="*/ 146756 h 4945869"/>
              <a:gd name="connsiteX5" fmla="*/ 4800952 w 5331530"/>
              <a:gd name="connsiteY5" fmla="*/ 124178 h 4945869"/>
              <a:gd name="connsiteX6" fmla="*/ 4710641 w 5331530"/>
              <a:gd name="connsiteY6" fmla="*/ 79022 h 4945869"/>
              <a:gd name="connsiteX7" fmla="*/ 4631619 w 5331530"/>
              <a:gd name="connsiteY7" fmla="*/ 56445 h 4945869"/>
              <a:gd name="connsiteX8" fmla="*/ 4597752 w 5331530"/>
              <a:gd name="connsiteY8" fmla="*/ 33867 h 4945869"/>
              <a:gd name="connsiteX9" fmla="*/ 4541308 w 5331530"/>
              <a:gd name="connsiteY9" fmla="*/ 22578 h 4945869"/>
              <a:gd name="connsiteX10" fmla="*/ 4349397 w 5331530"/>
              <a:gd name="connsiteY10" fmla="*/ 0 h 4945869"/>
              <a:gd name="connsiteX11" fmla="*/ 4101041 w 5331530"/>
              <a:gd name="connsiteY11" fmla="*/ 33867 h 4945869"/>
              <a:gd name="connsiteX12" fmla="*/ 4022019 w 5331530"/>
              <a:gd name="connsiteY12" fmla="*/ 67733 h 4945869"/>
              <a:gd name="connsiteX13" fmla="*/ 3863974 w 5331530"/>
              <a:gd name="connsiteY13" fmla="*/ 90311 h 4945869"/>
              <a:gd name="connsiteX14" fmla="*/ 3830108 w 5331530"/>
              <a:gd name="connsiteY14" fmla="*/ 112889 h 4945869"/>
              <a:gd name="connsiteX15" fmla="*/ 3739797 w 5331530"/>
              <a:gd name="connsiteY15" fmla="*/ 135467 h 4945869"/>
              <a:gd name="connsiteX16" fmla="*/ 3694641 w 5331530"/>
              <a:gd name="connsiteY16" fmla="*/ 158045 h 4945869"/>
              <a:gd name="connsiteX17" fmla="*/ 3559174 w 5331530"/>
              <a:gd name="connsiteY17" fmla="*/ 203200 h 4945869"/>
              <a:gd name="connsiteX18" fmla="*/ 3525308 w 5331530"/>
              <a:gd name="connsiteY18" fmla="*/ 214489 h 4945869"/>
              <a:gd name="connsiteX19" fmla="*/ 3412419 w 5331530"/>
              <a:gd name="connsiteY19" fmla="*/ 248356 h 4945869"/>
              <a:gd name="connsiteX20" fmla="*/ 3299530 w 5331530"/>
              <a:gd name="connsiteY20" fmla="*/ 293511 h 4945869"/>
              <a:gd name="connsiteX21" fmla="*/ 3231797 w 5331530"/>
              <a:gd name="connsiteY21" fmla="*/ 316089 h 4945869"/>
              <a:gd name="connsiteX22" fmla="*/ 3197930 w 5331530"/>
              <a:gd name="connsiteY22" fmla="*/ 327378 h 4945869"/>
              <a:gd name="connsiteX23" fmla="*/ 3164063 w 5331530"/>
              <a:gd name="connsiteY23" fmla="*/ 361245 h 4945869"/>
              <a:gd name="connsiteX24" fmla="*/ 3062463 w 5331530"/>
              <a:gd name="connsiteY24" fmla="*/ 395111 h 4945869"/>
              <a:gd name="connsiteX25" fmla="*/ 2972152 w 5331530"/>
              <a:gd name="connsiteY25" fmla="*/ 451556 h 4945869"/>
              <a:gd name="connsiteX26" fmla="*/ 2926997 w 5331530"/>
              <a:gd name="connsiteY26" fmla="*/ 474133 h 4945869"/>
              <a:gd name="connsiteX27" fmla="*/ 2904419 w 5331530"/>
              <a:gd name="connsiteY27" fmla="*/ 508000 h 4945869"/>
              <a:gd name="connsiteX28" fmla="*/ 2870552 w 5331530"/>
              <a:gd name="connsiteY28" fmla="*/ 519289 h 4945869"/>
              <a:gd name="connsiteX29" fmla="*/ 2836686 w 5331530"/>
              <a:gd name="connsiteY29" fmla="*/ 541867 h 4945869"/>
              <a:gd name="connsiteX30" fmla="*/ 2802819 w 5331530"/>
              <a:gd name="connsiteY30" fmla="*/ 553156 h 4945869"/>
              <a:gd name="connsiteX31" fmla="*/ 2735086 w 5331530"/>
              <a:gd name="connsiteY31" fmla="*/ 598311 h 4945869"/>
              <a:gd name="connsiteX32" fmla="*/ 2701219 w 5331530"/>
              <a:gd name="connsiteY32" fmla="*/ 632178 h 4945869"/>
              <a:gd name="connsiteX33" fmla="*/ 2667352 w 5331530"/>
              <a:gd name="connsiteY33" fmla="*/ 643467 h 4945869"/>
              <a:gd name="connsiteX34" fmla="*/ 2588330 w 5331530"/>
              <a:gd name="connsiteY34" fmla="*/ 688622 h 4945869"/>
              <a:gd name="connsiteX35" fmla="*/ 2554463 w 5331530"/>
              <a:gd name="connsiteY35" fmla="*/ 711200 h 4945869"/>
              <a:gd name="connsiteX36" fmla="*/ 2509308 w 5331530"/>
              <a:gd name="connsiteY36" fmla="*/ 745067 h 4945869"/>
              <a:gd name="connsiteX37" fmla="*/ 2475441 w 5331530"/>
              <a:gd name="connsiteY37" fmla="*/ 756356 h 4945869"/>
              <a:gd name="connsiteX38" fmla="*/ 2430286 w 5331530"/>
              <a:gd name="connsiteY38" fmla="*/ 778933 h 4945869"/>
              <a:gd name="connsiteX39" fmla="*/ 2362552 w 5331530"/>
              <a:gd name="connsiteY39" fmla="*/ 812800 h 4945869"/>
              <a:gd name="connsiteX40" fmla="*/ 2306108 w 5331530"/>
              <a:gd name="connsiteY40" fmla="*/ 857956 h 4945869"/>
              <a:gd name="connsiteX41" fmla="*/ 2272241 w 5331530"/>
              <a:gd name="connsiteY41" fmla="*/ 891822 h 4945869"/>
              <a:gd name="connsiteX42" fmla="*/ 2238374 w 5331530"/>
              <a:gd name="connsiteY42" fmla="*/ 914400 h 4945869"/>
              <a:gd name="connsiteX43" fmla="*/ 2159352 w 5331530"/>
              <a:gd name="connsiteY43" fmla="*/ 970845 h 4945869"/>
              <a:gd name="connsiteX44" fmla="*/ 2102908 w 5331530"/>
              <a:gd name="connsiteY44" fmla="*/ 1027289 h 4945869"/>
              <a:gd name="connsiteX45" fmla="*/ 2080330 w 5331530"/>
              <a:gd name="connsiteY45" fmla="*/ 1061156 h 4945869"/>
              <a:gd name="connsiteX46" fmla="*/ 2035174 w 5331530"/>
              <a:gd name="connsiteY46" fmla="*/ 1072445 h 4945869"/>
              <a:gd name="connsiteX47" fmla="*/ 1978730 w 5331530"/>
              <a:gd name="connsiteY47" fmla="*/ 1140178 h 4945869"/>
              <a:gd name="connsiteX48" fmla="*/ 1910997 w 5331530"/>
              <a:gd name="connsiteY48" fmla="*/ 1185333 h 4945869"/>
              <a:gd name="connsiteX49" fmla="*/ 1831974 w 5331530"/>
              <a:gd name="connsiteY49" fmla="*/ 1241778 h 4945869"/>
              <a:gd name="connsiteX50" fmla="*/ 1786819 w 5331530"/>
              <a:gd name="connsiteY50" fmla="*/ 1275645 h 4945869"/>
              <a:gd name="connsiteX51" fmla="*/ 1719086 w 5331530"/>
              <a:gd name="connsiteY51" fmla="*/ 1320800 h 4945869"/>
              <a:gd name="connsiteX52" fmla="*/ 1673930 w 5331530"/>
              <a:gd name="connsiteY52" fmla="*/ 1365956 h 4945869"/>
              <a:gd name="connsiteX53" fmla="*/ 1640063 w 5331530"/>
              <a:gd name="connsiteY53" fmla="*/ 1388533 h 4945869"/>
              <a:gd name="connsiteX54" fmla="*/ 1561041 w 5331530"/>
              <a:gd name="connsiteY54" fmla="*/ 1467556 h 4945869"/>
              <a:gd name="connsiteX55" fmla="*/ 1527174 w 5331530"/>
              <a:gd name="connsiteY55" fmla="*/ 1501422 h 4945869"/>
              <a:gd name="connsiteX56" fmla="*/ 1482019 w 5331530"/>
              <a:gd name="connsiteY56" fmla="*/ 1524000 h 4945869"/>
              <a:gd name="connsiteX57" fmla="*/ 1414286 w 5331530"/>
              <a:gd name="connsiteY57" fmla="*/ 1603022 h 4945869"/>
              <a:gd name="connsiteX58" fmla="*/ 1346552 w 5331530"/>
              <a:gd name="connsiteY58" fmla="*/ 1648178 h 4945869"/>
              <a:gd name="connsiteX59" fmla="*/ 1312686 w 5331530"/>
              <a:gd name="connsiteY59" fmla="*/ 1682045 h 4945869"/>
              <a:gd name="connsiteX60" fmla="*/ 1244952 w 5331530"/>
              <a:gd name="connsiteY60" fmla="*/ 1727200 h 4945869"/>
              <a:gd name="connsiteX61" fmla="*/ 1177219 w 5331530"/>
              <a:gd name="connsiteY61" fmla="*/ 1772356 h 4945869"/>
              <a:gd name="connsiteX62" fmla="*/ 1143352 w 5331530"/>
              <a:gd name="connsiteY62" fmla="*/ 1817511 h 4945869"/>
              <a:gd name="connsiteX63" fmla="*/ 1098197 w 5331530"/>
              <a:gd name="connsiteY63" fmla="*/ 1840089 h 4945869"/>
              <a:gd name="connsiteX64" fmla="*/ 962730 w 5331530"/>
              <a:gd name="connsiteY64" fmla="*/ 1952978 h 4945869"/>
              <a:gd name="connsiteX65" fmla="*/ 906286 w 5331530"/>
              <a:gd name="connsiteY65" fmla="*/ 2032000 h 4945869"/>
              <a:gd name="connsiteX66" fmla="*/ 883708 w 5331530"/>
              <a:gd name="connsiteY66" fmla="*/ 2065867 h 4945869"/>
              <a:gd name="connsiteX67" fmla="*/ 849841 w 5331530"/>
              <a:gd name="connsiteY67" fmla="*/ 2099733 h 4945869"/>
              <a:gd name="connsiteX68" fmla="*/ 804686 w 5331530"/>
              <a:gd name="connsiteY68" fmla="*/ 2167467 h 4945869"/>
              <a:gd name="connsiteX69" fmla="*/ 770819 w 5331530"/>
              <a:gd name="connsiteY69" fmla="*/ 2201333 h 4945869"/>
              <a:gd name="connsiteX70" fmla="*/ 736952 w 5331530"/>
              <a:gd name="connsiteY70" fmla="*/ 2246489 h 4945869"/>
              <a:gd name="connsiteX71" fmla="*/ 714374 w 5331530"/>
              <a:gd name="connsiteY71" fmla="*/ 2291645 h 4945869"/>
              <a:gd name="connsiteX72" fmla="*/ 680508 w 5331530"/>
              <a:gd name="connsiteY72" fmla="*/ 2314222 h 4945869"/>
              <a:gd name="connsiteX73" fmla="*/ 657930 w 5331530"/>
              <a:gd name="connsiteY73" fmla="*/ 2359378 h 4945869"/>
              <a:gd name="connsiteX74" fmla="*/ 612774 w 5331530"/>
              <a:gd name="connsiteY74" fmla="*/ 2427111 h 4945869"/>
              <a:gd name="connsiteX75" fmla="*/ 590197 w 5331530"/>
              <a:gd name="connsiteY75" fmla="*/ 2472267 h 4945869"/>
              <a:gd name="connsiteX76" fmla="*/ 511174 w 5331530"/>
              <a:gd name="connsiteY76" fmla="*/ 2573867 h 4945869"/>
              <a:gd name="connsiteX77" fmla="*/ 488597 w 5331530"/>
              <a:gd name="connsiteY77" fmla="*/ 2619022 h 4945869"/>
              <a:gd name="connsiteX78" fmla="*/ 466019 w 5331530"/>
              <a:gd name="connsiteY78" fmla="*/ 2652889 h 4945869"/>
              <a:gd name="connsiteX79" fmla="*/ 432152 w 5331530"/>
              <a:gd name="connsiteY79" fmla="*/ 2720622 h 4945869"/>
              <a:gd name="connsiteX80" fmla="*/ 420863 w 5331530"/>
              <a:gd name="connsiteY80" fmla="*/ 2754489 h 4945869"/>
              <a:gd name="connsiteX81" fmla="*/ 398286 w 5331530"/>
              <a:gd name="connsiteY81" fmla="*/ 2788356 h 4945869"/>
              <a:gd name="connsiteX82" fmla="*/ 364419 w 5331530"/>
              <a:gd name="connsiteY82" fmla="*/ 2844800 h 4945869"/>
              <a:gd name="connsiteX83" fmla="*/ 353130 w 5331530"/>
              <a:gd name="connsiteY83" fmla="*/ 2878667 h 4945869"/>
              <a:gd name="connsiteX84" fmla="*/ 307974 w 5331530"/>
              <a:gd name="connsiteY84" fmla="*/ 2946400 h 4945869"/>
              <a:gd name="connsiteX85" fmla="*/ 274108 w 5331530"/>
              <a:gd name="connsiteY85" fmla="*/ 3025422 h 4945869"/>
              <a:gd name="connsiteX86" fmla="*/ 262819 w 5331530"/>
              <a:gd name="connsiteY86" fmla="*/ 3059289 h 4945869"/>
              <a:gd name="connsiteX87" fmla="*/ 240241 w 5331530"/>
              <a:gd name="connsiteY87" fmla="*/ 3093156 h 4945869"/>
              <a:gd name="connsiteX88" fmla="*/ 228952 w 5331530"/>
              <a:gd name="connsiteY88" fmla="*/ 3127022 h 4945869"/>
              <a:gd name="connsiteX89" fmla="*/ 183797 w 5331530"/>
              <a:gd name="connsiteY89" fmla="*/ 3194756 h 4945869"/>
              <a:gd name="connsiteX90" fmla="*/ 138641 w 5331530"/>
              <a:gd name="connsiteY90" fmla="*/ 3296356 h 4945869"/>
              <a:gd name="connsiteX91" fmla="*/ 127352 w 5331530"/>
              <a:gd name="connsiteY91" fmla="*/ 3330222 h 4945869"/>
              <a:gd name="connsiteX92" fmla="*/ 104774 w 5331530"/>
              <a:gd name="connsiteY92" fmla="*/ 3375378 h 4945869"/>
              <a:gd name="connsiteX93" fmla="*/ 93486 w 5331530"/>
              <a:gd name="connsiteY93" fmla="*/ 3420533 h 4945869"/>
              <a:gd name="connsiteX94" fmla="*/ 70908 w 5331530"/>
              <a:gd name="connsiteY94" fmla="*/ 3454400 h 4945869"/>
              <a:gd name="connsiteX95" fmla="*/ 59619 w 5331530"/>
              <a:gd name="connsiteY95" fmla="*/ 3488267 h 4945869"/>
              <a:gd name="connsiteX96" fmla="*/ 37041 w 5331530"/>
              <a:gd name="connsiteY96" fmla="*/ 3533422 h 4945869"/>
              <a:gd name="connsiteX97" fmla="*/ 14463 w 5331530"/>
              <a:gd name="connsiteY97" fmla="*/ 3601156 h 4945869"/>
              <a:gd name="connsiteX98" fmla="*/ 14463 w 5331530"/>
              <a:gd name="connsiteY98" fmla="*/ 3939822 h 4945869"/>
              <a:gd name="connsiteX99" fmla="*/ 37041 w 5331530"/>
              <a:gd name="connsiteY99" fmla="*/ 3984978 h 4945869"/>
              <a:gd name="connsiteX100" fmla="*/ 59619 w 5331530"/>
              <a:gd name="connsiteY100" fmla="*/ 4064000 h 4945869"/>
              <a:gd name="connsiteX101" fmla="*/ 82197 w 5331530"/>
              <a:gd name="connsiteY101" fmla="*/ 4097867 h 4945869"/>
              <a:gd name="connsiteX102" fmla="*/ 104774 w 5331530"/>
              <a:gd name="connsiteY102" fmla="*/ 4165600 h 4945869"/>
              <a:gd name="connsiteX103" fmla="*/ 127352 w 5331530"/>
              <a:gd name="connsiteY103" fmla="*/ 4199467 h 4945869"/>
              <a:gd name="connsiteX104" fmla="*/ 149930 w 5331530"/>
              <a:gd name="connsiteY104" fmla="*/ 4267200 h 4945869"/>
              <a:gd name="connsiteX105" fmla="*/ 172508 w 5331530"/>
              <a:gd name="connsiteY105" fmla="*/ 4312356 h 4945869"/>
              <a:gd name="connsiteX106" fmla="*/ 195086 w 5331530"/>
              <a:gd name="connsiteY106" fmla="*/ 4368800 h 4945869"/>
              <a:gd name="connsiteX107" fmla="*/ 217663 w 5331530"/>
              <a:gd name="connsiteY107" fmla="*/ 4402667 h 4945869"/>
              <a:gd name="connsiteX108" fmla="*/ 228952 w 5331530"/>
              <a:gd name="connsiteY108" fmla="*/ 4436533 h 4945869"/>
              <a:gd name="connsiteX109" fmla="*/ 240241 w 5331530"/>
              <a:gd name="connsiteY109" fmla="*/ 4481689 h 4945869"/>
              <a:gd name="connsiteX110" fmla="*/ 285397 w 5331530"/>
              <a:gd name="connsiteY110" fmla="*/ 4538133 h 4945869"/>
              <a:gd name="connsiteX111" fmla="*/ 296686 w 5331530"/>
              <a:gd name="connsiteY111" fmla="*/ 4572000 h 4945869"/>
              <a:gd name="connsiteX112" fmla="*/ 341841 w 5331530"/>
              <a:gd name="connsiteY112" fmla="*/ 4639733 h 4945869"/>
              <a:gd name="connsiteX113" fmla="*/ 386997 w 5331530"/>
              <a:gd name="connsiteY113" fmla="*/ 4707467 h 4945869"/>
              <a:gd name="connsiteX114" fmla="*/ 409574 w 5331530"/>
              <a:gd name="connsiteY114" fmla="*/ 4741333 h 4945869"/>
              <a:gd name="connsiteX115" fmla="*/ 477308 w 5331530"/>
              <a:gd name="connsiteY115" fmla="*/ 4786489 h 4945869"/>
              <a:gd name="connsiteX116" fmla="*/ 545041 w 5331530"/>
              <a:gd name="connsiteY116" fmla="*/ 4831645 h 4945869"/>
              <a:gd name="connsiteX117" fmla="*/ 590197 w 5331530"/>
              <a:gd name="connsiteY117" fmla="*/ 4842933 h 4945869"/>
              <a:gd name="connsiteX118" fmla="*/ 748241 w 5331530"/>
              <a:gd name="connsiteY118" fmla="*/ 4876800 h 4945869"/>
              <a:gd name="connsiteX119" fmla="*/ 1064330 w 5331530"/>
              <a:gd name="connsiteY119" fmla="*/ 4899378 h 4945869"/>
              <a:gd name="connsiteX120" fmla="*/ 1154641 w 5331530"/>
              <a:gd name="connsiteY120" fmla="*/ 4910667 h 4945869"/>
              <a:gd name="connsiteX121" fmla="*/ 1188508 w 5331530"/>
              <a:gd name="connsiteY121" fmla="*/ 4921956 h 4945869"/>
              <a:gd name="connsiteX122" fmla="*/ 1414286 w 5331530"/>
              <a:gd name="connsiteY122" fmla="*/ 4933245 h 4945869"/>
              <a:gd name="connsiteX123" fmla="*/ 1459441 w 5331530"/>
              <a:gd name="connsiteY123" fmla="*/ 4944533 h 4945869"/>
              <a:gd name="connsiteX124" fmla="*/ 1786819 w 5331530"/>
              <a:gd name="connsiteY124" fmla="*/ 4921956 h 4945869"/>
              <a:gd name="connsiteX125" fmla="*/ 1820686 w 5331530"/>
              <a:gd name="connsiteY125" fmla="*/ 4910667 h 4945869"/>
              <a:gd name="connsiteX126" fmla="*/ 1854552 w 5331530"/>
              <a:gd name="connsiteY126" fmla="*/ 4888089 h 4945869"/>
              <a:gd name="connsiteX127" fmla="*/ 1922286 w 5331530"/>
              <a:gd name="connsiteY127" fmla="*/ 4865511 h 4945869"/>
              <a:gd name="connsiteX128" fmla="*/ 2023886 w 5331530"/>
              <a:gd name="connsiteY128" fmla="*/ 4797778 h 4945869"/>
              <a:gd name="connsiteX129" fmla="*/ 2057752 w 5331530"/>
              <a:gd name="connsiteY129" fmla="*/ 4775200 h 4945869"/>
              <a:gd name="connsiteX130" fmla="*/ 2136774 w 5331530"/>
              <a:gd name="connsiteY130" fmla="*/ 4730045 h 4945869"/>
              <a:gd name="connsiteX131" fmla="*/ 2227086 w 5331530"/>
              <a:gd name="connsiteY131" fmla="*/ 4651022 h 4945869"/>
              <a:gd name="connsiteX132" fmla="*/ 2306108 w 5331530"/>
              <a:gd name="connsiteY132" fmla="*/ 4605867 h 4945869"/>
              <a:gd name="connsiteX133" fmla="*/ 2373841 w 5331530"/>
              <a:gd name="connsiteY133" fmla="*/ 4538133 h 4945869"/>
              <a:gd name="connsiteX134" fmla="*/ 2509308 w 5331530"/>
              <a:gd name="connsiteY134" fmla="*/ 4447822 h 4945869"/>
              <a:gd name="connsiteX135" fmla="*/ 2588330 w 5331530"/>
              <a:gd name="connsiteY135" fmla="*/ 4391378 h 4945869"/>
              <a:gd name="connsiteX136" fmla="*/ 2610908 w 5331530"/>
              <a:gd name="connsiteY136" fmla="*/ 4357511 h 4945869"/>
              <a:gd name="connsiteX137" fmla="*/ 2656063 w 5331530"/>
              <a:gd name="connsiteY137" fmla="*/ 4334933 h 4945869"/>
              <a:gd name="connsiteX138" fmla="*/ 2723797 w 5331530"/>
              <a:gd name="connsiteY138" fmla="*/ 4278489 h 4945869"/>
              <a:gd name="connsiteX139" fmla="*/ 2757663 w 5331530"/>
              <a:gd name="connsiteY139" fmla="*/ 4267200 h 4945869"/>
              <a:gd name="connsiteX140" fmla="*/ 2780241 w 5331530"/>
              <a:gd name="connsiteY140" fmla="*/ 4233333 h 4945869"/>
              <a:gd name="connsiteX141" fmla="*/ 2893130 w 5331530"/>
              <a:gd name="connsiteY141" fmla="*/ 4154311 h 4945869"/>
              <a:gd name="connsiteX142" fmla="*/ 2960863 w 5331530"/>
              <a:gd name="connsiteY142" fmla="*/ 4097867 h 4945869"/>
              <a:gd name="connsiteX143" fmla="*/ 3062463 w 5331530"/>
              <a:gd name="connsiteY143" fmla="*/ 4018845 h 4945869"/>
              <a:gd name="connsiteX144" fmla="*/ 3096330 w 5331530"/>
              <a:gd name="connsiteY144" fmla="*/ 3973689 h 4945869"/>
              <a:gd name="connsiteX145" fmla="*/ 3197930 w 5331530"/>
              <a:gd name="connsiteY145" fmla="*/ 3905956 h 4945869"/>
              <a:gd name="connsiteX146" fmla="*/ 3231797 w 5331530"/>
              <a:gd name="connsiteY146" fmla="*/ 3883378 h 4945869"/>
              <a:gd name="connsiteX147" fmla="*/ 3299530 w 5331530"/>
              <a:gd name="connsiteY147" fmla="*/ 3826933 h 4945869"/>
              <a:gd name="connsiteX148" fmla="*/ 3367263 w 5331530"/>
              <a:gd name="connsiteY148" fmla="*/ 3747911 h 4945869"/>
              <a:gd name="connsiteX149" fmla="*/ 3389841 w 5331530"/>
              <a:gd name="connsiteY149" fmla="*/ 3714045 h 4945869"/>
              <a:gd name="connsiteX150" fmla="*/ 3423708 w 5331530"/>
              <a:gd name="connsiteY150" fmla="*/ 3691467 h 4945869"/>
              <a:gd name="connsiteX151" fmla="*/ 3514019 w 5331530"/>
              <a:gd name="connsiteY151" fmla="*/ 3601156 h 4945869"/>
              <a:gd name="connsiteX152" fmla="*/ 3615619 w 5331530"/>
              <a:gd name="connsiteY152" fmla="*/ 3510845 h 4945869"/>
              <a:gd name="connsiteX153" fmla="*/ 3717219 w 5331530"/>
              <a:gd name="connsiteY153" fmla="*/ 3420533 h 4945869"/>
              <a:gd name="connsiteX154" fmla="*/ 3773663 w 5331530"/>
              <a:gd name="connsiteY154" fmla="*/ 3364089 h 4945869"/>
              <a:gd name="connsiteX155" fmla="*/ 3875263 w 5331530"/>
              <a:gd name="connsiteY155" fmla="*/ 3285067 h 4945869"/>
              <a:gd name="connsiteX156" fmla="*/ 3954286 w 5331530"/>
              <a:gd name="connsiteY156" fmla="*/ 3206045 h 4945869"/>
              <a:gd name="connsiteX157" fmla="*/ 3988152 w 5331530"/>
              <a:gd name="connsiteY157" fmla="*/ 3183467 h 4945869"/>
              <a:gd name="connsiteX158" fmla="*/ 4067174 w 5331530"/>
              <a:gd name="connsiteY158" fmla="*/ 3104445 h 4945869"/>
              <a:gd name="connsiteX159" fmla="*/ 4123619 w 5331530"/>
              <a:gd name="connsiteY159" fmla="*/ 3048000 h 4945869"/>
              <a:gd name="connsiteX160" fmla="*/ 4213930 w 5331530"/>
              <a:gd name="connsiteY160" fmla="*/ 2957689 h 4945869"/>
              <a:gd name="connsiteX161" fmla="*/ 4247797 w 5331530"/>
              <a:gd name="connsiteY161" fmla="*/ 2923822 h 4945869"/>
              <a:gd name="connsiteX162" fmla="*/ 4315530 w 5331530"/>
              <a:gd name="connsiteY162" fmla="*/ 2878667 h 4945869"/>
              <a:gd name="connsiteX163" fmla="*/ 4450997 w 5331530"/>
              <a:gd name="connsiteY163" fmla="*/ 2754489 h 4945869"/>
              <a:gd name="connsiteX164" fmla="*/ 4518730 w 5331530"/>
              <a:gd name="connsiteY164" fmla="*/ 2698045 h 4945869"/>
              <a:gd name="connsiteX165" fmla="*/ 4541308 w 5331530"/>
              <a:gd name="connsiteY165" fmla="*/ 2664178 h 4945869"/>
              <a:gd name="connsiteX166" fmla="*/ 4575174 w 5331530"/>
              <a:gd name="connsiteY166" fmla="*/ 2641600 h 4945869"/>
              <a:gd name="connsiteX167" fmla="*/ 4620330 w 5331530"/>
              <a:gd name="connsiteY167" fmla="*/ 2573867 h 4945869"/>
              <a:gd name="connsiteX168" fmla="*/ 4654197 w 5331530"/>
              <a:gd name="connsiteY168" fmla="*/ 2517422 h 4945869"/>
              <a:gd name="connsiteX169" fmla="*/ 4733219 w 5331530"/>
              <a:gd name="connsiteY169" fmla="*/ 2460978 h 4945869"/>
              <a:gd name="connsiteX170" fmla="*/ 4755797 w 5331530"/>
              <a:gd name="connsiteY170" fmla="*/ 2427111 h 4945869"/>
              <a:gd name="connsiteX171" fmla="*/ 4789663 w 5331530"/>
              <a:gd name="connsiteY171" fmla="*/ 2404533 h 4945869"/>
              <a:gd name="connsiteX172" fmla="*/ 4800952 w 5331530"/>
              <a:gd name="connsiteY172" fmla="*/ 2370667 h 4945869"/>
              <a:gd name="connsiteX173" fmla="*/ 4846108 w 5331530"/>
              <a:gd name="connsiteY173" fmla="*/ 2336800 h 4945869"/>
              <a:gd name="connsiteX174" fmla="*/ 4913841 w 5331530"/>
              <a:gd name="connsiteY174" fmla="*/ 2269067 h 4945869"/>
              <a:gd name="connsiteX175" fmla="*/ 4936419 w 5331530"/>
              <a:gd name="connsiteY175" fmla="*/ 2235200 h 4945869"/>
              <a:gd name="connsiteX176" fmla="*/ 4970286 w 5331530"/>
              <a:gd name="connsiteY176" fmla="*/ 2223911 h 4945869"/>
              <a:gd name="connsiteX177" fmla="*/ 5026730 w 5331530"/>
              <a:gd name="connsiteY177" fmla="*/ 2156178 h 4945869"/>
              <a:gd name="connsiteX178" fmla="*/ 5083174 w 5331530"/>
              <a:gd name="connsiteY178" fmla="*/ 2099733 h 4945869"/>
              <a:gd name="connsiteX179" fmla="*/ 5128330 w 5331530"/>
              <a:gd name="connsiteY179" fmla="*/ 2043289 h 4945869"/>
              <a:gd name="connsiteX180" fmla="*/ 5139619 w 5331530"/>
              <a:gd name="connsiteY180" fmla="*/ 2009422 h 4945869"/>
              <a:gd name="connsiteX181" fmla="*/ 5173486 w 5331530"/>
              <a:gd name="connsiteY181" fmla="*/ 1975556 h 4945869"/>
              <a:gd name="connsiteX182" fmla="*/ 5184774 w 5331530"/>
              <a:gd name="connsiteY182" fmla="*/ 1941689 h 4945869"/>
              <a:gd name="connsiteX183" fmla="*/ 5218641 w 5331530"/>
              <a:gd name="connsiteY183" fmla="*/ 1907822 h 4945869"/>
              <a:gd name="connsiteX184" fmla="*/ 5241219 w 5331530"/>
              <a:gd name="connsiteY184" fmla="*/ 1873956 h 4945869"/>
              <a:gd name="connsiteX185" fmla="*/ 5286374 w 5331530"/>
              <a:gd name="connsiteY185" fmla="*/ 1749778 h 4945869"/>
              <a:gd name="connsiteX186" fmla="*/ 5297663 w 5331530"/>
              <a:gd name="connsiteY186" fmla="*/ 1670756 h 4945869"/>
              <a:gd name="connsiteX187" fmla="*/ 5308952 w 5331530"/>
              <a:gd name="connsiteY187" fmla="*/ 1614311 h 4945869"/>
              <a:gd name="connsiteX188" fmla="*/ 5320241 w 5331530"/>
              <a:gd name="connsiteY188" fmla="*/ 1501422 h 4945869"/>
              <a:gd name="connsiteX189" fmla="*/ 5331530 w 5331530"/>
              <a:gd name="connsiteY189" fmla="*/ 1422400 h 4945869"/>
              <a:gd name="connsiteX190" fmla="*/ 5320241 w 5331530"/>
              <a:gd name="connsiteY190" fmla="*/ 1027289 h 4945869"/>
              <a:gd name="connsiteX191" fmla="*/ 5297663 w 5331530"/>
              <a:gd name="connsiteY191" fmla="*/ 835378 h 4945869"/>
              <a:gd name="connsiteX192" fmla="*/ 5263797 w 5331530"/>
              <a:gd name="connsiteY192" fmla="*/ 564445 h 4945869"/>
              <a:gd name="connsiteX193" fmla="*/ 5229930 w 5331530"/>
              <a:gd name="connsiteY193" fmla="*/ 451556 h 4945869"/>
              <a:gd name="connsiteX194" fmla="*/ 5139619 w 5331530"/>
              <a:gd name="connsiteY194" fmla="*/ 372533 h 4945869"/>
              <a:gd name="connsiteX195" fmla="*/ 5105752 w 5331530"/>
              <a:gd name="connsiteY195" fmla="*/ 349956 h 4945869"/>
              <a:gd name="connsiteX196" fmla="*/ 5060597 w 5331530"/>
              <a:gd name="connsiteY196" fmla="*/ 293511 h 4945869"/>
              <a:gd name="connsiteX197" fmla="*/ 5038019 w 5331530"/>
              <a:gd name="connsiteY197" fmla="*/ 259645 h 4945869"/>
              <a:gd name="connsiteX198" fmla="*/ 4970286 w 5331530"/>
              <a:gd name="connsiteY198" fmla="*/ 214489 h 4945869"/>
              <a:gd name="connsiteX199" fmla="*/ 4947708 w 5331530"/>
              <a:gd name="connsiteY199" fmla="*/ 191911 h 49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331530" h="4945869">
                <a:moveTo>
                  <a:pt x="5071886" y="248356"/>
                </a:moveTo>
                <a:cubicBezTo>
                  <a:pt x="5053071" y="240830"/>
                  <a:pt x="5034485" y="232703"/>
                  <a:pt x="5015441" y="225778"/>
                </a:cubicBezTo>
                <a:cubicBezTo>
                  <a:pt x="4993075" y="217645"/>
                  <a:pt x="4968115" y="215444"/>
                  <a:pt x="4947708" y="203200"/>
                </a:cubicBezTo>
                <a:cubicBezTo>
                  <a:pt x="4928893" y="191911"/>
                  <a:pt x="4909870" y="180962"/>
                  <a:pt x="4891263" y="169333"/>
                </a:cubicBezTo>
                <a:cubicBezTo>
                  <a:pt x="4879758" y="162142"/>
                  <a:pt x="4869532" y="152823"/>
                  <a:pt x="4857397" y="146756"/>
                </a:cubicBezTo>
                <a:cubicBezTo>
                  <a:pt x="4839272" y="137694"/>
                  <a:pt x="4819351" y="132670"/>
                  <a:pt x="4800952" y="124178"/>
                </a:cubicBezTo>
                <a:cubicBezTo>
                  <a:pt x="4770393" y="110074"/>
                  <a:pt x="4743293" y="87185"/>
                  <a:pt x="4710641" y="79022"/>
                </a:cubicBezTo>
                <a:cubicBezTo>
                  <a:pt x="4653942" y="64847"/>
                  <a:pt x="4680205" y="72639"/>
                  <a:pt x="4631619" y="56445"/>
                </a:cubicBezTo>
                <a:cubicBezTo>
                  <a:pt x="4620330" y="48919"/>
                  <a:pt x="4610456" y="38631"/>
                  <a:pt x="4597752" y="33867"/>
                </a:cubicBezTo>
                <a:cubicBezTo>
                  <a:pt x="4579786" y="27130"/>
                  <a:pt x="4560272" y="25496"/>
                  <a:pt x="4541308" y="22578"/>
                </a:cubicBezTo>
                <a:cubicBezTo>
                  <a:pt x="4500968" y="16372"/>
                  <a:pt x="4387046" y="4183"/>
                  <a:pt x="4349397" y="0"/>
                </a:cubicBezTo>
                <a:cubicBezTo>
                  <a:pt x="4267061" y="7485"/>
                  <a:pt x="4181348" y="11560"/>
                  <a:pt x="4101041" y="33867"/>
                </a:cubicBezTo>
                <a:cubicBezTo>
                  <a:pt x="4073429" y="41537"/>
                  <a:pt x="4049897" y="61095"/>
                  <a:pt x="4022019" y="67733"/>
                </a:cubicBezTo>
                <a:cubicBezTo>
                  <a:pt x="3970250" y="80059"/>
                  <a:pt x="3863974" y="90311"/>
                  <a:pt x="3863974" y="90311"/>
                </a:cubicBezTo>
                <a:cubicBezTo>
                  <a:pt x="3852685" y="97837"/>
                  <a:pt x="3842812" y="108125"/>
                  <a:pt x="3830108" y="112889"/>
                </a:cubicBezTo>
                <a:cubicBezTo>
                  <a:pt x="3688745" y="165901"/>
                  <a:pt x="3837292" y="93683"/>
                  <a:pt x="3739797" y="135467"/>
                </a:cubicBezTo>
                <a:cubicBezTo>
                  <a:pt x="3724329" y="142096"/>
                  <a:pt x="3710398" y="152136"/>
                  <a:pt x="3694641" y="158045"/>
                </a:cubicBezTo>
                <a:cubicBezTo>
                  <a:pt x="3650073" y="174758"/>
                  <a:pt x="3604330" y="188148"/>
                  <a:pt x="3559174" y="203200"/>
                </a:cubicBezTo>
                <a:cubicBezTo>
                  <a:pt x="3547885" y="206963"/>
                  <a:pt x="3536356" y="210070"/>
                  <a:pt x="3525308" y="214489"/>
                </a:cubicBezTo>
                <a:cubicBezTo>
                  <a:pt x="3451048" y="244193"/>
                  <a:pt x="3488734" y="233093"/>
                  <a:pt x="3412419" y="248356"/>
                </a:cubicBezTo>
                <a:cubicBezTo>
                  <a:pt x="3352966" y="287990"/>
                  <a:pt x="3397235" y="263448"/>
                  <a:pt x="3299530" y="293511"/>
                </a:cubicBezTo>
                <a:cubicBezTo>
                  <a:pt x="3276783" y="300510"/>
                  <a:pt x="3254375" y="308563"/>
                  <a:pt x="3231797" y="316089"/>
                </a:cubicBezTo>
                <a:lnTo>
                  <a:pt x="3197930" y="327378"/>
                </a:lnTo>
                <a:cubicBezTo>
                  <a:pt x="3186641" y="338667"/>
                  <a:pt x="3177601" y="352784"/>
                  <a:pt x="3164063" y="361245"/>
                </a:cubicBezTo>
                <a:cubicBezTo>
                  <a:pt x="3135725" y="378956"/>
                  <a:pt x="3094729" y="387045"/>
                  <a:pt x="3062463" y="395111"/>
                </a:cubicBezTo>
                <a:cubicBezTo>
                  <a:pt x="3027177" y="418636"/>
                  <a:pt x="3013003" y="428861"/>
                  <a:pt x="2972152" y="451556"/>
                </a:cubicBezTo>
                <a:cubicBezTo>
                  <a:pt x="2957441" y="459728"/>
                  <a:pt x="2942049" y="466607"/>
                  <a:pt x="2926997" y="474133"/>
                </a:cubicBezTo>
                <a:cubicBezTo>
                  <a:pt x="2919471" y="485422"/>
                  <a:pt x="2915014" y="499524"/>
                  <a:pt x="2904419" y="508000"/>
                </a:cubicBezTo>
                <a:cubicBezTo>
                  <a:pt x="2895127" y="515434"/>
                  <a:pt x="2881195" y="513967"/>
                  <a:pt x="2870552" y="519289"/>
                </a:cubicBezTo>
                <a:cubicBezTo>
                  <a:pt x="2858417" y="525357"/>
                  <a:pt x="2848821" y="535799"/>
                  <a:pt x="2836686" y="541867"/>
                </a:cubicBezTo>
                <a:cubicBezTo>
                  <a:pt x="2826043" y="547189"/>
                  <a:pt x="2813221" y="547377"/>
                  <a:pt x="2802819" y="553156"/>
                </a:cubicBezTo>
                <a:cubicBezTo>
                  <a:pt x="2779099" y="566334"/>
                  <a:pt x="2754273" y="579124"/>
                  <a:pt x="2735086" y="598311"/>
                </a:cubicBezTo>
                <a:cubicBezTo>
                  <a:pt x="2723797" y="609600"/>
                  <a:pt x="2714503" y="623322"/>
                  <a:pt x="2701219" y="632178"/>
                </a:cubicBezTo>
                <a:cubicBezTo>
                  <a:pt x="2691318" y="638779"/>
                  <a:pt x="2678641" y="639704"/>
                  <a:pt x="2667352" y="643467"/>
                </a:cubicBezTo>
                <a:cubicBezTo>
                  <a:pt x="2584849" y="698470"/>
                  <a:pt x="2688581" y="631337"/>
                  <a:pt x="2588330" y="688622"/>
                </a:cubicBezTo>
                <a:cubicBezTo>
                  <a:pt x="2576550" y="695353"/>
                  <a:pt x="2565503" y="703314"/>
                  <a:pt x="2554463" y="711200"/>
                </a:cubicBezTo>
                <a:cubicBezTo>
                  <a:pt x="2539153" y="722136"/>
                  <a:pt x="2525644" y="735732"/>
                  <a:pt x="2509308" y="745067"/>
                </a:cubicBezTo>
                <a:cubicBezTo>
                  <a:pt x="2498976" y="750971"/>
                  <a:pt x="2486379" y="751669"/>
                  <a:pt x="2475441" y="756356"/>
                </a:cubicBezTo>
                <a:cubicBezTo>
                  <a:pt x="2459973" y="762985"/>
                  <a:pt x="2445754" y="772304"/>
                  <a:pt x="2430286" y="778933"/>
                </a:cubicBezTo>
                <a:cubicBezTo>
                  <a:pt x="2364854" y="806975"/>
                  <a:pt x="2427634" y="769412"/>
                  <a:pt x="2362552" y="812800"/>
                </a:cubicBezTo>
                <a:cubicBezTo>
                  <a:pt x="2312058" y="888540"/>
                  <a:pt x="2371539" y="814335"/>
                  <a:pt x="2306108" y="857956"/>
                </a:cubicBezTo>
                <a:cubicBezTo>
                  <a:pt x="2292824" y="866812"/>
                  <a:pt x="2284506" y="881602"/>
                  <a:pt x="2272241" y="891822"/>
                </a:cubicBezTo>
                <a:cubicBezTo>
                  <a:pt x="2261818" y="900508"/>
                  <a:pt x="2248797" y="905714"/>
                  <a:pt x="2238374" y="914400"/>
                </a:cubicBezTo>
                <a:cubicBezTo>
                  <a:pt x="2169724" y="971609"/>
                  <a:pt x="2242910" y="929066"/>
                  <a:pt x="2159352" y="970845"/>
                </a:cubicBezTo>
                <a:cubicBezTo>
                  <a:pt x="2099141" y="1061158"/>
                  <a:pt x="2178169" y="952026"/>
                  <a:pt x="2102908" y="1027289"/>
                </a:cubicBezTo>
                <a:cubicBezTo>
                  <a:pt x="2093314" y="1036883"/>
                  <a:pt x="2091619" y="1053630"/>
                  <a:pt x="2080330" y="1061156"/>
                </a:cubicBezTo>
                <a:cubicBezTo>
                  <a:pt x="2067421" y="1069762"/>
                  <a:pt x="2050226" y="1068682"/>
                  <a:pt x="2035174" y="1072445"/>
                </a:cubicBezTo>
                <a:cubicBezTo>
                  <a:pt x="2015105" y="1102549"/>
                  <a:pt x="2008818" y="1116776"/>
                  <a:pt x="1978730" y="1140178"/>
                </a:cubicBezTo>
                <a:cubicBezTo>
                  <a:pt x="1957311" y="1156837"/>
                  <a:pt x="1932705" y="1169052"/>
                  <a:pt x="1910997" y="1185333"/>
                </a:cubicBezTo>
                <a:cubicBezTo>
                  <a:pt x="1763380" y="1296046"/>
                  <a:pt x="1947555" y="1159219"/>
                  <a:pt x="1831974" y="1241778"/>
                </a:cubicBezTo>
                <a:cubicBezTo>
                  <a:pt x="1816664" y="1252714"/>
                  <a:pt x="1802233" y="1264855"/>
                  <a:pt x="1786819" y="1275645"/>
                </a:cubicBezTo>
                <a:cubicBezTo>
                  <a:pt x="1764589" y="1291206"/>
                  <a:pt x="1738273" y="1301613"/>
                  <a:pt x="1719086" y="1320800"/>
                </a:cubicBezTo>
                <a:cubicBezTo>
                  <a:pt x="1704034" y="1335852"/>
                  <a:pt x="1690092" y="1352103"/>
                  <a:pt x="1673930" y="1365956"/>
                </a:cubicBezTo>
                <a:cubicBezTo>
                  <a:pt x="1663629" y="1374786"/>
                  <a:pt x="1650148" y="1379457"/>
                  <a:pt x="1640063" y="1388533"/>
                </a:cubicBezTo>
                <a:cubicBezTo>
                  <a:pt x="1612374" y="1413453"/>
                  <a:pt x="1587382" y="1441215"/>
                  <a:pt x="1561041" y="1467556"/>
                </a:cubicBezTo>
                <a:cubicBezTo>
                  <a:pt x="1549752" y="1478845"/>
                  <a:pt x="1541453" y="1494282"/>
                  <a:pt x="1527174" y="1501422"/>
                </a:cubicBezTo>
                <a:lnTo>
                  <a:pt x="1482019" y="1524000"/>
                </a:lnTo>
                <a:cubicBezTo>
                  <a:pt x="1457604" y="1560623"/>
                  <a:pt x="1453392" y="1571737"/>
                  <a:pt x="1414286" y="1603022"/>
                </a:cubicBezTo>
                <a:cubicBezTo>
                  <a:pt x="1393097" y="1619973"/>
                  <a:pt x="1365739" y="1628990"/>
                  <a:pt x="1346552" y="1648178"/>
                </a:cubicBezTo>
                <a:cubicBezTo>
                  <a:pt x="1335263" y="1659467"/>
                  <a:pt x="1325288" y="1672244"/>
                  <a:pt x="1312686" y="1682045"/>
                </a:cubicBezTo>
                <a:cubicBezTo>
                  <a:pt x="1291267" y="1698704"/>
                  <a:pt x="1264139" y="1708012"/>
                  <a:pt x="1244952" y="1727200"/>
                </a:cubicBezTo>
                <a:cubicBezTo>
                  <a:pt x="1202672" y="1769481"/>
                  <a:pt x="1226232" y="1756018"/>
                  <a:pt x="1177219" y="1772356"/>
                </a:cubicBezTo>
                <a:cubicBezTo>
                  <a:pt x="1165930" y="1787408"/>
                  <a:pt x="1157637" y="1805267"/>
                  <a:pt x="1143352" y="1817511"/>
                </a:cubicBezTo>
                <a:cubicBezTo>
                  <a:pt x="1130575" y="1828463"/>
                  <a:pt x="1112627" y="1831431"/>
                  <a:pt x="1098197" y="1840089"/>
                </a:cubicBezTo>
                <a:cubicBezTo>
                  <a:pt x="1051919" y="1867856"/>
                  <a:pt x="993142" y="1907360"/>
                  <a:pt x="962730" y="1952978"/>
                </a:cubicBezTo>
                <a:cubicBezTo>
                  <a:pt x="909520" y="2032793"/>
                  <a:pt x="976298" y="1933983"/>
                  <a:pt x="906286" y="2032000"/>
                </a:cubicBezTo>
                <a:cubicBezTo>
                  <a:pt x="898400" y="2043041"/>
                  <a:pt x="892394" y="2055444"/>
                  <a:pt x="883708" y="2065867"/>
                </a:cubicBezTo>
                <a:cubicBezTo>
                  <a:pt x="873487" y="2078131"/>
                  <a:pt x="859642" y="2087131"/>
                  <a:pt x="849841" y="2099733"/>
                </a:cubicBezTo>
                <a:cubicBezTo>
                  <a:pt x="833182" y="2121152"/>
                  <a:pt x="823874" y="2148280"/>
                  <a:pt x="804686" y="2167467"/>
                </a:cubicBezTo>
                <a:cubicBezTo>
                  <a:pt x="793397" y="2178756"/>
                  <a:pt x="781209" y="2189212"/>
                  <a:pt x="770819" y="2201333"/>
                </a:cubicBezTo>
                <a:cubicBezTo>
                  <a:pt x="758574" y="2215618"/>
                  <a:pt x="746924" y="2230534"/>
                  <a:pt x="736952" y="2246489"/>
                </a:cubicBezTo>
                <a:cubicBezTo>
                  <a:pt x="728033" y="2260760"/>
                  <a:pt x="725147" y="2278717"/>
                  <a:pt x="714374" y="2291645"/>
                </a:cubicBezTo>
                <a:cubicBezTo>
                  <a:pt x="705688" y="2302068"/>
                  <a:pt x="691797" y="2306696"/>
                  <a:pt x="680508" y="2314222"/>
                </a:cubicBezTo>
                <a:cubicBezTo>
                  <a:pt x="672982" y="2329274"/>
                  <a:pt x="666588" y="2344948"/>
                  <a:pt x="657930" y="2359378"/>
                </a:cubicBezTo>
                <a:cubicBezTo>
                  <a:pt x="643969" y="2382646"/>
                  <a:pt x="624909" y="2402840"/>
                  <a:pt x="612774" y="2427111"/>
                </a:cubicBezTo>
                <a:cubicBezTo>
                  <a:pt x="605248" y="2442163"/>
                  <a:pt x="599978" y="2458573"/>
                  <a:pt x="590197" y="2472267"/>
                </a:cubicBezTo>
                <a:cubicBezTo>
                  <a:pt x="528253" y="2558989"/>
                  <a:pt x="580295" y="2435622"/>
                  <a:pt x="511174" y="2573867"/>
                </a:cubicBezTo>
                <a:cubicBezTo>
                  <a:pt x="503648" y="2588919"/>
                  <a:pt x="496946" y="2604411"/>
                  <a:pt x="488597" y="2619022"/>
                </a:cubicBezTo>
                <a:cubicBezTo>
                  <a:pt x="481866" y="2630802"/>
                  <a:pt x="472087" y="2640754"/>
                  <a:pt x="466019" y="2652889"/>
                </a:cubicBezTo>
                <a:cubicBezTo>
                  <a:pt x="419284" y="2746360"/>
                  <a:pt x="496853" y="2623573"/>
                  <a:pt x="432152" y="2720622"/>
                </a:cubicBezTo>
                <a:cubicBezTo>
                  <a:pt x="428389" y="2731911"/>
                  <a:pt x="426185" y="2743846"/>
                  <a:pt x="420863" y="2754489"/>
                </a:cubicBezTo>
                <a:cubicBezTo>
                  <a:pt x="414796" y="2766624"/>
                  <a:pt x="405477" y="2776851"/>
                  <a:pt x="398286" y="2788356"/>
                </a:cubicBezTo>
                <a:cubicBezTo>
                  <a:pt x="386657" y="2806962"/>
                  <a:pt x="374232" y="2825175"/>
                  <a:pt x="364419" y="2844800"/>
                </a:cubicBezTo>
                <a:cubicBezTo>
                  <a:pt x="359097" y="2855443"/>
                  <a:pt x="358909" y="2868265"/>
                  <a:pt x="353130" y="2878667"/>
                </a:cubicBezTo>
                <a:cubicBezTo>
                  <a:pt x="339952" y="2902387"/>
                  <a:pt x="307974" y="2946400"/>
                  <a:pt x="307974" y="2946400"/>
                </a:cubicBezTo>
                <a:cubicBezTo>
                  <a:pt x="281505" y="3025815"/>
                  <a:pt x="315952" y="2927787"/>
                  <a:pt x="274108" y="3025422"/>
                </a:cubicBezTo>
                <a:cubicBezTo>
                  <a:pt x="269420" y="3036359"/>
                  <a:pt x="268141" y="3048646"/>
                  <a:pt x="262819" y="3059289"/>
                </a:cubicBezTo>
                <a:cubicBezTo>
                  <a:pt x="256751" y="3071424"/>
                  <a:pt x="246309" y="3081021"/>
                  <a:pt x="240241" y="3093156"/>
                </a:cubicBezTo>
                <a:cubicBezTo>
                  <a:pt x="234919" y="3103799"/>
                  <a:pt x="234731" y="3116620"/>
                  <a:pt x="228952" y="3127022"/>
                </a:cubicBezTo>
                <a:cubicBezTo>
                  <a:pt x="215774" y="3150742"/>
                  <a:pt x="192378" y="3169013"/>
                  <a:pt x="183797" y="3194756"/>
                </a:cubicBezTo>
                <a:cubicBezTo>
                  <a:pt x="125550" y="3369495"/>
                  <a:pt x="192309" y="3189021"/>
                  <a:pt x="138641" y="3296356"/>
                </a:cubicBezTo>
                <a:cubicBezTo>
                  <a:pt x="133319" y="3306999"/>
                  <a:pt x="132039" y="3319285"/>
                  <a:pt x="127352" y="3330222"/>
                </a:cubicBezTo>
                <a:cubicBezTo>
                  <a:pt x="120723" y="3345690"/>
                  <a:pt x="112300" y="3360326"/>
                  <a:pt x="104774" y="3375378"/>
                </a:cubicBezTo>
                <a:cubicBezTo>
                  <a:pt x="101011" y="3390430"/>
                  <a:pt x="99598" y="3406273"/>
                  <a:pt x="93486" y="3420533"/>
                </a:cubicBezTo>
                <a:cubicBezTo>
                  <a:pt x="88142" y="3433004"/>
                  <a:pt x="76976" y="3442265"/>
                  <a:pt x="70908" y="3454400"/>
                </a:cubicBezTo>
                <a:cubicBezTo>
                  <a:pt x="65586" y="3465043"/>
                  <a:pt x="64307" y="3477330"/>
                  <a:pt x="59619" y="3488267"/>
                </a:cubicBezTo>
                <a:cubicBezTo>
                  <a:pt x="52990" y="3503735"/>
                  <a:pt x="43291" y="3517797"/>
                  <a:pt x="37041" y="3533422"/>
                </a:cubicBezTo>
                <a:cubicBezTo>
                  <a:pt x="28202" y="3555519"/>
                  <a:pt x="14463" y="3601156"/>
                  <a:pt x="14463" y="3601156"/>
                </a:cubicBezTo>
                <a:cubicBezTo>
                  <a:pt x="-1499" y="3744813"/>
                  <a:pt x="-7881" y="3753625"/>
                  <a:pt x="14463" y="3939822"/>
                </a:cubicBezTo>
                <a:cubicBezTo>
                  <a:pt x="16468" y="3956531"/>
                  <a:pt x="31132" y="3969221"/>
                  <a:pt x="37041" y="3984978"/>
                </a:cubicBezTo>
                <a:cubicBezTo>
                  <a:pt x="47892" y="4013913"/>
                  <a:pt x="45974" y="4036709"/>
                  <a:pt x="59619" y="4064000"/>
                </a:cubicBezTo>
                <a:cubicBezTo>
                  <a:pt x="65687" y="4076135"/>
                  <a:pt x="76687" y="4085469"/>
                  <a:pt x="82197" y="4097867"/>
                </a:cubicBezTo>
                <a:cubicBezTo>
                  <a:pt x="91863" y="4119615"/>
                  <a:pt x="91573" y="4145798"/>
                  <a:pt x="104774" y="4165600"/>
                </a:cubicBezTo>
                <a:cubicBezTo>
                  <a:pt x="112300" y="4176889"/>
                  <a:pt x="121842" y="4187069"/>
                  <a:pt x="127352" y="4199467"/>
                </a:cubicBezTo>
                <a:cubicBezTo>
                  <a:pt x="137018" y="4221215"/>
                  <a:pt x="139287" y="4245914"/>
                  <a:pt x="149930" y="4267200"/>
                </a:cubicBezTo>
                <a:cubicBezTo>
                  <a:pt x="157456" y="4282252"/>
                  <a:pt x="165673" y="4296978"/>
                  <a:pt x="172508" y="4312356"/>
                </a:cubicBezTo>
                <a:cubicBezTo>
                  <a:pt x="180738" y="4330874"/>
                  <a:pt x="186024" y="4350675"/>
                  <a:pt x="195086" y="4368800"/>
                </a:cubicBezTo>
                <a:cubicBezTo>
                  <a:pt x="201154" y="4380935"/>
                  <a:pt x="211595" y="4390532"/>
                  <a:pt x="217663" y="4402667"/>
                </a:cubicBezTo>
                <a:cubicBezTo>
                  <a:pt x="222984" y="4413310"/>
                  <a:pt x="225683" y="4425092"/>
                  <a:pt x="228952" y="4436533"/>
                </a:cubicBezTo>
                <a:cubicBezTo>
                  <a:pt x="233214" y="4451451"/>
                  <a:pt x="232706" y="4468126"/>
                  <a:pt x="240241" y="4481689"/>
                </a:cubicBezTo>
                <a:cubicBezTo>
                  <a:pt x="251943" y="4502752"/>
                  <a:pt x="270345" y="4519318"/>
                  <a:pt x="285397" y="4538133"/>
                </a:cubicBezTo>
                <a:cubicBezTo>
                  <a:pt x="289160" y="4549422"/>
                  <a:pt x="290907" y="4561598"/>
                  <a:pt x="296686" y="4572000"/>
                </a:cubicBezTo>
                <a:cubicBezTo>
                  <a:pt x="309864" y="4595720"/>
                  <a:pt x="341841" y="4639733"/>
                  <a:pt x="341841" y="4639733"/>
                </a:cubicBezTo>
                <a:cubicBezTo>
                  <a:pt x="361680" y="4699251"/>
                  <a:pt x="340018" y="4651092"/>
                  <a:pt x="386997" y="4707467"/>
                </a:cubicBezTo>
                <a:cubicBezTo>
                  <a:pt x="395683" y="4717890"/>
                  <a:pt x="399364" y="4732399"/>
                  <a:pt x="409574" y="4741333"/>
                </a:cubicBezTo>
                <a:cubicBezTo>
                  <a:pt x="429995" y="4759202"/>
                  <a:pt x="454730" y="4771437"/>
                  <a:pt x="477308" y="4786489"/>
                </a:cubicBezTo>
                <a:cubicBezTo>
                  <a:pt x="477310" y="4786490"/>
                  <a:pt x="545039" y="4831644"/>
                  <a:pt x="545041" y="4831645"/>
                </a:cubicBezTo>
                <a:lnTo>
                  <a:pt x="590197" y="4842933"/>
                </a:lnTo>
                <a:cubicBezTo>
                  <a:pt x="659795" y="4889333"/>
                  <a:pt x="607031" y="4861936"/>
                  <a:pt x="748241" y="4876800"/>
                </a:cubicBezTo>
                <a:cubicBezTo>
                  <a:pt x="972282" y="4900383"/>
                  <a:pt x="661810" y="4879252"/>
                  <a:pt x="1064330" y="4899378"/>
                </a:cubicBezTo>
                <a:cubicBezTo>
                  <a:pt x="1094434" y="4903141"/>
                  <a:pt x="1124792" y="4905240"/>
                  <a:pt x="1154641" y="4910667"/>
                </a:cubicBezTo>
                <a:cubicBezTo>
                  <a:pt x="1166349" y="4912796"/>
                  <a:pt x="1176653" y="4920925"/>
                  <a:pt x="1188508" y="4921956"/>
                </a:cubicBezTo>
                <a:cubicBezTo>
                  <a:pt x="1263578" y="4928484"/>
                  <a:pt x="1339027" y="4929482"/>
                  <a:pt x="1414286" y="4933245"/>
                </a:cubicBezTo>
                <a:cubicBezTo>
                  <a:pt x="1429338" y="4937008"/>
                  <a:pt x="1443926" y="4944533"/>
                  <a:pt x="1459441" y="4944533"/>
                </a:cubicBezTo>
                <a:cubicBezTo>
                  <a:pt x="1611954" y="4944533"/>
                  <a:pt x="1674255" y="4954117"/>
                  <a:pt x="1786819" y="4921956"/>
                </a:cubicBezTo>
                <a:cubicBezTo>
                  <a:pt x="1798261" y="4918687"/>
                  <a:pt x="1809397" y="4914430"/>
                  <a:pt x="1820686" y="4910667"/>
                </a:cubicBezTo>
                <a:cubicBezTo>
                  <a:pt x="1831975" y="4903141"/>
                  <a:pt x="1842154" y="4893599"/>
                  <a:pt x="1854552" y="4888089"/>
                </a:cubicBezTo>
                <a:cubicBezTo>
                  <a:pt x="1876300" y="4878423"/>
                  <a:pt x="1922286" y="4865511"/>
                  <a:pt x="1922286" y="4865511"/>
                </a:cubicBezTo>
                <a:lnTo>
                  <a:pt x="2023886" y="4797778"/>
                </a:lnTo>
                <a:cubicBezTo>
                  <a:pt x="2035175" y="4790252"/>
                  <a:pt x="2046898" y="4783340"/>
                  <a:pt x="2057752" y="4775200"/>
                </a:cubicBezTo>
                <a:cubicBezTo>
                  <a:pt x="2112427" y="4734193"/>
                  <a:pt x="2085058" y="4747283"/>
                  <a:pt x="2136774" y="4730045"/>
                </a:cubicBezTo>
                <a:cubicBezTo>
                  <a:pt x="2267857" y="4631732"/>
                  <a:pt x="2090677" y="4767944"/>
                  <a:pt x="2227086" y="4651022"/>
                </a:cubicBezTo>
                <a:cubicBezTo>
                  <a:pt x="2249423" y="4631876"/>
                  <a:pt x="2280485" y="4618678"/>
                  <a:pt x="2306108" y="4605867"/>
                </a:cubicBezTo>
                <a:cubicBezTo>
                  <a:pt x="2328686" y="4583289"/>
                  <a:pt x="2347274" y="4555844"/>
                  <a:pt x="2373841" y="4538133"/>
                </a:cubicBezTo>
                <a:lnTo>
                  <a:pt x="2509308" y="4447822"/>
                </a:lnTo>
                <a:cubicBezTo>
                  <a:pt x="2528539" y="4435001"/>
                  <a:pt x="2574326" y="4405382"/>
                  <a:pt x="2588330" y="4391378"/>
                </a:cubicBezTo>
                <a:cubicBezTo>
                  <a:pt x="2597924" y="4381784"/>
                  <a:pt x="2600485" y="4366197"/>
                  <a:pt x="2610908" y="4357511"/>
                </a:cubicBezTo>
                <a:cubicBezTo>
                  <a:pt x="2623836" y="4346738"/>
                  <a:pt x="2641452" y="4343282"/>
                  <a:pt x="2656063" y="4334933"/>
                </a:cubicBezTo>
                <a:cubicBezTo>
                  <a:pt x="2785327" y="4261069"/>
                  <a:pt x="2583713" y="4371880"/>
                  <a:pt x="2723797" y="4278489"/>
                </a:cubicBezTo>
                <a:cubicBezTo>
                  <a:pt x="2733698" y="4271888"/>
                  <a:pt x="2746374" y="4270963"/>
                  <a:pt x="2757663" y="4267200"/>
                </a:cubicBezTo>
                <a:cubicBezTo>
                  <a:pt x="2765189" y="4255911"/>
                  <a:pt x="2770647" y="4242927"/>
                  <a:pt x="2780241" y="4233333"/>
                </a:cubicBezTo>
                <a:cubicBezTo>
                  <a:pt x="2796952" y="4216622"/>
                  <a:pt x="2882075" y="4161681"/>
                  <a:pt x="2893130" y="4154311"/>
                </a:cubicBezTo>
                <a:cubicBezTo>
                  <a:pt x="2944839" y="4076750"/>
                  <a:pt x="2879019" y="4163343"/>
                  <a:pt x="2960863" y="4097867"/>
                </a:cubicBezTo>
                <a:cubicBezTo>
                  <a:pt x="3069643" y="4010842"/>
                  <a:pt x="2986145" y="4044283"/>
                  <a:pt x="3062463" y="4018845"/>
                </a:cubicBezTo>
                <a:cubicBezTo>
                  <a:pt x="3073752" y="4003793"/>
                  <a:pt x="3082268" y="3986189"/>
                  <a:pt x="3096330" y="3973689"/>
                </a:cubicBezTo>
                <a:cubicBezTo>
                  <a:pt x="3096346" y="3973675"/>
                  <a:pt x="3180988" y="3917251"/>
                  <a:pt x="3197930" y="3905956"/>
                </a:cubicBezTo>
                <a:cubicBezTo>
                  <a:pt x="3209219" y="3898430"/>
                  <a:pt x="3222203" y="3892972"/>
                  <a:pt x="3231797" y="3883378"/>
                </a:cubicBezTo>
                <a:cubicBezTo>
                  <a:pt x="3275257" y="3839917"/>
                  <a:pt x="3252379" y="3858367"/>
                  <a:pt x="3299530" y="3826933"/>
                </a:cubicBezTo>
                <a:cubicBezTo>
                  <a:pt x="3351364" y="3749185"/>
                  <a:pt x="3285140" y="3843722"/>
                  <a:pt x="3367263" y="3747911"/>
                </a:cubicBezTo>
                <a:cubicBezTo>
                  <a:pt x="3376093" y="3737610"/>
                  <a:pt x="3380247" y="3723639"/>
                  <a:pt x="3389841" y="3714045"/>
                </a:cubicBezTo>
                <a:cubicBezTo>
                  <a:pt x="3399435" y="3704451"/>
                  <a:pt x="3413669" y="3700594"/>
                  <a:pt x="3423708" y="3691467"/>
                </a:cubicBezTo>
                <a:cubicBezTo>
                  <a:pt x="3455209" y="3662829"/>
                  <a:pt x="3488475" y="3635214"/>
                  <a:pt x="3514019" y="3601156"/>
                </a:cubicBezTo>
                <a:cubicBezTo>
                  <a:pt x="3621993" y="3457190"/>
                  <a:pt x="3448834" y="3677632"/>
                  <a:pt x="3615619" y="3510845"/>
                </a:cubicBezTo>
                <a:cubicBezTo>
                  <a:pt x="3692946" y="3433517"/>
                  <a:pt x="3656785" y="3460823"/>
                  <a:pt x="3717219" y="3420533"/>
                </a:cubicBezTo>
                <a:cubicBezTo>
                  <a:pt x="3763743" y="3350750"/>
                  <a:pt x="3712089" y="3418822"/>
                  <a:pt x="3773663" y="3364089"/>
                </a:cubicBezTo>
                <a:cubicBezTo>
                  <a:pt x="3865039" y="3282866"/>
                  <a:pt x="3805431" y="3308345"/>
                  <a:pt x="3875263" y="3285067"/>
                </a:cubicBezTo>
                <a:cubicBezTo>
                  <a:pt x="3901604" y="3258726"/>
                  <a:pt x="3923291" y="3226709"/>
                  <a:pt x="3954286" y="3206045"/>
                </a:cubicBezTo>
                <a:cubicBezTo>
                  <a:pt x="3965575" y="3198519"/>
                  <a:pt x="3978067" y="3192543"/>
                  <a:pt x="3988152" y="3183467"/>
                </a:cubicBezTo>
                <a:cubicBezTo>
                  <a:pt x="4015841" y="3158547"/>
                  <a:pt x="4040833" y="3130786"/>
                  <a:pt x="4067174" y="3104445"/>
                </a:cubicBezTo>
                <a:lnTo>
                  <a:pt x="4123619" y="3048000"/>
                </a:lnTo>
                <a:lnTo>
                  <a:pt x="4213930" y="2957689"/>
                </a:lnTo>
                <a:cubicBezTo>
                  <a:pt x="4225219" y="2946400"/>
                  <a:pt x="4234513" y="2932678"/>
                  <a:pt x="4247797" y="2923822"/>
                </a:cubicBezTo>
                <a:cubicBezTo>
                  <a:pt x="4270375" y="2908770"/>
                  <a:pt x="4296343" y="2897854"/>
                  <a:pt x="4315530" y="2878667"/>
                </a:cubicBezTo>
                <a:cubicBezTo>
                  <a:pt x="4419145" y="2775052"/>
                  <a:pt x="4371783" y="2813900"/>
                  <a:pt x="4450997" y="2754489"/>
                </a:cubicBezTo>
                <a:cubicBezTo>
                  <a:pt x="4506001" y="2671979"/>
                  <a:pt x="4432796" y="2769655"/>
                  <a:pt x="4518730" y="2698045"/>
                </a:cubicBezTo>
                <a:cubicBezTo>
                  <a:pt x="4529153" y="2689359"/>
                  <a:pt x="4531714" y="2673772"/>
                  <a:pt x="4541308" y="2664178"/>
                </a:cubicBezTo>
                <a:cubicBezTo>
                  <a:pt x="4550902" y="2654584"/>
                  <a:pt x="4563885" y="2649126"/>
                  <a:pt x="4575174" y="2641600"/>
                </a:cubicBezTo>
                <a:cubicBezTo>
                  <a:pt x="4590226" y="2619022"/>
                  <a:pt x="4606369" y="2597135"/>
                  <a:pt x="4620330" y="2573867"/>
                </a:cubicBezTo>
                <a:cubicBezTo>
                  <a:pt x="4631619" y="2555052"/>
                  <a:pt x="4639748" y="2533935"/>
                  <a:pt x="4654197" y="2517422"/>
                </a:cubicBezTo>
                <a:cubicBezTo>
                  <a:pt x="4663998" y="2506221"/>
                  <a:pt x="4717019" y="2471778"/>
                  <a:pt x="4733219" y="2460978"/>
                </a:cubicBezTo>
                <a:cubicBezTo>
                  <a:pt x="4740745" y="2449689"/>
                  <a:pt x="4746203" y="2436705"/>
                  <a:pt x="4755797" y="2427111"/>
                </a:cubicBezTo>
                <a:cubicBezTo>
                  <a:pt x="4765391" y="2417517"/>
                  <a:pt x="4781188" y="2415127"/>
                  <a:pt x="4789663" y="2404533"/>
                </a:cubicBezTo>
                <a:cubicBezTo>
                  <a:pt x="4797096" y="2395241"/>
                  <a:pt x="4793334" y="2379808"/>
                  <a:pt x="4800952" y="2370667"/>
                </a:cubicBezTo>
                <a:cubicBezTo>
                  <a:pt x="4812997" y="2356213"/>
                  <a:pt x="4832123" y="2349387"/>
                  <a:pt x="4846108" y="2336800"/>
                </a:cubicBezTo>
                <a:cubicBezTo>
                  <a:pt x="4869841" y="2315440"/>
                  <a:pt x="4896130" y="2295634"/>
                  <a:pt x="4913841" y="2269067"/>
                </a:cubicBezTo>
                <a:cubicBezTo>
                  <a:pt x="4921367" y="2257778"/>
                  <a:pt x="4925824" y="2243676"/>
                  <a:pt x="4936419" y="2235200"/>
                </a:cubicBezTo>
                <a:cubicBezTo>
                  <a:pt x="4945711" y="2227766"/>
                  <a:pt x="4958997" y="2227674"/>
                  <a:pt x="4970286" y="2223911"/>
                </a:cubicBezTo>
                <a:cubicBezTo>
                  <a:pt x="5026339" y="2139830"/>
                  <a:pt x="4954298" y="2243096"/>
                  <a:pt x="5026730" y="2156178"/>
                </a:cubicBezTo>
                <a:cubicBezTo>
                  <a:pt x="5073768" y="2099733"/>
                  <a:pt x="5021085" y="2141127"/>
                  <a:pt x="5083174" y="2099733"/>
                </a:cubicBezTo>
                <a:cubicBezTo>
                  <a:pt x="5111550" y="2014609"/>
                  <a:pt x="5069972" y="2116236"/>
                  <a:pt x="5128330" y="2043289"/>
                </a:cubicBezTo>
                <a:cubicBezTo>
                  <a:pt x="5135764" y="2033997"/>
                  <a:pt x="5133018" y="2019323"/>
                  <a:pt x="5139619" y="2009422"/>
                </a:cubicBezTo>
                <a:cubicBezTo>
                  <a:pt x="5148475" y="1996139"/>
                  <a:pt x="5162197" y="1986845"/>
                  <a:pt x="5173486" y="1975556"/>
                </a:cubicBezTo>
                <a:cubicBezTo>
                  <a:pt x="5177249" y="1964267"/>
                  <a:pt x="5178173" y="1951590"/>
                  <a:pt x="5184774" y="1941689"/>
                </a:cubicBezTo>
                <a:cubicBezTo>
                  <a:pt x="5193630" y="1928405"/>
                  <a:pt x="5208420" y="1920087"/>
                  <a:pt x="5218641" y="1907822"/>
                </a:cubicBezTo>
                <a:cubicBezTo>
                  <a:pt x="5227327" y="1897399"/>
                  <a:pt x="5233693" y="1885245"/>
                  <a:pt x="5241219" y="1873956"/>
                </a:cubicBezTo>
                <a:cubicBezTo>
                  <a:pt x="5267088" y="1770483"/>
                  <a:pt x="5246585" y="1809464"/>
                  <a:pt x="5286374" y="1749778"/>
                </a:cubicBezTo>
                <a:cubicBezTo>
                  <a:pt x="5290137" y="1723437"/>
                  <a:pt x="5293289" y="1697002"/>
                  <a:pt x="5297663" y="1670756"/>
                </a:cubicBezTo>
                <a:cubicBezTo>
                  <a:pt x="5300817" y="1651829"/>
                  <a:pt x="5306416" y="1633330"/>
                  <a:pt x="5308952" y="1614311"/>
                </a:cubicBezTo>
                <a:cubicBezTo>
                  <a:pt x="5313950" y="1576825"/>
                  <a:pt x="5315822" y="1538980"/>
                  <a:pt x="5320241" y="1501422"/>
                </a:cubicBezTo>
                <a:cubicBezTo>
                  <a:pt x="5323350" y="1474996"/>
                  <a:pt x="5327767" y="1448741"/>
                  <a:pt x="5331530" y="1422400"/>
                </a:cubicBezTo>
                <a:cubicBezTo>
                  <a:pt x="5327767" y="1290696"/>
                  <a:pt x="5325843" y="1158927"/>
                  <a:pt x="5320241" y="1027289"/>
                </a:cubicBezTo>
                <a:cubicBezTo>
                  <a:pt x="5315367" y="912740"/>
                  <a:pt x="5314448" y="919300"/>
                  <a:pt x="5297663" y="835378"/>
                </a:cubicBezTo>
                <a:cubicBezTo>
                  <a:pt x="5290003" y="743460"/>
                  <a:pt x="5286316" y="654520"/>
                  <a:pt x="5263797" y="564445"/>
                </a:cubicBezTo>
                <a:cubicBezTo>
                  <a:pt x="5257486" y="539202"/>
                  <a:pt x="5240924" y="468047"/>
                  <a:pt x="5229930" y="451556"/>
                </a:cubicBezTo>
                <a:cubicBezTo>
                  <a:pt x="5192301" y="395112"/>
                  <a:pt x="5218640" y="425213"/>
                  <a:pt x="5139619" y="372533"/>
                </a:cubicBezTo>
                <a:lnTo>
                  <a:pt x="5105752" y="349956"/>
                </a:lnTo>
                <a:cubicBezTo>
                  <a:pt x="5083775" y="284025"/>
                  <a:pt x="5111658" y="344572"/>
                  <a:pt x="5060597" y="293511"/>
                </a:cubicBezTo>
                <a:cubicBezTo>
                  <a:pt x="5051003" y="283917"/>
                  <a:pt x="5048230" y="268579"/>
                  <a:pt x="5038019" y="259645"/>
                </a:cubicBezTo>
                <a:cubicBezTo>
                  <a:pt x="5017598" y="241776"/>
                  <a:pt x="4989473" y="233676"/>
                  <a:pt x="4970286" y="214489"/>
                </a:cubicBezTo>
                <a:lnTo>
                  <a:pt x="4947708" y="191911"/>
                </a:ln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70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262" y="1524000"/>
            <a:ext cx="7305675" cy="50292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90678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liver, identify the structure at X.  (advance slide for answers).</a:t>
            </a:r>
          </a:p>
        </p:txBody>
      </p:sp>
      <p:sp>
        <p:nvSpPr>
          <p:cNvPr id="6" name="Rectangle 5"/>
          <p:cNvSpPr/>
          <p:nvPr/>
        </p:nvSpPr>
        <p:spPr>
          <a:xfrm>
            <a:off x="6200775" y="1524000"/>
            <a:ext cx="2705734"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rgbClr val="C00000"/>
                </a:solidFill>
                <a:effectLst>
                  <a:outerShdw blurRad="76200" dist="50800" dir="5400000" algn="tl" rotWithShape="0">
                    <a:srgbClr val="000000">
                      <a:alpha val="65000"/>
                    </a:srgbClr>
                  </a:outerShdw>
                </a:effectLst>
                <a:latin typeface="+mn-lt"/>
              </a:rPr>
              <a:t>canaliculus</a:t>
            </a:r>
            <a:endParaRPr lang="en-US" sz="3600" b="1" spc="50" dirty="0">
              <a:ln w="11430"/>
              <a:solidFill>
                <a:srgbClr val="C00000"/>
              </a:solidFill>
              <a:effectLst>
                <a:outerShdw blurRad="76200" dist="50800" dir="5400000" algn="tl" rotWithShape="0">
                  <a:srgbClr val="000000">
                    <a:alpha val="65000"/>
                  </a:srgbClr>
                </a:outerShdw>
              </a:effectLst>
              <a:latin typeface="+mn-lt"/>
            </a:endParaRPr>
          </a:p>
        </p:txBody>
      </p:sp>
      <p:sp>
        <p:nvSpPr>
          <p:cNvPr id="13" name="TextBox 12"/>
          <p:cNvSpPr txBox="1"/>
          <p:nvPr/>
        </p:nvSpPr>
        <p:spPr>
          <a:xfrm>
            <a:off x="5715000" y="5105400"/>
            <a:ext cx="381000" cy="523220"/>
          </a:xfrm>
          <a:prstGeom prst="rect">
            <a:avLst/>
          </a:prstGeom>
          <a:noFill/>
        </p:spPr>
        <p:txBody>
          <a:bodyPr wrap="square" rtlCol="0">
            <a:spAutoFit/>
          </a:bodyPr>
          <a:lstStyle/>
          <a:p>
            <a:r>
              <a:rPr lang="en-US" sz="2800" b="1" dirty="0">
                <a:solidFill>
                  <a:srgbClr val="C00000"/>
                </a:solidFill>
              </a:rPr>
              <a:t>X</a:t>
            </a:r>
          </a:p>
        </p:txBody>
      </p:sp>
    </p:spTree>
    <p:extLst>
      <p:ext uri="{BB962C8B-B14F-4D97-AF65-F5344CB8AC3E}">
        <p14:creationId xmlns:p14="http://schemas.microsoft.com/office/powerpoint/2010/main" val="67170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675" y="1316418"/>
            <a:ext cx="6791325" cy="5248275"/>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882043"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indicated by the arrow (advance slide for answers).</a:t>
            </a:r>
          </a:p>
        </p:txBody>
      </p:sp>
      <p:sp>
        <p:nvSpPr>
          <p:cNvPr id="6" name="Rectangle 5"/>
          <p:cNvSpPr/>
          <p:nvPr/>
        </p:nvSpPr>
        <p:spPr>
          <a:xfrm>
            <a:off x="171133" y="1738319"/>
            <a:ext cx="2705734"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Centroacinar</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cell</a:t>
            </a:r>
          </a:p>
        </p:txBody>
      </p:sp>
      <p:cxnSp>
        <p:nvCxnSpPr>
          <p:cNvPr id="8" name="Straight Arrow Connector 7"/>
          <p:cNvCxnSpPr/>
          <p:nvPr/>
        </p:nvCxnSpPr>
        <p:spPr>
          <a:xfrm flipH="1">
            <a:off x="4442178" y="2698044"/>
            <a:ext cx="39511" cy="70273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485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64397"/>
            <a:ext cx="8382000" cy="5400675"/>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882043"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6" name="Rectangle 5"/>
          <p:cNvSpPr/>
          <p:nvPr/>
        </p:nvSpPr>
        <p:spPr>
          <a:xfrm>
            <a:off x="5715000" y="1447800"/>
            <a:ext cx="2705734"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(pancreatic) Excretory duct</a:t>
            </a:r>
          </a:p>
        </p:txBody>
      </p:sp>
      <p:sp>
        <p:nvSpPr>
          <p:cNvPr id="4" name="Freeform 3"/>
          <p:cNvSpPr/>
          <p:nvPr/>
        </p:nvSpPr>
        <p:spPr>
          <a:xfrm>
            <a:off x="973156" y="2935111"/>
            <a:ext cx="2379644" cy="2167467"/>
          </a:xfrm>
          <a:custGeom>
            <a:avLst/>
            <a:gdLst>
              <a:gd name="connsiteX0" fmla="*/ 1532977 w 2379644"/>
              <a:gd name="connsiteY0" fmla="*/ 0 h 2167467"/>
              <a:gd name="connsiteX1" fmla="*/ 1397511 w 2379644"/>
              <a:gd name="connsiteY1" fmla="*/ 33867 h 2167467"/>
              <a:gd name="connsiteX2" fmla="*/ 1262044 w 2379644"/>
              <a:gd name="connsiteY2" fmla="*/ 90311 h 2167467"/>
              <a:gd name="connsiteX3" fmla="*/ 1194311 w 2379644"/>
              <a:gd name="connsiteY3" fmla="*/ 135467 h 2167467"/>
              <a:gd name="connsiteX4" fmla="*/ 1160444 w 2379644"/>
              <a:gd name="connsiteY4" fmla="*/ 169333 h 2167467"/>
              <a:gd name="connsiteX5" fmla="*/ 1070133 w 2379644"/>
              <a:gd name="connsiteY5" fmla="*/ 237067 h 2167467"/>
              <a:gd name="connsiteX6" fmla="*/ 1002400 w 2379644"/>
              <a:gd name="connsiteY6" fmla="*/ 361245 h 2167467"/>
              <a:gd name="connsiteX7" fmla="*/ 979822 w 2379644"/>
              <a:gd name="connsiteY7" fmla="*/ 417689 h 2167467"/>
              <a:gd name="connsiteX8" fmla="*/ 957244 w 2379644"/>
              <a:gd name="connsiteY8" fmla="*/ 462845 h 2167467"/>
              <a:gd name="connsiteX9" fmla="*/ 945955 w 2379644"/>
              <a:gd name="connsiteY9" fmla="*/ 496711 h 2167467"/>
              <a:gd name="connsiteX10" fmla="*/ 923377 w 2379644"/>
              <a:gd name="connsiteY10" fmla="*/ 530578 h 2167467"/>
              <a:gd name="connsiteX11" fmla="*/ 889511 w 2379644"/>
              <a:gd name="connsiteY11" fmla="*/ 598311 h 2167467"/>
              <a:gd name="connsiteX12" fmla="*/ 855644 w 2379644"/>
              <a:gd name="connsiteY12" fmla="*/ 620889 h 2167467"/>
              <a:gd name="connsiteX13" fmla="*/ 833066 w 2379644"/>
              <a:gd name="connsiteY13" fmla="*/ 654756 h 2167467"/>
              <a:gd name="connsiteX14" fmla="*/ 799200 w 2379644"/>
              <a:gd name="connsiteY14" fmla="*/ 677333 h 2167467"/>
              <a:gd name="connsiteX15" fmla="*/ 686311 w 2379644"/>
              <a:gd name="connsiteY15" fmla="*/ 756356 h 2167467"/>
              <a:gd name="connsiteX16" fmla="*/ 652444 w 2379644"/>
              <a:gd name="connsiteY16" fmla="*/ 778933 h 2167467"/>
              <a:gd name="connsiteX17" fmla="*/ 618577 w 2379644"/>
              <a:gd name="connsiteY17" fmla="*/ 812800 h 2167467"/>
              <a:gd name="connsiteX18" fmla="*/ 550844 w 2379644"/>
              <a:gd name="connsiteY18" fmla="*/ 857956 h 2167467"/>
              <a:gd name="connsiteX19" fmla="*/ 516977 w 2379644"/>
              <a:gd name="connsiteY19" fmla="*/ 880533 h 2167467"/>
              <a:gd name="connsiteX20" fmla="*/ 460533 w 2379644"/>
              <a:gd name="connsiteY20" fmla="*/ 936978 h 2167467"/>
              <a:gd name="connsiteX21" fmla="*/ 426666 w 2379644"/>
              <a:gd name="connsiteY21" fmla="*/ 959556 h 2167467"/>
              <a:gd name="connsiteX22" fmla="*/ 358933 w 2379644"/>
              <a:gd name="connsiteY22" fmla="*/ 1027289 h 2167467"/>
              <a:gd name="connsiteX23" fmla="*/ 325066 w 2379644"/>
              <a:gd name="connsiteY23" fmla="*/ 1061156 h 2167467"/>
              <a:gd name="connsiteX24" fmla="*/ 302488 w 2379644"/>
              <a:gd name="connsiteY24" fmla="*/ 1095022 h 2167467"/>
              <a:gd name="connsiteX25" fmla="*/ 268622 w 2379644"/>
              <a:gd name="connsiteY25" fmla="*/ 1117600 h 2167467"/>
              <a:gd name="connsiteX26" fmla="*/ 212177 w 2379644"/>
              <a:gd name="connsiteY26" fmla="*/ 1185333 h 2167467"/>
              <a:gd name="connsiteX27" fmla="*/ 167022 w 2379644"/>
              <a:gd name="connsiteY27" fmla="*/ 1253067 h 2167467"/>
              <a:gd name="connsiteX28" fmla="*/ 144444 w 2379644"/>
              <a:gd name="connsiteY28" fmla="*/ 1286933 h 2167467"/>
              <a:gd name="connsiteX29" fmla="*/ 88000 w 2379644"/>
              <a:gd name="connsiteY29" fmla="*/ 1354667 h 2167467"/>
              <a:gd name="connsiteX30" fmla="*/ 76711 w 2379644"/>
              <a:gd name="connsiteY30" fmla="*/ 1388533 h 2167467"/>
              <a:gd name="connsiteX31" fmla="*/ 54133 w 2379644"/>
              <a:gd name="connsiteY31" fmla="*/ 1422400 h 2167467"/>
              <a:gd name="connsiteX32" fmla="*/ 42844 w 2379644"/>
              <a:gd name="connsiteY32" fmla="*/ 1456267 h 2167467"/>
              <a:gd name="connsiteX33" fmla="*/ 20266 w 2379644"/>
              <a:gd name="connsiteY33" fmla="*/ 1501422 h 2167467"/>
              <a:gd name="connsiteX34" fmla="*/ 20266 w 2379644"/>
              <a:gd name="connsiteY34" fmla="*/ 1806222 h 2167467"/>
              <a:gd name="connsiteX35" fmla="*/ 42844 w 2379644"/>
              <a:gd name="connsiteY35" fmla="*/ 1873956 h 2167467"/>
              <a:gd name="connsiteX36" fmla="*/ 54133 w 2379644"/>
              <a:gd name="connsiteY36" fmla="*/ 1907822 h 2167467"/>
              <a:gd name="connsiteX37" fmla="*/ 88000 w 2379644"/>
              <a:gd name="connsiteY37" fmla="*/ 1941689 h 2167467"/>
              <a:gd name="connsiteX38" fmla="*/ 110577 w 2379644"/>
              <a:gd name="connsiteY38" fmla="*/ 1975556 h 2167467"/>
              <a:gd name="connsiteX39" fmla="*/ 189600 w 2379644"/>
              <a:gd name="connsiteY39" fmla="*/ 2032000 h 2167467"/>
              <a:gd name="connsiteX40" fmla="*/ 234755 w 2379644"/>
              <a:gd name="connsiteY40" fmla="*/ 2065867 h 2167467"/>
              <a:gd name="connsiteX41" fmla="*/ 302488 w 2379644"/>
              <a:gd name="connsiteY41" fmla="*/ 2088445 h 2167467"/>
              <a:gd name="connsiteX42" fmla="*/ 336355 w 2379644"/>
              <a:gd name="connsiteY42" fmla="*/ 2111022 h 2167467"/>
              <a:gd name="connsiteX43" fmla="*/ 449244 w 2379644"/>
              <a:gd name="connsiteY43" fmla="*/ 2133600 h 2167467"/>
              <a:gd name="connsiteX44" fmla="*/ 494400 w 2379644"/>
              <a:gd name="connsiteY44" fmla="*/ 2144889 h 2167467"/>
              <a:gd name="connsiteX45" fmla="*/ 912088 w 2379644"/>
              <a:gd name="connsiteY45" fmla="*/ 2167467 h 2167467"/>
              <a:gd name="connsiteX46" fmla="*/ 1600711 w 2379644"/>
              <a:gd name="connsiteY46" fmla="*/ 2156178 h 2167467"/>
              <a:gd name="connsiteX47" fmla="*/ 1702311 w 2379644"/>
              <a:gd name="connsiteY47" fmla="*/ 2144889 h 2167467"/>
              <a:gd name="connsiteX48" fmla="*/ 1860355 w 2379644"/>
              <a:gd name="connsiteY48" fmla="*/ 2133600 h 2167467"/>
              <a:gd name="connsiteX49" fmla="*/ 1961955 w 2379644"/>
              <a:gd name="connsiteY49" fmla="*/ 2099733 h 2167467"/>
              <a:gd name="connsiteX50" fmla="*/ 1995822 w 2379644"/>
              <a:gd name="connsiteY50" fmla="*/ 2088445 h 2167467"/>
              <a:gd name="connsiteX51" fmla="*/ 2029688 w 2379644"/>
              <a:gd name="connsiteY51" fmla="*/ 2065867 h 2167467"/>
              <a:gd name="connsiteX52" fmla="*/ 2074844 w 2379644"/>
              <a:gd name="connsiteY52" fmla="*/ 2043289 h 2167467"/>
              <a:gd name="connsiteX53" fmla="*/ 2120000 w 2379644"/>
              <a:gd name="connsiteY53" fmla="*/ 2009422 h 2167467"/>
              <a:gd name="connsiteX54" fmla="*/ 2153866 w 2379644"/>
              <a:gd name="connsiteY54" fmla="*/ 1975556 h 2167467"/>
              <a:gd name="connsiteX55" fmla="*/ 2187733 w 2379644"/>
              <a:gd name="connsiteY55" fmla="*/ 1964267 h 2167467"/>
              <a:gd name="connsiteX56" fmla="*/ 2244177 w 2379644"/>
              <a:gd name="connsiteY56" fmla="*/ 1885245 h 2167467"/>
              <a:gd name="connsiteX57" fmla="*/ 2278044 w 2379644"/>
              <a:gd name="connsiteY57" fmla="*/ 1851378 h 2167467"/>
              <a:gd name="connsiteX58" fmla="*/ 2289333 w 2379644"/>
              <a:gd name="connsiteY58" fmla="*/ 1817511 h 2167467"/>
              <a:gd name="connsiteX59" fmla="*/ 2311911 w 2379644"/>
              <a:gd name="connsiteY59" fmla="*/ 1783645 h 2167467"/>
              <a:gd name="connsiteX60" fmla="*/ 2334488 w 2379644"/>
              <a:gd name="connsiteY60" fmla="*/ 1715911 h 2167467"/>
              <a:gd name="connsiteX61" fmla="*/ 2345777 w 2379644"/>
              <a:gd name="connsiteY61" fmla="*/ 1682045 h 2167467"/>
              <a:gd name="connsiteX62" fmla="*/ 2368355 w 2379644"/>
              <a:gd name="connsiteY62" fmla="*/ 1535289 h 2167467"/>
              <a:gd name="connsiteX63" fmla="*/ 2379644 w 2379644"/>
              <a:gd name="connsiteY63" fmla="*/ 1422400 h 2167467"/>
              <a:gd name="connsiteX64" fmla="*/ 2368355 w 2379644"/>
              <a:gd name="connsiteY64" fmla="*/ 1230489 h 2167467"/>
              <a:gd name="connsiteX65" fmla="*/ 2345777 w 2379644"/>
              <a:gd name="connsiteY65" fmla="*/ 1151467 h 2167467"/>
              <a:gd name="connsiteX66" fmla="*/ 2334488 w 2379644"/>
              <a:gd name="connsiteY66" fmla="*/ 1106311 h 2167467"/>
              <a:gd name="connsiteX67" fmla="*/ 2323200 w 2379644"/>
              <a:gd name="connsiteY67" fmla="*/ 1049867 h 2167467"/>
              <a:gd name="connsiteX68" fmla="*/ 2311911 w 2379644"/>
              <a:gd name="connsiteY68" fmla="*/ 1016000 h 2167467"/>
              <a:gd name="connsiteX69" fmla="*/ 2278044 w 2379644"/>
              <a:gd name="connsiteY69" fmla="*/ 857956 h 2167467"/>
              <a:gd name="connsiteX70" fmla="*/ 2255466 w 2379644"/>
              <a:gd name="connsiteY70" fmla="*/ 790222 h 2167467"/>
              <a:gd name="connsiteX71" fmla="*/ 2244177 w 2379644"/>
              <a:gd name="connsiteY71" fmla="*/ 756356 h 2167467"/>
              <a:gd name="connsiteX72" fmla="*/ 2210311 w 2379644"/>
              <a:gd name="connsiteY72" fmla="*/ 643467 h 2167467"/>
              <a:gd name="connsiteX73" fmla="*/ 2187733 w 2379644"/>
              <a:gd name="connsiteY73" fmla="*/ 575733 h 2167467"/>
              <a:gd name="connsiteX74" fmla="*/ 2176444 w 2379644"/>
              <a:gd name="connsiteY74" fmla="*/ 541867 h 2167467"/>
              <a:gd name="connsiteX75" fmla="*/ 2153866 w 2379644"/>
              <a:gd name="connsiteY75" fmla="*/ 496711 h 2167467"/>
              <a:gd name="connsiteX76" fmla="*/ 2131288 w 2379644"/>
              <a:gd name="connsiteY76" fmla="*/ 395111 h 2167467"/>
              <a:gd name="connsiteX77" fmla="*/ 2108711 w 2379644"/>
              <a:gd name="connsiteY77" fmla="*/ 361245 h 2167467"/>
              <a:gd name="connsiteX78" fmla="*/ 2063555 w 2379644"/>
              <a:gd name="connsiteY78" fmla="*/ 259645 h 2167467"/>
              <a:gd name="connsiteX79" fmla="*/ 2029688 w 2379644"/>
              <a:gd name="connsiteY79" fmla="*/ 237067 h 2167467"/>
              <a:gd name="connsiteX80" fmla="*/ 2007111 w 2379644"/>
              <a:gd name="connsiteY80" fmla="*/ 203200 h 2167467"/>
              <a:gd name="connsiteX81" fmla="*/ 1905511 w 2379644"/>
              <a:gd name="connsiteY81" fmla="*/ 124178 h 2167467"/>
              <a:gd name="connsiteX82" fmla="*/ 1871644 w 2379644"/>
              <a:gd name="connsiteY82" fmla="*/ 112889 h 2167467"/>
              <a:gd name="connsiteX83" fmla="*/ 1837777 w 2379644"/>
              <a:gd name="connsiteY83" fmla="*/ 90311 h 2167467"/>
              <a:gd name="connsiteX84" fmla="*/ 1803911 w 2379644"/>
              <a:gd name="connsiteY84" fmla="*/ 79022 h 2167467"/>
              <a:gd name="connsiteX85" fmla="*/ 1566844 w 2379644"/>
              <a:gd name="connsiteY85" fmla="*/ 45156 h 2167467"/>
              <a:gd name="connsiteX86" fmla="*/ 1352355 w 2379644"/>
              <a:gd name="connsiteY86" fmla="*/ 33867 h 216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379644" h="2167467">
                <a:moveTo>
                  <a:pt x="1532977" y="0"/>
                </a:moveTo>
                <a:cubicBezTo>
                  <a:pt x="1473050" y="9988"/>
                  <a:pt x="1454434" y="9472"/>
                  <a:pt x="1397511" y="33867"/>
                </a:cubicBezTo>
                <a:cubicBezTo>
                  <a:pt x="1251650" y="96379"/>
                  <a:pt x="1359062" y="66056"/>
                  <a:pt x="1262044" y="90311"/>
                </a:cubicBezTo>
                <a:cubicBezTo>
                  <a:pt x="1239466" y="105363"/>
                  <a:pt x="1213499" y="116280"/>
                  <a:pt x="1194311" y="135467"/>
                </a:cubicBezTo>
                <a:cubicBezTo>
                  <a:pt x="1183022" y="146756"/>
                  <a:pt x="1172459" y="158820"/>
                  <a:pt x="1160444" y="169333"/>
                </a:cubicBezTo>
                <a:cubicBezTo>
                  <a:pt x="1117535" y="206879"/>
                  <a:pt x="1110461" y="210182"/>
                  <a:pt x="1070133" y="237067"/>
                </a:cubicBezTo>
                <a:cubicBezTo>
                  <a:pt x="1039207" y="283454"/>
                  <a:pt x="1028016" y="297207"/>
                  <a:pt x="1002400" y="361245"/>
                </a:cubicBezTo>
                <a:cubicBezTo>
                  <a:pt x="994874" y="380060"/>
                  <a:pt x="988052" y="399171"/>
                  <a:pt x="979822" y="417689"/>
                </a:cubicBezTo>
                <a:cubicBezTo>
                  <a:pt x="972987" y="433067"/>
                  <a:pt x="963873" y="447377"/>
                  <a:pt x="957244" y="462845"/>
                </a:cubicBezTo>
                <a:cubicBezTo>
                  <a:pt x="952557" y="473782"/>
                  <a:pt x="951277" y="486068"/>
                  <a:pt x="945955" y="496711"/>
                </a:cubicBezTo>
                <a:cubicBezTo>
                  <a:pt x="939887" y="508846"/>
                  <a:pt x="929445" y="518443"/>
                  <a:pt x="923377" y="530578"/>
                </a:cubicBezTo>
                <a:cubicBezTo>
                  <a:pt x="905015" y="567303"/>
                  <a:pt x="921862" y="565960"/>
                  <a:pt x="889511" y="598311"/>
                </a:cubicBezTo>
                <a:cubicBezTo>
                  <a:pt x="879917" y="607905"/>
                  <a:pt x="866933" y="613363"/>
                  <a:pt x="855644" y="620889"/>
                </a:cubicBezTo>
                <a:cubicBezTo>
                  <a:pt x="848118" y="632178"/>
                  <a:pt x="842660" y="645162"/>
                  <a:pt x="833066" y="654756"/>
                </a:cubicBezTo>
                <a:cubicBezTo>
                  <a:pt x="823473" y="664349"/>
                  <a:pt x="810240" y="669447"/>
                  <a:pt x="799200" y="677333"/>
                </a:cubicBezTo>
                <a:cubicBezTo>
                  <a:pt x="682198" y="760905"/>
                  <a:pt x="842008" y="652559"/>
                  <a:pt x="686311" y="756356"/>
                </a:cubicBezTo>
                <a:cubicBezTo>
                  <a:pt x="675022" y="763882"/>
                  <a:pt x="662038" y="769339"/>
                  <a:pt x="652444" y="778933"/>
                </a:cubicBezTo>
                <a:cubicBezTo>
                  <a:pt x="641155" y="790222"/>
                  <a:pt x="631179" y="802998"/>
                  <a:pt x="618577" y="812800"/>
                </a:cubicBezTo>
                <a:cubicBezTo>
                  <a:pt x="597158" y="829459"/>
                  <a:pt x="573422" y="842904"/>
                  <a:pt x="550844" y="857956"/>
                </a:cubicBezTo>
                <a:cubicBezTo>
                  <a:pt x="539555" y="865482"/>
                  <a:pt x="526571" y="870939"/>
                  <a:pt x="516977" y="880533"/>
                </a:cubicBezTo>
                <a:cubicBezTo>
                  <a:pt x="498162" y="899348"/>
                  <a:pt x="480558" y="919456"/>
                  <a:pt x="460533" y="936978"/>
                </a:cubicBezTo>
                <a:cubicBezTo>
                  <a:pt x="450322" y="945912"/>
                  <a:pt x="436807" y="950542"/>
                  <a:pt x="426666" y="959556"/>
                </a:cubicBezTo>
                <a:cubicBezTo>
                  <a:pt x="402801" y="980769"/>
                  <a:pt x="381511" y="1004711"/>
                  <a:pt x="358933" y="1027289"/>
                </a:cubicBezTo>
                <a:cubicBezTo>
                  <a:pt x="347644" y="1038578"/>
                  <a:pt x="333922" y="1047872"/>
                  <a:pt x="325066" y="1061156"/>
                </a:cubicBezTo>
                <a:cubicBezTo>
                  <a:pt x="317540" y="1072445"/>
                  <a:pt x="312082" y="1085428"/>
                  <a:pt x="302488" y="1095022"/>
                </a:cubicBezTo>
                <a:cubicBezTo>
                  <a:pt x="292894" y="1104616"/>
                  <a:pt x="279911" y="1110074"/>
                  <a:pt x="268622" y="1117600"/>
                </a:cubicBezTo>
                <a:cubicBezTo>
                  <a:pt x="187935" y="1238631"/>
                  <a:pt x="313594" y="1054940"/>
                  <a:pt x="212177" y="1185333"/>
                </a:cubicBezTo>
                <a:cubicBezTo>
                  <a:pt x="195518" y="1206752"/>
                  <a:pt x="182074" y="1230489"/>
                  <a:pt x="167022" y="1253067"/>
                </a:cubicBezTo>
                <a:cubicBezTo>
                  <a:pt x="159496" y="1264356"/>
                  <a:pt x="154038" y="1277339"/>
                  <a:pt x="144444" y="1286933"/>
                </a:cubicBezTo>
                <a:cubicBezTo>
                  <a:pt x="119475" y="1311902"/>
                  <a:pt x="103718" y="1323231"/>
                  <a:pt x="88000" y="1354667"/>
                </a:cubicBezTo>
                <a:cubicBezTo>
                  <a:pt x="82679" y="1365310"/>
                  <a:pt x="82033" y="1377890"/>
                  <a:pt x="76711" y="1388533"/>
                </a:cubicBezTo>
                <a:cubicBezTo>
                  <a:pt x="70643" y="1400668"/>
                  <a:pt x="60201" y="1410265"/>
                  <a:pt x="54133" y="1422400"/>
                </a:cubicBezTo>
                <a:cubicBezTo>
                  <a:pt x="48811" y="1433043"/>
                  <a:pt x="47532" y="1445330"/>
                  <a:pt x="42844" y="1456267"/>
                </a:cubicBezTo>
                <a:cubicBezTo>
                  <a:pt x="36215" y="1471735"/>
                  <a:pt x="27792" y="1486370"/>
                  <a:pt x="20266" y="1501422"/>
                </a:cubicBezTo>
                <a:cubicBezTo>
                  <a:pt x="-9944" y="1622260"/>
                  <a:pt x="-3368" y="1577762"/>
                  <a:pt x="20266" y="1806222"/>
                </a:cubicBezTo>
                <a:cubicBezTo>
                  <a:pt x="22715" y="1829895"/>
                  <a:pt x="35318" y="1851378"/>
                  <a:pt x="42844" y="1873956"/>
                </a:cubicBezTo>
                <a:cubicBezTo>
                  <a:pt x="46607" y="1885245"/>
                  <a:pt x="45719" y="1899408"/>
                  <a:pt x="54133" y="1907822"/>
                </a:cubicBezTo>
                <a:cubicBezTo>
                  <a:pt x="65422" y="1919111"/>
                  <a:pt x="77780" y="1929424"/>
                  <a:pt x="88000" y="1941689"/>
                </a:cubicBezTo>
                <a:cubicBezTo>
                  <a:pt x="96686" y="1952112"/>
                  <a:pt x="100983" y="1965962"/>
                  <a:pt x="110577" y="1975556"/>
                </a:cubicBezTo>
                <a:cubicBezTo>
                  <a:pt x="129021" y="1994000"/>
                  <a:pt x="167168" y="2015977"/>
                  <a:pt x="189600" y="2032000"/>
                </a:cubicBezTo>
                <a:cubicBezTo>
                  <a:pt x="204910" y="2042936"/>
                  <a:pt x="217927" y="2057453"/>
                  <a:pt x="234755" y="2065867"/>
                </a:cubicBezTo>
                <a:cubicBezTo>
                  <a:pt x="256041" y="2076510"/>
                  <a:pt x="282686" y="2075244"/>
                  <a:pt x="302488" y="2088445"/>
                </a:cubicBezTo>
                <a:cubicBezTo>
                  <a:pt x="313777" y="2095971"/>
                  <a:pt x="323387" y="2107032"/>
                  <a:pt x="336355" y="2111022"/>
                </a:cubicBezTo>
                <a:cubicBezTo>
                  <a:pt x="373033" y="2122307"/>
                  <a:pt x="412015" y="2124293"/>
                  <a:pt x="449244" y="2133600"/>
                </a:cubicBezTo>
                <a:cubicBezTo>
                  <a:pt x="464296" y="2137363"/>
                  <a:pt x="478926" y="2143757"/>
                  <a:pt x="494400" y="2144889"/>
                </a:cubicBezTo>
                <a:cubicBezTo>
                  <a:pt x="633461" y="2155064"/>
                  <a:pt x="912088" y="2167467"/>
                  <a:pt x="912088" y="2167467"/>
                </a:cubicBezTo>
                <a:lnTo>
                  <a:pt x="1600711" y="2156178"/>
                </a:lnTo>
                <a:cubicBezTo>
                  <a:pt x="1634772" y="2155205"/>
                  <a:pt x="1668364" y="2147841"/>
                  <a:pt x="1702311" y="2144889"/>
                </a:cubicBezTo>
                <a:cubicBezTo>
                  <a:pt x="1754928" y="2140314"/>
                  <a:pt x="1807674" y="2137363"/>
                  <a:pt x="1860355" y="2133600"/>
                </a:cubicBezTo>
                <a:lnTo>
                  <a:pt x="1961955" y="2099733"/>
                </a:lnTo>
                <a:lnTo>
                  <a:pt x="1995822" y="2088445"/>
                </a:lnTo>
                <a:cubicBezTo>
                  <a:pt x="2007111" y="2080919"/>
                  <a:pt x="2017908" y="2072598"/>
                  <a:pt x="2029688" y="2065867"/>
                </a:cubicBezTo>
                <a:cubicBezTo>
                  <a:pt x="2044299" y="2057518"/>
                  <a:pt x="2060573" y="2052208"/>
                  <a:pt x="2074844" y="2043289"/>
                </a:cubicBezTo>
                <a:cubicBezTo>
                  <a:pt x="2090799" y="2033317"/>
                  <a:pt x="2105715" y="2021667"/>
                  <a:pt x="2120000" y="2009422"/>
                </a:cubicBezTo>
                <a:cubicBezTo>
                  <a:pt x="2132121" y="1999032"/>
                  <a:pt x="2140583" y="1984412"/>
                  <a:pt x="2153866" y="1975556"/>
                </a:cubicBezTo>
                <a:cubicBezTo>
                  <a:pt x="2163767" y="1968955"/>
                  <a:pt x="2176444" y="1968030"/>
                  <a:pt x="2187733" y="1964267"/>
                </a:cubicBezTo>
                <a:cubicBezTo>
                  <a:pt x="2275790" y="1876210"/>
                  <a:pt x="2169883" y="1989257"/>
                  <a:pt x="2244177" y="1885245"/>
                </a:cubicBezTo>
                <a:cubicBezTo>
                  <a:pt x="2253456" y="1872254"/>
                  <a:pt x="2266755" y="1862667"/>
                  <a:pt x="2278044" y="1851378"/>
                </a:cubicBezTo>
                <a:cubicBezTo>
                  <a:pt x="2281807" y="1840089"/>
                  <a:pt x="2284011" y="1828154"/>
                  <a:pt x="2289333" y="1817511"/>
                </a:cubicBezTo>
                <a:cubicBezTo>
                  <a:pt x="2295401" y="1805376"/>
                  <a:pt x="2306401" y="1796043"/>
                  <a:pt x="2311911" y="1783645"/>
                </a:cubicBezTo>
                <a:cubicBezTo>
                  <a:pt x="2321577" y="1761897"/>
                  <a:pt x="2326962" y="1738489"/>
                  <a:pt x="2334488" y="1715911"/>
                </a:cubicBezTo>
                <a:lnTo>
                  <a:pt x="2345777" y="1682045"/>
                </a:lnTo>
                <a:cubicBezTo>
                  <a:pt x="2353942" y="1633052"/>
                  <a:pt x="2362545" y="1584675"/>
                  <a:pt x="2368355" y="1535289"/>
                </a:cubicBezTo>
                <a:cubicBezTo>
                  <a:pt x="2372774" y="1497731"/>
                  <a:pt x="2375881" y="1460030"/>
                  <a:pt x="2379644" y="1422400"/>
                </a:cubicBezTo>
                <a:cubicBezTo>
                  <a:pt x="2375881" y="1358430"/>
                  <a:pt x="2374431" y="1294281"/>
                  <a:pt x="2368355" y="1230489"/>
                </a:cubicBezTo>
                <a:cubicBezTo>
                  <a:pt x="2365834" y="1204018"/>
                  <a:pt x="2353035" y="1176868"/>
                  <a:pt x="2345777" y="1151467"/>
                </a:cubicBezTo>
                <a:cubicBezTo>
                  <a:pt x="2341515" y="1136549"/>
                  <a:pt x="2337854" y="1121457"/>
                  <a:pt x="2334488" y="1106311"/>
                </a:cubicBezTo>
                <a:cubicBezTo>
                  <a:pt x="2330326" y="1087581"/>
                  <a:pt x="2327853" y="1068481"/>
                  <a:pt x="2323200" y="1049867"/>
                </a:cubicBezTo>
                <a:cubicBezTo>
                  <a:pt x="2320314" y="1038323"/>
                  <a:pt x="2314492" y="1027616"/>
                  <a:pt x="2311911" y="1016000"/>
                </a:cubicBezTo>
                <a:cubicBezTo>
                  <a:pt x="2292963" y="930735"/>
                  <a:pt x="2309641" y="952746"/>
                  <a:pt x="2278044" y="857956"/>
                </a:cubicBezTo>
                <a:lnTo>
                  <a:pt x="2255466" y="790222"/>
                </a:lnTo>
                <a:cubicBezTo>
                  <a:pt x="2251703" y="778933"/>
                  <a:pt x="2247063" y="767900"/>
                  <a:pt x="2244177" y="756356"/>
                </a:cubicBezTo>
                <a:cubicBezTo>
                  <a:pt x="2227116" y="688114"/>
                  <a:pt x="2237793" y="725916"/>
                  <a:pt x="2210311" y="643467"/>
                </a:cubicBezTo>
                <a:lnTo>
                  <a:pt x="2187733" y="575733"/>
                </a:lnTo>
                <a:cubicBezTo>
                  <a:pt x="2183970" y="564444"/>
                  <a:pt x="2181766" y="552510"/>
                  <a:pt x="2176444" y="541867"/>
                </a:cubicBezTo>
                <a:lnTo>
                  <a:pt x="2153866" y="496711"/>
                </a:lnTo>
                <a:cubicBezTo>
                  <a:pt x="2149530" y="470695"/>
                  <a:pt x="2145183" y="422902"/>
                  <a:pt x="2131288" y="395111"/>
                </a:cubicBezTo>
                <a:cubicBezTo>
                  <a:pt x="2125221" y="382976"/>
                  <a:pt x="2114221" y="373643"/>
                  <a:pt x="2108711" y="361245"/>
                </a:cubicBezTo>
                <a:cubicBezTo>
                  <a:pt x="2090826" y="321003"/>
                  <a:pt x="2094214" y="290303"/>
                  <a:pt x="2063555" y="259645"/>
                </a:cubicBezTo>
                <a:cubicBezTo>
                  <a:pt x="2053961" y="250051"/>
                  <a:pt x="2040977" y="244593"/>
                  <a:pt x="2029688" y="237067"/>
                </a:cubicBezTo>
                <a:cubicBezTo>
                  <a:pt x="2022162" y="225778"/>
                  <a:pt x="2015797" y="213623"/>
                  <a:pt x="2007111" y="203200"/>
                </a:cubicBezTo>
                <a:cubicBezTo>
                  <a:pt x="1984634" y="176227"/>
                  <a:pt x="1934558" y="133860"/>
                  <a:pt x="1905511" y="124178"/>
                </a:cubicBezTo>
                <a:cubicBezTo>
                  <a:pt x="1894222" y="120415"/>
                  <a:pt x="1882287" y="118211"/>
                  <a:pt x="1871644" y="112889"/>
                </a:cubicBezTo>
                <a:cubicBezTo>
                  <a:pt x="1859509" y="106821"/>
                  <a:pt x="1849912" y="96379"/>
                  <a:pt x="1837777" y="90311"/>
                </a:cubicBezTo>
                <a:cubicBezTo>
                  <a:pt x="1827134" y="84989"/>
                  <a:pt x="1815391" y="82153"/>
                  <a:pt x="1803911" y="79022"/>
                </a:cubicBezTo>
                <a:cubicBezTo>
                  <a:pt x="1684643" y="46495"/>
                  <a:pt x="1715064" y="55743"/>
                  <a:pt x="1566844" y="45156"/>
                </a:cubicBezTo>
                <a:cubicBezTo>
                  <a:pt x="1394782" y="32866"/>
                  <a:pt x="1450811" y="33867"/>
                  <a:pt x="1352355" y="33867"/>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86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421" y="1478844"/>
            <a:ext cx="8229600" cy="52959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9916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6" name="Rectangle 5"/>
          <p:cNvSpPr/>
          <p:nvPr/>
        </p:nvSpPr>
        <p:spPr>
          <a:xfrm>
            <a:off x="3276600" y="4466420"/>
            <a:ext cx="2705734" cy="230832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Central vein (terminal hepatic </a:t>
            </a: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venule</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a:t>
            </a:r>
          </a:p>
        </p:txBody>
      </p:sp>
      <p:sp>
        <p:nvSpPr>
          <p:cNvPr id="2" name="Freeform 1"/>
          <p:cNvSpPr/>
          <p:nvPr/>
        </p:nvSpPr>
        <p:spPr>
          <a:xfrm>
            <a:off x="5479329" y="3296356"/>
            <a:ext cx="2942182" cy="2428068"/>
          </a:xfrm>
          <a:custGeom>
            <a:avLst/>
            <a:gdLst>
              <a:gd name="connsiteX0" fmla="*/ 1643960 w 2942182"/>
              <a:gd name="connsiteY0" fmla="*/ 824088 h 2428068"/>
              <a:gd name="connsiteX1" fmla="*/ 1553649 w 2942182"/>
              <a:gd name="connsiteY1" fmla="*/ 722488 h 2428068"/>
              <a:gd name="connsiteX2" fmla="*/ 1463338 w 2942182"/>
              <a:gd name="connsiteY2" fmla="*/ 643466 h 2428068"/>
              <a:gd name="connsiteX3" fmla="*/ 1452049 w 2942182"/>
              <a:gd name="connsiteY3" fmla="*/ 609600 h 2428068"/>
              <a:gd name="connsiteX4" fmla="*/ 1373027 w 2942182"/>
              <a:gd name="connsiteY4" fmla="*/ 541866 h 2428068"/>
              <a:gd name="connsiteX5" fmla="*/ 1294004 w 2942182"/>
              <a:gd name="connsiteY5" fmla="*/ 474133 h 2428068"/>
              <a:gd name="connsiteX6" fmla="*/ 1226271 w 2942182"/>
              <a:gd name="connsiteY6" fmla="*/ 406400 h 2428068"/>
              <a:gd name="connsiteX7" fmla="*/ 1203693 w 2942182"/>
              <a:gd name="connsiteY7" fmla="*/ 361244 h 2428068"/>
              <a:gd name="connsiteX8" fmla="*/ 1079515 w 2942182"/>
              <a:gd name="connsiteY8" fmla="*/ 259644 h 2428068"/>
              <a:gd name="connsiteX9" fmla="*/ 977915 w 2942182"/>
              <a:gd name="connsiteY9" fmla="*/ 180622 h 2428068"/>
              <a:gd name="connsiteX10" fmla="*/ 944049 w 2942182"/>
              <a:gd name="connsiteY10" fmla="*/ 158044 h 2428068"/>
              <a:gd name="connsiteX11" fmla="*/ 865027 w 2942182"/>
              <a:gd name="connsiteY11" fmla="*/ 135466 h 2428068"/>
              <a:gd name="connsiteX12" fmla="*/ 797293 w 2942182"/>
              <a:gd name="connsiteY12" fmla="*/ 90311 h 2428068"/>
              <a:gd name="connsiteX13" fmla="*/ 763427 w 2942182"/>
              <a:gd name="connsiteY13" fmla="*/ 67733 h 2428068"/>
              <a:gd name="connsiteX14" fmla="*/ 684404 w 2942182"/>
              <a:gd name="connsiteY14" fmla="*/ 45155 h 2428068"/>
              <a:gd name="connsiteX15" fmla="*/ 650538 w 2942182"/>
              <a:gd name="connsiteY15" fmla="*/ 22577 h 2428068"/>
              <a:gd name="connsiteX16" fmla="*/ 503782 w 2942182"/>
              <a:gd name="connsiteY16" fmla="*/ 0 h 2428068"/>
              <a:gd name="connsiteX17" fmla="*/ 278004 w 2942182"/>
              <a:gd name="connsiteY17" fmla="*/ 22577 h 2428068"/>
              <a:gd name="connsiteX18" fmla="*/ 198982 w 2942182"/>
              <a:gd name="connsiteY18" fmla="*/ 45155 h 2428068"/>
              <a:gd name="connsiteX19" fmla="*/ 131249 w 2942182"/>
              <a:gd name="connsiteY19" fmla="*/ 79022 h 2428068"/>
              <a:gd name="connsiteX20" fmla="*/ 52227 w 2942182"/>
              <a:gd name="connsiteY20" fmla="*/ 180622 h 2428068"/>
              <a:gd name="connsiteX21" fmla="*/ 29649 w 2942182"/>
              <a:gd name="connsiteY21" fmla="*/ 214488 h 2428068"/>
              <a:gd name="connsiteX22" fmla="*/ 29649 w 2942182"/>
              <a:gd name="connsiteY22" fmla="*/ 541866 h 2428068"/>
              <a:gd name="connsiteX23" fmla="*/ 52227 w 2942182"/>
              <a:gd name="connsiteY23" fmla="*/ 632177 h 2428068"/>
              <a:gd name="connsiteX24" fmla="*/ 86093 w 2942182"/>
              <a:gd name="connsiteY24" fmla="*/ 677333 h 2428068"/>
              <a:gd name="connsiteX25" fmla="*/ 119960 w 2942182"/>
              <a:gd name="connsiteY25" fmla="*/ 733777 h 2428068"/>
              <a:gd name="connsiteX26" fmla="*/ 165115 w 2942182"/>
              <a:gd name="connsiteY26" fmla="*/ 824088 h 2428068"/>
              <a:gd name="connsiteX27" fmla="*/ 198982 w 2942182"/>
              <a:gd name="connsiteY27" fmla="*/ 846666 h 2428068"/>
              <a:gd name="connsiteX28" fmla="*/ 266715 w 2942182"/>
              <a:gd name="connsiteY28" fmla="*/ 914400 h 2428068"/>
              <a:gd name="connsiteX29" fmla="*/ 300582 w 2942182"/>
              <a:gd name="connsiteY29" fmla="*/ 948266 h 2428068"/>
              <a:gd name="connsiteX30" fmla="*/ 334449 w 2942182"/>
              <a:gd name="connsiteY30" fmla="*/ 993422 h 2428068"/>
              <a:gd name="connsiteX31" fmla="*/ 379604 w 2942182"/>
              <a:gd name="connsiteY31" fmla="*/ 1027288 h 2428068"/>
              <a:gd name="connsiteX32" fmla="*/ 481204 w 2942182"/>
              <a:gd name="connsiteY32" fmla="*/ 1095022 h 2428068"/>
              <a:gd name="connsiteX33" fmla="*/ 526360 w 2942182"/>
              <a:gd name="connsiteY33" fmla="*/ 1128888 h 2428068"/>
              <a:gd name="connsiteX34" fmla="*/ 605382 w 2942182"/>
              <a:gd name="connsiteY34" fmla="*/ 1185333 h 2428068"/>
              <a:gd name="connsiteX35" fmla="*/ 627960 w 2942182"/>
              <a:gd name="connsiteY35" fmla="*/ 1219200 h 2428068"/>
              <a:gd name="connsiteX36" fmla="*/ 684404 w 2942182"/>
              <a:gd name="connsiteY36" fmla="*/ 1264355 h 2428068"/>
              <a:gd name="connsiteX37" fmla="*/ 718271 w 2942182"/>
              <a:gd name="connsiteY37" fmla="*/ 1286933 h 2428068"/>
              <a:gd name="connsiteX38" fmla="*/ 763427 w 2942182"/>
              <a:gd name="connsiteY38" fmla="*/ 1320800 h 2428068"/>
              <a:gd name="connsiteX39" fmla="*/ 808582 w 2942182"/>
              <a:gd name="connsiteY39" fmla="*/ 1343377 h 2428068"/>
              <a:gd name="connsiteX40" fmla="*/ 876315 w 2942182"/>
              <a:gd name="connsiteY40" fmla="*/ 1388533 h 2428068"/>
              <a:gd name="connsiteX41" fmla="*/ 910182 w 2942182"/>
              <a:gd name="connsiteY41" fmla="*/ 1411111 h 2428068"/>
              <a:gd name="connsiteX42" fmla="*/ 944049 w 2942182"/>
              <a:gd name="connsiteY42" fmla="*/ 1433688 h 2428068"/>
              <a:gd name="connsiteX43" fmla="*/ 1011782 w 2942182"/>
              <a:gd name="connsiteY43" fmla="*/ 1478844 h 2428068"/>
              <a:gd name="connsiteX44" fmla="*/ 1045649 w 2942182"/>
              <a:gd name="connsiteY44" fmla="*/ 1512711 h 2428068"/>
              <a:gd name="connsiteX45" fmla="*/ 1079515 w 2942182"/>
              <a:gd name="connsiteY45" fmla="*/ 1535288 h 2428068"/>
              <a:gd name="connsiteX46" fmla="*/ 1124671 w 2942182"/>
              <a:gd name="connsiteY46" fmla="*/ 1569155 h 2428068"/>
              <a:gd name="connsiteX47" fmla="*/ 1192404 w 2942182"/>
              <a:gd name="connsiteY47" fmla="*/ 1614311 h 2428068"/>
              <a:gd name="connsiteX48" fmla="*/ 1226271 w 2942182"/>
              <a:gd name="connsiteY48" fmla="*/ 1636888 h 2428068"/>
              <a:gd name="connsiteX49" fmla="*/ 1271427 w 2942182"/>
              <a:gd name="connsiteY49" fmla="*/ 1659466 h 2428068"/>
              <a:gd name="connsiteX50" fmla="*/ 1327871 w 2942182"/>
              <a:gd name="connsiteY50" fmla="*/ 1704622 h 2428068"/>
              <a:gd name="connsiteX51" fmla="*/ 1418182 w 2942182"/>
              <a:gd name="connsiteY51" fmla="*/ 1749777 h 2428068"/>
              <a:gd name="connsiteX52" fmla="*/ 1452049 w 2942182"/>
              <a:gd name="connsiteY52" fmla="*/ 1772355 h 2428068"/>
              <a:gd name="connsiteX53" fmla="*/ 1632671 w 2942182"/>
              <a:gd name="connsiteY53" fmla="*/ 1862666 h 2428068"/>
              <a:gd name="connsiteX54" fmla="*/ 1734271 w 2942182"/>
              <a:gd name="connsiteY54" fmla="*/ 1896533 h 2428068"/>
              <a:gd name="connsiteX55" fmla="*/ 1802004 w 2942182"/>
              <a:gd name="connsiteY55" fmla="*/ 1952977 h 2428068"/>
              <a:gd name="connsiteX56" fmla="*/ 1835871 w 2942182"/>
              <a:gd name="connsiteY56" fmla="*/ 1964266 h 2428068"/>
              <a:gd name="connsiteX57" fmla="*/ 1881027 w 2942182"/>
              <a:gd name="connsiteY57" fmla="*/ 1986844 h 2428068"/>
              <a:gd name="connsiteX58" fmla="*/ 1914893 w 2942182"/>
              <a:gd name="connsiteY58" fmla="*/ 1998133 h 2428068"/>
              <a:gd name="connsiteX59" fmla="*/ 2005204 w 2942182"/>
              <a:gd name="connsiteY59" fmla="*/ 2032000 h 2428068"/>
              <a:gd name="connsiteX60" fmla="*/ 2129382 w 2942182"/>
              <a:gd name="connsiteY60" fmla="*/ 2099733 h 2428068"/>
              <a:gd name="connsiteX61" fmla="*/ 2197115 w 2942182"/>
              <a:gd name="connsiteY61" fmla="*/ 2122311 h 2428068"/>
              <a:gd name="connsiteX62" fmla="*/ 2298715 w 2942182"/>
              <a:gd name="connsiteY62" fmla="*/ 2190044 h 2428068"/>
              <a:gd name="connsiteX63" fmla="*/ 2343871 w 2942182"/>
              <a:gd name="connsiteY63" fmla="*/ 2212622 h 2428068"/>
              <a:gd name="connsiteX64" fmla="*/ 2389027 w 2942182"/>
              <a:gd name="connsiteY64" fmla="*/ 2246488 h 2428068"/>
              <a:gd name="connsiteX65" fmla="*/ 2479338 w 2942182"/>
              <a:gd name="connsiteY65" fmla="*/ 2291644 h 2428068"/>
              <a:gd name="connsiteX66" fmla="*/ 2513204 w 2942182"/>
              <a:gd name="connsiteY66" fmla="*/ 2314222 h 2428068"/>
              <a:gd name="connsiteX67" fmla="*/ 2580938 w 2942182"/>
              <a:gd name="connsiteY67" fmla="*/ 2336800 h 2428068"/>
              <a:gd name="connsiteX68" fmla="*/ 2614804 w 2942182"/>
              <a:gd name="connsiteY68" fmla="*/ 2348088 h 2428068"/>
              <a:gd name="connsiteX69" fmla="*/ 2648671 w 2942182"/>
              <a:gd name="connsiteY69" fmla="*/ 2370666 h 2428068"/>
              <a:gd name="connsiteX70" fmla="*/ 2716404 w 2942182"/>
              <a:gd name="connsiteY70" fmla="*/ 2393244 h 2428068"/>
              <a:gd name="connsiteX71" fmla="*/ 2818004 w 2942182"/>
              <a:gd name="connsiteY71" fmla="*/ 2427111 h 2428068"/>
              <a:gd name="connsiteX72" fmla="*/ 2919604 w 2942182"/>
              <a:gd name="connsiteY72" fmla="*/ 2415822 h 2428068"/>
              <a:gd name="connsiteX73" fmla="*/ 2930893 w 2942182"/>
              <a:gd name="connsiteY73" fmla="*/ 2336800 h 2428068"/>
              <a:gd name="connsiteX74" fmla="*/ 2942182 w 2942182"/>
              <a:gd name="connsiteY74" fmla="*/ 2280355 h 2428068"/>
              <a:gd name="connsiteX75" fmla="*/ 2908315 w 2942182"/>
              <a:gd name="connsiteY75" fmla="*/ 2043288 h 2428068"/>
              <a:gd name="connsiteX76" fmla="*/ 2885738 w 2942182"/>
              <a:gd name="connsiteY76" fmla="*/ 1986844 h 2428068"/>
              <a:gd name="connsiteX77" fmla="*/ 2863160 w 2942182"/>
              <a:gd name="connsiteY77" fmla="*/ 1919111 h 2428068"/>
              <a:gd name="connsiteX78" fmla="*/ 2795427 w 2942182"/>
              <a:gd name="connsiteY78" fmla="*/ 1828800 h 2428068"/>
              <a:gd name="connsiteX79" fmla="*/ 2772849 w 2942182"/>
              <a:gd name="connsiteY79" fmla="*/ 1794933 h 2428068"/>
              <a:gd name="connsiteX80" fmla="*/ 2738982 w 2942182"/>
              <a:gd name="connsiteY80" fmla="*/ 1749777 h 2428068"/>
              <a:gd name="connsiteX81" fmla="*/ 2716404 w 2942182"/>
              <a:gd name="connsiteY81" fmla="*/ 1715911 h 2428068"/>
              <a:gd name="connsiteX82" fmla="*/ 2682538 w 2942182"/>
              <a:gd name="connsiteY82" fmla="*/ 1693333 h 2428068"/>
              <a:gd name="connsiteX83" fmla="*/ 2580938 w 2942182"/>
              <a:gd name="connsiteY83" fmla="*/ 1580444 h 2428068"/>
              <a:gd name="connsiteX84" fmla="*/ 2535782 w 2942182"/>
              <a:gd name="connsiteY84" fmla="*/ 1546577 h 2428068"/>
              <a:gd name="connsiteX85" fmla="*/ 2490627 w 2942182"/>
              <a:gd name="connsiteY85" fmla="*/ 1501422 h 2428068"/>
              <a:gd name="connsiteX86" fmla="*/ 2400315 w 2942182"/>
              <a:gd name="connsiteY86" fmla="*/ 1444977 h 2428068"/>
              <a:gd name="connsiteX87" fmla="*/ 2332582 w 2942182"/>
              <a:gd name="connsiteY87" fmla="*/ 1377244 h 2428068"/>
              <a:gd name="connsiteX88" fmla="*/ 2298715 w 2942182"/>
              <a:gd name="connsiteY88" fmla="*/ 1343377 h 2428068"/>
              <a:gd name="connsiteX89" fmla="*/ 2197115 w 2942182"/>
              <a:gd name="connsiteY89" fmla="*/ 1264355 h 2428068"/>
              <a:gd name="connsiteX90" fmla="*/ 2151960 w 2942182"/>
              <a:gd name="connsiteY90" fmla="*/ 1230488 h 2428068"/>
              <a:gd name="connsiteX91" fmla="*/ 2084227 w 2942182"/>
              <a:gd name="connsiteY91" fmla="*/ 1185333 h 2428068"/>
              <a:gd name="connsiteX92" fmla="*/ 2016493 w 2942182"/>
              <a:gd name="connsiteY92" fmla="*/ 1140177 h 2428068"/>
              <a:gd name="connsiteX93" fmla="*/ 1982627 w 2942182"/>
              <a:gd name="connsiteY93" fmla="*/ 1117600 h 2428068"/>
              <a:gd name="connsiteX94" fmla="*/ 1948760 w 2942182"/>
              <a:gd name="connsiteY94" fmla="*/ 1106311 h 2428068"/>
              <a:gd name="connsiteX95" fmla="*/ 1903604 w 2942182"/>
              <a:gd name="connsiteY95" fmla="*/ 1072444 h 2428068"/>
              <a:gd name="connsiteX96" fmla="*/ 1869738 w 2942182"/>
              <a:gd name="connsiteY96" fmla="*/ 1038577 h 2428068"/>
              <a:gd name="connsiteX97" fmla="*/ 1802004 w 2942182"/>
              <a:gd name="connsiteY97" fmla="*/ 993422 h 2428068"/>
              <a:gd name="connsiteX98" fmla="*/ 1768138 w 2942182"/>
              <a:gd name="connsiteY98" fmla="*/ 970844 h 2428068"/>
              <a:gd name="connsiteX99" fmla="*/ 1734271 w 2942182"/>
              <a:gd name="connsiteY99" fmla="*/ 936977 h 2428068"/>
              <a:gd name="connsiteX100" fmla="*/ 1666538 w 2942182"/>
              <a:gd name="connsiteY100" fmla="*/ 891822 h 2428068"/>
              <a:gd name="connsiteX101" fmla="*/ 1632671 w 2942182"/>
              <a:gd name="connsiteY101" fmla="*/ 869244 h 2428068"/>
              <a:gd name="connsiteX102" fmla="*/ 1598804 w 2942182"/>
              <a:gd name="connsiteY102" fmla="*/ 835377 h 2428068"/>
              <a:gd name="connsiteX103" fmla="*/ 1564938 w 2942182"/>
              <a:gd name="connsiteY103" fmla="*/ 790222 h 2428068"/>
              <a:gd name="connsiteX104" fmla="*/ 1519782 w 2942182"/>
              <a:gd name="connsiteY104" fmla="*/ 711200 h 242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942182" h="2428068">
                <a:moveTo>
                  <a:pt x="1643960" y="824088"/>
                </a:moveTo>
                <a:cubicBezTo>
                  <a:pt x="1503732" y="683863"/>
                  <a:pt x="1653315" y="838766"/>
                  <a:pt x="1553649" y="722488"/>
                </a:cubicBezTo>
                <a:cubicBezTo>
                  <a:pt x="1525888" y="690100"/>
                  <a:pt x="1497319" y="670651"/>
                  <a:pt x="1463338" y="643466"/>
                </a:cubicBezTo>
                <a:cubicBezTo>
                  <a:pt x="1459575" y="632177"/>
                  <a:pt x="1458650" y="619501"/>
                  <a:pt x="1452049" y="609600"/>
                </a:cubicBezTo>
                <a:cubicBezTo>
                  <a:pt x="1427473" y="572736"/>
                  <a:pt x="1404326" y="573165"/>
                  <a:pt x="1373027" y="541866"/>
                </a:cubicBezTo>
                <a:cubicBezTo>
                  <a:pt x="1299756" y="468595"/>
                  <a:pt x="1382202" y="518232"/>
                  <a:pt x="1294004" y="474133"/>
                </a:cubicBezTo>
                <a:cubicBezTo>
                  <a:pt x="1271426" y="451555"/>
                  <a:pt x="1240550" y="434959"/>
                  <a:pt x="1226271" y="406400"/>
                </a:cubicBezTo>
                <a:cubicBezTo>
                  <a:pt x="1218745" y="391348"/>
                  <a:pt x="1213474" y="374938"/>
                  <a:pt x="1203693" y="361244"/>
                </a:cubicBezTo>
                <a:cubicBezTo>
                  <a:pt x="1176355" y="322970"/>
                  <a:pt x="1104496" y="284625"/>
                  <a:pt x="1079515" y="259644"/>
                </a:cubicBezTo>
                <a:cubicBezTo>
                  <a:pt x="1003368" y="183497"/>
                  <a:pt x="1042073" y="202008"/>
                  <a:pt x="977915" y="180622"/>
                </a:cubicBezTo>
                <a:cubicBezTo>
                  <a:pt x="966626" y="173096"/>
                  <a:pt x="956184" y="164112"/>
                  <a:pt x="944049" y="158044"/>
                </a:cubicBezTo>
                <a:cubicBezTo>
                  <a:pt x="927855" y="149947"/>
                  <a:pt x="879494" y="139083"/>
                  <a:pt x="865027" y="135466"/>
                </a:cubicBezTo>
                <a:lnTo>
                  <a:pt x="797293" y="90311"/>
                </a:lnTo>
                <a:cubicBezTo>
                  <a:pt x="786004" y="82785"/>
                  <a:pt x="776589" y="71024"/>
                  <a:pt x="763427" y="67733"/>
                </a:cubicBezTo>
                <a:cubicBezTo>
                  <a:pt x="706727" y="53558"/>
                  <a:pt x="732990" y="61350"/>
                  <a:pt x="684404" y="45155"/>
                </a:cubicBezTo>
                <a:cubicBezTo>
                  <a:pt x="673115" y="37629"/>
                  <a:pt x="663242" y="27341"/>
                  <a:pt x="650538" y="22577"/>
                </a:cubicBezTo>
                <a:cubicBezTo>
                  <a:pt x="624678" y="12879"/>
                  <a:pt x="517738" y="1744"/>
                  <a:pt x="503782" y="0"/>
                </a:cubicBezTo>
                <a:cubicBezTo>
                  <a:pt x="428523" y="7526"/>
                  <a:pt x="353055" y="13196"/>
                  <a:pt x="278004" y="22577"/>
                </a:cubicBezTo>
                <a:cubicBezTo>
                  <a:pt x="268359" y="23783"/>
                  <a:pt x="211478" y="38907"/>
                  <a:pt x="198982" y="45155"/>
                </a:cubicBezTo>
                <a:cubicBezTo>
                  <a:pt x="111444" y="88924"/>
                  <a:pt x="216375" y="50646"/>
                  <a:pt x="131249" y="79022"/>
                </a:cubicBezTo>
                <a:cubicBezTo>
                  <a:pt x="78193" y="132077"/>
                  <a:pt x="106240" y="99602"/>
                  <a:pt x="52227" y="180622"/>
                </a:cubicBezTo>
                <a:lnTo>
                  <a:pt x="29649" y="214488"/>
                </a:lnTo>
                <a:cubicBezTo>
                  <a:pt x="-19215" y="361081"/>
                  <a:pt x="681" y="271498"/>
                  <a:pt x="29649" y="541866"/>
                </a:cubicBezTo>
                <a:cubicBezTo>
                  <a:pt x="30874" y="553302"/>
                  <a:pt x="42558" y="615257"/>
                  <a:pt x="52227" y="632177"/>
                </a:cubicBezTo>
                <a:cubicBezTo>
                  <a:pt x="61562" y="648513"/>
                  <a:pt x="75656" y="661678"/>
                  <a:pt x="86093" y="677333"/>
                </a:cubicBezTo>
                <a:cubicBezTo>
                  <a:pt x="98264" y="695590"/>
                  <a:pt x="108671" y="714962"/>
                  <a:pt x="119960" y="733777"/>
                </a:cubicBezTo>
                <a:cubicBezTo>
                  <a:pt x="131856" y="781361"/>
                  <a:pt x="126737" y="785710"/>
                  <a:pt x="165115" y="824088"/>
                </a:cubicBezTo>
                <a:cubicBezTo>
                  <a:pt x="174709" y="833682"/>
                  <a:pt x="188841" y="837652"/>
                  <a:pt x="198982" y="846666"/>
                </a:cubicBezTo>
                <a:cubicBezTo>
                  <a:pt x="222847" y="867879"/>
                  <a:pt x="244137" y="891822"/>
                  <a:pt x="266715" y="914400"/>
                </a:cubicBezTo>
                <a:cubicBezTo>
                  <a:pt x="278004" y="925689"/>
                  <a:pt x="291003" y="935494"/>
                  <a:pt x="300582" y="948266"/>
                </a:cubicBezTo>
                <a:cubicBezTo>
                  <a:pt x="311871" y="963318"/>
                  <a:pt x="321145" y="980118"/>
                  <a:pt x="334449" y="993422"/>
                </a:cubicBezTo>
                <a:cubicBezTo>
                  <a:pt x="347753" y="1006726"/>
                  <a:pt x="364912" y="1015535"/>
                  <a:pt x="379604" y="1027288"/>
                </a:cubicBezTo>
                <a:cubicBezTo>
                  <a:pt x="461971" y="1093181"/>
                  <a:pt x="417233" y="1073698"/>
                  <a:pt x="481204" y="1095022"/>
                </a:cubicBezTo>
                <a:cubicBezTo>
                  <a:pt x="496256" y="1106311"/>
                  <a:pt x="511050" y="1117952"/>
                  <a:pt x="526360" y="1128888"/>
                </a:cubicBezTo>
                <a:cubicBezTo>
                  <a:pt x="548795" y="1144913"/>
                  <a:pt x="586934" y="1166885"/>
                  <a:pt x="605382" y="1185333"/>
                </a:cubicBezTo>
                <a:cubicBezTo>
                  <a:pt x="614976" y="1194927"/>
                  <a:pt x="618366" y="1209606"/>
                  <a:pt x="627960" y="1219200"/>
                </a:cubicBezTo>
                <a:cubicBezTo>
                  <a:pt x="644997" y="1236237"/>
                  <a:pt x="665128" y="1249898"/>
                  <a:pt x="684404" y="1264355"/>
                </a:cubicBezTo>
                <a:cubicBezTo>
                  <a:pt x="695258" y="1272496"/>
                  <a:pt x="707231" y="1279047"/>
                  <a:pt x="718271" y="1286933"/>
                </a:cubicBezTo>
                <a:cubicBezTo>
                  <a:pt x="733581" y="1297869"/>
                  <a:pt x="747472" y="1310828"/>
                  <a:pt x="763427" y="1320800"/>
                </a:cubicBezTo>
                <a:cubicBezTo>
                  <a:pt x="777697" y="1329719"/>
                  <a:pt x="794152" y="1334719"/>
                  <a:pt x="808582" y="1343377"/>
                </a:cubicBezTo>
                <a:cubicBezTo>
                  <a:pt x="831850" y="1357338"/>
                  <a:pt x="853737" y="1373481"/>
                  <a:pt x="876315" y="1388533"/>
                </a:cubicBezTo>
                <a:lnTo>
                  <a:pt x="910182" y="1411111"/>
                </a:lnTo>
                <a:cubicBezTo>
                  <a:pt x="921471" y="1418637"/>
                  <a:pt x="934455" y="1424094"/>
                  <a:pt x="944049" y="1433688"/>
                </a:cubicBezTo>
                <a:cubicBezTo>
                  <a:pt x="986329" y="1475969"/>
                  <a:pt x="962769" y="1462506"/>
                  <a:pt x="1011782" y="1478844"/>
                </a:cubicBezTo>
                <a:cubicBezTo>
                  <a:pt x="1023071" y="1490133"/>
                  <a:pt x="1033384" y="1502490"/>
                  <a:pt x="1045649" y="1512711"/>
                </a:cubicBezTo>
                <a:cubicBezTo>
                  <a:pt x="1056072" y="1521397"/>
                  <a:pt x="1068475" y="1527402"/>
                  <a:pt x="1079515" y="1535288"/>
                </a:cubicBezTo>
                <a:cubicBezTo>
                  <a:pt x="1094825" y="1546224"/>
                  <a:pt x="1109257" y="1558365"/>
                  <a:pt x="1124671" y="1569155"/>
                </a:cubicBezTo>
                <a:cubicBezTo>
                  <a:pt x="1146901" y="1584716"/>
                  <a:pt x="1169826" y="1599259"/>
                  <a:pt x="1192404" y="1614311"/>
                </a:cubicBezTo>
                <a:cubicBezTo>
                  <a:pt x="1203693" y="1621837"/>
                  <a:pt x="1214136" y="1630820"/>
                  <a:pt x="1226271" y="1636888"/>
                </a:cubicBezTo>
                <a:cubicBezTo>
                  <a:pt x="1241323" y="1644414"/>
                  <a:pt x="1257425" y="1650131"/>
                  <a:pt x="1271427" y="1659466"/>
                </a:cubicBezTo>
                <a:cubicBezTo>
                  <a:pt x="1291475" y="1672831"/>
                  <a:pt x="1307351" y="1691994"/>
                  <a:pt x="1327871" y="1704622"/>
                </a:cubicBezTo>
                <a:cubicBezTo>
                  <a:pt x="1356535" y="1722262"/>
                  <a:pt x="1390178" y="1731108"/>
                  <a:pt x="1418182" y="1749777"/>
                </a:cubicBezTo>
                <a:cubicBezTo>
                  <a:pt x="1429471" y="1757303"/>
                  <a:pt x="1440138" y="1765858"/>
                  <a:pt x="1452049" y="1772355"/>
                </a:cubicBezTo>
                <a:lnTo>
                  <a:pt x="1632671" y="1862666"/>
                </a:lnTo>
                <a:lnTo>
                  <a:pt x="1734271" y="1896533"/>
                </a:lnTo>
                <a:cubicBezTo>
                  <a:pt x="1759238" y="1921500"/>
                  <a:pt x="1770570" y="1937260"/>
                  <a:pt x="1802004" y="1952977"/>
                </a:cubicBezTo>
                <a:cubicBezTo>
                  <a:pt x="1812647" y="1958299"/>
                  <a:pt x="1824933" y="1959578"/>
                  <a:pt x="1835871" y="1964266"/>
                </a:cubicBezTo>
                <a:cubicBezTo>
                  <a:pt x="1851339" y="1970895"/>
                  <a:pt x="1865559" y="1980215"/>
                  <a:pt x="1881027" y="1986844"/>
                </a:cubicBezTo>
                <a:cubicBezTo>
                  <a:pt x="1891964" y="1991531"/>
                  <a:pt x="1903956" y="1993446"/>
                  <a:pt x="1914893" y="1998133"/>
                </a:cubicBezTo>
                <a:cubicBezTo>
                  <a:pt x="1997537" y="2033552"/>
                  <a:pt x="1921955" y="2011187"/>
                  <a:pt x="2005204" y="2032000"/>
                </a:cubicBezTo>
                <a:cubicBezTo>
                  <a:pt x="2046425" y="2059479"/>
                  <a:pt x="2078164" y="2082660"/>
                  <a:pt x="2129382" y="2099733"/>
                </a:cubicBezTo>
                <a:cubicBezTo>
                  <a:pt x="2151960" y="2107259"/>
                  <a:pt x="2176116" y="2111111"/>
                  <a:pt x="2197115" y="2122311"/>
                </a:cubicBezTo>
                <a:cubicBezTo>
                  <a:pt x="2233029" y="2141465"/>
                  <a:pt x="2262309" y="2171841"/>
                  <a:pt x="2298715" y="2190044"/>
                </a:cubicBezTo>
                <a:cubicBezTo>
                  <a:pt x="2313767" y="2197570"/>
                  <a:pt x="2329600" y="2203703"/>
                  <a:pt x="2343871" y="2212622"/>
                </a:cubicBezTo>
                <a:cubicBezTo>
                  <a:pt x="2359826" y="2222594"/>
                  <a:pt x="2372775" y="2237008"/>
                  <a:pt x="2389027" y="2246488"/>
                </a:cubicBezTo>
                <a:cubicBezTo>
                  <a:pt x="2418099" y="2263447"/>
                  <a:pt x="2451334" y="2272974"/>
                  <a:pt x="2479338" y="2291644"/>
                </a:cubicBezTo>
                <a:cubicBezTo>
                  <a:pt x="2490627" y="2299170"/>
                  <a:pt x="2500806" y="2308712"/>
                  <a:pt x="2513204" y="2314222"/>
                </a:cubicBezTo>
                <a:cubicBezTo>
                  <a:pt x="2534952" y="2323888"/>
                  <a:pt x="2558360" y="2329274"/>
                  <a:pt x="2580938" y="2336800"/>
                </a:cubicBezTo>
                <a:lnTo>
                  <a:pt x="2614804" y="2348088"/>
                </a:lnTo>
                <a:cubicBezTo>
                  <a:pt x="2626093" y="2355614"/>
                  <a:pt x="2636273" y="2365156"/>
                  <a:pt x="2648671" y="2370666"/>
                </a:cubicBezTo>
                <a:cubicBezTo>
                  <a:pt x="2670419" y="2380332"/>
                  <a:pt x="2696602" y="2380043"/>
                  <a:pt x="2716404" y="2393244"/>
                </a:cubicBezTo>
                <a:cubicBezTo>
                  <a:pt x="2769316" y="2428519"/>
                  <a:pt x="2736888" y="2413591"/>
                  <a:pt x="2818004" y="2427111"/>
                </a:cubicBezTo>
                <a:cubicBezTo>
                  <a:pt x="2851871" y="2423348"/>
                  <a:pt x="2892996" y="2437109"/>
                  <a:pt x="2919604" y="2415822"/>
                </a:cubicBezTo>
                <a:cubicBezTo>
                  <a:pt x="2940381" y="2399200"/>
                  <a:pt x="2926519" y="2363046"/>
                  <a:pt x="2930893" y="2336800"/>
                </a:cubicBezTo>
                <a:cubicBezTo>
                  <a:pt x="2934047" y="2317873"/>
                  <a:pt x="2938419" y="2299170"/>
                  <a:pt x="2942182" y="2280355"/>
                </a:cubicBezTo>
                <a:cubicBezTo>
                  <a:pt x="2933157" y="2181078"/>
                  <a:pt x="2933746" y="2138657"/>
                  <a:pt x="2908315" y="2043288"/>
                </a:cubicBezTo>
                <a:cubicBezTo>
                  <a:pt x="2903094" y="2023708"/>
                  <a:pt x="2892663" y="2005888"/>
                  <a:pt x="2885738" y="1986844"/>
                </a:cubicBezTo>
                <a:cubicBezTo>
                  <a:pt x="2877605" y="1964478"/>
                  <a:pt x="2877439" y="1938150"/>
                  <a:pt x="2863160" y="1919111"/>
                </a:cubicBezTo>
                <a:cubicBezTo>
                  <a:pt x="2840582" y="1889007"/>
                  <a:pt x="2817560" y="1859232"/>
                  <a:pt x="2795427" y="1828800"/>
                </a:cubicBezTo>
                <a:cubicBezTo>
                  <a:pt x="2787447" y="1817827"/>
                  <a:pt x="2780735" y="1805973"/>
                  <a:pt x="2772849" y="1794933"/>
                </a:cubicBezTo>
                <a:cubicBezTo>
                  <a:pt x="2761913" y="1779623"/>
                  <a:pt x="2749918" y="1765087"/>
                  <a:pt x="2738982" y="1749777"/>
                </a:cubicBezTo>
                <a:cubicBezTo>
                  <a:pt x="2731096" y="1738737"/>
                  <a:pt x="2725998" y="1725505"/>
                  <a:pt x="2716404" y="1715911"/>
                </a:cubicBezTo>
                <a:cubicBezTo>
                  <a:pt x="2706810" y="1706317"/>
                  <a:pt x="2693827" y="1700859"/>
                  <a:pt x="2682538" y="1693333"/>
                </a:cubicBezTo>
                <a:cubicBezTo>
                  <a:pt x="2650055" y="1644609"/>
                  <a:pt x="2640015" y="1624752"/>
                  <a:pt x="2580938" y="1580444"/>
                </a:cubicBezTo>
                <a:cubicBezTo>
                  <a:pt x="2565886" y="1569155"/>
                  <a:pt x="2549942" y="1558967"/>
                  <a:pt x="2535782" y="1546577"/>
                </a:cubicBezTo>
                <a:cubicBezTo>
                  <a:pt x="2519762" y="1532560"/>
                  <a:pt x="2507429" y="1514490"/>
                  <a:pt x="2490627" y="1501422"/>
                </a:cubicBezTo>
                <a:cubicBezTo>
                  <a:pt x="2482212" y="1494877"/>
                  <a:pt x="2415546" y="1458515"/>
                  <a:pt x="2400315" y="1444977"/>
                </a:cubicBezTo>
                <a:cubicBezTo>
                  <a:pt x="2376450" y="1423764"/>
                  <a:pt x="2355160" y="1399822"/>
                  <a:pt x="2332582" y="1377244"/>
                </a:cubicBezTo>
                <a:cubicBezTo>
                  <a:pt x="2321293" y="1365955"/>
                  <a:pt x="2311317" y="1353179"/>
                  <a:pt x="2298715" y="1343377"/>
                </a:cubicBezTo>
                <a:lnTo>
                  <a:pt x="2197115" y="1264355"/>
                </a:lnTo>
                <a:cubicBezTo>
                  <a:pt x="2182202" y="1252883"/>
                  <a:pt x="2167615" y="1240924"/>
                  <a:pt x="2151960" y="1230488"/>
                </a:cubicBezTo>
                <a:lnTo>
                  <a:pt x="2084227" y="1185333"/>
                </a:lnTo>
                <a:lnTo>
                  <a:pt x="2016493" y="1140177"/>
                </a:lnTo>
                <a:cubicBezTo>
                  <a:pt x="2005204" y="1132651"/>
                  <a:pt x="1995498" y="1121890"/>
                  <a:pt x="1982627" y="1117600"/>
                </a:cubicBezTo>
                <a:lnTo>
                  <a:pt x="1948760" y="1106311"/>
                </a:lnTo>
                <a:cubicBezTo>
                  <a:pt x="1933708" y="1095022"/>
                  <a:pt x="1917889" y="1084689"/>
                  <a:pt x="1903604" y="1072444"/>
                </a:cubicBezTo>
                <a:cubicBezTo>
                  <a:pt x="1891483" y="1062054"/>
                  <a:pt x="1882340" y="1048378"/>
                  <a:pt x="1869738" y="1038577"/>
                </a:cubicBezTo>
                <a:cubicBezTo>
                  <a:pt x="1848319" y="1021918"/>
                  <a:pt x="1824582" y="1008474"/>
                  <a:pt x="1802004" y="993422"/>
                </a:cubicBezTo>
                <a:cubicBezTo>
                  <a:pt x="1790715" y="985896"/>
                  <a:pt x="1777732" y="980438"/>
                  <a:pt x="1768138" y="970844"/>
                </a:cubicBezTo>
                <a:cubicBezTo>
                  <a:pt x="1756849" y="959555"/>
                  <a:pt x="1746873" y="946779"/>
                  <a:pt x="1734271" y="936977"/>
                </a:cubicBezTo>
                <a:cubicBezTo>
                  <a:pt x="1712852" y="920318"/>
                  <a:pt x="1689116" y="906874"/>
                  <a:pt x="1666538" y="891822"/>
                </a:cubicBezTo>
                <a:cubicBezTo>
                  <a:pt x="1655249" y="884296"/>
                  <a:pt x="1642265" y="878838"/>
                  <a:pt x="1632671" y="869244"/>
                </a:cubicBezTo>
                <a:cubicBezTo>
                  <a:pt x="1621382" y="857955"/>
                  <a:pt x="1609194" y="847499"/>
                  <a:pt x="1598804" y="835377"/>
                </a:cubicBezTo>
                <a:cubicBezTo>
                  <a:pt x="1586560" y="821092"/>
                  <a:pt x="1575727" y="805635"/>
                  <a:pt x="1564938" y="790222"/>
                </a:cubicBezTo>
                <a:cubicBezTo>
                  <a:pt x="1517695" y="722732"/>
                  <a:pt x="1519782" y="749155"/>
                  <a:pt x="1519782" y="711200"/>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50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1364397"/>
            <a:ext cx="6019800" cy="5404638"/>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9916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What is the space at the tips of the arrows?  (advance slide for answers).</a:t>
            </a:r>
          </a:p>
        </p:txBody>
      </p:sp>
      <p:sp>
        <p:nvSpPr>
          <p:cNvPr id="6" name="Rectangle 5"/>
          <p:cNvSpPr/>
          <p:nvPr/>
        </p:nvSpPr>
        <p:spPr>
          <a:xfrm>
            <a:off x="0" y="3429000"/>
            <a:ext cx="3048000"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Perisinusoidal</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space (space of </a:t>
            </a: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Disse</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a:t>
            </a:r>
          </a:p>
        </p:txBody>
      </p:sp>
      <p:cxnSp>
        <p:nvCxnSpPr>
          <p:cNvPr id="4" name="Straight Arrow Connector 3"/>
          <p:cNvCxnSpPr/>
          <p:nvPr/>
        </p:nvCxnSpPr>
        <p:spPr>
          <a:xfrm>
            <a:off x="6043467" y="4411336"/>
            <a:ext cx="0"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4704867" y="2961555"/>
            <a:ext cx="142555" cy="42062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164376" y="2500829"/>
            <a:ext cx="317285" cy="5069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5724017" y="5102858"/>
            <a:ext cx="346277" cy="19625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3"/>
          <p:cNvSpPr txBox="1">
            <a:spLocks noChangeArrowheads="1"/>
          </p:cNvSpPr>
          <p:nvPr/>
        </p:nvSpPr>
        <p:spPr bwMode="auto">
          <a:xfrm>
            <a:off x="152400" y="1600200"/>
            <a:ext cx="1524000" cy="646331"/>
          </a:xfrm>
          <a:prstGeom prst="rect">
            <a:avLst/>
          </a:prstGeom>
          <a:noFill/>
          <a:ln w="9525">
            <a:noFill/>
            <a:miter lim="800000"/>
            <a:headEnd/>
            <a:tailEnd/>
          </a:ln>
        </p:spPr>
        <p:txBody>
          <a:bodyPr wrap="square">
            <a:spAutoFit/>
          </a:bodyPr>
          <a:lstStyle/>
          <a:p>
            <a:r>
              <a:rPr lang="en-US" dirty="0">
                <a:latin typeface="Calibri" pitchFamily="34" charset="0"/>
                <a:hlinkClick r:id="rId3"/>
              </a:rPr>
              <a:t>CLICK HERE FOR A CLUE</a:t>
            </a:r>
            <a:endParaRPr lang="en-US" dirty="0">
              <a:latin typeface="Calibri" pitchFamily="34" charset="0"/>
            </a:endParaRPr>
          </a:p>
        </p:txBody>
      </p:sp>
    </p:spTree>
    <p:extLst>
      <p:ext uri="{BB962C8B-B14F-4D97-AF65-F5344CB8AC3E}">
        <p14:creationId xmlns:p14="http://schemas.microsoft.com/office/powerpoint/2010/main" val="425986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536" y="1005164"/>
            <a:ext cx="6638925" cy="57150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533400"/>
            <a:ext cx="8882043"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6" name="Rectangle 5"/>
          <p:cNvSpPr/>
          <p:nvPr/>
        </p:nvSpPr>
        <p:spPr>
          <a:xfrm>
            <a:off x="1104266" y="1143000"/>
            <a:ext cx="2214563"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Hepatic portal vein</a:t>
            </a:r>
          </a:p>
        </p:txBody>
      </p:sp>
      <p:sp>
        <p:nvSpPr>
          <p:cNvPr id="5" name="Freeform 4"/>
          <p:cNvSpPr/>
          <p:nvPr/>
        </p:nvSpPr>
        <p:spPr>
          <a:xfrm>
            <a:off x="3050052" y="2853360"/>
            <a:ext cx="2022435" cy="1949994"/>
          </a:xfrm>
          <a:custGeom>
            <a:avLst/>
            <a:gdLst>
              <a:gd name="connsiteX0" fmla="*/ 1367712 w 2022435"/>
              <a:gd name="connsiteY0" fmla="*/ 11026 h 1949994"/>
              <a:gd name="connsiteX1" fmla="*/ 1312628 w 2022435"/>
              <a:gd name="connsiteY1" fmla="*/ 33059 h 1949994"/>
              <a:gd name="connsiteX2" fmla="*/ 1180425 w 2022435"/>
              <a:gd name="connsiteY2" fmla="*/ 22042 h 1949994"/>
              <a:gd name="connsiteX3" fmla="*/ 1015172 w 2022435"/>
              <a:gd name="connsiteY3" fmla="*/ 11026 h 1949994"/>
              <a:gd name="connsiteX4" fmla="*/ 938054 w 2022435"/>
              <a:gd name="connsiteY4" fmla="*/ 9 h 1949994"/>
              <a:gd name="connsiteX5" fmla="*/ 541447 w 2022435"/>
              <a:gd name="connsiteY5" fmla="*/ 22042 h 1949994"/>
              <a:gd name="connsiteX6" fmla="*/ 387211 w 2022435"/>
              <a:gd name="connsiteY6" fmla="*/ 66110 h 1949994"/>
              <a:gd name="connsiteX7" fmla="*/ 332126 w 2022435"/>
              <a:gd name="connsiteY7" fmla="*/ 88144 h 1949994"/>
              <a:gd name="connsiteX8" fmla="*/ 266025 w 2022435"/>
              <a:gd name="connsiteY8" fmla="*/ 99160 h 1949994"/>
              <a:gd name="connsiteX9" fmla="*/ 199924 w 2022435"/>
              <a:gd name="connsiteY9" fmla="*/ 143228 h 1949994"/>
              <a:gd name="connsiteX10" fmla="*/ 144840 w 2022435"/>
              <a:gd name="connsiteY10" fmla="*/ 198312 h 1949994"/>
              <a:gd name="connsiteX11" fmla="*/ 100772 w 2022435"/>
              <a:gd name="connsiteY11" fmla="*/ 264413 h 1949994"/>
              <a:gd name="connsiteX12" fmla="*/ 67721 w 2022435"/>
              <a:gd name="connsiteY12" fmla="*/ 330515 h 1949994"/>
              <a:gd name="connsiteX13" fmla="*/ 56705 w 2022435"/>
              <a:gd name="connsiteY13" fmla="*/ 363565 h 1949994"/>
              <a:gd name="connsiteX14" fmla="*/ 45688 w 2022435"/>
              <a:gd name="connsiteY14" fmla="*/ 407633 h 1949994"/>
              <a:gd name="connsiteX15" fmla="*/ 23654 w 2022435"/>
              <a:gd name="connsiteY15" fmla="*/ 440683 h 1949994"/>
              <a:gd name="connsiteX16" fmla="*/ 12637 w 2022435"/>
              <a:gd name="connsiteY16" fmla="*/ 495768 h 1949994"/>
              <a:gd name="connsiteX17" fmla="*/ 12637 w 2022435"/>
              <a:gd name="connsiteY17" fmla="*/ 903392 h 1949994"/>
              <a:gd name="connsiteX18" fmla="*/ 34671 w 2022435"/>
              <a:gd name="connsiteY18" fmla="*/ 991527 h 1949994"/>
              <a:gd name="connsiteX19" fmla="*/ 56705 w 2022435"/>
              <a:gd name="connsiteY19" fmla="*/ 1090679 h 1949994"/>
              <a:gd name="connsiteX20" fmla="*/ 67721 w 2022435"/>
              <a:gd name="connsiteY20" fmla="*/ 1123729 h 1949994"/>
              <a:gd name="connsiteX21" fmla="*/ 89755 w 2022435"/>
              <a:gd name="connsiteY21" fmla="*/ 1156780 h 1949994"/>
              <a:gd name="connsiteX22" fmla="*/ 100772 w 2022435"/>
              <a:gd name="connsiteY22" fmla="*/ 1189830 h 1949994"/>
              <a:gd name="connsiteX23" fmla="*/ 122806 w 2022435"/>
              <a:gd name="connsiteY23" fmla="*/ 1222881 h 1949994"/>
              <a:gd name="connsiteX24" fmla="*/ 144840 w 2022435"/>
              <a:gd name="connsiteY24" fmla="*/ 1288982 h 1949994"/>
              <a:gd name="connsiteX25" fmla="*/ 166873 w 2022435"/>
              <a:gd name="connsiteY25" fmla="*/ 1322033 h 1949994"/>
              <a:gd name="connsiteX26" fmla="*/ 199924 w 2022435"/>
              <a:gd name="connsiteY26" fmla="*/ 1366100 h 1949994"/>
              <a:gd name="connsiteX27" fmla="*/ 232975 w 2022435"/>
              <a:gd name="connsiteY27" fmla="*/ 1443218 h 1949994"/>
              <a:gd name="connsiteX28" fmla="*/ 288059 w 2022435"/>
              <a:gd name="connsiteY28" fmla="*/ 1509320 h 1949994"/>
              <a:gd name="connsiteX29" fmla="*/ 332126 w 2022435"/>
              <a:gd name="connsiteY29" fmla="*/ 1575421 h 1949994"/>
              <a:gd name="connsiteX30" fmla="*/ 387211 w 2022435"/>
              <a:gd name="connsiteY30" fmla="*/ 1652539 h 1949994"/>
              <a:gd name="connsiteX31" fmla="*/ 409244 w 2022435"/>
              <a:gd name="connsiteY31" fmla="*/ 1696606 h 1949994"/>
              <a:gd name="connsiteX32" fmla="*/ 442295 w 2022435"/>
              <a:gd name="connsiteY32" fmla="*/ 1718640 h 1949994"/>
              <a:gd name="connsiteX33" fmla="*/ 541447 w 2022435"/>
              <a:gd name="connsiteY33" fmla="*/ 1795758 h 1949994"/>
              <a:gd name="connsiteX34" fmla="*/ 607548 w 2022435"/>
              <a:gd name="connsiteY34" fmla="*/ 1839826 h 1949994"/>
              <a:gd name="connsiteX35" fmla="*/ 640599 w 2022435"/>
              <a:gd name="connsiteY35" fmla="*/ 1850842 h 1949994"/>
              <a:gd name="connsiteX36" fmla="*/ 739750 w 2022435"/>
              <a:gd name="connsiteY36" fmla="*/ 1894910 h 1949994"/>
              <a:gd name="connsiteX37" fmla="*/ 783818 w 2022435"/>
              <a:gd name="connsiteY37" fmla="*/ 1916944 h 1949994"/>
              <a:gd name="connsiteX38" fmla="*/ 960088 w 2022435"/>
              <a:gd name="connsiteY38" fmla="*/ 1949994 h 1949994"/>
              <a:gd name="connsiteX39" fmla="*/ 1444830 w 2022435"/>
              <a:gd name="connsiteY39" fmla="*/ 1927960 h 1949994"/>
              <a:gd name="connsiteX40" fmla="*/ 1566015 w 2022435"/>
              <a:gd name="connsiteY40" fmla="*/ 1905927 h 1949994"/>
              <a:gd name="connsiteX41" fmla="*/ 1599066 w 2022435"/>
              <a:gd name="connsiteY41" fmla="*/ 1894910 h 1949994"/>
              <a:gd name="connsiteX42" fmla="*/ 1665167 w 2022435"/>
              <a:gd name="connsiteY42" fmla="*/ 1883893 h 1949994"/>
              <a:gd name="connsiteX43" fmla="*/ 1698218 w 2022435"/>
              <a:gd name="connsiteY43" fmla="*/ 1872876 h 1949994"/>
              <a:gd name="connsiteX44" fmla="*/ 1786353 w 2022435"/>
              <a:gd name="connsiteY44" fmla="*/ 1850842 h 1949994"/>
              <a:gd name="connsiteX45" fmla="*/ 1830420 w 2022435"/>
              <a:gd name="connsiteY45" fmla="*/ 1817792 h 1949994"/>
              <a:gd name="connsiteX46" fmla="*/ 1929572 w 2022435"/>
              <a:gd name="connsiteY46" fmla="*/ 1740674 h 1949994"/>
              <a:gd name="connsiteX47" fmla="*/ 1951606 w 2022435"/>
              <a:gd name="connsiteY47" fmla="*/ 1707623 h 1949994"/>
              <a:gd name="connsiteX48" fmla="*/ 1962623 w 2022435"/>
              <a:gd name="connsiteY48" fmla="*/ 1674573 h 1949994"/>
              <a:gd name="connsiteX49" fmla="*/ 1984656 w 2022435"/>
              <a:gd name="connsiteY49" fmla="*/ 1630505 h 1949994"/>
              <a:gd name="connsiteX50" fmla="*/ 2006690 w 2022435"/>
              <a:gd name="connsiteY50" fmla="*/ 1564404 h 1949994"/>
              <a:gd name="connsiteX51" fmla="*/ 2006690 w 2022435"/>
              <a:gd name="connsiteY51" fmla="*/ 1189830 h 1949994"/>
              <a:gd name="connsiteX52" fmla="*/ 1995673 w 2022435"/>
              <a:gd name="connsiteY52" fmla="*/ 1156780 h 1949994"/>
              <a:gd name="connsiteX53" fmla="*/ 1984656 w 2022435"/>
              <a:gd name="connsiteY53" fmla="*/ 1112712 h 1949994"/>
              <a:gd name="connsiteX54" fmla="*/ 1973640 w 2022435"/>
              <a:gd name="connsiteY54" fmla="*/ 1079662 h 1949994"/>
              <a:gd name="connsiteX55" fmla="*/ 1940589 w 2022435"/>
              <a:gd name="connsiteY55" fmla="*/ 969493 h 1949994"/>
              <a:gd name="connsiteX56" fmla="*/ 1929572 w 2022435"/>
              <a:gd name="connsiteY56" fmla="*/ 936442 h 1949994"/>
              <a:gd name="connsiteX57" fmla="*/ 1885505 w 2022435"/>
              <a:gd name="connsiteY57" fmla="*/ 870341 h 1949994"/>
              <a:gd name="connsiteX58" fmla="*/ 1874488 w 2022435"/>
              <a:gd name="connsiteY58" fmla="*/ 837291 h 1949994"/>
              <a:gd name="connsiteX59" fmla="*/ 1852454 w 2022435"/>
              <a:gd name="connsiteY59" fmla="*/ 804240 h 1949994"/>
              <a:gd name="connsiteX60" fmla="*/ 1841437 w 2022435"/>
              <a:gd name="connsiteY60" fmla="*/ 771189 h 1949994"/>
              <a:gd name="connsiteX61" fmla="*/ 1797370 w 2022435"/>
              <a:gd name="connsiteY61" fmla="*/ 705088 h 1949994"/>
              <a:gd name="connsiteX62" fmla="*/ 1786353 w 2022435"/>
              <a:gd name="connsiteY62" fmla="*/ 672038 h 1949994"/>
              <a:gd name="connsiteX63" fmla="*/ 1742285 w 2022435"/>
              <a:gd name="connsiteY63" fmla="*/ 605936 h 1949994"/>
              <a:gd name="connsiteX64" fmla="*/ 1720252 w 2022435"/>
              <a:gd name="connsiteY64" fmla="*/ 572886 h 1949994"/>
              <a:gd name="connsiteX65" fmla="*/ 1676184 w 2022435"/>
              <a:gd name="connsiteY65" fmla="*/ 495768 h 1949994"/>
              <a:gd name="connsiteX66" fmla="*/ 1654150 w 2022435"/>
              <a:gd name="connsiteY66" fmla="*/ 451700 h 1949994"/>
              <a:gd name="connsiteX67" fmla="*/ 1610083 w 2022435"/>
              <a:gd name="connsiteY67" fmla="*/ 385599 h 1949994"/>
              <a:gd name="connsiteX68" fmla="*/ 1554999 w 2022435"/>
              <a:gd name="connsiteY68" fmla="*/ 319498 h 1949994"/>
              <a:gd name="connsiteX69" fmla="*/ 1521948 w 2022435"/>
              <a:gd name="connsiteY69" fmla="*/ 297464 h 1949994"/>
              <a:gd name="connsiteX70" fmla="*/ 1455847 w 2022435"/>
              <a:gd name="connsiteY70" fmla="*/ 242380 h 1949994"/>
              <a:gd name="connsiteX71" fmla="*/ 1422796 w 2022435"/>
              <a:gd name="connsiteY71" fmla="*/ 209329 h 1949994"/>
              <a:gd name="connsiteX72" fmla="*/ 1389746 w 2022435"/>
              <a:gd name="connsiteY72" fmla="*/ 187295 h 1949994"/>
              <a:gd name="connsiteX73" fmla="*/ 1290594 w 2022435"/>
              <a:gd name="connsiteY73" fmla="*/ 110177 h 1949994"/>
              <a:gd name="connsiteX74" fmla="*/ 1235509 w 2022435"/>
              <a:gd name="connsiteY74" fmla="*/ 55093 h 1949994"/>
              <a:gd name="connsiteX75" fmla="*/ 1202459 w 2022435"/>
              <a:gd name="connsiteY75" fmla="*/ 9 h 194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022435" h="1949994">
                <a:moveTo>
                  <a:pt x="1367712" y="11026"/>
                </a:moveTo>
                <a:cubicBezTo>
                  <a:pt x="1349351" y="18370"/>
                  <a:pt x="1332370" y="31898"/>
                  <a:pt x="1312628" y="33059"/>
                </a:cubicBezTo>
                <a:cubicBezTo>
                  <a:pt x="1268484" y="35656"/>
                  <a:pt x="1224525" y="25309"/>
                  <a:pt x="1180425" y="22042"/>
                </a:cubicBezTo>
                <a:lnTo>
                  <a:pt x="1015172" y="11026"/>
                </a:lnTo>
                <a:cubicBezTo>
                  <a:pt x="989466" y="7354"/>
                  <a:pt x="964021" y="9"/>
                  <a:pt x="938054" y="9"/>
                </a:cubicBezTo>
                <a:cubicBezTo>
                  <a:pt x="866308" y="9"/>
                  <a:pt x="657359" y="-1140"/>
                  <a:pt x="541447" y="22042"/>
                </a:cubicBezTo>
                <a:cubicBezTo>
                  <a:pt x="499660" y="30399"/>
                  <a:pt x="429212" y="49310"/>
                  <a:pt x="387211" y="66110"/>
                </a:cubicBezTo>
                <a:cubicBezTo>
                  <a:pt x="368849" y="73455"/>
                  <a:pt x="351205" y="82941"/>
                  <a:pt x="332126" y="88144"/>
                </a:cubicBezTo>
                <a:cubicBezTo>
                  <a:pt x="310576" y="94021"/>
                  <a:pt x="288059" y="95488"/>
                  <a:pt x="266025" y="99160"/>
                </a:cubicBezTo>
                <a:cubicBezTo>
                  <a:pt x="243991" y="113849"/>
                  <a:pt x="214613" y="121194"/>
                  <a:pt x="199924" y="143228"/>
                </a:cubicBezTo>
                <a:cubicBezTo>
                  <a:pt x="170546" y="187296"/>
                  <a:pt x="188907" y="168934"/>
                  <a:pt x="144840" y="198312"/>
                </a:cubicBezTo>
                <a:cubicBezTo>
                  <a:pt x="130151" y="220346"/>
                  <a:pt x="109146" y="239291"/>
                  <a:pt x="100772" y="264413"/>
                </a:cubicBezTo>
                <a:cubicBezTo>
                  <a:pt x="85568" y="310025"/>
                  <a:pt x="96197" y="287801"/>
                  <a:pt x="67721" y="330515"/>
                </a:cubicBezTo>
                <a:cubicBezTo>
                  <a:pt x="64049" y="341532"/>
                  <a:pt x="59895" y="352399"/>
                  <a:pt x="56705" y="363565"/>
                </a:cubicBezTo>
                <a:cubicBezTo>
                  <a:pt x="52545" y="378124"/>
                  <a:pt x="51653" y="393716"/>
                  <a:pt x="45688" y="407633"/>
                </a:cubicBezTo>
                <a:cubicBezTo>
                  <a:pt x="40472" y="419803"/>
                  <a:pt x="30999" y="429666"/>
                  <a:pt x="23654" y="440683"/>
                </a:cubicBezTo>
                <a:cubicBezTo>
                  <a:pt x="19982" y="459045"/>
                  <a:pt x="14960" y="477187"/>
                  <a:pt x="12637" y="495768"/>
                </a:cubicBezTo>
                <a:cubicBezTo>
                  <a:pt x="-6033" y="645124"/>
                  <a:pt x="-2290" y="734220"/>
                  <a:pt x="12637" y="903392"/>
                </a:cubicBezTo>
                <a:cubicBezTo>
                  <a:pt x="15299" y="933557"/>
                  <a:pt x="28732" y="961833"/>
                  <a:pt x="34671" y="991527"/>
                </a:cubicBezTo>
                <a:cubicBezTo>
                  <a:pt x="42245" y="1029394"/>
                  <a:pt x="46332" y="1054373"/>
                  <a:pt x="56705" y="1090679"/>
                </a:cubicBezTo>
                <a:cubicBezTo>
                  <a:pt x="59895" y="1101845"/>
                  <a:pt x="62528" y="1113342"/>
                  <a:pt x="67721" y="1123729"/>
                </a:cubicBezTo>
                <a:cubicBezTo>
                  <a:pt x="73642" y="1135572"/>
                  <a:pt x="83833" y="1144937"/>
                  <a:pt x="89755" y="1156780"/>
                </a:cubicBezTo>
                <a:cubicBezTo>
                  <a:pt x="94948" y="1167167"/>
                  <a:pt x="95579" y="1179443"/>
                  <a:pt x="100772" y="1189830"/>
                </a:cubicBezTo>
                <a:cubicBezTo>
                  <a:pt x="106694" y="1201673"/>
                  <a:pt x="117428" y="1210781"/>
                  <a:pt x="122806" y="1222881"/>
                </a:cubicBezTo>
                <a:cubicBezTo>
                  <a:pt x="132239" y="1244105"/>
                  <a:pt x="131957" y="1269657"/>
                  <a:pt x="144840" y="1288982"/>
                </a:cubicBezTo>
                <a:cubicBezTo>
                  <a:pt x="152184" y="1299999"/>
                  <a:pt x="159177" y="1311259"/>
                  <a:pt x="166873" y="1322033"/>
                </a:cubicBezTo>
                <a:cubicBezTo>
                  <a:pt x="177545" y="1336974"/>
                  <a:pt x="190192" y="1350530"/>
                  <a:pt x="199924" y="1366100"/>
                </a:cubicBezTo>
                <a:cubicBezTo>
                  <a:pt x="257227" y="1457784"/>
                  <a:pt x="195498" y="1368264"/>
                  <a:pt x="232975" y="1443218"/>
                </a:cubicBezTo>
                <a:cubicBezTo>
                  <a:pt x="248314" y="1473897"/>
                  <a:pt x="263692" y="1484953"/>
                  <a:pt x="288059" y="1509320"/>
                </a:cubicBezTo>
                <a:cubicBezTo>
                  <a:pt x="311692" y="1580215"/>
                  <a:pt x="280549" y="1503213"/>
                  <a:pt x="332126" y="1575421"/>
                </a:cubicBezTo>
                <a:cubicBezTo>
                  <a:pt x="404626" y="1676922"/>
                  <a:pt x="301280" y="1566608"/>
                  <a:pt x="387211" y="1652539"/>
                </a:cubicBezTo>
                <a:cubicBezTo>
                  <a:pt x="394555" y="1667228"/>
                  <a:pt x="398730" y="1683990"/>
                  <a:pt x="409244" y="1696606"/>
                </a:cubicBezTo>
                <a:cubicBezTo>
                  <a:pt x="417721" y="1706778"/>
                  <a:pt x="432123" y="1710163"/>
                  <a:pt x="442295" y="1718640"/>
                </a:cubicBezTo>
                <a:cubicBezTo>
                  <a:pt x="545850" y="1804936"/>
                  <a:pt x="374376" y="1684377"/>
                  <a:pt x="541447" y="1795758"/>
                </a:cubicBezTo>
                <a:lnTo>
                  <a:pt x="607548" y="1839826"/>
                </a:lnTo>
                <a:lnTo>
                  <a:pt x="640599" y="1850842"/>
                </a:lnTo>
                <a:cubicBezTo>
                  <a:pt x="737811" y="1915652"/>
                  <a:pt x="582438" y="1816254"/>
                  <a:pt x="739750" y="1894910"/>
                </a:cubicBezTo>
                <a:cubicBezTo>
                  <a:pt x="754439" y="1902255"/>
                  <a:pt x="768238" y="1911751"/>
                  <a:pt x="783818" y="1916944"/>
                </a:cubicBezTo>
                <a:cubicBezTo>
                  <a:pt x="853929" y="1940314"/>
                  <a:pt x="887608" y="1940934"/>
                  <a:pt x="960088" y="1949994"/>
                </a:cubicBezTo>
                <a:cubicBezTo>
                  <a:pt x="1041988" y="1947435"/>
                  <a:pt x="1313879" y="1945040"/>
                  <a:pt x="1444830" y="1927960"/>
                </a:cubicBezTo>
                <a:cubicBezTo>
                  <a:pt x="1485542" y="1922650"/>
                  <a:pt x="1525869" y="1914530"/>
                  <a:pt x="1566015" y="1905927"/>
                </a:cubicBezTo>
                <a:cubicBezTo>
                  <a:pt x="1577370" y="1903494"/>
                  <a:pt x="1587730" y="1897429"/>
                  <a:pt x="1599066" y="1894910"/>
                </a:cubicBezTo>
                <a:cubicBezTo>
                  <a:pt x="1620872" y="1890064"/>
                  <a:pt x="1643361" y="1888739"/>
                  <a:pt x="1665167" y="1883893"/>
                </a:cubicBezTo>
                <a:cubicBezTo>
                  <a:pt x="1676503" y="1881374"/>
                  <a:pt x="1687014" y="1875932"/>
                  <a:pt x="1698218" y="1872876"/>
                </a:cubicBezTo>
                <a:cubicBezTo>
                  <a:pt x="1727433" y="1864908"/>
                  <a:pt x="1786353" y="1850842"/>
                  <a:pt x="1786353" y="1850842"/>
                </a:cubicBezTo>
                <a:cubicBezTo>
                  <a:pt x="1801042" y="1839825"/>
                  <a:pt x="1815378" y="1828321"/>
                  <a:pt x="1830420" y="1817792"/>
                </a:cubicBezTo>
                <a:cubicBezTo>
                  <a:pt x="1879550" y="1783401"/>
                  <a:pt x="1895408" y="1781671"/>
                  <a:pt x="1929572" y="1740674"/>
                </a:cubicBezTo>
                <a:cubicBezTo>
                  <a:pt x="1938049" y="1730502"/>
                  <a:pt x="1945684" y="1719466"/>
                  <a:pt x="1951606" y="1707623"/>
                </a:cubicBezTo>
                <a:cubicBezTo>
                  <a:pt x="1956799" y="1697236"/>
                  <a:pt x="1958049" y="1685247"/>
                  <a:pt x="1962623" y="1674573"/>
                </a:cubicBezTo>
                <a:cubicBezTo>
                  <a:pt x="1969092" y="1659478"/>
                  <a:pt x="1978557" y="1645753"/>
                  <a:pt x="1984656" y="1630505"/>
                </a:cubicBezTo>
                <a:cubicBezTo>
                  <a:pt x="1993282" y="1608941"/>
                  <a:pt x="2006690" y="1564404"/>
                  <a:pt x="2006690" y="1564404"/>
                </a:cubicBezTo>
                <a:cubicBezTo>
                  <a:pt x="2030029" y="1401032"/>
                  <a:pt x="2025202" y="1467501"/>
                  <a:pt x="2006690" y="1189830"/>
                </a:cubicBezTo>
                <a:cubicBezTo>
                  <a:pt x="2005918" y="1178243"/>
                  <a:pt x="1998863" y="1167946"/>
                  <a:pt x="1995673" y="1156780"/>
                </a:cubicBezTo>
                <a:cubicBezTo>
                  <a:pt x="1991513" y="1142221"/>
                  <a:pt x="1988816" y="1127271"/>
                  <a:pt x="1984656" y="1112712"/>
                </a:cubicBezTo>
                <a:cubicBezTo>
                  <a:pt x="1981466" y="1101546"/>
                  <a:pt x="1976830" y="1090828"/>
                  <a:pt x="1973640" y="1079662"/>
                </a:cubicBezTo>
                <a:cubicBezTo>
                  <a:pt x="1940348" y="963136"/>
                  <a:pt x="1992939" y="1126540"/>
                  <a:pt x="1940589" y="969493"/>
                </a:cubicBezTo>
                <a:cubicBezTo>
                  <a:pt x="1936917" y="958476"/>
                  <a:pt x="1936014" y="946105"/>
                  <a:pt x="1929572" y="936442"/>
                </a:cubicBezTo>
                <a:cubicBezTo>
                  <a:pt x="1914883" y="914408"/>
                  <a:pt x="1893879" y="895463"/>
                  <a:pt x="1885505" y="870341"/>
                </a:cubicBezTo>
                <a:cubicBezTo>
                  <a:pt x="1881833" y="859324"/>
                  <a:pt x="1879681" y="847678"/>
                  <a:pt x="1874488" y="837291"/>
                </a:cubicBezTo>
                <a:cubicBezTo>
                  <a:pt x="1868566" y="825448"/>
                  <a:pt x="1858375" y="816083"/>
                  <a:pt x="1852454" y="804240"/>
                </a:cubicBezTo>
                <a:cubicBezTo>
                  <a:pt x="1847261" y="793853"/>
                  <a:pt x="1847077" y="781341"/>
                  <a:pt x="1841437" y="771189"/>
                </a:cubicBezTo>
                <a:cubicBezTo>
                  <a:pt x="1828577" y="748040"/>
                  <a:pt x="1805744" y="730210"/>
                  <a:pt x="1797370" y="705088"/>
                </a:cubicBezTo>
                <a:cubicBezTo>
                  <a:pt x="1793698" y="694071"/>
                  <a:pt x="1791993" y="682189"/>
                  <a:pt x="1786353" y="672038"/>
                </a:cubicBezTo>
                <a:cubicBezTo>
                  <a:pt x="1773492" y="648889"/>
                  <a:pt x="1756974" y="627970"/>
                  <a:pt x="1742285" y="605936"/>
                </a:cubicBezTo>
                <a:cubicBezTo>
                  <a:pt x="1734941" y="594919"/>
                  <a:pt x="1726173" y="584729"/>
                  <a:pt x="1720252" y="572886"/>
                </a:cubicBezTo>
                <a:cubicBezTo>
                  <a:pt x="1653666" y="439715"/>
                  <a:pt x="1738472" y="604771"/>
                  <a:pt x="1676184" y="495768"/>
                </a:cubicBezTo>
                <a:cubicBezTo>
                  <a:pt x="1668036" y="481509"/>
                  <a:pt x="1662600" y="465783"/>
                  <a:pt x="1654150" y="451700"/>
                </a:cubicBezTo>
                <a:cubicBezTo>
                  <a:pt x="1640526" y="428993"/>
                  <a:pt x="1624772" y="407633"/>
                  <a:pt x="1610083" y="385599"/>
                </a:cubicBezTo>
                <a:cubicBezTo>
                  <a:pt x="1588418" y="353102"/>
                  <a:pt x="1586808" y="346005"/>
                  <a:pt x="1554999" y="319498"/>
                </a:cubicBezTo>
                <a:cubicBezTo>
                  <a:pt x="1544827" y="311021"/>
                  <a:pt x="1532965" y="304809"/>
                  <a:pt x="1521948" y="297464"/>
                </a:cubicBezTo>
                <a:cubicBezTo>
                  <a:pt x="1478510" y="232307"/>
                  <a:pt x="1527006" y="293207"/>
                  <a:pt x="1455847" y="242380"/>
                </a:cubicBezTo>
                <a:cubicBezTo>
                  <a:pt x="1443169" y="233324"/>
                  <a:pt x="1434765" y="219303"/>
                  <a:pt x="1422796" y="209329"/>
                </a:cubicBezTo>
                <a:cubicBezTo>
                  <a:pt x="1412624" y="200853"/>
                  <a:pt x="1399642" y="196092"/>
                  <a:pt x="1389746" y="187295"/>
                </a:cubicBezTo>
                <a:cubicBezTo>
                  <a:pt x="1300571" y="108029"/>
                  <a:pt x="1358744" y="132894"/>
                  <a:pt x="1290594" y="110177"/>
                </a:cubicBezTo>
                <a:cubicBezTo>
                  <a:pt x="1231832" y="22037"/>
                  <a:pt x="1308961" y="128546"/>
                  <a:pt x="1235509" y="55093"/>
                </a:cubicBezTo>
                <a:cubicBezTo>
                  <a:pt x="1222218" y="41802"/>
                  <a:pt x="1211152" y="17393"/>
                  <a:pt x="1202459" y="9"/>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10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56" y="1459326"/>
            <a:ext cx="8667750" cy="5267325"/>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95410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and structure. (advance slide for answers).  Do </a:t>
            </a:r>
            <a:r>
              <a:rPr lang="en-US" sz="3200" b="1" dirty="0">
                <a:solidFill>
                  <a:schemeClr val="accent3">
                    <a:lumMod val="50000"/>
                  </a:schemeClr>
                </a:solidFill>
                <a:latin typeface="+mn-lt"/>
              </a:rPr>
              <a:t>NOT</a:t>
            </a:r>
            <a:r>
              <a:rPr lang="en-US" sz="2400" b="1" dirty="0">
                <a:solidFill>
                  <a:schemeClr val="accent3">
                    <a:lumMod val="50000"/>
                  </a:schemeClr>
                </a:solidFill>
                <a:latin typeface="Script MT Bold" pitchFamily="66" charset="0"/>
              </a:rPr>
              <a:t> let me down.</a:t>
            </a:r>
          </a:p>
        </p:txBody>
      </p:sp>
      <p:grpSp>
        <p:nvGrpSpPr>
          <p:cNvPr id="5" name="Group 4"/>
          <p:cNvGrpSpPr/>
          <p:nvPr/>
        </p:nvGrpSpPr>
        <p:grpSpPr>
          <a:xfrm>
            <a:off x="271443" y="2362200"/>
            <a:ext cx="5384290" cy="4042307"/>
            <a:chOff x="271443" y="2362200"/>
            <a:chExt cx="5384290" cy="4042307"/>
          </a:xfrm>
        </p:grpSpPr>
        <p:sp>
          <p:nvSpPr>
            <p:cNvPr id="6" name="Rectangle 5"/>
            <p:cNvSpPr/>
            <p:nvPr/>
          </p:nvSpPr>
          <p:spPr>
            <a:xfrm>
              <a:off x="271443" y="2362200"/>
              <a:ext cx="2214563" cy="646331"/>
            </a:xfrm>
            <a:prstGeom prst="rect">
              <a:avLst/>
            </a:prstGeom>
            <a:solidFill>
              <a:schemeClr val="bg2"/>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Pancreas</a:t>
              </a:r>
            </a:p>
          </p:txBody>
        </p:sp>
        <p:sp>
          <p:nvSpPr>
            <p:cNvPr id="8" name="Rectangle 7"/>
            <p:cNvSpPr/>
            <p:nvPr/>
          </p:nvSpPr>
          <p:spPr>
            <a:xfrm>
              <a:off x="2379133" y="5204178"/>
              <a:ext cx="3276600" cy="1200329"/>
            </a:xfrm>
            <a:prstGeom prst="rect">
              <a:avLst/>
            </a:prstGeom>
            <a:solidFill>
              <a:schemeClr val="bg2"/>
            </a:solidFill>
          </p:spPr>
          <p:txBody>
            <a:bodyPr wrap="square">
              <a:spAutoFit/>
            </a:bodyPr>
            <a:lstStyle/>
            <a:p>
              <a:pPr algn="ctr" fontAlgn="auto">
                <a:spcBef>
                  <a:spcPts val="0"/>
                </a:spcBef>
                <a:spcAft>
                  <a:spcPts val="0"/>
                </a:spcAft>
                <a:defRPr/>
              </a:pPr>
              <a:r>
                <a:rPr lang="en-US" sz="3600" b="1" dirty="0">
                  <a:ln w="17780" cmpd="sng">
                    <a:solidFill>
                      <a:srgbClr val="FFFFFF"/>
                    </a:solidFill>
                    <a:prstDash val="solid"/>
                    <a:miter lim="800000"/>
                  </a:ln>
                  <a:effectLst>
                    <a:outerShdw blurRad="50800" algn="tl" rotWithShape="0">
                      <a:srgbClr val="000000"/>
                    </a:outerShdw>
                  </a:effectLst>
                  <a:latin typeface="+mn-lt"/>
                </a:rPr>
                <a:t>Islet of Langerhans</a:t>
              </a:r>
            </a:p>
          </p:txBody>
        </p:sp>
      </p:grpSp>
      <p:sp>
        <p:nvSpPr>
          <p:cNvPr id="11" name="Freeform 10"/>
          <p:cNvSpPr/>
          <p:nvPr/>
        </p:nvSpPr>
        <p:spPr>
          <a:xfrm>
            <a:off x="5689600" y="3194757"/>
            <a:ext cx="2427111" cy="2167466"/>
          </a:xfrm>
          <a:custGeom>
            <a:avLst/>
            <a:gdLst>
              <a:gd name="connsiteX0" fmla="*/ 2314222 w 2316386"/>
              <a:gd name="connsiteY0" fmla="*/ 914400 h 2032000"/>
              <a:gd name="connsiteX1" fmla="*/ 2291645 w 2316386"/>
              <a:gd name="connsiteY1" fmla="*/ 790222 h 2032000"/>
              <a:gd name="connsiteX2" fmla="*/ 2269067 w 2316386"/>
              <a:gd name="connsiteY2" fmla="*/ 722489 h 2032000"/>
              <a:gd name="connsiteX3" fmla="*/ 2257778 w 2316386"/>
              <a:gd name="connsiteY3" fmla="*/ 688622 h 2032000"/>
              <a:gd name="connsiteX4" fmla="*/ 2246489 w 2316386"/>
              <a:gd name="connsiteY4" fmla="*/ 654756 h 2032000"/>
              <a:gd name="connsiteX5" fmla="*/ 2201334 w 2316386"/>
              <a:gd name="connsiteY5" fmla="*/ 508000 h 2032000"/>
              <a:gd name="connsiteX6" fmla="*/ 2190045 w 2316386"/>
              <a:gd name="connsiteY6" fmla="*/ 474133 h 2032000"/>
              <a:gd name="connsiteX7" fmla="*/ 2144889 w 2316386"/>
              <a:gd name="connsiteY7" fmla="*/ 406400 h 2032000"/>
              <a:gd name="connsiteX8" fmla="*/ 2065867 w 2316386"/>
              <a:gd name="connsiteY8" fmla="*/ 349956 h 2032000"/>
              <a:gd name="connsiteX9" fmla="*/ 2032000 w 2316386"/>
              <a:gd name="connsiteY9" fmla="*/ 316089 h 2032000"/>
              <a:gd name="connsiteX10" fmla="*/ 1964267 w 2316386"/>
              <a:gd name="connsiteY10" fmla="*/ 282222 h 2032000"/>
              <a:gd name="connsiteX11" fmla="*/ 1941689 w 2316386"/>
              <a:gd name="connsiteY11" fmla="*/ 248356 h 2032000"/>
              <a:gd name="connsiteX12" fmla="*/ 1873956 w 2316386"/>
              <a:gd name="connsiteY12" fmla="*/ 214489 h 2032000"/>
              <a:gd name="connsiteX13" fmla="*/ 1840089 w 2316386"/>
              <a:gd name="connsiteY13" fmla="*/ 191911 h 2032000"/>
              <a:gd name="connsiteX14" fmla="*/ 1806222 w 2316386"/>
              <a:gd name="connsiteY14" fmla="*/ 158045 h 2032000"/>
              <a:gd name="connsiteX15" fmla="*/ 1738489 w 2316386"/>
              <a:gd name="connsiteY15" fmla="*/ 112889 h 2032000"/>
              <a:gd name="connsiteX16" fmla="*/ 1614311 w 2316386"/>
              <a:gd name="connsiteY16" fmla="*/ 45156 h 2032000"/>
              <a:gd name="connsiteX17" fmla="*/ 1422400 w 2316386"/>
              <a:gd name="connsiteY17" fmla="*/ 22578 h 2032000"/>
              <a:gd name="connsiteX18" fmla="*/ 1377245 w 2316386"/>
              <a:gd name="connsiteY18" fmla="*/ 11289 h 2032000"/>
              <a:gd name="connsiteX19" fmla="*/ 1343378 w 2316386"/>
              <a:gd name="connsiteY19" fmla="*/ 0 h 2032000"/>
              <a:gd name="connsiteX20" fmla="*/ 903111 w 2316386"/>
              <a:gd name="connsiteY20" fmla="*/ 11289 h 2032000"/>
              <a:gd name="connsiteX21" fmla="*/ 812800 w 2316386"/>
              <a:gd name="connsiteY21" fmla="*/ 33867 h 2032000"/>
              <a:gd name="connsiteX22" fmla="*/ 767645 w 2316386"/>
              <a:gd name="connsiteY22" fmla="*/ 56445 h 2032000"/>
              <a:gd name="connsiteX23" fmla="*/ 733778 w 2316386"/>
              <a:gd name="connsiteY23" fmla="*/ 79022 h 2032000"/>
              <a:gd name="connsiteX24" fmla="*/ 688622 w 2316386"/>
              <a:gd name="connsiteY24" fmla="*/ 90311 h 2032000"/>
              <a:gd name="connsiteX25" fmla="*/ 620889 w 2316386"/>
              <a:gd name="connsiteY25" fmla="*/ 146756 h 2032000"/>
              <a:gd name="connsiteX26" fmla="*/ 587022 w 2316386"/>
              <a:gd name="connsiteY26" fmla="*/ 169333 h 2032000"/>
              <a:gd name="connsiteX27" fmla="*/ 541867 w 2316386"/>
              <a:gd name="connsiteY27" fmla="*/ 237067 h 2032000"/>
              <a:gd name="connsiteX28" fmla="*/ 485422 w 2316386"/>
              <a:gd name="connsiteY28" fmla="*/ 293511 h 2032000"/>
              <a:gd name="connsiteX29" fmla="*/ 440267 w 2316386"/>
              <a:gd name="connsiteY29" fmla="*/ 361245 h 2032000"/>
              <a:gd name="connsiteX30" fmla="*/ 361245 w 2316386"/>
              <a:gd name="connsiteY30" fmla="*/ 462845 h 2032000"/>
              <a:gd name="connsiteX31" fmla="*/ 327378 w 2316386"/>
              <a:gd name="connsiteY31" fmla="*/ 485422 h 2032000"/>
              <a:gd name="connsiteX32" fmla="*/ 304800 w 2316386"/>
              <a:gd name="connsiteY32" fmla="*/ 519289 h 2032000"/>
              <a:gd name="connsiteX33" fmla="*/ 248356 w 2316386"/>
              <a:gd name="connsiteY33" fmla="*/ 587022 h 2032000"/>
              <a:gd name="connsiteX34" fmla="*/ 225778 w 2316386"/>
              <a:gd name="connsiteY34" fmla="*/ 654756 h 2032000"/>
              <a:gd name="connsiteX35" fmla="*/ 180622 w 2316386"/>
              <a:gd name="connsiteY35" fmla="*/ 722489 h 2032000"/>
              <a:gd name="connsiteX36" fmla="*/ 169334 w 2316386"/>
              <a:gd name="connsiteY36" fmla="*/ 756356 h 2032000"/>
              <a:gd name="connsiteX37" fmla="*/ 124178 w 2316386"/>
              <a:gd name="connsiteY37" fmla="*/ 835378 h 2032000"/>
              <a:gd name="connsiteX38" fmla="*/ 101600 w 2316386"/>
              <a:gd name="connsiteY38" fmla="*/ 880533 h 2032000"/>
              <a:gd name="connsiteX39" fmla="*/ 79022 w 2316386"/>
              <a:gd name="connsiteY39" fmla="*/ 959556 h 2032000"/>
              <a:gd name="connsiteX40" fmla="*/ 56445 w 2316386"/>
              <a:gd name="connsiteY40" fmla="*/ 993422 h 2032000"/>
              <a:gd name="connsiteX41" fmla="*/ 33867 w 2316386"/>
              <a:gd name="connsiteY41" fmla="*/ 1061156 h 2032000"/>
              <a:gd name="connsiteX42" fmla="*/ 11289 w 2316386"/>
              <a:gd name="connsiteY42" fmla="*/ 1128889 h 2032000"/>
              <a:gd name="connsiteX43" fmla="*/ 0 w 2316386"/>
              <a:gd name="connsiteY43" fmla="*/ 1174045 h 2032000"/>
              <a:gd name="connsiteX44" fmla="*/ 11289 w 2316386"/>
              <a:gd name="connsiteY44" fmla="*/ 1343378 h 2032000"/>
              <a:gd name="connsiteX45" fmla="*/ 33867 w 2316386"/>
              <a:gd name="connsiteY45" fmla="*/ 1411111 h 2032000"/>
              <a:gd name="connsiteX46" fmla="*/ 45156 w 2316386"/>
              <a:gd name="connsiteY46" fmla="*/ 1444978 h 2032000"/>
              <a:gd name="connsiteX47" fmla="*/ 56445 w 2316386"/>
              <a:gd name="connsiteY47" fmla="*/ 1478845 h 2032000"/>
              <a:gd name="connsiteX48" fmla="*/ 90311 w 2316386"/>
              <a:gd name="connsiteY48" fmla="*/ 1524000 h 2032000"/>
              <a:gd name="connsiteX49" fmla="*/ 124178 w 2316386"/>
              <a:gd name="connsiteY49" fmla="*/ 1580445 h 2032000"/>
              <a:gd name="connsiteX50" fmla="*/ 146756 w 2316386"/>
              <a:gd name="connsiteY50" fmla="*/ 1625600 h 2032000"/>
              <a:gd name="connsiteX51" fmla="*/ 214489 w 2316386"/>
              <a:gd name="connsiteY51" fmla="*/ 1704622 h 2032000"/>
              <a:gd name="connsiteX52" fmla="*/ 270934 w 2316386"/>
              <a:gd name="connsiteY52" fmla="*/ 1783645 h 2032000"/>
              <a:gd name="connsiteX53" fmla="*/ 327378 w 2316386"/>
              <a:gd name="connsiteY53" fmla="*/ 1862667 h 2032000"/>
              <a:gd name="connsiteX54" fmla="*/ 361245 w 2316386"/>
              <a:gd name="connsiteY54" fmla="*/ 1873956 h 2032000"/>
              <a:gd name="connsiteX55" fmla="*/ 372534 w 2316386"/>
              <a:gd name="connsiteY55" fmla="*/ 1907822 h 2032000"/>
              <a:gd name="connsiteX56" fmla="*/ 440267 w 2316386"/>
              <a:gd name="connsiteY56" fmla="*/ 1952978 h 2032000"/>
              <a:gd name="connsiteX57" fmla="*/ 462845 w 2316386"/>
              <a:gd name="connsiteY57" fmla="*/ 1986845 h 2032000"/>
              <a:gd name="connsiteX58" fmla="*/ 530578 w 2316386"/>
              <a:gd name="connsiteY58" fmla="*/ 2009422 h 2032000"/>
              <a:gd name="connsiteX59" fmla="*/ 677334 w 2316386"/>
              <a:gd name="connsiteY59" fmla="*/ 2032000 h 2032000"/>
              <a:gd name="connsiteX60" fmla="*/ 1016000 w 2316386"/>
              <a:gd name="connsiteY60" fmla="*/ 2020711 h 2032000"/>
              <a:gd name="connsiteX61" fmla="*/ 1162756 w 2316386"/>
              <a:gd name="connsiteY61" fmla="*/ 1998133 h 2032000"/>
              <a:gd name="connsiteX62" fmla="*/ 1286934 w 2316386"/>
              <a:gd name="connsiteY62" fmla="*/ 1975556 h 2032000"/>
              <a:gd name="connsiteX63" fmla="*/ 1388534 w 2316386"/>
              <a:gd name="connsiteY63" fmla="*/ 1952978 h 2032000"/>
              <a:gd name="connsiteX64" fmla="*/ 1490134 w 2316386"/>
              <a:gd name="connsiteY64" fmla="*/ 1919111 h 2032000"/>
              <a:gd name="connsiteX65" fmla="*/ 1524000 w 2316386"/>
              <a:gd name="connsiteY65" fmla="*/ 1907822 h 2032000"/>
              <a:gd name="connsiteX66" fmla="*/ 1603022 w 2316386"/>
              <a:gd name="connsiteY66" fmla="*/ 1862667 h 2032000"/>
              <a:gd name="connsiteX67" fmla="*/ 1636889 w 2316386"/>
              <a:gd name="connsiteY67" fmla="*/ 1851378 h 2032000"/>
              <a:gd name="connsiteX68" fmla="*/ 1738489 w 2316386"/>
              <a:gd name="connsiteY68" fmla="*/ 1794933 h 2032000"/>
              <a:gd name="connsiteX69" fmla="*/ 1806222 w 2316386"/>
              <a:gd name="connsiteY69" fmla="*/ 1738489 h 2032000"/>
              <a:gd name="connsiteX70" fmla="*/ 1907822 w 2316386"/>
              <a:gd name="connsiteY70" fmla="*/ 1682045 h 2032000"/>
              <a:gd name="connsiteX71" fmla="*/ 1941689 w 2316386"/>
              <a:gd name="connsiteY71" fmla="*/ 1659467 h 2032000"/>
              <a:gd name="connsiteX72" fmla="*/ 2009422 w 2316386"/>
              <a:gd name="connsiteY72" fmla="*/ 1603022 h 2032000"/>
              <a:gd name="connsiteX73" fmla="*/ 2054578 w 2316386"/>
              <a:gd name="connsiteY73" fmla="*/ 1546578 h 2032000"/>
              <a:gd name="connsiteX74" fmla="*/ 2133600 w 2316386"/>
              <a:gd name="connsiteY74" fmla="*/ 1444978 h 2032000"/>
              <a:gd name="connsiteX75" fmla="*/ 2156178 w 2316386"/>
              <a:gd name="connsiteY75" fmla="*/ 1411111 h 2032000"/>
              <a:gd name="connsiteX76" fmla="*/ 2190045 w 2316386"/>
              <a:gd name="connsiteY76" fmla="*/ 1343378 h 2032000"/>
              <a:gd name="connsiteX77" fmla="*/ 2212622 w 2316386"/>
              <a:gd name="connsiteY77" fmla="*/ 1275645 h 2032000"/>
              <a:gd name="connsiteX78" fmla="*/ 2223911 w 2316386"/>
              <a:gd name="connsiteY78" fmla="*/ 1241778 h 2032000"/>
              <a:gd name="connsiteX79" fmla="*/ 2246489 w 2316386"/>
              <a:gd name="connsiteY79" fmla="*/ 1174045 h 2032000"/>
              <a:gd name="connsiteX80" fmla="*/ 2257778 w 2316386"/>
              <a:gd name="connsiteY80" fmla="*/ 1140178 h 2032000"/>
              <a:gd name="connsiteX81" fmla="*/ 2280356 w 2316386"/>
              <a:gd name="connsiteY81" fmla="*/ 1038578 h 2032000"/>
              <a:gd name="connsiteX82" fmla="*/ 2291645 w 2316386"/>
              <a:gd name="connsiteY82" fmla="*/ 1004711 h 2032000"/>
              <a:gd name="connsiteX83" fmla="*/ 2302934 w 2316386"/>
              <a:gd name="connsiteY83" fmla="*/ 959556 h 2032000"/>
              <a:gd name="connsiteX84" fmla="*/ 2314222 w 2316386"/>
              <a:gd name="connsiteY84" fmla="*/ 925689 h 2032000"/>
              <a:gd name="connsiteX85" fmla="*/ 2314222 w 2316386"/>
              <a:gd name="connsiteY85" fmla="*/ 914400 h 20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316386" h="2032000">
                <a:moveTo>
                  <a:pt x="2314222" y="914400"/>
                </a:moveTo>
                <a:cubicBezTo>
                  <a:pt x="2310459" y="891822"/>
                  <a:pt x="2306162" y="838611"/>
                  <a:pt x="2291645" y="790222"/>
                </a:cubicBezTo>
                <a:cubicBezTo>
                  <a:pt x="2284806" y="767427"/>
                  <a:pt x="2276593" y="745067"/>
                  <a:pt x="2269067" y="722489"/>
                </a:cubicBezTo>
                <a:lnTo>
                  <a:pt x="2257778" y="688622"/>
                </a:lnTo>
                <a:cubicBezTo>
                  <a:pt x="2254015" y="677333"/>
                  <a:pt x="2249375" y="666300"/>
                  <a:pt x="2246489" y="654756"/>
                </a:cubicBezTo>
                <a:cubicBezTo>
                  <a:pt x="2212470" y="518680"/>
                  <a:pt x="2239697" y="610305"/>
                  <a:pt x="2201334" y="508000"/>
                </a:cubicBezTo>
                <a:cubicBezTo>
                  <a:pt x="2197156" y="496858"/>
                  <a:pt x="2195824" y="484535"/>
                  <a:pt x="2190045" y="474133"/>
                </a:cubicBezTo>
                <a:cubicBezTo>
                  <a:pt x="2176867" y="450413"/>
                  <a:pt x="2167467" y="421452"/>
                  <a:pt x="2144889" y="406400"/>
                </a:cubicBezTo>
                <a:cubicBezTo>
                  <a:pt x="2118088" y="388532"/>
                  <a:pt x="2090370" y="370958"/>
                  <a:pt x="2065867" y="349956"/>
                </a:cubicBezTo>
                <a:cubicBezTo>
                  <a:pt x="2053745" y="339566"/>
                  <a:pt x="2044265" y="326310"/>
                  <a:pt x="2032000" y="316089"/>
                </a:cubicBezTo>
                <a:cubicBezTo>
                  <a:pt x="2002821" y="291773"/>
                  <a:pt x="1998210" y="293536"/>
                  <a:pt x="1964267" y="282222"/>
                </a:cubicBezTo>
                <a:cubicBezTo>
                  <a:pt x="1956741" y="270933"/>
                  <a:pt x="1951283" y="257950"/>
                  <a:pt x="1941689" y="248356"/>
                </a:cubicBezTo>
                <a:cubicBezTo>
                  <a:pt x="1909336" y="216003"/>
                  <a:pt x="1910683" y="232853"/>
                  <a:pt x="1873956" y="214489"/>
                </a:cubicBezTo>
                <a:cubicBezTo>
                  <a:pt x="1861821" y="208421"/>
                  <a:pt x="1850512" y="200597"/>
                  <a:pt x="1840089" y="191911"/>
                </a:cubicBezTo>
                <a:cubicBezTo>
                  <a:pt x="1827824" y="181691"/>
                  <a:pt x="1818824" y="167846"/>
                  <a:pt x="1806222" y="158045"/>
                </a:cubicBezTo>
                <a:cubicBezTo>
                  <a:pt x="1784803" y="141386"/>
                  <a:pt x="1761067" y="127941"/>
                  <a:pt x="1738489" y="112889"/>
                </a:cubicBezTo>
                <a:cubicBezTo>
                  <a:pt x="1704775" y="90413"/>
                  <a:pt x="1646908" y="49813"/>
                  <a:pt x="1614311" y="45156"/>
                </a:cubicBezTo>
                <a:cubicBezTo>
                  <a:pt x="1497852" y="28519"/>
                  <a:pt x="1561765" y="36515"/>
                  <a:pt x="1422400" y="22578"/>
                </a:cubicBezTo>
                <a:cubicBezTo>
                  <a:pt x="1407348" y="18815"/>
                  <a:pt x="1392163" y="15551"/>
                  <a:pt x="1377245" y="11289"/>
                </a:cubicBezTo>
                <a:cubicBezTo>
                  <a:pt x="1365803" y="8020"/>
                  <a:pt x="1355278" y="0"/>
                  <a:pt x="1343378" y="0"/>
                </a:cubicBezTo>
                <a:cubicBezTo>
                  <a:pt x="1196574" y="0"/>
                  <a:pt x="1049867" y="7526"/>
                  <a:pt x="903111" y="11289"/>
                </a:cubicBezTo>
                <a:cubicBezTo>
                  <a:pt x="873007" y="18815"/>
                  <a:pt x="840554" y="19990"/>
                  <a:pt x="812800" y="33867"/>
                </a:cubicBezTo>
                <a:cubicBezTo>
                  <a:pt x="797748" y="41393"/>
                  <a:pt x="782256" y="48096"/>
                  <a:pt x="767645" y="56445"/>
                </a:cubicBezTo>
                <a:cubicBezTo>
                  <a:pt x="755865" y="63176"/>
                  <a:pt x="746249" y="73678"/>
                  <a:pt x="733778" y="79022"/>
                </a:cubicBezTo>
                <a:cubicBezTo>
                  <a:pt x="719517" y="85134"/>
                  <a:pt x="703674" y="86548"/>
                  <a:pt x="688622" y="90311"/>
                </a:cubicBezTo>
                <a:cubicBezTo>
                  <a:pt x="604528" y="146375"/>
                  <a:pt x="707823" y="74312"/>
                  <a:pt x="620889" y="146756"/>
                </a:cubicBezTo>
                <a:cubicBezTo>
                  <a:pt x="610466" y="155442"/>
                  <a:pt x="598311" y="161807"/>
                  <a:pt x="587022" y="169333"/>
                </a:cubicBezTo>
                <a:cubicBezTo>
                  <a:pt x="567185" y="228849"/>
                  <a:pt x="588845" y="180694"/>
                  <a:pt x="541867" y="237067"/>
                </a:cubicBezTo>
                <a:cubicBezTo>
                  <a:pt x="494830" y="293510"/>
                  <a:pt x="547511" y="252118"/>
                  <a:pt x="485422" y="293511"/>
                </a:cubicBezTo>
                <a:cubicBezTo>
                  <a:pt x="463835" y="358279"/>
                  <a:pt x="489594" y="297826"/>
                  <a:pt x="440267" y="361245"/>
                </a:cubicBezTo>
                <a:cubicBezTo>
                  <a:pt x="393900" y="420859"/>
                  <a:pt x="409800" y="422382"/>
                  <a:pt x="361245" y="462845"/>
                </a:cubicBezTo>
                <a:cubicBezTo>
                  <a:pt x="350822" y="471531"/>
                  <a:pt x="338667" y="477896"/>
                  <a:pt x="327378" y="485422"/>
                </a:cubicBezTo>
                <a:cubicBezTo>
                  <a:pt x="319852" y="496711"/>
                  <a:pt x="313486" y="508866"/>
                  <a:pt x="304800" y="519289"/>
                </a:cubicBezTo>
                <a:cubicBezTo>
                  <a:pt x="232362" y="606216"/>
                  <a:pt x="304416" y="502934"/>
                  <a:pt x="248356" y="587022"/>
                </a:cubicBezTo>
                <a:cubicBezTo>
                  <a:pt x="240830" y="609600"/>
                  <a:pt x="238980" y="634954"/>
                  <a:pt x="225778" y="654756"/>
                </a:cubicBezTo>
                <a:lnTo>
                  <a:pt x="180622" y="722489"/>
                </a:lnTo>
                <a:cubicBezTo>
                  <a:pt x="176859" y="733778"/>
                  <a:pt x="174021" y="745419"/>
                  <a:pt x="169334" y="756356"/>
                </a:cubicBezTo>
                <a:cubicBezTo>
                  <a:pt x="140099" y="824572"/>
                  <a:pt x="156566" y="778700"/>
                  <a:pt x="124178" y="835378"/>
                </a:cubicBezTo>
                <a:cubicBezTo>
                  <a:pt x="115829" y="849989"/>
                  <a:pt x="109126" y="865481"/>
                  <a:pt x="101600" y="880533"/>
                </a:cubicBezTo>
                <a:cubicBezTo>
                  <a:pt x="97983" y="895002"/>
                  <a:pt x="87120" y="943360"/>
                  <a:pt x="79022" y="959556"/>
                </a:cubicBezTo>
                <a:cubicBezTo>
                  <a:pt x="72955" y="971691"/>
                  <a:pt x="61955" y="981024"/>
                  <a:pt x="56445" y="993422"/>
                </a:cubicBezTo>
                <a:cubicBezTo>
                  <a:pt x="46779" y="1015170"/>
                  <a:pt x="41393" y="1038578"/>
                  <a:pt x="33867" y="1061156"/>
                </a:cubicBezTo>
                <a:lnTo>
                  <a:pt x="11289" y="1128889"/>
                </a:lnTo>
                <a:lnTo>
                  <a:pt x="0" y="1174045"/>
                </a:lnTo>
                <a:cubicBezTo>
                  <a:pt x="3763" y="1230489"/>
                  <a:pt x="3289" y="1287377"/>
                  <a:pt x="11289" y="1343378"/>
                </a:cubicBezTo>
                <a:cubicBezTo>
                  <a:pt x="14655" y="1366938"/>
                  <a:pt x="26341" y="1388533"/>
                  <a:pt x="33867" y="1411111"/>
                </a:cubicBezTo>
                <a:lnTo>
                  <a:pt x="45156" y="1444978"/>
                </a:lnTo>
                <a:cubicBezTo>
                  <a:pt x="48919" y="1456267"/>
                  <a:pt x="49305" y="1469325"/>
                  <a:pt x="56445" y="1478845"/>
                </a:cubicBezTo>
                <a:cubicBezTo>
                  <a:pt x="67734" y="1493897"/>
                  <a:pt x="79875" y="1508345"/>
                  <a:pt x="90311" y="1524000"/>
                </a:cubicBezTo>
                <a:cubicBezTo>
                  <a:pt x="102482" y="1542257"/>
                  <a:pt x="113522" y="1561264"/>
                  <a:pt x="124178" y="1580445"/>
                </a:cubicBezTo>
                <a:cubicBezTo>
                  <a:pt x="132351" y="1595156"/>
                  <a:pt x="137837" y="1611330"/>
                  <a:pt x="146756" y="1625600"/>
                </a:cubicBezTo>
                <a:cubicBezTo>
                  <a:pt x="170895" y="1664223"/>
                  <a:pt x="183699" y="1673833"/>
                  <a:pt x="214489" y="1704622"/>
                </a:cubicBezTo>
                <a:cubicBezTo>
                  <a:pt x="256268" y="1788179"/>
                  <a:pt x="213725" y="1714995"/>
                  <a:pt x="270934" y="1783645"/>
                </a:cubicBezTo>
                <a:cubicBezTo>
                  <a:pt x="289655" y="1806110"/>
                  <a:pt x="305192" y="1844179"/>
                  <a:pt x="327378" y="1862667"/>
                </a:cubicBezTo>
                <a:cubicBezTo>
                  <a:pt x="336520" y="1870285"/>
                  <a:pt x="349956" y="1870193"/>
                  <a:pt x="361245" y="1873956"/>
                </a:cubicBezTo>
                <a:cubicBezTo>
                  <a:pt x="365008" y="1885245"/>
                  <a:pt x="364120" y="1899408"/>
                  <a:pt x="372534" y="1907822"/>
                </a:cubicBezTo>
                <a:cubicBezTo>
                  <a:pt x="391721" y="1927009"/>
                  <a:pt x="440267" y="1952978"/>
                  <a:pt x="440267" y="1952978"/>
                </a:cubicBezTo>
                <a:cubicBezTo>
                  <a:pt x="447793" y="1964267"/>
                  <a:pt x="451340" y="1979654"/>
                  <a:pt x="462845" y="1986845"/>
                </a:cubicBezTo>
                <a:cubicBezTo>
                  <a:pt x="483026" y="1999458"/>
                  <a:pt x="508000" y="2001896"/>
                  <a:pt x="530578" y="2009422"/>
                </a:cubicBezTo>
                <a:cubicBezTo>
                  <a:pt x="600324" y="2032670"/>
                  <a:pt x="552598" y="2019526"/>
                  <a:pt x="677334" y="2032000"/>
                </a:cubicBezTo>
                <a:cubicBezTo>
                  <a:pt x="790223" y="2028237"/>
                  <a:pt x="903213" y="2026808"/>
                  <a:pt x="1016000" y="2020711"/>
                </a:cubicBezTo>
                <a:cubicBezTo>
                  <a:pt x="1041233" y="2019347"/>
                  <a:pt x="1134540" y="2002474"/>
                  <a:pt x="1162756" y="1998133"/>
                </a:cubicBezTo>
                <a:cubicBezTo>
                  <a:pt x="1321746" y="1973674"/>
                  <a:pt x="1178291" y="1999699"/>
                  <a:pt x="1286934" y="1975556"/>
                </a:cubicBezTo>
                <a:cubicBezTo>
                  <a:pt x="1328364" y="1966349"/>
                  <a:pt x="1349206" y="1964776"/>
                  <a:pt x="1388534" y="1952978"/>
                </a:cubicBezTo>
                <a:cubicBezTo>
                  <a:pt x="1422727" y="1942720"/>
                  <a:pt x="1456267" y="1930400"/>
                  <a:pt x="1490134" y="1919111"/>
                </a:cubicBezTo>
                <a:cubicBezTo>
                  <a:pt x="1501423" y="1915348"/>
                  <a:pt x="1514099" y="1914422"/>
                  <a:pt x="1524000" y="1907822"/>
                </a:cubicBezTo>
                <a:cubicBezTo>
                  <a:pt x="1558009" y="1885150"/>
                  <a:pt x="1562923" y="1879853"/>
                  <a:pt x="1603022" y="1862667"/>
                </a:cubicBezTo>
                <a:cubicBezTo>
                  <a:pt x="1613959" y="1857979"/>
                  <a:pt x="1626487" y="1857157"/>
                  <a:pt x="1636889" y="1851378"/>
                </a:cubicBezTo>
                <a:cubicBezTo>
                  <a:pt x="1753341" y="1786682"/>
                  <a:pt x="1661857" y="1820477"/>
                  <a:pt x="1738489" y="1794933"/>
                </a:cubicBezTo>
                <a:cubicBezTo>
                  <a:pt x="1775534" y="1739367"/>
                  <a:pt x="1742566" y="1776683"/>
                  <a:pt x="1806222" y="1738489"/>
                </a:cubicBezTo>
                <a:cubicBezTo>
                  <a:pt x="1903262" y="1680264"/>
                  <a:pt x="1839703" y="1704750"/>
                  <a:pt x="1907822" y="1682045"/>
                </a:cubicBezTo>
                <a:cubicBezTo>
                  <a:pt x="1919111" y="1674519"/>
                  <a:pt x="1931266" y="1668153"/>
                  <a:pt x="1941689" y="1659467"/>
                </a:cubicBezTo>
                <a:cubicBezTo>
                  <a:pt x="2028615" y="1587028"/>
                  <a:pt x="1925334" y="1659082"/>
                  <a:pt x="2009422" y="1603022"/>
                </a:cubicBezTo>
                <a:cubicBezTo>
                  <a:pt x="2027954" y="1547426"/>
                  <a:pt x="2007443" y="1585857"/>
                  <a:pt x="2054578" y="1546578"/>
                </a:cubicBezTo>
                <a:cubicBezTo>
                  <a:pt x="2094369" y="1513419"/>
                  <a:pt x="2102132" y="1492180"/>
                  <a:pt x="2133600" y="1444978"/>
                </a:cubicBezTo>
                <a:cubicBezTo>
                  <a:pt x="2141126" y="1433689"/>
                  <a:pt x="2151887" y="1423982"/>
                  <a:pt x="2156178" y="1411111"/>
                </a:cubicBezTo>
                <a:cubicBezTo>
                  <a:pt x="2197353" y="1287589"/>
                  <a:pt x="2131682" y="1474696"/>
                  <a:pt x="2190045" y="1343378"/>
                </a:cubicBezTo>
                <a:cubicBezTo>
                  <a:pt x="2199711" y="1321630"/>
                  <a:pt x="2205096" y="1298223"/>
                  <a:pt x="2212622" y="1275645"/>
                </a:cubicBezTo>
                <a:lnTo>
                  <a:pt x="2223911" y="1241778"/>
                </a:lnTo>
                <a:lnTo>
                  <a:pt x="2246489" y="1174045"/>
                </a:lnTo>
                <a:cubicBezTo>
                  <a:pt x="2250252" y="1162756"/>
                  <a:pt x="2255444" y="1151847"/>
                  <a:pt x="2257778" y="1140178"/>
                </a:cubicBezTo>
                <a:cubicBezTo>
                  <a:pt x="2265538" y="1101377"/>
                  <a:pt x="2269727" y="1075780"/>
                  <a:pt x="2280356" y="1038578"/>
                </a:cubicBezTo>
                <a:cubicBezTo>
                  <a:pt x="2283625" y="1027136"/>
                  <a:pt x="2288376" y="1016153"/>
                  <a:pt x="2291645" y="1004711"/>
                </a:cubicBezTo>
                <a:cubicBezTo>
                  <a:pt x="2295907" y="989793"/>
                  <a:pt x="2298672" y="974474"/>
                  <a:pt x="2302934" y="959556"/>
                </a:cubicBezTo>
                <a:cubicBezTo>
                  <a:pt x="2306203" y="948114"/>
                  <a:pt x="2312266" y="937427"/>
                  <a:pt x="2314222" y="925689"/>
                </a:cubicBezTo>
                <a:cubicBezTo>
                  <a:pt x="2316078" y="914554"/>
                  <a:pt x="2317985" y="936978"/>
                  <a:pt x="2314222" y="914400"/>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17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7708</TotalTime>
  <Words>8497</Words>
  <Application>Microsoft Office PowerPoint</Application>
  <PresentationFormat>On-screen Show (4:3)</PresentationFormat>
  <Paragraphs>668</Paragraphs>
  <Slides>135</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135</vt:i4>
      </vt:variant>
    </vt:vector>
  </HeadingPairs>
  <TitlesOfParts>
    <vt:vector size="144" baseType="lpstr">
      <vt:lpstr>Arial</vt:lpstr>
      <vt:lpstr>Bradley Hand ITC</vt:lpstr>
      <vt:lpstr>Calibri</vt:lpstr>
      <vt:lpstr>Chiller</vt:lpstr>
      <vt:lpstr>Georgia</vt:lpstr>
      <vt:lpstr>Helvetica</vt:lpstr>
      <vt:lpstr>Script MT Bold</vt:lpstr>
      <vt:lpstr>Tempus Sans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Cincinnati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Dept. of Cell Biology</dc:creator>
  <cp:lastModifiedBy>Fields, Jermaine (fieldsj4)</cp:lastModifiedBy>
  <cp:revision>447</cp:revision>
  <cp:lastPrinted>2013-01-16T20:29:59Z</cp:lastPrinted>
  <dcterms:created xsi:type="dcterms:W3CDTF">2011-12-20T15:52:42Z</dcterms:created>
  <dcterms:modified xsi:type="dcterms:W3CDTF">2020-08-01T00:32:28Z</dcterms:modified>
</cp:coreProperties>
</file>