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333" r:id="rId2"/>
    <p:sldId id="332" r:id="rId3"/>
    <p:sldId id="391" r:id="rId4"/>
    <p:sldId id="710" r:id="rId5"/>
    <p:sldId id="711" r:id="rId6"/>
    <p:sldId id="558" r:id="rId7"/>
    <p:sldId id="664" r:id="rId8"/>
    <p:sldId id="665" r:id="rId9"/>
    <p:sldId id="666" r:id="rId10"/>
    <p:sldId id="667" r:id="rId11"/>
    <p:sldId id="668" r:id="rId12"/>
    <p:sldId id="669" r:id="rId13"/>
    <p:sldId id="683" r:id="rId14"/>
    <p:sldId id="671" r:id="rId15"/>
    <p:sldId id="670" r:id="rId16"/>
    <p:sldId id="546" r:id="rId17"/>
    <p:sldId id="675" r:id="rId18"/>
    <p:sldId id="676" r:id="rId19"/>
    <p:sldId id="677" r:id="rId20"/>
    <p:sldId id="679" r:id="rId21"/>
    <p:sldId id="678" r:id="rId22"/>
    <p:sldId id="680" r:id="rId23"/>
    <p:sldId id="681" r:id="rId24"/>
    <p:sldId id="684" r:id="rId25"/>
    <p:sldId id="685" r:id="rId26"/>
    <p:sldId id="688" r:id="rId27"/>
    <p:sldId id="778" r:id="rId28"/>
    <p:sldId id="689" r:id="rId29"/>
    <p:sldId id="690" r:id="rId30"/>
    <p:sldId id="686" r:id="rId31"/>
    <p:sldId id="692" r:id="rId32"/>
    <p:sldId id="691" r:id="rId33"/>
    <p:sldId id="693" r:id="rId34"/>
    <p:sldId id="694" r:id="rId35"/>
    <p:sldId id="743" r:id="rId36"/>
    <p:sldId id="695" r:id="rId37"/>
    <p:sldId id="696" r:id="rId38"/>
    <p:sldId id="698" r:id="rId39"/>
    <p:sldId id="699" r:id="rId40"/>
    <p:sldId id="700" r:id="rId41"/>
    <p:sldId id="701" r:id="rId42"/>
    <p:sldId id="703" r:id="rId43"/>
    <p:sldId id="702" r:id="rId44"/>
    <p:sldId id="705" r:id="rId45"/>
    <p:sldId id="706" r:id="rId46"/>
    <p:sldId id="708" r:id="rId47"/>
    <p:sldId id="707" r:id="rId48"/>
    <p:sldId id="709" r:id="rId49"/>
    <p:sldId id="661" r:id="rId50"/>
    <p:sldId id="723" r:id="rId51"/>
    <p:sldId id="755" r:id="rId52"/>
    <p:sldId id="721" r:id="rId53"/>
    <p:sldId id="777" r:id="rId54"/>
    <p:sldId id="763" r:id="rId55"/>
    <p:sldId id="740" r:id="rId56"/>
    <p:sldId id="745" r:id="rId57"/>
    <p:sldId id="724" r:id="rId58"/>
    <p:sldId id="765" r:id="rId59"/>
    <p:sldId id="754" r:id="rId60"/>
    <p:sldId id="744" r:id="rId61"/>
    <p:sldId id="660" r:id="rId62"/>
    <p:sldId id="774" r:id="rId63"/>
    <p:sldId id="759" r:id="rId64"/>
    <p:sldId id="757" r:id="rId65"/>
    <p:sldId id="775" r:id="rId66"/>
    <p:sldId id="762" r:id="rId67"/>
    <p:sldId id="761" r:id="rId68"/>
    <p:sldId id="747" r:id="rId69"/>
    <p:sldId id="734" r:id="rId70"/>
    <p:sldId id="733" r:id="rId71"/>
    <p:sldId id="760" r:id="rId72"/>
    <p:sldId id="748" r:id="rId73"/>
    <p:sldId id="756" r:id="rId74"/>
    <p:sldId id="749" r:id="rId75"/>
    <p:sldId id="758" r:id="rId76"/>
    <p:sldId id="750" r:id="rId77"/>
    <p:sldId id="764" r:id="rId78"/>
    <p:sldId id="751" r:id="rId79"/>
    <p:sldId id="753" r:id="rId80"/>
    <p:sldId id="746" r:id="rId81"/>
    <p:sldId id="752" r:id="rId82"/>
    <p:sldId id="776" r:id="rId83"/>
    <p:sldId id="741" r:id="rId84"/>
    <p:sldId id="742" r:id="rId8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820000"/>
    <a:srgbClr val="996600"/>
    <a:srgbClr val="E46C0A"/>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5" autoAdjust="0"/>
    <p:restoredTop sz="96405" autoAdjust="0"/>
  </p:normalViewPr>
  <p:slideViewPr>
    <p:cSldViewPr>
      <p:cViewPr varScale="1">
        <p:scale>
          <a:sx n="111" d="100"/>
          <a:sy n="111" d="100"/>
        </p:scale>
        <p:origin x="1956" y="108"/>
      </p:cViewPr>
      <p:guideLst>
        <p:guide orient="horz" pos="2160"/>
        <p:guide pos="2880"/>
      </p:guideLst>
    </p:cSldViewPr>
  </p:slideViewPr>
  <p:outlineViewPr>
    <p:cViewPr>
      <p:scale>
        <a:sx n="100" d="100"/>
        <a:sy n="100" d="100"/>
      </p:scale>
      <p:origin x="564" y="7134"/>
    </p:cViewPr>
  </p:outlineViewPr>
  <p:notesTextViewPr>
    <p:cViewPr>
      <p:scale>
        <a:sx n="100" d="100"/>
        <a:sy n="100" d="100"/>
      </p:scale>
      <p:origin x="0" y="0"/>
    </p:cViewPr>
  </p:notesTextViewPr>
  <p:sorterViewPr>
    <p:cViewPr>
      <p:scale>
        <a:sx n="66" d="100"/>
        <a:sy n="66" d="100"/>
      </p:scale>
      <p:origin x="0" y="6324"/>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velblog.org/Photos/9649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ebslideserver.uc.edu:82/@183/view.apml?u=guest2&amp;p=gues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oviductSL134_xvid.mp4.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ebslideserver.uc.edu:82/@182/view.apml?u=guest2&amp;p=gues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oviductSL133_xvid.mp4.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ebslideserver.uc.edu:82/@183/view.apml?u=guest2&amp;p=gues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oviductmesonephricSL134_xvid.mp4.mp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med2.uc.edu/labmanuals/ma/virtuallabs/OviductUterusVagina/uterusoverviewSL140_xvid.mp4.mp4" TargetMode="External"/><Relationship Id="rId3" Type="http://schemas.openxmlformats.org/officeDocument/2006/relationships/hyperlink" Target="http://webslideserver.uc.edu:82/@189/view.apml?u=guest2&amp;p=guest" TargetMode="External"/><Relationship Id="rId7" Type="http://schemas.openxmlformats.org/officeDocument/2006/relationships/hyperlink" Target="http://med2.uc.edu/labmanuals/ma/virtuallabs/OviductUterusVagina/uterusoverviewSL141_xvid.mp4.m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ebslideserver.uc.edu:82/@114/view.apml?u=guest2&amp;p=guest" TargetMode="External"/><Relationship Id="rId5" Type="http://schemas.openxmlformats.org/officeDocument/2006/relationships/hyperlink" Target="http://webslideserver.uc.edu:82/@188/view.apml?u=guest2&amp;p=guest" TargetMode="External"/><Relationship Id="rId4" Type="http://schemas.openxmlformats.org/officeDocument/2006/relationships/hyperlink" Target="http://webslideserver.uc.edu:82/@207/view.apml?u=guest2&amp;p=gues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ebslideserver.uc.edu:82/@189/view.apml?u=guest2&amp;p=gues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endometriumoverviewSL141_xvid.mp4.mp4"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ebslideserver.uc.edu:82/@188/view.apml?u=guest2&amp;p=gues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med2.uc.edu/labmanuals/ma/virtuallabs/OviductUterusVagina/uterusproliferativeSL139_xvid.mp4.mp4" TargetMode="External"/><Relationship Id="rId4" Type="http://schemas.openxmlformats.org/officeDocument/2006/relationships/hyperlink" Target="http://webslideserver.uc.edu:82/@187/view.apml?u=guest2&amp;p=gues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ebslideserver.uc.edu:82/@207/view.apml?u=guest2&amp;p=gues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uterusearlysecretorySL140_xvid.mp4.mp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ebslideserver.uc.edu:82/@189/view.apml?u=guest2&amp;p=gues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uteruslatesecretorySL141_xvid.mp4.mp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ebslideserver.uc.edu:82/@114/view.apml?u=guest2&amp;p=gues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uterusmenstrualSL58_xvid.mp4.mp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ebslideserver.uc.edu:82/@190/view.apml?u=guest2&amp;p=gues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cervixSL142_xvid.mp4.mp4"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ebslideserver.uc.edu:82/@192/view.apml?u=guest2&amp;p=gues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vaginaSL144_xvid.mp4.mp4"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ebslideserver.uc.edu:82/@125/view.apml?u=guest2&amp;p=guest"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vaginabladderSL071_xvid.mp4.mp4"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ebslideserver.uc.edu:82/@171/view.apml?u=guest2&amp;p=gues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med2.uc.edu/labmanuals/ma/virtuallabs/OviductUterusVagina/vaginaurethraSL120_xvid.mp4.mp4"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Oviducts, Uterus, Vagina</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304800" y="48006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90 minutes to complete.</a:t>
            </a:r>
          </a:p>
        </p:txBody>
      </p:sp>
      <p:pic>
        <p:nvPicPr>
          <p:cNvPr id="1026" name="Picture 2" descr="Preparing Sheep Tes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moderateleft.com/wp-content/uploads/2011/03/uter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1" y="4124082"/>
            <a:ext cx="2743200" cy="2392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956974"/>
            <a:ext cx="5550692" cy="3005426"/>
          </a:xfrm>
          <a:prstGeom prst="rect">
            <a:avLst/>
          </a:prstGeom>
        </p:spPr>
      </p:pic>
      <p:sp>
        <p:nvSpPr>
          <p:cNvPr id="5" name="TextBox 4"/>
          <p:cNvSpPr txBox="1"/>
          <p:nvPr/>
        </p:nvSpPr>
        <p:spPr>
          <a:xfrm>
            <a:off x="1" y="4343400"/>
            <a:ext cx="6934200" cy="338554"/>
          </a:xfrm>
          <a:prstGeom prst="rect">
            <a:avLst/>
          </a:prstGeom>
          <a:noFill/>
        </p:spPr>
        <p:txBody>
          <a:bodyPr wrap="square">
            <a:spAutoFit/>
          </a:bodyPr>
          <a:lstStyle/>
          <a:p>
            <a:r>
              <a:rPr lang="en-US" sz="1600" b="1" dirty="0">
                <a:solidFill>
                  <a:srgbClr val="002060"/>
                </a:solidFill>
                <a:latin typeface="Calibri" pitchFamily="34" charset="0"/>
              </a:rPr>
              <a:t>Medium-power view of the wall of the oviduct, showing the three layers.</a:t>
            </a:r>
          </a:p>
        </p:txBody>
      </p:sp>
      <p:sp>
        <p:nvSpPr>
          <p:cNvPr id="10" name="TextBox 9"/>
          <p:cNvSpPr txBox="1"/>
          <p:nvPr/>
        </p:nvSpPr>
        <p:spPr>
          <a:xfrm rot="4486140">
            <a:off x="5478065" y="1774029"/>
            <a:ext cx="1604962" cy="369332"/>
          </a:xfrm>
          <a:prstGeom prst="rect">
            <a:avLst/>
          </a:prstGeom>
          <a:noFill/>
        </p:spPr>
        <p:txBody>
          <a:bodyPr wrap="square" rtlCol="0">
            <a:spAutoFit/>
          </a:bodyPr>
          <a:lstStyle/>
          <a:p>
            <a:r>
              <a:rPr lang="en-US" b="1" dirty="0" err="1"/>
              <a:t>muscularis</a:t>
            </a:r>
            <a:endParaRPr lang="en-US" b="1" dirty="0"/>
          </a:p>
        </p:txBody>
      </p:sp>
      <p:sp>
        <p:nvSpPr>
          <p:cNvPr id="11" name="TextBox 10"/>
          <p:cNvSpPr txBox="1"/>
          <p:nvPr/>
        </p:nvSpPr>
        <p:spPr>
          <a:xfrm>
            <a:off x="3995494" y="2220108"/>
            <a:ext cx="1153100" cy="369332"/>
          </a:xfrm>
          <a:prstGeom prst="rect">
            <a:avLst/>
          </a:prstGeom>
          <a:noFill/>
        </p:spPr>
        <p:txBody>
          <a:bodyPr wrap="square" rtlCol="0">
            <a:spAutoFit/>
          </a:bodyPr>
          <a:lstStyle/>
          <a:p>
            <a:r>
              <a:rPr lang="en-US" b="1" dirty="0"/>
              <a:t>mucosa</a:t>
            </a:r>
          </a:p>
        </p:txBody>
      </p:sp>
      <p:sp>
        <p:nvSpPr>
          <p:cNvPr id="15" name="TextBox 14"/>
          <p:cNvSpPr txBox="1"/>
          <p:nvPr/>
        </p:nvSpPr>
        <p:spPr>
          <a:xfrm>
            <a:off x="2164222" y="5105400"/>
            <a:ext cx="4505325" cy="338554"/>
          </a:xfrm>
          <a:prstGeom prst="rect">
            <a:avLst/>
          </a:prstGeom>
          <a:noFill/>
        </p:spPr>
        <p:txBody>
          <a:bodyPr wrap="square">
            <a:spAutoFit/>
          </a:bodyPr>
          <a:lstStyle/>
          <a:p>
            <a:r>
              <a:rPr lang="en-US" sz="1600" b="1" dirty="0">
                <a:solidFill>
                  <a:srgbClr val="7030A0"/>
                </a:solidFill>
                <a:latin typeface="Tempus Sans ITC" pitchFamily="82" charset="0"/>
              </a:rPr>
              <a:t>Not much to say here…</a:t>
            </a:r>
          </a:p>
        </p:txBody>
      </p:sp>
      <p:sp>
        <p:nvSpPr>
          <p:cNvPr id="9" name="TextBox 8"/>
          <p:cNvSpPr txBox="1"/>
          <p:nvPr/>
        </p:nvSpPr>
        <p:spPr>
          <a:xfrm rot="1084501">
            <a:off x="7650751" y="2107012"/>
            <a:ext cx="1014821" cy="369332"/>
          </a:xfrm>
          <a:prstGeom prst="rect">
            <a:avLst/>
          </a:prstGeom>
          <a:noFill/>
        </p:spPr>
        <p:txBody>
          <a:bodyPr wrap="square" rtlCol="0">
            <a:spAutoFit/>
          </a:bodyPr>
          <a:lstStyle/>
          <a:p>
            <a:r>
              <a:rPr lang="en-US" b="1" dirty="0"/>
              <a:t>serosa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44" y="762000"/>
            <a:ext cx="2992652" cy="2362200"/>
          </a:xfrm>
          <a:prstGeom prst="rect">
            <a:avLst/>
          </a:prstGeom>
        </p:spPr>
      </p:pic>
      <p:sp>
        <p:nvSpPr>
          <p:cNvPr id="8" name="Rectangle 7"/>
          <p:cNvSpPr/>
          <p:nvPr/>
        </p:nvSpPr>
        <p:spPr>
          <a:xfrm>
            <a:off x="2438400" y="1457834"/>
            <a:ext cx="706396" cy="48526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3144796" y="956974"/>
            <a:ext cx="360404" cy="5008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44796" y="1958694"/>
            <a:ext cx="360404" cy="20037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3931284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667822"/>
            <a:ext cx="3658313" cy="5105400"/>
          </a:xfrm>
          <a:prstGeom prst="rect">
            <a:avLst/>
          </a:prstGeom>
        </p:spPr>
      </p:pic>
      <p:sp>
        <p:nvSpPr>
          <p:cNvPr id="5" name="TextBox 4"/>
          <p:cNvSpPr txBox="1"/>
          <p:nvPr/>
        </p:nvSpPr>
        <p:spPr>
          <a:xfrm>
            <a:off x="75944" y="4038600"/>
            <a:ext cx="2972056" cy="2800767"/>
          </a:xfrm>
          <a:prstGeom prst="rect">
            <a:avLst/>
          </a:prstGeom>
          <a:noFill/>
        </p:spPr>
        <p:txBody>
          <a:bodyPr wrap="square">
            <a:spAutoFit/>
          </a:bodyPr>
          <a:lstStyle/>
          <a:p>
            <a:r>
              <a:rPr lang="en-US" sz="1600" b="1" dirty="0">
                <a:solidFill>
                  <a:srgbClr val="002060"/>
                </a:solidFill>
                <a:latin typeface="Calibri" pitchFamily="34" charset="0"/>
              </a:rPr>
              <a:t>The epithelium of the oviduct is a simple epithelium containing </a:t>
            </a:r>
            <a:r>
              <a:rPr lang="en-US" sz="1600" b="1" dirty="0">
                <a:solidFill>
                  <a:schemeClr val="accent5">
                    <a:lumMod val="75000"/>
                  </a:schemeClr>
                </a:solidFill>
                <a:latin typeface="Calibri" pitchFamily="34" charset="0"/>
              </a:rPr>
              <a:t>ciliated cells </a:t>
            </a:r>
            <a:r>
              <a:rPr lang="en-US" sz="1600" b="1" dirty="0">
                <a:solidFill>
                  <a:srgbClr val="002060"/>
                </a:solidFill>
                <a:latin typeface="Calibri" pitchFamily="34" charset="0"/>
              </a:rPr>
              <a:t>(above the arrowhead) and non-ciliated  </a:t>
            </a:r>
            <a:r>
              <a:rPr lang="en-US" sz="1600" b="1" dirty="0">
                <a:solidFill>
                  <a:schemeClr val="accent5">
                    <a:lumMod val="75000"/>
                  </a:schemeClr>
                </a:solidFill>
                <a:latin typeface="Calibri" pitchFamily="34" charset="0"/>
              </a:rPr>
              <a:t>secretory (peg) cells</a:t>
            </a:r>
            <a:r>
              <a:rPr lang="en-US" sz="1600" b="1" dirty="0">
                <a:solidFill>
                  <a:srgbClr val="002060"/>
                </a:solidFill>
                <a:latin typeface="Calibri" pitchFamily="34" charset="0"/>
              </a:rPr>
              <a:t>  (arrowhead).  Note that these two cell types are typically intermixed more evenly within the epithelium, and are not necessarily in distinct regions as shown on this slide.</a:t>
            </a:r>
          </a:p>
        </p:txBody>
      </p:sp>
      <p:sp>
        <p:nvSpPr>
          <p:cNvPr id="15" name="TextBox 14"/>
          <p:cNvSpPr txBox="1"/>
          <p:nvPr/>
        </p:nvSpPr>
        <p:spPr>
          <a:xfrm>
            <a:off x="6662395" y="757106"/>
            <a:ext cx="2252662" cy="2308324"/>
          </a:xfrm>
          <a:prstGeom prst="rect">
            <a:avLst/>
          </a:prstGeom>
          <a:noFill/>
        </p:spPr>
        <p:txBody>
          <a:bodyPr wrap="square">
            <a:spAutoFit/>
          </a:bodyPr>
          <a:lstStyle/>
          <a:p>
            <a:r>
              <a:rPr lang="en-US" sz="1600" b="1" dirty="0">
                <a:solidFill>
                  <a:srgbClr val="7030A0"/>
                </a:solidFill>
                <a:latin typeface="Tempus Sans ITC" pitchFamily="82" charset="0"/>
              </a:rPr>
              <a:t>The peg cells are best characterized as lacking cilia, with a nucleus that is located in the apical portion of the cell, typically causing a bulging of the surface.  This is more distinct on the next slide.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44" y="762000"/>
            <a:ext cx="2992652" cy="2362200"/>
          </a:xfrm>
          <a:prstGeom prst="rect">
            <a:avLst/>
          </a:prstGeom>
        </p:spPr>
      </p:pic>
      <p:sp>
        <p:nvSpPr>
          <p:cNvPr id="8" name="Rectangle 7"/>
          <p:cNvSpPr/>
          <p:nvPr/>
        </p:nvSpPr>
        <p:spPr>
          <a:xfrm>
            <a:off x="1970314" y="2246339"/>
            <a:ext cx="172996" cy="11273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164222" y="667822"/>
            <a:ext cx="1340978" cy="15785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64222" y="2359078"/>
            <a:ext cx="1340978" cy="33559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87229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392" y="689592"/>
            <a:ext cx="5892607" cy="4419455"/>
          </a:xfrm>
          <a:prstGeom prst="rect">
            <a:avLst/>
          </a:prstGeom>
        </p:spPr>
      </p:pic>
      <p:sp>
        <p:nvSpPr>
          <p:cNvPr id="5" name="TextBox 4"/>
          <p:cNvSpPr txBox="1"/>
          <p:nvPr/>
        </p:nvSpPr>
        <p:spPr>
          <a:xfrm>
            <a:off x="0" y="4031830"/>
            <a:ext cx="2895599" cy="1077218"/>
          </a:xfrm>
          <a:prstGeom prst="rect">
            <a:avLst/>
          </a:prstGeom>
          <a:noFill/>
        </p:spPr>
        <p:txBody>
          <a:bodyPr wrap="square">
            <a:spAutoFit/>
          </a:bodyPr>
          <a:lstStyle/>
          <a:p>
            <a:r>
              <a:rPr lang="en-US" sz="1600" b="1" dirty="0">
                <a:solidFill>
                  <a:srgbClr val="002060"/>
                </a:solidFill>
                <a:latin typeface="Calibri" pitchFamily="34" charset="0"/>
              </a:rPr>
              <a:t>The epithelium of the oviduct is a simple epithelium containing </a:t>
            </a:r>
            <a:r>
              <a:rPr lang="en-US" sz="1600" b="1" dirty="0">
                <a:solidFill>
                  <a:schemeClr val="accent5">
                    <a:lumMod val="75000"/>
                  </a:schemeClr>
                </a:solidFill>
                <a:latin typeface="Calibri" pitchFamily="34" charset="0"/>
              </a:rPr>
              <a:t>ciliated cells </a:t>
            </a:r>
            <a:r>
              <a:rPr lang="en-US" sz="1600" b="1" dirty="0">
                <a:solidFill>
                  <a:srgbClr val="002060"/>
                </a:solidFill>
                <a:latin typeface="Calibri" pitchFamily="34" charset="0"/>
              </a:rPr>
              <a:t>and non-ciliated  </a:t>
            </a:r>
            <a:r>
              <a:rPr lang="en-US" sz="1600" b="1" dirty="0">
                <a:solidFill>
                  <a:schemeClr val="accent5">
                    <a:lumMod val="75000"/>
                  </a:schemeClr>
                </a:solidFill>
                <a:latin typeface="Calibri" pitchFamily="34" charset="0"/>
              </a:rPr>
              <a:t>secretory (peg) cells</a:t>
            </a:r>
            <a:r>
              <a:rPr lang="en-US" sz="1600" b="1" dirty="0">
                <a:solidFill>
                  <a:srgbClr val="002060"/>
                </a:solidFill>
                <a:latin typeface="Calibri" pitchFamily="34" charset="0"/>
              </a:rPr>
              <a:t>. </a:t>
            </a:r>
          </a:p>
        </p:txBody>
      </p:sp>
      <p:sp>
        <p:nvSpPr>
          <p:cNvPr id="15" name="TextBox 14"/>
          <p:cNvSpPr txBox="1"/>
          <p:nvPr/>
        </p:nvSpPr>
        <p:spPr>
          <a:xfrm>
            <a:off x="609600" y="5486400"/>
            <a:ext cx="7924800" cy="584775"/>
          </a:xfrm>
          <a:prstGeom prst="rect">
            <a:avLst/>
          </a:prstGeom>
          <a:noFill/>
        </p:spPr>
        <p:txBody>
          <a:bodyPr wrap="square">
            <a:spAutoFit/>
          </a:bodyPr>
          <a:lstStyle/>
          <a:p>
            <a:r>
              <a:rPr lang="en-US" sz="1600" b="1" dirty="0">
                <a:solidFill>
                  <a:srgbClr val="7030A0"/>
                </a:solidFill>
                <a:latin typeface="Tempus Sans ITC" pitchFamily="82" charset="0"/>
              </a:rPr>
              <a:t>The peg cells are best characterized as lacking cilia, with a nucleus that is located in the apical portion of the cell, typically causing a bulging of the surface (black arrows).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44" y="762000"/>
            <a:ext cx="2992652" cy="2362200"/>
          </a:xfrm>
          <a:prstGeom prst="rect">
            <a:avLst/>
          </a:prstGeom>
        </p:spPr>
      </p:pic>
      <p:sp>
        <p:nvSpPr>
          <p:cNvPr id="8" name="Rectangle 7"/>
          <p:cNvSpPr/>
          <p:nvPr/>
        </p:nvSpPr>
        <p:spPr>
          <a:xfrm>
            <a:off x="2056812" y="2246340"/>
            <a:ext cx="86498" cy="11273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164222" y="689592"/>
            <a:ext cx="1087170" cy="15567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64222" y="2359078"/>
            <a:ext cx="1087170" cy="27499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419601" y="2852058"/>
            <a:ext cx="446313" cy="1197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688772" y="2122714"/>
            <a:ext cx="370114" cy="653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87143" y="1306286"/>
            <a:ext cx="152399" cy="4245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071259" y="3722914"/>
            <a:ext cx="97969" cy="3810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9071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5773" y="6120825"/>
            <a:ext cx="5540827" cy="584775"/>
          </a:xfrm>
          <a:prstGeom prst="rect">
            <a:avLst/>
          </a:prstGeom>
          <a:noFill/>
        </p:spPr>
        <p:txBody>
          <a:bodyPr wrap="square">
            <a:spAutoFit/>
          </a:bodyPr>
          <a:lstStyle/>
          <a:p>
            <a:r>
              <a:rPr lang="en-US" sz="1600" b="1" dirty="0">
                <a:solidFill>
                  <a:srgbClr val="002060"/>
                </a:solidFill>
                <a:latin typeface="Calibri" pitchFamily="34" charset="0"/>
              </a:rPr>
              <a:t>Outstanding micrograph showing secretory and ciliated cells.  That right there is worth the price of tuition.</a:t>
            </a:r>
          </a:p>
        </p:txBody>
      </p:sp>
      <p:sp>
        <p:nvSpPr>
          <p:cNvPr id="10" name="Rectangle 9"/>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pic>
        <p:nvPicPr>
          <p:cNvPr id="11" name="Picture 1026" descr="frsII_5_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28600" y="567504"/>
            <a:ext cx="8338344" cy="552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27"/>
          <p:cNvSpPr txBox="1">
            <a:spLocks noChangeArrowheads="1"/>
          </p:cNvSpPr>
          <p:nvPr/>
        </p:nvSpPr>
        <p:spPr bwMode="auto">
          <a:xfrm>
            <a:off x="7141257" y="3013751"/>
            <a:ext cx="14693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dirty="0">
                <a:solidFill>
                  <a:srgbClr val="000099"/>
                </a:solidFill>
              </a:rPr>
              <a:t>Secretory (Peg) cells</a:t>
            </a:r>
          </a:p>
        </p:txBody>
      </p:sp>
      <p:sp>
        <p:nvSpPr>
          <p:cNvPr id="17" name="Text Box 1028"/>
          <p:cNvSpPr txBox="1">
            <a:spLocks noChangeArrowheads="1"/>
          </p:cNvSpPr>
          <p:nvPr/>
        </p:nvSpPr>
        <p:spPr bwMode="auto">
          <a:xfrm>
            <a:off x="7239000" y="4187456"/>
            <a:ext cx="1278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dirty="0">
                <a:solidFill>
                  <a:srgbClr val="000099"/>
                </a:solidFill>
              </a:rPr>
              <a:t>Ciliated cells</a:t>
            </a:r>
          </a:p>
        </p:txBody>
      </p:sp>
      <p:sp>
        <p:nvSpPr>
          <p:cNvPr id="18" name="Line 1029"/>
          <p:cNvSpPr>
            <a:spLocks noChangeShapeType="1"/>
          </p:cNvSpPr>
          <p:nvPr/>
        </p:nvSpPr>
        <p:spPr bwMode="auto">
          <a:xfrm flipH="1" flipV="1">
            <a:off x="6531427" y="3381913"/>
            <a:ext cx="598715" cy="21771"/>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030"/>
          <p:cNvSpPr>
            <a:spLocks noChangeShapeType="1"/>
          </p:cNvSpPr>
          <p:nvPr/>
        </p:nvSpPr>
        <p:spPr bwMode="auto">
          <a:xfrm flipH="1" flipV="1">
            <a:off x="6770914" y="4295726"/>
            <a:ext cx="522515" cy="14210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1031"/>
          <p:cNvSpPr>
            <a:spLocks noChangeShapeType="1"/>
          </p:cNvSpPr>
          <p:nvPr/>
        </p:nvSpPr>
        <p:spPr bwMode="auto">
          <a:xfrm flipH="1">
            <a:off x="6792685" y="3566971"/>
            <a:ext cx="370114" cy="323049"/>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1032"/>
          <p:cNvSpPr>
            <a:spLocks noChangeShapeType="1"/>
          </p:cNvSpPr>
          <p:nvPr/>
        </p:nvSpPr>
        <p:spPr bwMode="auto">
          <a:xfrm flipH="1">
            <a:off x="6629399" y="4655543"/>
            <a:ext cx="741665" cy="258908"/>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1033"/>
          <p:cNvSpPr txBox="1">
            <a:spLocks noChangeArrowheads="1"/>
          </p:cNvSpPr>
          <p:nvPr/>
        </p:nvSpPr>
        <p:spPr bwMode="auto">
          <a:xfrm>
            <a:off x="1577975" y="3613916"/>
            <a:ext cx="21743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sz="2800">
                <a:solidFill>
                  <a:srgbClr val="000099"/>
                </a:solidFill>
              </a:rPr>
              <a:t>Lamina propria</a:t>
            </a:r>
          </a:p>
        </p:txBody>
      </p:sp>
    </p:spTree>
    <p:extLst>
      <p:ext uri="{BB962C8B-B14F-4D97-AF65-F5344CB8AC3E}">
        <p14:creationId xmlns:p14="http://schemas.microsoft.com/office/powerpoint/2010/main" val="270605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24228" y="4953000"/>
            <a:ext cx="5975384"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134</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Oviduct</a:t>
            </a:r>
          </a:p>
          <a:p>
            <a:pPr lvl="2" eaLnBrk="0" hangingPunct="0">
              <a:buFontTx/>
              <a:buChar char="•"/>
            </a:pPr>
            <a:r>
              <a:rPr lang="en-US" sz="1200" b="1" dirty="0">
                <a:solidFill>
                  <a:srgbClr val="002060"/>
                </a:solidFill>
                <a:latin typeface="Georgia" pitchFamily="18" charset="0"/>
                <a:ea typeface="Times" pitchFamily="18" charset="0"/>
                <a:cs typeface="Arial" charset="0"/>
              </a:rPr>
              <a:t>Mucosa</a:t>
            </a:r>
          </a:p>
          <a:p>
            <a:pPr lvl="3" eaLnBrk="0" hangingPunct="0">
              <a:buFontTx/>
              <a:buChar char="•"/>
            </a:pPr>
            <a:r>
              <a:rPr lang="en-US" sz="1200" b="1" dirty="0">
                <a:solidFill>
                  <a:srgbClr val="002060"/>
                </a:solidFill>
                <a:latin typeface="Georgia" pitchFamily="18" charset="0"/>
                <a:ea typeface="Times" pitchFamily="18" charset="0"/>
                <a:cs typeface="Arial" charset="0"/>
              </a:rPr>
              <a:t>Ciliated cells</a:t>
            </a:r>
          </a:p>
          <a:p>
            <a:pPr lvl="3" eaLnBrk="0" hangingPunct="0">
              <a:buFontTx/>
              <a:buChar char="•"/>
            </a:pPr>
            <a:r>
              <a:rPr lang="en-US" sz="1200" b="1" dirty="0">
                <a:solidFill>
                  <a:srgbClr val="002060"/>
                </a:solidFill>
                <a:latin typeface="Georgia" pitchFamily="18" charset="0"/>
                <a:ea typeface="Times" pitchFamily="18" charset="0"/>
                <a:cs typeface="Arial" charset="0"/>
              </a:rPr>
              <a:t>Secretory (peg) cells</a:t>
            </a:r>
          </a:p>
          <a:p>
            <a:pPr lvl="2" eaLnBrk="0" hangingPunct="0">
              <a:buFontTx/>
              <a:buChar char="•"/>
            </a:pPr>
            <a:r>
              <a:rPr lang="en-US" sz="1200" b="1" dirty="0" err="1">
                <a:solidFill>
                  <a:srgbClr val="002060"/>
                </a:solidFill>
                <a:latin typeface="Georgia" pitchFamily="18" charset="0"/>
                <a:ea typeface="Times" pitchFamily="18" charset="0"/>
                <a:cs typeface="Arial" charset="0"/>
              </a:rPr>
              <a:t>Muscularis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Serosa</a:t>
            </a:r>
          </a:p>
        </p:txBody>
      </p:sp>
      <p:sp>
        <p:nvSpPr>
          <p:cNvPr id="5" name="TextBox 3"/>
          <p:cNvSpPr txBox="1">
            <a:spLocks noChangeArrowheads="1"/>
          </p:cNvSpPr>
          <p:nvPr/>
        </p:nvSpPr>
        <p:spPr bwMode="auto">
          <a:xfrm>
            <a:off x="3048001" y="2159641"/>
            <a:ext cx="28194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oviduct – SL134</a:t>
            </a:r>
            <a:endParaRPr lang="en-US" dirty="0">
              <a:latin typeface="Calibri" pitchFamily="34" charset="0"/>
            </a:endParaRPr>
          </a:p>
        </p:txBody>
      </p:sp>
      <p:sp>
        <p:nvSpPr>
          <p:cNvPr id="7" name="Rectangle 6"/>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153055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376" y="3886200"/>
            <a:ext cx="8229600" cy="1077218"/>
          </a:xfrm>
          <a:prstGeom prst="rect">
            <a:avLst/>
          </a:prstGeom>
          <a:noFill/>
        </p:spPr>
        <p:txBody>
          <a:bodyPr wrap="square">
            <a:spAutoFit/>
          </a:bodyPr>
          <a:lstStyle/>
          <a:p>
            <a:r>
              <a:rPr lang="en-US" sz="1600" b="1" dirty="0">
                <a:solidFill>
                  <a:srgbClr val="002060"/>
                </a:solidFill>
                <a:latin typeface="Calibri" pitchFamily="34" charset="0"/>
              </a:rPr>
              <a:t>The next slide is a cut similar to the blue line in the drawing on the left.  Note that this cuts the oviduct in cross section, as before, but also includes the open finger-like projections of the fimbria.  Histologically, the fimbria has a similar structure as the oviducts, with the </a:t>
            </a:r>
            <a:r>
              <a:rPr lang="en-US" sz="1600" b="1" dirty="0" err="1">
                <a:solidFill>
                  <a:srgbClr val="002060"/>
                </a:solidFill>
                <a:latin typeface="Calibri" pitchFamily="34" charset="0"/>
              </a:rPr>
              <a:t>muscularis</a:t>
            </a:r>
            <a:r>
              <a:rPr lang="en-US" sz="1600" b="1" dirty="0">
                <a:solidFill>
                  <a:srgbClr val="002060"/>
                </a:solidFill>
                <a:latin typeface="Calibri" pitchFamily="34" charset="0"/>
              </a:rPr>
              <a:t> layer not as obvious. </a:t>
            </a:r>
          </a:p>
        </p:txBody>
      </p:sp>
      <p:sp>
        <p:nvSpPr>
          <p:cNvPr id="19" name="Rectangle 18"/>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pic>
        <p:nvPicPr>
          <p:cNvPr id="21" name="Picture 2" descr="frsII_1_1"/>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32657" y="686062"/>
            <a:ext cx="4232406"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176" y="914662"/>
            <a:ext cx="4687824" cy="2590800"/>
          </a:xfrm>
          <a:prstGeom prst="rect">
            <a:avLst/>
          </a:prstGeom>
        </p:spPr>
      </p:pic>
      <p:sp>
        <p:nvSpPr>
          <p:cNvPr id="22" name="TextBox 21"/>
          <p:cNvSpPr txBox="1"/>
          <p:nvPr/>
        </p:nvSpPr>
        <p:spPr>
          <a:xfrm>
            <a:off x="6485173" y="2656061"/>
            <a:ext cx="1066800" cy="369332"/>
          </a:xfrm>
          <a:prstGeom prst="rect">
            <a:avLst/>
          </a:prstGeom>
          <a:noFill/>
        </p:spPr>
        <p:txBody>
          <a:bodyPr wrap="square" rtlCol="0">
            <a:spAutoFit/>
          </a:bodyPr>
          <a:lstStyle/>
          <a:p>
            <a:r>
              <a:rPr lang="en-US" b="1" dirty="0"/>
              <a:t>oviduct</a:t>
            </a:r>
          </a:p>
        </p:txBody>
      </p:sp>
      <p:sp>
        <p:nvSpPr>
          <p:cNvPr id="23" name="TextBox 22"/>
          <p:cNvSpPr txBox="1"/>
          <p:nvPr/>
        </p:nvSpPr>
        <p:spPr>
          <a:xfrm rot="17765035">
            <a:off x="4975260" y="1426452"/>
            <a:ext cx="1056544" cy="369332"/>
          </a:xfrm>
          <a:prstGeom prst="rect">
            <a:avLst/>
          </a:prstGeom>
          <a:noFill/>
        </p:spPr>
        <p:txBody>
          <a:bodyPr wrap="square" rtlCol="0">
            <a:spAutoFit/>
          </a:bodyPr>
          <a:lstStyle/>
          <a:p>
            <a:r>
              <a:rPr lang="en-US" b="1" dirty="0"/>
              <a:t>fimbria</a:t>
            </a:r>
          </a:p>
        </p:txBody>
      </p:sp>
      <p:cxnSp>
        <p:nvCxnSpPr>
          <p:cNvPr id="9" name="Straight Connector 8"/>
          <p:cNvCxnSpPr/>
          <p:nvPr/>
        </p:nvCxnSpPr>
        <p:spPr>
          <a:xfrm flipH="1" flipV="1">
            <a:off x="3048000" y="914662"/>
            <a:ext cx="609600" cy="1252120"/>
          </a:xfrm>
          <a:prstGeom prst="line">
            <a:avLst/>
          </a:prstGeom>
          <a:ln w="5715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915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824228" y="4953000"/>
            <a:ext cx="5975384"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133</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Oviduct</a:t>
            </a:r>
          </a:p>
          <a:p>
            <a:pPr lvl="2" eaLnBrk="0" hangingPunct="0">
              <a:buFontTx/>
              <a:buChar char="•"/>
            </a:pPr>
            <a:r>
              <a:rPr lang="en-US" sz="1200" b="1" dirty="0">
                <a:solidFill>
                  <a:srgbClr val="002060"/>
                </a:solidFill>
                <a:latin typeface="Georgia" pitchFamily="18" charset="0"/>
                <a:ea typeface="Times" pitchFamily="18" charset="0"/>
                <a:cs typeface="Arial" charset="0"/>
              </a:rPr>
              <a:t>Mucosa</a:t>
            </a:r>
          </a:p>
          <a:p>
            <a:pPr lvl="3" eaLnBrk="0" hangingPunct="0">
              <a:buFontTx/>
              <a:buChar char="•"/>
            </a:pPr>
            <a:r>
              <a:rPr lang="en-US" sz="1200" b="1" dirty="0">
                <a:solidFill>
                  <a:srgbClr val="002060"/>
                </a:solidFill>
                <a:latin typeface="Georgia" pitchFamily="18" charset="0"/>
                <a:ea typeface="Times" pitchFamily="18" charset="0"/>
                <a:cs typeface="Arial" charset="0"/>
              </a:rPr>
              <a:t>Ciliated cells</a:t>
            </a:r>
          </a:p>
          <a:p>
            <a:pPr lvl="3" eaLnBrk="0" hangingPunct="0">
              <a:buFontTx/>
              <a:buChar char="•"/>
            </a:pPr>
            <a:r>
              <a:rPr lang="en-US" sz="1200" b="1" dirty="0">
                <a:solidFill>
                  <a:srgbClr val="002060"/>
                </a:solidFill>
                <a:latin typeface="Georgia" pitchFamily="18" charset="0"/>
                <a:ea typeface="Times" pitchFamily="18" charset="0"/>
                <a:cs typeface="Arial" charset="0"/>
              </a:rPr>
              <a:t>Secretory (peg) cells</a:t>
            </a:r>
          </a:p>
          <a:p>
            <a:pPr lvl="2" eaLnBrk="0" hangingPunct="0">
              <a:buFontTx/>
              <a:buChar char="•"/>
            </a:pPr>
            <a:r>
              <a:rPr lang="en-US" sz="1200" b="1" dirty="0" err="1">
                <a:solidFill>
                  <a:srgbClr val="002060"/>
                </a:solidFill>
                <a:latin typeface="Georgia" pitchFamily="18" charset="0"/>
                <a:ea typeface="Times" pitchFamily="18" charset="0"/>
                <a:cs typeface="Arial" charset="0"/>
              </a:rPr>
              <a:t>Muscularis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Serosa</a:t>
            </a:r>
          </a:p>
        </p:txBody>
      </p:sp>
      <p:sp>
        <p:nvSpPr>
          <p:cNvPr id="5" name="TextBox 3"/>
          <p:cNvSpPr txBox="1">
            <a:spLocks noChangeArrowheads="1"/>
          </p:cNvSpPr>
          <p:nvPr/>
        </p:nvSpPr>
        <p:spPr bwMode="auto">
          <a:xfrm>
            <a:off x="2644898" y="1994416"/>
            <a:ext cx="3740073"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oviduct with fimbria – SL133</a:t>
            </a:r>
            <a:endParaRPr lang="en-US" dirty="0">
              <a:latin typeface="Calibri" pitchFamily="34" charset="0"/>
            </a:endParaRPr>
          </a:p>
        </p:txBody>
      </p:sp>
      <p:sp>
        <p:nvSpPr>
          <p:cNvPr id="7" name="Rectangle 6"/>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60972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201" y="5334000"/>
            <a:ext cx="8229600" cy="1077218"/>
          </a:xfrm>
          <a:prstGeom prst="rect">
            <a:avLst/>
          </a:prstGeom>
          <a:noFill/>
        </p:spPr>
        <p:txBody>
          <a:bodyPr wrap="square">
            <a:spAutoFit/>
          </a:bodyPr>
          <a:lstStyle/>
          <a:p>
            <a:r>
              <a:rPr lang="en-US" sz="1600" b="1" dirty="0">
                <a:solidFill>
                  <a:srgbClr val="002060"/>
                </a:solidFill>
                <a:latin typeface="Calibri" pitchFamily="34" charset="0"/>
              </a:rPr>
              <a:t>Remnants of the male reproductive tract (i.e. the </a:t>
            </a:r>
            <a:r>
              <a:rPr lang="en-US" sz="1600" b="1" dirty="0" err="1">
                <a:solidFill>
                  <a:srgbClr val="002060"/>
                </a:solidFill>
                <a:latin typeface="Calibri" pitchFamily="34" charset="0"/>
              </a:rPr>
              <a:t>mesonephric</a:t>
            </a:r>
            <a:r>
              <a:rPr lang="en-US" sz="1600" b="1" dirty="0">
                <a:solidFill>
                  <a:srgbClr val="002060"/>
                </a:solidFill>
                <a:latin typeface="Calibri" pitchFamily="34" charset="0"/>
              </a:rPr>
              <a:t> or </a:t>
            </a:r>
            <a:r>
              <a:rPr lang="en-US" sz="1600" b="1" dirty="0" err="1">
                <a:solidFill>
                  <a:srgbClr val="002060"/>
                </a:solidFill>
                <a:latin typeface="Calibri" pitchFamily="34" charset="0"/>
              </a:rPr>
              <a:t>Wolffian</a:t>
            </a:r>
            <a:r>
              <a:rPr lang="en-US" sz="1600" b="1" dirty="0">
                <a:solidFill>
                  <a:srgbClr val="002060"/>
                </a:solidFill>
                <a:latin typeface="Calibri" pitchFamily="34" charset="0"/>
              </a:rPr>
              <a:t> ducts) persist in the broad ligament as structures called the </a:t>
            </a:r>
            <a:r>
              <a:rPr lang="en-US" sz="1600" b="1" dirty="0" err="1">
                <a:solidFill>
                  <a:srgbClr val="002060"/>
                </a:solidFill>
                <a:latin typeface="Calibri" pitchFamily="34" charset="0"/>
              </a:rPr>
              <a:t>epoophoron</a:t>
            </a:r>
            <a:r>
              <a:rPr lang="en-US" sz="1600" b="1" dirty="0">
                <a:solidFill>
                  <a:srgbClr val="002060"/>
                </a:solidFill>
                <a:latin typeface="Calibri" pitchFamily="34" charset="0"/>
              </a:rPr>
              <a:t> or </a:t>
            </a:r>
            <a:r>
              <a:rPr lang="en-US" sz="1600" b="1" dirty="0" err="1">
                <a:solidFill>
                  <a:srgbClr val="002060"/>
                </a:solidFill>
                <a:latin typeface="Calibri" pitchFamily="34" charset="0"/>
              </a:rPr>
              <a:t>paraoophoron</a:t>
            </a:r>
            <a:r>
              <a:rPr lang="en-US" sz="1600" b="1" dirty="0">
                <a:solidFill>
                  <a:srgbClr val="002060"/>
                </a:solidFill>
                <a:latin typeface="Calibri" pitchFamily="34" charset="0"/>
              </a:rPr>
              <a:t>.  Histologically, these are fairly indistinct tubes, lined by simple cuboidal epithelium surrounded by connective tissue.  They are mentioned here because they can form benign cysts, called Gartner’s or vaginal cysts.</a:t>
            </a:r>
          </a:p>
        </p:txBody>
      </p:sp>
      <p:sp>
        <p:nvSpPr>
          <p:cNvPr id="19" name="Rectangle 18"/>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pic>
        <p:nvPicPr>
          <p:cNvPr id="21" name="Picture 2" descr="frsII_1_1"/>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1" y="720555"/>
            <a:ext cx="6353632" cy="423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My Documents\Histology course director\digital labs\Endocrine Reproduction\OviductUterusVagina\SL134bL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8658" y="667822"/>
            <a:ext cx="3173571" cy="238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20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676400" y="5867400"/>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134</a:t>
            </a:r>
            <a:r>
              <a:rPr lang="en-US" dirty="0">
                <a:latin typeface="Calibri" pitchFamily="34" charset="0"/>
              </a:rPr>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Remnants of </a:t>
            </a:r>
            <a:r>
              <a:rPr lang="en-US" sz="1200" b="1" dirty="0" err="1">
                <a:solidFill>
                  <a:srgbClr val="002060"/>
                </a:solidFill>
                <a:latin typeface="Georgia" pitchFamily="18" charset="0"/>
                <a:ea typeface="Times" pitchFamily="18" charset="0"/>
                <a:cs typeface="Arial" charset="0"/>
              </a:rPr>
              <a:t>mesonephric</a:t>
            </a:r>
            <a:r>
              <a:rPr lang="en-US" sz="1200" b="1" dirty="0">
                <a:solidFill>
                  <a:srgbClr val="002060"/>
                </a:solidFill>
                <a:latin typeface="Georgia" pitchFamily="18" charset="0"/>
                <a:ea typeface="Times" pitchFamily="18" charset="0"/>
                <a:cs typeface="Arial" charset="0"/>
              </a:rPr>
              <a:t> ducts if you have nothing better to do</a:t>
            </a:r>
          </a:p>
        </p:txBody>
      </p:sp>
      <p:sp>
        <p:nvSpPr>
          <p:cNvPr id="5" name="TextBox 3"/>
          <p:cNvSpPr txBox="1">
            <a:spLocks noChangeArrowheads="1"/>
          </p:cNvSpPr>
          <p:nvPr/>
        </p:nvSpPr>
        <p:spPr bwMode="auto">
          <a:xfrm>
            <a:off x="2438400" y="1994416"/>
            <a:ext cx="3740073" cy="646331"/>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oviduct showing remnants of </a:t>
            </a:r>
            <a:r>
              <a:rPr lang="en-US" dirty="0" err="1">
                <a:latin typeface="Calibri" pitchFamily="34" charset="0"/>
                <a:hlinkClick r:id="rId4"/>
              </a:rPr>
              <a:t>mesonephric</a:t>
            </a:r>
            <a:r>
              <a:rPr lang="en-US" dirty="0">
                <a:latin typeface="Calibri" pitchFamily="34" charset="0"/>
                <a:hlinkClick r:id="rId4"/>
              </a:rPr>
              <a:t> ducts – SL134</a:t>
            </a:r>
            <a:endParaRPr lang="en-US" dirty="0">
              <a:latin typeface="Calibri" pitchFamily="34" charset="0"/>
            </a:endParaRPr>
          </a:p>
        </p:txBody>
      </p:sp>
      <p:sp>
        <p:nvSpPr>
          <p:cNvPr id="7" name="Rectangle 6"/>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36978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398" y="5105400"/>
            <a:ext cx="8741201" cy="1569660"/>
          </a:xfrm>
          <a:prstGeom prst="rect">
            <a:avLst/>
          </a:prstGeom>
          <a:noFill/>
        </p:spPr>
        <p:txBody>
          <a:bodyPr wrap="square">
            <a:spAutoFit/>
          </a:bodyPr>
          <a:lstStyle/>
          <a:p>
            <a:r>
              <a:rPr lang="en-US" sz="1600" b="1" dirty="0">
                <a:solidFill>
                  <a:srgbClr val="002060"/>
                </a:solidFill>
                <a:latin typeface="Calibri" pitchFamily="34" charset="0"/>
              </a:rPr>
              <a:t>The </a:t>
            </a:r>
            <a:r>
              <a:rPr lang="en-US" sz="1600" b="1" dirty="0">
                <a:solidFill>
                  <a:schemeClr val="accent5">
                    <a:lumMod val="75000"/>
                  </a:schemeClr>
                </a:solidFill>
                <a:latin typeface="Calibri" pitchFamily="34" charset="0"/>
              </a:rPr>
              <a:t>uterus</a:t>
            </a:r>
            <a:r>
              <a:rPr lang="en-US" sz="1600" b="1" dirty="0">
                <a:solidFill>
                  <a:srgbClr val="002060"/>
                </a:solidFill>
                <a:latin typeface="Calibri" pitchFamily="34" charset="0"/>
              </a:rPr>
              <a:t> is the site of implantation of the embryo, and contains thick smooth muscle that contracts during childbirth.  Histologically, we divide the uterus into the </a:t>
            </a:r>
            <a:r>
              <a:rPr lang="en-US" sz="1600" b="1" dirty="0">
                <a:solidFill>
                  <a:schemeClr val="accent5">
                    <a:lumMod val="75000"/>
                  </a:schemeClr>
                </a:solidFill>
                <a:latin typeface="Calibri" pitchFamily="34" charset="0"/>
              </a:rPr>
              <a:t>body</a:t>
            </a:r>
            <a:r>
              <a:rPr lang="en-US" sz="1600" b="1" dirty="0">
                <a:solidFill>
                  <a:srgbClr val="002060"/>
                </a:solidFill>
                <a:latin typeface="Calibri" pitchFamily="34" charset="0"/>
              </a:rPr>
              <a:t> and </a:t>
            </a:r>
            <a:r>
              <a:rPr lang="en-US" sz="1600" b="1" dirty="0">
                <a:solidFill>
                  <a:schemeClr val="accent5">
                    <a:lumMod val="75000"/>
                  </a:schemeClr>
                </a:solidFill>
                <a:latin typeface="Calibri" pitchFamily="34" charset="0"/>
              </a:rPr>
              <a:t>cervix</a:t>
            </a:r>
            <a:r>
              <a:rPr lang="en-US" sz="1600" b="1" dirty="0">
                <a:solidFill>
                  <a:srgbClr val="002060"/>
                </a:solidFill>
                <a:latin typeface="Calibri" pitchFamily="34" charset="0"/>
              </a:rPr>
              <a:t> (superior and inferior to the internal uterine opening, respectively).  Both regions consist of three layers:</a:t>
            </a:r>
          </a:p>
          <a:p>
            <a:pPr marL="342900" indent="-342900">
              <a:buAutoNum type="arabicPeriod"/>
            </a:pPr>
            <a:r>
              <a:rPr lang="en-US" sz="1600" b="1" dirty="0">
                <a:solidFill>
                  <a:schemeClr val="accent5">
                    <a:lumMod val="50000"/>
                  </a:schemeClr>
                </a:solidFill>
                <a:latin typeface="Calibri" pitchFamily="34" charset="0"/>
              </a:rPr>
              <a:t>Endometrium</a:t>
            </a:r>
            <a:r>
              <a:rPr lang="en-US" sz="1600" b="1" dirty="0">
                <a:solidFill>
                  <a:srgbClr val="002060"/>
                </a:solidFill>
                <a:latin typeface="Calibri" pitchFamily="34" charset="0"/>
              </a:rPr>
              <a:t> – inner lining, consists of epithelium and connective tissue, similar to the mucosa</a:t>
            </a:r>
          </a:p>
          <a:p>
            <a:pPr marL="342900" indent="-342900">
              <a:buAutoNum type="arabicPeriod"/>
            </a:pPr>
            <a:r>
              <a:rPr lang="en-US" sz="1600" b="1" dirty="0">
                <a:solidFill>
                  <a:schemeClr val="accent5">
                    <a:lumMod val="50000"/>
                  </a:schemeClr>
                </a:solidFill>
                <a:latin typeface="Calibri" pitchFamily="34" charset="0"/>
              </a:rPr>
              <a:t>Myometrium</a:t>
            </a:r>
            <a:r>
              <a:rPr lang="en-US" sz="1600" b="1" dirty="0">
                <a:solidFill>
                  <a:srgbClr val="002060"/>
                </a:solidFill>
                <a:latin typeface="Calibri" pitchFamily="34" charset="0"/>
              </a:rPr>
              <a:t> – very thick layer of smooth muscle in body (and fundus), less muscular in cervix</a:t>
            </a:r>
          </a:p>
          <a:p>
            <a:pPr marL="342900" indent="-342900">
              <a:buAutoNum type="arabicPeriod"/>
            </a:pPr>
            <a:r>
              <a:rPr lang="en-US" sz="1600" b="1" dirty="0" err="1">
                <a:solidFill>
                  <a:schemeClr val="accent5">
                    <a:lumMod val="50000"/>
                  </a:schemeClr>
                </a:solidFill>
                <a:latin typeface="Calibri" pitchFamily="34" charset="0"/>
              </a:rPr>
              <a:t>Perimetrium</a:t>
            </a:r>
            <a:r>
              <a:rPr lang="en-US" sz="1600" b="1" dirty="0">
                <a:solidFill>
                  <a:srgbClr val="002060"/>
                </a:solidFill>
                <a:latin typeface="Calibri" pitchFamily="34" charset="0"/>
              </a:rPr>
              <a:t> – thin outer connective tissue layer, covered by an epithelium on most of its surface</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21" name="Picture 2" descr="frsII_1_1"/>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1143000" y="613393"/>
            <a:ext cx="6694254" cy="44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7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04800" y="0"/>
            <a:ext cx="8610600" cy="4939814"/>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Georgia"/>
                <a:cs typeface="Georgia"/>
              </a:rPr>
              <a:t>After completing this exercise, you should be able to:</a:t>
            </a:r>
          </a:p>
          <a:p>
            <a:pPr>
              <a:tabLst>
                <a:tab pos="457200" algn="l"/>
              </a:tabLst>
            </a:pPr>
            <a:r>
              <a:rPr lang="en-US" sz="8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800" dirty="0">
                <a:latin typeface="Georgia" pitchFamily="18" charset="0"/>
              </a:rPr>
              <a:t> </a:t>
            </a:r>
          </a:p>
          <a:p>
            <a:pPr lvl="0"/>
            <a:r>
              <a:rPr lang="en-US" sz="1000" dirty="0">
                <a:latin typeface="Georgia" pitchFamily="18" charset="0"/>
              </a:rPr>
              <a:t>Oviduct (uterine tube, Fallopian tube)</a:t>
            </a:r>
          </a:p>
          <a:p>
            <a:pPr lvl="1"/>
            <a:r>
              <a:rPr lang="en-US" sz="1000" dirty="0">
                <a:latin typeface="Georgia" pitchFamily="18" charset="0"/>
              </a:rPr>
              <a:t>Mucosa</a:t>
            </a:r>
          </a:p>
          <a:p>
            <a:pPr lvl="2"/>
            <a:r>
              <a:rPr lang="en-US" sz="1000" dirty="0">
                <a:latin typeface="Georgia" pitchFamily="18" charset="0"/>
              </a:rPr>
              <a:t>Ciliated cells</a:t>
            </a:r>
          </a:p>
          <a:p>
            <a:pPr lvl="2"/>
            <a:r>
              <a:rPr lang="en-US" sz="1000" dirty="0">
                <a:latin typeface="Georgia" pitchFamily="18" charset="0"/>
              </a:rPr>
              <a:t>Secretory (peg) cells</a:t>
            </a:r>
          </a:p>
          <a:p>
            <a:pPr lvl="1"/>
            <a:r>
              <a:rPr lang="en-US" sz="1000" dirty="0" err="1">
                <a:latin typeface="Georgia" pitchFamily="18" charset="0"/>
              </a:rPr>
              <a:t>Muscularis</a:t>
            </a:r>
            <a:endParaRPr lang="en-US" sz="1000" dirty="0">
              <a:latin typeface="Georgia" pitchFamily="18" charset="0"/>
            </a:endParaRPr>
          </a:p>
          <a:p>
            <a:pPr lvl="1"/>
            <a:r>
              <a:rPr lang="en-US" sz="1000" dirty="0">
                <a:latin typeface="Georgia" pitchFamily="18" charset="0"/>
              </a:rPr>
              <a:t>Serosa</a:t>
            </a:r>
          </a:p>
          <a:p>
            <a:pPr marL="228600" lvl="1"/>
            <a:r>
              <a:rPr lang="en-US" sz="1000" dirty="0">
                <a:latin typeface="Georgia" pitchFamily="18" charset="0"/>
              </a:rPr>
              <a:t>Be aware of regions (fimbria, ampulla, etc.) but you do not need to distinguish histologically</a:t>
            </a:r>
          </a:p>
          <a:p>
            <a:pPr lvl="0"/>
            <a:r>
              <a:rPr lang="en-US" sz="1000" dirty="0">
                <a:latin typeface="Georgia" pitchFamily="18" charset="0"/>
              </a:rPr>
              <a:t>Uterus</a:t>
            </a:r>
          </a:p>
          <a:p>
            <a:pPr lvl="1"/>
            <a:r>
              <a:rPr lang="en-US" sz="1000" dirty="0">
                <a:latin typeface="Georgia" pitchFamily="18" charset="0"/>
              </a:rPr>
              <a:t>Body</a:t>
            </a:r>
          </a:p>
          <a:p>
            <a:pPr lvl="2"/>
            <a:r>
              <a:rPr lang="en-US" sz="1000" dirty="0">
                <a:latin typeface="Georgia" pitchFamily="18" charset="0"/>
              </a:rPr>
              <a:t>Layers</a:t>
            </a:r>
          </a:p>
          <a:p>
            <a:pPr marL="1371600" lvl="2"/>
            <a:r>
              <a:rPr lang="en-US" sz="1000" dirty="0">
                <a:latin typeface="Georgia" pitchFamily="18" charset="0"/>
              </a:rPr>
              <a:t>Endometrium</a:t>
            </a:r>
          </a:p>
          <a:p>
            <a:pPr marL="1828800" lvl="2"/>
            <a:r>
              <a:rPr lang="en-US" sz="1000" dirty="0">
                <a:latin typeface="Georgia" pitchFamily="18" charset="0"/>
              </a:rPr>
              <a:t>Functional zone</a:t>
            </a:r>
          </a:p>
          <a:p>
            <a:pPr marL="1828800" lvl="2"/>
            <a:r>
              <a:rPr lang="en-US" sz="1000" dirty="0">
                <a:latin typeface="Georgia" pitchFamily="18" charset="0"/>
              </a:rPr>
              <a:t>Basal zone</a:t>
            </a:r>
          </a:p>
          <a:p>
            <a:pPr marL="1371600" lvl="2"/>
            <a:r>
              <a:rPr lang="en-US" sz="1000" dirty="0">
                <a:latin typeface="Georgia" pitchFamily="18" charset="0"/>
              </a:rPr>
              <a:t>Myometrium</a:t>
            </a:r>
          </a:p>
          <a:p>
            <a:pPr marL="1371600" lvl="2"/>
            <a:r>
              <a:rPr lang="en-US" sz="1000" dirty="0" err="1">
                <a:latin typeface="Georgia" pitchFamily="18" charset="0"/>
              </a:rPr>
              <a:t>Perimetrium</a:t>
            </a:r>
            <a:endParaRPr lang="en-US" sz="1000" dirty="0">
              <a:latin typeface="Georgia" pitchFamily="18" charset="0"/>
            </a:endParaRPr>
          </a:p>
          <a:p>
            <a:pPr lvl="2"/>
            <a:r>
              <a:rPr lang="en-US" sz="1000" dirty="0">
                <a:latin typeface="Georgia" pitchFamily="18" charset="0"/>
              </a:rPr>
              <a:t>Stages</a:t>
            </a:r>
          </a:p>
          <a:p>
            <a:pPr marL="1371600" lvl="2"/>
            <a:r>
              <a:rPr lang="en-US" sz="1000" dirty="0">
                <a:latin typeface="Georgia" pitchFamily="18" charset="0"/>
              </a:rPr>
              <a:t>Proliferative</a:t>
            </a:r>
          </a:p>
          <a:p>
            <a:pPr marL="1371600" lvl="2"/>
            <a:r>
              <a:rPr lang="en-US" sz="1000" dirty="0">
                <a:latin typeface="Georgia" pitchFamily="18" charset="0"/>
              </a:rPr>
              <a:t>Early secretory</a:t>
            </a:r>
          </a:p>
          <a:p>
            <a:pPr marL="1371600" lvl="2"/>
            <a:r>
              <a:rPr lang="en-US" sz="1000" dirty="0">
                <a:latin typeface="Georgia" pitchFamily="18" charset="0"/>
              </a:rPr>
              <a:t>Late secretory</a:t>
            </a:r>
          </a:p>
          <a:p>
            <a:pPr marL="1371600" lvl="2"/>
            <a:r>
              <a:rPr lang="en-US" sz="1000" dirty="0">
                <a:latin typeface="Georgia" pitchFamily="18" charset="0"/>
              </a:rPr>
              <a:t>Menstrual (note difficult to distinguish from poorly preserved slide)</a:t>
            </a:r>
          </a:p>
          <a:p>
            <a:pPr lvl="1"/>
            <a:r>
              <a:rPr lang="en-US" sz="1000" dirty="0">
                <a:latin typeface="Georgia" pitchFamily="18" charset="0"/>
              </a:rPr>
              <a:t>Cervix</a:t>
            </a:r>
          </a:p>
          <a:p>
            <a:pPr marL="914400" lvl="1"/>
            <a:r>
              <a:rPr lang="en-US" sz="1000" dirty="0" err="1">
                <a:latin typeface="Georgia" pitchFamily="18" charset="0"/>
              </a:rPr>
              <a:t>Supravaginal</a:t>
            </a:r>
            <a:r>
              <a:rPr lang="en-US" sz="1000" dirty="0">
                <a:latin typeface="Georgia" pitchFamily="18" charset="0"/>
              </a:rPr>
              <a:t> portion</a:t>
            </a:r>
          </a:p>
          <a:p>
            <a:pPr marL="914400" lvl="1"/>
            <a:r>
              <a:rPr lang="en-US" sz="1000" dirty="0">
                <a:latin typeface="Georgia" pitchFamily="18" charset="0"/>
              </a:rPr>
              <a:t>Vaginal portion</a:t>
            </a:r>
          </a:p>
          <a:p>
            <a:pPr lvl="0"/>
            <a:r>
              <a:rPr lang="en-US" sz="1000" dirty="0">
                <a:latin typeface="Georgia" pitchFamily="18" charset="0"/>
              </a:rPr>
              <a:t>Vagina</a:t>
            </a:r>
          </a:p>
          <a:p>
            <a:pPr lvl="1"/>
            <a:r>
              <a:rPr lang="en-US" sz="1000" dirty="0">
                <a:latin typeface="Georgia" pitchFamily="18" charset="0"/>
              </a:rPr>
              <a:t>Mucosa</a:t>
            </a:r>
          </a:p>
          <a:p>
            <a:pPr lvl="1"/>
            <a:r>
              <a:rPr lang="en-US" sz="1000" dirty="0" err="1">
                <a:latin typeface="Georgia" pitchFamily="18" charset="0"/>
              </a:rPr>
              <a:t>Muscularis</a:t>
            </a:r>
            <a:endParaRPr lang="en-US" sz="1000" dirty="0">
              <a:latin typeface="Georgia" pitchFamily="18" charset="0"/>
            </a:endParaRPr>
          </a:p>
          <a:p>
            <a:pPr lvl="1"/>
            <a:r>
              <a:rPr lang="en-US" sz="1000" dirty="0">
                <a:latin typeface="Georgia" pitchFamily="18" charset="0"/>
              </a:rPr>
              <a:t>Adventitia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398" y="5105400"/>
            <a:ext cx="8741201" cy="1569660"/>
          </a:xfrm>
          <a:prstGeom prst="rect">
            <a:avLst/>
          </a:prstGeom>
          <a:noFill/>
        </p:spPr>
        <p:txBody>
          <a:bodyPr wrap="square">
            <a:spAutoFit/>
          </a:bodyPr>
          <a:lstStyle/>
          <a:p>
            <a:r>
              <a:rPr lang="en-US" sz="1600" b="1" dirty="0">
                <a:solidFill>
                  <a:srgbClr val="002060"/>
                </a:solidFill>
                <a:latin typeface="Calibri" pitchFamily="34" charset="0"/>
              </a:rPr>
              <a:t>The </a:t>
            </a:r>
            <a:r>
              <a:rPr lang="en-US" sz="1600" b="1" dirty="0">
                <a:solidFill>
                  <a:schemeClr val="accent5">
                    <a:lumMod val="75000"/>
                  </a:schemeClr>
                </a:solidFill>
                <a:latin typeface="Calibri" pitchFamily="34" charset="0"/>
              </a:rPr>
              <a:t>uterus</a:t>
            </a:r>
            <a:r>
              <a:rPr lang="en-US" sz="1600" b="1" dirty="0">
                <a:solidFill>
                  <a:srgbClr val="002060"/>
                </a:solidFill>
                <a:latin typeface="Calibri" pitchFamily="34" charset="0"/>
              </a:rPr>
              <a:t> is the site of implantation of the embryo, and contains thick smooth muscle that contracts during childbirth.  Histologically, we divide the uterus into the </a:t>
            </a:r>
            <a:r>
              <a:rPr lang="en-US" sz="1600" b="1" dirty="0">
                <a:solidFill>
                  <a:schemeClr val="accent5">
                    <a:lumMod val="75000"/>
                  </a:schemeClr>
                </a:solidFill>
                <a:latin typeface="Calibri" pitchFamily="34" charset="0"/>
              </a:rPr>
              <a:t>body</a:t>
            </a:r>
            <a:r>
              <a:rPr lang="en-US" sz="1600" b="1" dirty="0">
                <a:solidFill>
                  <a:srgbClr val="002060"/>
                </a:solidFill>
                <a:latin typeface="Calibri" pitchFamily="34" charset="0"/>
              </a:rPr>
              <a:t> and </a:t>
            </a:r>
            <a:r>
              <a:rPr lang="en-US" sz="1600" b="1" dirty="0">
                <a:solidFill>
                  <a:schemeClr val="accent5">
                    <a:lumMod val="75000"/>
                  </a:schemeClr>
                </a:solidFill>
                <a:latin typeface="Calibri" pitchFamily="34" charset="0"/>
              </a:rPr>
              <a:t>cervix</a:t>
            </a:r>
            <a:r>
              <a:rPr lang="en-US" sz="1600" b="1" dirty="0">
                <a:solidFill>
                  <a:srgbClr val="002060"/>
                </a:solidFill>
                <a:latin typeface="Calibri" pitchFamily="34" charset="0"/>
              </a:rPr>
              <a:t> (superior and inferior to the internal uterine opening, respectively).  Both regions consist of three layers:</a:t>
            </a:r>
          </a:p>
          <a:p>
            <a:pPr marL="342900" indent="-342900">
              <a:buAutoNum type="arabicPeriod"/>
            </a:pPr>
            <a:r>
              <a:rPr lang="en-US" sz="1600" b="1" dirty="0">
                <a:solidFill>
                  <a:srgbClr val="002060"/>
                </a:solidFill>
                <a:latin typeface="Calibri" pitchFamily="34" charset="0"/>
              </a:rPr>
              <a:t>Endometrium – inner lining, consists of epithelium and connective tissue, similar to the mucosa</a:t>
            </a:r>
          </a:p>
          <a:p>
            <a:pPr marL="342900" indent="-342900">
              <a:buAutoNum type="arabicPeriod"/>
            </a:pPr>
            <a:r>
              <a:rPr lang="en-US" sz="1600" b="1" dirty="0">
                <a:solidFill>
                  <a:srgbClr val="002060"/>
                </a:solidFill>
                <a:latin typeface="Calibri" pitchFamily="34" charset="0"/>
              </a:rPr>
              <a:t>Myometrium – very thick layer of smooth muscle</a:t>
            </a:r>
          </a:p>
          <a:p>
            <a:pPr marL="342900" indent="-342900">
              <a:buAutoNum type="arabicPeriod"/>
            </a:pPr>
            <a:r>
              <a:rPr lang="en-US" sz="1600" b="1" dirty="0" err="1">
                <a:solidFill>
                  <a:srgbClr val="002060"/>
                </a:solidFill>
                <a:latin typeface="Calibri" pitchFamily="34" charset="0"/>
              </a:rPr>
              <a:t>Perimetrium</a:t>
            </a:r>
            <a:r>
              <a:rPr lang="en-US" sz="1600" b="1" dirty="0">
                <a:solidFill>
                  <a:srgbClr val="002060"/>
                </a:solidFill>
                <a:latin typeface="Calibri" pitchFamily="34" charset="0"/>
              </a:rPr>
              <a:t> – thin outer connective tissue layer, covered by an epithelium on most of its surface</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69" y="722251"/>
            <a:ext cx="5867400" cy="4400550"/>
          </a:xfrm>
          <a:prstGeom prst="rect">
            <a:avLst/>
          </a:prstGeom>
        </p:spPr>
      </p:pic>
      <p:sp>
        <p:nvSpPr>
          <p:cNvPr id="6" name="TextBox 5"/>
          <p:cNvSpPr txBox="1"/>
          <p:nvPr/>
        </p:nvSpPr>
        <p:spPr>
          <a:xfrm>
            <a:off x="2523038" y="2105716"/>
            <a:ext cx="1604962" cy="369332"/>
          </a:xfrm>
          <a:prstGeom prst="rect">
            <a:avLst/>
          </a:prstGeom>
          <a:noFill/>
        </p:spPr>
        <p:txBody>
          <a:bodyPr wrap="square" rtlCol="0">
            <a:spAutoFit/>
          </a:bodyPr>
          <a:lstStyle/>
          <a:p>
            <a:r>
              <a:rPr lang="en-US" b="1" dirty="0"/>
              <a:t>myometrium</a:t>
            </a:r>
          </a:p>
        </p:txBody>
      </p:sp>
      <p:sp>
        <p:nvSpPr>
          <p:cNvPr id="7" name="TextBox 6"/>
          <p:cNvSpPr txBox="1"/>
          <p:nvPr/>
        </p:nvSpPr>
        <p:spPr>
          <a:xfrm>
            <a:off x="2449219" y="3439886"/>
            <a:ext cx="1752600" cy="369332"/>
          </a:xfrm>
          <a:prstGeom prst="rect">
            <a:avLst/>
          </a:prstGeom>
          <a:noFill/>
        </p:spPr>
        <p:txBody>
          <a:bodyPr wrap="square" rtlCol="0">
            <a:spAutoFit/>
          </a:bodyPr>
          <a:lstStyle/>
          <a:p>
            <a:r>
              <a:rPr lang="en-US" b="1" dirty="0"/>
              <a:t>endometrium</a:t>
            </a:r>
          </a:p>
        </p:txBody>
      </p:sp>
      <p:sp>
        <p:nvSpPr>
          <p:cNvPr id="8" name="TextBox 7"/>
          <p:cNvSpPr txBox="1"/>
          <p:nvPr/>
        </p:nvSpPr>
        <p:spPr>
          <a:xfrm>
            <a:off x="5867400" y="722251"/>
            <a:ext cx="2615110" cy="369332"/>
          </a:xfrm>
          <a:prstGeom prst="rect">
            <a:avLst/>
          </a:prstGeom>
          <a:noFill/>
        </p:spPr>
        <p:txBody>
          <a:bodyPr wrap="square" rtlCol="0">
            <a:spAutoFit/>
          </a:bodyPr>
          <a:lstStyle/>
          <a:p>
            <a:r>
              <a:rPr lang="en-US" b="1" dirty="0"/>
              <a:t>Serosa or adventitia</a:t>
            </a:r>
          </a:p>
        </p:txBody>
      </p:sp>
      <p:cxnSp>
        <p:nvCxnSpPr>
          <p:cNvPr id="4" name="Straight Arrow Connector 3"/>
          <p:cNvCxnSpPr/>
          <p:nvPr/>
        </p:nvCxnSpPr>
        <p:spPr>
          <a:xfrm flipH="1">
            <a:off x="4822372" y="903514"/>
            <a:ext cx="1066799" cy="979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95499" y="3892545"/>
            <a:ext cx="598781" cy="215444"/>
          </a:xfrm>
          <a:prstGeom prst="rect">
            <a:avLst/>
          </a:prstGeom>
          <a:noFill/>
        </p:spPr>
        <p:txBody>
          <a:bodyPr wrap="square" rtlCol="0">
            <a:spAutoFit/>
          </a:bodyPr>
          <a:lstStyle/>
          <a:p>
            <a:r>
              <a:rPr lang="en-US" sz="800" b="1" dirty="0"/>
              <a:t>lumen</a:t>
            </a:r>
          </a:p>
        </p:txBody>
      </p:sp>
    </p:spTree>
    <p:extLst>
      <p:ext uri="{BB962C8B-B14F-4D97-AF65-F5344CB8AC3E}">
        <p14:creationId xmlns:p14="http://schemas.microsoft.com/office/powerpoint/2010/main" val="387776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676400" y="5429462"/>
            <a:ext cx="5975384"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141</a:t>
            </a:r>
            <a:r>
              <a:rPr lang="en-US" dirty="0">
                <a:latin typeface="Calibri" pitchFamily="34" charset="0"/>
              </a:rPr>
              <a:t> and </a:t>
            </a:r>
            <a:r>
              <a:rPr lang="en-US" u="sng" dirty="0">
                <a:hlinkClick r:id="rId4"/>
              </a:rPr>
              <a:t>SL 140</a:t>
            </a:r>
            <a:r>
              <a:rPr lang="en-US" dirty="0">
                <a:latin typeface="Calibri" pitchFamily="34" charset="0"/>
              </a:rPr>
              <a:t> and </a:t>
            </a:r>
            <a:r>
              <a:rPr lang="en-US" u="sng" dirty="0">
                <a:hlinkClick r:id="rId5"/>
              </a:rPr>
              <a:t>SL 139</a:t>
            </a:r>
            <a:r>
              <a:rPr lang="en-US" dirty="0">
                <a:latin typeface="Calibri" pitchFamily="34" charset="0"/>
              </a:rPr>
              <a:t> and </a:t>
            </a:r>
            <a:r>
              <a:rPr lang="en-US" u="sng" dirty="0">
                <a:hlinkClick r:id="rId6"/>
              </a:rPr>
              <a:t>SL 058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Uterus</a:t>
            </a:r>
          </a:p>
          <a:p>
            <a:pPr lvl="2" eaLnBrk="0" hangingPunct="0">
              <a:buFontTx/>
              <a:buChar char="•"/>
            </a:pPr>
            <a:r>
              <a:rPr lang="en-US" sz="1200" b="1" dirty="0">
                <a:solidFill>
                  <a:srgbClr val="002060"/>
                </a:solidFill>
                <a:latin typeface="Georgia" pitchFamily="18" charset="0"/>
                <a:ea typeface="Times" pitchFamily="18" charset="0"/>
                <a:cs typeface="Arial" charset="0"/>
              </a:rPr>
              <a:t>Endometrium</a:t>
            </a:r>
          </a:p>
          <a:p>
            <a:pPr lvl="2" eaLnBrk="0" hangingPunct="0">
              <a:buFontTx/>
              <a:buChar char="•"/>
            </a:pPr>
            <a:r>
              <a:rPr lang="en-US" sz="1200" b="1" dirty="0">
                <a:solidFill>
                  <a:srgbClr val="002060"/>
                </a:solidFill>
                <a:latin typeface="Georgia" pitchFamily="18" charset="0"/>
                <a:ea typeface="Times" pitchFamily="18" charset="0"/>
                <a:cs typeface="Arial" charset="0"/>
              </a:rPr>
              <a:t>Myometrium</a:t>
            </a:r>
          </a:p>
          <a:p>
            <a:pPr lvl="2" eaLnBrk="0" hangingPunct="0">
              <a:buFontTx/>
              <a:buChar char="•"/>
            </a:pPr>
            <a:r>
              <a:rPr lang="en-US" sz="1200" b="1" dirty="0" err="1">
                <a:solidFill>
                  <a:srgbClr val="002060"/>
                </a:solidFill>
                <a:latin typeface="Georgia" pitchFamily="18" charset="0"/>
                <a:ea typeface="Times" pitchFamily="18" charset="0"/>
                <a:cs typeface="Arial" charset="0"/>
              </a:rPr>
              <a:t>Perimetrium</a:t>
            </a:r>
            <a:endParaRPr lang="en-US" sz="1200" b="1" dirty="0">
              <a:solidFill>
                <a:srgbClr val="002060"/>
              </a:solidFill>
              <a:latin typeface="Georgia" pitchFamily="18" charset="0"/>
              <a:ea typeface="Times" pitchFamily="18" charset="0"/>
              <a:cs typeface="Arial" charset="0"/>
            </a:endParaRPr>
          </a:p>
        </p:txBody>
      </p:sp>
      <p:sp>
        <p:nvSpPr>
          <p:cNvPr id="5" name="TextBox 3"/>
          <p:cNvSpPr txBox="1">
            <a:spLocks noChangeArrowheads="1"/>
          </p:cNvSpPr>
          <p:nvPr/>
        </p:nvSpPr>
        <p:spPr bwMode="auto">
          <a:xfrm>
            <a:off x="2438400" y="1994416"/>
            <a:ext cx="4267200" cy="369332"/>
          </a:xfrm>
          <a:prstGeom prst="rect">
            <a:avLst/>
          </a:prstGeom>
          <a:noFill/>
          <a:ln w="9525">
            <a:noFill/>
            <a:miter lim="800000"/>
            <a:headEnd/>
            <a:tailEnd/>
          </a:ln>
        </p:spPr>
        <p:txBody>
          <a:bodyPr wrap="square">
            <a:spAutoFit/>
          </a:bodyPr>
          <a:lstStyle/>
          <a:p>
            <a:r>
              <a:rPr lang="en-US" dirty="0">
                <a:latin typeface="Calibri" pitchFamily="34" charset="0"/>
                <a:hlinkClick r:id="rId7"/>
              </a:rPr>
              <a:t>Video of overview of uterus layers – SL141</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
        <p:nvSpPr>
          <p:cNvPr id="8" name="TextBox 3"/>
          <p:cNvSpPr txBox="1">
            <a:spLocks noChangeArrowheads="1"/>
          </p:cNvSpPr>
          <p:nvPr/>
        </p:nvSpPr>
        <p:spPr bwMode="auto">
          <a:xfrm>
            <a:off x="2460171" y="2819400"/>
            <a:ext cx="4267200" cy="369332"/>
          </a:xfrm>
          <a:prstGeom prst="rect">
            <a:avLst/>
          </a:prstGeom>
          <a:noFill/>
          <a:ln w="9525">
            <a:noFill/>
            <a:miter lim="800000"/>
            <a:headEnd/>
            <a:tailEnd/>
          </a:ln>
        </p:spPr>
        <p:txBody>
          <a:bodyPr wrap="square">
            <a:spAutoFit/>
          </a:bodyPr>
          <a:lstStyle/>
          <a:p>
            <a:r>
              <a:rPr lang="en-US" dirty="0">
                <a:latin typeface="Calibri" pitchFamily="34" charset="0"/>
                <a:hlinkClick r:id="rId8"/>
              </a:rPr>
              <a:t>Video of overview of uterus layers – SL140</a:t>
            </a:r>
            <a:endParaRPr lang="en-US" dirty="0">
              <a:latin typeface="Calibri" pitchFamily="34" charset="0"/>
            </a:endParaRPr>
          </a:p>
        </p:txBody>
      </p:sp>
    </p:spTree>
    <p:extLst>
      <p:ext uri="{BB962C8B-B14F-4D97-AF65-F5344CB8AC3E}">
        <p14:creationId xmlns:p14="http://schemas.microsoft.com/office/powerpoint/2010/main" val="413367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27" y="656256"/>
            <a:ext cx="8610573" cy="4355155"/>
          </a:xfrm>
          <a:prstGeom prst="rect">
            <a:avLst/>
          </a:prstGeom>
        </p:spPr>
      </p:pic>
      <p:sp>
        <p:nvSpPr>
          <p:cNvPr id="5" name="TextBox 4"/>
          <p:cNvSpPr txBox="1"/>
          <p:nvPr/>
        </p:nvSpPr>
        <p:spPr>
          <a:xfrm>
            <a:off x="250398" y="5105400"/>
            <a:ext cx="8741201" cy="1077218"/>
          </a:xfrm>
          <a:prstGeom prst="rect">
            <a:avLst/>
          </a:prstGeom>
          <a:noFill/>
        </p:spPr>
        <p:txBody>
          <a:bodyPr wrap="square">
            <a:spAutoFit/>
          </a:bodyPr>
          <a:lstStyle/>
          <a:p>
            <a:r>
              <a:rPr lang="en-US" sz="1600" b="1" dirty="0">
                <a:solidFill>
                  <a:srgbClr val="002060"/>
                </a:solidFill>
                <a:latin typeface="Calibri" pitchFamily="34" charset="0"/>
              </a:rPr>
              <a:t>Focusing on the endometrium, you can see that the basal portion of this tissue, near the myometrium, stains more darkly.  This region is the </a:t>
            </a:r>
            <a:r>
              <a:rPr lang="en-US" sz="1600" b="1" dirty="0">
                <a:solidFill>
                  <a:schemeClr val="accent5">
                    <a:lumMod val="75000"/>
                  </a:schemeClr>
                </a:solidFill>
                <a:latin typeface="Calibri" pitchFamily="34" charset="0"/>
              </a:rPr>
              <a:t>basal zone</a:t>
            </a:r>
            <a:r>
              <a:rPr lang="en-US" sz="1600" b="1" dirty="0">
                <a:solidFill>
                  <a:srgbClr val="002060"/>
                </a:solidFill>
                <a:latin typeface="Calibri" pitchFamily="34" charset="0"/>
              </a:rPr>
              <a:t>, while the paler region is the </a:t>
            </a:r>
            <a:r>
              <a:rPr lang="en-US" sz="1600" b="1" dirty="0">
                <a:solidFill>
                  <a:schemeClr val="accent5">
                    <a:lumMod val="75000"/>
                  </a:schemeClr>
                </a:solidFill>
                <a:latin typeface="Calibri" pitchFamily="34" charset="0"/>
              </a:rPr>
              <a:t>functional zone</a:t>
            </a:r>
            <a:r>
              <a:rPr lang="en-US" sz="1600" b="1" dirty="0">
                <a:solidFill>
                  <a:srgbClr val="002060"/>
                </a:solidFill>
                <a:latin typeface="Calibri" pitchFamily="34" charset="0"/>
              </a:rPr>
              <a:t>.  During menstruation, the functional zone is sloughed off, and the epithelial cells and connective tissues of the basal zone regenerate the functional zone in the next menstrual cycle.</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
        <p:nvSpPr>
          <p:cNvPr id="6" name="TextBox 5"/>
          <p:cNvSpPr txBox="1"/>
          <p:nvPr/>
        </p:nvSpPr>
        <p:spPr>
          <a:xfrm>
            <a:off x="2967086" y="1969366"/>
            <a:ext cx="1604962" cy="369332"/>
          </a:xfrm>
          <a:prstGeom prst="rect">
            <a:avLst/>
          </a:prstGeom>
          <a:noFill/>
        </p:spPr>
        <p:txBody>
          <a:bodyPr wrap="square" rtlCol="0">
            <a:spAutoFit/>
          </a:bodyPr>
          <a:lstStyle/>
          <a:p>
            <a:r>
              <a:rPr lang="en-US" b="1" dirty="0"/>
              <a:t>Basal zone</a:t>
            </a:r>
          </a:p>
        </p:txBody>
      </p:sp>
      <p:sp>
        <p:nvSpPr>
          <p:cNvPr id="7" name="TextBox 6"/>
          <p:cNvSpPr txBox="1"/>
          <p:nvPr/>
        </p:nvSpPr>
        <p:spPr>
          <a:xfrm>
            <a:off x="2941466" y="3591895"/>
            <a:ext cx="2122829" cy="369332"/>
          </a:xfrm>
          <a:prstGeom prst="rect">
            <a:avLst/>
          </a:prstGeom>
          <a:noFill/>
        </p:spPr>
        <p:txBody>
          <a:bodyPr wrap="square" rtlCol="0">
            <a:spAutoFit/>
          </a:bodyPr>
          <a:lstStyle/>
          <a:p>
            <a:r>
              <a:rPr lang="en-US" b="1" dirty="0"/>
              <a:t>Functional zone</a:t>
            </a:r>
          </a:p>
        </p:txBody>
      </p:sp>
      <p:sp>
        <p:nvSpPr>
          <p:cNvPr id="11" name="TextBox 10"/>
          <p:cNvSpPr txBox="1"/>
          <p:nvPr/>
        </p:nvSpPr>
        <p:spPr>
          <a:xfrm>
            <a:off x="3200400" y="4267200"/>
            <a:ext cx="1604962" cy="369332"/>
          </a:xfrm>
          <a:prstGeom prst="rect">
            <a:avLst/>
          </a:prstGeom>
          <a:noFill/>
        </p:spPr>
        <p:txBody>
          <a:bodyPr wrap="square" rtlCol="0">
            <a:spAutoFit/>
          </a:bodyPr>
          <a:lstStyle/>
          <a:p>
            <a:r>
              <a:rPr lang="en-US" b="1" dirty="0"/>
              <a:t>Basal zone</a:t>
            </a:r>
          </a:p>
        </p:txBody>
      </p:sp>
      <p:sp>
        <p:nvSpPr>
          <p:cNvPr id="13" name="TextBox 12"/>
          <p:cNvSpPr txBox="1"/>
          <p:nvPr/>
        </p:nvSpPr>
        <p:spPr>
          <a:xfrm>
            <a:off x="3093865" y="2649167"/>
            <a:ext cx="2122829" cy="369332"/>
          </a:xfrm>
          <a:prstGeom prst="rect">
            <a:avLst/>
          </a:prstGeom>
          <a:noFill/>
        </p:spPr>
        <p:txBody>
          <a:bodyPr wrap="square" rtlCol="0">
            <a:spAutoFit/>
          </a:bodyPr>
          <a:lstStyle/>
          <a:p>
            <a:r>
              <a:rPr lang="en-US" b="1" dirty="0"/>
              <a:t>Functional zone</a:t>
            </a:r>
          </a:p>
        </p:txBody>
      </p:sp>
      <p:sp>
        <p:nvSpPr>
          <p:cNvPr id="14" name="TextBox 13"/>
          <p:cNvSpPr txBox="1"/>
          <p:nvPr/>
        </p:nvSpPr>
        <p:spPr>
          <a:xfrm>
            <a:off x="3569706" y="3200400"/>
            <a:ext cx="598781" cy="215444"/>
          </a:xfrm>
          <a:prstGeom prst="rect">
            <a:avLst/>
          </a:prstGeom>
          <a:noFill/>
        </p:spPr>
        <p:txBody>
          <a:bodyPr wrap="square" rtlCol="0">
            <a:spAutoFit/>
          </a:bodyPr>
          <a:lstStyle/>
          <a:p>
            <a:r>
              <a:rPr lang="en-US" sz="800" b="1" dirty="0"/>
              <a:t>lumen</a:t>
            </a:r>
          </a:p>
        </p:txBody>
      </p:sp>
    </p:spTree>
    <p:extLst>
      <p:ext uri="{BB962C8B-B14F-4D97-AF65-F5344CB8AC3E}">
        <p14:creationId xmlns:p14="http://schemas.microsoft.com/office/powerpoint/2010/main" val="2751185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333" y="4495800"/>
            <a:ext cx="8741201" cy="1815882"/>
          </a:xfrm>
          <a:prstGeom prst="rect">
            <a:avLst/>
          </a:prstGeom>
          <a:noFill/>
        </p:spPr>
        <p:txBody>
          <a:bodyPr wrap="square">
            <a:spAutoFit/>
          </a:bodyPr>
          <a:lstStyle/>
          <a:p>
            <a:r>
              <a:rPr lang="en-US" sz="1600" b="1" dirty="0">
                <a:solidFill>
                  <a:srgbClr val="002060"/>
                </a:solidFill>
                <a:latin typeface="Calibri" pitchFamily="34" charset="0"/>
              </a:rPr>
              <a:t>Looking more closely, the epithelium of the endometrium is a simple columnar epithelium; many of the cells are ciliated.  The lamina propria is very cellular, and the cells are referred to as </a:t>
            </a:r>
            <a:r>
              <a:rPr lang="en-US" sz="1600" b="1" dirty="0">
                <a:solidFill>
                  <a:schemeClr val="accent5">
                    <a:lumMod val="75000"/>
                  </a:schemeClr>
                </a:solidFill>
                <a:latin typeface="Calibri" pitchFamily="34" charset="0"/>
              </a:rPr>
              <a:t>stromal cells</a:t>
            </a:r>
            <a:r>
              <a:rPr lang="en-US" sz="1600" b="1" dirty="0">
                <a:solidFill>
                  <a:srgbClr val="002060"/>
                </a:solidFill>
                <a:latin typeface="Calibri" pitchFamily="34" charset="0"/>
              </a:rPr>
              <a:t>.   There are numerous white blood cells in the lamina propria – connective tissue with high numbers of white blood cells is referred to as diffuse lymphoid tissue.  Glands are numerous in the lamina propria, extending all the way to the basal layer, and are lined by columnar cells similar to the cells that line the uterine lumen.   The surface and glandular epithelial cells have pale eosinophilia when they are actively secreting.</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5180"/>
          <a:stretch/>
        </p:blipFill>
        <p:spPr>
          <a:xfrm>
            <a:off x="684804" y="569053"/>
            <a:ext cx="7774488" cy="3926747"/>
          </a:xfrm>
          <a:prstGeom prst="rect">
            <a:avLst/>
          </a:prstGeom>
        </p:spPr>
      </p:pic>
      <p:sp>
        <p:nvSpPr>
          <p:cNvPr id="10" name="TextBox 9"/>
          <p:cNvSpPr txBox="1"/>
          <p:nvPr/>
        </p:nvSpPr>
        <p:spPr>
          <a:xfrm rot="21112896">
            <a:off x="2000466" y="597063"/>
            <a:ext cx="925645" cy="338554"/>
          </a:xfrm>
          <a:prstGeom prst="rect">
            <a:avLst/>
          </a:prstGeom>
          <a:noFill/>
        </p:spPr>
        <p:txBody>
          <a:bodyPr wrap="square" rtlCol="0">
            <a:spAutoFit/>
          </a:bodyPr>
          <a:lstStyle/>
          <a:p>
            <a:r>
              <a:rPr lang="en-US" sz="1600" b="1" dirty="0"/>
              <a:t>lumen</a:t>
            </a:r>
          </a:p>
        </p:txBody>
      </p:sp>
      <p:sp>
        <p:nvSpPr>
          <p:cNvPr id="12" name="TextBox 11"/>
          <p:cNvSpPr txBox="1"/>
          <p:nvPr/>
        </p:nvSpPr>
        <p:spPr>
          <a:xfrm>
            <a:off x="925286" y="6229682"/>
            <a:ext cx="7010400" cy="584775"/>
          </a:xfrm>
          <a:prstGeom prst="rect">
            <a:avLst/>
          </a:prstGeom>
          <a:noFill/>
        </p:spPr>
        <p:txBody>
          <a:bodyPr wrap="square">
            <a:spAutoFit/>
          </a:bodyPr>
          <a:lstStyle/>
          <a:p>
            <a:r>
              <a:rPr lang="en-US" sz="1600" b="1" dirty="0">
                <a:solidFill>
                  <a:srgbClr val="7030A0"/>
                </a:solidFill>
                <a:latin typeface="Tempus Sans ITC" pitchFamily="82" charset="0"/>
              </a:rPr>
              <a:t>The cells that form the base of the glands are the source for the epithelium that regenerates the functional zone of the endometrium.</a:t>
            </a:r>
          </a:p>
        </p:txBody>
      </p:sp>
    </p:spTree>
    <p:extLst>
      <p:ext uri="{BB962C8B-B14F-4D97-AF65-F5344CB8AC3E}">
        <p14:creationId xmlns:p14="http://schemas.microsoft.com/office/powerpoint/2010/main" val="3643368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584356" y="5029200"/>
            <a:ext cx="5975384"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141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Uterus</a:t>
            </a:r>
          </a:p>
          <a:p>
            <a:pPr lvl="2" eaLnBrk="0" hangingPunct="0">
              <a:buFontTx/>
              <a:buChar char="•"/>
            </a:pPr>
            <a:r>
              <a:rPr lang="en-US" sz="1200" b="1" dirty="0">
                <a:solidFill>
                  <a:srgbClr val="002060"/>
                </a:solidFill>
                <a:latin typeface="Georgia" pitchFamily="18" charset="0"/>
                <a:ea typeface="Times" pitchFamily="18" charset="0"/>
                <a:cs typeface="Arial" charset="0"/>
              </a:rPr>
              <a:t>Endometrium</a:t>
            </a:r>
          </a:p>
          <a:p>
            <a:pPr lvl="3" eaLnBrk="0" hangingPunct="0">
              <a:buFontTx/>
              <a:buChar char="•"/>
            </a:pPr>
            <a:r>
              <a:rPr lang="en-US" sz="1200" b="1" dirty="0">
                <a:solidFill>
                  <a:srgbClr val="002060"/>
                </a:solidFill>
                <a:latin typeface="Georgia" pitchFamily="18" charset="0"/>
                <a:ea typeface="Times" pitchFamily="18" charset="0"/>
                <a:cs typeface="Arial" charset="0"/>
              </a:rPr>
              <a:t>Basal zone</a:t>
            </a:r>
          </a:p>
          <a:p>
            <a:pPr lvl="3" eaLnBrk="0" hangingPunct="0">
              <a:buFontTx/>
              <a:buChar char="•"/>
            </a:pPr>
            <a:r>
              <a:rPr lang="en-US" sz="1200" b="1" dirty="0">
                <a:solidFill>
                  <a:srgbClr val="002060"/>
                </a:solidFill>
                <a:latin typeface="Georgia" pitchFamily="18" charset="0"/>
                <a:ea typeface="Times" pitchFamily="18" charset="0"/>
                <a:cs typeface="Arial" charset="0"/>
              </a:rPr>
              <a:t>Functional zone</a:t>
            </a:r>
          </a:p>
          <a:p>
            <a:pPr lvl="3" eaLnBrk="0" hangingPunct="0">
              <a:buFontTx/>
              <a:buChar char="•"/>
            </a:pPr>
            <a:r>
              <a:rPr lang="en-US" sz="1200" b="1" dirty="0">
                <a:solidFill>
                  <a:srgbClr val="002060"/>
                </a:solidFill>
                <a:latin typeface="Georgia" pitchFamily="18" charset="0"/>
                <a:ea typeface="Times" pitchFamily="18" charset="0"/>
                <a:cs typeface="Arial" charset="0"/>
              </a:rPr>
              <a:t>Surface and glandular epithelial cells</a:t>
            </a:r>
          </a:p>
          <a:p>
            <a:pPr lvl="3" eaLnBrk="0" hangingPunct="0">
              <a:buFontTx/>
              <a:buChar char="•"/>
            </a:pPr>
            <a:r>
              <a:rPr lang="en-US" sz="1200" b="1" dirty="0">
                <a:solidFill>
                  <a:srgbClr val="002060"/>
                </a:solidFill>
                <a:latin typeface="Georgia" pitchFamily="18" charset="0"/>
                <a:ea typeface="Times" pitchFamily="18" charset="0"/>
                <a:cs typeface="Arial" charset="0"/>
              </a:rPr>
              <a:t>Stroma</a:t>
            </a:r>
          </a:p>
        </p:txBody>
      </p:sp>
      <p:sp>
        <p:nvSpPr>
          <p:cNvPr id="5" name="TextBox 3"/>
          <p:cNvSpPr txBox="1">
            <a:spLocks noChangeArrowheads="1"/>
          </p:cNvSpPr>
          <p:nvPr/>
        </p:nvSpPr>
        <p:spPr bwMode="auto">
          <a:xfrm>
            <a:off x="2133600" y="2170527"/>
            <a:ext cx="42672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overview of endometrium– SL141</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3251385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24"/>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21819" y="667822"/>
            <a:ext cx="4718924" cy="510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48200" y="533400"/>
            <a:ext cx="4436095" cy="6247864"/>
          </a:xfrm>
          <a:prstGeom prst="rect">
            <a:avLst/>
          </a:prstGeom>
          <a:noFill/>
        </p:spPr>
        <p:txBody>
          <a:bodyPr wrap="square">
            <a:spAutoFit/>
          </a:bodyPr>
          <a:lstStyle/>
          <a:p>
            <a:r>
              <a:rPr lang="en-US" sz="1600" b="1" dirty="0">
                <a:solidFill>
                  <a:srgbClr val="002060"/>
                </a:solidFill>
                <a:latin typeface="Calibri" pitchFamily="34" charset="0"/>
              </a:rPr>
              <a:t>The uterus undergoes changes during the menstrual cycle in response to hormones released by the ovary.  Most of these changes occur in the endometrium.  </a:t>
            </a:r>
          </a:p>
          <a:p>
            <a:r>
              <a:rPr lang="en-US" sz="1600" b="1" dirty="0">
                <a:solidFill>
                  <a:srgbClr val="002060"/>
                </a:solidFill>
                <a:latin typeface="Calibri" pitchFamily="34" charset="0"/>
              </a:rPr>
              <a:t>At the end of a cycle, the corpus </a:t>
            </a:r>
            <a:r>
              <a:rPr lang="en-US" sz="1600" b="1" dirty="0" err="1">
                <a:solidFill>
                  <a:srgbClr val="002060"/>
                </a:solidFill>
                <a:latin typeface="Calibri" pitchFamily="34" charset="0"/>
              </a:rPr>
              <a:t>luteum</a:t>
            </a:r>
            <a:r>
              <a:rPr lang="en-US" sz="1600" b="1" dirty="0">
                <a:solidFill>
                  <a:srgbClr val="002060"/>
                </a:solidFill>
                <a:latin typeface="Calibri" pitchFamily="34" charset="0"/>
              </a:rPr>
              <a:t> degenerates into the corpus </a:t>
            </a:r>
            <a:r>
              <a:rPr lang="en-US" sz="1600" b="1" dirty="0" err="1">
                <a:solidFill>
                  <a:srgbClr val="002060"/>
                </a:solidFill>
                <a:latin typeface="Calibri" pitchFamily="34" charset="0"/>
              </a:rPr>
              <a:t>albicans</a:t>
            </a:r>
            <a:r>
              <a:rPr lang="en-US" sz="1600" b="1" dirty="0">
                <a:solidFill>
                  <a:srgbClr val="002060"/>
                </a:solidFill>
                <a:latin typeface="Calibri" pitchFamily="34" charset="0"/>
              </a:rPr>
              <a:t>.  This results in a drop in circulating progesterone (and estrogen) levels.  The endometrial lining of the uterus, which depends on these hormones, sloughs off.  This sloughing, menstruation, takes place during the first five days of the menstrual cycle.</a:t>
            </a:r>
          </a:p>
          <a:p>
            <a:r>
              <a:rPr lang="en-US" sz="1600" b="1" dirty="0">
                <a:solidFill>
                  <a:srgbClr val="002060"/>
                </a:solidFill>
                <a:latin typeface="Calibri" pitchFamily="34" charset="0"/>
              </a:rPr>
              <a:t>Around day 5, developing follicles in the ovary are producing enough estrogen to induce the proliferative phase of the uterus.  In this phase, the functional zone is replaced; histologically, the glands are not elaborate.</a:t>
            </a:r>
          </a:p>
          <a:p>
            <a:r>
              <a:rPr lang="en-US" sz="1600" b="1" dirty="0">
                <a:solidFill>
                  <a:srgbClr val="002060"/>
                </a:solidFill>
                <a:latin typeface="Calibri" pitchFamily="34" charset="0"/>
              </a:rPr>
              <a:t>After ovulation, progesterone released by the corpus </a:t>
            </a:r>
            <a:r>
              <a:rPr lang="en-US" sz="1600" b="1" dirty="0" err="1">
                <a:solidFill>
                  <a:srgbClr val="002060"/>
                </a:solidFill>
                <a:latin typeface="Calibri" pitchFamily="34" charset="0"/>
              </a:rPr>
              <a:t>luteum</a:t>
            </a:r>
            <a:r>
              <a:rPr lang="en-US" sz="1600" b="1" dirty="0">
                <a:solidFill>
                  <a:srgbClr val="002060"/>
                </a:solidFill>
                <a:latin typeface="Calibri" pitchFamily="34" charset="0"/>
              </a:rPr>
              <a:t> induces the endometrial epithelium to become secretory, and stromal tissue to become more vascularized and edematous.  This will persist until the corpus </a:t>
            </a:r>
            <a:r>
              <a:rPr lang="en-US" sz="1600" b="1" dirty="0" err="1">
                <a:solidFill>
                  <a:srgbClr val="002060"/>
                </a:solidFill>
                <a:latin typeface="Calibri" pitchFamily="34" charset="0"/>
              </a:rPr>
              <a:t>luteum</a:t>
            </a:r>
            <a:r>
              <a:rPr lang="en-US" sz="1600" b="1" dirty="0">
                <a:solidFill>
                  <a:srgbClr val="002060"/>
                </a:solidFill>
                <a:latin typeface="Calibri" pitchFamily="34" charset="0"/>
              </a:rPr>
              <a:t> degenerates, and the drop in progesterone will result in another menstrual phase, continuing the cycle.</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3102194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0" y="1143000"/>
            <a:ext cx="3597895" cy="2308324"/>
          </a:xfrm>
          <a:prstGeom prst="rect">
            <a:avLst/>
          </a:prstGeom>
          <a:noFill/>
        </p:spPr>
        <p:txBody>
          <a:bodyPr wrap="square">
            <a:spAutoFit/>
          </a:bodyPr>
          <a:lstStyle/>
          <a:p>
            <a:r>
              <a:rPr lang="en-US" sz="1600" b="1" dirty="0">
                <a:solidFill>
                  <a:srgbClr val="002060"/>
                </a:solidFill>
                <a:latin typeface="Calibri" pitchFamily="34" charset="0"/>
              </a:rPr>
              <a:t>In these low power images of the endometrium in the proliferative and secretory phases, note that the proliferative endometrial glands are straighter and have a narrow lumen.  In contrast, the glands in the secretory endometrium have dilated lumens that give them a “</a:t>
            </a:r>
            <a:r>
              <a:rPr lang="en-US" sz="1600" b="1" dirty="0" err="1">
                <a:solidFill>
                  <a:srgbClr val="002060"/>
                </a:solidFill>
                <a:latin typeface="Calibri" pitchFamily="34" charset="0"/>
              </a:rPr>
              <a:t>sawtooth</a:t>
            </a:r>
            <a:r>
              <a:rPr lang="en-US" sz="1600" b="1" dirty="0">
                <a:solidFill>
                  <a:srgbClr val="002060"/>
                </a:solidFill>
                <a:latin typeface="Calibri" pitchFamily="34" charset="0"/>
              </a:rPr>
              <a:t>” appearance, and are more numerous.</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6" name="Picture 2" descr="Image29"/>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511628"/>
            <a:ext cx="541909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740228" y="5313498"/>
            <a:ext cx="18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b="1" dirty="0">
                <a:solidFill>
                  <a:srgbClr val="FFFF00"/>
                </a:solidFill>
              </a:rPr>
              <a:t>Proliferative</a:t>
            </a:r>
          </a:p>
        </p:txBody>
      </p:sp>
      <p:sp>
        <p:nvSpPr>
          <p:cNvPr id="9" name="Text Box 3"/>
          <p:cNvSpPr txBox="1">
            <a:spLocks noChangeArrowheads="1"/>
          </p:cNvSpPr>
          <p:nvPr/>
        </p:nvSpPr>
        <p:spPr bwMode="auto">
          <a:xfrm>
            <a:off x="2769569" y="5325653"/>
            <a:ext cx="1573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b="1" dirty="0">
                <a:solidFill>
                  <a:srgbClr val="FFFF00"/>
                </a:solidFill>
              </a:rPr>
              <a:t>Secretory</a:t>
            </a:r>
          </a:p>
        </p:txBody>
      </p:sp>
      <p:sp>
        <p:nvSpPr>
          <p:cNvPr id="10" name="TextBox 9"/>
          <p:cNvSpPr txBox="1"/>
          <p:nvPr/>
        </p:nvSpPr>
        <p:spPr>
          <a:xfrm>
            <a:off x="5188444" y="3733800"/>
            <a:ext cx="3889006" cy="1323439"/>
          </a:xfrm>
          <a:prstGeom prst="rect">
            <a:avLst/>
          </a:prstGeom>
          <a:noFill/>
        </p:spPr>
        <p:txBody>
          <a:bodyPr wrap="square">
            <a:spAutoFit/>
          </a:bodyPr>
          <a:lstStyle/>
          <a:p>
            <a:r>
              <a:rPr lang="en-US" sz="1600" b="1" dirty="0">
                <a:solidFill>
                  <a:srgbClr val="7030A0"/>
                </a:solidFill>
                <a:latin typeface="Tempus Sans ITC" pitchFamily="82" charset="0"/>
              </a:rPr>
              <a:t>The stroma of the endometrium also undergoes changes, such as increased blood supply, in the secretory uterus.  However, these changes are more subtle, so we will focus on the obvious glandular differences.</a:t>
            </a:r>
          </a:p>
        </p:txBody>
      </p:sp>
    </p:spTree>
    <p:extLst>
      <p:ext uri="{BB962C8B-B14F-4D97-AF65-F5344CB8AC3E}">
        <p14:creationId xmlns:p14="http://schemas.microsoft.com/office/powerpoint/2010/main" val="149653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166" y="3054004"/>
            <a:ext cx="4933024" cy="3718937"/>
          </a:xfrm>
          <a:prstGeom prst="rect">
            <a:avLst/>
          </a:prstGeom>
        </p:spPr>
      </p:pic>
      <p:sp>
        <p:nvSpPr>
          <p:cNvPr id="5" name="TextBox 4"/>
          <p:cNvSpPr txBox="1"/>
          <p:nvPr/>
        </p:nvSpPr>
        <p:spPr>
          <a:xfrm>
            <a:off x="5306667" y="779345"/>
            <a:ext cx="3739409" cy="1815882"/>
          </a:xfrm>
          <a:prstGeom prst="rect">
            <a:avLst/>
          </a:prstGeom>
          <a:noFill/>
        </p:spPr>
        <p:txBody>
          <a:bodyPr wrap="square">
            <a:spAutoFit/>
          </a:bodyPr>
          <a:lstStyle/>
          <a:p>
            <a:r>
              <a:rPr lang="en-US" sz="1600" b="1" dirty="0">
                <a:solidFill>
                  <a:srgbClr val="002060"/>
                </a:solidFill>
                <a:latin typeface="Calibri" pitchFamily="34" charset="0"/>
              </a:rPr>
              <a:t>You may recall looking for mitotic figures; these structures are recognized as condensed DNA without a nuclear profile (black arrows).  Obviously, these structures can be found in the epithelium and stroma of the proliferative phase of the uterus (green arrow). </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1026" name="Picture 2" descr="\\ahc-webdata\com\LabManuals\MA\VLM\Lab3\SL96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6" y="533400"/>
            <a:ext cx="5009224" cy="37569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3712029" y="1567543"/>
            <a:ext cx="1066800" cy="2394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122715" y="2906486"/>
            <a:ext cx="163285" cy="85997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987143" y="3929743"/>
            <a:ext cx="283028" cy="94705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1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16"/>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07982" y="593824"/>
            <a:ext cx="383541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4"/>
          <p:cNvSpPr>
            <a:spLocks noChangeShapeType="1"/>
          </p:cNvSpPr>
          <p:nvPr/>
        </p:nvSpPr>
        <p:spPr bwMode="auto">
          <a:xfrm flipH="1">
            <a:off x="3124200" y="3946025"/>
            <a:ext cx="1285965" cy="449494"/>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6"/>
          <p:cNvSpPr>
            <a:spLocks noChangeShapeType="1"/>
          </p:cNvSpPr>
          <p:nvPr/>
        </p:nvSpPr>
        <p:spPr bwMode="auto">
          <a:xfrm>
            <a:off x="168256" y="4671808"/>
            <a:ext cx="1469674" cy="1027416"/>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p:nvPr/>
        </p:nvSpPr>
        <p:spPr>
          <a:xfrm>
            <a:off x="4410166" y="1143000"/>
            <a:ext cx="4521730" cy="4278094"/>
          </a:xfrm>
          <a:prstGeom prst="rect">
            <a:avLst/>
          </a:prstGeom>
          <a:noFill/>
        </p:spPr>
        <p:txBody>
          <a:bodyPr wrap="square">
            <a:spAutoFit/>
          </a:bodyPr>
          <a:lstStyle/>
          <a:p>
            <a:r>
              <a:rPr lang="en-US" sz="1600" b="1" dirty="0">
                <a:solidFill>
                  <a:srgbClr val="002060"/>
                </a:solidFill>
                <a:latin typeface="Calibri" pitchFamily="34" charset="0"/>
              </a:rPr>
              <a:t>These drawings show the changes of the endometrial glands at the gross and cellular level.</a:t>
            </a:r>
          </a:p>
          <a:p>
            <a:r>
              <a:rPr lang="en-US" sz="1600" b="1" dirty="0">
                <a:solidFill>
                  <a:srgbClr val="002060"/>
                </a:solidFill>
                <a:latin typeface="Calibri" pitchFamily="34" charset="0"/>
              </a:rPr>
              <a:t>As mentioned before, the proliferative phase (left) is characterized by narrow, straight glands.  The cells are columnar, and do not contain secretory material.</a:t>
            </a:r>
          </a:p>
          <a:p>
            <a:endParaRPr lang="en-US" sz="800" b="1" dirty="0">
              <a:solidFill>
                <a:srgbClr val="002060"/>
              </a:solidFill>
              <a:latin typeface="Calibri" pitchFamily="34" charset="0"/>
            </a:endParaRPr>
          </a:p>
          <a:p>
            <a:r>
              <a:rPr lang="en-US" sz="1600" b="1" dirty="0">
                <a:solidFill>
                  <a:srgbClr val="002060"/>
                </a:solidFill>
                <a:latin typeface="Calibri" pitchFamily="34" charset="0"/>
              </a:rPr>
              <a:t>In the early portion of the secretory phase (middle), the glands begin to become tortuous, with a wider lumen.  Secretory components, in particular glycogen, are located in the basal aspect of the cell (red arrow).</a:t>
            </a:r>
          </a:p>
          <a:p>
            <a:endParaRPr lang="en-US" sz="800" b="1" dirty="0">
              <a:solidFill>
                <a:srgbClr val="002060"/>
              </a:solidFill>
              <a:latin typeface="Calibri" pitchFamily="34" charset="0"/>
            </a:endParaRPr>
          </a:p>
          <a:p>
            <a:r>
              <a:rPr lang="en-US" sz="1600" b="1" dirty="0">
                <a:solidFill>
                  <a:srgbClr val="002060"/>
                </a:solidFill>
                <a:latin typeface="Calibri" pitchFamily="34" charset="0"/>
              </a:rPr>
              <a:t>During the second portion of the secretory phase, the cells move their secretory products to the apical side of the cell (blue arrow), and release the contents into the lumen of the gland.  This makes the gland more dilated and tortuous.  </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
        <p:nvSpPr>
          <p:cNvPr id="10" name="TextBox 9"/>
          <p:cNvSpPr txBox="1"/>
          <p:nvPr/>
        </p:nvSpPr>
        <p:spPr>
          <a:xfrm>
            <a:off x="4410166" y="6016436"/>
            <a:ext cx="3889006" cy="584775"/>
          </a:xfrm>
          <a:prstGeom prst="rect">
            <a:avLst/>
          </a:prstGeom>
          <a:noFill/>
        </p:spPr>
        <p:txBody>
          <a:bodyPr wrap="square">
            <a:spAutoFit/>
          </a:bodyPr>
          <a:lstStyle/>
          <a:p>
            <a:r>
              <a:rPr lang="en-US" sz="1600" b="1" dirty="0">
                <a:solidFill>
                  <a:srgbClr val="7030A0"/>
                </a:solidFill>
                <a:latin typeface="Tempus Sans ITC" pitchFamily="82" charset="0"/>
              </a:rPr>
              <a:t>Recall that glycogen will wash out on standard H&amp;E preparations.</a:t>
            </a:r>
          </a:p>
        </p:txBody>
      </p:sp>
    </p:spTree>
    <p:extLst>
      <p:ext uri="{BB962C8B-B14F-4D97-AF65-F5344CB8AC3E}">
        <p14:creationId xmlns:p14="http://schemas.microsoft.com/office/powerpoint/2010/main" val="1259087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26" descr="endometrial glands secre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645" y="667822"/>
            <a:ext cx="287173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27" descr="subnuclear vacu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7822"/>
            <a:ext cx="296077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28"/>
          <p:cNvSpPr txBox="1">
            <a:spLocks noChangeArrowheads="1"/>
          </p:cNvSpPr>
          <p:nvPr/>
        </p:nvSpPr>
        <p:spPr bwMode="auto">
          <a:xfrm>
            <a:off x="768760" y="5316022"/>
            <a:ext cx="2028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b="1" dirty="0">
                <a:solidFill>
                  <a:srgbClr val="000099"/>
                </a:solidFill>
              </a:rPr>
              <a:t>Gland cells days 15-21</a:t>
            </a:r>
          </a:p>
        </p:txBody>
      </p:sp>
      <p:sp>
        <p:nvSpPr>
          <p:cNvPr id="15" name="Text Box 1029"/>
          <p:cNvSpPr txBox="1">
            <a:spLocks noChangeArrowheads="1"/>
          </p:cNvSpPr>
          <p:nvPr/>
        </p:nvSpPr>
        <p:spPr bwMode="auto">
          <a:xfrm>
            <a:off x="3394123" y="5405480"/>
            <a:ext cx="2355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b="1" dirty="0">
                <a:solidFill>
                  <a:srgbClr val="000099"/>
                </a:solidFill>
              </a:rPr>
              <a:t>Gland cells fully secretory</a:t>
            </a:r>
          </a:p>
        </p:txBody>
      </p:sp>
      <p:sp>
        <p:nvSpPr>
          <p:cNvPr id="16" name="Text Box 1030"/>
          <p:cNvSpPr txBox="1">
            <a:spLocks noChangeArrowheads="1"/>
          </p:cNvSpPr>
          <p:nvPr/>
        </p:nvSpPr>
        <p:spPr bwMode="auto">
          <a:xfrm rot="18148957">
            <a:off x="880480" y="2791867"/>
            <a:ext cx="1240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sz="2000" dirty="0"/>
              <a:t>Lumen</a:t>
            </a:r>
          </a:p>
        </p:txBody>
      </p:sp>
      <p:sp>
        <p:nvSpPr>
          <p:cNvPr id="18" name="Text Box 1033"/>
          <p:cNvSpPr txBox="1">
            <a:spLocks noChangeArrowheads="1"/>
          </p:cNvSpPr>
          <p:nvPr/>
        </p:nvSpPr>
        <p:spPr bwMode="auto">
          <a:xfrm rot="16941995">
            <a:off x="4788301" y="2791868"/>
            <a:ext cx="92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37931725" indent="-37474525">
              <a:defRPr sz="2400">
                <a:solidFill>
                  <a:schemeClr val="tx1"/>
                </a:solidFill>
                <a:latin typeface="Times New Roman" pitchFamily="18" charset="0"/>
                <a:ea typeface="MS PGothic" pitchFamily="34" charset="-128"/>
              </a:defRPr>
            </a:lvl2pPr>
            <a:lvl3pPr>
              <a:defRPr sz="2400">
                <a:solidFill>
                  <a:schemeClr val="tx1"/>
                </a:solidFill>
                <a:latin typeface="Times New Roman" pitchFamily="18" charset="0"/>
                <a:ea typeface="MS PGothic" pitchFamily="34" charset="-128"/>
              </a:defRPr>
            </a:lvl3pPr>
            <a:lvl4pPr>
              <a:defRPr sz="2400">
                <a:solidFill>
                  <a:schemeClr val="tx1"/>
                </a:solidFill>
                <a:latin typeface="Times New Roman" pitchFamily="18" charset="0"/>
                <a:ea typeface="MS PGothic" pitchFamily="34" charset="-128"/>
              </a:defRPr>
            </a:lvl4pPr>
            <a:lvl5pPr>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sz="2000" dirty="0"/>
              <a:t>Lumen</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
        <p:nvSpPr>
          <p:cNvPr id="10" name="TextBox 9"/>
          <p:cNvSpPr txBox="1"/>
          <p:nvPr/>
        </p:nvSpPr>
        <p:spPr>
          <a:xfrm>
            <a:off x="6096000" y="5003227"/>
            <a:ext cx="2971800" cy="830997"/>
          </a:xfrm>
          <a:prstGeom prst="rect">
            <a:avLst/>
          </a:prstGeom>
          <a:noFill/>
        </p:spPr>
        <p:txBody>
          <a:bodyPr wrap="square">
            <a:spAutoFit/>
          </a:bodyPr>
          <a:lstStyle/>
          <a:p>
            <a:r>
              <a:rPr lang="en-US" sz="1600" b="1" dirty="0">
                <a:solidFill>
                  <a:srgbClr val="7030A0"/>
                </a:solidFill>
                <a:latin typeface="Tempus Sans ITC" pitchFamily="82" charset="0"/>
              </a:rPr>
              <a:t>Recall that glycogen will wash out on standard H&amp;E preparations.</a:t>
            </a:r>
          </a:p>
        </p:txBody>
      </p:sp>
      <p:sp>
        <p:nvSpPr>
          <p:cNvPr id="20" name="TextBox 19"/>
          <p:cNvSpPr txBox="1"/>
          <p:nvPr/>
        </p:nvSpPr>
        <p:spPr>
          <a:xfrm>
            <a:off x="6019166" y="929819"/>
            <a:ext cx="3136621" cy="3785652"/>
          </a:xfrm>
          <a:prstGeom prst="rect">
            <a:avLst/>
          </a:prstGeom>
          <a:noFill/>
        </p:spPr>
        <p:txBody>
          <a:bodyPr wrap="square">
            <a:spAutoFit/>
          </a:bodyPr>
          <a:lstStyle/>
          <a:p>
            <a:r>
              <a:rPr lang="en-US" sz="1600" b="1" dirty="0">
                <a:solidFill>
                  <a:srgbClr val="002060"/>
                </a:solidFill>
                <a:latin typeface="Calibri" pitchFamily="34" charset="0"/>
              </a:rPr>
              <a:t>Both of these images are from the uterine endometrium in the secretory phase.</a:t>
            </a:r>
          </a:p>
          <a:p>
            <a:r>
              <a:rPr lang="en-US" sz="1600" b="1" dirty="0">
                <a:solidFill>
                  <a:srgbClr val="002060"/>
                </a:solidFill>
                <a:latin typeface="Calibri" pitchFamily="34" charset="0"/>
              </a:rPr>
              <a:t>The left image is from the first ½ of the secretory phase; here you can see that secretory product, mostly glycogen (V) has displaced the nucleus away from the basal aspect of the cell.</a:t>
            </a:r>
          </a:p>
          <a:p>
            <a:r>
              <a:rPr lang="en-US" sz="1600" b="1" dirty="0">
                <a:solidFill>
                  <a:srgbClr val="002060"/>
                </a:solidFill>
                <a:latin typeface="Calibri" pitchFamily="34" charset="0"/>
              </a:rPr>
              <a:t>In the late secretory phase, the secretory product moves to the apical aspect of the cell and is released, so the nucleus returns to it’s normal position in the basal aspect of the cell.  </a:t>
            </a:r>
          </a:p>
        </p:txBody>
      </p:sp>
    </p:spTree>
    <p:extLst>
      <p:ext uri="{BB962C8B-B14F-4D97-AF65-F5344CB8AC3E}">
        <p14:creationId xmlns:p14="http://schemas.microsoft.com/office/powerpoint/2010/main" val="219666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929530"/>
            <a:ext cx="8382000" cy="1569660"/>
          </a:xfrm>
          <a:prstGeom prst="rect">
            <a:avLst/>
          </a:prstGeom>
          <a:noFill/>
        </p:spPr>
        <p:txBody>
          <a:bodyPr wrap="square">
            <a:spAutoFit/>
          </a:bodyPr>
          <a:lstStyle/>
          <a:p>
            <a:r>
              <a:rPr lang="en-US" sz="1600" b="1" dirty="0">
                <a:solidFill>
                  <a:srgbClr val="002060"/>
                </a:solidFill>
                <a:latin typeface="Calibri" pitchFamily="34" charset="0"/>
              </a:rPr>
              <a:t>Major structures of the female reproductive system that allow for production and transmission of the oocyte include:</a:t>
            </a:r>
          </a:p>
          <a:p>
            <a:r>
              <a:rPr lang="en-US" sz="1600" b="1" dirty="0">
                <a:solidFill>
                  <a:schemeClr val="accent5">
                    <a:lumMod val="75000"/>
                  </a:schemeClr>
                </a:solidFill>
                <a:latin typeface="Calibri" pitchFamily="34" charset="0"/>
              </a:rPr>
              <a:t>ovary</a:t>
            </a:r>
            <a:r>
              <a:rPr lang="en-US" sz="1600" b="1" dirty="0">
                <a:solidFill>
                  <a:srgbClr val="002060"/>
                </a:solidFill>
                <a:latin typeface="Calibri" pitchFamily="34" charset="0"/>
              </a:rPr>
              <a:t> – produces oocytes</a:t>
            </a:r>
          </a:p>
          <a:p>
            <a:r>
              <a:rPr lang="en-US" sz="1600" b="1" dirty="0">
                <a:solidFill>
                  <a:schemeClr val="accent5">
                    <a:lumMod val="75000"/>
                  </a:schemeClr>
                </a:solidFill>
                <a:latin typeface="Calibri" pitchFamily="34" charset="0"/>
              </a:rPr>
              <a:t>oviduct</a:t>
            </a:r>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uterine tube</a:t>
            </a:r>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Fallopian tube</a:t>
            </a:r>
            <a:r>
              <a:rPr lang="en-US" sz="1600" b="1" dirty="0">
                <a:solidFill>
                  <a:srgbClr val="002060"/>
                </a:solidFill>
                <a:latin typeface="Calibri" pitchFamily="34" charset="0"/>
              </a:rPr>
              <a:t>) – transport of oocyte, usual site of fertilization</a:t>
            </a:r>
          </a:p>
          <a:p>
            <a:r>
              <a:rPr lang="en-US" sz="1600" b="1" dirty="0">
                <a:solidFill>
                  <a:schemeClr val="accent5">
                    <a:lumMod val="75000"/>
                  </a:schemeClr>
                </a:solidFill>
                <a:latin typeface="Calibri" pitchFamily="34" charset="0"/>
              </a:rPr>
              <a:t>uterus</a:t>
            </a:r>
            <a:r>
              <a:rPr lang="en-US" sz="1600" b="1" dirty="0">
                <a:solidFill>
                  <a:srgbClr val="002060"/>
                </a:solidFill>
                <a:latin typeface="Calibri" pitchFamily="34" charset="0"/>
              </a:rPr>
              <a:t> – site of implantation, and contracts during childbirth</a:t>
            </a:r>
          </a:p>
          <a:p>
            <a:r>
              <a:rPr lang="en-US" sz="1600" b="1" dirty="0">
                <a:solidFill>
                  <a:schemeClr val="accent5">
                    <a:lumMod val="75000"/>
                  </a:schemeClr>
                </a:solidFill>
                <a:latin typeface="Calibri" pitchFamily="34" charset="0"/>
              </a:rPr>
              <a:t>vagina</a:t>
            </a:r>
            <a:r>
              <a:rPr lang="en-US" sz="1600" b="1" dirty="0">
                <a:solidFill>
                  <a:srgbClr val="002060"/>
                </a:solidFill>
                <a:latin typeface="Calibri" pitchFamily="34" charset="0"/>
              </a:rPr>
              <a:t> – organ of copulation and birth canal</a:t>
            </a:r>
          </a:p>
        </p:txBody>
      </p:sp>
      <p:sp>
        <p:nvSpPr>
          <p:cNvPr id="7" name="Rectangle 6"/>
          <p:cNvSpPr/>
          <p:nvPr/>
        </p:nvSpPr>
        <p:spPr>
          <a:xfrm>
            <a:off x="1355362" y="21491"/>
            <a:ext cx="643336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a:t>
            </a:r>
          </a:p>
        </p:txBody>
      </p:sp>
      <p:pic>
        <p:nvPicPr>
          <p:cNvPr id="10" name="Picture 2" descr="Image9"/>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4756" y="579691"/>
            <a:ext cx="7045362" cy="438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12551" y="4296521"/>
            <a:ext cx="1240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dirty="0"/>
              <a:t>Anterior</a:t>
            </a:r>
          </a:p>
        </p:txBody>
      </p:sp>
      <p:sp>
        <p:nvSpPr>
          <p:cNvPr id="12" name="Text Box 5"/>
          <p:cNvSpPr txBox="1">
            <a:spLocks noChangeArrowheads="1"/>
          </p:cNvSpPr>
          <p:nvPr/>
        </p:nvSpPr>
        <p:spPr bwMode="auto">
          <a:xfrm>
            <a:off x="5738308" y="4296522"/>
            <a:ext cx="1385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dirty="0"/>
              <a:t>Posterior</a:t>
            </a:r>
          </a:p>
        </p:txBody>
      </p:sp>
      <p:sp>
        <p:nvSpPr>
          <p:cNvPr id="8" name="TextBox 7"/>
          <p:cNvSpPr txBox="1"/>
          <p:nvPr/>
        </p:nvSpPr>
        <p:spPr>
          <a:xfrm>
            <a:off x="7274379" y="838200"/>
            <a:ext cx="1390650" cy="1169551"/>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This is a reminder slide from the digital lab on the ovaries.</a:t>
            </a:r>
          </a:p>
        </p:txBody>
      </p:sp>
    </p:spTree>
    <p:extLst>
      <p:ext uri="{BB962C8B-B14F-4D97-AF65-F5344CB8AC3E}">
        <p14:creationId xmlns:p14="http://schemas.microsoft.com/office/powerpoint/2010/main" val="1564438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584356" y="5867400"/>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139</a:t>
            </a:r>
            <a:r>
              <a:rPr lang="en-US" dirty="0">
                <a:latin typeface="Calibri" pitchFamily="34" charset="0"/>
              </a:rPr>
              <a:t> and </a:t>
            </a:r>
            <a:r>
              <a:rPr lang="en-US" u="sng" dirty="0">
                <a:hlinkClick r:id="rId4"/>
              </a:rPr>
              <a:t>SL 138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Uterus – proliferative phase</a:t>
            </a:r>
          </a:p>
        </p:txBody>
      </p:sp>
      <p:sp>
        <p:nvSpPr>
          <p:cNvPr id="5" name="TextBox 3"/>
          <p:cNvSpPr txBox="1">
            <a:spLocks noChangeArrowheads="1"/>
          </p:cNvSpPr>
          <p:nvPr/>
        </p:nvSpPr>
        <p:spPr bwMode="auto">
          <a:xfrm>
            <a:off x="2133600" y="2170527"/>
            <a:ext cx="4876800" cy="369332"/>
          </a:xfrm>
          <a:prstGeom prst="rect">
            <a:avLst/>
          </a:prstGeom>
          <a:noFill/>
          <a:ln w="9525">
            <a:noFill/>
            <a:miter lim="800000"/>
            <a:headEnd/>
            <a:tailEnd/>
          </a:ln>
        </p:spPr>
        <p:txBody>
          <a:bodyPr wrap="square">
            <a:spAutoFit/>
          </a:bodyPr>
          <a:lstStyle/>
          <a:p>
            <a:r>
              <a:rPr lang="en-US" dirty="0">
                <a:latin typeface="Calibri" pitchFamily="34" charset="0"/>
                <a:hlinkClick r:id="rId5"/>
              </a:rPr>
              <a:t>Video of uterus in the proliferative phase – SL139</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4102607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584356" y="5867400"/>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140</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Uterus – early secretory phase</a:t>
            </a:r>
          </a:p>
        </p:txBody>
      </p:sp>
      <p:sp>
        <p:nvSpPr>
          <p:cNvPr id="5" name="TextBox 3"/>
          <p:cNvSpPr txBox="1">
            <a:spLocks noChangeArrowheads="1"/>
          </p:cNvSpPr>
          <p:nvPr/>
        </p:nvSpPr>
        <p:spPr bwMode="auto">
          <a:xfrm>
            <a:off x="1858978" y="2209800"/>
            <a:ext cx="542614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uterus in the early secretory phase – SL140</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380174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584356" y="5867400"/>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141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Uterus – late secretory phase</a:t>
            </a:r>
          </a:p>
        </p:txBody>
      </p:sp>
      <p:sp>
        <p:nvSpPr>
          <p:cNvPr id="5" name="TextBox 3"/>
          <p:cNvSpPr txBox="1">
            <a:spLocks noChangeArrowheads="1"/>
          </p:cNvSpPr>
          <p:nvPr/>
        </p:nvSpPr>
        <p:spPr bwMode="auto">
          <a:xfrm>
            <a:off x="2133600" y="2170527"/>
            <a:ext cx="542614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uterus in the late secretory phase – SL141</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375306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
        <p:nvSpPr>
          <p:cNvPr id="20" name="TextBox 19"/>
          <p:cNvSpPr txBox="1"/>
          <p:nvPr/>
        </p:nvSpPr>
        <p:spPr>
          <a:xfrm>
            <a:off x="4572048" y="3799114"/>
            <a:ext cx="4433773" cy="1569660"/>
          </a:xfrm>
          <a:prstGeom prst="rect">
            <a:avLst/>
          </a:prstGeom>
          <a:noFill/>
        </p:spPr>
        <p:txBody>
          <a:bodyPr wrap="square">
            <a:spAutoFit/>
          </a:bodyPr>
          <a:lstStyle/>
          <a:p>
            <a:r>
              <a:rPr lang="en-US" sz="1600" b="1" dirty="0">
                <a:solidFill>
                  <a:srgbClr val="002060"/>
                </a:solidFill>
                <a:latin typeface="Calibri" pitchFamily="34" charset="0"/>
              </a:rPr>
              <a:t>During the menstrual phase, the functional zone of the endometrium is sloughed off, leaving only the basal zone.  Histologically,  this appears as an incomplete epithelial layer of the endometrium.  The increased cellularity in the stroma is due to an increase in the number of white blood cells.</a:t>
            </a:r>
          </a:p>
        </p:txBody>
      </p:sp>
      <p:pic>
        <p:nvPicPr>
          <p:cNvPr id="11" name="Picture 2" descr="Image30"/>
          <p:cNvPicPr>
            <a:picLocks noChangeAspect="1" noChangeArrowheads="1"/>
          </p:cNvPicPr>
          <p:nvPr/>
        </p:nvPicPr>
        <p:blipFill rotWithShape="1">
          <a:blip r:embed="rId2">
            <a:lum bright="-6000" contrast="18000"/>
            <a:extLst>
              <a:ext uri="{28A0092B-C50C-407E-A947-70E740481C1C}">
                <a14:useLocalDpi xmlns:a14="http://schemas.microsoft.com/office/drawing/2010/main" val="0"/>
              </a:ext>
            </a:extLst>
          </a:blip>
          <a:srcRect t="1654" r="2124"/>
          <a:stretch/>
        </p:blipFill>
        <p:spPr bwMode="auto">
          <a:xfrm>
            <a:off x="0" y="624278"/>
            <a:ext cx="4567721" cy="449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434" y="706386"/>
            <a:ext cx="5062566" cy="2994757"/>
          </a:xfrm>
          <a:prstGeom prst="rect">
            <a:avLst/>
          </a:prstGeom>
        </p:spPr>
      </p:pic>
      <p:sp>
        <p:nvSpPr>
          <p:cNvPr id="13" name="TextBox 12"/>
          <p:cNvSpPr txBox="1"/>
          <p:nvPr/>
        </p:nvSpPr>
        <p:spPr>
          <a:xfrm>
            <a:off x="236775" y="5410200"/>
            <a:ext cx="8670546" cy="1323439"/>
          </a:xfrm>
          <a:prstGeom prst="rect">
            <a:avLst/>
          </a:prstGeom>
          <a:noFill/>
        </p:spPr>
        <p:txBody>
          <a:bodyPr wrap="square">
            <a:spAutoFit/>
          </a:bodyPr>
          <a:lstStyle/>
          <a:p>
            <a:r>
              <a:rPr lang="en-US" sz="1600" b="1" dirty="0">
                <a:solidFill>
                  <a:srgbClr val="7030A0"/>
                </a:solidFill>
                <a:latin typeface="Tempus Sans ITC" pitchFamily="82" charset="0"/>
              </a:rPr>
              <a:t>The “tears” in the tissue of the menstrual uterus look a lot like artifacts.  However, careful tissue preparation, and given the fact that this is the endometrium, a tissue known to undergo this process, makes definitive identification easier.  Be aware that other phases (proliferative, secretory) may have “tears”, so you have to use common sense – is there just one “tear” or is the entire surface epithelium disrupted.</a:t>
            </a:r>
          </a:p>
        </p:txBody>
      </p:sp>
    </p:spTree>
    <p:extLst>
      <p:ext uri="{BB962C8B-B14F-4D97-AF65-F5344CB8AC3E}">
        <p14:creationId xmlns:p14="http://schemas.microsoft.com/office/powerpoint/2010/main" val="3835830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1584356" y="5867400"/>
            <a:ext cx="597538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058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Uterus – menstrual phase</a:t>
            </a:r>
          </a:p>
        </p:txBody>
      </p:sp>
      <p:sp>
        <p:nvSpPr>
          <p:cNvPr id="5" name="TextBox 3"/>
          <p:cNvSpPr txBox="1">
            <a:spLocks noChangeArrowheads="1"/>
          </p:cNvSpPr>
          <p:nvPr/>
        </p:nvSpPr>
        <p:spPr bwMode="auto">
          <a:xfrm>
            <a:off x="2133600" y="2170527"/>
            <a:ext cx="48768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uterus in the menstrual phase – SL58</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58879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1028" name="Picture 4" descr="http://2.bp.blogspot.com/_WF3V6MjSt3A/S9wlBfHGoPI/AAAAAAAAAJk/BHt3KXwQy8U/s1600/gunn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04" y="762000"/>
            <a:ext cx="4581525" cy="5676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4400" y="1066800"/>
            <a:ext cx="4419600" cy="138499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If I see the uterus on the exam, do I have to say what stage it is in?</a:t>
            </a:r>
          </a:p>
        </p:txBody>
      </p:sp>
      <p:grpSp>
        <p:nvGrpSpPr>
          <p:cNvPr id="3" name="Group 2"/>
          <p:cNvGrpSpPr/>
          <p:nvPr/>
        </p:nvGrpSpPr>
        <p:grpSpPr>
          <a:xfrm>
            <a:off x="4724400" y="2646343"/>
            <a:ext cx="4419600" cy="3410426"/>
            <a:chOff x="4724400" y="2646343"/>
            <a:chExt cx="4419600" cy="3410426"/>
          </a:xfrm>
        </p:grpSpPr>
        <p:sp>
          <p:nvSpPr>
            <p:cNvPr id="8" name="Rectangle 7"/>
            <p:cNvSpPr/>
            <p:nvPr/>
          </p:nvSpPr>
          <p:spPr>
            <a:xfrm>
              <a:off x="4724400" y="2646343"/>
              <a:ext cx="4419600" cy="95410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rgbClr val="7030A0"/>
                  </a:solidFill>
                  <a:effectLst>
                    <a:outerShdw blurRad="80000" dist="40000" dir="5040000" algn="tl">
                      <a:srgbClr val="000000">
                        <a:alpha val="30000"/>
                      </a:srgbClr>
                    </a:outerShdw>
                  </a:effectLst>
                </a:rPr>
                <a:t>Only if you want credit for your answer.</a:t>
              </a:r>
            </a:p>
          </p:txBody>
        </p:sp>
        <p:sp>
          <p:nvSpPr>
            <p:cNvPr id="9" name="Rectangle 8"/>
            <p:cNvSpPr/>
            <p:nvPr/>
          </p:nvSpPr>
          <p:spPr>
            <a:xfrm>
              <a:off x="4724400" y="3810000"/>
              <a:ext cx="4419600" cy="224676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3">
                      <a:lumMod val="50000"/>
                    </a:schemeClr>
                  </a:solidFill>
                  <a:effectLst>
                    <a:outerShdw blurRad="80000" dist="40000" dir="5040000" algn="tl">
                      <a:srgbClr val="000000">
                        <a:alpha val="30000"/>
                      </a:srgbClr>
                    </a:outerShdw>
                  </a:effectLst>
                </a:rPr>
                <a:t>However, do NOT worry about whether the uterus is early or late in a stage, e.g. “secretory uterus” is fine.</a:t>
              </a:r>
            </a:p>
          </p:txBody>
        </p:sp>
      </p:grpSp>
    </p:spTree>
    <p:extLst>
      <p:ext uri="{BB962C8B-B14F-4D97-AF65-F5344CB8AC3E}">
        <p14:creationId xmlns:p14="http://schemas.microsoft.com/office/powerpoint/2010/main" val="207119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398" y="5229761"/>
            <a:ext cx="8741201" cy="1323439"/>
          </a:xfrm>
          <a:prstGeom prst="rect">
            <a:avLst/>
          </a:prstGeom>
          <a:noFill/>
        </p:spPr>
        <p:txBody>
          <a:bodyPr wrap="square">
            <a:spAutoFit/>
          </a:bodyPr>
          <a:lstStyle/>
          <a:p>
            <a:r>
              <a:rPr lang="en-US" sz="1600" b="1" dirty="0">
                <a:solidFill>
                  <a:srgbClr val="002060"/>
                </a:solidFill>
                <a:latin typeface="Calibri" pitchFamily="34" charset="0"/>
              </a:rPr>
              <a:t>The </a:t>
            </a:r>
            <a:r>
              <a:rPr lang="en-US" sz="1600" b="1" dirty="0">
                <a:solidFill>
                  <a:schemeClr val="accent5">
                    <a:lumMod val="75000"/>
                  </a:schemeClr>
                </a:solidFill>
                <a:latin typeface="Calibri" pitchFamily="34" charset="0"/>
              </a:rPr>
              <a:t>cervix of the uterus</a:t>
            </a:r>
            <a:r>
              <a:rPr lang="en-US" sz="1600" b="1" dirty="0">
                <a:solidFill>
                  <a:srgbClr val="002060"/>
                </a:solidFill>
                <a:latin typeface="Calibri" pitchFamily="34" charset="0"/>
              </a:rPr>
              <a:t> (black box) contain the same three layers as the body of the uterus.  However, there are distinctions:</a:t>
            </a:r>
          </a:p>
          <a:p>
            <a:pPr marL="342900" indent="-342900">
              <a:buAutoNum type="arabicPeriod"/>
            </a:pPr>
            <a:r>
              <a:rPr lang="en-US" sz="1600" b="1" dirty="0">
                <a:solidFill>
                  <a:schemeClr val="accent5">
                    <a:lumMod val="50000"/>
                  </a:schemeClr>
                </a:solidFill>
                <a:latin typeface="Calibri" pitchFamily="34" charset="0"/>
              </a:rPr>
              <a:t>Endometrium</a:t>
            </a:r>
            <a:r>
              <a:rPr lang="en-US" sz="1600" b="1" dirty="0">
                <a:solidFill>
                  <a:srgbClr val="002060"/>
                </a:solidFill>
                <a:latin typeface="Calibri" pitchFamily="34" charset="0"/>
              </a:rPr>
              <a:t> – consists of mucous glands and surface epithelial cells that secrete mucus</a:t>
            </a:r>
          </a:p>
          <a:p>
            <a:pPr marL="342900" indent="-342900">
              <a:buAutoNum type="arabicPeriod"/>
            </a:pPr>
            <a:r>
              <a:rPr lang="en-US" sz="1600" b="1" dirty="0">
                <a:solidFill>
                  <a:schemeClr val="accent5">
                    <a:lumMod val="50000"/>
                  </a:schemeClr>
                </a:solidFill>
                <a:latin typeface="Calibri" pitchFamily="34" charset="0"/>
              </a:rPr>
              <a:t>Myometrium</a:t>
            </a:r>
            <a:r>
              <a:rPr lang="en-US" sz="1600" b="1" dirty="0">
                <a:solidFill>
                  <a:srgbClr val="002060"/>
                </a:solidFill>
                <a:latin typeface="Calibri" pitchFamily="34" charset="0"/>
              </a:rPr>
              <a:t> – very thin layer of muscle, mostly connective tissue</a:t>
            </a:r>
          </a:p>
          <a:p>
            <a:pPr marL="342900" indent="-342900">
              <a:buAutoNum type="arabicPeriod"/>
            </a:pPr>
            <a:r>
              <a:rPr lang="en-US" sz="1600" b="1" dirty="0" err="1">
                <a:solidFill>
                  <a:schemeClr val="accent5">
                    <a:lumMod val="50000"/>
                  </a:schemeClr>
                </a:solidFill>
                <a:latin typeface="Calibri" pitchFamily="34" charset="0"/>
              </a:rPr>
              <a:t>Perimetrium</a:t>
            </a:r>
            <a:r>
              <a:rPr lang="en-US" sz="1600" b="1" dirty="0">
                <a:solidFill>
                  <a:srgbClr val="002060"/>
                </a:solidFill>
                <a:latin typeface="Calibri" pitchFamily="34" charset="0"/>
              </a:rPr>
              <a:t> – is covered by little, if any, peritoneum, so it is an adventitia</a:t>
            </a:r>
          </a:p>
        </p:txBody>
      </p:sp>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21" name="Picture 2" descr="frsII_1_1"/>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76200" y="667821"/>
            <a:ext cx="6694254" cy="44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70257" y="3810000"/>
            <a:ext cx="1371600" cy="990600"/>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59568" y="914400"/>
            <a:ext cx="2384432" cy="2554545"/>
          </a:xfrm>
          <a:prstGeom prst="rect">
            <a:avLst/>
          </a:prstGeom>
          <a:noFill/>
        </p:spPr>
        <p:txBody>
          <a:bodyPr wrap="square">
            <a:spAutoFit/>
          </a:bodyPr>
          <a:lstStyle/>
          <a:p>
            <a:r>
              <a:rPr lang="en-US" sz="1600" b="1" dirty="0">
                <a:solidFill>
                  <a:srgbClr val="7030A0"/>
                </a:solidFill>
                <a:latin typeface="Tempus Sans ITC" pitchFamily="82" charset="0"/>
              </a:rPr>
              <a:t>Also note that the outer wall of the cervix is facing the vagina, and, therefore, is lined by vaginal epithelium, namely, stratified squamous non-keratinized.  This will assist you in identification.</a:t>
            </a:r>
          </a:p>
        </p:txBody>
      </p:sp>
      <p:cxnSp>
        <p:nvCxnSpPr>
          <p:cNvPr id="4" name="Straight Arrow Connector 3"/>
          <p:cNvCxnSpPr/>
          <p:nvPr/>
        </p:nvCxnSpPr>
        <p:spPr>
          <a:xfrm flipH="1" flipV="1">
            <a:off x="2296886" y="4441372"/>
            <a:ext cx="457200" cy="152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62000" y="4419601"/>
            <a:ext cx="609600" cy="4354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175657" y="4637315"/>
            <a:ext cx="315686" cy="4898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046514" y="4702629"/>
            <a:ext cx="87086" cy="52251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779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21" name="Picture 2" descr="frsII_1_1"/>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rot="5400000">
            <a:off x="-345313" y="1688049"/>
            <a:ext cx="6177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6800" y="1676400"/>
            <a:ext cx="1066800" cy="609600"/>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474" y="838200"/>
            <a:ext cx="3818021" cy="2590800"/>
          </a:xfrm>
          <a:prstGeom prst="rect">
            <a:avLst/>
          </a:prstGeom>
        </p:spPr>
      </p:pic>
      <p:cxnSp>
        <p:nvCxnSpPr>
          <p:cNvPr id="8" name="Straight Arrow Connector 7"/>
          <p:cNvCxnSpPr/>
          <p:nvPr/>
        </p:nvCxnSpPr>
        <p:spPr>
          <a:xfrm>
            <a:off x="4724400" y="838200"/>
            <a:ext cx="620486" cy="6959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67200" y="2133600"/>
            <a:ext cx="767443" cy="2100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629400" y="3199637"/>
            <a:ext cx="0" cy="6756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315200" y="3297226"/>
            <a:ext cx="0" cy="6756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87685" y="4848761"/>
            <a:ext cx="4150793" cy="1323439"/>
          </a:xfrm>
          <a:prstGeom prst="rect">
            <a:avLst/>
          </a:prstGeom>
          <a:noFill/>
        </p:spPr>
        <p:txBody>
          <a:bodyPr wrap="square">
            <a:spAutoFit/>
          </a:bodyPr>
          <a:lstStyle/>
          <a:p>
            <a:r>
              <a:rPr lang="en-US" sz="1600" b="1" dirty="0">
                <a:solidFill>
                  <a:srgbClr val="002060"/>
                </a:solidFill>
                <a:latin typeface="Calibri" pitchFamily="34" charset="0"/>
              </a:rPr>
              <a:t>Our slide is from one “wall” of the cervix.  The side facing the lumen of the cervical uterus is indicated by the black arrows, while the side facing the vagina is indicated by the blue arrows.</a:t>
            </a:r>
          </a:p>
        </p:txBody>
      </p:sp>
    </p:spTree>
    <p:extLst>
      <p:ext uri="{BB962C8B-B14F-4D97-AF65-F5344CB8AC3E}">
        <p14:creationId xmlns:p14="http://schemas.microsoft.com/office/powerpoint/2010/main" val="806575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67822"/>
            <a:ext cx="3818021" cy="2590800"/>
          </a:xfrm>
          <a:prstGeom prst="rect">
            <a:avLst/>
          </a:prstGeom>
        </p:spPr>
      </p:pic>
      <p:cxnSp>
        <p:nvCxnSpPr>
          <p:cNvPr id="12" name="Straight Arrow Connector 11"/>
          <p:cNvCxnSpPr/>
          <p:nvPr/>
        </p:nvCxnSpPr>
        <p:spPr>
          <a:xfrm flipV="1">
            <a:off x="1752600" y="3087099"/>
            <a:ext cx="0" cy="6756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38400" y="3185451"/>
            <a:ext cx="0" cy="6756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8599" y="4276794"/>
            <a:ext cx="5355771" cy="1323439"/>
          </a:xfrm>
          <a:prstGeom prst="rect">
            <a:avLst/>
          </a:prstGeom>
          <a:noFill/>
        </p:spPr>
        <p:txBody>
          <a:bodyPr wrap="square">
            <a:spAutoFit/>
          </a:bodyPr>
          <a:lstStyle/>
          <a:p>
            <a:r>
              <a:rPr lang="en-US" sz="1600" b="1" dirty="0">
                <a:solidFill>
                  <a:srgbClr val="002060"/>
                </a:solidFill>
                <a:latin typeface="Calibri" pitchFamily="34" charset="0"/>
              </a:rPr>
              <a:t>The cervix is composed of an endometrium on its uterine luminal side that consists of columnar mucus-secreting epithelial cells and mucous glands in a loose cellular lamina propria.  The myometrium has much less smooth muscle than found in the body of the uterus.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03342" y="1021987"/>
            <a:ext cx="3007487" cy="22556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40111" y="3318402"/>
            <a:ext cx="3992002" cy="2994002"/>
          </a:xfrm>
          <a:prstGeom prst="rect">
            <a:avLst/>
          </a:prstGeom>
        </p:spPr>
      </p:pic>
      <p:sp>
        <p:nvSpPr>
          <p:cNvPr id="13" name="Rectangle 12"/>
          <p:cNvSpPr/>
          <p:nvPr/>
        </p:nvSpPr>
        <p:spPr>
          <a:xfrm>
            <a:off x="2097925" y="2590800"/>
            <a:ext cx="873875" cy="536048"/>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971800" y="667822"/>
            <a:ext cx="1143000" cy="19229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27914" y="2841171"/>
            <a:ext cx="522515" cy="1850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584371" y="3552536"/>
            <a:ext cx="576943" cy="31204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50028" y="3113315"/>
            <a:ext cx="1175658" cy="489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732268" y="3015343"/>
            <a:ext cx="873875" cy="536048"/>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23263" y="1143000"/>
            <a:ext cx="1604962" cy="369332"/>
          </a:xfrm>
          <a:prstGeom prst="rect">
            <a:avLst/>
          </a:prstGeom>
          <a:noFill/>
        </p:spPr>
        <p:txBody>
          <a:bodyPr wrap="square" rtlCol="0">
            <a:spAutoFit/>
          </a:bodyPr>
          <a:lstStyle/>
          <a:p>
            <a:r>
              <a:rPr lang="en-US" b="1" dirty="0"/>
              <a:t>myometrium</a:t>
            </a:r>
          </a:p>
        </p:txBody>
      </p:sp>
      <p:sp>
        <p:nvSpPr>
          <p:cNvPr id="24" name="TextBox 23"/>
          <p:cNvSpPr txBox="1"/>
          <p:nvPr/>
        </p:nvSpPr>
        <p:spPr>
          <a:xfrm>
            <a:off x="4292905" y="2590800"/>
            <a:ext cx="1752600" cy="369332"/>
          </a:xfrm>
          <a:prstGeom prst="rect">
            <a:avLst/>
          </a:prstGeom>
          <a:noFill/>
        </p:spPr>
        <p:txBody>
          <a:bodyPr wrap="square" rtlCol="0">
            <a:spAutoFit/>
          </a:bodyPr>
          <a:lstStyle/>
          <a:p>
            <a:r>
              <a:rPr lang="en-US" b="1" dirty="0"/>
              <a:t>endometrium</a:t>
            </a:r>
          </a:p>
        </p:txBody>
      </p:sp>
    </p:spTree>
    <p:extLst>
      <p:ext uri="{BB962C8B-B14F-4D97-AF65-F5344CB8AC3E}">
        <p14:creationId xmlns:p14="http://schemas.microsoft.com/office/powerpoint/2010/main" val="2261459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23037" y="3560028"/>
            <a:ext cx="4388623" cy="329146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89713"/>
            <a:ext cx="3985898" cy="3170786"/>
          </a:xfrm>
          <a:prstGeom prst="rect">
            <a:avLst/>
          </a:prstGeom>
        </p:spPr>
      </p:pic>
      <p:sp>
        <p:nvSpPr>
          <p:cNvPr id="19" name="Rectangle 18"/>
          <p:cNvSpPr/>
          <p:nvPr/>
        </p:nvSpPr>
        <p:spPr>
          <a:xfrm>
            <a:off x="413602" y="0"/>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36" y="765793"/>
            <a:ext cx="3818021" cy="2590800"/>
          </a:xfrm>
          <a:prstGeom prst="rect">
            <a:avLst/>
          </a:prstGeom>
        </p:spPr>
      </p:pic>
      <p:sp>
        <p:nvSpPr>
          <p:cNvPr id="15" name="TextBox 14"/>
          <p:cNvSpPr txBox="1"/>
          <p:nvPr/>
        </p:nvSpPr>
        <p:spPr>
          <a:xfrm>
            <a:off x="76199" y="4648200"/>
            <a:ext cx="4281258" cy="2062103"/>
          </a:xfrm>
          <a:prstGeom prst="rect">
            <a:avLst/>
          </a:prstGeom>
          <a:noFill/>
        </p:spPr>
        <p:txBody>
          <a:bodyPr wrap="square">
            <a:spAutoFit/>
          </a:bodyPr>
          <a:lstStyle/>
          <a:p>
            <a:r>
              <a:rPr lang="en-US" sz="1600" b="1" dirty="0">
                <a:solidFill>
                  <a:srgbClr val="002060"/>
                </a:solidFill>
                <a:latin typeface="Calibri" pitchFamily="34" charset="0"/>
              </a:rPr>
              <a:t>The vaginal side of the cervix (blue arrows and black box) is lined by a stratified squamous non-keratinized epithelium, with a </a:t>
            </a:r>
            <a:r>
              <a:rPr lang="en-US" sz="1600" b="1" dirty="0" err="1">
                <a:solidFill>
                  <a:srgbClr val="002060"/>
                </a:solidFill>
                <a:latin typeface="Calibri" pitchFamily="34" charset="0"/>
              </a:rPr>
              <a:t>loosy</a:t>
            </a:r>
            <a:r>
              <a:rPr lang="en-US" sz="1600" b="1" dirty="0">
                <a:solidFill>
                  <a:srgbClr val="002060"/>
                </a:solidFill>
                <a:latin typeface="Calibri" pitchFamily="34" charset="0"/>
              </a:rPr>
              <a:t>-dense connective tissue that contains numerous blood vessels (we’ll look at the vagina in the next set of slides).  The transition zone (brown box) shows the obvious transition between the two “sides” of the cervix.</a:t>
            </a:r>
          </a:p>
        </p:txBody>
      </p:sp>
      <p:sp>
        <p:nvSpPr>
          <p:cNvPr id="13" name="Rectangle 12"/>
          <p:cNvSpPr/>
          <p:nvPr/>
        </p:nvSpPr>
        <p:spPr>
          <a:xfrm>
            <a:off x="1377634" y="2699711"/>
            <a:ext cx="873875" cy="536048"/>
          </a:xfrm>
          <a:prstGeom prst="rect">
            <a:avLst/>
          </a:prstGeom>
          <a:noFill/>
          <a:ln w="57150">
            <a:solidFill>
              <a:srgbClr val="99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099458" y="489713"/>
            <a:ext cx="4082142" cy="11866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21230" y="2212448"/>
            <a:ext cx="4060370" cy="13475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275115" y="3216730"/>
            <a:ext cx="3058885" cy="2269670"/>
          </a:xfrm>
          <a:prstGeom prst="line">
            <a:avLst/>
          </a:prstGeom>
          <a:ln w="57150">
            <a:solidFill>
              <a:srgbClr val="99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51509" y="2699711"/>
            <a:ext cx="2271528" cy="860317"/>
          </a:xfrm>
          <a:prstGeom prst="line">
            <a:avLst/>
          </a:prstGeom>
          <a:ln w="57150">
            <a:solidFill>
              <a:srgbClr val="9966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7727" y="1125301"/>
            <a:ext cx="310243" cy="38061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8534" y="2383209"/>
            <a:ext cx="458386" cy="20759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3864" y="1676400"/>
            <a:ext cx="527366" cy="536048"/>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5641521" y="5755451"/>
            <a:ext cx="155122" cy="569149"/>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727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sII_1_1"/>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849086" y="533400"/>
            <a:ext cx="731377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
        <p:nvSpPr>
          <p:cNvPr id="4" name="TextBox 3"/>
          <p:cNvSpPr txBox="1"/>
          <p:nvPr/>
        </p:nvSpPr>
        <p:spPr>
          <a:xfrm>
            <a:off x="188314" y="5405438"/>
            <a:ext cx="8767465" cy="1323439"/>
          </a:xfrm>
          <a:prstGeom prst="rect">
            <a:avLst/>
          </a:prstGeom>
          <a:noFill/>
        </p:spPr>
        <p:txBody>
          <a:bodyPr wrap="square">
            <a:spAutoFit/>
          </a:bodyPr>
          <a:lstStyle/>
          <a:p>
            <a:r>
              <a:rPr lang="en-US" sz="1600" b="1" dirty="0">
                <a:solidFill>
                  <a:srgbClr val="002060"/>
                </a:solidFill>
                <a:latin typeface="Calibri" pitchFamily="34" charset="0"/>
              </a:rPr>
              <a:t>The </a:t>
            </a:r>
            <a:r>
              <a:rPr lang="en-US" sz="1600" b="1" dirty="0">
                <a:solidFill>
                  <a:schemeClr val="accent5">
                    <a:lumMod val="75000"/>
                  </a:schemeClr>
                </a:solidFill>
                <a:latin typeface="Calibri" pitchFamily="34" charset="0"/>
              </a:rPr>
              <a:t>oviducts</a:t>
            </a:r>
            <a:r>
              <a:rPr lang="en-US" sz="1600" b="1" dirty="0">
                <a:solidFill>
                  <a:srgbClr val="002060"/>
                </a:solidFill>
                <a:latin typeface="Calibri" pitchFamily="34" charset="0"/>
              </a:rPr>
              <a:t> are connected to the uterus, but laterally are open to the peritoneal cavity.  Grossly, there are several regions of the oviducts (intramural, isthmus, ampulla, infundibulum).  As we will see, the mucosa of the oviducts are thrown up into folds.  The end of the oviducts near the ovaries have more prominent folds, which taper down as the oviduct progresses toward the uterus.  However, we do not ask you to distinguish the different portions of the oviduct specifically. </a:t>
            </a:r>
          </a:p>
        </p:txBody>
      </p:sp>
    </p:spTree>
    <p:extLst>
      <p:ext uri="{BB962C8B-B14F-4D97-AF65-F5344CB8AC3E}">
        <p14:creationId xmlns:p14="http://schemas.microsoft.com/office/powerpoint/2010/main" val="1717178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2514600" y="5856514"/>
            <a:ext cx="390204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142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Cervix of uterus</a:t>
            </a:r>
          </a:p>
        </p:txBody>
      </p:sp>
      <p:sp>
        <p:nvSpPr>
          <p:cNvPr id="5" name="TextBox 3"/>
          <p:cNvSpPr txBox="1">
            <a:spLocks noChangeArrowheads="1"/>
          </p:cNvSpPr>
          <p:nvPr/>
        </p:nvSpPr>
        <p:spPr bwMode="auto">
          <a:xfrm>
            <a:off x="3200400" y="2355193"/>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cervix  – SL142</a:t>
            </a:r>
            <a:endParaRPr lang="en-US" dirty="0">
              <a:latin typeface="Calibri" pitchFamily="34" charset="0"/>
            </a:endParaRPr>
          </a:p>
        </p:txBody>
      </p:sp>
      <p:sp>
        <p:nvSpPr>
          <p:cNvPr id="6" name="Rectangle 5"/>
          <p:cNvSpPr/>
          <p:nvPr/>
        </p:nvSpPr>
        <p:spPr>
          <a:xfrm>
            <a:off x="413602" y="21491"/>
            <a:ext cx="831689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5">
                    <a:lumMod val="50000"/>
                  </a:schemeClr>
                </a:solidFill>
                <a:latin typeface="+mn-lt"/>
              </a:rPr>
              <a:t>FEMALE REPRODUCTIVE SYSTEM - UTERUS</a:t>
            </a:r>
          </a:p>
        </p:txBody>
      </p:sp>
    </p:spTree>
    <p:extLst>
      <p:ext uri="{BB962C8B-B14F-4D97-AF65-F5344CB8AC3E}">
        <p14:creationId xmlns:p14="http://schemas.microsoft.com/office/powerpoint/2010/main" val="2500433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6" y="762000"/>
            <a:ext cx="9003308" cy="4191000"/>
          </a:xfrm>
          <a:prstGeom prst="rect">
            <a:avLst/>
          </a:prstGeom>
        </p:spPr>
      </p:pic>
      <p:sp>
        <p:nvSpPr>
          <p:cNvPr id="23" name="TextBox 22"/>
          <p:cNvSpPr txBox="1"/>
          <p:nvPr/>
        </p:nvSpPr>
        <p:spPr>
          <a:xfrm>
            <a:off x="4002881" y="1642629"/>
            <a:ext cx="1604962" cy="369332"/>
          </a:xfrm>
          <a:prstGeom prst="rect">
            <a:avLst/>
          </a:prstGeom>
          <a:noFill/>
        </p:spPr>
        <p:txBody>
          <a:bodyPr wrap="square" rtlCol="0">
            <a:spAutoFit/>
          </a:bodyPr>
          <a:lstStyle/>
          <a:p>
            <a:r>
              <a:rPr lang="en-US" b="1" dirty="0">
                <a:solidFill>
                  <a:srgbClr val="FFFF00"/>
                </a:solidFill>
              </a:rPr>
              <a:t>mucosa</a:t>
            </a:r>
          </a:p>
        </p:txBody>
      </p:sp>
      <p:sp>
        <p:nvSpPr>
          <p:cNvPr id="24" name="TextBox 23"/>
          <p:cNvSpPr txBox="1"/>
          <p:nvPr/>
        </p:nvSpPr>
        <p:spPr>
          <a:xfrm>
            <a:off x="3769567" y="3048000"/>
            <a:ext cx="1604962" cy="369332"/>
          </a:xfrm>
          <a:prstGeom prst="rect">
            <a:avLst/>
          </a:prstGeom>
          <a:noFill/>
        </p:spPr>
        <p:txBody>
          <a:bodyPr wrap="square" rtlCol="0">
            <a:spAutoFit/>
          </a:bodyPr>
          <a:lstStyle/>
          <a:p>
            <a:r>
              <a:rPr lang="en-US" b="1" dirty="0">
                <a:solidFill>
                  <a:srgbClr val="FFFF00"/>
                </a:solidFill>
              </a:rPr>
              <a:t>adventitia</a:t>
            </a:r>
          </a:p>
        </p:txBody>
      </p:sp>
      <p:sp>
        <p:nvSpPr>
          <p:cNvPr id="26" name="TextBox 25"/>
          <p:cNvSpPr txBox="1"/>
          <p:nvPr/>
        </p:nvSpPr>
        <p:spPr>
          <a:xfrm>
            <a:off x="3743947" y="2251116"/>
            <a:ext cx="2122829" cy="369332"/>
          </a:xfrm>
          <a:prstGeom prst="rect">
            <a:avLst/>
          </a:prstGeom>
          <a:noFill/>
        </p:spPr>
        <p:txBody>
          <a:bodyPr wrap="square" rtlCol="0">
            <a:spAutoFit/>
          </a:bodyPr>
          <a:lstStyle/>
          <a:p>
            <a:r>
              <a:rPr lang="en-US" b="1" dirty="0" err="1">
                <a:solidFill>
                  <a:srgbClr val="FFFF00"/>
                </a:solidFill>
              </a:rPr>
              <a:t>muscularis</a:t>
            </a:r>
            <a:endParaRPr lang="en-US" b="1" dirty="0">
              <a:solidFill>
                <a:srgbClr val="FFFF00"/>
              </a:solidFill>
            </a:endParaRPr>
          </a:p>
        </p:txBody>
      </p:sp>
      <p:sp>
        <p:nvSpPr>
          <p:cNvPr id="27" name="TextBox 26"/>
          <p:cNvSpPr txBox="1"/>
          <p:nvPr/>
        </p:nvSpPr>
        <p:spPr>
          <a:xfrm>
            <a:off x="4271962" y="914400"/>
            <a:ext cx="1066800" cy="369332"/>
          </a:xfrm>
          <a:prstGeom prst="rect">
            <a:avLst/>
          </a:prstGeom>
          <a:noFill/>
        </p:spPr>
        <p:txBody>
          <a:bodyPr wrap="square" rtlCol="0">
            <a:spAutoFit/>
          </a:bodyPr>
          <a:lstStyle/>
          <a:p>
            <a:r>
              <a:rPr lang="en-US" b="1" dirty="0"/>
              <a:t>lumen</a:t>
            </a:r>
          </a:p>
        </p:txBody>
      </p:sp>
      <p:sp>
        <p:nvSpPr>
          <p:cNvPr id="28" name="TextBox 27"/>
          <p:cNvSpPr txBox="1"/>
          <p:nvPr/>
        </p:nvSpPr>
        <p:spPr>
          <a:xfrm>
            <a:off x="322981" y="5107316"/>
            <a:ext cx="8724583" cy="1077218"/>
          </a:xfrm>
          <a:prstGeom prst="rect">
            <a:avLst/>
          </a:prstGeom>
          <a:noFill/>
        </p:spPr>
        <p:txBody>
          <a:bodyPr wrap="square">
            <a:spAutoFit/>
          </a:bodyPr>
          <a:lstStyle/>
          <a:p>
            <a:r>
              <a:rPr lang="en-US" sz="1600" b="1" dirty="0">
                <a:solidFill>
                  <a:srgbClr val="002060"/>
                </a:solidFill>
                <a:latin typeface="Calibri" pitchFamily="34" charset="0"/>
              </a:rPr>
              <a:t>Like the oviduct and uterus, the wall of the </a:t>
            </a:r>
            <a:r>
              <a:rPr lang="en-US" sz="1600" b="1" dirty="0">
                <a:solidFill>
                  <a:schemeClr val="accent5">
                    <a:lumMod val="75000"/>
                  </a:schemeClr>
                </a:solidFill>
                <a:latin typeface="Calibri" pitchFamily="34" charset="0"/>
              </a:rPr>
              <a:t>vagina</a:t>
            </a:r>
            <a:r>
              <a:rPr lang="en-US" sz="1600" b="1" dirty="0">
                <a:solidFill>
                  <a:srgbClr val="002060"/>
                </a:solidFill>
                <a:latin typeface="Calibri" pitchFamily="34" charset="0"/>
              </a:rPr>
              <a:t> has three regions:</a:t>
            </a:r>
          </a:p>
          <a:p>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mucosa</a:t>
            </a:r>
            <a:r>
              <a:rPr lang="en-US" sz="1600" b="1" dirty="0">
                <a:solidFill>
                  <a:srgbClr val="002060"/>
                </a:solidFill>
                <a:latin typeface="Calibri" pitchFamily="34" charset="0"/>
              </a:rPr>
              <a:t> – epithelium with underlying elastic connective tissue</a:t>
            </a:r>
          </a:p>
          <a:p>
            <a:r>
              <a:rPr lang="en-US" sz="1600" b="1" dirty="0">
                <a:solidFill>
                  <a:srgbClr val="002060"/>
                </a:solidFill>
                <a:latin typeface="Calibri" pitchFamily="34" charset="0"/>
              </a:rPr>
              <a:t>	</a:t>
            </a:r>
            <a:r>
              <a:rPr lang="en-US" sz="1600" b="1" dirty="0" err="1">
                <a:solidFill>
                  <a:schemeClr val="accent5">
                    <a:lumMod val="75000"/>
                  </a:schemeClr>
                </a:solidFill>
                <a:latin typeface="Calibri" pitchFamily="34" charset="0"/>
              </a:rPr>
              <a:t>muscularis</a:t>
            </a:r>
            <a:r>
              <a:rPr lang="en-US" sz="1600" b="1" dirty="0">
                <a:solidFill>
                  <a:srgbClr val="002060"/>
                </a:solidFill>
                <a:latin typeface="Calibri" pitchFamily="34" charset="0"/>
              </a:rPr>
              <a:t> – smooth muscle layer around the periphery of the mucosa</a:t>
            </a:r>
          </a:p>
          <a:p>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adventitia</a:t>
            </a:r>
            <a:r>
              <a:rPr lang="en-US" sz="1600" b="1" dirty="0">
                <a:solidFill>
                  <a:srgbClr val="002060"/>
                </a:solidFill>
                <a:latin typeface="Calibri" pitchFamily="34" charset="0"/>
              </a:rPr>
              <a:t> – connective tissue containing blood vessels, nerves, etc.</a:t>
            </a:r>
          </a:p>
        </p:txBody>
      </p:sp>
    </p:spTree>
    <p:extLst>
      <p:ext uri="{BB962C8B-B14F-4D97-AF65-F5344CB8AC3E}">
        <p14:creationId xmlns:p14="http://schemas.microsoft.com/office/powerpoint/2010/main" val="262493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0" y="611559"/>
            <a:ext cx="3800475" cy="1771650"/>
          </a:xfrm>
          <a:prstGeom prst="rect">
            <a:avLst/>
          </a:prstGeom>
        </p:spPr>
      </p:pic>
      <p:sp>
        <p:nvSpPr>
          <p:cNvPr id="19" name="Rectangle 18"/>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sp>
        <p:nvSpPr>
          <p:cNvPr id="15" name="TextBox 14"/>
          <p:cNvSpPr txBox="1"/>
          <p:nvPr/>
        </p:nvSpPr>
        <p:spPr>
          <a:xfrm>
            <a:off x="76200" y="4761871"/>
            <a:ext cx="8948057" cy="2062103"/>
          </a:xfrm>
          <a:prstGeom prst="rect">
            <a:avLst/>
          </a:prstGeom>
          <a:noFill/>
        </p:spPr>
        <p:txBody>
          <a:bodyPr wrap="square">
            <a:spAutoFit/>
          </a:bodyPr>
          <a:lstStyle/>
          <a:p>
            <a:r>
              <a:rPr lang="en-US" sz="1600" b="1" dirty="0">
                <a:solidFill>
                  <a:srgbClr val="002060"/>
                </a:solidFill>
                <a:latin typeface="Calibri" pitchFamily="34" charset="0"/>
              </a:rPr>
              <a:t>In this image, you can see that the epithelium of the </a:t>
            </a:r>
            <a:r>
              <a:rPr lang="en-US" sz="1600" b="1" dirty="0">
                <a:solidFill>
                  <a:schemeClr val="accent5">
                    <a:lumMod val="75000"/>
                  </a:schemeClr>
                </a:solidFill>
                <a:latin typeface="Calibri" pitchFamily="34" charset="0"/>
              </a:rPr>
              <a:t>vagina</a:t>
            </a:r>
            <a:r>
              <a:rPr lang="en-US" sz="1600" b="1" dirty="0">
                <a:solidFill>
                  <a:srgbClr val="002060"/>
                </a:solidFill>
                <a:latin typeface="Calibri" pitchFamily="34" charset="0"/>
              </a:rPr>
              <a:t> is stratified squamous, non-keratinized, specialized for moist friction.  The mature epithelial cells contain cytoplasmic glycogen; these pale cells are a characteristic feature that will help you distinguish the vagina from other tissues with this epithelium (e.g. esophagus).  To assist in resisting friction, the underlying connective tissue contains papilla (green arrow) that project into the epithelium.  As one would expect in an organ of copulation and childbirth, this connective tissue is quite dense, and contains numerous elastic fibers, but no glands (glandular secretions during arousal come from the cervix and external genitalia).  The </a:t>
            </a:r>
            <a:r>
              <a:rPr lang="en-US" sz="1600" b="1" dirty="0" err="1">
                <a:solidFill>
                  <a:srgbClr val="002060"/>
                </a:solidFill>
                <a:latin typeface="Calibri" pitchFamily="34" charset="0"/>
              </a:rPr>
              <a:t>muscularis</a:t>
            </a:r>
            <a:r>
              <a:rPr lang="en-US" sz="1600" b="1" dirty="0">
                <a:solidFill>
                  <a:srgbClr val="002060"/>
                </a:solidFill>
                <a:latin typeface="Calibri" pitchFamily="34" charset="0"/>
              </a:rPr>
              <a:t> is a mixture of smooth muscle and dense irregular connective tissue.</a:t>
            </a:r>
          </a:p>
        </p:txBody>
      </p:sp>
      <p:cxnSp>
        <p:nvCxnSpPr>
          <p:cNvPr id="7" name="Straight Connector 6"/>
          <p:cNvCxnSpPr/>
          <p:nvPr/>
        </p:nvCxnSpPr>
        <p:spPr>
          <a:xfrm flipV="1">
            <a:off x="2356166" y="652373"/>
            <a:ext cx="1149034" cy="1626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56166" y="1295400"/>
            <a:ext cx="1276203" cy="34173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828800" y="815033"/>
            <a:ext cx="527366" cy="48036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5641521" y="1846717"/>
            <a:ext cx="155122" cy="569149"/>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369" y="581488"/>
            <a:ext cx="5368756" cy="4131244"/>
          </a:xfrm>
          <a:prstGeom prst="rect">
            <a:avLst/>
          </a:prstGeom>
        </p:spPr>
      </p:pic>
      <p:sp>
        <p:nvSpPr>
          <p:cNvPr id="26" name="TextBox 25"/>
          <p:cNvSpPr txBox="1"/>
          <p:nvPr/>
        </p:nvSpPr>
        <p:spPr>
          <a:xfrm>
            <a:off x="5029200" y="4267200"/>
            <a:ext cx="2122829" cy="369332"/>
          </a:xfrm>
          <a:prstGeom prst="rect">
            <a:avLst/>
          </a:prstGeom>
          <a:noFill/>
        </p:spPr>
        <p:txBody>
          <a:bodyPr wrap="square" rtlCol="0">
            <a:spAutoFit/>
          </a:bodyPr>
          <a:lstStyle/>
          <a:p>
            <a:r>
              <a:rPr lang="en-US" b="1" dirty="0" err="1">
                <a:solidFill>
                  <a:srgbClr val="FFFF00"/>
                </a:solidFill>
              </a:rPr>
              <a:t>muscularis</a:t>
            </a:r>
            <a:endParaRPr lang="en-US" b="1" dirty="0">
              <a:solidFill>
                <a:srgbClr val="FFFF00"/>
              </a:solidFill>
            </a:endParaRPr>
          </a:p>
        </p:txBody>
      </p:sp>
      <p:cxnSp>
        <p:nvCxnSpPr>
          <p:cNvPr id="27" name="Straight Arrow Connector 26"/>
          <p:cNvCxnSpPr/>
          <p:nvPr/>
        </p:nvCxnSpPr>
        <p:spPr>
          <a:xfrm flipV="1">
            <a:off x="5655128" y="1803174"/>
            <a:ext cx="155122" cy="569149"/>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8600" y="2801103"/>
            <a:ext cx="2384432" cy="830997"/>
          </a:xfrm>
          <a:prstGeom prst="rect">
            <a:avLst/>
          </a:prstGeom>
          <a:noFill/>
        </p:spPr>
        <p:txBody>
          <a:bodyPr wrap="square">
            <a:spAutoFit/>
          </a:bodyPr>
          <a:lstStyle/>
          <a:p>
            <a:r>
              <a:rPr lang="en-US" sz="1600" b="1" dirty="0">
                <a:solidFill>
                  <a:srgbClr val="7030A0"/>
                </a:solidFill>
                <a:latin typeface="Tempus Sans ITC" pitchFamily="82" charset="0"/>
              </a:rPr>
              <a:t>Remember glycogen washes away in tissue preparation. </a:t>
            </a:r>
          </a:p>
        </p:txBody>
      </p:sp>
    </p:spTree>
    <p:extLst>
      <p:ext uri="{BB962C8B-B14F-4D97-AF65-F5344CB8AC3E}">
        <p14:creationId xmlns:p14="http://schemas.microsoft.com/office/powerpoint/2010/main" val="561993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2514600" y="5856514"/>
            <a:ext cx="390204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144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vagina</a:t>
            </a:r>
          </a:p>
        </p:txBody>
      </p:sp>
      <p:sp>
        <p:nvSpPr>
          <p:cNvPr id="5" name="TextBox 3"/>
          <p:cNvSpPr txBox="1">
            <a:spLocks noChangeArrowheads="1"/>
          </p:cNvSpPr>
          <p:nvPr/>
        </p:nvSpPr>
        <p:spPr bwMode="auto">
          <a:xfrm>
            <a:off x="3200400" y="2355193"/>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vagina – SL144</a:t>
            </a:r>
            <a:endParaRPr lang="en-US" dirty="0">
              <a:latin typeface="Calibri" pitchFamily="34" charset="0"/>
            </a:endParaRPr>
          </a:p>
        </p:txBody>
      </p:sp>
      <p:sp>
        <p:nvSpPr>
          <p:cNvPr id="7" name="Rectangle 6"/>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spTree>
    <p:extLst>
      <p:ext uri="{BB962C8B-B14F-4D97-AF65-F5344CB8AC3E}">
        <p14:creationId xmlns:p14="http://schemas.microsoft.com/office/powerpoint/2010/main" val="2861534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20" y="552392"/>
            <a:ext cx="6324600" cy="4824952"/>
          </a:xfrm>
          <a:prstGeom prst="rect">
            <a:avLst/>
          </a:prstGeom>
        </p:spPr>
      </p:pic>
      <p:sp>
        <p:nvSpPr>
          <p:cNvPr id="5" name="TextBox 4"/>
          <p:cNvSpPr txBox="1"/>
          <p:nvPr/>
        </p:nvSpPr>
        <p:spPr>
          <a:xfrm>
            <a:off x="188315" y="5351613"/>
            <a:ext cx="8724583" cy="1323439"/>
          </a:xfrm>
          <a:prstGeom prst="rect">
            <a:avLst/>
          </a:prstGeom>
          <a:noFill/>
          <a:ln>
            <a:solidFill>
              <a:schemeClr val="accent5">
                <a:lumMod val="75000"/>
              </a:schemeClr>
            </a:solidFill>
          </a:ln>
        </p:spPr>
        <p:txBody>
          <a:bodyPr wrap="square">
            <a:spAutoFit/>
          </a:bodyPr>
          <a:lstStyle/>
          <a:p>
            <a:r>
              <a:rPr lang="en-US" sz="1600" b="1" dirty="0">
                <a:solidFill>
                  <a:srgbClr val="002060"/>
                </a:solidFill>
                <a:latin typeface="Calibri" pitchFamily="34" charset="0"/>
              </a:rPr>
              <a:t>The next two slides are sections that include portions of the urinary tract.  We won’t focus on the bladder today, and the histology of the vagina is the same.  Nevertheless, it is useful to describe the nature of these sections.</a:t>
            </a:r>
          </a:p>
          <a:p>
            <a:pPr indent="457200"/>
            <a:r>
              <a:rPr lang="en-US" sz="1600" b="1" dirty="0">
                <a:latin typeface="Calibri" pitchFamily="34" charset="0"/>
              </a:rPr>
              <a:t>SL071 – a section through the anterior wall of the vagina, the posterior wall of the bladder </a:t>
            </a:r>
          </a:p>
          <a:p>
            <a:pPr indent="457200"/>
            <a:r>
              <a:rPr lang="en-US" sz="1600" b="1" dirty="0">
                <a:solidFill>
                  <a:srgbClr val="700000"/>
                </a:solidFill>
                <a:latin typeface="Calibri" pitchFamily="34" charset="0"/>
              </a:rPr>
              <a:t>SL120 – a section through the anterior wall of the vagina and the entire urethra</a:t>
            </a:r>
          </a:p>
        </p:txBody>
      </p:sp>
      <p:sp>
        <p:nvSpPr>
          <p:cNvPr id="27" name="TextBox 26"/>
          <p:cNvSpPr txBox="1"/>
          <p:nvPr/>
        </p:nvSpPr>
        <p:spPr>
          <a:xfrm>
            <a:off x="6553200" y="1199461"/>
            <a:ext cx="2447925" cy="1569660"/>
          </a:xfrm>
          <a:prstGeom prst="rect">
            <a:avLst/>
          </a:prstGeom>
          <a:noFill/>
        </p:spPr>
        <p:txBody>
          <a:bodyPr wrap="square">
            <a:spAutoFit/>
          </a:bodyPr>
          <a:lstStyle/>
          <a:p>
            <a:r>
              <a:rPr lang="en-US" sz="1600" b="1" dirty="0">
                <a:solidFill>
                  <a:srgbClr val="7030A0"/>
                </a:solidFill>
                <a:latin typeface="Tempus Sans ITC" pitchFamily="82" charset="0"/>
              </a:rPr>
              <a:t>Where the adventitia of the vagina is adjacent to either the adventitia of the bladder or the urethra, the adjacent </a:t>
            </a:r>
            <a:r>
              <a:rPr lang="en-US" sz="1600" b="1" dirty="0" err="1">
                <a:solidFill>
                  <a:srgbClr val="7030A0"/>
                </a:solidFill>
                <a:latin typeface="Tempus Sans ITC" pitchFamily="82" charset="0"/>
              </a:rPr>
              <a:t>adventitias</a:t>
            </a:r>
            <a:r>
              <a:rPr lang="en-US" sz="1600" b="1" dirty="0">
                <a:solidFill>
                  <a:srgbClr val="7030A0"/>
                </a:solidFill>
                <a:latin typeface="Tempus Sans ITC" pitchFamily="82" charset="0"/>
              </a:rPr>
              <a:t> merge.</a:t>
            </a:r>
          </a:p>
        </p:txBody>
      </p:sp>
      <p:cxnSp>
        <p:nvCxnSpPr>
          <p:cNvPr id="29" name="Straight Connector 28"/>
          <p:cNvCxnSpPr/>
          <p:nvPr/>
        </p:nvCxnSpPr>
        <p:spPr>
          <a:xfrm flipV="1">
            <a:off x="1796143" y="3015343"/>
            <a:ext cx="402771" cy="250372"/>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17481" y="21491"/>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cxnSp>
        <p:nvCxnSpPr>
          <p:cNvPr id="19" name="Straight Connector 18"/>
          <p:cNvCxnSpPr/>
          <p:nvPr/>
        </p:nvCxnSpPr>
        <p:spPr>
          <a:xfrm flipV="1">
            <a:off x="2057400" y="3374571"/>
            <a:ext cx="631371" cy="337458"/>
          </a:xfrm>
          <a:prstGeom prst="line">
            <a:avLst/>
          </a:prstGeom>
          <a:ln w="57150">
            <a:solidFill>
              <a:srgbClr val="82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221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97" y="726044"/>
            <a:ext cx="9067646" cy="4381272"/>
          </a:xfrm>
          <a:prstGeom prst="rect">
            <a:avLst/>
          </a:prstGeom>
        </p:spPr>
      </p:pic>
      <p:sp>
        <p:nvSpPr>
          <p:cNvPr id="19" name="Rectangle 18"/>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sp>
        <p:nvSpPr>
          <p:cNvPr id="27" name="TextBox 26"/>
          <p:cNvSpPr txBox="1"/>
          <p:nvPr/>
        </p:nvSpPr>
        <p:spPr>
          <a:xfrm>
            <a:off x="3429000" y="646331"/>
            <a:ext cx="2052638" cy="369332"/>
          </a:xfrm>
          <a:prstGeom prst="rect">
            <a:avLst/>
          </a:prstGeom>
          <a:noFill/>
        </p:spPr>
        <p:txBody>
          <a:bodyPr wrap="square" rtlCol="0">
            <a:spAutoFit/>
          </a:bodyPr>
          <a:lstStyle/>
          <a:p>
            <a:r>
              <a:rPr lang="en-US" b="1" dirty="0"/>
              <a:t>Lumen of vagina</a:t>
            </a:r>
          </a:p>
        </p:txBody>
      </p:sp>
      <p:sp>
        <p:nvSpPr>
          <p:cNvPr id="28" name="TextBox 27"/>
          <p:cNvSpPr txBox="1"/>
          <p:nvPr/>
        </p:nvSpPr>
        <p:spPr>
          <a:xfrm>
            <a:off x="322981" y="5107316"/>
            <a:ext cx="8724583" cy="584775"/>
          </a:xfrm>
          <a:prstGeom prst="rect">
            <a:avLst/>
          </a:prstGeom>
          <a:noFill/>
        </p:spPr>
        <p:txBody>
          <a:bodyPr wrap="square">
            <a:spAutoFit/>
          </a:bodyPr>
          <a:lstStyle/>
          <a:p>
            <a:r>
              <a:rPr lang="en-US" sz="1600" b="1" dirty="0">
                <a:solidFill>
                  <a:srgbClr val="002060"/>
                </a:solidFill>
                <a:latin typeface="Calibri" pitchFamily="34" charset="0"/>
              </a:rPr>
              <a:t>Section through the anterior wall of the vagina and the posterior wall of the bladder.  The dotted line indicates the approximate border between the two, although the adventitial layers are fused.</a:t>
            </a:r>
          </a:p>
        </p:txBody>
      </p:sp>
      <p:sp>
        <p:nvSpPr>
          <p:cNvPr id="10" name="TextBox 9"/>
          <p:cNvSpPr txBox="1"/>
          <p:nvPr/>
        </p:nvSpPr>
        <p:spPr>
          <a:xfrm>
            <a:off x="4267200" y="4648200"/>
            <a:ext cx="2743200" cy="369332"/>
          </a:xfrm>
          <a:prstGeom prst="rect">
            <a:avLst/>
          </a:prstGeom>
          <a:noFill/>
        </p:spPr>
        <p:txBody>
          <a:bodyPr wrap="square" rtlCol="0">
            <a:spAutoFit/>
          </a:bodyPr>
          <a:lstStyle/>
          <a:p>
            <a:r>
              <a:rPr lang="en-US" b="1" dirty="0"/>
              <a:t>Lumen of bladder</a:t>
            </a:r>
          </a:p>
        </p:txBody>
      </p:sp>
      <p:sp>
        <p:nvSpPr>
          <p:cNvPr id="5" name="Freeform 4"/>
          <p:cNvSpPr/>
          <p:nvPr/>
        </p:nvSpPr>
        <p:spPr>
          <a:xfrm>
            <a:off x="413657" y="2188029"/>
            <a:ext cx="8686800" cy="620847"/>
          </a:xfrm>
          <a:custGeom>
            <a:avLst/>
            <a:gdLst>
              <a:gd name="connsiteX0" fmla="*/ 0 w 8686800"/>
              <a:gd name="connsiteY0" fmla="*/ 457200 h 620847"/>
              <a:gd name="connsiteX1" fmla="*/ 65314 w 8686800"/>
              <a:gd name="connsiteY1" fmla="*/ 468085 h 620847"/>
              <a:gd name="connsiteX2" fmla="*/ 174172 w 8686800"/>
              <a:gd name="connsiteY2" fmla="*/ 457200 h 620847"/>
              <a:gd name="connsiteX3" fmla="*/ 239486 w 8686800"/>
              <a:gd name="connsiteY3" fmla="*/ 446314 h 620847"/>
              <a:gd name="connsiteX4" fmla="*/ 315686 w 8686800"/>
              <a:gd name="connsiteY4" fmla="*/ 435428 h 620847"/>
              <a:gd name="connsiteX5" fmla="*/ 587829 w 8686800"/>
              <a:gd name="connsiteY5" fmla="*/ 413657 h 620847"/>
              <a:gd name="connsiteX6" fmla="*/ 685800 w 8686800"/>
              <a:gd name="connsiteY6" fmla="*/ 402771 h 620847"/>
              <a:gd name="connsiteX7" fmla="*/ 718457 w 8686800"/>
              <a:gd name="connsiteY7" fmla="*/ 391885 h 620847"/>
              <a:gd name="connsiteX8" fmla="*/ 794657 w 8686800"/>
              <a:gd name="connsiteY8" fmla="*/ 370114 h 620847"/>
              <a:gd name="connsiteX9" fmla="*/ 859972 w 8686800"/>
              <a:gd name="connsiteY9" fmla="*/ 337457 h 620847"/>
              <a:gd name="connsiteX10" fmla="*/ 1012372 w 8686800"/>
              <a:gd name="connsiteY10" fmla="*/ 304800 h 620847"/>
              <a:gd name="connsiteX11" fmla="*/ 1077686 w 8686800"/>
              <a:gd name="connsiteY11" fmla="*/ 283028 h 620847"/>
              <a:gd name="connsiteX12" fmla="*/ 1164772 w 8686800"/>
              <a:gd name="connsiteY12" fmla="*/ 272142 h 620847"/>
              <a:gd name="connsiteX13" fmla="*/ 1208314 w 8686800"/>
              <a:gd name="connsiteY13" fmla="*/ 261257 h 620847"/>
              <a:gd name="connsiteX14" fmla="*/ 1371600 w 8686800"/>
              <a:gd name="connsiteY14" fmla="*/ 250371 h 620847"/>
              <a:gd name="connsiteX15" fmla="*/ 1513114 w 8686800"/>
              <a:gd name="connsiteY15" fmla="*/ 228600 h 620847"/>
              <a:gd name="connsiteX16" fmla="*/ 1611086 w 8686800"/>
              <a:gd name="connsiteY16" fmla="*/ 195942 h 620847"/>
              <a:gd name="connsiteX17" fmla="*/ 1643743 w 8686800"/>
              <a:gd name="connsiteY17" fmla="*/ 185057 h 620847"/>
              <a:gd name="connsiteX18" fmla="*/ 1774372 w 8686800"/>
              <a:gd name="connsiteY18" fmla="*/ 163285 h 620847"/>
              <a:gd name="connsiteX19" fmla="*/ 1981200 w 8686800"/>
              <a:gd name="connsiteY19" fmla="*/ 152400 h 620847"/>
              <a:gd name="connsiteX20" fmla="*/ 2296886 w 8686800"/>
              <a:gd name="connsiteY20" fmla="*/ 130628 h 620847"/>
              <a:gd name="connsiteX21" fmla="*/ 2373086 w 8686800"/>
              <a:gd name="connsiteY21" fmla="*/ 119742 h 620847"/>
              <a:gd name="connsiteX22" fmla="*/ 2667000 w 8686800"/>
              <a:gd name="connsiteY22" fmla="*/ 97971 h 620847"/>
              <a:gd name="connsiteX23" fmla="*/ 2895600 w 8686800"/>
              <a:gd name="connsiteY23" fmla="*/ 76200 h 620847"/>
              <a:gd name="connsiteX24" fmla="*/ 3058886 w 8686800"/>
              <a:gd name="connsiteY24" fmla="*/ 54428 h 620847"/>
              <a:gd name="connsiteX25" fmla="*/ 3178629 w 8686800"/>
              <a:gd name="connsiteY25" fmla="*/ 43542 h 620847"/>
              <a:gd name="connsiteX26" fmla="*/ 3712029 w 8686800"/>
              <a:gd name="connsiteY26" fmla="*/ 32657 h 620847"/>
              <a:gd name="connsiteX27" fmla="*/ 3799114 w 8686800"/>
              <a:gd name="connsiteY27" fmla="*/ 21771 h 620847"/>
              <a:gd name="connsiteX28" fmla="*/ 4648200 w 8686800"/>
              <a:gd name="connsiteY28" fmla="*/ 0 h 620847"/>
              <a:gd name="connsiteX29" fmla="*/ 5203372 w 8686800"/>
              <a:gd name="connsiteY29" fmla="*/ 21771 h 620847"/>
              <a:gd name="connsiteX30" fmla="*/ 5268686 w 8686800"/>
              <a:gd name="connsiteY30" fmla="*/ 32657 h 620847"/>
              <a:gd name="connsiteX31" fmla="*/ 5355772 w 8686800"/>
              <a:gd name="connsiteY31" fmla="*/ 43542 h 620847"/>
              <a:gd name="connsiteX32" fmla="*/ 5584372 w 8686800"/>
              <a:gd name="connsiteY32" fmla="*/ 65314 h 620847"/>
              <a:gd name="connsiteX33" fmla="*/ 5649686 w 8686800"/>
              <a:gd name="connsiteY33" fmla="*/ 76200 h 620847"/>
              <a:gd name="connsiteX34" fmla="*/ 5704114 w 8686800"/>
              <a:gd name="connsiteY34" fmla="*/ 87085 h 620847"/>
              <a:gd name="connsiteX35" fmla="*/ 5987143 w 8686800"/>
              <a:gd name="connsiteY35" fmla="*/ 108857 h 620847"/>
              <a:gd name="connsiteX36" fmla="*/ 6052457 w 8686800"/>
              <a:gd name="connsiteY36" fmla="*/ 119742 h 620847"/>
              <a:gd name="connsiteX37" fmla="*/ 6150429 w 8686800"/>
              <a:gd name="connsiteY37" fmla="*/ 130628 h 620847"/>
              <a:gd name="connsiteX38" fmla="*/ 6270172 w 8686800"/>
              <a:gd name="connsiteY38" fmla="*/ 152400 h 620847"/>
              <a:gd name="connsiteX39" fmla="*/ 6379029 w 8686800"/>
              <a:gd name="connsiteY39" fmla="*/ 163285 h 620847"/>
              <a:gd name="connsiteX40" fmla="*/ 6433457 w 8686800"/>
              <a:gd name="connsiteY40" fmla="*/ 174171 h 620847"/>
              <a:gd name="connsiteX41" fmla="*/ 6564086 w 8686800"/>
              <a:gd name="connsiteY41" fmla="*/ 195942 h 620847"/>
              <a:gd name="connsiteX42" fmla="*/ 6662057 w 8686800"/>
              <a:gd name="connsiteY42" fmla="*/ 217714 h 620847"/>
              <a:gd name="connsiteX43" fmla="*/ 6847114 w 8686800"/>
              <a:gd name="connsiteY43" fmla="*/ 250371 h 620847"/>
              <a:gd name="connsiteX44" fmla="*/ 6955972 w 8686800"/>
              <a:gd name="connsiteY44" fmla="*/ 272142 h 620847"/>
              <a:gd name="connsiteX45" fmla="*/ 6988629 w 8686800"/>
              <a:gd name="connsiteY45" fmla="*/ 283028 h 620847"/>
              <a:gd name="connsiteX46" fmla="*/ 7184572 w 8686800"/>
              <a:gd name="connsiteY46" fmla="*/ 304800 h 620847"/>
              <a:gd name="connsiteX47" fmla="*/ 7347857 w 8686800"/>
              <a:gd name="connsiteY47" fmla="*/ 326571 h 620847"/>
              <a:gd name="connsiteX48" fmla="*/ 7413172 w 8686800"/>
              <a:gd name="connsiteY48" fmla="*/ 337457 h 620847"/>
              <a:gd name="connsiteX49" fmla="*/ 7532914 w 8686800"/>
              <a:gd name="connsiteY49" fmla="*/ 348342 h 620847"/>
              <a:gd name="connsiteX50" fmla="*/ 7663543 w 8686800"/>
              <a:gd name="connsiteY50" fmla="*/ 370114 h 620847"/>
              <a:gd name="connsiteX51" fmla="*/ 7696200 w 8686800"/>
              <a:gd name="connsiteY51" fmla="*/ 381000 h 620847"/>
              <a:gd name="connsiteX52" fmla="*/ 7739743 w 8686800"/>
              <a:gd name="connsiteY52" fmla="*/ 391885 h 620847"/>
              <a:gd name="connsiteX53" fmla="*/ 7772400 w 8686800"/>
              <a:gd name="connsiteY53" fmla="*/ 402771 h 620847"/>
              <a:gd name="connsiteX54" fmla="*/ 7815943 w 8686800"/>
              <a:gd name="connsiteY54" fmla="*/ 413657 h 620847"/>
              <a:gd name="connsiteX55" fmla="*/ 7848600 w 8686800"/>
              <a:gd name="connsiteY55" fmla="*/ 424542 h 620847"/>
              <a:gd name="connsiteX56" fmla="*/ 7892143 w 8686800"/>
              <a:gd name="connsiteY56" fmla="*/ 435428 h 620847"/>
              <a:gd name="connsiteX57" fmla="*/ 8022772 w 8686800"/>
              <a:gd name="connsiteY57" fmla="*/ 478971 h 620847"/>
              <a:gd name="connsiteX58" fmla="*/ 8077200 w 8686800"/>
              <a:gd name="connsiteY58" fmla="*/ 489857 h 620847"/>
              <a:gd name="connsiteX59" fmla="*/ 8175172 w 8686800"/>
              <a:gd name="connsiteY59" fmla="*/ 522514 h 620847"/>
              <a:gd name="connsiteX60" fmla="*/ 8207829 w 8686800"/>
              <a:gd name="connsiteY60" fmla="*/ 533400 h 620847"/>
              <a:gd name="connsiteX61" fmla="*/ 8251372 w 8686800"/>
              <a:gd name="connsiteY61" fmla="*/ 555171 h 620847"/>
              <a:gd name="connsiteX62" fmla="*/ 8360229 w 8686800"/>
              <a:gd name="connsiteY62" fmla="*/ 566057 h 620847"/>
              <a:gd name="connsiteX63" fmla="*/ 8425543 w 8686800"/>
              <a:gd name="connsiteY63" fmla="*/ 576942 h 620847"/>
              <a:gd name="connsiteX64" fmla="*/ 8501743 w 8686800"/>
              <a:gd name="connsiteY64" fmla="*/ 587828 h 620847"/>
              <a:gd name="connsiteX65" fmla="*/ 8621486 w 8686800"/>
              <a:gd name="connsiteY65" fmla="*/ 609600 h 620847"/>
              <a:gd name="connsiteX66" fmla="*/ 8686800 w 8686800"/>
              <a:gd name="connsiteY66" fmla="*/ 620485 h 62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686800" h="620847">
                <a:moveTo>
                  <a:pt x="0" y="457200"/>
                </a:moveTo>
                <a:cubicBezTo>
                  <a:pt x="21771" y="460828"/>
                  <a:pt x="43242" y="468085"/>
                  <a:pt x="65314" y="468085"/>
                </a:cubicBezTo>
                <a:cubicBezTo>
                  <a:pt x="101781" y="468085"/>
                  <a:pt x="137987" y="461723"/>
                  <a:pt x="174172" y="457200"/>
                </a:cubicBezTo>
                <a:cubicBezTo>
                  <a:pt x="196073" y="454462"/>
                  <a:pt x="217671" y="449670"/>
                  <a:pt x="239486" y="446314"/>
                </a:cubicBezTo>
                <a:cubicBezTo>
                  <a:pt x="264846" y="442412"/>
                  <a:pt x="290204" y="438426"/>
                  <a:pt x="315686" y="435428"/>
                </a:cubicBezTo>
                <a:cubicBezTo>
                  <a:pt x="459769" y="418477"/>
                  <a:pt x="416657" y="427921"/>
                  <a:pt x="587829" y="413657"/>
                </a:cubicBezTo>
                <a:cubicBezTo>
                  <a:pt x="620573" y="410928"/>
                  <a:pt x="653143" y="406400"/>
                  <a:pt x="685800" y="402771"/>
                </a:cubicBezTo>
                <a:cubicBezTo>
                  <a:pt x="696686" y="399142"/>
                  <a:pt x="707424" y="395037"/>
                  <a:pt x="718457" y="391885"/>
                </a:cubicBezTo>
                <a:cubicBezTo>
                  <a:pt x="734739" y="387233"/>
                  <a:pt x="777253" y="378816"/>
                  <a:pt x="794657" y="370114"/>
                </a:cubicBezTo>
                <a:cubicBezTo>
                  <a:pt x="854115" y="340384"/>
                  <a:pt x="799770" y="353876"/>
                  <a:pt x="859972" y="337457"/>
                </a:cubicBezTo>
                <a:cubicBezTo>
                  <a:pt x="945233" y="314204"/>
                  <a:pt x="934683" y="317747"/>
                  <a:pt x="1012372" y="304800"/>
                </a:cubicBezTo>
                <a:cubicBezTo>
                  <a:pt x="1034143" y="297543"/>
                  <a:pt x="1054914" y="285875"/>
                  <a:pt x="1077686" y="283028"/>
                </a:cubicBezTo>
                <a:cubicBezTo>
                  <a:pt x="1106715" y="279399"/>
                  <a:pt x="1135915" y="276951"/>
                  <a:pt x="1164772" y="272142"/>
                </a:cubicBezTo>
                <a:cubicBezTo>
                  <a:pt x="1179529" y="269683"/>
                  <a:pt x="1193436" y="262823"/>
                  <a:pt x="1208314" y="261257"/>
                </a:cubicBezTo>
                <a:cubicBezTo>
                  <a:pt x="1262564" y="255547"/>
                  <a:pt x="1317171" y="254000"/>
                  <a:pt x="1371600" y="250371"/>
                </a:cubicBezTo>
                <a:cubicBezTo>
                  <a:pt x="1461559" y="220384"/>
                  <a:pt x="1320676" y="264682"/>
                  <a:pt x="1513114" y="228600"/>
                </a:cubicBezTo>
                <a:cubicBezTo>
                  <a:pt x="1513120" y="228599"/>
                  <a:pt x="1594754" y="201386"/>
                  <a:pt x="1611086" y="195942"/>
                </a:cubicBezTo>
                <a:cubicBezTo>
                  <a:pt x="1621972" y="192314"/>
                  <a:pt x="1632491" y="187307"/>
                  <a:pt x="1643743" y="185057"/>
                </a:cubicBezTo>
                <a:cubicBezTo>
                  <a:pt x="1686817" y="176442"/>
                  <a:pt x="1730491" y="166660"/>
                  <a:pt x="1774372" y="163285"/>
                </a:cubicBezTo>
                <a:cubicBezTo>
                  <a:pt x="1843207" y="157990"/>
                  <a:pt x="1912257" y="156028"/>
                  <a:pt x="1981200" y="152400"/>
                </a:cubicBezTo>
                <a:cubicBezTo>
                  <a:pt x="2163593" y="126343"/>
                  <a:pt x="1947413" y="154730"/>
                  <a:pt x="2296886" y="130628"/>
                </a:cubicBezTo>
                <a:cubicBezTo>
                  <a:pt x="2322483" y="128863"/>
                  <a:pt x="2347527" y="121997"/>
                  <a:pt x="2373086" y="119742"/>
                </a:cubicBezTo>
                <a:cubicBezTo>
                  <a:pt x="2470946" y="111107"/>
                  <a:pt x="2569748" y="111865"/>
                  <a:pt x="2667000" y="97971"/>
                </a:cubicBezTo>
                <a:cubicBezTo>
                  <a:pt x="2793618" y="79882"/>
                  <a:pt x="2717607" y="88913"/>
                  <a:pt x="2895600" y="76200"/>
                </a:cubicBezTo>
                <a:cubicBezTo>
                  <a:pt x="2948939" y="68580"/>
                  <a:pt x="3005426" y="60056"/>
                  <a:pt x="3058886" y="54428"/>
                </a:cubicBezTo>
                <a:cubicBezTo>
                  <a:pt x="3098745" y="50232"/>
                  <a:pt x="3138572" y="44877"/>
                  <a:pt x="3178629" y="43542"/>
                </a:cubicBezTo>
                <a:cubicBezTo>
                  <a:pt x="3356367" y="37618"/>
                  <a:pt x="3534229" y="36285"/>
                  <a:pt x="3712029" y="32657"/>
                </a:cubicBezTo>
                <a:cubicBezTo>
                  <a:pt x="3741057" y="29028"/>
                  <a:pt x="3769980" y="24420"/>
                  <a:pt x="3799114" y="21771"/>
                </a:cubicBezTo>
                <a:cubicBezTo>
                  <a:pt x="4083800" y="-4110"/>
                  <a:pt x="4353802" y="4600"/>
                  <a:pt x="4648200" y="0"/>
                </a:cubicBezTo>
                <a:cubicBezTo>
                  <a:pt x="4806215" y="4270"/>
                  <a:pt x="5029125" y="4346"/>
                  <a:pt x="5203372" y="21771"/>
                </a:cubicBezTo>
                <a:cubicBezTo>
                  <a:pt x="5225334" y="23967"/>
                  <a:pt x="5246836" y="29536"/>
                  <a:pt x="5268686" y="32657"/>
                </a:cubicBezTo>
                <a:cubicBezTo>
                  <a:pt x="5297647" y="36794"/>
                  <a:pt x="5326649" y="40768"/>
                  <a:pt x="5355772" y="43542"/>
                </a:cubicBezTo>
                <a:cubicBezTo>
                  <a:pt x="5510801" y="58306"/>
                  <a:pt x="5460020" y="47549"/>
                  <a:pt x="5584372" y="65314"/>
                </a:cubicBezTo>
                <a:cubicBezTo>
                  <a:pt x="5606222" y="68435"/>
                  <a:pt x="5627970" y="72252"/>
                  <a:pt x="5649686" y="76200"/>
                </a:cubicBezTo>
                <a:cubicBezTo>
                  <a:pt x="5667889" y="79510"/>
                  <a:pt x="5685714" y="85148"/>
                  <a:pt x="5704114" y="87085"/>
                </a:cubicBezTo>
                <a:cubicBezTo>
                  <a:pt x="6029799" y="121367"/>
                  <a:pt x="5694485" y="76340"/>
                  <a:pt x="5987143" y="108857"/>
                </a:cubicBezTo>
                <a:cubicBezTo>
                  <a:pt x="6009080" y="111294"/>
                  <a:pt x="6030579" y="116825"/>
                  <a:pt x="6052457" y="119742"/>
                </a:cubicBezTo>
                <a:cubicBezTo>
                  <a:pt x="6085027" y="124085"/>
                  <a:pt x="6117901" y="125981"/>
                  <a:pt x="6150429" y="130628"/>
                </a:cubicBezTo>
                <a:cubicBezTo>
                  <a:pt x="6306445" y="152917"/>
                  <a:pt x="6091236" y="130034"/>
                  <a:pt x="6270172" y="152400"/>
                </a:cubicBezTo>
                <a:cubicBezTo>
                  <a:pt x="6306357" y="156923"/>
                  <a:pt x="6342743" y="159657"/>
                  <a:pt x="6379029" y="163285"/>
                </a:cubicBezTo>
                <a:cubicBezTo>
                  <a:pt x="6397172" y="166914"/>
                  <a:pt x="6415237" y="170956"/>
                  <a:pt x="6433457" y="174171"/>
                </a:cubicBezTo>
                <a:lnTo>
                  <a:pt x="6564086" y="195942"/>
                </a:lnTo>
                <a:cubicBezTo>
                  <a:pt x="6657512" y="227085"/>
                  <a:pt x="6508810" y="179402"/>
                  <a:pt x="6662057" y="217714"/>
                </a:cubicBezTo>
                <a:cubicBezTo>
                  <a:pt x="6819519" y="257079"/>
                  <a:pt x="6609993" y="228814"/>
                  <a:pt x="6847114" y="250371"/>
                </a:cubicBezTo>
                <a:cubicBezTo>
                  <a:pt x="6920897" y="274965"/>
                  <a:pt x="6830884" y="247125"/>
                  <a:pt x="6955972" y="272142"/>
                </a:cubicBezTo>
                <a:cubicBezTo>
                  <a:pt x="6967224" y="274392"/>
                  <a:pt x="6977270" y="281405"/>
                  <a:pt x="6988629" y="283028"/>
                </a:cubicBezTo>
                <a:cubicBezTo>
                  <a:pt x="7053685" y="292322"/>
                  <a:pt x="7184572" y="304800"/>
                  <a:pt x="7184572" y="304800"/>
                </a:cubicBezTo>
                <a:cubicBezTo>
                  <a:pt x="7277151" y="327944"/>
                  <a:pt x="7186011" y="307530"/>
                  <a:pt x="7347857" y="326571"/>
                </a:cubicBezTo>
                <a:cubicBezTo>
                  <a:pt x="7369778" y="329150"/>
                  <a:pt x="7391251" y="334878"/>
                  <a:pt x="7413172" y="337457"/>
                </a:cubicBezTo>
                <a:cubicBezTo>
                  <a:pt x="7452976" y="342140"/>
                  <a:pt x="7493000" y="344714"/>
                  <a:pt x="7532914" y="348342"/>
                </a:cubicBezTo>
                <a:cubicBezTo>
                  <a:pt x="7648279" y="377184"/>
                  <a:pt x="7476668" y="336136"/>
                  <a:pt x="7663543" y="370114"/>
                </a:cubicBezTo>
                <a:cubicBezTo>
                  <a:pt x="7674832" y="372167"/>
                  <a:pt x="7685167" y="377848"/>
                  <a:pt x="7696200" y="381000"/>
                </a:cubicBezTo>
                <a:cubicBezTo>
                  <a:pt x="7710585" y="385110"/>
                  <a:pt x="7725358" y="387775"/>
                  <a:pt x="7739743" y="391885"/>
                </a:cubicBezTo>
                <a:cubicBezTo>
                  <a:pt x="7750776" y="395037"/>
                  <a:pt x="7761367" y="399619"/>
                  <a:pt x="7772400" y="402771"/>
                </a:cubicBezTo>
                <a:cubicBezTo>
                  <a:pt x="7786785" y="406881"/>
                  <a:pt x="7801558" y="409547"/>
                  <a:pt x="7815943" y="413657"/>
                </a:cubicBezTo>
                <a:cubicBezTo>
                  <a:pt x="7826976" y="416809"/>
                  <a:pt x="7837567" y="421390"/>
                  <a:pt x="7848600" y="424542"/>
                </a:cubicBezTo>
                <a:cubicBezTo>
                  <a:pt x="7862985" y="428652"/>
                  <a:pt x="7877813" y="431129"/>
                  <a:pt x="7892143" y="435428"/>
                </a:cubicBezTo>
                <a:cubicBezTo>
                  <a:pt x="7892161" y="435433"/>
                  <a:pt x="8022754" y="478967"/>
                  <a:pt x="8022772" y="478971"/>
                </a:cubicBezTo>
                <a:cubicBezTo>
                  <a:pt x="8040915" y="482600"/>
                  <a:pt x="8059350" y="484989"/>
                  <a:pt x="8077200" y="489857"/>
                </a:cubicBezTo>
                <a:cubicBezTo>
                  <a:pt x="8077204" y="489858"/>
                  <a:pt x="8158842" y="517071"/>
                  <a:pt x="8175172" y="522514"/>
                </a:cubicBezTo>
                <a:cubicBezTo>
                  <a:pt x="8186058" y="526143"/>
                  <a:pt x="8197566" y="528269"/>
                  <a:pt x="8207829" y="533400"/>
                </a:cubicBezTo>
                <a:cubicBezTo>
                  <a:pt x="8222343" y="540657"/>
                  <a:pt x="8235505" y="551771"/>
                  <a:pt x="8251372" y="555171"/>
                </a:cubicBezTo>
                <a:cubicBezTo>
                  <a:pt x="8287029" y="562812"/>
                  <a:pt x="8324044" y="561534"/>
                  <a:pt x="8360229" y="566057"/>
                </a:cubicBezTo>
                <a:cubicBezTo>
                  <a:pt x="8382130" y="568795"/>
                  <a:pt x="8403728" y="573586"/>
                  <a:pt x="8425543" y="576942"/>
                </a:cubicBezTo>
                <a:cubicBezTo>
                  <a:pt x="8450903" y="580843"/>
                  <a:pt x="8476434" y="583610"/>
                  <a:pt x="8501743" y="587828"/>
                </a:cubicBezTo>
                <a:cubicBezTo>
                  <a:pt x="8541760" y="594498"/>
                  <a:pt x="8581818" y="601100"/>
                  <a:pt x="8621486" y="609600"/>
                </a:cubicBezTo>
                <a:cubicBezTo>
                  <a:pt x="8688346" y="623927"/>
                  <a:pt x="8620017" y="620485"/>
                  <a:pt x="8686800" y="620485"/>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5638" y="5861368"/>
            <a:ext cx="8309134" cy="830997"/>
          </a:xfrm>
          <a:prstGeom prst="rect">
            <a:avLst/>
          </a:prstGeom>
          <a:noFill/>
        </p:spPr>
        <p:txBody>
          <a:bodyPr wrap="square">
            <a:spAutoFit/>
          </a:bodyPr>
          <a:lstStyle/>
          <a:p>
            <a:r>
              <a:rPr lang="en-US" sz="1600" b="1" dirty="0">
                <a:solidFill>
                  <a:srgbClr val="7030A0"/>
                </a:solidFill>
                <a:latin typeface="Tempus Sans ITC" pitchFamily="82" charset="0"/>
              </a:rPr>
              <a:t>You don’t have to worry about the details of the bladder now, but you probably know that its surface is transitional epithelium.  Unfortunately, the scanners cut this off.  The wall of the bladder includes a large amount of smooth muscle. </a:t>
            </a:r>
          </a:p>
        </p:txBody>
      </p:sp>
    </p:spTree>
    <p:extLst>
      <p:ext uri="{BB962C8B-B14F-4D97-AF65-F5344CB8AC3E}">
        <p14:creationId xmlns:p14="http://schemas.microsoft.com/office/powerpoint/2010/main" val="3863964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2514600" y="5823857"/>
            <a:ext cx="3902044"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071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vagina</a:t>
            </a:r>
          </a:p>
        </p:txBody>
      </p:sp>
      <p:sp>
        <p:nvSpPr>
          <p:cNvPr id="5" name="TextBox 3"/>
          <p:cNvSpPr txBox="1">
            <a:spLocks noChangeArrowheads="1"/>
          </p:cNvSpPr>
          <p:nvPr/>
        </p:nvSpPr>
        <p:spPr bwMode="auto">
          <a:xfrm>
            <a:off x="2438400" y="2355193"/>
            <a:ext cx="42672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vagina and bladder – SL071</a:t>
            </a:r>
            <a:endParaRPr lang="en-US" dirty="0">
              <a:latin typeface="Calibri" pitchFamily="34" charset="0"/>
            </a:endParaRPr>
          </a:p>
        </p:txBody>
      </p:sp>
      <p:sp>
        <p:nvSpPr>
          <p:cNvPr id="7" name="Rectangle 6"/>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spTree>
    <p:extLst>
      <p:ext uri="{BB962C8B-B14F-4D97-AF65-F5344CB8AC3E}">
        <p14:creationId xmlns:p14="http://schemas.microsoft.com/office/powerpoint/2010/main" val="618425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sp>
        <p:nvSpPr>
          <p:cNvPr id="27" name="TextBox 26"/>
          <p:cNvSpPr txBox="1"/>
          <p:nvPr/>
        </p:nvSpPr>
        <p:spPr>
          <a:xfrm>
            <a:off x="4172581" y="1148087"/>
            <a:ext cx="1066800" cy="369332"/>
          </a:xfrm>
          <a:prstGeom prst="rect">
            <a:avLst/>
          </a:prstGeom>
          <a:noFill/>
        </p:spPr>
        <p:txBody>
          <a:bodyPr wrap="square" rtlCol="0">
            <a:spAutoFit/>
          </a:bodyPr>
          <a:lstStyle/>
          <a:p>
            <a:r>
              <a:rPr lang="en-US" b="1" dirty="0"/>
              <a:t>lumen</a:t>
            </a:r>
          </a:p>
        </p:txBody>
      </p:sp>
      <p:sp>
        <p:nvSpPr>
          <p:cNvPr id="28" name="TextBox 27"/>
          <p:cNvSpPr txBox="1"/>
          <p:nvPr/>
        </p:nvSpPr>
        <p:spPr>
          <a:xfrm>
            <a:off x="5486400" y="700801"/>
            <a:ext cx="3581400" cy="3539430"/>
          </a:xfrm>
          <a:prstGeom prst="rect">
            <a:avLst/>
          </a:prstGeom>
          <a:noFill/>
        </p:spPr>
        <p:txBody>
          <a:bodyPr wrap="square">
            <a:spAutoFit/>
          </a:bodyPr>
          <a:lstStyle/>
          <a:p>
            <a:r>
              <a:rPr lang="en-US" sz="1600" b="1" dirty="0">
                <a:solidFill>
                  <a:srgbClr val="002060"/>
                </a:solidFill>
                <a:latin typeface="Calibri" pitchFamily="34" charset="0"/>
              </a:rPr>
              <a:t>Section through the anterior wall of the vagina and the entire urethra.  The border of the urethra is indicated by the dotted line.</a:t>
            </a:r>
          </a:p>
          <a:p>
            <a:endParaRPr lang="en-US" sz="1600" b="1" dirty="0">
              <a:solidFill>
                <a:srgbClr val="002060"/>
              </a:solidFill>
              <a:latin typeface="Calibri" pitchFamily="34" charset="0"/>
            </a:endParaRPr>
          </a:p>
          <a:p>
            <a:r>
              <a:rPr lang="en-US" sz="1600" b="1" dirty="0">
                <a:solidFill>
                  <a:srgbClr val="002060"/>
                </a:solidFill>
                <a:latin typeface="Calibri" pitchFamily="34" charset="0"/>
              </a:rPr>
              <a:t>The female urethra is essentially the same as the membranous urethra in the male:</a:t>
            </a:r>
          </a:p>
          <a:p>
            <a:pPr marL="342900" indent="-342900">
              <a:buAutoNum type="arabicPeriod"/>
            </a:pPr>
            <a:r>
              <a:rPr lang="en-US" sz="1600" b="1" dirty="0">
                <a:solidFill>
                  <a:srgbClr val="002060"/>
                </a:solidFill>
                <a:latin typeface="Calibri" pitchFamily="34" charset="0"/>
              </a:rPr>
              <a:t>A mucosa with an ill-defined epithelium and a lamina propria with numerous blood vessels</a:t>
            </a:r>
          </a:p>
          <a:p>
            <a:pPr marL="342900" indent="-342900">
              <a:buAutoNum type="arabicPeriod"/>
            </a:pPr>
            <a:r>
              <a:rPr lang="en-US" sz="1600" b="1" dirty="0">
                <a:solidFill>
                  <a:srgbClr val="002060"/>
                </a:solidFill>
                <a:latin typeface="Calibri" pitchFamily="34" charset="0"/>
              </a:rPr>
              <a:t>A </a:t>
            </a:r>
            <a:r>
              <a:rPr lang="en-US" sz="1600" b="1" dirty="0" err="1">
                <a:solidFill>
                  <a:srgbClr val="002060"/>
                </a:solidFill>
                <a:latin typeface="Calibri" pitchFamily="34" charset="0"/>
              </a:rPr>
              <a:t>muscularis</a:t>
            </a:r>
            <a:r>
              <a:rPr lang="en-US" sz="1600" b="1" dirty="0">
                <a:solidFill>
                  <a:srgbClr val="002060"/>
                </a:solidFill>
                <a:latin typeface="Calibri" pitchFamily="34" charset="0"/>
              </a:rPr>
              <a:t> containing smooth muscle and connective tissue</a:t>
            </a:r>
          </a:p>
          <a:p>
            <a:pPr marL="342900" indent="-342900">
              <a:buAutoNum type="arabicPeriod"/>
            </a:pPr>
            <a:r>
              <a:rPr lang="en-US" sz="1600" b="1" dirty="0">
                <a:solidFill>
                  <a:srgbClr val="002060"/>
                </a:solidFill>
                <a:latin typeface="Calibri" pitchFamily="34" charset="0"/>
              </a:rPr>
              <a:t>An adventitia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7087"/>
            <a:ext cx="5198948" cy="5601447"/>
          </a:xfrm>
          <a:prstGeom prst="rect">
            <a:avLst/>
          </a:prstGeom>
        </p:spPr>
      </p:pic>
      <p:sp>
        <p:nvSpPr>
          <p:cNvPr id="10" name="TextBox 9"/>
          <p:cNvSpPr txBox="1"/>
          <p:nvPr/>
        </p:nvSpPr>
        <p:spPr>
          <a:xfrm>
            <a:off x="1424619" y="6183868"/>
            <a:ext cx="2052638" cy="369332"/>
          </a:xfrm>
          <a:prstGeom prst="rect">
            <a:avLst/>
          </a:prstGeom>
          <a:noFill/>
        </p:spPr>
        <p:txBody>
          <a:bodyPr wrap="square" rtlCol="0">
            <a:spAutoFit/>
          </a:bodyPr>
          <a:lstStyle/>
          <a:p>
            <a:r>
              <a:rPr lang="en-US" b="1" dirty="0"/>
              <a:t>Lumen of vagina</a:t>
            </a:r>
          </a:p>
        </p:txBody>
      </p:sp>
      <p:sp>
        <p:nvSpPr>
          <p:cNvPr id="11" name="TextBox 10"/>
          <p:cNvSpPr txBox="1"/>
          <p:nvPr/>
        </p:nvSpPr>
        <p:spPr>
          <a:xfrm rot="1207556">
            <a:off x="2721393" y="2014410"/>
            <a:ext cx="1599165" cy="246221"/>
          </a:xfrm>
          <a:prstGeom prst="rect">
            <a:avLst/>
          </a:prstGeom>
          <a:noFill/>
        </p:spPr>
        <p:txBody>
          <a:bodyPr wrap="square" rtlCol="0">
            <a:spAutoFit/>
          </a:bodyPr>
          <a:lstStyle/>
          <a:p>
            <a:r>
              <a:rPr lang="en-US" sz="1000" b="1" dirty="0"/>
              <a:t>Lumen of urethra</a:t>
            </a:r>
          </a:p>
        </p:txBody>
      </p:sp>
      <p:sp>
        <p:nvSpPr>
          <p:cNvPr id="5" name="Freeform 4"/>
          <p:cNvSpPr/>
          <p:nvPr/>
        </p:nvSpPr>
        <p:spPr>
          <a:xfrm>
            <a:off x="185057" y="732937"/>
            <a:ext cx="5192985" cy="3882606"/>
          </a:xfrm>
          <a:custGeom>
            <a:avLst/>
            <a:gdLst>
              <a:gd name="connsiteX0" fmla="*/ 2471057 w 5192985"/>
              <a:gd name="connsiteY0" fmla="*/ 3730206 h 3882606"/>
              <a:gd name="connsiteX1" fmla="*/ 2601686 w 5192985"/>
              <a:gd name="connsiteY1" fmla="*/ 3762863 h 3882606"/>
              <a:gd name="connsiteX2" fmla="*/ 2667000 w 5192985"/>
              <a:gd name="connsiteY2" fmla="*/ 3784634 h 3882606"/>
              <a:gd name="connsiteX3" fmla="*/ 2873829 w 5192985"/>
              <a:gd name="connsiteY3" fmla="*/ 3806406 h 3882606"/>
              <a:gd name="connsiteX4" fmla="*/ 2982686 w 5192985"/>
              <a:gd name="connsiteY4" fmla="*/ 3817292 h 3882606"/>
              <a:gd name="connsiteX5" fmla="*/ 3048000 w 5192985"/>
              <a:gd name="connsiteY5" fmla="*/ 3828177 h 3882606"/>
              <a:gd name="connsiteX6" fmla="*/ 3189514 w 5192985"/>
              <a:gd name="connsiteY6" fmla="*/ 3839063 h 3882606"/>
              <a:gd name="connsiteX7" fmla="*/ 3298372 w 5192985"/>
              <a:gd name="connsiteY7" fmla="*/ 3849949 h 3882606"/>
              <a:gd name="connsiteX8" fmla="*/ 3624943 w 5192985"/>
              <a:gd name="connsiteY8" fmla="*/ 3860834 h 3882606"/>
              <a:gd name="connsiteX9" fmla="*/ 3788229 w 5192985"/>
              <a:gd name="connsiteY9" fmla="*/ 3882606 h 3882606"/>
              <a:gd name="connsiteX10" fmla="*/ 4038600 w 5192985"/>
              <a:gd name="connsiteY10" fmla="*/ 3871720 h 3882606"/>
              <a:gd name="connsiteX11" fmla="*/ 4125686 w 5192985"/>
              <a:gd name="connsiteY11" fmla="*/ 3860834 h 3882606"/>
              <a:gd name="connsiteX12" fmla="*/ 4234543 w 5192985"/>
              <a:gd name="connsiteY12" fmla="*/ 3849949 h 3882606"/>
              <a:gd name="connsiteX13" fmla="*/ 4267200 w 5192985"/>
              <a:gd name="connsiteY13" fmla="*/ 3839063 h 3882606"/>
              <a:gd name="connsiteX14" fmla="*/ 4343400 w 5192985"/>
              <a:gd name="connsiteY14" fmla="*/ 3828177 h 3882606"/>
              <a:gd name="connsiteX15" fmla="*/ 4386943 w 5192985"/>
              <a:gd name="connsiteY15" fmla="*/ 3817292 h 3882606"/>
              <a:gd name="connsiteX16" fmla="*/ 4441372 w 5192985"/>
              <a:gd name="connsiteY16" fmla="*/ 3806406 h 3882606"/>
              <a:gd name="connsiteX17" fmla="*/ 4572000 w 5192985"/>
              <a:gd name="connsiteY17" fmla="*/ 3784634 h 3882606"/>
              <a:gd name="connsiteX18" fmla="*/ 4615543 w 5192985"/>
              <a:gd name="connsiteY18" fmla="*/ 3773749 h 3882606"/>
              <a:gd name="connsiteX19" fmla="*/ 4735286 w 5192985"/>
              <a:gd name="connsiteY19" fmla="*/ 3751977 h 3882606"/>
              <a:gd name="connsiteX20" fmla="*/ 4767943 w 5192985"/>
              <a:gd name="connsiteY20" fmla="*/ 3741092 h 3882606"/>
              <a:gd name="connsiteX21" fmla="*/ 4800600 w 5192985"/>
              <a:gd name="connsiteY21" fmla="*/ 3719320 h 3882606"/>
              <a:gd name="connsiteX22" fmla="*/ 4887686 w 5192985"/>
              <a:gd name="connsiteY22" fmla="*/ 3697549 h 3882606"/>
              <a:gd name="connsiteX23" fmla="*/ 4974772 w 5192985"/>
              <a:gd name="connsiteY23" fmla="*/ 3632234 h 3882606"/>
              <a:gd name="connsiteX24" fmla="*/ 4996543 w 5192985"/>
              <a:gd name="connsiteY24" fmla="*/ 3599577 h 3882606"/>
              <a:gd name="connsiteX25" fmla="*/ 5050972 w 5192985"/>
              <a:gd name="connsiteY25" fmla="*/ 3545149 h 3882606"/>
              <a:gd name="connsiteX26" fmla="*/ 5061857 w 5192985"/>
              <a:gd name="connsiteY26" fmla="*/ 3512492 h 3882606"/>
              <a:gd name="connsiteX27" fmla="*/ 5105400 w 5192985"/>
              <a:gd name="connsiteY27" fmla="*/ 3458063 h 3882606"/>
              <a:gd name="connsiteX28" fmla="*/ 5127172 w 5192985"/>
              <a:gd name="connsiteY28" fmla="*/ 3392749 h 3882606"/>
              <a:gd name="connsiteX29" fmla="*/ 5148943 w 5192985"/>
              <a:gd name="connsiteY29" fmla="*/ 3327434 h 3882606"/>
              <a:gd name="connsiteX30" fmla="*/ 5159829 w 5192985"/>
              <a:gd name="connsiteY30" fmla="*/ 3294777 h 3882606"/>
              <a:gd name="connsiteX31" fmla="*/ 5181600 w 5192985"/>
              <a:gd name="connsiteY31" fmla="*/ 3185920 h 3882606"/>
              <a:gd name="connsiteX32" fmla="*/ 5181600 w 5192985"/>
              <a:gd name="connsiteY32" fmla="*/ 1814320 h 3882606"/>
              <a:gd name="connsiteX33" fmla="*/ 5170714 w 5192985"/>
              <a:gd name="connsiteY33" fmla="*/ 1770777 h 3882606"/>
              <a:gd name="connsiteX34" fmla="*/ 5159829 w 5192985"/>
              <a:gd name="connsiteY34" fmla="*/ 1672806 h 3882606"/>
              <a:gd name="connsiteX35" fmla="*/ 5148943 w 5192985"/>
              <a:gd name="connsiteY35" fmla="*/ 1640149 h 3882606"/>
              <a:gd name="connsiteX36" fmla="*/ 5116286 w 5192985"/>
              <a:gd name="connsiteY36" fmla="*/ 1346234 h 3882606"/>
              <a:gd name="connsiteX37" fmla="*/ 5105400 w 5192985"/>
              <a:gd name="connsiteY37" fmla="*/ 1063206 h 3882606"/>
              <a:gd name="connsiteX38" fmla="*/ 5094514 w 5192985"/>
              <a:gd name="connsiteY38" fmla="*/ 1008777 h 3882606"/>
              <a:gd name="connsiteX39" fmla="*/ 5083629 w 5192985"/>
              <a:gd name="connsiteY39" fmla="*/ 921692 h 3882606"/>
              <a:gd name="connsiteX40" fmla="*/ 5050972 w 5192985"/>
              <a:gd name="connsiteY40" fmla="*/ 758406 h 3882606"/>
              <a:gd name="connsiteX41" fmla="*/ 5040086 w 5192985"/>
              <a:gd name="connsiteY41" fmla="*/ 540692 h 3882606"/>
              <a:gd name="connsiteX42" fmla="*/ 5018314 w 5192985"/>
              <a:gd name="connsiteY42" fmla="*/ 388292 h 3882606"/>
              <a:gd name="connsiteX43" fmla="*/ 4985657 w 5192985"/>
              <a:gd name="connsiteY43" fmla="*/ 235892 h 3882606"/>
              <a:gd name="connsiteX44" fmla="*/ 4953000 w 5192985"/>
              <a:gd name="connsiteY44" fmla="*/ 170577 h 3882606"/>
              <a:gd name="connsiteX45" fmla="*/ 4920343 w 5192985"/>
              <a:gd name="connsiteY45" fmla="*/ 148806 h 3882606"/>
              <a:gd name="connsiteX46" fmla="*/ 4865914 w 5192985"/>
              <a:gd name="connsiteY46" fmla="*/ 116149 h 3882606"/>
              <a:gd name="connsiteX47" fmla="*/ 4844143 w 5192985"/>
              <a:gd name="connsiteY47" fmla="*/ 94377 h 3882606"/>
              <a:gd name="connsiteX48" fmla="*/ 4659086 w 5192985"/>
              <a:gd name="connsiteY48" fmla="*/ 61720 h 3882606"/>
              <a:gd name="connsiteX49" fmla="*/ 4572000 w 5192985"/>
              <a:gd name="connsiteY49" fmla="*/ 50834 h 3882606"/>
              <a:gd name="connsiteX50" fmla="*/ 4343400 w 5192985"/>
              <a:gd name="connsiteY50" fmla="*/ 39949 h 3882606"/>
              <a:gd name="connsiteX51" fmla="*/ 4158343 w 5192985"/>
              <a:gd name="connsiteY51" fmla="*/ 29063 h 3882606"/>
              <a:gd name="connsiteX52" fmla="*/ 3254829 w 5192985"/>
              <a:gd name="connsiteY52" fmla="*/ 29063 h 3882606"/>
              <a:gd name="connsiteX53" fmla="*/ 2971800 w 5192985"/>
              <a:gd name="connsiteY53" fmla="*/ 39949 h 3882606"/>
              <a:gd name="connsiteX54" fmla="*/ 2906486 w 5192985"/>
              <a:gd name="connsiteY54" fmla="*/ 50834 h 3882606"/>
              <a:gd name="connsiteX55" fmla="*/ 2275114 w 5192985"/>
              <a:gd name="connsiteY55" fmla="*/ 50834 h 3882606"/>
              <a:gd name="connsiteX56" fmla="*/ 2079172 w 5192985"/>
              <a:gd name="connsiteY56" fmla="*/ 29063 h 3882606"/>
              <a:gd name="connsiteX57" fmla="*/ 1970314 w 5192985"/>
              <a:gd name="connsiteY57" fmla="*/ 18177 h 3882606"/>
              <a:gd name="connsiteX58" fmla="*/ 1839686 w 5192985"/>
              <a:gd name="connsiteY58" fmla="*/ 7292 h 3882606"/>
              <a:gd name="connsiteX59" fmla="*/ 1273629 w 5192985"/>
              <a:gd name="connsiteY59" fmla="*/ 18177 h 3882606"/>
              <a:gd name="connsiteX60" fmla="*/ 1012372 w 5192985"/>
              <a:gd name="connsiteY60" fmla="*/ 61720 h 3882606"/>
              <a:gd name="connsiteX61" fmla="*/ 838200 w 5192985"/>
              <a:gd name="connsiteY61" fmla="*/ 83492 h 3882606"/>
              <a:gd name="connsiteX62" fmla="*/ 740229 w 5192985"/>
              <a:gd name="connsiteY62" fmla="*/ 105263 h 3882606"/>
              <a:gd name="connsiteX63" fmla="*/ 653143 w 5192985"/>
              <a:gd name="connsiteY63" fmla="*/ 137920 h 3882606"/>
              <a:gd name="connsiteX64" fmla="*/ 631372 w 5192985"/>
              <a:gd name="connsiteY64" fmla="*/ 159692 h 3882606"/>
              <a:gd name="connsiteX65" fmla="*/ 566057 w 5192985"/>
              <a:gd name="connsiteY65" fmla="*/ 203234 h 3882606"/>
              <a:gd name="connsiteX66" fmla="*/ 544286 w 5192985"/>
              <a:gd name="connsiteY66" fmla="*/ 225006 h 3882606"/>
              <a:gd name="connsiteX67" fmla="*/ 533400 w 5192985"/>
              <a:gd name="connsiteY67" fmla="*/ 257663 h 3882606"/>
              <a:gd name="connsiteX68" fmla="*/ 489857 w 5192985"/>
              <a:gd name="connsiteY68" fmla="*/ 301206 h 3882606"/>
              <a:gd name="connsiteX69" fmla="*/ 435429 w 5192985"/>
              <a:gd name="connsiteY69" fmla="*/ 377406 h 3882606"/>
              <a:gd name="connsiteX70" fmla="*/ 413657 w 5192985"/>
              <a:gd name="connsiteY70" fmla="*/ 442720 h 3882606"/>
              <a:gd name="connsiteX71" fmla="*/ 391886 w 5192985"/>
              <a:gd name="connsiteY71" fmla="*/ 464492 h 3882606"/>
              <a:gd name="connsiteX72" fmla="*/ 359229 w 5192985"/>
              <a:gd name="connsiteY72" fmla="*/ 540692 h 3882606"/>
              <a:gd name="connsiteX73" fmla="*/ 337457 w 5192985"/>
              <a:gd name="connsiteY73" fmla="*/ 573349 h 3882606"/>
              <a:gd name="connsiteX74" fmla="*/ 304800 w 5192985"/>
              <a:gd name="connsiteY74" fmla="*/ 638663 h 3882606"/>
              <a:gd name="connsiteX75" fmla="*/ 283029 w 5192985"/>
              <a:gd name="connsiteY75" fmla="*/ 703977 h 3882606"/>
              <a:gd name="connsiteX76" fmla="*/ 239486 w 5192985"/>
              <a:gd name="connsiteY76" fmla="*/ 780177 h 3882606"/>
              <a:gd name="connsiteX77" fmla="*/ 228600 w 5192985"/>
              <a:gd name="connsiteY77" fmla="*/ 812834 h 3882606"/>
              <a:gd name="connsiteX78" fmla="*/ 206829 w 5192985"/>
              <a:gd name="connsiteY78" fmla="*/ 856377 h 3882606"/>
              <a:gd name="connsiteX79" fmla="*/ 185057 w 5192985"/>
              <a:gd name="connsiteY79" fmla="*/ 921692 h 3882606"/>
              <a:gd name="connsiteX80" fmla="*/ 174172 w 5192985"/>
              <a:gd name="connsiteY80" fmla="*/ 954349 h 3882606"/>
              <a:gd name="connsiteX81" fmla="*/ 152400 w 5192985"/>
              <a:gd name="connsiteY81" fmla="*/ 997892 h 3882606"/>
              <a:gd name="connsiteX82" fmla="*/ 130629 w 5192985"/>
              <a:gd name="connsiteY82" fmla="*/ 1063206 h 3882606"/>
              <a:gd name="connsiteX83" fmla="*/ 119743 w 5192985"/>
              <a:gd name="connsiteY83" fmla="*/ 1095863 h 3882606"/>
              <a:gd name="connsiteX84" fmla="*/ 97972 w 5192985"/>
              <a:gd name="connsiteY84" fmla="*/ 1161177 h 3882606"/>
              <a:gd name="connsiteX85" fmla="*/ 76200 w 5192985"/>
              <a:gd name="connsiteY85" fmla="*/ 1237377 h 3882606"/>
              <a:gd name="connsiteX86" fmla="*/ 65314 w 5192985"/>
              <a:gd name="connsiteY86" fmla="*/ 1302692 h 3882606"/>
              <a:gd name="connsiteX87" fmla="*/ 54429 w 5192985"/>
              <a:gd name="connsiteY87" fmla="*/ 1346234 h 3882606"/>
              <a:gd name="connsiteX88" fmla="*/ 32657 w 5192985"/>
              <a:gd name="connsiteY88" fmla="*/ 1433320 h 3882606"/>
              <a:gd name="connsiteX89" fmla="*/ 21772 w 5192985"/>
              <a:gd name="connsiteY89" fmla="*/ 1509520 h 3882606"/>
              <a:gd name="connsiteX90" fmla="*/ 10886 w 5192985"/>
              <a:gd name="connsiteY90" fmla="*/ 1574834 h 3882606"/>
              <a:gd name="connsiteX91" fmla="*/ 0 w 5192985"/>
              <a:gd name="connsiteY91" fmla="*/ 1672806 h 3882606"/>
              <a:gd name="connsiteX92" fmla="*/ 10886 w 5192985"/>
              <a:gd name="connsiteY92" fmla="*/ 2162663 h 3882606"/>
              <a:gd name="connsiteX93" fmla="*/ 32657 w 5192985"/>
              <a:gd name="connsiteY93" fmla="*/ 2315063 h 3882606"/>
              <a:gd name="connsiteX94" fmla="*/ 43543 w 5192985"/>
              <a:gd name="connsiteY94" fmla="*/ 2369492 h 3882606"/>
              <a:gd name="connsiteX95" fmla="*/ 65314 w 5192985"/>
              <a:gd name="connsiteY95" fmla="*/ 2402149 h 3882606"/>
              <a:gd name="connsiteX96" fmla="*/ 97972 w 5192985"/>
              <a:gd name="connsiteY96" fmla="*/ 2489234 h 3882606"/>
              <a:gd name="connsiteX97" fmla="*/ 130629 w 5192985"/>
              <a:gd name="connsiteY97" fmla="*/ 2543663 h 3882606"/>
              <a:gd name="connsiteX98" fmla="*/ 185057 w 5192985"/>
              <a:gd name="connsiteY98" fmla="*/ 2641634 h 3882606"/>
              <a:gd name="connsiteX99" fmla="*/ 239486 w 5192985"/>
              <a:gd name="connsiteY99" fmla="*/ 2717834 h 3882606"/>
              <a:gd name="connsiteX100" fmla="*/ 272143 w 5192985"/>
              <a:gd name="connsiteY100" fmla="*/ 2750492 h 3882606"/>
              <a:gd name="connsiteX101" fmla="*/ 293914 w 5192985"/>
              <a:gd name="connsiteY101" fmla="*/ 2783149 h 3882606"/>
              <a:gd name="connsiteX102" fmla="*/ 370114 w 5192985"/>
              <a:gd name="connsiteY102" fmla="*/ 2848463 h 3882606"/>
              <a:gd name="connsiteX103" fmla="*/ 391886 w 5192985"/>
              <a:gd name="connsiteY103" fmla="*/ 2870234 h 3882606"/>
              <a:gd name="connsiteX104" fmla="*/ 468086 w 5192985"/>
              <a:gd name="connsiteY104" fmla="*/ 2924663 h 3882606"/>
              <a:gd name="connsiteX105" fmla="*/ 511629 w 5192985"/>
              <a:gd name="connsiteY105" fmla="*/ 2957320 h 3882606"/>
              <a:gd name="connsiteX106" fmla="*/ 576943 w 5192985"/>
              <a:gd name="connsiteY106" fmla="*/ 3000863 h 3882606"/>
              <a:gd name="connsiteX107" fmla="*/ 653143 w 5192985"/>
              <a:gd name="connsiteY107" fmla="*/ 3044406 h 3882606"/>
              <a:gd name="connsiteX108" fmla="*/ 696686 w 5192985"/>
              <a:gd name="connsiteY108" fmla="*/ 3066177 h 3882606"/>
              <a:gd name="connsiteX109" fmla="*/ 729343 w 5192985"/>
              <a:gd name="connsiteY109" fmla="*/ 3087949 h 3882606"/>
              <a:gd name="connsiteX110" fmla="*/ 772886 w 5192985"/>
              <a:gd name="connsiteY110" fmla="*/ 3120606 h 3882606"/>
              <a:gd name="connsiteX111" fmla="*/ 805543 w 5192985"/>
              <a:gd name="connsiteY111" fmla="*/ 3131492 h 3882606"/>
              <a:gd name="connsiteX112" fmla="*/ 838200 w 5192985"/>
              <a:gd name="connsiteY112" fmla="*/ 3153263 h 3882606"/>
              <a:gd name="connsiteX113" fmla="*/ 914400 w 5192985"/>
              <a:gd name="connsiteY113" fmla="*/ 3185920 h 3882606"/>
              <a:gd name="connsiteX114" fmla="*/ 979714 w 5192985"/>
              <a:gd name="connsiteY114" fmla="*/ 3229463 h 3882606"/>
              <a:gd name="connsiteX115" fmla="*/ 1034143 w 5192985"/>
              <a:gd name="connsiteY115" fmla="*/ 3262120 h 3882606"/>
              <a:gd name="connsiteX116" fmla="*/ 1055914 w 5192985"/>
              <a:gd name="connsiteY116" fmla="*/ 3283892 h 3882606"/>
              <a:gd name="connsiteX117" fmla="*/ 1143000 w 5192985"/>
              <a:gd name="connsiteY117" fmla="*/ 3316549 h 3882606"/>
              <a:gd name="connsiteX118" fmla="*/ 1197429 w 5192985"/>
              <a:gd name="connsiteY118" fmla="*/ 3349206 h 3882606"/>
              <a:gd name="connsiteX119" fmla="*/ 1273629 w 5192985"/>
              <a:gd name="connsiteY119" fmla="*/ 3381863 h 3882606"/>
              <a:gd name="connsiteX120" fmla="*/ 1349829 w 5192985"/>
              <a:gd name="connsiteY120" fmla="*/ 3425406 h 3882606"/>
              <a:gd name="connsiteX121" fmla="*/ 1382486 w 5192985"/>
              <a:gd name="connsiteY121" fmla="*/ 3436292 h 3882606"/>
              <a:gd name="connsiteX122" fmla="*/ 1491343 w 5192985"/>
              <a:gd name="connsiteY122" fmla="*/ 3479834 h 3882606"/>
              <a:gd name="connsiteX123" fmla="*/ 1567543 w 5192985"/>
              <a:gd name="connsiteY123" fmla="*/ 3523377 h 3882606"/>
              <a:gd name="connsiteX124" fmla="*/ 1632857 w 5192985"/>
              <a:gd name="connsiteY124" fmla="*/ 3545149 h 3882606"/>
              <a:gd name="connsiteX125" fmla="*/ 1709057 w 5192985"/>
              <a:gd name="connsiteY125" fmla="*/ 3588692 h 3882606"/>
              <a:gd name="connsiteX126" fmla="*/ 1774372 w 5192985"/>
              <a:gd name="connsiteY126" fmla="*/ 3610463 h 3882606"/>
              <a:gd name="connsiteX127" fmla="*/ 1839686 w 5192985"/>
              <a:gd name="connsiteY127" fmla="*/ 3654006 h 3882606"/>
              <a:gd name="connsiteX128" fmla="*/ 1926772 w 5192985"/>
              <a:gd name="connsiteY128" fmla="*/ 3675777 h 3882606"/>
              <a:gd name="connsiteX129" fmla="*/ 2002972 w 5192985"/>
              <a:gd name="connsiteY129" fmla="*/ 3719320 h 3882606"/>
              <a:gd name="connsiteX130" fmla="*/ 2057400 w 5192985"/>
              <a:gd name="connsiteY130" fmla="*/ 3730206 h 3882606"/>
              <a:gd name="connsiteX131" fmla="*/ 2090057 w 5192985"/>
              <a:gd name="connsiteY131" fmla="*/ 3741092 h 3882606"/>
              <a:gd name="connsiteX132" fmla="*/ 2144486 w 5192985"/>
              <a:gd name="connsiteY132" fmla="*/ 3751977 h 3882606"/>
              <a:gd name="connsiteX133" fmla="*/ 2296886 w 5192985"/>
              <a:gd name="connsiteY133" fmla="*/ 3784634 h 3882606"/>
              <a:gd name="connsiteX134" fmla="*/ 2449286 w 5192985"/>
              <a:gd name="connsiteY134" fmla="*/ 3773749 h 3882606"/>
              <a:gd name="connsiteX135" fmla="*/ 2471057 w 5192985"/>
              <a:gd name="connsiteY135" fmla="*/ 3730206 h 3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5192985" h="3882606">
                <a:moveTo>
                  <a:pt x="2471057" y="3730206"/>
                </a:moveTo>
                <a:cubicBezTo>
                  <a:pt x="2496457" y="3728392"/>
                  <a:pt x="2425779" y="3718886"/>
                  <a:pt x="2601686" y="3762863"/>
                </a:cubicBezTo>
                <a:cubicBezTo>
                  <a:pt x="2623950" y="3768429"/>
                  <a:pt x="2644145" y="3782556"/>
                  <a:pt x="2667000" y="3784634"/>
                </a:cubicBezTo>
                <a:cubicBezTo>
                  <a:pt x="2935357" y="3809031"/>
                  <a:pt x="2659763" y="3782620"/>
                  <a:pt x="2873829" y="3806406"/>
                </a:cubicBezTo>
                <a:cubicBezTo>
                  <a:pt x="2910073" y="3810433"/>
                  <a:pt x="2946501" y="3812769"/>
                  <a:pt x="2982686" y="3817292"/>
                </a:cubicBezTo>
                <a:cubicBezTo>
                  <a:pt x="3004587" y="3820030"/>
                  <a:pt x="3026050" y="3825866"/>
                  <a:pt x="3048000" y="3828177"/>
                </a:cubicBezTo>
                <a:cubicBezTo>
                  <a:pt x="3095051" y="3833130"/>
                  <a:pt x="3142381" y="3834964"/>
                  <a:pt x="3189514" y="3839063"/>
                </a:cubicBezTo>
                <a:cubicBezTo>
                  <a:pt x="3225844" y="3842222"/>
                  <a:pt x="3261951" y="3848128"/>
                  <a:pt x="3298372" y="3849949"/>
                </a:cubicBezTo>
                <a:cubicBezTo>
                  <a:pt x="3407154" y="3855388"/>
                  <a:pt x="3516086" y="3857206"/>
                  <a:pt x="3624943" y="3860834"/>
                </a:cubicBezTo>
                <a:cubicBezTo>
                  <a:pt x="3643734" y="3863518"/>
                  <a:pt x="3774160" y="3882606"/>
                  <a:pt x="3788229" y="3882606"/>
                </a:cubicBezTo>
                <a:cubicBezTo>
                  <a:pt x="3871765" y="3882606"/>
                  <a:pt x="3955143" y="3875349"/>
                  <a:pt x="4038600" y="3871720"/>
                </a:cubicBezTo>
                <a:lnTo>
                  <a:pt x="4125686" y="3860834"/>
                </a:lnTo>
                <a:cubicBezTo>
                  <a:pt x="4161930" y="3856807"/>
                  <a:pt x="4198500" y="3855494"/>
                  <a:pt x="4234543" y="3849949"/>
                </a:cubicBezTo>
                <a:cubicBezTo>
                  <a:pt x="4245884" y="3848204"/>
                  <a:pt x="4255948" y="3841313"/>
                  <a:pt x="4267200" y="3839063"/>
                </a:cubicBezTo>
                <a:cubicBezTo>
                  <a:pt x="4292360" y="3834031"/>
                  <a:pt x="4318156" y="3832767"/>
                  <a:pt x="4343400" y="3828177"/>
                </a:cubicBezTo>
                <a:cubicBezTo>
                  <a:pt x="4358120" y="3825501"/>
                  <a:pt x="4372338" y="3820537"/>
                  <a:pt x="4386943" y="3817292"/>
                </a:cubicBezTo>
                <a:cubicBezTo>
                  <a:pt x="4405005" y="3813278"/>
                  <a:pt x="4423151" y="3809622"/>
                  <a:pt x="4441372" y="3806406"/>
                </a:cubicBezTo>
                <a:cubicBezTo>
                  <a:pt x="4484844" y="3798734"/>
                  <a:pt x="4528613" y="3792769"/>
                  <a:pt x="4572000" y="3784634"/>
                </a:cubicBezTo>
                <a:cubicBezTo>
                  <a:pt x="4586705" y="3781877"/>
                  <a:pt x="4600873" y="3776683"/>
                  <a:pt x="4615543" y="3773749"/>
                </a:cubicBezTo>
                <a:cubicBezTo>
                  <a:pt x="4664071" y="3764044"/>
                  <a:pt x="4688585" y="3763652"/>
                  <a:pt x="4735286" y="3751977"/>
                </a:cubicBezTo>
                <a:cubicBezTo>
                  <a:pt x="4746418" y="3749194"/>
                  <a:pt x="4757057" y="3744720"/>
                  <a:pt x="4767943" y="3741092"/>
                </a:cubicBezTo>
                <a:cubicBezTo>
                  <a:pt x="4778829" y="3733835"/>
                  <a:pt x="4788305" y="3723791"/>
                  <a:pt x="4800600" y="3719320"/>
                </a:cubicBezTo>
                <a:cubicBezTo>
                  <a:pt x="4828721" y="3709094"/>
                  <a:pt x="4887686" y="3697549"/>
                  <a:pt x="4887686" y="3697549"/>
                </a:cubicBezTo>
                <a:cubicBezTo>
                  <a:pt x="4917535" y="3677650"/>
                  <a:pt x="4951759" y="3661001"/>
                  <a:pt x="4974772" y="3632234"/>
                </a:cubicBezTo>
                <a:cubicBezTo>
                  <a:pt x="4982945" y="3622018"/>
                  <a:pt x="4987928" y="3609423"/>
                  <a:pt x="4996543" y="3599577"/>
                </a:cubicBezTo>
                <a:cubicBezTo>
                  <a:pt x="5013439" y="3580268"/>
                  <a:pt x="5050972" y="3545149"/>
                  <a:pt x="5050972" y="3545149"/>
                </a:cubicBezTo>
                <a:cubicBezTo>
                  <a:pt x="5054600" y="3534263"/>
                  <a:pt x="5055954" y="3522331"/>
                  <a:pt x="5061857" y="3512492"/>
                </a:cubicBezTo>
                <a:cubicBezTo>
                  <a:pt x="5100637" y="3447858"/>
                  <a:pt x="5068048" y="3542104"/>
                  <a:pt x="5105400" y="3458063"/>
                </a:cubicBezTo>
                <a:cubicBezTo>
                  <a:pt x="5114721" y="3437092"/>
                  <a:pt x="5119915" y="3414520"/>
                  <a:pt x="5127172" y="3392749"/>
                </a:cubicBezTo>
                <a:lnTo>
                  <a:pt x="5148943" y="3327434"/>
                </a:lnTo>
                <a:cubicBezTo>
                  <a:pt x="5152572" y="3316548"/>
                  <a:pt x="5157046" y="3305909"/>
                  <a:pt x="5159829" y="3294777"/>
                </a:cubicBezTo>
                <a:cubicBezTo>
                  <a:pt x="5176067" y="3229821"/>
                  <a:pt x="5168254" y="3265991"/>
                  <a:pt x="5181600" y="3185920"/>
                </a:cubicBezTo>
                <a:cubicBezTo>
                  <a:pt x="5186684" y="2728369"/>
                  <a:pt x="5204457" y="2271453"/>
                  <a:pt x="5181600" y="1814320"/>
                </a:cubicBezTo>
                <a:cubicBezTo>
                  <a:pt x="5180853" y="1799378"/>
                  <a:pt x="5174343" y="1785291"/>
                  <a:pt x="5170714" y="1770777"/>
                </a:cubicBezTo>
                <a:cubicBezTo>
                  <a:pt x="5167086" y="1738120"/>
                  <a:pt x="5165231" y="1705217"/>
                  <a:pt x="5159829" y="1672806"/>
                </a:cubicBezTo>
                <a:cubicBezTo>
                  <a:pt x="5157943" y="1661488"/>
                  <a:pt x="5150310" y="1651542"/>
                  <a:pt x="5148943" y="1640149"/>
                </a:cubicBezTo>
                <a:cubicBezTo>
                  <a:pt x="5106739" y="1288451"/>
                  <a:pt x="5147222" y="1500912"/>
                  <a:pt x="5116286" y="1346234"/>
                </a:cubicBezTo>
                <a:cubicBezTo>
                  <a:pt x="5112657" y="1251891"/>
                  <a:pt x="5111479" y="1157423"/>
                  <a:pt x="5105400" y="1063206"/>
                </a:cubicBezTo>
                <a:cubicBezTo>
                  <a:pt x="5104209" y="1044742"/>
                  <a:pt x="5097327" y="1027064"/>
                  <a:pt x="5094514" y="1008777"/>
                </a:cubicBezTo>
                <a:cubicBezTo>
                  <a:pt x="5090066" y="979863"/>
                  <a:pt x="5088641" y="950514"/>
                  <a:pt x="5083629" y="921692"/>
                </a:cubicBezTo>
                <a:cubicBezTo>
                  <a:pt x="5074119" y="867006"/>
                  <a:pt x="5050972" y="758406"/>
                  <a:pt x="5050972" y="758406"/>
                </a:cubicBezTo>
                <a:cubicBezTo>
                  <a:pt x="5047343" y="685835"/>
                  <a:pt x="5045085" y="613182"/>
                  <a:pt x="5040086" y="540692"/>
                </a:cubicBezTo>
                <a:cubicBezTo>
                  <a:pt x="5033347" y="442981"/>
                  <a:pt x="5032159" y="464439"/>
                  <a:pt x="5018314" y="388292"/>
                </a:cubicBezTo>
                <a:cubicBezTo>
                  <a:pt x="5007348" y="327978"/>
                  <a:pt x="5006224" y="297599"/>
                  <a:pt x="4985657" y="235892"/>
                </a:cubicBezTo>
                <a:cubicBezTo>
                  <a:pt x="4976803" y="209329"/>
                  <a:pt x="4974104" y="191681"/>
                  <a:pt x="4953000" y="170577"/>
                </a:cubicBezTo>
                <a:cubicBezTo>
                  <a:pt x="4943749" y="161326"/>
                  <a:pt x="4930559" y="156979"/>
                  <a:pt x="4920343" y="148806"/>
                </a:cubicBezTo>
                <a:cubicBezTo>
                  <a:pt x="4877650" y="114651"/>
                  <a:pt x="4922629" y="135052"/>
                  <a:pt x="4865914" y="116149"/>
                </a:cubicBezTo>
                <a:cubicBezTo>
                  <a:pt x="4858657" y="108892"/>
                  <a:pt x="4853323" y="98967"/>
                  <a:pt x="4844143" y="94377"/>
                </a:cubicBezTo>
                <a:cubicBezTo>
                  <a:pt x="4781471" y="63041"/>
                  <a:pt x="4730666" y="69255"/>
                  <a:pt x="4659086" y="61720"/>
                </a:cubicBezTo>
                <a:cubicBezTo>
                  <a:pt x="4629992" y="58657"/>
                  <a:pt x="4601185" y="52847"/>
                  <a:pt x="4572000" y="50834"/>
                </a:cubicBezTo>
                <a:cubicBezTo>
                  <a:pt x="4495894" y="45585"/>
                  <a:pt x="4419581" y="43958"/>
                  <a:pt x="4343400" y="39949"/>
                </a:cubicBezTo>
                <a:lnTo>
                  <a:pt x="4158343" y="29063"/>
                </a:lnTo>
                <a:cubicBezTo>
                  <a:pt x="3819756" y="-27370"/>
                  <a:pt x="4085371" y="12936"/>
                  <a:pt x="3254829" y="29063"/>
                </a:cubicBezTo>
                <a:cubicBezTo>
                  <a:pt x="3160434" y="30896"/>
                  <a:pt x="3066143" y="36320"/>
                  <a:pt x="2971800" y="39949"/>
                </a:cubicBezTo>
                <a:cubicBezTo>
                  <a:pt x="2950029" y="43577"/>
                  <a:pt x="2928527" y="49674"/>
                  <a:pt x="2906486" y="50834"/>
                </a:cubicBezTo>
                <a:cubicBezTo>
                  <a:pt x="2567681" y="68665"/>
                  <a:pt x="2589784" y="62937"/>
                  <a:pt x="2275114" y="50834"/>
                </a:cubicBezTo>
                <a:cubicBezTo>
                  <a:pt x="2168741" y="29561"/>
                  <a:pt x="2253333" y="44208"/>
                  <a:pt x="2079172" y="29063"/>
                </a:cubicBezTo>
                <a:cubicBezTo>
                  <a:pt x="2042842" y="25904"/>
                  <a:pt x="2006631" y="21478"/>
                  <a:pt x="1970314" y="18177"/>
                </a:cubicBezTo>
                <a:lnTo>
                  <a:pt x="1839686" y="7292"/>
                </a:lnTo>
                <a:cubicBezTo>
                  <a:pt x="1651000" y="10920"/>
                  <a:pt x="1462042" y="7411"/>
                  <a:pt x="1273629" y="18177"/>
                </a:cubicBezTo>
                <a:cubicBezTo>
                  <a:pt x="1166663" y="24289"/>
                  <a:pt x="1106084" y="50006"/>
                  <a:pt x="1012372" y="61720"/>
                </a:cubicBezTo>
                <a:lnTo>
                  <a:pt x="838200" y="83492"/>
                </a:lnTo>
                <a:cubicBezTo>
                  <a:pt x="764679" y="107998"/>
                  <a:pt x="855188" y="79716"/>
                  <a:pt x="740229" y="105263"/>
                </a:cubicBezTo>
                <a:cubicBezTo>
                  <a:pt x="721035" y="109528"/>
                  <a:pt x="663730" y="133685"/>
                  <a:pt x="653143" y="137920"/>
                </a:cubicBezTo>
                <a:cubicBezTo>
                  <a:pt x="645886" y="145177"/>
                  <a:pt x="639583" y="153534"/>
                  <a:pt x="631372" y="159692"/>
                </a:cubicBezTo>
                <a:cubicBezTo>
                  <a:pt x="610439" y="175392"/>
                  <a:pt x="584559" y="184731"/>
                  <a:pt x="566057" y="203234"/>
                </a:cubicBezTo>
                <a:lnTo>
                  <a:pt x="544286" y="225006"/>
                </a:lnTo>
                <a:cubicBezTo>
                  <a:pt x="540657" y="235892"/>
                  <a:pt x="540069" y="248326"/>
                  <a:pt x="533400" y="257663"/>
                </a:cubicBezTo>
                <a:cubicBezTo>
                  <a:pt x="521469" y="274366"/>
                  <a:pt x="503374" y="285758"/>
                  <a:pt x="489857" y="301206"/>
                </a:cubicBezTo>
                <a:cubicBezTo>
                  <a:pt x="486225" y="305357"/>
                  <a:pt x="440673" y="365606"/>
                  <a:pt x="435429" y="377406"/>
                </a:cubicBezTo>
                <a:cubicBezTo>
                  <a:pt x="426108" y="398377"/>
                  <a:pt x="429884" y="426492"/>
                  <a:pt x="413657" y="442720"/>
                </a:cubicBezTo>
                <a:cubicBezTo>
                  <a:pt x="406400" y="449977"/>
                  <a:pt x="397579" y="455953"/>
                  <a:pt x="391886" y="464492"/>
                </a:cubicBezTo>
                <a:cubicBezTo>
                  <a:pt x="346573" y="532461"/>
                  <a:pt x="388263" y="482624"/>
                  <a:pt x="359229" y="540692"/>
                </a:cubicBezTo>
                <a:cubicBezTo>
                  <a:pt x="353378" y="552394"/>
                  <a:pt x="344714" y="562463"/>
                  <a:pt x="337457" y="573349"/>
                </a:cubicBezTo>
                <a:cubicBezTo>
                  <a:pt x="297763" y="692437"/>
                  <a:pt x="361068" y="512062"/>
                  <a:pt x="304800" y="638663"/>
                </a:cubicBezTo>
                <a:cubicBezTo>
                  <a:pt x="295479" y="659634"/>
                  <a:pt x="295759" y="684882"/>
                  <a:pt x="283029" y="703977"/>
                </a:cubicBezTo>
                <a:cubicBezTo>
                  <a:pt x="261162" y="736777"/>
                  <a:pt x="256061" y="741502"/>
                  <a:pt x="239486" y="780177"/>
                </a:cubicBezTo>
                <a:cubicBezTo>
                  <a:pt x="234966" y="790724"/>
                  <a:pt x="233120" y="802287"/>
                  <a:pt x="228600" y="812834"/>
                </a:cubicBezTo>
                <a:cubicBezTo>
                  <a:pt x="222208" y="827749"/>
                  <a:pt x="212856" y="841310"/>
                  <a:pt x="206829" y="856377"/>
                </a:cubicBezTo>
                <a:cubicBezTo>
                  <a:pt x="198306" y="877685"/>
                  <a:pt x="192314" y="899920"/>
                  <a:pt x="185057" y="921692"/>
                </a:cubicBezTo>
                <a:cubicBezTo>
                  <a:pt x="181428" y="932578"/>
                  <a:pt x="179304" y="944086"/>
                  <a:pt x="174172" y="954349"/>
                </a:cubicBezTo>
                <a:cubicBezTo>
                  <a:pt x="166915" y="968863"/>
                  <a:pt x="158427" y="982825"/>
                  <a:pt x="152400" y="997892"/>
                </a:cubicBezTo>
                <a:cubicBezTo>
                  <a:pt x="143877" y="1019200"/>
                  <a:pt x="137886" y="1041435"/>
                  <a:pt x="130629" y="1063206"/>
                </a:cubicBezTo>
                <a:lnTo>
                  <a:pt x="119743" y="1095863"/>
                </a:lnTo>
                <a:lnTo>
                  <a:pt x="97972" y="1161177"/>
                </a:lnTo>
                <a:cubicBezTo>
                  <a:pt x="87596" y="1192306"/>
                  <a:pt x="83035" y="1203200"/>
                  <a:pt x="76200" y="1237377"/>
                </a:cubicBezTo>
                <a:cubicBezTo>
                  <a:pt x="71871" y="1259020"/>
                  <a:pt x="69643" y="1281049"/>
                  <a:pt x="65314" y="1302692"/>
                </a:cubicBezTo>
                <a:cubicBezTo>
                  <a:pt x="62380" y="1317362"/>
                  <a:pt x="57674" y="1331630"/>
                  <a:pt x="54429" y="1346234"/>
                </a:cubicBezTo>
                <a:cubicBezTo>
                  <a:pt x="36916" y="1425045"/>
                  <a:pt x="52109" y="1374967"/>
                  <a:pt x="32657" y="1433320"/>
                </a:cubicBezTo>
                <a:cubicBezTo>
                  <a:pt x="29029" y="1458720"/>
                  <a:pt x="25673" y="1484161"/>
                  <a:pt x="21772" y="1509520"/>
                </a:cubicBezTo>
                <a:cubicBezTo>
                  <a:pt x="18416" y="1531335"/>
                  <a:pt x="13803" y="1552956"/>
                  <a:pt x="10886" y="1574834"/>
                </a:cubicBezTo>
                <a:cubicBezTo>
                  <a:pt x="6543" y="1607404"/>
                  <a:pt x="3629" y="1640149"/>
                  <a:pt x="0" y="1672806"/>
                </a:cubicBezTo>
                <a:cubicBezTo>
                  <a:pt x="3629" y="1836092"/>
                  <a:pt x="5056" y="1999441"/>
                  <a:pt x="10886" y="2162663"/>
                </a:cubicBezTo>
                <a:cubicBezTo>
                  <a:pt x="17792" y="2356038"/>
                  <a:pt x="10535" y="2226574"/>
                  <a:pt x="32657" y="2315063"/>
                </a:cubicBezTo>
                <a:cubicBezTo>
                  <a:pt x="37144" y="2333013"/>
                  <a:pt x="37046" y="2352168"/>
                  <a:pt x="43543" y="2369492"/>
                </a:cubicBezTo>
                <a:cubicBezTo>
                  <a:pt x="48137" y="2381742"/>
                  <a:pt x="58057" y="2391263"/>
                  <a:pt x="65314" y="2402149"/>
                </a:cubicBezTo>
                <a:cubicBezTo>
                  <a:pt x="86318" y="2507166"/>
                  <a:pt x="60596" y="2414481"/>
                  <a:pt x="97972" y="2489234"/>
                </a:cubicBezTo>
                <a:cubicBezTo>
                  <a:pt x="126235" y="2545761"/>
                  <a:pt x="88103" y="2501138"/>
                  <a:pt x="130629" y="2543663"/>
                </a:cubicBezTo>
                <a:cubicBezTo>
                  <a:pt x="149788" y="2601144"/>
                  <a:pt x="135149" y="2566772"/>
                  <a:pt x="185057" y="2641634"/>
                </a:cubicBezTo>
                <a:cubicBezTo>
                  <a:pt x="202289" y="2667483"/>
                  <a:pt x="219229" y="2694201"/>
                  <a:pt x="239486" y="2717834"/>
                </a:cubicBezTo>
                <a:cubicBezTo>
                  <a:pt x="249505" y="2729523"/>
                  <a:pt x="262288" y="2738665"/>
                  <a:pt x="272143" y="2750492"/>
                </a:cubicBezTo>
                <a:cubicBezTo>
                  <a:pt x="280518" y="2760543"/>
                  <a:pt x="285400" y="2773216"/>
                  <a:pt x="293914" y="2783149"/>
                </a:cubicBezTo>
                <a:cubicBezTo>
                  <a:pt x="351083" y="2849846"/>
                  <a:pt x="317590" y="2806445"/>
                  <a:pt x="370114" y="2848463"/>
                </a:cubicBezTo>
                <a:cubicBezTo>
                  <a:pt x="378128" y="2854874"/>
                  <a:pt x="384002" y="2863664"/>
                  <a:pt x="391886" y="2870234"/>
                </a:cubicBezTo>
                <a:cubicBezTo>
                  <a:pt x="434589" y="2905820"/>
                  <a:pt x="428486" y="2896378"/>
                  <a:pt x="468086" y="2924663"/>
                </a:cubicBezTo>
                <a:cubicBezTo>
                  <a:pt x="482850" y="2935208"/>
                  <a:pt x="496766" y="2946916"/>
                  <a:pt x="511629" y="2957320"/>
                </a:cubicBezTo>
                <a:cubicBezTo>
                  <a:pt x="533065" y="2972325"/>
                  <a:pt x="553539" y="2989161"/>
                  <a:pt x="576943" y="3000863"/>
                </a:cubicBezTo>
                <a:cubicBezTo>
                  <a:pt x="708525" y="3066653"/>
                  <a:pt x="545438" y="2982860"/>
                  <a:pt x="653143" y="3044406"/>
                </a:cubicBezTo>
                <a:cubicBezTo>
                  <a:pt x="667232" y="3052457"/>
                  <a:pt x="682597" y="3058126"/>
                  <a:pt x="696686" y="3066177"/>
                </a:cubicBezTo>
                <a:cubicBezTo>
                  <a:pt x="708045" y="3072668"/>
                  <a:pt x="718697" y="3080345"/>
                  <a:pt x="729343" y="3087949"/>
                </a:cubicBezTo>
                <a:cubicBezTo>
                  <a:pt x="744106" y="3098494"/>
                  <a:pt x="757134" y="3111605"/>
                  <a:pt x="772886" y="3120606"/>
                </a:cubicBezTo>
                <a:cubicBezTo>
                  <a:pt x="782849" y="3126299"/>
                  <a:pt x="795280" y="3126360"/>
                  <a:pt x="805543" y="3131492"/>
                </a:cubicBezTo>
                <a:cubicBezTo>
                  <a:pt x="817245" y="3137343"/>
                  <a:pt x="826841" y="3146772"/>
                  <a:pt x="838200" y="3153263"/>
                </a:cubicBezTo>
                <a:cubicBezTo>
                  <a:pt x="875863" y="3174784"/>
                  <a:pt x="877763" y="3173707"/>
                  <a:pt x="914400" y="3185920"/>
                </a:cubicBezTo>
                <a:cubicBezTo>
                  <a:pt x="964318" y="3235838"/>
                  <a:pt x="900634" y="3176744"/>
                  <a:pt x="979714" y="3229463"/>
                </a:cubicBezTo>
                <a:cubicBezTo>
                  <a:pt x="1039484" y="3269309"/>
                  <a:pt x="958338" y="3236851"/>
                  <a:pt x="1034143" y="3262120"/>
                </a:cubicBezTo>
                <a:cubicBezTo>
                  <a:pt x="1041400" y="3269377"/>
                  <a:pt x="1047003" y="3278800"/>
                  <a:pt x="1055914" y="3283892"/>
                </a:cubicBezTo>
                <a:cubicBezTo>
                  <a:pt x="1074132" y="3294302"/>
                  <a:pt x="1119325" y="3308657"/>
                  <a:pt x="1143000" y="3316549"/>
                </a:cubicBezTo>
                <a:cubicBezTo>
                  <a:pt x="1185526" y="3359073"/>
                  <a:pt x="1140904" y="3320943"/>
                  <a:pt x="1197429" y="3349206"/>
                </a:cubicBezTo>
                <a:cubicBezTo>
                  <a:pt x="1272604" y="3386793"/>
                  <a:pt x="1183008" y="3359207"/>
                  <a:pt x="1273629" y="3381863"/>
                </a:cubicBezTo>
                <a:cubicBezTo>
                  <a:pt x="1306425" y="3403727"/>
                  <a:pt x="1311159" y="3408833"/>
                  <a:pt x="1349829" y="3425406"/>
                </a:cubicBezTo>
                <a:cubicBezTo>
                  <a:pt x="1360376" y="3429926"/>
                  <a:pt x="1372223" y="3431160"/>
                  <a:pt x="1382486" y="3436292"/>
                </a:cubicBezTo>
                <a:cubicBezTo>
                  <a:pt x="1476209" y="3483154"/>
                  <a:pt x="1395679" y="3460703"/>
                  <a:pt x="1491343" y="3479834"/>
                </a:cubicBezTo>
                <a:cubicBezTo>
                  <a:pt x="1520803" y="3499474"/>
                  <a:pt x="1533011" y="3509564"/>
                  <a:pt x="1567543" y="3523377"/>
                </a:cubicBezTo>
                <a:cubicBezTo>
                  <a:pt x="1588851" y="3531900"/>
                  <a:pt x="1632857" y="3545149"/>
                  <a:pt x="1632857" y="3545149"/>
                </a:cubicBezTo>
                <a:cubicBezTo>
                  <a:pt x="1666526" y="3578816"/>
                  <a:pt x="1648756" y="3566764"/>
                  <a:pt x="1709057" y="3588692"/>
                </a:cubicBezTo>
                <a:cubicBezTo>
                  <a:pt x="1730625" y="3596535"/>
                  <a:pt x="1755277" y="3597733"/>
                  <a:pt x="1774372" y="3610463"/>
                </a:cubicBezTo>
                <a:cubicBezTo>
                  <a:pt x="1796143" y="3624977"/>
                  <a:pt x="1814028" y="3648874"/>
                  <a:pt x="1839686" y="3654006"/>
                </a:cubicBezTo>
                <a:cubicBezTo>
                  <a:pt x="1905366" y="3667142"/>
                  <a:pt x="1876561" y="3659042"/>
                  <a:pt x="1926772" y="3675777"/>
                </a:cubicBezTo>
                <a:cubicBezTo>
                  <a:pt x="1950664" y="3691705"/>
                  <a:pt x="1975346" y="3710111"/>
                  <a:pt x="2002972" y="3719320"/>
                </a:cubicBezTo>
                <a:cubicBezTo>
                  <a:pt x="2020525" y="3725171"/>
                  <a:pt x="2039450" y="3725718"/>
                  <a:pt x="2057400" y="3730206"/>
                </a:cubicBezTo>
                <a:cubicBezTo>
                  <a:pt x="2068532" y="3732989"/>
                  <a:pt x="2078925" y="3738309"/>
                  <a:pt x="2090057" y="3741092"/>
                </a:cubicBezTo>
                <a:cubicBezTo>
                  <a:pt x="2108007" y="3745579"/>
                  <a:pt x="2126636" y="3747109"/>
                  <a:pt x="2144486" y="3751977"/>
                </a:cubicBezTo>
                <a:cubicBezTo>
                  <a:pt x="2275740" y="3787773"/>
                  <a:pt x="2138349" y="3764818"/>
                  <a:pt x="2296886" y="3784634"/>
                </a:cubicBezTo>
                <a:cubicBezTo>
                  <a:pt x="2347686" y="3781006"/>
                  <a:pt x="2398705" y="3779700"/>
                  <a:pt x="2449286" y="3773749"/>
                </a:cubicBezTo>
                <a:cubicBezTo>
                  <a:pt x="2561326" y="3760568"/>
                  <a:pt x="2445657" y="3732020"/>
                  <a:pt x="2471057" y="3730206"/>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188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4"/>
          <p:cNvSpPr txBox="1">
            <a:spLocks noChangeArrowheads="1"/>
          </p:cNvSpPr>
          <p:nvPr/>
        </p:nvSpPr>
        <p:spPr bwMode="auto">
          <a:xfrm>
            <a:off x="2286000" y="5638799"/>
            <a:ext cx="5105400"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3"/>
              </a:rPr>
              <a:t>SL 120</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Vagina</a:t>
            </a:r>
          </a:p>
          <a:p>
            <a:pPr lvl="1" eaLnBrk="0" hangingPunct="0">
              <a:buFontTx/>
              <a:buChar char="•"/>
            </a:pPr>
            <a:r>
              <a:rPr lang="en-US" sz="1200" b="1" dirty="0">
                <a:solidFill>
                  <a:srgbClr val="002060"/>
                </a:solidFill>
                <a:latin typeface="Georgia" pitchFamily="18" charset="0"/>
                <a:ea typeface="Times" pitchFamily="18" charset="0"/>
                <a:cs typeface="Arial" charset="0"/>
              </a:rPr>
              <a:t>Urethra (you do not have to differentiate between the female urethra and male membranous urethra)</a:t>
            </a:r>
          </a:p>
        </p:txBody>
      </p:sp>
      <p:sp>
        <p:nvSpPr>
          <p:cNvPr id="5" name="TextBox 3"/>
          <p:cNvSpPr txBox="1">
            <a:spLocks noChangeArrowheads="1"/>
          </p:cNvSpPr>
          <p:nvPr/>
        </p:nvSpPr>
        <p:spPr bwMode="auto">
          <a:xfrm>
            <a:off x="2514600" y="2355193"/>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vagina and urethra – SL120</a:t>
            </a:r>
            <a:endParaRPr lang="en-US" dirty="0">
              <a:latin typeface="Calibri" pitchFamily="34" charset="0"/>
            </a:endParaRPr>
          </a:p>
        </p:txBody>
      </p:sp>
      <p:sp>
        <p:nvSpPr>
          <p:cNvPr id="7" name="Rectangle 6"/>
          <p:cNvSpPr/>
          <p:nvPr/>
        </p:nvSpPr>
        <p:spPr>
          <a:xfrm>
            <a:off x="417482" y="0"/>
            <a:ext cx="83091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VAGINA</a:t>
            </a:r>
          </a:p>
        </p:txBody>
      </p:sp>
    </p:spTree>
    <p:extLst>
      <p:ext uri="{BB962C8B-B14F-4D97-AF65-F5344CB8AC3E}">
        <p14:creationId xmlns:p14="http://schemas.microsoft.com/office/powerpoint/2010/main" val="1963937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04800" y="0"/>
            <a:ext cx="8610600" cy="5493812"/>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Georgia"/>
                <a:cs typeface="Georgia"/>
              </a:rPr>
              <a:t>The </a:t>
            </a:r>
            <a:r>
              <a:rPr lang="en-US" b="1" dirty="0">
                <a:solidFill>
                  <a:srgbClr val="002060"/>
                </a:solidFill>
                <a:latin typeface="Georgia" pitchFamily="18" charset="0"/>
                <a:cs typeface="Times New Roman" pitchFamily="18" charset="0"/>
              </a:rPr>
              <a:t>next set of slides is a quiz for this module.  You should review the structures covered in this module, and try to visualize each of these in light micrographs</a:t>
            </a:r>
            <a:r>
              <a:rPr lang="en-US" b="1" dirty="0">
                <a:solidFill>
                  <a:srgbClr val="002060"/>
                </a:solidFill>
                <a:latin typeface="Georgia"/>
                <a:cs typeface="Georgia"/>
              </a:rPr>
              <a:t>:</a:t>
            </a:r>
          </a:p>
          <a:p>
            <a:pPr>
              <a:tabLst>
                <a:tab pos="457200" algn="l"/>
              </a:tabLst>
            </a:pPr>
            <a:r>
              <a:rPr lang="en-US" sz="8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800" dirty="0">
                <a:latin typeface="Georgia" pitchFamily="18" charset="0"/>
              </a:rPr>
              <a:t> </a:t>
            </a:r>
          </a:p>
          <a:p>
            <a:pPr lvl="0"/>
            <a:r>
              <a:rPr lang="en-US" sz="1000" dirty="0">
                <a:latin typeface="Georgia" pitchFamily="18" charset="0"/>
              </a:rPr>
              <a:t>Oviduct (uterine tube, Fallopian tube)</a:t>
            </a:r>
          </a:p>
          <a:p>
            <a:pPr lvl="1"/>
            <a:r>
              <a:rPr lang="en-US" sz="1000" dirty="0">
                <a:latin typeface="Georgia" pitchFamily="18" charset="0"/>
              </a:rPr>
              <a:t>Mucosa</a:t>
            </a:r>
          </a:p>
          <a:p>
            <a:pPr lvl="2"/>
            <a:r>
              <a:rPr lang="en-US" sz="1000" dirty="0">
                <a:latin typeface="Georgia" pitchFamily="18" charset="0"/>
              </a:rPr>
              <a:t>Ciliated cells</a:t>
            </a:r>
          </a:p>
          <a:p>
            <a:pPr lvl="2"/>
            <a:r>
              <a:rPr lang="en-US" sz="1000" dirty="0">
                <a:latin typeface="Georgia" pitchFamily="18" charset="0"/>
              </a:rPr>
              <a:t>Secretory (peg) cells</a:t>
            </a:r>
          </a:p>
          <a:p>
            <a:pPr lvl="1"/>
            <a:r>
              <a:rPr lang="en-US" sz="1000" dirty="0" err="1">
                <a:latin typeface="Georgia" pitchFamily="18" charset="0"/>
              </a:rPr>
              <a:t>Muscularis</a:t>
            </a:r>
            <a:endParaRPr lang="en-US" sz="1000" dirty="0">
              <a:latin typeface="Georgia" pitchFamily="18" charset="0"/>
            </a:endParaRPr>
          </a:p>
          <a:p>
            <a:pPr lvl="1"/>
            <a:r>
              <a:rPr lang="en-US" sz="1000" dirty="0">
                <a:latin typeface="Georgia" pitchFamily="18" charset="0"/>
              </a:rPr>
              <a:t>Serosa</a:t>
            </a:r>
          </a:p>
          <a:p>
            <a:pPr marL="228600" lvl="1"/>
            <a:r>
              <a:rPr lang="en-US" sz="1000" dirty="0">
                <a:latin typeface="Georgia" pitchFamily="18" charset="0"/>
              </a:rPr>
              <a:t>Be aware of regions (fimbria, ampulla, etc.) but you do not need to distinguish histologically</a:t>
            </a:r>
          </a:p>
          <a:p>
            <a:pPr lvl="0"/>
            <a:r>
              <a:rPr lang="en-US" sz="1000" dirty="0">
                <a:latin typeface="Georgia" pitchFamily="18" charset="0"/>
              </a:rPr>
              <a:t>Uterus</a:t>
            </a:r>
          </a:p>
          <a:p>
            <a:pPr lvl="1"/>
            <a:r>
              <a:rPr lang="en-US" sz="1000" dirty="0">
                <a:latin typeface="Georgia" pitchFamily="18" charset="0"/>
              </a:rPr>
              <a:t>Body</a:t>
            </a:r>
          </a:p>
          <a:p>
            <a:pPr lvl="2"/>
            <a:r>
              <a:rPr lang="en-US" sz="1000" dirty="0">
                <a:latin typeface="Georgia" pitchFamily="18" charset="0"/>
              </a:rPr>
              <a:t>Layers</a:t>
            </a:r>
          </a:p>
          <a:p>
            <a:pPr marL="1371600" lvl="2"/>
            <a:r>
              <a:rPr lang="en-US" sz="1000" dirty="0">
                <a:latin typeface="Georgia" pitchFamily="18" charset="0"/>
              </a:rPr>
              <a:t>Endometrium</a:t>
            </a:r>
          </a:p>
          <a:p>
            <a:pPr marL="1828800" lvl="2"/>
            <a:r>
              <a:rPr lang="en-US" sz="1000" dirty="0">
                <a:latin typeface="Georgia" pitchFamily="18" charset="0"/>
              </a:rPr>
              <a:t>Functional zone</a:t>
            </a:r>
          </a:p>
          <a:p>
            <a:pPr marL="1828800" lvl="2"/>
            <a:r>
              <a:rPr lang="en-US" sz="1000" dirty="0">
                <a:latin typeface="Georgia" pitchFamily="18" charset="0"/>
              </a:rPr>
              <a:t>Basal zone</a:t>
            </a:r>
          </a:p>
          <a:p>
            <a:pPr marL="1371600" lvl="2"/>
            <a:r>
              <a:rPr lang="en-US" sz="1000" dirty="0">
                <a:latin typeface="Georgia" pitchFamily="18" charset="0"/>
              </a:rPr>
              <a:t>Myometrium</a:t>
            </a:r>
          </a:p>
          <a:p>
            <a:pPr marL="1371600" lvl="2"/>
            <a:r>
              <a:rPr lang="en-US" sz="1000" dirty="0" err="1">
                <a:latin typeface="Georgia" pitchFamily="18" charset="0"/>
              </a:rPr>
              <a:t>Perimetrium</a:t>
            </a:r>
            <a:endParaRPr lang="en-US" sz="1000" dirty="0">
              <a:latin typeface="Georgia" pitchFamily="18" charset="0"/>
            </a:endParaRPr>
          </a:p>
          <a:p>
            <a:pPr lvl="2"/>
            <a:r>
              <a:rPr lang="en-US" sz="1000" dirty="0">
                <a:latin typeface="Georgia" pitchFamily="18" charset="0"/>
              </a:rPr>
              <a:t>Stages</a:t>
            </a:r>
          </a:p>
          <a:p>
            <a:pPr marL="1371600" lvl="2"/>
            <a:r>
              <a:rPr lang="en-US" sz="1000" dirty="0">
                <a:latin typeface="Georgia" pitchFamily="18" charset="0"/>
              </a:rPr>
              <a:t>Proliferative</a:t>
            </a:r>
          </a:p>
          <a:p>
            <a:pPr marL="1371600" lvl="2"/>
            <a:r>
              <a:rPr lang="en-US" sz="1000" dirty="0">
                <a:latin typeface="Georgia" pitchFamily="18" charset="0"/>
              </a:rPr>
              <a:t>Early secretory</a:t>
            </a:r>
          </a:p>
          <a:p>
            <a:pPr marL="1371600" lvl="2"/>
            <a:r>
              <a:rPr lang="en-US" sz="1000" dirty="0">
                <a:latin typeface="Georgia" pitchFamily="18" charset="0"/>
              </a:rPr>
              <a:t>Late secretory</a:t>
            </a:r>
          </a:p>
          <a:p>
            <a:pPr marL="1371600" lvl="2"/>
            <a:r>
              <a:rPr lang="en-US" sz="1000" dirty="0">
                <a:latin typeface="Georgia" pitchFamily="18" charset="0"/>
              </a:rPr>
              <a:t>Menstrual (note difficult to distinguish from poorly preserved slide)</a:t>
            </a:r>
          </a:p>
          <a:p>
            <a:pPr lvl="1"/>
            <a:r>
              <a:rPr lang="en-US" sz="1000" dirty="0">
                <a:latin typeface="Georgia" pitchFamily="18" charset="0"/>
              </a:rPr>
              <a:t>Cervix</a:t>
            </a:r>
          </a:p>
          <a:p>
            <a:pPr marL="914400" lvl="1"/>
            <a:r>
              <a:rPr lang="en-US" sz="1000" dirty="0" err="1">
                <a:latin typeface="Georgia" pitchFamily="18" charset="0"/>
              </a:rPr>
              <a:t>Supravaginal</a:t>
            </a:r>
            <a:r>
              <a:rPr lang="en-US" sz="1000" dirty="0">
                <a:latin typeface="Georgia" pitchFamily="18" charset="0"/>
              </a:rPr>
              <a:t> portion</a:t>
            </a:r>
          </a:p>
          <a:p>
            <a:pPr marL="914400" lvl="1"/>
            <a:r>
              <a:rPr lang="en-US" sz="1000" dirty="0">
                <a:latin typeface="Georgia" pitchFamily="18" charset="0"/>
              </a:rPr>
              <a:t>Vaginal portion</a:t>
            </a:r>
          </a:p>
          <a:p>
            <a:pPr lvl="0"/>
            <a:r>
              <a:rPr lang="en-US" sz="1000" dirty="0">
                <a:latin typeface="Georgia" pitchFamily="18" charset="0"/>
              </a:rPr>
              <a:t>Vagina</a:t>
            </a:r>
          </a:p>
          <a:p>
            <a:pPr lvl="1"/>
            <a:r>
              <a:rPr lang="en-US" sz="1000" dirty="0">
                <a:latin typeface="Georgia" pitchFamily="18" charset="0"/>
              </a:rPr>
              <a:t>Mucosa</a:t>
            </a:r>
          </a:p>
          <a:p>
            <a:pPr lvl="1"/>
            <a:r>
              <a:rPr lang="en-US" sz="1000" dirty="0" err="1">
                <a:latin typeface="Georgia" pitchFamily="18" charset="0"/>
              </a:rPr>
              <a:t>Muscularis</a:t>
            </a:r>
            <a:endParaRPr lang="en-US" sz="1000" dirty="0">
              <a:latin typeface="Georgia" pitchFamily="18" charset="0"/>
            </a:endParaRPr>
          </a:p>
          <a:p>
            <a:pPr lvl="1"/>
            <a:r>
              <a:rPr lang="en-US" sz="1000" dirty="0">
                <a:latin typeface="Georgia" pitchFamily="18" charset="0"/>
              </a:rPr>
              <a:t>Adventitia</a:t>
            </a:r>
          </a:p>
        </p:txBody>
      </p:sp>
    </p:spTree>
    <p:extLst>
      <p:ext uri="{BB962C8B-B14F-4D97-AF65-F5344CB8AC3E}">
        <p14:creationId xmlns:p14="http://schemas.microsoft.com/office/powerpoint/2010/main" val="57955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
        <p:nvSpPr>
          <p:cNvPr id="3" name="TextBox 2"/>
          <p:cNvSpPr txBox="1"/>
          <p:nvPr/>
        </p:nvSpPr>
        <p:spPr>
          <a:xfrm>
            <a:off x="188314" y="5405438"/>
            <a:ext cx="8767465" cy="830997"/>
          </a:xfrm>
          <a:prstGeom prst="rect">
            <a:avLst/>
          </a:prstGeom>
          <a:noFill/>
        </p:spPr>
        <p:txBody>
          <a:bodyPr wrap="square">
            <a:spAutoFit/>
          </a:bodyPr>
          <a:lstStyle/>
          <a:p>
            <a:r>
              <a:rPr lang="en-US" sz="1600" b="1" dirty="0">
                <a:solidFill>
                  <a:srgbClr val="002060"/>
                </a:solidFill>
                <a:latin typeface="Calibri" pitchFamily="34" charset="0"/>
              </a:rPr>
              <a:t>This drawing demonstrates that the mucosal folding in the oviduct is more pronounced in the ampulla, and almost nonexistent close to the uterus.  However, remember that, histologically, we don’t ask you to distinguish the regions of the oviduct.</a:t>
            </a:r>
          </a:p>
        </p:txBody>
      </p:sp>
      <p:pic>
        <p:nvPicPr>
          <p:cNvPr id="4" name="Picture 1026" descr="Image1"/>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609600" y="533211"/>
            <a:ext cx="7598229" cy="489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130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3029" y="762000"/>
            <a:ext cx="8610600" cy="3416320"/>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Georgia"/>
                <a:cs typeface="Georgia"/>
              </a:rPr>
              <a:t>Disclaimer:</a:t>
            </a:r>
          </a:p>
          <a:p>
            <a:pPr>
              <a:tabLst>
                <a:tab pos="457200" algn="l"/>
              </a:tabLst>
            </a:pPr>
            <a:endParaRPr lang="en-US" b="1" dirty="0">
              <a:solidFill>
                <a:srgbClr val="002060"/>
              </a:solidFill>
              <a:latin typeface="Georgia"/>
            </a:endParaRPr>
          </a:p>
          <a:p>
            <a:pPr>
              <a:tabLst>
                <a:tab pos="457200" algn="l"/>
              </a:tabLst>
            </a:pPr>
            <a:r>
              <a:rPr lang="en-US" b="1" dirty="0">
                <a:solidFill>
                  <a:srgbClr val="002060"/>
                </a:solidFill>
                <a:latin typeface="Georgia"/>
              </a:rPr>
              <a:t>We have been slowly moving into areas in histology where it would be fairer to quiz you on entire slides so that you can see all the relevant clues for identification.  This is because we have amassed a significant database of different organs that look similar.</a:t>
            </a:r>
          </a:p>
          <a:p>
            <a:pPr>
              <a:tabLst>
                <a:tab pos="457200" algn="l"/>
              </a:tabLst>
            </a:pPr>
            <a:r>
              <a:rPr lang="en-US" b="1" dirty="0">
                <a:solidFill>
                  <a:srgbClr val="002060"/>
                </a:solidFill>
                <a:latin typeface="Georgia"/>
              </a:rPr>
              <a:t>In some cases, this is challenging to test in this format (maybe Digital Histology Labs V1.2).  However, note that these snapshots of organs are still useful, maybe more so, because it forces you to focus on a single identifying feature to differentiate structures and organs.  In this regard, the actual exam may be easier because you will be able to use all the features of an organ for identification. </a:t>
            </a:r>
            <a:endParaRPr lang="en-US" dirty="0">
              <a:solidFill>
                <a:srgbClr val="002060"/>
              </a:solidFill>
              <a:latin typeface="Georgia" pitchFamily="18" charset="0"/>
            </a:endParaRPr>
          </a:p>
        </p:txBody>
      </p:sp>
    </p:spTree>
    <p:extLst>
      <p:ext uri="{BB962C8B-B14F-4D97-AF65-F5344CB8AC3E}">
        <p14:creationId xmlns:p14="http://schemas.microsoft.com/office/powerpoint/2010/main" val="1145711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66899" y="1797928"/>
            <a:ext cx="5791201" cy="4093141"/>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menstrual phase</a:t>
            </a:r>
          </a:p>
        </p:txBody>
      </p:sp>
    </p:spTree>
    <p:extLst>
      <p:ext uri="{BB962C8B-B14F-4D97-AF65-F5344CB8AC3E}">
        <p14:creationId xmlns:p14="http://schemas.microsoft.com/office/powerpoint/2010/main" val="22514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75" y="1364397"/>
            <a:ext cx="8357735" cy="4738689"/>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81042" y="1752600"/>
            <a:ext cx="2471757"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Secretory (peg) cell of the oviduct</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flipH="1" flipV="1">
            <a:off x="4844143" y="4920343"/>
            <a:ext cx="108857" cy="9470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505986" y="4980214"/>
            <a:ext cx="108857" cy="9470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6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(early) secretory phase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066800"/>
            <a:ext cx="6343650" cy="5495925"/>
          </a:xfrm>
          <a:prstGeom prst="rect">
            <a:avLst/>
          </a:prstGeom>
        </p:spPr>
      </p:pic>
    </p:spTree>
    <p:extLst>
      <p:ext uri="{BB962C8B-B14F-4D97-AF65-F5344CB8AC3E}">
        <p14:creationId xmlns:p14="http://schemas.microsoft.com/office/powerpoint/2010/main" val="185535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838200" y="1364397"/>
            <a:ext cx="7353300" cy="4543425"/>
          </a:xfrm>
          <a:prstGeom prst="rect">
            <a:avLst/>
          </a:prstGeom>
        </p:spPr>
      </p:pic>
      <p:sp>
        <p:nvSpPr>
          <p:cNvPr id="9" name="Rectangle 8"/>
          <p:cNvSpPr/>
          <p:nvPr/>
        </p:nvSpPr>
        <p:spPr>
          <a:xfrm>
            <a:off x="0" y="1386168"/>
            <a:ext cx="30480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vagina</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253524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25" y="1364397"/>
            <a:ext cx="7067550" cy="52006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81043" y="2130699"/>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oviduct</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7116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86" y="1524000"/>
            <a:ext cx="8299602" cy="4267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971800"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Functional region of the endometrium of the uterus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 (advance slide for answers)</a:t>
            </a:r>
          </a:p>
        </p:txBody>
      </p:sp>
      <p:sp>
        <p:nvSpPr>
          <p:cNvPr id="3" name="Left Brace 2"/>
          <p:cNvSpPr/>
          <p:nvPr/>
        </p:nvSpPr>
        <p:spPr>
          <a:xfrm rot="3664671">
            <a:off x="6064850" y="728393"/>
            <a:ext cx="457200" cy="336833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685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75" y="1364397"/>
            <a:ext cx="8357735" cy="4738689"/>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81042" y="1752600"/>
            <a:ext cx="24717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Ciliated cells of the oviduct</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9" name="Straight Arrow Connector 8"/>
          <p:cNvCxnSpPr/>
          <p:nvPr/>
        </p:nvCxnSpPr>
        <p:spPr>
          <a:xfrm flipH="1" flipV="1">
            <a:off x="3853542" y="5135900"/>
            <a:ext cx="108857" cy="9470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513114" y="5596900"/>
            <a:ext cx="108857" cy="9470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0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 y="1752600"/>
            <a:ext cx="8763165" cy="4648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 the outlined regions. (advance slide for answers)</a:t>
            </a:r>
          </a:p>
        </p:txBody>
      </p:sp>
      <p:sp>
        <p:nvSpPr>
          <p:cNvPr id="5" name="Freeform 4"/>
          <p:cNvSpPr/>
          <p:nvPr/>
        </p:nvSpPr>
        <p:spPr>
          <a:xfrm>
            <a:off x="239486" y="2383971"/>
            <a:ext cx="1295400" cy="1948543"/>
          </a:xfrm>
          <a:custGeom>
            <a:avLst/>
            <a:gdLst>
              <a:gd name="connsiteX0" fmla="*/ 1132114 w 1295400"/>
              <a:gd name="connsiteY0" fmla="*/ 1828800 h 1948543"/>
              <a:gd name="connsiteX1" fmla="*/ 1153885 w 1295400"/>
              <a:gd name="connsiteY1" fmla="*/ 1763486 h 1948543"/>
              <a:gd name="connsiteX2" fmla="*/ 1164771 w 1295400"/>
              <a:gd name="connsiteY2" fmla="*/ 1611086 h 1948543"/>
              <a:gd name="connsiteX3" fmla="*/ 1175657 w 1295400"/>
              <a:gd name="connsiteY3" fmla="*/ 1578429 h 1948543"/>
              <a:gd name="connsiteX4" fmla="*/ 1208314 w 1295400"/>
              <a:gd name="connsiteY4" fmla="*/ 1556658 h 1948543"/>
              <a:gd name="connsiteX5" fmla="*/ 1219200 w 1295400"/>
              <a:gd name="connsiteY5" fmla="*/ 1524000 h 1948543"/>
              <a:gd name="connsiteX6" fmla="*/ 1240971 w 1295400"/>
              <a:gd name="connsiteY6" fmla="*/ 1491343 h 1948543"/>
              <a:gd name="connsiteX7" fmla="*/ 1251857 w 1295400"/>
              <a:gd name="connsiteY7" fmla="*/ 1447800 h 1948543"/>
              <a:gd name="connsiteX8" fmla="*/ 1262743 w 1295400"/>
              <a:gd name="connsiteY8" fmla="*/ 1415143 h 1948543"/>
              <a:gd name="connsiteX9" fmla="*/ 1284514 w 1295400"/>
              <a:gd name="connsiteY9" fmla="*/ 1328058 h 1948543"/>
              <a:gd name="connsiteX10" fmla="*/ 1295400 w 1295400"/>
              <a:gd name="connsiteY10" fmla="*/ 1240972 h 1948543"/>
              <a:gd name="connsiteX11" fmla="*/ 1273628 w 1295400"/>
              <a:gd name="connsiteY11" fmla="*/ 1034143 h 1948543"/>
              <a:gd name="connsiteX12" fmla="*/ 1251857 w 1295400"/>
              <a:gd name="connsiteY12" fmla="*/ 979715 h 1948543"/>
              <a:gd name="connsiteX13" fmla="*/ 1240971 w 1295400"/>
              <a:gd name="connsiteY13" fmla="*/ 947058 h 1948543"/>
              <a:gd name="connsiteX14" fmla="*/ 1186543 w 1295400"/>
              <a:gd name="connsiteY14" fmla="*/ 881743 h 1948543"/>
              <a:gd name="connsiteX15" fmla="*/ 1143000 w 1295400"/>
              <a:gd name="connsiteY15" fmla="*/ 870858 h 1948543"/>
              <a:gd name="connsiteX16" fmla="*/ 1045028 w 1295400"/>
              <a:gd name="connsiteY16" fmla="*/ 805543 h 1948543"/>
              <a:gd name="connsiteX17" fmla="*/ 1012371 w 1295400"/>
              <a:gd name="connsiteY17" fmla="*/ 783772 h 1948543"/>
              <a:gd name="connsiteX18" fmla="*/ 990600 w 1295400"/>
              <a:gd name="connsiteY18" fmla="*/ 762000 h 1948543"/>
              <a:gd name="connsiteX19" fmla="*/ 957943 w 1295400"/>
              <a:gd name="connsiteY19" fmla="*/ 751115 h 1948543"/>
              <a:gd name="connsiteX20" fmla="*/ 881743 w 1295400"/>
              <a:gd name="connsiteY20" fmla="*/ 718458 h 1948543"/>
              <a:gd name="connsiteX21" fmla="*/ 794657 w 1295400"/>
              <a:gd name="connsiteY21" fmla="*/ 653143 h 1948543"/>
              <a:gd name="connsiteX22" fmla="*/ 849085 w 1295400"/>
              <a:gd name="connsiteY22" fmla="*/ 620486 h 1948543"/>
              <a:gd name="connsiteX23" fmla="*/ 914400 w 1295400"/>
              <a:gd name="connsiteY23" fmla="*/ 587829 h 1948543"/>
              <a:gd name="connsiteX24" fmla="*/ 979714 w 1295400"/>
              <a:gd name="connsiteY24" fmla="*/ 544286 h 1948543"/>
              <a:gd name="connsiteX25" fmla="*/ 979714 w 1295400"/>
              <a:gd name="connsiteY25" fmla="*/ 304800 h 1948543"/>
              <a:gd name="connsiteX26" fmla="*/ 968828 w 1295400"/>
              <a:gd name="connsiteY26" fmla="*/ 272143 h 1948543"/>
              <a:gd name="connsiteX27" fmla="*/ 936171 w 1295400"/>
              <a:gd name="connsiteY27" fmla="*/ 250372 h 1948543"/>
              <a:gd name="connsiteX28" fmla="*/ 881743 w 1295400"/>
              <a:gd name="connsiteY28" fmla="*/ 195943 h 1948543"/>
              <a:gd name="connsiteX29" fmla="*/ 816428 w 1295400"/>
              <a:gd name="connsiteY29" fmla="*/ 152400 h 1948543"/>
              <a:gd name="connsiteX30" fmla="*/ 783771 w 1295400"/>
              <a:gd name="connsiteY30" fmla="*/ 130629 h 1948543"/>
              <a:gd name="connsiteX31" fmla="*/ 718457 w 1295400"/>
              <a:gd name="connsiteY31" fmla="*/ 108858 h 1948543"/>
              <a:gd name="connsiteX32" fmla="*/ 685800 w 1295400"/>
              <a:gd name="connsiteY32" fmla="*/ 97972 h 1948543"/>
              <a:gd name="connsiteX33" fmla="*/ 653143 w 1295400"/>
              <a:gd name="connsiteY33" fmla="*/ 87086 h 1948543"/>
              <a:gd name="connsiteX34" fmla="*/ 576943 w 1295400"/>
              <a:gd name="connsiteY34" fmla="*/ 54429 h 1948543"/>
              <a:gd name="connsiteX35" fmla="*/ 511628 w 1295400"/>
              <a:gd name="connsiteY35" fmla="*/ 32658 h 1948543"/>
              <a:gd name="connsiteX36" fmla="*/ 478971 w 1295400"/>
              <a:gd name="connsiteY36" fmla="*/ 21772 h 1948543"/>
              <a:gd name="connsiteX37" fmla="*/ 370114 w 1295400"/>
              <a:gd name="connsiteY37" fmla="*/ 0 h 1948543"/>
              <a:gd name="connsiteX38" fmla="*/ 195943 w 1295400"/>
              <a:gd name="connsiteY38" fmla="*/ 10886 h 1948543"/>
              <a:gd name="connsiteX39" fmla="*/ 130628 w 1295400"/>
              <a:gd name="connsiteY39" fmla="*/ 32658 h 1948543"/>
              <a:gd name="connsiteX40" fmla="*/ 43543 w 1295400"/>
              <a:gd name="connsiteY40" fmla="*/ 97972 h 1948543"/>
              <a:gd name="connsiteX41" fmla="*/ 21771 w 1295400"/>
              <a:gd name="connsiteY41" fmla="*/ 130629 h 1948543"/>
              <a:gd name="connsiteX42" fmla="*/ 0 w 1295400"/>
              <a:gd name="connsiteY42" fmla="*/ 293915 h 1948543"/>
              <a:gd name="connsiteX43" fmla="*/ 10885 w 1295400"/>
              <a:gd name="connsiteY43" fmla="*/ 435429 h 1948543"/>
              <a:gd name="connsiteX44" fmla="*/ 32657 w 1295400"/>
              <a:gd name="connsiteY44" fmla="*/ 544286 h 1948543"/>
              <a:gd name="connsiteX45" fmla="*/ 43543 w 1295400"/>
              <a:gd name="connsiteY45" fmla="*/ 576943 h 1948543"/>
              <a:gd name="connsiteX46" fmla="*/ 54428 w 1295400"/>
              <a:gd name="connsiteY46" fmla="*/ 707572 h 1948543"/>
              <a:gd name="connsiteX47" fmla="*/ 65314 w 1295400"/>
              <a:gd name="connsiteY47" fmla="*/ 751115 h 1948543"/>
              <a:gd name="connsiteX48" fmla="*/ 76200 w 1295400"/>
              <a:gd name="connsiteY48" fmla="*/ 805543 h 1948543"/>
              <a:gd name="connsiteX49" fmla="*/ 97971 w 1295400"/>
              <a:gd name="connsiteY49" fmla="*/ 870858 h 1948543"/>
              <a:gd name="connsiteX50" fmla="*/ 119743 w 1295400"/>
              <a:gd name="connsiteY50" fmla="*/ 957943 h 1948543"/>
              <a:gd name="connsiteX51" fmla="*/ 152400 w 1295400"/>
              <a:gd name="connsiteY51" fmla="*/ 1066800 h 1948543"/>
              <a:gd name="connsiteX52" fmla="*/ 174171 w 1295400"/>
              <a:gd name="connsiteY52" fmla="*/ 1121229 h 1948543"/>
              <a:gd name="connsiteX53" fmla="*/ 195943 w 1295400"/>
              <a:gd name="connsiteY53" fmla="*/ 1143000 h 1948543"/>
              <a:gd name="connsiteX54" fmla="*/ 217714 w 1295400"/>
              <a:gd name="connsiteY54" fmla="*/ 1219200 h 1948543"/>
              <a:gd name="connsiteX55" fmla="*/ 239485 w 1295400"/>
              <a:gd name="connsiteY55" fmla="*/ 1251858 h 1948543"/>
              <a:gd name="connsiteX56" fmla="*/ 304800 w 1295400"/>
              <a:gd name="connsiteY56" fmla="*/ 1338943 h 1948543"/>
              <a:gd name="connsiteX57" fmla="*/ 315685 w 1295400"/>
              <a:gd name="connsiteY57" fmla="*/ 1371600 h 1948543"/>
              <a:gd name="connsiteX58" fmla="*/ 370114 w 1295400"/>
              <a:gd name="connsiteY58" fmla="*/ 1447800 h 1948543"/>
              <a:gd name="connsiteX59" fmla="*/ 391885 w 1295400"/>
              <a:gd name="connsiteY59" fmla="*/ 1480458 h 1948543"/>
              <a:gd name="connsiteX60" fmla="*/ 446314 w 1295400"/>
              <a:gd name="connsiteY60" fmla="*/ 1524000 h 1948543"/>
              <a:gd name="connsiteX61" fmla="*/ 489857 w 1295400"/>
              <a:gd name="connsiteY61" fmla="*/ 1589315 h 1948543"/>
              <a:gd name="connsiteX62" fmla="*/ 533400 w 1295400"/>
              <a:gd name="connsiteY62" fmla="*/ 1654629 h 1948543"/>
              <a:gd name="connsiteX63" fmla="*/ 566057 w 1295400"/>
              <a:gd name="connsiteY63" fmla="*/ 1687286 h 1948543"/>
              <a:gd name="connsiteX64" fmla="*/ 631371 w 1295400"/>
              <a:gd name="connsiteY64" fmla="*/ 1741715 h 1948543"/>
              <a:gd name="connsiteX65" fmla="*/ 685800 w 1295400"/>
              <a:gd name="connsiteY65" fmla="*/ 1796143 h 1948543"/>
              <a:gd name="connsiteX66" fmla="*/ 696685 w 1295400"/>
              <a:gd name="connsiteY66" fmla="*/ 1828800 h 1948543"/>
              <a:gd name="connsiteX67" fmla="*/ 762000 w 1295400"/>
              <a:gd name="connsiteY67" fmla="*/ 1850572 h 1948543"/>
              <a:gd name="connsiteX68" fmla="*/ 783771 w 1295400"/>
              <a:gd name="connsiteY68" fmla="*/ 1883229 h 1948543"/>
              <a:gd name="connsiteX69" fmla="*/ 816428 w 1295400"/>
              <a:gd name="connsiteY69" fmla="*/ 1894115 h 1948543"/>
              <a:gd name="connsiteX70" fmla="*/ 870857 w 1295400"/>
              <a:gd name="connsiteY70" fmla="*/ 1915886 h 1948543"/>
              <a:gd name="connsiteX71" fmla="*/ 947057 w 1295400"/>
              <a:gd name="connsiteY71" fmla="*/ 1937658 h 1948543"/>
              <a:gd name="connsiteX72" fmla="*/ 979714 w 1295400"/>
              <a:gd name="connsiteY72" fmla="*/ 1948543 h 1948543"/>
              <a:gd name="connsiteX73" fmla="*/ 1034143 w 1295400"/>
              <a:gd name="connsiteY73" fmla="*/ 1915886 h 1948543"/>
              <a:gd name="connsiteX74" fmla="*/ 1110343 w 1295400"/>
              <a:gd name="connsiteY74" fmla="*/ 1850572 h 1948543"/>
              <a:gd name="connsiteX75" fmla="*/ 1132114 w 1295400"/>
              <a:gd name="connsiteY75" fmla="*/ 1828800 h 194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95400" h="1948543">
                <a:moveTo>
                  <a:pt x="1132114" y="1828800"/>
                </a:moveTo>
                <a:cubicBezTo>
                  <a:pt x="1139371" y="1814286"/>
                  <a:pt x="1150481" y="1786181"/>
                  <a:pt x="1153885" y="1763486"/>
                </a:cubicBezTo>
                <a:cubicBezTo>
                  <a:pt x="1161440" y="1713120"/>
                  <a:pt x="1158820" y="1661667"/>
                  <a:pt x="1164771" y="1611086"/>
                </a:cubicBezTo>
                <a:cubicBezTo>
                  <a:pt x="1166112" y="1599690"/>
                  <a:pt x="1168489" y="1587389"/>
                  <a:pt x="1175657" y="1578429"/>
                </a:cubicBezTo>
                <a:cubicBezTo>
                  <a:pt x="1183830" y="1568213"/>
                  <a:pt x="1197428" y="1563915"/>
                  <a:pt x="1208314" y="1556658"/>
                </a:cubicBezTo>
                <a:cubicBezTo>
                  <a:pt x="1211943" y="1545772"/>
                  <a:pt x="1214068" y="1534263"/>
                  <a:pt x="1219200" y="1524000"/>
                </a:cubicBezTo>
                <a:cubicBezTo>
                  <a:pt x="1225051" y="1512298"/>
                  <a:pt x="1235817" y="1503368"/>
                  <a:pt x="1240971" y="1491343"/>
                </a:cubicBezTo>
                <a:cubicBezTo>
                  <a:pt x="1246864" y="1477592"/>
                  <a:pt x="1247747" y="1462185"/>
                  <a:pt x="1251857" y="1447800"/>
                </a:cubicBezTo>
                <a:cubicBezTo>
                  <a:pt x="1255009" y="1436767"/>
                  <a:pt x="1259724" y="1426213"/>
                  <a:pt x="1262743" y="1415143"/>
                </a:cubicBezTo>
                <a:cubicBezTo>
                  <a:pt x="1270616" y="1386276"/>
                  <a:pt x="1284514" y="1328058"/>
                  <a:pt x="1284514" y="1328058"/>
                </a:cubicBezTo>
                <a:cubicBezTo>
                  <a:pt x="1288143" y="1299029"/>
                  <a:pt x="1295400" y="1270227"/>
                  <a:pt x="1295400" y="1240972"/>
                </a:cubicBezTo>
                <a:cubicBezTo>
                  <a:pt x="1295400" y="1186325"/>
                  <a:pt x="1294486" y="1096717"/>
                  <a:pt x="1273628" y="1034143"/>
                </a:cubicBezTo>
                <a:cubicBezTo>
                  <a:pt x="1267449" y="1015606"/>
                  <a:pt x="1258718" y="998011"/>
                  <a:pt x="1251857" y="979715"/>
                </a:cubicBezTo>
                <a:cubicBezTo>
                  <a:pt x="1247828" y="968971"/>
                  <a:pt x="1246103" y="957321"/>
                  <a:pt x="1240971" y="947058"/>
                </a:cubicBezTo>
                <a:cubicBezTo>
                  <a:pt x="1231953" y="929022"/>
                  <a:pt x="1203397" y="891374"/>
                  <a:pt x="1186543" y="881743"/>
                </a:cubicBezTo>
                <a:cubicBezTo>
                  <a:pt x="1173553" y="874320"/>
                  <a:pt x="1157514" y="874486"/>
                  <a:pt x="1143000" y="870858"/>
                </a:cubicBezTo>
                <a:lnTo>
                  <a:pt x="1045028" y="805543"/>
                </a:lnTo>
                <a:cubicBezTo>
                  <a:pt x="1034142" y="798286"/>
                  <a:pt x="1021622" y="793023"/>
                  <a:pt x="1012371" y="783772"/>
                </a:cubicBezTo>
                <a:cubicBezTo>
                  <a:pt x="1005114" y="776515"/>
                  <a:pt x="999401" y="767280"/>
                  <a:pt x="990600" y="762000"/>
                </a:cubicBezTo>
                <a:cubicBezTo>
                  <a:pt x="980761" y="756096"/>
                  <a:pt x="968829" y="754743"/>
                  <a:pt x="957943" y="751115"/>
                </a:cubicBezTo>
                <a:cubicBezTo>
                  <a:pt x="839070" y="671866"/>
                  <a:pt x="1022330" y="788751"/>
                  <a:pt x="881743" y="718458"/>
                </a:cubicBezTo>
                <a:cubicBezTo>
                  <a:pt x="832504" y="693839"/>
                  <a:pt x="825275" y="683762"/>
                  <a:pt x="794657" y="653143"/>
                </a:cubicBezTo>
                <a:cubicBezTo>
                  <a:pt x="812800" y="642257"/>
                  <a:pt x="830511" y="630617"/>
                  <a:pt x="849085" y="620486"/>
                </a:cubicBezTo>
                <a:cubicBezTo>
                  <a:pt x="870454" y="608830"/>
                  <a:pt x="893374" y="600094"/>
                  <a:pt x="914400" y="587829"/>
                </a:cubicBezTo>
                <a:cubicBezTo>
                  <a:pt x="937002" y="574645"/>
                  <a:pt x="979714" y="544286"/>
                  <a:pt x="979714" y="544286"/>
                </a:cubicBezTo>
                <a:cubicBezTo>
                  <a:pt x="1001046" y="437630"/>
                  <a:pt x="997274" y="480393"/>
                  <a:pt x="979714" y="304800"/>
                </a:cubicBezTo>
                <a:cubicBezTo>
                  <a:pt x="978572" y="293382"/>
                  <a:pt x="975996" y="281103"/>
                  <a:pt x="968828" y="272143"/>
                </a:cubicBezTo>
                <a:cubicBezTo>
                  <a:pt x="960655" y="261927"/>
                  <a:pt x="946017" y="258987"/>
                  <a:pt x="936171" y="250372"/>
                </a:cubicBezTo>
                <a:cubicBezTo>
                  <a:pt x="916862" y="233476"/>
                  <a:pt x="903092" y="210175"/>
                  <a:pt x="881743" y="195943"/>
                </a:cubicBezTo>
                <a:lnTo>
                  <a:pt x="816428" y="152400"/>
                </a:lnTo>
                <a:cubicBezTo>
                  <a:pt x="805542" y="145143"/>
                  <a:pt x="796183" y="134766"/>
                  <a:pt x="783771" y="130629"/>
                </a:cubicBezTo>
                <a:lnTo>
                  <a:pt x="718457" y="108858"/>
                </a:lnTo>
                <a:lnTo>
                  <a:pt x="685800" y="97972"/>
                </a:lnTo>
                <a:lnTo>
                  <a:pt x="653143" y="87086"/>
                </a:lnTo>
                <a:cubicBezTo>
                  <a:pt x="614711" y="48655"/>
                  <a:pt x="647884" y="73776"/>
                  <a:pt x="576943" y="54429"/>
                </a:cubicBezTo>
                <a:cubicBezTo>
                  <a:pt x="554802" y="48391"/>
                  <a:pt x="533400" y="39915"/>
                  <a:pt x="511628" y="32658"/>
                </a:cubicBezTo>
                <a:cubicBezTo>
                  <a:pt x="500742" y="29029"/>
                  <a:pt x="490289" y="23658"/>
                  <a:pt x="478971" y="21772"/>
                </a:cubicBezTo>
                <a:cubicBezTo>
                  <a:pt x="398900" y="8426"/>
                  <a:pt x="435070" y="16239"/>
                  <a:pt x="370114" y="0"/>
                </a:cubicBezTo>
                <a:cubicBezTo>
                  <a:pt x="312057" y="3629"/>
                  <a:pt x="253580" y="3026"/>
                  <a:pt x="195943" y="10886"/>
                </a:cubicBezTo>
                <a:cubicBezTo>
                  <a:pt x="173204" y="13987"/>
                  <a:pt x="149723" y="19928"/>
                  <a:pt x="130628" y="32658"/>
                </a:cubicBezTo>
                <a:cubicBezTo>
                  <a:pt x="100769" y="52563"/>
                  <a:pt x="66559" y="69202"/>
                  <a:pt x="43543" y="97972"/>
                </a:cubicBezTo>
                <a:cubicBezTo>
                  <a:pt x="35370" y="108188"/>
                  <a:pt x="29028" y="119743"/>
                  <a:pt x="21771" y="130629"/>
                </a:cubicBezTo>
                <a:cubicBezTo>
                  <a:pt x="19085" y="149427"/>
                  <a:pt x="0" y="279837"/>
                  <a:pt x="0" y="293915"/>
                </a:cubicBezTo>
                <a:cubicBezTo>
                  <a:pt x="0" y="341226"/>
                  <a:pt x="5932" y="388378"/>
                  <a:pt x="10885" y="435429"/>
                </a:cubicBezTo>
                <a:cubicBezTo>
                  <a:pt x="14449" y="469286"/>
                  <a:pt x="23048" y="510656"/>
                  <a:pt x="32657" y="544286"/>
                </a:cubicBezTo>
                <a:cubicBezTo>
                  <a:pt x="35809" y="555319"/>
                  <a:pt x="39914" y="566057"/>
                  <a:pt x="43543" y="576943"/>
                </a:cubicBezTo>
                <a:cubicBezTo>
                  <a:pt x="47171" y="620486"/>
                  <a:pt x="49009" y="664215"/>
                  <a:pt x="54428" y="707572"/>
                </a:cubicBezTo>
                <a:cubicBezTo>
                  <a:pt x="56284" y="722418"/>
                  <a:pt x="62068" y="736510"/>
                  <a:pt x="65314" y="751115"/>
                </a:cubicBezTo>
                <a:cubicBezTo>
                  <a:pt x="69328" y="769176"/>
                  <a:pt x="71332" y="787693"/>
                  <a:pt x="76200" y="805543"/>
                </a:cubicBezTo>
                <a:cubicBezTo>
                  <a:pt x="82238" y="827684"/>
                  <a:pt x="93470" y="848354"/>
                  <a:pt x="97971" y="870858"/>
                </a:cubicBezTo>
                <a:cubicBezTo>
                  <a:pt x="120108" y="981537"/>
                  <a:pt x="97424" y="879826"/>
                  <a:pt x="119743" y="957943"/>
                </a:cubicBezTo>
                <a:cubicBezTo>
                  <a:pt x="135786" y="1014095"/>
                  <a:pt x="126522" y="1002103"/>
                  <a:pt x="152400" y="1066800"/>
                </a:cubicBezTo>
                <a:cubicBezTo>
                  <a:pt x="159657" y="1084943"/>
                  <a:pt x="164476" y="1104263"/>
                  <a:pt x="174171" y="1121229"/>
                </a:cubicBezTo>
                <a:cubicBezTo>
                  <a:pt x="179263" y="1130140"/>
                  <a:pt x="188686" y="1135743"/>
                  <a:pt x="195943" y="1143000"/>
                </a:cubicBezTo>
                <a:cubicBezTo>
                  <a:pt x="199432" y="1156957"/>
                  <a:pt x="209903" y="1203579"/>
                  <a:pt x="217714" y="1219200"/>
                </a:cubicBezTo>
                <a:cubicBezTo>
                  <a:pt x="223565" y="1230902"/>
                  <a:pt x="232551" y="1240764"/>
                  <a:pt x="239485" y="1251858"/>
                </a:cubicBezTo>
                <a:cubicBezTo>
                  <a:pt x="284569" y="1323992"/>
                  <a:pt x="253904" y="1288047"/>
                  <a:pt x="304800" y="1338943"/>
                </a:cubicBezTo>
                <a:cubicBezTo>
                  <a:pt x="308428" y="1349829"/>
                  <a:pt x="310554" y="1361337"/>
                  <a:pt x="315685" y="1371600"/>
                </a:cubicBezTo>
                <a:cubicBezTo>
                  <a:pt x="324237" y="1388705"/>
                  <a:pt x="361894" y="1436292"/>
                  <a:pt x="370114" y="1447800"/>
                </a:cubicBezTo>
                <a:cubicBezTo>
                  <a:pt x="377718" y="1458446"/>
                  <a:pt x="383712" y="1470242"/>
                  <a:pt x="391885" y="1480458"/>
                </a:cubicBezTo>
                <a:cubicBezTo>
                  <a:pt x="409610" y="1502615"/>
                  <a:pt x="422069" y="1507837"/>
                  <a:pt x="446314" y="1524000"/>
                </a:cubicBezTo>
                <a:cubicBezTo>
                  <a:pt x="498955" y="1629284"/>
                  <a:pt x="439989" y="1522825"/>
                  <a:pt x="489857" y="1589315"/>
                </a:cubicBezTo>
                <a:cubicBezTo>
                  <a:pt x="505557" y="1610248"/>
                  <a:pt x="514898" y="1636127"/>
                  <a:pt x="533400" y="1654629"/>
                </a:cubicBezTo>
                <a:cubicBezTo>
                  <a:pt x="544286" y="1665515"/>
                  <a:pt x="556038" y="1675597"/>
                  <a:pt x="566057" y="1687286"/>
                </a:cubicBezTo>
                <a:cubicBezTo>
                  <a:pt x="613507" y="1742645"/>
                  <a:pt x="576500" y="1723424"/>
                  <a:pt x="631371" y="1741715"/>
                </a:cubicBezTo>
                <a:cubicBezTo>
                  <a:pt x="655865" y="1839688"/>
                  <a:pt x="617764" y="1741714"/>
                  <a:pt x="685800" y="1796143"/>
                </a:cubicBezTo>
                <a:cubicBezTo>
                  <a:pt x="694760" y="1803311"/>
                  <a:pt x="687348" y="1822131"/>
                  <a:pt x="696685" y="1828800"/>
                </a:cubicBezTo>
                <a:cubicBezTo>
                  <a:pt x="715360" y="1842139"/>
                  <a:pt x="762000" y="1850572"/>
                  <a:pt x="762000" y="1850572"/>
                </a:cubicBezTo>
                <a:cubicBezTo>
                  <a:pt x="769257" y="1861458"/>
                  <a:pt x="773555" y="1875056"/>
                  <a:pt x="783771" y="1883229"/>
                </a:cubicBezTo>
                <a:cubicBezTo>
                  <a:pt x="792731" y="1890397"/>
                  <a:pt x="805684" y="1890086"/>
                  <a:pt x="816428" y="1894115"/>
                </a:cubicBezTo>
                <a:cubicBezTo>
                  <a:pt x="834724" y="1900976"/>
                  <a:pt x="852319" y="1909707"/>
                  <a:pt x="870857" y="1915886"/>
                </a:cubicBezTo>
                <a:cubicBezTo>
                  <a:pt x="895918" y="1924240"/>
                  <a:pt x="921755" y="1930067"/>
                  <a:pt x="947057" y="1937658"/>
                </a:cubicBezTo>
                <a:cubicBezTo>
                  <a:pt x="958048" y="1940955"/>
                  <a:pt x="968828" y="1944915"/>
                  <a:pt x="979714" y="1948543"/>
                </a:cubicBezTo>
                <a:cubicBezTo>
                  <a:pt x="1036427" y="1929640"/>
                  <a:pt x="991449" y="1950041"/>
                  <a:pt x="1034143" y="1915886"/>
                </a:cubicBezTo>
                <a:cubicBezTo>
                  <a:pt x="1069317" y="1887747"/>
                  <a:pt x="1080396" y="1895494"/>
                  <a:pt x="1110343" y="1850572"/>
                </a:cubicBezTo>
                <a:cubicBezTo>
                  <a:pt x="1134127" y="1814896"/>
                  <a:pt x="1124857" y="1843314"/>
                  <a:pt x="1132114" y="1828800"/>
                </a:cubicBezTo>
                <a:close/>
              </a:path>
            </a:pathLst>
          </a:cu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169229" y="2829860"/>
            <a:ext cx="1545771" cy="1252283"/>
          </a:xfrm>
          <a:custGeom>
            <a:avLst/>
            <a:gdLst>
              <a:gd name="connsiteX0" fmla="*/ 326571 w 1545771"/>
              <a:gd name="connsiteY0" fmla="*/ 76626 h 1252283"/>
              <a:gd name="connsiteX1" fmla="*/ 206828 w 1545771"/>
              <a:gd name="connsiteY1" fmla="*/ 185483 h 1252283"/>
              <a:gd name="connsiteX2" fmla="*/ 174171 w 1545771"/>
              <a:gd name="connsiteY2" fmla="*/ 218140 h 1252283"/>
              <a:gd name="connsiteX3" fmla="*/ 141514 w 1545771"/>
              <a:gd name="connsiteY3" fmla="*/ 272569 h 1252283"/>
              <a:gd name="connsiteX4" fmla="*/ 119742 w 1545771"/>
              <a:gd name="connsiteY4" fmla="*/ 316111 h 1252283"/>
              <a:gd name="connsiteX5" fmla="*/ 97971 w 1545771"/>
              <a:gd name="connsiteY5" fmla="*/ 337883 h 1252283"/>
              <a:gd name="connsiteX6" fmla="*/ 54428 w 1545771"/>
              <a:gd name="connsiteY6" fmla="*/ 392311 h 1252283"/>
              <a:gd name="connsiteX7" fmla="*/ 21771 w 1545771"/>
              <a:gd name="connsiteY7" fmla="*/ 490283 h 1252283"/>
              <a:gd name="connsiteX8" fmla="*/ 10885 w 1545771"/>
              <a:gd name="connsiteY8" fmla="*/ 522940 h 1252283"/>
              <a:gd name="connsiteX9" fmla="*/ 0 w 1545771"/>
              <a:gd name="connsiteY9" fmla="*/ 555597 h 1252283"/>
              <a:gd name="connsiteX10" fmla="*/ 10885 w 1545771"/>
              <a:gd name="connsiteY10" fmla="*/ 784197 h 1252283"/>
              <a:gd name="connsiteX11" fmla="*/ 54428 w 1545771"/>
              <a:gd name="connsiteY11" fmla="*/ 838626 h 1252283"/>
              <a:gd name="connsiteX12" fmla="*/ 97971 w 1545771"/>
              <a:gd name="connsiteY12" fmla="*/ 925711 h 1252283"/>
              <a:gd name="connsiteX13" fmla="*/ 185057 w 1545771"/>
              <a:gd name="connsiteY13" fmla="*/ 1012797 h 1252283"/>
              <a:gd name="connsiteX14" fmla="*/ 217714 w 1545771"/>
              <a:gd name="connsiteY14" fmla="*/ 1045454 h 1252283"/>
              <a:gd name="connsiteX15" fmla="*/ 304800 w 1545771"/>
              <a:gd name="connsiteY15" fmla="*/ 1078111 h 1252283"/>
              <a:gd name="connsiteX16" fmla="*/ 511628 w 1545771"/>
              <a:gd name="connsiteY16" fmla="*/ 1176083 h 1252283"/>
              <a:gd name="connsiteX17" fmla="*/ 576942 w 1545771"/>
              <a:gd name="connsiteY17" fmla="*/ 1186969 h 1252283"/>
              <a:gd name="connsiteX18" fmla="*/ 609600 w 1545771"/>
              <a:gd name="connsiteY18" fmla="*/ 1197854 h 1252283"/>
              <a:gd name="connsiteX19" fmla="*/ 653142 w 1545771"/>
              <a:gd name="connsiteY19" fmla="*/ 1208740 h 1252283"/>
              <a:gd name="connsiteX20" fmla="*/ 762000 w 1545771"/>
              <a:gd name="connsiteY20" fmla="*/ 1241397 h 1252283"/>
              <a:gd name="connsiteX21" fmla="*/ 859971 w 1545771"/>
              <a:gd name="connsiteY21" fmla="*/ 1252283 h 1252283"/>
              <a:gd name="connsiteX22" fmla="*/ 968828 w 1545771"/>
              <a:gd name="connsiteY22" fmla="*/ 1241397 h 1252283"/>
              <a:gd name="connsiteX23" fmla="*/ 1023257 w 1545771"/>
              <a:gd name="connsiteY23" fmla="*/ 1230511 h 1252283"/>
              <a:gd name="connsiteX24" fmla="*/ 1143000 w 1545771"/>
              <a:gd name="connsiteY24" fmla="*/ 1176083 h 1252283"/>
              <a:gd name="connsiteX25" fmla="*/ 1197428 w 1545771"/>
              <a:gd name="connsiteY25" fmla="*/ 1121654 h 1252283"/>
              <a:gd name="connsiteX26" fmla="*/ 1230085 w 1545771"/>
              <a:gd name="connsiteY26" fmla="*/ 1099883 h 1252283"/>
              <a:gd name="connsiteX27" fmla="*/ 1273628 w 1545771"/>
              <a:gd name="connsiteY27" fmla="*/ 1034569 h 1252283"/>
              <a:gd name="connsiteX28" fmla="*/ 1284514 w 1545771"/>
              <a:gd name="connsiteY28" fmla="*/ 991026 h 1252283"/>
              <a:gd name="connsiteX29" fmla="*/ 1328057 w 1545771"/>
              <a:gd name="connsiteY29" fmla="*/ 936597 h 1252283"/>
              <a:gd name="connsiteX30" fmla="*/ 1360714 w 1545771"/>
              <a:gd name="connsiteY30" fmla="*/ 914826 h 1252283"/>
              <a:gd name="connsiteX31" fmla="*/ 1382485 w 1545771"/>
              <a:gd name="connsiteY31" fmla="*/ 882169 h 1252283"/>
              <a:gd name="connsiteX32" fmla="*/ 1436914 w 1545771"/>
              <a:gd name="connsiteY32" fmla="*/ 827740 h 1252283"/>
              <a:gd name="connsiteX33" fmla="*/ 1469571 w 1545771"/>
              <a:gd name="connsiteY33" fmla="*/ 773311 h 1252283"/>
              <a:gd name="connsiteX34" fmla="*/ 1480457 w 1545771"/>
              <a:gd name="connsiteY34" fmla="*/ 740654 h 1252283"/>
              <a:gd name="connsiteX35" fmla="*/ 1524000 w 1545771"/>
              <a:gd name="connsiteY35" fmla="*/ 686226 h 1252283"/>
              <a:gd name="connsiteX36" fmla="*/ 1534885 w 1545771"/>
              <a:gd name="connsiteY36" fmla="*/ 631797 h 1252283"/>
              <a:gd name="connsiteX37" fmla="*/ 1545771 w 1545771"/>
              <a:gd name="connsiteY37" fmla="*/ 588254 h 1252283"/>
              <a:gd name="connsiteX38" fmla="*/ 1524000 w 1545771"/>
              <a:gd name="connsiteY38" fmla="*/ 381426 h 1252283"/>
              <a:gd name="connsiteX39" fmla="*/ 1513114 w 1545771"/>
              <a:gd name="connsiteY39" fmla="*/ 348769 h 1252283"/>
              <a:gd name="connsiteX40" fmla="*/ 1469571 w 1545771"/>
              <a:gd name="connsiteY40" fmla="*/ 283454 h 1252283"/>
              <a:gd name="connsiteX41" fmla="*/ 1415142 w 1545771"/>
              <a:gd name="connsiteY41" fmla="*/ 207254 h 1252283"/>
              <a:gd name="connsiteX42" fmla="*/ 1393371 w 1545771"/>
              <a:gd name="connsiteY42" fmla="*/ 174597 h 1252283"/>
              <a:gd name="connsiteX43" fmla="*/ 1328057 w 1545771"/>
              <a:gd name="connsiteY43" fmla="*/ 141940 h 1252283"/>
              <a:gd name="connsiteX44" fmla="*/ 1273628 w 1545771"/>
              <a:gd name="connsiteY44" fmla="*/ 98397 h 1252283"/>
              <a:gd name="connsiteX45" fmla="*/ 1240971 w 1545771"/>
              <a:gd name="connsiteY45" fmla="*/ 87511 h 1252283"/>
              <a:gd name="connsiteX46" fmla="*/ 1153885 w 1545771"/>
              <a:gd name="connsiteY46" fmla="*/ 65740 h 1252283"/>
              <a:gd name="connsiteX47" fmla="*/ 1110342 w 1545771"/>
              <a:gd name="connsiteY47" fmla="*/ 54854 h 1252283"/>
              <a:gd name="connsiteX48" fmla="*/ 1066800 w 1545771"/>
              <a:gd name="connsiteY48" fmla="*/ 43969 h 1252283"/>
              <a:gd name="connsiteX49" fmla="*/ 990600 w 1545771"/>
              <a:gd name="connsiteY49" fmla="*/ 22197 h 1252283"/>
              <a:gd name="connsiteX50" fmla="*/ 827314 w 1545771"/>
              <a:gd name="connsiteY50" fmla="*/ 426 h 1252283"/>
              <a:gd name="connsiteX51" fmla="*/ 413657 w 1545771"/>
              <a:gd name="connsiteY51" fmla="*/ 22197 h 1252283"/>
              <a:gd name="connsiteX52" fmla="*/ 348342 w 1545771"/>
              <a:gd name="connsiteY52" fmla="*/ 43969 h 1252283"/>
              <a:gd name="connsiteX53" fmla="*/ 326571 w 1545771"/>
              <a:gd name="connsiteY53" fmla="*/ 76626 h 125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45771" h="1252283">
                <a:moveTo>
                  <a:pt x="326571" y="76626"/>
                </a:moveTo>
                <a:cubicBezTo>
                  <a:pt x="241546" y="147480"/>
                  <a:pt x="281296" y="111015"/>
                  <a:pt x="206828" y="185483"/>
                </a:cubicBezTo>
                <a:lnTo>
                  <a:pt x="174171" y="218140"/>
                </a:lnTo>
                <a:cubicBezTo>
                  <a:pt x="148903" y="293942"/>
                  <a:pt x="181359" y="212801"/>
                  <a:pt x="141514" y="272569"/>
                </a:cubicBezTo>
                <a:cubicBezTo>
                  <a:pt x="132513" y="286071"/>
                  <a:pt x="128743" y="302609"/>
                  <a:pt x="119742" y="316111"/>
                </a:cubicBezTo>
                <a:cubicBezTo>
                  <a:pt x="114049" y="324650"/>
                  <a:pt x="104382" y="329869"/>
                  <a:pt x="97971" y="337883"/>
                </a:cubicBezTo>
                <a:cubicBezTo>
                  <a:pt x="43053" y="406532"/>
                  <a:pt x="106988" y="339753"/>
                  <a:pt x="54428" y="392311"/>
                </a:cubicBezTo>
                <a:lnTo>
                  <a:pt x="21771" y="490283"/>
                </a:lnTo>
                <a:lnTo>
                  <a:pt x="10885" y="522940"/>
                </a:lnTo>
                <a:lnTo>
                  <a:pt x="0" y="555597"/>
                </a:lnTo>
                <a:cubicBezTo>
                  <a:pt x="3628" y="631797"/>
                  <a:pt x="1423" y="708500"/>
                  <a:pt x="10885" y="784197"/>
                </a:cubicBezTo>
                <a:cubicBezTo>
                  <a:pt x="14324" y="811712"/>
                  <a:pt x="42253" y="818335"/>
                  <a:pt x="54428" y="838626"/>
                </a:cubicBezTo>
                <a:cubicBezTo>
                  <a:pt x="71126" y="866456"/>
                  <a:pt x="75022" y="902762"/>
                  <a:pt x="97971" y="925711"/>
                </a:cubicBezTo>
                <a:lnTo>
                  <a:pt x="185057" y="1012797"/>
                </a:lnTo>
                <a:cubicBezTo>
                  <a:pt x="195943" y="1023683"/>
                  <a:pt x="203420" y="1039736"/>
                  <a:pt x="217714" y="1045454"/>
                </a:cubicBezTo>
                <a:cubicBezTo>
                  <a:pt x="282796" y="1071488"/>
                  <a:pt x="253604" y="1061047"/>
                  <a:pt x="304800" y="1078111"/>
                </a:cubicBezTo>
                <a:cubicBezTo>
                  <a:pt x="374718" y="1124724"/>
                  <a:pt x="418023" y="1160482"/>
                  <a:pt x="511628" y="1176083"/>
                </a:cubicBezTo>
                <a:cubicBezTo>
                  <a:pt x="533399" y="1179712"/>
                  <a:pt x="555396" y="1182181"/>
                  <a:pt x="576942" y="1186969"/>
                </a:cubicBezTo>
                <a:cubicBezTo>
                  <a:pt x="588144" y="1189458"/>
                  <a:pt x="598567" y="1194702"/>
                  <a:pt x="609600" y="1197854"/>
                </a:cubicBezTo>
                <a:cubicBezTo>
                  <a:pt x="623985" y="1201964"/>
                  <a:pt x="638812" y="1204441"/>
                  <a:pt x="653142" y="1208740"/>
                </a:cubicBezTo>
                <a:cubicBezTo>
                  <a:pt x="684366" y="1218107"/>
                  <a:pt x="727671" y="1236115"/>
                  <a:pt x="762000" y="1241397"/>
                </a:cubicBezTo>
                <a:cubicBezTo>
                  <a:pt x="794476" y="1246393"/>
                  <a:pt x="827314" y="1248654"/>
                  <a:pt x="859971" y="1252283"/>
                </a:cubicBezTo>
                <a:cubicBezTo>
                  <a:pt x="896257" y="1248654"/>
                  <a:pt x="932681" y="1246217"/>
                  <a:pt x="968828" y="1241397"/>
                </a:cubicBezTo>
                <a:cubicBezTo>
                  <a:pt x="987168" y="1238952"/>
                  <a:pt x="1006413" y="1238167"/>
                  <a:pt x="1023257" y="1230511"/>
                </a:cubicBezTo>
                <a:cubicBezTo>
                  <a:pt x="1171224" y="1163254"/>
                  <a:pt x="1015354" y="1201613"/>
                  <a:pt x="1143000" y="1176083"/>
                </a:cubicBezTo>
                <a:cubicBezTo>
                  <a:pt x="1230090" y="1118021"/>
                  <a:pt x="1124853" y="1194229"/>
                  <a:pt x="1197428" y="1121654"/>
                </a:cubicBezTo>
                <a:cubicBezTo>
                  <a:pt x="1206679" y="1112403"/>
                  <a:pt x="1219199" y="1107140"/>
                  <a:pt x="1230085" y="1099883"/>
                </a:cubicBezTo>
                <a:cubicBezTo>
                  <a:pt x="1244599" y="1078112"/>
                  <a:pt x="1267282" y="1059954"/>
                  <a:pt x="1273628" y="1034569"/>
                </a:cubicBezTo>
                <a:cubicBezTo>
                  <a:pt x="1277257" y="1020055"/>
                  <a:pt x="1278621" y="1004777"/>
                  <a:pt x="1284514" y="991026"/>
                </a:cubicBezTo>
                <a:cubicBezTo>
                  <a:pt x="1291894" y="973806"/>
                  <a:pt x="1312790" y="948811"/>
                  <a:pt x="1328057" y="936597"/>
                </a:cubicBezTo>
                <a:cubicBezTo>
                  <a:pt x="1338273" y="928424"/>
                  <a:pt x="1349828" y="922083"/>
                  <a:pt x="1360714" y="914826"/>
                </a:cubicBezTo>
                <a:cubicBezTo>
                  <a:pt x="1367971" y="903940"/>
                  <a:pt x="1373870" y="892015"/>
                  <a:pt x="1382485" y="882169"/>
                </a:cubicBezTo>
                <a:cubicBezTo>
                  <a:pt x="1399381" y="862859"/>
                  <a:pt x="1436914" y="827740"/>
                  <a:pt x="1436914" y="827740"/>
                </a:cubicBezTo>
                <a:cubicBezTo>
                  <a:pt x="1467752" y="735228"/>
                  <a:pt x="1424744" y="848024"/>
                  <a:pt x="1469571" y="773311"/>
                </a:cubicBezTo>
                <a:cubicBezTo>
                  <a:pt x="1475475" y="763472"/>
                  <a:pt x="1475325" y="750917"/>
                  <a:pt x="1480457" y="740654"/>
                </a:cubicBezTo>
                <a:cubicBezTo>
                  <a:pt x="1494190" y="713188"/>
                  <a:pt x="1503748" y="706477"/>
                  <a:pt x="1524000" y="686226"/>
                </a:cubicBezTo>
                <a:cubicBezTo>
                  <a:pt x="1527628" y="668083"/>
                  <a:pt x="1530871" y="649859"/>
                  <a:pt x="1534885" y="631797"/>
                </a:cubicBezTo>
                <a:cubicBezTo>
                  <a:pt x="1538130" y="617192"/>
                  <a:pt x="1545771" y="603215"/>
                  <a:pt x="1545771" y="588254"/>
                </a:cubicBezTo>
                <a:cubicBezTo>
                  <a:pt x="1545771" y="523685"/>
                  <a:pt x="1540439" y="447182"/>
                  <a:pt x="1524000" y="381426"/>
                </a:cubicBezTo>
                <a:cubicBezTo>
                  <a:pt x="1521217" y="370294"/>
                  <a:pt x="1518687" y="358800"/>
                  <a:pt x="1513114" y="348769"/>
                </a:cubicBezTo>
                <a:cubicBezTo>
                  <a:pt x="1500407" y="325896"/>
                  <a:pt x="1481273" y="306858"/>
                  <a:pt x="1469571" y="283454"/>
                </a:cubicBezTo>
                <a:cubicBezTo>
                  <a:pt x="1429285" y="202881"/>
                  <a:pt x="1470308" y="273452"/>
                  <a:pt x="1415142" y="207254"/>
                </a:cubicBezTo>
                <a:cubicBezTo>
                  <a:pt x="1406766" y="197204"/>
                  <a:pt x="1402622" y="183848"/>
                  <a:pt x="1393371" y="174597"/>
                </a:cubicBezTo>
                <a:cubicBezTo>
                  <a:pt x="1372270" y="153496"/>
                  <a:pt x="1354617" y="150793"/>
                  <a:pt x="1328057" y="141940"/>
                </a:cubicBezTo>
                <a:cubicBezTo>
                  <a:pt x="1307808" y="121692"/>
                  <a:pt x="1301090" y="112129"/>
                  <a:pt x="1273628" y="98397"/>
                </a:cubicBezTo>
                <a:cubicBezTo>
                  <a:pt x="1263365" y="93265"/>
                  <a:pt x="1252041" y="90530"/>
                  <a:pt x="1240971" y="87511"/>
                </a:cubicBezTo>
                <a:cubicBezTo>
                  <a:pt x="1212103" y="79638"/>
                  <a:pt x="1182914" y="72997"/>
                  <a:pt x="1153885" y="65740"/>
                </a:cubicBezTo>
                <a:lnTo>
                  <a:pt x="1110342" y="54854"/>
                </a:lnTo>
                <a:cubicBezTo>
                  <a:pt x="1095828" y="51226"/>
                  <a:pt x="1080993" y="48700"/>
                  <a:pt x="1066800" y="43969"/>
                </a:cubicBezTo>
                <a:cubicBezTo>
                  <a:pt x="1043540" y="36216"/>
                  <a:pt x="1014517" y="25614"/>
                  <a:pt x="990600" y="22197"/>
                </a:cubicBezTo>
                <a:cubicBezTo>
                  <a:pt x="767852" y="-9625"/>
                  <a:pt x="965944" y="28150"/>
                  <a:pt x="827314" y="426"/>
                </a:cubicBezTo>
                <a:cubicBezTo>
                  <a:pt x="817624" y="729"/>
                  <a:pt x="525028" y="-5646"/>
                  <a:pt x="413657" y="22197"/>
                </a:cubicBezTo>
                <a:cubicBezTo>
                  <a:pt x="391393" y="27763"/>
                  <a:pt x="370114" y="36712"/>
                  <a:pt x="348342" y="43969"/>
                </a:cubicBezTo>
                <a:cubicBezTo>
                  <a:pt x="310816" y="56478"/>
                  <a:pt x="323799" y="46740"/>
                  <a:pt x="326571" y="7662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509657" y="3189514"/>
            <a:ext cx="2427514" cy="2732315"/>
          </a:xfrm>
          <a:custGeom>
            <a:avLst/>
            <a:gdLst>
              <a:gd name="connsiteX0" fmla="*/ 1404257 w 2427514"/>
              <a:gd name="connsiteY0" fmla="*/ 32657 h 2732315"/>
              <a:gd name="connsiteX1" fmla="*/ 1251857 w 2427514"/>
              <a:gd name="connsiteY1" fmla="*/ 21772 h 2732315"/>
              <a:gd name="connsiteX2" fmla="*/ 1132114 w 2427514"/>
              <a:gd name="connsiteY2" fmla="*/ 10886 h 2732315"/>
              <a:gd name="connsiteX3" fmla="*/ 881743 w 2427514"/>
              <a:gd name="connsiteY3" fmla="*/ 21772 h 2732315"/>
              <a:gd name="connsiteX4" fmla="*/ 849086 w 2427514"/>
              <a:gd name="connsiteY4" fmla="*/ 32657 h 2732315"/>
              <a:gd name="connsiteX5" fmla="*/ 696686 w 2427514"/>
              <a:gd name="connsiteY5" fmla="*/ 54429 h 2732315"/>
              <a:gd name="connsiteX6" fmla="*/ 620486 w 2427514"/>
              <a:gd name="connsiteY6" fmla="*/ 65315 h 2732315"/>
              <a:gd name="connsiteX7" fmla="*/ 555172 w 2427514"/>
              <a:gd name="connsiteY7" fmla="*/ 87086 h 2732315"/>
              <a:gd name="connsiteX8" fmla="*/ 468086 w 2427514"/>
              <a:gd name="connsiteY8" fmla="*/ 163286 h 2732315"/>
              <a:gd name="connsiteX9" fmla="*/ 424543 w 2427514"/>
              <a:gd name="connsiteY9" fmla="*/ 195943 h 2732315"/>
              <a:gd name="connsiteX10" fmla="*/ 391886 w 2427514"/>
              <a:gd name="connsiteY10" fmla="*/ 206829 h 2732315"/>
              <a:gd name="connsiteX11" fmla="*/ 348343 w 2427514"/>
              <a:gd name="connsiteY11" fmla="*/ 250372 h 2732315"/>
              <a:gd name="connsiteX12" fmla="*/ 283029 w 2427514"/>
              <a:gd name="connsiteY12" fmla="*/ 293915 h 2732315"/>
              <a:gd name="connsiteX13" fmla="*/ 261257 w 2427514"/>
              <a:gd name="connsiteY13" fmla="*/ 326572 h 2732315"/>
              <a:gd name="connsiteX14" fmla="*/ 228600 w 2427514"/>
              <a:gd name="connsiteY14" fmla="*/ 359229 h 2732315"/>
              <a:gd name="connsiteX15" fmla="*/ 217714 w 2427514"/>
              <a:gd name="connsiteY15" fmla="*/ 391886 h 2732315"/>
              <a:gd name="connsiteX16" fmla="*/ 206829 w 2427514"/>
              <a:gd name="connsiteY16" fmla="*/ 609600 h 2732315"/>
              <a:gd name="connsiteX17" fmla="*/ 195943 w 2427514"/>
              <a:gd name="connsiteY17" fmla="*/ 674915 h 2732315"/>
              <a:gd name="connsiteX18" fmla="*/ 174172 w 2427514"/>
              <a:gd name="connsiteY18" fmla="*/ 805543 h 2732315"/>
              <a:gd name="connsiteX19" fmla="*/ 141514 w 2427514"/>
              <a:gd name="connsiteY19" fmla="*/ 914400 h 2732315"/>
              <a:gd name="connsiteX20" fmla="*/ 108857 w 2427514"/>
              <a:gd name="connsiteY20" fmla="*/ 1012372 h 2732315"/>
              <a:gd name="connsiteX21" fmla="*/ 97972 w 2427514"/>
              <a:gd name="connsiteY21" fmla="*/ 1066800 h 2732315"/>
              <a:gd name="connsiteX22" fmla="*/ 65314 w 2427514"/>
              <a:gd name="connsiteY22" fmla="*/ 1143000 h 2732315"/>
              <a:gd name="connsiteX23" fmla="*/ 43543 w 2427514"/>
              <a:gd name="connsiteY23" fmla="*/ 1230086 h 2732315"/>
              <a:gd name="connsiteX24" fmla="*/ 21772 w 2427514"/>
              <a:gd name="connsiteY24" fmla="*/ 1306286 h 2732315"/>
              <a:gd name="connsiteX25" fmla="*/ 0 w 2427514"/>
              <a:gd name="connsiteY25" fmla="*/ 1426029 h 2732315"/>
              <a:gd name="connsiteX26" fmla="*/ 32657 w 2427514"/>
              <a:gd name="connsiteY26" fmla="*/ 1730829 h 2732315"/>
              <a:gd name="connsiteX27" fmla="*/ 54429 w 2427514"/>
              <a:gd name="connsiteY27" fmla="*/ 1839686 h 2732315"/>
              <a:gd name="connsiteX28" fmla="*/ 108857 w 2427514"/>
              <a:gd name="connsiteY28" fmla="*/ 1970315 h 2732315"/>
              <a:gd name="connsiteX29" fmla="*/ 141514 w 2427514"/>
              <a:gd name="connsiteY29" fmla="*/ 2024743 h 2732315"/>
              <a:gd name="connsiteX30" fmla="*/ 163286 w 2427514"/>
              <a:gd name="connsiteY30" fmla="*/ 2068286 h 2732315"/>
              <a:gd name="connsiteX31" fmla="*/ 185057 w 2427514"/>
              <a:gd name="connsiteY31" fmla="*/ 2122715 h 2732315"/>
              <a:gd name="connsiteX32" fmla="*/ 206829 w 2427514"/>
              <a:gd name="connsiteY32" fmla="*/ 2155372 h 2732315"/>
              <a:gd name="connsiteX33" fmla="*/ 250372 w 2427514"/>
              <a:gd name="connsiteY33" fmla="*/ 2231572 h 2732315"/>
              <a:gd name="connsiteX34" fmla="*/ 283029 w 2427514"/>
              <a:gd name="connsiteY34" fmla="*/ 2318657 h 2732315"/>
              <a:gd name="connsiteX35" fmla="*/ 337457 w 2427514"/>
              <a:gd name="connsiteY35" fmla="*/ 2373086 h 2732315"/>
              <a:gd name="connsiteX36" fmla="*/ 381000 w 2427514"/>
              <a:gd name="connsiteY36" fmla="*/ 2383972 h 2732315"/>
              <a:gd name="connsiteX37" fmla="*/ 435429 w 2427514"/>
              <a:gd name="connsiteY37" fmla="*/ 2416629 h 2732315"/>
              <a:gd name="connsiteX38" fmla="*/ 468086 w 2427514"/>
              <a:gd name="connsiteY38" fmla="*/ 2438400 h 2732315"/>
              <a:gd name="connsiteX39" fmla="*/ 533400 w 2427514"/>
              <a:gd name="connsiteY39" fmla="*/ 2460172 h 2732315"/>
              <a:gd name="connsiteX40" fmla="*/ 576943 w 2427514"/>
              <a:gd name="connsiteY40" fmla="*/ 2481943 h 2732315"/>
              <a:gd name="connsiteX41" fmla="*/ 609600 w 2427514"/>
              <a:gd name="connsiteY41" fmla="*/ 2492829 h 2732315"/>
              <a:gd name="connsiteX42" fmla="*/ 664029 w 2427514"/>
              <a:gd name="connsiteY42" fmla="*/ 2525486 h 2732315"/>
              <a:gd name="connsiteX43" fmla="*/ 707572 w 2427514"/>
              <a:gd name="connsiteY43" fmla="*/ 2536372 h 2732315"/>
              <a:gd name="connsiteX44" fmla="*/ 762000 w 2427514"/>
              <a:gd name="connsiteY44" fmla="*/ 2558143 h 2732315"/>
              <a:gd name="connsiteX45" fmla="*/ 805543 w 2427514"/>
              <a:gd name="connsiteY45" fmla="*/ 2569029 h 2732315"/>
              <a:gd name="connsiteX46" fmla="*/ 1001486 w 2427514"/>
              <a:gd name="connsiteY46" fmla="*/ 2634343 h 2732315"/>
              <a:gd name="connsiteX47" fmla="*/ 1099457 w 2427514"/>
              <a:gd name="connsiteY47" fmla="*/ 2656115 h 2732315"/>
              <a:gd name="connsiteX48" fmla="*/ 1208314 w 2427514"/>
              <a:gd name="connsiteY48" fmla="*/ 2667000 h 2732315"/>
              <a:gd name="connsiteX49" fmla="*/ 1295400 w 2427514"/>
              <a:gd name="connsiteY49" fmla="*/ 2677886 h 2732315"/>
              <a:gd name="connsiteX50" fmla="*/ 1382486 w 2427514"/>
              <a:gd name="connsiteY50" fmla="*/ 2710543 h 2732315"/>
              <a:gd name="connsiteX51" fmla="*/ 1447800 w 2427514"/>
              <a:gd name="connsiteY51" fmla="*/ 2732315 h 2732315"/>
              <a:gd name="connsiteX52" fmla="*/ 1665514 w 2427514"/>
              <a:gd name="connsiteY52" fmla="*/ 2721429 h 2732315"/>
              <a:gd name="connsiteX53" fmla="*/ 1850572 w 2427514"/>
              <a:gd name="connsiteY53" fmla="*/ 2688772 h 2732315"/>
              <a:gd name="connsiteX54" fmla="*/ 1883229 w 2427514"/>
              <a:gd name="connsiteY54" fmla="*/ 2677886 h 2732315"/>
              <a:gd name="connsiteX55" fmla="*/ 1937657 w 2427514"/>
              <a:gd name="connsiteY55" fmla="*/ 2667000 h 2732315"/>
              <a:gd name="connsiteX56" fmla="*/ 1970314 w 2427514"/>
              <a:gd name="connsiteY56" fmla="*/ 2656115 h 2732315"/>
              <a:gd name="connsiteX57" fmla="*/ 2013857 w 2427514"/>
              <a:gd name="connsiteY57" fmla="*/ 2645229 h 2732315"/>
              <a:gd name="connsiteX58" fmla="*/ 2057400 w 2427514"/>
              <a:gd name="connsiteY58" fmla="*/ 2590800 h 2732315"/>
              <a:gd name="connsiteX59" fmla="*/ 2079172 w 2427514"/>
              <a:gd name="connsiteY59" fmla="*/ 2569029 h 2732315"/>
              <a:gd name="connsiteX60" fmla="*/ 2100943 w 2427514"/>
              <a:gd name="connsiteY60" fmla="*/ 2525486 h 2732315"/>
              <a:gd name="connsiteX61" fmla="*/ 2166257 w 2427514"/>
              <a:gd name="connsiteY61" fmla="*/ 2405743 h 2732315"/>
              <a:gd name="connsiteX62" fmla="*/ 2198914 w 2427514"/>
              <a:gd name="connsiteY62" fmla="*/ 2296886 h 2732315"/>
              <a:gd name="connsiteX63" fmla="*/ 2220686 w 2427514"/>
              <a:gd name="connsiteY63" fmla="*/ 2264229 h 2732315"/>
              <a:gd name="connsiteX64" fmla="*/ 2253343 w 2427514"/>
              <a:gd name="connsiteY64" fmla="*/ 2188029 h 2732315"/>
              <a:gd name="connsiteX65" fmla="*/ 2264229 w 2427514"/>
              <a:gd name="connsiteY65" fmla="*/ 2144486 h 2732315"/>
              <a:gd name="connsiteX66" fmla="*/ 2286000 w 2427514"/>
              <a:gd name="connsiteY66" fmla="*/ 2068286 h 2732315"/>
              <a:gd name="connsiteX67" fmla="*/ 2296886 w 2427514"/>
              <a:gd name="connsiteY67" fmla="*/ 2013857 h 2732315"/>
              <a:gd name="connsiteX68" fmla="*/ 2307772 w 2427514"/>
              <a:gd name="connsiteY68" fmla="*/ 1981200 h 2732315"/>
              <a:gd name="connsiteX69" fmla="*/ 2329543 w 2427514"/>
              <a:gd name="connsiteY69" fmla="*/ 1872343 h 2732315"/>
              <a:gd name="connsiteX70" fmla="*/ 2340429 w 2427514"/>
              <a:gd name="connsiteY70" fmla="*/ 1817915 h 2732315"/>
              <a:gd name="connsiteX71" fmla="*/ 2362200 w 2427514"/>
              <a:gd name="connsiteY71" fmla="*/ 1730829 h 2732315"/>
              <a:gd name="connsiteX72" fmla="*/ 2383972 w 2427514"/>
              <a:gd name="connsiteY72" fmla="*/ 1600200 h 2732315"/>
              <a:gd name="connsiteX73" fmla="*/ 2394857 w 2427514"/>
              <a:gd name="connsiteY73" fmla="*/ 1556657 h 2732315"/>
              <a:gd name="connsiteX74" fmla="*/ 2416629 w 2427514"/>
              <a:gd name="connsiteY74" fmla="*/ 1415143 h 2732315"/>
              <a:gd name="connsiteX75" fmla="*/ 2427514 w 2427514"/>
              <a:gd name="connsiteY75" fmla="*/ 1295400 h 2732315"/>
              <a:gd name="connsiteX76" fmla="*/ 2405743 w 2427514"/>
              <a:gd name="connsiteY76" fmla="*/ 968829 h 2732315"/>
              <a:gd name="connsiteX77" fmla="*/ 2394857 w 2427514"/>
              <a:gd name="connsiteY77" fmla="*/ 936172 h 2732315"/>
              <a:gd name="connsiteX78" fmla="*/ 2362200 w 2427514"/>
              <a:gd name="connsiteY78" fmla="*/ 838200 h 2732315"/>
              <a:gd name="connsiteX79" fmla="*/ 2307772 w 2427514"/>
              <a:gd name="connsiteY79" fmla="*/ 729343 h 2732315"/>
              <a:gd name="connsiteX80" fmla="*/ 2286000 w 2427514"/>
              <a:gd name="connsiteY80" fmla="*/ 653143 h 2732315"/>
              <a:gd name="connsiteX81" fmla="*/ 2242457 w 2427514"/>
              <a:gd name="connsiteY81" fmla="*/ 587829 h 2732315"/>
              <a:gd name="connsiteX82" fmla="*/ 2220686 w 2427514"/>
              <a:gd name="connsiteY82" fmla="*/ 555172 h 2732315"/>
              <a:gd name="connsiteX83" fmla="*/ 2188029 w 2427514"/>
              <a:gd name="connsiteY83" fmla="*/ 544286 h 2732315"/>
              <a:gd name="connsiteX84" fmla="*/ 2155372 w 2427514"/>
              <a:gd name="connsiteY84" fmla="*/ 511629 h 2732315"/>
              <a:gd name="connsiteX85" fmla="*/ 2144486 w 2427514"/>
              <a:gd name="connsiteY85" fmla="*/ 478972 h 2732315"/>
              <a:gd name="connsiteX86" fmla="*/ 2100943 w 2427514"/>
              <a:gd name="connsiteY86" fmla="*/ 468086 h 2732315"/>
              <a:gd name="connsiteX87" fmla="*/ 2035629 w 2427514"/>
              <a:gd name="connsiteY87" fmla="*/ 391886 h 2732315"/>
              <a:gd name="connsiteX88" fmla="*/ 1992086 w 2427514"/>
              <a:gd name="connsiteY88" fmla="*/ 359229 h 2732315"/>
              <a:gd name="connsiteX89" fmla="*/ 1959429 w 2427514"/>
              <a:gd name="connsiteY89" fmla="*/ 337457 h 2732315"/>
              <a:gd name="connsiteX90" fmla="*/ 1905000 w 2427514"/>
              <a:gd name="connsiteY90" fmla="*/ 283029 h 2732315"/>
              <a:gd name="connsiteX91" fmla="*/ 1850572 w 2427514"/>
              <a:gd name="connsiteY91" fmla="*/ 250372 h 2732315"/>
              <a:gd name="connsiteX92" fmla="*/ 1817914 w 2427514"/>
              <a:gd name="connsiteY92" fmla="*/ 228600 h 2732315"/>
              <a:gd name="connsiteX93" fmla="*/ 1774372 w 2427514"/>
              <a:gd name="connsiteY93" fmla="*/ 217715 h 2732315"/>
              <a:gd name="connsiteX94" fmla="*/ 1741714 w 2427514"/>
              <a:gd name="connsiteY94" fmla="*/ 195943 h 2732315"/>
              <a:gd name="connsiteX95" fmla="*/ 1709057 w 2427514"/>
              <a:gd name="connsiteY95" fmla="*/ 185057 h 2732315"/>
              <a:gd name="connsiteX96" fmla="*/ 1676400 w 2427514"/>
              <a:gd name="connsiteY96" fmla="*/ 152400 h 2732315"/>
              <a:gd name="connsiteX97" fmla="*/ 1611086 w 2427514"/>
              <a:gd name="connsiteY97" fmla="*/ 130629 h 2732315"/>
              <a:gd name="connsiteX98" fmla="*/ 1545772 w 2427514"/>
              <a:gd name="connsiteY98" fmla="*/ 97972 h 2732315"/>
              <a:gd name="connsiteX99" fmla="*/ 1502229 w 2427514"/>
              <a:gd name="connsiteY99" fmla="*/ 76200 h 2732315"/>
              <a:gd name="connsiteX100" fmla="*/ 1447800 w 2427514"/>
              <a:gd name="connsiteY100" fmla="*/ 65315 h 2732315"/>
              <a:gd name="connsiteX101" fmla="*/ 1415143 w 2427514"/>
              <a:gd name="connsiteY101" fmla="*/ 54429 h 2732315"/>
              <a:gd name="connsiteX102" fmla="*/ 1393372 w 2427514"/>
              <a:gd name="connsiteY102" fmla="*/ 32657 h 2732315"/>
              <a:gd name="connsiteX103" fmla="*/ 1349829 w 2427514"/>
              <a:gd name="connsiteY103" fmla="*/ 21772 h 2732315"/>
              <a:gd name="connsiteX104" fmla="*/ 1317172 w 2427514"/>
              <a:gd name="connsiteY104" fmla="*/ 10886 h 2732315"/>
              <a:gd name="connsiteX105" fmla="*/ 1306286 w 2427514"/>
              <a:gd name="connsiteY105" fmla="*/ 0 h 273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427514" h="2732315">
                <a:moveTo>
                  <a:pt x="1404257" y="32657"/>
                </a:moveTo>
                <a:lnTo>
                  <a:pt x="1251857" y="21772"/>
                </a:lnTo>
                <a:cubicBezTo>
                  <a:pt x="1211906" y="18576"/>
                  <a:pt x="1172193" y="10886"/>
                  <a:pt x="1132114" y="10886"/>
                </a:cubicBezTo>
                <a:cubicBezTo>
                  <a:pt x="1048578" y="10886"/>
                  <a:pt x="965200" y="18143"/>
                  <a:pt x="881743" y="21772"/>
                </a:cubicBezTo>
                <a:cubicBezTo>
                  <a:pt x="870857" y="25400"/>
                  <a:pt x="860287" y="30168"/>
                  <a:pt x="849086" y="32657"/>
                </a:cubicBezTo>
                <a:cubicBezTo>
                  <a:pt x="806058" y="42219"/>
                  <a:pt x="737887" y="48935"/>
                  <a:pt x="696686" y="54429"/>
                </a:cubicBezTo>
                <a:lnTo>
                  <a:pt x="620486" y="65315"/>
                </a:lnTo>
                <a:cubicBezTo>
                  <a:pt x="598715" y="72572"/>
                  <a:pt x="567902" y="67991"/>
                  <a:pt x="555172" y="87086"/>
                </a:cubicBezTo>
                <a:cubicBezTo>
                  <a:pt x="503330" y="164848"/>
                  <a:pt x="537014" y="146054"/>
                  <a:pt x="468086" y="163286"/>
                </a:cubicBezTo>
                <a:cubicBezTo>
                  <a:pt x="453572" y="174172"/>
                  <a:pt x="440295" y="186942"/>
                  <a:pt x="424543" y="195943"/>
                </a:cubicBezTo>
                <a:cubicBezTo>
                  <a:pt x="414580" y="201636"/>
                  <a:pt x="401223" y="200160"/>
                  <a:pt x="391886" y="206829"/>
                </a:cubicBezTo>
                <a:cubicBezTo>
                  <a:pt x="375183" y="218760"/>
                  <a:pt x="365422" y="238986"/>
                  <a:pt x="348343" y="250372"/>
                </a:cubicBezTo>
                <a:lnTo>
                  <a:pt x="283029" y="293915"/>
                </a:lnTo>
                <a:cubicBezTo>
                  <a:pt x="275772" y="304801"/>
                  <a:pt x="269633" y="316521"/>
                  <a:pt x="261257" y="326572"/>
                </a:cubicBezTo>
                <a:cubicBezTo>
                  <a:pt x="251402" y="338398"/>
                  <a:pt x="237139" y="346420"/>
                  <a:pt x="228600" y="359229"/>
                </a:cubicBezTo>
                <a:cubicBezTo>
                  <a:pt x="222235" y="368776"/>
                  <a:pt x="221343" y="381000"/>
                  <a:pt x="217714" y="391886"/>
                </a:cubicBezTo>
                <a:cubicBezTo>
                  <a:pt x="214086" y="464457"/>
                  <a:pt x="212402" y="537152"/>
                  <a:pt x="206829" y="609600"/>
                </a:cubicBezTo>
                <a:cubicBezTo>
                  <a:pt x="205136" y="631607"/>
                  <a:pt x="199065" y="653065"/>
                  <a:pt x="195943" y="674915"/>
                </a:cubicBezTo>
                <a:cubicBezTo>
                  <a:pt x="159252" y="931743"/>
                  <a:pt x="204399" y="654403"/>
                  <a:pt x="174172" y="805543"/>
                </a:cubicBezTo>
                <a:cubicBezTo>
                  <a:pt x="156102" y="895897"/>
                  <a:pt x="176478" y="844474"/>
                  <a:pt x="141514" y="914400"/>
                </a:cubicBezTo>
                <a:cubicBezTo>
                  <a:pt x="110320" y="1070382"/>
                  <a:pt x="153925" y="877168"/>
                  <a:pt x="108857" y="1012372"/>
                </a:cubicBezTo>
                <a:cubicBezTo>
                  <a:pt x="103006" y="1029924"/>
                  <a:pt x="103823" y="1049248"/>
                  <a:pt x="97972" y="1066800"/>
                </a:cubicBezTo>
                <a:cubicBezTo>
                  <a:pt x="53368" y="1200612"/>
                  <a:pt x="93848" y="1038376"/>
                  <a:pt x="65314" y="1143000"/>
                </a:cubicBezTo>
                <a:cubicBezTo>
                  <a:pt x="57441" y="1171868"/>
                  <a:pt x="53005" y="1201700"/>
                  <a:pt x="43543" y="1230086"/>
                </a:cubicBezTo>
                <a:cubicBezTo>
                  <a:pt x="34214" y="1258071"/>
                  <a:pt x="27241" y="1276208"/>
                  <a:pt x="21772" y="1306286"/>
                </a:cubicBezTo>
                <a:cubicBezTo>
                  <a:pt x="-4227" y="1449285"/>
                  <a:pt x="24688" y="1327280"/>
                  <a:pt x="0" y="1426029"/>
                </a:cubicBezTo>
                <a:cubicBezTo>
                  <a:pt x="8151" y="1540141"/>
                  <a:pt x="10123" y="1618163"/>
                  <a:pt x="32657" y="1730829"/>
                </a:cubicBezTo>
                <a:cubicBezTo>
                  <a:pt x="39914" y="1767115"/>
                  <a:pt x="40197" y="1805528"/>
                  <a:pt x="54429" y="1839686"/>
                </a:cubicBezTo>
                <a:cubicBezTo>
                  <a:pt x="72572" y="1883229"/>
                  <a:pt x="88772" y="1927633"/>
                  <a:pt x="108857" y="1970315"/>
                </a:cubicBezTo>
                <a:cubicBezTo>
                  <a:pt x="117866" y="1989459"/>
                  <a:pt x="131239" y="2006248"/>
                  <a:pt x="141514" y="2024743"/>
                </a:cubicBezTo>
                <a:cubicBezTo>
                  <a:pt x="149395" y="2038928"/>
                  <a:pt x="156695" y="2053457"/>
                  <a:pt x="163286" y="2068286"/>
                </a:cubicBezTo>
                <a:cubicBezTo>
                  <a:pt x="171222" y="2086142"/>
                  <a:pt x="176318" y="2105237"/>
                  <a:pt x="185057" y="2122715"/>
                </a:cubicBezTo>
                <a:cubicBezTo>
                  <a:pt x="190908" y="2134417"/>
                  <a:pt x="200338" y="2144013"/>
                  <a:pt x="206829" y="2155372"/>
                </a:cubicBezTo>
                <a:cubicBezTo>
                  <a:pt x="262074" y="2252050"/>
                  <a:pt x="197328" y="2152008"/>
                  <a:pt x="250372" y="2231572"/>
                </a:cubicBezTo>
                <a:cubicBezTo>
                  <a:pt x="259795" y="2259843"/>
                  <a:pt x="270007" y="2292614"/>
                  <a:pt x="283029" y="2318657"/>
                </a:cubicBezTo>
                <a:cubicBezTo>
                  <a:pt x="296225" y="2345048"/>
                  <a:pt x="309746" y="2361210"/>
                  <a:pt x="337457" y="2373086"/>
                </a:cubicBezTo>
                <a:cubicBezTo>
                  <a:pt x="351208" y="2378979"/>
                  <a:pt x="366486" y="2380343"/>
                  <a:pt x="381000" y="2383972"/>
                </a:cubicBezTo>
                <a:cubicBezTo>
                  <a:pt x="399143" y="2394858"/>
                  <a:pt x="417487" y="2405415"/>
                  <a:pt x="435429" y="2416629"/>
                </a:cubicBezTo>
                <a:cubicBezTo>
                  <a:pt x="446523" y="2423563"/>
                  <a:pt x="456131" y="2433087"/>
                  <a:pt x="468086" y="2438400"/>
                </a:cubicBezTo>
                <a:cubicBezTo>
                  <a:pt x="489057" y="2447721"/>
                  <a:pt x="512874" y="2449909"/>
                  <a:pt x="533400" y="2460172"/>
                </a:cubicBezTo>
                <a:cubicBezTo>
                  <a:pt x="547914" y="2467429"/>
                  <a:pt x="562028" y="2475551"/>
                  <a:pt x="576943" y="2481943"/>
                </a:cubicBezTo>
                <a:cubicBezTo>
                  <a:pt x="587490" y="2486463"/>
                  <a:pt x="599337" y="2487697"/>
                  <a:pt x="609600" y="2492829"/>
                </a:cubicBezTo>
                <a:cubicBezTo>
                  <a:pt x="628524" y="2502291"/>
                  <a:pt x="644694" y="2516893"/>
                  <a:pt x="664029" y="2525486"/>
                </a:cubicBezTo>
                <a:cubicBezTo>
                  <a:pt x="677701" y="2531562"/>
                  <a:pt x="693379" y="2531641"/>
                  <a:pt x="707572" y="2536372"/>
                </a:cubicBezTo>
                <a:cubicBezTo>
                  <a:pt x="726109" y="2542551"/>
                  <a:pt x="743463" y="2551964"/>
                  <a:pt x="762000" y="2558143"/>
                </a:cubicBezTo>
                <a:cubicBezTo>
                  <a:pt x="776193" y="2562874"/>
                  <a:pt x="791244" y="2564629"/>
                  <a:pt x="805543" y="2569029"/>
                </a:cubicBezTo>
                <a:lnTo>
                  <a:pt x="1001486" y="2634343"/>
                </a:lnTo>
                <a:cubicBezTo>
                  <a:pt x="1034143" y="2641600"/>
                  <a:pt x="1066413" y="2650897"/>
                  <a:pt x="1099457" y="2656115"/>
                </a:cubicBezTo>
                <a:cubicBezTo>
                  <a:pt x="1135477" y="2661802"/>
                  <a:pt x="1172070" y="2662973"/>
                  <a:pt x="1208314" y="2667000"/>
                </a:cubicBezTo>
                <a:cubicBezTo>
                  <a:pt x="1237390" y="2670231"/>
                  <a:pt x="1266371" y="2674257"/>
                  <a:pt x="1295400" y="2677886"/>
                </a:cubicBezTo>
                <a:cubicBezTo>
                  <a:pt x="1336677" y="2719161"/>
                  <a:pt x="1298666" y="2689587"/>
                  <a:pt x="1382486" y="2710543"/>
                </a:cubicBezTo>
                <a:cubicBezTo>
                  <a:pt x="1404750" y="2716109"/>
                  <a:pt x="1447800" y="2732315"/>
                  <a:pt x="1447800" y="2732315"/>
                </a:cubicBezTo>
                <a:cubicBezTo>
                  <a:pt x="1520371" y="2728686"/>
                  <a:pt x="1593273" y="2729239"/>
                  <a:pt x="1665514" y="2721429"/>
                </a:cubicBezTo>
                <a:cubicBezTo>
                  <a:pt x="1727790" y="2714696"/>
                  <a:pt x="1791147" y="2708581"/>
                  <a:pt x="1850572" y="2688772"/>
                </a:cubicBezTo>
                <a:cubicBezTo>
                  <a:pt x="1861458" y="2685143"/>
                  <a:pt x="1872097" y="2680669"/>
                  <a:pt x="1883229" y="2677886"/>
                </a:cubicBezTo>
                <a:cubicBezTo>
                  <a:pt x="1901179" y="2673398"/>
                  <a:pt x="1919707" y="2671487"/>
                  <a:pt x="1937657" y="2667000"/>
                </a:cubicBezTo>
                <a:cubicBezTo>
                  <a:pt x="1948789" y="2664217"/>
                  <a:pt x="1959281" y="2659267"/>
                  <a:pt x="1970314" y="2656115"/>
                </a:cubicBezTo>
                <a:cubicBezTo>
                  <a:pt x="1984699" y="2652005"/>
                  <a:pt x="1999343" y="2648858"/>
                  <a:pt x="2013857" y="2645229"/>
                </a:cubicBezTo>
                <a:cubicBezTo>
                  <a:pt x="2066430" y="2592656"/>
                  <a:pt x="2002466" y="2659467"/>
                  <a:pt x="2057400" y="2590800"/>
                </a:cubicBezTo>
                <a:cubicBezTo>
                  <a:pt x="2063811" y="2582786"/>
                  <a:pt x="2071915" y="2576286"/>
                  <a:pt x="2079172" y="2569029"/>
                </a:cubicBezTo>
                <a:cubicBezTo>
                  <a:pt x="2086429" y="2554515"/>
                  <a:pt x="2092892" y="2539575"/>
                  <a:pt x="2100943" y="2525486"/>
                </a:cubicBezTo>
                <a:cubicBezTo>
                  <a:pt x="2127437" y="2479120"/>
                  <a:pt x="2149805" y="2471549"/>
                  <a:pt x="2166257" y="2405743"/>
                </a:cubicBezTo>
                <a:cubicBezTo>
                  <a:pt x="2175304" y="2369558"/>
                  <a:pt x="2183771" y="2330957"/>
                  <a:pt x="2198914" y="2296886"/>
                </a:cubicBezTo>
                <a:cubicBezTo>
                  <a:pt x="2204228" y="2284931"/>
                  <a:pt x="2213429" y="2275115"/>
                  <a:pt x="2220686" y="2264229"/>
                </a:cubicBezTo>
                <a:cubicBezTo>
                  <a:pt x="2251939" y="2139219"/>
                  <a:pt x="2208238" y="2293275"/>
                  <a:pt x="2253343" y="2188029"/>
                </a:cubicBezTo>
                <a:cubicBezTo>
                  <a:pt x="2259236" y="2174278"/>
                  <a:pt x="2260293" y="2158920"/>
                  <a:pt x="2264229" y="2144486"/>
                </a:cubicBezTo>
                <a:cubicBezTo>
                  <a:pt x="2271180" y="2119000"/>
                  <a:pt x="2279593" y="2093914"/>
                  <a:pt x="2286000" y="2068286"/>
                </a:cubicBezTo>
                <a:cubicBezTo>
                  <a:pt x="2290487" y="2050336"/>
                  <a:pt x="2292398" y="2031807"/>
                  <a:pt x="2296886" y="2013857"/>
                </a:cubicBezTo>
                <a:cubicBezTo>
                  <a:pt x="2299669" y="2002725"/>
                  <a:pt x="2305192" y="1992381"/>
                  <a:pt x="2307772" y="1981200"/>
                </a:cubicBezTo>
                <a:cubicBezTo>
                  <a:pt x="2316093" y="1945143"/>
                  <a:pt x="2322286" y="1908629"/>
                  <a:pt x="2329543" y="1872343"/>
                </a:cubicBezTo>
                <a:cubicBezTo>
                  <a:pt x="2333172" y="1854200"/>
                  <a:pt x="2335942" y="1835865"/>
                  <a:pt x="2340429" y="1817915"/>
                </a:cubicBezTo>
                <a:cubicBezTo>
                  <a:pt x="2347686" y="1788886"/>
                  <a:pt x="2357281" y="1760344"/>
                  <a:pt x="2362200" y="1730829"/>
                </a:cubicBezTo>
                <a:cubicBezTo>
                  <a:pt x="2369457" y="1687286"/>
                  <a:pt x="2373266" y="1643026"/>
                  <a:pt x="2383972" y="1600200"/>
                </a:cubicBezTo>
                <a:cubicBezTo>
                  <a:pt x="2387600" y="1585686"/>
                  <a:pt x="2391923" y="1571327"/>
                  <a:pt x="2394857" y="1556657"/>
                </a:cubicBezTo>
                <a:cubicBezTo>
                  <a:pt x="2400161" y="1530139"/>
                  <a:pt x="2414015" y="1438672"/>
                  <a:pt x="2416629" y="1415143"/>
                </a:cubicBezTo>
                <a:cubicBezTo>
                  <a:pt x="2421055" y="1375309"/>
                  <a:pt x="2423886" y="1335314"/>
                  <a:pt x="2427514" y="1295400"/>
                </a:cubicBezTo>
                <a:cubicBezTo>
                  <a:pt x="2420257" y="1186543"/>
                  <a:pt x="2415620" y="1077480"/>
                  <a:pt x="2405743" y="968829"/>
                </a:cubicBezTo>
                <a:cubicBezTo>
                  <a:pt x="2404704" y="957402"/>
                  <a:pt x="2397107" y="947424"/>
                  <a:pt x="2394857" y="936172"/>
                </a:cubicBezTo>
                <a:cubicBezTo>
                  <a:pt x="2376351" y="843643"/>
                  <a:pt x="2404583" y="880583"/>
                  <a:pt x="2362200" y="838200"/>
                </a:cubicBezTo>
                <a:cubicBezTo>
                  <a:pt x="2344057" y="801914"/>
                  <a:pt x="2323753" y="766631"/>
                  <a:pt x="2307772" y="729343"/>
                </a:cubicBezTo>
                <a:cubicBezTo>
                  <a:pt x="2297203" y="704681"/>
                  <a:pt x="2299240" y="676975"/>
                  <a:pt x="2286000" y="653143"/>
                </a:cubicBezTo>
                <a:cubicBezTo>
                  <a:pt x="2273293" y="630270"/>
                  <a:pt x="2256971" y="609600"/>
                  <a:pt x="2242457" y="587829"/>
                </a:cubicBezTo>
                <a:cubicBezTo>
                  <a:pt x="2235200" y="576943"/>
                  <a:pt x="2233097" y="559309"/>
                  <a:pt x="2220686" y="555172"/>
                </a:cubicBezTo>
                <a:lnTo>
                  <a:pt x="2188029" y="544286"/>
                </a:lnTo>
                <a:cubicBezTo>
                  <a:pt x="2177143" y="533400"/>
                  <a:pt x="2163911" y="524438"/>
                  <a:pt x="2155372" y="511629"/>
                </a:cubicBezTo>
                <a:cubicBezTo>
                  <a:pt x="2149007" y="502082"/>
                  <a:pt x="2153446" y="486140"/>
                  <a:pt x="2144486" y="478972"/>
                </a:cubicBezTo>
                <a:cubicBezTo>
                  <a:pt x="2132803" y="469626"/>
                  <a:pt x="2115457" y="471715"/>
                  <a:pt x="2100943" y="468086"/>
                </a:cubicBezTo>
                <a:cubicBezTo>
                  <a:pt x="2074516" y="428445"/>
                  <a:pt x="2077864" y="428842"/>
                  <a:pt x="2035629" y="391886"/>
                </a:cubicBezTo>
                <a:cubicBezTo>
                  <a:pt x="2021975" y="379939"/>
                  <a:pt x="2006849" y="369774"/>
                  <a:pt x="1992086" y="359229"/>
                </a:cubicBezTo>
                <a:cubicBezTo>
                  <a:pt x="1981440" y="351625"/>
                  <a:pt x="1969275" y="346072"/>
                  <a:pt x="1959429" y="337457"/>
                </a:cubicBezTo>
                <a:cubicBezTo>
                  <a:pt x="1940119" y="320561"/>
                  <a:pt x="1927001" y="296230"/>
                  <a:pt x="1905000" y="283029"/>
                </a:cubicBezTo>
                <a:cubicBezTo>
                  <a:pt x="1886857" y="272143"/>
                  <a:pt x="1868514" y="261586"/>
                  <a:pt x="1850572" y="250372"/>
                </a:cubicBezTo>
                <a:cubicBezTo>
                  <a:pt x="1839477" y="243438"/>
                  <a:pt x="1829939" y="233754"/>
                  <a:pt x="1817914" y="228600"/>
                </a:cubicBezTo>
                <a:cubicBezTo>
                  <a:pt x="1804163" y="222707"/>
                  <a:pt x="1788886" y="221343"/>
                  <a:pt x="1774372" y="217715"/>
                </a:cubicBezTo>
                <a:cubicBezTo>
                  <a:pt x="1763486" y="210458"/>
                  <a:pt x="1753416" y="201794"/>
                  <a:pt x="1741714" y="195943"/>
                </a:cubicBezTo>
                <a:cubicBezTo>
                  <a:pt x="1731451" y="190811"/>
                  <a:pt x="1718604" y="191422"/>
                  <a:pt x="1709057" y="185057"/>
                </a:cubicBezTo>
                <a:cubicBezTo>
                  <a:pt x="1696248" y="176518"/>
                  <a:pt x="1689857" y="159876"/>
                  <a:pt x="1676400" y="152400"/>
                </a:cubicBezTo>
                <a:cubicBezTo>
                  <a:pt x="1656339" y="141255"/>
                  <a:pt x="1630181" y="143359"/>
                  <a:pt x="1611086" y="130629"/>
                </a:cubicBezTo>
                <a:cubicBezTo>
                  <a:pt x="1548325" y="88787"/>
                  <a:pt x="1608870" y="125014"/>
                  <a:pt x="1545772" y="97972"/>
                </a:cubicBezTo>
                <a:cubicBezTo>
                  <a:pt x="1530856" y="91580"/>
                  <a:pt x="1517624" y="81332"/>
                  <a:pt x="1502229" y="76200"/>
                </a:cubicBezTo>
                <a:cubicBezTo>
                  <a:pt x="1484676" y="70349"/>
                  <a:pt x="1465750" y="69802"/>
                  <a:pt x="1447800" y="65315"/>
                </a:cubicBezTo>
                <a:cubicBezTo>
                  <a:pt x="1436668" y="62532"/>
                  <a:pt x="1426029" y="58058"/>
                  <a:pt x="1415143" y="54429"/>
                </a:cubicBezTo>
                <a:cubicBezTo>
                  <a:pt x="1407886" y="47172"/>
                  <a:pt x="1402552" y="37247"/>
                  <a:pt x="1393372" y="32657"/>
                </a:cubicBezTo>
                <a:cubicBezTo>
                  <a:pt x="1379991" y="25966"/>
                  <a:pt x="1364214" y="25882"/>
                  <a:pt x="1349829" y="21772"/>
                </a:cubicBezTo>
                <a:cubicBezTo>
                  <a:pt x="1338796" y="18620"/>
                  <a:pt x="1327435" y="16018"/>
                  <a:pt x="1317172" y="10886"/>
                </a:cubicBezTo>
                <a:cubicBezTo>
                  <a:pt x="1312582" y="8591"/>
                  <a:pt x="1309915" y="3629"/>
                  <a:pt x="1306286" y="0"/>
                </a:cubicBez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1730828"/>
            <a:ext cx="8980198" cy="4025172"/>
            <a:chOff x="0" y="1730828"/>
            <a:chExt cx="8980198" cy="4025172"/>
          </a:xfrm>
        </p:grpSpPr>
        <p:sp>
          <p:nvSpPr>
            <p:cNvPr id="9" name="Rectangle 8"/>
            <p:cNvSpPr/>
            <p:nvPr/>
          </p:nvSpPr>
          <p:spPr>
            <a:xfrm>
              <a:off x="0" y="4555671"/>
              <a:ext cx="30480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0070C0"/>
                  </a:solidFill>
                  <a:effectLst>
                    <a:outerShdw blurRad="76200" dist="50800" dir="5400000" algn="tl" rotWithShape="0">
                      <a:srgbClr val="000000">
                        <a:alpha val="65000"/>
                      </a:srgbClr>
                    </a:outerShdw>
                  </a:effectLst>
                  <a:latin typeface="+mn-lt"/>
                </a:rPr>
                <a:t>Primordial follicle</a:t>
              </a:r>
            </a:p>
          </p:txBody>
        </p:sp>
        <p:sp>
          <p:nvSpPr>
            <p:cNvPr id="12" name="Rectangle 11"/>
            <p:cNvSpPr/>
            <p:nvPr/>
          </p:nvSpPr>
          <p:spPr>
            <a:xfrm>
              <a:off x="5932198" y="1989185"/>
              <a:ext cx="30480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Interstitial gland</a:t>
              </a:r>
            </a:p>
          </p:txBody>
        </p:sp>
        <p:sp>
          <p:nvSpPr>
            <p:cNvPr id="13" name="Rectangle 12"/>
            <p:cNvSpPr/>
            <p:nvPr/>
          </p:nvSpPr>
          <p:spPr>
            <a:xfrm>
              <a:off x="2362200" y="1730828"/>
              <a:ext cx="30480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Primary follicle</a:t>
              </a:r>
            </a:p>
          </p:txBody>
        </p:sp>
      </p:grpSp>
    </p:spTree>
    <p:extLst>
      <p:ext uri="{BB962C8B-B14F-4D97-AF65-F5344CB8AC3E}">
        <p14:creationId xmlns:p14="http://schemas.microsoft.com/office/powerpoint/2010/main" val="22726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19200"/>
            <a:ext cx="7007731" cy="53793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(late) secretory phase</a:t>
            </a:r>
          </a:p>
        </p:txBody>
      </p:sp>
    </p:spTree>
    <p:extLst>
      <p:ext uri="{BB962C8B-B14F-4D97-AF65-F5344CB8AC3E}">
        <p14:creationId xmlns:p14="http://schemas.microsoft.com/office/powerpoint/2010/main" val="20175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898" y="6096000"/>
            <a:ext cx="8724583" cy="584775"/>
          </a:xfrm>
          <a:prstGeom prst="rect">
            <a:avLst/>
          </a:prstGeom>
          <a:noFill/>
        </p:spPr>
        <p:txBody>
          <a:bodyPr wrap="square">
            <a:spAutoFit/>
          </a:bodyPr>
          <a:lstStyle/>
          <a:p>
            <a:r>
              <a:rPr lang="en-US" sz="1600" b="1" dirty="0">
                <a:solidFill>
                  <a:srgbClr val="002060"/>
                </a:solidFill>
                <a:latin typeface="Calibri" pitchFamily="34" charset="0"/>
              </a:rPr>
              <a:t>This slide shows the fetal ovary, oviduct, and broad ligament (the same slide we looked at in the ovary lab).  The floor of the pelvis is to  the left, and the top of the image is ventral.  </a:t>
            </a:r>
          </a:p>
        </p:txBody>
      </p:sp>
      <p:pic>
        <p:nvPicPr>
          <p:cNvPr id="3074" name="Picture 2" descr="P:\My Documents\Histology course director\digital labs\Endocrine Reproduction\Ovary\SL13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74277"/>
            <a:ext cx="7197836" cy="53983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52800" y="4572000"/>
            <a:ext cx="1066800" cy="369332"/>
          </a:xfrm>
          <a:prstGeom prst="rect">
            <a:avLst/>
          </a:prstGeom>
          <a:noFill/>
        </p:spPr>
        <p:txBody>
          <a:bodyPr wrap="square" rtlCol="0">
            <a:spAutoFit/>
          </a:bodyPr>
          <a:lstStyle/>
          <a:p>
            <a:r>
              <a:rPr lang="en-US" b="1" dirty="0"/>
              <a:t>ovary</a:t>
            </a:r>
          </a:p>
        </p:txBody>
      </p:sp>
      <p:sp>
        <p:nvSpPr>
          <p:cNvPr id="10" name="TextBox 9"/>
          <p:cNvSpPr txBox="1"/>
          <p:nvPr/>
        </p:nvSpPr>
        <p:spPr>
          <a:xfrm>
            <a:off x="6934199" y="3542516"/>
            <a:ext cx="1066800" cy="369332"/>
          </a:xfrm>
          <a:prstGeom prst="rect">
            <a:avLst/>
          </a:prstGeom>
          <a:noFill/>
        </p:spPr>
        <p:txBody>
          <a:bodyPr wrap="square" rtlCol="0">
            <a:spAutoFit/>
          </a:bodyPr>
          <a:lstStyle/>
          <a:p>
            <a:r>
              <a:rPr lang="en-US" b="1" dirty="0"/>
              <a:t>oviduct</a:t>
            </a:r>
          </a:p>
        </p:txBody>
      </p:sp>
      <p:sp>
        <p:nvSpPr>
          <p:cNvPr id="11" name="TextBox 10"/>
          <p:cNvSpPr txBox="1"/>
          <p:nvPr/>
        </p:nvSpPr>
        <p:spPr>
          <a:xfrm rot="2555135">
            <a:off x="6142273" y="2111779"/>
            <a:ext cx="1752600" cy="369332"/>
          </a:xfrm>
          <a:prstGeom prst="rect">
            <a:avLst/>
          </a:prstGeom>
          <a:noFill/>
        </p:spPr>
        <p:txBody>
          <a:bodyPr wrap="square" rtlCol="0">
            <a:spAutoFit/>
          </a:bodyPr>
          <a:lstStyle/>
          <a:p>
            <a:r>
              <a:rPr lang="en-US" b="1" dirty="0" err="1"/>
              <a:t>mesosolpinx</a:t>
            </a:r>
            <a:endParaRPr lang="en-US" b="1" dirty="0"/>
          </a:p>
        </p:txBody>
      </p:sp>
      <p:sp>
        <p:nvSpPr>
          <p:cNvPr id="12" name="TextBox 11"/>
          <p:cNvSpPr txBox="1"/>
          <p:nvPr/>
        </p:nvSpPr>
        <p:spPr>
          <a:xfrm>
            <a:off x="2381668" y="2296445"/>
            <a:ext cx="1763112" cy="369332"/>
          </a:xfrm>
          <a:prstGeom prst="rect">
            <a:avLst/>
          </a:prstGeom>
          <a:noFill/>
        </p:spPr>
        <p:txBody>
          <a:bodyPr wrap="square" rtlCol="0">
            <a:spAutoFit/>
          </a:bodyPr>
          <a:lstStyle/>
          <a:p>
            <a:r>
              <a:rPr lang="en-US" b="1" dirty="0" err="1"/>
              <a:t>mesometrium</a:t>
            </a:r>
            <a:endParaRPr lang="en-US" b="1" dirty="0"/>
          </a:p>
        </p:txBody>
      </p:sp>
      <p:sp>
        <p:nvSpPr>
          <p:cNvPr id="14" name="TextBox 13"/>
          <p:cNvSpPr txBox="1"/>
          <p:nvPr/>
        </p:nvSpPr>
        <p:spPr>
          <a:xfrm rot="19350597">
            <a:off x="3679743" y="3363612"/>
            <a:ext cx="1610712" cy="369332"/>
          </a:xfrm>
          <a:prstGeom prst="rect">
            <a:avLst/>
          </a:prstGeom>
          <a:noFill/>
        </p:spPr>
        <p:txBody>
          <a:bodyPr wrap="square" rtlCol="0">
            <a:spAutoFit/>
          </a:bodyPr>
          <a:lstStyle/>
          <a:p>
            <a:r>
              <a:rPr lang="en-US" b="1" dirty="0" err="1"/>
              <a:t>mesovarium</a:t>
            </a:r>
            <a:endParaRPr lang="en-US" b="1" dirty="0"/>
          </a:p>
        </p:txBody>
      </p:sp>
      <p:sp>
        <p:nvSpPr>
          <p:cNvPr id="13" name="TextBox 12"/>
          <p:cNvSpPr txBox="1"/>
          <p:nvPr/>
        </p:nvSpPr>
        <p:spPr>
          <a:xfrm>
            <a:off x="209550" y="696048"/>
            <a:ext cx="3143250" cy="738664"/>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This is a reminder slide from the digital lab on the ovaries.  Recall that the oviduct is attached to the </a:t>
            </a:r>
            <a:r>
              <a:rPr lang="en-US" sz="1400" b="1" dirty="0" err="1">
                <a:solidFill>
                  <a:srgbClr val="C00000"/>
                </a:solidFill>
                <a:latin typeface="Tempus Sans ITC" pitchFamily="82" charset="0"/>
              </a:rPr>
              <a:t>mesosalpinx</a:t>
            </a:r>
            <a:r>
              <a:rPr lang="en-US" sz="1400" b="1" dirty="0">
                <a:solidFill>
                  <a:srgbClr val="C00000"/>
                </a:solidFill>
                <a:latin typeface="Tempus Sans ITC" pitchFamily="82" charset="0"/>
              </a:rPr>
              <a:t>.</a:t>
            </a:r>
          </a:p>
        </p:txBody>
      </p:sp>
      <p:sp>
        <p:nvSpPr>
          <p:cNvPr id="15" name="Rectangle 14"/>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2783474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86" y="1524000"/>
            <a:ext cx="8299602" cy="4267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7003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proliferative phase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20994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43" y="1353511"/>
            <a:ext cx="7258050" cy="53149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81043" y="2130699"/>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oviduct</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12224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1" y="1524000"/>
            <a:ext cx="7229475" cy="4800600"/>
          </a:xfrm>
          <a:prstGeom prst="rect">
            <a:avLst/>
          </a:prstGeom>
        </p:spPr>
      </p:pic>
      <p:sp>
        <p:nvSpPr>
          <p:cNvPr id="9" name="Rectangle 8"/>
          <p:cNvSpPr/>
          <p:nvPr/>
        </p:nvSpPr>
        <p:spPr>
          <a:xfrm>
            <a:off x="2667000" y="3087469"/>
            <a:ext cx="310038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Parathyroid gland</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426839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0030" y="1295400"/>
            <a:ext cx="8429625" cy="49053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421801" y="1378131"/>
            <a:ext cx="2971800"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Basal region of the endometrium of the uterus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 (advance slide for answers)</a:t>
            </a:r>
          </a:p>
        </p:txBody>
      </p:sp>
      <p:sp>
        <p:nvSpPr>
          <p:cNvPr id="3" name="Left Brace 2"/>
          <p:cNvSpPr/>
          <p:nvPr/>
        </p:nvSpPr>
        <p:spPr>
          <a:xfrm rot="3724925">
            <a:off x="6555885" y="2857061"/>
            <a:ext cx="467365" cy="1494663"/>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7267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143000" y="1364397"/>
            <a:ext cx="7572139" cy="5265003"/>
          </a:xfrm>
          <a:prstGeom prst="rect">
            <a:avLst/>
          </a:prstGeom>
        </p:spPr>
      </p:pic>
      <p:sp>
        <p:nvSpPr>
          <p:cNvPr id="9" name="Rectangle 8"/>
          <p:cNvSpPr/>
          <p:nvPr/>
        </p:nvSpPr>
        <p:spPr>
          <a:xfrm>
            <a:off x="0" y="1386168"/>
            <a:ext cx="2438399"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Cervix of uterus</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28544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07306" y="1375283"/>
            <a:ext cx="6910387" cy="5297067"/>
          </a:xfrm>
          <a:prstGeom prst="rect">
            <a:avLst/>
          </a:prstGeom>
        </p:spPr>
      </p:pic>
      <p:sp>
        <p:nvSpPr>
          <p:cNvPr id="9" name="Rectangle 8"/>
          <p:cNvSpPr/>
          <p:nvPr/>
        </p:nvSpPr>
        <p:spPr>
          <a:xfrm>
            <a:off x="3212306" y="2749343"/>
            <a:ext cx="310038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adrenal gland</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9067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970" y="1219200"/>
            <a:ext cx="7115175" cy="5467350"/>
          </a:xfrm>
          <a:prstGeom prst="rect">
            <a:avLst/>
          </a:prstGeom>
        </p:spPr>
      </p:pic>
      <p:sp>
        <p:nvSpPr>
          <p:cNvPr id="9" name="Rectangle 8"/>
          <p:cNvSpPr/>
          <p:nvPr/>
        </p:nvSpPr>
        <p:spPr>
          <a:xfrm>
            <a:off x="0" y="1386168"/>
            <a:ext cx="3048000" cy="34163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Female urethra</a:t>
            </a:r>
          </a:p>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or</a:t>
            </a:r>
          </a:p>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Male membranous urethra</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5709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295400" y="1447800"/>
            <a:ext cx="7315200" cy="5067300"/>
          </a:xfrm>
          <a:prstGeom prst="rect">
            <a:avLst/>
          </a:prstGeom>
        </p:spPr>
      </p:pic>
      <p:sp>
        <p:nvSpPr>
          <p:cNvPr id="9" name="Rectangle 8"/>
          <p:cNvSpPr/>
          <p:nvPr/>
        </p:nvSpPr>
        <p:spPr>
          <a:xfrm>
            <a:off x="0" y="1386168"/>
            <a:ext cx="2438399"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vagina</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62927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43" y="1545771"/>
            <a:ext cx="8299602" cy="4267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9718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Myometrium of the uterus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 (advance slide for answers)</a:t>
            </a:r>
          </a:p>
        </p:txBody>
      </p:sp>
      <p:sp>
        <p:nvSpPr>
          <p:cNvPr id="3" name="Left Brace 2"/>
          <p:cNvSpPr/>
          <p:nvPr/>
        </p:nvSpPr>
        <p:spPr>
          <a:xfrm rot="3664671">
            <a:off x="1191572" y="2884194"/>
            <a:ext cx="462821" cy="2558442"/>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586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00" y="1447800"/>
            <a:ext cx="8382000" cy="46005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70157" y="1676400"/>
            <a:ext cx="24717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Oviduct (with fimbria)</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33893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63" y="1371598"/>
            <a:ext cx="8625937" cy="3316853"/>
          </a:xfrm>
          <a:prstGeom prst="rect">
            <a:avLst/>
          </a:prstGeom>
        </p:spPr>
      </p:pic>
      <p:sp>
        <p:nvSpPr>
          <p:cNvPr id="5" name="TextBox 4"/>
          <p:cNvSpPr txBox="1"/>
          <p:nvPr/>
        </p:nvSpPr>
        <p:spPr>
          <a:xfrm>
            <a:off x="274898" y="4953000"/>
            <a:ext cx="8724583" cy="584775"/>
          </a:xfrm>
          <a:prstGeom prst="rect">
            <a:avLst/>
          </a:prstGeom>
          <a:noFill/>
        </p:spPr>
        <p:txBody>
          <a:bodyPr wrap="square">
            <a:spAutoFit/>
          </a:bodyPr>
          <a:lstStyle/>
          <a:p>
            <a:r>
              <a:rPr lang="en-US" sz="1600" b="1" dirty="0">
                <a:solidFill>
                  <a:srgbClr val="002060"/>
                </a:solidFill>
                <a:latin typeface="Calibri" pitchFamily="34" charset="0"/>
              </a:rPr>
              <a:t>This slide shows the oviduct and </a:t>
            </a:r>
            <a:r>
              <a:rPr lang="en-US" sz="1600" b="1" dirty="0" err="1">
                <a:solidFill>
                  <a:srgbClr val="002060"/>
                </a:solidFill>
                <a:latin typeface="Calibri" pitchFamily="34" charset="0"/>
              </a:rPr>
              <a:t>mesosalpinx</a:t>
            </a:r>
            <a:r>
              <a:rPr lang="en-US" sz="1600" b="1" dirty="0">
                <a:solidFill>
                  <a:srgbClr val="002060"/>
                </a:solidFill>
                <a:latin typeface="Calibri" pitchFamily="34" charset="0"/>
              </a:rPr>
              <a:t>.  Both are covered with an epithelium continuous with the peritoneal membrane.  </a:t>
            </a:r>
          </a:p>
        </p:txBody>
      </p:sp>
      <p:sp>
        <p:nvSpPr>
          <p:cNvPr id="10" name="TextBox 9"/>
          <p:cNvSpPr txBox="1"/>
          <p:nvPr/>
        </p:nvSpPr>
        <p:spPr>
          <a:xfrm>
            <a:off x="1752600" y="3009900"/>
            <a:ext cx="1066800" cy="369332"/>
          </a:xfrm>
          <a:prstGeom prst="rect">
            <a:avLst/>
          </a:prstGeom>
          <a:noFill/>
        </p:spPr>
        <p:txBody>
          <a:bodyPr wrap="square" rtlCol="0">
            <a:spAutoFit/>
          </a:bodyPr>
          <a:lstStyle/>
          <a:p>
            <a:r>
              <a:rPr lang="en-US" b="1" dirty="0"/>
              <a:t>oviduct</a:t>
            </a:r>
          </a:p>
        </p:txBody>
      </p:sp>
      <p:sp>
        <p:nvSpPr>
          <p:cNvPr id="11" name="TextBox 10"/>
          <p:cNvSpPr txBox="1"/>
          <p:nvPr/>
        </p:nvSpPr>
        <p:spPr>
          <a:xfrm rot="1117388">
            <a:off x="4051687" y="3280070"/>
            <a:ext cx="1752600" cy="369332"/>
          </a:xfrm>
          <a:prstGeom prst="rect">
            <a:avLst/>
          </a:prstGeom>
          <a:noFill/>
        </p:spPr>
        <p:txBody>
          <a:bodyPr wrap="square" rtlCol="0">
            <a:spAutoFit/>
          </a:bodyPr>
          <a:lstStyle/>
          <a:p>
            <a:r>
              <a:rPr lang="en-US" b="1" dirty="0" err="1"/>
              <a:t>mesosolpinx</a:t>
            </a:r>
            <a:endParaRPr lang="en-US" b="1" dirty="0"/>
          </a:p>
        </p:txBody>
      </p:sp>
      <p:sp>
        <p:nvSpPr>
          <p:cNvPr id="15" name="TextBox 14"/>
          <p:cNvSpPr txBox="1"/>
          <p:nvPr/>
        </p:nvSpPr>
        <p:spPr>
          <a:xfrm>
            <a:off x="5064862" y="1447800"/>
            <a:ext cx="3741681" cy="584775"/>
          </a:xfrm>
          <a:prstGeom prst="rect">
            <a:avLst/>
          </a:prstGeom>
          <a:noFill/>
        </p:spPr>
        <p:txBody>
          <a:bodyPr wrap="square">
            <a:spAutoFit/>
          </a:bodyPr>
          <a:lstStyle/>
          <a:p>
            <a:r>
              <a:rPr lang="en-US" sz="1600" b="1" dirty="0">
                <a:solidFill>
                  <a:srgbClr val="7030A0"/>
                </a:solidFill>
                <a:latin typeface="Tempus Sans ITC" pitchFamily="82" charset="0"/>
              </a:rPr>
              <a:t>Those folds look an awful lot like the seminal vesicles of the male.</a:t>
            </a:r>
          </a:p>
        </p:txBody>
      </p:sp>
      <p:sp>
        <p:nvSpPr>
          <p:cNvPr id="8" name="Rectangle 7"/>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786182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524000"/>
            <a:ext cx="9144000" cy="4517522"/>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881043" y="2130699"/>
            <a:ext cx="24717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oviduct</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2693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1945927" y="1402622"/>
            <a:ext cx="5633145" cy="4961501"/>
          </a:xfrm>
          <a:prstGeom prst="rect">
            <a:avLst/>
          </a:prstGeom>
        </p:spPr>
      </p:pic>
      <p:sp>
        <p:nvSpPr>
          <p:cNvPr id="9" name="Rectangle 8"/>
          <p:cNvSpPr/>
          <p:nvPr/>
        </p:nvSpPr>
        <p:spPr>
          <a:xfrm>
            <a:off x="0" y="1386168"/>
            <a:ext cx="2438399"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Cervix of uterus</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133035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0"/>
            <a:ext cx="7410450" cy="45720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9718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Smooth muscle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on this slide. (advance slide for answers)</a:t>
            </a:r>
          </a:p>
        </p:txBody>
      </p:sp>
    </p:spTree>
    <p:extLst>
      <p:ext uri="{BB962C8B-B14F-4D97-AF65-F5344CB8AC3E}">
        <p14:creationId xmlns:p14="http://schemas.microsoft.com/office/powerpoint/2010/main" val="101829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477720" y="1364394"/>
            <a:ext cx="6911084" cy="534120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menstrual phase</a:t>
            </a:r>
          </a:p>
        </p:txBody>
      </p:sp>
    </p:spTree>
    <p:extLst>
      <p:ext uri="{BB962C8B-B14F-4D97-AF65-F5344CB8AC3E}">
        <p14:creationId xmlns:p14="http://schemas.microsoft.com/office/powerpoint/2010/main" val="31618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418825"/>
            <a:ext cx="7143750" cy="48291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685800" y="1386168"/>
            <a:ext cx="27003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proliferative phase</a:t>
            </a:r>
          </a:p>
        </p:txBody>
      </p:sp>
    </p:spTree>
    <p:extLst>
      <p:ext uri="{BB962C8B-B14F-4D97-AF65-F5344CB8AC3E}">
        <p14:creationId xmlns:p14="http://schemas.microsoft.com/office/powerpoint/2010/main" val="32213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0030" y="1295400"/>
            <a:ext cx="8429625" cy="490537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971800"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Functional region of the endometrium of the uterus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 (advance slide for answers)</a:t>
            </a:r>
          </a:p>
        </p:txBody>
      </p:sp>
      <p:sp>
        <p:nvSpPr>
          <p:cNvPr id="3" name="Left Brace 2"/>
          <p:cNvSpPr/>
          <p:nvPr/>
        </p:nvSpPr>
        <p:spPr>
          <a:xfrm rot="3657468">
            <a:off x="3988611" y="2358728"/>
            <a:ext cx="466932" cy="347250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194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42" y="1657529"/>
            <a:ext cx="6934201" cy="5139466"/>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1200329"/>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image was taken from the female reproductive system.  Identify the region from which it was taken. (advance slide for answers)</a:t>
            </a:r>
          </a:p>
        </p:txBody>
      </p:sp>
      <p:sp>
        <p:nvSpPr>
          <p:cNvPr id="9" name="Rectangle 8"/>
          <p:cNvSpPr/>
          <p:nvPr/>
        </p:nvSpPr>
        <p:spPr>
          <a:xfrm>
            <a:off x="1034142" y="1733729"/>
            <a:ext cx="3080658"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Myometrium of the uterus</a:t>
            </a:r>
          </a:p>
        </p:txBody>
      </p:sp>
    </p:spTree>
    <p:extLst>
      <p:ext uri="{BB962C8B-B14F-4D97-AF65-F5344CB8AC3E}">
        <p14:creationId xmlns:p14="http://schemas.microsoft.com/office/powerpoint/2010/main" val="41129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599" y="1386168"/>
            <a:ext cx="5447829" cy="5329237"/>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two predominant </a:t>
            </a:r>
            <a:r>
              <a:rPr lang="en-US" sz="2400" b="1" dirty="0">
                <a:solidFill>
                  <a:schemeClr val="accent3">
                    <a:lumMod val="50000"/>
                  </a:schemeClr>
                </a:solidFill>
                <a:latin typeface="Times New Roman" pitchFamily="18" charset="0"/>
                <a:cs typeface="Times New Roman" pitchFamily="18" charset="0"/>
              </a:rPr>
              <a:t>TISSUES</a:t>
            </a:r>
            <a:r>
              <a:rPr lang="en-US" sz="2400" b="1" dirty="0">
                <a:solidFill>
                  <a:schemeClr val="accent3">
                    <a:lumMod val="50000"/>
                  </a:schemeClr>
                </a:solidFill>
                <a:latin typeface="Script MT Bold" pitchFamily="66" charset="0"/>
              </a:rPr>
              <a:t> on this slide. (advance slide for answers)</a:t>
            </a:r>
          </a:p>
        </p:txBody>
      </p:sp>
      <p:grpSp>
        <p:nvGrpSpPr>
          <p:cNvPr id="4" name="Group 3"/>
          <p:cNvGrpSpPr/>
          <p:nvPr/>
        </p:nvGrpSpPr>
        <p:grpSpPr>
          <a:xfrm>
            <a:off x="2609613" y="1600200"/>
            <a:ext cx="3733800" cy="4726126"/>
            <a:chOff x="2609613" y="1600200"/>
            <a:chExt cx="3733800" cy="4726126"/>
          </a:xfrm>
        </p:grpSpPr>
        <p:sp>
          <p:nvSpPr>
            <p:cNvPr id="9" name="Rectangle 8"/>
            <p:cNvSpPr/>
            <p:nvPr/>
          </p:nvSpPr>
          <p:spPr>
            <a:xfrm>
              <a:off x="3090843" y="1600200"/>
              <a:ext cx="30480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Smooth muscle</a:t>
              </a:r>
            </a:p>
          </p:txBody>
        </p:sp>
        <p:sp>
          <p:nvSpPr>
            <p:cNvPr id="7" name="Rectangle 6"/>
            <p:cNvSpPr/>
            <p:nvPr/>
          </p:nvSpPr>
          <p:spPr>
            <a:xfrm>
              <a:off x="2609613" y="4572000"/>
              <a:ext cx="3733800"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Dense irregular connective tissue (elastic tissue)</a:t>
              </a:r>
            </a:p>
          </p:txBody>
        </p:sp>
      </p:grpSp>
    </p:spTree>
    <p:extLst>
      <p:ext uri="{BB962C8B-B14F-4D97-AF65-F5344CB8AC3E}">
        <p14:creationId xmlns:p14="http://schemas.microsoft.com/office/powerpoint/2010/main" val="22879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619" y="1047765"/>
            <a:ext cx="5486381" cy="5293453"/>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(early) secretory phase</a:t>
            </a:r>
          </a:p>
        </p:txBody>
      </p:sp>
    </p:spTree>
    <p:extLst>
      <p:ext uri="{BB962C8B-B14F-4D97-AF65-F5344CB8AC3E}">
        <p14:creationId xmlns:p14="http://schemas.microsoft.com/office/powerpoint/2010/main" val="27392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524000" y="1295400"/>
            <a:ext cx="7296150" cy="54673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(late) secretory phase</a:t>
            </a:r>
          </a:p>
        </p:txBody>
      </p:sp>
    </p:spTree>
    <p:extLst>
      <p:ext uri="{BB962C8B-B14F-4D97-AF65-F5344CB8AC3E}">
        <p14:creationId xmlns:p14="http://schemas.microsoft.com/office/powerpoint/2010/main" val="16655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09600"/>
            <a:ext cx="6391275" cy="5036325"/>
          </a:xfrm>
          <a:prstGeom prst="rect">
            <a:avLst/>
          </a:prstGeom>
        </p:spPr>
      </p:pic>
      <p:sp>
        <p:nvSpPr>
          <p:cNvPr id="5" name="TextBox 4"/>
          <p:cNvSpPr txBox="1"/>
          <p:nvPr/>
        </p:nvSpPr>
        <p:spPr>
          <a:xfrm>
            <a:off x="0" y="5645925"/>
            <a:ext cx="8724583" cy="1077218"/>
          </a:xfrm>
          <a:prstGeom prst="rect">
            <a:avLst/>
          </a:prstGeom>
          <a:noFill/>
        </p:spPr>
        <p:txBody>
          <a:bodyPr wrap="square">
            <a:spAutoFit/>
          </a:bodyPr>
          <a:lstStyle/>
          <a:p>
            <a:r>
              <a:rPr lang="en-US" sz="1600" b="1" dirty="0">
                <a:solidFill>
                  <a:srgbClr val="002060"/>
                </a:solidFill>
                <a:latin typeface="Calibri" pitchFamily="34" charset="0"/>
              </a:rPr>
              <a:t>The wall of the oviduct has three regions:</a:t>
            </a:r>
          </a:p>
          <a:p>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mucosa</a:t>
            </a:r>
            <a:r>
              <a:rPr lang="en-US" sz="1600" b="1" dirty="0">
                <a:solidFill>
                  <a:srgbClr val="002060"/>
                </a:solidFill>
                <a:latin typeface="Calibri" pitchFamily="34" charset="0"/>
              </a:rPr>
              <a:t> – epithelium with underlying loose connective tissue, this is thrown up into folds</a:t>
            </a:r>
          </a:p>
          <a:p>
            <a:r>
              <a:rPr lang="en-US" sz="1600" b="1" dirty="0">
                <a:solidFill>
                  <a:srgbClr val="002060"/>
                </a:solidFill>
                <a:latin typeface="Calibri" pitchFamily="34" charset="0"/>
              </a:rPr>
              <a:t>	</a:t>
            </a:r>
            <a:r>
              <a:rPr lang="en-US" sz="1600" b="1" dirty="0" err="1">
                <a:solidFill>
                  <a:schemeClr val="accent5">
                    <a:lumMod val="75000"/>
                  </a:schemeClr>
                </a:solidFill>
                <a:latin typeface="Calibri" pitchFamily="34" charset="0"/>
              </a:rPr>
              <a:t>muscularis</a:t>
            </a:r>
            <a:r>
              <a:rPr lang="en-US" sz="1600" b="1" dirty="0">
                <a:solidFill>
                  <a:srgbClr val="002060"/>
                </a:solidFill>
                <a:latin typeface="Calibri" pitchFamily="34" charset="0"/>
              </a:rPr>
              <a:t> – smooth muscle layer around the periphery of the mucosa</a:t>
            </a:r>
          </a:p>
          <a:p>
            <a:r>
              <a:rPr lang="en-US" sz="1600" b="1" dirty="0">
                <a:solidFill>
                  <a:srgbClr val="002060"/>
                </a:solidFill>
                <a:latin typeface="Calibri" pitchFamily="34" charset="0"/>
              </a:rPr>
              <a:t>	</a:t>
            </a:r>
            <a:r>
              <a:rPr lang="en-US" sz="1600" b="1" dirty="0">
                <a:solidFill>
                  <a:schemeClr val="accent5">
                    <a:lumMod val="75000"/>
                  </a:schemeClr>
                </a:solidFill>
                <a:latin typeface="Calibri" pitchFamily="34" charset="0"/>
              </a:rPr>
              <a:t>serosa</a:t>
            </a:r>
            <a:r>
              <a:rPr lang="en-US" sz="1600" b="1" dirty="0">
                <a:solidFill>
                  <a:srgbClr val="002060"/>
                </a:solidFill>
                <a:latin typeface="Calibri" pitchFamily="34" charset="0"/>
              </a:rPr>
              <a:t> – connective tissue containing blood vessels, nerves, etc., covered by an epithelium </a:t>
            </a:r>
          </a:p>
        </p:txBody>
      </p:sp>
      <p:sp>
        <p:nvSpPr>
          <p:cNvPr id="10" name="TextBox 9"/>
          <p:cNvSpPr txBox="1"/>
          <p:nvPr/>
        </p:nvSpPr>
        <p:spPr>
          <a:xfrm rot="19912777">
            <a:off x="1743075" y="1658481"/>
            <a:ext cx="1604962" cy="369332"/>
          </a:xfrm>
          <a:prstGeom prst="rect">
            <a:avLst/>
          </a:prstGeom>
          <a:noFill/>
        </p:spPr>
        <p:txBody>
          <a:bodyPr wrap="square" rtlCol="0">
            <a:spAutoFit/>
          </a:bodyPr>
          <a:lstStyle/>
          <a:p>
            <a:r>
              <a:rPr lang="en-US" b="1" dirty="0" err="1"/>
              <a:t>muscularis</a:t>
            </a:r>
            <a:endParaRPr lang="en-US" b="1" dirty="0"/>
          </a:p>
        </p:txBody>
      </p:sp>
      <p:sp>
        <p:nvSpPr>
          <p:cNvPr id="11" name="TextBox 10"/>
          <p:cNvSpPr txBox="1"/>
          <p:nvPr/>
        </p:nvSpPr>
        <p:spPr>
          <a:xfrm>
            <a:off x="2670563" y="2943097"/>
            <a:ext cx="1752600" cy="369332"/>
          </a:xfrm>
          <a:prstGeom prst="rect">
            <a:avLst/>
          </a:prstGeom>
          <a:noFill/>
        </p:spPr>
        <p:txBody>
          <a:bodyPr wrap="square" rtlCol="0">
            <a:spAutoFit/>
          </a:bodyPr>
          <a:lstStyle/>
          <a:p>
            <a:r>
              <a:rPr lang="en-US" b="1" dirty="0"/>
              <a:t>mucosa</a:t>
            </a:r>
          </a:p>
        </p:txBody>
      </p:sp>
      <p:sp>
        <p:nvSpPr>
          <p:cNvPr id="9" name="TextBox 8"/>
          <p:cNvSpPr txBox="1"/>
          <p:nvPr/>
        </p:nvSpPr>
        <p:spPr>
          <a:xfrm rot="19074996">
            <a:off x="1118690" y="1407414"/>
            <a:ext cx="1014821" cy="369332"/>
          </a:xfrm>
          <a:prstGeom prst="rect">
            <a:avLst/>
          </a:prstGeom>
          <a:noFill/>
        </p:spPr>
        <p:txBody>
          <a:bodyPr wrap="square" rtlCol="0">
            <a:spAutoFit/>
          </a:bodyPr>
          <a:lstStyle/>
          <a:p>
            <a:r>
              <a:rPr lang="en-US" b="1" dirty="0"/>
              <a:t>serosa</a:t>
            </a:r>
          </a:p>
        </p:txBody>
      </p:sp>
      <p:sp>
        <p:nvSpPr>
          <p:cNvPr id="12" name="Rectangle 11"/>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3625495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43" y="1513114"/>
            <a:ext cx="8299602" cy="426720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971800"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basal region of the endometrium of the uterus</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 (advance slide for answers)</a:t>
            </a:r>
          </a:p>
        </p:txBody>
      </p:sp>
      <p:sp>
        <p:nvSpPr>
          <p:cNvPr id="3" name="Left Brace 2"/>
          <p:cNvSpPr/>
          <p:nvPr/>
        </p:nvSpPr>
        <p:spPr>
          <a:xfrm rot="3664671">
            <a:off x="3622904" y="3312407"/>
            <a:ext cx="462821" cy="181947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6126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856" y="1361956"/>
            <a:ext cx="7267575" cy="53435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0" y="1386168"/>
            <a:ext cx="2438399"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(late) secretory phase</a:t>
            </a:r>
          </a:p>
        </p:txBody>
      </p:sp>
    </p:spTree>
    <p:extLst>
      <p:ext uri="{BB962C8B-B14F-4D97-AF65-F5344CB8AC3E}">
        <p14:creationId xmlns:p14="http://schemas.microsoft.com/office/powerpoint/2010/main" val="42388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981555"/>
            <a:ext cx="6172200" cy="5629275"/>
          </a:xfrm>
          <a:prstGeom prst="rect">
            <a:avLst/>
          </a:prstGeom>
        </p:spPr>
      </p:pic>
      <p:sp>
        <p:nvSpPr>
          <p:cNvPr id="9" name="Rectangle 8"/>
          <p:cNvSpPr/>
          <p:nvPr/>
        </p:nvSpPr>
        <p:spPr>
          <a:xfrm>
            <a:off x="4343400" y="2365031"/>
            <a:ext cx="3100387" cy="286232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 (with loose connective tissue)</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a:t>
            </a:r>
            <a:r>
              <a:rPr lang="en-US" sz="2400" b="1" dirty="0">
                <a:solidFill>
                  <a:schemeClr val="accent3">
                    <a:lumMod val="50000"/>
                  </a:schemeClr>
                </a:solidFill>
                <a:latin typeface="Times New Roman" pitchFamily="18" charset="0"/>
                <a:cs typeface="Times New Roman" pitchFamily="18" charset="0"/>
              </a:rPr>
              <a:t>TISSUE </a:t>
            </a:r>
            <a:r>
              <a:rPr lang="en-US" sz="2400" b="1" dirty="0">
                <a:solidFill>
                  <a:schemeClr val="accent3">
                    <a:lumMod val="50000"/>
                  </a:schemeClr>
                </a:solidFill>
                <a:latin typeface="Script MT Bold" pitchFamily="66" charset="0"/>
              </a:rPr>
              <a:t>on this slide. (advance slide for answers)</a:t>
            </a:r>
          </a:p>
        </p:txBody>
      </p:sp>
    </p:spTree>
    <p:extLst>
      <p:ext uri="{BB962C8B-B14F-4D97-AF65-F5344CB8AC3E}">
        <p14:creationId xmlns:p14="http://schemas.microsoft.com/office/powerpoint/2010/main" val="14841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87829" y="1364397"/>
            <a:ext cx="7924800" cy="4543425"/>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
        <p:nvSpPr>
          <p:cNvPr id="9" name="Rectangle 8"/>
          <p:cNvSpPr/>
          <p:nvPr/>
        </p:nvSpPr>
        <p:spPr>
          <a:xfrm>
            <a:off x="685800" y="1386168"/>
            <a:ext cx="27003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proliferative phase</a:t>
            </a:r>
          </a:p>
        </p:txBody>
      </p:sp>
    </p:spTree>
    <p:extLst>
      <p:ext uri="{BB962C8B-B14F-4D97-AF65-F5344CB8AC3E}">
        <p14:creationId xmlns:p14="http://schemas.microsoft.com/office/powerpoint/2010/main" val="23863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6" y="1524000"/>
            <a:ext cx="8429625" cy="4514850"/>
          </a:xfrm>
          <a:prstGeom prst="rect">
            <a:avLst/>
          </a:prstGeom>
        </p:spPr>
      </p:pic>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Rectangle 6"/>
          <p:cNvSpPr/>
          <p:nvPr/>
        </p:nvSpPr>
        <p:spPr>
          <a:xfrm>
            <a:off x="685800" y="1676400"/>
            <a:ext cx="2700357"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Uterus – proliferative phase</a:t>
            </a:r>
          </a:p>
        </p:txBody>
      </p:sp>
      <p:sp>
        <p:nvSpPr>
          <p:cNvPr id="8" name="TextBox 7"/>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200944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20" y="552392"/>
            <a:ext cx="6324600" cy="4824952"/>
          </a:xfrm>
          <a:prstGeom prst="rect">
            <a:avLst/>
          </a:prstGeom>
        </p:spPr>
      </p:pic>
      <p:sp>
        <p:nvSpPr>
          <p:cNvPr id="5" name="TextBox 4"/>
          <p:cNvSpPr txBox="1"/>
          <p:nvPr/>
        </p:nvSpPr>
        <p:spPr>
          <a:xfrm>
            <a:off x="114617" y="5406240"/>
            <a:ext cx="8724583" cy="1323439"/>
          </a:xfrm>
          <a:prstGeom prst="rect">
            <a:avLst/>
          </a:prstGeom>
          <a:noFill/>
          <a:ln>
            <a:noFill/>
          </a:ln>
        </p:spPr>
        <p:txBody>
          <a:bodyPr wrap="square">
            <a:spAutoFit/>
          </a:bodyPr>
          <a:lstStyle/>
          <a:p>
            <a:r>
              <a:rPr lang="en-US" sz="1600" b="1" dirty="0">
                <a:solidFill>
                  <a:srgbClr val="002060"/>
                </a:solidFill>
                <a:latin typeface="Calibri" pitchFamily="34" charset="0"/>
              </a:rPr>
              <a:t>In regions where the organ is covered by the peritoneal lining, the outer layer is a connective tissue covered by the epithelium of the peritoneum.  In these cases, such as the oviducts, most of the uterus, and top of the bladder, we call the outer layer of the organ a </a:t>
            </a:r>
            <a:r>
              <a:rPr lang="en-US" sz="1600" b="1" dirty="0">
                <a:solidFill>
                  <a:schemeClr val="accent5">
                    <a:lumMod val="75000"/>
                  </a:schemeClr>
                </a:solidFill>
                <a:latin typeface="Calibri" pitchFamily="34" charset="0"/>
              </a:rPr>
              <a:t>serosa</a:t>
            </a:r>
            <a:r>
              <a:rPr lang="en-US" sz="1600" b="1" dirty="0">
                <a:solidFill>
                  <a:srgbClr val="002060"/>
                </a:solidFill>
                <a:latin typeface="Calibri" pitchFamily="34" charset="0"/>
              </a:rPr>
              <a:t>.  In regions where there is no peritoneal epithelium,  e.g. the vagina, lower portions of the rectum and bladder, the outer layer is connective tissue, and we call this an </a:t>
            </a:r>
            <a:r>
              <a:rPr lang="en-US" sz="1600" b="1" dirty="0">
                <a:solidFill>
                  <a:schemeClr val="accent5">
                    <a:lumMod val="75000"/>
                  </a:schemeClr>
                </a:solidFill>
                <a:latin typeface="Calibri" pitchFamily="34" charset="0"/>
              </a:rPr>
              <a:t>adventitia</a:t>
            </a:r>
            <a:r>
              <a:rPr lang="en-US" sz="1600" b="1" dirty="0">
                <a:solidFill>
                  <a:srgbClr val="002060"/>
                </a:solidFill>
                <a:latin typeface="Calibri" pitchFamily="34" charset="0"/>
              </a:rPr>
              <a:t>.</a:t>
            </a:r>
          </a:p>
        </p:txBody>
      </p:sp>
      <p:cxnSp>
        <p:nvCxnSpPr>
          <p:cNvPr id="6" name="Straight Arrow Connector 5"/>
          <p:cNvCxnSpPr/>
          <p:nvPr/>
        </p:nvCxnSpPr>
        <p:spPr>
          <a:xfrm>
            <a:off x="3311820" y="1447800"/>
            <a:ext cx="42198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01486" y="2394857"/>
            <a:ext cx="0" cy="3701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066801" y="1807029"/>
            <a:ext cx="283028" cy="1850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93371" y="1621971"/>
            <a:ext cx="206829" cy="2830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02971" y="1382486"/>
            <a:ext cx="21772" cy="3374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982686" y="1959429"/>
            <a:ext cx="10885" cy="4027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13314" y="1872343"/>
            <a:ext cx="424544"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536372" y="1970314"/>
            <a:ext cx="370114" cy="653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64763" y="997059"/>
            <a:ext cx="2447925" cy="1815882"/>
          </a:xfrm>
          <a:prstGeom prst="rect">
            <a:avLst/>
          </a:prstGeom>
          <a:noFill/>
        </p:spPr>
        <p:txBody>
          <a:bodyPr wrap="square">
            <a:spAutoFit/>
          </a:bodyPr>
          <a:lstStyle/>
          <a:p>
            <a:r>
              <a:rPr lang="en-US" sz="1600" b="1" dirty="0">
                <a:solidFill>
                  <a:srgbClr val="7030A0"/>
                </a:solidFill>
                <a:latin typeface="Tempus Sans ITC" pitchFamily="82" charset="0"/>
              </a:rPr>
              <a:t>In this drawing, the arrows indicate the peritoneal lining covering the inner aspects of the abdominal wall, and draping over the top of visceral structures (including the oviducts).  </a:t>
            </a:r>
          </a:p>
        </p:txBody>
      </p:sp>
      <p:sp>
        <p:nvSpPr>
          <p:cNvPr id="15" name="Rectangle 14"/>
          <p:cNvSpPr/>
          <p:nvPr/>
        </p:nvSpPr>
        <p:spPr>
          <a:xfrm>
            <a:off x="188315" y="21491"/>
            <a:ext cx="8767465"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002060"/>
                </a:solidFill>
                <a:latin typeface="+mn-lt"/>
              </a:rPr>
              <a:t>FEMALE REPRODUCTIVE SYSTEM - OVIDUCTS</a:t>
            </a:r>
          </a:p>
        </p:txBody>
      </p:sp>
    </p:spTree>
    <p:extLst>
      <p:ext uri="{BB962C8B-B14F-4D97-AF65-F5344CB8AC3E}">
        <p14:creationId xmlns:p14="http://schemas.microsoft.com/office/powerpoint/2010/main" val="3071732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9039</TotalTime>
  <Words>4442</Words>
  <Application>Microsoft Office PowerPoint</Application>
  <PresentationFormat>On-screen Show (4:3)</PresentationFormat>
  <Paragraphs>430</Paragraphs>
  <Slides>84</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Arial</vt:lpstr>
      <vt:lpstr>Bradley Hand ITC</vt:lpstr>
      <vt:lpstr>Calibri</vt:lpstr>
      <vt:lpstr>Chiller</vt:lpstr>
      <vt:lpstr>Georgia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Fields, Jermaine (fieldsj4)</cp:lastModifiedBy>
  <cp:revision>490</cp:revision>
  <dcterms:created xsi:type="dcterms:W3CDTF">2011-12-20T15:52:42Z</dcterms:created>
  <dcterms:modified xsi:type="dcterms:W3CDTF">2020-08-01T00:42:27Z</dcterms:modified>
</cp:coreProperties>
</file>